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9" r:id="rId4"/>
  </p:sldMasterIdLst>
  <p:sldIdLst>
    <p:sldId id="256" r:id="rId5"/>
    <p:sldId id="257" r:id="rId6"/>
    <p:sldId id="258" r:id="rId7"/>
    <p:sldId id="259" r:id="rId8"/>
    <p:sldId id="260" r:id="rId9"/>
    <p:sldId id="272" r:id="rId10"/>
    <p:sldId id="262" r:id="rId11"/>
    <p:sldId id="266" r:id="rId12"/>
    <p:sldId id="264" r:id="rId13"/>
    <p:sldId id="267" r:id="rId14"/>
    <p:sldId id="265" r:id="rId15"/>
    <p:sldId id="269" r:id="rId1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17"/>
    <a:srgbClr val="9000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598" autoAdjust="0"/>
  </p:normalViewPr>
  <p:slideViewPr>
    <p:cSldViewPr snapToGrid="0" snapToObjects="1">
      <p:cViewPr varScale="1">
        <p:scale>
          <a:sx n="104" d="100"/>
          <a:sy n="104" d="100"/>
        </p:scale>
        <p:origin x="182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laria De Capitani" userId="f94dbfbc-2c8d-4d5e-9e07-b59a1d5ffdfb" providerId="ADAL" clId="{CCF80810-50DF-4523-9C8C-D2B3D2E553E1}"/>
    <pc:docChg chg="custSel modSld">
      <pc:chgData name="Ilaria De Capitani" userId="f94dbfbc-2c8d-4d5e-9e07-b59a1d5ffdfb" providerId="ADAL" clId="{CCF80810-50DF-4523-9C8C-D2B3D2E553E1}" dt="2025-06-19T14:51:12.179" v="14" actId="20577"/>
      <pc:docMkLst>
        <pc:docMk/>
      </pc:docMkLst>
      <pc:sldChg chg="modSp mod">
        <pc:chgData name="Ilaria De Capitani" userId="f94dbfbc-2c8d-4d5e-9e07-b59a1d5ffdfb" providerId="ADAL" clId="{CCF80810-50DF-4523-9C8C-D2B3D2E553E1}" dt="2025-06-19T14:51:12.179" v="14" actId="20577"/>
        <pc:sldMkLst>
          <pc:docMk/>
          <pc:sldMk cId="0" sldId="264"/>
        </pc:sldMkLst>
        <pc:spChg chg="mod">
          <ac:chgData name="Ilaria De Capitani" userId="f94dbfbc-2c8d-4d5e-9e07-b59a1d5ffdfb" providerId="ADAL" clId="{CCF80810-50DF-4523-9C8C-D2B3D2E553E1}" dt="2025-06-19T14:51:12.179" v="14" actId="20577"/>
          <ac:spMkLst>
            <pc:docMk/>
            <pc:sldMk cId="0" sldId="264"/>
            <ac:spMk id="2" creationId="{00000000-0000-0000-0000-000000000000}"/>
          </ac:spMkLst>
        </pc:spChg>
      </pc:sldChg>
      <pc:sldChg chg="modSp mod">
        <pc:chgData name="Ilaria De Capitani" userId="f94dbfbc-2c8d-4d5e-9e07-b59a1d5ffdfb" providerId="ADAL" clId="{CCF80810-50DF-4523-9C8C-D2B3D2E553E1}" dt="2025-06-19T14:51:07.837" v="10" actId="20577"/>
        <pc:sldMkLst>
          <pc:docMk/>
          <pc:sldMk cId="1043161976" sldId="267"/>
        </pc:sldMkLst>
        <pc:spChg chg="mod">
          <ac:chgData name="Ilaria De Capitani" userId="f94dbfbc-2c8d-4d5e-9e07-b59a1d5ffdfb" providerId="ADAL" clId="{CCF80810-50DF-4523-9C8C-D2B3D2E553E1}" dt="2025-06-19T14:51:07.837" v="10" actId="20577"/>
          <ac:spMkLst>
            <pc:docMk/>
            <pc:sldMk cId="1043161976" sldId="267"/>
            <ac:spMk id="2" creationId="{BB4901A0-18B2-60C6-E9C3-A91A43E7D465}"/>
          </ac:spMkLst>
        </pc:spChg>
      </pc:sldChg>
      <pc:sldChg chg="modSp mod">
        <pc:chgData name="Ilaria De Capitani" userId="f94dbfbc-2c8d-4d5e-9e07-b59a1d5ffdfb" providerId="ADAL" clId="{CCF80810-50DF-4523-9C8C-D2B3D2E553E1}" dt="2025-06-19T14:50:58.647" v="5" actId="33553"/>
        <pc:sldMkLst>
          <pc:docMk/>
          <pc:sldMk cId="566155834" sldId="269"/>
        </pc:sldMkLst>
        <pc:spChg chg="mod">
          <ac:chgData name="Ilaria De Capitani" userId="f94dbfbc-2c8d-4d5e-9e07-b59a1d5ffdfb" providerId="ADAL" clId="{CCF80810-50DF-4523-9C8C-D2B3D2E553E1}" dt="2025-06-19T14:50:58.647" v="5" actId="33553"/>
          <ac:spMkLst>
            <pc:docMk/>
            <pc:sldMk cId="566155834" sldId="269"/>
            <ac:spMk id="3" creationId="{2816565F-B570-6E91-0620-AC1804307100}"/>
          </ac:spMkLst>
        </pc:spChg>
      </pc:sldChg>
      <pc:sldChg chg="modSp mod">
        <pc:chgData name="Ilaria De Capitani" userId="f94dbfbc-2c8d-4d5e-9e07-b59a1d5ffdfb" providerId="ADAL" clId="{CCF80810-50DF-4523-9C8C-D2B3D2E553E1}" dt="2025-06-19T14:50:51.595" v="4" actId="13238"/>
        <pc:sldMkLst>
          <pc:docMk/>
          <pc:sldMk cId="4175992943" sldId="272"/>
        </pc:sldMkLst>
        <pc:graphicFrameChg chg="modGraphic">
          <ac:chgData name="Ilaria De Capitani" userId="f94dbfbc-2c8d-4d5e-9e07-b59a1d5ffdfb" providerId="ADAL" clId="{CCF80810-50DF-4523-9C8C-D2B3D2E553E1}" dt="2025-06-19T14:50:51.595" v="4" actId="13238"/>
          <ac:graphicFrameMkLst>
            <pc:docMk/>
            <pc:sldMk cId="4175992943" sldId="272"/>
            <ac:graphicFrameMk id="4" creationId="{C7926A68-B477-3785-4891-DDBD889D47EC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D90D9-F02D-2CF3-9ABD-4C63D3AB23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043BA4-BD95-17A3-F887-D0DACF9723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5B01B-4BBA-4DDA-931D-9FB7AA569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C6F2F-6E13-8F26-A95A-1196E1594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CE17E-14E6-55DA-5ADC-06A115AB4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055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4DF75-453F-03F5-68C1-7703DA5BE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6BB950-B093-1490-6637-E71F170E03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E3FB3-7CA2-C913-4456-642F9BFF3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2FB8A-F306-BAAA-7B93-E4E6BCFC5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56CD9-4A55-AA6A-1AC1-F3F7DF5A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22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1C439A-A013-966E-A98A-F2DDBB4170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0713AC-E046-31B7-4D62-F64D878216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3469D7-F345-3B97-EEA0-9007B8E33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20432-5595-6C63-1FE8-59AE763AF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3896E-8F23-467E-908C-AFDDF0760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7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2CBDC-2CEA-2DBD-7BD7-5AC77B50F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9AF69-EAA6-2196-3792-3DC6B1211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0675A3-15DF-D07C-8F62-944924247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6797B-7298-6932-8358-8FAAE9ED1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946E9-C89F-5FF2-E240-71B29F84F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868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3CA63-69DF-32F0-C219-94A19BAC3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FE902D-C480-51A3-B842-6EA0140786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9165AB-A16C-6379-95E8-FFF2F1E4D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5E3D4E-5E71-E915-2D10-5F4BCD104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8CF2BC-3464-56B8-89BE-A5D12A199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453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DE287-1887-7AD3-9B76-11A7A67EA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6D816-2A62-E244-6B15-97388F0C8A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27C6BE-120A-AFA9-8A9A-C2649A4320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6EC782-857B-2205-F1AE-3B7262367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3100DD-1331-6C44-2CF8-B60F99DBF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8F799F-D714-192C-ED42-445BE5654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110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85155-28F8-4119-BFAF-D403BEDB5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0C266A-4BC5-9C8F-D637-A97695456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848E3D-EB05-91D9-C6ED-6EAA657F9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EADBAF-CA08-5D07-BEC7-87045BB986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07603A-B7F3-862C-C6B4-0549E35F69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F2EE2C-8975-17C5-4E9E-57FD90F0D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6BAB19-7579-6867-0FF1-0D5F2707A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469EEB-5E59-04D4-04A9-5DB2C5457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043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3C516-D432-28DF-C35F-5D62CDF09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630B1C-FF16-8B46-0D17-14F4FC946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57910D-0958-21C4-2EA0-6DFFC058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0B6464-7299-ED50-6DDA-63ADE1FDE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581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16F231-D14A-4B0C-C524-881042220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04B67A-E7B6-A6A5-3F21-F13ACB912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4AFD9E-41B3-7D91-7E8E-3725AF0E1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713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BB25F-97F6-92A8-B78D-4C3AC207C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74F09-6967-C056-929C-9A397BB3D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DEE9A7-BE8E-9782-4366-CE9721507D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95ED8A-4F79-6E38-AA2B-7DDA554BE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1CE016-19F3-E740-2D3D-647C5BE95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A61718-C149-9807-A476-02FEA4C0D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217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583D5-21D9-B3BB-6806-F651E6F42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A4D82E-3EFB-5904-2498-1133BC8B7B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9464CB-445E-97FF-C9AE-9EDB100B27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21DDE9-3D88-855E-A261-8C7E2DE39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34229E-5206-95F5-2108-EC0F48EF3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2CBAA4-EE5F-EC00-8CE5-A14FB123F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693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89CA4B-FE27-D85F-0BFE-D74973002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5EC825-99F1-FAF1-6B33-369F3C73F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8855DC-1CCA-DD5E-69DC-699FDE3746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7B922-5A53-9570-D5ED-2D14FF24CE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635C1-74CB-FAD2-B10F-A3E622F4A2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22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94362"/>
            <a:ext cx="7772400" cy="1655762"/>
          </a:xfrm>
        </p:spPr>
        <p:txBody>
          <a:bodyPr>
            <a:normAutofit/>
          </a:bodyPr>
          <a:lstStyle/>
          <a:p>
            <a:r>
              <a:rPr lang="en-US" sz="3200" dirty="0" err="1"/>
              <a:t>Equinet</a:t>
            </a:r>
            <a:r>
              <a:rPr lang="en-US" sz="3200" dirty="0"/>
              <a:t> Roundtable </a:t>
            </a:r>
            <a:br>
              <a:rPr lang="en-US" sz="3200" dirty="0"/>
            </a:br>
            <a:r>
              <a:rPr lang="en-US" sz="3200" dirty="0"/>
              <a:t>Equality Bodies Enabling Equal Access of Roma People to Education</a:t>
            </a:r>
            <a:endParaRPr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43350"/>
            <a:ext cx="6858000" cy="1314449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endParaRPr lang="en-US" dirty="0"/>
          </a:p>
          <a:p>
            <a:pPr algn="l"/>
            <a:r>
              <a:rPr dirty="0" err="1"/>
              <a:t>Vilfrida</a:t>
            </a:r>
            <a:r>
              <a:rPr dirty="0"/>
              <a:t> Bushati</a:t>
            </a:r>
          </a:p>
          <a:p>
            <a:pPr algn="l"/>
            <a:r>
              <a:rPr sz="1500" dirty="0"/>
              <a:t>Director of Administrative Investigations</a:t>
            </a:r>
          </a:p>
          <a:p>
            <a:pPr algn="l"/>
            <a:r>
              <a:rPr sz="1500" dirty="0"/>
              <a:t>Commissioner for Protection from Discrimination, Albania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3803B1-154F-D266-0747-5A264F6C6F95}"/>
              </a:ext>
            </a:extLst>
          </p:cNvPr>
          <p:cNvSpPr txBox="1"/>
          <p:nvPr/>
        </p:nvSpPr>
        <p:spPr>
          <a:xfrm>
            <a:off x="1143001" y="3105835"/>
            <a:ext cx="74866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Enforcing Rights through Litigation and Collaboration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901A0-18B2-60C6-E9C3-A91A43E7D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Legal and Policy Impact (II)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06FAB-5F97-AE87-65B4-B650C9AC4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Policy Reform</a:t>
            </a:r>
          </a:p>
          <a:p>
            <a:r>
              <a:rPr lang="en-US" dirty="0"/>
              <a:t>Government forced to reconsider social support policies to ensure they don't result in segregation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Institutional Accountability</a:t>
            </a:r>
          </a:p>
          <a:p>
            <a:r>
              <a:rPr lang="en-US" dirty="0"/>
              <a:t>Raised standards for Ministry of Education and regional directorates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Strategic Litigation</a:t>
            </a:r>
          </a:p>
          <a:p>
            <a:r>
              <a:rPr lang="en-US" dirty="0"/>
              <a:t>Highlighted crucial role of CSO cooperation with equality institutions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161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dirty="0"/>
              <a:t>Enhancing Collaboration: Forward-Looking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dirty="0"/>
          </a:p>
          <a:p>
            <a:pPr marL="0" indent="0">
              <a:buNone/>
              <a:defRPr sz="1800"/>
            </a:pPr>
            <a:r>
              <a:rPr dirty="0"/>
              <a:t>1. Formal Partnerships</a:t>
            </a:r>
            <a:endParaRPr lang="en-US" dirty="0"/>
          </a:p>
          <a:p>
            <a:pPr marL="0" indent="0">
              <a:buNone/>
              <a:defRPr sz="1800"/>
            </a:pPr>
            <a:endParaRPr dirty="0"/>
          </a:p>
          <a:p>
            <a:pPr marL="0" indent="0">
              <a:buNone/>
              <a:defRPr sz="1800"/>
            </a:pPr>
            <a:r>
              <a:rPr dirty="0"/>
              <a:t>2. Capacity Building</a:t>
            </a:r>
            <a:endParaRPr lang="en-US" dirty="0"/>
          </a:p>
          <a:p>
            <a:pPr marL="0" indent="0">
              <a:buNone/>
              <a:defRPr sz="1800"/>
            </a:pPr>
            <a:endParaRPr dirty="0"/>
          </a:p>
          <a:p>
            <a:pPr marL="0" indent="0">
              <a:buNone/>
              <a:defRPr sz="1800"/>
            </a:pPr>
            <a:r>
              <a:rPr dirty="0"/>
              <a:t>4. Policy Advocacy</a:t>
            </a:r>
            <a:endParaRPr lang="en-US" dirty="0"/>
          </a:p>
          <a:p>
            <a:pPr marL="0" indent="0">
              <a:buNone/>
              <a:defRPr sz="1800"/>
            </a:pPr>
            <a:endParaRPr dirty="0"/>
          </a:p>
          <a:p>
            <a:pPr marL="0" indent="0">
              <a:buNone/>
              <a:defRPr sz="1800"/>
            </a:pPr>
            <a:r>
              <a:rPr dirty="0"/>
              <a:t>5. European Coordination</a:t>
            </a:r>
            <a:endParaRPr lang="en-US" dirty="0"/>
          </a:p>
          <a:p>
            <a:pPr marL="0" indent="0">
              <a:buNone/>
              <a:defRPr sz="1800"/>
            </a:pPr>
            <a:endParaRPr dirty="0"/>
          </a:p>
          <a:p>
            <a:pPr marL="0" indent="0">
              <a:buNone/>
              <a:defRPr sz="1800"/>
            </a:pPr>
            <a:r>
              <a:rPr dirty="0"/>
              <a:t>6. Data &amp; Monitoring</a:t>
            </a:r>
          </a:p>
          <a:p>
            <a:pPr>
              <a:defRPr sz="1800"/>
            </a:pP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6565F-B570-6E91-0620-AC180430710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marL="171450" marR="0" lvl="0" indent="-17145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566155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dirty="0"/>
              <a:t>The Albanian Commissioner for Protection from Discrimination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5" y="1825625"/>
            <a:ext cx="7886700" cy="4351338"/>
          </a:xfrm>
        </p:spPr>
        <p:txBody>
          <a:bodyPr>
            <a:normAutofit fontScale="92500" lnSpcReduction="10000"/>
          </a:bodyPr>
          <a:lstStyle/>
          <a:p>
            <a:endParaRPr dirty="0"/>
          </a:p>
          <a:p>
            <a:pPr marL="0" indent="0">
              <a:buNone/>
              <a:defRPr sz="1800"/>
            </a:pPr>
            <a:r>
              <a:rPr dirty="0">
                <a:solidFill>
                  <a:schemeClr val="accent1"/>
                </a:solidFill>
              </a:rPr>
              <a:t>Institutional Framework:</a:t>
            </a:r>
          </a:p>
          <a:p>
            <a:pPr>
              <a:defRPr sz="1800"/>
            </a:pPr>
            <a:r>
              <a:rPr dirty="0"/>
              <a:t>→ Independent public authority established in 2010</a:t>
            </a:r>
          </a:p>
          <a:p>
            <a:pPr>
              <a:defRPr sz="1800"/>
            </a:pPr>
            <a:r>
              <a:rPr dirty="0"/>
              <a:t>→ Legal framework strengthened through 2020 amendments</a:t>
            </a:r>
          </a:p>
          <a:p>
            <a:pPr>
              <a:defRPr sz="1800"/>
            </a:pPr>
            <a:r>
              <a:rPr dirty="0"/>
              <a:t>→ Enhanced mandate and EU equality standards compliance</a:t>
            </a:r>
          </a:p>
          <a:p>
            <a:pPr>
              <a:defRPr sz="1800"/>
            </a:pPr>
            <a:r>
              <a:rPr dirty="0"/>
              <a:t>→ Protection covers both public and private sectors</a:t>
            </a:r>
          </a:p>
          <a:p>
            <a:pPr>
              <a:defRPr sz="1800"/>
            </a:pPr>
            <a:endParaRPr dirty="0"/>
          </a:p>
          <a:p>
            <a:pPr marL="0" indent="0">
              <a:buNone/>
              <a:defRPr sz="1800"/>
            </a:pPr>
            <a:r>
              <a:rPr dirty="0">
                <a:solidFill>
                  <a:schemeClr val="accent1"/>
                </a:solidFill>
              </a:rPr>
              <a:t>Legal Powers &amp; Mandate:</a:t>
            </a:r>
          </a:p>
          <a:p>
            <a:pPr>
              <a:defRPr sz="1800"/>
            </a:pPr>
            <a:r>
              <a:rPr dirty="0"/>
              <a:t>→ Preventing and combating discrimination</a:t>
            </a:r>
          </a:p>
          <a:p>
            <a:pPr>
              <a:defRPr sz="1800"/>
            </a:pPr>
            <a:r>
              <a:rPr dirty="0"/>
              <a:t>→ Handling complaints and conducting ex officio investigations</a:t>
            </a:r>
          </a:p>
          <a:p>
            <a:pPr>
              <a:defRPr sz="1800"/>
            </a:pPr>
            <a:r>
              <a:rPr dirty="0"/>
              <a:t>→ Issuing legally binding decisions (unless challenged in court)</a:t>
            </a:r>
            <a:endParaRPr lang="en-US" dirty="0"/>
          </a:p>
          <a:p>
            <a:pPr>
              <a:defRPr sz="1800"/>
            </a:pPr>
            <a:r>
              <a:rPr lang="en-US" dirty="0"/>
              <a:t>→ Issuing recommendations </a:t>
            </a:r>
            <a:endParaRPr dirty="0"/>
          </a:p>
          <a:p>
            <a:pPr>
              <a:defRPr sz="1800"/>
            </a:pPr>
            <a:r>
              <a:rPr dirty="0"/>
              <a:t>→ Strategic litigation authority before courts</a:t>
            </a:r>
          </a:p>
          <a:p>
            <a:pPr>
              <a:defRPr sz="1800"/>
            </a:pPr>
            <a:r>
              <a:rPr dirty="0"/>
              <a:t>→ Constitutional Court referral powers</a:t>
            </a:r>
            <a:r>
              <a:rPr lang="en-US" dirty="0"/>
              <a:t> </a:t>
            </a:r>
            <a:r>
              <a:rPr lang="en-US" dirty="0" err="1"/>
              <a:t>ect</a:t>
            </a:r>
            <a:r>
              <a:rPr lang="en-US" dirty="0"/>
              <a:t>…</a:t>
            </a:r>
          </a:p>
          <a:p>
            <a:pPr>
              <a:defRPr sz="1800"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dirty="0"/>
              <a:t>Challenges to Equal Access of Roma Children to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5289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900" dirty="0"/>
              <a:t>Since 2010, the Commissioner has prioritized promoting equality in education for Roma children—a critical area where discrimination, social exclusion, and school dropout rates remain high.</a:t>
            </a:r>
            <a:endParaRPr sz="1900" dirty="0"/>
          </a:p>
          <a:p>
            <a:pPr marL="0" indent="0">
              <a:buNone/>
              <a:defRPr sz="1800"/>
            </a:pPr>
            <a:r>
              <a:rPr dirty="0">
                <a:solidFill>
                  <a:schemeClr val="accent1"/>
                </a:solidFill>
              </a:rPr>
              <a:t>Key Barriers Identified:</a:t>
            </a:r>
          </a:p>
          <a:p>
            <a:pPr>
              <a:defRPr sz="1800"/>
            </a:pPr>
            <a:r>
              <a:rPr dirty="0"/>
              <a:t>→ Poverty and Social Exclusion</a:t>
            </a:r>
          </a:p>
          <a:p>
            <a:pPr>
              <a:defRPr sz="1800"/>
            </a:pPr>
            <a:r>
              <a:rPr dirty="0"/>
              <a:t>→ Hidden Costs of Education</a:t>
            </a:r>
          </a:p>
          <a:p>
            <a:pPr>
              <a:defRPr sz="1800"/>
            </a:pPr>
            <a:r>
              <a:rPr dirty="0"/>
              <a:t>→ Prejudice and Discrimination</a:t>
            </a:r>
          </a:p>
          <a:p>
            <a:pPr>
              <a:defRPr sz="1800"/>
            </a:pPr>
            <a:r>
              <a:rPr dirty="0"/>
              <a:t>→ Segregation in Education (separate classes/schools)</a:t>
            </a:r>
          </a:p>
          <a:p>
            <a:pPr>
              <a:defRPr sz="1800"/>
            </a:pPr>
            <a:r>
              <a:rPr dirty="0"/>
              <a:t>→ Lack of Access to Pre-School Education</a:t>
            </a:r>
          </a:p>
          <a:p>
            <a:pPr>
              <a:defRPr sz="1800"/>
            </a:pPr>
            <a:r>
              <a:rPr dirty="0"/>
              <a:t>→ Geographical Barriers and Transportation Issues</a:t>
            </a:r>
          </a:p>
          <a:p>
            <a:pPr>
              <a:defRPr sz="1800"/>
            </a:pPr>
            <a:r>
              <a:rPr dirty="0"/>
              <a:t>→ Early School Dropout</a:t>
            </a:r>
          </a:p>
          <a:p>
            <a:pPr>
              <a:defRPr sz="1800"/>
            </a:pPr>
            <a:r>
              <a:rPr dirty="0"/>
              <a:t>→ Weak Institutional Interventions</a:t>
            </a:r>
          </a:p>
          <a:p>
            <a:pPr marL="0" indent="0">
              <a:buNone/>
              <a:defRPr sz="1800"/>
            </a:pPr>
            <a:r>
              <a:rPr dirty="0">
                <a:solidFill>
                  <a:schemeClr val="accent1"/>
                </a:solidFill>
              </a:rPr>
              <a:t>Commissioner's Approach:</a:t>
            </a:r>
          </a:p>
          <a:p>
            <a:pPr>
              <a:defRPr sz="1800"/>
            </a:pPr>
            <a:r>
              <a:rPr dirty="0"/>
              <a:t>→ Strategic investigations, often ex officio, with CSO support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dirty="0"/>
              <a:t>Case Study: "X and Others v. Albania"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dirty="0"/>
          </a:p>
          <a:p>
            <a:pPr marL="0" indent="0">
              <a:buNone/>
              <a:defRPr sz="1800"/>
            </a:pPr>
            <a:r>
              <a:rPr dirty="0">
                <a:solidFill>
                  <a:schemeClr val="accent1"/>
                </a:solidFill>
              </a:rPr>
              <a:t>Background:</a:t>
            </a:r>
          </a:p>
          <a:p>
            <a:pPr>
              <a:defRPr sz="1800"/>
            </a:pPr>
            <a:r>
              <a:rPr dirty="0"/>
              <a:t>→ 'Naim Frashëri’ </a:t>
            </a:r>
            <a:r>
              <a:rPr lang="en-US" dirty="0"/>
              <a:t>elementary s</a:t>
            </a:r>
            <a:r>
              <a:rPr dirty="0"/>
              <a:t>chool, </a:t>
            </a:r>
            <a:r>
              <a:rPr dirty="0" err="1"/>
              <a:t>Korça</a:t>
            </a:r>
            <a:r>
              <a:rPr dirty="0"/>
              <a:t> - nearly all Roma/Egyptian </a:t>
            </a:r>
            <a:r>
              <a:rPr lang="en-US" dirty="0"/>
              <a:t>children</a:t>
            </a:r>
            <a:endParaRPr dirty="0"/>
          </a:p>
          <a:p>
            <a:pPr>
              <a:defRPr sz="1800"/>
            </a:pPr>
            <a:r>
              <a:rPr dirty="0"/>
              <a:t>→ Pilot project benefits led to ethnic isolation</a:t>
            </a:r>
          </a:p>
          <a:p>
            <a:pPr>
              <a:defRPr sz="1800"/>
            </a:pPr>
            <a:endParaRPr dirty="0"/>
          </a:p>
          <a:p>
            <a:pPr marL="0" indent="0">
              <a:buNone/>
              <a:defRPr sz="1800"/>
            </a:pPr>
            <a:r>
              <a:rPr dirty="0">
                <a:solidFill>
                  <a:schemeClr val="accent1"/>
                </a:solidFill>
              </a:rPr>
              <a:t>Commissioner’s Investigation (2015):</a:t>
            </a:r>
          </a:p>
          <a:p>
            <a:pPr>
              <a:defRPr sz="1800"/>
            </a:pPr>
            <a:r>
              <a:rPr dirty="0"/>
              <a:t>→ Found indirect discrimination by education authorities</a:t>
            </a:r>
          </a:p>
          <a:p>
            <a:pPr>
              <a:defRPr sz="1800"/>
            </a:pPr>
            <a:r>
              <a:rPr dirty="0"/>
              <a:t>→ </a:t>
            </a:r>
            <a:r>
              <a:rPr lang="en-US" dirty="0"/>
              <a:t>Ordered </a:t>
            </a:r>
            <a:r>
              <a:rPr dirty="0"/>
              <a:t>measures for ethnic balance</a:t>
            </a:r>
          </a:p>
          <a:p>
            <a:pPr>
              <a:defRPr sz="1800"/>
            </a:pPr>
            <a:r>
              <a:rPr dirty="0"/>
              <a:t>→ Action plan drafted but poorly implemented</a:t>
            </a:r>
          </a:p>
          <a:p>
            <a:pPr>
              <a:defRPr sz="1800"/>
            </a:pPr>
            <a:endParaRPr dirty="0"/>
          </a:p>
          <a:p>
            <a:pPr marL="0" indent="0">
              <a:buNone/>
              <a:defRPr sz="1800"/>
            </a:pPr>
            <a:r>
              <a:rPr dirty="0">
                <a:solidFill>
                  <a:schemeClr val="accent1"/>
                </a:solidFill>
              </a:rPr>
              <a:t>ECtHR Outcome</a:t>
            </a:r>
            <a:r>
              <a:rPr lang="en-US" dirty="0">
                <a:solidFill>
                  <a:schemeClr val="accent1"/>
                </a:solidFill>
              </a:rPr>
              <a:t> (2022)</a:t>
            </a:r>
            <a:endParaRPr dirty="0">
              <a:solidFill>
                <a:schemeClr val="accent1"/>
              </a:solidFill>
            </a:endParaRPr>
          </a:p>
          <a:p>
            <a:pPr>
              <a:defRPr sz="1800"/>
            </a:pPr>
            <a:r>
              <a:rPr dirty="0"/>
              <a:t>→ </a:t>
            </a:r>
            <a:r>
              <a:rPr lang="en-US" sz="1800" dirty="0"/>
              <a:t>Court found violation of Article 1 of Protocol No. 12 ECHR. Segregation lasted   years without meaningful intervention. Failure to implement CPD's decision constituted lack of effective remedy.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dirty="0"/>
              <a:t>Case Study: "</a:t>
            </a:r>
            <a:r>
              <a:rPr dirty="0" err="1"/>
              <a:t>Avdiu</a:t>
            </a:r>
            <a:r>
              <a:rPr dirty="0"/>
              <a:t> and Others v. Albania"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79975"/>
          </a:xfrm>
        </p:spPr>
        <p:txBody>
          <a:bodyPr>
            <a:normAutofit/>
          </a:bodyPr>
          <a:lstStyle/>
          <a:p>
            <a:r>
              <a:rPr lang="en-US" sz="2000" dirty="0"/>
              <a:t>→ </a:t>
            </a:r>
            <a:r>
              <a:rPr lang="en-US" sz="2000" b="1" dirty="0"/>
              <a:t>School:</a:t>
            </a:r>
            <a:r>
              <a:rPr lang="en-US" sz="2000" dirty="0"/>
              <a:t> "Avdyl Avdia" satellite elementary school in </a:t>
            </a:r>
            <a:r>
              <a:rPr lang="en-US" sz="2000" dirty="0" err="1"/>
              <a:t>Moravë</a:t>
            </a:r>
            <a:r>
              <a:rPr lang="en-US" sz="2000" dirty="0"/>
              <a:t>, Berat</a:t>
            </a:r>
            <a:br>
              <a:rPr lang="en-US" sz="2000" dirty="0"/>
            </a:br>
            <a:r>
              <a:rPr lang="en-US" sz="2000" dirty="0"/>
              <a:t>    </a:t>
            </a:r>
            <a:r>
              <a:rPr lang="en-US" sz="2000" b="1" dirty="0"/>
              <a:t>Issue:</a:t>
            </a:r>
            <a:r>
              <a:rPr lang="en-US" sz="2000" dirty="0"/>
              <a:t> Since 2002, exclusively attended by Roma children</a:t>
            </a:r>
            <a:br>
              <a:rPr lang="en-US" sz="2000" dirty="0"/>
            </a:br>
            <a:r>
              <a:rPr lang="en-US" sz="2000" dirty="0"/>
              <a:t>    </a:t>
            </a:r>
            <a:r>
              <a:rPr lang="en-US" sz="2000" b="1" dirty="0"/>
              <a:t>Investigation:</a:t>
            </a:r>
            <a:r>
              <a:rPr lang="en-US" sz="2000" dirty="0"/>
              <a:t> Ex officio investigation launched in 2014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1"/>
                </a:solidFill>
              </a:rPr>
              <a:t>Commissioner’s Response (2015):</a:t>
            </a:r>
          </a:p>
          <a:p>
            <a:pPr lvl="0"/>
            <a:r>
              <a:rPr lang="en-US" sz="2000" dirty="0"/>
              <a:t>→ Found de facto segregation</a:t>
            </a:r>
          </a:p>
          <a:p>
            <a:pPr lvl="0"/>
            <a:r>
              <a:rPr lang="en-US" sz="2000" dirty="0"/>
              <a:t>→ Ordered integration and transportation to another school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1"/>
                </a:solidFill>
              </a:rPr>
              <a:t>Implementation Success:</a:t>
            </a:r>
          </a:p>
          <a:p>
            <a:pPr lvl="0"/>
            <a:r>
              <a:rPr lang="en-US" sz="2000" dirty="0"/>
              <a:t>→ Transport provided (2016), school closed (2018)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1"/>
                </a:solidFill>
              </a:rPr>
              <a:t>ECtHR Outcome (2023):</a:t>
            </a:r>
          </a:p>
          <a:p>
            <a:pPr lvl="0"/>
            <a:r>
              <a:rPr lang="en-US" sz="2000" dirty="0"/>
              <a:t> →</a:t>
            </a:r>
            <a:r>
              <a:rPr lang="en-US" sz="2000" b="1" dirty="0"/>
              <a:t>Before April 2018</a:t>
            </a:r>
            <a:r>
              <a:rPr lang="en-US" sz="2000" dirty="0"/>
              <a:t>: Complaint inadmissible - domestic remedies not exhausted (civil claims for damages under Anti-Discrimination Law) </a:t>
            </a:r>
          </a:p>
          <a:p>
            <a:pPr lvl="0"/>
            <a:r>
              <a:rPr lang="en-US" sz="2000" dirty="0"/>
              <a:t>→ </a:t>
            </a:r>
            <a:r>
              <a:rPr lang="en-US" sz="2000" b="1" dirty="0"/>
              <a:t>After April 2018</a:t>
            </a:r>
            <a:r>
              <a:rPr lang="en-US" sz="2000" dirty="0"/>
              <a:t>: No victim status - school closed, integration  achieved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EC2AA-D385-F6CB-94C4-4BE466940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92174"/>
          </a:xfrm>
        </p:spPr>
        <p:txBody>
          <a:bodyPr/>
          <a:lstStyle/>
          <a:p>
            <a:r>
              <a:rPr lang="en-US" dirty="0"/>
              <a:t>Comparative Analysis of ECtHR Decisions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7926A68-B477-3785-4891-DDBD889D47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1391494"/>
              </p:ext>
            </p:extLst>
          </p:nvPr>
        </p:nvGraphicFramePr>
        <p:xfrm>
          <a:off x="723900" y="1804886"/>
          <a:ext cx="7571391" cy="4575696"/>
        </p:xfrm>
        <a:graphic>
          <a:graphicData uri="http://schemas.openxmlformats.org/drawingml/2006/table">
            <a:tbl>
              <a:tblPr firstRow="1"/>
              <a:tblGrid>
                <a:gridCol w="968272">
                  <a:extLst>
                    <a:ext uri="{9D8B030D-6E8A-4147-A177-3AD203B41FA5}">
                      <a16:colId xmlns:a16="http://schemas.microsoft.com/office/drawing/2014/main" val="3547220406"/>
                    </a:ext>
                  </a:extLst>
                </a:gridCol>
                <a:gridCol w="3301488">
                  <a:extLst>
                    <a:ext uri="{9D8B030D-6E8A-4147-A177-3AD203B41FA5}">
                      <a16:colId xmlns:a16="http://schemas.microsoft.com/office/drawing/2014/main" val="2152479007"/>
                    </a:ext>
                  </a:extLst>
                </a:gridCol>
                <a:gridCol w="3301631">
                  <a:extLst>
                    <a:ext uri="{9D8B030D-6E8A-4147-A177-3AD203B41FA5}">
                      <a16:colId xmlns:a16="http://schemas.microsoft.com/office/drawing/2014/main" val="3188141991"/>
                    </a:ext>
                  </a:extLst>
                </a:gridCol>
              </a:tblGrid>
              <a:tr h="513098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Aspect</a:t>
                      </a:r>
                    </a:p>
                  </a:txBody>
                  <a:tcPr marL="124943" marR="124943" marT="166590" marB="166590" anchor="ctr">
                    <a:lnL w="19050" cap="flat" cmpd="sng" algn="ctr">
                      <a:solidFill>
                        <a:srgbClr val="5A6F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A6F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A6F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DA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X and Others v. Albania</a:t>
                      </a:r>
                    </a:p>
                  </a:txBody>
                  <a:tcPr marL="124943" marR="124943" marT="166590" marB="166590" anchor="ctr">
                    <a:lnL w="19050" cap="flat" cmpd="sng" algn="ctr">
                      <a:solidFill>
                        <a:srgbClr val="5A6F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A6F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A6F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Avdiu and Others v. Albania</a:t>
                      </a:r>
                    </a:p>
                  </a:txBody>
                  <a:tcPr marL="124943" marR="124943" marT="166590" marB="166590" anchor="ctr">
                    <a:lnL w="19050" cap="flat" cmpd="sng" algn="ctr">
                      <a:solidFill>
                        <a:srgbClr val="5A6F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A6F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A6F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7626280"/>
                  </a:ext>
                </a:extLst>
              </a:tr>
              <a:tr h="789638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rgbClr val="2C5AA0"/>
                          </a:solidFill>
                          <a:effectLst/>
                        </a:rPr>
                        <a:t>Government Response</a:t>
                      </a:r>
                    </a:p>
                  </a:txBody>
                  <a:tcPr marL="124943" marR="124943" marT="124943" marB="124943" anchor="ctr">
                    <a:lnL w="19050" cap="flat" cmpd="sng" algn="ctr">
                      <a:solidFill>
                        <a:srgbClr val="7DA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DA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DA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>
                          <a:effectLst/>
                        </a:rPr>
                        <a:t>Admitted segregation but failed to implement effective remedial action for 4+ years</a:t>
                      </a:r>
                    </a:p>
                  </a:txBody>
                  <a:tcPr marL="124943" marR="124943" marT="124943" marB="124943">
                    <a:lnL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>
                          <a:effectLst/>
                        </a:rPr>
                        <a:t>Acknowledged situation and took concrete remedial steps including transport and integration</a:t>
                      </a:r>
                    </a:p>
                  </a:txBody>
                  <a:tcPr marL="124943" marR="124943" marT="124943" marB="124943">
                    <a:lnL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675406"/>
                  </a:ext>
                </a:extLst>
              </a:tr>
              <a:tr h="609720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rgbClr val="2C5AA0"/>
                          </a:solidFill>
                          <a:effectLst/>
                        </a:rPr>
                        <a:t>Domestic Remedies</a:t>
                      </a:r>
                    </a:p>
                  </a:txBody>
                  <a:tcPr marL="124943" marR="124943" marT="124943" marB="124943" anchor="ctr">
                    <a:lnL w="19050" cap="flat" cmpd="sng" algn="ctr">
                      <a:solidFill>
                        <a:srgbClr val="7DA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DA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DA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>
                          <a:effectLst/>
                        </a:rPr>
                        <a:t>CPD's binding decision not implemented - justified Strasbourg application</a:t>
                      </a:r>
                    </a:p>
                  </a:txBody>
                  <a:tcPr marL="124943" marR="124943" marT="124943" marB="124943">
                    <a:lnL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>
                          <a:effectLst/>
                        </a:rPr>
                        <a:t>Applicants failed to exhaust domestic remedies (civil claims for damages)</a:t>
                      </a:r>
                    </a:p>
                  </a:txBody>
                  <a:tcPr marL="124943" marR="124943" marT="124943" marB="124943">
                    <a:lnL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53775"/>
                  </a:ext>
                </a:extLst>
              </a:tr>
              <a:tr h="60972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2C5AA0"/>
                          </a:solidFill>
                          <a:effectLst/>
                        </a:rPr>
                        <a:t>Court Outcome</a:t>
                      </a:r>
                    </a:p>
                  </a:txBody>
                  <a:tcPr marL="124943" marR="124943" marT="124943" marB="124943" anchor="ctr">
                    <a:lnL w="19050" cap="flat" cmpd="sng" algn="ctr">
                      <a:solidFill>
                        <a:srgbClr val="7DA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DA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DA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b="1" dirty="0">
                          <a:solidFill>
                            <a:srgbClr val="900048"/>
                          </a:solidFill>
                          <a:effectLst/>
                        </a:rPr>
                        <a:t>Substantive ruling - Convention violation found</a:t>
                      </a:r>
                    </a:p>
                  </a:txBody>
                  <a:tcPr marL="124943" marR="124943" marT="124943" marB="124943">
                    <a:lnL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E6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b="1" dirty="0">
                          <a:solidFill>
                            <a:srgbClr val="005917"/>
                          </a:solidFill>
                          <a:effectLst/>
                        </a:rPr>
                        <a:t>Procedural ruling - Application inadmissible</a:t>
                      </a:r>
                    </a:p>
                  </a:txBody>
                  <a:tcPr marL="124943" marR="124943" marT="124943" marB="124943">
                    <a:lnL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875034"/>
                  </a:ext>
                </a:extLst>
              </a:tr>
              <a:tr h="609720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rgbClr val="2C5AA0"/>
                          </a:solidFill>
                          <a:effectLst/>
                        </a:rPr>
                        <a:t>Victim Status</a:t>
                      </a:r>
                    </a:p>
                  </a:txBody>
                  <a:tcPr marL="124943" marR="124943" marT="124943" marB="124943" anchor="ctr">
                    <a:lnL w="19050" cap="flat" cmpd="sng" algn="ctr">
                      <a:solidFill>
                        <a:srgbClr val="7DA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DA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DA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>
                          <a:effectLst/>
                        </a:rPr>
                        <a:t>Maintained victim status due to ongoing segregation</a:t>
                      </a:r>
                    </a:p>
                  </a:txBody>
                  <a:tcPr marL="124943" marR="124943" marT="124943" marB="124943">
                    <a:lnL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2FD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>
                          <a:effectLst/>
                        </a:rPr>
                        <a:t>Lost victim status after successful integration</a:t>
                      </a:r>
                    </a:p>
                  </a:txBody>
                  <a:tcPr marL="124943" marR="124943" marT="124943" marB="124943">
                    <a:lnL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2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007393"/>
                  </a:ext>
                </a:extLst>
              </a:tr>
              <a:tr h="609720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rgbClr val="2C5AA0"/>
                          </a:solidFill>
                          <a:effectLst/>
                        </a:rPr>
                        <a:t>General Measures</a:t>
                      </a:r>
                    </a:p>
                  </a:txBody>
                  <a:tcPr marL="124943" marR="124943" marT="124943" marB="124943" anchor="ctr">
                    <a:lnL w="19050" cap="flat" cmpd="sng" algn="ctr">
                      <a:solidFill>
                        <a:srgbClr val="7DA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DA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DA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Yes - Ethnic diversification, transport, monitoring programs a</a:t>
                      </a:r>
                      <a:r>
                        <a:rPr lang="en-US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s ordered by the Equality Commissioner</a:t>
                      </a:r>
                      <a:endParaRPr lang="en-US" sz="12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124943" marR="124943" marT="124943" marB="124943">
                    <a:lnL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CD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b="1">
                          <a:solidFill>
                            <a:srgbClr val="721C24"/>
                          </a:solidFill>
                          <a:effectLst/>
                        </a:rPr>
                        <a:t>No - Remedial measures already implemented</a:t>
                      </a:r>
                    </a:p>
                  </a:txBody>
                  <a:tcPr marL="124943" marR="124943" marT="124943" marB="124943">
                    <a:lnL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D7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211527"/>
                  </a:ext>
                </a:extLst>
              </a:tr>
              <a:tr h="609720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rgbClr val="2C5AA0"/>
                          </a:solidFill>
                          <a:effectLst/>
                        </a:rPr>
                        <a:t>Legal Precedent</a:t>
                      </a:r>
                    </a:p>
                  </a:txBody>
                  <a:tcPr marL="124943" marR="124943" marT="124943" marB="124943" anchor="ctr">
                    <a:lnL w="19050" cap="flat" cmpd="sng" algn="ctr">
                      <a:solidFill>
                        <a:srgbClr val="7DA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DA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DA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>
                          <a:effectLst/>
                        </a:rPr>
                        <a:t>Established that discriminatory effects sufficient, intent not required</a:t>
                      </a:r>
                    </a:p>
                  </a:txBody>
                  <a:tcPr marL="124943" marR="124943" marT="124943" marB="124943">
                    <a:lnL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>
                          <a:effectLst/>
                        </a:rPr>
                        <a:t>No substantive precedent due to inadmissibility </a:t>
                      </a:r>
                    </a:p>
                  </a:txBody>
                  <a:tcPr marL="124943" marR="124943" marT="124943" marB="124943">
                    <a:lnL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8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516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5992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dirty="0"/>
              <a:t>Legal Analysis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dirty="0"/>
          </a:p>
          <a:p>
            <a:pPr marL="0" indent="0">
              <a:buNone/>
              <a:defRPr sz="1800"/>
            </a:pPr>
            <a:r>
              <a:rPr dirty="0">
                <a:solidFill>
                  <a:srgbClr val="0070C0"/>
                </a:solidFill>
              </a:rPr>
              <a:t>Standard for Discrimination:</a:t>
            </a:r>
          </a:p>
          <a:p>
            <a:pPr>
              <a:defRPr sz="1800"/>
            </a:pPr>
            <a:r>
              <a:rPr dirty="0"/>
              <a:t>→ </a:t>
            </a:r>
            <a:r>
              <a:rPr dirty="0">
                <a:solidFill>
                  <a:srgbClr val="0070C0"/>
                </a:solidFill>
              </a:rPr>
              <a:t>X and Others</a:t>
            </a:r>
            <a:r>
              <a:rPr dirty="0"/>
              <a:t>: </a:t>
            </a:r>
            <a:r>
              <a:rPr lang="en-US" sz="1800" dirty="0"/>
              <a:t>Indirect discrimination and </a:t>
            </a:r>
            <a:r>
              <a:rPr lang="en-US" sz="1800" dirty="0" err="1"/>
              <a:t>segregative</a:t>
            </a:r>
            <a:r>
              <a:rPr lang="en-US" sz="1800" dirty="0"/>
              <a:t> effects sufficient, regardless of intent</a:t>
            </a:r>
            <a:endParaRPr dirty="0"/>
          </a:p>
          <a:p>
            <a:pPr>
              <a:defRPr sz="1800"/>
            </a:pPr>
            <a:r>
              <a:rPr dirty="0"/>
              <a:t>→ </a:t>
            </a:r>
            <a:r>
              <a:rPr dirty="0" err="1">
                <a:solidFill>
                  <a:srgbClr val="0070C0"/>
                </a:solidFill>
              </a:rPr>
              <a:t>Avdiu</a:t>
            </a:r>
            <a:r>
              <a:rPr dirty="0">
                <a:solidFill>
                  <a:srgbClr val="0070C0"/>
                </a:solidFill>
              </a:rPr>
              <a:t>:</a:t>
            </a:r>
            <a:r>
              <a:rPr dirty="0"/>
              <a:t> </a:t>
            </a:r>
            <a:r>
              <a:rPr lang="en-US" sz="1800" dirty="0"/>
              <a:t>Court refrained from substantive analysis due to procedural inadmissibility</a:t>
            </a:r>
            <a:endParaRPr dirty="0"/>
          </a:p>
          <a:p>
            <a:pPr marL="0" indent="0">
              <a:buNone/>
              <a:defRPr sz="1800"/>
            </a:pPr>
            <a:r>
              <a:rPr dirty="0">
                <a:solidFill>
                  <a:srgbClr val="0070C0"/>
                </a:solidFill>
              </a:rPr>
              <a:t>Exhaustion of Domestic Remedies:</a:t>
            </a:r>
          </a:p>
          <a:p>
            <a:pPr>
              <a:defRPr sz="1800"/>
            </a:pPr>
            <a:r>
              <a:rPr dirty="0"/>
              <a:t>→ </a:t>
            </a:r>
            <a:r>
              <a:rPr dirty="0">
                <a:solidFill>
                  <a:srgbClr val="0070C0"/>
                </a:solidFill>
              </a:rPr>
              <a:t>X and Others</a:t>
            </a:r>
            <a:r>
              <a:rPr dirty="0"/>
              <a:t>: </a:t>
            </a:r>
            <a:r>
              <a:rPr lang="en-US" sz="1800" dirty="0"/>
              <a:t>CPD decision sufficient domestic remedy - failure to implement - justified Court intervention</a:t>
            </a:r>
            <a:endParaRPr dirty="0"/>
          </a:p>
          <a:p>
            <a:pPr>
              <a:defRPr sz="1800"/>
            </a:pPr>
            <a:r>
              <a:rPr dirty="0"/>
              <a:t>→ </a:t>
            </a:r>
            <a:r>
              <a:rPr dirty="0" err="1">
                <a:solidFill>
                  <a:srgbClr val="0070C0"/>
                </a:solidFill>
              </a:rPr>
              <a:t>Avdiu</a:t>
            </a:r>
            <a:r>
              <a:rPr dirty="0"/>
              <a:t>: </a:t>
            </a:r>
            <a:r>
              <a:rPr lang="en-US" sz="1800" dirty="0"/>
              <a:t>Court insisted on formal exhaustion of judicial remedies for compensation</a:t>
            </a:r>
          </a:p>
          <a:p>
            <a:pPr marL="0" indent="0">
              <a:buNone/>
              <a:defRPr sz="1800"/>
            </a:pPr>
            <a:r>
              <a:rPr lang="en-US" sz="2000" dirty="0">
                <a:solidFill>
                  <a:srgbClr val="0070C0"/>
                </a:solidFill>
              </a:rPr>
              <a:t>Key Legal Principles:</a:t>
            </a:r>
          </a:p>
          <a:p>
            <a:pPr>
              <a:defRPr sz="1800"/>
            </a:pPr>
            <a:r>
              <a:rPr lang="en-US" dirty="0"/>
              <a:t>→ Equality body decisions may justify Strasbourg access</a:t>
            </a:r>
          </a:p>
          <a:p>
            <a:pPr>
              <a:defRPr sz="1800"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C96E9-1064-093D-5E20-F83C9E84F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EEB20-5A68-3E72-66D3-96061C966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  <a:defRPr sz="1800"/>
            </a:pPr>
            <a:endParaRPr lang="en-US" dirty="0">
              <a:solidFill>
                <a:srgbClr val="0070C0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lvl="0" algn="just"/>
            <a:r>
              <a:rPr lang="en-US" dirty="0"/>
              <a:t>→</a:t>
            </a:r>
            <a:r>
              <a:rPr lang="en-US" b="1" dirty="0"/>
              <a:t>“</a:t>
            </a:r>
            <a:r>
              <a:rPr lang="en-US" b="1" dirty="0">
                <a:solidFill>
                  <a:srgbClr val="0070C0"/>
                </a:solidFill>
              </a:rPr>
              <a:t>X and Others v. Albania”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is a landmark ruling that strengthens protections against segregation, underscores the crucial role of equality bodies, and confirms that failure to implement anti-discrimination decisions violates human rights.</a:t>
            </a:r>
          </a:p>
          <a:p>
            <a:pPr marL="0" lvl="0" indent="0" algn="just">
              <a:buNone/>
            </a:pPr>
            <a:endParaRPr lang="en-US" dirty="0"/>
          </a:p>
          <a:p>
            <a:pPr lvl="0" algn="just"/>
            <a:r>
              <a:rPr lang="en-US" dirty="0"/>
              <a:t>→</a:t>
            </a:r>
            <a:r>
              <a:rPr lang="en-US" b="1" dirty="0"/>
              <a:t>“</a:t>
            </a:r>
            <a:r>
              <a:rPr lang="en-US" b="1" dirty="0" err="1">
                <a:solidFill>
                  <a:srgbClr val="0070C0"/>
                </a:solidFill>
              </a:rPr>
              <a:t>Avdiu</a:t>
            </a:r>
            <a:r>
              <a:rPr lang="en-US" b="1" dirty="0">
                <a:solidFill>
                  <a:srgbClr val="0070C0"/>
                </a:solidFill>
              </a:rPr>
              <a:t> and Others v. Albania</a:t>
            </a:r>
            <a:r>
              <a:rPr lang="en-US" b="1" dirty="0"/>
              <a:t>”</a:t>
            </a:r>
            <a:r>
              <a:rPr lang="en-US" dirty="0"/>
              <a:t> illustrates procedural boundaries of the Court’s jurisdiction and the importance of exhausting all domestic remedies before bringing a case to Strasbourg, when discrimination has been acknowledged and addressed.</a:t>
            </a:r>
          </a:p>
          <a:p>
            <a:pPr marL="0" lvl="0" indent="0" algn="just">
              <a:buNone/>
            </a:pPr>
            <a:endParaRPr lang="en-US" dirty="0"/>
          </a:p>
          <a:p>
            <a:pPr lvl="0" algn="just"/>
            <a:r>
              <a:rPr lang="en-US" dirty="0">
                <a:solidFill>
                  <a:srgbClr val="0070C0"/>
                </a:solidFill>
              </a:rPr>
              <a:t>→ </a:t>
            </a:r>
            <a:r>
              <a:rPr lang="en-US" b="1" dirty="0">
                <a:solidFill>
                  <a:srgbClr val="0070C0"/>
                </a:solidFill>
              </a:rPr>
              <a:t>Both cases </a:t>
            </a:r>
            <a:r>
              <a:rPr lang="en-US" dirty="0"/>
              <a:t>affirm the European Court’s commitment to combating racial segregation in education but highlight different procedural and substantive paths depending on the domestic legal context and compliance by state authorities.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206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dirty="0"/>
              <a:t>Legal and Policy Impact</a:t>
            </a:r>
            <a:r>
              <a:rPr lang="en-US" dirty="0"/>
              <a:t> (I)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dirty="0"/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Strengthened Jurisprudence</a:t>
            </a:r>
          </a:p>
          <a:p>
            <a:r>
              <a:rPr lang="en-US" dirty="0"/>
              <a:t>ECtHR reaffirmed that de facto segregation constitutes indirect discrimination</a:t>
            </a:r>
          </a:p>
          <a:p>
            <a:r>
              <a:rPr lang="en-US" dirty="0"/>
              <a:t>New reference points for similar cases.</a:t>
            </a:r>
          </a:p>
          <a:p>
            <a:r>
              <a:rPr lang="en-US" dirty="0"/>
              <a:t>Official recognition of discrimination by national authorities</a:t>
            </a:r>
          </a:p>
          <a:p>
            <a:pPr marL="0" indent="0">
              <a:buNone/>
              <a:defRPr sz="1800"/>
            </a:pPr>
            <a:endParaRPr dirty="0"/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Implementation of Anti-Discrimination Law </a:t>
            </a:r>
          </a:p>
          <a:p>
            <a:r>
              <a:rPr lang="en-US" dirty="0"/>
              <a:t>Article 34 enables direct court access for compensation</a:t>
            </a:r>
          </a:p>
          <a:p>
            <a:r>
              <a:rPr lang="en-US" dirty="0"/>
              <a:t>Failure to use domestic remedies may result in Strasbourg inadmissibility</a:t>
            </a:r>
          </a:p>
          <a:p>
            <a:r>
              <a:rPr lang="en-US" dirty="0"/>
              <a:t>Enhanced accountability for educational authorities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820D3E3E695243A18602BCD7DE657A" ma:contentTypeVersion="20" ma:contentTypeDescription="Create a new document." ma:contentTypeScope="" ma:versionID="f31972b38dd4d3726269a52fe3d40579">
  <xsd:schema xmlns:xsd="http://www.w3.org/2001/XMLSchema" xmlns:xs="http://www.w3.org/2001/XMLSchema" xmlns:p="http://schemas.microsoft.com/office/2006/metadata/properties" xmlns:ns2="5dcaf206-b009-4658-99e1-4d638e44d8f5" xmlns:ns3="1fbf4851-1fe8-4378-a6d9-5967d98f316b" targetNamespace="http://schemas.microsoft.com/office/2006/metadata/properties" ma:root="true" ma:fieldsID="294492229460c6a79466dee146d22d39" ns2:_="" ns3:_="">
    <xsd:import namespace="5dcaf206-b009-4658-99e1-4d638e44d8f5"/>
    <xsd:import namespace="1fbf4851-1fe8-4378-a6d9-5967d98f31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URL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caf206-b009-4658-99e1-4d638e44d8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URL" ma:index="20" nillable="true" ma:displayName="URL" ma:format="Hyperlink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591b2610-8ca3-4954-baf1-f497d7f4fe9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bf4851-1fe8-4378-a6d9-5967d98f316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1a178bd2-4b36-41f2-9a25-ef564fee8ee7}" ma:internalName="TaxCatchAll" ma:showField="CatchAllData" ma:web="1fbf4851-1fe8-4378-a6d9-5967d98f31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fbf4851-1fe8-4378-a6d9-5967d98f316b" xsi:nil="true"/>
    <lcf76f155ced4ddcb4097134ff3c332f xmlns="5dcaf206-b009-4658-99e1-4d638e44d8f5">
      <Terms xmlns="http://schemas.microsoft.com/office/infopath/2007/PartnerControls"/>
    </lcf76f155ced4ddcb4097134ff3c332f>
    <URL xmlns="5dcaf206-b009-4658-99e1-4d638e44d8f5">
      <Url xsi:nil="true"/>
      <Description xsi:nil="true"/>
    </URL>
  </documentManagement>
</p:properties>
</file>

<file path=customXml/itemProps1.xml><?xml version="1.0" encoding="utf-8"?>
<ds:datastoreItem xmlns:ds="http://schemas.openxmlformats.org/officeDocument/2006/customXml" ds:itemID="{88E43471-7332-4CCC-942A-D432A3F4E28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EA2F64F-4F02-455D-BBF2-89CE0E924F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caf206-b009-4658-99e1-4d638e44d8f5"/>
    <ds:schemaRef ds:uri="1fbf4851-1fe8-4378-a6d9-5967d98f31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2F635F8-8133-4005-8ED1-D027602ECADB}">
  <ds:schemaRefs>
    <ds:schemaRef ds:uri="http://schemas.microsoft.com/office/2006/metadata/properties"/>
    <ds:schemaRef ds:uri="http://schemas.microsoft.com/office/infopath/2007/PartnerControls"/>
    <ds:schemaRef ds:uri="1fbf4851-1fe8-4378-a6d9-5967d98f316b"/>
    <ds:schemaRef ds:uri="5dcaf206-b009-4658-99e1-4d638e44d8f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0</TotalTime>
  <Words>901</Words>
  <Application>Microsoft Office PowerPoint</Application>
  <PresentationFormat>On-screen Show (4:3)</PresentationFormat>
  <Paragraphs>136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Equinet Roundtable  Equality Bodies Enabling Equal Access of Roma People to Education</vt:lpstr>
      <vt:lpstr>The Albanian Commissioner for Protection from Discrimination</vt:lpstr>
      <vt:lpstr>Challenges to Equal Access of Roma Children to Education</vt:lpstr>
      <vt:lpstr>Case Study: "X and Others v. Albania"</vt:lpstr>
      <vt:lpstr>Case Study: "Avdiu and Others v. Albania"</vt:lpstr>
      <vt:lpstr>Comparative Analysis of ECtHR Decisions</vt:lpstr>
      <vt:lpstr>Legal Analysis Summary</vt:lpstr>
      <vt:lpstr>CONCLUSIONS</vt:lpstr>
      <vt:lpstr>Legal and Policy Impact (I)</vt:lpstr>
      <vt:lpstr>Legal and Policy Impact (II)</vt:lpstr>
      <vt:lpstr>Enhancing Collaboration: Forward-Looking Recommendations</vt:lpstr>
      <vt:lpstr>    Thank you!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USER</dc:creator>
  <cp:keywords/>
  <dc:description>generated using python-pptx</dc:description>
  <cp:lastModifiedBy>Ilaria De Capitani</cp:lastModifiedBy>
  <cp:revision>15</cp:revision>
  <cp:lastPrinted>2025-06-12T10:49:14Z</cp:lastPrinted>
  <dcterms:created xsi:type="dcterms:W3CDTF">2013-01-27T09:14:16Z</dcterms:created>
  <dcterms:modified xsi:type="dcterms:W3CDTF">2025-06-19T14:51:22Z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0x01010008820D3E3E695243A18602BCD7DE657A</vt:lpwstr>
  </property>
  <property fmtid="{D5CDD505-2E9C-101B-9397-08002B2CF9AE}" pid="3" name="MediaServiceImageTags">
    <vt:lpwstr/>
  </property>
</Properties>
</file>