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sldIdLst>
    <p:sldId id="369" r:id="rId5"/>
    <p:sldId id="589" r:id="rId6"/>
    <p:sldId id="327" r:id="rId7"/>
    <p:sldId id="372" r:id="rId8"/>
    <p:sldId id="373" r:id="rId9"/>
    <p:sldId id="374" r:id="rId10"/>
    <p:sldId id="375" r:id="rId11"/>
    <p:sldId id="376" r:id="rId12"/>
    <p:sldId id="377" r:id="rId13"/>
    <p:sldId id="346" r:id="rId14"/>
    <p:sldId id="378" r:id="rId15"/>
    <p:sldId id="335" r:id="rId16"/>
    <p:sldId id="586" r:id="rId17"/>
    <p:sldId id="587" r:id="rId18"/>
    <p:sldId id="583" r:id="rId19"/>
    <p:sldId id="590" r:id="rId20"/>
    <p:sldId id="588" r:id="rId21"/>
    <p:sldId id="336" r:id="rId22"/>
    <p:sldId id="337" r:id="rId23"/>
    <p:sldId id="339" r:id="rId24"/>
    <p:sldId id="334" r:id="rId25"/>
    <p:sldId id="264" r:id="rId26"/>
    <p:sldId id="26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77F0615-C133-8C3B-9CC2-CD71C6BB908D}" name="PETKOVA Hristina (EAC)" initials="HP" userId="S::Hristina.PETKOVA@ec.europa.eu::37f85df0-8ddd-44b5-a980-323bbd5c44fc" providerId="AD"/>
  <p188:author id="{9E8ED249-9F80-D526-BAC8-1CD037BE608C}" name="HUSZ Dora (EAC)" initials="DH" userId="S::Dora.HUSZ@ec.europa.eu::a7ce6f99-1e5a-4cfd-97fa-3ee3fa18e99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73A3"/>
    <a:srgbClr val="7975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96" d="100"/>
          <a:sy n="96" d="100"/>
        </p:scale>
        <p:origin x="78" y="4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laria De Capitani" userId="f94dbfbc-2c8d-4d5e-9e07-b59a1d5ffdfb" providerId="ADAL" clId="{B98D07A6-855A-48E1-A4DC-0766DBD9B055}"/>
    <pc:docChg chg="custSel modSld">
      <pc:chgData name="Ilaria De Capitani" userId="f94dbfbc-2c8d-4d5e-9e07-b59a1d5ffdfb" providerId="ADAL" clId="{B98D07A6-855A-48E1-A4DC-0766DBD9B055}" dt="2025-06-19T15:01:51.631" v="36" actId="20577"/>
      <pc:docMkLst>
        <pc:docMk/>
      </pc:docMkLst>
      <pc:sldChg chg="modSp mod">
        <pc:chgData name="Ilaria De Capitani" userId="f94dbfbc-2c8d-4d5e-9e07-b59a1d5ffdfb" providerId="ADAL" clId="{B98D07A6-855A-48E1-A4DC-0766DBD9B055}" dt="2025-06-19T15:01:35.213" v="21" actId="962"/>
        <pc:sldMkLst>
          <pc:docMk/>
          <pc:sldMk cId="269364621" sldId="260"/>
        </pc:sldMkLst>
        <pc:picChg chg="mod">
          <ac:chgData name="Ilaria De Capitani" userId="f94dbfbc-2c8d-4d5e-9e07-b59a1d5ffdfb" providerId="ADAL" clId="{B98D07A6-855A-48E1-A4DC-0766DBD9B055}" dt="2025-06-19T15:01:35.213" v="21" actId="962"/>
          <ac:picMkLst>
            <pc:docMk/>
            <pc:sldMk cId="269364621" sldId="260"/>
            <ac:picMk id="5" creationId="{FAD38335-C700-4AC3-805E-F9530C34747F}"/>
          </ac:picMkLst>
        </pc:picChg>
      </pc:sldChg>
      <pc:sldChg chg="modSp mod">
        <pc:chgData name="Ilaria De Capitani" userId="f94dbfbc-2c8d-4d5e-9e07-b59a1d5ffdfb" providerId="ADAL" clId="{B98D07A6-855A-48E1-A4DC-0766DBD9B055}" dt="2025-06-19T15:01:34.892" v="20" actId="962"/>
        <pc:sldMkLst>
          <pc:docMk/>
          <pc:sldMk cId="3069204288" sldId="264"/>
        </pc:sldMkLst>
        <pc:spChg chg="mod">
          <ac:chgData name="Ilaria De Capitani" userId="f94dbfbc-2c8d-4d5e-9e07-b59a1d5ffdfb" providerId="ADAL" clId="{B98D07A6-855A-48E1-A4DC-0766DBD9B055}" dt="2025-06-19T15:01:34.346" v="19" actId="962"/>
          <ac:spMkLst>
            <pc:docMk/>
            <pc:sldMk cId="3069204288" sldId="264"/>
            <ac:spMk id="3" creationId="{3A2231C9-B4C3-4EA3-AEDB-3FA6C1E2FD18}"/>
          </ac:spMkLst>
        </pc:spChg>
        <pc:picChg chg="mod">
          <ac:chgData name="Ilaria De Capitani" userId="f94dbfbc-2c8d-4d5e-9e07-b59a1d5ffdfb" providerId="ADAL" clId="{B98D07A6-855A-48E1-A4DC-0766DBD9B055}" dt="2025-06-19T15:01:34.892" v="20" actId="962"/>
          <ac:picMkLst>
            <pc:docMk/>
            <pc:sldMk cId="3069204288" sldId="264"/>
            <ac:picMk id="5" creationId="{D22033B3-4B25-18B4-BBC3-CDA9566544E2}"/>
          </ac:picMkLst>
        </pc:picChg>
      </pc:sldChg>
      <pc:sldChg chg="modSp mod">
        <pc:chgData name="Ilaria De Capitani" userId="f94dbfbc-2c8d-4d5e-9e07-b59a1d5ffdfb" providerId="ADAL" clId="{B98D07A6-855A-48E1-A4DC-0766DBD9B055}" dt="2025-06-19T15:01:13.406" v="4" actId="962"/>
        <pc:sldMkLst>
          <pc:docMk/>
          <pc:sldMk cId="3604958906" sldId="327"/>
        </pc:sldMkLst>
        <pc:picChg chg="mod">
          <ac:chgData name="Ilaria De Capitani" userId="f94dbfbc-2c8d-4d5e-9e07-b59a1d5ffdfb" providerId="ADAL" clId="{B98D07A6-855A-48E1-A4DC-0766DBD9B055}" dt="2025-06-19T15:01:13.406" v="4" actId="962"/>
          <ac:picMkLst>
            <pc:docMk/>
            <pc:sldMk cId="3604958906" sldId="327"/>
            <ac:picMk id="4" creationId="{7643EA4E-A389-2A13-425A-BC49D35D9A88}"/>
          </ac:picMkLst>
        </pc:picChg>
      </pc:sldChg>
      <pc:sldChg chg="modSp mod">
        <pc:chgData name="Ilaria De Capitani" userId="f94dbfbc-2c8d-4d5e-9e07-b59a1d5ffdfb" providerId="ADAL" clId="{B98D07A6-855A-48E1-A4DC-0766DBD9B055}" dt="2025-06-12T14:26:11.243" v="1" actId="14100"/>
        <pc:sldMkLst>
          <pc:docMk/>
          <pc:sldMk cId="2507560201" sldId="337"/>
        </pc:sldMkLst>
        <pc:spChg chg="mod">
          <ac:chgData name="Ilaria De Capitani" userId="f94dbfbc-2c8d-4d5e-9e07-b59a1d5ffdfb" providerId="ADAL" clId="{B98D07A6-855A-48E1-A4DC-0766DBD9B055}" dt="2025-06-12T14:26:11.243" v="1" actId="14100"/>
          <ac:spMkLst>
            <pc:docMk/>
            <pc:sldMk cId="2507560201" sldId="337"/>
            <ac:spMk id="3" creationId="{5B34C512-8C82-4655-B809-A6ACE7B13426}"/>
          </ac:spMkLst>
        </pc:spChg>
      </pc:sldChg>
      <pc:sldChg chg="modSp mod">
        <pc:chgData name="Ilaria De Capitani" userId="f94dbfbc-2c8d-4d5e-9e07-b59a1d5ffdfb" providerId="ADAL" clId="{B98D07A6-855A-48E1-A4DC-0766DBD9B055}" dt="2025-06-19T15:01:33.880" v="18" actId="962"/>
        <pc:sldMkLst>
          <pc:docMk/>
          <pc:sldMk cId="1318063526" sldId="339"/>
        </pc:sldMkLst>
        <pc:picChg chg="mod">
          <ac:chgData name="Ilaria De Capitani" userId="f94dbfbc-2c8d-4d5e-9e07-b59a1d5ffdfb" providerId="ADAL" clId="{B98D07A6-855A-48E1-A4DC-0766DBD9B055}" dt="2025-06-19T15:01:33.880" v="18" actId="962"/>
          <ac:picMkLst>
            <pc:docMk/>
            <pc:sldMk cId="1318063526" sldId="339"/>
            <ac:picMk id="4" creationId="{77DFDCCA-57B6-EC4E-9E24-B1271D319424}"/>
          </ac:picMkLst>
        </pc:picChg>
      </pc:sldChg>
      <pc:sldChg chg="modSp mod">
        <pc:chgData name="Ilaria De Capitani" userId="f94dbfbc-2c8d-4d5e-9e07-b59a1d5ffdfb" providerId="ADAL" clId="{B98D07A6-855A-48E1-A4DC-0766DBD9B055}" dt="2025-06-19T15:01:27.326" v="10" actId="962"/>
        <pc:sldMkLst>
          <pc:docMk/>
          <pc:sldMk cId="228544514" sldId="346"/>
        </pc:sldMkLst>
        <pc:spChg chg="mod">
          <ac:chgData name="Ilaria De Capitani" userId="f94dbfbc-2c8d-4d5e-9e07-b59a1d5ffdfb" providerId="ADAL" clId="{B98D07A6-855A-48E1-A4DC-0766DBD9B055}" dt="2025-06-19T15:01:27.326" v="10" actId="962"/>
          <ac:spMkLst>
            <pc:docMk/>
            <pc:sldMk cId="228544514" sldId="346"/>
            <ac:spMk id="3" creationId="{3A2231C9-B4C3-4EA3-AEDB-3FA6C1E2FD18}"/>
          </ac:spMkLst>
        </pc:spChg>
      </pc:sldChg>
      <pc:sldChg chg="modSp mod">
        <pc:chgData name="Ilaria De Capitani" userId="f94dbfbc-2c8d-4d5e-9e07-b59a1d5ffdfb" providerId="ADAL" clId="{B98D07A6-855A-48E1-A4DC-0766DBD9B055}" dt="2025-06-19T15:01:12.078" v="3" actId="962"/>
        <pc:sldMkLst>
          <pc:docMk/>
          <pc:sldMk cId="2784231846" sldId="369"/>
        </pc:sldMkLst>
        <pc:picChg chg="mod">
          <ac:chgData name="Ilaria De Capitani" userId="f94dbfbc-2c8d-4d5e-9e07-b59a1d5ffdfb" providerId="ADAL" clId="{B98D07A6-855A-48E1-A4DC-0766DBD9B055}" dt="2025-06-19T15:01:12.078" v="3" actId="962"/>
          <ac:picMkLst>
            <pc:docMk/>
            <pc:sldMk cId="2784231846" sldId="369"/>
            <ac:picMk id="6" creationId="{A28428FD-896F-001B-CACD-3C58909B2B91}"/>
          </ac:picMkLst>
        </pc:picChg>
      </pc:sldChg>
      <pc:sldChg chg="modSp mod">
        <pc:chgData name="Ilaria De Capitani" userId="f94dbfbc-2c8d-4d5e-9e07-b59a1d5ffdfb" providerId="ADAL" clId="{B98D07A6-855A-48E1-A4DC-0766DBD9B055}" dt="2025-06-19T15:01:42.060" v="25" actId="20577"/>
        <pc:sldMkLst>
          <pc:docMk/>
          <pc:sldMk cId="840606106" sldId="372"/>
        </pc:sldMkLst>
        <pc:spChg chg="mod">
          <ac:chgData name="Ilaria De Capitani" userId="f94dbfbc-2c8d-4d5e-9e07-b59a1d5ffdfb" providerId="ADAL" clId="{B98D07A6-855A-48E1-A4DC-0766DBD9B055}" dt="2025-06-19T15:01:42.060" v="25" actId="20577"/>
          <ac:spMkLst>
            <pc:docMk/>
            <pc:sldMk cId="840606106" sldId="372"/>
            <ac:spMk id="2" creationId="{C40C6C62-0E2A-4E0E-B23E-B25E09B80594}"/>
          </ac:spMkLst>
        </pc:spChg>
        <pc:graphicFrameChg chg="modGraphic">
          <ac:chgData name="Ilaria De Capitani" userId="f94dbfbc-2c8d-4d5e-9e07-b59a1d5ffdfb" providerId="ADAL" clId="{B98D07A6-855A-48E1-A4DC-0766DBD9B055}" dt="2025-06-19T15:01:09.013" v="2" actId="207"/>
          <ac:graphicFrameMkLst>
            <pc:docMk/>
            <pc:sldMk cId="840606106" sldId="372"/>
            <ac:graphicFrameMk id="7" creationId="{413191B1-F487-EC3D-6602-91803315B741}"/>
          </ac:graphicFrameMkLst>
        </pc:graphicFrameChg>
      </pc:sldChg>
      <pc:sldChg chg="modSp mod">
        <pc:chgData name="Ilaria De Capitani" userId="f94dbfbc-2c8d-4d5e-9e07-b59a1d5ffdfb" providerId="ADAL" clId="{B98D07A6-855A-48E1-A4DC-0766DBD9B055}" dt="2025-06-19T15:01:46.927" v="30" actId="20577"/>
        <pc:sldMkLst>
          <pc:docMk/>
          <pc:sldMk cId="906249428" sldId="373"/>
        </pc:sldMkLst>
        <pc:spChg chg="mod">
          <ac:chgData name="Ilaria De Capitani" userId="f94dbfbc-2c8d-4d5e-9e07-b59a1d5ffdfb" providerId="ADAL" clId="{B98D07A6-855A-48E1-A4DC-0766DBD9B055}" dt="2025-06-19T15:01:46.927" v="30" actId="20577"/>
          <ac:spMkLst>
            <pc:docMk/>
            <pc:sldMk cId="906249428" sldId="373"/>
            <ac:spMk id="2" creationId="{C40C6C62-0E2A-4E0E-B23E-B25E09B80594}"/>
          </ac:spMkLst>
        </pc:spChg>
      </pc:sldChg>
      <pc:sldChg chg="modSp mod">
        <pc:chgData name="Ilaria De Capitani" userId="f94dbfbc-2c8d-4d5e-9e07-b59a1d5ffdfb" providerId="ADAL" clId="{B98D07A6-855A-48E1-A4DC-0766DBD9B055}" dt="2025-06-19T15:01:51.631" v="36" actId="20577"/>
        <pc:sldMkLst>
          <pc:docMk/>
          <pc:sldMk cId="1925863239" sldId="374"/>
        </pc:sldMkLst>
        <pc:spChg chg="mod">
          <ac:chgData name="Ilaria De Capitani" userId="f94dbfbc-2c8d-4d5e-9e07-b59a1d5ffdfb" providerId="ADAL" clId="{B98D07A6-855A-48E1-A4DC-0766DBD9B055}" dt="2025-06-19T15:01:51.631" v="36" actId="20577"/>
          <ac:spMkLst>
            <pc:docMk/>
            <pc:sldMk cId="1925863239" sldId="374"/>
            <ac:spMk id="2" creationId="{C40C6C62-0E2A-4E0E-B23E-B25E09B80594}"/>
          </ac:spMkLst>
        </pc:spChg>
      </pc:sldChg>
      <pc:sldChg chg="modSp mod">
        <pc:chgData name="Ilaria De Capitani" userId="f94dbfbc-2c8d-4d5e-9e07-b59a1d5ffdfb" providerId="ADAL" clId="{B98D07A6-855A-48E1-A4DC-0766DBD9B055}" dt="2025-06-19T15:01:15.787" v="6" actId="962"/>
        <pc:sldMkLst>
          <pc:docMk/>
          <pc:sldMk cId="243126268" sldId="375"/>
        </pc:sldMkLst>
        <pc:spChg chg="mod">
          <ac:chgData name="Ilaria De Capitani" userId="f94dbfbc-2c8d-4d5e-9e07-b59a1d5ffdfb" providerId="ADAL" clId="{B98D07A6-855A-48E1-A4DC-0766DBD9B055}" dt="2025-06-19T15:01:15.077" v="5" actId="962"/>
          <ac:spMkLst>
            <pc:docMk/>
            <pc:sldMk cId="243126268" sldId="375"/>
            <ac:spMk id="3" creationId="{3A2231C9-B4C3-4EA3-AEDB-3FA6C1E2FD18}"/>
          </ac:spMkLst>
        </pc:spChg>
        <pc:picChg chg="mod">
          <ac:chgData name="Ilaria De Capitani" userId="f94dbfbc-2c8d-4d5e-9e07-b59a1d5ffdfb" providerId="ADAL" clId="{B98D07A6-855A-48E1-A4DC-0766DBD9B055}" dt="2025-06-19T15:01:15.787" v="6" actId="962"/>
          <ac:picMkLst>
            <pc:docMk/>
            <pc:sldMk cId="243126268" sldId="375"/>
            <ac:picMk id="5" creationId="{1430D125-0816-2384-A5BD-BCCDE855A6EF}"/>
          </ac:picMkLst>
        </pc:picChg>
      </pc:sldChg>
      <pc:sldChg chg="modSp mod">
        <pc:chgData name="Ilaria De Capitani" userId="f94dbfbc-2c8d-4d5e-9e07-b59a1d5ffdfb" providerId="ADAL" clId="{B98D07A6-855A-48E1-A4DC-0766DBD9B055}" dt="2025-06-19T15:01:18.758" v="7" actId="962"/>
        <pc:sldMkLst>
          <pc:docMk/>
          <pc:sldMk cId="109275468" sldId="376"/>
        </pc:sldMkLst>
        <pc:spChg chg="mod">
          <ac:chgData name="Ilaria De Capitani" userId="f94dbfbc-2c8d-4d5e-9e07-b59a1d5ffdfb" providerId="ADAL" clId="{B98D07A6-855A-48E1-A4DC-0766DBD9B055}" dt="2025-06-19T15:01:18.758" v="7" actId="962"/>
          <ac:spMkLst>
            <pc:docMk/>
            <pc:sldMk cId="109275468" sldId="376"/>
            <ac:spMk id="3" creationId="{3A2231C9-B4C3-4EA3-AEDB-3FA6C1E2FD18}"/>
          </ac:spMkLst>
        </pc:spChg>
      </pc:sldChg>
      <pc:sldChg chg="modSp mod">
        <pc:chgData name="Ilaria De Capitani" userId="f94dbfbc-2c8d-4d5e-9e07-b59a1d5ffdfb" providerId="ADAL" clId="{B98D07A6-855A-48E1-A4DC-0766DBD9B055}" dt="2025-06-19T15:01:26.178" v="9" actId="962"/>
        <pc:sldMkLst>
          <pc:docMk/>
          <pc:sldMk cId="2589249391" sldId="377"/>
        </pc:sldMkLst>
        <pc:spChg chg="mod">
          <ac:chgData name="Ilaria De Capitani" userId="f94dbfbc-2c8d-4d5e-9e07-b59a1d5ffdfb" providerId="ADAL" clId="{B98D07A6-855A-48E1-A4DC-0766DBD9B055}" dt="2025-06-19T15:01:19.783" v="8" actId="962"/>
          <ac:spMkLst>
            <pc:docMk/>
            <pc:sldMk cId="2589249391" sldId="377"/>
            <ac:spMk id="3" creationId="{3A2231C9-B4C3-4EA3-AEDB-3FA6C1E2FD18}"/>
          </ac:spMkLst>
        </pc:spChg>
        <pc:picChg chg="mod">
          <ac:chgData name="Ilaria De Capitani" userId="f94dbfbc-2c8d-4d5e-9e07-b59a1d5ffdfb" providerId="ADAL" clId="{B98D07A6-855A-48E1-A4DC-0766DBD9B055}" dt="2025-06-19T15:01:26.178" v="9" actId="962"/>
          <ac:picMkLst>
            <pc:docMk/>
            <pc:sldMk cId="2589249391" sldId="377"/>
            <ac:picMk id="4" creationId="{5083E963-B51B-9EC7-C49C-57E6AA7CE668}"/>
          </ac:picMkLst>
        </pc:picChg>
      </pc:sldChg>
      <pc:sldChg chg="modSp mod">
        <pc:chgData name="Ilaria De Capitani" userId="f94dbfbc-2c8d-4d5e-9e07-b59a1d5ffdfb" providerId="ADAL" clId="{B98D07A6-855A-48E1-A4DC-0766DBD9B055}" dt="2025-06-19T15:01:27.950" v="11" actId="962"/>
        <pc:sldMkLst>
          <pc:docMk/>
          <pc:sldMk cId="1064657761" sldId="378"/>
        </pc:sldMkLst>
        <pc:spChg chg="mod">
          <ac:chgData name="Ilaria De Capitani" userId="f94dbfbc-2c8d-4d5e-9e07-b59a1d5ffdfb" providerId="ADAL" clId="{B98D07A6-855A-48E1-A4DC-0766DBD9B055}" dt="2025-06-19T15:01:27.950" v="11" actId="962"/>
          <ac:spMkLst>
            <pc:docMk/>
            <pc:sldMk cId="1064657761" sldId="378"/>
            <ac:spMk id="3" creationId="{3A2231C9-B4C3-4EA3-AEDB-3FA6C1E2FD18}"/>
          </ac:spMkLst>
        </pc:spChg>
      </pc:sldChg>
      <pc:sldChg chg="modSp mod">
        <pc:chgData name="Ilaria De Capitani" userId="f94dbfbc-2c8d-4d5e-9e07-b59a1d5ffdfb" providerId="ADAL" clId="{B98D07A6-855A-48E1-A4DC-0766DBD9B055}" dt="2025-06-19T15:01:31.655" v="15" actId="962"/>
        <pc:sldMkLst>
          <pc:docMk/>
          <pc:sldMk cId="2619678157" sldId="583"/>
        </pc:sldMkLst>
        <pc:spChg chg="mod">
          <ac:chgData name="Ilaria De Capitani" userId="f94dbfbc-2c8d-4d5e-9e07-b59a1d5ffdfb" providerId="ADAL" clId="{B98D07A6-855A-48E1-A4DC-0766DBD9B055}" dt="2025-06-19T15:01:30.756" v="14" actId="962"/>
          <ac:spMkLst>
            <pc:docMk/>
            <pc:sldMk cId="2619678157" sldId="583"/>
            <ac:spMk id="14" creationId="{9CF0DB77-0CA2-37FE-526D-FBAF5EB99FFB}"/>
          </ac:spMkLst>
        </pc:spChg>
        <pc:spChg chg="mod">
          <ac:chgData name="Ilaria De Capitani" userId="f94dbfbc-2c8d-4d5e-9e07-b59a1d5ffdfb" providerId="ADAL" clId="{B98D07A6-855A-48E1-A4DC-0766DBD9B055}" dt="2025-06-19T15:01:31.655" v="15" actId="962"/>
          <ac:spMkLst>
            <pc:docMk/>
            <pc:sldMk cId="2619678157" sldId="583"/>
            <ac:spMk id="15" creationId="{ED820810-C572-180E-4046-E0CD2056B9A4}"/>
          </ac:spMkLst>
        </pc:spChg>
      </pc:sldChg>
      <pc:sldChg chg="modSp mod">
        <pc:chgData name="Ilaria De Capitani" userId="f94dbfbc-2c8d-4d5e-9e07-b59a1d5ffdfb" providerId="ADAL" clId="{B98D07A6-855A-48E1-A4DC-0766DBD9B055}" dt="2025-06-19T15:01:29.389" v="12" actId="962"/>
        <pc:sldMkLst>
          <pc:docMk/>
          <pc:sldMk cId="3678996091" sldId="586"/>
        </pc:sldMkLst>
        <pc:picChg chg="mod">
          <ac:chgData name="Ilaria De Capitani" userId="f94dbfbc-2c8d-4d5e-9e07-b59a1d5ffdfb" providerId="ADAL" clId="{B98D07A6-855A-48E1-A4DC-0766DBD9B055}" dt="2025-06-19T15:01:29.389" v="12" actId="962"/>
          <ac:picMkLst>
            <pc:docMk/>
            <pc:sldMk cId="3678996091" sldId="586"/>
            <ac:picMk id="5" creationId="{0D3A1B9D-3F99-4EF0-B1D5-DB6116BF8392}"/>
          </ac:picMkLst>
        </pc:picChg>
      </pc:sldChg>
      <pc:sldChg chg="modSp mod">
        <pc:chgData name="Ilaria De Capitani" userId="f94dbfbc-2c8d-4d5e-9e07-b59a1d5ffdfb" providerId="ADAL" clId="{B98D07A6-855A-48E1-A4DC-0766DBD9B055}" dt="2025-06-19T15:01:30.092" v="13" actId="962"/>
        <pc:sldMkLst>
          <pc:docMk/>
          <pc:sldMk cId="1646394750" sldId="587"/>
        </pc:sldMkLst>
        <pc:picChg chg="mod">
          <ac:chgData name="Ilaria De Capitani" userId="f94dbfbc-2c8d-4d5e-9e07-b59a1d5ffdfb" providerId="ADAL" clId="{B98D07A6-855A-48E1-A4DC-0766DBD9B055}" dt="2025-06-19T15:01:30.092" v="13" actId="962"/>
          <ac:picMkLst>
            <pc:docMk/>
            <pc:sldMk cId="1646394750" sldId="587"/>
            <ac:picMk id="9" creationId="{BC748E73-1538-E545-0BE9-C432C0EF9CBE}"/>
          </ac:picMkLst>
        </pc:picChg>
      </pc:sldChg>
      <pc:sldChg chg="modSp mod">
        <pc:chgData name="Ilaria De Capitani" userId="f94dbfbc-2c8d-4d5e-9e07-b59a1d5ffdfb" providerId="ADAL" clId="{B98D07A6-855A-48E1-A4DC-0766DBD9B055}" dt="2025-06-19T15:01:33.449" v="17" actId="962"/>
        <pc:sldMkLst>
          <pc:docMk/>
          <pc:sldMk cId="1385364700" sldId="588"/>
        </pc:sldMkLst>
        <pc:picChg chg="mod">
          <ac:chgData name="Ilaria De Capitani" userId="f94dbfbc-2c8d-4d5e-9e07-b59a1d5ffdfb" providerId="ADAL" clId="{B98D07A6-855A-48E1-A4DC-0766DBD9B055}" dt="2025-06-19T15:01:33.449" v="17" actId="962"/>
          <ac:picMkLst>
            <pc:docMk/>
            <pc:sldMk cId="1385364700" sldId="588"/>
            <ac:picMk id="5" creationId="{4AE380A6-E85D-3702-1176-C0FFF3C64B32}"/>
          </ac:picMkLst>
        </pc:picChg>
      </pc:sldChg>
      <pc:sldChg chg="modSp mod">
        <pc:chgData name="Ilaria De Capitani" userId="f94dbfbc-2c8d-4d5e-9e07-b59a1d5ffdfb" providerId="ADAL" clId="{B98D07A6-855A-48E1-A4DC-0766DBD9B055}" dt="2025-06-19T15:01:32.406" v="16" actId="962"/>
        <pc:sldMkLst>
          <pc:docMk/>
          <pc:sldMk cId="1611061559" sldId="590"/>
        </pc:sldMkLst>
        <pc:picChg chg="mod">
          <ac:chgData name="Ilaria De Capitani" userId="f94dbfbc-2c8d-4d5e-9e07-b59a1d5ffdfb" providerId="ADAL" clId="{B98D07A6-855A-48E1-A4DC-0766DBD9B055}" dt="2025-06-19T15:01:32.406" v="16" actId="962"/>
          <ac:picMkLst>
            <pc:docMk/>
            <pc:sldMk cId="1611061559" sldId="590"/>
            <ac:picMk id="5" creationId="{A52E884A-FC61-3DE7-B9A7-C4FA335FDE9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360EB0-AF3F-4F8F-8A23-98D74162FC4A}" type="datetimeFigureOut">
              <a:rPr lang="en-IE" smtClean="0"/>
              <a:t>19/06/2025</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499ECD-EB12-477D-A0EF-BE28CCBADCD9}" type="slidenum">
              <a:rPr lang="en-IE" smtClean="0"/>
              <a:t>‹#›</a:t>
            </a:fld>
            <a:endParaRPr lang="en-IE"/>
          </a:p>
        </p:txBody>
      </p:sp>
    </p:spTree>
    <p:extLst>
      <p:ext uri="{BB962C8B-B14F-4D97-AF65-F5344CB8AC3E}">
        <p14:creationId xmlns:p14="http://schemas.microsoft.com/office/powerpoint/2010/main" val="1677762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215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BB8BE-2AE4-4E1B-9F28-5CC8B2BEE127}"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9893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215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BB8BE-2AE4-4E1B-9F28-5CC8B2BEE127}"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1707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215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BB8BE-2AE4-4E1B-9F28-5CC8B2BEE127}"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6808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215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BB8BE-2AE4-4E1B-9F28-5CC8B2BEE127}"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6898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Font typeface="Arial" panose="020B0604020202020204" pitchFamily="34" charset="0"/>
              <a:buNone/>
            </a:pPr>
            <a:endParaRPr lang="en-I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15</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43661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215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BB8BE-2AE4-4E1B-9F28-5CC8B2BEE127}"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4677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215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BB8BE-2AE4-4E1B-9F28-5CC8B2BEE127}"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3370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err="1"/>
              <a:t>sklgjskgjskljgskl</a:t>
            </a:r>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E892D7-A5CA-40FD-AF07-10B89A58FDBF}"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7181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body text on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a:solidFill>
            <a:schemeClr val="bg1"/>
          </a:solidFill>
        </p:spPr>
        <p:txBody>
          <a:bodyPr/>
          <a:lstStyle/>
          <a:p>
            <a:r>
              <a:rPr lang="en-US"/>
              <a:t>Click to edit Master title style</a:t>
            </a:r>
            <a:endParaRPr lang="en-IE"/>
          </a:p>
        </p:txBody>
      </p:sp>
      <p:sp>
        <p:nvSpPr>
          <p:cNvPr id="7" name="Text Placeholder 2">
            <a:extLst>
              <a:ext uri="{FF2B5EF4-FFF2-40B4-BE49-F238E27FC236}">
                <a16:creationId xmlns:a16="http://schemas.microsoft.com/office/drawing/2014/main" id="{ABBD8A8F-01F7-069C-2D69-AFCA2F78DFC9}"/>
              </a:ext>
            </a:extLst>
          </p:cNvPr>
          <p:cNvSpPr>
            <a:spLocks noGrp="1"/>
          </p:cNvSpPr>
          <p:nvPr>
            <p:ph idx="1"/>
          </p:nvPr>
        </p:nvSpPr>
        <p:spPr>
          <a:xfrm>
            <a:off x="838200" y="1825625"/>
            <a:ext cx="10515600" cy="3638473"/>
          </a:xfrm>
          <a:prstGeom prst="rect">
            <a:avLst/>
          </a:prstGeom>
        </p:spPr>
        <p:txBody>
          <a:bodyPr vert="horz" lIns="144000" tIns="144000" rIns="144000" bIns="144000" rtlCol="0">
            <a:noAutofit/>
          </a:bodyPr>
          <a:lstStyle>
            <a:lvl1pPr marL="0" indent="0">
              <a:buNone/>
              <a:defRPr sz="2000"/>
            </a:lvl1pPr>
          </a:lstStyle>
          <a:p>
            <a:pPr lvl="0"/>
            <a:r>
              <a:rPr lang="en-US"/>
              <a:t>Click to edit Master text styles</a:t>
            </a:r>
          </a:p>
        </p:txBody>
      </p:sp>
      <p:sp>
        <p:nvSpPr>
          <p:cNvPr id="3" name="Slide Number Placeholder 5">
            <a:extLst>
              <a:ext uri="{FF2B5EF4-FFF2-40B4-BE49-F238E27FC236}">
                <a16:creationId xmlns:a16="http://schemas.microsoft.com/office/drawing/2014/main" id="{487499CD-21D1-84C4-7FD1-F33A396395B0}"/>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a:t>
            </a:fld>
            <a:endParaRPr lang="en-IE"/>
          </a:p>
        </p:txBody>
      </p:sp>
    </p:spTree>
    <p:extLst>
      <p:ext uri="{BB962C8B-B14F-4D97-AF65-F5344CB8AC3E}">
        <p14:creationId xmlns:p14="http://schemas.microsoft.com/office/powerpoint/2010/main" val="2207405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6/19/2025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6/19/2025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6/19/2025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6/19/2025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ommission.europa.eu/publications/assessment-report-member-states-national-roma-strategic-frameworks-full-package_en"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pjp-eu.coe.int/en/web/inclusive-education-for-roma-children/-/mapping-study-on-desegregation" TargetMode="External"/><Relationship Id="rId2" Type="http://schemas.openxmlformats.org/officeDocument/2006/relationships/hyperlink" Target="https://commission.europa.eu/publications/2025-european-semester-spring-package_en"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eur-lex.europa.eu/legal-content/EN/TXT/PDF/?uri=CELEX:32018H0607(01)&amp;rid=2"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wikis.ec.europa.eu/download/attachments/55903445/SEN%20reflection%20paper%20non-physical%20vulnerabilities%20Finalw.pdf?version=1&amp;modificationDate=1736336456109&amp;api=v2" TargetMode="External"/><Relationship Id="rId3" Type="http://schemas.openxmlformats.org/officeDocument/2006/relationships/image" Target="../media/image2.png"/><Relationship Id="rId7" Type="http://schemas.openxmlformats.org/officeDocument/2006/relationships/hyperlink" Target="https://wikis.ec.europa.eu/download/attachments/55903445/EASNIE%20Input%20Paper%20for%20EEA%20WGs%20Joint%20Meeting%20Oct%202023%20fin.pdf?version=1&amp;modificationDate=1697618934496&amp;api=v2"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op.europa.eu/en/publication-detail/-/publication/03af1d4e-582b-11ee-9220-01aa75ed71a1/language-en/format-PDF/source-293877440" TargetMode="External"/><Relationship Id="rId5" Type="http://schemas.openxmlformats.org/officeDocument/2006/relationships/hyperlink" Target="https://op.europa.eu/en/publication-detail/-/publication/8d28535a-2cef-11ee-95a2-01aa75ed71a1" TargetMode="External"/><Relationship Id="rId10" Type="http://schemas.openxmlformats.org/officeDocument/2006/relationships/hyperlink" Target="https://wikis.ec.europa.eu/download/attachments/55903445/Input%20paper%20on%20bullying_cyberbullying-v2.pdf?version=2&amp;modificationDate=1727449696976&amp;api=v2" TargetMode="External"/><Relationship Id="rId4" Type="http://schemas.openxmlformats.org/officeDocument/2006/relationships/hyperlink" Target="https://op.europa.eu/en/publication-detail/-/publication/d36b1bdf-adae-11ed-8912-01aa75ed71a1/language-en" TargetMode="External"/><Relationship Id="rId9" Type="http://schemas.openxmlformats.org/officeDocument/2006/relationships/hyperlink" Target="https://wikis.ec.europa.eu/download/attachments/55903445/Input%20paper%20hate%20speech%20June%202024.pdf?version=1&amp;modificationDate=1719312237381&amp;api=v2"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hyperlink" Target="https://pjp-eu.coe.int/en/web/inclusive-education-for-roma-children/texts-2"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education.ec.europa.eu/education-levels/school-education/basic-skills" TargetMode="External"/><Relationship Id="rId13" Type="http://schemas.openxmlformats.org/officeDocument/2006/relationships/image" Target="../media/image23.jpeg"/><Relationship Id="rId3" Type="http://schemas.openxmlformats.org/officeDocument/2006/relationships/image" Target="../media/image22.png"/><Relationship Id="rId7" Type="http://schemas.openxmlformats.org/officeDocument/2006/relationships/hyperlink" Target="https://wikis.ec.europa.eu/display/EAC/Equality+and+Values+Documents" TargetMode="External"/><Relationship Id="rId12" Type="http://schemas.openxmlformats.org/officeDocument/2006/relationships/hyperlink" Target="https://doi.org/10.1787/94ab68c6-en" TargetMode="Externa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https://op.europa.eu/en/publication-detail/-/publication/2dc4579a-6035-11ef-a8ba-01aa75ed71a1/language-en/format-PDF/source-343178962" TargetMode="External"/><Relationship Id="rId11" Type="http://schemas.openxmlformats.org/officeDocument/2006/relationships/hyperlink" Target="https://www.european-agency.org/" TargetMode="External"/><Relationship Id="rId5" Type="http://schemas.openxmlformats.org/officeDocument/2006/relationships/hyperlink" Target="https://op.europa.eu/en/publication-detail/-/publication/8d28535a-2cef-11ee-95a2-01aa75ed71a1" TargetMode="External"/><Relationship Id="rId10" Type="http://schemas.openxmlformats.org/officeDocument/2006/relationships/hyperlink" Target="https://eurydice.eacea.ec.europa.eu/publications/promoting-diversity-and-inclusion-schools-europe" TargetMode="External"/><Relationship Id="rId4" Type="http://schemas.openxmlformats.org/officeDocument/2006/relationships/hyperlink" Target="https://op.europa.eu/webpub/eac/education-and-training-monitor/en/comparative-report/comparative-report.html" TargetMode="External"/><Relationship Id="rId9" Type="http://schemas.openxmlformats.org/officeDocument/2006/relationships/hyperlink" Target="https://wikis.ec.europa.eu/display/EAC/European+Education+Area"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eur-lex.europa.eu/legal-content/EN/TXT/?uri=celex%3A32000L0043"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ommission.europa.eu/publications/new-eu-roma-strategic-framework-equality-inclusion-and-participation-full-package_e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urydice.eacea.ec.europa.eu/"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CCA5F87-1D1E-45CB-8D83-FC7EEFAD9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28428FD-896F-001B-CACD-3C58909B2B9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l="28045" t="3160" r="3103" b="1"/>
          <a:stretch>
            <a:fillRect/>
          </a:stretch>
        </p:blipFill>
        <p:spPr>
          <a:xfrm>
            <a:off x="20" y="10"/>
            <a:ext cx="8668492" cy="6857990"/>
          </a:xfrm>
          <a:prstGeom prst="rect">
            <a:avLst/>
          </a:prstGeom>
        </p:spPr>
      </p:pic>
      <p:sp>
        <p:nvSpPr>
          <p:cNvPr id="18" name="Rectangle 17">
            <a:extLst>
              <a:ext uri="{FF2B5EF4-FFF2-40B4-BE49-F238E27FC236}">
                <a16:creationId xmlns:a16="http://schemas.microsoft.com/office/drawing/2014/main" id="{7CCFC2C6-6238-4A2F-93DE-2ADF74AF6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C0480DE-5596-2870-CE8E-3A2DEA6999F9}"/>
              </a:ext>
            </a:extLst>
          </p:cNvPr>
          <p:cNvSpPr>
            <a:spLocks noGrp="1"/>
          </p:cNvSpPr>
          <p:nvPr>
            <p:ph type="ctrTitle"/>
          </p:nvPr>
        </p:nvSpPr>
        <p:spPr>
          <a:xfrm>
            <a:off x="7417639" y="771987"/>
            <a:ext cx="4457369" cy="3204134"/>
          </a:xfrm>
        </p:spPr>
        <p:txBody>
          <a:bodyPr vert="horz" lIns="91440" tIns="45720" rIns="91440" bIns="45720" rtlCol="0" anchor="b">
            <a:normAutofit/>
          </a:bodyPr>
          <a:lstStyle/>
          <a:p>
            <a:r>
              <a:rPr lang="en-US" sz="4400" b="1" dirty="0">
                <a:solidFill>
                  <a:srgbClr val="7975C8"/>
                </a:solidFill>
                <a:latin typeface="EC Square Sans Cond Pro" panose="020B0506040000020004" pitchFamily="34" charset="0"/>
                <a:ea typeface="Verdana" panose="020B0604030504040204" pitchFamily="34" charset="0"/>
              </a:rPr>
              <a:t>Towards </a:t>
            </a:r>
            <a:br>
              <a:rPr lang="en-US" sz="4400" b="1" dirty="0">
                <a:solidFill>
                  <a:srgbClr val="7975C8"/>
                </a:solidFill>
                <a:latin typeface="EC Square Sans Cond Pro" panose="020B0506040000020004" pitchFamily="34" charset="0"/>
                <a:ea typeface="Verdana" panose="020B0604030504040204" pitchFamily="34" charset="0"/>
              </a:rPr>
            </a:br>
            <a:r>
              <a:rPr lang="en-US" sz="4400" b="1" dirty="0">
                <a:solidFill>
                  <a:srgbClr val="7975C8"/>
                </a:solidFill>
                <a:latin typeface="EC Square Sans Cond Pro" panose="020B0506040000020004" pitchFamily="34" charset="0"/>
                <a:ea typeface="Verdana" panose="020B0604030504040204" pitchFamily="34" charset="0"/>
              </a:rPr>
              <a:t>high-quality and inclusive education for all</a:t>
            </a:r>
            <a:endParaRPr lang="en-US" sz="4400" dirty="0"/>
          </a:p>
        </p:txBody>
      </p:sp>
      <p:sp>
        <p:nvSpPr>
          <p:cNvPr id="3" name="Subtitle 2">
            <a:extLst>
              <a:ext uri="{FF2B5EF4-FFF2-40B4-BE49-F238E27FC236}">
                <a16:creationId xmlns:a16="http://schemas.microsoft.com/office/drawing/2014/main" id="{9C9BB5ED-72C7-5FC8-0095-5876AC650B13}"/>
              </a:ext>
            </a:extLst>
          </p:cNvPr>
          <p:cNvSpPr>
            <a:spLocks noGrp="1"/>
          </p:cNvSpPr>
          <p:nvPr>
            <p:ph type="subTitle" idx="1"/>
          </p:nvPr>
        </p:nvSpPr>
        <p:spPr>
          <a:xfrm>
            <a:off x="7758684" y="4681195"/>
            <a:ext cx="4023360" cy="1208141"/>
          </a:xfrm>
        </p:spPr>
        <p:txBody>
          <a:bodyPr vert="horz" lIns="91440" tIns="45720" rIns="91440" bIns="45720" rtlCol="0">
            <a:normAutofit fontScale="25000" lnSpcReduction="20000"/>
          </a:bodyPr>
          <a:lstStyle/>
          <a:p>
            <a:pPr algn="l"/>
            <a:br>
              <a:rPr lang="en-US" sz="2000" b="1" dirty="0">
                <a:solidFill>
                  <a:srgbClr val="7975C8"/>
                </a:solidFill>
                <a:latin typeface="EC Square Sans Cond Pro" panose="020B0506040000020004" pitchFamily="34" charset="0"/>
                <a:ea typeface="Verdana" panose="020B0604030504040204" pitchFamily="34" charset="0"/>
              </a:rPr>
            </a:br>
            <a:r>
              <a:rPr lang="en-US" sz="8000" b="1" dirty="0" err="1">
                <a:solidFill>
                  <a:srgbClr val="7975C8"/>
                </a:solidFill>
                <a:latin typeface="EC Square Sans Cond Pro" panose="020B0506040000020004" pitchFamily="34" charset="0"/>
                <a:ea typeface="Verdana" panose="020B0604030504040204" pitchFamily="34" charset="0"/>
              </a:rPr>
              <a:t>Equinet</a:t>
            </a:r>
            <a:r>
              <a:rPr lang="en-US" sz="8000" b="1" dirty="0">
                <a:solidFill>
                  <a:srgbClr val="7975C8"/>
                </a:solidFill>
                <a:latin typeface="EC Square Sans Cond Pro" panose="020B0506040000020004" pitchFamily="34" charset="0"/>
                <a:ea typeface="Verdana" panose="020B0604030504040204" pitchFamily="34" charset="0"/>
              </a:rPr>
              <a:t> Roundtable</a:t>
            </a:r>
          </a:p>
          <a:p>
            <a:pPr algn="l"/>
            <a:r>
              <a:rPr lang="en-US" sz="8000" b="1" dirty="0">
                <a:solidFill>
                  <a:srgbClr val="7975C8"/>
                </a:solidFill>
                <a:latin typeface="EC Square Sans Cond Pro" panose="020B0506040000020004" pitchFamily="34" charset="0"/>
                <a:ea typeface="Verdana" panose="020B0604030504040204" pitchFamily="34" charset="0"/>
              </a:rPr>
              <a:t>Equality Bodies Enabling Equal Access  of Roma People to Education</a:t>
            </a:r>
          </a:p>
          <a:p>
            <a:pPr algn="l"/>
            <a:br>
              <a:rPr lang="en-US" sz="1800" b="1" dirty="0">
                <a:solidFill>
                  <a:srgbClr val="7975C8"/>
                </a:solidFill>
                <a:latin typeface="Verdana"/>
                <a:ea typeface="Verdana"/>
              </a:rPr>
            </a:br>
            <a:endParaRPr lang="en-US" sz="1900" b="1" dirty="0"/>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DC4409-D123-D8C9-3ED3-EDDB482197DE}"/>
              </a:ext>
            </a:extLst>
          </p:cNvPr>
          <p:cNvSpPr txBox="1"/>
          <p:nvPr/>
        </p:nvSpPr>
        <p:spPr>
          <a:xfrm flipH="1">
            <a:off x="7758684" y="6033217"/>
            <a:ext cx="4760843" cy="940770"/>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dirty="0">
                <a:solidFill>
                  <a:prstClr val="black">
                    <a:lumMod val="65000"/>
                    <a:lumOff val="35000"/>
                  </a:prstClr>
                </a:solidFill>
                <a:latin typeface="EC Square Sans Cond Pro" panose="020B0506040000020004" pitchFamily="34" charset="0"/>
                <a:ea typeface="Verdana"/>
                <a:cs typeface="Calibri" panose="020F0502020204030204"/>
              </a:rPr>
              <a:t>19 June 2025</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lumMod val="65000"/>
                    <a:lumOff val="35000"/>
                  </a:prstClr>
                </a:solidFill>
                <a:effectLst/>
                <a:uLnTx/>
                <a:uFillTx/>
                <a:latin typeface="EC Square Sans Cond Pro" panose="020B0506040000020004" pitchFamily="34" charset="0"/>
                <a:ea typeface="Verdana"/>
                <a:cs typeface="Calibri" panose="020F0502020204030204"/>
              </a:rPr>
              <a:t>Hristina </a:t>
            </a:r>
            <a:r>
              <a:rPr kumimoji="0" lang="en-US" sz="1600" b="0" i="0" u="none" strike="noStrike" kern="1200" cap="none" spc="0" normalizeH="0" baseline="0" noProof="0" dirty="0" err="1">
                <a:ln>
                  <a:noFill/>
                </a:ln>
                <a:solidFill>
                  <a:prstClr val="black">
                    <a:lumMod val="65000"/>
                    <a:lumOff val="35000"/>
                  </a:prstClr>
                </a:solidFill>
                <a:effectLst/>
                <a:uLnTx/>
                <a:uFillTx/>
                <a:latin typeface="EC Square Sans Cond Pro" panose="020B0506040000020004" pitchFamily="34" charset="0"/>
                <a:ea typeface="Verdana"/>
                <a:cs typeface="Calibri" panose="020F0502020204030204"/>
              </a:rPr>
              <a:t>Petkova</a:t>
            </a:r>
            <a:r>
              <a:rPr lang="en-US" sz="1600" dirty="0">
                <a:solidFill>
                  <a:prstClr val="black">
                    <a:lumMod val="65000"/>
                    <a:lumOff val="35000"/>
                  </a:prstClr>
                </a:solidFill>
                <a:latin typeface="EC Square Sans Cond Pro" panose="020B0506040000020004" pitchFamily="34" charset="0"/>
                <a:ea typeface="Verdana"/>
                <a:cs typeface="Calibri" panose="020F0502020204030204"/>
              </a:rPr>
              <a:t> DG EAC, A1 unit : Strategy and Investment </a:t>
            </a:r>
            <a:endParaRPr kumimoji="0" lang="en-US" sz="1600" b="0" i="0" u="none" strike="noStrike" kern="1200" cap="none" spc="0" normalizeH="0" baseline="0" noProof="0" dirty="0">
              <a:ln>
                <a:noFill/>
              </a:ln>
              <a:solidFill>
                <a:prstClr val="black">
                  <a:lumMod val="65000"/>
                  <a:lumOff val="35000"/>
                </a:prstClr>
              </a:solidFill>
              <a:effectLst/>
              <a:uLnTx/>
              <a:uFillTx/>
              <a:latin typeface="EC Square Sans Cond Pro" panose="020B0506040000020004" pitchFamily="34" charset="0"/>
              <a:ea typeface="Verdana"/>
              <a:cs typeface="Calibri" panose="020F0502020204030204"/>
            </a:endParaRPr>
          </a:p>
          <a:p>
            <a:endParaRPr lang="en-IE" dirty="0"/>
          </a:p>
        </p:txBody>
      </p:sp>
    </p:spTree>
    <p:extLst>
      <p:ext uri="{BB962C8B-B14F-4D97-AF65-F5344CB8AC3E}">
        <p14:creationId xmlns:p14="http://schemas.microsoft.com/office/powerpoint/2010/main" val="2784231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B210B-04B8-43B8-BFC2-45C44C214758}"/>
              </a:ext>
            </a:extLst>
          </p:cNvPr>
          <p:cNvSpPr>
            <a:spLocks noGrp="1"/>
          </p:cNvSpPr>
          <p:nvPr>
            <p:ph type="title"/>
          </p:nvPr>
        </p:nvSpPr>
        <p:spPr>
          <a:xfrm>
            <a:off x="1881351" y="510149"/>
            <a:ext cx="10310649" cy="1342622"/>
          </a:xfrm>
        </p:spPr>
        <p:txBody>
          <a:bodyPr>
            <a:normAutofit/>
          </a:bodyPr>
          <a:lstStyle/>
          <a:p>
            <a:pPr algn="ctr"/>
            <a:r>
              <a:rPr lang="en-US" sz="3200" b="1" dirty="0">
                <a:solidFill>
                  <a:srgbClr val="7975C8"/>
                </a:solidFill>
                <a:latin typeface="EC Square Sans Cond Pro" panose="020B0506040000020004" pitchFamily="34" charset="0"/>
                <a:ea typeface="Verdana"/>
                <a:cs typeface="Calibri Light"/>
              </a:rPr>
              <a:t>2024 Report on the implementation of national Roma strategic frameworks</a:t>
            </a:r>
            <a:endParaRPr lang="en-US" sz="3200" dirty="0">
              <a:solidFill>
                <a:srgbClr val="7975C8"/>
              </a:solidFill>
              <a:latin typeface="EC Square Sans Cond Pro" panose="020B0506040000020004" pitchFamily="34" charset="0"/>
              <a:ea typeface="Verdana"/>
              <a:cs typeface="Calibri Light"/>
            </a:endParaRPr>
          </a:p>
        </p:txBody>
      </p:sp>
      <p:sp>
        <p:nvSpPr>
          <p:cNvPr id="3" name="Content Placeholder 2">
            <a:extLst>
              <a:ext uri="{FF2B5EF4-FFF2-40B4-BE49-F238E27FC236}">
                <a16:creationId xmlns:a16="http://schemas.microsoft.com/office/drawing/2014/main" id="{3A2231C9-B4C3-4EA3-AEDB-3FA6C1E2FD18}"/>
              </a:ext>
              <a:ext uri="{C183D7F6-B498-43B3-948B-1728B52AA6E4}">
                <adec:decorative xmlns:adec="http://schemas.microsoft.com/office/drawing/2017/decorative" val="1"/>
              </a:ext>
            </a:extLst>
          </p:cNvPr>
          <p:cNvSpPr>
            <a:spLocks noGrp="1"/>
          </p:cNvSpPr>
          <p:nvPr>
            <p:ph idx="1"/>
          </p:nvPr>
        </p:nvSpPr>
        <p:spPr>
          <a:xfrm>
            <a:off x="484544" y="5675642"/>
            <a:ext cx="4086225" cy="593725"/>
          </a:xfrm>
        </p:spPr>
        <p:txBody>
          <a:bodyPr vert="horz" lIns="91440" tIns="45720" rIns="91440" bIns="45720" rtlCol="0" anchor="t">
            <a:normAutofit/>
          </a:bodyPr>
          <a:lstStyle/>
          <a:p>
            <a:pPr marL="0" indent="0">
              <a:buNone/>
            </a:pPr>
            <a:endParaRPr lang="en-US">
              <a:latin typeface="Verdana"/>
              <a:ea typeface="Verdana"/>
            </a:endParaRPr>
          </a:p>
          <a:p>
            <a:endParaRPr lang="en-US">
              <a:latin typeface="Verdana"/>
              <a:ea typeface="Verdana"/>
            </a:endParaRPr>
          </a:p>
          <a:p>
            <a:pPr marL="0" indent="0">
              <a:buNone/>
            </a:pPr>
            <a:endParaRPr lang="en-US" b="1" dirty="0">
              <a:solidFill>
                <a:srgbClr val="7975C8"/>
              </a:solidFill>
              <a:latin typeface="Verdana"/>
              <a:ea typeface="Verdana"/>
            </a:endParaRPr>
          </a:p>
        </p:txBody>
      </p:sp>
      <p:sp>
        <p:nvSpPr>
          <p:cNvPr id="9" name="TextBox 8">
            <a:extLst>
              <a:ext uri="{FF2B5EF4-FFF2-40B4-BE49-F238E27FC236}">
                <a16:creationId xmlns:a16="http://schemas.microsoft.com/office/drawing/2014/main" id="{F43C554F-1887-5DD0-0A36-2E0877F8C483}"/>
              </a:ext>
            </a:extLst>
          </p:cNvPr>
          <p:cNvSpPr txBox="1"/>
          <p:nvPr/>
        </p:nvSpPr>
        <p:spPr>
          <a:xfrm>
            <a:off x="728935" y="2171463"/>
            <a:ext cx="10193966" cy="5632311"/>
          </a:xfrm>
          <a:prstGeom prst="rect">
            <a:avLst/>
          </a:prstGeom>
          <a:noFill/>
        </p:spPr>
        <p:txBody>
          <a:bodyPr wrap="square">
            <a:spAutoFit/>
          </a:bodyPr>
          <a:lstStyle/>
          <a:p>
            <a:pPr marL="457200" indent="-457200">
              <a:buFont typeface="Wingdings" panose="020B0604020202020204" pitchFamily="34" charset="0"/>
              <a:buChar char="Ø"/>
            </a:pPr>
            <a:r>
              <a:rPr lang="en-US" sz="2400" dirty="0">
                <a:latin typeface="EC Square Sans Cond Pro" panose="020B0506040000020004" pitchFamily="34" charset="0"/>
                <a:ea typeface="Verdana" panose="020B0604030504040204" pitchFamily="34" charset="0"/>
              </a:rPr>
              <a:t>January 2023 : </a:t>
            </a:r>
            <a:r>
              <a:rPr lang="en-US" sz="2400" b="1" dirty="0">
                <a:latin typeface="EC Square Sans Cond Pro" panose="020B0506040000020004" pitchFamily="34" charset="0"/>
                <a:ea typeface="Verdana" panose="020B0604030504040204" pitchFamily="34" charset="0"/>
                <a:hlinkClick r:id="rId3"/>
              </a:rPr>
              <a:t>Assessment report on the Member States national Roma strategic frameworks</a:t>
            </a:r>
            <a:endParaRPr lang="en-US" sz="2400" b="1" dirty="0">
              <a:latin typeface="EC Square Sans Cond Pro" panose="020B0506040000020004" pitchFamily="34" charset="0"/>
              <a:ea typeface="Verdana" panose="020B0604030504040204" pitchFamily="34" charset="0"/>
            </a:endParaRPr>
          </a:p>
          <a:p>
            <a:pPr marL="457200" indent="-457200">
              <a:buFont typeface="Wingdings" panose="020B0604020202020204" pitchFamily="34" charset="0"/>
              <a:buChar char="Ø"/>
            </a:pPr>
            <a:r>
              <a:rPr lang="en-US" sz="2400" dirty="0">
                <a:latin typeface="EC Square Sans Cond Pro" panose="020B0506040000020004" pitchFamily="34" charset="0"/>
                <a:ea typeface="Verdana" panose="020B0604030504040204" pitchFamily="34" charset="0"/>
              </a:rPr>
              <a:t>Main findings of the 2024 report :</a:t>
            </a:r>
          </a:p>
          <a:p>
            <a:pPr marL="914400" lvl="1" indent="-457200">
              <a:buFont typeface="Wingdings" panose="020B0604020202020204" pitchFamily="34" charset="0"/>
              <a:buChar char="Ø"/>
            </a:pPr>
            <a:r>
              <a:rPr lang="en-US" sz="2400" dirty="0">
                <a:solidFill>
                  <a:srgbClr val="7975C8"/>
                </a:solidFill>
                <a:latin typeface="EC Square Sans Cond Pro" panose="020B0506040000020004" pitchFamily="34" charset="0"/>
                <a:ea typeface="Verdana" panose="020B0604030504040204" pitchFamily="34" charset="0"/>
              </a:rPr>
              <a:t>NRCPs: </a:t>
            </a:r>
            <a:r>
              <a:rPr lang="en-US" sz="2400" dirty="0">
                <a:latin typeface="EC Square Sans Cond Pro" panose="020B0506040000020004" pitchFamily="34" charset="0"/>
                <a:ea typeface="Verdana" panose="020B0604030504040204" pitchFamily="34" charset="0"/>
              </a:rPr>
              <a:t>Several MS have strengthened the role of their NRCPs.</a:t>
            </a:r>
          </a:p>
          <a:p>
            <a:pPr marL="914400" lvl="1" indent="-457200">
              <a:buFont typeface="Wingdings" panose="020B0604020202020204" pitchFamily="34" charset="0"/>
              <a:buChar char="Ø"/>
            </a:pPr>
            <a:r>
              <a:rPr lang="en-US" sz="2400" dirty="0">
                <a:solidFill>
                  <a:srgbClr val="7975C8"/>
                </a:solidFill>
                <a:latin typeface="EC Square Sans Cond Pro" panose="020B0506040000020004" pitchFamily="34" charset="0"/>
                <a:ea typeface="Verdana" panose="020B0604030504040204" pitchFamily="34" charset="0"/>
              </a:rPr>
              <a:t>Combatting </a:t>
            </a:r>
            <a:r>
              <a:rPr lang="en-US" sz="2400" dirty="0" err="1">
                <a:solidFill>
                  <a:srgbClr val="7975C8"/>
                </a:solidFill>
                <a:latin typeface="EC Square Sans Cond Pro" panose="020B0506040000020004" pitchFamily="34" charset="0"/>
                <a:ea typeface="Verdana" panose="020B0604030504040204" pitchFamily="34" charset="0"/>
              </a:rPr>
              <a:t>antigypsyism</a:t>
            </a:r>
            <a:r>
              <a:rPr lang="en-US" sz="2400" dirty="0">
                <a:solidFill>
                  <a:srgbClr val="7975C8"/>
                </a:solidFill>
                <a:latin typeface="EC Square Sans Cond Pro" panose="020B0506040000020004" pitchFamily="34" charset="0"/>
                <a:ea typeface="Verdana" panose="020B0604030504040204" pitchFamily="34" charset="0"/>
              </a:rPr>
              <a:t>: </a:t>
            </a:r>
            <a:r>
              <a:rPr lang="en-US" sz="2400" dirty="0">
                <a:latin typeface="EC Square Sans Cond Pro" panose="020B0506040000020004" pitchFamily="34" charset="0"/>
                <a:ea typeface="Verdana" panose="020B0604030504040204" pitchFamily="34" charset="0"/>
              </a:rPr>
              <a:t>Some MS reported positive developments in this area.</a:t>
            </a:r>
          </a:p>
          <a:p>
            <a:pPr marL="914400" lvl="1" indent="-457200">
              <a:buFont typeface="Wingdings" panose="020B0604020202020204" pitchFamily="34" charset="0"/>
              <a:buChar char="Ø"/>
            </a:pPr>
            <a:r>
              <a:rPr lang="en-US" sz="2400" dirty="0">
                <a:solidFill>
                  <a:srgbClr val="7975C8"/>
                </a:solidFill>
                <a:latin typeface="EC Square Sans Cond Pro" panose="020B0506040000020004" pitchFamily="34" charset="0"/>
                <a:ea typeface="Verdana" panose="020B0604030504040204" pitchFamily="34" charset="0"/>
              </a:rPr>
              <a:t>Segregation: </a:t>
            </a:r>
            <a:r>
              <a:rPr lang="en-US" sz="2400" dirty="0">
                <a:latin typeface="EC Square Sans Cond Pro" panose="020B0506040000020004" pitchFamily="34" charset="0"/>
                <a:ea typeface="Verdana" panose="020B0604030504040204" pitchFamily="34" charset="0"/>
              </a:rPr>
              <a:t>Affected MS recognize the urgent need to address both spatial and educational segregation. </a:t>
            </a:r>
          </a:p>
          <a:p>
            <a:pPr marL="914400" lvl="1" indent="-457200">
              <a:buFont typeface="Wingdings" panose="020B0604020202020204" pitchFamily="34" charset="0"/>
              <a:buChar char="Ø"/>
            </a:pPr>
            <a:r>
              <a:rPr lang="en-US" sz="2400" dirty="0">
                <a:solidFill>
                  <a:srgbClr val="7975C8"/>
                </a:solidFill>
                <a:latin typeface="EC Square Sans Cond Pro" panose="020B0506040000020004" pitchFamily="34" charset="0"/>
                <a:ea typeface="Verdana" panose="020B0604030504040204" pitchFamily="34" charset="0"/>
              </a:rPr>
              <a:t>Monitoring, targets and indicators: </a:t>
            </a:r>
            <a:r>
              <a:rPr lang="en-US" sz="2400" dirty="0">
                <a:latin typeface="EC Square Sans Cond Pro" panose="020B0506040000020004" pitchFamily="34" charset="0"/>
                <a:ea typeface="Verdana" panose="020B0604030504040204" pitchFamily="34" charset="0"/>
              </a:rPr>
              <a:t>The EC </a:t>
            </a:r>
            <a:r>
              <a:rPr lang="en-US" sz="2400" dirty="0" err="1">
                <a:latin typeface="EC Square Sans Cond Pro" panose="020B0506040000020004" pitchFamily="34" charset="0"/>
                <a:ea typeface="Verdana" panose="020B0604030504040204" pitchFamily="34" charset="0"/>
              </a:rPr>
              <a:t>recognises</a:t>
            </a:r>
            <a:r>
              <a:rPr lang="en-US" sz="2400" dirty="0">
                <a:latin typeface="EC Square Sans Cond Pro" panose="020B0506040000020004" pitchFamily="34" charset="0"/>
                <a:ea typeface="Verdana" panose="020B0604030504040204" pitchFamily="34" charset="0"/>
              </a:rPr>
              <a:t> the efforts undertaken by MS to set targets for the objectives of the EU Roma Framework but better alignment with the EU-level targets is necessary</a:t>
            </a:r>
          </a:p>
          <a:p>
            <a:pPr marL="914400" lvl="1" indent="-457200">
              <a:buFont typeface="Wingdings" panose="020B0604020202020204" pitchFamily="34" charset="0"/>
              <a:buChar char="Ø"/>
            </a:pPr>
            <a:r>
              <a:rPr lang="en-US" sz="2400" dirty="0">
                <a:solidFill>
                  <a:srgbClr val="7975C8"/>
                </a:solidFill>
                <a:latin typeface="EC Square Sans Cond Pro" panose="020B0506040000020004" pitchFamily="34" charset="0"/>
                <a:ea typeface="Verdana" panose="020B0604030504040204" pitchFamily="34" charset="0"/>
              </a:rPr>
              <a:t>Mainstreaming of Roma equality: </a:t>
            </a:r>
            <a:r>
              <a:rPr lang="en-US" sz="2400" dirty="0">
                <a:latin typeface="EC Square Sans Cond Pro" panose="020B0506040000020004" pitchFamily="34" charset="0"/>
                <a:ea typeface="Verdana" panose="020B0604030504040204" pitchFamily="34" charset="0"/>
              </a:rPr>
              <a:t>improvement but more inclusive safeguards at regional and local levels are needed. </a:t>
            </a:r>
          </a:p>
          <a:p>
            <a:pPr marL="914400" lvl="1" indent="-457200">
              <a:buFont typeface="Wingdings" panose="020B0604020202020204" pitchFamily="34" charset="0"/>
              <a:buChar char="Ø"/>
            </a:pPr>
            <a:endParaRPr lang="en-US" sz="2400" dirty="0">
              <a:latin typeface="EC Square Sans Cond Pro" panose="020B0506040000020004" pitchFamily="34" charset="0"/>
              <a:ea typeface="Verdana" panose="020B0604030504040204" pitchFamily="34" charset="0"/>
            </a:endParaRPr>
          </a:p>
          <a:p>
            <a:pPr marL="914400" lvl="1" indent="-457200">
              <a:buFont typeface="Wingdings" panose="020B0604020202020204" pitchFamily="34" charset="0"/>
              <a:buChar char="Ø"/>
            </a:pPr>
            <a:endParaRPr lang="en-US" sz="2400" dirty="0">
              <a:latin typeface="EC Square Sans Cond Pro" panose="020B0506040000020004" pitchFamily="34" charset="0"/>
              <a:ea typeface="Verdana" panose="020B0604030504040204" pitchFamily="34" charset="0"/>
            </a:endParaRPr>
          </a:p>
          <a:p>
            <a:pPr marL="914400" lvl="1" indent="-457200">
              <a:buFont typeface="Wingdings" panose="020B0604020202020204" pitchFamily="34" charset="0"/>
              <a:buChar char="Ø"/>
            </a:pPr>
            <a:endParaRPr lang="en-US" sz="2400" dirty="0">
              <a:latin typeface="EC Square Sans Cond Pro" panose="020B0506040000020004" pitchFamily="34" charset="0"/>
              <a:ea typeface="Verdana" panose="020B0604030504040204" pitchFamily="34" charset="0"/>
            </a:endParaRPr>
          </a:p>
        </p:txBody>
      </p:sp>
    </p:spTree>
    <p:extLst>
      <p:ext uri="{BB962C8B-B14F-4D97-AF65-F5344CB8AC3E}">
        <p14:creationId xmlns:p14="http://schemas.microsoft.com/office/powerpoint/2010/main" val="228544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B210B-04B8-43B8-BFC2-45C44C214758}"/>
              </a:ext>
            </a:extLst>
          </p:cNvPr>
          <p:cNvSpPr>
            <a:spLocks noGrp="1"/>
          </p:cNvSpPr>
          <p:nvPr>
            <p:ph type="title"/>
          </p:nvPr>
        </p:nvSpPr>
        <p:spPr>
          <a:xfrm>
            <a:off x="743484" y="-1"/>
            <a:ext cx="10066946" cy="1008405"/>
          </a:xfrm>
        </p:spPr>
        <p:txBody>
          <a:bodyPr>
            <a:normAutofit/>
          </a:bodyPr>
          <a:lstStyle/>
          <a:p>
            <a:r>
              <a:rPr lang="en-US" sz="3200" b="1" dirty="0">
                <a:solidFill>
                  <a:srgbClr val="7975C8"/>
                </a:solidFill>
                <a:latin typeface="EC Square Sans Cond Pro" panose="020B0506040000020004" pitchFamily="34" charset="0"/>
                <a:ea typeface="Verdana"/>
                <a:cs typeface="Calibri Light"/>
              </a:rPr>
              <a:t>Roma Equal Access to Education: Challenges and Progress</a:t>
            </a:r>
            <a:endParaRPr lang="en-US" sz="3200" dirty="0">
              <a:solidFill>
                <a:srgbClr val="7975C8"/>
              </a:solidFill>
              <a:latin typeface="EC Square Sans Cond Pro" panose="020B0506040000020004" pitchFamily="34" charset="0"/>
              <a:ea typeface="Verdana"/>
              <a:cs typeface="Calibri Light"/>
            </a:endParaRPr>
          </a:p>
        </p:txBody>
      </p:sp>
      <p:sp>
        <p:nvSpPr>
          <p:cNvPr id="3" name="Content Placeholder 2">
            <a:extLst>
              <a:ext uri="{FF2B5EF4-FFF2-40B4-BE49-F238E27FC236}">
                <a16:creationId xmlns:a16="http://schemas.microsoft.com/office/drawing/2014/main" id="{3A2231C9-B4C3-4EA3-AEDB-3FA6C1E2FD18}"/>
              </a:ext>
              <a:ext uri="{C183D7F6-B498-43B3-948B-1728B52AA6E4}">
                <adec:decorative xmlns:adec="http://schemas.microsoft.com/office/drawing/2017/decorative" val="1"/>
              </a:ext>
            </a:extLst>
          </p:cNvPr>
          <p:cNvSpPr>
            <a:spLocks noGrp="1"/>
          </p:cNvSpPr>
          <p:nvPr>
            <p:ph idx="1"/>
          </p:nvPr>
        </p:nvSpPr>
        <p:spPr>
          <a:xfrm>
            <a:off x="484544" y="5675642"/>
            <a:ext cx="4086225" cy="593725"/>
          </a:xfrm>
        </p:spPr>
        <p:txBody>
          <a:bodyPr vert="horz" lIns="91440" tIns="45720" rIns="91440" bIns="45720" rtlCol="0" anchor="t">
            <a:normAutofit/>
          </a:bodyPr>
          <a:lstStyle/>
          <a:p>
            <a:pPr marL="0" indent="0">
              <a:buNone/>
            </a:pPr>
            <a:endParaRPr lang="en-US" dirty="0">
              <a:latin typeface="Verdana"/>
              <a:ea typeface="Verdana"/>
            </a:endParaRPr>
          </a:p>
          <a:p>
            <a:endParaRPr lang="en-US" dirty="0">
              <a:latin typeface="Verdana"/>
              <a:ea typeface="Verdana"/>
            </a:endParaRPr>
          </a:p>
          <a:p>
            <a:pPr marL="0" indent="0">
              <a:buNone/>
            </a:pPr>
            <a:endParaRPr lang="en-US" b="1" dirty="0">
              <a:solidFill>
                <a:srgbClr val="7975C8"/>
              </a:solidFill>
              <a:latin typeface="Verdana"/>
              <a:ea typeface="Verdana"/>
            </a:endParaRPr>
          </a:p>
        </p:txBody>
      </p:sp>
      <p:sp>
        <p:nvSpPr>
          <p:cNvPr id="9" name="TextBox 8">
            <a:extLst>
              <a:ext uri="{FF2B5EF4-FFF2-40B4-BE49-F238E27FC236}">
                <a16:creationId xmlns:a16="http://schemas.microsoft.com/office/drawing/2014/main" id="{F43C554F-1887-5DD0-0A36-2E0877F8C483}"/>
              </a:ext>
            </a:extLst>
          </p:cNvPr>
          <p:cNvSpPr txBox="1"/>
          <p:nvPr/>
        </p:nvSpPr>
        <p:spPr>
          <a:xfrm>
            <a:off x="484545" y="1008404"/>
            <a:ext cx="10907000" cy="6863417"/>
          </a:xfrm>
          <a:prstGeom prst="rect">
            <a:avLst/>
          </a:prstGeom>
          <a:noFill/>
        </p:spPr>
        <p:txBody>
          <a:bodyPr wrap="square">
            <a:spAutoFit/>
          </a:bodyPr>
          <a:lstStyle/>
          <a:p>
            <a:pPr marL="342900" indent="-342900" algn="just" fontAlgn="base">
              <a:buFont typeface="Wingdings" panose="05000000000000000000" pitchFamily="2" charset="2"/>
              <a:buChar char="Ø"/>
            </a:pPr>
            <a:r>
              <a:rPr lang="en-US" sz="2000" dirty="0">
                <a:latin typeface="EC Square Sans Cond Pro" panose="020B0506040000020004" pitchFamily="34" charset="0"/>
                <a:ea typeface="Verdana" panose="020B0604030504040204" pitchFamily="34" charset="0"/>
              </a:rPr>
              <a:t>Roma children continue to face significant barriers in accessing quality education, including </a:t>
            </a:r>
            <a:r>
              <a:rPr lang="en-US" sz="2000" b="1" dirty="0">
                <a:latin typeface="EC Square Sans Cond Pro" panose="020B0506040000020004" pitchFamily="34" charset="0"/>
                <a:ea typeface="Verdana" panose="020B0604030504040204" pitchFamily="34" charset="0"/>
              </a:rPr>
              <a:t>segregation, discrimination</a:t>
            </a:r>
            <a:r>
              <a:rPr lang="en-US" sz="2000" dirty="0">
                <a:latin typeface="EC Square Sans Cond Pro" panose="020B0506040000020004" pitchFamily="34" charset="0"/>
                <a:ea typeface="Verdana" panose="020B0604030504040204" pitchFamily="34" charset="0"/>
              </a:rPr>
              <a:t>, and </a:t>
            </a:r>
            <a:r>
              <a:rPr lang="en-US" sz="2000" b="1" dirty="0">
                <a:latin typeface="EC Square Sans Cond Pro" panose="020B0506040000020004" pitchFamily="34" charset="0"/>
                <a:ea typeface="Verdana" panose="020B0604030504040204" pitchFamily="34" charset="0"/>
              </a:rPr>
              <a:t>lack of access to resources</a:t>
            </a:r>
            <a:r>
              <a:rPr lang="en-US" sz="2000" dirty="0">
                <a:latin typeface="EC Square Sans Cond Pro" panose="020B0506040000020004" pitchFamily="34" charset="0"/>
                <a:ea typeface="Verdana" panose="020B0604030504040204" pitchFamily="34" charset="0"/>
              </a:rPr>
              <a:t>. (</a:t>
            </a:r>
            <a:r>
              <a:rPr lang="en-US" sz="2000" dirty="0">
                <a:latin typeface="EC Square Sans Cond Pro" panose="020B0506040000020004" pitchFamily="34" charset="0"/>
                <a:ea typeface="Verdana" panose="020B0604030504040204" pitchFamily="34" charset="0"/>
                <a:hlinkClick r:id="rId2"/>
              </a:rPr>
              <a:t>European Semester Spring package 2025</a:t>
            </a:r>
            <a:r>
              <a:rPr lang="en-US" sz="2000" dirty="0">
                <a:latin typeface="EC Square Sans Cond Pro" panose="020B0506040000020004" pitchFamily="34" charset="0"/>
                <a:ea typeface="Verdana" panose="020B0604030504040204" pitchFamily="34" charset="0"/>
              </a:rPr>
              <a:t>)</a:t>
            </a:r>
          </a:p>
          <a:p>
            <a:pPr algn="just" fontAlgn="base"/>
            <a:endParaRPr lang="en-US" sz="2000" dirty="0">
              <a:latin typeface="EC Square Sans Cond Pro" panose="020B0506040000020004" pitchFamily="34" charset="0"/>
              <a:ea typeface="Verdana" panose="020B0604030504040204" pitchFamily="34" charset="0"/>
            </a:endParaRPr>
          </a:p>
          <a:p>
            <a:pPr marL="342900" indent="-342900" algn="just" rtl="0" fontAlgn="base">
              <a:buFont typeface="Wingdings" panose="05000000000000000000" pitchFamily="2" charset="2"/>
              <a:buChar char="Ø"/>
            </a:pPr>
            <a:r>
              <a:rPr lang="en-US" sz="2000" dirty="0">
                <a:latin typeface="EC Square Sans Cond Pro" panose="020B0506040000020004" pitchFamily="34" charset="0"/>
                <a:ea typeface="Verdana" panose="020B0604030504040204" pitchFamily="34" charset="0"/>
              </a:rPr>
              <a:t>These </a:t>
            </a:r>
            <a:r>
              <a:rPr lang="en-US" sz="2000" b="1" dirty="0">
                <a:latin typeface="EC Square Sans Cond Pro" panose="020B0506040000020004" pitchFamily="34" charset="0"/>
                <a:ea typeface="Verdana" panose="020B0604030504040204" pitchFamily="34" charset="0"/>
              </a:rPr>
              <a:t>barriers</a:t>
            </a:r>
            <a:r>
              <a:rPr lang="en-US" sz="2000" dirty="0">
                <a:latin typeface="EC Square Sans Cond Pro" panose="020B0506040000020004" pitchFamily="34" charset="0"/>
                <a:ea typeface="Verdana" panose="020B0604030504040204" pitchFamily="34" charset="0"/>
              </a:rPr>
              <a:t> can </a:t>
            </a:r>
            <a:r>
              <a:rPr lang="en-US" sz="2000" b="1" dirty="0">
                <a:latin typeface="EC Square Sans Cond Pro" panose="020B0506040000020004" pitchFamily="34" charset="0"/>
                <a:ea typeface="Verdana" panose="020B0604030504040204" pitchFamily="34" charset="0"/>
              </a:rPr>
              <a:t>lead to </a:t>
            </a:r>
            <a:r>
              <a:rPr lang="en-US" sz="2000" dirty="0">
                <a:latin typeface="EC Square Sans Cond Pro" panose="020B0506040000020004" pitchFamily="34" charset="0"/>
                <a:ea typeface="Verdana" panose="020B0604030504040204" pitchFamily="34" charset="0"/>
              </a:rPr>
              <a:t>lower educational outcomes, such as </a:t>
            </a:r>
            <a:r>
              <a:rPr lang="en-US" sz="2000" b="1" dirty="0">
                <a:latin typeface="EC Square Sans Cond Pro" panose="020B0506040000020004" pitchFamily="34" charset="0"/>
                <a:ea typeface="Verdana" panose="020B0604030504040204" pitchFamily="34" charset="0"/>
              </a:rPr>
              <a:t>higher dropout </a:t>
            </a:r>
            <a:r>
              <a:rPr lang="en-US" sz="2000" dirty="0">
                <a:latin typeface="EC Square Sans Cond Pro" panose="020B0506040000020004" pitchFamily="34" charset="0"/>
                <a:ea typeface="Verdana" panose="020B0604030504040204" pitchFamily="34" charset="0"/>
              </a:rPr>
              <a:t>rates and </a:t>
            </a:r>
            <a:r>
              <a:rPr lang="en-US" sz="2000" b="1" dirty="0">
                <a:latin typeface="EC Square Sans Cond Pro" panose="020B0506040000020004" pitchFamily="34" charset="0"/>
                <a:ea typeface="Verdana" panose="020B0604030504040204" pitchFamily="34" charset="0"/>
              </a:rPr>
              <a:t>lower achievement </a:t>
            </a:r>
            <a:r>
              <a:rPr lang="en-US" sz="2000" dirty="0">
                <a:latin typeface="EC Square Sans Cond Pro" panose="020B0506040000020004" pitchFamily="34" charset="0"/>
                <a:ea typeface="Verdana" panose="020B0604030504040204" pitchFamily="34" charset="0"/>
              </a:rPr>
              <a:t>in basic skills, lower participation in ECEC. </a:t>
            </a:r>
          </a:p>
          <a:p>
            <a:pPr algn="just" rtl="0" fontAlgn="base"/>
            <a:endParaRPr lang="en-US" sz="2000" dirty="0">
              <a:latin typeface="EC Square Sans Cond Pro" panose="020B0506040000020004" pitchFamily="34" charset="0"/>
              <a:ea typeface="Verdana" panose="020B0604030504040204" pitchFamily="34" charset="0"/>
            </a:endParaRPr>
          </a:p>
          <a:p>
            <a:pPr marL="342900" indent="-342900" algn="just" rtl="0" fontAlgn="base">
              <a:buFont typeface="Wingdings" panose="05000000000000000000" pitchFamily="2" charset="2"/>
              <a:buChar char="Ø"/>
            </a:pPr>
            <a:r>
              <a:rPr lang="en-US" sz="2000" dirty="0">
                <a:latin typeface="EC Square Sans Cond Pro" panose="020B0506040000020004" pitchFamily="34" charset="0"/>
                <a:ea typeface="Verdana" panose="020B0604030504040204" pitchFamily="34" charset="0"/>
              </a:rPr>
              <a:t>Overall countries focus on improving access to ECEC (pre-school years), employing inter-disciplinary teams or educational mediators, learning support measures, including transition years, free teaching materials, meals, transportation, intercultural training,  better involvement of parents in school life.</a:t>
            </a:r>
          </a:p>
          <a:p>
            <a:pPr algn="just" rtl="0" fontAlgn="base"/>
            <a:endParaRPr lang="en-US" sz="2000" dirty="0">
              <a:latin typeface="EC Square Sans Cond Pro" panose="020B0506040000020004" pitchFamily="34" charset="0"/>
              <a:ea typeface="Verdana" panose="020B0604030504040204" pitchFamily="34" charset="0"/>
            </a:endParaRPr>
          </a:p>
          <a:p>
            <a:pPr marL="342900" indent="-342900" algn="just" rtl="0" fontAlgn="base">
              <a:buFont typeface="Wingdings" panose="05000000000000000000" pitchFamily="2" charset="2"/>
              <a:buChar char="Ø"/>
            </a:pPr>
            <a:r>
              <a:rPr lang="en-US" sz="2000" dirty="0">
                <a:latin typeface="EC Square Sans Cond Pro" panose="020B0506040000020004" pitchFamily="34" charset="0"/>
                <a:ea typeface="Verdana" panose="020B0604030504040204" pitchFamily="34" charset="0"/>
              </a:rPr>
              <a:t>Segregation in education is a major challenge, with </a:t>
            </a:r>
            <a:r>
              <a:rPr lang="en-US" sz="2000" b="1" dirty="0">
                <a:latin typeface="EC Square Sans Cond Pro" panose="020B0506040000020004" pitchFamily="34" charset="0"/>
                <a:ea typeface="Verdana" panose="020B0604030504040204" pitchFamily="34" charset="0"/>
              </a:rPr>
              <a:t>52% of Roma children aged 6-15 facing segregation in education</a:t>
            </a:r>
            <a:r>
              <a:rPr lang="en-US" sz="2000" dirty="0">
                <a:latin typeface="EC Square Sans Cond Pro" panose="020B0506040000020004" pitchFamily="34" charset="0"/>
                <a:ea typeface="Verdana" panose="020B0604030504040204" pitchFamily="34" charset="0"/>
              </a:rPr>
              <a:t>. (</a:t>
            </a:r>
            <a:r>
              <a:rPr lang="en-US" sz="2000" dirty="0">
                <a:hlinkClick r:id="rId3"/>
              </a:rPr>
              <a:t>Available online: Mapping Study on School Segregation of Roma Communities: Trends and Pathways Towards Educational Inclusion - Inclusive schools Making a difference for Roma children</a:t>
            </a:r>
            <a:r>
              <a:rPr lang="en-US" sz="2000" dirty="0"/>
              <a:t>)</a:t>
            </a:r>
          </a:p>
          <a:p>
            <a:pPr algn="just" rtl="0" fontAlgn="base"/>
            <a:endParaRPr lang="en-US" sz="2000" dirty="0">
              <a:latin typeface="EC Square Sans Cond Pro" panose="020B0506040000020004" pitchFamily="34" charset="0"/>
              <a:ea typeface="Verdana" panose="020B0604030504040204" pitchFamily="34" charset="0"/>
            </a:endParaRPr>
          </a:p>
          <a:p>
            <a:pPr marL="342900" indent="-342900" algn="just" fontAlgn="base">
              <a:buFont typeface="Wingdings" panose="05000000000000000000" pitchFamily="2" charset="2"/>
              <a:buChar char="Ø"/>
            </a:pPr>
            <a:r>
              <a:rPr lang="en-US" sz="2000" dirty="0">
                <a:solidFill>
                  <a:srgbClr val="7975C8"/>
                </a:solidFill>
                <a:latin typeface="EC Square Sans Cond Pro" panose="020B0506040000020004" pitchFamily="34" charset="0"/>
                <a:ea typeface="Verdana" panose="020B0604030504040204" pitchFamily="34" charset="0"/>
              </a:rPr>
              <a:t>Funding: </a:t>
            </a:r>
            <a:r>
              <a:rPr lang="en-US" sz="2000" dirty="0">
                <a:latin typeface="EC Square Sans Cond Pro" panose="020B0506040000020004" pitchFamily="34" charset="0"/>
                <a:ea typeface="Verdana" panose="020B0604030504040204" pitchFamily="34" charset="0"/>
              </a:rPr>
              <a:t>MS with large Roma populations have allocated a combination of funds to implement their frameworks but often they do not sufficiently cover the scale of the issue or are not used effectively. The EC encourages MS to make more effective use of EU funds (ESF+, ERDF, RRF, TSI). </a:t>
            </a:r>
          </a:p>
          <a:p>
            <a:pPr marL="342900" indent="-342900" algn="just" rtl="0" fontAlgn="base">
              <a:buFont typeface="Wingdings" panose="05000000000000000000" pitchFamily="2" charset="2"/>
              <a:buChar char="Ø"/>
            </a:pPr>
            <a:endParaRPr lang="en-US" sz="2000" dirty="0">
              <a:latin typeface="EC Square Sans Cond Pro" panose="020B0506040000020004" pitchFamily="34" charset="0"/>
              <a:ea typeface="Verdana" panose="020B0604030504040204" pitchFamily="34" charset="0"/>
            </a:endParaRPr>
          </a:p>
          <a:p>
            <a:pPr marL="342900" indent="-342900" algn="just" rtl="0" fontAlgn="base">
              <a:buFont typeface="Wingdings" panose="05000000000000000000" pitchFamily="2" charset="2"/>
              <a:buChar char="Ø"/>
            </a:pPr>
            <a:endParaRPr lang="en-US" sz="2000" dirty="0">
              <a:latin typeface="EC Square Sans Cond Pro" panose="020B0506040000020004" pitchFamily="34" charset="0"/>
              <a:ea typeface="Verdana" panose="020B0604030504040204" pitchFamily="34" charset="0"/>
            </a:endParaRPr>
          </a:p>
          <a:p>
            <a:pPr marL="342900" indent="-342900" algn="just" rtl="0" fontAlgn="base">
              <a:buFont typeface="Wingdings" panose="05000000000000000000" pitchFamily="2" charset="2"/>
              <a:buChar char="Ø"/>
            </a:pPr>
            <a:endParaRPr lang="en-US" sz="2000" dirty="0">
              <a:latin typeface="EC Square Sans Cond Pro" panose="020B0506040000020004" pitchFamily="34" charset="0"/>
              <a:ea typeface="Verdana" panose="020B0604030504040204" pitchFamily="34" charset="0"/>
            </a:endParaRPr>
          </a:p>
          <a:p>
            <a:pPr marL="457200" indent="-457200">
              <a:buFont typeface="Wingdings" panose="020B0604020202020204" pitchFamily="34" charset="0"/>
              <a:buChar char="Ø"/>
            </a:pPr>
            <a:endParaRPr lang="en-US" sz="2000" dirty="0">
              <a:solidFill>
                <a:srgbClr val="7975C8"/>
              </a:solidFill>
              <a:latin typeface="EC Square Sans Cond Pro" panose="020B0506040000020004" pitchFamily="34" charset="0"/>
              <a:ea typeface="Verdana" panose="020B0604030504040204" pitchFamily="34" charset="0"/>
            </a:endParaRPr>
          </a:p>
        </p:txBody>
      </p:sp>
    </p:spTree>
    <p:extLst>
      <p:ext uri="{BB962C8B-B14F-4D97-AF65-F5344CB8AC3E}">
        <p14:creationId xmlns:p14="http://schemas.microsoft.com/office/powerpoint/2010/main" val="1064657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B210B-04B8-43B8-BFC2-45C44C214758}"/>
              </a:ext>
            </a:extLst>
          </p:cNvPr>
          <p:cNvSpPr>
            <a:spLocks noGrp="1"/>
          </p:cNvSpPr>
          <p:nvPr>
            <p:ph type="title"/>
          </p:nvPr>
        </p:nvSpPr>
        <p:spPr>
          <a:xfrm>
            <a:off x="2044931" y="200025"/>
            <a:ext cx="9889894" cy="1312891"/>
          </a:xfrm>
        </p:spPr>
        <p:txBody>
          <a:bodyPr>
            <a:normAutofit/>
          </a:bodyPr>
          <a:lstStyle/>
          <a:p>
            <a:pPr algn="ctr"/>
            <a:r>
              <a:rPr lang="en-US" sz="2800" b="1" dirty="0">
                <a:solidFill>
                  <a:srgbClr val="7975C8"/>
                </a:solidFill>
                <a:latin typeface="EC Square Sans Cond Pro" panose="020B0506040000020004" pitchFamily="34" charset="0"/>
                <a:ea typeface="Verdana"/>
                <a:cs typeface="Calibri Light"/>
              </a:rPr>
              <a:t>Leading objectives of the European Education Area in terms of quality inclusive education</a:t>
            </a:r>
            <a:endParaRPr lang="en-US" sz="2800" dirty="0">
              <a:solidFill>
                <a:srgbClr val="7975C8"/>
              </a:solidFill>
              <a:latin typeface="EC Square Sans Cond Pro" panose="020B0506040000020004" pitchFamily="34" charset="0"/>
              <a:ea typeface="Verdana"/>
              <a:cs typeface="Calibri Light"/>
            </a:endParaRPr>
          </a:p>
        </p:txBody>
      </p:sp>
      <p:sp>
        <p:nvSpPr>
          <p:cNvPr id="3" name="Content Placeholder 2">
            <a:extLst>
              <a:ext uri="{FF2B5EF4-FFF2-40B4-BE49-F238E27FC236}">
                <a16:creationId xmlns:a16="http://schemas.microsoft.com/office/drawing/2014/main" id="{3A2231C9-B4C3-4EA3-AEDB-3FA6C1E2FD18}"/>
              </a:ext>
            </a:extLst>
          </p:cNvPr>
          <p:cNvSpPr>
            <a:spLocks noGrp="1"/>
          </p:cNvSpPr>
          <p:nvPr>
            <p:ph idx="1"/>
          </p:nvPr>
        </p:nvSpPr>
        <p:spPr>
          <a:xfrm>
            <a:off x="540327" y="1512917"/>
            <a:ext cx="11068267" cy="4401500"/>
          </a:xfrm>
        </p:spPr>
        <p:txBody>
          <a:bodyPr vert="horz" lIns="91440" tIns="45720" rIns="91440" bIns="45720" rtlCol="0" anchor="t">
            <a:normAutofit/>
          </a:bodyPr>
          <a:lstStyle/>
          <a:p>
            <a:pPr lvl="1">
              <a:lnSpc>
                <a:spcPct val="110000"/>
              </a:lnSpc>
            </a:pPr>
            <a:endParaRPr lang="en-GB" sz="1200" dirty="0">
              <a:latin typeface="EC Square Sans Cond Pro" panose="020B0506040000020004" pitchFamily="34" charset="0"/>
            </a:endParaRPr>
          </a:p>
          <a:p>
            <a:pPr marL="0" indent="0" algn="just">
              <a:spcBef>
                <a:spcPts val="0"/>
              </a:spcBef>
              <a:buSzPts val="1100"/>
              <a:buNone/>
            </a:pPr>
            <a:r>
              <a:rPr lang="en-US" sz="1800" dirty="0">
                <a:latin typeface="EC Square Sans Cond Pro" panose="020B0506040000020004" pitchFamily="34" charset="0"/>
              </a:rPr>
              <a:t>Inclusion involves </a:t>
            </a:r>
            <a:r>
              <a:rPr lang="en-US" sz="1800" b="1" dirty="0">
                <a:solidFill>
                  <a:srgbClr val="7975C8"/>
                </a:solidFill>
                <a:latin typeface="EC Square Sans Cond Pro" panose="020B0506040000020004" pitchFamily="34" charset="0"/>
              </a:rPr>
              <a:t>access to and progress in high-quality formal, non-formal and informal education </a:t>
            </a:r>
            <a:r>
              <a:rPr lang="en-US" sz="1800" dirty="0">
                <a:latin typeface="EC Square Sans Cond Pro" panose="020B0506040000020004" pitchFamily="34" charset="0"/>
              </a:rPr>
              <a:t>without discrimination.</a:t>
            </a:r>
            <a:endParaRPr lang="en-GB" sz="1800" b="1" dirty="0">
              <a:solidFill>
                <a:srgbClr val="7975C8"/>
              </a:solidFill>
              <a:latin typeface="EC Square Sans Cond Pro" panose="020B0506040000020004" pitchFamily="34" charset="0"/>
            </a:endParaRPr>
          </a:p>
          <a:p>
            <a:pPr marL="0" indent="0" algn="just">
              <a:spcBef>
                <a:spcPts val="0"/>
              </a:spcBef>
              <a:buSzPts val="1100"/>
              <a:buNone/>
            </a:pPr>
            <a:endParaRPr lang="en-GB" sz="1800" b="1" dirty="0">
              <a:solidFill>
                <a:srgbClr val="7975C8"/>
              </a:solidFill>
              <a:latin typeface="EC Square Sans Cond Pro" panose="020B0506040000020004" pitchFamily="34" charset="0"/>
            </a:endParaRPr>
          </a:p>
          <a:p>
            <a:pPr marL="0" indent="0" algn="just">
              <a:spcBef>
                <a:spcPts val="0"/>
              </a:spcBef>
              <a:buSzPts val="1100"/>
              <a:buNone/>
            </a:pPr>
            <a:r>
              <a:rPr lang="en-GB" sz="1800" b="1" dirty="0">
                <a:solidFill>
                  <a:srgbClr val="7975C8"/>
                </a:solidFill>
                <a:latin typeface="EC Square Sans Cond Pro" panose="020B0506040000020004" pitchFamily="34" charset="0"/>
              </a:rPr>
              <a:t>Decouple attainment and achievement from socio-economic status </a:t>
            </a:r>
            <a:r>
              <a:rPr lang="en-GB" sz="1800" dirty="0">
                <a:effectLst/>
                <a:latin typeface="EC Square Sans Cond Pro" panose="020B0506040000020004" pitchFamily="34" charset="0"/>
                <a:ea typeface="Times New Roman" panose="02020603050405020304" pitchFamily="18" charset="0"/>
              </a:rPr>
              <a:t>and other personal characteristics.</a:t>
            </a:r>
          </a:p>
          <a:p>
            <a:pPr marL="0" indent="0" algn="just">
              <a:spcBef>
                <a:spcPts val="0"/>
              </a:spcBef>
              <a:buSzPts val="1100"/>
              <a:buNone/>
            </a:pPr>
            <a:endParaRPr lang="en-GB" sz="1800" dirty="0">
              <a:effectLst/>
              <a:latin typeface="EC Square Sans Cond Pro" panose="020B0506040000020004" pitchFamily="34" charset="0"/>
              <a:ea typeface="Times New Roman" panose="02020603050405020304" pitchFamily="18" charset="0"/>
            </a:endParaRPr>
          </a:p>
          <a:p>
            <a:pPr marL="0" indent="0" algn="just">
              <a:spcBef>
                <a:spcPts val="0"/>
              </a:spcBef>
              <a:buSzPts val="1100"/>
              <a:buNone/>
            </a:pPr>
            <a:r>
              <a:rPr lang="en-GB" sz="1800" b="1" dirty="0">
                <a:solidFill>
                  <a:srgbClr val="7975C8"/>
                </a:solidFill>
                <a:latin typeface="EC Square Sans Cond Pro" panose="020B0506040000020004" pitchFamily="34" charset="0"/>
              </a:rPr>
              <a:t>Eliminate structural barriers </a:t>
            </a:r>
            <a:r>
              <a:rPr lang="en-GB" sz="1800" dirty="0">
                <a:effectLst/>
                <a:latin typeface="EC Square Sans Cond Pro" panose="020B0506040000020004" pitchFamily="34" charset="0"/>
                <a:ea typeface="Times New Roman" panose="02020603050405020304" pitchFamily="18" charset="0"/>
              </a:rPr>
              <a:t>for </a:t>
            </a:r>
            <a:r>
              <a:rPr lang="en-GB" sz="1800" dirty="0">
                <a:latin typeface="EC Square Sans Cond Pro" panose="020B0506040000020004" pitchFamily="34" charset="0"/>
                <a:ea typeface="Times New Roman" panose="02020603050405020304" pitchFamily="18" charset="0"/>
              </a:rPr>
              <a:t>learners</a:t>
            </a:r>
            <a:r>
              <a:rPr lang="en-GB" sz="1800" dirty="0">
                <a:effectLst/>
                <a:latin typeface="EC Square Sans Cond Pro" panose="020B0506040000020004" pitchFamily="34" charset="0"/>
                <a:ea typeface="Times New Roman" panose="02020603050405020304" pitchFamily="18" charset="0"/>
              </a:rPr>
              <a:t> at risk of discrimination, underachievement and early school leaving. </a:t>
            </a:r>
            <a:endParaRPr lang="en-GB" sz="1800" dirty="0">
              <a:latin typeface="EC Square Sans Cond Pro" panose="020B0506040000020004" pitchFamily="34" charset="0"/>
            </a:endParaRPr>
          </a:p>
          <a:p>
            <a:pPr marL="0" marR="0" lvl="0" indent="0" algn="just">
              <a:spcBef>
                <a:spcPts val="0"/>
              </a:spcBef>
              <a:spcAft>
                <a:spcPts val="0"/>
              </a:spcAft>
              <a:buSzPts val="1100"/>
              <a:buNone/>
            </a:pPr>
            <a:endParaRPr lang="en-GB" sz="1800" b="1" dirty="0">
              <a:solidFill>
                <a:srgbClr val="7975C8"/>
              </a:solidFill>
              <a:latin typeface="EC Square Sans Cond Pro" panose="020B0506040000020004" pitchFamily="34" charset="0"/>
            </a:endParaRPr>
          </a:p>
          <a:p>
            <a:pPr marL="0" marR="0" lvl="0" indent="0" algn="just">
              <a:spcBef>
                <a:spcPts val="0"/>
              </a:spcBef>
              <a:spcAft>
                <a:spcPts val="0"/>
              </a:spcAft>
              <a:buSzPts val="1100"/>
              <a:buNone/>
            </a:pPr>
            <a:r>
              <a:rPr lang="en-GB" sz="1800" b="1" dirty="0">
                <a:solidFill>
                  <a:srgbClr val="7975C8"/>
                </a:solidFill>
                <a:latin typeface="EC Square Sans Cond Pro" panose="020B0506040000020004" pitchFamily="34" charset="0"/>
              </a:rPr>
              <a:t>Structural components of inclusive education systems and schools </a:t>
            </a:r>
            <a:r>
              <a:rPr lang="en-GB" sz="1800" dirty="0">
                <a:effectLst/>
                <a:latin typeface="EC Square Sans Cond Pro" panose="020B0506040000020004" pitchFamily="34" charset="0"/>
                <a:ea typeface="Times New Roman" panose="02020603050405020304" pitchFamily="18" charset="0"/>
              </a:rPr>
              <a:t>(legislation, implementing guidelines, effective needs identification, professional capacity, resource allocation, curricula and pedagogical approaches, monitoring &amp; evaluation).</a:t>
            </a:r>
          </a:p>
          <a:p>
            <a:pPr marL="0" marR="0" lvl="0" indent="0" algn="just">
              <a:spcBef>
                <a:spcPts val="0"/>
              </a:spcBef>
              <a:spcAft>
                <a:spcPts val="0"/>
              </a:spcAft>
              <a:buSzPts val="1100"/>
              <a:buNone/>
            </a:pPr>
            <a:endParaRPr lang="en-GB" sz="1800" dirty="0">
              <a:effectLst/>
              <a:latin typeface="EC Square Sans Cond Pro" panose="020B0506040000020004" pitchFamily="34" charset="0"/>
              <a:ea typeface="Times New Roman" panose="02020603050405020304" pitchFamily="18" charset="0"/>
            </a:endParaRPr>
          </a:p>
          <a:p>
            <a:pPr marL="0" indent="0" algn="just">
              <a:spcBef>
                <a:spcPts val="0"/>
              </a:spcBef>
              <a:buSzPts val="1100"/>
              <a:buNone/>
            </a:pPr>
            <a:r>
              <a:rPr lang="en-GB" sz="1800" b="1" dirty="0">
                <a:solidFill>
                  <a:srgbClr val="7975C8"/>
                </a:solidFill>
                <a:latin typeface="EC Square Sans Cond Pro" panose="020B0506040000020004" pitchFamily="34" charset="0"/>
              </a:rPr>
              <a:t>Build the capacity of policy-makers, educational institutions and educators </a:t>
            </a:r>
            <a:r>
              <a:rPr lang="en-GB" sz="1800" dirty="0">
                <a:effectLst/>
                <a:latin typeface="EC Square Sans Cond Pro" panose="020B0506040000020004" pitchFamily="34" charset="0"/>
                <a:ea typeface="Times New Roman" panose="02020603050405020304" pitchFamily="18" charset="0"/>
              </a:rPr>
              <a:t>to recognise and act against prejudice and discrimination. </a:t>
            </a:r>
          </a:p>
          <a:p>
            <a:pPr marL="0" marR="0" lvl="0" indent="0" algn="just">
              <a:spcBef>
                <a:spcPts val="0"/>
              </a:spcBef>
              <a:spcAft>
                <a:spcPts val="0"/>
              </a:spcAft>
              <a:buSzPts val="1100"/>
              <a:buNone/>
            </a:pPr>
            <a:endParaRPr lang="en-GB" sz="1800" dirty="0">
              <a:latin typeface="Arial" panose="020B0604020202020204" pitchFamily="34" charset="0"/>
              <a:ea typeface="Times New Roman" panose="02020603050405020304" pitchFamily="18" charset="0"/>
            </a:endParaRPr>
          </a:p>
          <a:p>
            <a:pPr lvl="1">
              <a:lnSpc>
                <a:spcPct val="110000"/>
              </a:lnSpc>
            </a:pPr>
            <a:endParaRPr lang="en-GB" sz="1600" dirty="0">
              <a:solidFill>
                <a:srgbClr val="000000"/>
              </a:solidFill>
              <a:latin typeface="EC Square Sans Cond Pro" panose="020B0506040000020004" pitchFamily="34" charset="0"/>
            </a:endParaRPr>
          </a:p>
          <a:p>
            <a:pPr lvl="1">
              <a:lnSpc>
                <a:spcPct val="110000"/>
              </a:lnSpc>
            </a:pPr>
            <a:endParaRPr lang="en-GB" sz="1600" dirty="0">
              <a:solidFill>
                <a:srgbClr val="000000"/>
              </a:solidFill>
              <a:latin typeface="EC Square Sans Cond Pro" panose="020B0506040000020004" pitchFamily="34" charset="0"/>
            </a:endParaRPr>
          </a:p>
          <a:p>
            <a:pPr lvl="1">
              <a:lnSpc>
                <a:spcPct val="110000"/>
              </a:lnSpc>
            </a:pPr>
            <a:endParaRPr lang="en-GB" sz="1600" dirty="0">
              <a:solidFill>
                <a:srgbClr val="000000"/>
              </a:solidFill>
              <a:latin typeface="EC Square Sans Cond Pro" panose="020B0506040000020004" pitchFamily="34" charset="0"/>
            </a:endParaRPr>
          </a:p>
          <a:p>
            <a:pPr lvl="1">
              <a:lnSpc>
                <a:spcPct val="110000"/>
              </a:lnSpc>
            </a:pPr>
            <a:endParaRPr lang="en-GB" sz="1600" dirty="0">
              <a:solidFill>
                <a:srgbClr val="000000"/>
              </a:solidFill>
              <a:latin typeface="EC Square Sans Cond Pro" panose="020B0506040000020004" pitchFamily="34" charset="0"/>
            </a:endParaRPr>
          </a:p>
          <a:p>
            <a:pPr lvl="1">
              <a:lnSpc>
                <a:spcPct val="110000"/>
              </a:lnSpc>
            </a:pPr>
            <a:endParaRPr lang="en-IE" sz="1600" dirty="0">
              <a:latin typeface="EC Square Sans Cond Pro" panose="020B0506040000020004" pitchFamily="34" charset="0"/>
            </a:endParaRPr>
          </a:p>
          <a:p>
            <a:pPr lvl="1"/>
            <a:endParaRPr lang="en-IE" sz="1500" dirty="0">
              <a:latin typeface="EC Square Sans Cond Pro" panose="020B0506040000020004" pitchFamily="34" charset="0"/>
            </a:endParaRPr>
          </a:p>
          <a:p>
            <a:pPr lvl="1"/>
            <a:endParaRPr lang="en-US" sz="1500" dirty="0">
              <a:latin typeface="EC Square Sans Cond Pro" panose="020B0506040000020004" pitchFamily="34" charset="0"/>
            </a:endParaRPr>
          </a:p>
          <a:p>
            <a:pPr marL="0" indent="0">
              <a:buNone/>
            </a:pPr>
            <a:endParaRPr lang="en-US" b="1" dirty="0">
              <a:solidFill>
                <a:srgbClr val="7975C8"/>
              </a:solidFill>
              <a:latin typeface="Verdana"/>
              <a:ea typeface="Verdana"/>
            </a:endParaRPr>
          </a:p>
        </p:txBody>
      </p:sp>
    </p:spTree>
    <p:extLst>
      <p:ext uri="{BB962C8B-B14F-4D97-AF65-F5344CB8AC3E}">
        <p14:creationId xmlns:p14="http://schemas.microsoft.com/office/powerpoint/2010/main" val="1832515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A1631-1782-AC15-9D8A-8511BC661DBD}"/>
              </a:ext>
            </a:extLst>
          </p:cNvPr>
          <p:cNvSpPr>
            <a:spLocks noGrp="1"/>
          </p:cNvSpPr>
          <p:nvPr>
            <p:ph type="title"/>
          </p:nvPr>
        </p:nvSpPr>
        <p:spPr/>
        <p:txBody>
          <a:bodyPr/>
          <a:lstStyle/>
          <a:p>
            <a:r>
              <a:rPr lang="fr-BE" dirty="0">
                <a:latin typeface="EC Square Sans Cond Pro" panose="020B0506040000020004" pitchFamily="34" charset="0"/>
              </a:rPr>
              <a:t>Participation in ECEC</a:t>
            </a:r>
            <a:endParaRPr lang="en-IE" dirty="0">
              <a:latin typeface="EC Square Sans Cond Pro" panose="020B0506040000020004" pitchFamily="34" charset="0"/>
            </a:endParaRPr>
          </a:p>
        </p:txBody>
      </p:sp>
      <p:pic>
        <p:nvPicPr>
          <p:cNvPr id="5" name="Content Placeholder 4">
            <a:extLst>
              <a:ext uri="{FF2B5EF4-FFF2-40B4-BE49-F238E27FC236}">
                <a16:creationId xmlns:a16="http://schemas.microsoft.com/office/drawing/2014/main" id="{0D3A1B9D-3F99-4EF0-B1D5-DB6116BF8392}"/>
              </a:ext>
              <a:ext uri="{C183D7F6-B498-43B3-948B-1728B52AA6E4}">
                <adec:decorative xmlns:adec="http://schemas.microsoft.com/office/drawing/2017/decorative" val="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690688"/>
            <a:ext cx="10123714" cy="5168899"/>
          </a:xfrm>
        </p:spPr>
      </p:pic>
    </p:spTree>
    <p:extLst>
      <p:ext uri="{BB962C8B-B14F-4D97-AF65-F5344CB8AC3E}">
        <p14:creationId xmlns:p14="http://schemas.microsoft.com/office/powerpoint/2010/main" val="3678996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60556-37CC-2D75-E737-730D162E129B}"/>
              </a:ext>
            </a:extLst>
          </p:cNvPr>
          <p:cNvSpPr>
            <a:spLocks noGrp="1"/>
          </p:cNvSpPr>
          <p:nvPr>
            <p:ph type="title"/>
          </p:nvPr>
        </p:nvSpPr>
        <p:spPr/>
        <p:txBody>
          <a:bodyPr>
            <a:normAutofit fontScale="90000"/>
          </a:bodyPr>
          <a:lstStyle/>
          <a:p>
            <a:r>
              <a:rPr lang="en-US" sz="2700" b="1" i="0" dirty="0">
                <a:solidFill>
                  <a:srgbClr val="212529"/>
                </a:solidFill>
                <a:effectLst/>
                <a:latin typeface="EC Square Sans Cond Pro" panose="020B0506040000020004" pitchFamily="34" charset="0"/>
              </a:rPr>
              <a:t>Children at risk of poverty or social exclusion are less likely to participate in formal childcare or education</a:t>
            </a:r>
            <a:br>
              <a:rPr lang="en-US" b="1" i="0" dirty="0">
                <a:solidFill>
                  <a:srgbClr val="212529"/>
                </a:solidFill>
                <a:effectLst/>
                <a:latin typeface="-apple-system"/>
              </a:rPr>
            </a:br>
            <a:endParaRPr lang="en-IE" dirty="0"/>
          </a:p>
        </p:txBody>
      </p:sp>
      <p:pic>
        <p:nvPicPr>
          <p:cNvPr id="9" name="Content Placeholder 8">
            <a:extLst>
              <a:ext uri="{FF2B5EF4-FFF2-40B4-BE49-F238E27FC236}">
                <a16:creationId xmlns:a16="http://schemas.microsoft.com/office/drawing/2014/main" id="{BC748E73-1538-E545-0BE9-C432C0EF9CBE}"/>
              </a:ext>
              <a:ext uri="{C183D7F6-B498-43B3-948B-1728B52AA6E4}">
                <adec:decorative xmlns:adec="http://schemas.microsoft.com/office/drawing/2017/decorative" val="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4970" y="1406554"/>
            <a:ext cx="9264806" cy="5225107"/>
          </a:xfrm>
        </p:spPr>
      </p:pic>
    </p:spTree>
    <p:extLst>
      <p:ext uri="{BB962C8B-B14F-4D97-AF65-F5344CB8AC3E}">
        <p14:creationId xmlns:p14="http://schemas.microsoft.com/office/powerpoint/2010/main" val="1646394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
            <a:extLst>
              <a:ext uri="{FF2B5EF4-FFF2-40B4-BE49-F238E27FC236}">
                <a16:creationId xmlns:a16="http://schemas.microsoft.com/office/drawing/2014/main" id="{9CF0DB77-0CA2-37FE-526D-FBAF5EB99FFB}"/>
              </a:ext>
              <a:ext uri="{C183D7F6-B498-43B3-948B-1728B52AA6E4}">
                <adec:decorative xmlns:adec="http://schemas.microsoft.com/office/drawing/2017/decorative" val="1"/>
              </a:ext>
            </a:extLst>
          </p:cNvPr>
          <p:cNvSpPr txBox="1">
            <a:spLocks noChangeArrowheads="1"/>
          </p:cNvSpPr>
          <p:nvPr/>
        </p:nvSpPr>
        <p:spPr bwMode="auto">
          <a:xfrm>
            <a:off x="2438400" y="1488409"/>
            <a:ext cx="7315200" cy="1928389"/>
          </a:xfrm>
          <a:prstGeom prst="rect">
            <a:avLst/>
          </a:prstGeom>
          <a:solidFill>
            <a:srgbClr val="070982"/>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800" b="0" i="0" u="none" strike="noStrike" cap="none" normalizeH="0" baseline="0">
              <a:ln>
                <a:noFill/>
              </a:ln>
              <a:solidFill>
                <a:schemeClr val="bg1"/>
              </a:solidFill>
              <a:effectLst/>
              <a:latin typeface="Arial" panose="020B0604020202020204" pitchFamily="34" charset="0"/>
            </a:endParaRPr>
          </a:p>
        </p:txBody>
      </p:sp>
      <p:sp>
        <p:nvSpPr>
          <p:cNvPr id="15" name="Text Box 1">
            <a:extLst>
              <a:ext uri="{FF2B5EF4-FFF2-40B4-BE49-F238E27FC236}">
                <a16:creationId xmlns:a16="http://schemas.microsoft.com/office/drawing/2014/main" id="{ED820810-C572-180E-4046-E0CD2056B9A4}"/>
              </a:ext>
              <a:ext uri="{C183D7F6-B498-43B3-948B-1728B52AA6E4}">
                <adec:decorative xmlns:adec="http://schemas.microsoft.com/office/drawing/2017/decorative" val="1"/>
              </a:ext>
            </a:extLst>
          </p:cNvPr>
          <p:cNvSpPr txBox="1">
            <a:spLocks noChangeArrowheads="1"/>
          </p:cNvSpPr>
          <p:nvPr/>
        </p:nvSpPr>
        <p:spPr bwMode="auto">
          <a:xfrm>
            <a:off x="2562130" y="1623328"/>
            <a:ext cx="7016435" cy="1658552"/>
          </a:xfrm>
          <a:prstGeom prst="rect">
            <a:avLst/>
          </a:prstGeom>
          <a:solidFill>
            <a:srgbClr val="FF7804"/>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800" b="0" i="0" u="none" strike="noStrike" cap="none" normalizeH="0" baseline="0">
              <a:ln>
                <a:noFill/>
              </a:ln>
              <a:solidFill>
                <a:schemeClr val="bg1"/>
              </a:solidFill>
              <a:effectLst/>
              <a:latin typeface="Arial" panose="020B0604020202020204" pitchFamily="34" charset="0"/>
            </a:endParaRPr>
          </a:p>
        </p:txBody>
      </p:sp>
      <p:sp>
        <p:nvSpPr>
          <p:cNvPr id="2" name="Title 1">
            <a:extLst>
              <a:ext uri="{FF2B5EF4-FFF2-40B4-BE49-F238E27FC236}">
                <a16:creationId xmlns:a16="http://schemas.microsoft.com/office/drawing/2014/main" id="{DB7B0657-FE21-AD81-51B5-87018F806D19}"/>
              </a:ext>
            </a:extLst>
          </p:cNvPr>
          <p:cNvSpPr>
            <a:spLocks noGrp="1"/>
          </p:cNvSpPr>
          <p:nvPr>
            <p:ph type="title"/>
          </p:nvPr>
        </p:nvSpPr>
        <p:spPr>
          <a:xfrm>
            <a:off x="838200" y="256289"/>
            <a:ext cx="10329153" cy="816904"/>
          </a:xfrm>
        </p:spPr>
        <p:txBody>
          <a:bodyPr/>
          <a:lstStyle/>
          <a:p>
            <a:r>
              <a:rPr lang="en-US" sz="4000" b="1" dirty="0">
                <a:highlight>
                  <a:srgbClr val="FF7804"/>
                </a:highlight>
              </a:rPr>
              <a:t>What are the basic skills?</a:t>
            </a:r>
          </a:p>
        </p:txBody>
      </p:sp>
      <p:sp>
        <p:nvSpPr>
          <p:cNvPr id="3" name="Content Placeholder 2">
            <a:extLst>
              <a:ext uri="{FF2B5EF4-FFF2-40B4-BE49-F238E27FC236}">
                <a16:creationId xmlns:a16="http://schemas.microsoft.com/office/drawing/2014/main" id="{A1BC18F8-1921-2EB7-D401-A9FF299AADE1}"/>
              </a:ext>
            </a:extLst>
          </p:cNvPr>
          <p:cNvSpPr>
            <a:spLocks noGrp="1"/>
          </p:cNvSpPr>
          <p:nvPr>
            <p:ph idx="1"/>
          </p:nvPr>
        </p:nvSpPr>
        <p:spPr>
          <a:xfrm>
            <a:off x="838200" y="2585545"/>
            <a:ext cx="10515600" cy="3679495"/>
          </a:xfrm>
        </p:spPr>
        <p:txBody>
          <a:bodyPr vert="horz" lIns="144000" tIns="144000" rIns="144000" bIns="144000" rtlCol="0" anchor="t">
            <a:noAutofit/>
          </a:bodyPr>
          <a:lstStyle/>
          <a:p>
            <a:pPr algn="ctr">
              <a:lnSpc>
                <a:spcPct val="150000"/>
              </a:lnSpc>
            </a:pPr>
            <a:r>
              <a:rPr lang="en-US" sz="2400" dirty="0">
                <a:solidFill>
                  <a:srgbClr val="070982"/>
                </a:solidFill>
                <a:cs typeface="Arial"/>
              </a:rPr>
              <a:t>Literacy   Numeracy   Science   Digital   Citizenship</a:t>
            </a:r>
          </a:p>
          <a:p>
            <a:pPr algn="ctr">
              <a:lnSpc>
                <a:spcPct val="150000"/>
              </a:lnSpc>
            </a:pPr>
            <a:endParaRPr lang="en-US" sz="1000" dirty="0">
              <a:cs typeface="Arial"/>
            </a:endParaRPr>
          </a:p>
          <a:p>
            <a:pPr marL="342900" indent="-342900">
              <a:lnSpc>
                <a:spcPct val="100000"/>
              </a:lnSpc>
              <a:buFont typeface="Arial" panose="020B0604020202020204" pitchFamily="34" charset="0"/>
              <a:buChar char="•"/>
            </a:pPr>
            <a:r>
              <a:rPr lang="en-US" sz="2400" dirty="0">
                <a:solidFill>
                  <a:srgbClr val="4D4D4D"/>
                </a:solidFill>
                <a:cs typeface="Arial"/>
              </a:rPr>
              <a:t>1 in 5 adults in the EU struggle to read and write</a:t>
            </a:r>
          </a:p>
          <a:p>
            <a:pPr marL="342900" indent="-342900">
              <a:lnSpc>
                <a:spcPct val="100000"/>
              </a:lnSpc>
              <a:buFont typeface="Arial" panose="020B0604020202020204" pitchFamily="34" charset="0"/>
              <a:buChar char="•"/>
            </a:pPr>
            <a:r>
              <a:rPr lang="en-US" sz="2400" dirty="0">
                <a:solidFill>
                  <a:srgbClr val="4D4D4D"/>
                </a:solidFill>
                <a:cs typeface="Arial"/>
              </a:rPr>
              <a:t>30% of 15-year-olds in the EU lack minimum proficiency in mathematics, while around 25% struggle in reading and science; 43% of eighth graders struggle with basic digital literacy; 50% of adults </a:t>
            </a:r>
          </a:p>
          <a:p>
            <a:pPr marL="342900" indent="-342900">
              <a:lnSpc>
                <a:spcPct val="100000"/>
              </a:lnSpc>
              <a:buFont typeface="Arial" panose="020B0604020202020204" pitchFamily="34" charset="0"/>
              <a:buChar char="•"/>
            </a:pPr>
            <a:r>
              <a:rPr lang="en-US" sz="2400" dirty="0">
                <a:solidFill>
                  <a:srgbClr val="4D4D4D"/>
                </a:solidFill>
                <a:cs typeface="Arial"/>
              </a:rPr>
              <a:t>Foundational (esp. literacy and numeracy) for more complex tasks and competences</a:t>
            </a:r>
            <a:endParaRPr lang="en-US" dirty="0">
              <a:cs typeface="Arial"/>
            </a:endParaRPr>
          </a:p>
          <a:p>
            <a:endParaRPr lang="en-US" sz="2400" dirty="0">
              <a:solidFill>
                <a:srgbClr val="034EA2"/>
              </a:solidFill>
              <a:cs typeface="Arial"/>
            </a:endParaRPr>
          </a:p>
        </p:txBody>
      </p:sp>
      <p:pic>
        <p:nvPicPr>
          <p:cNvPr id="5" name="Graphic 4" descr="Books outline">
            <a:extLst>
              <a:ext uri="{FF2B5EF4-FFF2-40B4-BE49-F238E27FC236}">
                <a16:creationId xmlns:a16="http://schemas.microsoft.com/office/drawing/2014/main" id="{28B9EE28-DBE3-CF10-0678-F4022BF15C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26771" y="1820809"/>
            <a:ext cx="914400" cy="914400"/>
          </a:xfrm>
          <a:prstGeom prst="rect">
            <a:avLst/>
          </a:prstGeom>
        </p:spPr>
      </p:pic>
      <p:pic>
        <p:nvPicPr>
          <p:cNvPr id="7" name="Graphic 6" descr="Mathematics outline">
            <a:extLst>
              <a:ext uri="{FF2B5EF4-FFF2-40B4-BE49-F238E27FC236}">
                <a16:creationId xmlns:a16="http://schemas.microsoft.com/office/drawing/2014/main" id="{2CAD6D7D-F9F9-729C-3871-14EAD310947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15498" y="1820809"/>
            <a:ext cx="914400" cy="914400"/>
          </a:xfrm>
          <a:prstGeom prst="rect">
            <a:avLst/>
          </a:prstGeom>
        </p:spPr>
      </p:pic>
      <p:pic>
        <p:nvPicPr>
          <p:cNvPr id="9" name="Graphic 8" descr="Atom outline">
            <a:extLst>
              <a:ext uri="{FF2B5EF4-FFF2-40B4-BE49-F238E27FC236}">
                <a16:creationId xmlns:a16="http://schemas.microsoft.com/office/drawing/2014/main" id="{07145D39-79A9-EDFD-CADF-364949B4943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29334" y="1820809"/>
            <a:ext cx="914400" cy="914400"/>
          </a:xfrm>
          <a:prstGeom prst="rect">
            <a:avLst/>
          </a:prstGeom>
        </p:spPr>
      </p:pic>
      <p:pic>
        <p:nvPicPr>
          <p:cNvPr id="11" name="Graphic 10" descr="Laptop outline">
            <a:extLst>
              <a:ext uri="{FF2B5EF4-FFF2-40B4-BE49-F238E27FC236}">
                <a16:creationId xmlns:a16="http://schemas.microsoft.com/office/drawing/2014/main" id="{8D6C37F8-9FE9-3EB2-A7E7-37B273AFEC9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836939" y="1817345"/>
            <a:ext cx="914400" cy="914400"/>
          </a:xfrm>
          <a:prstGeom prst="rect">
            <a:avLst/>
          </a:prstGeom>
        </p:spPr>
      </p:pic>
      <p:pic>
        <p:nvPicPr>
          <p:cNvPr id="13" name="Graphic 12" descr="Users outline">
            <a:extLst>
              <a:ext uri="{FF2B5EF4-FFF2-40B4-BE49-F238E27FC236}">
                <a16:creationId xmlns:a16="http://schemas.microsoft.com/office/drawing/2014/main" id="{DCC8AFE3-A6C7-E23D-D8B4-C925599A1A5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324619" y="1817345"/>
            <a:ext cx="914400" cy="914400"/>
          </a:xfrm>
          <a:prstGeom prst="rect">
            <a:avLst/>
          </a:prstGeom>
        </p:spPr>
      </p:pic>
    </p:spTree>
    <p:extLst>
      <p:ext uri="{BB962C8B-B14F-4D97-AF65-F5344CB8AC3E}">
        <p14:creationId xmlns:p14="http://schemas.microsoft.com/office/powerpoint/2010/main" val="2619678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40ED5-999F-F1A9-D7DE-44075C87DA7C}"/>
              </a:ext>
            </a:extLst>
          </p:cNvPr>
          <p:cNvSpPr>
            <a:spLocks noGrp="1"/>
          </p:cNvSpPr>
          <p:nvPr>
            <p:ph type="title"/>
          </p:nvPr>
        </p:nvSpPr>
        <p:spPr/>
        <p:txBody>
          <a:bodyPr>
            <a:normAutofit/>
          </a:bodyPr>
          <a:lstStyle/>
          <a:p>
            <a:r>
              <a:rPr lang="en-US" sz="3100" b="1" i="0" dirty="0">
                <a:solidFill>
                  <a:srgbClr val="212529"/>
                </a:solidFill>
                <a:effectLst/>
                <a:latin typeface="EC Square Sans Cond Pro" panose="020B0506040000020004" pitchFamily="34" charset="0"/>
              </a:rPr>
              <a:t>Inequity in learning outcomes has increased in most EU countries</a:t>
            </a:r>
            <a:br>
              <a:rPr lang="en-US" b="1" i="0" dirty="0">
                <a:solidFill>
                  <a:srgbClr val="212529"/>
                </a:solidFill>
                <a:effectLst/>
                <a:latin typeface="-apple-system"/>
              </a:rPr>
            </a:br>
            <a:endParaRPr lang="en-IE" dirty="0"/>
          </a:p>
        </p:txBody>
      </p:sp>
      <p:pic>
        <p:nvPicPr>
          <p:cNvPr id="5" name="Content Placeholder 4">
            <a:extLst>
              <a:ext uri="{FF2B5EF4-FFF2-40B4-BE49-F238E27FC236}">
                <a16:creationId xmlns:a16="http://schemas.microsoft.com/office/drawing/2014/main" id="{A52E884A-FC61-3DE7-B9A7-C4FA335FDE98}"/>
              </a:ext>
              <a:ext uri="{C183D7F6-B498-43B3-948B-1728B52AA6E4}">
                <adec:decorative xmlns:adec="http://schemas.microsoft.com/office/drawing/2017/decorative" val="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3677" y="1825624"/>
            <a:ext cx="10886748" cy="4667251"/>
          </a:xfrm>
        </p:spPr>
      </p:pic>
    </p:spTree>
    <p:extLst>
      <p:ext uri="{BB962C8B-B14F-4D97-AF65-F5344CB8AC3E}">
        <p14:creationId xmlns:p14="http://schemas.microsoft.com/office/powerpoint/2010/main" val="1611061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A1531-7174-C20C-451F-CAE76A9ADC29}"/>
              </a:ext>
            </a:extLst>
          </p:cNvPr>
          <p:cNvSpPr>
            <a:spLocks noGrp="1"/>
          </p:cNvSpPr>
          <p:nvPr>
            <p:ph type="title"/>
          </p:nvPr>
        </p:nvSpPr>
        <p:spPr>
          <a:xfrm>
            <a:off x="838200" y="365125"/>
            <a:ext cx="10515600" cy="906627"/>
          </a:xfrm>
        </p:spPr>
        <p:txBody>
          <a:bodyPr>
            <a:normAutofit fontScale="90000"/>
          </a:bodyPr>
          <a:lstStyle/>
          <a:p>
            <a:r>
              <a:rPr lang="en-US" sz="2700" b="1" i="0" dirty="0">
                <a:solidFill>
                  <a:srgbClr val="212529"/>
                </a:solidFill>
                <a:effectLst/>
                <a:latin typeface="EC Square Sans Cond Pro" panose="020B0506040000020004" pitchFamily="34" charset="0"/>
              </a:rPr>
              <a:t>School segregation is associated with higher likelihoods of inequity</a:t>
            </a:r>
            <a:br>
              <a:rPr lang="en-US" b="1" i="0" dirty="0">
                <a:solidFill>
                  <a:srgbClr val="212529"/>
                </a:solidFill>
                <a:effectLst/>
                <a:latin typeface="-apple-system"/>
              </a:rPr>
            </a:br>
            <a:endParaRPr lang="en-IE" dirty="0"/>
          </a:p>
        </p:txBody>
      </p:sp>
      <p:pic>
        <p:nvPicPr>
          <p:cNvPr id="5" name="Content Placeholder 4">
            <a:extLst>
              <a:ext uri="{FF2B5EF4-FFF2-40B4-BE49-F238E27FC236}">
                <a16:creationId xmlns:a16="http://schemas.microsoft.com/office/drawing/2014/main" id="{4AE380A6-E85D-3702-1176-C0FFF3C64B32}"/>
              </a:ext>
              <a:ext uri="{C183D7F6-B498-43B3-948B-1728B52AA6E4}">
                <adec:decorative xmlns:adec="http://schemas.microsoft.com/office/drawing/2017/decorative" val="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0524" y="1271752"/>
            <a:ext cx="9890235" cy="5371419"/>
          </a:xfrm>
        </p:spPr>
      </p:pic>
    </p:spTree>
    <p:extLst>
      <p:ext uri="{BB962C8B-B14F-4D97-AF65-F5344CB8AC3E}">
        <p14:creationId xmlns:p14="http://schemas.microsoft.com/office/powerpoint/2010/main" val="1385364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C6C62-0E2A-4E0E-B23E-B25E09B80594}"/>
              </a:ext>
            </a:extLst>
          </p:cNvPr>
          <p:cNvSpPr>
            <a:spLocks noGrp="1"/>
          </p:cNvSpPr>
          <p:nvPr>
            <p:ph type="title"/>
          </p:nvPr>
        </p:nvSpPr>
        <p:spPr>
          <a:xfrm>
            <a:off x="1867989" y="252391"/>
            <a:ext cx="10324011" cy="1336936"/>
          </a:xfrm>
        </p:spPr>
        <p:txBody>
          <a:bodyPr>
            <a:normAutofit fontScale="90000"/>
          </a:bodyPr>
          <a:lstStyle/>
          <a:p>
            <a:br>
              <a:rPr lang="en-US" sz="3600" b="1" dirty="0">
                <a:solidFill>
                  <a:srgbClr val="7975C8"/>
                </a:solidFill>
                <a:latin typeface="EC Square Sans Cond Pro" panose="020B0506040000020004" pitchFamily="34" charset="0"/>
                <a:ea typeface="Verdana" panose="020B0604030504040204" pitchFamily="34" charset="0"/>
              </a:rPr>
            </a:br>
            <a:r>
              <a:rPr lang="en-US" sz="3600" dirty="0">
                <a:solidFill>
                  <a:srgbClr val="7975C8"/>
                </a:solidFill>
                <a:latin typeface="EC Square Sans Cond Pro" panose="020B0506040000020004" pitchFamily="34" charset="0"/>
                <a:ea typeface="Verdana" panose="020B0604030504040204" pitchFamily="34" charset="0"/>
              </a:rPr>
              <a:t>European Education Area strategic framework </a:t>
            </a:r>
            <a:r>
              <a:rPr lang="en-US" sz="3600" b="1" dirty="0">
                <a:solidFill>
                  <a:srgbClr val="7975C8"/>
                </a:solidFill>
                <a:latin typeface="EC Square Sans Cond Pro" panose="020B0506040000020004" pitchFamily="34" charset="0"/>
                <a:ea typeface="Verdana" panose="020B0604030504040204" pitchFamily="34" charset="0"/>
              </a:rPr>
              <a:t>Working Group Equality and Values</a:t>
            </a:r>
            <a:br>
              <a:rPr lang="en-US" sz="3200" b="1" dirty="0">
                <a:solidFill>
                  <a:srgbClr val="7975C8"/>
                </a:solidFill>
                <a:latin typeface="Verdana"/>
                <a:ea typeface="Verdana"/>
              </a:rPr>
            </a:br>
            <a:endParaRPr lang="en-US" sz="3200" b="1" dirty="0">
              <a:solidFill>
                <a:srgbClr val="7975C8"/>
              </a:solidFill>
              <a:latin typeface="Verdana"/>
              <a:ea typeface="Verdana"/>
            </a:endParaRPr>
          </a:p>
        </p:txBody>
      </p:sp>
      <p:sp>
        <p:nvSpPr>
          <p:cNvPr id="3" name="Content Placeholder 2">
            <a:extLst>
              <a:ext uri="{FF2B5EF4-FFF2-40B4-BE49-F238E27FC236}">
                <a16:creationId xmlns:a16="http://schemas.microsoft.com/office/drawing/2014/main" id="{5B34C512-8C82-4655-B809-A6ACE7B13426}"/>
              </a:ext>
            </a:extLst>
          </p:cNvPr>
          <p:cNvSpPr>
            <a:spLocks noGrp="1"/>
          </p:cNvSpPr>
          <p:nvPr>
            <p:ph idx="1"/>
          </p:nvPr>
        </p:nvSpPr>
        <p:spPr>
          <a:xfrm>
            <a:off x="871670" y="1880074"/>
            <a:ext cx="10569215" cy="4453613"/>
          </a:xfrm>
        </p:spPr>
        <p:txBody>
          <a:bodyPr vert="horz" lIns="91440" tIns="45720" rIns="91440" bIns="45720" rtlCol="0" anchor="t">
            <a:noAutofit/>
          </a:bodyPr>
          <a:lstStyle/>
          <a:p>
            <a:pPr algn="just">
              <a:spcAft>
                <a:spcPts val="1200"/>
              </a:spcAft>
              <a:tabLst>
                <a:tab pos="269875" algn="l"/>
                <a:tab pos="540385" algn="l"/>
                <a:tab pos="810260" algn="l"/>
              </a:tabLst>
            </a:pPr>
            <a:r>
              <a:rPr lang="en-GB" sz="2200" dirty="0">
                <a:effectLst/>
                <a:latin typeface="EC Square Sans Cond Pro" panose="020B0506040000020004" pitchFamily="34" charset="0"/>
                <a:ea typeface="Times New Roman" panose="02020603050405020304" pitchFamily="18" charset="0"/>
                <a:cs typeface="Arial" panose="020B0604020202020204" pitchFamily="34" charset="0"/>
              </a:rPr>
              <a:t>Support implementation of the </a:t>
            </a:r>
            <a:r>
              <a:rPr lang="en-GB" sz="2200" u="sng" dirty="0">
                <a:solidFill>
                  <a:srgbClr val="0000FF"/>
                </a:solidFill>
                <a:effectLst/>
                <a:latin typeface="EC Square Sans Cond Pro" panose="020B0506040000020004" pitchFamily="34" charset="0"/>
                <a:ea typeface="Times New Roman" panose="02020603050405020304" pitchFamily="18" charset="0"/>
                <a:cs typeface="Arial" panose="020B0604020202020204" pitchFamily="34" charset="0"/>
                <a:hlinkClick r:id="rId4"/>
              </a:rPr>
              <a:t>2018 </a:t>
            </a:r>
            <a:r>
              <a:rPr lang="en-GB" sz="2200" i="1" u="sng" dirty="0">
                <a:solidFill>
                  <a:srgbClr val="0000FF"/>
                </a:solidFill>
                <a:effectLst/>
                <a:latin typeface="EC Square Sans Cond Pro" panose="020B0506040000020004" pitchFamily="34" charset="0"/>
                <a:ea typeface="Times New Roman" panose="02020603050405020304" pitchFamily="18" charset="0"/>
                <a:cs typeface="Arial" panose="020B0604020202020204" pitchFamily="34" charset="0"/>
                <a:hlinkClick r:id="rId4"/>
              </a:rPr>
              <a:t>Council Recommendation on promoting common values, inclusive education, and the European dimension of teaching</a:t>
            </a:r>
            <a:endParaRPr lang="en-GB" sz="2200" i="1" u="sng" dirty="0">
              <a:solidFill>
                <a:srgbClr val="0000FF"/>
              </a:solidFill>
              <a:effectLst/>
              <a:latin typeface="EC Square Sans Cond Pro" panose="020B0506040000020004" pitchFamily="34" charset="0"/>
              <a:ea typeface="Times New Roman" panose="02020603050405020304" pitchFamily="18" charset="0"/>
              <a:cs typeface="Arial" panose="020B0604020202020204" pitchFamily="34" charset="0"/>
            </a:endParaRPr>
          </a:p>
          <a:p>
            <a:pPr algn="just">
              <a:lnSpc>
                <a:spcPct val="107000"/>
              </a:lnSpc>
              <a:spcAft>
                <a:spcPts val="800"/>
              </a:spcAft>
            </a:pPr>
            <a:r>
              <a:rPr lang="en-US" sz="2200" dirty="0">
                <a:latin typeface="EC Square Sans Cond Pro" panose="020B0506040000020004" pitchFamily="34" charset="0"/>
                <a:ea typeface="Calibri" panose="020F0502020204030204" pitchFamily="34" charset="0"/>
                <a:cs typeface="Arial" panose="020B0604020202020204" pitchFamily="34" charset="0"/>
              </a:rPr>
              <a:t>S</a:t>
            </a:r>
            <a:r>
              <a:rPr lang="en-US" sz="2200" dirty="0">
                <a:effectLst/>
                <a:latin typeface="EC Square Sans Cond Pro" panose="020B0506040000020004" pitchFamily="34" charset="0"/>
                <a:ea typeface="Calibri" panose="020F0502020204030204" pitchFamily="34" charset="0"/>
                <a:cs typeface="Arial" panose="020B0604020202020204" pitchFamily="34" charset="0"/>
              </a:rPr>
              <a:t>tructural reforms to promote inclusion, equality and equity in education and training while building on the common EU values</a:t>
            </a:r>
            <a:r>
              <a:rPr lang="en-US" sz="2200" dirty="0">
                <a:latin typeface="EC Square Sans Cond Pro" panose="020B0506040000020004" pitchFamily="34" charset="0"/>
                <a:ea typeface="Calibri" panose="020F0502020204030204" pitchFamily="34" charset="0"/>
                <a:cs typeface="Arial" panose="020B0604020202020204" pitchFamily="34" charset="0"/>
              </a:rPr>
              <a:t>, in particular through citizenship education.</a:t>
            </a:r>
            <a:endParaRPr lang="en-US" sz="2200" dirty="0">
              <a:effectLst/>
              <a:latin typeface="EC Square Sans Cond Pro" panose="020B05060400000200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2200" dirty="0">
                <a:latin typeface="EC Square Sans Cond Pro" panose="020B0506040000020004" pitchFamily="34" charset="0"/>
                <a:ea typeface="Calibri" panose="020F0502020204030204" pitchFamily="34" charset="0"/>
                <a:cs typeface="Arial" panose="020B0604020202020204" pitchFamily="34" charset="0"/>
              </a:rPr>
              <a:t>D</a:t>
            </a:r>
            <a:r>
              <a:rPr lang="en-US" sz="2200" dirty="0">
                <a:effectLst/>
                <a:latin typeface="EC Square Sans Cond Pro" panose="020B0506040000020004" pitchFamily="34" charset="0"/>
                <a:ea typeface="Calibri" panose="020F0502020204030204" pitchFamily="34" charset="0"/>
                <a:cs typeface="Arial" panose="020B0604020202020204" pitchFamily="34" charset="0"/>
              </a:rPr>
              <a:t>ual approach of inclusive education for all and targeting specific population groups, i.e. both group-focused approaches (such as gender equality, anti-racism, equality of Roma, people with migrant background, LGBTIQ+ persons and people with disabilities) and cross-cutting issues with societal benefits and of high importance to all discriminated and disadvantaged groups, such as fighting segregation in education, managing diversity and building a sense of belonging in a lifelong learning perspective</a:t>
            </a:r>
            <a:endParaRPr lang="en-IE" sz="2200" dirty="0">
              <a:effectLst/>
              <a:latin typeface="EC Square Sans Cond Pro" panose="020B0506040000020004" pitchFamily="34" charset="0"/>
              <a:ea typeface="Calibri" panose="020F0502020204030204" pitchFamily="34" charset="0"/>
              <a:cs typeface="Arial" panose="020B0604020202020204" pitchFamily="34" charset="0"/>
            </a:endParaRPr>
          </a:p>
          <a:p>
            <a:pPr marL="0" indent="0" algn="just">
              <a:buNone/>
              <a:tabLst>
                <a:tab pos="3940175" algn="l"/>
              </a:tabLst>
            </a:pPr>
            <a:endParaRPr lang="en-IE" sz="2200" b="1" dirty="0">
              <a:ea typeface="Verdana"/>
            </a:endParaRPr>
          </a:p>
        </p:txBody>
      </p:sp>
    </p:spTree>
    <p:extLst>
      <p:ext uri="{BB962C8B-B14F-4D97-AF65-F5344CB8AC3E}">
        <p14:creationId xmlns:p14="http://schemas.microsoft.com/office/powerpoint/2010/main" val="1226217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C6C62-0E2A-4E0E-B23E-B25E09B80594}"/>
              </a:ext>
            </a:extLst>
          </p:cNvPr>
          <p:cNvSpPr>
            <a:spLocks noGrp="1"/>
          </p:cNvSpPr>
          <p:nvPr>
            <p:ph type="title"/>
          </p:nvPr>
        </p:nvSpPr>
        <p:spPr>
          <a:xfrm>
            <a:off x="1867989" y="252391"/>
            <a:ext cx="10324011" cy="1336936"/>
          </a:xfrm>
        </p:spPr>
        <p:txBody>
          <a:bodyPr>
            <a:normAutofit fontScale="90000"/>
          </a:bodyPr>
          <a:lstStyle/>
          <a:p>
            <a:br>
              <a:rPr lang="en-US" sz="3600" b="1" dirty="0">
                <a:solidFill>
                  <a:srgbClr val="7975C8"/>
                </a:solidFill>
                <a:latin typeface="EC Square Sans Cond Pro" panose="020B0506040000020004" pitchFamily="34" charset="0"/>
                <a:ea typeface="Verdana" panose="020B0604030504040204" pitchFamily="34" charset="0"/>
              </a:rPr>
            </a:br>
            <a:r>
              <a:rPr lang="en-US" sz="3600" dirty="0">
                <a:solidFill>
                  <a:srgbClr val="7975C8"/>
                </a:solidFill>
                <a:latin typeface="EC Square Sans Cond Pro" panose="020B0506040000020004" pitchFamily="34" charset="0"/>
                <a:ea typeface="Verdana" panose="020B0604030504040204" pitchFamily="34" charset="0"/>
              </a:rPr>
              <a:t>EEA strategic framework </a:t>
            </a:r>
            <a:r>
              <a:rPr lang="en-US" sz="3600" b="1" dirty="0">
                <a:solidFill>
                  <a:srgbClr val="7975C8"/>
                </a:solidFill>
                <a:latin typeface="EC Square Sans Cond Pro" panose="020B0506040000020004" pitchFamily="34" charset="0"/>
                <a:ea typeface="Verdana" panose="020B0604030504040204" pitchFamily="34" charset="0"/>
              </a:rPr>
              <a:t>Working Group Equality and Values</a:t>
            </a:r>
            <a:br>
              <a:rPr lang="en-US" sz="3200" b="1" dirty="0">
                <a:solidFill>
                  <a:srgbClr val="7975C8"/>
                </a:solidFill>
                <a:latin typeface="Verdana"/>
                <a:ea typeface="Verdana"/>
              </a:rPr>
            </a:br>
            <a:endParaRPr lang="en-US" sz="3200" b="1" dirty="0">
              <a:solidFill>
                <a:srgbClr val="7975C8"/>
              </a:solidFill>
              <a:latin typeface="Verdana"/>
              <a:ea typeface="Verdana"/>
            </a:endParaRPr>
          </a:p>
        </p:txBody>
      </p:sp>
      <p:sp>
        <p:nvSpPr>
          <p:cNvPr id="3" name="Content Placeholder 2">
            <a:extLst>
              <a:ext uri="{FF2B5EF4-FFF2-40B4-BE49-F238E27FC236}">
                <a16:creationId xmlns:a16="http://schemas.microsoft.com/office/drawing/2014/main" id="{5B34C512-8C82-4655-B809-A6ACE7B13426}"/>
              </a:ext>
            </a:extLst>
          </p:cNvPr>
          <p:cNvSpPr>
            <a:spLocks noGrp="1"/>
          </p:cNvSpPr>
          <p:nvPr>
            <p:ph idx="1"/>
          </p:nvPr>
        </p:nvSpPr>
        <p:spPr>
          <a:xfrm>
            <a:off x="751114" y="1493523"/>
            <a:ext cx="10689772" cy="5851755"/>
          </a:xfrm>
        </p:spPr>
        <p:txBody>
          <a:bodyPr vert="horz" lIns="91440" tIns="45720" rIns="91440" bIns="45720" rtlCol="0" anchor="t">
            <a:noAutofit/>
          </a:body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EC Square Sans Cond Pro" panose="020B0506040000020004" pitchFamily="34" charset="0"/>
                <a:ea typeface="Verdana"/>
                <a:cs typeface="+mn-cs"/>
              </a:rPr>
              <a:t>Topics covered so far:</a:t>
            </a:r>
          </a:p>
          <a:p>
            <a:pPr marL="457200" marR="0" lvl="0" indent="-457200" algn="l" defTabSz="914400" rtl="0" eaLnBrk="1" fontAlgn="auto" latinLnBrk="0" hangingPunct="1">
              <a:lnSpc>
                <a:spcPct val="150000"/>
              </a:lnSpc>
              <a:spcBef>
                <a:spcPts val="1000"/>
              </a:spcBef>
              <a:spcAft>
                <a:spcPts val="0"/>
              </a:spcAft>
              <a:buClrTx/>
              <a:buSzTx/>
              <a:buFont typeface="Arial" panose="020B0604020202020204" pitchFamily="34" charset="0"/>
              <a:buAutoNum type="arabicPeriod"/>
              <a:tabLst/>
              <a:defRPr/>
            </a:pPr>
            <a:r>
              <a:rPr kumimoji="0" lang="en-US" sz="1800" b="0" i="0" u="none" strike="noStrike" kern="1200" cap="none" spc="0" normalizeH="0" baseline="0" noProof="0" dirty="0">
                <a:ln>
                  <a:noFill/>
                </a:ln>
                <a:solidFill>
                  <a:prstClr val="black"/>
                </a:solidFill>
                <a:effectLst/>
                <a:uLnTx/>
                <a:uFillTx/>
                <a:latin typeface="EC Square Sans Cond Pro" panose="020B0506040000020004" pitchFamily="34" charset="0"/>
                <a:ea typeface="Verdana"/>
                <a:cs typeface="+mn-cs"/>
              </a:rPr>
              <a:t>gender equality (2022) </a:t>
            </a:r>
            <a:r>
              <a:rPr kumimoji="0" lang="en-US" sz="1800" b="0" i="0" u="none" strike="noStrike" kern="1200" cap="none" spc="0" normalizeH="0" baseline="0" noProof="0" dirty="0">
                <a:ln>
                  <a:noFill/>
                </a:ln>
                <a:solidFill>
                  <a:prstClr val="black"/>
                </a:solidFill>
                <a:effectLst/>
                <a:uLnTx/>
                <a:uFillTx/>
                <a:latin typeface="EC Square Sans Cond Pro" panose="020B0506040000020004" pitchFamily="34" charset="0"/>
                <a:ea typeface="+mn-ea"/>
                <a:cs typeface="+mn-cs"/>
                <a:hlinkClick r:id="rId4"/>
              </a:rPr>
              <a:t> Issue paper on gender equality in and through education</a:t>
            </a:r>
            <a:r>
              <a:rPr kumimoji="0" lang="en-US" sz="1800" b="0" i="0" u="none" strike="noStrike" kern="1200" cap="none" spc="0" normalizeH="0" baseline="0" noProof="0" dirty="0">
                <a:ln>
                  <a:noFill/>
                </a:ln>
                <a:solidFill>
                  <a:prstClr val="black"/>
                </a:solidFill>
                <a:effectLst/>
                <a:uLnTx/>
                <a:uFillTx/>
                <a:latin typeface="EC Square Sans Cond Pro" panose="020B0506040000020004" pitchFamily="34" charset="0"/>
                <a:ea typeface="+mn-ea"/>
                <a:cs typeface="+mn-cs"/>
              </a:rPr>
              <a:t> </a:t>
            </a:r>
          </a:p>
          <a:p>
            <a:pPr marL="457200" marR="0" lvl="0" indent="-457200" algn="l" defTabSz="914400" rtl="0" eaLnBrk="1" fontAlgn="auto" latinLnBrk="0" hangingPunct="1">
              <a:lnSpc>
                <a:spcPct val="150000"/>
              </a:lnSpc>
              <a:spcBef>
                <a:spcPts val="1000"/>
              </a:spcBef>
              <a:spcAft>
                <a:spcPts val="0"/>
              </a:spcAft>
              <a:buClrTx/>
              <a:buSzTx/>
              <a:buFont typeface="Arial" panose="020B0604020202020204" pitchFamily="34" charset="0"/>
              <a:buAutoNum type="arabicPeriod"/>
              <a:tabLst/>
              <a:defRPr/>
            </a:pPr>
            <a:r>
              <a:rPr kumimoji="0" lang="en-US" sz="1800" b="0" i="0" u="none" strike="noStrike" kern="1200" cap="none" spc="0" normalizeH="0" baseline="0" noProof="0" dirty="0">
                <a:ln>
                  <a:noFill/>
                </a:ln>
                <a:solidFill>
                  <a:prstClr val="black"/>
                </a:solidFill>
                <a:effectLst/>
                <a:uLnTx/>
                <a:uFillTx/>
                <a:latin typeface="EC Square Sans Cond Pro" panose="020B0506040000020004" pitchFamily="34" charset="0"/>
                <a:ea typeface="Verdana"/>
                <a:cs typeface="+mn-cs"/>
              </a:rPr>
              <a:t>anti-discrimination (2023) </a:t>
            </a:r>
            <a:r>
              <a:rPr kumimoji="0" lang="en-US" sz="1800" b="0" i="0" u="none" strike="noStrike" kern="1200" cap="none" spc="0" normalizeH="0" baseline="0" noProof="0" dirty="0">
                <a:ln>
                  <a:noFill/>
                </a:ln>
                <a:solidFill>
                  <a:prstClr val="black"/>
                </a:solidFill>
                <a:effectLst/>
                <a:uLnTx/>
                <a:uFillTx/>
                <a:latin typeface="EC Square Sans Cond Pro" panose="020B0506040000020004" pitchFamily="34" charset="0"/>
                <a:ea typeface="+mn-ea"/>
                <a:cs typeface="+mn-cs"/>
                <a:hlinkClick r:id="rId5"/>
              </a:rPr>
              <a:t>Issue paper on tackling different forms of discrimination in and through education and training</a:t>
            </a:r>
            <a:r>
              <a:rPr kumimoji="0" lang="en-US" sz="1800" b="0" i="0" u="none" strike="noStrike" kern="1200" cap="none" spc="0" normalizeH="0" baseline="0" noProof="0" dirty="0">
                <a:ln>
                  <a:noFill/>
                </a:ln>
                <a:solidFill>
                  <a:prstClr val="black"/>
                </a:solidFill>
                <a:effectLst/>
                <a:uLnTx/>
                <a:uFillTx/>
                <a:latin typeface="EC Square Sans Cond Pro" panose="020B0506040000020004" pitchFamily="34" charset="0"/>
                <a:ea typeface="+mn-ea"/>
                <a:cs typeface="+mn-cs"/>
              </a:rPr>
              <a:t> </a:t>
            </a:r>
            <a:endParaRPr kumimoji="0" lang="en-US" sz="1800" b="0" i="0" u="none" strike="noStrike" kern="1200" cap="none" spc="0" normalizeH="0" baseline="0" noProof="0" dirty="0">
              <a:ln>
                <a:noFill/>
              </a:ln>
              <a:solidFill>
                <a:prstClr val="black"/>
              </a:solidFill>
              <a:effectLst/>
              <a:uLnTx/>
              <a:uFillTx/>
              <a:latin typeface="EC Square Sans Cond Pro" panose="020B0506040000020004" pitchFamily="34" charset="0"/>
              <a:ea typeface="Verdana"/>
              <a:cs typeface="+mn-cs"/>
            </a:endParaRPr>
          </a:p>
          <a:p>
            <a:pPr marL="457200" marR="0" lvl="0" indent="-457200" algn="l" defTabSz="914400" rtl="0" eaLnBrk="1" fontAlgn="auto" latinLnBrk="0" hangingPunct="1">
              <a:lnSpc>
                <a:spcPct val="150000"/>
              </a:lnSpc>
              <a:spcBef>
                <a:spcPts val="1000"/>
              </a:spcBef>
              <a:spcAft>
                <a:spcPts val="0"/>
              </a:spcAft>
              <a:buClrTx/>
              <a:buSzTx/>
              <a:buFont typeface="Arial" panose="020B0604020202020204" pitchFamily="34" charset="0"/>
              <a:buAutoNum type="arabicPeriod"/>
              <a:tabLst/>
              <a:defRPr/>
            </a:pPr>
            <a:r>
              <a:rPr kumimoji="0" lang="en-US" sz="1800" b="0" i="0" u="none" strike="noStrike" kern="1200" cap="none" spc="0" normalizeH="0" baseline="0" noProof="0" dirty="0">
                <a:ln>
                  <a:noFill/>
                </a:ln>
                <a:solidFill>
                  <a:prstClr val="black"/>
                </a:solidFill>
                <a:effectLst/>
                <a:uLnTx/>
                <a:uFillTx/>
                <a:latin typeface="EC Square Sans Cond Pro" panose="020B0506040000020004" pitchFamily="34" charset="0"/>
                <a:ea typeface="Verdana"/>
                <a:cs typeface="+mn-cs"/>
              </a:rPr>
              <a:t>citizenship education and promoting EU values (2023) </a:t>
            </a:r>
            <a:r>
              <a:rPr kumimoji="0" lang="en-US" sz="1800" b="0" i="0" u="none" strike="noStrike" kern="1200" cap="none" spc="0" normalizeH="0" baseline="0" noProof="0" dirty="0">
                <a:ln>
                  <a:noFill/>
                </a:ln>
                <a:solidFill>
                  <a:prstClr val="black"/>
                </a:solidFill>
                <a:effectLst/>
                <a:uLnTx/>
                <a:uFillTx/>
                <a:latin typeface="EC Square Sans Cond Pro" panose="020B0506040000020004" pitchFamily="34" charset="0"/>
                <a:ea typeface="+mn-ea"/>
                <a:cs typeface="+mn-cs"/>
                <a:hlinkClick r:id="rId6"/>
              </a:rPr>
              <a:t>Issue paper on citizenship education </a:t>
            </a:r>
            <a:endParaRPr kumimoji="0" lang="en-US" sz="1800" b="0" i="0" u="none" strike="noStrike" kern="1200" cap="none" spc="0" normalizeH="0" baseline="0" noProof="0" dirty="0">
              <a:ln>
                <a:noFill/>
              </a:ln>
              <a:solidFill>
                <a:prstClr val="black"/>
              </a:solidFill>
              <a:effectLst/>
              <a:uLnTx/>
              <a:uFillTx/>
              <a:latin typeface="EC Square Sans Cond Pro" panose="020B0506040000020004" pitchFamily="34" charset="0"/>
              <a:ea typeface="+mn-ea"/>
              <a:cs typeface="+mn-cs"/>
            </a:endParaRPr>
          </a:p>
          <a:p>
            <a:pPr marL="457200" marR="0" lvl="0" indent="-457200" algn="l" defTabSz="914400" rtl="0" eaLnBrk="1" fontAlgn="auto" latinLnBrk="0" hangingPunct="1">
              <a:lnSpc>
                <a:spcPct val="150000"/>
              </a:lnSpc>
              <a:spcBef>
                <a:spcPts val="1000"/>
              </a:spcBef>
              <a:spcAft>
                <a:spcPts val="0"/>
              </a:spcAft>
              <a:buClrTx/>
              <a:buSzTx/>
              <a:buFont typeface="Arial" panose="020B0604020202020204" pitchFamily="34" charset="0"/>
              <a:buAutoNum type="arabicPeriod"/>
              <a:tabLst/>
              <a:defRPr/>
            </a:pPr>
            <a:r>
              <a:rPr kumimoji="0" lang="en-US" sz="1800" b="0" i="0" u="none" strike="noStrike" kern="1200" cap="none" spc="0" normalizeH="0" baseline="0" noProof="0" dirty="0">
                <a:ln>
                  <a:noFill/>
                </a:ln>
                <a:solidFill>
                  <a:prstClr val="black"/>
                </a:solidFill>
                <a:effectLst/>
                <a:uLnTx/>
                <a:uFillTx/>
                <a:latin typeface="EC Square Sans Cond Pro" panose="020B0506040000020004" pitchFamily="34" charset="0"/>
                <a:ea typeface="Verdana"/>
                <a:cs typeface="+mn-cs"/>
              </a:rPr>
              <a:t>special needs education - towards quality, inclusive and  accessible education </a:t>
            </a:r>
            <a:r>
              <a:rPr kumimoji="0" lang="en-US" sz="1800" b="0" i="0" u="none" strike="noStrike" kern="1200" cap="none" spc="0" normalizeH="0" baseline="0" noProof="0" dirty="0">
                <a:ln>
                  <a:noFill/>
                </a:ln>
                <a:solidFill>
                  <a:prstClr val="black"/>
                </a:solidFill>
                <a:effectLst/>
                <a:uLnTx/>
                <a:uFillTx/>
                <a:latin typeface="EC Square Sans Cond Pro" panose="020B0506040000020004" pitchFamily="34" charset="0"/>
                <a:ea typeface="+mn-ea"/>
                <a:cs typeface="+mn-cs"/>
                <a:hlinkClick r:id="rId7"/>
              </a:rPr>
              <a:t>Input paper on Special Educational Needs ? Working towards more flexible systems of support to meet all learners’ needs</a:t>
            </a:r>
            <a:r>
              <a:rPr kumimoji="0" lang="en-US" sz="1800" b="0" i="0" u="none" strike="noStrike" kern="1200" cap="none" spc="0" normalizeH="0" baseline="0" noProof="0" dirty="0">
                <a:ln>
                  <a:noFill/>
                </a:ln>
                <a:solidFill>
                  <a:prstClr val="black"/>
                </a:solidFill>
                <a:effectLst/>
                <a:uLnTx/>
                <a:uFillTx/>
                <a:latin typeface="EC Square Sans Cond Pro" panose="020B0506040000020004" pitchFamily="34" charset="0"/>
                <a:ea typeface="+mn-ea"/>
                <a:cs typeface="+mn-cs"/>
              </a:rPr>
              <a:t> (EASNIE, PLA</a:t>
            </a:r>
            <a:r>
              <a:rPr kumimoji="0" lang="en-US" sz="1800" b="0" i="0" u="none" strike="noStrike" kern="1200" cap="none" spc="0" normalizeH="0" baseline="0" noProof="0" dirty="0">
                <a:ln>
                  <a:noFill/>
                </a:ln>
                <a:solidFill>
                  <a:prstClr val="black"/>
                </a:solidFill>
                <a:effectLst/>
                <a:uLnTx/>
                <a:uFillTx/>
                <a:latin typeface="EC Square Sans Cond Pro" panose="020B0506040000020004" pitchFamily="34" charset="0"/>
                <a:ea typeface="Verdana" panose="020B0604030504040204" pitchFamily="34" charset="0"/>
                <a:cs typeface="+mn-cs"/>
              </a:rPr>
              <a:t>); </a:t>
            </a:r>
            <a:r>
              <a:rPr kumimoji="0" lang="en-US" sz="1800" b="0" i="0" u="none" strike="noStrike" kern="1200" cap="none" spc="0" normalizeH="0" baseline="0" noProof="0" dirty="0">
                <a:ln>
                  <a:noFill/>
                </a:ln>
                <a:solidFill>
                  <a:srgbClr val="0052CC"/>
                </a:solidFill>
                <a:effectLst/>
                <a:uLnTx/>
                <a:uFillTx/>
                <a:latin typeface="EC Square Sans Cond Pro" panose="020B0506040000020004" pitchFamily="34" charset="0"/>
                <a:ea typeface="Verdana" panose="020B0604030504040204" pitchFamily="34" charset="0"/>
                <a:cs typeface="+mn-cs"/>
                <a:hlinkClick r:id="rId8"/>
              </a:rPr>
              <a:t>Reflection paper Special Educational Needs: non-physical vulnerabilities</a:t>
            </a:r>
            <a:r>
              <a:rPr kumimoji="0" lang="en-US" sz="1800" b="0" i="0" u="none" strike="noStrike" kern="1200" cap="none" spc="0" normalizeH="0" baseline="0" noProof="0" dirty="0">
                <a:ln>
                  <a:noFill/>
                </a:ln>
                <a:solidFill>
                  <a:srgbClr val="172B4D"/>
                </a:solidFill>
                <a:effectLst/>
                <a:uLnTx/>
                <a:uFillTx/>
                <a:latin typeface="EC Square Sans Cond Pro" panose="020B0506040000020004" pitchFamily="34" charset="0"/>
                <a:ea typeface="Verdana" panose="020B0604030504040204" pitchFamily="34" charset="0"/>
                <a:cs typeface="+mn-cs"/>
              </a:rPr>
              <a:t> </a:t>
            </a:r>
            <a:endParaRPr kumimoji="0" lang="en-US" sz="1800" b="0" i="0" u="none" strike="noStrike" kern="1200" cap="none" spc="0" normalizeH="0" baseline="0" noProof="0" dirty="0">
              <a:ln>
                <a:noFill/>
              </a:ln>
              <a:solidFill>
                <a:prstClr val="black"/>
              </a:solidFill>
              <a:effectLst/>
              <a:uLnTx/>
              <a:uFillTx/>
              <a:latin typeface="EC Square Sans Cond Pro" panose="020B0506040000020004" pitchFamily="34" charset="0"/>
              <a:ea typeface="Verdana" panose="020B0604030504040204" pitchFamily="34" charset="0"/>
              <a:cs typeface="+mn-cs"/>
            </a:endParaRPr>
          </a:p>
          <a:p>
            <a:pPr marL="457200" marR="0" lvl="0" indent="-457200" algn="l" defTabSz="914400" rtl="0" eaLnBrk="1" fontAlgn="auto" latinLnBrk="0" hangingPunct="1">
              <a:lnSpc>
                <a:spcPct val="150000"/>
              </a:lnSpc>
              <a:spcBef>
                <a:spcPts val="1000"/>
              </a:spcBef>
              <a:spcAft>
                <a:spcPts val="0"/>
              </a:spcAft>
              <a:buClrTx/>
              <a:buSzTx/>
              <a:buFont typeface="Arial" panose="020B0604020202020204" pitchFamily="34" charset="0"/>
              <a:buAutoNum type="arabicPeriod"/>
              <a:tabLst/>
              <a:defRPr/>
            </a:pPr>
            <a:r>
              <a:rPr kumimoji="0" lang="en-US" sz="1800" b="0" i="0" u="none" strike="noStrike" kern="1200" cap="none" spc="0" normalizeH="0" baseline="0" noProof="0" dirty="0">
                <a:ln>
                  <a:noFill/>
                </a:ln>
                <a:solidFill>
                  <a:prstClr val="black"/>
                </a:solidFill>
                <a:effectLst/>
                <a:uLnTx/>
                <a:uFillTx/>
                <a:latin typeface="EC Square Sans Cond Pro" panose="020B0506040000020004" pitchFamily="34" charset="0"/>
                <a:ea typeface="Verdana"/>
                <a:cs typeface="+mn-cs"/>
              </a:rPr>
              <a:t>Countering and preventing hatred (hate speech and bullying) </a:t>
            </a:r>
            <a:r>
              <a:rPr kumimoji="0" lang="en-US" sz="1800" b="0" i="0" u="none" strike="noStrike" kern="1200" cap="none" spc="0" normalizeH="0" baseline="0" noProof="0" dirty="0">
                <a:ln>
                  <a:noFill/>
                </a:ln>
                <a:solidFill>
                  <a:srgbClr val="0052CC"/>
                </a:solidFill>
                <a:effectLst/>
                <a:uLnTx/>
                <a:uFillTx/>
                <a:latin typeface="EC Square Sans Cond Pro" panose="020B0506040000020004" pitchFamily="34" charset="0"/>
                <a:ea typeface="+mn-ea"/>
                <a:cs typeface="+mn-cs"/>
                <a:hlinkClick r:id="rId9"/>
              </a:rPr>
              <a:t>Input paper on Confronting Hate Speech in and through Education </a:t>
            </a:r>
            <a:r>
              <a:rPr kumimoji="0" lang="en-US" sz="1800" b="0" i="0" u="none" strike="noStrike" kern="1200" cap="none" spc="0" normalizeH="0" baseline="0" noProof="0" dirty="0">
                <a:ln>
                  <a:noFill/>
                </a:ln>
                <a:solidFill>
                  <a:srgbClr val="172B4D"/>
                </a:solidFill>
                <a:effectLst/>
                <a:uLnTx/>
                <a:uFillTx/>
                <a:latin typeface="EC Square Sans Cond Pro" panose="020B0506040000020004" pitchFamily="34" charset="0"/>
                <a:ea typeface="+mn-ea"/>
                <a:cs typeface="+mn-cs"/>
              </a:rPr>
              <a:t>(2024); </a:t>
            </a:r>
            <a:r>
              <a:rPr kumimoji="0" lang="en-US" sz="1800" b="0" i="0" u="none" strike="noStrike" kern="1200" cap="none" spc="0" normalizeH="0" baseline="0" noProof="0" dirty="0">
                <a:ln>
                  <a:noFill/>
                </a:ln>
                <a:solidFill>
                  <a:srgbClr val="0052CC"/>
                </a:solidFill>
                <a:effectLst/>
                <a:uLnTx/>
                <a:uFillTx/>
                <a:latin typeface="EC Square Sans Cond Pro" panose="020B0506040000020004" pitchFamily="34" charset="0"/>
                <a:ea typeface="+mn-ea"/>
                <a:cs typeface="+mn-cs"/>
                <a:hlinkClick r:id="rId10"/>
              </a:rPr>
              <a:t>Input paper on bullying</a:t>
            </a:r>
            <a:r>
              <a:rPr kumimoji="0" lang="en-US" sz="1800" b="0" i="0" u="none" strike="noStrike" kern="1200" cap="none" spc="0" normalizeH="0" baseline="0" noProof="0" dirty="0">
                <a:ln>
                  <a:noFill/>
                </a:ln>
                <a:solidFill>
                  <a:srgbClr val="0052CC"/>
                </a:solidFill>
                <a:effectLst/>
                <a:uLnTx/>
                <a:uFillTx/>
                <a:latin typeface="EC Square Sans Cond Pro" panose="020B0506040000020004" pitchFamily="34" charset="0"/>
                <a:ea typeface="+mn-ea"/>
                <a:cs typeface="+mn-cs"/>
              </a:rPr>
              <a:t> </a:t>
            </a:r>
            <a:r>
              <a:rPr kumimoji="0" lang="en-US" sz="1800" b="0" i="0" u="sng" strike="noStrike" kern="1200" cap="none" spc="0" normalizeH="0" baseline="0" noProof="0" dirty="0">
                <a:ln>
                  <a:noFill/>
                </a:ln>
                <a:solidFill>
                  <a:srgbClr val="0052CC"/>
                </a:solidFill>
                <a:effectLst/>
                <a:uLnTx/>
                <a:uFillTx/>
                <a:latin typeface="EC Square Sans Cond Pro" panose="020B0506040000020004" pitchFamily="34" charset="0"/>
                <a:ea typeface="+mn-ea"/>
                <a:cs typeface="+mn-cs"/>
              </a:rPr>
              <a:t>off and online</a:t>
            </a:r>
            <a:r>
              <a:rPr kumimoji="0" lang="en-US" sz="1800" b="0" i="0" u="sng" strike="noStrike" kern="1200" cap="none" spc="0" normalizeH="0" baseline="0" noProof="0" dirty="0">
                <a:ln>
                  <a:noFill/>
                </a:ln>
                <a:solidFill>
                  <a:srgbClr val="172B4D"/>
                </a:solidFill>
                <a:effectLst/>
                <a:uLnTx/>
                <a:uFillTx/>
                <a:latin typeface="EC Square Sans Cond Pro" panose="020B0506040000020004" pitchFamily="34" charset="0"/>
                <a:ea typeface="+mn-ea"/>
                <a:cs typeface="+mn-cs"/>
              </a:rPr>
              <a:t> </a:t>
            </a:r>
            <a:r>
              <a:rPr kumimoji="0" lang="en-US" sz="1800" b="0" i="0" u="none" strike="noStrike" kern="1200" cap="none" spc="0" normalizeH="0" baseline="0" noProof="0" dirty="0">
                <a:ln>
                  <a:noFill/>
                </a:ln>
                <a:solidFill>
                  <a:srgbClr val="172B4D"/>
                </a:solidFill>
                <a:effectLst/>
                <a:uLnTx/>
                <a:uFillTx/>
                <a:latin typeface="EC Square Sans Cond Pro" panose="020B0506040000020004" pitchFamily="34" charset="0"/>
                <a:ea typeface="+mn-ea"/>
                <a:cs typeface="+mn-cs"/>
              </a:rPr>
              <a:t>(2024), Issue paper on addressing hate speech and bullying </a:t>
            </a:r>
            <a:endParaRPr kumimoji="0" lang="en-US" sz="1800" b="0" i="0" u="none" strike="noStrike" kern="1200" cap="none" spc="0" normalizeH="0" baseline="0" noProof="0" dirty="0">
              <a:ln>
                <a:noFill/>
              </a:ln>
              <a:solidFill>
                <a:prstClr val="black"/>
              </a:solidFill>
              <a:effectLst/>
              <a:uLnTx/>
              <a:uFillTx/>
              <a:latin typeface="EC Square Sans Cond Pro" panose="020B0506040000020004" pitchFamily="34" charset="0"/>
              <a:ea typeface="Verdana"/>
              <a:cs typeface="+mn-cs"/>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EC Square Sans Cond Pro" panose="020B0506040000020004" pitchFamily="34" charset="0"/>
                <a:ea typeface="Verdana"/>
                <a:cs typeface="+mn-cs"/>
              </a:rPr>
              <a:t>Still to come: </a:t>
            </a:r>
            <a:r>
              <a:rPr kumimoji="0" lang="en-US" sz="1800" b="0" i="1" u="none" strike="noStrike" kern="1200" cap="none" spc="0" normalizeH="0" baseline="0" noProof="0" dirty="0">
                <a:ln>
                  <a:noFill/>
                </a:ln>
                <a:solidFill>
                  <a:prstClr val="black"/>
                </a:solidFill>
                <a:effectLst/>
                <a:uLnTx/>
                <a:uFillTx/>
                <a:latin typeface="EC Square Sans Cond Pro" panose="020B0506040000020004" pitchFamily="34" charset="0"/>
                <a:ea typeface="Verdana"/>
                <a:cs typeface="+mn-cs"/>
              </a:rPr>
              <a:t>Citizenship education an EU dimension (2025), Compendium of inspiring practices </a:t>
            </a:r>
            <a:r>
              <a:rPr kumimoji="0" lang="en-US" sz="1800" b="0" i="0" u="none" strike="noStrike" kern="1200" cap="none" spc="0" normalizeH="0" baseline="0" noProof="0" dirty="0">
                <a:ln>
                  <a:noFill/>
                </a:ln>
                <a:solidFill>
                  <a:prstClr val="black"/>
                </a:solidFill>
                <a:effectLst/>
                <a:uLnTx/>
                <a:uFillTx/>
                <a:latin typeface="EC Square Sans Cond Pro" panose="020B0506040000020004" pitchFamily="34" charset="0"/>
                <a:ea typeface="Verdana"/>
                <a:cs typeface="+mn-cs"/>
              </a:rPr>
              <a:t>(end of 2025)</a:t>
            </a:r>
          </a:p>
          <a:p>
            <a:pPr marL="0" indent="0" algn="just">
              <a:buNone/>
              <a:tabLst>
                <a:tab pos="3940175" algn="l"/>
              </a:tabLst>
            </a:pPr>
            <a:endParaRPr lang="en-IE" sz="2200" b="1" dirty="0">
              <a:ea typeface="Verdana"/>
            </a:endParaRPr>
          </a:p>
        </p:txBody>
      </p:sp>
    </p:spTree>
    <p:extLst>
      <p:ext uri="{BB962C8B-B14F-4D97-AF65-F5344CB8AC3E}">
        <p14:creationId xmlns:p14="http://schemas.microsoft.com/office/powerpoint/2010/main" val="2507560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5AB5A-9E9F-C87A-00FE-10014027F629}"/>
              </a:ext>
            </a:extLst>
          </p:cNvPr>
          <p:cNvSpPr>
            <a:spLocks noGrp="1"/>
          </p:cNvSpPr>
          <p:nvPr>
            <p:ph type="title"/>
          </p:nvPr>
        </p:nvSpPr>
        <p:spPr>
          <a:xfrm>
            <a:off x="606972" y="344104"/>
            <a:ext cx="10515600" cy="1325563"/>
          </a:xfrm>
        </p:spPr>
        <p:txBody>
          <a:bodyPr/>
          <a:lstStyle/>
          <a:p>
            <a:r>
              <a:rPr lang="fr-BE" b="1" dirty="0" err="1">
                <a:solidFill>
                  <a:srgbClr val="7975C8"/>
                </a:solidFill>
                <a:latin typeface="EC Square Sans Cond Pro" panose="020B0506040000020004" pitchFamily="34" charset="0"/>
                <a:ea typeface="Verdana" panose="020B0604030504040204" pitchFamily="34" charset="0"/>
              </a:rPr>
              <a:t>Overview</a:t>
            </a:r>
            <a:r>
              <a:rPr lang="fr-BE" dirty="0"/>
              <a:t> </a:t>
            </a:r>
            <a:r>
              <a:rPr lang="en-US" sz="4400" b="1" dirty="0">
                <a:solidFill>
                  <a:srgbClr val="7975C8"/>
                </a:solidFill>
                <a:latin typeface="EC Square Sans Cond Pro" panose="020B0506040000020004" pitchFamily="34" charset="0"/>
                <a:ea typeface="Verdana" panose="020B0604030504040204" pitchFamily="34" charset="0"/>
              </a:rPr>
              <a:t> </a:t>
            </a:r>
            <a:endParaRPr lang="en-IE" dirty="0"/>
          </a:p>
        </p:txBody>
      </p:sp>
      <p:sp>
        <p:nvSpPr>
          <p:cNvPr id="3" name="Content Placeholder 2">
            <a:extLst>
              <a:ext uri="{FF2B5EF4-FFF2-40B4-BE49-F238E27FC236}">
                <a16:creationId xmlns:a16="http://schemas.microsoft.com/office/drawing/2014/main" id="{F74B93C1-8B1D-BFAC-D9C5-7059CAAB202C}"/>
              </a:ext>
            </a:extLst>
          </p:cNvPr>
          <p:cNvSpPr>
            <a:spLocks noGrp="1"/>
          </p:cNvSpPr>
          <p:nvPr>
            <p:ph idx="1"/>
          </p:nvPr>
        </p:nvSpPr>
        <p:spPr>
          <a:xfrm>
            <a:off x="838200" y="1825625"/>
            <a:ext cx="10515600" cy="4217823"/>
          </a:xfrm>
        </p:spPr>
        <p:txBody>
          <a:bodyPr/>
          <a:lstStyle/>
          <a:p>
            <a:pPr marL="342900" indent="-342900">
              <a:buFont typeface="Arial" panose="020B0604020202020204" pitchFamily="34" charset="0"/>
              <a:buChar char="•"/>
            </a:pPr>
            <a:r>
              <a:rPr lang="fr-BE" sz="2800" dirty="0">
                <a:latin typeface="EC Square Sans Cond Pro" panose="020B0506040000020004" pitchFamily="34" charset="0"/>
              </a:rPr>
              <a:t>EU Roma Strategic </a:t>
            </a:r>
            <a:r>
              <a:rPr lang="fr-BE" sz="2800" dirty="0" err="1">
                <a:latin typeface="EC Square Sans Cond Pro" panose="020B0506040000020004" pitchFamily="34" charset="0"/>
              </a:rPr>
              <a:t>framework</a:t>
            </a:r>
            <a:r>
              <a:rPr lang="fr-BE" sz="2800" dirty="0">
                <a:latin typeface="EC Square Sans Cond Pro" panose="020B0506040000020004" pitchFamily="34" charset="0"/>
              </a:rPr>
              <a:t> (EURSF) for </a:t>
            </a:r>
            <a:r>
              <a:rPr lang="fr-BE" sz="2800" dirty="0" err="1">
                <a:latin typeface="EC Square Sans Cond Pro" panose="020B0506040000020004" pitchFamily="34" charset="0"/>
              </a:rPr>
              <a:t>equality</a:t>
            </a:r>
            <a:r>
              <a:rPr lang="fr-BE" sz="2800" dirty="0">
                <a:latin typeface="EC Square Sans Cond Pro" panose="020B0506040000020004" pitchFamily="34" charset="0"/>
              </a:rPr>
              <a:t>, inclusion and participation : </a:t>
            </a:r>
            <a:r>
              <a:rPr lang="fr-BE" sz="2800" dirty="0" err="1">
                <a:latin typeface="EC Square Sans Cond Pro" panose="020B0506040000020004" pitchFamily="34" charset="0"/>
              </a:rPr>
              <a:t>recap</a:t>
            </a:r>
            <a:endParaRPr lang="fr-BE" sz="2800" dirty="0">
              <a:latin typeface="EC Square Sans Cond Pro" panose="020B0506040000020004" pitchFamily="34" charset="0"/>
            </a:endParaRPr>
          </a:p>
          <a:p>
            <a:pPr marL="342900" indent="-342900">
              <a:buFont typeface="Arial" panose="020B0604020202020204" pitchFamily="34" charset="0"/>
              <a:buChar char="•"/>
            </a:pPr>
            <a:r>
              <a:rPr lang="fr-BE" sz="2800" dirty="0">
                <a:latin typeface="EC Square Sans Cond Pro" panose="020B0506040000020004" pitchFamily="34" charset="0"/>
              </a:rPr>
              <a:t>2023 Eurydice report on Diversity and Inclusion in </a:t>
            </a:r>
            <a:r>
              <a:rPr lang="fr-BE" sz="2800" dirty="0" err="1">
                <a:latin typeface="EC Square Sans Cond Pro" panose="020B0506040000020004" pitchFamily="34" charset="0"/>
              </a:rPr>
              <a:t>Schools</a:t>
            </a:r>
            <a:r>
              <a:rPr lang="fr-BE" sz="2800" dirty="0">
                <a:latin typeface="EC Square Sans Cond Pro" panose="020B0506040000020004" pitchFamily="34" charset="0"/>
              </a:rPr>
              <a:t> in Europe</a:t>
            </a:r>
          </a:p>
          <a:p>
            <a:pPr marL="342900" indent="-342900">
              <a:buFont typeface="Arial" panose="020B0604020202020204" pitchFamily="34" charset="0"/>
              <a:buChar char="•"/>
            </a:pPr>
            <a:r>
              <a:rPr lang="fr-BE" sz="2800" dirty="0">
                <a:latin typeface="EC Square Sans Cond Pro" panose="020B0506040000020004" pitchFamily="34" charset="0"/>
              </a:rPr>
              <a:t>2024 </a:t>
            </a:r>
            <a:r>
              <a:rPr lang="fr-BE" sz="2800" dirty="0" err="1">
                <a:latin typeface="EC Square Sans Cond Pro" panose="020B0506040000020004" pitchFamily="34" charset="0"/>
              </a:rPr>
              <a:t>Implementation</a:t>
            </a:r>
            <a:r>
              <a:rPr lang="fr-BE" sz="2800" dirty="0">
                <a:latin typeface="EC Square Sans Cond Pro" panose="020B0506040000020004" pitchFamily="34" charset="0"/>
              </a:rPr>
              <a:t> report on the EU Roma SF</a:t>
            </a:r>
          </a:p>
          <a:p>
            <a:pPr marL="342900" indent="-342900">
              <a:buFont typeface="Arial" panose="020B0604020202020204" pitchFamily="34" charset="0"/>
              <a:buChar char="•"/>
            </a:pPr>
            <a:r>
              <a:rPr lang="fr-BE" sz="2800" dirty="0">
                <a:latin typeface="EC Square Sans Cond Pro" panose="020B0506040000020004" pitchFamily="34" charset="0"/>
              </a:rPr>
              <a:t>Strategic </a:t>
            </a:r>
            <a:r>
              <a:rPr lang="fr-BE" sz="2800" dirty="0" err="1">
                <a:latin typeface="EC Square Sans Cond Pro" panose="020B0506040000020004" pitchFamily="34" charset="0"/>
              </a:rPr>
              <a:t>European</a:t>
            </a:r>
            <a:r>
              <a:rPr lang="fr-BE" sz="2800" dirty="0">
                <a:latin typeface="EC Square Sans Cond Pro" panose="020B0506040000020004" pitchFamily="34" charset="0"/>
              </a:rPr>
              <a:t> </a:t>
            </a:r>
            <a:r>
              <a:rPr lang="fr-BE" sz="2800" dirty="0" err="1">
                <a:latin typeface="EC Square Sans Cond Pro" panose="020B0506040000020004" pitchFamily="34" charset="0"/>
              </a:rPr>
              <a:t>Education</a:t>
            </a:r>
            <a:r>
              <a:rPr lang="fr-BE" sz="2800" dirty="0">
                <a:latin typeface="EC Square Sans Cond Pro" panose="020B0506040000020004" pitchFamily="34" charset="0"/>
              </a:rPr>
              <a:t> Area (EEA) initiatives : e.g. </a:t>
            </a:r>
            <a:r>
              <a:rPr lang="fr-BE" sz="2800" dirty="0" err="1">
                <a:latin typeface="EC Square Sans Cond Pro" panose="020B0506040000020004" pitchFamily="34" charset="0"/>
              </a:rPr>
              <a:t>Pathways</a:t>
            </a:r>
            <a:r>
              <a:rPr lang="fr-BE" sz="2800" dirty="0">
                <a:latin typeface="EC Square Sans Cond Pro" panose="020B0506040000020004" pitchFamily="34" charset="0"/>
              </a:rPr>
              <a:t> to </a:t>
            </a:r>
            <a:r>
              <a:rPr lang="fr-BE" sz="2800" dirty="0" err="1">
                <a:latin typeface="EC Square Sans Cond Pro" panose="020B0506040000020004" pitchFamily="34" charset="0"/>
              </a:rPr>
              <a:t>school</a:t>
            </a:r>
            <a:r>
              <a:rPr lang="fr-BE" sz="2800" dirty="0">
                <a:latin typeface="EC Square Sans Cond Pro" panose="020B0506040000020004" pitchFamily="34" charset="0"/>
              </a:rPr>
              <a:t> </a:t>
            </a:r>
            <a:r>
              <a:rPr lang="fr-BE" sz="2800" dirty="0" err="1">
                <a:latin typeface="EC Square Sans Cond Pro" panose="020B0506040000020004" pitchFamily="34" charset="0"/>
              </a:rPr>
              <a:t>success</a:t>
            </a:r>
            <a:r>
              <a:rPr lang="fr-BE" sz="2800" dirty="0">
                <a:latin typeface="EC Square Sans Cond Pro" panose="020B0506040000020004" pitchFamily="34" charset="0"/>
              </a:rPr>
              <a:t> and Basic </a:t>
            </a:r>
            <a:r>
              <a:rPr lang="fr-BE" sz="2800" dirty="0" err="1">
                <a:latin typeface="EC Square Sans Cond Pro" panose="020B0506040000020004" pitchFamily="34" charset="0"/>
              </a:rPr>
              <a:t>Skills</a:t>
            </a:r>
            <a:r>
              <a:rPr lang="fr-BE" sz="2800" dirty="0">
                <a:latin typeface="EC Square Sans Cond Pro" panose="020B0506040000020004" pitchFamily="34" charset="0"/>
              </a:rPr>
              <a:t> Action Plan</a:t>
            </a:r>
          </a:p>
          <a:p>
            <a:pPr marL="342900" indent="-342900">
              <a:buFont typeface="Arial" panose="020B0604020202020204" pitchFamily="34" charset="0"/>
              <a:buChar char="•"/>
            </a:pPr>
            <a:r>
              <a:rPr lang="fr-BE" sz="2800" dirty="0">
                <a:latin typeface="EC Square Sans Cond Pro" panose="020B0506040000020004" pitchFamily="34" charset="0"/>
              </a:rPr>
              <a:t>Trends in </a:t>
            </a:r>
            <a:r>
              <a:rPr lang="fr-BE" sz="2800" dirty="0" err="1">
                <a:latin typeface="EC Square Sans Cond Pro" panose="020B0506040000020004" pitchFamily="34" charset="0"/>
              </a:rPr>
              <a:t>education</a:t>
            </a:r>
            <a:r>
              <a:rPr lang="fr-BE" sz="2800" dirty="0">
                <a:latin typeface="EC Square Sans Cond Pro" panose="020B0506040000020004" pitchFamily="34" charset="0"/>
              </a:rPr>
              <a:t> and training : Headline </a:t>
            </a:r>
            <a:r>
              <a:rPr lang="fr-BE" sz="2800" dirty="0" err="1">
                <a:latin typeface="EC Square Sans Cond Pro" panose="020B0506040000020004" pitchFamily="34" charset="0"/>
              </a:rPr>
              <a:t>indicators</a:t>
            </a:r>
            <a:r>
              <a:rPr lang="fr-BE" sz="2800" dirty="0">
                <a:latin typeface="EC Square Sans Cond Pro" panose="020B0506040000020004" pitchFamily="34" charset="0"/>
              </a:rPr>
              <a:t> and </a:t>
            </a:r>
            <a:r>
              <a:rPr lang="fr-BE" sz="2800" dirty="0" err="1">
                <a:latin typeface="EC Square Sans Cond Pro" panose="020B0506040000020004" pitchFamily="34" charset="0"/>
              </a:rPr>
              <a:t>targets</a:t>
            </a:r>
            <a:endParaRPr lang="fr-BE" sz="2800" dirty="0">
              <a:latin typeface="EC Square Sans Cond Pro" panose="020B0506040000020004" pitchFamily="34" charset="0"/>
            </a:endParaRPr>
          </a:p>
          <a:p>
            <a:pPr marL="342900" indent="-342900">
              <a:buFont typeface="Arial" panose="020B0604020202020204" pitchFamily="34" charset="0"/>
              <a:buChar char="•"/>
            </a:pPr>
            <a:r>
              <a:rPr lang="fr-BE" sz="2800" dirty="0" err="1">
                <a:latin typeface="EC Square Sans Cond Pro" panose="020B0506040000020004" pitchFamily="34" charset="0"/>
              </a:rPr>
              <a:t>Mutual</a:t>
            </a:r>
            <a:r>
              <a:rPr lang="fr-BE" sz="2800" dirty="0">
                <a:latin typeface="EC Square Sans Cond Pro" panose="020B0506040000020004" pitchFamily="34" charset="0"/>
              </a:rPr>
              <a:t> </a:t>
            </a:r>
            <a:r>
              <a:rPr lang="fr-BE" sz="2800" dirty="0" err="1">
                <a:latin typeface="EC Square Sans Cond Pro" panose="020B0506040000020004" pitchFamily="34" charset="0"/>
              </a:rPr>
              <a:t>learning</a:t>
            </a:r>
            <a:r>
              <a:rPr lang="fr-BE" sz="2800" dirty="0">
                <a:latin typeface="EC Square Sans Cond Pro" panose="020B0506040000020004" pitchFamily="34" charset="0"/>
              </a:rPr>
              <a:t> </a:t>
            </a:r>
            <a:r>
              <a:rPr lang="fr-BE" sz="2800" dirty="0" err="1">
                <a:latin typeface="EC Square Sans Cond Pro" panose="020B0506040000020004" pitchFamily="34" charset="0"/>
              </a:rPr>
              <a:t>under</a:t>
            </a:r>
            <a:r>
              <a:rPr lang="fr-BE" sz="2800" dirty="0">
                <a:latin typeface="EC Square Sans Cond Pro" panose="020B0506040000020004" pitchFamily="34" charset="0"/>
              </a:rPr>
              <a:t> the EEA</a:t>
            </a:r>
          </a:p>
          <a:p>
            <a:pPr marL="342900" indent="-342900">
              <a:buFont typeface="Arial" panose="020B0604020202020204" pitchFamily="34" charset="0"/>
              <a:buChar char="•"/>
            </a:pPr>
            <a:endParaRPr lang="fr-BE" dirty="0"/>
          </a:p>
          <a:p>
            <a:pPr marL="342900" indent="-342900">
              <a:buFont typeface="Arial" panose="020B0604020202020204" pitchFamily="34" charset="0"/>
              <a:buChar char="•"/>
            </a:pPr>
            <a:endParaRPr lang="fr-BE" dirty="0"/>
          </a:p>
          <a:p>
            <a:pPr marL="342900" indent="-342900">
              <a:buFont typeface="Arial" panose="020B0604020202020204" pitchFamily="34" charset="0"/>
              <a:buChar char="•"/>
            </a:pPr>
            <a:endParaRPr lang="fr-BE" dirty="0"/>
          </a:p>
          <a:p>
            <a:pPr marL="342900" indent="-342900">
              <a:buFont typeface="Arial" panose="020B0604020202020204" pitchFamily="34" charset="0"/>
              <a:buChar char="•"/>
            </a:pPr>
            <a:endParaRPr lang="fr-BE" dirty="0"/>
          </a:p>
          <a:p>
            <a:pPr marL="342900" indent="-342900">
              <a:buFont typeface="Arial" panose="020B0604020202020204" pitchFamily="34" charset="0"/>
              <a:buChar char="•"/>
            </a:pPr>
            <a:endParaRPr lang="fr-BE" dirty="0"/>
          </a:p>
          <a:p>
            <a:pPr marL="342900" indent="-342900">
              <a:buFont typeface="Arial" panose="020B0604020202020204" pitchFamily="34" charset="0"/>
              <a:buChar char="•"/>
            </a:pPr>
            <a:endParaRPr lang="en-IE" dirty="0"/>
          </a:p>
        </p:txBody>
      </p:sp>
    </p:spTree>
    <p:extLst>
      <p:ext uri="{BB962C8B-B14F-4D97-AF65-F5344CB8AC3E}">
        <p14:creationId xmlns:p14="http://schemas.microsoft.com/office/powerpoint/2010/main" val="12231401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22054-2DEC-4D06-AF76-06543A869A95}"/>
              </a:ext>
            </a:extLst>
          </p:cNvPr>
          <p:cNvSpPr>
            <a:spLocks noGrp="1"/>
          </p:cNvSpPr>
          <p:nvPr>
            <p:ph type="title"/>
          </p:nvPr>
        </p:nvSpPr>
        <p:spPr>
          <a:xfrm>
            <a:off x="2207304" y="110672"/>
            <a:ext cx="8900615" cy="1342622"/>
          </a:xfrm>
        </p:spPr>
        <p:txBody>
          <a:bodyPr>
            <a:normAutofit/>
          </a:bodyPr>
          <a:lstStyle/>
          <a:p>
            <a:pPr algn="ctr"/>
            <a:r>
              <a:rPr lang="en-US" sz="4000" dirty="0">
                <a:solidFill>
                  <a:srgbClr val="7975C8"/>
                </a:solidFill>
                <a:latin typeface="EC Square Sans Cond Pro" panose="020B0506040000020004" pitchFamily="34" charset="0"/>
                <a:ea typeface="Verdana"/>
                <a:cs typeface="Calibri Light"/>
              </a:rPr>
              <a:t>The structure of the tackling different forms of discrimination issue paper</a:t>
            </a:r>
          </a:p>
        </p:txBody>
      </p:sp>
      <p:sp>
        <p:nvSpPr>
          <p:cNvPr id="3" name="Content Placeholder 2">
            <a:extLst>
              <a:ext uri="{FF2B5EF4-FFF2-40B4-BE49-F238E27FC236}">
                <a16:creationId xmlns:a16="http://schemas.microsoft.com/office/drawing/2014/main" id="{16B8D825-E876-41BB-87D6-5C2DD1A37359}"/>
              </a:ext>
            </a:extLst>
          </p:cNvPr>
          <p:cNvSpPr>
            <a:spLocks noGrp="1"/>
          </p:cNvSpPr>
          <p:nvPr>
            <p:ph idx="1"/>
          </p:nvPr>
        </p:nvSpPr>
        <p:spPr>
          <a:xfrm>
            <a:off x="543559" y="1453294"/>
            <a:ext cx="11648440" cy="5060950"/>
          </a:xfrm>
        </p:spPr>
        <p:txBody>
          <a:bodyPr>
            <a:normAutofit fontScale="47500" lnSpcReduction="20000"/>
          </a:bodyPr>
          <a:lstStyle/>
          <a:p>
            <a:pPr marL="0" indent="0">
              <a:lnSpc>
                <a:spcPct val="160000"/>
              </a:lnSpc>
              <a:buNone/>
            </a:pPr>
            <a:r>
              <a:rPr lang="en-US" sz="4500" dirty="0">
                <a:latin typeface="EC Square Sans Cond Pro" panose="020B0506040000020004" pitchFamily="34" charset="0"/>
                <a:ea typeface="Verdana" panose="020B0604030504040204" pitchFamily="34" charset="0"/>
              </a:rPr>
              <a:t>1. Key </a:t>
            </a:r>
            <a:r>
              <a:rPr lang="en-US" sz="4500" dirty="0">
                <a:solidFill>
                  <a:srgbClr val="7975C8"/>
                </a:solidFill>
                <a:latin typeface="EC Square Sans Cond Pro" panose="020B0506040000020004" pitchFamily="34" charset="0"/>
                <a:ea typeface="Verdana" panose="020B0604030504040204" pitchFamily="34" charset="0"/>
              </a:rPr>
              <a:t>definitions and concepts</a:t>
            </a:r>
          </a:p>
          <a:p>
            <a:pPr marL="0" indent="0">
              <a:lnSpc>
                <a:spcPct val="160000"/>
              </a:lnSpc>
              <a:buNone/>
            </a:pPr>
            <a:r>
              <a:rPr lang="en-US" sz="4500" dirty="0">
                <a:latin typeface="EC Square Sans Cond Pro" panose="020B0506040000020004" pitchFamily="34" charset="0"/>
                <a:ea typeface="Verdana" panose="020B0604030504040204" pitchFamily="34" charset="0"/>
              </a:rPr>
              <a:t>2. Tackling discrimination </a:t>
            </a:r>
            <a:r>
              <a:rPr lang="en-US" sz="4500" dirty="0">
                <a:solidFill>
                  <a:srgbClr val="7975C8"/>
                </a:solidFill>
                <a:latin typeface="EC Square Sans Cond Pro" panose="020B0506040000020004" pitchFamily="34" charset="0"/>
                <a:ea typeface="Verdana" panose="020B0604030504040204" pitchFamily="34" charset="0"/>
              </a:rPr>
              <a:t>based on ethnic or racial origin, including discrimination against Roma	</a:t>
            </a:r>
          </a:p>
          <a:p>
            <a:pPr marL="0" indent="0">
              <a:lnSpc>
                <a:spcPct val="160000"/>
              </a:lnSpc>
              <a:buNone/>
            </a:pPr>
            <a:r>
              <a:rPr lang="en-US" sz="4500" dirty="0">
                <a:latin typeface="EC Square Sans Cond Pro" panose="020B0506040000020004" pitchFamily="34" charset="0"/>
                <a:ea typeface="Verdana" panose="020B0604030504040204" pitchFamily="34" charset="0"/>
              </a:rPr>
              <a:t>3. Tackling discrimination </a:t>
            </a:r>
            <a:r>
              <a:rPr lang="en-US" sz="4500" dirty="0">
                <a:solidFill>
                  <a:srgbClr val="7975C8"/>
                </a:solidFill>
                <a:latin typeface="EC Square Sans Cond Pro" panose="020B0506040000020004" pitchFamily="34" charset="0"/>
                <a:ea typeface="Verdana" panose="020B0604030504040204" pitchFamily="34" charset="0"/>
              </a:rPr>
              <a:t>based on religion or belief</a:t>
            </a:r>
          </a:p>
          <a:p>
            <a:pPr marL="0" indent="0">
              <a:lnSpc>
                <a:spcPct val="160000"/>
              </a:lnSpc>
              <a:buNone/>
            </a:pPr>
            <a:r>
              <a:rPr lang="en-US" sz="4500" dirty="0">
                <a:latin typeface="EC Square Sans Cond Pro" panose="020B0506040000020004" pitchFamily="34" charset="0"/>
                <a:ea typeface="Verdana" panose="020B0604030504040204" pitchFamily="34" charset="0"/>
              </a:rPr>
              <a:t>4. Tackling discrimination </a:t>
            </a:r>
            <a:r>
              <a:rPr lang="en-US" sz="4500" dirty="0">
                <a:solidFill>
                  <a:srgbClr val="7975C8"/>
                </a:solidFill>
                <a:latin typeface="EC Square Sans Cond Pro" panose="020B0506040000020004" pitchFamily="34" charset="0"/>
                <a:ea typeface="Verdana" panose="020B0604030504040204" pitchFamily="34" charset="0"/>
              </a:rPr>
              <a:t>based on disability</a:t>
            </a:r>
            <a:r>
              <a:rPr lang="en-US" sz="4500" dirty="0">
                <a:latin typeface="EC Square Sans Cond Pro" panose="020B0506040000020004" pitchFamily="34" charset="0"/>
                <a:ea typeface="Verdana" panose="020B0604030504040204" pitchFamily="34" charset="0"/>
              </a:rPr>
              <a:t>	</a:t>
            </a:r>
          </a:p>
          <a:p>
            <a:pPr marL="0" indent="0">
              <a:lnSpc>
                <a:spcPct val="160000"/>
              </a:lnSpc>
              <a:buNone/>
            </a:pPr>
            <a:r>
              <a:rPr lang="en-US" sz="4500" dirty="0">
                <a:latin typeface="EC Square Sans Cond Pro" panose="020B0506040000020004" pitchFamily="34" charset="0"/>
                <a:ea typeface="Verdana" panose="020B0604030504040204" pitchFamily="34" charset="0"/>
              </a:rPr>
              <a:t>5. Tackling discrimination </a:t>
            </a:r>
            <a:r>
              <a:rPr lang="en-US" sz="4500" dirty="0">
                <a:solidFill>
                  <a:srgbClr val="7975C8"/>
                </a:solidFill>
                <a:latin typeface="EC Square Sans Cond Pro" panose="020B0506040000020004" pitchFamily="34" charset="0"/>
                <a:ea typeface="Verdana" panose="020B0604030504040204" pitchFamily="34" charset="0"/>
              </a:rPr>
              <a:t>based on sexual orientation </a:t>
            </a:r>
            <a:r>
              <a:rPr lang="en-US" sz="4500" dirty="0">
                <a:latin typeface="EC Square Sans Cond Pro" panose="020B0506040000020004" pitchFamily="34" charset="0"/>
                <a:ea typeface="Verdana" panose="020B0604030504040204" pitchFamily="34" charset="0"/>
              </a:rPr>
              <a:t>(gender identity or expression and sex characteristics)</a:t>
            </a:r>
          </a:p>
          <a:p>
            <a:pPr marL="0" indent="0">
              <a:lnSpc>
                <a:spcPct val="160000"/>
              </a:lnSpc>
              <a:buNone/>
            </a:pPr>
            <a:r>
              <a:rPr lang="en-US" sz="4500" dirty="0">
                <a:latin typeface="EC Square Sans Cond Pro" panose="020B0506040000020004" pitchFamily="34" charset="0"/>
                <a:ea typeface="Verdana" panose="020B0604030504040204" pitchFamily="34" charset="0"/>
              </a:rPr>
              <a:t>6. Tackling </a:t>
            </a:r>
            <a:r>
              <a:rPr lang="en-US" sz="4500" dirty="0">
                <a:solidFill>
                  <a:srgbClr val="7975C8"/>
                </a:solidFill>
                <a:latin typeface="EC Square Sans Cond Pro" panose="020B0506040000020004" pitchFamily="34" charset="0"/>
                <a:ea typeface="Verdana" panose="020B0604030504040204" pitchFamily="34" charset="0"/>
              </a:rPr>
              <a:t>social and territorial inequalities</a:t>
            </a:r>
            <a:endParaRPr lang="en-US" sz="4500" dirty="0">
              <a:latin typeface="EC Square Sans Cond Pro" panose="020B0506040000020004" pitchFamily="34" charset="0"/>
              <a:ea typeface="Verdana" panose="020B0604030504040204" pitchFamily="34" charset="0"/>
            </a:endParaRPr>
          </a:p>
          <a:p>
            <a:pPr marL="0" indent="0">
              <a:lnSpc>
                <a:spcPct val="160000"/>
              </a:lnSpc>
              <a:buNone/>
            </a:pPr>
            <a:r>
              <a:rPr lang="en-US" sz="4500" dirty="0">
                <a:latin typeface="EC Square Sans Cond Pro" panose="020B0506040000020004" pitchFamily="34" charset="0"/>
                <a:ea typeface="Verdana" panose="020B0604030504040204" pitchFamily="34" charset="0"/>
              </a:rPr>
              <a:t>7. </a:t>
            </a:r>
            <a:r>
              <a:rPr lang="en-US" sz="4500" dirty="0">
                <a:solidFill>
                  <a:srgbClr val="7975C8"/>
                </a:solidFill>
                <a:latin typeface="EC Square Sans Cond Pro" panose="020B0506040000020004" pitchFamily="34" charset="0"/>
                <a:ea typeface="Verdana" panose="020B0604030504040204" pitchFamily="34" charset="0"/>
              </a:rPr>
              <a:t>Tackling multiple discrimination</a:t>
            </a:r>
            <a:r>
              <a:rPr lang="en-US" sz="4500" dirty="0">
                <a:latin typeface="EC Square Sans Cond Pro" panose="020B0506040000020004" pitchFamily="34" charset="0"/>
                <a:ea typeface="Verdana" panose="020B0604030504040204" pitchFamily="34" charset="0"/>
              </a:rPr>
              <a:t>: an intersectional approach</a:t>
            </a:r>
          </a:p>
          <a:p>
            <a:pPr marL="0" indent="0">
              <a:lnSpc>
                <a:spcPct val="160000"/>
              </a:lnSpc>
              <a:buNone/>
            </a:pPr>
            <a:r>
              <a:rPr lang="en-US" sz="4500" dirty="0">
                <a:latin typeface="EC Square Sans Cond Pro" panose="020B0506040000020004" pitchFamily="34" charset="0"/>
                <a:ea typeface="Verdana" panose="020B0604030504040204" pitchFamily="34" charset="0"/>
              </a:rPr>
              <a:t>Appendix: References</a:t>
            </a:r>
            <a:r>
              <a:rPr lang="en-US" dirty="0">
                <a:latin typeface="EC Square Sans Cond Pro" panose="020B0506040000020004" pitchFamily="34" charset="0"/>
                <a:ea typeface="Verdana" panose="020B0604030504040204" pitchFamily="34" charset="0"/>
              </a:rPr>
              <a:t>	</a:t>
            </a:r>
          </a:p>
          <a:p>
            <a:pPr marL="514350" indent="-514350">
              <a:buAutoNum type="arabicPeriod"/>
            </a:pPr>
            <a:endParaRPr lang="en-US" dirty="0"/>
          </a:p>
        </p:txBody>
      </p:sp>
      <p:pic>
        <p:nvPicPr>
          <p:cNvPr id="4" name="Picture 3">
            <a:extLst>
              <a:ext uri="{FF2B5EF4-FFF2-40B4-BE49-F238E27FC236}">
                <a16:creationId xmlns:a16="http://schemas.microsoft.com/office/drawing/2014/main" id="{77DFDCCA-57B6-EC4E-9E24-B1271D319424}"/>
              </a:ext>
              <a:ext uri="{C183D7F6-B498-43B3-948B-1728B52AA6E4}">
                <adec:decorative xmlns:adec="http://schemas.microsoft.com/office/drawing/2017/decorative" val="1"/>
              </a:ext>
            </a:extLst>
          </p:cNvPr>
          <p:cNvPicPr>
            <a:picLocks noChangeAspect="1"/>
          </p:cNvPicPr>
          <p:nvPr/>
        </p:nvPicPr>
        <p:blipFill>
          <a:blip r:embed="rId4"/>
          <a:srcRect t="4891" r="1" b="1"/>
          <a:stretch/>
        </p:blipFill>
        <p:spPr>
          <a:xfrm>
            <a:off x="9984696" y="619610"/>
            <a:ext cx="1913655" cy="2391219"/>
          </a:xfrm>
          <a:prstGeom prst="rect">
            <a:avLst/>
          </a:prstGeom>
        </p:spPr>
      </p:pic>
    </p:spTree>
    <p:extLst>
      <p:ext uri="{BB962C8B-B14F-4D97-AF65-F5344CB8AC3E}">
        <p14:creationId xmlns:p14="http://schemas.microsoft.com/office/powerpoint/2010/main" val="13180635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B210B-04B8-43B8-BFC2-45C44C214758}"/>
              </a:ext>
            </a:extLst>
          </p:cNvPr>
          <p:cNvSpPr>
            <a:spLocks noGrp="1"/>
          </p:cNvSpPr>
          <p:nvPr>
            <p:ph type="title"/>
          </p:nvPr>
        </p:nvSpPr>
        <p:spPr>
          <a:xfrm>
            <a:off x="695325" y="200025"/>
            <a:ext cx="11239500" cy="1342622"/>
          </a:xfrm>
        </p:spPr>
        <p:txBody>
          <a:bodyPr>
            <a:normAutofit/>
          </a:bodyPr>
          <a:lstStyle/>
          <a:p>
            <a:pPr algn="ctr"/>
            <a:r>
              <a:rPr lang="en-US" sz="2800" dirty="0">
                <a:solidFill>
                  <a:srgbClr val="7975C8"/>
                </a:solidFill>
                <a:latin typeface="EC Square Sans Cond Pro" panose="020B0506040000020004" pitchFamily="34" charset="0"/>
                <a:ea typeface="Verdana"/>
                <a:cs typeface="Calibri Light"/>
              </a:rPr>
              <a:t>Tackling prejudice and discrimination based on racial or ethnic origin</a:t>
            </a:r>
          </a:p>
        </p:txBody>
      </p:sp>
      <p:sp>
        <p:nvSpPr>
          <p:cNvPr id="3" name="Content Placeholder 2">
            <a:extLst>
              <a:ext uri="{FF2B5EF4-FFF2-40B4-BE49-F238E27FC236}">
                <a16:creationId xmlns:a16="http://schemas.microsoft.com/office/drawing/2014/main" id="{3A2231C9-B4C3-4EA3-AEDB-3FA6C1E2FD18}"/>
              </a:ext>
            </a:extLst>
          </p:cNvPr>
          <p:cNvSpPr>
            <a:spLocks noGrp="1"/>
          </p:cNvSpPr>
          <p:nvPr>
            <p:ph idx="1"/>
          </p:nvPr>
        </p:nvSpPr>
        <p:spPr>
          <a:xfrm>
            <a:off x="490451" y="1391055"/>
            <a:ext cx="11118143" cy="4523361"/>
          </a:xfrm>
        </p:spPr>
        <p:txBody>
          <a:bodyPr vert="horz" lIns="91440" tIns="45720" rIns="91440" bIns="45720" rtlCol="0" anchor="t">
            <a:normAutofit lnSpcReduction="10000"/>
          </a:bodyPr>
          <a:lstStyle/>
          <a:p>
            <a:pPr>
              <a:lnSpc>
                <a:spcPct val="110000"/>
              </a:lnSpc>
            </a:pPr>
            <a:r>
              <a:rPr lang="en-US" sz="1600" b="1" u="sng" dirty="0">
                <a:latin typeface="EC Square Sans Cond Pro" panose="020B0506040000020004" pitchFamily="34" charset="0"/>
              </a:rPr>
              <a:t>Key </a:t>
            </a:r>
            <a:r>
              <a:rPr lang="en-US" sz="1600" b="1" u="sng" dirty="0">
                <a:solidFill>
                  <a:srgbClr val="7975C8"/>
                </a:solidFill>
                <a:latin typeface="EC Square Sans Cond Pro" panose="020B0506040000020004" pitchFamily="34" charset="0"/>
              </a:rPr>
              <a:t>points for attention:</a:t>
            </a:r>
          </a:p>
          <a:p>
            <a:pPr lvl="1">
              <a:lnSpc>
                <a:spcPct val="110000"/>
              </a:lnSpc>
            </a:pPr>
            <a:endParaRPr lang="en-GB" sz="1200" dirty="0">
              <a:latin typeface="EC Square Sans Cond Pro" panose="020B0506040000020004" pitchFamily="34" charset="0"/>
            </a:endParaRPr>
          </a:p>
          <a:p>
            <a:pPr lvl="1">
              <a:lnSpc>
                <a:spcPct val="110000"/>
              </a:lnSpc>
            </a:pPr>
            <a:r>
              <a:rPr lang="en-GB" sz="1800" b="1" dirty="0">
                <a:solidFill>
                  <a:srgbClr val="7975C8"/>
                </a:solidFill>
                <a:latin typeface="EC Square Sans Cond Pro" panose="020B0506040000020004" pitchFamily="34" charset="0"/>
              </a:rPr>
              <a:t>Diversity of experiences and voices </a:t>
            </a:r>
            <a:r>
              <a:rPr lang="en-GB" sz="1800" dirty="0">
                <a:solidFill>
                  <a:srgbClr val="000000"/>
                </a:solidFill>
                <a:latin typeface="EC Square Sans Cond Pro" panose="020B0506040000020004" pitchFamily="34" charset="0"/>
              </a:rPr>
              <a:t>within minority communities. It thus takes time and effort to allow all voices to be heard. But this inclusive process can improve what takes place in the curriculum and in schools.</a:t>
            </a:r>
          </a:p>
          <a:p>
            <a:pPr lvl="1">
              <a:lnSpc>
                <a:spcPct val="110000"/>
              </a:lnSpc>
            </a:pPr>
            <a:r>
              <a:rPr lang="en-GB" sz="1800" b="1" dirty="0">
                <a:solidFill>
                  <a:srgbClr val="7975C8"/>
                </a:solidFill>
                <a:latin typeface="EC Square Sans Cond Pro" panose="020B0506040000020004" pitchFamily="34" charset="0"/>
              </a:rPr>
              <a:t>Multi-level strategies </a:t>
            </a:r>
            <a:r>
              <a:rPr lang="en-GB" sz="1800" dirty="0">
                <a:solidFill>
                  <a:srgbClr val="000000"/>
                </a:solidFill>
                <a:latin typeface="EC Square Sans Cond Pro" panose="020B0506040000020004" pitchFamily="34" charset="0"/>
              </a:rPr>
              <a:t>are needed to address racism, hate speech and discrimination directed at racial and ethnic minorities. </a:t>
            </a:r>
            <a:r>
              <a:rPr lang="en-GB" sz="1800" dirty="0">
                <a:solidFill>
                  <a:srgbClr val="000000"/>
                </a:solidFill>
                <a:effectLst/>
                <a:latin typeface="EC Square Sans Cond Pro" panose="020B0506040000020004" pitchFamily="34" charset="0"/>
                <a:ea typeface="Times New Roman" panose="02020603050405020304" pitchFamily="18" charset="0"/>
              </a:rPr>
              <a:t>Initiatives to raise awareness (individual and societal level), adjust the </a:t>
            </a:r>
            <a:r>
              <a:rPr lang="en-GB" sz="1800" b="1" dirty="0">
                <a:solidFill>
                  <a:srgbClr val="7975C8"/>
                </a:solidFill>
                <a:latin typeface="EC Square Sans Cond Pro" panose="020B0506040000020004" pitchFamily="34" charset="0"/>
              </a:rPr>
              <a:t>curriculum</a:t>
            </a:r>
            <a:r>
              <a:rPr lang="en-GB" sz="1800" dirty="0">
                <a:solidFill>
                  <a:srgbClr val="000000"/>
                </a:solidFill>
                <a:effectLst/>
                <a:latin typeface="EC Square Sans Cond Pro" panose="020B0506040000020004" pitchFamily="34" charset="0"/>
                <a:ea typeface="Times New Roman" panose="02020603050405020304" pitchFamily="18" charset="0"/>
              </a:rPr>
              <a:t> (decolonialisation, diversity of societies), </a:t>
            </a:r>
            <a:r>
              <a:rPr lang="en-GB" sz="1800" b="1" dirty="0">
                <a:solidFill>
                  <a:srgbClr val="7975C8"/>
                </a:solidFill>
                <a:latin typeface="EC Square Sans Cond Pro" panose="020B0506040000020004" pitchFamily="34" charset="0"/>
              </a:rPr>
              <a:t>mechanism of reporting </a:t>
            </a:r>
            <a:r>
              <a:rPr lang="en-GB" sz="1800" dirty="0">
                <a:solidFill>
                  <a:srgbClr val="000000"/>
                </a:solidFill>
                <a:effectLst/>
                <a:latin typeface="EC Square Sans Cond Pro" panose="020B0506040000020004" pitchFamily="34" charset="0"/>
                <a:ea typeface="Times New Roman" panose="02020603050405020304" pitchFamily="18" charset="0"/>
              </a:rPr>
              <a:t>racist incidents and discrimination (underreporting, internalisation of racist and discriminatory behaviours and actions), </a:t>
            </a:r>
            <a:r>
              <a:rPr lang="en-GB" sz="1800" b="1" dirty="0">
                <a:solidFill>
                  <a:srgbClr val="7975C8"/>
                </a:solidFill>
                <a:latin typeface="EC Square Sans Cond Pro" panose="020B0506040000020004" pitchFamily="34" charset="0"/>
              </a:rPr>
              <a:t>anti-bullying programmes</a:t>
            </a:r>
          </a:p>
          <a:p>
            <a:pPr lvl="1">
              <a:lnSpc>
                <a:spcPct val="110000"/>
              </a:lnSpc>
            </a:pPr>
            <a:r>
              <a:rPr lang="en-GB" sz="1800" b="1" dirty="0">
                <a:solidFill>
                  <a:srgbClr val="7975C8"/>
                </a:solidFill>
                <a:latin typeface="EC Square Sans Cond Pro" panose="020B0506040000020004" pitchFamily="34" charset="0"/>
              </a:rPr>
              <a:t>Different forms of racism </a:t>
            </a:r>
            <a:r>
              <a:rPr lang="en-GB" sz="1800" dirty="0">
                <a:solidFill>
                  <a:srgbClr val="000000"/>
                </a:solidFill>
                <a:latin typeface="EC Square Sans Cond Pro" panose="020B0506040000020004" pitchFamily="34" charset="0"/>
              </a:rPr>
              <a:t>and different histories of persecution and marginalisation. (cooperation with UNESCO/ODIHR)</a:t>
            </a:r>
          </a:p>
          <a:p>
            <a:pPr lvl="1">
              <a:lnSpc>
                <a:spcPct val="110000"/>
              </a:lnSpc>
            </a:pPr>
            <a:r>
              <a:rPr lang="en-GB" sz="1800" b="1" dirty="0">
                <a:solidFill>
                  <a:srgbClr val="7975C8"/>
                </a:solidFill>
                <a:latin typeface="EC Square Sans Cond Pro" panose="020B0506040000020004" pitchFamily="34" charset="0"/>
              </a:rPr>
              <a:t>Some common solutions </a:t>
            </a:r>
            <a:r>
              <a:rPr lang="en-GB" sz="1800" dirty="0">
                <a:solidFill>
                  <a:srgbClr val="000000"/>
                </a:solidFill>
                <a:latin typeface="EC Square Sans Cond Pro" panose="020B0506040000020004" pitchFamily="34" charset="0"/>
              </a:rPr>
              <a:t>: human rights education, socio-emotional learning, media/information literacy and (digital) citizenship education within national teaching and learning curricula to tackle the root causes. Fostering cooperation with civil society organizations, documentation and information centres, museums, history of local communities.</a:t>
            </a:r>
          </a:p>
          <a:p>
            <a:pPr lvl="1">
              <a:lnSpc>
                <a:spcPct val="110000"/>
              </a:lnSpc>
            </a:pPr>
            <a:r>
              <a:rPr lang="en-GB" sz="1800" b="1" dirty="0">
                <a:solidFill>
                  <a:srgbClr val="7975C8"/>
                </a:solidFill>
                <a:latin typeface="EC Square Sans Cond Pro" panose="020B0506040000020004" pitchFamily="34" charset="0"/>
              </a:rPr>
              <a:t>Prevention of segregation and well-planned desegregation </a:t>
            </a:r>
            <a:r>
              <a:rPr lang="en-GB" sz="1800" dirty="0">
                <a:solidFill>
                  <a:srgbClr val="000000"/>
                </a:solidFill>
                <a:latin typeface="EC Square Sans Cond Pro" panose="020B0506040000020004" pitchFamily="34" charset="0"/>
              </a:rPr>
              <a:t>: </a:t>
            </a:r>
            <a:r>
              <a:rPr lang="en-GB" sz="1800" dirty="0">
                <a:solidFill>
                  <a:srgbClr val="000000"/>
                </a:solidFill>
                <a:latin typeface="EC Square Sans Cond Pro" panose="020B0506040000020004" pitchFamily="34" charset="0"/>
                <a:hlinkClick r:id="rId3"/>
              </a:rPr>
              <a:t>INSCHOOL project : Inclusive schools making a difference for Roma children </a:t>
            </a:r>
            <a:r>
              <a:rPr lang="en-GB" sz="1800" dirty="0">
                <a:solidFill>
                  <a:srgbClr val="000000"/>
                </a:solidFill>
                <a:latin typeface="EC Square Sans Cond Pro" panose="020B0506040000020004" pitchFamily="34" charset="0"/>
              </a:rPr>
              <a:t>(</a:t>
            </a:r>
            <a:r>
              <a:rPr lang="en-GB" sz="1800" dirty="0" err="1">
                <a:solidFill>
                  <a:srgbClr val="000000"/>
                </a:solidFill>
                <a:latin typeface="EC Square Sans Cond Pro" panose="020B0506040000020004" pitchFamily="34" charset="0"/>
              </a:rPr>
              <a:t>CoE</a:t>
            </a:r>
            <a:r>
              <a:rPr lang="en-GB" sz="1800" dirty="0">
                <a:solidFill>
                  <a:srgbClr val="000000"/>
                </a:solidFill>
                <a:latin typeface="EC Square Sans Cond Pro" panose="020B0506040000020004" pitchFamily="34" charset="0"/>
              </a:rPr>
              <a:t>/EU)</a:t>
            </a:r>
          </a:p>
          <a:p>
            <a:pPr marL="457200" lvl="1" indent="0">
              <a:lnSpc>
                <a:spcPct val="110000"/>
              </a:lnSpc>
              <a:buNone/>
            </a:pPr>
            <a:endParaRPr lang="en-GB" sz="1800" dirty="0">
              <a:solidFill>
                <a:srgbClr val="000000"/>
              </a:solidFill>
              <a:latin typeface="EC Square Sans Cond Pro" panose="020B0506040000020004" pitchFamily="34" charset="0"/>
            </a:endParaRPr>
          </a:p>
          <a:p>
            <a:pPr lvl="1">
              <a:lnSpc>
                <a:spcPct val="110000"/>
              </a:lnSpc>
            </a:pPr>
            <a:endParaRPr lang="en-GB" sz="1500" dirty="0">
              <a:solidFill>
                <a:srgbClr val="000000"/>
              </a:solidFill>
              <a:latin typeface="EC Square Sans Cond Pro" panose="020B0506040000020004" pitchFamily="34" charset="0"/>
            </a:endParaRPr>
          </a:p>
          <a:p>
            <a:pPr lvl="1">
              <a:lnSpc>
                <a:spcPct val="110000"/>
              </a:lnSpc>
            </a:pPr>
            <a:endParaRPr lang="en-GB" sz="1600" dirty="0">
              <a:solidFill>
                <a:srgbClr val="000000"/>
              </a:solidFill>
              <a:latin typeface="EC Square Sans Cond Pro" panose="020B0506040000020004" pitchFamily="34" charset="0"/>
            </a:endParaRPr>
          </a:p>
          <a:p>
            <a:pPr lvl="1">
              <a:lnSpc>
                <a:spcPct val="110000"/>
              </a:lnSpc>
            </a:pPr>
            <a:endParaRPr lang="en-GB" sz="1600" dirty="0">
              <a:solidFill>
                <a:srgbClr val="000000"/>
              </a:solidFill>
              <a:latin typeface="EC Square Sans Cond Pro" panose="020B0506040000020004" pitchFamily="34" charset="0"/>
            </a:endParaRPr>
          </a:p>
          <a:p>
            <a:pPr lvl="1">
              <a:lnSpc>
                <a:spcPct val="110000"/>
              </a:lnSpc>
            </a:pPr>
            <a:endParaRPr lang="en-GB" sz="1600" dirty="0">
              <a:solidFill>
                <a:srgbClr val="000000"/>
              </a:solidFill>
              <a:latin typeface="EC Square Sans Cond Pro" panose="020B0506040000020004" pitchFamily="34" charset="0"/>
            </a:endParaRPr>
          </a:p>
          <a:p>
            <a:pPr lvl="1">
              <a:lnSpc>
                <a:spcPct val="110000"/>
              </a:lnSpc>
            </a:pPr>
            <a:endParaRPr lang="en-GB" sz="1600" dirty="0">
              <a:solidFill>
                <a:srgbClr val="000000"/>
              </a:solidFill>
              <a:latin typeface="EC Square Sans Cond Pro" panose="020B0506040000020004" pitchFamily="34" charset="0"/>
            </a:endParaRPr>
          </a:p>
          <a:p>
            <a:pPr lvl="1">
              <a:lnSpc>
                <a:spcPct val="110000"/>
              </a:lnSpc>
            </a:pPr>
            <a:endParaRPr lang="en-IE" sz="1600" dirty="0">
              <a:latin typeface="EC Square Sans Cond Pro" panose="020B0506040000020004" pitchFamily="34" charset="0"/>
            </a:endParaRPr>
          </a:p>
          <a:p>
            <a:pPr lvl="1"/>
            <a:endParaRPr lang="en-IE" sz="1500" dirty="0">
              <a:latin typeface="EC Square Sans Cond Pro" panose="020B0506040000020004" pitchFamily="34" charset="0"/>
            </a:endParaRPr>
          </a:p>
          <a:p>
            <a:pPr lvl="1"/>
            <a:endParaRPr lang="en-US" sz="1500" dirty="0">
              <a:latin typeface="EC Square Sans Cond Pro" panose="020B0506040000020004" pitchFamily="34" charset="0"/>
            </a:endParaRPr>
          </a:p>
          <a:p>
            <a:pPr marL="0" indent="0">
              <a:buNone/>
            </a:pPr>
            <a:endParaRPr lang="en-US" b="1" dirty="0">
              <a:solidFill>
                <a:srgbClr val="7975C8"/>
              </a:solidFill>
              <a:latin typeface="Verdana"/>
              <a:ea typeface="Verdana"/>
            </a:endParaRPr>
          </a:p>
        </p:txBody>
      </p:sp>
    </p:spTree>
    <p:extLst>
      <p:ext uri="{BB962C8B-B14F-4D97-AF65-F5344CB8AC3E}">
        <p14:creationId xmlns:p14="http://schemas.microsoft.com/office/powerpoint/2010/main" val="28711869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B210B-04B8-43B8-BFC2-45C44C214758}"/>
              </a:ext>
            </a:extLst>
          </p:cNvPr>
          <p:cNvSpPr>
            <a:spLocks noGrp="1"/>
          </p:cNvSpPr>
          <p:nvPr>
            <p:ph type="title"/>
          </p:nvPr>
        </p:nvSpPr>
        <p:spPr>
          <a:xfrm>
            <a:off x="3916175" y="0"/>
            <a:ext cx="4607299" cy="1342622"/>
          </a:xfrm>
        </p:spPr>
        <p:txBody>
          <a:bodyPr>
            <a:normAutofit/>
          </a:bodyPr>
          <a:lstStyle/>
          <a:p>
            <a:pPr algn="ctr"/>
            <a:r>
              <a:rPr lang="en-US" dirty="0">
                <a:solidFill>
                  <a:srgbClr val="7975C8"/>
                </a:solidFill>
                <a:latin typeface="EC Square Sans Cond Pro" panose="020B0506040000020004" pitchFamily="34" charset="0"/>
                <a:ea typeface="Verdana"/>
                <a:cs typeface="Calibri Light"/>
              </a:rPr>
              <a:t>References</a:t>
            </a:r>
          </a:p>
        </p:txBody>
      </p:sp>
      <p:sp>
        <p:nvSpPr>
          <p:cNvPr id="3" name="Content Placeholder 2">
            <a:extLst>
              <a:ext uri="{FF2B5EF4-FFF2-40B4-BE49-F238E27FC236}">
                <a16:creationId xmlns:a16="http://schemas.microsoft.com/office/drawing/2014/main" id="{3A2231C9-B4C3-4EA3-AEDB-3FA6C1E2FD18}"/>
              </a:ext>
              <a:ext uri="{C183D7F6-B498-43B3-948B-1728B52AA6E4}">
                <adec:decorative xmlns:adec="http://schemas.microsoft.com/office/drawing/2017/decorative" val="1"/>
              </a:ext>
            </a:extLst>
          </p:cNvPr>
          <p:cNvSpPr>
            <a:spLocks noGrp="1"/>
          </p:cNvSpPr>
          <p:nvPr>
            <p:ph idx="1"/>
          </p:nvPr>
        </p:nvSpPr>
        <p:spPr>
          <a:xfrm>
            <a:off x="484544" y="5675642"/>
            <a:ext cx="4086225" cy="593725"/>
          </a:xfrm>
        </p:spPr>
        <p:txBody>
          <a:bodyPr vert="horz" lIns="91440" tIns="45720" rIns="91440" bIns="45720" rtlCol="0" anchor="t">
            <a:normAutofit/>
          </a:bodyPr>
          <a:lstStyle/>
          <a:p>
            <a:pPr marL="0" indent="0">
              <a:buNone/>
            </a:pPr>
            <a:endParaRPr lang="en-US" dirty="0">
              <a:latin typeface="Verdana"/>
              <a:ea typeface="Verdana"/>
            </a:endParaRPr>
          </a:p>
          <a:p>
            <a:endParaRPr lang="en-US" dirty="0">
              <a:latin typeface="Verdana"/>
              <a:ea typeface="Verdana"/>
            </a:endParaRPr>
          </a:p>
          <a:p>
            <a:pPr marL="0" indent="0">
              <a:buNone/>
            </a:pPr>
            <a:endParaRPr lang="en-US" b="1" dirty="0">
              <a:solidFill>
                <a:srgbClr val="7975C8"/>
              </a:solidFill>
              <a:latin typeface="Verdana"/>
              <a:ea typeface="Verdana"/>
            </a:endParaRPr>
          </a:p>
        </p:txBody>
      </p:sp>
      <p:pic>
        <p:nvPicPr>
          <p:cNvPr id="5" name="Picture 4">
            <a:extLst>
              <a:ext uri="{FF2B5EF4-FFF2-40B4-BE49-F238E27FC236}">
                <a16:creationId xmlns:a16="http://schemas.microsoft.com/office/drawing/2014/main" id="{D22033B3-4B25-18B4-BBC3-CDA9566544E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09633" y="299259"/>
            <a:ext cx="2108200" cy="2676698"/>
          </a:xfrm>
          <a:prstGeom prst="rect">
            <a:avLst/>
          </a:prstGeom>
          <a:ln>
            <a:noFill/>
          </a:ln>
          <a:effectLst>
            <a:outerShdw blurRad="190500" algn="tl" rotWithShape="0">
              <a:srgbClr val="000000">
                <a:alpha val="70000"/>
              </a:srgbClr>
            </a:outerShdw>
          </a:effectLst>
        </p:spPr>
      </p:pic>
      <p:sp>
        <p:nvSpPr>
          <p:cNvPr id="6" name="TextBox 5">
            <a:extLst>
              <a:ext uri="{FF2B5EF4-FFF2-40B4-BE49-F238E27FC236}">
                <a16:creationId xmlns:a16="http://schemas.microsoft.com/office/drawing/2014/main" id="{D331B9FB-1B38-911D-8B83-4FC8F6665C92}"/>
              </a:ext>
            </a:extLst>
          </p:cNvPr>
          <p:cNvSpPr txBox="1"/>
          <p:nvPr/>
        </p:nvSpPr>
        <p:spPr>
          <a:xfrm>
            <a:off x="794759" y="1525367"/>
            <a:ext cx="10312623" cy="3416320"/>
          </a:xfrm>
          <a:prstGeom prst="rect">
            <a:avLst/>
          </a:prstGeom>
          <a:noFill/>
        </p:spPr>
        <p:txBody>
          <a:bodyPr wrap="square" rtlCol="0">
            <a:spAutoFit/>
          </a:bodyPr>
          <a:lstStyle/>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solidFill>
                  <a:prstClr val="black"/>
                </a:solidFill>
                <a:effectLst/>
                <a:uLnTx/>
                <a:uFillTx/>
                <a:latin typeface="EC Square Sans Cond Pro" panose="020B0506040000020004" pitchFamily="34" charset="0"/>
                <a:ea typeface="+mn-ea"/>
                <a:cs typeface="+mn-cs"/>
                <a:hlinkClick r:id="rId4"/>
              </a:rPr>
              <a:t>Education and Training Monitor</a:t>
            </a:r>
            <a:br>
              <a:rPr kumimoji="0" lang="en-IE" sz="2400" b="0" i="0" u="none" strike="noStrike" kern="1200" cap="none" spc="0" normalizeH="0" baseline="0" noProof="0" dirty="0">
                <a:ln>
                  <a:noFill/>
                </a:ln>
                <a:solidFill>
                  <a:prstClr val="black"/>
                </a:solidFill>
                <a:effectLst/>
                <a:uLnTx/>
                <a:uFillTx/>
                <a:latin typeface="EC Square Sans Cond Pro" panose="020B0506040000020004" pitchFamily="34" charset="0"/>
                <a:ea typeface="+mn-ea"/>
                <a:cs typeface="+mn-cs"/>
              </a:rPr>
            </a:br>
            <a:r>
              <a:rPr kumimoji="0" lang="en-IE" sz="2400" b="0" i="0" u="none" strike="noStrike" kern="1200" cap="none" spc="0" normalizeH="0" baseline="0" noProof="0" dirty="0">
                <a:ln>
                  <a:noFill/>
                </a:ln>
                <a:solidFill>
                  <a:prstClr val="black"/>
                </a:solidFill>
                <a:effectLst/>
                <a:uLnTx/>
                <a:uFillTx/>
                <a:latin typeface="EC Square Sans Cond Pro" panose="020B0506040000020004" pitchFamily="34" charset="0"/>
                <a:ea typeface="+mn-ea"/>
                <a:cs typeface="+mn-cs"/>
              </a:rPr>
              <a:t>The </a:t>
            </a:r>
            <a:r>
              <a:rPr kumimoji="0" lang="en-IE" sz="2400" b="0" i="0" u="none" strike="noStrike" kern="1200" cap="none" spc="0" normalizeH="0" baseline="0" noProof="0" dirty="0">
                <a:ln>
                  <a:noFill/>
                </a:ln>
                <a:solidFill>
                  <a:srgbClr val="7975C8"/>
                </a:solidFill>
                <a:effectLst/>
                <a:uLnTx/>
                <a:uFillTx/>
                <a:latin typeface="EC Square Sans Cond Pro" panose="020B0506040000020004" pitchFamily="34" charset="0"/>
                <a:ea typeface="+mn-ea"/>
                <a:cs typeface="+mn-cs"/>
              </a:rPr>
              <a:t>Issue Paper on tackling prejudice and discrimination</a:t>
            </a:r>
            <a:r>
              <a:rPr kumimoji="0" lang="en-IE" sz="2400" b="0" i="0" u="none" strike="noStrike" kern="1200" cap="none" spc="0" normalizeH="0" baseline="0" noProof="0" dirty="0">
                <a:ln>
                  <a:noFill/>
                </a:ln>
                <a:solidFill>
                  <a:prstClr val="black"/>
                </a:solidFill>
                <a:effectLst/>
                <a:uLnTx/>
                <a:uFillTx/>
                <a:latin typeface="EC Square Sans Cond Pro" panose="020B0506040000020004" pitchFamily="34" charset="0"/>
                <a:ea typeface="+mn-ea"/>
                <a:cs typeface="+mn-cs"/>
              </a:rPr>
              <a:t> </a:t>
            </a:r>
            <a:r>
              <a:rPr kumimoji="0" lang="en-IE" sz="2400" b="0" i="0" u="none" strike="noStrike" kern="1200" cap="none" spc="0" normalizeH="0" baseline="0" noProof="0" dirty="0">
                <a:ln>
                  <a:noFill/>
                </a:ln>
                <a:solidFill>
                  <a:prstClr val="black"/>
                </a:solidFill>
                <a:effectLst/>
                <a:uLnTx/>
                <a:uFillTx/>
                <a:latin typeface="EC Square Sans Cond Pro" panose="020B0506040000020004" pitchFamily="34" charset="0"/>
                <a:ea typeface="+mn-ea"/>
                <a:cs typeface="+mn-cs"/>
                <a:hlinkClick r:id="rId5"/>
              </a:rPr>
              <a:t>full</a:t>
            </a:r>
            <a:r>
              <a:rPr kumimoji="0" lang="en-IE" sz="2400" b="0" i="0" u="none" strike="noStrike" kern="1200" cap="none" spc="0" normalizeH="0" baseline="0" noProof="0" dirty="0">
                <a:ln>
                  <a:noFill/>
                </a:ln>
                <a:solidFill>
                  <a:prstClr val="black"/>
                </a:solidFill>
                <a:effectLst/>
                <a:uLnTx/>
                <a:uFillTx/>
                <a:latin typeface="EC Square Sans Cond Pro" panose="020B0506040000020004" pitchFamily="34" charset="0"/>
                <a:ea typeface="+mn-ea"/>
                <a:cs typeface="+mn-cs"/>
              </a:rPr>
              <a:t>, </a:t>
            </a:r>
            <a:r>
              <a:rPr kumimoji="0" lang="en-IE" sz="2400" b="0" i="0" u="none" strike="noStrike" kern="1200" cap="none" spc="0" normalizeH="0" baseline="0" noProof="0" dirty="0">
                <a:ln>
                  <a:noFill/>
                </a:ln>
                <a:solidFill>
                  <a:prstClr val="black"/>
                </a:solidFill>
                <a:effectLst/>
                <a:uLnTx/>
                <a:uFillTx/>
                <a:latin typeface="EC Square Sans Cond Pro" panose="020B0506040000020004" pitchFamily="34" charset="0"/>
                <a:ea typeface="+mn-ea"/>
                <a:cs typeface="+mn-cs"/>
                <a:hlinkClick r:id="rId6"/>
              </a:rPr>
              <a:t>policy brief</a:t>
            </a:r>
            <a:endParaRPr kumimoji="0" lang="en-US" sz="2400" b="0" i="0" u="none" strike="noStrike" kern="1200" cap="none" spc="0" normalizeH="0" baseline="0" noProof="0" dirty="0">
              <a:ln>
                <a:noFill/>
              </a:ln>
              <a:solidFill>
                <a:prstClr val="black"/>
              </a:solidFill>
              <a:effectLst/>
              <a:uLnTx/>
              <a:uFillTx/>
              <a:latin typeface="EC Square Sans Cond Pro" panose="020B0506040000020004" pitchFamily="34"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EC Square Sans Cond Pro" panose="020B0506040000020004" pitchFamily="34" charset="0"/>
                <a:ea typeface="+mn-ea"/>
                <a:cs typeface="+mn-cs"/>
              </a:rPr>
              <a:t>Further </a:t>
            </a:r>
            <a:r>
              <a:rPr kumimoji="0" lang="en-US" sz="2400" b="0" i="0" u="none" strike="noStrike" kern="1200" cap="none" spc="0" normalizeH="0" baseline="0" noProof="0" dirty="0">
                <a:ln>
                  <a:noFill/>
                </a:ln>
                <a:solidFill>
                  <a:srgbClr val="7975C8"/>
                </a:solidFill>
                <a:effectLst/>
                <a:uLnTx/>
                <a:uFillTx/>
                <a:latin typeface="EC Square Sans Cond Pro" panose="020B0506040000020004" pitchFamily="34" charset="0"/>
                <a:ea typeface="+mn-ea"/>
                <a:cs typeface="+mn-cs"/>
              </a:rPr>
              <a:t>EEA WG Equality and Values deliverables </a:t>
            </a:r>
            <a:r>
              <a:rPr kumimoji="0" lang="en-US" sz="2400" b="0" i="0" u="none" strike="noStrike" kern="1200" cap="none" spc="0" normalizeH="0" baseline="0" noProof="0" dirty="0">
                <a:ln>
                  <a:noFill/>
                </a:ln>
                <a:solidFill>
                  <a:prstClr val="black"/>
                </a:solidFill>
                <a:effectLst/>
                <a:uLnTx/>
                <a:uFillTx/>
                <a:latin typeface="EC Square Sans Cond Pro" panose="020B0506040000020004" pitchFamily="34" charset="0"/>
                <a:ea typeface="+mn-ea"/>
                <a:cs typeface="+mn-cs"/>
              </a:rPr>
              <a:t>are available </a:t>
            </a:r>
            <a:r>
              <a:rPr kumimoji="0" lang="en-US" sz="2400" b="0" i="0" u="none" strike="noStrike" kern="1200" cap="none" spc="0" normalizeH="0" baseline="0" noProof="0" dirty="0">
                <a:ln>
                  <a:noFill/>
                </a:ln>
                <a:solidFill>
                  <a:prstClr val="black"/>
                </a:solidFill>
                <a:effectLst/>
                <a:uLnTx/>
                <a:uFillTx/>
                <a:latin typeface="EC Square Sans Cond Pro" panose="020B0506040000020004" pitchFamily="34" charset="0"/>
                <a:ea typeface="+mn-ea"/>
                <a:cs typeface="+mn-cs"/>
                <a:hlinkClick r:id="rId7"/>
              </a:rPr>
              <a:t>HERE</a:t>
            </a:r>
            <a:endParaRPr kumimoji="0" lang="en-US" sz="2400" b="0" i="0" u="none" strike="noStrike" kern="1200" cap="none" spc="0" normalizeH="0" baseline="0" noProof="0" dirty="0">
              <a:ln>
                <a:noFill/>
              </a:ln>
              <a:solidFill>
                <a:prstClr val="black"/>
              </a:solidFill>
              <a:effectLst/>
              <a:uLnTx/>
              <a:uFillTx/>
              <a:latin typeface="EC Square Sans Cond Pro" panose="020B0506040000020004" pitchFamily="34"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hlinkClick r:id="rId8"/>
              </a:rPr>
              <a:t>Basic skills - European Education Area</a:t>
            </a:r>
            <a:endParaRPr kumimoji="0" lang="en-US" sz="2400" b="0" i="0" u="none" strike="noStrike" kern="1200" cap="none" spc="0" normalizeH="0" baseline="0" noProof="0" dirty="0">
              <a:ln>
                <a:noFill/>
              </a:ln>
              <a:solidFill>
                <a:prstClr val="black"/>
              </a:solidFill>
              <a:effectLst/>
              <a:uLnTx/>
              <a:uFillTx/>
              <a:latin typeface="EC Square Sans Cond Pro" panose="020B0506040000020004" pitchFamily="34"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solidFill>
                  <a:prstClr val="black"/>
                </a:solidFill>
                <a:effectLst/>
                <a:uLnTx/>
                <a:uFillTx/>
                <a:latin typeface="EC Square Sans Cond Pro" panose="020B0506040000020004" pitchFamily="34" charset="0"/>
                <a:ea typeface="+mn-ea"/>
                <a:cs typeface="+mn-cs"/>
              </a:rPr>
              <a:t>More information about all </a:t>
            </a:r>
            <a:r>
              <a:rPr kumimoji="0" lang="en-US" sz="2400" b="0" i="0" u="none" strike="noStrike" kern="1200" cap="none" spc="0" normalizeH="0" baseline="0" noProof="0" dirty="0">
                <a:ln>
                  <a:noFill/>
                </a:ln>
                <a:solidFill>
                  <a:srgbClr val="7975C8"/>
                </a:solidFill>
                <a:effectLst/>
                <a:uLnTx/>
                <a:uFillTx/>
                <a:latin typeface="EC Square Sans Cond Pro" panose="020B0506040000020004" pitchFamily="34" charset="0"/>
                <a:ea typeface="+mn-ea"/>
                <a:cs typeface="+mn-cs"/>
              </a:rPr>
              <a:t>EEA strategic framework working groups </a:t>
            </a:r>
            <a:r>
              <a:rPr kumimoji="0" lang="en-US" sz="2400" b="0" i="0" u="none" strike="noStrike" kern="1200" cap="none" spc="0" normalizeH="0" baseline="0" noProof="0" dirty="0">
                <a:ln>
                  <a:noFill/>
                </a:ln>
                <a:solidFill>
                  <a:prstClr val="black"/>
                </a:solidFill>
                <a:effectLst/>
                <a:uLnTx/>
                <a:uFillTx/>
                <a:latin typeface="EC Square Sans Cond Pro" panose="020B0506040000020004" pitchFamily="34" charset="0"/>
                <a:ea typeface="+mn-ea"/>
                <a:cs typeface="+mn-cs"/>
              </a:rPr>
              <a:t>is available </a:t>
            </a:r>
            <a:r>
              <a:rPr kumimoji="0" lang="en-US" sz="2400" b="0" i="0" u="none" strike="noStrike" kern="1200" cap="none" spc="0" normalizeH="0" baseline="0" noProof="0" dirty="0">
                <a:ln>
                  <a:noFill/>
                </a:ln>
                <a:solidFill>
                  <a:prstClr val="black"/>
                </a:solidFill>
                <a:effectLst/>
                <a:uLnTx/>
                <a:uFillTx/>
                <a:latin typeface="EC Square Sans Cond Pro" panose="020B0506040000020004" pitchFamily="34" charset="0"/>
                <a:ea typeface="+mn-ea"/>
                <a:cs typeface="+mn-cs"/>
                <a:hlinkClick r:id="rId9"/>
              </a:rPr>
              <a:t>HERE</a:t>
            </a:r>
            <a:endParaRPr kumimoji="0" lang="en-IE" sz="2400" b="0" i="0" u="none" strike="noStrike" kern="1200" cap="none" spc="0" normalizeH="0" baseline="0" noProof="0" dirty="0">
              <a:ln>
                <a:noFill/>
              </a:ln>
              <a:solidFill>
                <a:prstClr val="black"/>
              </a:solidFill>
              <a:effectLst/>
              <a:uLnTx/>
              <a:uFillTx/>
              <a:latin typeface="EC Square Sans Cond Pro" panose="020B0506040000020004" pitchFamily="34"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solidFill>
                  <a:prstClr val="black"/>
                </a:solidFill>
                <a:effectLst/>
                <a:uLnTx/>
                <a:uFillTx/>
                <a:latin typeface="EC Square Sans Cond Pro" panose="020B0506040000020004" pitchFamily="34" charset="0"/>
                <a:ea typeface="+mn-ea"/>
                <a:cs typeface="+mn-cs"/>
              </a:rPr>
              <a:t>Eurydice </a:t>
            </a:r>
            <a:r>
              <a:rPr kumimoji="0" lang="en-IE" sz="2400" b="0" i="0" u="none" strike="noStrike" kern="1200" cap="none" spc="0" normalizeH="0" baseline="0" noProof="0" dirty="0">
                <a:ln>
                  <a:noFill/>
                </a:ln>
                <a:solidFill>
                  <a:prstClr val="black"/>
                </a:solidFill>
                <a:effectLst/>
                <a:uLnTx/>
                <a:uFillTx/>
                <a:latin typeface="EC Square Sans Cond Pro" panose="020B0506040000020004" pitchFamily="34" charset="0"/>
                <a:ea typeface="+mn-ea"/>
                <a:cs typeface="+mn-cs"/>
                <a:hlinkClick r:id="rId10"/>
              </a:rPr>
              <a:t>report</a:t>
            </a:r>
            <a:r>
              <a:rPr kumimoji="0" lang="en-IE" sz="2400" b="0" i="0" u="none" strike="noStrike" kern="1200" cap="none" spc="0" normalizeH="0" baseline="0" noProof="0" dirty="0">
                <a:ln>
                  <a:noFill/>
                </a:ln>
                <a:solidFill>
                  <a:prstClr val="black"/>
                </a:solidFill>
                <a:effectLst/>
                <a:uLnTx/>
                <a:uFillTx/>
                <a:latin typeface="EC Square Sans Cond Pro" panose="020B0506040000020004" pitchFamily="34" charset="0"/>
                <a:ea typeface="+mn-ea"/>
                <a:cs typeface="+mn-cs"/>
              </a:rPr>
              <a:t> on Promoting Diversity and Inclusion in schools in Europe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solidFill>
                  <a:prstClr val="black"/>
                </a:solidFill>
                <a:effectLst/>
                <a:uLnTx/>
                <a:uFillTx/>
                <a:latin typeface="EC Square Sans Cond Pro" panose="020B0506040000020004" pitchFamily="34" charset="0"/>
                <a:ea typeface="+mn-ea"/>
                <a:cs typeface="+mn-cs"/>
              </a:rPr>
              <a:t>European Agency for Special Needs and Inclusive Education (</a:t>
            </a:r>
            <a:r>
              <a:rPr kumimoji="0" lang="en-IE" sz="2400" b="0" i="0" u="none" strike="noStrike" kern="1200" cap="none" spc="0" normalizeH="0" baseline="0" noProof="0" dirty="0">
                <a:ln>
                  <a:noFill/>
                </a:ln>
                <a:solidFill>
                  <a:prstClr val="black"/>
                </a:solidFill>
                <a:effectLst/>
                <a:uLnTx/>
                <a:uFillTx/>
                <a:latin typeface="EC Square Sans Cond Pro" panose="020B0506040000020004" pitchFamily="34" charset="0"/>
                <a:ea typeface="+mn-ea"/>
                <a:cs typeface="+mn-cs"/>
                <a:hlinkClick r:id="rId11"/>
              </a:rPr>
              <a:t>EASNIE</a:t>
            </a:r>
            <a:r>
              <a:rPr kumimoji="0" lang="en-IE" sz="2400" b="0" i="0" u="none" strike="noStrike" kern="1200" cap="none" spc="0" normalizeH="0" baseline="0" noProof="0" dirty="0">
                <a:ln>
                  <a:noFill/>
                </a:ln>
                <a:solidFill>
                  <a:prstClr val="black"/>
                </a:solidFill>
                <a:effectLst/>
                <a:uLnTx/>
                <a:uFillTx/>
                <a:latin typeface="EC Square Sans Cond Pro" panose="020B0506040000020004" pitchFamily="34" charset="0"/>
                <a:ea typeface="+mn-ea"/>
                <a:cs typeface="+mn-cs"/>
              </a:rPr>
              <a:t>)</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solidFill>
                  <a:prstClr val="black"/>
                </a:solidFill>
                <a:latin typeface="EC Square Sans Cond Pro" panose="020B0506040000020004" pitchFamily="34" charset="0"/>
              </a:rPr>
              <a:t>OECD Promoting inclusive education for diverse societies: </a:t>
            </a:r>
            <a:r>
              <a:rPr lang="en-GB" sz="2400" dirty="0">
                <a:solidFill>
                  <a:prstClr val="black"/>
                </a:solidFill>
                <a:latin typeface="EC Square Sans Cond Pro" panose="020B0506040000020004" pitchFamily="34" charset="0"/>
                <a:hlinkClick r:id="rId12"/>
              </a:rPr>
              <a:t>A conceptual framework</a:t>
            </a:r>
            <a:br>
              <a:rPr lang="en-GB" sz="2400" dirty="0">
                <a:solidFill>
                  <a:prstClr val="black"/>
                </a:solidFill>
                <a:latin typeface="EC Square Sans Cond Pro" panose="020B0506040000020004" pitchFamily="34" charset="0"/>
              </a:rPr>
            </a:br>
            <a:r>
              <a:rPr lang="en-US" sz="2400" dirty="0">
                <a:hlinkClick r:id="rId8"/>
              </a:rPr>
              <a:t>Basic skills - European Education Area</a:t>
            </a:r>
            <a:endParaRPr lang="en-GB" sz="2400" dirty="0">
              <a:solidFill>
                <a:prstClr val="black"/>
              </a:solidFill>
              <a:latin typeface="EC Square Sans Cond Pro" panose="020B0506040000020004" pitchFamily="34" charset="0"/>
            </a:endParaRPr>
          </a:p>
        </p:txBody>
      </p:sp>
      <p:pic>
        <p:nvPicPr>
          <p:cNvPr id="4" name="Picture 3" descr="Promoting diversity and inclusion in schools in Europe">
            <a:extLst>
              <a:ext uri="{FF2B5EF4-FFF2-40B4-BE49-F238E27FC236}">
                <a16:creationId xmlns:a16="http://schemas.microsoft.com/office/drawing/2014/main" id="{50CA444D-FB7C-73BF-B6A0-8748F5C3B5DE}"/>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0187629" y="4029742"/>
            <a:ext cx="1839505" cy="2605781"/>
          </a:xfrm>
          <a:prstGeom prst="rect">
            <a:avLst/>
          </a:prstGeom>
          <a:noFill/>
          <a:ln>
            <a:noFill/>
          </a:ln>
        </p:spPr>
      </p:pic>
    </p:spTree>
    <p:extLst>
      <p:ext uri="{BB962C8B-B14F-4D97-AF65-F5344CB8AC3E}">
        <p14:creationId xmlns:p14="http://schemas.microsoft.com/office/powerpoint/2010/main" val="30692042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742E0-B273-45B8-8E7E-6475F8F39D5B}"/>
              </a:ext>
            </a:extLst>
          </p:cNvPr>
          <p:cNvSpPr>
            <a:spLocks noGrp="1"/>
          </p:cNvSpPr>
          <p:nvPr>
            <p:ph type="title"/>
          </p:nvPr>
        </p:nvSpPr>
        <p:spPr/>
        <p:txBody>
          <a:bodyPr/>
          <a:lstStyle/>
          <a:p>
            <a:r>
              <a:rPr lang="en-US" b="1">
                <a:solidFill>
                  <a:schemeClr val="bg1"/>
                </a:solidFill>
                <a:latin typeface="Verdana"/>
                <a:ea typeface="Verdana"/>
              </a:rPr>
              <a:t>Thank you</a:t>
            </a:r>
            <a:endParaRPr lang="en-US" b="1">
              <a:solidFill>
                <a:schemeClr val="bg1"/>
              </a:solidFill>
              <a:cs typeface="Calibri Light"/>
            </a:endParaRPr>
          </a:p>
        </p:txBody>
      </p:sp>
      <p:sp>
        <p:nvSpPr>
          <p:cNvPr id="3" name="Content Placeholder 2">
            <a:extLst>
              <a:ext uri="{FF2B5EF4-FFF2-40B4-BE49-F238E27FC236}">
                <a16:creationId xmlns:a16="http://schemas.microsoft.com/office/drawing/2014/main" id="{FE017402-FCF1-4F5D-9715-58055DAED0EC}"/>
              </a:ext>
            </a:extLst>
          </p:cNvPr>
          <p:cNvSpPr>
            <a:spLocks noGrp="1"/>
          </p:cNvSpPr>
          <p:nvPr>
            <p:ph idx="1"/>
          </p:nvPr>
        </p:nvSpPr>
        <p:spPr>
          <a:xfrm>
            <a:off x="838200" y="4551653"/>
            <a:ext cx="6909516" cy="1625310"/>
          </a:xfrm>
        </p:spPr>
        <p:txBody>
          <a:bodyPr vert="horz" lIns="91440" tIns="45720" rIns="91440" bIns="45720" rtlCol="0" anchor="t">
            <a:normAutofit/>
          </a:bodyPr>
          <a:lstStyle/>
          <a:p>
            <a:pPr marL="0" indent="0">
              <a:lnSpc>
                <a:spcPct val="100000"/>
              </a:lnSpc>
              <a:spcBef>
                <a:spcPts val="0"/>
              </a:spcBef>
              <a:spcAft>
                <a:spcPts val="1800"/>
              </a:spcAft>
              <a:buNone/>
            </a:pPr>
            <a:r>
              <a:rPr lang="en-US" sz="1050" b="1" dirty="0">
                <a:latin typeface="Arial"/>
                <a:ea typeface="+mn-lt"/>
                <a:cs typeface="+mn-lt"/>
              </a:rPr>
              <a:t>© European Union 2020</a:t>
            </a:r>
            <a:endParaRPr lang="en-US" sz="1050" dirty="0">
              <a:latin typeface="Arial"/>
              <a:ea typeface="+mn-lt"/>
              <a:cs typeface="+mn-lt"/>
            </a:endParaRPr>
          </a:p>
          <a:p>
            <a:pPr marL="0" indent="0">
              <a:lnSpc>
                <a:spcPct val="100000"/>
              </a:lnSpc>
              <a:spcBef>
                <a:spcPts val="0"/>
              </a:spcBef>
              <a:spcAft>
                <a:spcPts val="1800"/>
              </a:spcAft>
              <a:buNone/>
            </a:pPr>
            <a:r>
              <a:rPr lang="en-US" sz="1050" dirty="0">
                <a:latin typeface="Arial"/>
                <a:ea typeface="+mn-lt"/>
                <a:cs typeface="+mn-lt"/>
              </a:rPr>
              <a:t>Unless otherwise noted the reuse of this presentation is </a:t>
            </a:r>
            <a:r>
              <a:rPr lang="en-US" sz="1050" dirty="0" err="1">
                <a:latin typeface="Arial"/>
                <a:ea typeface="+mn-lt"/>
                <a:cs typeface="+mn-lt"/>
              </a:rPr>
              <a:t>authorised</a:t>
            </a:r>
            <a:r>
              <a:rPr lang="en-US" sz="1050" dirty="0">
                <a:latin typeface="Arial"/>
                <a:ea typeface="+mn-lt"/>
                <a:cs typeface="+mn-lt"/>
              </a:rPr>
              <a:t> under the </a:t>
            </a:r>
            <a:r>
              <a:rPr lang="en-US" sz="1050" dirty="0">
                <a:latin typeface="Arial"/>
                <a:ea typeface="+mn-lt"/>
                <a:cs typeface="+mn-lt"/>
                <a:hlinkClick r:id="rId3"/>
              </a:rPr>
              <a:t>CC BY 4.0 </a:t>
            </a:r>
            <a:r>
              <a:rPr lang="en-US" sz="1050" dirty="0">
                <a:latin typeface="Arial"/>
                <a:ea typeface="+mn-lt"/>
                <a:cs typeface="+mn-lt"/>
              </a:rPr>
              <a:t>license. For any use or reproduction of elements that are not owned by the EU, permission may need to be sought directly from the respective right holders</a:t>
            </a:r>
          </a:p>
        </p:txBody>
      </p:sp>
      <p:pic>
        <p:nvPicPr>
          <p:cNvPr id="5" name="Picture 5">
            <a:extLst>
              <a:ext uri="{FF2B5EF4-FFF2-40B4-BE49-F238E27FC236}">
                <a16:creationId xmlns:a16="http://schemas.microsoft.com/office/drawing/2014/main" id="{FAD38335-C700-4AC3-805E-F9530C34747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06389" y="4034963"/>
            <a:ext cx="1028700" cy="361950"/>
          </a:xfrm>
          <a:prstGeom prst="rect">
            <a:avLst/>
          </a:prstGeom>
        </p:spPr>
      </p:pic>
    </p:spTree>
    <p:extLst>
      <p:ext uri="{BB962C8B-B14F-4D97-AF65-F5344CB8AC3E}">
        <p14:creationId xmlns:p14="http://schemas.microsoft.com/office/powerpoint/2010/main" val="269364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C6C62-0E2A-4E0E-B23E-B25E09B80594}"/>
              </a:ext>
            </a:extLst>
          </p:cNvPr>
          <p:cNvSpPr>
            <a:spLocks noGrp="1"/>
          </p:cNvSpPr>
          <p:nvPr>
            <p:ph type="title"/>
          </p:nvPr>
        </p:nvSpPr>
        <p:spPr>
          <a:xfrm>
            <a:off x="1867989" y="252391"/>
            <a:ext cx="10324011" cy="1336936"/>
          </a:xfrm>
        </p:spPr>
        <p:txBody>
          <a:bodyPr>
            <a:normAutofit fontScale="90000"/>
          </a:bodyPr>
          <a:lstStyle/>
          <a:p>
            <a:br>
              <a:rPr lang="en-US" sz="3600" b="1" dirty="0">
                <a:solidFill>
                  <a:srgbClr val="7975C8"/>
                </a:solidFill>
                <a:latin typeface="EC Square Sans Cond Pro" panose="020B0506040000020004" pitchFamily="34" charset="0"/>
                <a:ea typeface="Verdana" panose="020B0604030504040204" pitchFamily="34" charset="0"/>
              </a:rPr>
            </a:br>
            <a:r>
              <a:rPr lang="en-US" sz="3600" b="1" dirty="0">
                <a:solidFill>
                  <a:srgbClr val="7975C8"/>
                </a:solidFill>
                <a:latin typeface="EC Square Sans Cond Pro" panose="020B0506040000020004" pitchFamily="34" charset="0"/>
                <a:ea typeface="Verdana" panose="020B0604030504040204" pitchFamily="34" charset="0"/>
              </a:rPr>
              <a:t>Combating discrimination on the basis of racial or ethnic origin in education : targeted legal and policy tools</a:t>
            </a:r>
            <a:br>
              <a:rPr lang="en-US" sz="3200" b="1" dirty="0">
                <a:solidFill>
                  <a:srgbClr val="7975C8"/>
                </a:solidFill>
                <a:latin typeface="Verdana"/>
                <a:ea typeface="Verdana"/>
              </a:rPr>
            </a:br>
            <a:endParaRPr lang="en-US" sz="3200" b="1" dirty="0">
              <a:solidFill>
                <a:srgbClr val="7975C8"/>
              </a:solidFill>
              <a:latin typeface="Verdana"/>
              <a:ea typeface="Verdana"/>
            </a:endParaRPr>
          </a:p>
        </p:txBody>
      </p:sp>
      <p:sp>
        <p:nvSpPr>
          <p:cNvPr id="3" name="Content Placeholder 2">
            <a:extLst>
              <a:ext uri="{FF2B5EF4-FFF2-40B4-BE49-F238E27FC236}">
                <a16:creationId xmlns:a16="http://schemas.microsoft.com/office/drawing/2014/main" id="{5B34C512-8C82-4655-B809-A6ACE7B13426}"/>
              </a:ext>
            </a:extLst>
          </p:cNvPr>
          <p:cNvSpPr>
            <a:spLocks noGrp="1"/>
          </p:cNvSpPr>
          <p:nvPr>
            <p:ph idx="1"/>
          </p:nvPr>
        </p:nvSpPr>
        <p:spPr>
          <a:xfrm>
            <a:off x="751114" y="1493524"/>
            <a:ext cx="10689772" cy="4840164"/>
          </a:xfrm>
        </p:spPr>
        <p:txBody>
          <a:bodyPr vert="horz" lIns="91440" tIns="45720" rIns="91440" bIns="45720" rtlCol="0" anchor="t">
            <a:noAutofit/>
          </a:bodyPr>
          <a:lstStyle/>
          <a:p>
            <a:pPr marL="0" indent="0">
              <a:lnSpc>
                <a:spcPct val="100000"/>
              </a:lnSpc>
              <a:spcBef>
                <a:spcPts val="0"/>
              </a:spcBef>
              <a:buNone/>
              <a:defRPr/>
            </a:pPr>
            <a:r>
              <a:rPr lang="en-GB" sz="2400" dirty="0">
                <a:solidFill>
                  <a:srgbClr val="7975C8"/>
                </a:solidFill>
                <a:ea typeface="Verdana" panose="020B0604030504040204" pitchFamily="34" charset="0"/>
                <a:hlinkClick r:id="rId4">
                  <a:extLst>
                    <a:ext uri="{A12FA001-AC4F-418D-AE19-62706E023703}">
                      <ahyp:hlinkClr xmlns:ahyp="http://schemas.microsoft.com/office/drawing/2018/hyperlinkcolor" val="tx"/>
                    </a:ext>
                  </a:extLst>
                </a:hlinkClick>
              </a:rPr>
              <a:t>EU Treaties, the Charter of Fundamental Rights</a:t>
            </a:r>
          </a:p>
          <a:p>
            <a:pPr marL="0" indent="0">
              <a:lnSpc>
                <a:spcPct val="100000"/>
              </a:lnSpc>
              <a:spcBef>
                <a:spcPts val="0"/>
              </a:spcBef>
              <a:buNone/>
              <a:defRPr/>
            </a:pPr>
            <a:r>
              <a:rPr lang="en-GB" sz="2400" dirty="0">
                <a:solidFill>
                  <a:srgbClr val="7975C8"/>
                </a:solidFill>
                <a:ea typeface="Verdana" panose="020B0604030504040204" pitchFamily="34" charset="0"/>
                <a:hlinkClick r:id="rId4">
                  <a:extLst>
                    <a:ext uri="{A12FA001-AC4F-418D-AE19-62706E023703}">
                      <ahyp:hlinkClr xmlns:ahyp="http://schemas.microsoft.com/office/drawing/2018/hyperlinkcolor" val="tx"/>
                    </a:ext>
                  </a:extLst>
                </a:hlinkClick>
              </a:rPr>
              <a:t>Council Directive 2000/43/EC </a:t>
            </a:r>
            <a:endParaRPr lang="en-GB" sz="2400" dirty="0">
              <a:solidFill>
                <a:srgbClr val="7975C8"/>
              </a:solidFill>
              <a:ea typeface="Verdana" panose="020B0604030504040204" pitchFamily="34" charset="0"/>
            </a:endParaRPr>
          </a:p>
          <a:p>
            <a:pPr>
              <a:lnSpc>
                <a:spcPct val="100000"/>
              </a:lnSpc>
              <a:spcBef>
                <a:spcPts val="0"/>
              </a:spcBef>
              <a:defRPr/>
            </a:pPr>
            <a:r>
              <a:rPr lang="en-US" sz="2000" dirty="0">
                <a:latin typeface="EC Square Sans Cond Pro" panose="020B0506040000020004" pitchFamily="34" charset="0"/>
                <a:ea typeface="Verdana" panose="020B0604030504040204" pitchFamily="34" charset="0"/>
              </a:rPr>
              <a:t>prohibits discrimination in education </a:t>
            </a:r>
            <a:r>
              <a:rPr lang="en-US" sz="2000" b="1" dirty="0">
                <a:latin typeface="EC Square Sans Cond Pro" panose="020B0506040000020004" pitchFamily="34" charset="0"/>
                <a:ea typeface="Verdana" panose="020B0604030504040204" pitchFamily="34" charset="0"/>
              </a:rPr>
              <a:t>but</a:t>
            </a:r>
            <a:r>
              <a:rPr lang="en-US" sz="2000" dirty="0">
                <a:latin typeface="EC Square Sans Cond Pro" panose="020B0506040000020004" pitchFamily="34" charset="0"/>
                <a:ea typeface="Verdana" panose="020B0604030504040204" pitchFamily="34" charset="0"/>
              </a:rPr>
              <a:t> covered only to the extent that the subject matter falls within EU competence. </a:t>
            </a:r>
          </a:p>
          <a:p>
            <a:pPr marL="914400" lvl="1" indent="-457200">
              <a:buFont typeface="Wingdings" panose="020B0604020202020204" pitchFamily="34" charset="0"/>
              <a:buChar char="Ø"/>
            </a:pPr>
            <a:r>
              <a:rPr lang="en-US" sz="2000" dirty="0">
                <a:latin typeface="EC Square Sans Cond Pro" panose="020B0506040000020004" pitchFamily="34" charset="0"/>
                <a:ea typeface="Verdana" panose="020B0604030504040204" pitchFamily="34" charset="0"/>
              </a:rPr>
              <a:t>Not covered: the </a:t>
            </a:r>
            <a:r>
              <a:rPr lang="en-US" sz="2000" dirty="0" err="1">
                <a:latin typeface="EC Square Sans Cond Pro" panose="020B0506040000020004" pitchFamily="34" charset="0"/>
                <a:ea typeface="Verdana" panose="020B0604030504040204" pitchFamily="34" charset="0"/>
              </a:rPr>
              <a:t>organisation</a:t>
            </a:r>
            <a:r>
              <a:rPr lang="en-US" sz="2000" dirty="0">
                <a:latin typeface="EC Square Sans Cond Pro" panose="020B0506040000020004" pitchFamily="34" charset="0"/>
                <a:ea typeface="Verdana" panose="020B0604030504040204" pitchFamily="34" charset="0"/>
              </a:rPr>
              <a:t> of the school system, activities and the content of education courses, including how to </a:t>
            </a:r>
            <a:r>
              <a:rPr lang="en-US" sz="2000" dirty="0" err="1">
                <a:latin typeface="EC Square Sans Cond Pro" panose="020B0506040000020004" pitchFamily="34" charset="0"/>
                <a:ea typeface="Verdana" panose="020B0604030504040204" pitchFamily="34" charset="0"/>
              </a:rPr>
              <a:t>organise</a:t>
            </a:r>
            <a:r>
              <a:rPr lang="en-US" sz="2000" dirty="0">
                <a:latin typeface="EC Square Sans Cond Pro" panose="020B0506040000020004" pitchFamily="34" charset="0"/>
                <a:ea typeface="Verdana" panose="020B0604030504040204" pitchFamily="34" charset="0"/>
              </a:rPr>
              <a:t> education for persons with disabilities; Member States may provide for differences in treatment in access to religious educational institutions. </a:t>
            </a:r>
          </a:p>
          <a:p>
            <a:pPr marL="914400" lvl="1" indent="-457200">
              <a:buFont typeface="Wingdings" panose="020B0604020202020204" pitchFamily="34" charset="0"/>
              <a:buChar char="Ø"/>
            </a:pPr>
            <a:r>
              <a:rPr lang="en-US" sz="2000" dirty="0">
                <a:latin typeface="EC Square Sans Cond Pro" panose="020B0506040000020004" pitchFamily="34" charset="0"/>
                <a:ea typeface="Verdana" panose="020B0604030504040204" pitchFamily="34" charset="0"/>
              </a:rPr>
              <a:t>Covered: C-457/17 </a:t>
            </a:r>
            <a:r>
              <a:rPr lang="en-US" sz="2000" dirty="0" err="1">
                <a:latin typeface="EC Square Sans Cond Pro" panose="020B0506040000020004" pitchFamily="34" charset="0"/>
                <a:ea typeface="Verdana" panose="020B0604030504040204" pitchFamily="34" charset="0"/>
              </a:rPr>
              <a:t>Maniero</a:t>
            </a:r>
            <a:r>
              <a:rPr lang="en-US" sz="2000" dirty="0">
                <a:latin typeface="EC Square Sans Cond Pro" panose="020B0506040000020004" pitchFamily="34" charset="0"/>
                <a:ea typeface="Verdana" panose="020B0604030504040204" pitchFamily="34" charset="0"/>
              </a:rPr>
              <a:t>: Scholarships covered if sufficiently close connection between scholarship and the participation in education</a:t>
            </a:r>
          </a:p>
          <a:p>
            <a:pPr marL="914400" lvl="1" indent="-457200">
              <a:buFont typeface="Wingdings" panose="020B0604020202020204" pitchFamily="34" charset="0"/>
              <a:buChar char="Ø"/>
            </a:pPr>
            <a:r>
              <a:rPr lang="en-US" sz="2000" dirty="0">
                <a:latin typeface="EC Square Sans Cond Pro" panose="020B0506040000020004" pitchFamily="34" charset="0"/>
                <a:ea typeface="Verdana" panose="020B0604030504040204" pitchFamily="34" charset="0"/>
              </a:rPr>
              <a:t>Infringement cases : discrimination of Roma children in education</a:t>
            </a:r>
          </a:p>
          <a:p>
            <a:pPr marL="0" indent="0">
              <a:lnSpc>
                <a:spcPct val="100000"/>
              </a:lnSpc>
              <a:spcBef>
                <a:spcPts val="0"/>
              </a:spcBef>
              <a:buNone/>
              <a:defRPr/>
            </a:pPr>
            <a:r>
              <a:rPr lang="en-US" sz="2400" dirty="0">
                <a:solidFill>
                  <a:srgbClr val="7975C8"/>
                </a:solidFill>
                <a:ea typeface="Verdana" panose="020B0604030504040204" pitchFamily="34" charset="0"/>
              </a:rPr>
              <a:t>Directives on standards for equality bodies (May 2024 </a:t>
            </a:r>
            <a:r>
              <a:rPr lang="en-US" sz="2400" dirty="0">
                <a:solidFill>
                  <a:srgbClr val="7975C8"/>
                </a:solidFill>
                <a:ea typeface="Verdana" panose="020B0604030504040204" pitchFamily="34" charset="0"/>
                <a:sym typeface="Wingdings" panose="05000000000000000000" pitchFamily="2" charset="2"/>
              </a:rPr>
              <a:t> June 2026</a:t>
            </a:r>
            <a:r>
              <a:rPr lang="en-US" sz="2400" dirty="0">
                <a:solidFill>
                  <a:srgbClr val="7975C8"/>
                </a:solidFill>
                <a:ea typeface="Verdana" panose="020B0604030504040204" pitchFamily="34" charset="0"/>
              </a:rPr>
              <a:t>)</a:t>
            </a:r>
          </a:p>
          <a:p>
            <a:pPr marL="0" indent="0">
              <a:lnSpc>
                <a:spcPct val="100000"/>
              </a:lnSpc>
              <a:spcBef>
                <a:spcPts val="0"/>
              </a:spcBef>
              <a:buNone/>
              <a:defRPr/>
            </a:pPr>
            <a:endParaRPr lang="en-US" sz="2400" dirty="0">
              <a:solidFill>
                <a:srgbClr val="7975C8"/>
              </a:solidFill>
              <a:ea typeface="Verdana" panose="020B0604030504040204" pitchFamily="34" charset="0"/>
            </a:endParaRPr>
          </a:p>
          <a:p>
            <a:pPr algn="just">
              <a:tabLst>
                <a:tab pos="3940175" algn="l"/>
              </a:tabLst>
            </a:pPr>
            <a:endParaRPr lang="en-IE" sz="2200" b="1" dirty="0">
              <a:ea typeface="Verdana"/>
            </a:endParaRPr>
          </a:p>
        </p:txBody>
      </p:sp>
      <p:pic>
        <p:nvPicPr>
          <p:cNvPr id="4" name="Picture 3">
            <a:extLst>
              <a:ext uri="{FF2B5EF4-FFF2-40B4-BE49-F238E27FC236}">
                <a16:creationId xmlns:a16="http://schemas.microsoft.com/office/drawing/2014/main" id="{7643EA4E-A389-2A13-425A-BC49D35D9A88}"/>
              </a:ext>
              <a:ext uri="{C183D7F6-B498-43B3-948B-1728B52AA6E4}">
                <adec:decorative xmlns:adec="http://schemas.microsoft.com/office/drawing/2017/decorative" val="1"/>
              </a:ext>
            </a:extLst>
          </p:cNvPr>
          <p:cNvPicPr>
            <a:picLocks noChangeAspect="1"/>
          </p:cNvPicPr>
          <p:nvPr/>
        </p:nvPicPr>
        <p:blipFill rotWithShape="1">
          <a:blip r:embed="rId5"/>
          <a:srcRect l="3465" r="5505" b="11678"/>
          <a:stretch/>
        </p:blipFill>
        <p:spPr>
          <a:xfrm>
            <a:off x="4522742" y="5262332"/>
            <a:ext cx="3584826" cy="1595668"/>
          </a:xfrm>
          <a:prstGeom prst="rect">
            <a:avLst/>
          </a:prstGeom>
        </p:spPr>
      </p:pic>
    </p:spTree>
    <p:extLst>
      <p:ext uri="{BB962C8B-B14F-4D97-AF65-F5344CB8AC3E}">
        <p14:creationId xmlns:p14="http://schemas.microsoft.com/office/powerpoint/2010/main" val="3604958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C6C62-0E2A-4E0E-B23E-B25E09B80594}"/>
              </a:ext>
            </a:extLst>
          </p:cNvPr>
          <p:cNvSpPr>
            <a:spLocks noGrp="1"/>
          </p:cNvSpPr>
          <p:nvPr>
            <p:ph type="title"/>
          </p:nvPr>
        </p:nvSpPr>
        <p:spPr>
          <a:xfrm>
            <a:off x="1867989" y="252391"/>
            <a:ext cx="10324011" cy="1336936"/>
          </a:xfrm>
        </p:spPr>
        <p:txBody>
          <a:bodyPr>
            <a:normAutofit fontScale="90000"/>
          </a:bodyPr>
          <a:lstStyle/>
          <a:p>
            <a:br>
              <a:rPr lang="en-US" sz="3600" b="1" dirty="0">
                <a:solidFill>
                  <a:srgbClr val="7975C8"/>
                </a:solidFill>
                <a:latin typeface="EC Square Sans Cond Pro" panose="020B0506040000020004" pitchFamily="34" charset="0"/>
                <a:ea typeface="Verdana" panose="020B0604030504040204" pitchFamily="34" charset="0"/>
              </a:rPr>
            </a:br>
            <a:r>
              <a:rPr lang="en-US" sz="3600" b="1" dirty="0">
                <a:solidFill>
                  <a:srgbClr val="7975C8"/>
                </a:solidFill>
                <a:latin typeface="EC Square Sans Cond Pro" panose="020B0506040000020004" pitchFamily="34" charset="0"/>
                <a:ea typeface="Verdana" panose="020B0604030504040204" pitchFamily="34" charset="0"/>
              </a:rPr>
              <a:t>Combating discrimination on the basis of racial or ethnic origin in education : targeted legal and policy tools (I)</a:t>
            </a:r>
            <a:br>
              <a:rPr lang="en-US" sz="3200" b="1" dirty="0">
                <a:solidFill>
                  <a:srgbClr val="7975C8"/>
                </a:solidFill>
                <a:latin typeface="Verdana"/>
                <a:ea typeface="Verdana"/>
              </a:rPr>
            </a:br>
            <a:endParaRPr lang="en-US" sz="3200" b="1" dirty="0">
              <a:solidFill>
                <a:srgbClr val="7975C8"/>
              </a:solidFill>
              <a:latin typeface="Verdana"/>
              <a:ea typeface="Verdana"/>
            </a:endParaRPr>
          </a:p>
        </p:txBody>
      </p:sp>
      <p:sp>
        <p:nvSpPr>
          <p:cNvPr id="3" name="Content Placeholder 2">
            <a:extLst>
              <a:ext uri="{FF2B5EF4-FFF2-40B4-BE49-F238E27FC236}">
                <a16:creationId xmlns:a16="http://schemas.microsoft.com/office/drawing/2014/main" id="{5B34C512-8C82-4655-B809-A6ACE7B13426}"/>
              </a:ext>
            </a:extLst>
          </p:cNvPr>
          <p:cNvSpPr>
            <a:spLocks noGrp="1"/>
          </p:cNvSpPr>
          <p:nvPr>
            <p:ph idx="1"/>
          </p:nvPr>
        </p:nvSpPr>
        <p:spPr>
          <a:xfrm>
            <a:off x="751114" y="1493524"/>
            <a:ext cx="10689772" cy="4840164"/>
          </a:xfrm>
        </p:spPr>
        <p:txBody>
          <a:bodyPr vert="horz" lIns="91440" tIns="45720" rIns="91440" bIns="45720" rtlCol="0" anchor="t">
            <a:noAutofit/>
          </a:bodyPr>
          <a:lstStyle/>
          <a:p>
            <a:pPr marL="0" indent="0">
              <a:lnSpc>
                <a:spcPct val="100000"/>
              </a:lnSpc>
              <a:spcBef>
                <a:spcPts val="0"/>
              </a:spcBef>
              <a:buNone/>
              <a:defRPr/>
            </a:pPr>
            <a:r>
              <a:rPr lang="en-GB" sz="2400" dirty="0">
                <a:solidFill>
                  <a:srgbClr val="7975C8"/>
                </a:solidFill>
                <a:latin typeface="EC Square Sans Cond Pro" panose="020B0506040000020004" pitchFamily="34" charset="0"/>
                <a:ea typeface="Verdana" panose="020B0604030504040204" pitchFamily="34" charset="0"/>
              </a:rPr>
              <a:t>EU Anti-Racism Action Plan (2020-2025)</a:t>
            </a:r>
          </a:p>
          <a:p>
            <a:pPr marL="0" indent="0">
              <a:lnSpc>
                <a:spcPct val="100000"/>
              </a:lnSpc>
              <a:spcBef>
                <a:spcPts val="0"/>
              </a:spcBef>
              <a:buNone/>
              <a:defRPr/>
            </a:pPr>
            <a:r>
              <a:rPr lang="en-GB" sz="2400" dirty="0">
                <a:solidFill>
                  <a:srgbClr val="7975C8"/>
                </a:solidFill>
                <a:latin typeface="EC Square Sans Cond Pro" panose="020B0506040000020004" pitchFamily="34" charset="0"/>
                <a:ea typeface="Verdana" panose="020B0604030504040204" pitchFamily="34" charset="0"/>
                <a:hlinkClick r:id="rId4"/>
              </a:rPr>
              <a:t>EU Roma Strategic Framework for equality, inclusion and participation (2020-2030</a:t>
            </a:r>
            <a:r>
              <a:rPr lang="en-GB" sz="2400" dirty="0">
                <a:solidFill>
                  <a:srgbClr val="7975C8"/>
                </a:solidFill>
                <a:ea typeface="Verdana" panose="020B0604030504040204" pitchFamily="34" charset="0"/>
                <a:hlinkClick r:id="rId4"/>
              </a:rPr>
              <a:t>)</a:t>
            </a:r>
            <a:endParaRPr lang="en-GB" sz="2400" dirty="0">
              <a:solidFill>
                <a:srgbClr val="7975C8"/>
              </a:solidFill>
              <a:ea typeface="Verdana" panose="020B0604030504040204" pitchFamily="34" charset="0"/>
            </a:endParaRPr>
          </a:p>
          <a:p>
            <a:pPr>
              <a:lnSpc>
                <a:spcPct val="100000"/>
              </a:lnSpc>
              <a:spcBef>
                <a:spcPts val="0"/>
              </a:spcBef>
              <a:spcAft>
                <a:spcPts val="400"/>
              </a:spcAft>
              <a:buClr>
                <a:srgbClr val="FFC000"/>
              </a:buClr>
              <a:tabLst>
                <a:tab pos="447675" algn="l"/>
                <a:tab pos="2425700" algn="l"/>
              </a:tabLst>
              <a:defRPr/>
            </a:pPr>
            <a:r>
              <a:rPr lang="en-GB" sz="2000" dirty="0">
                <a:latin typeface="EC Square Sans Cond Pro" panose="020B0506040000020004" pitchFamily="34" charset="0"/>
                <a:ea typeface="Verdana" panose="020B0604030504040204" pitchFamily="34" charset="0"/>
              </a:rPr>
              <a:t>Communication with two annexes:</a:t>
            </a:r>
          </a:p>
          <a:p>
            <a:pPr marL="685800" lvl="3">
              <a:lnSpc>
                <a:spcPct val="100000"/>
              </a:lnSpc>
              <a:spcBef>
                <a:spcPts val="0"/>
              </a:spcBef>
              <a:spcAft>
                <a:spcPts val="400"/>
              </a:spcAft>
              <a:buClr>
                <a:srgbClr val="FFC000"/>
              </a:buClr>
              <a:tabLst>
                <a:tab pos="447675" algn="l"/>
                <a:tab pos="2425700" algn="l"/>
              </a:tabLst>
              <a:defRPr/>
            </a:pPr>
            <a:r>
              <a:rPr lang="en-GB" dirty="0">
                <a:latin typeface="EC Square Sans Cond Pro" panose="020B0506040000020004" pitchFamily="34" charset="0"/>
                <a:ea typeface="Verdana" panose="020B0604030504040204" pitchFamily="34" charset="0"/>
              </a:rPr>
              <a:t>Guidance for national strategies and Portfolio of indicators</a:t>
            </a:r>
            <a:endParaRPr lang="en-GB" sz="2000" dirty="0">
              <a:latin typeface="EC Square Sans Cond Pro" panose="020B0506040000020004" pitchFamily="34" charset="0"/>
              <a:ea typeface="Verdana" panose="020B0604030504040204" pitchFamily="34" charset="0"/>
            </a:endParaRPr>
          </a:p>
          <a:p>
            <a:pPr>
              <a:lnSpc>
                <a:spcPct val="100000"/>
              </a:lnSpc>
              <a:spcBef>
                <a:spcPts val="0"/>
              </a:spcBef>
              <a:spcAft>
                <a:spcPts val="400"/>
              </a:spcAft>
              <a:buClr>
                <a:srgbClr val="FFC000"/>
              </a:buClr>
              <a:tabLst>
                <a:tab pos="447675" algn="l"/>
                <a:tab pos="2425700" algn="l"/>
              </a:tabLst>
              <a:defRPr/>
            </a:pPr>
            <a:r>
              <a:rPr lang="en-GB" sz="2000" dirty="0">
                <a:latin typeface="EC Square Sans Cond Pro" panose="020B0506040000020004" pitchFamily="34" charset="0"/>
                <a:ea typeface="Verdana" panose="020B0604030504040204" pitchFamily="34" charset="0"/>
              </a:rPr>
              <a:t>Council Recommendation with guidance for concrete measures to achieve EU objectives and targets</a:t>
            </a:r>
          </a:p>
          <a:p>
            <a:pPr>
              <a:lnSpc>
                <a:spcPct val="100000"/>
              </a:lnSpc>
              <a:spcBef>
                <a:spcPts val="0"/>
              </a:spcBef>
              <a:spcAft>
                <a:spcPts val="400"/>
              </a:spcAft>
              <a:buClr>
                <a:srgbClr val="FFC000"/>
              </a:buClr>
              <a:tabLst>
                <a:tab pos="447675" algn="l"/>
                <a:tab pos="2425700" algn="l"/>
              </a:tabLst>
              <a:defRPr/>
            </a:pPr>
            <a:r>
              <a:rPr lang="en-GB" sz="2000" dirty="0">
                <a:latin typeface="EC Square Sans Cond Pro" panose="020B0506040000020004" pitchFamily="34" charset="0"/>
                <a:ea typeface="Verdana" panose="020B0604030504040204" pitchFamily="34" charset="0"/>
              </a:rPr>
              <a:t>Staff Working Document outlining the methodological, analytical and contextual basis of the proposal, baseline data from FRA</a:t>
            </a:r>
          </a:p>
          <a:p>
            <a:pPr>
              <a:lnSpc>
                <a:spcPct val="100000"/>
              </a:lnSpc>
              <a:spcBef>
                <a:spcPts val="0"/>
              </a:spcBef>
              <a:spcAft>
                <a:spcPts val="400"/>
              </a:spcAft>
              <a:buClr>
                <a:srgbClr val="FFC000"/>
              </a:buClr>
              <a:tabLst>
                <a:tab pos="447675" algn="l"/>
                <a:tab pos="2425700" algn="l"/>
              </a:tabLst>
              <a:defRPr/>
            </a:pPr>
            <a:r>
              <a:rPr lang="en-GB" sz="2000" dirty="0">
                <a:latin typeface="EC Square Sans Cond Pro" panose="020B0506040000020004" pitchFamily="34" charset="0"/>
                <a:ea typeface="Verdana" panose="020B0604030504040204" pitchFamily="34" charset="0"/>
              </a:rPr>
              <a:t>EU Headline targets in education and issues of equality data availability (FRA surveys)</a:t>
            </a:r>
          </a:p>
          <a:p>
            <a:pPr marL="0" indent="0">
              <a:lnSpc>
                <a:spcPct val="100000"/>
              </a:lnSpc>
              <a:spcBef>
                <a:spcPts val="0"/>
              </a:spcBef>
              <a:spcAft>
                <a:spcPts val="400"/>
              </a:spcAft>
              <a:buClr>
                <a:srgbClr val="FFC000"/>
              </a:buClr>
              <a:buNone/>
              <a:tabLst>
                <a:tab pos="447675" algn="l"/>
                <a:tab pos="2425700" algn="l"/>
              </a:tabLst>
              <a:defRPr/>
            </a:pPr>
            <a:endParaRPr lang="en-GB" sz="2000" dirty="0">
              <a:latin typeface="EC Square Sans Cond Pro" panose="020B0506040000020004" pitchFamily="34" charset="0"/>
              <a:ea typeface="Verdana" panose="020B0604030504040204" pitchFamily="34" charset="0"/>
            </a:endParaRPr>
          </a:p>
          <a:p>
            <a:pPr marL="0" indent="0">
              <a:lnSpc>
                <a:spcPct val="100000"/>
              </a:lnSpc>
              <a:spcBef>
                <a:spcPts val="0"/>
              </a:spcBef>
              <a:buNone/>
              <a:defRPr/>
            </a:pPr>
            <a:endParaRPr lang="en-US" sz="2400" dirty="0">
              <a:solidFill>
                <a:srgbClr val="7975C8"/>
              </a:solidFill>
              <a:ea typeface="Verdana" panose="020B0604030504040204" pitchFamily="34" charset="0"/>
            </a:endParaRPr>
          </a:p>
          <a:p>
            <a:pPr marL="0" indent="0">
              <a:lnSpc>
                <a:spcPct val="100000"/>
              </a:lnSpc>
              <a:spcBef>
                <a:spcPts val="0"/>
              </a:spcBef>
              <a:buNone/>
              <a:defRPr/>
            </a:pPr>
            <a:endParaRPr lang="en-US" sz="2400" dirty="0">
              <a:solidFill>
                <a:srgbClr val="7975C8"/>
              </a:solidFill>
              <a:ea typeface="Verdana" panose="020B0604030504040204" pitchFamily="34" charset="0"/>
            </a:endParaRPr>
          </a:p>
          <a:p>
            <a:pPr algn="just">
              <a:tabLst>
                <a:tab pos="3940175" algn="l"/>
              </a:tabLst>
            </a:pPr>
            <a:endParaRPr lang="en-IE" sz="2200" b="1" dirty="0">
              <a:ea typeface="Verdana"/>
            </a:endParaRPr>
          </a:p>
        </p:txBody>
      </p:sp>
      <p:graphicFrame>
        <p:nvGraphicFramePr>
          <p:cNvPr id="7" name="Table 6">
            <a:extLst>
              <a:ext uri="{FF2B5EF4-FFF2-40B4-BE49-F238E27FC236}">
                <a16:creationId xmlns:a16="http://schemas.microsoft.com/office/drawing/2014/main" id="{413191B1-F487-EC3D-6602-91803315B741}"/>
              </a:ext>
            </a:extLst>
          </p:cNvPr>
          <p:cNvGraphicFramePr>
            <a:graphicFrameLocks noGrp="1"/>
          </p:cNvGraphicFramePr>
          <p:nvPr>
            <p:extLst>
              <p:ext uri="{D42A27DB-BD31-4B8C-83A1-F6EECF244321}">
                <p14:modId xmlns:p14="http://schemas.microsoft.com/office/powerpoint/2010/main" val="2823322967"/>
              </p:ext>
            </p:extLst>
          </p:nvPr>
        </p:nvGraphicFramePr>
        <p:xfrm>
          <a:off x="1093861" y="4349719"/>
          <a:ext cx="9122193" cy="2486344"/>
        </p:xfrm>
        <a:graphic>
          <a:graphicData uri="http://schemas.openxmlformats.org/drawingml/2006/table">
            <a:tbl>
              <a:tblPr firstRow="1" firstCol="1" bandRow="1">
                <a:tableStyleId>{5C22544A-7EE6-4342-B048-85BDC9FD1C3A}</a:tableStyleId>
              </a:tblPr>
              <a:tblGrid>
                <a:gridCol w="4371518">
                  <a:extLst>
                    <a:ext uri="{9D8B030D-6E8A-4147-A177-3AD203B41FA5}">
                      <a16:colId xmlns:a16="http://schemas.microsoft.com/office/drawing/2014/main" val="2030424525"/>
                    </a:ext>
                  </a:extLst>
                </a:gridCol>
                <a:gridCol w="4750675">
                  <a:extLst>
                    <a:ext uri="{9D8B030D-6E8A-4147-A177-3AD203B41FA5}">
                      <a16:colId xmlns:a16="http://schemas.microsoft.com/office/drawing/2014/main" val="300414721"/>
                    </a:ext>
                  </a:extLst>
                </a:gridCol>
              </a:tblGrid>
              <a:tr h="565075">
                <a:tc>
                  <a:txBody>
                    <a:bodyPr/>
                    <a:lstStyle/>
                    <a:p>
                      <a:pPr marL="0" marR="0">
                        <a:lnSpc>
                          <a:spcPct val="107000"/>
                        </a:lnSpc>
                        <a:spcBef>
                          <a:spcPts val="0"/>
                        </a:spcBef>
                        <a:spcAft>
                          <a:spcPts val="0"/>
                        </a:spcAft>
                        <a:tabLst>
                          <a:tab pos="447675" algn="l"/>
                        </a:tabLst>
                      </a:pPr>
                      <a:r>
                        <a:rPr lang="en-US" sz="1400" kern="100" dirty="0">
                          <a:effectLst/>
                        </a:rPr>
                        <a:t>Cut gap (50.2pps) in participation in early childhood education and care by at least half </a:t>
                      </a:r>
                      <a:endParaRPr lang="en-IE" sz="1400" kern="100" dirty="0">
                        <a:effectLst/>
                      </a:endParaRPr>
                    </a:p>
                    <a:p>
                      <a:pPr marL="0" marR="0">
                        <a:lnSpc>
                          <a:spcPct val="107000"/>
                        </a:lnSpc>
                        <a:spcBef>
                          <a:spcPts val="0"/>
                        </a:spcBef>
                        <a:spcAft>
                          <a:spcPts val="0"/>
                        </a:spcAft>
                      </a:pPr>
                      <a:r>
                        <a:rPr lang="en-IE" sz="1400" kern="100" dirty="0">
                          <a:effectLst/>
                        </a:rPr>
                        <a:t> </a:t>
                      </a:r>
                      <a:endParaRPr lang="en-IE"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kern="100" dirty="0">
                          <a:effectLst/>
                        </a:rPr>
                        <a:t>to ensure that by 2030 at least 70% of Roma children participate in pre-school</a:t>
                      </a:r>
                      <a:endParaRPr lang="en-IE" sz="1400" kern="100" dirty="0">
                        <a:effectLst/>
                        <a:latin typeface="Aptos" panose="020B0004020202020204" pitchFamily="34" charset="0"/>
                        <a:ea typeface="+mn-ea"/>
                        <a:cs typeface="Times New Roman" panose="02020603050405020304" pitchFamily="18" charset="0"/>
                      </a:endParaRPr>
                    </a:p>
                  </a:txBody>
                  <a:tcPr marL="68580" marR="68580" marT="0" marB="0">
                    <a:solidFill>
                      <a:srgbClr val="0973A3"/>
                    </a:solidFill>
                  </a:tcPr>
                </a:tc>
                <a:extLst>
                  <a:ext uri="{0D108BD9-81ED-4DB2-BD59-A6C34878D82A}">
                    <a16:rowId xmlns:a16="http://schemas.microsoft.com/office/drawing/2014/main" val="3789173667"/>
                  </a:ext>
                </a:extLst>
              </a:tr>
              <a:tr h="565075">
                <a:tc>
                  <a:txBody>
                    <a:bodyPr/>
                    <a:lstStyle/>
                    <a:p>
                      <a:pPr marL="0" marR="0">
                        <a:lnSpc>
                          <a:spcPct val="107000"/>
                        </a:lnSpc>
                        <a:spcBef>
                          <a:spcPts val="0"/>
                        </a:spcBef>
                        <a:spcAft>
                          <a:spcPts val="0"/>
                        </a:spcAft>
                        <a:tabLst>
                          <a:tab pos="447675" algn="l"/>
                        </a:tabLst>
                      </a:pPr>
                      <a:r>
                        <a:rPr lang="en-US" sz="1400" kern="100" dirty="0">
                          <a:effectLst/>
                        </a:rPr>
                        <a:t>Reduce gap (55.5pps) in upper secondary completion by at least one third </a:t>
                      </a:r>
                      <a:endParaRPr lang="en-IE" sz="1400" kern="100" dirty="0">
                        <a:effectLst/>
                      </a:endParaRPr>
                    </a:p>
                    <a:p>
                      <a:pPr marL="0" marR="0">
                        <a:lnSpc>
                          <a:spcPct val="107000"/>
                        </a:lnSpc>
                        <a:spcBef>
                          <a:spcPts val="0"/>
                        </a:spcBef>
                        <a:spcAft>
                          <a:spcPts val="0"/>
                        </a:spcAft>
                      </a:pPr>
                      <a:r>
                        <a:rPr lang="en-IE" sz="1400" kern="100" dirty="0">
                          <a:effectLst/>
                        </a:rPr>
                        <a:t> </a:t>
                      </a:r>
                      <a:endParaRPr lang="en-IE"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b="1" kern="100" dirty="0">
                          <a:solidFill>
                            <a:schemeClr val="lt1"/>
                          </a:solidFill>
                          <a:effectLst/>
                          <a:latin typeface="+mn-lt"/>
                          <a:ea typeface="+mn-ea"/>
                          <a:cs typeface="+mn-cs"/>
                        </a:rPr>
                        <a:t>to ensure that by 2030 the majority of Roma youth complete at least upper secondary education</a:t>
                      </a:r>
                      <a:endParaRPr lang="en-IE" sz="1400" b="1" kern="100" dirty="0">
                        <a:solidFill>
                          <a:schemeClr val="lt1"/>
                        </a:solidFill>
                        <a:effectLst/>
                        <a:latin typeface="+mn-lt"/>
                        <a:ea typeface="+mn-ea"/>
                        <a:cs typeface="+mn-cs"/>
                      </a:endParaRPr>
                    </a:p>
                  </a:txBody>
                  <a:tcPr marL="68580" marR="68580" marT="0" marB="0">
                    <a:solidFill>
                      <a:srgbClr val="0973A3"/>
                    </a:solidFill>
                  </a:tcPr>
                </a:tc>
                <a:extLst>
                  <a:ext uri="{0D108BD9-81ED-4DB2-BD59-A6C34878D82A}">
                    <a16:rowId xmlns:a16="http://schemas.microsoft.com/office/drawing/2014/main" val="461814860"/>
                  </a:ext>
                </a:extLst>
              </a:tr>
              <a:tr h="1047056">
                <a:tc>
                  <a:txBody>
                    <a:bodyPr/>
                    <a:lstStyle/>
                    <a:p>
                      <a:pPr marL="0" marR="0">
                        <a:lnSpc>
                          <a:spcPct val="107000"/>
                        </a:lnSpc>
                        <a:spcBef>
                          <a:spcPts val="0"/>
                        </a:spcBef>
                        <a:spcAft>
                          <a:spcPts val="0"/>
                        </a:spcAft>
                        <a:tabLst>
                          <a:tab pos="447675" algn="l"/>
                        </a:tabLst>
                      </a:pPr>
                      <a:r>
                        <a:rPr lang="en-US" sz="1400" kern="100" dirty="0">
                          <a:effectLst/>
                        </a:rPr>
                        <a:t>Work towards eliminating segregation by cutting at least in half the proportion of Roma children (44%) attending segregated primary schools (in Member States with significant Roma population) </a:t>
                      </a:r>
                      <a:endParaRPr lang="en-IE" sz="1400" kern="100" dirty="0">
                        <a:effectLst/>
                      </a:endParaRPr>
                    </a:p>
                    <a:p>
                      <a:pPr marL="0" marR="0">
                        <a:lnSpc>
                          <a:spcPct val="107000"/>
                        </a:lnSpc>
                        <a:spcBef>
                          <a:spcPts val="0"/>
                        </a:spcBef>
                        <a:spcAft>
                          <a:spcPts val="0"/>
                        </a:spcAft>
                        <a:tabLst>
                          <a:tab pos="447675" algn="l"/>
                        </a:tabLst>
                      </a:pPr>
                      <a:r>
                        <a:rPr lang="en-IE" sz="1400" kern="100" dirty="0">
                          <a:effectLst/>
                        </a:rPr>
                        <a:t> </a:t>
                      </a:r>
                      <a:endParaRPr lang="en-IE"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b="1" kern="100" dirty="0">
                          <a:solidFill>
                            <a:schemeClr val="lt1"/>
                          </a:solidFill>
                          <a:effectLst/>
                          <a:latin typeface="+mn-lt"/>
                          <a:ea typeface="+mn-ea"/>
                          <a:cs typeface="+mn-cs"/>
                        </a:rPr>
                        <a:t>to ensure that by 2030 less than one in five Roma child attend schools where most or all children are Roma</a:t>
                      </a:r>
                      <a:endParaRPr lang="en-IE" sz="1400" b="1" kern="100" dirty="0">
                        <a:solidFill>
                          <a:schemeClr val="lt1"/>
                        </a:solidFill>
                        <a:effectLst/>
                        <a:latin typeface="+mn-lt"/>
                        <a:ea typeface="+mn-ea"/>
                        <a:cs typeface="+mn-cs"/>
                      </a:endParaRPr>
                    </a:p>
                  </a:txBody>
                  <a:tcPr marL="68580" marR="68580" marT="0" marB="0">
                    <a:solidFill>
                      <a:srgbClr val="0973A3"/>
                    </a:solidFill>
                  </a:tcPr>
                </a:tc>
                <a:extLst>
                  <a:ext uri="{0D108BD9-81ED-4DB2-BD59-A6C34878D82A}">
                    <a16:rowId xmlns:a16="http://schemas.microsoft.com/office/drawing/2014/main" val="1778772692"/>
                  </a:ext>
                </a:extLst>
              </a:tr>
            </a:tbl>
          </a:graphicData>
        </a:graphic>
      </p:graphicFrame>
    </p:spTree>
    <p:extLst>
      <p:ext uri="{BB962C8B-B14F-4D97-AF65-F5344CB8AC3E}">
        <p14:creationId xmlns:p14="http://schemas.microsoft.com/office/powerpoint/2010/main" val="840606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C6C62-0E2A-4E0E-B23E-B25E09B80594}"/>
              </a:ext>
            </a:extLst>
          </p:cNvPr>
          <p:cNvSpPr>
            <a:spLocks noGrp="1"/>
          </p:cNvSpPr>
          <p:nvPr>
            <p:ph type="title"/>
          </p:nvPr>
        </p:nvSpPr>
        <p:spPr>
          <a:xfrm>
            <a:off x="1867989" y="252391"/>
            <a:ext cx="10324011" cy="1336936"/>
          </a:xfrm>
        </p:spPr>
        <p:txBody>
          <a:bodyPr>
            <a:normAutofit fontScale="90000"/>
          </a:bodyPr>
          <a:lstStyle/>
          <a:p>
            <a:br>
              <a:rPr lang="en-US" sz="3600" b="1" dirty="0">
                <a:solidFill>
                  <a:srgbClr val="7975C8"/>
                </a:solidFill>
                <a:latin typeface="EC Square Sans Cond Pro" panose="020B0506040000020004" pitchFamily="34" charset="0"/>
                <a:ea typeface="Verdana" panose="020B0604030504040204" pitchFamily="34" charset="0"/>
              </a:rPr>
            </a:br>
            <a:r>
              <a:rPr lang="en-US" sz="3600" b="1" dirty="0">
                <a:solidFill>
                  <a:srgbClr val="7975C8"/>
                </a:solidFill>
                <a:latin typeface="EC Square Sans Cond Pro" panose="020B0506040000020004" pitchFamily="34" charset="0"/>
                <a:ea typeface="Verdana" panose="020B0604030504040204" pitchFamily="34" charset="0"/>
              </a:rPr>
              <a:t>Combating discrimination on the basis of racial or ethnic origin in education : targeted legal and policy tools (II)</a:t>
            </a:r>
            <a:br>
              <a:rPr lang="en-US" sz="3200" b="1" dirty="0">
                <a:solidFill>
                  <a:srgbClr val="7975C8"/>
                </a:solidFill>
                <a:latin typeface="Verdana"/>
                <a:ea typeface="Verdana"/>
              </a:rPr>
            </a:br>
            <a:endParaRPr lang="en-US" sz="3200" b="1" dirty="0">
              <a:solidFill>
                <a:srgbClr val="7975C8"/>
              </a:solidFill>
              <a:latin typeface="Verdana"/>
              <a:ea typeface="Verdana"/>
            </a:endParaRPr>
          </a:p>
        </p:txBody>
      </p:sp>
      <p:sp>
        <p:nvSpPr>
          <p:cNvPr id="3" name="Content Placeholder 2">
            <a:extLst>
              <a:ext uri="{FF2B5EF4-FFF2-40B4-BE49-F238E27FC236}">
                <a16:creationId xmlns:a16="http://schemas.microsoft.com/office/drawing/2014/main" id="{5B34C512-8C82-4655-B809-A6ACE7B13426}"/>
              </a:ext>
            </a:extLst>
          </p:cNvPr>
          <p:cNvSpPr>
            <a:spLocks noGrp="1"/>
          </p:cNvSpPr>
          <p:nvPr>
            <p:ph idx="1"/>
          </p:nvPr>
        </p:nvSpPr>
        <p:spPr>
          <a:xfrm>
            <a:off x="751114" y="1467886"/>
            <a:ext cx="10689772" cy="5390113"/>
          </a:xfrm>
        </p:spPr>
        <p:txBody>
          <a:bodyPr vert="horz" lIns="91440" tIns="45720" rIns="91440" bIns="45720" rtlCol="0" anchor="t">
            <a:noAutofit/>
          </a:bodyPr>
          <a:lstStyle/>
          <a:p>
            <a:pPr marL="0" indent="0">
              <a:lnSpc>
                <a:spcPct val="100000"/>
              </a:lnSpc>
              <a:spcBef>
                <a:spcPts val="0"/>
              </a:spcBef>
              <a:buNone/>
              <a:defRPr/>
            </a:pPr>
            <a:r>
              <a:rPr lang="en-GB" sz="2400" dirty="0">
                <a:solidFill>
                  <a:srgbClr val="7975C8"/>
                </a:solidFill>
                <a:latin typeface="EC Square Sans Cond Pro" panose="020B0506040000020004" pitchFamily="34" charset="0"/>
                <a:ea typeface="Verdana" panose="020B0604030504040204" pitchFamily="34" charset="0"/>
              </a:rPr>
              <a:t>Council recommendation on Roma equality, inclusion and participation</a:t>
            </a:r>
          </a:p>
          <a:p>
            <a:pPr marL="0" indent="0" algn="just">
              <a:spcAft>
                <a:spcPts val="600"/>
              </a:spcAft>
              <a:buClr>
                <a:srgbClr val="FFC000"/>
              </a:buClr>
              <a:buNone/>
              <a:tabLst>
                <a:tab pos="447675" algn="l"/>
                <a:tab pos="2425700" algn="l"/>
              </a:tabLst>
              <a:defRPr/>
            </a:pPr>
            <a:r>
              <a:rPr lang="en-GB" sz="1600" b="1" dirty="0">
                <a:solidFill>
                  <a:srgbClr val="7975C8"/>
                </a:solidFill>
                <a:latin typeface="EC Square Sans Cond Pro" panose="020B0506040000020004" pitchFamily="34" charset="0"/>
                <a:ea typeface="Verdana" panose="020B0604030504040204" pitchFamily="34" charset="0"/>
              </a:rPr>
              <a:t>Objectives</a:t>
            </a:r>
          </a:p>
          <a:p>
            <a:pPr algn="just">
              <a:spcAft>
                <a:spcPts val="1200"/>
              </a:spcAft>
              <a:buClr>
                <a:srgbClr val="FFC000"/>
              </a:buClr>
              <a:buFont typeface="Wingdings" panose="05000000000000000000" pitchFamily="2" charset="2"/>
              <a:buChar char="§"/>
              <a:tabLst>
                <a:tab pos="447675" algn="l"/>
                <a:tab pos="2425700" algn="l"/>
              </a:tabLst>
              <a:defRPr/>
            </a:pPr>
            <a:r>
              <a:rPr lang="en-GB" sz="2000" dirty="0">
                <a:latin typeface="EC Square Sans Cond Pro" panose="020B0506040000020004" pitchFamily="34" charset="0"/>
                <a:ea typeface="MS PGothic" panose="020B0600070205080204" pitchFamily="34" charset="-128"/>
                <a:cs typeface="Calibri" panose="020F0502020204030204" pitchFamily="34" charset="0"/>
              </a:rPr>
              <a:t>Providing </a:t>
            </a:r>
            <a:r>
              <a:rPr lang="en-GB" sz="2000" b="1" dirty="0">
                <a:latin typeface="EC Square Sans Cond Pro" panose="020B0506040000020004" pitchFamily="34" charset="0"/>
                <a:ea typeface="MS PGothic" panose="020B0600070205080204" pitchFamily="34" charset="-128"/>
                <a:cs typeface="Calibri" panose="020F0502020204030204" pitchFamily="34" charset="0"/>
              </a:rPr>
              <a:t>stronger guidance to Member States </a:t>
            </a:r>
            <a:r>
              <a:rPr lang="en-GB" sz="2000" dirty="0">
                <a:latin typeface="EC Square Sans Cond Pro" panose="020B0506040000020004" pitchFamily="34" charset="0"/>
                <a:ea typeface="MS PGothic" panose="020B0600070205080204" pitchFamily="34" charset="-128"/>
                <a:cs typeface="Calibri" panose="020F0502020204030204" pitchFamily="34" charset="0"/>
              </a:rPr>
              <a:t>and renewing their commitment to addressing the challenges faced by Roma communities</a:t>
            </a:r>
          </a:p>
          <a:p>
            <a:pPr algn="just">
              <a:spcAft>
                <a:spcPts val="1200"/>
              </a:spcAft>
              <a:buClr>
                <a:srgbClr val="FFC000"/>
              </a:buClr>
              <a:buFont typeface="Wingdings" panose="05000000000000000000" pitchFamily="2" charset="2"/>
              <a:buChar char="§"/>
              <a:tabLst>
                <a:tab pos="447675" algn="l"/>
                <a:tab pos="2425700" algn="l"/>
              </a:tabLst>
              <a:defRPr/>
            </a:pPr>
            <a:r>
              <a:rPr lang="en-GB" sz="2000" dirty="0">
                <a:latin typeface="EC Square Sans Cond Pro" panose="020B0506040000020004" pitchFamily="34" charset="0"/>
                <a:ea typeface="MS PGothic" panose="020B0600070205080204" pitchFamily="34" charset="-128"/>
                <a:cs typeface="Calibri" panose="020F0502020204030204" pitchFamily="34" charset="0"/>
              </a:rPr>
              <a:t>Setting out </a:t>
            </a:r>
            <a:r>
              <a:rPr lang="en-GB" sz="2000" b="1" dirty="0">
                <a:latin typeface="EC Square Sans Cond Pro" panose="020B0506040000020004" pitchFamily="34" charset="0"/>
                <a:ea typeface="MS PGothic" panose="020B0600070205080204" pitchFamily="34" charset="-128"/>
                <a:cs typeface="Calibri" panose="020F0502020204030204" pitchFamily="34" charset="0"/>
              </a:rPr>
              <a:t>concrete</a:t>
            </a:r>
            <a:r>
              <a:rPr lang="en-GB" sz="2000" dirty="0">
                <a:latin typeface="EC Square Sans Cond Pro" panose="020B0506040000020004" pitchFamily="34" charset="0"/>
                <a:ea typeface="MS PGothic" panose="020B0600070205080204" pitchFamily="34" charset="-128"/>
                <a:cs typeface="Calibri" panose="020F0502020204030204" pitchFamily="34" charset="0"/>
              </a:rPr>
              <a:t> </a:t>
            </a:r>
            <a:r>
              <a:rPr lang="en-GB" sz="2000" b="1" dirty="0">
                <a:latin typeface="EC Square Sans Cond Pro" panose="020B0506040000020004" pitchFamily="34" charset="0"/>
                <a:ea typeface="MS PGothic" panose="020B0600070205080204" pitchFamily="34" charset="-128"/>
                <a:cs typeface="Calibri" panose="020F0502020204030204" pitchFamily="34" charset="0"/>
              </a:rPr>
              <a:t>measures </a:t>
            </a:r>
            <a:r>
              <a:rPr lang="en-GB" sz="2000" dirty="0">
                <a:latin typeface="EC Square Sans Cond Pro" panose="020B0506040000020004" pitchFamily="34" charset="0"/>
                <a:ea typeface="MS PGothic" panose="020B0600070205080204" pitchFamily="34" charset="-128"/>
                <a:cs typeface="Calibri" panose="020F0502020204030204" pitchFamily="34" charset="0"/>
              </a:rPr>
              <a:t>that Member States should adopt to achieve equality, inclusion and participation of Roma</a:t>
            </a:r>
          </a:p>
          <a:p>
            <a:pPr marL="0" indent="0" algn="just">
              <a:spcAft>
                <a:spcPts val="600"/>
              </a:spcAft>
              <a:buClr>
                <a:srgbClr val="FFC000"/>
              </a:buClr>
              <a:buNone/>
              <a:tabLst>
                <a:tab pos="447675" algn="l"/>
                <a:tab pos="2425700" algn="l"/>
              </a:tabLst>
              <a:defRPr/>
            </a:pPr>
            <a:r>
              <a:rPr lang="en-GB" sz="1600" b="1" dirty="0">
                <a:solidFill>
                  <a:srgbClr val="7975C8"/>
                </a:solidFill>
                <a:latin typeface="EC Square Sans Cond Pro" panose="020B0506040000020004" pitchFamily="34" charset="0"/>
                <a:ea typeface="Verdana" panose="020B0604030504040204" pitchFamily="34" charset="0"/>
              </a:rPr>
              <a:t>Five chapters</a:t>
            </a:r>
          </a:p>
          <a:p>
            <a:pPr marL="457200" indent="-457200" algn="just">
              <a:spcAft>
                <a:spcPts val="600"/>
              </a:spcAft>
              <a:buClr>
                <a:schemeClr val="accent4"/>
              </a:buClr>
              <a:buFont typeface="+mj-lt"/>
              <a:buAutoNum type="arabicParenR"/>
              <a:tabLst>
                <a:tab pos="447675" algn="l"/>
                <a:tab pos="2425700" algn="l"/>
              </a:tabLst>
              <a:defRPr/>
            </a:pPr>
            <a:r>
              <a:rPr lang="en-GB" sz="2000" dirty="0">
                <a:latin typeface="EC Square Sans Cond Pro" panose="020B0506040000020004" pitchFamily="34" charset="0"/>
                <a:ea typeface="MS PGothic" panose="020B0600070205080204" pitchFamily="34" charset="-128"/>
                <a:cs typeface="Calibri" panose="020F0502020204030204" pitchFamily="34" charset="0"/>
              </a:rPr>
              <a:t>Horizontal objectives : equality, inclusion and participation</a:t>
            </a:r>
          </a:p>
          <a:p>
            <a:pPr marL="457200" indent="-457200" algn="just">
              <a:spcAft>
                <a:spcPts val="600"/>
              </a:spcAft>
              <a:buClr>
                <a:schemeClr val="accent4"/>
              </a:buClr>
              <a:buFont typeface="+mj-lt"/>
              <a:buAutoNum type="arabicParenR"/>
              <a:tabLst>
                <a:tab pos="447675" algn="l"/>
                <a:tab pos="2425700" algn="l"/>
              </a:tabLst>
              <a:defRPr/>
            </a:pPr>
            <a:r>
              <a:rPr lang="en-US" sz="2000" dirty="0">
                <a:latin typeface="EC Square Sans Cond Pro" panose="020B0506040000020004" pitchFamily="34" charset="0"/>
                <a:ea typeface="MS PGothic" panose="020B0600070205080204" pitchFamily="34" charset="-128"/>
                <a:cs typeface="Calibri" panose="020F0502020204030204" pitchFamily="34" charset="0"/>
              </a:rPr>
              <a:t>Sectoral objectives: education, employment, health and housing</a:t>
            </a:r>
            <a:endParaRPr lang="en-GB" sz="2000" dirty="0">
              <a:latin typeface="EC Square Sans Cond Pro" panose="020B0506040000020004" pitchFamily="34" charset="0"/>
              <a:ea typeface="MS PGothic" panose="020B0600070205080204" pitchFamily="34" charset="-128"/>
              <a:cs typeface="Calibri" panose="020F0502020204030204" pitchFamily="34" charset="0"/>
            </a:endParaRPr>
          </a:p>
          <a:p>
            <a:pPr marL="457200" indent="-457200" algn="just">
              <a:spcAft>
                <a:spcPts val="600"/>
              </a:spcAft>
              <a:buClr>
                <a:schemeClr val="accent4"/>
              </a:buClr>
              <a:buFont typeface="+mj-lt"/>
              <a:buAutoNum type="arabicParenR"/>
              <a:tabLst>
                <a:tab pos="447675" algn="l"/>
                <a:tab pos="2425700" algn="l"/>
              </a:tabLst>
              <a:defRPr/>
            </a:pPr>
            <a:r>
              <a:rPr lang="en-GB" sz="2000" dirty="0">
                <a:latin typeface="EC Square Sans Cond Pro" panose="020B0506040000020004" pitchFamily="34" charset="0"/>
                <a:ea typeface="MS PGothic" panose="020B0600070205080204" pitchFamily="34" charset="-128"/>
                <a:cs typeface="Calibri" panose="020F0502020204030204" pitchFamily="34" charset="0"/>
              </a:rPr>
              <a:t>Partnerships and institutional capacity (EB involvement)</a:t>
            </a:r>
          </a:p>
          <a:p>
            <a:pPr marL="457200" indent="-457200" algn="just">
              <a:spcAft>
                <a:spcPts val="600"/>
              </a:spcAft>
              <a:buClr>
                <a:schemeClr val="accent4"/>
              </a:buClr>
              <a:buFont typeface="+mj-lt"/>
              <a:buAutoNum type="arabicParenR"/>
              <a:tabLst>
                <a:tab pos="447675" algn="l"/>
                <a:tab pos="2425700" algn="l"/>
              </a:tabLst>
              <a:defRPr/>
            </a:pPr>
            <a:r>
              <a:rPr lang="en-GB" sz="2000" dirty="0">
                <a:latin typeface="EC Square Sans Cond Pro" panose="020B0506040000020004" pitchFamily="34" charset="0"/>
                <a:ea typeface="MS PGothic" panose="020B0600070205080204" pitchFamily="34" charset="-128"/>
                <a:cs typeface="Calibri" panose="020F0502020204030204" pitchFamily="34" charset="0"/>
              </a:rPr>
              <a:t>Funding</a:t>
            </a:r>
          </a:p>
          <a:p>
            <a:pPr marL="457200" indent="-457200" algn="just">
              <a:spcAft>
                <a:spcPts val="600"/>
              </a:spcAft>
              <a:buClr>
                <a:schemeClr val="accent4"/>
              </a:buClr>
              <a:buFont typeface="+mj-lt"/>
              <a:buAutoNum type="arabicParenR"/>
              <a:tabLst>
                <a:tab pos="447675" algn="l"/>
                <a:tab pos="2425700" algn="l"/>
              </a:tabLst>
              <a:defRPr/>
            </a:pPr>
            <a:r>
              <a:rPr lang="en-GB" sz="2000" dirty="0">
                <a:latin typeface="EC Square Sans Cond Pro" panose="020B0506040000020004" pitchFamily="34" charset="0"/>
                <a:ea typeface="MS PGothic" panose="020B0600070205080204" pitchFamily="34" charset="-128"/>
                <a:cs typeface="Calibri" panose="020F0502020204030204" pitchFamily="34" charset="0"/>
              </a:rPr>
              <a:t>Monitoring and reporting</a:t>
            </a:r>
          </a:p>
          <a:p>
            <a:pPr marL="0" indent="0">
              <a:lnSpc>
                <a:spcPct val="100000"/>
              </a:lnSpc>
              <a:spcBef>
                <a:spcPts val="0"/>
              </a:spcBef>
              <a:buNone/>
              <a:defRPr/>
            </a:pPr>
            <a:endParaRPr lang="en-GB" sz="2400" dirty="0">
              <a:solidFill>
                <a:srgbClr val="7975C8"/>
              </a:solidFill>
              <a:latin typeface="EC Square Sans Cond Pro" panose="020B0506040000020004" pitchFamily="34" charset="0"/>
              <a:ea typeface="Verdana" panose="020B0604030504040204" pitchFamily="34" charset="0"/>
            </a:endParaRPr>
          </a:p>
          <a:p>
            <a:pPr algn="just">
              <a:tabLst>
                <a:tab pos="3940175" algn="l"/>
              </a:tabLst>
            </a:pPr>
            <a:endParaRPr lang="en-IE" sz="2200" b="1" dirty="0">
              <a:ea typeface="Verdana"/>
            </a:endParaRPr>
          </a:p>
        </p:txBody>
      </p:sp>
    </p:spTree>
    <p:extLst>
      <p:ext uri="{BB962C8B-B14F-4D97-AF65-F5344CB8AC3E}">
        <p14:creationId xmlns:p14="http://schemas.microsoft.com/office/powerpoint/2010/main" val="906249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C6C62-0E2A-4E0E-B23E-B25E09B80594}"/>
              </a:ext>
            </a:extLst>
          </p:cNvPr>
          <p:cNvSpPr>
            <a:spLocks noGrp="1"/>
          </p:cNvSpPr>
          <p:nvPr>
            <p:ph type="title"/>
          </p:nvPr>
        </p:nvSpPr>
        <p:spPr>
          <a:xfrm>
            <a:off x="1867989" y="252391"/>
            <a:ext cx="10324011" cy="1336936"/>
          </a:xfrm>
        </p:spPr>
        <p:txBody>
          <a:bodyPr>
            <a:normAutofit fontScale="90000"/>
          </a:bodyPr>
          <a:lstStyle/>
          <a:p>
            <a:br>
              <a:rPr lang="en-US" sz="3600" b="1" dirty="0">
                <a:solidFill>
                  <a:srgbClr val="7975C8"/>
                </a:solidFill>
                <a:latin typeface="EC Square Sans Cond Pro" panose="020B0506040000020004" pitchFamily="34" charset="0"/>
                <a:ea typeface="Verdana" panose="020B0604030504040204" pitchFamily="34" charset="0"/>
              </a:rPr>
            </a:br>
            <a:r>
              <a:rPr lang="en-US" sz="3600" b="1" dirty="0">
                <a:solidFill>
                  <a:srgbClr val="7975C8"/>
                </a:solidFill>
                <a:latin typeface="EC Square Sans Cond Pro" panose="020B0506040000020004" pitchFamily="34" charset="0"/>
                <a:ea typeface="Verdana" panose="020B0604030504040204" pitchFamily="34" charset="0"/>
              </a:rPr>
              <a:t>Combating discrimination on the basis of racial or ethnic origin in education : targeted legal and </a:t>
            </a:r>
            <a:r>
              <a:rPr lang="en-US" sz="3600" b="1">
                <a:solidFill>
                  <a:srgbClr val="7975C8"/>
                </a:solidFill>
                <a:latin typeface="EC Square Sans Cond Pro" panose="020B0506040000020004" pitchFamily="34" charset="0"/>
                <a:ea typeface="Verdana" panose="020B0604030504040204" pitchFamily="34" charset="0"/>
              </a:rPr>
              <a:t>policy tools (III)</a:t>
            </a:r>
            <a:br>
              <a:rPr lang="en-US" sz="3200" b="1" dirty="0">
                <a:solidFill>
                  <a:srgbClr val="7975C8"/>
                </a:solidFill>
                <a:latin typeface="Verdana"/>
                <a:ea typeface="Verdana"/>
              </a:rPr>
            </a:br>
            <a:endParaRPr lang="en-US" sz="3200" b="1" dirty="0">
              <a:solidFill>
                <a:srgbClr val="7975C8"/>
              </a:solidFill>
              <a:latin typeface="Verdana"/>
              <a:ea typeface="Verdana"/>
            </a:endParaRPr>
          </a:p>
        </p:txBody>
      </p:sp>
      <p:sp>
        <p:nvSpPr>
          <p:cNvPr id="3" name="Content Placeholder 2">
            <a:extLst>
              <a:ext uri="{FF2B5EF4-FFF2-40B4-BE49-F238E27FC236}">
                <a16:creationId xmlns:a16="http://schemas.microsoft.com/office/drawing/2014/main" id="{5B34C512-8C82-4655-B809-A6ACE7B13426}"/>
              </a:ext>
            </a:extLst>
          </p:cNvPr>
          <p:cNvSpPr>
            <a:spLocks noGrp="1"/>
          </p:cNvSpPr>
          <p:nvPr>
            <p:ph idx="1"/>
          </p:nvPr>
        </p:nvSpPr>
        <p:spPr>
          <a:xfrm>
            <a:off x="751114" y="1467886"/>
            <a:ext cx="10689772" cy="5390113"/>
          </a:xfrm>
        </p:spPr>
        <p:txBody>
          <a:bodyPr vert="horz" lIns="91440" tIns="45720" rIns="91440" bIns="45720" rtlCol="0" anchor="t">
            <a:noAutofit/>
          </a:bodyPr>
          <a:lstStyle/>
          <a:p>
            <a:pPr marL="0" indent="0">
              <a:lnSpc>
                <a:spcPct val="100000"/>
              </a:lnSpc>
              <a:spcBef>
                <a:spcPts val="0"/>
              </a:spcBef>
              <a:buNone/>
              <a:defRPr/>
            </a:pPr>
            <a:r>
              <a:rPr lang="en-GB" sz="2400" dirty="0">
                <a:solidFill>
                  <a:srgbClr val="7975C8"/>
                </a:solidFill>
                <a:latin typeface="EC Square Sans Cond Pro" panose="020B0506040000020004" pitchFamily="34" charset="0"/>
                <a:ea typeface="Verdana" panose="020B0604030504040204" pitchFamily="34" charset="0"/>
              </a:rPr>
              <a:t>Council recommendation on Roma equality, inclusion and participation</a:t>
            </a:r>
          </a:p>
          <a:p>
            <a:pPr marL="0" indent="0" algn="just">
              <a:spcAft>
                <a:spcPts val="600"/>
              </a:spcAft>
              <a:buClr>
                <a:schemeClr val="accent4"/>
              </a:buClr>
              <a:buNone/>
              <a:tabLst>
                <a:tab pos="447675" algn="l"/>
                <a:tab pos="2425700" algn="l"/>
              </a:tabLst>
              <a:defRPr/>
            </a:pPr>
            <a:r>
              <a:rPr lang="en-GB" sz="2000" dirty="0">
                <a:latin typeface="EC Square Sans Cond Pro" panose="020B0506040000020004" pitchFamily="34" charset="0"/>
                <a:ea typeface="MS PGothic" panose="020B0600070205080204" pitchFamily="34" charset="-128"/>
                <a:cs typeface="Calibri" panose="020F0502020204030204" pitchFamily="34" charset="0"/>
              </a:rPr>
              <a:t>Chapter 3 : Partnerships and institutional capacity</a:t>
            </a:r>
          </a:p>
          <a:p>
            <a:pPr marL="0" indent="0" algn="just">
              <a:spcAft>
                <a:spcPts val="600"/>
              </a:spcAft>
              <a:buClr>
                <a:schemeClr val="accent4"/>
              </a:buClr>
              <a:buNone/>
              <a:tabLst>
                <a:tab pos="447675" algn="l"/>
                <a:tab pos="2425700" algn="l"/>
              </a:tabLst>
              <a:defRPr/>
            </a:pPr>
            <a:r>
              <a:rPr lang="en-GB" sz="2000" dirty="0">
                <a:latin typeface="EC Square Sans Cond Pro" panose="020B0506040000020004" pitchFamily="34" charset="0"/>
                <a:ea typeface="MS PGothic" panose="020B0600070205080204" pitchFamily="34" charset="-128"/>
                <a:cs typeface="Calibri" panose="020F0502020204030204" pitchFamily="34" charset="0"/>
              </a:rPr>
              <a:t>EB cooperation with NRCPs, CSOs, other public and private institutions, general public</a:t>
            </a:r>
          </a:p>
          <a:p>
            <a:pPr marL="0" indent="0" algn="just">
              <a:spcAft>
                <a:spcPts val="600"/>
              </a:spcAft>
              <a:buClr>
                <a:schemeClr val="accent4"/>
              </a:buClr>
              <a:buNone/>
              <a:tabLst>
                <a:tab pos="447675" algn="l"/>
                <a:tab pos="2425700" algn="l"/>
              </a:tabLst>
              <a:defRPr/>
            </a:pPr>
            <a:r>
              <a:rPr lang="en-GB" sz="2000" dirty="0">
                <a:latin typeface="EC Square Sans Cond Pro" panose="020B0506040000020004" pitchFamily="34" charset="0"/>
                <a:ea typeface="MS PGothic" panose="020B0600070205080204" pitchFamily="34" charset="-128"/>
                <a:cs typeface="Calibri" panose="020F0502020204030204" pitchFamily="34" charset="0"/>
              </a:rPr>
              <a:t>Institutional capacity to :</a:t>
            </a:r>
          </a:p>
          <a:p>
            <a:pPr marL="342900" indent="-342900" algn="just">
              <a:spcAft>
                <a:spcPts val="600"/>
              </a:spcAft>
              <a:buClr>
                <a:schemeClr val="accent4"/>
              </a:buClr>
              <a:buFont typeface="Arial" panose="020B0604020202020204" pitchFamily="34" charset="0"/>
              <a:buAutoNum type="alphaLcParenR"/>
              <a:tabLst>
                <a:tab pos="447675" algn="l"/>
                <a:tab pos="2425700" algn="l"/>
              </a:tabLst>
              <a:defRPr/>
            </a:pPr>
            <a:r>
              <a:rPr lang="en-US" sz="1400" dirty="0">
                <a:latin typeface="EC Square Sans Cond Pro" panose="020B0506040000020004" pitchFamily="34" charset="0"/>
                <a:ea typeface="MS PGothic" panose="020B0600070205080204" pitchFamily="34" charset="-128"/>
                <a:cs typeface="Calibri" panose="020F0502020204030204" pitchFamily="34" charset="0"/>
              </a:rPr>
              <a:t>pursue cases of discrimination, hate speech and hate crimes, and pursue strategic litigation; </a:t>
            </a:r>
          </a:p>
          <a:p>
            <a:pPr marL="342900" indent="-342900" algn="just">
              <a:spcAft>
                <a:spcPts val="600"/>
              </a:spcAft>
              <a:buClr>
                <a:schemeClr val="accent4"/>
              </a:buClr>
              <a:buFont typeface="Arial" panose="020B0604020202020204" pitchFamily="34" charset="0"/>
              <a:buAutoNum type="alphaLcParenR"/>
              <a:tabLst>
                <a:tab pos="447675" algn="l"/>
                <a:tab pos="2425700" algn="l"/>
              </a:tabLst>
              <a:defRPr/>
            </a:pPr>
            <a:r>
              <a:rPr lang="en-US" sz="1400" dirty="0">
                <a:latin typeface="EC Square Sans Cond Pro" panose="020B0506040000020004" pitchFamily="34" charset="0"/>
                <a:ea typeface="MS PGothic" panose="020B0600070205080204" pitchFamily="34" charset="-128"/>
                <a:cs typeface="Calibri" panose="020F0502020204030204" pitchFamily="34" charset="0"/>
              </a:rPr>
              <a:t>address underreporting of discrimination, hate speech and hate crimes, and raise awareness of rights among Roma; </a:t>
            </a:r>
          </a:p>
          <a:p>
            <a:pPr marL="342900" indent="-342900" algn="just">
              <a:spcAft>
                <a:spcPts val="600"/>
              </a:spcAft>
              <a:buClr>
                <a:schemeClr val="accent4"/>
              </a:buClr>
              <a:buFont typeface="Arial" panose="020B0604020202020204" pitchFamily="34" charset="0"/>
              <a:buAutoNum type="alphaLcParenR"/>
              <a:tabLst>
                <a:tab pos="447675" algn="l"/>
                <a:tab pos="2425700" algn="l"/>
              </a:tabLst>
              <a:defRPr/>
            </a:pPr>
            <a:r>
              <a:rPr lang="en-US" sz="1400" dirty="0">
                <a:latin typeface="EC Square Sans Cond Pro" panose="020B0506040000020004" pitchFamily="34" charset="0"/>
                <a:ea typeface="MS PGothic" panose="020B0600070205080204" pitchFamily="34" charset="-128"/>
                <a:cs typeface="Calibri" panose="020F0502020204030204" pitchFamily="34" charset="0"/>
              </a:rPr>
              <a:t>conduct research into and collect data on equality of and discrimination against Roma; </a:t>
            </a:r>
          </a:p>
          <a:p>
            <a:pPr marL="342900" indent="-342900" algn="just">
              <a:spcAft>
                <a:spcPts val="600"/>
              </a:spcAft>
              <a:buClr>
                <a:schemeClr val="accent4"/>
              </a:buClr>
              <a:buFont typeface="Arial" panose="020B0604020202020204" pitchFamily="34" charset="0"/>
              <a:buAutoNum type="alphaLcParenR"/>
              <a:tabLst>
                <a:tab pos="447675" algn="l"/>
                <a:tab pos="2425700" algn="l"/>
              </a:tabLst>
              <a:defRPr/>
            </a:pPr>
            <a:r>
              <a:rPr lang="en-US" sz="1400" dirty="0">
                <a:latin typeface="EC Square Sans Cond Pro" panose="020B0506040000020004" pitchFamily="34" charset="0"/>
                <a:ea typeface="MS PGothic" panose="020B0600070205080204" pitchFamily="34" charset="-128"/>
                <a:cs typeface="Calibri" panose="020F0502020204030204" pitchFamily="34" charset="0"/>
              </a:rPr>
              <a:t>build the capacity of and cooperate with Roma civil society, with a focus on access to justice and enforcing equality legislation; </a:t>
            </a:r>
          </a:p>
          <a:p>
            <a:pPr marL="342900" indent="-342900" algn="just">
              <a:spcAft>
                <a:spcPts val="600"/>
              </a:spcAft>
              <a:buClr>
                <a:schemeClr val="accent4"/>
              </a:buClr>
              <a:buFont typeface="Arial" panose="020B0604020202020204" pitchFamily="34" charset="0"/>
              <a:buAutoNum type="alphaLcParenR"/>
              <a:tabLst>
                <a:tab pos="447675" algn="l"/>
                <a:tab pos="2425700" algn="l"/>
              </a:tabLst>
              <a:defRPr/>
            </a:pPr>
            <a:r>
              <a:rPr lang="en-US" sz="1400" dirty="0">
                <a:latin typeface="EC Square Sans Cond Pro" panose="020B0506040000020004" pitchFamily="34" charset="0"/>
                <a:ea typeface="MS PGothic" panose="020B0600070205080204" pitchFamily="34" charset="-128"/>
                <a:cs typeface="Calibri" panose="020F0502020204030204" pitchFamily="34" charset="0"/>
              </a:rPr>
              <a:t>provide guidance and training to the general public as well as public and private </a:t>
            </a:r>
            <a:r>
              <a:rPr lang="en-US" sz="1400" dirty="0" err="1">
                <a:latin typeface="EC Square Sans Cond Pro" panose="020B0506040000020004" pitchFamily="34" charset="0"/>
                <a:ea typeface="MS PGothic" panose="020B0600070205080204" pitchFamily="34" charset="-128"/>
                <a:cs typeface="Calibri" panose="020F0502020204030204" pitchFamily="34" charset="0"/>
              </a:rPr>
              <a:t>organisations</a:t>
            </a:r>
            <a:r>
              <a:rPr lang="en-US" sz="1400" dirty="0">
                <a:latin typeface="EC Square Sans Cond Pro" panose="020B0506040000020004" pitchFamily="34" charset="0"/>
                <a:ea typeface="MS PGothic" panose="020B0600070205080204" pitchFamily="34" charset="-128"/>
                <a:cs typeface="Calibri" panose="020F0502020204030204" pitchFamily="34" charset="0"/>
              </a:rPr>
              <a:t>;</a:t>
            </a:r>
          </a:p>
          <a:p>
            <a:pPr marL="342900" indent="-342900" algn="just">
              <a:spcAft>
                <a:spcPts val="600"/>
              </a:spcAft>
              <a:buClr>
                <a:schemeClr val="accent4"/>
              </a:buClr>
              <a:buAutoNum type="alphaLcParenR"/>
              <a:tabLst>
                <a:tab pos="447675" algn="l"/>
                <a:tab pos="2425700" algn="l"/>
              </a:tabLst>
              <a:defRPr/>
            </a:pPr>
            <a:r>
              <a:rPr lang="en-US" sz="1400" dirty="0">
                <a:latin typeface="EC Square Sans Cond Pro" panose="020B0506040000020004" pitchFamily="34" charset="0"/>
                <a:ea typeface="MS PGothic" panose="020B0600070205080204" pitchFamily="34" charset="-128"/>
                <a:cs typeface="Calibri" panose="020F0502020204030204" pitchFamily="34" charset="0"/>
              </a:rPr>
              <a:t>Advice on design, monitoring and evaluation of the NRSF, EU funds monitoring committees</a:t>
            </a:r>
            <a:endParaRPr lang="en-GB" sz="2000" dirty="0">
              <a:latin typeface="EC Square Sans Cond Pro" panose="020B0506040000020004" pitchFamily="34" charset="0"/>
              <a:ea typeface="MS PGothic" panose="020B0600070205080204" pitchFamily="34" charset="-128"/>
              <a:cs typeface="Calibri" panose="020F0502020204030204" pitchFamily="34" charset="0"/>
            </a:endParaRPr>
          </a:p>
          <a:p>
            <a:pPr marL="0" indent="0">
              <a:lnSpc>
                <a:spcPct val="100000"/>
              </a:lnSpc>
              <a:spcBef>
                <a:spcPts val="0"/>
              </a:spcBef>
              <a:buNone/>
              <a:defRPr/>
            </a:pPr>
            <a:endParaRPr lang="en-GB" sz="2400" dirty="0">
              <a:solidFill>
                <a:srgbClr val="7975C8"/>
              </a:solidFill>
              <a:latin typeface="EC Square Sans Cond Pro" panose="020B0506040000020004" pitchFamily="34" charset="0"/>
              <a:ea typeface="Verdana" panose="020B0604030504040204" pitchFamily="34" charset="0"/>
            </a:endParaRPr>
          </a:p>
          <a:p>
            <a:pPr algn="just">
              <a:tabLst>
                <a:tab pos="3940175" algn="l"/>
              </a:tabLst>
            </a:pPr>
            <a:endParaRPr lang="en-IE" sz="2200" b="1" dirty="0">
              <a:ea typeface="Verdana"/>
            </a:endParaRPr>
          </a:p>
        </p:txBody>
      </p:sp>
    </p:spTree>
    <p:extLst>
      <p:ext uri="{BB962C8B-B14F-4D97-AF65-F5344CB8AC3E}">
        <p14:creationId xmlns:p14="http://schemas.microsoft.com/office/powerpoint/2010/main" val="1925863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B210B-04B8-43B8-BFC2-45C44C214758}"/>
              </a:ext>
            </a:extLst>
          </p:cNvPr>
          <p:cNvSpPr>
            <a:spLocks noGrp="1"/>
          </p:cNvSpPr>
          <p:nvPr>
            <p:ph type="title"/>
          </p:nvPr>
        </p:nvSpPr>
        <p:spPr>
          <a:xfrm>
            <a:off x="5207237" y="794758"/>
            <a:ext cx="6984763" cy="513628"/>
          </a:xfrm>
        </p:spPr>
        <p:txBody>
          <a:bodyPr>
            <a:normAutofit fontScale="90000"/>
          </a:bodyPr>
          <a:lstStyle/>
          <a:p>
            <a:pPr algn="ctr"/>
            <a:r>
              <a:rPr lang="en-US" sz="3200" b="1" dirty="0">
                <a:solidFill>
                  <a:srgbClr val="7975C8"/>
                </a:solidFill>
                <a:latin typeface="EC Square Sans Cond Pro" panose="020B0506040000020004" pitchFamily="34" charset="0"/>
                <a:ea typeface="Verdana"/>
                <a:cs typeface="Calibri Light"/>
              </a:rPr>
              <a:t>About this Eurydice report</a:t>
            </a:r>
          </a:p>
        </p:txBody>
      </p:sp>
      <p:sp>
        <p:nvSpPr>
          <p:cNvPr id="3" name="Content Placeholder 2">
            <a:extLst>
              <a:ext uri="{FF2B5EF4-FFF2-40B4-BE49-F238E27FC236}">
                <a16:creationId xmlns:a16="http://schemas.microsoft.com/office/drawing/2014/main" id="{3A2231C9-B4C3-4EA3-AEDB-3FA6C1E2FD18}"/>
              </a:ext>
              <a:ext uri="{C183D7F6-B498-43B3-948B-1728B52AA6E4}">
                <adec:decorative xmlns:adec="http://schemas.microsoft.com/office/drawing/2017/decorative" val="1"/>
              </a:ext>
            </a:extLst>
          </p:cNvPr>
          <p:cNvSpPr>
            <a:spLocks noGrp="1"/>
          </p:cNvSpPr>
          <p:nvPr>
            <p:ph idx="1"/>
          </p:nvPr>
        </p:nvSpPr>
        <p:spPr>
          <a:xfrm>
            <a:off x="484544" y="5675642"/>
            <a:ext cx="4086225" cy="593725"/>
          </a:xfrm>
        </p:spPr>
        <p:txBody>
          <a:bodyPr vert="horz" lIns="91440" tIns="45720" rIns="91440" bIns="45720" rtlCol="0" anchor="t">
            <a:normAutofit/>
          </a:bodyPr>
          <a:lstStyle/>
          <a:p>
            <a:pPr marL="0" indent="0">
              <a:buNone/>
            </a:pPr>
            <a:endParaRPr lang="en-US">
              <a:latin typeface="Verdana"/>
              <a:ea typeface="Verdana"/>
            </a:endParaRPr>
          </a:p>
          <a:p>
            <a:endParaRPr lang="en-US">
              <a:latin typeface="Verdana"/>
              <a:ea typeface="Verdana"/>
            </a:endParaRPr>
          </a:p>
          <a:p>
            <a:pPr marL="0" indent="0">
              <a:buNone/>
            </a:pPr>
            <a:endParaRPr lang="en-US" b="1" dirty="0">
              <a:solidFill>
                <a:srgbClr val="7975C8"/>
              </a:solidFill>
              <a:latin typeface="Verdana"/>
              <a:ea typeface="Verdana"/>
            </a:endParaRPr>
          </a:p>
        </p:txBody>
      </p:sp>
      <p:pic>
        <p:nvPicPr>
          <p:cNvPr id="5" name="Picture Placeholder 6">
            <a:extLst>
              <a:ext uri="{FF2B5EF4-FFF2-40B4-BE49-F238E27FC236}">
                <a16:creationId xmlns:a16="http://schemas.microsoft.com/office/drawing/2014/main" id="{1430D125-0816-2384-A5BD-BCCDE855A6EF}"/>
              </a:ext>
              <a:ext uri="{C183D7F6-B498-43B3-948B-1728B52AA6E4}">
                <adec:decorative xmlns:adec="http://schemas.microsoft.com/office/drawing/2017/decorative" val="1"/>
              </a:ext>
            </a:extLst>
          </p:cNvPr>
          <p:cNvPicPr>
            <a:picLocks noChangeAspect="1"/>
          </p:cNvPicPr>
          <p:nvPr/>
        </p:nvPicPr>
        <p:blipFill>
          <a:blip r:embed="rId2"/>
          <a:srcRect t="10145" b="10145"/>
          <a:stretch>
            <a:fillRect/>
          </a:stretch>
        </p:blipFill>
        <p:spPr>
          <a:xfrm>
            <a:off x="0" y="0"/>
            <a:ext cx="6048874" cy="6858000"/>
          </a:xfrm>
          <a:prstGeom prst="rect">
            <a:avLst/>
          </a:prstGeom>
          <a:solidFill>
            <a:schemeClr val="lt2"/>
          </a:solidFill>
          <a:ln w="28575" cap="flat" cmpd="sng">
            <a:solidFill>
              <a:schemeClr val="accent5"/>
            </a:solidFill>
            <a:prstDash val="solid"/>
            <a:round/>
            <a:headEnd type="none" w="sm" len="sm"/>
            <a:tailEnd type="none" w="sm" len="sm"/>
          </a:ln>
        </p:spPr>
      </p:pic>
      <p:sp>
        <p:nvSpPr>
          <p:cNvPr id="6" name="TextBox 5">
            <a:extLst>
              <a:ext uri="{FF2B5EF4-FFF2-40B4-BE49-F238E27FC236}">
                <a16:creationId xmlns:a16="http://schemas.microsoft.com/office/drawing/2014/main" id="{F51F8972-CFCA-B411-6D99-14D54118763C}"/>
              </a:ext>
            </a:extLst>
          </p:cNvPr>
          <p:cNvSpPr txBox="1"/>
          <p:nvPr/>
        </p:nvSpPr>
        <p:spPr>
          <a:xfrm>
            <a:off x="6648628" y="1760434"/>
            <a:ext cx="4435267" cy="4247317"/>
          </a:xfrm>
          <a:prstGeom prst="rect">
            <a:avLst/>
          </a:prstGeom>
          <a:noFill/>
        </p:spPr>
        <p:txBody>
          <a:bodyPr wrap="square" rtlCol="0">
            <a:spAutoFit/>
          </a:bodyPr>
          <a:lstStyle/>
          <a:p>
            <a:pPr marL="342900" indent="-342900" rtl="0" fontAlgn="base">
              <a:buFont typeface="Wingdings" panose="05000000000000000000" pitchFamily="2" charset="2"/>
              <a:buChar char="Ø"/>
            </a:pPr>
            <a:r>
              <a:rPr lang="en-US" sz="1800" dirty="0">
                <a:latin typeface="EC Square Sans Cond Pro" panose="020B0506040000020004" pitchFamily="34" charset="0"/>
                <a:ea typeface="Verdana" panose="020B0604030504040204" pitchFamily="34" charset="0"/>
              </a:rPr>
              <a:t>Investigates </a:t>
            </a:r>
            <a:r>
              <a:rPr lang="en-US" sz="1800" b="1" dirty="0">
                <a:latin typeface="EC Square Sans Cond Pro" panose="020B0506040000020004" pitchFamily="34" charset="0"/>
                <a:ea typeface="Verdana" panose="020B0604030504040204" pitchFamily="34" charset="0"/>
              </a:rPr>
              <a:t>national/top-level policies </a:t>
            </a:r>
            <a:r>
              <a:rPr lang="en-US" sz="1800" dirty="0">
                <a:latin typeface="EC Square Sans Cond Pro" panose="020B0506040000020004" pitchFamily="34" charset="0"/>
                <a:ea typeface="Verdana" panose="020B0604030504040204" pitchFamily="34" charset="0"/>
              </a:rPr>
              <a:t>(reference year 2022/2023)</a:t>
            </a:r>
          </a:p>
          <a:p>
            <a:pPr rtl="0" fontAlgn="base"/>
            <a:endParaRPr lang="en-US" sz="1800" dirty="0">
              <a:latin typeface="EC Square Sans Cond Pro" panose="020B0506040000020004" pitchFamily="34" charset="0"/>
              <a:ea typeface="Verdana" panose="020B0604030504040204" pitchFamily="34" charset="0"/>
            </a:endParaRPr>
          </a:p>
          <a:p>
            <a:pPr marL="342900" indent="-342900" rtl="0" fontAlgn="base">
              <a:buFont typeface="Wingdings" panose="05000000000000000000" pitchFamily="2" charset="2"/>
              <a:buChar char="Ø"/>
            </a:pPr>
            <a:r>
              <a:rPr lang="en-US" sz="1800" dirty="0">
                <a:latin typeface="EC Square Sans Cond Pro" panose="020B0506040000020004" pitchFamily="34" charset="0"/>
                <a:ea typeface="Verdana" panose="020B0604030504040204" pitchFamily="34" charset="0"/>
              </a:rPr>
              <a:t>Focuses on </a:t>
            </a:r>
            <a:r>
              <a:rPr lang="en-US" sz="1800" b="1" dirty="0">
                <a:latin typeface="EC Square Sans Cond Pro" panose="020B0506040000020004" pitchFamily="34" charset="0"/>
                <a:ea typeface="Verdana" panose="020B0604030504040204" pitchFamily="34" charset="0"/>
              </a:rPr>
              <a:t>learners at risk of experiencing disadvantage/ discrimination</a:t>
            </a:r>
            <a:r>
              <a:rPr lang="en-US" sz="1800" dirty="0">
                <a:latin typeface="EC Square Sans Cond Pro" panose="020B0506040000020004" pitchFamily="34" charset="0"/>
                <a:ea typeface="Verdana" panose="020B0604030504040204" pitchFamily="34" charset="0"/>
              </a:rPr>
              <a:t>:</a:t>
            </a:r>
          </a:p>
          <a:p>
            <a:pPr rtl="0" fontAlgn="base"/>
            <a:r>
              <a:rPr lang="en-US" sz="1800" dirty="0">
                <a:latin typeface="EC Square Sans Cond Pro" panose="020B0506040000020004" pitchFamily="34" charset="0"/>
                <a:ea typeface="Verdana" panose="020B0604030504040204" pitchFamily="34" charset="0"/>
              </a:rPr>
              <a:t>	Girls/boys, learners from different 	migrant/refugee, </a:t>
            </a:r>
            <a:r>
              <a:rPr lang="en-US" sz="1800" b="1" dirty="0">
                <a:latin typeface="EC Square Sans Cond Pro" panose="020B0506040000020004" pitchFamily="34" charset="0"/>
                <a:ea typeface="Verdana" panose="020B0604030504040204" pitchFamily="34" charset="0"/>
              </a:rPr>
              <a:t>ethnic minorities </a:t>
            </a:r>
            <a:r>
              <a:rPr lang="en-US" sz="1800" dirty="0">
                <a:latin typeface="EC Square Sans Cond Pro" panose="020B0506040000020004" pitchFamily="34" charset="0"/>
                <a:ea typeface="Verdana" panose="020B0604030504040204" pitchFamily="34" charset="0"/>
              </a:rPr>
              <a:t>and 	religious backgrounds, LGBTIQ+ 	students, students with SEN/disabilities</a:t>
            </a:r>
          </a:p>
          <a:p>
            <a:pPr rtl="0" fontAlgn="base"/>
            <a:endParaRPr lang="en-US" sz="1800" dirty="0">
              <a:latin typeface="EC Square Sans Cond Pro" panose="020B0506040000020004" pitchFamily="34" charset="0"/>
              <a:ea typeface="Verdana" panose="020B0604030504040204" pitchFamily="34" charset="0"/>
            </a:endParaRPr>
          </a:p>
          <a:p>
            <a:pPr marL="342900" indent="-342900" rtl="0" fontAlgn="base">
              <a:buFont typeface="Wingdings" panose="05000000000000000000" pitchFamily="2" charset="2"/>
              <a:buChar char="Ø"/>
            </a:pPr>
            <a:r>
              <a:rPr lang="en-US" sz="1800" dirty="0">
                <a:latin typeface="EC Square Sans Cond Pro" panose="020B0506040000020004" pitchFamily="34" charset="0"/>
                <a:ea typeface="Verdana" panose="020B0604030504040204" pitchFamily="34" charset="0"/>
              </a:rPr>
              <a:t>Covers </a:t>
            </a:r>
            <a:r>
              <a:rPr lang="en-US" sz="1800" b="1" dirty="0">
                <a:latin typeface="EC Square Sans Cond Pro" panose="020B0506040000020004" pitchFamily="34" charset="0"/>
                <a:ea typeface="Verdana" panose="020B0604030504040204" pitchFamily="34" charset="0"/>
              </a:rPr>
              <a:t>39 </a:t>
            </a:r>
            <a:r>
              <a:rPr lang="en-US" sz="1800" dirty="0">
                <a:latin typeface="EC Square Sans Cond Pro" panose="020B0506040000020004" pitchFamily="34" charset="0"/>
                <a:ea typeface="Verdana" panose="020B0604030504040204" pitchFamily="34" charset="0"/>
              </a:rPr>
              <a:t>European education systems</a:t>
            </a:r>
          </a:p>
          <a:p>
            <a:pPr marL="342900" indent="-342900" rtl="0" fontAlgn="base">
              <a:buFont typeface="Wingdings" panose="05000000000000000000" pitchFamily="2" charset="2"/>
              <a:buChar char="Ø"/>
            </a:pPr>
            <a:endParaRPr lang="en-US" sz="1800" dirty="0">
              <a:latin typeface="EC Square Sans Cond Pro" panose="020B0506040000020004" pitchFamily="34" charset="0"/>
              <a:ea typeface="Verdana" panose="020B0604030504040204" pitchFamily="34" charset="0"/>
            </a:endParaRPr>
          </a:p>
          <a:p>
            <a:pPr marL="342900" indent="-342900" rtl="0" fontAlgn="base">
              <a:buFont typeface="Wingdings" panose="05000000000000000000" pitchFamily="2" charset="2"/>
              <a:buChar char="Ø"/>
            </a:pPr>
            <a:r>
              <a:rPr lang="en-US" sz="1800" dirty="0">
                <a:latin typeface="EC Square Sans Cond Pro" panose="020B0506040000020004" pitchFamily="34" charset="0"/>
                <a:ea typeface="Verdana" panose="020B0604030504040204" pitchFamily="34" charset="0"/>
              </a:rPr>
              <a:t>Report and policy tables available at: </a:t>
            </a:r>
            <a:r>
              <a:rPr lang="en-US" sz="1800" dirty="0">
                <a:latin typeface="EC Square Sans Cond Pro" panose="020B0506040000020004" pitchFamily="34" charset="0"/>
                <a:ea typeface="Verdana" panose="020B0604030504040204" pitchFamily="34" charset="0"/>
                <a:hlinkClick r:id="rId3"/>
              </a:rPr>
              <a:t>https://eurydice.eacea.ec.europa.eu/</a:t>
            </a:r>
            <a:endParaRPr lang="en-US" sz="1800" dirty="0">
              <a:latin typeface="EC Square Sans Cond Pro" panose="020B0506040000020004" pitchFamily="34" charset="0"/>
              <a:ea typeface="Verdana" panose="020B0604030504040204" pitchFamily="34" charset="0"/>
            </a:endParaRPr>
          </a:p>
          <a:p>
            <a:endParaRPr lang="en-IE" dirty="0"/>
          </a:p>
        </p:txBody>
      </p:sp>
    </p:spTree>
    <p:extLst>
      <p:ext uri="{BB962C8B-B14F-4D97-AF65-F5344CB8AC3E}">
        <p14:creationId xmlns:p14="http://schemas.microsoft.com/office/powerpoint/2010/main" val="243126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B210B-04B8-43B8-BFC2-45C44C214758}"/>
              </a:ext>
            </a:extLst>
          </p:cNvPr>
          <p:cNvSpPr>
            <a:spLocks noGrp="1"/>
          </p:cNvSpPr>
          <p:nvPr>
            <p:ph type="title"/>
          </p:nvPr>
        </p:nvSpPr>
        <p:spPr>
          <a:xfrm>
            <a:off x="1743342" y="247827"/>
            <a:ext cx="10072643" cy="1213503"/>
          </a:xfrm>
        </p:spPr>
        <p:txBody>
          <a:bodyPr>
            <a:normAutofit/>
          </a:bodyPr>
          <a:lstStyle/>
          <a:p>
            <a:pPr algn="ctr"/>
            <a:r>
              <a:rPr lang="en-US" sz="3200" b="1" dirty="0">
                <a:solidFill>
                  <a:srgbClr val="7975C8"/>
                </a:solidFill>
                <a:latin typeface="EC Square Sans Cond Pro" panose="020B0506040000020004" pitchFamily="34" charset="0"/>
                <a:ea typeface="Verdana"/>
                <a:cs typeface="Calibri Light"/>
              </a:rPr>
              <a:t>Cooperation between top-level education authorities and national equality bodies</a:t>
            </a:r>
          </a:p>
        </p:txBody>
      </p:sp>
      <p:sp>
        <p:nvSpPr>
          <p:cNvPr id="3" name="Content Placeholder 2">
            <a:extLst>
              <a:ext uri="{FF2B5EF4-FFF2-40B4-BE49-F238E27FC236}">
                <a16:creationId xmlns:a16="http://schemas.microsoft.com/office/drawing/2014/main" id="{3A2231C9-B4C3-4EA3-AEDB-3FA6C1E2FD18}"/>
              </a:ext>
              <a:ext uri="{C183D7F6-B498-43B3-948B-1728B52AA6E4}">
                <adec:decorative xmlns:adec="http://schemas.microsoft.com/office/drawing/2017/decorative" val="1"/>
              </a:ext>
            </a:extLst>
          </p:cNvPr>
          <p:cNvSpPr>
            <a:spLocks noGrp="1"/>
          </p:cNvSpPr>
          <p:nvPr>
            <p:ph idx="1"/>
          </p:nvPr>
        </p:nvSpPr>
        <p:spPr>
          <a:xfrm>
            <a:off x="484544" y="5675642"/>
            <a:ext cx="4086225" cy="593725"/>
          </a:xfrm>
        </p:spPr>
        <p:txBody>
          <a:bodyPr vert="horz" lIns="91440" tIns="45720" rIns="91440" bIns="45720" rtlCol="0" anchor="t">
            <a:normAutofit/>
          </a:bodyPr>
          <a:lstStyle/>
          <a:p>
            <a:pPr marL="0" indent="0">
              <a:buNone/>
            </a:pPr>
            <a:endParaRPr lang="en-US">
              <a:latin typeface="Verdana"/>
              <a:ea typeface="Verdana"/>
            </a:endParaRPr>
          </a:p>
          <a:p>
            <a:endParaRPr lang="en-US">
              <a:latin typeface="Verdana"/>
              <a:ea typeface="Verdana"/>
            </a:endParaRPr>
          </a:p>
          <a:p>
            <a:pPr marL="0" indent="0">
              <a:buNone/>
            </a:pPr>
            <a:endParaRPr lang="en-US" b="1" dirty="0">
              <a:solidFill>
                <a:srgbClr val="7975C8"/>
              </a:solidFill>
              <a:latin typeface="Verdana"/>
              <a:ea typeface="Verdana"/>
            </a:endParaRPr>
          </a:p>
        </p:txBody>
      </p:sp>
      <p:sp>
        <p:nvSpPr>
          <p:cNvPr id="6" name="TextBox 5">
            <a:extLst>
              <a:ext uri="{FF2B5EF4-FFF2-40B4-BE49-F238E27FC236}">
                <a16:creationId xmlns:a16="http://schemas.microsoft.com/office/drawing/2014/main" id="{F51F8972-CFCA-B411-6D99-14D54118763C}"/>
              </a:ext>
            </a:extLst>
          </p:cNvPr>
          <p:cNvSpPr txBox="1"/>
          <p:nvPr/>
        </p:nvSpPr>
        <p:spPr>
          <a:xfrm>
            <a:off x="376014" y="1589518"/>
            <a:ext cx="10348957" cy="5909310"/>
          </a:xfrm>
          <a:prstGeom prst="rect">
            <a:avLst/>
          </a:prstGeom>
          <a:noFill/>
        </p:spPr>
        <p:txBody>
          <a:bodyPr wrap="square" rtlCol="0">
            <a:spAutoFit/>
          </a:bodyPr>
          <a:lstStyle/>
          <a:p>
            <a:pPr marL="342900" indent="-342900" rtl="0" fontAlgn="base">
              <a:buFont typeface="Wingdings" panose="05000000000000000000" pitchFamily="2" charset="2"/>
              <a:buChar char="Ø"/>
            </a:pPr>
            <a:r>
              <a:rPr lang="en-US" sz="1800" dirty="0">
                <a:latin typeface="EC Square Sans Cond Pro" panose="020B0506040000020004" pitchFamily="34" charset="0"/>
                <a:ea typeface="Verdana" panose="020B0604030504040204" pitchFamily="34" charset="0"/>
              </a:rPr>
              <a:t>Education authorities cooperate with different bodies or </a:t>
            </a:r>
            <a:r>
              <a:rPr lang="en-US" sz="1800" dirty="0" err="1">
                <a:latin typeface="EC Square Sans Cond Pro" panose="020B0506040000020004" pitchFamily="34" charset="0"/>
                <a:ea typeface="Verdana" panose="020B0604030504040204" pitchFamily="34" charset="0"/>
              </a:rPr>
              <a:t>organisations</a:t>
            </a:r>
            <a:r>
              <a:rPr lang="en-US" sz="1800" dirty="0">
                <a:latin typeface="EC Square Sans Cond Pro" panose="020B0506040000020004" pitchFamily="34" charset="0"/>
                <a:ea typeface="Verdana" panose="020B0604030504040204" pitchFamily="34" charset="0"/>
              </a:rPr>
              <a:t> to prevent discrimination and promote diversity and inclusion in schools. </a:t>
            </a:r>
            <a:r>
              <a:rPr lang="en-US" sz="1800" b="1" dirty="0">
                <a:latin typeface="EC Square Sans Cond Pro" panose="020B0506040000020004" pitchFamily="34" charset="0"/>
                <a:ea typeface="Verdana" panose="020B0604030504040204" pitchFamily="34" charset="0"/>
              </a:rPr>
              <a:t>Nearly all education systems participating in the report confirm ongoing collaborations with national equality bodies.</a:t>
            </a:r>
          </a:p>
          <a:p>
            <a:pPr rtl="0" fontAlgn="base"/>
            <a:endParaRPr lang="en-US" sz="1800" dirty="0">
              <a:latin typeface="EC Square Sans Cond Pro" panose="020B0506040000020004" pitchFamily="34" charset="0"/>
              <a:ea typeface="Verdana" panose="020B0604030504040204" pitchFamily="34" charset="0"/>
            </a:endParaRPr>
          </a:p>
          <a:p>
            <a:pPr marL="342900" indent="-342900" rtl="0" fontAlgn="base">
              <a:buFont typeface="Wingdings" panose="05000000000000000000" pitchFamily="2" charset="2"/>
              <a:buChar char="Ø"/>
            </a:pPr>
            <a:r>
              <a:rPr lang="en-US" sz="1800" dirty="0">
                <a:latin typeface="EC Square Sans Cond Pro" panose="020B0506040000020004" pitchFamily="34" charset="0"/>
                <a:ea typeface="Verdana" panose="020B0604030504040204" pitchFamily="34" charset="0"/>
              </a:rPr>
              <a:t>The main fields of cooperation between top-level education authorities and national equality bodies (see next figure):</a:t>
            </a:r>
          </a:p>
          <a:p>
            <a:pPr rtl="0" fontAlgn="base"/>
            <a:endParaRPr lang="en-US" sz="1800" dirty="0">
              <a:latin typeface="EC Square Sans Cond Pro" panose="020B0506040000020004" pitchFamily="34" charset="0"/>
              <a:ea typeface="Verdana" panose="020B0604030504040204" pitchFamily="34" charset="0"/>
            </a:endParaRPr>
          </a:p>
          <a:p>
            <a:pPr marL="800100" lvl="1" indent="-342900" fontAlgn="base">
              <a:buFont typeface="Wingdings" panose="05000000000000000000" pitchFamily="2" charset="2"/>
              <a:buChar char="Ø"/>
            </a:pPr>
            <a:r>
              <a:rPr lang="en-US" b="1" dirty="0">
                <a:latin typeface="EC Square Sans Cond Pro" panose="020B0506040000020004" pitchFamily="34" charset="0"/>
                <a:ea typeface="Verdana" panose="020B0604030504040204" pitchFamily="34" charset="0"/>
              </a:rPr>
              <a:t>Policy development</a:t>
            </a:r>
            <a:r>
              <a:rPr lang="en-US" dirty="0">
                <a:latin typeface="EC Square Sans Cond Pro" panose="020B0506040000020004" pitchFamily="34" charset="0"/>
                <a:ea typeface="Verdana" panose="020B0604030504040204" pitchFamily="34" charset="0"/>
              </a:rPr>
              <a:t>, e.g. providing recommendations for the development or amendment of regulations concerning equal treatment or inclusive education.</a:t>
            </a:r>
          </a:p>
          <a:p>
            <a:pPr marL="800100" lvl="1" indent="-342900" fontAlgn="base">
              <a:buFont typeface="Wingdings" panose="05000000000000000000" pitchFamily="2" charset="2"/>
              <a:buChar char="Ø"/>
            </a:pPr>
            <a:r>
              <a:rPr lang="en-US" b="1" dirty="0">
                <a:latin typeface="EC Square Sans Cond Pro" panose="020B0506040000020004" pitchFamily="34" charset="0"/>
                <a:ea typeface="Verdana" panose="020B0604030504040204" pitchFamily="34" charset="0"/>
              </a:rPr>
              <a:t>Monitoring discrimination and disadvantage in schools</a:t>
            </a:r>
            <a:r>
              <a:rPr lang="en-US" dirty="0">
                <a:latin typeface="EC Square Sans Cond Pro" panose="020B0506040000020004" pitchFamily="34" charset="0"/>
                <a:ea typeface="Verdana" panose="020B0604030504040204" pitchFamily="34" charset="0"/>
              </a:rPr>
              <a:t>, including collecting data or investigating cases of discrimination experienced by learners.</a:t>
            </a:r>
          </a:p>
          <a:p>
            <a:pPr marL="800100" lvl="1" indent="-342900" fontAlgn="base">
              <a:buFont typeface="Wingdings" panose="05000000000000000000" pitchFamily="2" charset="2"/>
              <a:buChar char="Ø"/>
            </a:pPr>
            <a:r>
              <a:rPr lang="en-US" b="1" dirty="0">
                <a:latin typeface="EC Square Sans Cond Pro" panose="020B0506040000020004" pitchFamily="34" charset="0"/>
                <a:ea typeface="Verdana" panose="020B0604030504040204" pitchFamily="34" charset="0"/>
              </a:rPr>
              <a:t>Identifying good practices </a:t>
            </a:r>
            <a:r>
              <a:rPr lang="en-US" dirty="0">
                <a:latin typeface="EC Square Sans Cond Pro" panose="020B0506040000020004" pitchFamily="34" charset="0"/>
                <a:ea typeface="Verdana" panose="020B0604030504040204" pitchFamily="34" charset="0"/>
              </a:rPr>
              <a:t>for preventing and combating discrimination and promoting diversity and inclusion in schools, e.g. sharing experiences, innovative actions or guidelines.</a:t>
            </a:r>
          </a:p>
          <a:p>
            <a:pPr marL="800100" lvl="1" indent="-342900" fontAlgn="base">
              <a:buFont typeface="Wingdings" panose="05000000000000000000" pitchFamily="2" charset="2"/>
              <a:buChar char="Ø"/>
            </a:pPr>
            <a:r>
              <a:rPr lang="en-US" b="1" dirty="0">
                <a:latin typeface="EC Square Sans Cond Pro" panose="020B0506040000020004" pitchFamily="34" charset="0"/>
                <a:ea typeface="Verdana" panose="020B0604030504040204" pitchFamily="34" charset="0"/>
              </a:rPr>
              <a:t>Providing support </a:t>
            </a:r>
            <a:r>
              <a:rPr lang="en-US" dirty="0">
                <a:latin typeface="EC Square Sans Cond Pro" panose="020B0506040000020004" pitchFamily="34" charset="0"/>
                <a:ea typeface="Verdana" panose="020B0604030504040204" pitchFamily="34" charset="0"/>
              </a:rPr>
              <a:t>to victims of discrimination, e.g. advice and legal assistance for learners who have been treated unfairly in school.</a:t>
            </a:r>
          </a:p>
          <a:p>
            <a:pPr marL="800100" lvl="1" indent="-342900" fontAlgn="base">
              <a:buFont typeface="Wingdings" panose="05000000000000000000" pitchFamily="2" charset="2"/>
              <a:buChar char="Ø"/>
            </a:pPr>
            <a:r>
              <a:rPr lang="en-US" b="1" dirty="0">
                <a:latin typeface="EC Square Sans Cond Pro" panose="020B0506040000020004" pitchFamily="34" charset="0"/>
                <a:ea typeface="Verdana" panose="020B0604030504040204" pitchFamily="34" charset="0"/>
              </a:rPr>
              <a:t>Policy evaluation</a:t>
            </a:r>
            <a:r>
              <a:rPr lang="en-US" dirty="0">
                <a:latin typeface="EC Square Sans Cond Pro" panose="020B0506040000020004" pitchFamily="34" charset="0"/>
                <a:ea typeface="Verdana" panose="020B0604030504040204" pitchFamily="34" charset="0"/>
              </a:rPr>
              <a:t>, e.g. support for monitoring the implementation of laws and regulations or conducting surveys about equal opportunities in schools.</a:t>
            </a:r>
          </a:p>
          <a:p>
            <a:pPr marL="800100" lvl="1" indent="-342900" fontAlgn="base">
              <a:buFont typeface="Wingdings" panose="05000000000000000000" pitchFamily="2" charset="2"/>
              <a:buChar char="Ø"/>
            </a:pPr>
            <a:r>
              <a:rPr lang="en-US" b="1" dirty="0">
                <a:latin typeface="EC Square Sans Cond Pro" panose="020B0506040000020004" pitchFamily="34" charset="0"/>
                <a:ea typeface="Verdana" panose="020B0604030504040204" pitchFamily="34" charset="0"/>
              </a:rPr>
              <a:t>Other areas of cooperation</a:t>
            </a:r>
            <a:r>
              <a:rPr lang="en-US" dirty="0">
                <a:latin typeface="EC Square Sans Cond Pro" panose="020B0506040000020004" pitchFamily="34" charset="0"/>
                <a:ea typeface="Verdana" panose="020B0604030504040204" pitchFamily="34" charset="0"/>
              </a:rPr>
              <a:t>, e.g. </a:t>
            </a:r>
            <a:r>
              <a:rPr lang="en-US" dirty="0" err="1">
                <a:latin typeface="EC Square Sans Cond Pro" panose="020B0506040000020004" pitchFamily="34" charset="0"/>
                <a:ea typeface="Verdana" panose="020B0604030504040204" pitchFamily="34" charset="0"/>
              </a:rPr>
              <a:t>organising</a:t>
            </a:r>
            <a:r>
              <a:rPr lang="en-US" dirty="0">
                <a:latin typeface="EC Square Sans Cond Pro" panose="020B0506040000020004" pitchFamily="34" charset="0"/>
                <a:ea typeface="Verdana" panose="020B0604030504040204" pitchFamily="34" charset="0"/>
              </a:rPr>
              <a:t> workshops and raising awareness about discrimination in education or </a:t>
            </a:r>
            <a:r>
              <a:rPr lang="en-US" dirty="0" err="1">
                <a:latin typeface="EC Square Sans Cond Pro" panose="020B0506040000020004" pitchFamily="34" charset="0"/>
                <a:ea typeface="Verdana" panose="020B0604030504040204" pitchFamily="34" charset="0"/>
              </a:rPr>
              <a:t>organising</a:t>
            </a:r>
            <a:r>
              <a:rPr lang="en-US" dirty="0">
                <a:latin typeface="EC Square Sans Cond Pro" panose="020B0506040000020004" pitchFamily="34" charset="0"/>
                <a:ea typeface="Verdana" panose="020B0604030504040204" pitchFamily="34" charset="0"/>
              </a:rPr>
              <a:t> training for teachers and other pedagogical staff.</a:t>
            </a:r>
          </a:p>
          <a:p>
            <a:pPr marL="342900" indent="-342900" rtl="0" fontAlgn="base">
              <a:buFont typeface="Wingdings" panose="05000000000000000000" pitchFamily="2" charset="2"/>
              <a:buChar char="Ø"/>
            </a:pPr>
            <a:endParaRPr lang="en-US" sz="1800" dirty="0">
              <a:latin typeface="EC Square Sans Cond Pro" panose="020B0506040000020004" pitchFamily="34" charset="0"/>
              <a:ea typeface="Verdana" panose="020B0604030504040204" pitchFamily="34" charset="0"/>
            </a:endParaRPr>
          </a:p>
          <a:p>
            <a:pPr marL="342900" indent="-342900" rtl="0" fontAlgn="base">
              <a:buFont typeface="Wingdings" panose="05000000000000000000" pitchFamily="2" charset="2"/>
              <a:buChar char="Ø"/>
            </a:pPr>
            <a:endParaRPr lang="en-US" sz="1800" dirty="0">
              <a:latin typeface="EC Square Sans Cond Pro" panose="020B0506040000020004" pitchFamily="34" charset="0"/>
              <a:ea typeface="Verdana" panose="020B0604030504040204" pitchFamily="34" charset="0"/>
            </a:endParaRPr>
          </a:p>
          <a:p>
            <a:endParaRPr lang="en-IE" dirty="0"/>
          </a:p>
        </p:txBody>
      </p:sp>
    </p:spTree>
    <p:extLst>
      <p:ext uri="{BB962C8B-B14F-4D97-AF65-F5344CB8AC3E}">
        <p14:creationId xmlns:p14="http://schemas.microsoft.com/office/powerpoint/2010/main" val="109275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B210B-04B8-43B8-BFC2-45C44C214758}"/>
              </a:ext>
            </a:extLst>
          </p:cNvPr>
          <p:cNvSpPr>
            <a:spLocks noGrp="1"/>
          </p:cNvSpPr>
          <p:nvPr>
            <p:ph type="title"/>
          </p:nvPr>
        </p:nvSpPr>
        <p:spPr>
          <a:xfrm>
            <a:off x="1743342" y="247827"/>
            <a:ext cx="10072643" cy="1213503"/>
          </a:xfrm>
        </p:spPr>
        <p:txBody>
          <a:bodyPr>
            <a:normAutofit/>
          </a:bodyPr>
          <a:lstStyle/>
          <a:p>
            <a:pPr algn="ctr"/>
            <a:r>
              <a:rPr lang="en-US" sz="3200" b="1" dirty="0">
                <a:solidFill>
                  <a:srgbClr val="7975C8"/>
                </a:solidFill>
                <a:latin typeface="EC Square Sans Cond Pro" panose="020B0506040000020004" pitchFamily="34" charset="0"/>
                <a:ea typeface="Verdana"/>
                <a:cs typeface="Calibri Light"/>
              </a:rPr>
              <a:t>Main fields of cooperation between top-level education authorities and equality bodies, 2022/2023</a:t>
            </a:r>
          </a:p>
        </p:txBody>
      </p:sp>
      <p:sp>
        <p:nvSpPr>
          <p:cNvPr id="3" name="Content Placeholder 2">
            <a:extLst>
              <a:ext uri="{FF2B5EF4-FFF2-40B4-BE49-F238E27FC236}">
                <a16:creationId xmlns:a16="http://schemas.microsoft.com/office/drawing/2014/main" id="{3A2231C9-B4C3-4EA3-AEDB-3FA6C1E2FD18}"/>
              </a:ext>
              <a:ext uri="{C183D7F6-B498-43B3-948B-1728B52AA6E4}">
                <adec:decorative xmlns:adec="http://schemas.microsoft.com/office/drawing/2017/decorative" val="1"/>
              </a:ext>
            </a:extLst>
          </p:cNvPr>
          <p:cNvSpPr>
            <a:spLocks noGrp="1"/>
          </p:cNvSpPr>
          <p:nvPr>
            <p:ph idx="1"/>
          </p:nvPr>
        </p:nvSpPr>
        <p:spPr>
          <a:xfrm>
            <a:off x="484544" y="5675642"/>
            <a:ext cx="4086225" cy="593725"/>
          </a:xfrm>
        </p:spPr>
        <p:txBody>
          <a:bodyPr vert="horz" lIns="91440" tIns="45720" rIns="91440" bIns="45720" rtlCol="0" anchor="t">
            <a:normAutofit/>
          </a:bodyPr>
          <a:lstStyle/>
          <a:p>
            <a:pPr marL="0" indent="0">
              <a:buNone/>
            </a:pPr>
            <a:endParaRPr lang="en-US">
              <a:latin typeface="Verdana"/>
              <a:ea typeface="Verdana"/>
            </a:endParaRPr>
          </a:p>
          <a:p>
            <a:endParaRPr lang="en-US">
              <a:latin typeface="Verdana"/>
              <a:ea typeface="Verdana"/>
            </a:endParaRPr>
          </a:p>
          <a:p>
            <a:pPr marL="0" indent="0">
              <a:buNone/>
            </a:pPr>
            <a:endParaRPr lang="en-US" b="1" dirty="0">
              <a:solidFill>
                <a:srgbClr val="7975C8"/>
              </a:solidFill>
              <a:latin typeface="Verdana"/>
              <a:ea typeface="Verdana"/>
            </a:endParaRPr>
          </a:p>
        </p:txBody>
      </p:sp>
      <p:pic>
        <p:nvPicPr>
          <p:cNvPr id="4" name="Picture 3">
            <a:extLst>
              <a:ext uri="{FF2B5EF4-FFF2-40B4-BE49-F238E27FC236}">
                <a16:creationId xmlns:a16="http://schemas.microsoft.com/office/drawing/2014/main" id="{5083E963-B51B-9EC7-C49C-57E6AA7CE66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70878" y="1931534"/>
            <a:ext cx="10771644" cy="3282492"/>
          </a:xfrm>
          <a:prstGeom prst="rect">
            <a:avLst/>
          </a:prstGeom>
        </p:spPr>
      </p:pic>
    </p:spTree>
    <p:extLst>
      <p:ext uri="{BB962C8B-B14F-4D97-AF65-F5344CB8AC3E}">
        <p14:creationId xmlns:p14="http://schemas.microsoft.com/office/powerpoint/2010/main" val="25892493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fbf4851-1fe8-4378-a6d9-5967d98f316b" xsi:nil="true"/>
    <lcf76f155ced4ddcb4097134ff3c332f xmlns="5dcaf206-b009-4658-99e1-4d638e44d8f5">
      <Terms xmlns="http://schemas.microsoft.com/office/infopath/2007/PartnerControls"/>
    </lcf76f155ced4ddcb4097134ff3c332f>
    <URL xmlns="5dcaf206-b009-4658-99e1-4d638e44d8f5">
      <Url xsi:nil="true"/>
      <Description xsi:nil="true"/>
    </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8820D3E3E695243A18602BCD7DE657A" ma:contentTypeVersion="20" ma:contentTypeDescription="Create a new document." ma:contentTypeScope="" ma:versionID="f31972b38dd4d3726269a52fe3d40579">
  <xsd:schema xmlns:xsd="http://www.w3.org/2001/XMLSchema" xmlns:xs="http://www.w3.org/2001/XMLSchema" xmlns:p="http://schemas.microsoft.com/office/2006/metadata/properties" xmlns:ns2="5dcaf206-b009-4658-99e1-4d638e44d8f5" xmlns:ns3="1fbf4851-1fe8-4378-a6d9-5967d98f316b" targetNamespace="http://schemas.microsoft.com/office/2006/metadata/properties" ma:root="true" ma:fieldsID="294492229460c6a79466dee146d22d39" ns2:_="" ns3:_="">
    <xsd:import namespace="5dcaf206-b009-4658-99e1-4d638e44d8f5"/>
    <xsd:import namespace="1fbf4851-1fe8-4378-a6d9-5967d98f316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URL"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caf206-b009-4658-99e1-4d638e44d8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URL" ma:index="20" nillable="true" ma:displayName="URL" ma:format="Hyperlink" ma:internalName="URL">
      <xsd:complexType>
        <xsd:complexContent>
          <xsd:extension base="dms:URL">
            <xsd:sequence>
              <xsd:element name="Url" type="dms:ValidUrl" minOccurs="0" nillable="true"/>
              <xsd:element name="Description" type="xsd:string" nillable="true"/>
            </xsd:sequence>
          </xsd:extension>
        </xsd:complexContent>
      </xsd:complex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591b2610-8ca3-4954-baf1-f497d7f4fe9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fbf4851-1fe8-4378-a6d9-5967d98f316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1a178bd2-4b36-41f2-9a25-ef564fee8ee7}" ma:internalName="TaxCatchAll" ma:showField="CatchAllData" ma:web="1fbf4851-1fe8-4378-a6d9-5967d98f316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E9C1F1B-9464-495E-B2D8-CF44BC10A539}">
  <ds:schemaRefs>
    <ds:schemaRef ds:uri="http://schemas.microsoft.com/sharepoint/v3/contenttype/forms"/>
  </ds:schemaRefs>
</ds:datastoreItem>
</file>

<file path=customXml/itemProps2.xml><?xml version="1.0" encoding="utf-8"?>
<ds:datastoreItem xmlns:ds="http://schemas.openxmlformats.org/officeDocument/2006/customXml" ds:itemID="{DA103ED5-60C5-4CB6-889E-373D7E53CAA9}">
  <ds:schemaRefs>
    <ds:schemaRef ds:uri="http://schemas.microsoft.com/office/2006/metadata/properties"/>
    <ds:schemaRef ds:uri="http://schemas.microsoft.com/office/infopath/2007/PartnerControls"/>
    <ds:schemaRef ds:uri="1fbf4851-1fe8-4378-a6d9-5967d98f316b"/>
    <ds:schemaRef ds:uri="5dcaf206-b009-4658-99e1-4d638e44d8f5"/>
  </ds:schemaRefs>
</ds:datastoreItem>
</file>

<file path=customXml/itemProps3.xml><?xml version="1.0" encoding="utf-8"?>
<ds:datastoreItem xmlns:ds="http://schemas.openxmlformats.org/officeDocument/2006/customXml" ds:itemID="{2A67A129-1F44-41FD-AA11-E3747923EA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caf206-b009-4658-99e1-4d638e44d8f5"/>
    <ds:schemaRef ds:uri="1fbf4851-1fe8-4378-a6d9-5967d98f31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2344</Words>
  <Application>Microsoft Office PowerPoint</Application>
  <PresentationFormat>Widescreen</PresentationFormat>
  <Paragraphs>200</Paragraphs>
  <Slides>23</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-apple-system</vt:lpstr>
      <vt:lpstr>Aptos</vt:lpstr>
      <vt:lpstr>Arial</vt:lpstr>
      <vt:lpstr>Calibri</vt:lpstr>
      <vt:lpstr>Calibri Light</vt:lpstr>
      <vt:lpstr>EC Square Sans Cond Pro</vt:lpstr>
      <vt:lpstr>Verdana</vt:lpstr>
      <vt:lpstr>Wingdings</vt:lpstr>
      <vt:lpstr>office theme</vt:lpstr>
      <vt:lpstr>Towards  high-quality and inclusive education for all</vt:lpstr>
      <vt:lpstr>Overview  </vt:lpstr>
      <vt:lpstr> Combating discrimination on the basis of racial or ethnic origin in education : targeted legal and policy tools </vt:lpstr>
      <vt:lpstr> Combating discrimination on the basis of racial or ethnic origin in education : targeted legal and policy tools (I) </vt:lpstr>
      <vt:lpstr> Combating discrimination on the basis of racial or ethnic origin in education : targeted legal and policy tools (II) </vt:lpstr>
      <vt:lpstr> Combating discrimination on the basis of racial or ethnic origin in education : targeted legal and policy tools (III) </vt:lpstr>
      <vt:lpstr>About this Eurydice report</vt:lpstr>
      <vt:lpstr>Cooperation between top-level education authorities and national equality bodies</vt:lpstr>
      <vt:lpstr>Main fields of cooperation between top-level education authorities and equality bodies, 2022/2023</vt:lpstr>
      <vt:lpstr>2024 Report on the implementation of national Roma strategic frameworks</vt:lpstr>
      <vt:lpstr>Roma Equal Access to Education: Challenges and Progress</vt:lpstr>
      <vt:lpstr>Leading objectives of the European Education Area in terms of quality inclusive education</vt:lpstr>
      <vt:lpstr>Participation in ECEC</vt:lpstr>
      <vt:lpstr>Children at risk of poverty or social exclusion are less likely to participate in formal childcare or education </vt:lpstr>
      <vt:lpstr>What are the basic skills?</vt:lpstr>
      <vt:lpstr>Inequity in learning outcomes has increased in most EU countries </vt:lpstr>
      <vt:lpstr>School segregation is associated with higher likelihoods of inequity </vt:lpstr>
      <vt:lpstr> European Education Area strategic framework Working Group Equality and Values </vt:lpstr>
      <vt:lpstr> EEA strategic framework Working Group Equality and Values </vt:lpstr>
      <vt:lpstr>The structure of the tackling different forms of discrimination issue paper</vt:lpstr>
      <vt:lpstr>Tackling prejudice and discrimination based on racial or ethnic origin</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KUDELOVA Dita (EAC)</dc:creator>
  <cp:lastModifiedBy>Ilaria De Capitani</cp:lastModifiedBy>
  <cp:revision>119</cp:revision>
  <dcterms:created xsi:type="dcterms:W3CDTF">2022-01-13T13:15:39Z</dcterms:created>
  <dcterms:modified xsi:type="dcterms:W3CDTF">2025-06-19T15:01:56Z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bd9ddd1-4d20-43f6-abfa-fc3c07406f94_Enabled">
    <vt:lpwstr>true</vt:lpwstr>
  </property>
  <property fmtid="{D5CDD505-2E9C-101B-9397-08002B2CF9AE}" pid="3" name="MSIP_Label_6bd9ddd1-4d20-43f6-abfa-fc3c07406f94_SetDate">
    <vt:lpwstr>2023-09-29T10:16:26Z</vt:lpwstr>
  </property>
  <property fmtid="{D5CDD505-2E9C-101B-9397-08002B2CF9AE}" pid="4" name="MSIP_Label_6bd9ddd1-4d20-43f6-abfa-fc3c07406f94_Method">
    <vt:lpwstr>Standard</vt:lpwstr>
  </property>
  <property fmtid="{D5CDD505-2E9C-101B-9397-08002B2CF9AE}" pid="5" name="MSIP_Label_6bd9ddd1-4d20-43f6-abfa-fc3c07406f94_Name">
    <vt:lpwstr>Commission Use</vt:lpwstr>
  </property>
  <property fmtid="{D5CDD505-2E9C-101B-9397-08002B2CF9AE}" pid="6" name="MSIP_Label_6bd9ddd1-4d20-43f6-abfa-fc3c07406f94_SiteId">
    <vt:lpwstr>b24c8b06-522c-46fe-9080-70926f8dddb1</vt:lpwstr>
  </property>
  <property fmtid="{D5CDD505-2E9C-101B-9397-08002B2CF9AE}" pid="7" name="MSIP_Label_6bd9ddd1-4d20-43f6-abfa-fc3c07406f94_ActionId">
    <vt:lpwstr>dd7ff225-7d8a-4753-8410-39155e25d195</vt:lpwstr>
  </property>
  <property fmtid="{D5CDD505-2E9C-101B-9397-08002B2CF9AE}" pid="8" name="MSIP_Label_6bd9ddd1-4d20-43f6-abfa-fc3c07406f94_ContentBits">
    <vt:lpwstr>0</vt:lpwstr>
  </property>
  <property fmtid="{D5CDD505-2E9C-101B-9397-08002B2CF9AE}" pid="9" name="ContentTypeId">
    <vt:lpwstr>0x01010008820D3E3E695243A18602BCD7DE657A</vt:lpwstr>
  </property>
  <property fmtid="{D5CDD505-2E9C-101B-9397-08002B2CF9AE}" pid="10" name="MediaServiceImageTags">
    <vt:lpwstr/>
  </property>
</Properties>
</file>