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9" r:id="rId6"/>
    <p:sldId id="258" r:id="rId7"/>
    <p:sldId id="257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BA3C"/>
    <a:srgbClr val="8FAADC"/>
    <a:srgbClr val="EDED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714DA0-32D3-4E04-AB7C-545E85B9C843}" v="239" dt="2025-05-14T14:24:05.4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mas Kadar" userId="9f15412d-b2c8-4281-b984-1877998a00fd" providerId="ADAL" clId="{9A714DA0-32D3-4E04-AB7C-545E85B9C843}"/>
    <pc:docChg chg="custSel modSld">
      <pc:chgData name="Tamas Kadar" userId="9f15412d-b2c8-4281-b984-1877998a00fd" providerId="ADAL" clId="{9A714DA0-32D3-4E04-AB7C-545E85B9C843}" dt="2025-05-14T14:24:05.482" v="238" actId="13244"/>
      <pc:docMkLst>
        <pc:docMk/>
      </pc:docMkLst>
      <pc:sldChg chg="modSp mod">
        <pc:chgData name="Tamas Kadar" userId="9f15412d-b2c8-4281-b984-1877998a00fd" providerId="ADAL" clId="{9A714DA0-32D3-4E04-AB7C-545E85B9C843}" dt="2025-05-14T14:19:09.247" v="0" actId="33553"/>
        <pc:sldMkLst>
          <pc:docMk/>
          <pc:sldMk cId="1260115320" sldId="256"/>
        </pc:sldMkLst>
        <pc:spChg chg="mod">
          <ac:chgData name="Tamas Kadar" userId="9f15412d-b2c8-4281-b984-1877998a00fd" providerId="ADAL" clId="{9A714DA0-32D3-4E04-AB7C-545E85B9C843}" dt="2025-05-14T14:19:09.247" v="0" actId="33553"/>
          <ac:spMkLst>
            <pc:docMk/>
            <pc:sldMk cId="1260115320" sldId="256"/>
            <ac:spMk id="5" creationId="{5BFC9F68-4AC7-3ED2-EA1A-34C69C05F84F}"/>
          </ac:spMkLst>
        </pc:spChg>
      </pc:sldChg>
      <pc:sldChg chg="addSp modSp mod">
        <pc:chgData name="Tamas Kadar" userId="9f15412d-b2c8-4281-b984-1877998a00fd" providerId="ADAL" clId="{9A714DA0-32D3-4E04-AB7C-545E85B9C843}" dt="2025-05-14T14:23:52.295" v="237" actId="13244"/>
        <pc:sldMkLst>
          <pc:docMk/>
          <pc:sldMk cId="1342180263" sldId="257"/>
        </pc:sldMkLst>
        <pc:spChg chg="add mod ord">
          <ac:chgData name="Tamas Kadar" userId="9f15412d-b2c8-4281-b984-1877998a00fd" providerId="ADAL" clId="{9A714DA0-32D3-4E04-AB7C-545E85B9C843}" dt="2025-05-14T14:23:52.295" v="237" actId="13244"/>
          <ac:spMkLst>
            <pc:docMk/>
            <pc:sldMk cId="1342180263" sldId="257"/>
            <ac:spMk id="2" creationId="{26E4875A-373A-68B5-8A52-D0664030D33B}"/>
          </ac:spMkLst>
        </pc:spChg>
      </pc:sldChg>
      <pc:sldChg chg="addSp modSp mod">
        <pc:chgData name="Tamas Kadar" userId="9f15412d-b2c8-4281-b984-1877998a00fd" providerId="ADAL" clId="{9A714DA0-32D3-4E04-AB7C-545E85B9C843}" dt="2025-05-14T14:23:41.693" v="236" actId="13244"/>
        <pc:sldMkLst>
          <pc:docMk/>
          <pc:sldMk cId="2681555050" sldId="258"/>
        </pc:sldMkLst>
        <pc:spChg chg="add mod ord">
          <ac:chgData name="Tamas Kadar" userId="9f15412d-b2c8-4281-b984-1877998a00fd" providerId="ADAL" clId="{9A714DA0-32D3-4E04-AB7C-545E85B9C843}" dt="2025-05-14T14:23:41.693" v="236" actId="13244"/>
          <ac:spMkLst>
            <pc:docMk/>
            <pc:sldMk cId="2681555050" sldId="258"/>
            <ac:spMk id="2" creationId="{9536A79B-EA25-758C-31AA-C403B69207A5}"/>
          </ac:spMkLst>
        </pc:spChg>
      </pc:sldChg>
      <pc:sldChg chg="addSp delSp modSp mod">
        <pc:chgData name="Tamas Kadar" userId="9f15412d-b2c8-4281-b984-1877998a00fd" providerId="ADAL" clId="{9A714DA0-32D3-4E04-AB7C-545E85B9C843}" dt="2025-05-14T14:23:27.682" v="235" actId="13244"/>
        <pc:sldMkLst>
          <pc:docMk/>
          <pc:sldMk cId="2602328184" sldId="259"/>
        </pc:sldMkLst>
        <pc:spChg chg="add del mod">
          <ac:chgData name="Tamas Kadar" userId="9f15412d-b2c8-4281-b984-1877998a00fd" providerId="ADAL" clId="{9A714DA0-32D3-4E04-AB7C-545E85B9C843}" dt="2025-05-14T14:20:13.138" v="2" actId="478"/>
          <ac:spMkLst>
            <pc:docMk/>
            <pc:sldMk cId="2602328184" sldId="259"/>
            <ac:spMk id="2" creationId="{D7563328-BB5E-4790-2EE8-CC8D5C21EEF8}"/>
          </ac:spMkLst>
        </pc:spChg>
        <pc:spChg chg="add mod ord">
          <ac:chgData name="Tamas Kadar" userId="9f15412d-b2c8-4281-b984-1877998a00fd" providerId="ADAL" clId="{9A714DA0-32D3-4E04-AB7C-545E85B9C843}" dt="2025-05-14T14:22:56.938" v="231" actId="13244"/>
          <ac:spMkLst>
            <pc:docMk/>
            <pc:sldMk cId="2602328184" sldId="259"/>
            <ac:spMk id="4" creationId="{4BED174D-E4AE-525F-415A-19CB9BBA5012}"/>
          </ac:spMkLst>
        </pc:spChg>
        <pc:spChg chg="mod">
          <ac:chgData name="Tamas Kadar" userId="9f15412d-b2c8-4281-b984-1877998a00fd" providerId="ADAL" clId="{9A714DA0-32D3-4E04-AB7C-545E85B9C843}" dt="2025-05-14T14:23:13.918" v="232" actId="962"/>
          <ac:spMkLst>
            <pc:docMk/>
            <pc:sldMk cId="2602328184" sldId="259"/>
            <ac:spMk id="9" creationId="{7A84172A-4189-EF22-B237-59A7B4235A44}"/>
          </ac:spMkLst>
        </pc:spChg>
        <pc:spChg chg="mod">
          <ac:chgData name="Tamas Kadar" userId="9f15412d-b2c8-4281-b984-1877998a00fd" providerId="ADAL" clId="{9A714DA0-32D3-4E04-AB7C-545E85B9C843}" dt="2025-05-14T14:23:14.609" v="233" actId="962"/>
          <ac:spMkLst>
            <pc:docMk/>
            <pc:sldMk cId="2602328184" sldId="259"/>
            <ac:spMk id="10" creationId="{53A43690-3DCB-B8D1-8775-320239EDE164}"/>
          </ac:spMkLst>
        </pc:spChg>
        <pc:spChg chg="ord">
          <ac:chgData name="Tamas Kadar" userId="9f15412d-b2c8-4281-b984-1877998a00fd" providerId="ADAL" clId="{9A714DA0-32D3-4E04-AB7C-545E85B9C843}" dt="2025-05-14T14:23:25.500" v="234" actId="13244"/>
          <ac:spMkLst>
            <pc:docMk/>
            <pc:sldMk cId="2602328184" sldId="259"/>
            <ac:spMk id="12" creationId="{1CE6B15C-2F1D-5725-14E2-381A7FED0CC6}"/>
          </ac:spMkLst>
        </pc:spChg>
        <pc:spChg chg="ord">
          <ac:chgData name="Tamas Kadar" userId="9f15412d-b2c8-4281-b984-1877998a00fd" providerId="ADAL" clId="{9A714DA0-32D3-4E04-AB7C-545E85B9C843}" dt="2025-05-14T14:23:27.682" v="235" actId="13244"/>
          <ac:spMkLst>
            <pc:docMk/>
            <pc:sldMk cId="2602328184" sldId="259"/>
            <ac:spMk id="13" creationId="{BBD4AED2-EBFF-9214-2FA3-C0B4A6E4D310}"/>
          </ac:spMkLst>
        </pc:spChg>
      </pc:sldChg>
      <pc:sldChg chg="modSp mod">
        <pc:chgData name="Tamas Kadar" userId="9f15412d-b2c8-4281-b984-1877998a00fd" providerId="ADAL" clId="{9A714DA0-32D3-4E04-AB7C-545E85B9C843}" dt="2025-05-14T14:24:05.482" v="238" actId="13244"/>
        <pc:sldMkLst>
          <pc:docMk/>
          <pc:sldMk cId="907280484" sldId="263"/>
        </pc:sldMkLst>
        <pc:spChg chg="mod">
          <ac:chgData name="Tamas Kadar" userId="9f15412d-b2c8-4281-b984-1877998a00fd" providerId="ADAL" clId="{9A714DA0-32D3-4E04-AB7C-545E85B9C843}" dt="2025-05-14T14:21:24.635" v="192" actId="33553"/>
          <ac:spMkLst>
            <pc:docMk/>
            <pc:sldMk cId="907280484" sldId="263"/>
            <ac:spMk id="2" creationId="{BF362623-9008-15E3-C9A4-D5755F789D42}"/>
          </ac:spMkLst>
        </pc:spChg>
        <pc:spChg chg="ord">
          <ac:chgData name="Tamas Kadar" userId="9f15412d-b2c8-4281-b984-1877998a00fd" providerId="ADAL" clId="{9A714DA0-32D3-4E04-AB7C-545E85B9C843}" dt="2025-05-14T14:24:05.482" v="238" actId="13244"/>
          <ac:spMkLst>
            <pc:docMk/>
            <pc:sldMk cId="907280484" sldId="263"/>
            <ac:spMk id="11" creationId="{922904AF-6B58-6F38-55B0-DB28A44B878A}"/>
          </ac:spMkLst>
        </pc:spChg>
      </pc:sldChg>
      <pc:sldChg chg="modSp mod">
        <pc:chgData name="Tamas Kadar" userId="9f15412d-b2c8-4281-b984-1877998a00fd" providerId="ADAL" clId="{9A714DA0-32D3-4E04-AB7C-545E85B9C843}" dt="2025-05-14T14:22:00.283" v="223" actId="20577"/>
        <pc:sldMkLst>
          <pc:docMk/>
          <pc:sldMk cId="4410483" sldId="264"/>
        </pc:sldMkLst>
        <pc:spChg chg="mod">
          <ac:chgData name="Tamas Kadar" userId="9f15412d-b2c8-4281-b984-1877998a00fd" providerId="ADAL" clId="{9A714DA0-32D3-4E04-AB7C-545E85B9C843}" dt="2025-05-14T14:22:00.283" v="223" actId="20577"/>
          <ac:spMkLst>
            <pc:docMk/>
            <pc:sldMk cId="4410483" sldId="264"/>
            <ac:spMk id="2" creationId="{84A73513-268F-29D1-19EC-09A61D692BB2}"/>
          </ac:spMkLst>
        </pc:spChg>
      </pc:sldChg>
      <pc:sldChg chg="modSp mod">
        <pc:chgData name="Tamas Kadar" userId="9f15412d-b2c8-4281-b984-1877998a00fd" providerId="ADAL" clId="{9A714DA0-32D3-4E04-AB7C-545E85B9C843}" dt="2025-05-14T14:22:04.265" v="226" actId="20577"/>
        <pc:sldMkLst>
          <pc:docMk/>
          <pc:sldMk cId="300311097" sldId="265"/>
        </pc:sldMkLst>
        <pc:spChg chg="mod">
          <ac:chgData name="Tamas Kadar" userId="9f15412d-b2c8-4281-b984-1877998a00fd" providerId="ADAL" clId="{9A714DA0-32D3-4E04-AB7C-545E85B9C843}" dt="2025-05-14T14:22:04.265" v="226" actId="20577"/>
          <ac:spMkLst>
            <pc:docMk/>
            <pc:sldMk cId="300311097" sldId="265"/>
            <ac:spMk id="2" creationId="{764518BA-B88E-2F33-A7D3-2B0A9F0B5D14}"/>
          </ac:spMkLst>
        </pc:spChg>
      </pc:sldChg>
      <pc:sldChg chg="modSp mod">
        <pc:chgData name="Tamas Kadar" userId="9f15412d-b2c8-4281-b984-1877998a00fd" providerId="ADAL" clId="{9A714DA0-32D3-4E04-AB7C-545E85B9C843}" dt="2025-05-14T14:22:07.843" v="230" actId="20577"/>
        <pc:sldMkLst>
          <pc:docMk/>
          <pc:sldMk cId="895935015" sldId="266"/>
        </pc:sldMkLst>
        <pc:spChg chg="mod">
          <ac:chgData name="Tamas Kadar" userId="9f15412d-b2c8-4281-b984-1877998a00fd" providerId="ADAL" clId="{9A714DA0-32D3-4E04-AB7C-545E85B9C843}" dt="2025-05-14T14:22:07.843" v="230" actId="20577"/>
          <ac:spMkLst>
            <pc:docMk/>
            <pc:sldMk cId="895935015" sldId="266"/>
            <ac:spMk id="2" creationId="{4CF5AFA0-5581-A685-9111-03E5F295610C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03_9B1C6078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03_9B1C6078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F1BA3C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776-4DE2-813C-4B6ED07C1F2F}"/>
              </c:ext>
            </c:extLst>
          </c:dPt>
          <c:dPt>
            <c:idx val="1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776-4DE2-813C-4B6ED07C1F2F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19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76-4DE2-813C-4B6ED07C1F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3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8FAADC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638-465C-955E-690A80C34A3B}"/>
              </c:ext>
            </c:extLst>
          </c:dPt>
          <c:dPt>
            <c:idx val="1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638-465C-955E-690A80C34A3B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16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38-465C-955E-690A80C34A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3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D846D-F077-4047-95AC-1CD321C0100F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5354D-7CA4-463E-B872-54D9D0F92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29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65354D-7CA4-463E-B872-54D9D0F92B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96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65354D-7CA4-463E-B872-54D9D0F92B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41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045CA-E632-A8A6-42D7-5D8205BE7A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02DD74-4BD0-FD05-CEE4-0ED495402B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F83CB-107D-CD98-78DE-2A4655717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BE51-C160-4E7F-AC4C-D5AF6CA5406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DA41E-6664-D29B-FA85-8DB5A10B9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4B60C-77D8-CB40-1880-A0801133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8FCE-E16D-43C9-8959-DFB7BDACA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0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7A8CD-8A46-22C0-3F82-4DB9AC051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94C3BD-D231-1BA1-524A-8F6E102CF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8949A-DB91-9AC1-8BA7-5F83D523C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BE51-C160-4E7F-AC4C-D5AF6CA5406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613ED-F8AF-2634-8691-C774CB7BC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E4D70-602F-36C3-EEB1-4E4839FBE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8FCE-E16D-43C9-8959-DFB7BDACA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92EDE6-04A0-ADDE-82CF-AAA042F9C7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49BA2-BEDE-35FB-1881-C14AB3A03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5F284-F99C-CB74-7471-B45988760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BE51-C160-4E7F-AC4C-D5AF6CA5406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366B8-75DA-69B0-D0CA-AC3ED782E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2B77D-9C85-F359-458F-F7EA777C1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8FCE-E16D-43C9-8959-DFB7BDACA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36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05843-0906-D20A-6993-DE5E3355E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25D80-0232-AE47-DF10-6FA23176C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56036-AE9D-53AA-B0F1-53486EBFE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BE51-C160-4E7F-AC4C-D5AF6CA5406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43273-2CBD-62CC-C920-413BF016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96664-F516-A9F8-EB89-1D26D65B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8FCE-E16D-43C9-8959-DFB7BDACA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3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4F757-1CB0-E3DB-0383-5F26B1364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0BA8D-772E-08B5-2961-A39B06EBA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2CD33-184E-E377-70BB-C94F05A85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BE51-C160-4E7F-AC4C-D5AF6CA5406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359A2-600D-5561-D2F9-EE116CDC9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D1DDD-484B-2388-EB6A-B8EF82F3E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8FCE-E16D-43C9-8959-DFB7BDACA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2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4062D-48BE-14E0-A917-6DA56A2F1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3BBB0-E657-1B33-B5A3-5702E55CBC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DB8DE-E0EA-3D1F-8568-D7D161EF1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6D82B6-D48C-68EF-1D66-3D92DAAE5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BE51-C160-4E7F-AC4C-D5AF6CA5406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99A68-3F3F-1FEF-36A3-13F4BCD36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952DA-C687-9BE3-A2CF-E48F27B17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8FCE-E16D-43C9-8959-DFB7BDACA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0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2F395-2146-7A36-A5F4-8BFFA985F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8FF0C-BE88-385F-F953-6BE0A30B8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C21503-1AFC-AE00-1102-402A0253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D52A3F-082F-9568-AD9C-A9B17AF8B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9C403E-66A1-F9E8-A486-E6DA1B8F30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6E0D68-913C-018B-723B-318C8DC70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BE51-C160-4E7F-AC4C-D5AF6CA5406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FE4F99-C9CE-4414-AD8B-204CA46F8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648ABA-2B7B-69AD-47C2-36CF53924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8FCE-E16D-43C9-8959-DFB7BDACA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75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F8DEF-7017-0DB0-1478-ED224E377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709B7A-C816-4B5D-A334-D6557B34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BE51-C160-4E7F-AC4C-D5AF6CA5406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C5C40C-B3F4-954F-65C5-12B01FEBC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C53DB-A0B3-213C-E52E-44698B465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8FCE-E16D-43C9-8959-DFB7BDACA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55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B81445-C530-C47A-45D8-79EFE1145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BE51-C160-4E7F-AC4C-D5AF6CA5406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503DF1-3E1F-B0FD-F612-8460931D7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AB655-6FA6-9C10-332D-C52A2A57C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8FCE-E16D-43C9-8959-DFB7BDACA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85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FECCB-5699-5E70-5719-E3BDFC420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13633-DF07-3D64-009E-822E0A045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DDFB4C-00EC-7E1D-711B-A1645561B1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4B5535-5076-9C10-4610-CA539455C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BE51-C160-4E7F-AC4C-D5AF6CA5406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597813-CBC2-6012-0246-F518C9C67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3BCC4F-FCE1-9A6F-F95E-7EA9CF78E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8FCE-E16D-43C9-8959-DFB7BDACA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9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15C9B-0E7F-229C-CE90-2EE569B68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88F8AE-7FC9-CA5C-CEEA-6560AC8E47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BA197D-9B9B-F45C-38C8-FB98472B3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48BE98-8AA3-C8AA-4911-3B6708117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BE51-C160-4E7F-AC4C-D5AF6CA5406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FE8BAC-1873-68AF-0F1E-0C946EA77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878BF-6B33-0FC8-A958-08ECC0D65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8FCE-E16D-43C9-8959-DFB7BDACA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60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0226BB-B789-42DC-B4B9-03B5BE38A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8AC67B-75EB-F7BB-F254-91C082CA6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CD1C5-82F0-9EBA-BEE5-A8F3C29C46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6BE51-C160-4E7F-AC4C-D5AF6CA5406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508D5-85C8-4025-8467-19A8AC943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34FF4-976B-AB8B-FAEB-8B73545363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08FCE-E16D-43C9-8959-DFB7BDACA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3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quineteurope.org/publications/discussion-paper-equality-bodies-working-on-the-rights-and-discriminations-faced-by-trans-and-intersex-person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veikslėlis 6">
            <a:extLst>
              <a:ext uri="{FF2B5EF4-FFF2-40B4-BE49-F238E27FC236}">
                <a16:creationId xmlns:a16="http://schemas.microsoft.com/office/drawing/2014/main" id="{88726FFF-8942-96A1-BEFB-B69B4BE67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488207" y="1288722"/>
            <a:ext cx="4280555" cy="4280555"/>
          </a:xfrm>
          <a:prstGeom prst="rect">
            <a:avLst/>
          </a:prstGeom>
        </p:spPr>
      </p:pic>
      <p:sp>
        <p:nvSpPr>
          <p:cNvPr id="5" name="Pavadinimas 1">
            <a:extLst>
              <a:ext uri="{FF2B5EF4-FFF2-40B4-BE49-F238E27FC236}">
                <a16:creationId xmlns:a16="http://schemas.microsoft.com/office/drawing/2014/main" id="{5BFC9F68-4AC7-3ED2-EA1A-34C69C05F84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192856" y="2067409"/>
            <a:ext cx="9195016" cy="233443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4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tkinson Hyperlegible" pitchFamily="2" charset="0"/>
                <a:ea typeface="+mj-ea"/>
                <a:cs typeface="+mj-cs"/>
              </a:rPr>
              <a:t>Report findings: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tkinson Hyperlegible" pitchFamily="2" charset="0"/>
                <a:ea typeface="+mj-ea"/>
                <a:cs typeface="+mj-cs"/>
              </a:rPr>
              <a:t>Equality Bodies </a:t>
            </a:r>
            <a:r>
              <a:rPr kumimoji="0" lang="lt-LT" sz="3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tkinson Hyperlegible" pitchFamily="2" charset="0"/>
                <a:ea typeface="+mj-ea"/>
                <a:cs typeface="+mj-cs"/>
              </a:rPr>
              <a:t>W</a:t>
            </a:r>
            <a:r>
              <a:rPr kumimoji="0" lang="en-US" sz="3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tkinson Hyperlegible" pitchFamily="2" charset="0"/>
                <a:ea typeface="+mj-ea"/>
                <a:cs typeface="+mj-cs"/>
              </a:rPr>
              <a:t>ork to Advance </a:t>
            </a:r>
            <a:br>
              <a:rPr kumimoji="0" lang="en-US" sz="3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tkinson Hyperlegible" pitchFamily="2" charset="0"/>
                <a:ea typeface="+mj-ea"/>
                <a:cs typeface="+mj-cs"/>
              </a:rPr>
            </a:br>
            <a:r>
              <a:rPr kumimoji="0" lang="en-US" sz="3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tkinson Hyperlegible" pitchFamily="2" charset="0"/>
                <a:ea typeface="+mj-ea"/>
                <a:cs typeface="+mj-cs"/>
              </a:rPr>
              <a:t>Equality for Trans and Intersex </a:t>
            </a:r>
            <a:r>
              <a:rPr kumimoji="0" lang="en-US" sz="3800" b="0" i="0" u="none" strike="noStrike" kern="1200" cap="none" spc="0" normalizeH="0" baseline="0" noProof="0" err="1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tkinson Hyperlegible" pitchFamily="2" charset="0"/>
                <a:ea typeface="+mj-ea"/>
                <a:cs typeface="+mj-cs"/>
              </a:rPr>
              <a:t>Peopl</a:t>
            </a:r>
            <a:r>
              <a:rPr kumimoji="0" lang="lt-LT" sz="3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tkinson Hyperlegible" pitchFamily="2" charset="0"/>
                <a:ea typeface="Calibri" panose="020F0502020204030204" pitchFamily="34" charset="0"/>
                <a:cs typeface="+mj-cs"/>
              </a:rPr>
              <a:t>e</a:t>
            </a:r>
            <a:endParaRPr kumimoji="0" lang="lt-LT" sz="3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tkinson Hyperlegible" pitchFamily="2" charset="0"/>
              <a:ea typeface="+mj-ea"/>
              <a:cs typeface="+mj-cs"/>
            </a:endParaRPr>
          </a:p>
        </p:txBody>
      </p:sp>
      <p:sp>
        <p:nvSpPr>
          <p:cNvPr id="7" name="Antrinis pavadinimas 2">
            <a:extLst>
              <a:ext uri="{FF2B5EF4-FFF2-40B4-BE49-F238E27FC236}">
                <a16:creationId xmlns:a16="http://schemas.microsoft.com/office/drawing/2014/main" id="{965D525C-785A-E1EE-4558-BE8300C6E169}"/>
              </a:ext>
            </a:extLst>
          </p:cNvPr>
          <p:cNvSpPr txBox="1">
            <a:spLocks/>
          </p:cNvSpPr>
          <p:nvPr/>
        </p:nvSpPr>
        <p:spPr>
          <a:xfrm>
            <a:off x="2286110" y="5392382"/>
            <a:ext cx="9195016" cy="1247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None/>
            </a:pPr>
            <a:r>
              <a:rPr lang="lt-LT" sz="1800">
                <a:solidFill>
                  <a:srgbClr val="292929"/>
                </a:solidFill>
                <a:latin typeface="Atkinson Hyperlegible" pitchFamily="2" charset="0"/>
              </a:rPr>
              <a:t>Miglė Kolinytė (</a:t>
            </a:r>
            <a:r>
              <a:rPr lang="lt-LT" sz="1800" err="1">
                <a:solidFill>
                  <a:srgbClr val="292929"/>
                </a:solidFill>
                <a:latin typeface="Atkinson Hyperlegible" pitchFamily="2" charset="0"/>
              </a:rPr>
              <a:t>she</a:t>
            </a:r>
            <a:r>
              <a:rPr lang="lt-LT" sz="1800">
                <a:solidFill>
                  <a:srgbClr val="292929"/>
                </a:solidFill>
                <a:latin typeface="Atkinson Hyperlegible" pitchFamily="2" charset="0"/>
              </a:rPr>
              <a:t> / </a:t>
            </a:r>
            <a:r>
              <a:rPr lang="lt-LT" sz="1800" err="1">
                <a:solidFill>
                  <a:srgbClr val="292929"/>
                </a:solidFill>
                <a:latin typeface="Atkinson Hyperlegible" pitchFamily="2" charset="0"/>
              </a:rPr>
              <a:t>her</a:t>
            </a:r>
            <a:r>
              <a:rPr lang="lt-LT" sz="1800">
                <a:solidFill>
                  <a:srgbClr val="292929"/>
                </a:solidFill>
                <a:latin typeface="Atkinson Hyperlegible" pitchFamily="2" charset="0"/>
              </a:rPr>
              <a:t>)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lt-LT" sz="1800" err="1">
                <a:solidFill>
                  <a:srgbClr val="292929"/>
                </a:solidFill>
                <a:latin typeface="Atkinson Hyperlegible" pitchFamily="2" charset="0"/>
              </a:rPr>
              <a:t>The</a:t>
            </a:r>
            <a:r>
              <a:rPr lang="lt-LT" sz="1800">
                <a:solidFill>
                  <a:srgbClr val="292929"/>
                </a:solidFill>
                <a:latin typeface="Atkinson Hyperlegible" pitchFamily="2" charset="0"/>
              </a:rPr>
              <a:t> Office of </a:t>
            </a:r>
            <a:r>
              <a:rPr lang="lt-LT" sz="1800" err="1">
                <a:solidFill>
                  <a:srgbClr val="292929"/>
                </a:solidFill>
                <a:latin typeface="Atkinson Hyperlegible" pitchFamily="2" charset="0"/>
              </a:rPr>
              <a:t>the</a:t>
            </a:r>
            <a:r>
              <a:rPr lang="lt-LT" sz="1800">
                <a:solidFill>
                  <a:srgbClr val="292929"/>
                </a:solidFill>
                <a:latin typeface="Atkinson Hyperlegible" pitchFamily="2" charset="0"/>
              </a:rPr>
              <a:t> </a:t>
            </a:r>
            <a:r>
              <a:rPr lang="lt-LT" sz="1800" err="1">
                <a:solidFill>
                  <a:srgbClr val="292929"/>
                </a:solidFill>
                <a:latin typeface="Atkinson Hyperlegible" pitchFamily="2" charset="0"/>
              </a:rPr>
              <a:t>Equal</a:t>
            </a:r>
            <a:r>
              <a:rPr lang="lt-LT" sz="1800">
                <a:solidFill>
                  <a:srgbClr val="292929"/>
                </a:solidFill>
                <a:latin typeface="Atkinson Hyperlegible" pitchFamily="2" charset="0"/>
              </a:rPr>
              <a:t> </a:t>
            </a:r>
            <a:r>
              <a:rPr lang="lt-LT" sz="1800" err="1">
                <a:solidFill>
                  <a:srgbClr val="292929"/>
                </a:solidFill>
                <a:latin typeface="Atkinson Hyperlegible" pitchFamily="2" charset="0"/>
              </a:rPr>
              <a:t>Opportunities</a:t>
            </a:r>
            <a:r>
              <a:rPr lang="lt-LT" sz="1800">
                <a:solidFill>
                  <a:srgbClr val="292929"/>
                </a:solidFill>
                <a:latin typeface="Atkinson Hyperlegible" pitchFamily="2" charset="0"/>
              </a:rPr>
              <a:t> </a:t>
            </a:r>
            <a:r>
              <a:rPr lang="lt-LT" sz="1800" err="1">
                <a:solidFill>
                  <a:srgbClr val="292929"/>
                </a:solidFill>
                <a:latin typeface="Atkinson Hyperlegible" pitchFamily="2" charset="0"/>
              </a:rPr>
              <a:t>Ombudsperson</a:t>
            </a:r>
            <a:r>
              <a:rPr lang="lt-LT" sz="1800">
                <a:solidFill>
                  <a:srgbClr val="292929"/>
                </a:solidFill>
                <a:latin typeface="Atkinson Hyperlegible" pitchFamily="2" charset="0"/>
              </a:rPr>
              <a:t> </a:t>
            </a:r>
            <a:r>
              <a:rPr lang="lt-LT" sz="1800" err="1">
                <a:solidFill>
                  <a:srgbClr val="292929"/>
                </a:solidFill>
                <a:latin typeface="Atkinson Hyperlegible" pitchFamily="2" charset="0"/>
              </a:rPr>
              <a:t>in</a:t>
            </a:r>
            <a:r>
              <a:rPr lang="lt-LT" sz="1800">
                <a:solidFill>
                  <a:srgbClr val="292929"/>
                </a:solidFill>
                <a:latin typeface="Atkinson Hyperlegible" pitchFamily="2" charset="0"/>
              </a:rPr>
              <a:t> Lithuania</a:t>
            </a:r>
            <a:endParaRPr lang="en-US" sz="1800">
              <a:solidFill>
                <a:srgbClr val="292929"/>
              </a:solidFill>
              <a:latin typeface="Atkinson Hyperlegib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11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EFAA10-FA1F-78FA-407B-6D9178FBF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BED174D-E4AE-525F-415A-19CB9BBA5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Experience of Equality Bodies</a:t>
            </a:r>
            <a:endParaRPr lang="LID4096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5ECE16-D9BF-2C6C-EDF6-7F2EB7087985}"/>
              </a:ext>
            </a:extLst>
          </p:cNvPr>
          <p:cNvSpPr txBox="1"/>
          <p:nvPr/>
        </p:nvSpPr>
        <p:spPr>
          <a:xfrm>
            <a:off x="523411" y="416323"/>
            <a:ext cx="112353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t-LT" sz="2400">
                <a:latin typeface="Atkinson Hyperlegible" pitchFamily="50" charset="0"/>
                <a:ea typeface="Times New Roman" panose="02020603050405020304" pitchFamily="18" charset="0"/>
              </a:rPr>
              <a:t>O</a:t>
            </a:r>
            <a:r>
              <a:rPr lang="en-US" sz="2400" err="1">
                <a:effectLst/>
                <a:latin typeface="Atkinson Hyperlegible" pitchFamily="50" charset="0"/>
                <a:ea typeface="Times New Roman" panose="02020603050405020304" pitchFamily="18" charset="0"/>
              </a:rPr>
              <a:t>ut</a:t>
            </a:r>
            <a:r>
              <a:rPr lang="en-US" sz="2400">
                <a:effectLst/>
                <a:latin typeface="Atkinson Hyperlegible" pitchFamily="50" charset="0"/>
                <a:ea typeface="Times New Roman" panose="02020603050405020304" pitchFamily="18" charset="0"/>
              </a:rPr>
              <a:t> of the </a:t>
            </a:r>
            <a:r>
              <a:rPr lang="en-US" sz="2400" b="1">
                <a:effectLst/>
                <a:latin typeface="Atkinson Hyperlegible" pitchFamily="50" charset="0"/>
                <a:ea typeface="Times New Roman" panose="02020603050405020304" pitchFamily="18" charset="0"/>
              </a:rPr>
              <a:t>2</a:t>
            </a:r>
            <a:r>
              <a:rPr lang="lt-LT" sz="2400" b="1">
                <a:effectLst/>
                <a:latin typeface="Atkinson Hyperlegible" pitchFamily="50" charset="0"/>
                <a:ea typeface="Times New Roman" panose="02020603050405020304" pitchFamily="18" charset="0"/>
              </a:rPr>
              <a:t>9</a:t>
            </a:r>
            <a:r>
              <a:rPr lang="en-US" sz="2400">
                <a:effectLst/>
                <a:latin typeface="Atkinson Hyperlegible" pitchFamily="50" charset="0"/>
                <a:ea typeface="Times New Roman" panose="02020603050405020304" pitchFamily="18" charset="0"/>
              </a:rPr>
              <a:t> </a:t>
            </a:r>
            <a:r>
              <a:rPr lang="en-US" sz="2400" err="1">
                <a:effectLst/>
                <a:latin typeface="Atkinson Hyperlegible" pitchFamily="50" charset="0"/>
                <a:ea typeface="Times New Roman" panose="02020603050405020304" pitchFamily="18" charset="0"/>
              </a:rPr>
              <a:t>Equinet</a:t>
            </a:r>
            <a:r>
              <a:rPr lang="en-US" sz="2400">
                <a:effectLst/>
                <a:latin typeface="Atkinson Hyperlegible" pitchFamily="50" charset="0"/>
                <a:ea typeface="Times New Roman" panose="02020603050405020304" pitchFamily="18" charset="0"/>
              </a:rPr>
              <a:t> Members surveyed, </a:t>
            </a:r>
            <a:r>
              <a:rPr lang="en-US" sz="2400" b="1">
                <a:effectLst/>
                <a:latin typeface="Atkinson Hyperlegible" pitchFamily="50" charset="0"/>
                <a:ea typeface="Times New Roman" panose="02020603050405020304" pitchFamily="18" charset="0"/>
              </a:rPr>
              <a:t>more than half </a:t>
            </a:r>
            <a:r>
              <a:rPr lang="en-US" sz="2400">
                <a:effectLst/>
                <a:latin typeface="Atkinson Hyperlegible" pitchFamily="50" charset="0"/>
                <a:ea typeface="Times New Roman" panose="02020603050405020304" pitchFamily="18" charset="0"/>
              </a:rPr>
              <a:t>have some experience in addressing:</a:t>
            </a:r>
            <a:endParaRPr lang="en-US" sz="2400">
              <a:latin typeface="Atkinson Hyperlegible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6B15C-2F1D-5725-14E2-381A7FED0CC6}"/>
              </a:ext>
            </a:extLst>
          </p:cNvPr>
          <p:cNvSpPr txBox="1"/>
          <p:nvPr/>
        </p:nvSpPr>
        <p:spPr>
          <a:xfrm>
            <a:off x="441930" y="1326215"/>
            <a:ext cx="53839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>
                <a:effectLst/>
                <a:highlight>
                  <a:srgbClr val="F1BA3C"/>
                </a:highlight>
                <a:latin typeface="Atkinson Hyperlegible" pitchFamily="50" charset="0"/>
                <a:ea typeface="Times New Roman" panose="02020603050405020304" pitchFamily="18" charset="0"/>
              </a:rPr>
              <a:t>barriers to legal gender recognition</a:t>
            </a:r>
            <a:endParaRPr lang="en-US" sz="2400" b="1">
              <a:highlight>
                <a:srgbClr val="F1BA3C"/>
              </a:highlight>
            </a:endParaRPr>
          </a:p>
        </p:txBody>
      </p:sp>
      <p:graphicFrame>
        <p:nvGraphicFramePr>
          <p:cNvPr id="6" name="Chart 5" descr="Graph indicates that 65,6 % of surveyed Equinet Memebers have some experience in addressing barriers to legal gender recognition.">
            <a:extLst>
              <a:ext uri="{FF2B5EF4-FFF2-40B4-BE49-F238E27FC236}">
                <a16:creationId xmlns:a16="http://schemas.microsoft.com/office/drawing/2014/main" id="{55604CC2-E37B-BF8B-C14B-5EB6FC623D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2358729"/>
              </p:ext>
            </p:extLst>
          </p:nvPr>
        </p:nvGraphicFramePr>
        <p:xfrm>
          <a:off x="510114" y="2236107"/>
          <a:ext cx="4981106" cy="4336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BD4AED2-EBFF-9214-2FA3-C0B4A6E4D310}"/>
              </a:ext>
            </a:extLst>
          </p:cNvPr>
          <p:cNvSpPr txBox="1"/>
          <p:nvPr/>
        </p:nvSpPr>
        <p:spPr>
          <a:xfrm>
            <a:off x="6284617" y="1326215"/>
            <a:ext cx="57474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>
                <a:highlight>
                  <a:srgbClr val="8FAADC"/>
                </a:highlight>
                <a:latin typeface="Atkinson Hyperlegible" pitchFamily="50" charset="0"/>
              </a:rPr>
              <a:t>discrimination on the grounds of sex characteristics and gender expression </a:t>
            </a:r>
          </a:p>
        </p:txBody>
      </p:sp>
      <p:graphicFrame>
        <p:nvGraphicFramePr>
          <p:cNvPr id="7" name="Chart 6" descr="Graph indicates that 55 % of surveyed Equinet Memebers have some experience in addressing discrimination on the grounds of sex characteristics and gender expression.">
            <a:extLst>
              <a:ext uri="{FF2B5EF4-FFF2-40B4-BE49-F238E27FC236}">
                <a16:creationId xmlns:a16="http://schemas.microsoft.com/office/drawing/2014/main" id="{9FBF0436-823A-7D58-AACE-21FC2D3D5A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8831628"/>
              </p:ext>
            </p:extLst>
          </p:nvPr>
        </p:nvGraphicFramePr>
        <p:xfrm>
          <a:off x="6426831" y="2236107"/>
          <a:ext cx="4981106" cy="4336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A84172A-4189-EF22-B237-59A7B4235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917384" y="5537221"/>
            <a:ext cx="15611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tkinson Hyperlegible" pitchFamily="50" charset="0"/>
                <a:ea typeface="Times New Roman" panose="02020603050405020304" pitchFamily="18" charset="0"/>
              </a:rPr>
              <a:t>55 %</a:t>
            </a:r>
            <a:endParaRPr lang="en-US" sz="28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A43690-3DCB-B8D1-8775-320239EDE1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524798" y="5573435"/>
            <a:ext cx="15611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chemeClr val="tx1">
                    <a:lumMod val="85000"/>
                    <a:lumOff val="15000"/>
                  </a:schemeClr>
                </a:solidFill>
                <a:latin typeface="Atkinson Hyperlegible" pitchFamily="50" charset="0"/>
                <a:ea typeface="Times New Roman" panose="02020603050405020304" pitchFamily="18" charset="0"/>
              </a:rPr>
              <a:t>65,5</a:t>
            </a:r>
            <a:r>
              <a:rPr lang="en-US" sz="2800" b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tkinson Hyperlegible" pitchFamily="50" charset="0"/>
                <a:ea typeface="Times New Roman" panose="02020603050405020304" pitchFamily="18" charset="0"/>
              </a:rPr>
              <a:t> %</a:t>
            </a:r>
            <a:endParaRPr lang="en-US" sz="28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328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1AC11D-E613-D118-3BB7-82064EE399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6A79B-EA25-758C-31AA-C403B6920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Equality Bodies working on trans and intersex rights</a:t>
            </a:r>
            <a:endParaRPr lang="LID4096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794ED5-0AE7-9366-4ADD-8B7558078815}"/>
              </a:ext>
            </a:extLst>
          </p:cNvPr>
          <p:cNvSpPr txBox="1"/>
          <p:nvPr/>
        </p:nvSpPr>
        <p:spPr>
          <a:xfrm>
            <a:off x="6264316" y="1210477"/>
            <a:ext cx="509559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err="1">
                <a:latin typeface="Atkinson Hyperlegible" pitchFamily="50" charset="0"/>
              </a:rPr>
              <a:t>Equinet’s</a:t>
            </a:r>
            <a:r>
              <a:rPr lang="en-US" sz="2400">
                <a:latin typeface="Atkinson Hyperlegible" pitchFamily="50" charset="0"/>
              </a:rPr>
              <a:t> </a:t>
            </a:r>
            <a:r>
              <a:rPr lang="en-US" sz="2400" b="0" i="0" u="none" strike="noStrike" baseline="0">
                <a:solidFill>
                  <a:srgbClr val="000000"/>
                </a:solidFill>
                <a:latin typeface="Atkinson Hyperlegible" pitchFamily="50" charset="0"/>
                <a:hlinkClick r:id="rId2"/>
              </a:rPr>
              <a:t>Discussion Paper</a:t>
            </a:r>
            <a:r>
              <a:rPr lang="lt-LT" sz="2400">
                <a:solidFill>
                  <a:srgbClr val="000000"/>
                </a:solidFill>
                <a:latin typeface="Atkinson Hyperlegible" pitchFamily="50" charset="0"/>
                <a:hlinkClick r:id="rId2"/>
              </a:rPr>
              <a:t> </a:t>
            </a:r>
            <a:r>
              <a:rPr lang="lt-LT" sz="2400">
                <a:solidFill>
                  <a:srgbClr val="000000"/>
                </a:solidFill>
                <a:latin typeface="Atkinson Hyperlegible" pitchFamily="50" charset="0"/>
              </a:rPr>
              <a:t>„</a:t>
            </a:r>
            <a:r>
              <a:rPr lang="en-US" sz="2400" b="0" i="0" u="none" strike="noStrike" baseline="0">
                <a:solidFill>
                  <a:srgbClr val="000000"/>
                </a:solidFill>
                <a:latin typeface="Atkinson Hyperlegible" pitchFamily="50" charset="0"/>
              </a:rPr>
              <a:t>Equality Bodies working on the rights and discrimination faced by trans and intersex persons</a:t>
            </a:r>
            <a:r>
              <a:rPr lang="lt-LT" sz="2400" b="0" i="0" u="none" strike="noStrike" baseline="0">
                <a:solidFill>
                  <a:srgbClr val="000000"/>
                </a:solidFill>
                <a:latin typeface="Atkinson Hyperlegible" pitchFamily="50" charset="0"/>
              </a:rPr>
              <a:t>“ (</a:t>
            </a:r>
            <a:r>
              <a:rPr lang="en-GB" sz="2400" b="0" i="0" u="none" strike="noStrike" baseline="0">
                <a:solidFill>
                  <a:srgbClr val="000000"/>
                </a:solidFill>
                <a:latin typeface="Atkinson Hyperlegible" pitchFamily="50" charset="0"/>
              </a:rPr>
              <a:t>2020)</a:t>
            </a:r>
            <a:r>
              <a:rPr lang="lt-LT" sz="2400" b="0" i="0" u="none" strike="noStrike" baseline="0">
                <a:solidFill>
                  <a:srgbClr val="000000"/>
                </a:solidFill>
                <a:latin typeface="Atkinson Hyperlegible" pitchFamily="50" charset="0"/>
              </a:rPr>
              <a:t> </a:t>
            </a:r>
            <a:r>
              <a:rPr lang="en-US" sz="2400">
                <a:latin typeface="Atkinson Hyperlegible" pitchFamily="50" charset="0"/>
              </a:rPr>
              <a:t>noted that </a:t>
            </a:r>
            <a:r>
              <a:rPr lang="en-US" sz="2400" b="1">
                <a:highlight>
                  <a:srgbClr val="F1BA3C"/>
                </a:highlight>
                <a:latin typeface="Atkinson Hyperlegible" pitchFamily="50" charset="0"/>
              </a:rPr>
              <a:t>protecting intersex persons was still a developing area.</a:t>
            </a:r>
            <a:endParaRPr lang="lt-LT" sz="2400" b="1">
              <a:highlight>
                <a:srgbClr val="F1BA3C"/>
              </a:highlight>
              <a:latin typeface="Atkinson Hyperlegible" pitchFamily="50" charset="0"/>
            </a:endParaRPr>
          </a:p>
          <a:p>
            <a:endParaRPr lang="lt-LT" sz="2400">
              <a:latin typeface="Atkinson Hyperlegible" pitchFamily="50" charset="0"/>
            </a:endParaRPr>
          </a:p>
          <a:p>
            <a:r>
              <a:rPr lang="en-US" sz="2400">
                <a:latin typeface="Atkinson Hyperlegible" pitchFamily="50" charset="0"/>
              </a:rPr>
              <a:t>Today, </a:t>
            </a:r>
            <a:r>
              <a:rPr lang="en-US" sz="2400" b="1">
                <a:highlight>
                  <a:srgbClr val="F1BA3C"/>
                </a:highlight>
                <a:latin typeface="Atkinson Hyperlegible" pitchFamily="50" charset="0"/>
              </a:rPr>
              <a:t>more Equality Bodies are actively engaged </a:t>
            </a:r>
            <a:r>
              <a:rPr lang="en-US" sz="2400">
                <a:latin typeface="Atkinson Hyperlegible" pitchFamily="50" charset="0"/>
              </a:rPr>
              <a:t>in promoting the rights of both trans and intersex persons.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051899EF-D781-B0D5-6EE1-ECDA8B736C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4499" y="737103"/>
            <a:ext cx="4887362" cy="48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555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4875A-373A-68B5-8A52-D0664030D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/>
              <a:t>Equality bodies working on gender expression and sex characteristics and on legal gender recognition</a:t>
            </a:r>
            <a:endParaRPr lang="LID4096"/>
          </a:p>
        </p:txBody>
      </p:sp>
      <p:pic>
        <p:nvPicPr>
          <p:cNvPr id="5" name="Picture 4" descr="Bar graph titled &quot;Equality Bodies in Action – Gender Expression and Sex Characteristics&quot; showing the number of equality bodies performing various actions. The horizontal axis ranges from 0 to 16. The actions and corresponding numbers of equality bodies engaged in each are:&#10;&#10;Litigate before courts and tribunals: 9&#10;&#10;Make recommendations in individual cases of discrimination: 10&#10;&#10;Make binding decisions in individual cases of discrimination: 1&#10;&#10;Carry out awareness-raising campaigns: 10&#10;&#10;Carry out research and/or collect data: 14&#10;&#10;Provide training/capacity building to victims and/or civil society organizations: 12&#10;&#10;Provide training/capacity building to duty bearers: 11&#10;&#10;Conduct investigations: 8&#10;&#10;Monitor laws and policies: 14&#10;&#10;Advise policy-makers on laws and policies: 13">
            <a:extLst>
              <a:ext uri="{FF2B5EF4-FFF2-40B4-BE49-F238E27FC236}">
                <a16:creationId xmlns:a16="http://schemas.microsoft.com/office/drawing/2014/main" id="{28824226-7902-904F-0719-F3C42C630F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59" y="384774"/>
            <a:ext cx="5643533" cy="3621969"/>
          </a:xfrm>
          <a:prstGeom prst="rect">
            <a:avLst/>
          </a:prstGeom>
        </p:spPr>
      </p:pic>
      <p:pic>
        <p:nvPicPr>
          <p:cNvPr id="9" name="Picture 8" descr="Bar graph titled &quot;Equality Bodies in Actions – Legal Gender Recognition&quot; showing the number of equality bodies engaging in various actions. The horizontal axis ranges from 0 to 14. The actions and corresponding numbers of equality bodies are:&#10;&#10;Litigate before courts and tribunals: 7&#10;&#10;Make recommendations in individual cases of discrimination: 7&#10;&#10;Make binding decisions in individual cases of discrimination: 0&#10;&#10;Carry out awareness-raising campaigns: 12&#10;&#10;Carry out research and/or collect data: 13&#10;&#10;Provide training/capacity building to victims and/or civil society organizations: 12&#10;&#10;Provide training/capacity building to duty bearers: 9&#10;&#10;Conduct investigations: 5&#10;&#10;Monitor laws and policies: 12&#10;&#10;Advise policy-makers on laws and policies: 13">
            <a:extLst>
              <a:ext uri="{FF2B5EF4-FFF2-40B4-BE49-F238E27FC236}">
                <a16:creationId xmlns:a16="http://schemas.microsoft.com/office/drawing/2014/main" id="{2423554F-62EB-937F-2205-AC7B0DBB67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6664" y="384775"/>
            <a:ext cx="5756014" cy="361686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132C0F3-2324-4C42-B341-97E433C8F289}"/>
              </a:ext>
            </a:extLst>
          </p:cNvPr>
          <p:cNvSpPr txBox="1"/>
          <p:nvPr/>
        </p:nvSpPr>
        <p:spPr>
          <a:xfrm>
            <a:off x="214059" y="4464038"/>
            <a:ext cx="1171861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solidFill>
                  <a:srgbClr val="000000"/>
                </a:solidFill>
                <a:latin typeface="Atkinson Hyperlegible" pitchFamily="50" charset="0"/>
              </a:rPr>
              <a:t>Many Equality Bodies go beyond their formal mandates: </a:t>
            </a:r>
            <a:r>
              <a:rPr lang="en-US">
                <a:solidFill>
                  <a:srgbClr val="000000"/>
                </a:solidFill>
                <a:latin typeface="Atkinson Hyperlegible" pitchFamily="50" charset="0"/>
              </a:rPr>
              <a:t>Even when not explicitly mandated to address issues related to gender identity, gender expression, or sex characteristics, they often still take action to support affected individuals</a:t>
            </a:r>
            <a:r>
              <a:rPr lang="lt-LT">
                <a:solidFill>
                  <a:srgbClr val="000000"/>
                </a:solidFill>
                <a:latin typeface="Atkinson Hyperlegible" pitchFamily="50" charset="0"/>
              </a:rPr>
              <a:t>;</a:t>
            </a:r>
            <a:br>
              <a:rPr lang="en-US">
                <a:solidFill>
                  <a:srgbClr val="000000"/>
                </a:solidFill>
                <a:latin typeface="Atkinson Hyperlegible" pitchFamily="50" charset="0"/>
              </a:rPr>
            </a:br>
            <a:endParaRPr lang="lt-LT">
              <a:solidFill>
                <a:srgbClr val="000000"/>
              </a:solidFill>
              <a:latin typeface="Atkinson Hyperlegible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solidFill>
                  <a:srgbClr val="000000"/>
                </a:solidFill>
                <a:latin typeface="Atkinson Hyperlegible" pitchFamily="50" charset="0"/>
              </a:rPr>
              <a:t>Research as a key tool: </a:t>
            </a:r>
            <a:r>
              <a:rPr lang="en-US">
                <a:solidFill>
                  <a:srgbClr val="000000"/>
                </a:solidFill>
                <a:latin typeface="Atkinson Hyperlegible" pitchFamily="50" charset="0"/>
              </a:rPr>
              <a:t>it’s important to note that many Equality Bodies carry out research and data collection on these grounds, which is a crucial part of tackling discrimination.</a:t>
            </a:r>
            <a:endParaRPr lang="en-US">
              <a:latin typeface="Atkinson Hyperlegible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180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B4753C-6310-87E5-1543-22F88C741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62623-9008-15E3-C9A4-D5755F789D4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42341" y="407269"/>
            <a:ext cx="12033745" cy="95410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tkinson Hyperlegible" pitchFamily="50" charset="0"/>
                <a:ea typeface="Times New Roman" panose="02020603050405020304" pitchFamily="18" charset="0"/>
                <a:cs typeface="+mn-cs"/>
              </a:rPr>
              <a:t>Examples: How Equality Bodies Protect the Rights of Trans and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tkinson Hyperlegible" pitchFamily="50" charset="0"/>
                <a:ea typeface="Times New Roman" panose="02020603050405020304" pitchFamily="18" charset="0"/>
                <a:cs typeface="+mn-cs"/>
              </a:rPr>
              <a:t>Intersex Persons?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tkinson Hyperlegible" pitchFamily="50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11C93F-2593-9310-92EC-2E0C6CFC14AE}"/>
              </a:ext>
            </a:extLst>
          </p:cNvPr>
          <p:cNvSpPr txBox="1"/>
          <p:nvPr/>
        </p:nvSpPr>
        <p:spPr>
          <a:xfrm>
            <a:off x="350444" y="1556548"/>
            <a:ext cx="114911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>
                <a:highlight>
                  <a:srgbClr val="F1BA3C"/>
                </a:highlight>
                <a:latin typeface="Atkinson Hyperlegible" pitchFamily="50" charset="0"/>
              </a:rPr>
              <a:t>Ombud for Equal Treatment, Austria: </a:t>
            </a:r>
            <a:r>
              <a:rPr lang="en-US">
                <a:highlight>
                  <a:srgbClr val="F1BA3C"/>
                </a:highlight>
                <a:latin typeface="Atkinson Hyperlegible" pitchFamily="50" charset="0"/>
              </a:rPr>
              <a:t>Empowering people to inform service providers about their duties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2904AF-6B58-6F38-55B0-DB28A44B878A}"/>
              </a:ext>
            </a:extLst>
          </p:cNvPr>
          <p:cNvSpPr txBox="1"/>
          <p:nvPr/>
        </p:nvSpPr>
        <p:spPr>
          <a:xfrm>
            <a:off x="5366441" y="2409431"/>
            <a:ext cx="596161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tkinson Hyperlegible" pitchFamily="50" charset="0"/>
              </a:rPr>
              <a:t>Many Austrian websites still use binary gender forms (Mr./Ms.), excluding non-binary people. The Equal Treatment Commission found this discriminatory under the Equal Treatment Act.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9D07E1-5421-969A-2CD8-CBF40EFC4657}"/>
              </a:ext>
            </a:extLst>
          </p:cNvPr>
          <p:cNvSpPr txBox="1"/>
          <p:nvPr/>
        </p:nvSpPr>
        <p:spPr>
          <a:xfrm>
            <a:off x="5366440" y="3775977"/>
            <a:ext cx="577837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tkinson Hyperlegible" pitchFamily="50" charset="0"/>
              </a:rPr>
              <a:t>The Ombud for Equal Treatment offers a </a:t>
            </a:r>
            <a:r>
              <a:rPr lang="en-US" b="1">
                <a:solidFill>
                  <a:srgbClr val="000000"/>
                </a:solidFill>
                <a:highlight>
                  <a:srgbClr val="F1BA3C"/>
                </a:highlight>
                <a:latin typeface="Atkinson Hyperlegible" pitchFamily="50" charset="0"/>
              </a:rPr>
              <a:t>sample letter</a:t>
            </a:r>
            <a:r>
              <a:rPr lang="en-US">
                <a:solidFill>
                  <a:srgbClr val="000000"/>
                </a:solidFill>
                <a:latin typeface="Atkinson Hyperlegible" pitchFamily="50" charset="0"/>
              </a:rPr>
              <a:t> for affected individuals to request changes. If companies don’t comply, the Ombud can take action. </a:t>
            </a:r>
          </a:p>
          <a:p>
            <a:endParaRPr lang="en-US">
              <a:solidFill>
                <a:srgbClr val="000000"/>
              </a:solidFill>
              <a:latin typeface="Atkinson Hyperlegible" pitchFamily="50" charset="0"/>
            </a:endParaRPr>
          </a:p>
          <a:p>
            <a:r>
              <a:rPr lang="en-US">
                <a:solidFill>
                  <a:srgbClr val="000000"/>
                </a:solidFill>
                <a:latin typeface="Atkinson Hyperlegible" pitchFamily="50" charset="0"/>
              </a:rPr>
              <a:t>They also provide guidance on inclusive forms and gender-sensitive language.</a:t>
            </a:r>
            <a:endParaRPr lang="en-US">
              <a:latin typeface="Atkinson Hyperlegible" pitchFamily="50" charset="0"/>
            </a:endParaRP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67D47365-ECDF-97DA-EBAA-48DF4AFC5A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8159" y="2309843"/>
            <a:ext cx="3541414" cy="354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28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ECA4E04-CFFD-B244-7D3A-D459B5AF75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73513-268F-29D1-19EC-09A61D692BB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42341" y="407269"/>
            <a:ext cx="12033745" cy="95410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tkinson Hyperlegible" pitchFamily="50" charset="0"/>
                <a:ea typeface="Times New Roman" panose="02020603050405020304" pitchFamily="18" charset="0"/>
                <a:cs typeface="+mn-cs"/>
              </a:rPr>
              <a:t>Examples: How Equality Bodies Protect the Rights of Trans and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tkinson Hyperlegible" pitchFamily="50" charset="0"/>
                <a:ea typeface="Times New Roman" panose="02020603050405020304" pitchFamily="18" charset="0"/>
                <a:cs typeface="+mn-cs"/>
              </a:rPr>
              <a:t>Intersex Persons? I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tkinson Hyperlegible" pitchFamily="50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B84160-62C6-3B0A-2EC2-97CF3A5E844B}"/>
              </a:ext>
            </a:extLst>
          </p:cNvPr>
          <p:cNvSpPr txBox="1"/>
          <p:nvPr/>
        </p:nvSpPr>
        <p:spPr>
          <a:xfrm>
            <a:off x="350444" y="1556548"/>
            <a:ext cx="114911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>
                <a:highlight>
                  <a:srgbClr val="F1BA3C"/>
                </a:highlight>
                <a:latin typeface="Atkinson Hyperlegible" pitchFamily="50" charset="0"/>
              </a:rPr>
              <a:t>Gender Equality Ombudsperson in Croatia:</a:t>
            </a:r>
            <a:r>
              <a:rPr lang="en-US">
                <a:highlight>
                  <a:srgbClr val="F1BA3C"/>
                </a:highlight>
                <a:latin typeface="Atkinson Hyperlegible" pitchFamily="50" charset="0"/>
              </a:rPr>
              <a:t> A Win for Trans Healthcare Rights in Croatia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691712-CE86-7873-3E81-176AEEA60821}"/>
              </a:ext>
            </a:extLst>
          </p:cNvPr>
          <p:cNvSpPr txBox="1"/>
          <p:nvPr/>
        </p:nvSpPr>
        <p:spPr>
          <a:xfrm>
            <a:off x="5638045" y="2915968"/>
            <a:ext cx="566973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latin typeface="Atkinson Hyperlegible" pitchFamily="50" charset="0"/>
              </a:rPr>
              <a:t>In Croatia, the Gender Equality Ombudsperson supported a trans person denied insurance coverage for a mastectomy. After similar complaints, the Ombud found these refusals discriminatory, as such surgeries had been covered for others. </a:t>
            </a:r>
          </a:p>
          <a:p>
            <a:endParaRPr lang="en-US">
              <a:latin typeface="Atkinson Hyperlegible" pitchFamily="50" charset="0"/>
            </a:endParaRPr>
          </a:p>
          <a:p>
            <a:r>
              <a:rPr lang="en-US">
                <a:latin typeface="Atkinson Hyperlegible" pitchFamily="50" charset="0"/>
              </a:rPr>
              <a:t>In one case, the Ombud's expert opinion helped win a 2021 court </a:t>
            </a:r>
            <a:r>
              <a:rPr lang="en-US" b="1">
                <a:highlight>
                  <a:srgbClr val="F1BA3C"/>
                </a:highlight>
                <a:latin typeface="Atkinson Hyperlegible" pitchFamily="50" charset="0"/>
              </a:rPr>
              <a:t>ruling that ordered the health insurer and hospital to reimburse the claimant.</a:t>
            </a:r>
            <a:endParaRPr lang="en-US" b="1">
              <a:solidFill>
                <a:srgbClr val="000000"/>
              </a:solidFill>
              <a:highlight>
                <a:srgbClr val="F1BA3C"/>
              </a:highlight>
              <a:latin typeface="Atkinson Hyperlegible" pitchFamily="50" charset="0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F59CD9D0-33AF-9B90-C715-71C00E7F3E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4222" y="2493825"/>
            <a:ext cx="3530850" cy="353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0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6477E7C-B338-7666-34C5-C68AB286F9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518BA-B88E-2F33-A7D3-2B0A9F0B5D1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42341" y="407269"/>
            <a:ext cx="12033745" cy="95410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tkinson Hyperlegible" pitchFamily="50" charset="0"/>
                <a:ea typeface="Times New Roman" panose="02020603050405020304" pitchFamily="18" charset="0"/>
                <a:cs typeface="+mn-cs"/>
              </a:rPr>
              <a:t>Examples: How Equality Bodies Protect the Rights of Trans and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tkinson Hyperlegible" pitchFamily="50" charset="0"/>
                <a:ea typeface="Times New Roman" panose="02020603050405020304" pitchFamily="18" charset="0"/>
                <a:cs typeface="+mn-cs"/>
              </a:rPr>
              <a:t>Intersex Persons? II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tkinson Hyperlegible" pitchFamily="50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923ADD-14C7-DED0-51FD-F2D68B17260A}"/>
              </a:ext>
            </a:extLst>
          </p:cNvPr>
          <p:cNvSpPr txBox="1"/>
          <p:nvPr/>
        </p:nvSpPr>
        <p:spPr>
          <a:xfrm>
            <a:off x="350444" y="1556548"/>
            <a:ext cx="114911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>
                <a:highlight>
                  <a:srgbClr val="F1BA3C"/>
                </a:highlight>
                <a:latin typeface="Atkinson Hyperlegible" pitchFamily="50" charset="0"/>
              </a:rPr>
              <a:t>Institute for the Equality of Women and Men, Belgium: </a:t>
            </a:r>
            <a:r>
              <a:rPr lang="en-US">
                <a:highlight>
                  <a:srgbClr val="F1BA3C"/>
                </a:highlight>
                <a:latin typeface="Atkinson Hyperlegible" pitchFamily="50" charset="0"/>
              </a:rPr>
              <a:t>supporting parents of intersex children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D5ECFE-DFDD-F8F7-32F0-57FA84CAF132}"/>
              </a:ext>
            </a:extLst>
          </p:cNvPr>
          <p:cNvSpPr txBox="1"/>
          <p:nvPr/>
        </p:nvSpPr>
        <p:spPr>
          <a:xfrm>
            <a:off x="5638045" y="3151867"/>
            <a:ext cx="566973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latin typeface="Atkinson Hyperlegible" pitchFamily="50" charset="0"/>
              </a:rPr>
              <a:t>The Belgian Institute for the Equality of Women and Men has published an </a:t>
            </a:r>
            <a:r>
              <a:rPr lang="en-US" b="1">
                <a:highlight>
                  <a:srgbClr val="F1BA3C"/>
                </a:highlight>
                <a:latin typeface="Atkinson Hyperlegible" pitchFamily="50" charset="0"/>
              </a:rPr>
              <a:t>information guide for the parents of intersex children. </a:t>
            </a:r>
          </a:p>
          <a:p>
            <a:endParaRPr lang="en-US">
              <a:latin typeface="Atkinson Hyperlegible" pitchFamily="50" charset="0"/>
            </a:endParaRPr>
          </a:p>
          <a:p>
            <a:r>
              <a:rPr lang="en-US">
                <a:latin typeface="Atkinson Hyperlegible" pitchFamily="50" charset="0"/>
              </a:rPr>
              <a:t>The guide is handed out to medical professionals, medical teams and other stakeholders across the country to be distribute to and support parents of intersex children.</a:t>
            </a:r>
            <a:endParaRPr lang="en-US">
              <a:solidFill>
                <a:srgbClr val="000000"/>
              </a:solidFill>
              <a:latin typeface="Atkinson Hyperlegible" pitchFamily="50" charset="0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97A5D6BB-8B6B-230A-DDFC-29CB2CA2E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4222" y="2493827"/>
            <a:ext cx="3624404" cy="3624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11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67928B3-54BE-523B-9C20-90A8C498A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5AFA0-5581-A685-9111-03E5F295610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42341" y="407269"/>
            <a:ext cx="12033745" cy="95410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tkinson Hyperlegible" pitchFamily="50" charset="0"/>
                <a:ea typeface="Times New Roman" panose="02020603050405020304" pitchFamily="18" charset="0"/>
                <a:cs typeface="+mn-cs"/>
              </a:rPr>
              <a:t>Examples: How Equality Bodies Protect the Rights of Trans and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tkinson Hyperlegible" pitchFamily="50" charset="0"/>
                <a:ea typeface="Times New Roman" panose="02020603050405020304" pitchFamily="18" charset="0"/>
                <a:cs typeface="+mn-cs"/>
              </a:rPr>
              <a:t>Intersex Persons? III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tkinson Hyperlegible" pitchFamily="50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2AAC6C-A327-CB47-343B-1CEEB8844A4C}"/>
              </a:ext>
            </a:extLst>
          </p:cNvPr>
          <p:cNvSpPr txBox="1"/>
          <p:nvPr/>
        </p:nvSpPr>
        <p:spPr>
          <a:xfrm>
            <a:off x="350444" y="1556548"/>
            <a:ext cx="114911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>
                <a:highlight>
                  <a:srgbClr val="F1BA3C"/>
                </a:highlight>
                <a:latin typeface="Atkinson Hyperlegible" pitchFamily="50" charset="0"/>
              </a:rPr>
              <a:t>Commissioner for Human Rights of the Republic of Poland: </a:t>
            </a:r>
            <a:r>
              <a:rPr lang="en-US">
                <a:highlight>
                  <a:srgbClr val="F1BA3C"/>
                </a:highlight>
                <a:latin typeface="Atkinson Hyperlegible" pitchFamily="50" charset="0"/>
              </a:rPr>
              <a:t>advocating for intersex rights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35C9CF-CA4F-3025-50FE-BBAEE5DF9DD8}"/>
              </a:ext>
            </a:extLst>
          </p:cNvPr>
          <p:cNvSpPr txBox="1"/>
          <p:nvPr/>
        </p:nvSpPr>
        <p:spPr>
          <a:xfrm>
            <a:off x="5574671" y="2247801"/>
            <a:ext cx="5669733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latin typeface="Atkinson Hyperlegible" pitchFamily="50" charset="0"/>
              </a:rPr>
              <a:t>In recent years, the Polish Commissioner for Human Rights has raised concerns with the Minister of Health, the National Health Fund, and the Commissioner for Patients' Rights about the </a:t>
            </a:r>
            <a:r>
              <a:rPr lang="en-US" b="1">
                <a:highlight>
                  <a:srgbClr val="F1BA3C"/>
                </a:highlight>
                <a:latin typeface="Atkinson Hyperlegible" pitchFamily="50" charset="0"/>
              </a:rPr>
              <a:t>frequent use of invasive, non-consensual surgeries on intersex individuals. </a:t>
            </a:r>
          </a:p>
          <a:p>
            <a:endParaRPr lang="en-US">
              <a:latin typeface="Atkinson Hyperlegible" pitchFamily="50" charset="0"/>
            </a:endParaRPr>
          </a:p>
          <a:p>
            <a:r>
              <a:rPr lang="en-US">
                <a:latin typeface="Atkinson Hyperlegible" pitchFamily="50" charset="0"/>
              </a:rPr>
              <a:t>After consulting medical and legal experts, the Commissioner emphasized that surgeries on atypical genitalia should only be done with the patient’s informed consent, especially when gender identity is uncertain. These </a:t>
            </a:r>
            <a:r>
              <a:rPr lang="en-US" b="1">
                <a:highlight>
                  <a:srgbClr val="F1BA3C"/>
                </a:highlight>
                <a:latin typeface="Atkinson Hyperlegible" pitchFamily="50" charset="0"/>
              </a:rPr>
              <a:t>efforts aimed to evaluate the treatment of intersex people in Poland and identify rights violations.</a:t>
            </a:r>
            <a:endParaRPr lang="en-US" b="1">
              <a:solidFill>
                <a:srgbClr val="000000"/>
              </a:solidFill>
              <a:highlight>
                <a:srgbClr val="F1BA3C"/>
              </a:highlight>
              <a:latin typeface="Atkinson Hyperlegible" pitchFamily="50" charset="0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E39057C7-64D7-C132-F8A0-99EAF5911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1149" y="2609503"/>
            <a:ext cx="3679375" cy="367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935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820D3E3E695243A18602BCD7DE657A" ma:contentTypeVersion="19" ma:contentTypeDescription="Create a new document." ma:contentTypeScope="" ma:versionID="24c4f0fb971506cb32eded772314e1fc">
  <xsd:schema xmlns:xsd="http://www.w3.org/2001/XMLSchema" xmlns:xs="http://www.w3.org/2001/XMLSchema" xmlns:p="http://schemas.microsoft.com/office/2006/metadata/properties" xmlns:ns2="5dcaf206-b009-4658-99e1-4d638e44d8f5" xmlns:ns3="1fbf4851-1fe8-4378-a6d9-5967d98f316b" targetNamespace="http://schemas.microsoft.com/office/2006/metadata/properties" ma:root="true" ma:fieldsID="6de88571e738abf75a08d6972eb71fed" ns2:_="" ns3:_="">
    <xsd:import namespace="5dcaf206-b009-4658-99e1-4d638e44d8f5"/>
    <xsd:import namespace="1fbf4851-1fe8-4378-a6d9-5967d98f31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URL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caf206-b009-4658-99e1-4d638e44d8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URL" ma:index="20" nillable="true" ma:displayName="URL" ma:format="Hyperlink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591b2610-8ca3-4954-baf1-f497d7f4fe9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bf4851-1fe8-4378-a6d9-5967d98f316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1a178bd2-4b36-41f2-9a25-ef564fee8ee7}" ma:internalName="TaxCatchAll" ma:showField="CatchAllData" ma:web="1fbf4851-1fe8-4378-a6d9-5967d98f31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bf4851-1fe8-4378-a6d9-5967d98f316b" xsi:nil="true"/>
    <lcf76f155ced4ddcb4097134ff3c332f xmlns="5dcaf206-b009-4658-99e1-4d638e44d8f5">
      <Terms xmlns="http://schemas.microsoft.com/office/infopath/2007/PartnerControls"/>
    </lcf76f155ced4ddcb4097134ff3c332f>
    <URL xmlns="5dcaf206-b009-4658-99e1-4d638e44d8f5">
      <Url xsi:nil="true"/>
      <Description xsi:nil="true"/>
    </URL>
  </documentManagement>
</p:properties>
</file>

<file path=customXml/itemProps1.xml><?xml version="1.0" encoding="utf-8"?>
<ds:datastoreItem xmlns:ds="http://schemas.openxmlformats.org/officeDocument/2006/customXml" ds:itemID="{6ED1D7B2-407B-4D43-847C-C7E19978F323}">
  <ds:schemaRefs>
    <ds:schemaRef ds:uri="1fbf4851-1fe8-4378-a6d9-5967d98f316b"/>
    <ds:schemaRef ds:uri="5dcaf206-b009-4658-99e1-4d638e44d8f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DC970B3-60CD-40C7-8455-AEACFFB95C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AA81CA-9969-4A29-8462-BC5C9C71DFA7}">
  <ds:schemaRefs>
    <ds:schemaRef ds:uri="1fbf4851-1fe8-4378-a6d9-5967d98f316b"/>
    <ds:schemaRef ds:uri="5dcaf206-b009-4658-99e1-4d638e44d8f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Report findings: Equality Bodies Work to Advance  Equality for Trans and Intersex People</vt:lpstr>
      <vt:lpstr>Experience of Equality Bodies</vt:lpstr>
      <vt:lpstr>Equality Bodies working on trans and intersex rights</vt:lpstr>
      <vt:lpstr>Equality bodies working on gender expression and sex characteristics and on legal gender recognition</vt:lpstr>
      <vt:lpstr>Examples: How Equality Bodies Protect the Rights of Trans and  Intersex Persons?</vt:lpstr>
      <vt:lpstr>Examples: How Equality Bodies Protect the Rights of Trans and  Intersex Persons? I</vt:lpstr>
      <vt:lpstr>Examples: How Equality Bodies Protect the Rights of Trans and  Intersex Persons? II</vt:lpstr>
      <vt:lpstr>Examples: How Equality Bodies Protect the Rights of Trans and  Intersex Persons? III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Miglė Kolinytė</dc:creator>
  <cp:revision>1</cp:revision>
  <dcterms:created xsi:type="dcterms:W3CDTF">2025-05-02T10:10:52Z</dcterms:created>
  <dcterms:modified xsi:type="dcterms:W3CDTF">2025-05-14T14:24:23Z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0x01010008820D3E3E695243A18602BCD7DE657A</vt:lpwstr>
  </property>
  <property fmtid="{D5CDD505-2E9C-101B-9397-08002B2CF9AE}" pid="3" name="MediaServiceImageTags">
    <vt:lpwstr/>
  </property>
</Properties>
</file>