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4"/>
    <p:sldMasterId id="2147483672" r:id="rId5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 type="screen16x9"/>
  <p:notesSz cx="6858000" cy="9144000"/>
  <p:embeddedFontLst>
    <p:embeddedFont>
      <p:font typeface="Economica" panose="020B0604020202020204" charset="0"/>
      <p:regular r:id="rId23"/>
      <p:bold r:id="rId24"/>
      <p:italic r:id="rId25"/>
      <p:boldItalic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Lato Light" panose="020F0502020204030203" pitchFamily="34" charset="0"/>
      <p:regular r:id="rId31"/>
      <p:bold r:id="rId32"/>
      <p:italic r:id="rId33"/>
      <p:boldItalic r:id="rId34"/>
    </p:embeddedFont>
    <p:embeddedFont>
      <p:font typeface="Libre Baskerville" panose="02000000000000000000" pitchFamily="2" charset="0"/>
      <p:regular r:id="rId35"/>
      <p:bold r:id="rId36"/>
      <p: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0" y="4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font" Target="fonts/font12.fntdata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ia Concas" userId="baa99bd3-9e61-4891-96dc-85b4c111647b" providerId="ADAL" clId="{7502B67B-F399-411D-81CB-9069F39C62FD}"/>
    <pc:docChg chg="undo redo custSel modSld">
      <pc:chgData name="Mattia Concas" userId="baa99bd3-9e61-4891-96dc-85b4c111647b" providerId="ADAL" clId="{7502B67B-F399-411D-81CB-9069F39C62FD}" dt="2025-05-14T15:01:17.478" v="208" actId="1076"/>
      <pc:docMkLst>
        <pc:docMk/>
      </pc:docMkLst>
      <pc:sldChg chg="modSp mod">
        <pc:chgData name="Mattia Concas" userId="baa99bd3-9e61-4891-96dc-85b4c111647b" providerId="ADAL" clId="{7502B67B-F399-411D-81CB-9069F39C62FD}" dt="2025-05-14T14:48:09.771" v="3" actId="962"/>
        <pc:sldMkLst>
          <pc:docMk/>
          <pc:sldMk cId="0" sldId="256"/>
        </pc:sldMkLst>
        <pc:spChg chg="mod">
          <ac:chgData name="Mattia Concas" userId="baa99bd3-9e61-4891-96dc-85b4c111647b" providerId="ADAL" clId="{7502B67B-F399-411D-81CB-9069F39C62FD}" dt="2025-05-14T14:48:07.105" v="0" actId="962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Mattia Concas" userId="baa99bd3-9e61-4891-96dc-85b4c111647b" providerId="ADAL" clId="{7502B67B-F399-411D-81CB-9069F39C62FD}" dt="2025-05-14T14:48:08.472" v="2" actId="27636"/>
          <ac:spMkLst>
            <pc:docMk/>
            <pc:sldMk cId="0" sldId="256"/>
            <ac:spMk id="117" creationId="{00000000-0000-0000-0000-000000000000}"/>
          </ac:spMkLst>
        </pc:spChg>
        <pc:picChg chg="mod">
          <ac:chgData name="Mattia Concas" userId="baa99bd3-9e61-4891-96dc-85b4c111647b" providerId="ADAL" clId="{7502B67B-F399-411D-81CB-9069F39C62FD}" dt="2025-05-14T14:48:09.771" v="3" actId="962"/>
          <ac:picMkLst>
            <pc:docMk/>
            <pc:sldMk cId="0" sldId="256"/>
            <ac:picMk id="118" creationId="{00000000-0000-0000-0000-000000000000}"/>
          </ac:picMkLst>
        </pc:picChg>
      </pc:sldChg>
      <pc:sldChg chg="modSp mod">
        <pc:chgData name="Mattia Concas" userId="baa99bd3-9e61-4891-96dc-85b4c111647b" providerId="ADAL" clId="{7502B67B-F399-411D-81CB-9069F39C62FD}" dt="2025-05-14T14:48:43.910" v="34" actId="33553"/>
        <pc:sldMkLst>
          <pc:docMk/>
          <pc:sldMk cId="0" sldId="257"/>
        </pc:sldMkLst>
        <pc:spChg chg="mod">
          <ac:chgData name="Mattia Concas" userId="baa99bd3-9e61-4891-96dc-85b4c111647b" providerId="ADAL" clId="{7502B67B-F399-411D-81CB-9069F39C62FD}" dt="2025-05-14T14:48:43.910" v="34" actId="33553"/>
          <ac:spMkLst>
            <pc:docMk/>
            <pc:sldMk cId="0" sldId="257"/>
            <ac:spMk id="123" creationId="{00000000-0000-0000-0000-000000000000}"/>
          </ac:spMkLst>
        </pc:spChg>
        <pc:picChg chg="mod">
          <ac:chgData name="Mattia Concas" userId="baa99bd3-9e61-4891-96dc-85b4c111647b" providerId="ADAL" clId="{7502B67B-F399-411D-81CB-9069F39C62FD}" dt="2025-05-14T14:48:11.363" v="4" actId="962"/>
          <ac:picMkLst>
            <pc:docMk/>
            <pc:sldMk cId="0" sldId="257"/>
            <ac:picMk id="127" creationId="{00000000-0000-0000-0000-000000000000}"/>
          </ac:picMkLst>
        </pc:picChg>
      </pc:sldChg>
      <pc:sldChg chg="delSp modSp mod">
        <pc:chgData name="Mattia Concas" userId="baa99bd3-9e61-4891-96dc-85b4c111647b" providerId="ADAL" clId="{7502B67B-F399-411D-81CB-9069F39C62FD}" dt="2025-05-14T14:50:43.275" v="47" actId="478"/>
        <pc:sldMkLst>
          <pc:docMk/>
          <pc:sldMk cId="0" sldId="258"/>
        </pc:sldMkLst>
        <pc:spChg chg="del mod">
          <ac:chgData name="Mattia Concas" userId="baa99bd3-9e61-4891-96dc-85b4c111647b" providerId="ADAL" clId="{7502B67B-F399-411D-81CB-9069F39C62FD}" dt="2025-05-14T14:50:43.275" v="47" actId="478"/>
          <ac:spMkLst>
            <pc:docMk/>
            <pc:sldMk cId="0" sldId="258"/>
            <ac:spMk id="132" creationId="{00000000-0000-0000-0000-000000000000}"/>
          </ac:spMkLst>
        </pc:spChg>
        <pc:spChg chg="ord">
          <ac:chgData name="Mattia Concas" userId="baa99bd3-9e61-4891-96dc-85b4c111647b" providerId="ADAL" clId="{7502B67B-F399-411D-81CB-9069F39C62FD}" dt="2025-05-14T14:50:37.715" v="46" actId="13244"/>
          <ac:spMkLst>
            <pc:docMk/>
            <pc:sldMk cId="0" sldId="258"/>
            <ac:spMk id="133" creationId="{00000000-0000-0000-0000-000000000000}"/>
          </ac:spMkLst>
        </pc:spChg>
      </pc:sldChg>
      <pc:sldChg chg="modSp mod">
        <pc:chgData name="Mattia Concas" userId="baa99bd3-9e61-4891-96dc-85b4c111647b" providerId="ADAL" clId="{7502B67B-F399-411D-81CB-9069F39C62FD}" dt="2025-05-14T14:50:52.059" v="48" actId="13244"/>
        <pc:sldMkLst>
          <pc:docMk/>
          <pc:sldMk cId="0" sldId="259"/>
        </pc:sldMkLst>
        <pc:spChg chg="mod ord">
          <ac:chgData name="Mattia Concas" userId="baa99bd3-9e61-4891-96dc-85b4c111647b" providerId="ADAL" clId="{7502B67B-F399-411D-81CB-9069F39C62FD}" dt="2025-05-14T14:50:52.059" v="48" actId="13244"/>
          <ac:spMkLst>
            <pc:docMk/>
            <pc:sldMk cId="0" sldId="259"/>
            <ac:spMk id="140" creationId="{00000000-0000-0000-0000-000000000000}"/>
          </ac:spMkLst>
        </pc:spChg>
        <pc:cxnChg chg="mod">
          <ac:chgData name="Mattia Concas" userId="baa99bd3-9e61-4891-96dc-85b4c111647b" providerId="ADAL" clId="{7502B67B-F399-411D-81CB-9069F39C62FD}" dt="2025-05-14T14:48:15.227" v="6" actId="962"/>
          <ac:cxnSpMkLst>
            <pc:docMk/>
            <pc:sldMk cId="0" sldId="259"/>
            <ac:cxnSpMk id="138" creationId="{00000000-0000-0000-0000-000000000000}"/>
          </ac:cxnSpMkLst>
        </pc:cxnChg>
      </pc:sldChg>
      <pc:sldChg chg="modSp mod">
        <pc:chgData name="Mattia Concas" userId="baa99bd3-9e61-4891-96dc-85b4c111647b" providerId="ADAL" clId="{7502B67B-F399-411D-81CB-9069F39C62FD}" dt="2025-05-14T14:51:02.128" v="49" actId="13244"/>
        <pc:sldMkLst>
          <pc:docMk/>
          <pc:sldMk cId="0" sldId="260"/>
        </pc:sldMkLst>
        <pc:spChg chg="mod ord">
          <ac:chgData name="Mattia Concas" userId="baa99bd3-9e61-4891-96dc-85b4c111647b" providerId="ADAL" clId="{7502B67B-F399-411D-81CB-9069F39C62FD}" dt="2025-05-14T14:51:02.128" v="49" actId="13244"/>
          <ac:spMkLst>
            <pc:docMk/>
            <pc:sldMk cId="0" sldId="260"/>
            <ac:spMk id="147" creationId="{00000000-0000-0000-0000-000000000000}"/>
          </ac:spMkLst>
        </pc:spChg>
        <pc:cxnChg chg="mod">
          <ac:chgData name="Mattia Concas" userId="baa99bd3-9e61-4891-96dc-85b4c111647b" providerId="ADAL" clId="{7502B67B-F399-411D-81CB-9069F39C62FD}" dt="2025-05-14T14:48:16.521" v="7" actId="962"/>
          <ac:cxnSpMkLst>
            <pc:docMk/>
            <pc:sldMk cId="0" sldId="260"/>
            <ac:cxnSpMk id="145" creationId="{00000000-0000-0000-0000-000000000000}"/>
          </ac:cxnSpMkLst>
        </pc:cxnChg>
      </pc:sldChg>
      <pc:sldChg chg="modSp mod">
        <pc:chgData name="Mattia Concas" userId="baa99bd3-9e61-4891-96dc-85b4c111647b" providerId="ADAL" clId="{7502B67B-F399-411D-81CB-9069F39C62FD}" dt="2025-05-14T14:58:22.409" v="152" actId="1076"/>
        <pc:sldMkLst>
          <pc:docMk/>
          <pc:sldMk cId="0" sldId="261"/>
        </pc:sldMkLst>
        <pc:spChg chg="mod ord">
          <ac:chgData name="Mattia Concas" userId="baa99bd3-9e61-4891-96dc-85b4c111647b" providerId="ADAL" clId="{7502B67B-F399-411D-81CB-9069F39C62FD}" dt="2025-05-14T14:54:04.297" v="97" actId="1076"/>
          <ac:spMkLst>
            <pc:docMk/>
            <pc:sldMk cId="0" sldId="261"/>
            <ac:spMk id="153" creationId="{00000000-0000-0000-0000-000000000000}"/>
          </ac:spMkLst>
        </pc:spChg>
        <pc:spChg chg="mod ord">
          <ac:chgData name="Mattia Concas" userId="baa99bd3-9e61-4891-96dc-85b4c111647b" providerId="ADAL" clId="{7502B67B-F399-411D-81CB-9069F39C62FD}" dt="2025-05-14T14:58:22.409" v="152" actId="1076"/>
          <ac:spMkLst>
            <pc:docMk/>
            <pc:sldMk cId="0" sldId="261"/>
            <ac:spMk id="154" creationId="{00000000-0000-0000-0000-000000000000}"/>
          </ac:spMkLst>
        </pc:spChg>
        <pc:cxnChg chg="mod">
          <ac:chgData name="Mattia Concas" userId="baa99bd3-9e61-4891-96dc-85b4c111647b" providerId="ADAL" clId="{7502B67B-F399-411D-81CB-9069F39C62FD}" dt="2025-05-14T14:48:18.891" v="8" actId="962"/>
          <ac:cxnSpMkLst>
            <pc:docMk/>
            <pc:sldMk cId="0" sldId="261"/>
            <ac:cxnSpMk id="152" creationId="{00000000-0000-0000-0000-000000000000}"/>
          </ac:cxnSpMkLst>
        </pc:cxnChg>
      </pc:sldChg>
      <pc:sldChg chg="modSp mod">
        <pc:chgData name="Mattia Concas" userId="baa99bd3-9e61-4891-96dc-85b4c111647b" providerId="ADAL" clId="{7502B67B-F399-411D-81CB-9069F39C62FD}" dt="2025-05-14T14:54:58.631" v="105" actId="255"/>
        <pc:sldMkLst>
          <pc:docMk/>
          <pc:sldMk cId="0" sldId="262"/>
        </pc:sldMkLst>
        <pc:spChg chg="mod ord">
          <ac:chgData name="Mattia Concas" userId="baa99bd3-9e61-4891-96dc-85b4c111647b" providerId="ADAL" clId="{7502B67B-F399-411D-81CB-9069F39C62FD}" dt="2025-05-14T14:54:58.631" v="105" actId="255"/>
          <ac:spMkLst>
            <pc:docMk/>
            <pc:sldMk cId="0" sldId="262"/>
            <ac:spMk id="160" creationId="{00000000-0000-0000-0000-000000000000}"/>
          </ac:spMkLst>
        </pc:spChg>
        <pc:spChg chg="mod ord">
          <ac:chgData name="Mattia Concas" userId="baa99bd3-9e61-4891-96dc-85b4c111647b" providerId="ADAL" clId="{7502B67B-F399-411D-81CB-9069F39C62FD}" dt="2025-05-14T14:53:32.733" v="91" actId="113"/>
          <ac:spMkLst>
            <pc:docMk/>
            <pc:sldMk cId="0" sldId="262"/>
            <ac:spMk id="161" creationId="{00000000-0000-0000-0000-000000000000}"/>
          </ac:spMkLst>
        </pc:spChg>
        <pc:cxnChg chg="mod">
          <ac:chgData name="Mattia Concas" userId="baa99bd3-9e61-4891-96dc-85b4c111647b" providerId="ADAL" clId="{7502B67B-F399-411D-81CB-9069F39C62FD}" dt="2025-05-14T14:48:20.462" v="9" actId="962"/>
          <ac:cxnSpMkLst>
            <pc:docMk/>
            <pc:sldMk cId="0" sldId="262"/>
            <ac:cxnSpMk id="159" creationId="{00000000-0000-0000-0000-000000000000}"/>
          </ac:cxnSpMkLst>
        </pc:cxnChg>
      </pc:sldChg>
      <pc:sldChg chg="modSp mod">
        <pc:chgData name="Mattia Concas" userId="baa99bd3-9e61-4891-96dc-85b4c111647b" providerId="ADAL" clId="{7502B67B-F399-411D-81CB-9069F39C62FD}" dt="2025-05-14T14:59:55.433" v="175" actId="113"/>
        <pc:sldMkLst>
          <pc:docMk/>
          <pc:sldMk cId="0" sldId="263"/>
        </pc:sldMkLst>
        <pc:spChg chg="mod">
          <ac:chgData name="Mattia Concas" userId="baa99bd3-9e61-4891-96dc-85b4c111647b" providerId="ADAL" clId="{7502B67B-F399-411D-81CB-9069F39C62FD}" dt="2025-05-14T14:55:10.637" v="109" actId="1076"/>
          <ac:spMkLst>
            <pc:docMk/>
            <pc:sldMk cId="0" sldId="263"/>
            <ac:spMk id="167" creationId="{00000000-0000-0000-0000-000000000000}"/>
          </ac:spMkLst>
        </pc:spChg>
        <pc:spChg chg="mod ord">
          <ac:chgData name="Mattia Concas" userId="baa99bd3-9e61-4891-96dc-85b4c111647b" providerId="ADAL" clId="{7502B67B-F399-411D-81CB-9069F39C62FD}" dt="2025-05-14T14:59:55.433" v="175" actId="113"/>
          <ac:spMkLst>
            <pc:docMk/>
            <pc:sldMk cId="0" sldId="263"/>
            <ac:spMk id="168" creationId="{00000000-0000-0000-0000-000000000000}"/>
          </ac:spMkLst>
        </pc:spChg>
        <pc:cxnChg chg="mod">
          <ac:chgData name="Mattia Concas" userId="baa99bd3-9e61-4891-96dc-85b4c111647b" providerId="ADAL" clId="{7502B67B-F399-411D-81CB-9069F39C62FD}" dt="2025-05-14T14:48:22.057" v="10" actId="962"/>
          <ac:cxnSpMkLst>
            <pc:docMk/>
            <pc:sldMk cId="0" sldId="263"/>
            <ac:cxnSpMk id="166" creationId="{00000000-0000-0000-0000-000000000000}"/>
          </ac:cxnSpMkLst>
        </pc:cxnChg>
      </pc:sldChg>
      <pc:sldChg chg="modSp mod">
        <pc:chgData name="Mattia Concas" userId="baa99bd3-9e61-4891-96dc-85b4c111647b" providerId="ADAL" clId="{7502B67B-F399-411D-81CB-9069F39C62FD}" dt="2025-05-14T14:56:23.454" v="116" actId="1076"/>
        <pc:sldMkLst>
          <pc:docMk/>
          <pc:sldMk cId="0" sldId="264"/>
        </pc:sldMkLst>
        <pc:spChg chg="mod">
          <ac:chgData name="Mattia Concas" userId="baa99bd3-9e61-4891-96dc-85b4c111647b" providerId="ADAL" clId="{7502B67B-F399-411D-81CB-9069F39C62FD}" dt="2025-05-14T14:56:23.454" v="116" actId="1076"/>
          <ac:spMkLst>
            <pc:docMk/>
            <pc:sldMk cId="0" sldId="264"/>
            <ac:spMk id="174" creationId="{00000000-0000-0000-0000-000000000000}"/>
          </ac:spMkLst>
        </pc:spChg>
        <pc:spChg chg="mod ord">
          <ac:chgData name="Mattia Concas" userId="baa99bd3-9e61-4891-96dc-85b4c111647b" providerId="ADAL" clId="{7502B67B-F399-411D-81CB-9069F39C62FD}" dt="2025-05-14T14:56:09.651" v="113" actId="5793"/>
          <ac:spMkLst>
            <pc:docMk/>
            <pc:sldMk cId="0" sldId="264"/>
            <ac:spMk id="175" creationId="{00000000-0000-0000-0000-000000000000}"/>
          </ac:spMkLst>
        </pc:spChg>
        <pc:cxnChg chg="mod">
          <ac:chgData name="Mattia Concas" userId="baa99bd3-9e61-4891-96dc-85b4c111647b" providerId="ADAL" clId="{7502B67B-F399-411D-81CB-9069F39C62FD}" dt="2025-05-14T14:48:29.246" v="11" actId="962"/>
          <ac:cxnSpMkLst>
            <pc:docMk/>
            <pc:sldMk cId="0" sldId="264"/>
            <ac:cxnSpMk id="173" creationId="{00000000-0000-0000-0000-000000000000}"/>
          </ac:cxnSpMkLst>
        </pc:cxnChg>
      </pc:sldChg>
      <pc:sldChg chg="modSp mod">
        <pc:chgData name="Mattia Concas" userId="baa99bd3-9e61-4891-96dc-85b4c111647b" providerId="ADAL" clId="{7502B67B-F399-411D-81CB-9069F39C62FD}" dt="2025-05-14T14:52:09.354" v="56" actId="13244"/>
        <pc:sldMkLst>
          <pc:docMk/>
          <pc:sldMk cId="0" sldId="265"/>
        </pc:sldMkLst>
        <pc:spChg chg="mod ord">
          <ac:chgData name="Mattia Concas" userId="baa99bd3-9e61-4891-96dc-85b4c111647b" providerId="ADAL" clId="{7502B67B-F399-411D-81CB-9069F39C62FD}" dt="2025-05-14T14:52:09.354" v="56" actId="13244"/>
          <ac:spMkLst>
            <pc:docMk/>
            <pc:sldMk cId="0" sldId="265"/>
            <ac:spMk id="182" creationId="{00000000-0000-0000-0000-000000000000}"/>
          </ac:spMkLst>
        </pc:spChg>
        <pc:cxnChg chg="mod">
          <ac:chgData name="Mattia Concas" userId="baa99bd3-9e61-4891-96dc-85b4c111647b" providerId="ADAL" clId="{7502B67B-F399-411D-81CB-9069F39C62FD}" dt="2025-05-14T14:48:30.428" v="12" actId="962"/>
          <ac:cxnSpMkLst>
            <pc:docMk/>
            <pc:sldMk cId="0" sldId="265"/>
            <ac:cxnSpMk id="180" creationId="{00000000-0000-0000-0000-000000000000}"/>
          </ac:cxnSpMkLst>
        </pc:cxnChg>
      </pc:sldChg>
      <pc:sldChg chg="delSp modSp mod">
        <pc:chgData name="Mattia Concas" userId="baa99bd3-9e61-4891-96dc-85b4c111647b" providerId="ADAL" clId="{7502B67B-F399-411D-81CB-9069F39C62FD}" dt="2025-05-14T14:52:22.690" v="58" actId="478"/>
        <pc:sldMkLst>
          <pc:docMk/>
          <pc:sldMk cId="0" sldId="266"/>
        </pc:sldMkLst>
        <pc:spChg chg="del mod">
          <ac:chgData name="Mattia Concas" userId="baa99bd3-9e61-4891-96dc-85b4c111647b" providerId="ADAL" clId="{7502B67B-F399-411D-81CB-9069F39C62FD}" dt="2025-05-14T14:52:22.690" v="58" actId="478"/>
          <ac:spMkLst>
            <pc:docMk/>
            <pc:sldMk cId="0" sldId="266"/>
            <ac:spMk id="187" creationId="{00000000-0000-0000-0000-000000000000}"/>
          </ac:spMkLst>
        </pc:spChg>
        <pc:spChg chg="ord">
          <ac:chgData name="Mattia Concas" userId="baa99bd3-9e61-4891-96dc-85b4c111647b" providerId="ADAL" clId="{7502B67B-F399-411D-81CB-9069F39C62FD}" dt="2025-05-14T14:52:20.846" v="57" actId="13244"/>
          <ac:spMkLst>
            <pc:docMk/>
            <pc:sldMk cId="0" sldId="266"/>
            <ac:spMk id="188" creationId="{00000000-0000-0000-0000-000000000000}"/>
          </ac:spMkLst>
        </pc:spChg>
      </pc:sldChg>
      <pc:sldChg chg="modSp mod">
        <pc:chgData name="Mattia Concas" userId="baa99bd3-9e61-4891-96dc-85b4c111647b" providerId="ADAL" clId="{7502B67B-F399-411D-81CB-9069F39C62FD}" dt="2025-05-14T15:00:17.230" v="202" actId="1076"/>
        <pc:sldMkLst>
          <pc:docMk/>
          <pc:sldMk cId="0" sldId="267"/>
        </pc:sldMkLst>
        <pc:spChg chg="mod ord">
          <ac:chgData name="Mattia Concas" userId="baa99bd3-9e61-4891-96dc-85b4c111647b" providerId="ADAL" clId="{7502B67B-F399-411D-81CB-9069F39C62FD}" dt="2025-05-14T15:00:17.230" v="202" actId="1076"/>
          <ac:spMkLst>
            <pc:docMk/>
            <pc:sldMk cId="0" sldId="267"/>
            <ac:spMk id="195" creationId="{00000000-0000-0000-0000-000000000000}"/>
          </ac:spMkLst>
        </pc:spChg>
        <pc:cxnChg chg="mod">
          <ac:chgData name="Mattia Concas" userId="baa99bd3-9e61-4891-96dc-85b4c111647b" providerId="ADAL" clId="{7502B67B-F399-411D-81CB-9069F39C62FD}" dt="2025-05-14T14:48:33.176" v="22" actId="962"/>
          <ac:cxnSpMkLst>
            <pc:docMk/>
            <pc:sldMk cId="0" sldId="267"/>
            <ac:cxnSpMk id="193" creationId="{00000000-0000-0000-0000-000000000000}"/>
          </ac:cxnSpMkLst>
        </pc:cxnChg>
      </pc:sldChg>
      <pc:sldChg chg="modSp mod">
        <pc:chgData name="Mattia Concas" userId="baa99bd3-9e61-4891-96dc-85b4c111647b" providerId="ADAL" clId="{7502B67B-F399-411D-81CB-9069F39C62FD}" dt="2025-05-14T14:58:54.224" v="157" actId="255"/>
        <pc:sldMkLst>
          <pc:docMk/>
          <pc:sldMk cId="0" sldId="268"/>
        </pc:sldMkLst>
        <pc:spChg chg="mod">
          <ac:chgData name="Mattia Concas" userId="baa99bd3-9e61-4891-96dc-85b4c111647b" providerId="ADAL" clId="{7502B67B-F399-411D-81CB-9069F39C62FD}" dt="2025-05-14T14:58:54.224" v="157" actId="255"/>
          <ac:spMkLst>
            <pc:docMk/>
            <pc:sldMk cId="0" sldId="268"/>
            <ac:spMk id="201" creationId="{00000000-0000-0000-0000-000000000000}"/>
          </ac:spMkLst>
        </pc:spChg>
        <pc:spChg chg="mod ord">
          <ac:chgData name="Mattia Concas" userId="baa99bd3-9e61-4891-96dc-85b4c111647b" providerId="ADAL" clId="{7502B67B-F399-411D-81CB-9069F39C62FD}" dt="2025-05-14T14:58:36.674" v="153" actId="255"/>
          <ac:spMkLst>
            <pc:docMk/>
            <pc:sldMk cId="0" sldId="268"/>
            <ac:spMk id="202" creationId="{00000000-0000-0000-0000-000000000000}"/>
          </ac:spMkLst>
        </pc:spChg>
        <pc:cxnChg chg="mod">
          <ac:chgData name="Mattia Concas" userId="baa99bd3-9e61-4891-96dc-85b4c111647b" providerId="ADAL" clId="{7502B67B-F399-411D-81CB-9069F39C62FD}" dt="2025-05-14T14:48:34.171" v="23" actId="962"/>
          <ac:cxnSpMkLst>
            <pc:docMk/>
            <pc:sldMk cId="0" sldId="268"/>
            <ac:cxnSpMk id="200" creationId="{00000000-0000-0000-0000-000000000000}"/>
          </ac:cxnSpMkLst>
        </pc:cxnChg>
      </pc:sldChg>
      <pc:sldChg chg="modSp mod">
        <pc:chgData name="Mattia Concas" userId="baa99bd3-9e61-4891-96dc-85b4c111647b" providerId="ADAL" clId="{7502B67B-F399-411D-81CB-9069F39C62FD}" dt="2025-05-14T14:52:49.788" v="61" actId="13244"/>
        <pc:sldMkLst>
          <pc:docMk/>
          <pc:sldMk cId="0" sldId="269"/>
        </pc:sldMkLst>
        <pc:spChg chg="mod ord">
          <ac:chgData name="Mattia Concas" userId="baa99bd3-9e61-4891-96dc-85b4c111647b" providerId="ADAL" clId="{7502B67B-F399-411D-81CB-9069F39C62FD}" dt="2025-05-14T14:52:49.788" v="61" actId="13244"/>
          <ac:spMkLst>
            <pc:docMk/>
            <pc:sldMk cId="0" sldId="269"/>
            <ac:spMk id="209" creationId="{00000000-0000-0000-0000-000000000000}"/>
          </ac:spMkLst>
        </pc:spChg>
        <pc:cxnChg chg="mod">
          <ac:chgData name="Mattia Concas" userId="baa99bd3-9e61-4891-96dc-85b4c111647b" providerId="ADAL" clId="{7502B67B-F399-411D-81CB-9069F39C62FD}" dt="2025-05-14T14:48:34.958" v="24" actId="962"/>
          <ac:cxnSpMkLst>
            <pc:docMk/>
            <pc:sldMk cId="0" sldId="269"/>
            <ac:cxnSpMk id="207" creationId="{00000000-0000-0000-0000-000000000000}"/>
          </ac:cxnSpMkLst>
        </pc:cxnChg>
      </pc:sldChg>
      <pc:sldChg chg="modSp mod">
        <pc:chgData name="Mattia Concas" userId="baa99bd3-9e61-4891-96dc-85b4c111647b" providerId="ADAL" clId="{7502B67B-F399-411D-81CB-9069F39C62FD}" dt="2025-05-14T15:01:17.478" v="208" actId="1076"/>
        <pc:sldMkLst>
          <pc:docMk/>
          <pc:sldMk cId="0" sldId="270"/>
        </pc:sldMkLst>
        <pc:spChg chg="mod ord">
          <ac:chgData name="Mattia Concas" userId="baa99bd3-9e61-4891-96dc-85b4c111647b" providerId="ADAL" clId="{7502B67B-F399-411D-81CB-9069F39C62FD}" dt="2025-05-14T15:01:17.478" v="208" actId="1076"/>
          <ac:spMkLst>
            <pc:docMk/>
            <pc:sldMk cId="0" sldId="270"/>
            <ac:spMk id="216" creationId="{00000000-0000-0000-0000-000000000000}"/>
          </ac:spMkLst>
        </pc:spChg>
        <pc:cxnChg chg="mod">
          <ac:chgData name="Mattia Concas" userId="baa99bd3-9e61-4891-96dc-85b4c111647b" providerId="ADAL" clId="{7502B67B-F399-411D-81CB-9069F39C62FD}" dt="2025-05-14T14:48:36.049" v="29" actId="962"/>
          <ac:cxnSpMkLst>
            <pc:docMk/>
            <pc:sldMk cId="0" sldId="270"/>
            <ac:cxnSpMk id="214" creationId="{00000000-0000-0000-0000-000000000000}"/>
          </ac:cxnSpMkLst>
        </pc:cxnChg>
      </pc:sldChg>
      <pc:sldChg chg="modSp mod">
        <pc:chgData name="Mattia Concas" userId="baa99bd3-9e61-4891-96dc-85b4c111647b" providerId="ADAL" clId="{7502B67B-F399-411D-81CB-9069F39C62FD}" dt="2025-05-14T14:57:42.166" v="117" actId="33553"/>
        <pc:sldMkLst>
          <pc:docMk/>
          <pc:sldMk cId="0" sldId="271"/>
        </pc:sldMkLst>
        <pc:spChg chg="mod">
          <ac:chgData name="Mattia Concas" userId="baa99bd3-9e61-4891-96dc-85b4c111647b" providerId="ADAL" clId="{7502B67B-F399-411D-81CB-9069F39C62FD}" dt="2025-05-14T14:48:37.360" v="33" actId="962"/>
          <ac:spMkLst>
            <pc:docMk/>
            <pc:sldMk cId="0" sldId="271"/>
            <ac:spMk id="222" creationId="{00000000-0000-0000-0000-000000000000}"/>
          </ac:spMkLst>
        </pc:spChg>
        <pc:spChg chg="mod">
          <ac:chgData name="Mattia Concas" userId="baa99bd3-9e61-4891-96dc-85b4c111647b" providerId="ADAL" clId="{7502B67B-F399-411D-81CB-9069F39C62FD}" dt="2025-05-14T14:57:42.166" v="117" actId="33553"/>
          <ac:spMkLst>
            <pc:docMk/>
            <pc:sldMk cId="0" sldId="271"/>
            <ac:spMk id="223" creationId="{00000000-0000-0000-0000-000000000000}"/>
          </ac:spMkLst>
        </pc:spChg>
        <pc:picChg chg="mod">
          <ac:chgData name="Mattia Concas" userId="baa99bd3-9e61-4891-96dc-85b4c111647b" providerId="ADAL" clId="{7502B67B-F399-411D-81CB-9069F39C62FD}" dt="2025-05-14T14:48:36.205" v="30" actId="962"/>
          <ac:picMkLst>
            <pc:docMk/>
            <pc:sldMk cId="0" sldId="271"/>
            <ac:picMk id="22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1da8b12b0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1da8b12b0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547603783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547603783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1da8b12b0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1da8b12b0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547603783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547603783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547603783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547603783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547603783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547603783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547603783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547603783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547603783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547603783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1da8b12b0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1da8b12b0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1da8b12b0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1da8b12b0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1da8b12b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1da8b12b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54760378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547603783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547603783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547603783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54760378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54760378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547603783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547603783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547603783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547603783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7" name="Google Shape;57;p14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969075" y="4709792"/>
            <a:ext cx="4582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lvl1pPr lvl="0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Organisation Intersex International Europe e. V.     •  </a:t>
            </a:r>
            <a:r>
              <a:rPr lang="en-GB" b="1"/>
              <a:t>   OII Europe </a:t>
            </a:r>
            <a:r>
              <a:rPr lang="en-GB"/>
              <a:t>   •     www.oiieurope.org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8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 flipH="1">
            <a:off x="7761638" y="6815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3" name="Google Shape;63;p15"/>
          <p:cNvSpPr/>
          <p:nvPr/>
        </p:nvSpPr>
        <p:spPr>
          <a:xfrm rot="10800000" flipH="1">
            <a:off x="354200" y="321185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969075" y="4709792"/>
            <a:ext cx="4582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lvl1pPr lvl="0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Organisation Intersex International Europe e. V.     •  </a:t>
            </a:r>
            <a:r>
              <a:rPr lang="en-GB" b="1"/>
              <a:t>   OII Europe </a:t>
            </a:r>
            <a:r>
              <a:rPr lang="en-GB"/>
              <a:t>   •     www.oiieurope.org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8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1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969075" y="4709792"/>
            <a:ext cx="4582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2"/>
          </p:nvPr>
        </p:nvSpPr>
        <p:spPr>
          <a:xfrm>
            <a:off x="969075" y="4709792"/>
            <a:ext cx="4582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lvl1pPr lvl="0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Organisation Intersex International Europe e. V.     •  </a:t>
            </a:r>
            <a:r>
              <a:rPr lang="en-GB" b="1"/>
              <a:t>   OII Europe </a:t>
            </a:r>
            <a:r>
              <a:rPr lang="en-GB"/>
              <a:t>   •     www.oiieurope.org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8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1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0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969075" y="4709792"/>
            <a:ext cx="4582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lvl1pPr lvl="0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Organisation Intersex International Europe e. V.     •  </a:t>
            </a:r>
            <a:r>
              <a:rPr lang="en-GB" b="1"/>
              <a:t>   OII Europe </a:t>
            </a:r>
            <a:r>
              <a:rPr lang="en-GB"/>
              <a:t>   •     www.oiieurope.org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8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969075" y="4709792"/>
            <a:ext cx="4582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lvl1pPr lvl="0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Organisation Intersex International Europe e. V.     •  </a:t>
            </a:r>
            <a:r>
              <a:rPr lang="en-GB" b="1"/>
              <a:t>   OII Europe </a:t>
            </a:r>
            <a:r>
              <a:rPr lang="en-GB"/>
              <a:t>   •     www.oiieurope.org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8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173100" cy="112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331800" y="1677300"/>
            <a:ext cx="37227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>
                <a:solidFill>
                  <a:schemeClr val="lt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200">
                <a:solidFill>
                  <a:schemeClr val="lt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969075" y="4709792"/>
            <a:ext cx="4582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lvl1pPr lvl="0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Organisation Intersex International Europe e. V.     •  </a:t>
            </a:r>
            <a:r>
              <a:rPr lang="en-GB" b="1"/>
              <a:t>   OII Europe </a:t>
            </a:r>
            <a:r>
              <a:rPr lang="en-GB"/>
              <a:t>   •     www.oiieurope.org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8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39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969075" y="4709792"/>
            <a:ext cx="4582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969075" y="4709792"/>
            <a:ext cx="4582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3"/>
          </p:nvPr>
        </p:nvSpPr>
        <p:spPr>
          <a:xfrm>
            <a:off x="964050" y="4709792"/>
            <a:ext cx="4582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80000"/>
              </a:lnSpc>
              <a:buSzPts val="865"/>
              <a:buNone/>
              <a:defRPr sz="65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80000"/>
              </a:lnSpc>
              <a:buSzPts val="865"/>
              <a:buNone/>
              <a:defRPr sz="65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80000"/>
              </a:lnSpc>
              <a:buSzPts val="865"/>
              <a:buNone/>
              <a:defRPr sz="65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80000"/>
              </a:lnSpc>
              <a:buSzPts val="865"/>
              <a:buNone/>
              <a:defRPr sz="65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80000"/>
              </a:lnSpc>
              <a:buSzPts val="865"/>
              <a:buNone/>
              <a:defRPr sz="65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80000"/>
              </a:lnSpc>
              <a:buSzPts val="865"/>
              <a:buNone/>
              <a:defRPr sz="65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80000"/>
              </a:lnSpc>
              <a:buSzPts val="865"/>
              <a:buNone/>
              <a:defRPr sz="65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80000"/>
              </a:lnSpc>
              <a:buSzPts val="865"/>
              <a:buNone/>
              <a:defRPr sz="65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80000"/>
              </a:lnSpc>
              <a:buSzPts val="865"/>
              <a:buNone/>
              <a:defRPr sz="65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Organisation Intersex International Europe e. V.     •  </a:t>
            </a:r>
            <a:r>
              <a:rPr lang="en-GB" b="1"/>
              <a:t>   OII Europe </a:t>
            </a:r>
            <a:r>
              <a:rPr lang="en-GB"/>
              <a:t>   •     www.oiieurope.org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9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bg>
      <p:bgPr>
        <a:gradFill>
          <a:gsLst>
            <a:gs pos="0">
              <a:schemeClr val="lt2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/>
          <p:nvPr/>
        </p:nvSpPr>
        <p:spPr>
          <a:xfrm>
            <a:off x="4572000" y="0"/>
            <a:ext cx="4572000" cy="504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>
                <a:solidFill>
                  <a:schemeClr val="lt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964050" y="4709792"/>
            <a:ext cx="4582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80000"/>
              </a:lnSpc>
              <a:buSzPts val="865"/>
              <a:buNone/>
              <a:defRPr sz="65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80000"/>
              </a:lnSpc>
              <a:buSzPts val="865"/>
              <a:buNone/>
              <a:defRPr sz="65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80000"/>
              </a:lnSpc>
              <a:buSzPts val="865"/>
              <a:buNone/>
              <a:defRPr sz="65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80000"/>
              </a:lnSpc>
              <a:buSzPts val="865"/>
              <a:buNone/>
              <a:defRPr sz="65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80000"/>
              </a:lnSpc>
              <a:buSzPts val="865"/>
              <a:buNone/>
              <a:defRPr sz="65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80000"/>
              </a:lnSpc>
              <a:buSzPts val="865"/>
              <a:buNone/>
              <a:defRPr sz="65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80000"/>
              </a:lnSpc>
              <a:buSzPts val="865"/>
              <a:buNone/>
              <a:defRPr sz="65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80000"/>
              </a:lnSpc>
              <a:buSzPts val="865"/>
              <a:buNone/>
              <a:defRPr sz="65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80000"/>
              </a:lnSpc>
              <a:buSzPts val="865"/>
              <a:buNone/>
              <a:defRPr sz="65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Organisation Intersex International Europe e. V.     •  </a:t>
            </a:r>
            <a:r>
              <a:rPr lang="en-GB" b="1"/>
              <a:t>   OII Europe </a:t>
            </a:r>
            <a:r>
              <a:rPr lang="en-GB"/>
              <a:t>   •     www.oiieurope.org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9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sldNum" idx="12"/>
          </p:nvPr>
        </p:nvSpPr>
        <p:spPr>
          <a:xfrm>
            <a:off x="969075" y="4709792"/>
            <a:ext cx="4582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lvl1pPr lvl="0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Organisation Intersex International Europe e. V.     •  </a:t>
            </a:r>
            <a:r>
              <a:rPr lang="en-GB" b="1"/>
              <a:t>   OII Europe </a:t>
            </a:r>
            <a:r>
              <a:rPr lang="en-GB"/>
              <a:t>   •     www.oiieurope.org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8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title" hasCustomPrompt="1"/>
          </p:nvPr>
        </p:nvSpPr>
        <p:spPr>
          <a:xfrm>
            <a:off x="402850" y="230100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1"/>
          </p:nvPr>
        </p:nvSpPr>
        <p:spPr>
          <a:xfrm>
            <a:off x="402850" y="2223325"/>
            <a:ext cx="8520600" cy="21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969075" y="4709792"/>
            <a:ext cx="4582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lvl1pPr lvl="0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Organisation Intersex International Europe e. V.     •  </a:t>
            </a:r>
            <a:r>
              <a:rPr lang="en-GB" b="1"/>
              <a:t>   OII Europe </a:t>
            </a:r>
            <a:r>
              <a:rPr lang="en-GB"/>
              <a:t>   •     www.oiieurope.org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8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>
            <a:off x="969075" y="4709792"/>
            <a:ext cx="4582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lvl1pPr lvl="0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lnSpc>
                <a:spcPct val="80000"/>
              </a:lnSpc>
              <a:buSzPts val="935"/>
              <a:buNone/>
              <a:defRPr sz="92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Organisation Intersex International Europe e. V.     •  </a:t>
            </a:r>
            <a:r>
              <a:rPr lang="en-GB" b="1"/>
              <a:t>   OII Europe </a:t>
            </a:r>
            <a:r>
              <a:rPr lang="en-GB"/>
              <a:t>   •     www.oiieurope.org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8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ibre Baskerville"/>
              <a:buNone/>
              <a:defRPr sz="420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4567956"/>
            <a:ext cx="9144003" cy="4777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25" y="4473375"/>
            <a:ext cx="4003500" cy="53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ctrTitle"/>
          </p:nvPr>
        </p:nvSpPr>
        <p:spPr>
          <a:xfrm>
            <a:off x="2825100" y="1130450"/>
            <a:ext cx="4003500" cy="24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/>
              <a:t>Advancing equality for intersex persons and the role of Equality Bodies</a:t>
            </a:r>
            <a:endParaRPr sz="2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dirty="0"/>
          </a:p>
        </p:txBody>
      </p:sp>
      <p:sp>
        <p:nvSpPr>
          <p:cNvPr id="116" name="Google Shape;116;p26"/>
          <p:cNvSpPr txBox="1">
            <a:spLocks noGrp="1"/>
          </p:cNvSpPr>
          <p:nvPr>
            <p:ph type="subTitle" idx="1"/>
          </p:nvPr>
        </p:nvSpPr>
        <p:spPr>
          <a:xfrm>
            <a:off x="4665950" y="3755568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May 2025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8259" y="3034850"/>
            <a:ext cx="35079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pic>
        <p:nvPicPr>
          <p:cNvPr id="118" name="Google Shape;118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50" y="3755575"/>
            <a:ext cx="1248800" cy="12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14250" y="1000125"/>
            <a:ext cx="14400" cy="33504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2" name="Google Shape;182;p35"/>
          <p:cNvSpPr txBox="1">
            <a:spLocks noGrp="1"/>
          </p:cNvSpPr>
          <p:nvPr>
            <p:ph type="title" idx="4294967295"/>
          </p:nvPr>
        </p:nvSpPr>
        <p:spPr>
          <a:xfrm>
            <a:off x="627425" y="81300"/>
            <a:ext cx="7749900" cy="1547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181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81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Challenges in access to employment, education, healthcare, housing 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5"/>
          <p:cNvSpPr txBox="1">
            <a:spLocks noGrp="1"/>
          </p:cNvSpPr>
          <p:nvPr>
            <p:ph type="body" idx="4294967295"/>
          </p:nvPr>
        </p:nvSpPr>
        <p:spPr>
          <a:xfrm>
            <a:off x="868625" y="2028050"/>
            <a:ext cx="7267500" cy="22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314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21627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65"/>
              <a:buChar char="●"/>
            </a:pPr>
            <a:r>
              <a:rPr lang="en-GB" sz="1465" dirty="0"/>
              <a:t>Lack of access to/difficulty in accessing quality </a:t>
            </a:r>
            <a:r>
              <a:rPr lang="en-GB" sz="1465" b="1" dirty="0"/>
              <a:t>education, employment, housing, healthcare services </a:t>
            </a:r>
            <a:r>
              <a:rPr lang="en-GB" sz="1465" dirty="0"/>
              <a:t>as a result of: </a:t>
            </a:r>
            <a:endParaRPr sz="1465" dirty="0"/>
          </a:p>
          <a:p>
            <a:pPr marL="914400" lvl="1" indent="-321627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65"/>
              <a:buChar char="○"/>
            </a:pPr>
            <a:r>
              <a:rPr lang="en-GB" sz="1400" dirty="0"/>
              <a:t>Experiences of discrimination, </a:t>
            </a:r>
            <a:endParaRPr sz="1400" dirty="0"/>
          </a:p>
          <a:p>
            <a:pPr marL="914400" lvl="1" indent="-321627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65"/>
              <a:buChar char="○"/>
            </a:pPr>
            <a:r>
              <a:rPr lang="en-GB" dirty="0"/>
              <a:t>V</a:t>
            </a:r>
            <a:r>
              <a:rPr lang="en-GB" sz="1400" dirty="0"/>
              <a:t>iolence, including bullying</a:t>
            </a:r>
            <a:r>
              <a:rPr lang="en-GB" dirty="0"/>
              <a:t> </a:t>
            </a:r>
            <a:r>
              <a:rPr lang="en-GB" sz="1400" dirty="0"/>
              <a:t>from a young age </a:t>
            </a:r>
            <a:endParaRPr sz="1400" dirty="0"/>
          </a:p>
          <a:p>
            <a:pPr marL="914400" lvl="1" indent="-321627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65"/>
              <a:buChar char="○"/>
            </a:pPr>
            <a:r>
              <a:rPr lang="en-GB" dirty="0"/>
              <a:t>Trauma </a:t>
            </a:r>
            <a:endParaRPr dirty="0"/>
          </a:p>
          <a:p>
            <a:pPr marL="91440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0" algn="l" rtl="0">
              <a:lnSpc>
                <a:spcPct val="131428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681" b="1" dirty="0">
              <a:solidFill>
                <a:schemeClr val="accent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>
            <a:spLocks noGrp="1"/>
          </p:cNvSpPr>
          <p:nvPr>
            <p:ph type="title"/>
          </p:nvPr>
        </p:nvSpPr>
        <p:spPr>
          <a:xfrm>
            <a:off x="1553775" y="2156100"/>
            <a:ext cx="64650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Equality Bodies and intersex rights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Google Shape;193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14250" y="1000125"/>
            <a:ext cx="14400" cy="33504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" name="Google Shape;195;p37"/>
          <p:cNvSpPr txBox="1">
            <a:spLocks noGrp="1"/>
          </p:cNvSpPr>
          <p:nvPr>
            <p:ph type="title" idx="4294967295"/>
          </p:nvPr>
        </p:nvSpPr>
        <p:spPr>
          <a:xfrm>
            <a:off x="718025" y="379216"/>
            <a:ext cx="7749900" cy="62090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nl-BE" sz="2181" b="1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EQUALITY BODIES ROLE </a:t>
            </a:r>
            <a:endParaRPr kumimoji="0" lang="nl-BE" sz="2181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4" name="Google Shape;194;p37"/>
          <p:cNvSpPr txBox="1">
            <a:spLocks noGrp="1"/>
          </p:cNvSpPr>
          <p:nvPr>
            <p:ph type="body" idx="4294967295"/>
          </p:nvPr>
        </p:nvSpPr>
        <p:spPr>
          <a:xfrm>
            <a:off x="868625" y="1119300"/>
            <a:ext cx="7599300" cy="29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14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 b="1" dirty="0"/>
              <a:t>Incomplete legal protection </a:t>
            </a:r>
            <a:r>
              <a:rPr lang="en-GB" sz="1200" dirty="0"/>
              <a:t>from discrimination at national and European level</a:t>
            </a:r>
            <a:endParaRPr sz="1200" dirty="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GB" sz="1200" b="1" dirty="0"/>
              <a:t>Alarmingly high levels of discrimination</a:t>
            </a:r>
            <a:endParaRPr sz="1200" b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GB" sz="1200" b="1" dirty="0"/>
              <a:t>Most Equality Bodies work on intersex right</a:t>
            </a:r>
            <a:r>
              <a:rPr lang="en-GB" sz="1200" dirty="0"/>
              <a:t>s, even if the ground of sex characteristics is not explicitly recognised in their mandate</a:t>
            </a:r>
            <a:endParaRPr sz="1200" dirty="0"/>
          </a:p>
          <a:p>
            <a:pPr marL="914400" lvl="1" indent="-304800" algn="l" rtl="0"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-GB" sz="1200" b="1" dirty="0"/>
              <a:t>9 out of 29</a:t>
            </a:r>
            <a:r>
              <a:rPr lang="en-GB" sz="1200" dirty="0"/>
              <a:t> Equality Bodies surveyed in Equinet’s new report have an </a:t>
            </a:r>
            <a:r>
              <a:rPr lang="en-GB" sz="1200" b="1" dirty="0"/>
              <a:t>explicit mandate on sex characteristics</a:t>
            </a:r>
            <a:r>
              <a:rPr lang="en-GB" sz="1200" dirty="0"/>
              <a:t>. </a:t>
            </a:r>
            <a:endParaRPr sz="1200" dirty="0"/>
          </a:p>
          <a:p>
            <a:pPr marL="914400" lvl="1" indent="-304800" algn="l" rtl="0"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-GB" sz="1200" b="1" dirty="0"/>
              <a:t>18 out of 29</a:t>
            </a:r>
            <a:r>
              <a:rPr lang="en-GB" sz="1200" dirty="0"/>
              <a:t> do not have an explicit mandate but </a:t>
            </a:r>
            <a:r>
              <a:rPr lang="en-GB" sz="1200" b="1" dirty="0"/>
              <a:t>address discrimination on sex characteristics through other grounds of discrimination or other competencies</a:t>
            </a:r>
            <a:r>
              <a:rPr lang="en-GB" sz="1200" dirty="0"/>
              <a:t>.</a:t>
            </a:r>
            <a:endParaRPr sz="1200" dirty="0"/>
          </a:p>
          <a:p>
            <a:pPr marL="1371600" lvl="2" indent="-304800" algn="l" rtl="0"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■"/>
            </a:pPr>
            <a:r>
              <a:rPr lang="en-GB" sz="1200" b="1" dirty="0"/>
              <a:t>10</a:t>
            </a:r>
            <a:r>
              <a:rPr lang="en-GB" sz="1200" dirty="0"/>
              <a:t> cover the ground under </a:t>
            </a:r>
            <a:r>
              <a:rPr lang="en-GB" sz="1200" b="1" dirty="0"/>
              <a:t>sex/gender</a:t>
            </a:r>
            <a:endParaRPr sz="1200" b="1" dirty="0"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</a:pPr>
            <a:r>
              <a:rPr lang="en-GB" sz="1200" b="1" dirty="0"/>
              <a:t>4</a:t>
            </a:r>
            <a:r>
              <a:rPr lang="en-GB" sz="1200" dirty="0"/>
              <a:t> cover the ground through the </a:t>
            </a:r>
            <a:r>
              <a:rPr lang="en-GB" sz="1200" b="1" dirty="0"/>
              <a:t>open-ended list</a:t>
            </a:r>
            <a:r>
              <a:rPr lang="en-GB" sz="1200" dirty="0"/>
              <a:t> of discrimination grounds in the national anti-discrimination legislation</a:t>
            </a:r>
            <a:endParaRPr sz="1200" dirty="0"/>
          </a:p>
          <a:p>
            <a:pPr marL="9144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0" algn="l" rtl="0">
              <a:lnSpc>
                <a:spcPct val="131428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681" b="1" dirty="0">
              <a:solidFill>
                <a:schemeClr val="accent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Google Shape;200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14250" y="1000125"/>
            <a:ext cx="14400" cy="33504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2" name="Google Shape;202;p38"/>
          <p:cNvSpPr txBox="1">
            <a:spLocks noGrp="1"/>
          </p:cNvSpPr>
          <p:nvPr>
            <p:ph type="title" idx="4294967295"/>
          </p:nvPr>
        </p:nvSpPr>
        <p:spPr>
          <a:xfrm>
            <a:off x="627425" y="0"/>
            <a:ext cx="7749900" cy="15288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l-BE" sz="2181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BE" sz="30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State of </a:t>
            </a:r>
            <a:r>
              <a:rPr kumimoji="0" lang="nl-BE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play</a:t>
            </a:r>
            <a:endParaRPr kumimoji="0" lang="nl-BE" sz="3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8"/>
          <p:cNvSpPr txBox="1">
            <a:spLocks noGrp="1"/>
          </p:cNvSpPr>
          <p:nvPr>
            <p:ph type="body" idx="4294967295"/>
          </p:nvPr>
        </p:nvSpPr>
        <p:spPr>
          <a:xfrm>
            <a:off x="868625" y="1445625"/>
            <a:ext cx="7267500" cy="29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Legal protection ≠ perceivable improvement in the lives of intersex people.</a:t>
            </a:r>
            <a:endParaRPr dirty="0"/>
          </a:p>
          <a:p>
            <a:pPr marL="457200" marR="0" lvl="0" indent="-3175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Latest FRA data does not show lower levels of violence in countries with legal systems more protective of intersex people ( in anti-discrimination and hate crime/speech legislation). </a:t>
            </a:r>
            <a:endParaRPr dirty="0"/>
          </a:p>
          <a:p>
            <a:pPr marL="457200" marR="0" lvl="0" indent="-3175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Intersex people are the </a:t>
            </a:r>
            <a:r>
              <a:rPr lang="en-GB" b="1" dirty="0"/>
              <a:t>only group that have not experienced progress </a:t>
            </a:r>
            <a:r>
              <a:rPr lang="en-GB" dirty="0"/>
              <a:t>when it comes to discrimination between 2019 and 2024. </a:t>
            </a:r>
            <a:endParaRPr dirty="0"/>
          </a:p>
          <a:p>
            <a:pPr marL="0" marR="0" lvl="0" indent="0" algn="l" rtl="0">
              <a:lnSpc>
                <a:spcPct val="131428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  <a:p>
            <a:pPr marL="0" marR="0" lvl="0" indent="0" algn="l" rtl="0">
              <a:lnSpc>
                <a:spcPct val="131428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marR="0" lvl="0" indent="0" algn="l" rtl="0">
              <a:lnSpc>
                <a:spcPct val="131428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marR="0" lvl="0" indent="0" algn="l" rtl="0">
              <a:lnSpc>
                <a:spcPct val="131428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" name="Google Shape;207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14250" y="1000125"/>
            <a:ext cx="14400" cy="33504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" name="Google Shape;209;p39"/>
          <p:cNvSpPr txBox="1">
            <a:spLocks noGrp="1"/>
          </p:cNvSpPr>
          <p:nvPr>
            <p:ph type="title" idx="4294967295"/>
          </p:nvPr>
        </p:nvSpPr>
        <p:spPr>
          <a:xfrm>
            <a:off x="627425" y="0"/>
            <a:ext cx="7749900" cy="1110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181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81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How to improve this situation?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9"/>
          <p:cNvSpPr txBox="1">
            <a:spLocks noGrp="1"/>
          </p:cNvSpPr>
          <p:nvPr>
            <p:ph type="body" idx="4294967295"/>
          </p:nvPr>
        </p:nvSpPr>
        <p:spPr>
          <a:xfrm>
            <a:off x="868625" y="1364325"/>
            <a:ext cx="7267500" cy="29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/>
              <a:t>Equality Bodies can: </a:t>
            </a:r>
            <a:endParaRPr sz="14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Use the transposition of the EB Directive as an opportunity to, as equality bodies, </a:t>
            </a:r>
            <a:r>
              <a:rPr lang="en-GB" sz="1300" b="1"/>
              <a:t>advocate for ambitious national transposition, including explicit mention of the ground of sex characteristics. </a:t>
            </a:r>
            <a:endParaRPr sz="1300" b="1"/>
          </a:p>
          <a:p>
            <a:pPr marL="457200" marR="0" lvl="0" indent="-3111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-GB" sz="1300" b="1"/>
              <a:t>Use the explicit mention of sex characteristics in article 6</a:t>
            </a:r>
            <a:r>
              <a:rPr lang="en-GB" sz="1300"/>
              <a:t> of the EB Directive to make the case for this at national level.</a:t>
            </a:r>
            <a:endParaRPr sz="1300"/>
          </a:p>
          <a:p>
            <a:pPr marL="457200" marR="0" lvl="0" indent="-3111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-GB" sz="1300" b="1"/>
              <a:t>Advance intersex people’s rights within the scope of your mandate </a:t>
            </a:r>
            <a:endParaRPr sz="1300" b="1"/>
          </a:p>
          <a:p>
            <a:pPr marL="914400" lvl="1" indent="-311150" algn="l" rtl="0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buSzPts val="1300"/>
              <a:buChar char="○"/>
            </a:pPr>
            <a:r>
              <a:rPr lang="en-GB" sz="1300"/>
              <a:t>Issue recommendations, give your opinion on laws relevant for intersex people, ask for data when information about IGM is lacking, etc. </a:t>
            </a:r>
            <a:endParaRPr sz="1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Google Shape;214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14250" y="1000125"/>
            <a:ext cx="14400" cy="33504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6" name="Google Shape;216;p40"/>
          <p:cNvSpPr txBox="1">
            <a:spLocks noGrp="1"/>
          </p:cNvSpPr>
          <p:nvPr>
            <p:ph type="title" idx="4294967295"/>
          </p:nvPr>
        </p:nvSpPr>
        <p:spPr>
          <a:xfrm>
            <a:off x="0" y="-249834"/>
            <a:ext cx="7749900" cy="13649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181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81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How to improve this situation? (2)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0"/>
          <p:cNvSpPr txBox="1">
            <a:spLocks noGrp="1"/>
          </p:cNvSpPr>
          <p:nvPr>
            <p:ph type="body" idx="4294967295"/>
          </p:nvPr>
        </p:nvSpPr>
        <p:spPr>
          <a:xfrm>
            <a:off x="868625" y="1115125"/>
            <a:ext cx="7267500" cy="32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1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 b="1" dirty="0"/>
              <a:t>Collaborate more with intersex organisations at national level </a:t>
            </a:r>
            <a:endParaRPr sz="1300" b="1" dirty="0"/>
          </a:p>
          <a:p>
            <a:pPr marL="914400" marR="0" lvl="1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○"/>
            </a:pPr>
            <a:r>
              <a:rPr lang="en-GB" sz="1300" dirty="0"/>
              <a:t>Include intersex organisations in CSO consultation fora </a:t>
            </a:r>
            <a:endParaRPr sz="1300" dirty="0"/>
          </a:p>
          <a:p>
            <a: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 dirty="0"/>
              <a:t>Good practice examples in e.g. France, Austria</a:t>
            </a:r>
            <a:endParaRPr sz="1300" dirty="0"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 b="1" dirty="0"/>
              <a:t>Conduct awareness raising measures on the existence, role, and mandate of EBs, mentioning the work on intersex. </a:t>
            </a:r>
            <a:endParaRPr sz="1300" b="1" dirty="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dirty="0"/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 b="1" dirty="0"/>
              <a:t>Foster more understanding of the realities and challenges faced by intersex people</a:t>
            </a:r>
            <a:endParaRPr sz="1300" b="1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-GB" sz="1300" dirty="0"/>
              <a:t>Carry out projects including intersex inclusion as a topic with key stakeholders e.g.  trade and employers’ unions, law enforcement. </a:t>
            </a:r>
            <a:endParaRPr sz="13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dirty="0"/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 b="1" dirty="0"/>
              <a:t>Adopt an intersectional approach in your work, taking into account the realities of specific sub-groups</a:t>
            </a:r>
            <a:r>
              <a:rPr lang="en-GB" sz="1300" dirty="0"/>
              <a:t> (intersex people from ethnic minorities and/or migrant backgrounds, intersex people with disabilities, trans and non-binary intersex people). </a:t>
            </a:r>
            <a:endParaRPr sz="1300" dirty="0"/>
          </a:p>
          <a:p>
            <a:pPr marL="0" marR="0" lvl="0" indent="0" algn="l" rtl="0">
              <a:lnSpc>
                <a:spcPct val="1314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  <a:p>
            <a:pPr marL="0" marR="0" lvl="0" indent="0" algn="l" rtl="0">
              <a:lnSpc>
                <a:spcPct val="1314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  <a:p>
            <a:pPr marL="0" marR="0" lvl="0" indent="0" algn="l" rtl="0">
              <a:lnSpc>
                <a:spcPct val="1314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9092" b="6789"/>
          <a:stretch/>
        </p:blipFill>
        <p:spPr>
          <a:xfrm>
            <a:off x="0" y="0"/>
            <a:ext cx="9144003" cy="451702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00025" y="4473300"/>
            <a:ext cx="65001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41"/>
          <p:cNvSpPr txBox="1">
            <a:spLocks noGrp="1"/>
          </p:cNvSpPr>
          <p:nvPr>
            <p:ph type="title" idx="4294967295"/>
          </p:nvPr>
        </p:nvSpPr>
        <p:spPr>
          <a:xfrm>
            <a:off x="-289175" y="3754600"/>
            <a:ext cx="7966200" cy="861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Thank you for your attention!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>
            <a:spLocks noGrp="1"/>
          </p:cNvSpPr>
          <p:nvPr>
            <p:ph type="title" idx="4294967295"/>
          </p:nvPr>
        </p:nvSpPr>
        <p:spPr>
          <a:xfrm>
            <a:off x="141625" y="342450"/>
            <a:ext cx="4300800" cy="566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8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Who are intersex people?</a:t>
            </a:r>
            <a:endParaRPr kumimoji="0" lang="en-GB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7"/>
          <p:cNvSpPr txBox="1"/>
          <p:nvPr/>
        </p:nvSpPr>
        <p:spPr>
          <a:xfrm>
            <a:off x="204550" y="1096700"/>
            <a:ext cx="4045200" cy="3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924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28"/>
              <a:buFont typeface="Lato"/>
              <a:buChar char="●"/>
            </a:pPr>
            <a:r>
              <a:rPr lang="en-GB" sz="1427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Intersex people are people born with </a:t>
            </a:r>
            <a:r>
              <a:rPr lang="en-GB" sz="1427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variations of sex characteristics</a:t>
            </a:r>
            <a:r>
              <a:rPr lang="en-GB" sz="1427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i.e sex characteristics that do not fit the typical definition of male or female. </a:t>
            </a:r>
            <a:br>
              <a:rPr lang="en-GB" sz="1427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en-GB" sz="1427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427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Intersex = an </a:t>
            </a:r>
            <a:r>
              <a:rPr lang="en-GB" sz="1427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umbrella term </a:t>
            </a:r>
            <a:r>
              <a:rPr lang="en-GB" sz="1427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for the spectrum of variations of sex characteristics that naturally occur within human species and which acknowledges that people with sex characteristics other than male or female exist.</a:t>
            </a:r>
            <a:br>
              <a:rPr lang="en-GB" sz="1427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endParaRPr sz="1427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Being intersex can become apparent at different stages of one’s life.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Intersex people make up </a:t>
            </a:r>
            <a:r>
              <a:rPr lang="en-GB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1.7% of the global population.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27"/>
          <p:cNvSpPr txBox="1"/>
          <p:nvPr/>
        </p:nvSpPr>
        <p:spPr>
          <a:xfrm>
            <a:off x="4944825" y="1939925"/>
            <a:ext cx="3837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b="1">
                <a:solidFill>
                  <a:srgbClr val="663399"/>
                </a:solidFill>
                <a:latin typeface="Lato"/>
                <a:ea typeface="Lato"/>
                <a:cs typeface="Lato"/>
                <a:sym typeface="Lato"/>
              </a:rPr>
              <a:t>What are sex characteristics?</a:t>
            </a:r>
            <a:endParaRPr sz="1800" b="1">
              <a:solidFill>
                <a:srgbClr val="6633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27"/>
          <p:cNvSpPr txBox="1"/>
          <p:nvPr/>
        </p:nvSpPr>
        <p:spPr>
          <a:xfrm>
            <a:off x="5018275" y="2305575"/>
            <a:ext cx="32028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b="1" i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Sex characteristics can be </a:t>
            </a:r>
            <a:r>
              <a:rPr lang="en-GB" b="1" i="1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primary</a:t>
            </a:r>
            <a:r>
              <a:rPr lang="en-GB" b="1" i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or </a:t>
            </a:r>
            <a:r>
              <a:rPr lang="en-GB" b="1" i="1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secondary</a:t>
            </a:r>
            <a:endParaRPr b="1" i="1" u="sng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>
                <a:solidFill>
                  <a:srgbClr val="9900FF"/>
                </a:solidFill>
                <a:latin typeface="Lato"/>
                <a:ea typeface="Lato"/>
                <a:cs typeface="Lato"/>
                <a:sym typeface="Lato"/>
              </a:rPr>
              <a:t>Primary</a:t>
            </a:r>
            <a:r>
              <a:rPr lang="en-GB" i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sex characteristics have to do with sexual anatomy, reproductive organs, hormonal structure and/or levels and/or chromosomal patterns.</a:t>
            </a:r>
            <a:endParaRPr i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 i="1">
                <a:solidFill>
                  <a:srgbClr val="9900FF"/>
                </a:solidFill>
                <a:latin typeface="Lato"/>
                <a:ea typeface="Lato"/>
                <a:cs typeface="Lato"/>
                <a:sym typeface="Lato"/>
              </a:rPr>
              <a:t>Secondary</a:t>
            </a:r>
            <a:r>
              <a:rPr lang="en-GB" i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sex characteristics have to do with muscle mass, body &amp; facial hair, breast development and stature.</a:t>
            </a:r>
            <a:endParaRPr i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7" name="Google Shape;127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898" r="14891"/>
          <a:stretch/>
        </p:blipFill>
        <p:spPr>
          <a:xfrm>
            <a:off x="6801450" y="117425"/>
            <a:ext cx="1918200" cy="1822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>
            <a:spLocks noGrp="1"/>
          </p:cNvSpPr>
          <p:nvPr>
            <p:ph type="title"/>
          </p:nvPr>
        </p:nvSpPr>
        <p:spPr>
          <a:xfrm>
            <a:off x="1720925" y="1897025"/>
            <a:ext cx="58080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/>
              <a:t>Main challenges faced by intersex people in Europe   </a:t>
            </a:r>
            <a:endParaRPr sz="2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1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14250" y="1000125"/>
            <a:ext cx="14400" cy="33504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Google Shape;140;p29"/>
          <p:cNvSpPr txBox="1">
            <a:spLocks noGrp="1"/>
          </p:cNvSpPr>
          <p:nvPr>
            <p:ph type="title" idx="4294967295"/>
          </p:nvPr>
        </p:nvSpPr>
        <p:spPr>
          <a:xfrm>
            <a:off x="3413550" y="479625"/>
            <a:ext cx="2316900" cy="520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81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IGM</a:t>
            </a:r>
            <a:endParaRPr kumimoji="0" lang="en-GB" sz="19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9"/>
          <p:cNvSpPr txBox="1">
            <a:spLocks noGrp="1"/>
          </p:cNvSpPr>
          <p:nvPr>
            <p:ph type="body" idx="4294967295"/>
          </p:nvPr>
        </p:nvSpPr>
        <p:spPr>
          <a:xfrm>
            <a:off x="528650" y="1098525"/>
            <a:ext cx="8104200" cy="3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 dirty="0"/>
              <a:t>Intersex genital mutilation refers to</a:t>
            </a:r>
            <a:r>
              <a:rPr lang="en-GB" sz="1200" b="1" dirty="0"/>
              <a:t> non-vital, non-</a:t>
            </a:r>
            <a:r>
              <a:rPr lang="en-GB" sz="1200" b="1" dirty="0" err="1"/>
              <a:t>consenual</a:t>
            </a:r>
            <a:r>
              <a:rPr lang="en-GB" sz="1200" b="1" dirty="0"/>
              <a:t> </a:t>
            </a:r>
            <a:r>
              <a:rPr lang="en-GB" sz="1200" dirty="0"/>
              <a:t>surgical intervention,  hormonal treatment and other medical interventions on an intersex person’s sex characteristics. </a:t>
            </a:r>
            <a:endParaRPr sz="12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 dirty="0"/>
              <a:t>It is </a:t>
            </a:r>
            <a:r>
              <a:rPr lang="en-GB" sz="1200" b="1" dirty="0"/>
              <a:t>often performed without the person’s personal, prior, free and fully informed consent</a:t>
            </a:r>
            <a:r>
              <a:rPr lang="en-GB" sz="1200" dirty="0"/>
              <a:t>.</a:t>
            </a:r>
            <a:endParaRPr sz="12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 sz="1200" dirty="0"/>
              <a:t>FRA LGBTIQ III Survey data: </a:t>
            </a:r>
            <a:endParaRPr sz="1200" dirty="0">
              <a:solidFill>
                <a:srgbClr val="323232"/>
              </a:solidFill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■"/>
            </a:pPr>
            <a:r>
              <a:rPr lang="en-GB" sz="1200" b="1" dirty="0">
                <a:solidFill>
                  <a:srgbClr val="323232"/>
                </a:solidFill>
              </a:rPr>
              <a:t>57%</a:t>
            </a:r>
            <a:r>
              <a:rPr lang="en-GB" sz="1200" dirty="0">
                <a:solidFill>
                  <a:srgbClr val="323232"/>
                </a:solidFill>
              </a:rPr>
              <a:t> of intersex respondents who were subjected to </a:t>
            </a:r>
            <a:r>
              <a:rPr lang="en-GB" sz="1200" b="1" dirty="0">
                <a:solidFill>
                  <a:srgbClr val="323232"/>
                </a:solidFill>
              </a:rPr>
              <a:t>surgery</a:t>
            </a:r>
            <a:r>
              <a:rPr lang="en-GB" sz="1200" dirty="0">
                <a:solidFill>
                  <a:srgbClr val="323232"/>
                </a:solidFill>
              </a:rPr>
              <a:t> did not provide – and were not asked for – their own or their parents’ informed consent before their first surgical treatment to modify their sex characteristics.</a:t>
            </a:r>
            <a:endParaRPr sz="1200" dirty="0">
              <a:solidFill>
                <a:srgbClr val="323232"/>
              </a:solidFill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</a:pPr>
            <a:r>
              <a:rPr lang="en-GB" sz="1200" b="1" dirty="0">
                <a:solidFill>
                  <a:srgbClr val="323232"/>
                </a:solidFill>
              </a:rPr>
              <a:t>49%</a:t>
            </a:r>
            <a:r>
              <a:rPr lang="en-GB" sz="1200" dirty="0">
                <a:solidFill>
                  <a:srgbClr val="323232"/>
                </a:solidFill>
              </a:rPr>
              <a:t> said they did not give informed consent for </a:t>
            </a:r>
            <a:r>
              <a:rPr lang="en-GB" sz="1200" b="1" dirty="0">
                <a:solidFill>
                  <a:srgbClr val="323232"/>
                </a:solidFill>
              </a:rPr>
              <a:t>hormonal treatment.</a:t>
            </a:r>
            <a:endParaRPr sz="1200" b="1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GB" sz="1200" dirty="0"/>
              <a:t>IGM </a:t>
            </a:r>
            <a:r>
              <a:rPr lang="en-GB" sz="1200" b="1" dirty="0"/>
              <a:t>violates a person’s right to self-determination and bodily integrity</a:t>
            </a:r>
            <a:r>
              <a:rPr lang="en-GB" sz="1200" dirty="0"/>
              <a:t>.</a:t>
            </a:r>
            <a:endParaRPr sz="12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GB" sz="1200" dirty="0"/>
              <a:t>IGM has been identified as a </a:t>
            </a:r>
            <a:r>
              <a:rPr lang="en-GB" sz="1200" b="1" dirty="0"/>
              <a:t>harmful practice</a:t>
            </a:r>
            <a:r>
              <a:rPr lang="en-GB" sz="1200" dirty="0"/>
              <a:t> by the European Commission and the European Parliament, the Council of Europe and United Nations Treaty Bodies.</a:t>
            </a:r>
            <a:endParaRPr sz="1200" dirty="0"/>
          </a:p>
          <a:p>
            <a:pPr marL="457200" lvl="0" indent="0" algn="l" rt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Google Shape;145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14250" y="1000125"/>
            <a:ext cx="14400" cy="33504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30"/>
          <p:cNvSpPr txBox="1">
            <a:spLocks noGrp="1"/>
          </p:cNvSpPr>
          <p:nvPr>
            <p:ph type="title" idx="4294967295"/>
          </p:nvPr>
        </p:nvSpPr>
        <p:spPr>
          <a:xfrm>
            <a:off x="1588950" y="479625"/>
            <a:ext cx="5966100" cy="520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181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Discrimination and violence</a:t>
            </a:r>
            <a:endParaRPr kumimoji="0" lang="en-GB" sz="19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0"/>
          <p:cNvSpPr txBox="1">
            <a:spLocks noGrp="1"/>
          </p:cNvSpPr>
          <p:nvPr>
            <p:ph type="body" idx="4294967295"/>
          </p:nvPr>
        </p:nvSpPr>
        <p:spPr>
          <a:xfrm>
            <a:off x="790050" y="1196925"/>
            <a:ext cx="7563900" cy="31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581" b="1" dirty="0">
                <a:latin typeface="Libre Baskerville"/>
                <a:ea typeface="Libre Baskerville"/>
                <a:cs typeface="Libre Baskerville"/>
                <a:sym typeface="Libre Baskerville"/>
              </a:rPr>
              <a:t>Experiences of discrimination </a:t>
            </a:r>
            <a:endParaRPr sz="1581" b="1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lvl="1" indent="-304800" algn="l" rtl="0">
              <a:lnSpc>
                <a:spcPct val="131428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-GB" sz="1200" dirty="0"/>
              <a:t>FRA LGBTIQ III Survey data: </a:t>
            </a:r>
            <a:endParaRPr sz="1200" dirty="0"/>
          </a:p>
          <a:p>
            <a:pPr marL="914400" lvl="2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■"/>
            </a:pPr>
            <a:r>
              <a:rPr lang="en-GB" sz="1200" b="1" dirty="0"/>
              <a:t>62%</a:t>
            </a:r>
            <a:r>
              <a:rPr lang="en-GB" sz="1200" dirty="0"/>
              <a:t> of intersex respondents in 2023 felt discriminated against </a:t>
            </a:r>
            <a:r>
              <a:rPr lang="en-GB" sz="1200" b="1" dirty="0"/>
              <a:t>because of being intersex </a:t>
            </a:r>
            <a:r>
              <a:rPr lang="en-GB" sz="1200" dirty="0"/>
              <a:t>in at least one area of life compared to</a:t>
            </a:r>
            <a:r>
              <a:rPr lang="en-GB" sz="1200" b="1" dirty="0"/>
              <a:t> 61%</a:t>
            </a:r>
            <a:r>
              <a:rPr lang="en-GB" sz="1200" dirty="0"/>
              <a:t> in 2019 → </a:t>
            </a:r>
            <a:r>
              <a:rPr lang="en-GB" sz="1200" b="1" dirty="0"/>
              <a:t>no improvement.</a:t>
            </a:r>
            <a:r>
              <a:rPr lang="en-GB" sz="1200" dirty="0"/>
              <a:t> </a:t>
            </a:r>
            <a:endParaRPr sz="1200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-GB" sz="1200" b="1" dirty="0"/>
              <a:t>In some cases, discrimination is seen to be on the rise</a:t>
            </a:r>
            <a:r>
              <a:rPr lang="en-GB" sz="1200" dirty="0"/>
              <a:t>.</a:t>
            </a:r>
            <a:endParaRPr sz="1200" dirty="0"/>
          </a:p>
          <a:p>
            <a:pPr marL="914400" lvl="2" indent="-304800" algn="l" rtl="0"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■"/>
            </a:pPr>
            <a:r>
              <a:rPr lang="en-GB" sz="1200" dirty="0"/>
              <a:t>A higher proportion of intersex respondents reported experiencing discrimination </a:t>
            </a:r>
            <a:endParaRPr sz="1200" dirty="0"/>
          </a:p>
          <a:p>
            <a:pPr marL="1371600" lvl="3" indent="-304800" algn="l" rtl="0"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GB" sz="1200" dirty="0"/>
              <a:t>when looking for </a:t>
            </a:r>
            <a:r>
              <a:rPr lang="en-GB" sz="1200" b="1" dirty="0"/>
              <a:t>work</a:t>
            </a:r>
            <a:r>
              <a:rPr lang="en-GB" sz="1200" dirty="0"/>
              <a:t> in 2023 (</a:t>
            </a:r>
            <a:r>
              <a:rPr lang="en-GB" sz="1200" b="1" dirty="0"/>
              <a:t>31%</a:t>
            </a:r>
            <a:r>
              <a:rPr lang="en-GB" sz="1200" dirty="0"/>
              <a:t>) than in 2019 (</a:t>
            </a:r>
            <a:r>
              <a:rPr lang="en-GB" sz="1200" b="1" dirty="0"/>
              <a:t>27%</a:t>
            </a:r>
            <a:r>
              <a:rPr lang="en-GB" sz="1200" dirty="0"/>
              <a:t>)</a:t>
            </a:r>
            <a:endParaRPr sz="1200" dirty="0"/>
          </a:p>
          <a:p>
            <a:pPr marL="1371600" lvl="3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GB" sz="1200" dirty="0"/>
              <a:t>or when looking for housing to</a:t>
            </a:r>
            <a:r>
              <a:rPr lang="en-GB" sz="1200" b="1" dirty="0"/>
              <a:t> rent or buy</a:t>
            </a:r>
            <a:r>
              <a:rPr lang="en-GB" sz="1200" dirty="0"/>
              <a:t> in 2023 (</a:t>
            </a:r>
            <a:r>
              <a:rPr lang="en-GB" sz="1200" b="1" dirty="0"/>
              <a:t>28%</a:t>
            </a:r>
            <a:r>
              <a:rPr lang="en-GB" sz="1200" dirty="0"/>
              <a:t>) than in 2019 (</a:t>
            </a:r>
            <a:r>
              <a:rPr lang="en-GB" sz="1200" b="1" dirty="0"/>
              <a:t>20%</a:t>
            </a:r>
            <a:r>
              <a:rPr lang="en-GB" sz="1200" dirty="0"/>
              <a:t>)</a:t>
            </a:r>
            <a:endParaRPr sz="1200" dirty="0"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914400" marR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0" algn="l" rtl="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81" b="1" dirty="0">
              <a:solidFill>
                <a:schemeClr val="accent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 idx="4294967295"/>
          </p:nvPr>
        </p:nvSpPr>
        <p:spPr>
          <a:xfrm>
            <a:off x="1588950" y="384210"/>
            <a:ext cx="5966100" cy="9386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Legal protection </a:t>
            </a:r>
          </a:p>
        </p:txBody>
      </p:sp>
      <p:sp>
        <p:nvSpPr>
          <p:cNvPr id="153" name="Google Shape;153;p31"/>
          <p:cNvSpPr txBox="1">
            <a:spLocks noGrp="1"/>
          </p:cNvSpPr>
          <p:nvPr>
            <p:ph type="body" idx="4294967295"/>
          </p:nvPr>
        </p:nvSpPr>
        <p:spPr>
          <a:xfrm>
            <a:off x="790050" y="1196925"/>
            <a:ext cx="7563900" cy="31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600" b="1" dirty="0"/>
              <a:t>Lack of explicit legal protection in anti-discrimination legislation </a:t>
            </a:r>
            <a:endParaRPr sz="1600" b="1" dirty="0"/>
          </a:p>
          <a:p>
            <a:pPr marL="914400" marR="0" lvl="1" indent="-3048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-GB" dirty="0"/>
              <a:t>Only </a:t>
            </a:r>
            <a:r>
              <a:rPr lang="en-GB" b="1" dirty="0"/>
              <a:t>13 </a:t>
            </a:r>
            <a:r>
              <a:rPr lang="en-GB" dirty="0"/>
              <a:t>Council of Europe Member States, including </a:t>
            </a:r>
            <a:r>
              <a:rPr lang="en-GB" b="1" dirty="0"/>
              <a:t>8 </a:t>
            </a:r>
            <a:r>
              <a:rPr lang="en-GB" dirty="0"/>
              <a:t>EU MS have included sex characteristics as a protected ground in at least one area of life.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600" b="1" dirty="0"/>
              <a:t>Lack of reporting and lack of use of existing rights and redress mechanisms </a:t>
            </a:r>
            <a:endParaRPr sz="1600" b="1" dirty="0"/>
          </a:p>
          <a:p>
            <a:pPr marL="914400" lvl="1" indent="-304800" algn="l" rtl="0">
              <a:lnSpc>
                <a:spcPct val="131428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-GB" dirty="0"/>
              <a:t>FRA LGBTIQ III Survey data: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04800" algn="l" rtl="0">
              <a:lnSpc>
                <a:spcPct val="131428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</a:pPr>
            <a:r>
              <a:rPr lang="en-GB" b="1" dirty="0"/>
              <a:t>62%</a:t>
            </a:r>
            <a:r>
              <a:rPr lang="en-GB" dirty="0"/>
              <a:t> of intersex respondents were aware of at least one equality body in their country (</a:t>
            </a:r>
            <a:r>
              <a:rPr lang="en-GB" b="1" dirty="0"/>
              <a:t>61 % </a:t>
            </a:r>
            <a:r>
              <a:rPr lang="en-GB" dirty="0"/>
              <a:t>in 2019), </a:t>
            </a:r>
            <a:endParaRPr dirty="0"/>
          </a:p>
          <a:p>
            <a:pPr marL="1371600" marR="0" lvl="2" indent="-304800" algn="l" rtl="0">
              <a:lnSpc>
                <a:spcPct val="131428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</a:pPr>
            <a:r>
              <a:rPr lang="en-GB" dirty="0"/>
              <a:t>Only</a:t>
            </a:r>
            <a:r>
              <a:rPr lang="en-GB" b="1" dirty="0"/>
              <a:t> 18%</a:t>
            </a:r>
            <a:r>
              <a:rPr lang="en-GB" dirty="0"/>
              <a:t> reported the discrimination incidents experienced to any organisation.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31428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0" algn="l" rtl="0">
              <a:lnSpc>
                <a:spcPct val="130000"/>
              </a:lnSpc>
              <a:spcBef>
                <a:spcPts val="1000"/>
              </a:spcBef>
              <a:spcAft>
                <a:spcPts val="1200"/>
              </a:spcAft>
              <a:buNone/>
            </a:pPr>
            <a:endParaRPr sz="1681" b="1" dirty="0">
              <a:solidFill>
                <a:schemeClr val="accent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52" name="Google Shape;152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14250" y="1000125"/>
            <a:ext cx="14400" cy="33504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>
            <a:spLocks noGrp="1"/>
          </p:cNvSpPr>
          <p:nvPr>
            <p:ph type="title" idx="4294967295"/>
          </p:nvPr>
        </p:nvSpPr>
        <p:spPr>
          <a:xfrm>
            <a:off x="1327550" y="479625"/>
            <a:ext cx="5966100" cy="9386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3000" b="1" dirty="0">
                <a:solidFill>
                  <a:schemeClr val="dk1"/>
                </a:solidFill>
              </a:rPr>
              <a:t>Experiences of violence 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2"/>
          <p:cNvSpPr txBox="1">
            <a:spLocks noGrp="1"/>
          </p:cNvSpPr>
          <p:nvPr>
            <p:ph type="body" idx="4294967295"/>
          </p:nvPr>
        </p:nvSpPr>
        <p:spPr>
          <a:xfrm>
            <a:off x="790050" y="1098525"/>
            <a:ext cx="7563900" cy="31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14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-30480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 dirty="0"/>
              <a:t>FRA LGBTIQ III Survey data: </a:t>
            </a:r>
            <a:endParaRPr dirty="0"/>
          </a:p>
          <a:p>
            <a:pPr marL="914400" lvl="2" indent="-304800" algn="l" rtl="0">
              <a:lnSpc>
                <a:spcPct val="121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</a:pPr>
            <a:r>
              <a:rPr lang="en-GB" b="1" dirty="0"/>
              <a:t>34%</a:t>
            </a:r>
            <a:r>
              <a:rPr lang="en-GB" dirty="0"/>
              <a:t> of intersex respondents experienced </a:t>
            </a:r>
            <a:r>
              <a:rPr lang="en-GB" b="1" dirty="0"/>
              <a:t>one or more physical or sexual attacks</a:t>
            </a:r>
            <a:r>
              <a:rPr lang="en-GB" dirty="0"/>
              <a:t> in the </a:t>
            </a:r>
            <a:r>
              <a:rPr lang="en-GB" b="1" dirty="0"/>
              <a:t>five years before the survey</a:t>
            </a:r>
            <a:r>
              <a:rPr lang="en-GB" dirty="0"/>
              <a:t> in 2023 compared to </a:t>
            </a:r>
            <a:r>
              <a:rPr lang="en-GB" b="1" dirty="0"/>
              <a:t>22%</a:t>
            </a:r>
            <a:r>
              <a:rPr lang="en-GB" dirty="0"/>
              <a:t> in 2019.</a:t>
            </a:r>
            <a:endParaRPr dirty="0"/>
          </a:p>
          <a:p>
            <a:pPr marL="914400" lvl="2" indent="-304800" algn="l" rtl="0">
              <a:lnSpc>
                <a:spcPct val="121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</a:pPr>
            <a:r>
              <a:rPr lang="en-GB" dirty="0"/>
              <a:t>While in 2023, </a:t>
            </a:r>
            <a:r>
              <a:rPr lang="en-GB" b="1" dirty="0"/>
              <a:t>5%</a:t>
            </a:r>
            <a:r>
              <a:rPr lang="en-GB" dirty="0"/>
              <a:t> of all LGBTI respondents said that they had been </a:t>
            </a:r>
            <a:r>
              <a:rPr lang="en-GB" b="1" dirty="0"/>
              <a:t>physically or sexually attacked in the twelve months before the survey</a:t>
            </a:r>
            <a:r>
              <a:rPr lang="en-GB" dirty="0"/>
              <a:t>, this was </a:t>
            </a:r>
            <a:r>
              <a:rPr lang="en-GB" b="1" dirty="0"/>
              <a:t>15%</a:t>
            </a:r>
            <a:r>
              <a:rPr lang="en-GB" dirty="0"/>
              <a:t> for intersex respondents.</a:t>
            </a:r>
            <a:endParaRPr dirty="0"/>
          </a:p>
          <a:p>
            <a:pPr marL="914400" lvl="2" indent="-304800" algn="l" rtl="0">
              <a:lnSpc>
                <a:spcPct val="121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</a:pPr>
            <a:r>
              <a:rPr lang="en-GB" b="1" dirty="0"/>
              <a:t>73%</a:t>
            </a:r>
            <a:r>
              <a:rPr lang="en-GB" dirty="0"/>
              <a:t> of intersex respondents experienced </a:t>
            </a:r>
            <a:r>
              <a:rPr lang="en-GB" b="1" dirty="0"/>
              <a:t>hate motivated harassment in daily life </a:t>
            </a:r>
            <a:r>
              <a:rPr lang="en-GB" dirty="0"/>
              <a:t>in the twelve months before the survey compared to </a:t>
            </a:r>
            <a:r>
              <a:rPr lang="en-GB" b="1" dirty="0"/>
              <a:t>42% </a:t>
            </a:r>
            <a:r>
              <a:rPr lang="en-GB" dirty="0"/>
              <a:t>in 2019.</a:t>
            </a:r>
            <a:endParaRPr dirty="0"/>
          </a:p>
          <a:p>
            <a:pPr marL="914400" lvl="0" indent="0" algn="l" rtl="0">
              <a:lnSpc>
                <a:spcPct val="131428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14250" y="1000125"/>
            <a:ext cx="14400" cy="33504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Google Shape;166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14250" y="1000125"/>
            <a:ext cx="14400" cy="33504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33"/>
          <p:cNvSpPr txBox="1">
            <a:spLocks noGrp="1"/>
          </p:cNvSpPr>
          <p:nvPr>
            <p:ph type="title" idx="4294967295"/>
          </p:nvPr>
        </p:nvSpPr>
        <p:spPr>
          <a:xfrm>
            <a:off x="1327550" y="479625"/>
            <a:ext cx="5966100" cy="71862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9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LEGAL PROTECTION</a:t>
            </a:r>
          </a:p>
        </p:txBody>
      </p:sp>
      <p:sp>
        <p:nvSpPr>
          <p:cNvPr id="167" name="Google Shape;167;p33"/>
          <p:cNvSpPr txBox="1">
            <a:spLocks noGrp="1"/>
          </p:cNvSpPr>
          <p:nvPr>
            <p:ph type="body" idx="4294967295"/>
          </p:nvPr>
        </p:nvSpPr>
        <p:spPr>
          <a:xfrm>
            <a:off x="528650" y="1000125"/>
            <a:ext cx="7563900" cy="31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1627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65"/>
              <a:buChar char="●"/>
            </a:pPr>
            <a:r>
              <a:rPr lang="en-US" sz="1300" b="1" dirty="0"/>
              <a:t>Lack of explicit legal protection</a:t>
            </a:r>
          </a:p>
          <a:p>
            <a:pPr marL="914400" lvl="1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-US" sz="1300" dirty="0"/>
              <a:t>Only </a:t>
            </a:r>
            <a:r>
              <a:rPr lang="en-US" sz="1300" b="1" dirty="0"/>
              <a:t>9</a:t>
            </a:r>
            <a:r>
              <a:rPr lang="en-US" sz="1300" dirty="0"/>
              <a:t> Council of Europe Member States and </a:t>
            </a:r>
            <a:r>
              <a:rPr lang="en-US" sz="1300" b="1" dirty="0"/>
              <a:t>7</a:t>
            </a:r>
            <a:r>
              <a:rPr lang="en-US" sz="1300" dirty="0"/>
              <a:t> EU MS have legislation in place on hate crime and/or hate speech covering the ground of sex characteristics.</a:t>
            </a: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/>
          </a:p>
          <a:p>
            <a:pPr marL="457200" marR="0" lvl="0" indent="-321627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65"/>
              <a:buChar char="●"/>
            </a:pPr>
            <a:r>
              <a:rPr lang="en-US" sz="1300" b="1" dirty="0"/>
              <a:t>Lack of reporting and use of existing rights and redress mechanisms </a:t>
            </a:r>
          </a:p>
          <a:p>
            <a:pPr marL="914400" lvl="1" indent="-304800" algn="l" rtl="0">
              <a:lnSpc>
                <a:spcPct val="131428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-US" sz="1300" dirty="0"/>
              <a:t>FRA LGBTIQ III Survey data: </a:t>
            </a:r>
            <a:endParaRPr lang="en-US" sz="1300" dirty="0">
              <a:latin typeface="Arial"/>
              <a:ea typeface="Arial"/>
              <a:cs typeface="Arial"/>
              <a:sym typeface="Arial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-US" sz="1300" dirty="0"/>
              <a:t>Only </a:t>
            </a:r>
            <a:r>
              <a:rPr lang="en-US" sz="1300" b="1" dirty="0"/>
              <a:t>28% </a:t>
            </a:r>
            <a:r>
              <a:rPr lang="en-US" sz="1300" dirty="0"/>
              <a:t>of intersex victims reported the most recent incident of hate-motivated physical or sexual attack experienced to the police, or any </a:t>
            </a:r>
            <a:r>
              <a:rPr lang="en-US" sz="1300" dirty="0" err="1"/>
              <a:t>organisation</a:t>
            </a:r>
            <a:r>
              <a:rPr lang="en-US" sz="1300" dirty="0"/>
              <a:t> or institution. </a:t>
            </a:r>
          </a:p>
          <a:p>
            <a:pPr marL="137160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</a:pPr>
            <a:r>
              <a:rPr lang="en-US" sz="1300" dirty="0"/>
              <a:t>Reasons for not reporting:</a:t>
            </a:r>
          </a:p>
          <a:p>
            <a:pPr marL="182880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 sz="1300" dirty="0"/>
              <a:t>fear of LGBTIQ phobic reactions from the police (</a:t>
            </a:r>
            <a:r>
              <a:rPr lang="en-US" sz="1300" b="1" dirty="0"/>
              <a:t>43%</a:t>
            </a:r>
            <a:r>
              <a:rPr lang="en-US" sz="1300" dirty="0"/>
              <a:t>) </a:t>
            </a: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300" dirty="0"/>
              <a:t>lack of trust in the police  (</a:t>
            </a:r>
            <a:r>
              <a:rPr lang="en-US" sz="1300" b="1" dirty="0"/>
              <a:t>38%)</a:t>
            </a:r>
            <a:r>
              <a:rPr lang="en-US" sz="1300" dirty="0"/>
              <a:t> </a:t>
            </a:r>
          </a:p>
          <a:p>
            <a: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300" dirty="0"/>
              <a:t>lack of trust in receiving any kind of redress (</a:t>
            </a:r>
            <a:r>
              <a:rPr lang="en-US" sz="1300" b="1" dirty="0"/>
              <a:t>39%</a:t>
            </a:r>
            <a:r>
              <a:rPr lang="en-US" sz="1300" dirty="0"/>
              <a:t>) </a:t>
            </a:r>
            <a:endParaRPr lang="en-US" sz="13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1000"/>
              </a:spcBef>
              <a:spcAft>
                <a:spcPts val="1200"/>
              </a:spcAft>
              <a:buNone/>
            </a:pPr>
            <a:endParaRPr sz="1681" b="1" dirty="0">
              <a:solidFill>
                <a:schemeClr val="accent4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Google Shape;173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14250" y="1000125"/>
            <a:ext cx="14400" cy="33504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34"/>
          <p:cNvSpPr txBox="1">
            <a:spLocks noGrp="1"/>
          </p:cNvSpPr>
          <p:nvPr>
            <p:ph type="title" idx="4294967295"/>
          </p:nvPr>
        </p:nvSpPr>
        <p:spPr>
          <a:xfrm>
            <a:off x="2016050" y="270709"/>
            <a:ext cx="5966100" cy="14588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397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400" b="1" dirty="0"/>
              <a:t>Intersex people are a target of anti-LGBTIQ discourse and the anti-gender movement </a:t>
            </a:r>
          </a:p>
        </p:txBody>
      </p:sp>
      <p:sp>
        <p:nvSpPr>
          <p:cNvPr id="174" name="Google Shape;174;p34"/>
          <p:cNvSpPr txBox="1">
            <a:spLocks noGrp="1"/>
          </p:cNvSpPr>
          <p:nvPr>
            <p:ph type="body" idx="4294967295"/>
          </p:nvPr>
        </p:nvSpPr>
        <p:spPr>
          <a:xfrm>
            <a:off x="633519" y="1729540"/>
            <a:ext cx="7453500" cy="31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800" dirty="0" err="1"/>
              <a:t>Intersexphobia</a:t>
            </a:r>
            <a:r>
              <a:rPr lang="en-GB" sz="1800" dirty="0"/>
              <a:t> during Paris Olympics 2024, including hate speech in the media from prominent political figures and massive </a:t>
            </a:r>
            <a:r>
              <a:rPr lang="en-GB" sz="1800" dirty="0" err="1"/>
              <a:t>cyberharassment</a:t>
            </a:r>
            <a:r>
              <a:rPr lang="en-GB" sz="1800" dirty="0"/>
              <a:t>. </a:t>
            </a:r>
            <a:endParaRPr sz="1800" dirty="0"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800" dirty="0"/>
              <a:t>Harassment of activists by far-right groups and some governments  </a:t>
            </a:r>
            <a:endParaRPr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II Europ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663399"/>
      </a:lt2>
      <a:accent1>
        <a:srgbClr val="663399"/>
      </a:accent1>
      <a:accent2>
        <a:srgbClr val="FFD300"/>
      </a:accent2>
      <a:accent3>
        <a:srgbClr val="F5EBB9"/>
      </a:accent3>
      <a:accent4>
        <a:srgbClr val="E66739"/>
      </a:accent4>
      <a:accent5>
        <a:srgbClr val="E061A4"/>
      </a:accent5>
      <a:accent6>
        <a:srgbClr val="E4DCC6"/>
      </a:accent6>
      <a:hlink>
        <a:srgbClr val="5A565D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20D3E3E695243A18602BCD7DE657A" ma:contentTypeVersion="19" ma:contentTypeDescription="Create a new document." ma:contentTypeScope="" ma:versionID="24c4f0fb971506cb32eded772314e1fc">
  <xsd:schema xmlns:xsd="http://www.w3.org/2001/XMLSchema" xmlns:xs="http://www.w3.org/2001/XMLSchema" xmlns:p="http://schemas.microsoft.com/office/2006/metadata/properties" xmlns:ns2="5dcaf206-b009-4658-99e1-4d638e44d8f5" xmlns:ns3="1fbf4851-1fe8-4378-a6d9-5967d98f316b" targetNamespace="http://schemas.microsoft.com/office/2006/metadata/properties" ma:root="true" ma:fieldsID="6de88571e738abf75a08d6972eb71fed" ns2:_="" ns3:_="">
    <xsd:import namespace="5dcaf206-b009-4658-99e1-4d638e44d8f5"/>
    <xsd:import namespace="1fbf4851-1fe8-4378-a6d9-5967d98f31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URL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af206-b009-4658-99e1-4d638e44d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URL" ma:index="20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91b2610-8ca3-4954-baf1-f497d7f4fe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f4851-1fe8-4378-a6d9-5967d98f31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a178bd2-4b36-41f2-9a25-ef564fee8ee7}" ma:internalName="TaxCatchAll" ma:showField="CatchAllData" ma:web="1fbf4851-1fe8-4378-a6d9-5967d98f31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bf4851-1fe8-4378-a6d9-5967d98f316b" xsi:nil="true"/>
    <lcf76f155ced4ddcb4097134ff3c332f xmlns="5dcaf206-b009-4658-99e1-4d638e44d8f5">
      <Terms xmlns="http://schemas.microsoft.com/office/infopath/2007/PartnerControls"/>
    </lcf76f155ced4ddcb4097134ff3c332f>
    <URL xmlns="5dcaf206-b009-4658-99e1-4d638e44d8f5">
      <Url xsi:nil="true"/>
      <Description xsi:nil="true"/>
    </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0BA9BD-506B-4149-BABF-6CDBD38061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caf206-b009-4658-99e1-4d638e44d8f5"/>
    <ds:schemaRef ds:uri="1fbf4851-1fe8-4378-a6d9-5967d98f3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6BF9C7-CB5B-4AE3-91A2-0589152AE2A2}">
  <ds:schemaRefs>
    <ds:schemaRef ds:uri="5dcaf206-b009-4658-99e1-4d638e44d8f5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1fbf4851-1fe8-4378-a6d9-5967d98f316b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130B6D4-899E-4F8C-B440-000C18B13B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1225</Words>
  <Application>Microsoft Office PowerPoint</Application>
  <PresentationFormat>On-screen Show (16:9)</PresentationFormat>
  <Paragraphs>114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Libre Baskerville</vt:lpstr>
      <vt:lpstr>Arial</vt:lpstr>
      <vt:lpstr>Lato Light</vt:lpstr>
      <vt:lpstr>Lato</vt:lpstr>
      <vt:lpstr>Economica</vt:lpstr>
      <vt:lpstr>Simple Light</vt:lpstr>
      <vt:lpstr>OII Europe</vt:lpstr>
      <vt:lpstr>Advancing equality for intersex persons and the role of Equality Bodies </vt:lpstr>
      <vt:lpstr>Who are intersex people?</vt:lpstr>
      <vt:lpstr>Main challenges faced by intersex people in Europe     </vt:lpstr>
      <vt:lpstr>IGM</vt:lpstr>
      <vt:lpstr>Discrimination and violence</vt:lpstr>
      <vt:lpstr>Legal protection </vt:lpstr>
      <vt:lpstr>Experiences of violence </vt:lpstr>
      <vt:lpstr>LEGAL PROTECTION</vt:lpstr>
      <vt:lpstr>Intersex people are a target of anti-LGBTIQ discourse and the anti-gender movement </vt:lpstr>
      <vt:lpstr> Challenges in access to employment, education, healthcare, housing </vt:lpstr>
      <vt:lpstr>Equality Bodies and intersex rights </vt:lpstr>
      <vt:lpstr>EQUALITY BODIES ROLE </vt:lpstr>
      <vt:lpstr> State of play</vt:lpstr>
      <vt:lpstr> How to improve this situation? </vt:lpstr>
      <vt:lpstr> How to improve this situation? (2) </vt:lpstr>
      <vt:lpstr>Thank you for your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Mattia Concas</cp:lastModifiedBy>
  <cp:revision>1</cp:revision>
  <dcterms:modified xsi:type="dcterms:W3CDTF">2025-05-14T15:01:17Z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0x01010008820D3E3E695243A18602BCD7DE657A</vt:lpwstr>
  </property>
  <property fmtid="{D5CDD505-2E9C-101B-9397-08002B2CF9AE}" pid="3" name="MediaServiceImageTags">
    <vt:lpwstr/>
  </property>
</Properties>
</file>