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9" r:id="rId7"/>
    <p:sldId id="261" r:id="rId8"/>
    <p:sldId id="260" r:id="rId9"/>
    <p:sldId id="258" r:id="rId10"/>
    <p:sldId id="263" r:id="rId11"/>
    <p:sldId id="264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ra d'Agni" userId="03f76273-879d-4113-92d8-e575004433e4" providerId="ADAL" clId="{1D54F1C4-3E10-4D23-A98F-AB756F081421}"/>
    <pc:docChg chg="modSld">
      <pc:chgData name="Chiara d'Agni" userId="03f76273-879d-4113-92d8-e575004433e4" providerId="ADAL" clId="{1D54F1C4-3E10-4D23-A98F-AB756F081421}" dt="2025-05-14T16:00:11.151" v="8" actId="33553"/>
      <pc:docMkLst>
        <pc:docMk/>
      </pc:docMkLst>
      <pc:sldChg chg="modSp mod">
        <pc:chgData name="Chiara d'Agni" userId="03f76273-879d-4113-92d8-e575004433e4" providerId="ADAL" clId="{1D54F1C4-3E10-4D23-A98F-AB756F081421}" dt="2025-05-14T15:59:59.396" v="0" actId="962"/>
        <pc:sldMkLst>
          <pc:docMk/>
          <pc:sldMk cId="2792676341" sldId="256"/>
        </pc:sldMkLst>
        <pc:picChg chg="mod">
          <ac:chgData name="Chiara d'Agni" userId="03f76273-879d-4113-92d8-e575004433e4" providerId="ADAL" clId="{1D54F1C4-3E10-4D23-A98F-AB756F081421}" dt="2025-05-14T15:59:59.396" v="0" actId="962"/>
          <ac:picMkLst>
            <pc:docMk/>
            <pc:sldMk cId="2792676341" sldId="256"/>
            <ac:picMk id="5" creationId="{74B6B4CE-8EDB-5F68-C8F5-EEC85F95DDA9}"/>
          </ac:picMkLst>
        </pc:picChg>
      </pc:sldChg>
      <pc:sldChg chg="modSp mod">
        <pc:chgData name="Chiara d'Agni" userId="03f76273-879d-4113-92d8-e575004433e4" providerId="ADAL" clId="{1D54F1C4-3E10-4D23-A98F-AB756F081421}" dt="2025-05-14T16:00:02.195" v="1" actId="962"/>
        <pc:sldMkLst>
          <pc:docMk/>
          <pc:sldMk cId="1736061138" sldId="257"/>
        </pc:sldMkLst>
        <pc:picChg chg="mod">
          <ac:chgData name="Chiara d'Agni" userId="03f76273-879d-4113-92d8-e575004433e4" providerId="ADAL" clId="{1D54F1C4-3E10-4D23-A98F-AB756F081421}" dt="2025-05-14T16:00:02.195" v="1" actId="962"/>
          <ac:picMkLst>
            <pc:docMk/>
            <pc:sldMk cId="1736061138" sldId="257"/>
            <ac:picMk id="5" creationId="{A78C01B3-0E60-71F5-E85D-394E20779339}"/>
          </ac:picMkLst>
        </pc:picChg>
      </pc:sldChg>
      <pc:sldChg chg="modSp mod">
        <pc:chgData name="Chiara d'Agni" userId="03f76273-879d-4113-92d8-e575004433e4" providerId="ADAL" clId="{1D54F1C4-3E10-4D23-A98F-AB756F081421}" dt="2025-05-14T16:00:05.417" v="5" actId="962"/>
        <pc:sldMkLst>
          <pc:docMk/>
          <pc:sldMk cId="1422143289" sldId="258"/>
        </pc:sldMkLst>
        <pc:picChg chg="mod">
          <ac:chgData name="Chiara d'Agni" userId="03f76273-879d-4113-92d8-e575004433e4" providerId="ADAL" clId="{1D54F1C4-3E10-4D23-A98F-AB756F081421}" dt="2025-05-14T16:00:05.417" v="5" actId="962"/>
          <ac:picMkLst>
            <pc:docMk/>
            <pc:sldMk cId="1422143289" sldId="258"/>
            <ac:picMk id="5" creationId="{410EC649-496F-ACE2-1091-8638FD2142A3}"/>
          </ac:picMkLst>
        </pc:picChg>
      </pc:sldChg>
      <pc:sldChg chg="modSp mod">
        <pc:chgData name="Chiara d'Agni" userId="03f76273-879d-4113-92d8-e575004433e4" providerId="ADAL" clId="{1D54F1C4-3E10-4D23-A98F-AB756F081421}" dt="2025-05-14T16:00:02.917" v="2" actId="962"/>
        <pc:sldMkLst>
          <pc:docMk/>
          <pc:sldMk cId="3791018045" sldId="259"/>
        </pc:sldMkLst>
        <pc:picChg chg="mod">
          <ac:chgData name="Chiara d'Agni" userId="03f76273-879d-4113-92d8-e575004433e4" providerId="ADAL" clId="{1D54F1C4-3E10-4D23-A98F-AB756F081421}" dt="2025-05-14T16:00:02.917" v="2" actId="962"/>
          <ac:picMkLst>
            <pc:docMk/>
            <pc:sldMk cId="3791018045" sldId="259"/>
            <ac:picMk id="7" creationId="{1BF685D5-4CDA-14DB-09D7-75930198B6C6}"/>
          </ac:picMkLst>
        </pc:picChg>
      </pc:sldChg>
      <pc:sldChg chg="modSp mod">
        <pc:chgData name="Chiara d'Agni" userId="03f76273-879d-4113-92d8-e575004433e4" providerId="ADAL" clId="{1D54F1C4-3E10-4D23-A98F-AB756F081421}" dt="2025-05-14T16:00:04.620" v="4" actId="962"/>
        <pc:sldMkLst>
          <pc:docMk/>
          <pc:sldMk cId="4283920232" sldId="260"/>
        </pc:sldMkLst>
        <pc:picChg chg="mod">
          <ac:chgData name="Chiara d'Agni" userId="03f76273-879d-4113-92d8-e575004433e4" providerId="ADAL" clId="{1D54F1C4-3E10-4D23-A98F-AB756F081421}" dt="2025-05-14T16:00:04.620" v="4" actId="962"/>
          <ac:picMkLst>
            <pc:docMk/>
            <pc:sldMk cId="4283920232" sldId="260"/>
            <ac:picMk id="5" creationId="{32A098C0-386E-C431-1D4A-272759E8966A}"/>
          </ac:picMkLst>
        </pc:picChg>
      </pc:sldChg>
      <pc:sldChg chg="modSp mod">
        <pc:chgData name="Chiara d'Agni" userId="03f76273-879d-4113-92d8-e575004433e4" providerId="ADAL" clId="{1D54F1C4-3E10-4D23-A98F-AB756F081421}" dt="2025-05-14T16:00:03.773" v="3" actId="962"/>
        <pc:sldMkLst>
          <pc:docMk/>
          <pc:sldMk cId="2351971166" sldId="261"/>
        </pc:sldMkLst>
        <pc:picChg chg="mod">
          <ac:chgData name="Chiara d'Agni" userId="03f76273-879d-4113-92d8-e575004433e4" providerId="ADAL" clId="{1D54F1C4-3E10-4D23-A98F-AB756F081421}" dt="2025-05-14T16:00:03.773" v="3" actId="962"/>
          <ac:picMkLst>
            <pc:docMk/>
            <pc:sldMk cId="2351971166" sldId="261"/>
            <ac:picMk id="7" creationId="{5F74EAFC-4311-C538-1A07-A98CEC5D766D}"/>
          </ac:picMkLst>
        </pc:picChg>
      </pc:sldChg>
      <pc:sldChg chg="modSp mod">
        <pc:chgData name="Chiara d'Agni" userId="03f76273-879d-4113-92d8-e575004433e4" providerId="ADAL" clId="{1D54F1C4-3E10-4D23-A98F-AB756F081421}" dt="2025-05-14T16:00:11.151" v="8" actId="33553"/>
        <pc:sldMkLst>
          <pc:docMk/>
          <pc:sldMk cId="2925256675" sldId="262"/>
        </pc:sldMkLst>
        <pc:spChg chg="mod">
          <ac:chgData name="Chiara d'Agni" userId="03f76273-879d-4113-92d8-e575004433e4" providerId="ADAL" clId="{1D54F1C4-3E10-4D23-A98F-AB756F081421}" dt="2025-05-14T16:00:11.151" v="8" actId="33553"/>
          <ac:spMkLst>
            <pc:docMk/>
            <pc:sldMk cId="2925256675" sldId="262"/>
            <ac:spMk id="4" creationId="{BCA4D995-A61D-CE4C-9221-AE62E76EB7A7}"/>
          </ac:spMkLst>
        </pc:spChg>
      </pc:sldChg>
      <pc:sldChg chg="modSp mod">
        <pc:chgData name="Chiara d'Agni" userId="03f76273-879d-4113-92d8-e575004433e4" providerId="ADAL" clId="{1D54F1C4-3E10-4D23-A98F-AB756F081421}" dt="2025-05-14T16:00:06.378" v="6" actId="962"/>
        <pc:sldMkLst>
          <pc:docMk/>
          <pc:sldMk cId="594083648" sldId="263"/>
        </pc:sldMkLst>
        <pc:picChg chg="mod">
          <ac:chgData name="Chiara d'Agni" userId="03f76273-879d-4113-92d8-e575004433e4" providerId="ADAL" clId="{1D54F1C4-3E10-4D23-A98F-AB756F081421}" dt="2025-05-14T16:00:06.378" v="6" actId="962"/>
          <ac:picMkLst>
            <pc:docMk/>
            <pc:sldMk cId="594083648" sldId="263"/>
            <ac:picMk id="5" creationId="{11D0F5A4-C14A-4912-0C39-C114B9D3A692}"/>
          </ac:picMkLst>
        </pc:picChg>
      </pc:sldChg>
      <pc:sldChg chg="modSp mod">
        <pc:chgData name="Chiara d'Agni" userId="03f76273-879d-4113-92d8-e575004433e4" providerId="ADAL" clId="{1D54F1C4-3E10-4D23-A98F-AB756F081421}" dt="2025-05-14T16:00:07.011" v="7" actId="962"/>
        <pc:sldMkLst>
          <pc:docMk/>
          <pc:sldMk cId="410740949" sldId="264"/>
        </pc:sldMkLst>
        <pc:picChg chg="mod">
          <ac:chgData name="Chiara d'Agni" userId="03f76273-879d-4113-92d8-e575004433e4" providerId="ADAL" clId="{1D54F1C4-3E10-4D23-A98F-AB756F081421}" dt="2025-05-14T16:00:07.011" v="7" actId="962"/>
          <ac:picMkLst>
            <pc:docMk/>
            <pc:sldMk cId="410740949" sldId="264"/>
            <ac:picMk id="5" creationId="{CA2F3C95-9872-99F8-60FD-B4889D26DC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78A32-BCE1-486C-89C5-02CFAEE0A5CC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B291-66EC-4BA8-8CB1-A3FF1D52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5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9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49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  <a:buNone/>
              <a:tabLst>
                <a:tab pos="632460" algn="l"/>
              </a:tabLst>
            </a:pP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60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  <a:buNone/>
              <a:tabLst>
                <a:tab pos="632460" algn="l"/>
              </a:tabLst>
            </a:pP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1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algn="just">
              <a:lnSpc>
                <a:spcPct val="150000"/>
              </a:lnSpc>
              <a:buNone/>
            </a:pPr>
            <a:r>
              <a:rPr lang="en-GB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7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3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B291-66EC-4BA8-8CB1-A3FF1D523C7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8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679B8-678A-FB58-0F99-3F621596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4177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1A1EC-E124-3A4D-4D16-8E82D5EB8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350" y="3602038"/>
            <a:ext cx="852864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599EE-9D16-BC63-AEE6-DEC09DAA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A673-BF22-A756-DB04-4D5DEBEC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5ACED-FBED-1437-4C6D-B10E9EA8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3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F5E5-1BF5-5151-4A0D-DB7447B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99655-4E75-8EFB-AA13-D9A760FCC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04AB0-21F8-FDCB-EEBB-7244B2AA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A89AF-3D2A-A045-E6A2-6251EDA8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160AD-AEE5-EF6C-6BEA-0AF01F54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6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20576-930F-FED3-5E43-CD13FF399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00B36-30FD-2D84-0764-C93E7D176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62235-1D53-53BE-FBD2-075D5A4E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EA614-4559-1CF9-C156-2984A99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DCF8A-4F61-1DC2-405B-5739D503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6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DFC7-7531-F75E-57FE-29415A9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3235-DEFF-731F-6272-EE0D9170E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2FF16-AF48-FACC-8175-B2B50806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802B2-EF00-49CE-515F-3C55A73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E7D92-80B1-CE41-8A32-77E09218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4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324E-7F19-314B-8C92-1C20A5FA1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B4053-C8BD-0960-CC44-ED2FB8B42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2E07B-4135-313C-1D76-167A1C68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4AD43-4AAC-D253-CFF5-19A8E5C9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43785-B7CE-3120-0F43-8FC43AD9D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A211-F88C-365A-3C9D-E935AA91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FC1C-9891-4FEC-B297-950E7C583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1BA91-9379-4F93-D9B3-0F8A2FD57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A9F2C-53E4-BEF6-B3B7-8CBF0FF2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A6C46-734A-C914-2872-9C6CAB3E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B7AD2-637C-FA7B-B58F-BB23CF07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84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9877-17C8-25DD-C5EF-890B67CF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A4A4F-2FC8-13FD-546D-482EEA851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588C6-51A2-4982-A160-9D9C251A8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31D8CE-716A-21D4-BC51-0F85C5019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65B4F-56BF-3780-6265-4C0324304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8213D-C436-7337-0A73-A844472A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D5CC1-CD06-5CD4-4261-CD15AA07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EEE4B-E584-DE18-5AD7-3651EC02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3DDEB-AEBB-FF42-8F07-B0D0170D2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A7685-73AE-D0F7-B807-5C751741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8782E-ED3B-5749-9FC0-9C7EF36E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BA618-7046-851F-6C6F-295711C0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DD3BC-AAFE-D515-52D7-311C29A5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2F761-B52B-D60E-7659-166332D8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45A56-55EA-C476-3D90-D095B974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D777-AB37-034A-7DC5-B0F9A604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DA7F8-CE5F-2FE0-9C61-2DA4D6D7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37047-B334-1F8B-AAFF-15573D3E4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E6437-EEB1-C0AC-A10C-F7464D81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6F981-C3D8-BF25-547B-A04F04D5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C62F3-E539-9B51-C587-421B6E5D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0430-BF4B-3C0B-4B90-C4503BC8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71409F-4C69-6C7E-FA19-CDB8159A1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C2ACC-2086-EBF4-8034-C2135ADD6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1CBFA-3FD6-855C-CC07-3C4A5A91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60ACE0-6F9D-461C-AB24-40B4CAAAE98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298C0-BAD9-6E78-A00A-154F257D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C971D-88FB-D905-C01F-F637E8F2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5EAD1-B653-4D2A-8CA4-0EB8CEB33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46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1CB4AA-7E9A-C34F-8FF7-AA6E2F19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252" y="320675"/>
            <a:ext cx="9801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93CA8-71F3-B492-6B6C-0D655BD9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3252" y="1825625"/>
            <a:ext cx="90505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D628A2-AF78-EF5C-9F18-C2B26079935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905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6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e.gov.mt/" TargetMode="External"/><Relationship Id="rId2" Type="http://schemas.openxmlformats.org/officeDocument/2006/relationships/hyperlink" Target="mailto:equality@gov.m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7EC3F-7386-53C9-BD6B-832DF70CB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2808" y="1427163"/>
            <a:ext cx="8266545" cy="2387600"/>
          </a:xfrm>
        </p:spPr>
        <p:txBody>
          <a:bodyPr>
            <a:normAutofit/>
          </a:bodyPr>
          <a:lstStyle/>
          <a:p>
            <a:r>
              <a:rPr lang="en-GB" sz="32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Advancing LGBTIQ+ Equality in Europe: The role of Equality Bodies</a:t>
            </a:r>
            <a:br>
              <a:rPr lang="en-GB" sz="3200" b="1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GB" sz="3200" b="1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b="1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Session I – Setting the scene: The experience of LGBTIQ+ persons in Europe</a:t>
            </a:r>
            <a:endParaRPr lang="en-GB" sz="3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D04F8-AA1E-A92C-C826-E5714F902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8989" y="3625484"/>
            <a:ext cx="8174182" cy="1655762"/>
          </a:xfrm>
        </p:spPr>
        <p:txBody>
          <a:bodyPr>
            <a:normAutofit lnSpcReduction="10000"/>
          </a:bodyPr>
          <a:lstStyle/>
          <a:p>
            <a:endParaRPr lang="en-GB" sz="3200" b="1" kern="10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3200" b="1" kern="10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3200" b="1" kern="100">
                <a:solidFill>
                  <a:srgbClr val="C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NCPE Commissioner – Ms. Renee Laiviera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B6B4CE-8EDB-5F68-C8F5-EEC85F95D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05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7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99C6-1BB4-D749-3FF6-DB1D4EBEB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252" y="320675"/>
            <a:ext cx="9801046" cy="184809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Equality for Diversity (2022)</a:t>
            </a:r>
            <a:b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b="1" i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Qualitative Research Study </a:t>
            </a:r>
            <a:br>
              <a:rPr lang="en-US" b="1" i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b="1" i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 LGBTIQ+ Discrimination</a:t>
            </a:r>
            <a:br>
              <a:rPr lang="en-GB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ADF73-210D-79CE-4FFD-79888A5B3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252" y="1825624"/>
            <a:ext cx="9619117" cy="4575175"/>
          </a:xfrm>
        </p:spPr>
        <p:txBody>
          <a:bodyPr/>
          <a:lstStyle/>
          <a:p>
            <a:pPr marL="0" indent="0">
              <a:buNone/>
            </a:pPr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Aim: </a:t>
            </a:r>
            <a:r>
              <a:rPr lang="en-GB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understanding the lived experiences of people living in Malta who identify as LGBTIQ+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8C01B3-0E60-71F5-E85D-394E20779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488" y="4061048"/>
            <a:ext cx="1636447" cy="211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6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9F64-FBAF-3046-32E2-2381231E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002" y="660644"/>
            <a:ext cx="1026399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Employment</a:t>
            </a:r>
            <a:br>
              <a:rPr lang="en-GB" sz="3200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32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17714-4E29-3332-D768-FF597D211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002" y="2136105"/>
            <a:ext cx="9801046" cy="3500192"/>
          </a:xfrm>
        </p:spPr>
        <p:txBody>
          <a:bodyPr>
            <a:normAutofit fontScale="85000" lnSpcReduction="10000"/>
          </a:bodyPr>
          <a:lstStyle/>
          <a:p>
            <a:pPr marL="1143000" lvl="2" indent="-228600" algn="just">
              <a:lnSpc>
                <a:spcPct val="150000"/>
              </a:lnSpc>
              <a:buFont typeface="Wingdings" panose="05000000000000000000" pitchFamily="2" charset="2"/>
              <a:buChar char=""/>
              <a:tabLst>
                <a:tab pos="632460" algn="l"/>
              </a:tabLst>
            </a:pPr>
            <a:endParaRPr lang="en-US" sz="2800" b="1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  <a:tabLst>
                <a:tab pos="632460" algn="l"/>
              </a:tabLst>
            </a:pPr>
            <a:r>
              <a:rPr lang="en-US" sz="36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Difficulties to identify discrimination</a:t>
            </a:r>
            <a:r>
              <a:rPr lang="en-US" sz="3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recruitment</a:t>
            </a:r>
            <a:endParaRPr lang="en-GB" sz="36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"/>
              <a:tabLst>
                <a:tab pos="632460" algn="l"/>
              </a:tabLst>
            </a:pPr>
            <a:r>
              <a:rPr lang="en-US" sz="36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Exclusion</a:t>
            </a:r>
            <a:r>
              <a:rPr lang="en-US" sz="3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from workplace social events</a:t>
            </a:r>
            <a:endParaRPr lang="en-GB" sz="36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632460" algn="l"/>
              </a:tabLst>
            </a:pPr>
            <a:r>
              <a:rPr lang="en-US" sz="36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Protocols</a:t>
            </a:r>
            <a:r>
              <a:rPr lang="en-US" sz="3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at the workplace to safeguard equality</a:t>
            </a:r>
            <a:endParaRPr lang="en-GB" sz="36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F685D5-4CDA-14DB-09D7-75930198B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623" y="360389"/>
            <a:ext cx="2194750" cy="220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1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7E92-6823-80C1-FDF3-424BD207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113" y="643914"/>
            <a:ext cx="9801046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Education</a:t>
            </a:r>
            <a:br>
              <a:rPr lang="en-GB" sz="4000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0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D898-783C-8E57-C456-7E39C007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252" y="1978024"/>
            <a:ext cx="9655386" cy="4504837"/>
          </a:xfrm>
        </p:spPr>
        <p:txBody>
          <a:bodyPr>
            <a:normAutofit fontScale="40000" lnSpcReduction="20000"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500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900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participants felt</a:t>
            </a:r>
            <a:r>
              <a:rPr lang="en-GB" sz="5900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excluded at school for being different, prior to identifying as gay.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5900" kern="10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900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trans student was picked upon by a teacher who</a:t>
            </a:r>
            <a:r>
              <a:rPr lang="en-GB" sz="5900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did not call her by her desired name. </a:t>
            </a:r>
            <a:endParaRPr lang="en-GB" sz="5900" b="1" kern="10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5900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participant who is a lecturer at a post-secondary institution deemed that students who identified as LGBTIQ+ </a:t>
            </a:r>
            <a:r>
              <a:rPr lang="en-GB" sz="5900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respected and they were also receptive to each other.</a:t>
            </a:r>
            <a:endParaRPr lang="en-GB" sz="5900" kern="10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74EAFC-4311-C538-1A07-A98CEC5D7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727" y="79742"/>
            <a:ext cx="1986737" cy="188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7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BD53-6EE4-32DF-723C-E31A46FC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960" y="458773"/>
            <a:ext cx="9801046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Goods &amp; Services</a:t>
            </a:r>
            <a:br>
              <a:rPr lang="en-GB" sz="3200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32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90207-108D-55D6-9B6B-AE5B5454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252" y="1400632"/>
            <a:ext cx="9050547" cy="4351338"/>
          </a:xfrm>
        </p:spPr>
        <p:txBody>
          <a:bodyPr/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participant heard 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denigrating comments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retail outlet – deemed that homosexuality is a sin.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trans person was 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denied a haircut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a hairdresser.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kern="10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Housing: a same sex couple felt they were 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looked at when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viewing properties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098C0-386E-C431-1D4A-272759E89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9631" y="4645941"/>
            <a:ext cx="3464168" cy="221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2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0EC649-496F-ACE2-1091-8638FD21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627" y="0"/>
            <a:ext cx="1539373" cy="2194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F652FA-7C26-ADAD-04AE-011A3A7AC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08" y="320675"/>
            <a:ext cx="1016999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 Relationships </a:t>
            </a:r>
            <a:br>
              <a:rPr lang="en-GB" sz="3200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32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DD92A-66D9-EB8F-8BAA-A418DC01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252" y="1646238"/>
            <a:ext cx="9050547" cy="4351338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major issues were reported when coming out to families; where challenges arose, they were generally resolved over time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 persons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faced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difficulties in finding a long-term partner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 participants 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faced numerous obstacles in finding self-acceptance and acceptance by society</a:t>
            </a:r>
            <a:endParaRPr lang="en-GB" kern="10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4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B9F3-7EBC-881C-5AA7-C5FB9949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573" y="320675"/>
            <a:ext cx="1013372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Homophobic stereotypes</a:t>
            </a:r>
            <a:br>
              <a:rPr lang="en-GB" sz="3200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32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A9169-B28C-AF6A-D85C-E490B547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90" y="1646238"/>
            <a:ext cx="10133725" cy="4046538"/>
          </a:xfrm>
        </p:spPr>
        <p:txBody>
          <a:bodyPr/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Participants were </a:t>
            </a: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influenced by homophobic stereotypes</a:t>
            </a:r>
            <a:endParaRPr lang="en-GB" b="1" kern="10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b="1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media as a double-edged sword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D0F5A4-C14A-4912-0C39-C114B9D3A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262" y="3624706"/>
            <a:ext cx="5309291" cy="32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8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00FE-BC5E-21EF-A906-7BEF8B0D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436" y="195263"/>
            <a:ext cx="10404564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Reporting discrimination </a:t>
            </a:r>
            <a:br>
              <a:rPr lang="en-GB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4000" b="1" kern="100">
                <a:solidFill>
                  <a:srgbClr val="C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Seeking Redress</a:t>
            </a:r>
            <a:endParaRPr lang="en-GB" sz="40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DBF97-EED0-31E4-FB4D-75204E24B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241" y="1459484"/>
            <a:ext cx="10545240" cy="3004282"/>
          </a:xfrm>
        </p:spPr>
        <p:txBody>
          <a:bodyPr>
            <a:normAutofit/>
          </a:bodyPr>
          <a:lstStyle/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Participants were </a:t>
            </a:r>
            <a:r>
              <a:rPr lang="en-GB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aware of the responsible authorities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Participants were </a:t>
            </a:r>
            <a:r>
              <a:rPr lang="en-GB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conversant with laws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on LGBTIQ+ rights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Discrimination was </a:t>
            </a:r>
            <a:r>
              <a:rPr lang="en-GB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reported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such authorities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Experiences were </a:t>
            </a:r>
            <a:r>
              <a:rPr lang="en-GB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minimised, sidelined or denied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2F3C95-9872-99F8-60FD-B4889D26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784" y="4402424"/>
            <a:ext cx="4660155" cy="243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CA4D995-A61D-CE4C-9221-AE62E76EB7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88404" y="394277"/>
            <a:ext cx="9971087" cy="1143000"/>
          </a:xfrm>
          <a:prstGeom prst="rect">
            <a:avLst/>
          </a:prstGeom>
          <a:noFill/>
          <a:ln cap="flat"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 you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C85BD0-847C-5ECE-E0FE-996DA241322A}"/>
              </a:ext>
            </a:extLst>
          </p:cNvPr>
          <p:cNvSpPr txBox="1"/>
          <p:nvPr/>
        </p:nvSpPr>
        <p:spPr>
          <a:xfrm>
            <a:off x="2047340" y="1824989"/>
            <a:ext cx="9653213" cy="4708525"/>
          </a:xfrm>
          <a:prstGeom prst="rect">
            <a:avLst/>
          </a:prstGeom>
          <a:noFill/>
          <a:ln cap="flat">
            <a:noFill/>
          </a:ln>
        </p:spPr>
        <p:txBody>
          <a:bodyPr/>
          <a:lstStyle/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>
                <a:solidFill>
                  <a:srgbClr val="000000"/>
                </a:solidFill>
                <a:latin typeface="Arial"/>
              </a:rPr>
              <a:t>National Commission for the Promotion of Equality</a:t>
            </a: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kern="0">
              <a:solidFill>
                <a:srgbClr val="000000"/>
              </a:solidFill>
              <a:latin typeface="Arial"/>
            </a:endParaRP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kern="0" err="1">
                <a:solidFill>
                  <a:srgbClr val="000000"/>
                </a:solidFill>
                <a:latin typeface="Arial"/>
              </a:rPr>
              <a:t>Gattard</a:t>
            </a:r>
            <a:r>
              <a:rPr lang="en-GB" sz="3200" b="1" kern="0">
                <a:solidFill>
                  <a:srgbClr val="000000"/>
                </a:solidFill>
                <a:latin typeface="Arial"/>
              </a:rPr>
              <a:t> House, National Road</a:t>
            </a: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kern="0" err="1">
                <a:solidFill>
                  <a:srgbClr val="000000"/>
                </a:solidFill>
                <a:latin typeface="Arial"/>
              </a:rPr>
              <a:t>Blata</a:t>
            </a:r>
            <a:r>
              <a:rPr lang="en-GB" sz="3200" b="1" kern="0">
                <a:solidFill>
                  <a:srgbClr val="000000"/>
                </a:solidFill>
                <a:latin typeface="Arial"/>
              </a:rPr>
              <a:t> l-</a:t>
            </a:r>
            <a:r>
              <a:rPr lang="en-GB" sz="3200" b="1" kern="0" err="1">
                <a:solidFill>
                  <a:srgbClr val="000000"/>
                </a:solidFill>
                <a:latin typeface="Arial"/>
              </a:rPr>
              <a:t>Bajda</a:t>
            </a:r>
            <a:r>
              <a:rPr lang="en-GB" sz="3200" b="1" kern="0">
                <a:solidFill>
                  <a:srgbClr val="000000"/>
                </a:solidFill>
                <a:latin typeface="Arial"/>
              </a:rPr>
              <a:t> HMR 9010</a:t>
            </a: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b="1" kern="0">
              <a:solidFill>
                <a:srgbClr val="000000"/>
              </a:solidFill>
              <a:latin typeface="Arial"/>
            </a:endParaRP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>
                <a:solidFill>
                  <a:srgbClr val="000000"/>
                </a:solidFill>
                <a:latin typeface="Arial"/>
              </a:rPr>
              <a:t>Tel: </a:t>
            </a:r>
            <a:r>
              <a:rPr lang="en-GB" sz="3200" b="1" kern="0">
                <a:solidFill>
                  <a:srgbClr val="000000"/>
                </a:solidFill>
                <a:latin typeface="Arial"/>
              </a:rPr>
              <a:t>2276 8200</a:t>
            </a: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>
                <a:solidFill>
                  <a:srgbClr val="000000"/>
                </a:solidFill>
                <a:latin typeface="Arial"/>
              </a:rPr>
              <a:t>Email: </a:t>
            </a:r>
            <a:r>
              <a:rPr lang="en-GB" sz="3200" b="1" kern="0">
                <a:solidFill>
                  <a:srgbClr val="000000"/>
                </a:solidFill>
                <a:latin typeface="Arial"/>
                <a:hlinkClick r:id="rId2"/>
              </a:rPr>
              <a:t>equality@gov.mt</a:t>
            </a:r>
            <a:r>
              <a:rPr lang="en-GB" sz="3200" b="1" ker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indent="-342900" algn="ctr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>
                <a:solidFill>
                  <a:srgbClr val="000000"/>
                </a:solidFill>
                <a:latin typeface="Arial"/>
              </a:rPr>
              <a:t>Website: </a:t>
            </a:r>
            <a:r>
              <a:rPr lang="en-GB" sz="3200" b="1" kern="0">
                <a:solidFill>
                  <a:srgbClr val="000000"/>
                </a:solidFill>
                <a:latin typeface="Arial"/>
                <a:hlinkClick r:id="rId3"/>
              </a:rPr>
              <a:t>ncpe.gov.mt</a:t>
            </a:r>
            <a:r>
              <a:rPr lang="en-GB" sz="3200" b="1" ker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ker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25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9" ma:contentTypeDescription="Create a new document." ma:contentTypeScope="" ma:versionID="24c4f0fb971506cb32eded772314e1fc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6de88571e738abf75a08d6972eb71fed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B9F93A-B2EC-4A29-8CC8-6A61959631B3}">
  <ds:schemaRefs>
    <ds:schemaRef ds:uri="1fbf4851-1fe8-4378-a6d9-5967d98f316b"/>
    <ds:schemaRef ds:uri="5dcaf206-b009-4658-99e1-4d638e44d8f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FD68ED4-7090-4366-A55E-AF1A35260B48}">
  <ds:schemaRefs>
    <ds:schemaRef ds:uri="1fbf4851-1fe8-4378-a6d9-5967d98f316b"/>
    <ds:schemaRef ds:uri="5dcaf206-b009-4658-99e1-4d638e44d8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4393F8-FC9E-4BE2-AAA0-70FACD1D40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Wingdings</vt:lpstr>
      <vt:lpstr>Office Theme</vt:lpstr>
      <vt:lpstr>Advancing LGBTIQ+ Equality in Europe: The role of Equality Bodies  Session I – Setting the scene: The experience of LGBTIQ+ persons in Europe</vt:lpstr>
      <vt:lpstr>     Equality for Diversity (2022)  A Qualitative Research Study  on LGBTIQ+ Discrimination </vt:lpstr>
      <vt:lpstr>Employment </vt:lpstr>
      <vt:lpstr>Education </vt:lpstr>
      <vt:lpstr>Goods &amp; Services </vt:lpstr>
      <vt:lpstr>Social Relationships  </vt:lpstr>
      <vt:lpstr>Homophobic stereotypes </vt:lpstr>
      <vt:lpstr>Reporting discrimination  and Seeking Redress</vt:lpstr>
      <vt:lpstr>Thank you</vt:lpstr>
    </vt:vector>
  </TitlesOfParts>
  <Company>Government of Malta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Camilleri Maria at NCPE</dc:creator>
  <cp:lastModifiedBy>Chiara d'Agni</cp:lastModifiedBy>
  <cp:revision>1</cp:revision>
  <dcterms:created xsi:type="dcterms:W3CDTF">2025-05-06T09:37:16Z</dcterms:created>
  <dcterms:modified xsi:type="dcterms:W3CDTF">2025-05-14T16:00:14Z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  <property fmtid="{D5CDD505-2E9C-101B-9397-08002B2CF9AE}" pid="3" name="MediaServiceImageTags">
    <vt:lpwstr/>
  </property>
</Properties>
</file>