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57" r:id="rId6"/>
    <p:sldId id="259" r:id="rId7"/>
    <p:sldId id="261" r:id="rId8"/>
    <p:sldId id="260" r:id="rId9"/>
    <p:sldId id="258" r:id="rId10"/>
    <p:sldId id="263" r:id="rId11"/>
    <p:sldId id="264" r:id="rId12"/>
    <p:sldId id="26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4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iara d'Agni" userId="03f76273-879d-4113-92d8-e575004433e4" providerId="ADAL" clId="{1D54F1C4-3E10-4D23-A98F-AB756F081421}"/>
    <pc:docChg chg="modSld">
      <pc:chgData name="Chiara d'Agni" userId="03f76273-879d-4113-92d8-e575004433e4" providerId="ADAL" clId="{1D54F1C4-3E10-4D23-A98F-AB756F081421}" dt="2025-05-14T16:00:11.151" v="8" actId="33553"/>
      <pc:docMkLst>
        <pc:docMk/>
      </pc:docMkLst>
      <pc:sldChg chg="modSp mod">
        <pc:chgData name="Chiara d'Agni" userId="03f76273-879d-4113-92d8-e575004433e4" providerId="ADAL" clId="{1D54F1C4-3E10-4D23-A98F-AB756F081421}" dt="2025-05-14T15:59:59.396" v="0" actId="962"/>
        <pc:sldMkLst>
          <pc:docMk/>
          <pc:sldMk cId="2792676341" sldId="256"/>
        </pc:sldMkLst>
        <pc:picChg chg="mod">
          <ac:chgData name="Chiara d'Agni" userId="03f76273-879d-4113-92d8-e575004433e4" providerId="ADAL" clId="{1D54F1C4-3E10-4D23-A98F-AB756F081421}" dt="2025-05-14T15:59:59.396" v="0" actId="962"/>
          <ac:picMkLst>
            <pc:docMk/>
            <pc:sldMk cId="2792676341" sldId="256"/>
            <ac:picMk id="5" creationId="{74B6B4CE-8EDB-5F68-C8F5-EEC85F95DDA9}"/>
          </ac:picMkLst>
        </pc:picChg>
      </pc:sldChg>
      <pc:sldChg chg="modSp mod">
        <pc:chgData name="Chiara d'Agni" userId="03f76273-879d-4113-92d8-e575004433e4" providerId="ADAL" clId="{1D54F1C4-3E10-4D23-A98F-AB756F081421}" dt="2025-05-14T16:00:02.195" v="1" actId="962"/>
        <pc:sldMkLst>
          <pc:docMk/>
          <pc:sldMk cId="1736061138" sldId="257"/>
        </pc:sldMkLst>
        <pc:picChg chg="mod">
          <ac:chgData name="Chiara d'Agni" userId="03f76273-879d-4113-92d8-e575004433e4" providerId="ADAL" clId="{1D54F1C4-3E10-4D23-A98F-AB756F081421}" dt="2025-05-14T16:00:02.195" v="1" actId="962"/>
          <ac:picMkLst>
            <pc:docMk/>
            <pc:sldMk cId="1736061138" sldId="257"/>
            <ac:picMk id="5" creationId="{A78C01B3-0E60-71F5-E85D-394E20779339}"/>
          </ac:picMkLst>
        </pc:picChg>
      </pc:sldChg>
      <pc:sldChg chg="modSp mod">
        <pc:chgData name="Chiara d'Agni" userId="03f76273-879d-4113-92d8-e575004433e4" providerId="ADAL" clId="{1D54F1C4-3E10-4D23-A98F-AB756F081421}" dt="2025-05-14T16:00:05.417" v="5" actId="962"/>
        <pc:sldMkLst>
          <pc:docMk/>
          <pc:sldMk cId="1422143289" sldId="258"/>
        </pc:sldMkLst>
        <pc:picChg chg="mod">
          <ac:chgData name="Chiara d'Agni" userId="03f76273-879d-4113-92d8-e575004433e4" providerId="ADAL" clId="{1D54F1C4-3E10-4D23-A98F-AB756F081421}" dt="2025-05-14T16:00:05.417" v="5" actId="962"/>
          <ac:picMkLst>
            <pc:docMk/>
            <pc:sldMk cId="1422143289" sldId="258"/>
            <ac:picMk id="5" creationId="{410EC649-496F-ACE2-1091-8638FD2142A3}"/>
          </ac:picMkLst>
        </pc:picChg>
      </pc:sldChg>
      <pc:sldChg chg="modSp mod">
        <pc:chgData name="Chiara d'Agni" userId="03f76273-879d-4113-92d8-e575004433e4" providerId="ADAL" clId="{1D54F1C4-3E10-4D23-A98F-AB756F081421}" dt="2025-05-14T16:00:02.917" v="2" actId="962"/>
        <pc:sldMkLst>
          <pc:docMk/>
          <pc:sldMk cId="3791018045" sldId="259"/>
        </pc:sldMkLst>
        <pc:picChg chg="mod">
          <ac:chgData name="Chiara d'Agni" userId="03f76273-879d-4113-92d8-e575004433e4" providerId="ADAL" clId="{1D54F1C4-3E10-4D23-A98F-AB756F081421}" dt="2025-05-14T16:00:02.917" v="2" actId="962"/>
          <ac:picMkLst>
            <pc:docMk/>
            <pc:sldMk cId="3791018045" sldId="259"/>
            <ac:picMk id="7" creationId="{1BF685D5-4CDA-14DB-09D7-75930198B6C6}"/>
          </ac:picMkLst>
        </pc:picChg>
      </pc:sldChg>
      <pc:sldChg chg="modSp mod">
        <pc:chgData name="Chiara d'Agni" userId="03f76273-879d-4113-92d8-e575004433e4" providerId="ADAL" clId="{1D54F1C4-3E10-4D23-A98F-AB756F081421}" dt="2025-05-14T16:00:04.620" v="4" actId="962"/>
        <pc:sldMkLst>
          <pc:docMk/>
          <pc:sldMk cId="4283920232" sldId="260"/>
        </pc:sldMkLst>
        <pc:picChg chg="mod">
          <ac:chgData name="Chiara d'Agni" userId="03f76273-879d-4113-92d8-e575004433e4" providerId="ADAL" clId="{1D54F1C4-3E10-4D23-A98F-AB756F081421}" dt="2025-05-14T16:00:04.620" v="4" actId="962"/>
          <ac:picMkLst>
            <pc:docMk/>
            <pc:sldMk cId="4283920232" sldId="260"/>
            <ac:picMk id="5" creationId="{32A098C0-386E-C431-1D4A-272759E8966A}"/>
          </ac:picMkLst>
        </pc:picChg>
      </pc:sldChg>
      <pc:sldChg chg="modSp mod">
        <pc:chgData name="Chiara d'Agni" userId="03f76273-879d-4113-92d8-e575004433e4" providerId="ADAL" clId="{1D54F1C4-3E10-4D23-A98F-AB756F081421}" dt="2025-05-14T16:00:03.773" v="3" actId="962"/>
        <pc:sldMkLst>
          <pc:docMk/>
          <pc:sldMk cId="2351971166" sldId="261"/>
        </pc:sldMkLst>
        <pc:picChg chg="mod">
          <ac:chgData name="Chiara d'Agni" userId="03f76273-879d-4113-92d8-e575004433e4" providerId="ADAL" clId="{1D54F1C4-3E10-4D23-A98F-AB756F081421}" dt="2025-05-14T16:00:03.773" v="3" actId="962"/>
          <ac:picMkLst>
            <pc:docMk/>
            <pc:sldMk cId="2351971166" sldId="261"/>
            <ac:picMk id="7" creationId="{5F74EAFC-4311-C538-1A07-A98CEC5D766D}"/>
          </ac:picMkLst>
        </pc:picChg>
      </pc:sldChg>
      <pc:sldChg chg="modSp mod">
        <pc:chgData name="Chiara d'Agni" userId="03f76273-879d-4113-92d8-e575004433e4" providerId="ADAL" clId="{1D54F1C4-3E10-4D23-A98F-AB756F081421}" dt="2025-05-14T16:00:11.151" v="8" actId="33553"/>
        <pc:sldMkLst>
          <pc:docMk/>
          <pc:sldMk cId="2925256675" sldId="262"/>
        </pc:sldMkLst>
        <pc:spChg chg="mod">
          <ac:chgData name="Chiara d'Agni" userId="03f76273-879d-4113-92d8-e575004433e4" providerId="ADAL" clId="{1D54F1C4-3E10-4D23-A98F-AB756F081421}" dt="2025-05-14T16:00:11.151" v="8" actId="33553"/>
          <ac:spMkLst>
            <pc:docMk/>
            <pc:sldMk cId="2925256675" sldId="262"/>
            <ac:spMk id="4" creationId="{BCA4D995-A61D-CE4C-9221-AE62E76EB7A7}"/>
          </ac:spMkLst>
        </pc:spChg>
      </pc:sldChg>
      <pc:sldChg chg="modSp mod">
        <pc:chgData name="Chiara d'Agni" userId="03f76273-879d-4113-92d8-e575004433e4" providerId="ADAL" clId="{1D54F1C4-3E10-4D23-A98F-AB756F081421}" dt="2025-05-14T16:00:06.378" v="6" actId="962"/>
        <pc:sldMkLst>
          <pc:docMk/>
          <pc:sldMk cId="594083648" sldId="263"/>
        </pc:sldMkLst>
        <pc:picChg chg="mod">
          <ac:chgData name="Chiara d'Agni" userId="03f76273-879d-4113-92d8-e575004433e4" providerId="ADAL" clId="{1D54F1C4-3E10-4D23-A98F-AB756F081421}" dt="2025-05-14T16:00:06.378" v="6" actId="962"/>
          <ac:picMkLst>
            <pc:docMk/>
            <pc:sldMk cId="594083648" sldId="263"/>
            <ac:picMk id="5" creationId="{11D0F5A4-C14A-4912-0C39-C114B9D3A692}"/>
          </ac:picMkLst>
        </pc:picChg>
      </pc:sldChg>
      <pc:sldChg chg="modSp mod">
        <pc:chgData name="Chiara d'Agni" userId="03f76273-879d-4113-92d8-e575004433e4" providerId="ADAL" clId="{1D54F1C4-3E10-4D23-A98F-AB756F081421}" dt="2025-05-14T16:00:07.011" v="7" actId="962"/>
        <pc:sldMkLst>
          <pc:docMk/>
          <pc:sldMk cId="410740949" sldId="264"/>
        </pc:sldMkLst>
        <pc:picChg chg="mod">
          <ac:chgData name="Chiara d'Agni" userId="03f76273-879d-4113-92d8-e575004433e4" providerId="ADAL" clId="{1D54F1C4-3E10-4D23-A98F-AB756F081421}" dt="2025-05-14T16:00:07.011" v="7" actId="962"/>
          <ac:picMkLst>
            <pc:docMk/>
            <pc:sldMk cId="410740949" sldId="264"/>
            <ac:picMk id="5" creationId="{CA2F3C95-9872-99F8-60FD-B4889D26DCA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978A32-BCE1-486C-89C5-02CFAEE0A5CC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A9B291-66EC-4BA8-8CB1-A3FF1D523C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159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A9B291-66EC-4BA8-8CB1-A3FF1D523C7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592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A9B291-66EC-4BA8-8CB1-A3FF1D523C7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049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Aft>
                <a:spcPts val="800"/>
              </a:spcAft>
              <a:buNone/>
              <a:tabLst>
                <a:tab pos="632460" algn="l"/>
              </a:tabLst>
            </a:pPr>
            <a:r>
              <a:rPr lang="en-US" sz="1800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GB" sz="1800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A9B291-66EC-4BA8-8CB1-A3FF1D523C7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22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A9B291-66EC-4BA8-8CB1-A3FF1D523C7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4602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Aft>
                <a:spcPts val="800"/>
              </a:spcAft>
              <a:buNone/>
              <a:tabLst>
                <a:tab pos="632460" algn="l"/>
              </a:tabLst>
            </a:pPr>
            <a:r>
              <a:rPr lang="en-US" sz="1800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GB" sz="1800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A9B291-66EC-4BA8-8CB1-A3FF1D523C7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4142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algn="just">
              <a:lnSpc>
                <a:spcPct val="150000"/>
              </a:lnSpc>
              <a:buNone/>
            </a:pPr>
            <a:r>
              <a:rPr lang="en-GB" sz="1800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GB" sz="1800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A9B291-66EC-4BA8-8CB1-A3FF1D523C7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1973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A9B291-66EC-4BA8-8CB1-A3FF1D523C7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134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A9B291-66EC-4BA8-8CB1-A3FF1D523C7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285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679B8-678A-FB58-0F99-3F6215963C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24177" y="1041400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11A1EC-E124-3A4D-4D16-8E82D5EB8D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39350" y="3602038"/>
            <a:ext cx="852864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0599EE-9D16-BC63-AEE6-DEC09DAA50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60ACE0-6F9D-461C-AB24-40B4CAAAE983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B3A673-BF22-A756-DB04-4D5DEBEC7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5ACED-FBED-1437-4C6D-B10E9EA8F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E5EAD1-B653-4D2A-8CA4-0EB8CEB336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632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BF5E5-1BF5-5151-4A0D-DB7447B79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699655-4E75-8EFB-AA13-D9A760FCCD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04AB0-21F8-FDCB-EEBB-7244B2AACE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60ACE0-6F9D-461C-AB24-40B4CAAAE983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FA89AF-3D2A-A045-E6A2-6251EDA8E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160AD-AEE5-EF6C-6BEA-0AF01F540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E5EAD1-B653-4D2A-8CA4-0EB8CEB336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166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920576-930F-FED3-5E43-CD13FF399A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900B36-30FD-2D84-0764-C93E7D1761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62235-1D53-53BE-FBD2-075D5A4E47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60ACE0-6F9D-461C-AB24-40B4CAAAE983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7EA614-4559-1CF9-C156-2984A9995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FDCF8A-4F61-1DC2-405B-5739D503E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E5EAD1-B653-4D2A-8CA4-0EB8CEB336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5261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FDFC7-7531-F75E-57FE-29415A9C2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93235-DEFF-731F-6272-EE0D9170E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C2FF16-AF48-FACC-8175-B2B50806E2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60ACE0-6F9D-461C-AB24-40B4CAAAE983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802B2-EF00-49CE-515F-3C55A7355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1E7D92-80B1-CE41-8A32-77E092186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E5EAD1-B653-4D2A-8CA4-0EB8CEB336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840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7324E-7F19-314B-8C92-1C20A5FA1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AB4053-C8BD-0960-CC44-ED2FB8B42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02E07B-4135-313C-1D76-167A1C68F7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60ACE0-6F9D-461C-AB24-40B4CAAAE983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B4AD43-4AAC-D253-CFF5-19A8E5C95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43785-B7CE-3120-0F43-8FC43AD9D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E5EAD1-B653-4D2A-8CA4-0EB8CEB336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1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8A211-F88C-365A-3C9D-E935AA912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5FC1C-9891-4FEC-B297-950E7C5839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E1BA91-9379-4F93-D9B3-0F8A2FD570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1A9F2C-53E4-BEF6-B3B7-8CBF0FF220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60ACE0-6F9D-461C-AB24-40B4CAAAE983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BA6C46-734A-C914-2872-9C6CAB3EC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4B7AD2-637C-FA7B-B58F-BB23CF07D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E5EAD1-B653-4D2A-8CA4-0EB8CEB336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841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89877-17C8-25DD-C5EF-890B67CFE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6A4A4F-2FC8-13FD-546D-482EEA851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2588C6-51A2-4982-A160-9D9C251A8F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31D8CE-716A-21D4-BC51-0F85C50191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365B4F-56BF-3780-6265-4C03243047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68213D-C436-7337-0A73-A844472AD1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60ACE0-6F9D-461C-AB24-40B4CAAAE983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1D5CC1-CD06-5CD4-4261-CD15AA07E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BEEE4B-E584-DE18-5AD7-3651EC025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E5EAD1-B653-4D2A-8CA4-0EB8CEB336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244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3DDEB-AEBB-FF42-8F07-B0D0170D2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8A7685-73AE-D0F7-B807-5C751741F9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60ACE0-6F9D-461C-AB24-40B4CAAAE983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A8782E-ED3B-5749-9FC0-9C7EF36EC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7BA618-7046-851F-6C6F-295711C0B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E5EAD1-B653-4D2A-8CA4-0EB8CEB336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89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1DD3BC-AAFE-D515-52D7-311C29A5E0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60ACE0-6F9D-461C-AB24-40B4CAAAE983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D2F761-B52B-D60E-7659-166332D87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645A56-55EA-C476-3D90-D095B9743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E5EAD1-B653-4D2A-8CA4-0EB8CEB336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4153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CD777-AB37-034A-7DC5-B0F9A6041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DA7F8-CE5F-2FE0-9C61-2DA4D6D7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A37047-B334-1F8B-AAFF-15573D3E4D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0E6437-EEB1-C0AC-A10C-F7464D815D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60ACE0-6F9D-461C-AB24-40B4CAAAE983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E6F981-C3D8-BF25-547B-A04F04D50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FC62F3-E539-9B51-C587-421B6E5DD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E5EAD1-B653-4D2A-8CA4-0EB8CEB336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207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60430-BF4B-3C0B-4B90-C4503BC86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71409F-4C69-6C7E-FA19-CDB8159A1A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9C2ACC-2086-EBF4-8034-C2135ADD6A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C1CBFA-3FD6-855C-CC07-3C4A5A917C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60ACE0-6F9D-461C-AB24-40B4CAAAE983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2298C0-BAD9-6E78-A00A-154F257D1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5C971D-88FB-D905-C01F-F637E8F25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E5EAD1-B653-4D2A-8CA4-0EB8CEB336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464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1CB4AA-7E9A-C34F-8FF7-AA6E2F19E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3252" y="320675"/>
            <a:ext cx="98010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993CA8-71F3-B492-6B6C-0D655BD997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03252" y="1825625"/>
            <a:ext cx="905054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7D628A2-AF78-EF5C-9F18-C2B260799358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9052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665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pe.gov.mt/" TargetMode="External"/><Relationship Id="rId2" Type="http://schemas.openxmlformats.org/officeDocument/2006/relationships/hyperlink" Target="mailto:equality@gov.m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7EC3F-7386-53C9-BD6B-832DF70CB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82808" y="1427163"/>
            <a:ext cx="8266545" cy="2387600"/>
          </a:xfrm>
        </p:spPr>
        <p:txBody>
          <a:bodyPr>
            <a:normAutofit/>
          </a:bodyPr>
          <a:lstStyle/>
          <a:p>
            <a:r>
              <a:rPr lang="en-GB" sz="3200" b="1" kern="100">
                <a:solidFill>
                  <a:srgbClr val="C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Advancing LGBTIQ+ Equality in Europe: The role of Equality Bodies</a:t>
            </a:r>
            <a:br>
              <a:rPr lang="en-GB" sz="3200" b="1" kern="10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en-GB" sz="3200" b="1" kern="10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3200" b="1" kern="10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Session I – Setting the scene: The experience of LGBTIQ+ persons in Europe</a:t>
            </a:r>
            <a:endParaRPr lang="en-GB" sz="32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CD04F8-AA1E-A92C-C826-E5714F9020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28989" y="3625484"/>
            <a:ext cx="8174182" cy="1655762"/>
          </a:xfrm>
        </p:spPr>
        <p:txBody>
          <a:bodyPr>
            <a:normAutofit lnSpcReduction="10000"/>
          </a:bodyPr>
          <a:lstStyle/>
          <a:p>
            <a:endParaRPr lang="en-GB" sz="3200" b="1" kern="10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GB" sz="3200" b="1" kern="10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GB" sz="3200" b="1" kern="100">
                <a:solidFill>
                  <a:srgbClr val="C00000"/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NCPE Commissioner – Ms. Renee Laiviera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B6B4CE-8EDB-5F68-C8F5-EEC85F95DD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9052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676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599C6-1BB4-D749-3FF6-DB1D4EBEB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3252" y="320675"/>
            <a:ext cx="9801046" cy="184809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1800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en-US" sz="1800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en-US" sz="1800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en-US" sz="1800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en-US" sz="1800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Equality for Diversity (2022)</a:t>
            </a:r>
            <a:br>
              <a:rPr lang="en-US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en-US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b="1" i="1" kern="100">
                <a:solidFill>
                  <a:srgbClr val="C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Qualitative Research Study </a:t>
            </a:r>
            <a:br>
              <a:rPr lang="en-US" b="1" i="1" kern="100">
                <a:solidFill>
                  <a:srgbClr val="C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b="1" i="1" kern="100">
                <a:solidFill>
                  <a:srgbClr val="C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on LGBTIQ+ Discrimination</a:t>
            </a:r>
            <a:br>
              <a:rPr lang="en-GB" sz="18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ADF73-210D-79CE-4FFD-79888A5B3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3252" y="1825624"/>
            <a:ext cx="9619117" cy="4575175"/>
          </a:xfrm>
        </p:spPr>
        <p:txBody>
          <a:bodyPr/>
          <a:lstStyle/>
          <a:p>
            <a:pPr marL="0" indent="0">
              <a:buNone/>
            </a:pPr>
            <a:endParaRPr lang="en-US" sz="1800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kern="10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kern="10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200000"/>
              </a:lnSpc>
              <a:buNone/>
            </a:pPr>
            <a:r>
              <a:rPr lang="en-US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Aim: </a:t>
            </a:r>
            <a:r>
              <a:rPr lang="en-GB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 understanding the lived experiences of people living in Malta who identify as LGBTIQ+</a:t>
            </a:r>
          </a:p>
          <a:p>
            <a:pPr marL="0" indent="0">
              <a:buNone/>
            </a:pPr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8C01B3-0E60-71F5-E85D-394E207793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5488" y="4061048"/>
            <a:ext cx="1636447" cy="2115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061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D9F64-FBAF-3046-32E2-2381231E2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8002" y="660644"/>
            <a:ext cx="1026399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kern="100">
                <a:solidFill>
                  <a:srgbClr val="C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Employment</a:t>
            </a:r>
            <a:br>
              <a:rPr lang="en-GB" sz="3200" kern="100">
                <a:solidFill>
                  <a:srgbClr val="C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GB" sz="320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D17714-4E29-3332-D768-FF597D211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8002" y="2136105"/>
            <a:ext cx="9801046" cy="3500192"/>
          </a:xfrm>
        </p:spPr>
        <p:txBody>
          <a:bodyPr>
            <a:normAutofit fontScale="85000" lnSpcReduction="10000"/>
          </a:bodyPr>
          <a:lstStyle/>
          <a:p>
            <a:pPr marL="1143000" lvl="2" indent="-228600" algn="just">
              <a:lnSpc>
                <a:spcPct val="150000"/>
              </a:lnSpc>
              <a:buFont typeface="Wingdings" panose="05000000000000000000" pitchFamily="2" charset="2"/>
              <a:buChar char=""/>
              <a:tabLst>
                <a:tab pos="632460" algn="l"/>
              </a:tabLst>
            </a:pPr>
            <a:endParaRPr lang="en-US" sz="2800" b="1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60000"/>
              </a:lnSpc>
              <a:buFont typeface="Wingdings" panose="05000000000000000000" pitchFamily="2" charset="2"/>
              <a:buChar char="Ø"/>
              <a:tabLst>
                <a:tab pos="632460" algn="l"/>
              </a:tabLst>
            </a:pPr>
            <a:r>
              <a:rPr lang="en-US" sz="3600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Difficulties to identify discrimination</a:t>
            </a:r>
            <a:r>
              <a:rPr lang="en-US" sz="36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in recruitment</a:t>
            </a:r>
            <a:endParaRPr lang="en-GB" sz="3600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60000"/>
              </a:lnSpc>
              <a:buFont typeface="Wingdings" panose="05000000000000000000" pitchFamily="2" charset="2"/>
              <a:buChar char=""/>
              <a:tabLst>
                <a:tab pos="632460" algn="l"/>
              </a:tabLst>
            </a:pPr>
            <a:r>
              <a:rPr lang="en-US" sz="3600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Exclusion</a:t>
            </a:r>
            <a:r>
              <a:rPr lang="en-US" sz="36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from workplace social events</a:t>
            </a:r>
            <a:endParaRPr lang="en-GB" sz="3600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60000"/>
              </a:lnSpc>
              <a:spcAft>
                <a:spcPts val="800"/>
              </a:spcAft>
              <a:buFont typeface="Wingdings" panose="05000000000000000000" pitchFamily="2" charset="2"/>
              <a:buChar char=""/>
              <a:tabLst>
                <a:tab pos="632460" algn="l"/>
              </a:tabLst>
            </a:pPr>
            <a:r>
              <a:rPr lang="en-US" sz="3600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Protocols</a:t>
            </a:r>
            <a:r>
              <a:rPr lang="en-US" sz="36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at the workplace to safeguard equality</a:t>
            </a:r>
            <a:endParaRPr lang="en-GB" sz="3600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BF685D5-4CDA-14DB-09D7-75930198B6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6623" y="360389"/>
            <a:ext cx="2194750" cy="2209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18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F7E92-6823-80C1-FDF3-424BD2076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8113" y="643914"/>
            <a:ext cx="9801046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kern="100">
                <a:solidFill>
                  <a:srgbClr val="C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Education</a:t>
            </a:r>
            <a:br>
              <a:rPr lang="en-GB" sz="4000" kern="100">
                <a:solidFill>
                  <a:srgbClr val="C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GB" sz="400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BD898-783C-8E57-C456-7E39C0072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3252" y="1978024"/>
            <a:ext cx="9655386" cy="4504837"/>
          </a:xfrm>
        </p:spPr>
        <p:txBody>
          <a:bodyPr>
            <a:normAutofit fontScale="40000" lnSpcReduction="20000"/>
          </a:bodyPr>
          <a:lstStyle/>
          <a:p>
            <a:pPr lvl="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GB" sz="4500" kern="1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5900" kern="1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Some participants felt</a:t>
            </a:r>
            <a:r>
              <a:rPr lang="en-GB" sz="5900" b="1" kern="1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excluded at school for being different, prior to identifying as gay.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GB" sz="5900" kern="100"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5900" kern="1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trans student was picked upon by a teacher who</a:t>
            </a:r>
            <a:r>
              <a:rPr lang="en-GB" sz="5900" b="1" kern="1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did not call her by her desired name. </a:t>
            </a:r>
            <a:endParaRPr lang="en-GB" sz="5900" b="1" kern="100"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GB" sz="5900" kern="1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participant who is a lecturer at a post-secondary institution deemed that students who identified as LGBTIQ+ </a:t>
            </a:r>
            <a:r>
              <a:rPr lang="en-GB" sz="5900" b="1" kern="1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were respected and they were also receptive to each other.</a:t>
            </a:r>
            <a:endParaRPr lang="en-GB" sz="5900" kern="10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F74EAFC-4311-C538-1A07-A98CEC5D7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68727" y="79742"/>
            <a:ext cx="1986737" cy="1889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971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8BD53-6EE4-32DF-723C-E31A46FC9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3960" y="458773"/>
            <a:ext cx="9801046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kern="100">
                <a:solidFill>
                  <a:srgbClr val="C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Goods &amp; Services</a:t>
            </a:r>
            <a:br>
              <a:rPr lang="en-GB" sz="3200" kern="100">
                <a:solidFill>
                  <a:srgbClr val="C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GB" sz="320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90207-108D-55D6-9B6B-AE5B54546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3252" y="1400632"/>
            <a:ext cx="9050547" cy="4351338"/>
          </a:xfrm>
        </p:spPr>
        <p:txBody>
          <a:bodyPr/>
          <a:lstStyle/>
          <a:p>
            <a:pPr lvl="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GB" kern="1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participant heard </a:t>
            </a:r>
            <a:r>
              <a:rPr lang="en-GB" b="1" kern="1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denigrating comments</a:t>
            </a:r>
            <a:r>
              <a:rPr lang="en-GB" kern="1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a retail outlet – deemed that homosexuality is a sin.</a:t>
            </a:r>
          </a:p>
          <a:p>
            <a:pPr lvl="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GB" kern="1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trans person was </a:t>
            </a:r>
            <a:r>
              <a:rPr lang="en-GB" b="1" kern="1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denied a haircut</a:t>
            </a:r>
            <a:r>
              <a:rPr lang="en-GB" kern="1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a hairdresser.</a:t>
            </a:r>
          </a:p>
          <a:p>
            <a:pPr lvl="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GB" kern="100"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kern="1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Housing: a same sex couple felt they were </a:t>
            </a:r>
            <a:r>
              <a:rPr lang="en-GB" b="1" kern="1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looked at when</a:t>
            </a:r>
            <a:r>
              <a:rPr lang="en-GB" kern="1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kern="1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viewing properties</a:t>
            </a:r>
            <a:r>
              <a:rPr lang="en-GB" kern="1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A098C0-386E-C431-1D4A-272759E896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9631" y="4645941"/>
            <a:ext cx="3464168" cy="2212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920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10EC649-496F-ACE2-1091-8638FD21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52627" y="0"/>
            <a:ext cx="1539373" cy="21947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DF652FA-7C26-ADAD-04AE-011A3A7AC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4308" y="320675"/>
            <a:ext cx="1016999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kern="100">
                <a:solidFill>
                  <a:srgbClr val="C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Social Relationships </a:t>
            </a:r>
            <a:br>
              <a:rPr lang="en-GB" sz="3200" kern="100">
                <a:solidFill>
                  <a:srgbClr val="C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GB" sz="320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DD92A-66D9-EB8F-8BAA-A418DC017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3252" y="1646238"/>
            <a:ext cx="9050547" cy="4351338"/>
          </a:xfrm>
        </p:spPr>
        <p:txBody>
          <a:bodyPr>
            <a:normAutofit fontScale="92500" lnSpcReduction="10000"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kern="1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 major issues were reported when coming out to families; where challenges arose, they were generally resolved over time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kern="1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 persons</a:t>
            </a:r>
            <a:r>
              <a:rPr lang="en-GB" b="1" kern="1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kern="1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faced</a:t>
            </a:r>
            <a:r>
              <a:rPr lang="en-GB" b="1" kern="1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difficulties in finding a long-term partner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kern="1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 participants </a:t>
            </a:r>
            <a:r>
              <a:rPr lang="en-GB" b="1" kern="1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faced numerous obstacles in finding self-acceptance and acceptance by society</a:t>
            </a:r>
            <a:endParaRPr lang="en-GB" kern="10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143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9B9F3-7EBC-881C-5AA7-C5FB9949D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0573" y="320675"/>
            <a:ext cx="10133725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kern="100">
                <a:solidFill>
                  <a:srgbClr val="C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Homophobic stereotypes</a:t>
            </a:r>
            <a:br>
              <a:rPr lang="en-GB" sz="3200" kern="100">
                <a:solidFill>
                  <a:srgbClr val="C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GB" sz="320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A9169-B28C-AF6A-D85C-E490B547B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6890" y="1646238"/>
            <a:ext cx="10133725" cy="4046538"/>
          </a:xfrm>
        </p:spPr>
        <p:txBody>
          <a:bodyPr/>
          <a:lstStyle/>
          <a:p>
            <a:pPr lvl="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GB" kern="1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Participants were </a:t>
            </a:r>
            <a:r>
              <a:rPr lang="en-GB" b="1" kern="1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influenced by homophobic stereotypes</a:t>
            </a:r>
            <a:endParaRPr lang="en-GB" b="1" kern="100"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GB" b="1" kern="1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kern="1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Social media as a double-edged sword</a:t>
            </a: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endParaRPr lang="en-GB" sz="1800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1D0F5A4-C14A-4912-0C39-C114B9D3A6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3262" y="3624706"/>
            <a:ext cx="5309291" cy="3211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083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400FE-BC5E-21EF-A906-7BEF8B0D7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7436" y="195263"/>
            <a:ext cx="10404564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b="1" kern="100">
                <a:solidFill>
                  <a:srgbClr val="C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Reporting discrimination </a:t>
            </a:r>
            <a:br>
              <a:rPr lang="en-GB" sz="4000" b="1" kern="100">
                <a:solidFill>
                  <a:srgbClr val="C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4000" b="1" kern="100">
                <a:solidFill>
                  <a:srgbClr val="C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 Seeking Redress</a:t>
            </a:r>
            <a:endParaRPr lang="en-GB" sz="400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5DBF97-EED0-31E4-FB4D-75204E24B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9241" y="1459484"/>
            <a:ext cx="10545240" cy="3004282"/>
          </a:xfrm>
        </p:spPr>
        <p:txBody>
          <a:bodyPr>
            <a:normAutofit/>
          </a:bodyPr>
          <a:lstStyle/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8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Participants were </a:t>
            </a:r>
            <a:r>
              <a:rPr lang="en-GB" sz="2800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aware of the responsible authorities</a:t>
            </a:r>
            <a:r>
              <a:rPr lang="en-GB" sz="28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800" kern="10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8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Participants were </a:t>
            </a:r>
            <a:r>
              <a:rPr lang="en-GB" sz="2800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conversant with laws</a:t>
            </a:r>
            <a:r>
              <a:rPr lang="en-GB" sz="28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on LGBTIQ+ rights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800" kern="10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8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Discrimination was </a:t>
            </a:r>
            <a:r>
              <a:rPr lang="en-GB" sz="2800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not reported</a:t>
            </a:r>
            <a:r>
              <a:rPr lang="en-GB" sz="28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to such authorities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8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Experiences were </a:t>
            </a:r>
            <a:r>
              <a:rPr lang="en-GB" sz="2800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minimised, sidelined or denied</a:t>
            </a:r>
            <a:r>
              <a:rPr lang="en-GB" sz="28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2F3C95-9872-99F8-60FD-B4889D26DC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1784" y="4402424"/>
            <a:ext cx="4660155" cy="2436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40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CA4D995-A61D-CE4C-9221-AE62E76EB7A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888404" y="394277"/>
            <a:ext cx="9971087" cy="1143000"/>
          </a:xfrm>
          <a:prstGeom prst="rect">
            <a:avLst/>
          </a:prstGeom>
          <a:noFill/>
          <a:ln cap="flat"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Thank you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1C85BD0-847C-5ECE-E0FE-996DA241322A}"/>
              </a:ext>
            </a:extLst>
          </p:cNvPr>
          <p:cNvSpPr txBox="1"/>
          <p:nvPr/>
        </p:nvSpPr>
        <p:spPr>
          <a:xfrm>
            <a:off x="2047340" y="1824989"/>
            <a:ext cx="9653213" cy="4708525"/>
          </a:xfrm>
          <a:prstGeom prst="rect">
            <a:avLst/>
          </a:prstGeom>
          <a:noFill/>
          <a:ln cap="flat">
            <a:noFill/>
          </a:ln>
        </p:spPr>
        <p:txBody>
          <a:bodyPr/>
          <a:lstStyle/>
          <a:p>
            <a:pPr marL="342900" indent="-342900" algn="ctr" eaLnBrk="1" fontAlgn="auto" hangingPunct="1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>
                <a:solidFill>
                  <a:srgbClr val="000000"/>
                </a:solidFill>
                <a:latin typeface="Arial"/>
              </a:rPr>
              <a:t>National Commission for the Promotion of Equality</a:t>
            </a:r>
          </a:p>
          <a:p>
            <a:pPr marL="342900" indent="-342900" algn="ctr" eaLnBrk="1" fontAlgn="auto" hangingPunct="1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3200" kern="0">
              <a:solidFill>
                <a:srgbClr val="000000"/>
              </a:solidFill>
              <a:latin typeface="Arial"/>
            </a:endParaRPr>
          </a:p>
          <a:p>
            <a:pPr marL="342900" indent="-342900" algn="ctr" eaLnBrk="1" fontAlgn="auto" hangingPunct="1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1" kern="0" err="1">
                <a:solidFill>
                  <a:srgbClr val="000000"/>
                </a:solidFill>
                <a:latin typeface="Arial"/>
              </a:rPr>
              <a:t>Gattard</a:t>
            </a:r>
            <a:r>
              <a:rPr lang="en-GB" sz="3200" b="1" kern="0">
                <a:solidFill>
                  <a:srgbClr val="000000"/>
                </a:solidFill>
                <a:latin typeface="Arial"/>
              </a:rPr>
              <a:t> House, National Road</a:t>
            </a:r>
          </a:p>
          <a:p>
            <a:pPr marL="342900" indent="-342900" algn="ctr" eaLnBrk="1" fontAlgn="auto" hangingPunct="1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1" kern="0" err="1">
                <a:solidFill>
                  <a:srgbClr val="000000"/>
                </a:solidFill>
                <a:latin typeface="Arial"/>
              </a:rPr>
              <a:t>Blata</a:t>
            </a:r>
            <a:r>
              <a:rPr lang="en-GB" sz="3200" b="1" kern="0">
                <a:solidFill>
                  <a:srgbClr val="000000"/>
                </a:solidFill>
                <a:latin typeface="Arial"/>
              </a:rPr>
              <a:t> l-</a:t>
            </a:r>
            <a:r>
              <a:rPr lang="en-GB" sz="3200" b="1" kern="0" err="1">
                <a:solidFill>
                  <a:srgbClr val="000000"/>
                </a:solidFill>
                <a:latin typeface="Arial"/>
              </a:rPr>
              <a:t>Bajda</a:t>
            </a:r>
            <a:r>
              <a:rPr lang="en-GB" sz="3200" b="1" kern="0">
                <a:solidFill>
                  <a:srgbClr val="000000"/>
                </a:solidFill>
                <a:latin typeface="Arial"/>
              </a:rPr>
              <a:t> HMR 9010</a:t>
            </a:r>
          </a:p>
          <a:p>
            <a:pPr marL="342900" indent="-342900" algn="ctr" eaLnBrk="1" fontAlgn="auto" hangingPunct="1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3200" b="1" kern="0">
              <a:solidFill>
                <a:srgbClr val="000000"/>
              </a:solidFill>
              <a:latin typeface="Arial"/>
            </a:endParaRPr>
          </a:p>
          <a:p>
            <a:pPr marL="342900" indent="-342900" algn="ctr" eaLnBrk="1" fontAlgn="auto" hangingPunct="1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>
                <a:solidFill>
                  <a:srgbClr val="000000"/>
                </a:solidFill>
                <a:latin typeface="Arial"/>
              </a:rPr>
              <a:t>Tel: </a:t>
            </a:r>
            <a:r>
              <a:rPr lang="en-GB" sz="3200" b="1" kern="0">
                <a:solidFill>
                  <a:srgbClr val="000000"/>
                </a:solidFill>
                <a:latin typeface="Arial"/>
              </a:rPr>
              <a:t>2276 8200</a:t>
            </a:r>
          </a:p>
          <a:p>
            <a:pPr marL="342900" indent="-342900" algn="ctr" eaLnBrk="1" fontAlgn="auto" hangingPunct="1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>
                <a:solidFill>
                  <a:srgbClr val="000000"/>
                </a:solidFill>
                <a:latin typeface="Arial"/>
              </a:rPr>
              <a:t>Email: </a:t>
            </a:r>
            <a:r>
              <a:rPr lang="en-GB" sz="3200" b="1" kern="0">
                <a:solidFill>
                  <a:srgbClr val="000000"/>
                </a:solidFill>
                <a:latin typeface="Arial"/>
                <a:hlinkClick r:id="rId2"/>
              </a:rPr>
              <a:t>equality@gov.mt</a:t>
            </a:r>
            <a:r>
              <a:rPr lang="en-GB" sz="3200" b="1" kern="0">
                <a:solidFill>
                  <a:srgbClr val="000000"/>
                </a:solidFill>
                <a:latin typeface="Arial"/>
              </a:rPr>
              <a:t> </a:t>
            </a:r>
          </a:p>
          <a:p>
            <a:pPr marL="342900" indent="-342900" algn="ctr" eaLnBrk="1" fontAlgn="auto" hangingPunct="1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>
                <a:solidFill>
                  <a:srgbClr val="000000"/>
                </a:solidFill>
                <a:latin typeface="Arial"/>
              </a:rPr>
              <a:t>Website: </a:t>
            </a:r>
            <a:r>
              <a:rPr lang="en-GB" sz="3200" b="1" kern="0">
                <a:solidFill>
                  <a:srgbClr val="000000"/>
                </a:solidFill>
                <a:latin typeface="Arial"/>
                <a:hlinkClick r:id="rId3"/>
              </a:rPr>
              <a:t>ncpe.gov.mt</a:t>
            </a:r>
            <a:r>
              <a:rPr lang="en-GB" sz="3200" b="1" kern="0">
                <a:solidFill>
                  <a:srgbClr val="000000"/>
                </a:solidFill>
                <a:latin typeface="Arial"/>
              </a:rPr>
              <a:t> </a:t>
            </a:r>
          </a:p>
          <a:p>
            <a:pPr marL="342900" indent="-342900" eaLnBrk="1" fontAlgn="auto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800" kern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25256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fbf4851-1fe8-4378-a6d9-5967d98f316b" xsi:nil="true"/>
    <lcf76f155ced4ddcb4097134ff3c332f xmlns="5dcaf206-b009-4658-99e1-4d638e44d8f5">
      <Terms xmlns="http://schemas.microsoft.com/office/infopath/2007/PartnerControls"/>
    </lcf76f155ced4ddcb4097134ff3c332f>
    <URL xmlns="5dcaf206-b009-4658-99e1-4d638e44d8f5">
      <Url xsi:nil="true"/>
      <Description xsi:nil="true"/>
    </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820D3E3E695243A18602BCD7DE657A" ma:contentTypeVersion="19" ma:contentTypeDescription="Create a new document." ma:contentTypeScope="" ma:versionID="24c4f0fb971506cb32eded772314e1fc">
  <xsd:schema xmlns:xsd="http://www.w3.org/2001/XMLSchema" xmlns:xs="http://www.w3.org/2001/XMLSchema" xmlns:p="http://schemas.microsoft.com/office/2006/metadata/properties" xmlns:ns2="5dcaf206-b009-4658-99e1-4d638e44d8f5" xmlns:ns3="1fbf4851-1fe8-4378-a6d9-5967d98f316b" targetNamespace="http://schemas.microsoft.com/office/2006/metadata/properties" ma:root="true" ma:fieldsID="6de88571e738abf75a08d6972eb71fed" ns2:_="" ns3:_="">
    <xsd:import namespace="5dcaf206-b009-4658-99e1-4d638e44d8f5"/>
    <xsd:import namespace="1fbf4851-1fe8-4378-a6d9-5967d98f31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URL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caf206-b009-4658-99e1-4d638e44d8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URL" ma:index="20" nillable="true" ma:displayName="URL" ma:format="Hyperlink" ma:internalName="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591b2610-8ca3-4954-baf1-f497d7f4fe9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bf4851-1fe8-4378-a6d9-5967d98f316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1a178bd2-4b36-41f2-9a25-ef564fee8ee7}" ma:internalName="TaxCatchAll" ma:showField="CatchAllData" ma:web="1fbf4851-1fe8-4378-a6d9-5967d98f31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3B9F93A-B2EC-4A29-8CC8-6A61959631B3}">
  <ds:schemaRefs>
    <ds:schemaRef ds:uri="1fbf4851-1fe8-4378-a6d9-5967d98f316b"/>
    <ds:schemaRef ds:uri="5dcaf206-b009-4658-99e1-4d638e44d8f5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FD68ED4-7090-4366-A55E-AF1A35260B48}">
  <ds:schemaRefs>
    <ds:schemaRef ds:uri="1fbf4851-1fe8-4378-a6d9-5967d98f316b"/>
    <ds:schemaRef ds:uri="5dcaf206-b009-4658-99e1-4d638e44d8f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74393F8-FC9E-4BE2-AAA0-70FACD1D401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367</Words>
  <Application>Microsoft Office PowerPoint</Application>
  <PresentationFormat>Widescreen</PresentationFormat>
  <Paragraphs>54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Wingdings</vt:lpstr>
      <vt:lpstr>Office Theme</vt:lpstr>
      <vt:lpstr>Advancing LGBTIQ+ Equality in Europe: The role of Equality Bodies  Session I – Setting the scene: The experience of LGBTIQ+ persons in Europe</vt:lpstr>
      <vt:lpstr>     Equality for Diversity (2022)  A Qualitative Research Study  on LGBTIQ+ Discrimination </vt:lpstr>
      <vt:lpstr>Employment </vt:lpstr>
      <vt:lpstr>Education </vt:lpstr>
      <vt:lpstr>Goods &amp; Services </vt:lpstr>
      <vt:lpstr>Social Relationships  </vt:lpstr>
      <vt:lpstr>Homophobic stereotypes </vt:lpstr>
      <vt:lpstr>Reporting discrimination  and Seeking Redress</vt:lpstr>
      <vt:lpstr>Thank you</vt:lpstr>
    </vt:vector>
  </TitlesOfParts>
  <Company>Government of Malta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Camilleri Maria at NCPE</dc:creator>
  <cp:lastModifiedBy>Chiara d'Agni</cp:lastModifiedBy>
  <cp:revision>1</cp:revision>
  <dcterms:created xsi:type="dcterms:W3CDTF">2025-05-06T09:37:16Z</dcterms:created>
  <dcterms:modified xsi:type="dcterms:W3CDTF">2025-05-14T16:00:14Z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0x01010008820D3E3E695243A18602BCD7DE657A</vt:lpwstr>
  </property>
  <property fmtid="{D5CDD505-2E9C-101B-9397-08002B2CF9AE}" pid="3" name="MediaServiceImageTags">
    <vt:lpwstr/>
  </property>
</Properties>
</file>