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36"/>
  </p:notesMasterIdLst>
  <p:sldIdLst>
    <p:sldId id="256" r:id="rId6"/>
    <p:sldId id="448" r:id="rId7"/>
    <p:sldId id="524" r:id="rId8"/>
    <p:sldId id="487" r:id="rId9"/>
    <p:sldId id="504" r:id="rId10"/>
    <p:sldId id="432" r:id="rId11"/>
    <p:sldId id="505" r:id="rId12"/>
    <p:sldId id="506" r:id="rId13"/>
    <p:sldId id="507" r:id="rId14"/>
    <p:sldId id="519" r:id="rId15"/>
    <p:sldId id="521" r:id="rId16"/>
    <p:sldId id="522" r:id="rId17"/>
    <p:sldId id="512" r:id="rId18"/>
    <p:sldId id="492" r:id="rId19"/>
    <p:sldId id="509" r:id="rId20"/>
    <p:sldId id="513" r:id="rId21"/>
    <p:sldId id="495" r:id="rId22"/>
    <p:sldId id="496" r:id="rId23"/>
    <p:sldId id="494" r:id="rId24"/>
    <p:sldId id="446" r:id="rId25"/>
    <p:sldId id="493" r:id="rId26"/>
    <p:sldId id="437" r:id="rId27"/>
    <p:sldId id="435" r:id="rId28"/>
    <p:sldId id="439" r:id="rId29"/>
    <p:sldId id="474" r:id="rId30"/>
    <p:sldId id="488" r:id="rId31"/>
    <p:sldId id="490" r:id="rId32"/>
    <p:sldId id="523" r:id="rId33"/>
    <p:sldId id="508" r:id="rId34"/>
    <p:sldId id="264" r:id="rId35"/>
  </p:sldIdLst>
  <p:sldSz cx="12192000" cy="6858000"/>
  <p:notesSz cx="6858000" cy="9144000"/>
  <p:defaultText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C69EF0-7AB7-A41D-1204-B0FC68C4F3C6}" name="MCINERNEY-LANKFORD Siobhan (FRA)" initials="SM" userId="S::Siobhan.MCINERNEY-LANKFORD@fra.europa.eu::6eec9647-9f23-4f47-961b-52783318a8c4" providerId="AD"/>
  <p188:author id="{D3EFE4FE-2D9D-307B-A37B-9F2913E94B94}" name="PAVLOU Miltos (FRA)" initials="MP" userId="S::Miltos.PAVLOU@fra.europa.eu::068454bf-7ae6-4ee9-bf05-3a5d08a693b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81818"/>
    <a:srgbClr val="002E5F"/>
    <a:srgbClr val="871BC3"/>
    <a:srgbClr val="D57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AE7FB-A0FF-49DF-BF65-677E9C4C80D8}" v="2840" dt="2025-05-14T16:09:15.079"/>
    <p1510:client id="{EB840156-6995-4C38-B2EC-16E8455EC0D4}" v="415" dt="2025-05-15T09:42:51.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8" autoAdjust="0"/>
  </p:normalViewPr>
  <p:slideViewPr>
    <p:cSldViewPr snapToGrid="0" snapToObjects="1">
      <p:cViewPr varScale="1">
        <p:scale>
          <a:sx n="137" d="100"/>
          <a:sy n="137" d="100"/>
        </p:scale>
        <p:origin x="2454"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aria De Capitani" userId="f94dbfbc-2c8d-4d5e-9e07-b59a1d5ffdfb" providerId="ADAL" clId="{EB840156-6995-4C38-B2EC-16E8455EC0D4}"/>
    <pc:docChg chg="undo custSel modSld">
      <pc:chgData name="Ilaria De Capitani" userId="f94dbfbc-2c8d-4d5e-9e07-b59a1d5ffdfb" providerId="ADAL" clId="{EB840156-6995-4C38-B2EC-16E8455EC0D4}" dt="2025-05-15T09:42:51.795" v="417" actId="962"/>
      <pc:docMkLst>
        <pc:docMk/>
      </pc:docMkLst>
      <pc:sldChg chg="delSp modSp mod">
        <pc:chgData name="Ilaria De Capitani" userId="f94dbfbc-2c8d-4d5e-9e07-b59a1d5ffdfb" providerId="ADAL" clId="{EB840156-6995-4C38-B2EC-16E8455EC0D4}" dt="2025-05-15T09:42:51.795" v="417" actId="962"/>
        <pc:sldMkLst>
          <pc:docMk/>
          <pc:sldMk cId="3334261003" sldId="474"/>
        </pc:sldMkLst>
        <pc:spChg chg="del">
          <ac:chgData name="Ilaria De Capitani" userId="f94dbfbc-2c8d-4d5e-9e07-b59a1d5ffdfb" providerId="ADAL" clId="{EB840156-6995-4C38-B2EC-16E8455EC0D4}" dt="2025-05-15T07:51:23.688" v="349" actId="478"/>
          <ac:spMkLst>
            <pc:docMk/>
            <pc:sldMk cId="3334261003" sldId="474"/>
            <ac:spMk id="4" creationId="{6E69C3C1-3AD8-AFE3-193B-A5A7EE2E6014}"/>
          </ac:spMkLst>
        </pc:spChg>
        <pc:graphicFrameChg chg="mod">
          <ac:chgData name="Ilaria De Capitani" userId="f94dbfbc-2c8d-4d5e-9e07-b59a1d5ffdfb" providerId="ADAL" clId="{EB840156-6995-4C38-B2EC-16E8455EC0D4}" dt="2025-05-15T09:42:51.795" v="417" actId="962"/>
          <ac:graphicFrameMkLst>
            <pc:docMk/>
            <pc:sldMk cId="3334261003" sldId="474"/>
            <ac:graphicFrameMk id="8" creationId="{3A7F940D-4F10-C9A6-3F6A-98C673BB0660}"/>
          </ac:graphicFrameMkLst>
        </pc:graphicFrameChg>
      </pc:sldChg>
      <pc:sldChg chg="modSp mod">
        <pc:chgData name="Ilaria De Capitani" userId="f94dbfbc-2c8d-4d5e-9e07-b59a1d5ffdfb" providerId="ADAL" clId="{EB840156-6995-4C38-B2EC-16E8455EC0D4}" dt="2025-05-15T07:48:18.554" v="1" actId="1076"/>
        <pc:sldMkLst>
          <pc:docMk/>
          <pc:sldMk cId="4265916047" sldId="495"/>
        </pc:sldMkLst>
        <pc:graphicFrameChg chg="mod">
          <ac:chgData name="Ilaria De Capitani" userId="f94dbfbc-2c8d-4d5e-9e07-b59a1d5ffdfb" providerId="ADAL" clId="{EB840156-6995-4C38-B2EC-16E8455EC0D4}" dt="2025-05-15T07:48:18.554" v="1" actId="1076"/>
          <ac:graphicFrameMkLst>
            <pc:docMk/>
            <pc:sldMk cId="4265916047" sldId="495"/>
            <ac:graphicFrameMk id="5" creationId="{FB6D79AA-8543-AE29-D05F-4F35FF741F7E}"/>
          </ac:graphicFrameMkLst>
        </pc:graphicFrameChg>
      </pc:sldChg>
      <pc:sldChg chg="modSp">
        <pc:chgData name="Ilaria De Capitani" userId="f94dbfbc-2c8d-4d5e-9e07-b59a1d5ffdfb" providerId="ADAL" clId="{EB840156-6995-4C38-B2EC-16E8455EC0D4}" dt="2025-05-15T07:50:59.558" v="348" actId="962"/>
        <pc:sldMkLst>
          <pc:docMk/>
          <pc:sldMk cId="3151521936" sldId="509"/>
        </pc:sldMkLst>
        <pc:graphicFrameChg chg="mod">
          <ac:chgData name="Ilaria De Capitani" userId="f94dbfbc-2c8d-4d5e-9e07-b59a1d5ffdfb" providerId="ADAL" clId="{EB840156-6995-4C38-B2EC-16E8455EC0D4}" dt="2025-05-15T07:50:59.558" v="348" actId="962"/>
          <ac:graphicFrameMkLst>
            <pc:docMk/>
            <pc:sldMk cId="3151521936" sldId="509"/>
            <ac:graphicFrameMk id="7" creationId="{00000000-0008-0000-0000-000003000000}"/>
          </ac:graphicFrameMkLst>
        </pc:graphicFrameChg>
      </pc:sldChg>
    </pc:docChg>
  </pc:docChgLst>
  <pc:docChgLst>
    <pc:chgData name="Chiara d'Agni" userId="S::chag@equineteurope.org::03f76273-879d-4113-92d8-e575004433e4" providerId="AD" clId="Web-{0D004C7D-9FBC-0FF4-11C5-6CD384936F40}"/>
    <pc:docChg chg="modSld">
      <pc:chgData name="Chiara d'Agni" userId="S::chag@equineteurope.org::03f76273-879d-4113-92d8-e575004433e4" providerId="AD" clId="Web-{0D004C7D-9FBC-0FF4-11C5-6CD384936F40}" dt="2025-05-09T11:12:07.926" v="1" actId="1076"/>
      <pc:docMkLst>
        <pc:docMk/>
      </pc:docMkLst>
      <pc:sldChg chg="modSp">
        <pc:chgData name="Chiara d'Agni" userId="S::chag@equineteurope.org::03f76273-879d-4113-92d8-e575004433e4" providerId="AD" clId="Web-{0D004C7D-9FBC-0FF4-11C5-6CD384936F40}" dt="2025-05-09T11:12:07.926" v="1" actId="1076"/>
        <pc:sldMkLst>
          <pc:docMk/>
          <pc:sldMk cId="3466181397" sldId="507"/>
        </pc:sldMkLst>
        <pc:spChg chg="mod">
          <ac:chgData name="Chiara d'Agni" userId="S::chag@equineteurope.org::03f76273-879d-4113-92d8-e575004433e4" providerId="AD" clId="Web-{0D004C7D-9FBC-0FF4-11C5-6CD384936F40}" dt="2025-05-09T11:12:07.926" v="1" actId="1076"/>
          <ac:spMkLst>
            <pc:docMk/>
            <pc:sldMk cId="3466181397" sldId="507"/>
            <ac:spMk id="3" creationId="{3BA8C86F-B92E-A63D-C440-FDD916ECC863}"/>
          </ac:spMkLst>
        </pc:spChg>
      </pc:sldChg>
    </pc:docChg>
  </pc:docChgLst>
  <pc:docChgLst>
    <pc:chgData name="Chiara d'Agni" userId="03f76273-879d-4113-92d8-e575004433e4" providerId="ADAL" clId="{24EAE7FB-A0FF-49DF-BF65-677E9C4C80D8}"/>
    <pc:docChg chg="undo custSel modSld">
      <pc:chgData name="Chiara d'Agni" userId="03f76273-879d-4113-92d8-e575004433e4" providerId="ADAL" clId="{24EAE7FB-A0FF-49DF-BF65-677E9C4C80D8}" dt="2025-05-14T16:09:15.079" v="3344" actId="962"/>
      <pc:docMkLst>
        <pc:docMk/>
      </pc:docMkLst>
      <pc:sldChg chg="modSp">
        <pc:chgData name="Chiara d'Agni" userId="03f76273-879d-4113-92d8-e575004433e4" providerId="ADAL" clId="{24EAE7FB-A0FF-49DF-BF65-677E9C4C80D8}" dt="2025-05-14T14:55:54.764" v="10" actId="962"/>
        <pc:sldMkLst>
          <pc:docMk/>
          <pc:sldMk cId="909040753" sldId="432"/>
        </pc:sldMkLst>
        <pc:graphicFrameChg chg="mod">
          <ac:chgData name="Chiara d'Agni" userId="03f76273-879d-4113-92d8-e575004433e4" providerId="ADAL" clId="{24EAE7FB-A0FF-49DF-BF65-677E9C4C80D8}" dt="2025-05-14T14:55:54.764" v="10" actId="962"/>
          <ac:graphicFrameMkLst>
            <pc:docMk/>
            <pc:sldMk cId="909040753" sldId="432"/>
            <ac:graphicFrameMk id="8" creationId="{E07518AA-C94F-4205-833A-E2F5E3466882}"/>
          </ac:graphicFrameMkLst>
        </pc:graphicFrameChg>
      </pc:sldChg>
      <pc:sldChg chg="modSp">
        <pc:chgData name="Chiara d'Agni" userId="03f76273-879d-4113-92d8-e575004433e4" providerId="ADAL" clId="{24EAE7FB-A0FF-49DF-BF65-677E9C4C80D8}" dt="2025-05-14T15:48:37.922" v="1722" actId="962"/>
        <pc:sldMkLst>
          <pc:docMk/>
          <pc:sldMk cId="3338776340" sldId="435"/>
        </pc:sldMkLst>
        <pc:graphicFrameChg chg="mod">
          <ac:chgData name="Chiara d'Agni" userId="03f76273-879d-4113-92d8-e575004433e4" providerId="ADAL" clId="{24EAE7FB-A0FF-49DF-BF65-677E9C4C80D8}" dt="2025-05-14T15:48:37.922" v="1722" actId="962"/>
          <ac:graphicFrameMkLst>
            <pc:docMk/>
            <pc:sldMk cId="3338776340" sldId="435"/>
            <ac:graphicFrameMk id="5" creationId="{561EB507-D9FB-50AD-EBD2-9C95C8DAA75A}"/>
          </ac:graphicFrameMkLst>
        </pc:graphicFrameChg>
      </pc:sldChg>
      <pc:sldChg chg="modSp mod">
        <pc:chgData name="Chiara d'Agni" userId="03f76273-879d-4113-92d8-e575004433e4" providerId="ADAL" clId="{24EAE7FB-A0FF-49DF-BF65-677E9C4C80D8}" dt="2025-05-14T15:42:38.152" v="1720" actId="962"/>
        <pc:sldMkLst>
          <pc:docMk/>
          <pc:sldMk cId="3351117221" sldId="437"/>
        </pc:sldMkLst>
        <pc:graphicFrameChg chg="mod">
          <ac:chgData name="Chiara d'Agni" userId="03f76273-879d-4113-92d8-e575004433e4" providerId="ADAL" clId="{24EAE7FB-A0FF-49DF-BF65-677E9C4C80D8}" dt="2025-05-14T15:42:38.152" v="1720" actId="962"/>
          <ac:graphicFrameMkLst>
            <pc:docMk/>
            <pc:sldMk cId="3351117221" sldId="437"/>
            <ac:graphicFrameMk id="7" creationId="{5C5869C7-FCCE-95AE-9C17-2140508BF43A}"/>
          </ac:graphicFrameMkLst>
        </pc:graphicFrameChg>
        <pc:cxnChg chg="mod">
          <ac:chgData name="Chiara d'Agni" userId="03f76273-879d-4113-92d8-e575004433e4" providerId="ADAL" clId="{24EAE7FB-A0FF-49DF-BF65-677E9C4C80D8}" dt="2025-05-14T15:16:56.838" v="1675" actId="962"/>
          <ac:cxnSpMkLst>
            <pc:docMk/>
            <pc:sldMk cId="3351117221" sldId="437"/>
            <ac:cxnSpMk id="2" creationId="{D4720C58-7A01-3F88-9DBF-DA67CA2A7F5F}"/>
          </ac:cxnSpMkLst>
        </pc:cxnChg>
      </pc:sldChg>
      <pc:sldChg chg="modSp mod">
        <pc:chgData name="Chiara d'Agni" userId="03f76273-879d-4113-92d8-e575004433e4" providerId="ADAL" clId="{24EAE7FB-A0FF-49DF-BF65-677E9C4C80D8}" dt="2025-05-14T16:06:30.893" v="3338" actId="962"/>
        <pc:sldMkLst>
          <pc:docMk/>
          <pc:sldMk cId="3582340066" sldId="439"/>
        </pc:sldMkLst>
        <pc:spChg chg="mod">
          <ac:chgData name="Chiara d'Agni" userId="03f76273-879d-4113-92d8-e575004433e4" providerId="ADAL" clId="{24EAE7FB-A0FF-49DF-BF65-677E9C4C80D8}" dt="2025-05-14T15:57:02.847" v="2449" actId="962"/>
          <ac:spMkLst>
            <pc:docMk/>
            <pc:sldMk cId="3582340066" sldId="439"/>
            <ac:spMk id="4" creationId="{AD15964B-A64C-8BFE-E91B-1FFF0F10CB72}"/>
          </ac:spMkLst>
        </pc:spChg>
        <pc:graphicFrameChg chg="mod">
          <ac:chgData name="Chiara d'Agni" userId="03f76273-879d-4113-92d8-e575004433e4" providerId="ADAL" clId="{24EAE7FB-A0FF-49DF-BF65-677E9C4C80D8}" dt="2025-05-14T16:06:30.893" v="3338" actId="962"/>
          <ac:graphicFrameMkLst>
            <pc:docMk/>
            <pc:sldMk cId="3582340066" sldId="439"/>
            <ac:graphicFrameMk id="9" creationId="{01F7A7DA-EBE2-D8C9-44C8-B1FB6908F47F}"/>
          </ac:graphicFrameMkLst>
        </pc:graphicFrameChg>
        <pc:graphicFrameChg chg="mod">
          <ac:chgData name="Chiara d'Agni" userId="03f76273-879d-4113-92d8-e575004433e4" providerId="ADAL" clId="{24EAE7FB-A0FF-49DF-BF65-677E9C4C80D8}" dt="2025-05-14T16:01:50.612" v="2459" actId="962"/>
          <ac:graphicFrameMkLst>
            <pc:docMk/>
            <pc:sldMk cId="3582340066" sldId="439"/>
            <ac:graphicFrameMk id="10" creationId="{AAA6270F-464D-5068-B62D-EBDA6C827A04}"/>
          </ac:graphicFrameMkLst>
        </pc:graphicFrameChg>
      </pc:sldChg>
      <pc:sldChg chg="modSp">
        <pc:chgData name="Chiara d'Agni" userId="03f76273-879d-4113-92d8-e575004433e4" providerId="ADAL" clId="{24EAE7FB-A0FF-49DF-BF65-677E9C4C80D8}" dt="2025-05-14T15:35:53.063" v="1716" actId="962"/>
        <pc:sldMkLst>
          <pc:docMk/>
          <pc:sldMk cId="1865882541" sldId="446"/>
        </pc:sldMkLst>
        <pc:graphicFrameChg chg="mod">
          <ac:chgData name="Chiara d'Agni" userId="03f76273-879d-4113-92d8-e575004433e4" providerId="ADAL" clId="{24EAE7FB-A0FF-49DF-BF65-677E9C4C80D8}" dt="2025-05-14T15:35:53.063" v="1716" actId="962"/>
          <ac:graphicFrameMkLst>
            <pc:docMk/>
            <pc:sldMk cId="1865882541" sldId="446"/>
            <ac:graphicFrameMk id="8" creationId="{A8C935DE-177A-50F6-FD3D-EA5C63D7BCB7}"/>
          </ac:graphicFrameMkLst>
        </pc:graphicFrameChg>
      </pc:sldChg>
      <pc:sldChg chg="delSp modSp mod">
        <pc:chgData name="Chiara d'Agni" userId="03f76273-879d-4113-92d8-e575004433e4" providerId="ADAL" clId="{24EAE7FB-A0FF-49DF-BF65-677E9C4C80D8}" dt="2025-05-14T14:36:23.216" v="2" actId="478"/>
        <pc:sldMkLst>
          <pc:docMk/>
          <pc:sldMk cId="1006691801" sldId="448"/>
        </pc:sldMkLst>
        <pc:spChg chg="del mod">
          <ac:chgData name="Chiara d'Agni" userId="03f76273-879d-4113-92d8-e575004433e4" providerId="ADAL" clId="{24EAE7FB-A0FF-49DF-BF65-677E9C4C80D8}" dt="2025-05-14T14:36:23.216" v="2" actId="478"/>
          <ac:spMkLst>
            <pc:docMk/>
            <pc:sldMk cId="1006691801" sldId="448"/>
            <ac:spMk id="6" creationId="{40D7334C-AECB-38A9-0BB4-FB56041E472A}"/>
          </ac:spMkLst>
        </pc:spChg>
        <pc:picChg chg="mod">
          <ac:chgData name="Chiara d'Agni" userId="03f76273-879d-4113-92d8-e575004433e4" providerId="ADAL" clId="{24EAE7FB-A0FF-49DF-BF65-677E9C4C80D8}" dt="2025-05-14T14:36:16.726" v="0" actId="962"/>
          <ac:picMkLst>
            <pc:docMk/>
            <pc:sldMk cId="1006691801" sldId="448"/>
            <ac:picMk id="7" creationId="{E5705F8F-9F39-17A3-6D8E-CC63DDA30D25}"/>
          </ac:picMkLst>
        </pc:picChg>
      </pc:sldChg>
      <pc:sldChg chg="modSp">
        <pc:chgData name="Chiara d'Agni" userId="03f76273-879d-4113-92d8-e575004433e4" providerId="ADAL" clId="{24EAE7FB-A0FF-49DF-BF65-677E9C4C80D8}" dt="2025-05-14T15:49:36.166" v="1978" actId="962"/>
        <pc:sldMkLst>
          <pc:docMk/>
          <pc:sldMk cId="3334261003" sldId="474"/>
        </pc:sldMkLst>
        <pc:graphicFrameChg chg="mod">
          <ac:chgData name="Chiara d'Agni" userId="03f76273-879d-4113-92d8-e575004433e4" providerId="ADAL" clId="{24EAE7FB-A0FF-49DF-BF65-677E9C4C80D8}" dt="2025-05-14T15:49:36.166" v="1978" actId="962"/>
          <ac:graphicFrameMkLst>
            <pc:docMk/>
            <pc:sldMk cId="3334261003" sldId="474"/>
            <ac:graphicFrameMk id="8" creationId="{3A7F940D-4F10-C9A6-3F6A-98C673BB0660}"/>
          </ac:graphicFrameMkLst>
        </pc:graphicFrameChg>
      </pc:sldChg>
      <pc:sldChg chg="modSp mod">
        <pc:chgData name="Chiara d'Agni" userId="03f76273-879d-4113-92d8-e575004433e4" providerId="ADAL" clId="{24EAE7FB-A0FF-49DF-BF65-677E9C4C80D8}" dt="2025-05-14T15:55:56.743" v="2440" actId="962"/>
        <pc:sldMkLst>
          <pc:docMk/>
          <pc:sldMk cId="4043942557" sldId="487"/>
        </pc:sldMkLst>
        <pc:spChg chg="mod">
          <ac:chgData name="Chiara d'Agni" userId="03f76273-879d-4113-92d8-e575004433e4" providerId="ADAL" clId="{24EAE7FB-A0FF-49DF-BF65-677E9C4C80D8}" dt="2025-05-14T15:55:56.743" v="2440" actId="962"/>
          <ac:spMkLst>
            <pc:docMk/>
            <pc:sldMk cId="4043942557" sldId="487"/>
            <ac:spMk id="4" creationId="{B03FC156-9D7F-2E69-D812-015F15E826FC}"/>
          </ac:spMkLst>
        </pc:spChg>
        <pc:picChg chg="mod">
          <ac:chgData name="Chiara d'Agni" userId="03f76273-879d-4113-92d8-e575004433e4" providerId="ADAL" clId="{24EAE7FB-A0FF-49DF-BF65-677E9C4C80D8}" dt="2025-05-14T14:41:37.095" v="5" actId="962"/>
          <ac:picMkLst>
            <pc:docMk/>
            <pc:sldMk cId="4043942557" sldId="487"/>
            <ac:picMk id="8" creationId="{80B9B83B-B9D4-6DB7-5D78-650636A11E81}"/>
          </ac:picMkLst>
        </pc:picChg>
        <pc:picChg chg="mod">
          <ac:chgData name="Chiara d'Agni" userId="03f76273-879d-4113-92d8-e575004433e4" providerId="ADAL" clId="{24EAE7FB-A0FF-49DF-BF65-677E9C4C80D8}" dt="2025-05-14T14:41:37.632" v="6" actId="962"/>
          <ac:picMkLst>
            <pc:docMk/>
            <pc:sldMk cId="4043942557" sldId="487"/>
            <ac:picMk id="10" creationId="{3E30D264-91E7-D4AE-CA2F-FC3B95948377}"/>
          </ac:picMkLst>
        </pc:picChg>
      </pc:sldChg>
      <pc:sldChg chg="modSp mod">
        <pc:chgData name="Chiara d'Agni" userId="03f76273-879d-4113-92d8-e575004433e4" providerId="ADAL" clId="{24EAE7FB-A0FF-49DF-BF65-677E9C4C80D8}" dt="2025-05-14T16:09:15.079" v="3344" actId="962"/>
        <pc:sldMkLst>
          <pc:docMk/>
          <pc:sldMk cId="1256396055" sldId="488"/>
        </pc:sldMkLst>
        <pc:spChg chg="mod">
          <ac:chgData name="Chiara d'Agni" userId="03f76273-879d-4113-92d8-e575004433e4" providerId="ADAL" clId="{24EAE7FB-A0FF-49DF-BF65-677E9C4C80D8}" dt="2025-05-14T15:57:26.270" v="2454" actId="962"/>
          <ac:spMkLst>
            <pc:docMk/>
            <pc:sldMk cId="1256396055" sldId="488"/>
            <ac:spMk id="2" creationId="{C50B9300-5F3E-673F-A8BF-47C0E50B0724}"/>
          </ac:spMkLst>
        </pc:spChg>
        <pc:spChg chg="mod">
          <ac:chgData name="Chiara d'Agni" userId="03f76273-879d-4113-92d8-e575004433e4" providerId="ADAL" clId="{24EAE7FB-A0FF-49DF-BF65-677E9C4C80D8}" dt="2025-05-14T15:57:29.778" v="2455" actId="962"/>
          <ac:spMkLst>
            <pc:docMk/>
            <pc:sldMk cId="1256396055" sldId="488"/>
            <ac:spMk id="4" creationId="{ED92E614-BB56-6ABB-854C-E1B83673C03B}"/>
          </ac:spMkLst>
        </pc:spChg>
        <pc:graphicFrameChg chg="mod">
          <ac:chgData name="Chiara d'Agni" userId="03f76273-879d-4113-92d8-e575004433e4" providerId="ADAL" clId="{24EAE7FB-A0FF-49DF-BF65-677E9C4C80D8}" dt="2025-05-14T16:08:44.754" v="3342" actId="962"/>
          <ac:graphicFrameMkLst>
            <pc:docMk/>
            <pc:sldMk cId="1256396055" sldId="488"/>
            <ac:graphicFrameMk id="5" creationId="{75AAA2FE-5678-C17E-310E-2D3C31981BAE}"/>
          </ac:graphicFrameMkLst>
        </pc:graphicFrameChg>
        <pc:graphicFrameChg chg="mod">
          <ac:chgData name="Chiara d'Agni" userId="03f76273-879d-4113-92d8-e575004433e4" providerId="ADAL" clId="{24EAE7FB-A0FF-49DF-BF65-677E9C4C80D8}" dt="2025-05-14T16:07:38.355" v="3340" actId="962"/>
          <ac:graphicFrameMkLst>
            <pc:docMk/>
            <pc:sldMk cId="1256396055" sldId="488"/>
            <ac:graphicFrameMk id="6" creationId="{982E3E99-BAA1-6264-B4B4-A798C34FC979}"/>
          </ac:graphicFrameMkLst>
        </pc:graphicFrameChg>
        <pc:graphicFrameChg chg="mod">
          <ac:chgData name="Chiara d'Agni" userId="03f76273-879d-4113-92d8-e575004433e4" providerId="ADAL" clId="{24EAE7FB-A0FF-49DF-BF65-677E9C4C80D8}" dt="2025-05-14T16:09:15.079" v="3344" actId="962"/>
          <ac:graphicFrameMkLst>
            <pc:docMk/>
            <pc:sldMk cId="1256396055" sldId="488"/>
            <ac:graphicFrameMk id="7" creationId="{48A9A7C6-CDF9-927B-3360-1F0A9654A8DF}"/>
          </ac:graphicFrameMkLst>
        </pc:graphicFrameChg>
      </pc:sldChg>
      <pc:sldChg chg="modSp mod">
        <pc:chgData name="Chiara d'Agni" userId="03f76273-879d-4113-92d8-e575004433e4" providerId="ADAL" clId="{24EAE7FB-A0FF-49DF-BF65-677E9C4C80D8}" dt="2025-05-14T15:57:45.285" v="2457" actId="962"/>
        <pc:sldMkLst>
          <pc:docMk/>
          <pc:sldMk cId="709255360" sldId="490"/>
        </pc:sldMkLst>
        <pc:spChg chg="mod">
          <ac:chgData name="Chiara d'Agni" userId="03f76273-879d-4113-92d8-e575004433e4" providerId="ADAL" clId="{24EAE7FB-A0FF-49DF-BF65-677E9C4C80D8}" dt="2025-05-14T15:57:45.285" v="2457" actId="962"/>
          <ac:spMkLst>
            <pc:docMk/>
            <pc:sldMk cId="709255360" sldId="490"/>
            <ac:spMk id="2" creationId="{71907C0A-90BB-AC4A-4F99-E9A58EDB890B}"/>
          </ac:spMkLst>
        </pc:spChg>
        <pc:picChg chg="mod">
          <ac:chgData name="Chiara d'Agni" userId="03f76273-879d-4113-92d8-e575004433e4" providerId="ADAL" clId="{24EAE7FB-A0FF-49DF-BF65-677E9C4C80D8}" dt="2025-05-14T15:54:58.703" v="2434" actId="962"/>
          <ac:picMkLst>
            <pc:docMk/>
            <pc:sldMk cId="709255360" sldId="490"/>
            <ac:picMk id="14" creationId="{6C2CDDDB-7561-9493-4E8F-CF694CFB6EB3}"/>
          </ac:picMkLst>
        </pc:picChg>
      </pc:sldChg>
      <pc:sldChg chg="delSp modSp mod">
        <pc:chgData name="Chiara d'Agni" userId="03f76273-879d-4113-92d8-e575004433e4" providerId="ADAL" clId="{24EAE7FB-A0FF-49DF-BF65-677E9C4C80D8}" dt="2025-05-14T15:24:09.419" v="1679" actId="962"/>
        <pc:sldMkLst>
          <pc:docMk/>
          <pc:sldMk cId="1413762681" sldId="492"/>
        </pc:sldMkLst>
        <pc:spChg chg="del">
          <ac:chgData name="Chiara d'Agni" userId="03f76273-879d-4113-92d8-e575004433e4" providerId="ADAL" clId="{24EAE7FB-A0FF-49DF-BF65-677E9C4C80D8}" dt="2025-05-14T15:16:06.565" v="1666" actId="478"/>
          <ac:spMkLst>
            <pc:docMk/>
            <pc:sldMk cId="1413762681" sldId="492"/>
            <ac:spMk id="2" creationId="{D824F188-37CF-4FC8-A762-8F423F498F92}"/>
          </ac:spMkLst>
        </pc:spChg>
        <pc:spChg chg="del">
          <ac:chgData name="Chiara d'Agni" userId="03f76273-879d-4113-92d8-e575004433e4" providerId="ADAL" clId="{24EAE7FB-A0FF-49DF-BF65-677E9C4C80D8}" dt="2025-05-14T15:16:12.678" v="1668" actId="478"/>
          <ac:spMkLst>
            <pc:docMk/>
            <pc:sldMk cId="1413762681" sldId="492"/>
            <ac:spMk id="4" creationId="{F122560B-B362-BCCE-10CC-06A364C9C5D8}"/>
          </ac:spMkLst>
        </pc:spChg>
        <pc:graphicFrameChg chg="mod">
          <ac:chgData name="Chiara d'Agni" userId="03f76273-879d-4113-92d8-e575004433e4" providerId="ADAL" clId="{24EAE7FB-A0FF-49DF-BF65-677E9C4C80D8}" dt="2025-05-14T15:24:09.419" v="1679" actId="962"/>
          <ac:graphicFrameMkLst>
            <pc:docMk/>
            <pc:sldMk cId="1413762681" sldId="492"/>
            <ac:graphicFrameMk id="5" creationId="{93CE403C-5981-A9B1-6BD9-787C599FC2BA}"/>
          </ac:graphicFrameMkLst>
        </pc:graphicFrameChg>
      </pc:sldChg>
      <pc:sldChg chg="modSp">
        <pc:chgData name="Chiara d'Agni" userId="03f76273-879d-4113-92d8-e575004433e4" providerId="ADAL" clId="{24EAE7FB-A0FF-49DF-BF65-677E9C4C80D8}" dt="2025-05-14T15:38:54.506" v="1718" actId="962"/>
        <pc:sldMkLst>
          <pc:docMk/>
          <pc:sldMk cId="925783745" sldId="493"/>
        </pc:sldMkLst>
        <pc:graphicFrameChg chg="mod">
          <ac:chgData name="Chiara d'Agni" userId="03f76273-879d-4113-92d8-e575004433e4" providerId="ADAL" clId="{24EAE7FB-A0FF-49DF-BF65-677E9C4C80D8}" dt="2025-05-14T15:38:54.506" v="1718" actId="962"/>
          <ac:graphicFrameMkLst>
            <pc:docMk/>
            <pc:sldMk cId="925783745" sldId="493"/>
            <ac:graphicFrameMk id="5" creationId="{E865A21B-54F6-BF27-C3A1-F1E6534524CA}"/>
          </ac:graphicFrameMkLst>
        </pc:graphicFrameChg>
      </pc:sldChg>
      <pc:sldChg chg="modSp">
        <pc:chgData name="Chiara d'Agni" userId="03f76273-879d-4113-92d8-e575004433e4" providerId="ADAL" clId="{24EAE7FB-A0FF-49DF-BF65-677E9C4C80D8}" dt="2025-05-14T15:30:29.909" v="1686" actId="962"/>
        <pc:sldMkLst>
          <pc:docMk/>
          <pc:sldMk cId="1109543263" sldId="494"/>
        </pc:sldMkLst>
        <pc:graphicFrameChg chg="mod">
          <ac:chgData name="Chiara d'Agni" userId="03f76273-879d-4113-92d8-e575004433e4" providerId="ADAL" clId="{24EAE7FB-A0FF-49DF-BF65-677E9C4C80D8}" dt="2025-05-14T15:30:29.909" v="1686" actId="962"/>
          <ac:graphicFrameMkLst>
            <pc:docMk/>
            <pc:sldMk cId="1109543263" sldId="494"/>
            <ac:graphicFrameMk id="5" creationId="{3F85F91A-060F-7DB7-58B4-E285C632A2EC}"/>
          </ac:graphicFrameMkLst>
        </pc:graphicFrameChg>
      </pc:sldChg>
      <pc:sldChg chg="modSp mod">
        <pc:chgData name="Chiara d'Agni" userId="03f76273-879d-4113-92d8-e575004433e4" providerId="ADAL" clId="{24EAE7FB-A0FF-49DF-BF65-677E9C4C80D8}" dt="2025-05-14T15:56:53.991" v="2448" actId="13244"/>
        <pc:sldMkLst>
          <pc:docMk/>
          <pc:sldMk cId="4265916047" sldId="495"/>
        </pc:sldMkLst>
        <pc:spChg chg="mod">
          <ac:chgData name="Chiara d'Agni" userId="03f76273-879d-4113-92d8-e575004433e4" providerId="ADAL" clId="{24EAE7FB-A0FF-49DF-BF65-677E9C4C80D8}" dt="2025-05-14T15:56:50.020" v="2447" actId="962"/>
          <ac:spMkLst>
            <pc:docMk/>
            <pc:sldMk cId="4265916047" sldId="495"/>
            <ac:spMk id="2" creationId="{3941E39E-ECD9-8719-93ED-C20F44E2824C}"/>
          </ac:spMkLst>
        </pc:spChg>
        <pc:spChg chg="mod ord">
          <ac:chgData name="Chiara d'Agni" userId="03f76273-879d-4113-92d8-e575004433e4" providerId="ADAL" clId="{24EAE7FB-A0FF-49DF-BF65-677E9C4C80D8}" dt="2025-05-14T15:56:53.991" v="2448" actId="13244"/>
          <ac:spMkLst>
            <pc:docMk/>
            <pc:sldMk cId="4265916047" sldId="495"/>
            <ac:spMk id="7" creationId="{21A68380-7E0A-5808-DDD5-C434E54B5DD2}"/>
          </ac:spMkLst>
        </pc:spChg>
        <pc:graphicFrameChg chg="mod">
          <ac:chgData name="Chiara d'Agni" userId="03f76273-879d-4113-92d8-e575004433e4" providerId="ADAL" clId="{24EAE7FB-A0FF-49DF-BF65-677E9C4C80D8}" dt="2025-05-14T15:25:47.920" v="1682" actId="962"/>
          <ac:graphicFrameMkLst>
            <pc:docMk/>
            <pc:sldMk cId="4265916047" sldId="495"/>
            <ac:graphicFrameMk id="5" creationId="{FB6D79AA-8543-AE29-D05F-4F35FF741F7E}"/>
          </ac:graphicFrameMkLst>
        </pc:graphicFrameChg>
      </pc:sldChg>
      <pc:sldChg chg="modSp">
        <pc:chgData name="Chiara d'Agni" userId="03f76273-879d-4113-92d8-e575004433e4" providerId="ADAL" clId="{24EAE7FB-A0FF-49DF-BF65-677E9C4C80D8}" dt="2025-05-14T15:27:56.321" v="1684" actId="962"/>
        <pc:sldMkLst>
          <pc:docMk/>
          <pc:sldMk cId="3978667401" sldId="496"/>
        </pc:sldMkLst>
        <pc:graphicFrameChg chg="mod">
          <ac:chgData name="Chiara d'Agni" userId="03f76273-879d-4113-92d8-e575004433e4" providerId="ADAL" clId="{24EAE7FB-A0FF-49DF-BF65-677E9C4C80D8}" dt="2025-05-14T15:27:56.321" v="1684" actId="962"/>
          <ac:graphicFrameMkLst>
            <pc:docMk/>
            <pc:sldMk cId="3978667401" sldId="496"/>
            <ac:graphicFrameMk id="5" creationId="{19256C39-56C6-ACA7-4BB8-B248FB9AF11B}"/>
          </ac:graphicFrameMkLst>
        </pc:graphicFrameChg>
      </pc:sldChg>
      <pc:sldChg chg="modSp mod">
        <pc:chgData name="Chiara d'Agni" userId="03f76273-879d-4113-92d8-e575004433e4" providerId="ADAL" clId="{24EAE7FB-A0FF-49DF-BF65-677E9C4C80D8}" dt="2025-05-14T14:41:57.883" v="8" actId="962"/>
        <pc:sldMkLst>
          <pc:docMk/>
          <pc:sldMk cId="2446940575" sldId="504"/>
        </pc:sldMkLst>
        <pc:spChg chg="mod">
          <ac:chgData name="Chiara d'Agni" userId="03f76273-879d-4113-92d8-e575004433e4" providerId="ADAL" clId="{24EAE7FB-A0FF-49DF-BF65-677E9C4C80D8}" dt="2025-05-14T14:41:39.131" v="7" actId="962"/>
          <ac:spMkLst>
            <pc:docMk/>
            <pc:sldMk cId="2446940575" sldId="504"/>
            <ac:spMk id="8" creationId="{7CACE012-126D-5CD9-D9F5-B28A17FD41FC}"/>
          </ac:spMkLst>
        </pc:spChg>
        <pc:picChg chg="mod">
          <ac:chgData name="Chiara d'Agni" userId="03f76273-879d-4113-92d8-e575004433e4" providerId="ADAL" clId="{24EAE7FB-A0FF-49DF-BF65-677E9C4C80D8}" dt="2025-05-14T14:41:57.883" v="8" actId="962"/>
          <ac:picMkLst>
            <pc:docMk/>
            <pc:sldMk cId="2446940575" sldId="504"/>
            <ac:picMk id="6" creationId="{2488E3F6-5AFA-8A31-E3A8-6A808EFEEA43}"/>
          </ac:picMkLst>
        </pc:picChg>
      </pc:sldChg>
      <pc:sldChg chg="modSp mod">
        <pc:chgData name="Chiara d'Agni" userId="03f76273-879d-4113-92d8-e575004433e4" providerId="ADAL" clId="{24EAE7FB-A0FF-49DF-BF65-677E9C4C80D8}" dt="2025-05-14T14:56:13.666" v="13" actId="962"/>
        <pc:sldMkLst>
          <pc:docMk/>
          <pc:sldMk cId="1575505254" sldId="505"/>
        </pc:sldMkLst>
        <pc:spChg chg="mod">
          <ac:chgData name="Chiara d'Agni" userId="03f76273-879d-4113-92d8-e575004433e4" providerId="ADAL" clId="{24EAE7FB-A0FF-49DF-BF65-677E9C4C80D8}" dt="2025-05-14T14:56:09.856" v="12" actId="962"/>
          <ac:spMkLst>
            <pc:docMk/>
            <pc:sldMk cId="1575505254" sldId="505"/>
            <ac:spMk id="4" creationId="{AC74BAEE-4484-6564-3E8C-B044AE74D5B0}"/>
          </ac:spMkLst>
        </pc:spChg>
        <pc:picChg chg="mod">
          <ac:chgData name="Chiara d'Agni" userId="03f76273-879d-4113-92d8-e575004433e4" providerId="ADAL" clId="{24EAE7FB-A0FF-49DF-BF65-677E9C4C80D8}" dt="2025-05-14T14:56:13.666" v="13" actId="962"/>
          <ac:picMkLst>
            <pc:docMk/>
            <pc:sldMk cId="1575505254" sldId="505"/>
            <ac:picMk id="10" creationId="{F27CEB1C-E90B-C254-AE25-8595D0883143}"/>
          </ac:picMkLst>
        </pc:picChg>
      </pc:sldChg>
      <pc:sldChg chg="modSp mod">
        <pc:chgData name="Chiara d'Agni" userId="03f76273-879d-4113-92d8-e575004433e4" providerId="ADAL" clId="{24EAE7FB-A0FF-49DF-BF65-677E9C4C80D8}" dt="2025-05-14T14:56:43.373" v="16" actId="962"/>
        <pc:sldMkLst>
          <pc:docMk/>
          <pc:sldMk cId="3805573148" sldId="506"/>
        </pc:sldMkLst>
        <pc:spChg chg="mod">
          <ac:chgData name="Chiara d'Agni" userId="03f76273-879d-4113-92d8-e575004433e4" providerId="ADAL" clId="{24EAE7FB-A0FF-49DF-BF65-677E9C4C80D8}" dt="2025-05-14T14:56:15.823" v="14" actId="962"/>
          <ac:spMkLst>
            <pc:docMk/>
            <pc:sldMk cId="3805573148" sldId="506"/>
            <ac:spMk id="4" creationId="{42280B04-E39F-98C9-7BD9-737CF5A793C0}"/>
          </ac:spMkLst>
        </pc:spChg>
        <pc:picChg chg="mod">
          <ac:chgData name="Chiara d'Agni" userId="03f76273-879d-4113-92d8-e575004433e4" providerId="ADAL" clId="{24EAE7FB-A0FF-49DF-BF65-677E9C4C80D8}" dt="2025-05-14T14:56:43.373" v="16" actId="962"/>
          <ac:picMkLst>
            <pc:docMk/>
            <pc:sldMk cId="3805573148" sldId="506"/>
            <ac:picMk id="6" creationId="{29E5D48B-63D3-8059-B092-3727C8A0C34D}"/>
          </ac:picMkLst>
        </pc:picChg>
      </pc:sldChg>
      <pc:sldChg chg="modSp mod">
        <pc:chgData name="Chiara d'Agni" userId="03f76273-879d-4113-92d8-e575004433e4" providerId="ADAL" clId="{24EAE7FB-A0FF-49DF-BF65-677E9C4C80D8}" dt="2025-05-14T14:57:59.682" v="19" actId="962"/>
        <pc:sldMkLst>
          <pc:docMk/>
          <pc:sldMk cId="3466181397" sldId="507"/>
        </pc:sldMkLst>
        <pc:spChg chg="mod">
          <ac:chgData name="Chiara d'Agni" userId="03f76273-879d-4113-92d8-e575004433e4" providerId="ADAL" clId="{24EAE7FB-A0FF-49DF-BF65-677E9C4C80D8}" dt="2025-05-14T14:57:26.853" v="17" actId="962"/>
          <ac:spMkLst>
            <pc:docMk/>
            <pc:sldMk cId="3466181397" sldId="507"/>
            <ac:spMk id="4" creationId="{7D7B97F0-3E97-50CB-1FAE-012BAF6E08C8}"/>
          </ac:spMkLst>
        </pc:spChg>
        <pc:picChg chg="mod">
          <ac:chgData name="Chiara d'Agni" userId="03f76273-879d-4113-92d8-e575004433e4" providerId="ADAL" clId="{24EAE7FB-A0FF-49DF-BF65-677E9C4C80D8}" dt="2025-05-14T14:57:59.682" v="19" actId="962"/>
          <ac:picMkLst>
            <pc:docMk/>
            <pc:sldMk cId="3466181397" sldId="507"/>
            <ac:picMk id="6" creationId="{2A9885F0-2E5E-0ACC-FE90-5029DE5FB9E4}"/>
          </ac:picMkLst>
        </pc:picChg>
      </pc:sldChg>
      <pc:sldChg chg="modSp mod">
        <pc:chgData name="Chiara d'Agni" userId="03f76273-879d-4113-92d8-e575004433e4" providerId="ADAL" clId="{24EAE7FB-A0FF-49DF-BF65-677E9C4C80D8}" dt="2025-05-14T15:17:12.898" v="1677" actId="962"/>
        <pc:sldMkLst>
          <pc:docMk/>
          <pc:sldMk cId="2699919362" sldId="508"/>
        </pc:sldMkLst>
        <pc:spChg chg="mod">
          <ac:chgData name="Chiara d'Agni" userId="03f76273-879d-4113-92d8-e575004433e4" providerId="ADAL" clId="{24EAE7FB-A0FF-49DF-BF65-677E9C4C80D8}" dt="2025-05-14T15:17:10.511" v="1676" actId="962"/>
          <ac:spMkLst>
            <pc:docMk/>
            <pc:sldMk cId="2699919362" sldId="508"/>
            <ac:spMk id="4" creationId="{941191E9-B8EB-4665-6390-74A31A916457}"/>
          </ac:spMkLst>
        </pc:spChg>
        <pc:picChg chg="mod">
          <ac:chgData name="Chiara d'Agni" userId="03f76273-879d-4113-92d8-e575004433e4" providerId="ADAL" clId="{24EAE7FB-A0FF-49DF-BF65-677E9C4C80D8}" dt="2025-05-14T15:17:12.898" v="1677" actId="962"/>
          <ac:picMkLst>
            <pc:docMk/>
            <pc:sldMk cId="2699919362" sldId="508"/>
            <ac:picMk id="8" creationId="{A718B960-02DD-6041-F327-27849AAB6ACE}"/>
          </ac:picMkLst>
        </pc:picChg>
      </pc:sldChg>
      <pc:sldChg chg="modSp">
        <pc:chgData name="Chiara d'Agni" userId="03f76273-879d-4113-92d8-e575004433e4" providerId="ADAL" clId="{24EAE7FB-A0FF-49DF-BF65-677E9C4C80D8}" dt="2025-05-14T15:24:26.559" v="1680" actId="962"/>
        <pc:sldMkLst>
          <pc:docMk/>
          <pc:sldMk cId="3151521936" sldId="509"/>
        </pc:sldMkLst>
        <pc:graphicFrameChg chg="mod">
          <ac:chgData name="Chiara d'Agni" userId="03f76273-879d-4113-92d8-e575004433e4" providerId="ADAL" clId="{24EAE7FB-A0FF-49DF-BF65-677E9C4C80D8}" dt="2025-05-14T15:24:26.559" v="1680" actId="962"/>
          <ac:graphicFrameMkLst>
            <pc:docMk/>
            <pc:sldMk cId="3151521936" sldId="509"/>
            <ac:graphicFrameMk id="7" creationId="{00000000-0008-0000-0000-000003000000}"/>
          </ac:graphicFrameMkLst>
        </pc:graphicFrameChg>
      </pc:sldChg>
      <pc:sldChg chg="addSp delSp modSp mod">
        <pc:chgData name="Chiara d'Agni" userId="03f76273-879d-4113-92d8-e575004433e4" providerId="ADAL" clId="{24EAE7FB-A0FF-49DF-BF65-677E9C4C80D8}" dt="2025-05-14T15:56:42.175" v="2446" actId="13244"/>
        <pc:sldMkLst>
          <pc:docMk/>
          <pc:sldMk cId="2683797568" sldId="512"/>
        </pc:sldMkLst>
        <pc:spChg chg="del">
          <ac:chgData name="Chiara d'Agni" userId="03f76273-879d-4113-92d8-e575004433e4" providerId="ADAL" clId="{24EAE7FB-A0FF-49DF-BF65-677E9C4C80D8}" dt="2025-05-14T15:15:37.388" v="1664" actId="478"/>
          <ac:spMkLst>
            <pc:docMk/>
            <pc:sldMk cId="2683797568" sldId="512"/>
            <ac:spMk id="3" creationId="{20E41539-8EA3-71F7-B200-CB1F28764D96}"/>
          </ac:spMkLst>
        </pc:spChg>
        <pc:spChg chg="ord">
          <ac:chgData name="Chiara d'Agni" userId="03f76273-879d-4113-92d8-e575004433e4" providerId="ADAL" clId="{24EAE7FB-A0FF-49DF-BF65-677E9C4C80D8}" dt="2025-05-14T15:56:42.175" v="2446" actId="13244"/>
          <ac:spMkLst>
            <pc:docMk/>
            <pc:sldMk cId="2683797568" sldId="512"/>
            <ac:spMk id="5" creationId="{ABAA2D8B-7A7E-014A-1AA5-CA04F341841D}"/>
          </ac:spMkLst>
        </pc:spChg>
        <pc:spChg chg="add del mod">
          <ac:chgData name="Chiara d'Agni" userId="03f76273-879d-4113-92d8-e575004433e4" providerId="ADAL" clId="{24EAE7FB-A0FF-49DF-BF65-677E9C4C80D8}" dt="2025-05-14T15:15:43.063" v="1665" actId="478"/>
          <ac:spMkLst>
            <pc:docMk/>
            <pc:sldMk cId="2683797568" sldId="512"/>
            <ac:spMk id="6" creationId="{102BCAEF-105F-1558-C109-7F00370CEF5D}"/>
          </ac:spMkLst>
        </pc:spChg>
      </pc:sldChg>
      <pc:sldChg chg="addSp delSp modSp mod">
        <pc:chgData name="Chiara d'Agni" userId="03f76273-879d-4113-92d8-e575004433e4" providerId="ADAL" clId="{24EAE7FB-A0FF-49DF-BF65-677E9C4C80D8}" dt="2025-05-14T15:16:44.385" v="1674" actId="962"/>
        <pc:sldMkLst>
          <pc:docMk/>
          <pc:sldMk cId="3617193939" sldId="513"/>
        </pc:sldMkLst>
        <pc:spChg chg="del">
          <ac:chgData name="Chiara d'Agni" userId="03f76273-879d-4113-92d8-e575004433e4" providerId="ADAL" clId="{24EAE7FB-A0FF-49DF-BF65-677E9C4C80D8}" dt="2025-05-14T15:16:31.432" v="1670" actId="478"/>
          <ac:spMkLst>
            <pc:docMk/>
            <pc:sldMk cId="3617193939" sldId="513"/>
            <ac:spMk id="3" creationId="{20E41539-8EA3-71F7-B200-CB1F28764D96}"/>
          </ac:spMkLst>
        </pc:spChg>
        <pc:spChg chg="add del mod">
          <ac:chgData name="Chiara d'Agni" userId="03f76273-879d-4113-92d8-e575004433e4" providerId="ADAL" clId="{24EAE7FB-A0FF-49DF-BF65-677E9C4C80D8}" dt="2025-05-14T15:16:33.759" v="1671" actId="478"/>
          <ac:spMkLst>
            <pc:docMk/>
            <pc:sldMk cId="3617193939" sldId="513"/>
            <ac:spMk id="4" creationId="{D1DA019F-8EE1-EAED-D02F-E28A759B4D77}"/>
          </ac:spMkLst>
        </pc:spChg>
        <pc:picChg chg="add del mod">
          <ac:chgData name="Chiara d'Agni" userId="03f76273-879d-4113-92d8-e575004433e4" providerId="ADAL" clId="{24EAE7FB-A0FF-49DF-BF65-677E9C4C80D8}" dt="2025-05-14T15:16:44.385" v="1674" actId="962"/>
          <ac:picMkLst>
            <pc:docMk/>
            <pc:sldMk cId="3617193939" sldId="513"/>
            <ac:picMk id="7" creationId="{DAA4A9AC-A04D-98BF-99D5-1BACBB918A66}"/>
          </ac:picMkLst>
        </pc:picChg>
      </pc:sldChg>
      <pc:sldChg chg="modSp mod">
        <pc:chgData name="Chiara d'Agni" userId="03f76273-879d-4113-92d8-e575004433e4" providerId="ADAL" clId="{24EAE7FB-A0FF-49DF-BF65-677E9C4C80D8}" dt="2025-05-14T15:56:10.811" v="2441" actId="962"/>
        <pc:sldMkLst>
          <pc:docMk/>
          <pc:sldMk cId="2034845507" sldId="519"/>
        </pc:sldMkLst>
        <pc:spChg chg="mod">
          <ac:chgData name="Chiara d'Agni" userId="03f76273-879d-4113-92d8-e575004433e4" providerId="ADAL" clId="{24EAE7FB-A0FF-49DF-BF65-677E9C4C80D8}" dt="2025-05-14T15:56:10.811" v="2441" actId="962"/>
          <ac:spMkLst>
            <pc:docMk/>
            <pc:sldMk cId="2034845507" sldId="519"/>
            <ac:spMk id="32" creationId="{C02482A0-AE00-13E8-A83F-4B2355A99F77}"/>
          </ac:spMkLst>
        </pc:spChg>
        <pc:graphicFrameChg chg="mod">
          <ac:chgData name="Chiara d'Agni" userId="03f76273-879d-4113-92d8-e575004433e4" providerId="ADAL" clId="{24EAE7FB-A0FF-49DF-BF65-677E9C4C80D8}" dt="2025-05-14T15:03:58.216" v="27" actId="962"/>
          <ac:graphicFrameMkLst>
            <pc:docMk/>
            <pc:sldMk cId="2034845507" sldId="519"/>
            <ac:graphicFrameMk id="3" creationId="{CDCD4F35-9E99-82B3-BFAA-D25743EB4078}"/>
          </ac:graphicFrameMkLst>
        </pc:graphicFrameChg>
        <pc:graphicFrameChg chg="mod">
          <ac:chgData name="Chiara d'Agni" userId="03f76273-879d-4113-92d8-e575004433e4" providerId="ADAL" clId="{24EAE7FB-A0FF-49DF-BF65-677E9C4C80D8}" dt="2025-05-14T15:02:36.481" v="23" actId="962"/>
          <ac:graphicFrameMkLst>
            <pc:docMk/>
            <pc:sldMk cId="2034845507" sldId="519"/>
            <ac:graphicFrameMk id="4" creationId="{786AC02D-37D0-476C-FD3A-4E17FC74E6D8}"/>
          </ac:graphicFrameMkLst>
        </pc:graphicFrameChg>
      </pc:sldChg>
      <pc:sldChg chg="modSp mod">
        <pc:chgData name="Chiara d'Agni" userId="03f76273-879d-4113-92d8-e575004433e4" providerId="ADAL" clId="{24EAE7FB-A0FF-49DF-BF65-677E9C4C80D8}" dt="2025-05-14T15:56:20.241" v="2442" actId="962"/>
        <pc:sldMkLst>
          <pc:docMk/>
          <pc:sldMk cId="4287589713" sldId="521"/>
        </pc:sldMkLst>
        <pc:spChg chg="mod">
          <ac:chgData name="Chiara d'Agni" userId="03f76273-879d-4113-92d8-e575004433e4" providerId="ADAL" clId="{24EAE7FB-A0FF-49DF-BF65-677E9C4C80D8}" dt="2025-05-14T15:56:20.241" v="2442" actId="962"/>
          <ac:spMkLst>
            <pc:docMk/>
            <pc:sldMk cId="4287589713" sldId="521"/>
            <ac:spMk id="32" creationId="{AAEA614E-C543-4637-B39B-34E37A73FFF7}"/>
          </ac:spMkLst>
        </pc:spChg>
        <pc:graphicFrameChg chg="mod">
          <ac:chgData name="Chiara d'Agni" userId="03f76273-879d-4113-92d8-e575004433e4" providerId="ADAL" clId="{24EAE7FB-A0FF-49DF-BF65-677E9C4C80D8}" dt="2025-05-14T15:06:25.169" v="471" actId="962"/>
          <ac:graphicFrameMkLst>
            <pc:docMk/>
            <pc:sldMk cId="4287589713" sldId="521"/>
            <ac:graphicFrameMk id="5" creationId="{456644AF-F2AF-27D0-BE20-870E0BE9E52E}"/>
          </ac:graphicFrameMkLst>
        </pc:graphicFrameChg>
        <pc:graphicFrameChg chg="mod">
          <ac:chgData name="Chiara d'Agni" userId="03f76273-879d-4113-92d8-e575004433e4" providerId="ADAL" clId="{24EAE7FB-A0FF-49DF-BF65-677E9C4C80D8}" dt="2025-05-14T15:09:27.486" v="605" actId="962"/>
          <ac:graphicFrameMkLst>
            <pc:docMk/>
            <pc:sldMk cId="4287589713" sldId="521"/>
            <ac:graphicFrameMk id="6" creationId="{5A9E98BA-A0C8-2466-039D-F16D2D861993}"/>
          </ac:graphicFrameMkLst>
        </pc:graphicFrameChg>
      </pc:sldChg>
      <pc:sldChg chg="modSp mod">
        <pc:chgData name="Chiara d'Agni" userId="03f76273-879d-4113-92d8-e575004433e4" providerId="ADAL" clId="{24EAE7FB-A0FF-49DF-BF65-677E9C4C80D8}" dt="2025-05-14T15:56:36.542" v="2445" actId="962"/>
        <pc:sldMkLst>
          <pc:docMk/>
          <pc:sldMk cId="2368863282" sldId="522"/>
        </pc:sldMkLst>
        <pc:spChg chg="mod">
          <ac:chgData name="Chiara d'Agni" userId="03f76273-879d-4113-92d8-e575004433e4" providerId="ADAL" clId="{24EAE7FB-A0FF-49DF-BF65-677E9C4C80D8}" dt="2025-05-14T15:56:27.955" v="2443" actId="962"/>
          <ac:spMkLst>
            <pc:docMk/>
            <pc:sldMk cId="2368863282" sldId="522"/>
            <ac:spMk id="32" creationId="{821998BB-E35B-C617-C369-E7B2B2A3F6DE}"/>
          </ac:spMkLst>
        </pc:spChg>
        <pc:graphicFrameChg chg="mod">
          <ac:chgData name="Chiara d'Agni" userId="03f76273-879d-4113-92d8-e575004433e4" providerId="ADAL" clId="{24EAE7FB-A0FF-49DF-BF65-677E9C4C80D8}" dt="2025-05-14T15:10:21.751" v="953" actId="962"/>
          <ac:graphicFrameMkLst>
            <pc:docMk/>
            <pc:sldMk cId="2368863282" sldId="522"/>
            <ac:graphicFrameMk id="3" creationId="{1E350DFA-9A14-623A-22E8-5B85F624312E}"/>
          </ac:graphicFrameMkLst>
        </pc:graphicFrameChg>
        <pc:graphicFrameChg chg="mod">
          <ac:chgData name="Chiara d'Agni" userId="03f76273-879d-4113-92d8-e575004433e4" providerId="ADAL" clId="{24EAE7FB-A0FF-49DF-BF65-677E9C4C80D8}" dt="2025-05-14T15:15:28.198" v="1663" actId="962"/>
          <ac:graphicFrameMkLst>
            <pc:docMk/>
            <pc:sldMk cId="2368863282" sldId="522"/>
            <ac:graphicFrameMk id="4" creationId="{17E2C97C-2979-F405-A206-6FF95B4D422B}"/>
          </ac:graphicFrameMkLst>
        </pc:graphicFrameChg>
        <pc:graphicFrameChg chg="mod">
          <ac:chgData name="Chiara d'Agni" userId="03f76273-879d-4113-92d8-e575004433e4" providerId="ADAL" clId="{24EAE7FB-A0FF-49DF-BF65-677E9C4C80D8}" dt="2025-05-14T15:56:36.542" v="2445" actId="962"/>
          <ac:graphicFrameMkLst>
            <pc:docMk/>
            <pc:sldMk cId="2368863282" sldId="522"/>
            <ac:graphicFrameMk id="7" creationId="{AC1D4EE8-52E3-B1C0-F2C4-157A0E2AB8EF}"/>
          </ac:graphicFrameMkLst>
        </pc:graphicFrameChg>
      </pc:sldChg>
      <pc:sldChg chg="delSp modSp mod">
        <pc:chgData name="Chiara d'Agni" userId="03f76273-879d-4113-92d8-e575004433e4" providerId="ADAL" clId="{24EAE7FB-A0FF-49DF-BF65-677E9C4C80D8}" dt="2025-05-14T15:55:40.757" v="2439" actId="962"/>
        <pc:sldMkLst>
          <pc:docMk/>
          <pc:sldMk cId="3575588461" sldId="524"/>
        </pc:sldMkLst>
        <pc:spChg chg="del">
          <ac:chgData name="Chiara d'Agni" userId="03f76273-879d-4113-92d8-e575004433e4" providerId="ADAL" clId="{24EAE7FB-A0FF-49DF-BF65-677E9C4C80D8}" dt="2025-05-14T14:36:35.398" v="3" actId="478"/>
          <ac:spMkLst>
            <pc:docMk/>
            <pc:sldMk cId="3575588461" sldId="524"/>
            <ac:spMk id="7" creationId="{D638DEAD-A4AE-40BF-C82B-A78134388EDC}"/>
          </ac:spMkLst>
        </pc:spChg>
        <pc:spChg chg="mod">
          <ac:chgData name="Chiara d'Agni" userId="03f76273-879d-4113-92d8-e575004433e4" providerId="ADAL" clId="{24EAE7FB-A0FF-49DF-BF65-677E9C4C80D8}" dt="2025-05-14T15:55:35.445" v="2438" actId="962"/>
          <ac:spMkLst>
            <pc:docMk/>
            <pc:sldMk cId="3575588461" sldId="524"/>
            <ac:spMk id="11" creationId="{ADD01229-6BBE-F5CB-BDE1-48E13231C6E3}"/>
          </ac:spMkLst>
        </pc:spChg>
        <pc:picChg chg="mod ord">
          <ac:chgData name="Chiara d'Agni" userId="03f76273-879d-4113-92d8-e575004433e4" providerId="ADAL" clId="{24EAE7FB-A0FF-49DF-BF65-677E9C4C80D8}" dt="2025-05-14T15:55:40.757" v="2439" actId="962"/>
          <ac:picMkLst>
            <pc:docMk/>
            <pc:sldMk cId="3575588461" sldId="524"/>
            <ac:picMk id="6" creationId="{8DC58C2C-A298-79FC-4BBA-4740620911EF}"/>
          </ac:picMkLst>
        </pc:picChg>
        <pc:picChg chg="mod">
          <ac:chgData name="Chiara d'Agni" userId="03f76273-879d-4113-92d8-e575004433e4" providerId="ADAL" clId="{24EAE7FB-A0FF-49DF-BF65-677E9C4C80D8}" dt="2025-05-14T14:41:35.462" v="4" actId="962"/>
          <ac:picMkLst>
            <pc:docMk/>
            <pc:sldMk cId="3575588461" sldId="524"/>
            <ac:picMk id="13" creationId="{79A5EF76-91BA-5A78-2557-B0401CBD1B9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LGBTIQ Survey 2023-REPORT_DISCRIMINATION - VIOLENCE 2019 vs 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EBB_2006-2015-2019-202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fraeuropaeu.sharepoint.com/sites/EditingAndProductionPRIVATE/Reports/2024.0825%20XLS-LGBTIQ_Main%20results_Chapter%202%20-%20Violence_harassment_figur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LGBTIQ Survey 2023-REPORT_1st Chapter - Trends 2019 vs 2023 + key indicators 202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fraeuropaeu.sharepoint.com/sites/EditingAndProductionPRIVATE/Reports/2024.0825%20XLS-LGBTIQ_Main%20results_Chapter%202%20-%20Violence_harassment_figur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LGBTIQ Survey 2023-REPORT_HEALTH WELL-BEING Chapter.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LGBTIQ Survey 2023-REPORT_HEALTH WELL-BEING Chapter.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LGBTIQ Survey 2023-REPORT_HEALTH WELL-BEING Chapter.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LGBTIQ Survey 2023-REPORT_HEALTH WELL-BEING Chapter.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EC-Key indicators-end of 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fraeuropaeu.sharepoint.com/sites/EditingAndProductionPRIVATE/Reports/2024.0825%20XLS-LGBTIQ_Main%20results_Chapter%203%20-%20Life%20and%20Dignity-inclusive%20societies_figure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fraeuropaeu.sharepoint.com/sites/EditingAndProductionPRIVATE/Reports/2024.0825%20XLS-LGBTIQ_Main%20results_Chapter%203%20-%20Life%20and%20Dignity-inclusive%20societies_figure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fraeuropaeu.sharepoint.com/sites/EditingAndProductionPRIVATE/Reports/2024.0825%20XLS-LGBTIQ_Main%20results_Chapter%203%20-%20Life%20and%20Dignity-inclusive%20societies_figure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fraeuropaeu.sharepoint.com/sites/EditingAndProductionPRIVATE/Reports/2024.0825%20XLS-LGBTIQ_Main%20results_Chapter%203%20-%20Life%20and%20Dignity-inclusive%20societies_figures.xlsx"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EC-Key indicators-end of 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EC-Key indicators-end of 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EC-Key indicators-end of 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EC-Key indicators-end of 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EC-Key indicators-end of 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fraeuropaeu-my.sharepoint.com/personal/miltos_pavlou_fra_europa_eu/Documents/Documents/#EU LGBTIQ Survey III/Data processing/EC-Key indicators-end of 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fraeuropaeu.sharepoint.com/sites/EditingAndProductionPRIVATE/Reports/2024.0825%20XLS-LGBTIQ_Main%20results_Chapter%202%20-%20Violence_harassment_figur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27692251221911"/>
          <c:y val="1.8060235081251451E-2"/>
          <c:w val="0.67070267622360746"/>
          <c:h val="0.79721994919418326"/>
        </c:manualLayout>
      </c:layout>
      <c:barChart>
        <c:barDir val="bar"/>
        <c:grouping val="clustered"/>
        <c:varyColors val="0"/>
        <c:ser>
          <c:idx val="1"/>
          <c:order val="0"/>
          <c:tx>
            <c:strRef>
              <c:f>'[LGBTIQ Survey 2023-REPORT_DISCRIMINATION - VIOLENCE 2019 vs 2023.xlsx]D1.1 Overall Discr.prev 12mths'!$C$4</c:f>
              <c:strCache>
                <c:ptCount val="1"/>
                <c:pt idx="0">
                  <c:v>2019</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7B7-49BC-B293-0C997762E444}"/>
              </c:ext>
            </c:extLst>
          </c:dPt>
          <c:dLbls>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'[LGBTIQ Survey 2023-REPORT_DISCRIMINATION - VIOLENCE 2019 vs 2023.xlsx]D1.1 Overall Discr.prev 12mths'!$B$5:$B$11</c:f>
              <c:strCache>
                <c:ptCount val="7"/>
                <c:pt idx="0">
                  <c:v>EU27</c:v>
                </c:pt>
                <c:pt idx="1">
                  <c:v>Lesbian women (cisgender endosex)</c:v>
                </c:pt>
                <c:pt idx="2">
                  <c:v>Gay men (cisgender endosex)</c:v>
                </c:pt>
                <c:pt idx="3">
                  <c:v>Bisexual women (cisgender endosex)</c:v>
                </c:pt>
                <c:pt idx="4">
                  <c:v>Bisexual men (cisgender endosex)</c:v>
                </c:pt>
                <c:pt idx="5">
                  <c:v>Trans -IX (except intersex trans)</c:v>
                </c:pt>
                <c:pt idx="6">
                  <c:v>Intersex</c:v>
                </c:pt>
              </c:strCache>
            </c:strRef>
          </c:cat>
          <c:val>
            <c:numRef>
              <c:f>'[LGBTIQ Survey 2023-REPORT_DISCRIMINATION - VIOLENCE 2019 vs 2023.xlsx]D1.1 Overall Discr.prev 12mths'!$C$5:$C$11</c:f>
              <c:numCache>
                <c:formatCode>###0</c:formatCode>
                <c:ptCount val="7"/>
                <c:pt idx="0">
                  <c:v>42.03871477564352</c:v>
                </c:pt>
                <c:pt idx="1">
                  <c:v>44.099397948491728</c:v>
                </c:pt>
                <c:pt idx="2">
                  <c:v>37.743431672973912</c:v>
                </c:pt>
                <c:pt idx="3">
                  <c:v>39.839370045777152</c:v>
                </c:pt>
                <c:pt idx="4">
                  <c:v>33.891164834540469</c:v>
                </c:pt>
                <c:pt idx="5">
                  <c:v>60.669770071668751</c:v>
                </c:pt>
                <c:pt idx="6">
                  <c:v>61.792089668783198</c:v>
                </c:pt>
              </c:numCache>
            </c:numRef>
          </c:val>
          <c:extLst>
            <c:ext xmlns:c16="http://schemas.microsoft.com/office/drawing/2014/chart" uri="{C3380CC4-5D6E-409C-BE32-E72D297353CC}">
              <c16:uniqueId val="{00000002-37B7-49BC-B293-0C997762E444}"/>
            </c:ext>
          </c:extLst>
        </c:ser>
        <c:ser>
          <c:idx val="2"/>
          <c:order val="1"/>
          <c:tx>
            <c:strRef>
              <c:f>'[LGBTIQ Survey 2023-REPORT_DISCRIMINATION - VIOLENCE 2019 vs 2023.xlsx]D1.1 Overall Discr.prev 12mths'!$D$4</c:f>
              <c:strCache>
                <c:ptCount val="1"/>
                <c:pt idx="0">
                  <c:v>2023</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37B7-49BC-B293-0C997762E444}"/>
              </c:ext>
            </c:extLst>
          </c:dPt>
          <c:dLbls>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'[LGBTIQ Survey 2023-REPORT_DISCRIMINATION - VIOLENCE 2019 vs 2023.xlsx]D1.1 Overall Discr.prev 12mths'!$B$5:$B$11</c:f>
              <c:strCache>
                <c:ptCount val="7"/>
                <c:pt idx="0">
                  <c:v>EU27</c:v>
                </c:pt>
                <c:pt idx="1">
                  <c:v>Lesbian women (cisgender endosex)</c:v>
                </c:pt>
                <c:pt idx="2">
                  <c:v>Gay men (cisgender endosex)</c:v>
                </c:pt>
                <c:pt idx="3">
                  <c:v>Bisexual women (cisgender endosex)</c:v>
                </c:pt>
                <c:pt idx="4">
                  <c:v>Bisexual men (cisgender endosex)</c:v>
                </c:pt>
                <c:pt idx="5">
                  <c:v>Trans -IX (except intersex trans)</c:v>
                </c:pt>
                <c:pt idx="6">
                  <c:v>Intersex</c:v>
                </c:pt>
              </c:strCache>
            </c:strRef>
          </c:cat>
          <c:val>
            <c:numRef>
              <c:f>'[LGBTIQ Survey 2023-REPORT_DISCRIMINATION - VIOLENCE 2019 vs 2023.xlsx]D1.1 Overall Discr.prev 12mths'!$D$5:$D$11</c:f>
              <c:numCache>
                <c:formatCode>0</c:formatCode>
                <c:ptCount val="7"/>
                <c:pt idx="0">
                  <c:v>36.11</c:v>
                </c:pt>
                <c:pt idx="1">
                  <c:v>37.58</c:v>
                </c:pt>
                <c:pt idx="2">
                  <c:v>33.72</c:v>
                </c:pt>
                <c:pt idx="3">
                  <c:v>30.31</c:v>
                </c:pt>
                <c:pt idx="4">
                  <c:v>29.82</c:v>
                </c:pt>
                <c:pt idx="5">
                  <c:v>54.43</c:v>
                </c:pt>
                <c:pt idx="6">
                  <c:v>60.93</c:v>
                </c:pt>
              </c:numCache>
            </c:numRef>
          </c:val>
          <c:extLst>
            <c:ext xmlns:c16="http://schemas.microsoft.com/office/drawing/2014/chart" uri="{C3380CC4-5D6E-409C-BE32-E72D297353CC}">
              <c16:uniqueId val="{00000005-37B7-49BC-B293-0C997762E444}"/>
            </c:ext>
          </c:extLst>
        </c:ser>
        <c:dLbls>
          <c:showLegendKey val="0"/>
          <c:showVal val="0"/>
          <c:showCatName val="0"/>
          <c:showSerName val="0"/>
          <c:showPercent val="0"/>
          <c:showBubbleSize val="0"/>
        </c:dLbls>
        <c:gapWidth val="219"/>
        <c:axId val="1091541967"/>
        <c:axId val="1392138831"/>
      </c:barChart>
      <c:catAx>
        <c:axId val="109154196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1392138831"/>
        <c:crosses val="autoZero"/>
        <c:auto val="1"/>
        <c:lblAlgn val="ctr"/>
        <c:lblOffset val="100"/>
        <c:noMultiLvlLbl val="0"/>
      </c:catAx>
      <c:valAx>
        <c:axId val="1392138831"/>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1091541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10782363240961"/>
          <c:y val="5.2124432546384464E-2"/>
          <c:w val="0.71165295384317939"/>
          <c:h val="0.85052238671889036"/>
        </c:manualLayout>
      </c:layout>
      <c:lineChart>
        <c:grouping val="standard"/>
        <c:varyColors val="0"/>
        <c:ser>
          <c:idx val="0"/>
          <c:order val="0"/>
          <c:tx>
            <c:strRef>
              <c:f>Sheet1!$B$3</c:f>
              <c:strCache>
                <c:ptCount val="1"/>
                <c:pt idx="0">
                  <c:v>EU</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01-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02-F565-43D7-ACF0-602765543F4D}"/>
                </c:ext>
              </c:extLst>
            </c:dLbl>
            <c:dLbl>
              <c:idx val="3"/>
              <c:layout>
                <c:manualLayout>
                  <c:x val="-1.2600638440533627E-16"/>
                  <c:y val="6.1068712078493652E-3"/>
                </c:manualLayout>
              </c:layout>
              <c:spPr>
                <a:solidFill>
                  <a:schemeClr val="accent1"/>
                </a:solid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F565-43D7-ACF0-602765543F4D}"/>
                </c:ext>
              </c:extLst>
            </c:dLbl>
            <c:spPr>
              <a:solidFill>
                <a:schemeClr val="accent1"/>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Sheet1!$C$3:$F$3</c:f>
              <c:numCache>
                <c:formatCode>General</c:formatCode>
                <c:ptCount val="4"/>
                <c:pt idx="0">
                  <c:v>44</c:v>
                </c:pt>
                <c:pt idx="1">
                  <c:v>61</c:v>
                </c:pt>
                <c:pt idx="2">
                  <c:v>69</c:v>
                </c:pt>
                <c:pt idx="3">
                  <c:v>72</c:v>
                </c:pt>
              </c:numCache>
            </c:numRef>
          </c:val>
          <c:smooth val="0"/>
          <c:extLst>
            <c:ext xmlns:c16="http://schemas.microsoft.com/office/drawing/2014/chart" uri="{C3380CC4-5D6E-409C-BE32-E72D297353CC}">
              <c16:uniqueId val="{00000004-F565-43D7-ACF0-602765543F4D}"/>
            </c:ext>
          </c:extLst>
        </c:ser>
        <c:ser>
          <c:idx val="1"/>
          <c:order val="1"/>
          <c:tx>
            <c:strRef>
              <c:f>Sheet1!$B$4</c:f>
              <c:strCache>
                <c:ptCount val="1"/>
                <c:pt idx="0">
                  <c:v>AT</c:v>
                </c:pt>
              </c:strCache>
            </c:strRef>
          </c:tx>
          <c:spPr>
            <a:ln w="12700" cap="rnd">
              <a:solidFill>
                <a:schemeClr val="accent2"/>
              </a:solidFill>
              <a:round/>
            </a:ln>
            <a:effectLst/>
          </c:spPr>
          <c:marker>
            <c:symbol val="circle"/>
            <c:size val="5"/>
            <c:spPr>
              <a:solidFill>
                <a:schemeClr val="accent2"/>
              </a:solidFill>
              <a:ln w="12700">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5-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06-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07-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Sheet1!$C$4:$F$4</c:f>
              <c:numCache>
                <c:formatCode>General</c:formatCode>
                <c:ptCount val="4"/>
                <c:pt idx="0">
                  <c:v>49</c:v>
                </c:pt>
                <c:pt idx="1">
                  <c:v>62</c:v>
                </c:pt>
                <c:pt idx="2">
                  <c:v>66</c:v>
                </c:pt>
                <c:pt idx="3">
                  <c:v>65</c:v>
                </c:pt>
              </c:numCache>
            </c:numRef>
          </c:val>
          <c:smooth val="0"/>
          <c:extLst>
            <c:ext xmlns:c16="http://schemas.microsoft.com/office/drawing/2014/chart" uri="{C3380CC4-5D6E-409C-BE32-E72D297353CC}">
              <c16:uniqueId val="{00000008-F565-43D7-ACF0-602765543F4D}"/>
            </c:ext>
          </c:extLst>
        </c:ser>
        <c:ser>
          <c:idx val="2"/>
          <c:order val="2"/>
          <c:tx>
            <c:strRef>
              <c:f>Sheet1!$B$5</c:f>
              <c:strCache>
                <c:ptCount val="1"/>
                <c:pt idx="0">
                  <c:v>BE</c:v>
                </c:pt>
              </c:strCache>
            </c:strRef>
          </c:tx>
          <c:spPr>
            <a:ln w="12700" cap="rnd">
              <a:solidFill>
                <a:schemeClr val="accent3"/>
              </a:solidFill>
              <a:round/>
            </a:ln>
            <a:effectLst/>
          </c:spPr>
          <c:marker>
            <c:symbol val="circle"/>
            <c:size val="5"/>
            <c:spPr>
              <a:solidFill>
                <a:schemeClr val="accent3"/>
              </a:solidFill>
              <a:ln w="12700">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9-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0A-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0B-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Sheet1!$C$5:$F$5</c:f>
              <c:numCache>
                <c:formatCode>General</c:formatCode>
                <c:ptCount val="4"/>
                <c:pt idx="0">
                  <c:v>62</c:v>
                </c:pt>
                <c:pt idx="1">
                  <c:v>77</c:v>
                </c:pt>
                <c:pt idx="2">
                  <c:v>82</c:v>
                </c:pt>
                <c:pt idx="3">
                  <c:v>79</c:v>
                </c:pt>
              </c:numCache>
            </c:numRef>
          </c:val>
          <c:smooth val="0"/>
          <c:extLst>
            <c:ext xmlns:c16="http://schemas.microsoft.com/office/drawing/2014/chart" uri="{C3380CC4-5D6E-409C-BE32-E72D297353CC}">
              <c16:uniqueId val="{0000000C-F565-43D7-ACF0-602765543F4D}"/>
            </c:ext>
          </c:extLst>
        </c:ser>
        <c:ser>
          <c:idx val="3"/>
          <c:order val="3"/>
          <c:tx>
            <c:strRef>
              <c:f>Sheet1!$B$6</c:f>
              <c:strCache>
                <c:ptCount val="1"/>
                <c:pt idx="0">
                  <c:v>BG</c:v>
                </c:pt>
              </c:strCache>
            </c:strRef>
          </c:tx>
          <c:spPr>
            <a:ln w="12700" cap="rnd">
              <a:solidFill>
                <a:schemeClr val="accent4"/>
              </a:solidFill>
              <a:round/>
            </a:ln>
            <a:effectLst/>
          </c:spPr>
          <c:marker>
            <c:symbol val="circle"/>
            <c:size val="5"/>
            <c:spPr>
              <a:solidFill>
                <a:schemeClr val="accent4"/>
              </a:solidFill>
              <a:ln w="12700">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0E-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0F-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Sheet1!$C$6:$F$6</c:f>
              <c:numCache>
                <c:formatCode>General</c:formatCode>
                <c:ptCount val="4"/>
                <c:pt idx="0">
                  <c:v>15</c:v>
                </c:pt>
                <c:pt idx="1">
                  <c:v>17</c:v>
                </c:pt>
                <c:pt idx="2">
                  <c:v>16</c:v>
                </c:pt>
                <c:pt idx="3">
                  <c:v>17</c:v>
                </c:pt>
              </c:numCache>
            </c:numRef>
          </c:val>
          <c:smooth val="0"/>
          <c:extLst>
            <c:ext xmlns:c16="http://schemas.microsoft.com/office/drawing/2014/chart" uri="{C3380CC4-5D6E-409C-BE32-E72D297353CC}">
              <c16:uniqueId val="{00000010-F565-43D7-ACF0-602765543F4D}"/>
            </c:ext>
          </c:extLst>
        </c:ser>
        <c:ser>
          <c:idx val="4"/>
          <c:order val="4"/>
          <c:tx>
            <c:strRef>
              <c:f>Sheet1!$B$7</c:f>
              <c:strCache>
                <c:ptCount val="1"/>
                <c:pt idx="0">
                  <c:v>CY</c:v>
                </c:pt>
              </c:strCache>
            </c:strRef>
          </c:tx>
          <c:spPr>
            <a:ln w="12700" cap="rnd">
              <a:solidFill>
                <a:schemeClr val="accent5"/>
              </a:solidFill>
              <a:round/>
            </a:ln>
            <a:effectLst/>
          </c:spPr>
          <c:marker>
            <c:symbol val="circle"/>
            <c:size val="5"/>
            <c:spPr>
              <a:solidFill>
                <a:schemeClr val="accent5"/>
              </a:solidFill>
              <a:ln w="12700">
                <a:solidFill>
                  <a:schemeClr val="accent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1-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12-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13-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Sheet1!$C$7:$F$7</c:f>
              <c:numCache>
                <c:formatCode>General</c:formatCode>
                <c:ptCount val="4"/>
                <c:pt idx="0">
                  <c:v>14</c:v>
                </c:pt>
                <c:pt idx="1">
                  <c:v>37</c:v>
                </c:pt>
                <c:pt idx="2">
                  <c:v>36</c:v>
                </c:pt>
                <c:pt idx="3">
                  <c:v>50</c:v>
                </c:pt>
              </c:numCache>
            </c:numRef>
          </c:val>
          <c:smooth val="0"/>
          <c:extLst>
            <c:ext xmlns:c16="http://schemas.microsoft.com/office/drawing/2014/chart" uri="{C3380CC4-5D6E-409C-BE32-E72D297353CC}">
              <c16:uniqueId val="{00000014-F565-43D7-ACF0-602765543F4D}"/>
            </c:ext>
          </c:extLst>
        </c:ser>
        <c:ser>
          <c:idx val="5"/>
          <c:order val="5"/>
          <c:tx>
            <c:strRef>
              <c:f>Sheet1!$B$8</c:f>
              <c:strCache>
                <c:ptCount val="1"/>
                <c:pt idx="0">
                  <c:v>CZ</c:v>
                </c:pt>
              </c:strCache>
            </c:strRef>
          </c:tx>
          <c:spPr>
            <a:ln w="12700" cap="rnd">
              <a:solidFill>
                <a:schemeClr val="accent6"/>
              </a:solidFill>
              <a:round/>
            </a:ln>
            <a:effectLst/>
          </c:spPr>
          <c:marker>
            <c:symbol val="circle"/>
            <c:size val="5"/>
            <c:spPr>
              <a:solidFill>
                <a:schemeClr val="accent6"/>
              </a:solidFill>
              <a:ln w="12700">
                <a:solidFill>
                  <a:schemeClr val="accent6"/>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5-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16-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17-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Sheet1!$C$8:$F$8</c:f>
              <c:numCache>
                <c:formatCode>General</c:formatCode>
                <c:ptCount val="4"/>
                <c:pt idx="0">
                  <c:v>52</c:v>
                </c:pt>
                <c:pt idx="1">
                  <c:v>57</c:v>
                </c:pt>
                <c:pt idx="2">
                  <c:v>48</c:v>
                </c:pt>
                <c:pt idx="3">
                  <c:v>60</c:v>
                </c:pt>
              </c:numCache>
            </c:numRef>
          </c:val>
          <c:smooth val="0"/>
          <c:extLst>
            <c:ext xmlns:c16="http://schemas.microsoft.com/office/drawing/2014/chart" uri="{C3380CC4-5D6E-409C-BE32-E72D297353CC}">
              <c16:uniqueId val="{00000018-F565-43D7-ACF0-602765543F4D}"/>
            </c:ext>
          </c:extLst>
        </c:ser>
        <c:ser>
          <c:idx val="6"/>
          <c:order val="6"/>
          <c:tx>
            <c:strRef>
              <c:f>Sheet1!$B$9</c:f>
              <c:strCache>
                <c:ptCount val="1"/>
                <c:pt idx="0">
                  <c:v>DE</c:v>
                </c:pt>
              </c:strCache>
            </c:strRef>
          </c:tx>
          <c:spPr>
            <a:ln w="12700" cap="rnd">
              <a:solidFill>
                <a:schemeClr val="accent1">
                  <a:lumMod val="60000"/>
                </a:schemeClr>
              </a:solidFill>
              <a:round/>
            </a:ln>
            <a:effectLst/>
          </c:spPr>
          <c:marker>
            <c:symbol val="circle"/>
            <c:size val="5"/>
            <c:spPr>
              <a:solidFill>
                <a:schemeClr val="accent1">
                  <a:lumMod val="60000"/>
                </a:schemeClr>
              </a:solidFill>
              <a:ln w="12700">
                <a:solidFill>
                  <a:schemeClr val="accent1">
                    <a:lumMod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9-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1A-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1B-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Sheet1!$C$9:$F$9</c:f>
              <c:numCache>
                <c:formatCode>General</c:formatCode>
                <c:ptCount val="4"/>
                <c:pt idx="0">
                  <c:v>52</c:v>
                </c:pt>
                <c:pt idx="1">
                  <c:v>66</c:v>
                </c:pt>
                <c:pt idx="2">
                  <c:v>84</c:v>
                </c:pt>
                <c:pt idx="3">
                  <c:v>84</c:v>
                </c:pt>
              </c:numCache>
            </c:numRef>
          </c:val>
          <c:smooth val="0"/>
          <c:extLst>
            <c:ext xmlns:c16="http://schemas.microsoft.com/office/drawing/2014/chart" uri="{C3380CC4-5D6E-409C-BE32-E72D297353CC}">
              <c16:uniqueId val="{0000001C-F565-43D7-ACF0-602765543F4D}"/>
            </c:ext>
          </c:extLst>
        </c:ser>
        <c:ser>
          <c:idx val="7"/>
          <c:order val="7"/>
          <c:tx>
            <c:strRef>
              <c:f>Sheet1!$B$10</c:f>
              <c:strCache>
                <c:ptCount val="1"/>
                <c:pt idx="0">
                  <c:v>DK</c:v>
                </c:pt>
              </c:strCache>
            </c:strRef>
          </c:tx>
          <c:spPr>
            <a:ln w="12700" cap="rnd">
              <a:solidFill>
                <a:schemeClr val="accent2">
                  <a:lumMod val="60000"/>
                </a:schemeClr>
              </a:solidFill>
              <a:round/>
            </a:ln>
            <a:effectLst/>
          </c:spPr>
          <c:marker>
            <c:symbol val="circle"/>
            <c:size val="5"/>
            <c:spPr>
              <a:solidFill>
                <a:schemeClr val="accent2">
                  <a:lumMod val="60000"/>
                </a:schemeClr>
              </a:solidFill>
              <a:ln w="12700">
                <a:solidFill>
                  <a:schemeClr val="accent2">
                    <a:lumMod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D-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1E-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1F-F565-43D7-ACF0-602765543F4D}"/>
                </c:ext>
              </c:extLst>
            </c:dLbl>
            <c:dLbl>
              <c:idx val="3"/>
              <c:layout>
                <c:manualLayout>
                  <c:x val="-8.5914436392177233E-4"/>
                  <c:y val="1.8320613623548077E-2"/>
                </c:manualLayout>
              </c:layout>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Sheet1!$C$10:$F$10</c:f>
              <c:numCache>
                <c:formatCode>General</c:formatCode>
                <c:ptCount val="4"/>
                <c:pt idx="0">
                  <c:v>69</c:v>
                </c:pt>
                <c:pt idx="1">
                  <c:v>87</c:v>
                </c:pt>
                <c:pt idx="2">
                  <c:v>89</c:v>
                </c:pt>
                <c:pt idx="3">
                  <c:v>93</c:v>
                </c:pt>
              </c:numCache>
            </c:numRef>
          </c:val>
          <c:smooth val="0"/>
          <c:extLst>
            <c:ext xmlns:c16="http://schemas.microsoft.com/office/drawing/2014/chart" uri="{C3380CC4-5D6E-409C-BE32-E72D297353CC}">
              <c16:uniqueId val="{00000021-F565-43D7-ACF0-602765543F4D}"/>
            </c:ext>
          </c:extLst>
        </c:ser>
        <c:ser>
          <c:idx val="8"/>
          <c:order val="8"/>
          <c:tx>
            <c:strRef>
              <c:f>Sheet1!$B$11</c:f>
              <c:strCache>
                <c:ptCount val="1"/>
                <c:pt idx="0">
                  <c:v>EE</c:v>
                </c:pt>
              </c:strCache>
            </c:strRef>
          </c:tx>
          <c:spPr>
            <a:ln w="12700" cap="rnd">
              <a:solidFill>
                <a:schemeClr val="accent3">
                  <a:lumMod val="60000"/>
                </a:schemeClr>
              </a:solidFill>
              <a:round/>
            </a:ln>
            <a:effectLst/>
          </c:spPr>
          <c:marker>
            <c:symbol val="circle"/>
            <c:size val="5"/>
            <c:spPr>
              <a:solidFill>
                <a:schemeClr val="accent3">
                  <a:lumMod val="60000"/>
                </a:schemeClr>
              </a:solidFill>
              <a:ln w="12700">
                <a:solidFill>
                  <a:schemeClr val="accent3">
                    <a:lumMod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2-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23-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24-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Sheet1!$C$11:$F$11</c:f>
              <c:numCache>
                <c:formatCode>General</c:formatCode>
                <c:ptCount val="4"/>
                <c:pt idx="0">
                  <c:v>21</c:v>
                </c:pt>
                <c:pt idx="1">
                  <c:v>31</c:v>
                </c:pt>
                <c:pt idx="2">
                  <c:v>41</c:v>
                </c:pt>
                <c:pt idx="3">
                  <c:v>41</c:v>
                </c:pt>
              </c:numCache>
            </c:numRef>
          </c:val>
          <c:smooth val="0"/>
          <c:extLst>
            <c:ext xmlns:c16="http://schemas.microsoft.com/office/drawing/2014/chart" uri="{C3380CC4-5D6E-409C-BE32-E72D297353CC}">
              <c16:uniqueId val="{00000025-F565-43D7-ACF0-602765543F4D}"/>
            </c:ext>
          </c:extLst>
        </c:ser>
        <c:ser>
          <c:idx val="9"/>
          <c:order val="9"/>
          <c:tx>
            <c:strRef>
              <c:f>Sheet1!$B$12</c:f>
              <c:strCache>
                <c:ptCount val="1"/>
                <c:pt idx="0">
                  <c:v>EL</c:v>
                </c:pt>
              </c:strCache>
            </c:strRef>
          </c:tx>
          <c:spPr>
            <a:ln w="12700" cap="rnd">
              <a:solidFill>
                <a:schemeClr val="accent4">
                  <a:lumMod val="60000"/>
                </a:schemeClr>
              </a:solidFill>
              <a:round/>
            </a:ln>
            <a:effectLst/>
          </c:spPr>
          <c:marker>
            <c:symbol val="circle"/>
            <c:size val="5"/>
            <c:spPr>
              <a:solidFill>
                <a:schemeClr val="accent4">
                  <a:lumMod val="60000"/>
                </a:schemeClr>
              </a:solidFill>
              <a:ln w="9525">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6-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27-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28-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Sheet1!$C$12:$F$12</c:f>
              <c:numCache>
                <c:formatCode>General</c:formatCode>
                <c:ptCount val="4"/>
                <c:pt idx="0">
                  <c:v>15</c:v>
                </c:pt>
                <c:pt idx="1">
                  <c:v>33</c:v>
                </c:pt>
                <c:pt idx="2">
                  <c:v>39</c:v>
                </c:pt>
                <c:pt idx="3">
                  <c:v>57</c:v>
                </c:pt>
              </c:numCache>
            </c:numRef>
          </c:val>
          <c:smooth val="0"/>
          <c:extLst>
            <c:ext xmlns:c16="http://schemas.microsoft.com/office/drawing/2014/chart" uri="{C3380CC4-5D6E-409C-BE32-E72D297353CC}">
              <c16:uniqueId val="{00000029-F565-43D7-ACF0-602765543F4D}"/>
            </c:ext>
          </c:extLst>
        </c:ser>
        <c:ser>
          <c:idx val="10"/>
          <c:order val="10"/>
          <c:tx>
            <c:strRef>
              <c:f>Sheet1!$B$13</c:f>
              <c:strCache>
                <c:ptCount val="1"/>
                <c:pt idx="0">
                  <c:v>ES</c:v>
                </c:pt>
              </c:strCache>
            </c:strRef>
          </c:tx>
          <c:spPr>
            <a:ln w="12700" cap="rnd">
              <a:solidFill>
                <a:schemeClr val="accent5">
                  <a:lumMod val="60000"/>
                </a:schemeClr>
              </a:solidFill>
              <a:round/>
            </a:ln>
            <a:effectLst/>
          </c:spPr>
          <c:marker>
            <c:symbol val="circle"/>
            <c:size val="5"/>
            <c:spPr>
              <a:solidFill>
                <a:schemeClr val="accent5">
                  <a:lumMod val="60000"/>
                </a:schemeClr>
              </a:solidFill>
              <a:ln w="12700">
                <a:solidFill>
                  <a:schemeClr val="accent5">
                    <a:lumMod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A-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2B-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2C-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Sheet1!$C$13:$F$13</c:f>
              <c:numCache>
                <c:formatCode>General</c:formatCode>
                <c:ptCount val="4"/>
                <c:pt idx="0">
                  <c:v>56</c:v>
                </c:pt>
                <c:pt idx="1">
                  <c:v>84</c:v>
                </c:pt>
                <c:pt idx="2">
                  <c:v>86</c:v>
                </c:pt>
                <c:pt idx="3">
                  <c:v>88</c:v>
                </c:pt>
              </c:numCache>
            </c:numRef>
          </c:val>
          <c:smooth val="0"/>
          <c:extLst>
            <c:ext xmlns:c16="http://schemas.microsoft.com/office/drawing/2014/chart" uri="{C3380CC4-5D6E-409C-BE32-E72D297353CC}">
              <c16:uniqueId val="{0000002D-F565-43D7-ACF0-602765543F4D}"/>
            </c:ext>
          </c:extLst>
        </c:ser>
        <c:ser>
          <c:idx val="11"/>
          <c:order val="11"/>
          <c:tx>
            <c:strRef>
              <c:f>Sheet1!$B$14</c:f>
              <c:strCache>
                <c:ptCount val="1"/>
                <c:pt idx="0">
                  <c:v>FI</c:v>
                </c:pt>
              </c:strCache>
            </c:strRef>
          </c:tx>
          <c:spPr>
            <a:ln w="12700" cap="rnd">
              <a:solidFill>
                <a:schemeClr val="accent6">
                  <a:lumMod val="60000"/>
                </a:schemeClr>
              </a:solidFill>
              <a:round/>
            </a:ln>
            <a:effectLst/>
          </c:spPr>
          <c:marker>
            <c:symbol val="circle"/>
            <c:size val="5"/>
            <c:spPr>
              <a:solidFill>
                <a:schemeClr val="accent6">
                  <a:lumMod val="60000"/>
                </a:schemeClr>
              </a:solidFill>
              <a:ln w="12700">
                <a:solidFill>
                  <a:schemeClr val="accent6">
                    <a:lumMod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E-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2F-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30-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Sheet1!$C$14:$F$14</c:f>
              <c:numCache>
                <c:formatCode>General</c:formatCode>
                <c:ptCount val="4"/>
                <c:pt idx="0">
                  <c:v>45</c:v>
                </c:pt>
                <c:pt idx="1">
                  <c:v>66</c:v>
                </c:pt>
                <c:pt idx="2">
                  <c:v>76</c:v>
                </c:pt>
                <c:pt idx="3">
                  <c:v>76</c:v>
                </c:pt>
              </c:numCache>
            </c:numRef>
          </c:val>
          <c:smooth val="0"/>
          <c:extLst>
            <c:ext xmlns:c16="http://schemas.microsoft.com/office/drawing/2014/chart" uri="{C3380CC4-5D6E-409C-BE32-E72D297353CC}">
              <c16:uniqueId val="{00000031-F565-43D7-ACF0-602765543F4D}"/>
            </c:ext>
          </c:extLst>
        </c:ser>
        <c:ser>
          <c:idx val="12"/>
          <c:order val="12"/>
          <c:tx>
            <c:strRef>
              <c:f>Sheet1!$B$15</c:f>
              <c:strCache>
                <c:ptCount val="1"/>
                <c:pt idx="0">
                  <c:v>FR</c:v>
                </c:pt>
              </c:strCache>
            </c:strRef>
          </c:tx>
          <c:spPr>
            <a:ln w="12700" cap="rnd">
              <a:solidFill>
                <a:schemeClr val="accent1">
                  <a:lumMod val="80000"/>
                  <a:lumOff val="20000"/>
                </a:schemeClr>
              </a:solidFill>
              <a:round/>
            </a:ln>
            <a:effectLst/>
          </c:spPr>
          <c:marker>
            <c:symbol val="circle"/>
            <c:size val="5"/>
            <c:spPr>
              <a:solidFill>
                <a:schemeClr val="accent1">
                  <a:lumMod val="80000"/>
                  <a:lumOff val="20000"/>
                </a:schemeClr>
              </a:solidFill>
              <a:ln w="12700">
                <a:solidFill>
                  <a:schemeClr val="accent1">
                    <a:lumMod val="80000"/>
                    <a:lumOff val="2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32-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33-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34-F565-43D7-ACF0-602765543F4D}"/>
                </c:ext>
              </c:extLst>
            </c:dLbl>
            <c:dLbl>
              <c:idx val="3"/>
              <c:layout>
                <c:manualLayout>
                  <c:x val="-1.2600638440533627E-16"/>
                  <c:y val="1.5211949165738379E-2"/>
                </c:manualLayout>
              </c:layout>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5-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Sheet1!$C$15:$F$15</c:f>
              <c:numCache>
                <c:formatCode>General</c:formatCode>
                <c:ptCount val="4"/>
                <c:pt idx="0">
                  <c:v>48</c:v>
                </c:pt>
                <c:pt idx="1">
                  <c:v>71</c:v>
                </c:pt>
                <c:pt idx="2">
                  <c:v>79</c:v>
                </c:pt>
                <c:pt idx="3">
                  <c:v>79</c:v>
                </c:pt>
              </c:numCache>
            </c:numRef>
          </c:val>
          <c:smooth val="0"/>
          <c:extLst>
            <c:ext xmlns:c16="http://schemas.microsoft.com/office/drawing/2014/chart" uri="{C3380CC4-5D6E-409C-BE32-E72D297353CC}">
              <c16:uniqueId val="{00000036-F565-43D7-ACF0-602765543F4D}"/>
            </c:ext>
          </c:extLst>
        </c:ser>
        <c:ser>
          <c:idx val="13"/>
          <c:order val="13"/>
          <c:tx>
            <c:strRef>
              <c:f>Sheet1!$B$16</c:f>
              <c:strCache>
                <c:ptCount val="1"/>
                <c:pt idx="0">
                  <c:v>HR</c:v>
                </c:pt>
              </c:strCache>
            </c:strRef>
          </c:tx>
          <c:spPr>
            <a:ln w="12700" cap="rnd">
              <a:solidFill>
                <a:schemeClr val="accent2">
                  <a:lumMod val="80000"/>
                  <a:lumOff val="20000"/>
                </a:schemeClr>
              </a:solidFill>
              <a:round/>
            </a:ln>
            <a:effectLst/>
          </c:spPr>
          <c:marker>
            <c:symbol val="circle"/>
            <c:size val="5"/>
            <c:spPr>
              <a:solidFill>
                <a:schemeClr val="accent2">
                  <a:lumMod val="80000"/>
                  <a:lumOff val="20000"/>
                </a:schemeClr>
              </a:solidFill>
              <a:ln w="12700">
                <a:solidFill>
                  <a:schemeClr val="accent2">
                    <a:lumMod val="80000"/>
                    <a:lumOff val="20000"/>
                  </a:schemeClr>
                </a:solidFill>
              </a:ln>
              <a:effectLst/>
            </c:spPr>
          </c:marker>
          <c:dPt>
            <c:idx val="2"/>
            <c:marker>
              <c:symbol val="circle"/>
              <c:size val="5"/>
              <c:spPr>
                <a:solidFill>
                  <a:schemeClr val="accent2">
                    <a:lumMod val="80000"/>
                    <a:lumOff val="20000"/>
                  </a:schemeClr>
                </a:solidFill>
                <a:ln w="12700">
                  <a:solidFill>
                    <a:schemeClr val="accent2">
                      <a:lumMod val="80000"/>
                      <a:lumOff val="20000"/>
                    </a:schemeClr>
                  </a:solidFill>
                </a:ln>
                <a:effectLst/>
              </c:spPr>
            </c:marker>
            <c:bubble3D val="0"/>
            <c:spPr>
              <a:ln w="12700" cap="rnd">
                <a:solidFill>
                  <a:schemeClr val="accent2">
                    <a:lumMod val="80000"/>
                    <a:lumOff val="20000"/>
                  </a:schemeClr>
                </a:solidFill>
                <a:round/>
              </a:ln>
              <a:effectLst/>
            </c:spPr>
            <c:extLst>
              <c:ext xmlns:c16="http://schemas.microsoft.com/office/drawing/2014/chart" uri="{C3380CC4-5D6E-409C-BE32-E72D297353CC}">
                <c16:uniqueId val="{00000038-F565-43D7-ACF0-602765543F4D}"/>
              </c:ext>
            </c:extLst>
          </c:dPt>
          <c:dLbls>
            <c:dLbl>
              <c:idx val="1"/>
              <c:delete val="1"/>
              <c:extLst>
                <c:ext xmlns:c15="http://schemas.microsoft.com/office/drawing/2012/chart" uri="{CE6537A1-D6FC-4f65-9D91-7224C49458BB}"/>
                <c:ext xmlns:c16="http://schemas.microsoft.com/office/drawing/2014/chart" uri="{C3380CC4-5D6E-409C-BE32-E72D297353CC}">
                  <c16:uniqueId val="{00000039-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38-F565-43D7-ACF0-602765543F4D}"/>
                </c:ext>
              </c:extLst>
            </c:dLbl>
            <c:dLbl>
              <c:idx val="3"/>
              <c:layout>
                <c:manualLayout>
                  <c:x val="-1.2600638440533627E-16"/>
                  <c:y val="-6.1068712078493652E-3"/>
                </c:manualLayout>
              </c:layout>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A-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Sheet1!$C$16:$F$16</c:f>
              <c:numCache>
                <c:formatCode>General</c:formatCode>
                <c:ptCount val="4"/>
                <c:pt idx="1">
                  <c:v>37</c:v>
                </c:pt>
                <c:pt idx="2">
                  <c:v>39</c:v>
                </c:pt>
                <c:pt idx="3">
                  <c:v>42</c:v>
                </c:pt>
              </c:numCache>
            </c:numRef>
          </c:val>
          <c:smooth val="0"/>
          <c:extLst>
            <c:ext xmlns:c16="http://schemas.microsoft.com/office/drawing/2014/chart" uri="{C3380CC4-5D6E-409C-BE32-E72D297353CC}">
              <c16:uniqueId val="{0000003B-F565-43D7-ACF0-602765543F4D}"/>
            </c:ext>
          </c:extLst>
        </c:ser>
        <c:ser>
          <c:idx val="14"/>
          <c:order val="14"/>
          <c:tx>
            <c:strRef>
              <c:f>Sheet1!$B$17</c:f>
              <c:strCache>
                <c:ptCount val="1"/>
                <c:pt idx="0">
                  <c:v>HU</c:v>
                </c:pt>
              </c:strCache>
            </c:strRef>
          </c:tx>
          <c:spPr>
            <a:ln w="12700" cap="rnd">
              <a:solidFill>
                <a:schemeClr val="accent3">
                  <a:lumMod val="80000"/>
                  <a:lumOff val="20000"/>
                </a:schemeClr>
              </a:solidFill>
              <a:round/>
            </a:ln>
            <a:effectLst/>
          </c:spPr>
          <c:marker>
            <c:symbol val="circle"/>
            <c:size val="5"/>
            <c:spPr>
              <a:solidFill>
                <a:schemeClr val="accent3">
                  <a:lumMod val="80000"/>
                  <a:lumOff val="20000"/>
                </a:schemeClr>
              </a:solidFill>
              <a:ln w="12700">
                <a:solidFill>
                  <a:schemeClr val="accent3">
                    <a:lumMod val="80000"/>
                    <a:lumOff val="2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3C-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3D-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3E-F565-43D7-ACF0-602765543F4D}"/>
                </c:ext>
              </c:extLst>
            </c:dLbl>
            <c:dLbl>
              <c:idx val="3"/>
              <c:layout>
                <c:manualLayout>
                  <c:x val="-1.7182887278432927E-3"/>
                  <c:y val="-3.6238875513553009E-2"/>
                </c:manualLayout>
              </c:layout>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F-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Sheet1!$C$17:$F$17</c:f>
              <c:numCache>
                <c:formatCode>General</c:formatCode>
                <c:ptCount val="4"/>
                <c:pt idx="0">
                  <c:v>18</c:v>
                </c:pt>
                <c:pt idx="1">
                  <c:v>39</c:v>
                </c:pt>
                <c:pt idx="2">
                  <c:v>33</c:v>
                </c:pt>
                <c:pt idx="3">
                  <c:v>42</c:v>
                </c:pt>
              </c:numCache>
            </c:numRef>
          </c:val>
          <c:smooth val="0"/>
          <c:extLst>
            <c:ext xmlns:c16="http://schemas.microsoft.com/office/drawing/2014/chart" uri="{C3380CC4-5D6E-409C-BE32-E72D297353CC}">
              <c16:uniqueId val="{00000040-F565-43D7-ACF0-602765543F4D}"/>
            </c:ext>
          </c:extLst>
        </c:ser>
        <c:ser>
          <c:idx val="15"/>
          <c:order val="15"/>
          <c:tx>
            <c:strRef>
              <c:f>Sheet1!$B$18</c:f>
              <c:strCache>
                <c:ptCount val="1"/>
                <c:pt idx="0">
                  <c:v>IE</c:v>
                </c:pt>
              </c:strCache>
            </c:strRef>
          </c:tx>
          <c:spPr>
            <a:ln w="12700" cap="rnd">
              <a:solidFill>
                <a:schemeClr val="accent4">
                  <a:lumMod val="80000"/>
                  <a:lumOff val="20000"/>
                </a:schemeClr>
              </a:solidFill>
              <a:round/>
            </a:ln>
            <a:effectLst/>
          </c:spPr>
          <c:marker>
            <c:symbol val="circle"/>
            <c:size val="5"/>
            <c:spPr>
              <a:solidFill>
                <a:schemeClr val="accent4">
                  <a:lumMod val="80000"/>
                  <a:lumOff val="20000"/>
                </a:schemeClr>
              </a:solidFill>
              <a:ln w="12700">
                <a:solidFill>
                  <a:schemeClr val="accent4">
                    <a:lumMod val="80000"/>
                    <a:lumOff val="2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41-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42-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43-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Sheet1!$C$18:$F$18</c:f>
              <c:numCache>
                <c:formatCode>General</c:formatCode>
                <c:ptCount val="4"/>
                <c:pt idx="0">
                  <c:v>41</c:v>
                </c:pt>
                <c:pt idx="1">
                  <c:v>80</c:v>
                </c:pt>
                <c:pt idx="2">
                  <c:v>79</c:v>
                </c:pt>
                <c:pt idx="3">
                  <c:v>86</c:v>
                </c:pt>
              </c:numCache>
            </c:numRef>
          </c:val>
          <c:smooth val="0"/>
          <c:extLst>
            <c:ext xmlns:c16="http://schemas.microsoft.com/office/drawing/2014/chart" uri="{C3380CC4-5D6E-409C-BE32-E72D297353CC}">
              <c16:uniqueId val="{00000044-F565-43D7-ACF0-602765543F4D}"/>
            </c:ext>
          </c:extLst>
        </c:ser>
        <c:ser>
          <c:idx val="16"/>
          <c:order val="16"/>
          <c:tx>
            <c:strRef>
              <c:f>Sheet1!$B$19</c:f>
              <c:strCache>
                <c:ptCount val="1"/>
                <c:pt idx="0">
                  <c:v>IT</c:v>
                </c:pt>
              </c:strCache>
            </c:strRef>
          </c:tx>
          <c:spPr>
            <a:ln w="12700" cap="rnd">
              <a:solidFill>
                <a:schemeClr val="accent5">
                  <a:lumMod val="80000"/>
                  <a:lumOff val="20000"/>
                </a:schemeClr>
              </a:solidFill>
              <a:round/>
            </a:ln>
            <a:effectLst/>
          </c:spPr>
          <c:marker>
            <c:symbol val="circle"/>
            <c:size val="5"/>
            <c:spPr>
              <a:solidFill>
                <a:schemeClr val="accent5">
                  <a:lumMod val="80000"/>
                  <a:lumOff val="20000"/>
                </a:schemeClr>
              </a:solidFill>
              <a:ln w="12700">
                <a:solidFill>
                  <a:schemeClr val="accent5">
                    <a:lumMod val="80000"/>
                    <a:lumOff val="2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45-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46-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47-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Sheet1!$C$19:$F$19</c:f>
              <c:numCache>
                <c:formatCode>General</c:formatCode>
                <c:ptCount val="4"/>
                <c:pt idx="0">
                  <c:v>31</c:v>
                </c:pt>
                <c:pt idx="1">
                  <c:v>55</c:v>
                </c:pt>
                <c:pt idx="2">
                  <c:v>58</c:v>
                </c:pt>
                <c:pt idx="3">
                  <c:v>69</c:v>
                </c:pt>
              </c:numCache>
            </c:numRef>
          </c:val>
          <c:smooth val="0"/>
          <c:extLst>
            <c:ext xmlns:c16="http://schemas.microsoft.com/office/drawing/2014/chart" uri="{C3380CC4-5D6E-409C-BE32-E72D297353CC}">
              <c16:uniqueId val="{00000048-F565-43D7-ACF0-602765543F4D}"/>
            </c:ext>
          </c:extLst>
        </c:ser>
        <c:ser>
          <c:idx val="17"/>
          <c:order val="17"/>
          <c:tx>
            <c:strRef>
              <c:f>Sheet1!$B$20</c:f>
              <c:strCache>
                <c:ptCount val="1"/>
                <c:pt idx="0">
                  <c:v>LT</c:v>
                </c:pt>
              </c:strCache>
            </c:strRef>
          </c:tx>
          <c:spPr>
            <a:ln w="12700" cap="rnd">
              <a:solidFill>
                <a:schemeClr val="accent6">
                  <a:lumMod val="80000"/>
                  <a:lumOff val="20000"/>
                </a:schemeClr>
              </a:solidFill>
              <a:round/>
            </a:ln>
            <a:effectLst/>
          </c:spPr>
          <c:marker>
            <c:symbol val="circle"/>
            <c:size val="5"/>
            <c:spPr>
              <a:solidFill>
                <a:schemeClr val="accent6">
                  <a:lumMod val="80000"/>
                  <a:lumOff val="20000"/>
                </a:schemeClr>
              </a:solidFill>
              <a:ln w="12700">
                <a:solidFill>
                  <a:schemeClr val="accent6">
                    <a:lumMod val="80000"/>
                    <a:lumOff val="2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49-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4A-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4B-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Sheet1!$C$20:$F$20</c:f>
              <c:numCache>
                <c:formatCode>General</c:formatCode>
                <c:ptCount val="4"/>
                <c:pt idx="0">
                  <c:v>17</c:v>
                </c:pt>
                <c:pt idx="1">
                  <c:v>24</c:v>
                </c:pt>
                <c:pt idx="2">
                  <c:v>30</c:v>
                </c:pt>
                <c:pt idx="3">
                  <c:v>39</c:v>
                </c:pt>
              </c:numCache>
            </c:numRef>
          </c:val>
          <c:smooth val="0"/>
          <c:extLst>
            <c:ext xmlns:c16="http://schemas.microsoft.com/office/drawing/2014/chart" uri="{C3380CC4-5D6E-409C-BE32-E72D297353CC}">
              <c16:uniqueId val="{0000004C-F565-43D7-ACF0-602765543F4D}"/>
            </c:ext>
          </c:extLst>
        </c:ser>
        <c:ser>
          <c:idx val="18"/>
          <c:order val="18"/>
          <c:tx>
            <c:strRef>
              <c:f>Sheet1!$B$21</c:f>
              <c:strCache>
                <c:ptCount val="1"/>
                <c:pt idx="0">
                  <c:v>LU</c:v>
                </c:pt>
              </c:strCache>
            </c:strRef>
          </c:tx>
          <c:spPr>
            <a:ln w="12700" cap="rnd">
              <a:solidFill>
                <a:schemeClr val="accent1">
                  <a:lumMod val="80000"/>
                </a:schemeClr>
              </a:solidFill>
              <a:round/>
            </a:ln>
            <a:effectLst/>
          </c:spPr>
          <c:marker>
            <c:symbol val="circle"/>
            <c:size val="5"/>
            <c:spPr>
              <a:solidFill>
                <a:schemeClr val="accent1">
                  <a:lumMod val="80000"/>
                </a:schemeClr>
              </a:solidFill>
              <a:ln w="12700">
                <a:solidFill>
                  <a:schemeClr val="accent1">
                    <a:lumMod val="8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4D-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4E-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4F-F565-43D7-ACF0-602765543F4D}"/>
                </c:ext>
              </c:extLst>
            </c:dLbl>
            <c:dLbl>
              <c:idx val="3"/>
              <c:layout>
                <c:manualLayout>
                  <c:x val="-1.2600638440533627E-16"/>
                  <c:y val="1.140896187430375E-2"/>
                </c:manualLayout>
              </c:layout>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0-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Sheet1!$C$21:$F$21</c:f>
              <c:numCache>
                <c:formatCode>General</c:formatCode>
                <c:ptCount val="4"/>
                <c:pt idx="0">
                  <c:v>58</c:v>
                </c:pt>
                <c:pt idx="1">
                  <c:v>75</c:v>
                </c:pt>
                <c:pt idx="2">
                  <c:v>85</c:v>
                </c:pt>
                <c:pt idx="3">
                  <c:v>84</c:v>
                </c:pt>
              </c:numCache>
            </c:numRef>
          </c:val>
          <c:smooth val="0"/>
          <c:extLst>
            <c:ext xmlns:c16="http://schemas.microsoft.com/office/drawing/2014/chart" uri="{C3380CC4-5D6E-409C-BE32-E72D297353CC}">
              <c16:uniqueId val="{00000051-F565-43D7-ACF0-602765543F4D}"/>
            </c:ext>
          </c:extLst>
        </c:ser>
        <c:ser>
          <c:idx val="19"/>
          <c:order val="19"/>
          <c:tx>
            <c:strRef>
              <c:f>Sheet1!$B$22</c:f>
              <c:strCache>
                <c:ptCount val="1"/>
                <c:pt idx="0">
                  <c:v>LV</c:v>
                </c:pt>
              </c:strCache>
            </c:strRef>
          </c:tx>
          <c:spPr>
            <a:ln w="12700" cap="rnd">
              <a:solidFill>
                <a:schemeClr val="accent2">
                  <a:lumMod val="80000"/>
                </a:schemeClr>
              </a:solidFill>
              <a:round/>
            </a:ln>
            <a:effectLst/>
          </c:spPr>
          <c:marker>
            <c:symbol val="circle"/>
            <c:size val="5"/>
            <c:spPr>
              <a:solidFill>
                <a:schemeClr val="accent2">
                  <a:lumMod val="80000"/>
                </a:schemeClr>
              </a:solidFill>
              <a:ln w="12700">
                <a:solidFill>
                  <a:schemeClr val="accent2">
                    <a:lumMod val="8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52-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53-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54-F565-43D7-ACF0-602765543F4D}"/>
                </c:ext>
              </c:extLst>
            </c:dLbl>
            <c:dLbl>
              <c:idx val="3"/>
              <c:layout>
                <c:manualLayout>
                  <c:x val="-1.2600638440533627E-16"/>
                  <c:y val="3.8029872914345946E-3"/>
                </c:manualLayout>
              </c:layout>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5-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Sheet1!$C$22:$F$22</c:f>
              <c:numCache>
                <c:formatCode>General</c:formatCode>
                <c:ptCount val="4"/>
                <c:pt idx="0">
                  <c:v>12</c:v>
                </c:pt>
                <c:pt idx="1">
                  <c:v>19</c:v>
                </c:pt>
                <c:pt idx="2">
                  <c:v>24</c:v>
                </c:pt>
                <c:pt idx="3">
                  <c:v>36</c:v>
                </c:pt>
              </c:numCache>
            </c:numRef>
          </c:val>
          <c:smooth val="0"/>
          <c:extLst>
            <c:ext xmlns:c16="http://schemas.microsoft.com/office/drawing/2014/chart" uri="{C3380CC4-5D6E-409C-BE32-E72D297353CC}">
              <c16:uniqueId val="{00000056-F565-43D7-ACF0-602765543F4D}"/>
            </c:ext>
          </c:extLst>
        </c:ser>
        <c:ser>
          <c:idx val="20"/>
          <c:order val="20"/>
          <c:tx>
            <c:strRef>
              <c:f>Sheet1!$B$23</c:f>
              <c:strCache>
                <c:ptCount val="1"/>
                <c:pt idx="0">
                  <c:v>MT</c:v>
                </c:pt>
              </c:strCache>
            </c:strRef>
          </c:tx>
          <c:spPr>
            <a:ln w="12700" cap="rnd">
              <a:solidFill>
                <a:schemeClr val="accent3">
                  <a:lumMod val="80000"/>
                </a:schemeClr>
              </a:solidFill>
              <a:round/>
            </a:ln>
            <a:effectLst/>
          </c:spPr>
          <c:marker>
            <c:symbol val="circle"/>
            <c:size val="5"/>
            <c:spPr>
              <a:solidFill>
                <a:schemeClr val="accent3">
                  <a:lumMod val="80000"/>
                </a:schemeClr>
              </a:solidFill>
              <a:ln w="12700">
                <a:solidFill>
                  <a:schemeClr val="accent3">
                    <a:lumMod val="8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57-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58-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59-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Sheet1!$C$23:$F$23</c:f>
              <c:numCache>
                <c:formatCode>General</c:formatCode>
                <c:ptCount val="4"/>
                <c:pt idx="0">
                  <c:v>18</c:v>
                </c:pt>
                <c:pt idx="1">
                  <c:v>65</c:v>
                </c:pt>
                <c:pt idx="2">
                  <c:v>67</c:v>
                </c:pt>
                <c:pt idx="3">
                  <c:v>74</c:v>
                </c:pt>
              </c:numCache>
            </c:numRef>
          </c:val>
          <c:smooth val="0"/>
          <c:extLst>
            <c:ext xmlns:c16="http://schemas.microsoft.com/office/drawing/2014/chart" uri="{C3380CC4-5D6E-409C-BE32-E72D297353CC}">
              <c16:uniqueId val="{0000005A-F565-43D7-ACF0-602765543F4D}"/>
            </c:ext>
          </c:extLst>
        </c:ser>
        <c:ser>
          <c:idx val="21"/>
          <c:order val="21"/>
          <c:tx>
            <c:strRef>
              <c:f>Sheet1!$B$24</c:f>
              <c:strCache>
                <c:ptCount val="1"/>
                <c:pt idx="0">
                  <c:v>NL</c:v>
                </c:pt>
              </c:strCache>
            </c:strRef>
          </c:tx>
          <c:spPr>
            <a:ln w="12700" cap="rnd">
              <a:solidFill>
                <a:schemeClr val="accent4">
                  <a:lumMod val="80000"/>
                </a:schemeClr>
              </a:solidFill>
              <a:round/>
            </a:ln>
            <a:effectLst/>
          </c:spPr>
          <c:marker>
            <c:symbol val="circle"/>
            <c:size val="5"/>
            <c:spPr>
              <a:solidFill>
                <a:schemeClr val="accent4">
                  <a:lumMod val="80000"/>
                </a:schemeClr>
              </a:solidFill>
              <a:ln w="12700">
                <a:solidFill>
                  <a:schemeClr val="accent4">
                    <a:lumMod val="80000"/>
                  </a:schemeClr>
                </a:solidFill>
                <a:beve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5B-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5C-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5D-F565-43D7-ACF0-602765543F4D}"/>
                </c:ext>
              </c:extLst>
            </c:dLbl>
            <c:dLbl>
              <c:idx val="3"/>
              <c:layout>
                <c:manualLayout>
                  <c:x val="1.7182887278432927E-3"/>
                  <c:y val="-2.4427455771557256E-2"/>
                </c:manualLayout>
              </c:layout>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5E-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Sheet1!$C$24:$F$24</c:f>
              <c:numCache>
                <c:formatCode>General</c:formatCode>
                <c:ptCount val="4"/>
                <c:pt idx="0">
                  <c:v>82</c:v>
                </c:pt>
                <c:pt idx="1">
                  <c:v>91</c:v>
                </c:pt>
                <c:pt idx="2">
                  <c:v>92</c:v>
                </c:pt>
                <c:pt idx="3">
                  <c:v>94</c:v>
                </c:pt>
              </c:numCache>
            </c:numRef>
          </c:val>
          <c:smooth val="0"/>
          <c:extLst>
            <c:ext xmlns:c16="http://schemas.microsoft.com/office/drawing/2014/chart" uri="{C3380CC4-5D6E-409C-BE32-E72D297353CC}">
              <c16:uniqueId val="{0000005F-F565-43D7-ACF0-602765543F4D}"/>
            </c:ext>
          </c:extLst>
        </c:ser>
        <c:ser>
          <c:idx val="22"/>
          <c:order val="22"/>
          <c:tx>
            <c:strRef>
              <c:f>Sheet1!$B$25</c:f>
              <c:strCache>
                <c:ptCount val="1"/>
                <c:pt idx="0">
                  <c:v>PL</c:v>
                </c:pt>
              </c:strCache>
            </c:strRef>
          </c:tx>
          <c:spPr>
            <a:ln w="12700" cap="rnd">
              <a:solidFill>
                <a:schemeClr val="accent5">
                  <a:lumMod val="80000"/>
                </a:schemeClr>
              </a:solidFill>
              <a:round/>
            </a:ln>
            <a:effectLst/>
          </c:spPr>
          <c:marker>
            <c:symbol val="circle"/>
            <c:size val="5"/>
            <c:spPr>
              <a:solidFill>
                <a:schemeClr val="accent5">
                  <a:lumMod val="80000"/>
                </a:schemeClr>
              </a:solidFill>
              <a:ln w="12700">
                <a:solidFill>
                  <a:schemeClr val="accent5">
                    <a:lumMod val="8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60-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61-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62-F565-43D7-ACF0-602765543F4D}"/>
                </c:ext>
              </c:extLst>
            </c:dLbl>
            <c:dLbl>
              <c:idx val="3"/>
              <c:layout>
                <c:manualLayout>
                  <c:x val="-1.2600638440533627E-16"/>
                  <c:y val="-2.2817923748607638E-2"/>
                </c:manualLayout>
              </c:layout>
              <c:showLegendKey val="1"/>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3-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Sheet1!$C$25:$F$25</c:f>
              <c:numCache>
                <c:formatCode>General</c:formatCode>
                <c:ptCount val="4"/>
                <c:pt idx="0">
                  <c:v>17</c:v>
                </c:pt>
                <c:pt idx="1">
                  <c:v>28</c:v>
                </c:pt>
                <c:pt idx="2">
                  <c:v>45</c:v>
                </c:pt>
                <c:pt idx="3">
                  <c:v>50</c:v>
                </c:pt>
              </c:numCache>
            </c:numRef>
          </c:val>
          <c:smooth val="0"/>
          <c:extLst>
            <c:ext xmlns:c16="http://schemas.microsoft.com/office/drawing/2014/chart" uri="{C3380CC4-5D6E-409C-BE32-E72D297353CC}">
              <c16:uniqueId val="{00000064-F565-43D7-ACF0-602765543F4D}"/>
            </c:ext>
          </c:extLst>
        </c:ser>
        <c:ser>
          <c:idx val="23"/>
          <c:order val="23"/>
          <c:tx>
            <c:strRef>
              <c:f>Sheet1!$B$26</c:f>
              <c:strCache>
                <c:ptCount val="1"/>
                <c:pt idx="0">
                  <c:v>PT</c:v>
                </c:pt>
              </c:strCache>
            </c:strRef>
          </c:tx>
          <c:spPr>
            <a:ln w="12700" cap="rnd">
              <a:solidFill>
                <a:schemeClr val="accent6">
                  <a:lumMod val="80000"/>
                </a:schemeClr>
              </a:solidFill>
              <a:round/>
            </a:ln>
            <a:effectLst/>
          </c:spPr>
          <c:marker>
            <c:symbol val="circle"/>
            <c:size val="5"/>
            <c:spPr>
              <a:solidFill>
                <a:schemeClr val="accent6">
                  <a:lumMod val="80000"/>
                </a:schemeClr>
              </a:solidFill>
              <a:ln w="12700">
                <a:solidFill>
                  <a:schemeClr val="accent6">
                    <a:lumMod val="8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65-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66-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67-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Sheet1!$C$26:$F$26</c:f>
              <c:numCache>
                <c:formatCode>General</c:formatCode>
                <c:ptCount val="4"/>
                <c:pt idx="0">
                  <c:v>29</c:v>
                </c:pt>
                <c:pt idx="1">
                  <c:v>61</c:v>
                </c:pt>
                <c:pt idx="2">
                  <c:v>74</c:v>
                </c:pt>
                <c:pt idx="3">
                  <c:v>81</c:v>
                </c:pt>
              </c:numCache>
            </c:numRef>
          </c:val>
          <c:smooth val="0"/>
          <c:extLst>
            <c:ext xmlns:c16="http://schemas.microsoft.com/office/drawing/2014/chart" uri="{C3380CC4-5D6E-409C-BE32-E72D297353CC}">
              <c16:uniqueId val="{00000068-F565-43D7-ACF0-602765543F4D}"/>
            </c:ext>
          </c:extLst>
        </c:ser>
        <c:ser>
          <c:idx val="24"/>
          <c:order val="24"/>
          <c:tx>
            <c:strRef>
              <c:f>Sheet1!$B$27</c:f>
              <c:strCache>
                <c:ptCount val="1"/>
                <c:pt idx="0">
                  <c:v>RO</c:v>
                </c:pt>
              </c:strCache>
            </c:strRef>
          </c:tx>
          <c:spPr>
            <a:ln w="12700" cap="rnd">
              <a:solidFill>
                <a:schemeClr val="accent1">
                  <a:lumMod val="60000"/>
                  <a:lumOff val="40000"/>
                </a:schemeClr>
              </a:solidFill>
              <a:round/>
            </a:ln>
            <a:effectLst/>
          </c:spPr>
          <c:marker>
            <c:symbol val="circle"/>
            <c:size val="5"/>
            <c:spPr>
              <a:solidFill>
                <a:schemeClr val="accent1">
                  <a:lumMod val="60000"/>
                  <a:lumOff val="40000"/>
                </a:schemeClr>
              </a:solidFill>
              <a:ln w="12700">
                <a:solidFill>
                  <a:schemeClr val="accent1">
                    <a:lumMod val="60000"/>
                    <a:lumOff val="4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69-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6A-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6B-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Sheet1!$C$27:$F$27</c:f>
              <c:numCache>
                <c:formatCode>General</c:formatCode>
                <c:ptCount val="4"/>
                <c:pt idx="0">
                  <c:v>11</c:v>
                </c:pt>
                <c:pt idx="1">
                  <c:v>21</c:v>
                </c:pt>
                <c:pt idx="2">
                  <c:v>29</c:v>
                </c:pt>
                <c:pt idx="3">
                  <c:v>25</c:v>
                </c:pt>
              </c:numCache>
            </c:numRef>
          </c:val>
          <c:smooth val="0"/>
          <c:extLst>
            <c:ext xmlns:c16="http://schemas.microsoft.com/office/drawing/2014/chart" uri="{C3380CC4-5D6E-409C-BE32-E72D297353CC}">
              <c16:uniqueId val="{0000006C-F565-43D7-ACF0-602765543F4D}"/>
            </c:ext>
          </c:extLst>
        </c:ser>
        <c:ser>
          <c:idx val="25"/>
          <c:order val="25"/>
          <c:tx>
            <c:strRef>
              <c:f>Sheet1!$B$28</c:f>
              <c:strCache>
                <c:ptCount val="1"/>
                <c:pt idx="0">
                  <c:v>SE</c:v>
                </c:pt>
              </c:strCache>
            </c:strRef>
          </c:tx>
          <c:spPr>
            <a:ln w="12700" cap="rnd">
              <a:solidFill>
                <a:schemeClr val="accent2">
                  <a:lumMod val="60000"/>
                  <a:lumOff val="40000"/>
                </a:schemeClr>
              </a:solidFill>
              <a:round/>
            </a:ln>
            <a:effectLst/>
          </c:spPr>
          <c:marker>
            <c:symbol val="circle"/>
            <c:size val="5"/>
            <c:spPr>
              <a:solidFill>
                <a:schemeClr val="accent2">
                  <a:lumMod val="60000"/>
                  <a:lumOff val="40000"/>
                </a:schemeClr>
              </a:solidFill>
              <a:ln w="12700">
                <a:solidFill>
                  <a:schemeClr val="accent2">
                    <a:lumMod val="60000"/>
                    <a:lumOff val="4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6D-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6E-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6F-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Sheet1!$C$28:$F$28</c:f>
              <c:numCache>
                <c:formatCode>General</c:formatCode>
                <c:ptCount val="4"/>
                <c:pt idx="0">
                  <c:v>71</c:v>
                </c:pt>
                <c:pt idx="1">
                  <c:v>90</c:v>
                </c:pt>
                <c:pt idx="2">
                  <c:v>92</c:v>
                </c:pt>
                <c:pt idx="3">
                  <c:v>94</c:v>
                </c:pt>
              </c:numCache>
            </c:numRef>
          </c:val>
          <c:smooth val="0"/>
          <c:extLst>
            <c:ext xmlns:c16="http://schemas.microsoft.com/office/drawing/2014/chart" uri="{C3380CC4-5D6E-409C-BE32-E72D297353CC}">
              <c16:uniqueId val="{00000070-F565-43D7-ACF0-602765543F4D}"/>
            </c:ext>
          </c:extLst>
        </c:ser>
        <c:ser>
          <c:idx val="26"/>
          <c:order val="26"/>
          <c:tx>
            <c:strRef>
              <c:f>Sheet1!$B$29</c:f>
              <c:strCache>
                <c:ptCount val="1"/>
                <c:pt idx="0">
                  <c:v>SI</c:v>
                </c:pt>
              </c:strCache>
            </c:strRef>
          </c:tx>
          <c:spPr>
            <a:ln w="12700" cap="rnd">
              <a:solidFill>
                <a:schemeClr val="accent3">
                  <a:lumMod val="60000"/>
                  <a:lumOff val="40000"/>
                </a:schemeClr>
              </a:solidFill>
              <a:round/>
            </a:ln>
            <a:effectLst/>
          </c:spPr>
          <c:marker>
            <c:symbol val="circle"/>
            <c:size val="5"/>
            <c:spPr>
              <a:solidFill>
                <a:schemeClr val="accent3">
                  <a:lumMod val="60000"/>
                  <a:lumOff val="40000"/>
                </a:schemeClr>
              </a:solidFill>
              <a:ln w="12700">
                <a:solidFill>
                  <a:schemeClr val="accent3">
                    <a:lumMod val="60000"/>
                    <a:lumOff val="4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71-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72-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73-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Sheet1!$C$29:$F$29</c:f>
              <c:numCache>
                <c:formatCode>General</c:formatCode>
                <c:ptCount val="4"/>
                <c:pt idx="0">
                  <c:v>31</c:v>
                </c:pt>
                <c:pt idx="1">
                  <c:v>54</c:v>
                </c:pt>
                <c:pt idx="2">
                  <c:v>62</c:v>
                </c:pt>
                <c:pt idx="3">
                  <c:v>62</c:v>
                </c:pt>
              </c:numCache>
            </c:numRef>
          </c:val>
          <c:smooth val="0"/>
          <c:extLst>
            <c:ext xmlns:c16="http://schemas.microsoft.com/office/drawing/2014/chart" uri="{C3380CC4-5D6E-409C-BE32-E72D297353CC}">
              <c16:uniqueId val="{00000074-F565-43D7-ACF0-602765543F4D}"/>
            </c:ext>
          </c:extLst>
        </c:ser>
        <c:ser>
          <c:idx val="27"/>
          <c:order val="27"/>
          <c:tx>
            <c:strRef>
              <c:f>Sheet1!$B$30</c:f>
              <c:strCache>
                <c:ptCount val="1"/>
                <c:pt idx="0">
                  <c:v>SK</c:v>
                </c:pt>
              </c:strCache>
            </c:strRef>
          </c:tx>
          <c:spPr>
            <a:ln w="12700" cap="rnd">
              <a:solidFill>
                <a:schemeClr val="accent4">
                  <a:lumMod val="60000"/>
                  <a:lumOff val="40000"/>
                </a:schemeClr>
              </a:solidFill>
              <a:round/>
            </a:ln>
            <a:effectLst/>
          </c:spPr>
          <c:marker>
            <c:symbol val="circle"/>
            <c:size val="5"/>
            <c:spPr>
              <a:solidFill>
                <a:schemeClr val="accent4">
                  <a:lumMod val="60000"/>
                  <a:lumOff val="40000"/>
                </a:schemeClr>
              </a:solidFill>
              <a:ln w="12700">
                <a:solidFill>
                  <a:schemeClr val="accent4">
                    <a:lumMod val="60000"/>
                    <a:lumOff val="4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75-F565-43D7-ACF0-602765543F4D}"/>
                </c:ext>
              </c:extLst>
            </c:dLbl>
            <c:dLbl>
              <c:idx val="1"/>
              <c:delete val="1"/>
              <c:extLst>
                <c:ext xmlns:c15="http://schemas.microsoft.com/office/drawing/2012/chart" uri="{CE6537A1-D6FC-4f65-9D91-7224C49458BB}"/>
                <c:ext xmlns:c16="http://schemas.microsoft.com/office/drawing/2014/chart" uri="{C3380CC4-5D6E-409C-BE32-E72D297353CC}">
                  <c16:uniqueId val="{00000076-F565-43D7-ACF0-602765543F4D}"/>
                </c:ext>
              </c:extLst>
            </c:dLbl>
            <c:dLbl>
              <c:idx val="2"/>
              <c:delete val="1"/>
              <c:extLst>
                <c:ext xmlns:c15="http://schemas.microsoft.com/office/drawing/2012/chart" uri="{CE6537A1-D6FC-4f65-9D91-7224C49458BB}"/>
                <c:ext xmlns:c16="http://schemas.microsoft.com/office/drawing/2014/chart" uri="{C3380CC4-5D6E-409C-BE32-E72D297353CC}">
                  <c16:uniqueId val="{00000077-F565-43D7-ACF0-602765543F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2006</c:v>
                </c:pt>
                <c:pt idx="1">
                  <c:v>2015</c:v>
                </c:pt>
                <c:pt idx="2">
                  <c:v>2019</c:v>
                </c:pt>
                <c:pt idx="3">
                  <c:v>2023</c:v>
                </c:pt>
              </c:numCache>
            </c:numRef>
          </c:cat>
          <c:val>
            <c:numRef>
              <c:f>Sheet1!$C$30:$F$30</c:f>
              <c:numCache>
                <c:formatCode>General</c:formatCode>
                <c:ptCount val="4"/>
                <c:pt idx="0">
                  <c:v>19</c:v>
                </c:pt>
                <c:pt idx="1">
                  <c:v>24</c:v>
                </c:pt>
                <c:pt idx="2">
                  <c:v>20</c:v>
                </c:pt>
                <c:pt idx="3">
                  <c:v>37</c:v>
                </c:pt>
              </c:numCache>
            </c:numRef>
          </c:val>
          <c:smooth val="0"/>
          <c:extLst>
            <c:ext xmlns:c16="http://schemas.microsoft.com/office/drawing/2014/chart" uri="{C3380CC4-5D6E-409C-BE32-E72D297353CC}">
              <c16:uniqueId val="{00000078-F565-43D7-ACF0-602765543F4D}"/>
            </c:ext>
          </c:extLst>
        </c:ser>
        <c:dLbls>
          <c:showLegendKey val="0"/>
          <c:showVal val="0"/>
          <c:showCatName val="0"/>
          <c:showSerName val="0"/>
          <c:showPercent val="0"/>
          <c:showBubbleSize val="0"/>
        </c:dLbls>
        <c:marker val="1"/>
        <c:smooth val="0"/>
        <c:axId val="623349208"/>
        <c:axId val="623344616"/>
      </c:lineChart>
      <c:dateAx>
        <c:axId val="623349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3344616"/>
        <c:crosses val="autoZero"/>
        <c:auto val="0"/>
        <c:lblOffset val="100"/>
        <c:baseTimeUnit val="days"/>
      </c:dateAx>
      <c:valAx>
        <c:axId val="623344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33492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Sheet1!$C$7</c:f>
              <c:strCache>
                <c:ptCount val="1"/>
                <c:pt idx="0">
                  <c:v>Prevalence of hate motivated violence in the 5 years before the survey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Sheet1!$A$8:$B$20</c:f>
              <c:multiLvlStrCache>
                <c:ptCount val="13"/>
                <c:lvl>
                  <c:pt idx="0">
                    <c:v>Lesbian</c:v>
                  </c:pt>
                  <c:pt idx="1">
                    <c:v>Gay</c:v>
                  </c:pt>
                  <c:pt idx="2">
                    <c:v>Bisexual</c:v>
                  </c:pt>
                  <c:pt idx="3">
                    <c:v>Pansexual</c:v>
                  </c:pt>
                  <c:pt idx="4">
                    <c:v>Asexual</c:v>
                  </c:pt>
                  <c:pt idx="6">
                    <c:v>Cis woman</c:v>
                  </c:pt>
                  <c:pt idx="7">
                    <c:v>Cis man</c:v>
                  </c:pt>
                  <c:pt idx="8">
                    <c:v>Trans woman</c:v>
                  </c:pt>
                  <c:pt idx="9">
                    <c:v>Trans man</c:v>
                  </c:pt>
                  <c:pt idx="10">
                    <c:v>Non-binary</c:v>
                  </c:pt>
                  <c:pt idx="12">
                    <c:v>Intersex</c:v>
                  </c:pt>
                </c:lvl>
                <c:lvl>
                  <c:pt idx="0">
                    <c:v>Sexual orientation</c:v>
                  </c:pt>
                  <c:pt idx="6">
                    <c:v>Gender identity</c:v>
                  </c:pt>
                  <c:pt idx="12">
                    <c:v>Sex characteristics</c:v>
                  </c:pt>
                </c:lvl>
              </c:multiLvlStrCache>
            </c:multiLvlStrRef>
          </c:cat>
          <c:val>
            <c:numRef>
              <c:f>Sheet1!$C$8:$C$20</c:f>
              <c:numCache>
                <c:formatCode>###0</c:formatCode>
                <c:ptCount val="13"/>
                <c:pt idx="0">
                  <c:v>13.178692764844921</c:v>
                </c:pt>
                <c:pt idx="1">
                  <c:v>16.526042025989685</c:v>
                </c:pt>
                <c:pt idx="2">
                  <c:v>10.827409366726782</c:v>
                </c:pt>
                <c:pt idx="3">
                  <c:v>17.048689400848193</c:v>
                </c:pt>
                <c:pt idx="4">
                  <c:v>7.6197596992792533</c:v>
                </c:pt>
                <c:pt idx="6">
                  <c:v>10.010991313704684</c:v>
                </c:pt>
                <c:pt idx="7">
                  <c:v>14.78444322837961</c:v>
                </c:pt>
                <c:pt idx="8">
                  <c:v>28.815618900478572</c:v>
                </c:pt>
                <c:pt idx="9">
                  <c:v>23.055663510142079</c:v>
                </c:pt>
                <c:pt idx="10">
                  <c:v>18.379446243174932</c:v>
                </c:pt>
                <c:pt idx="12">
                  <c:v>32</c:v>
                </c:pt>
              </c:numCache>
            </c:numRef>
          </c:val>
          <c:extLst>
            <c:ext xmlns:c16="http://schemas.microsoft.com/office/drawing/2014/chart" uri="{C3380CC4-5D6E-409C-BE32-E72D297353CC}">
              <c16:uniqueId val="{00000000-22D0-4F77-9BC7-7069A4960952}"/>
            </c:ext>
          </c:extLst>
        </c:ser>
        <c:dLbls>
          <c:showLegendKey val="0"/>
          <c:showVal val="0"/>
          <c:showCatName val="0"/>
          <c:showSerName val="0"/>
          <c:showPercent val="0"/>
          <c:showBubbleSize val="0"/>
        </c:dLbls>
        <c:gapWidth val="182"/>
        <c:axId val="1392847087"/>
        <c:axId val="1392837967"/>
      </c:barChart>
      <c:catAx>
        <c:axId val="139284708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1392837967"/>
        <c:crosses val="autoZero"/>
        <c:auto val="1"/>
        <c:lblAlgn val="ctr"/>
        <c:lblOffset val="100"/>
        <c:noMultiLvlLbl val="0"/>
      </c:catAx>
      <c:valAx>
        <c:axId val="1392837967"/>
        <c:scaling>
          <c:orientation val="minMax"/>
          <c:max val="6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1392847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Sheet1!$A$22:$A$35</c:f>
              <c:strCache>
                <c:ptCount val="14"/>
                <c:pt idx="0">
                  <c:v>A minority in terms of skin colour</c:v>
                </c:pt>
                <c:pt idx="1">
                  <c:v>Not a minority in terms of skin colour</c:v>
                </c:pt>
                <c:pt idx="3">
                  <c:v>A minority in terms of ethnicity or migrant background</c:v>
                </c:pt>
                <c:pt idx="4">
                  <c:v>Not a minority in terms of ethnicity or migrant background</c:v>
                </c:pt>
                <c:pt idx="6">
                  <c:v>Asylum seeker or refugee</c:v>
                </c:pt>
                <c:pt idx="7">
                  <c:v>Not an asylum seeker or refugee</c:v>
                </c:pt>
                <c:pt idx="9">
                  <c:v>A minority in terms of religion</c:v>
                </c:pt>
                <c:pt idx="10">
                  <c:v>Not a minority in terms of religion</c:v>
                </c:pt>
                <c:pt idx="12">
                  <c:v>A minority in terms of disability</c:v>
                </c:pt>
                <c:pt idx="13">
                  <c:v>Not a minority in terms of disability</c:v>
                </c:pt>
              </c:strCache>
            </c:strRef>
          </c:cat>
          <c:val>
            <c:numRef>
              <c:f>Sheet1!$B$22:$B$35</c:f>
              <c:numCache>
                <c:formatCode>###0</c:formatCode>
                <c:ptCount val="14"/>
                <c:pt idx="0">
                  <c:v>18.521980066291245</c:v>
                </c:pt>
                <c:pt idx="1">
                  <c:v>13.307188849450272</c:v>
                </c:pt>
                <c:pt idx="3">
                  <c:v>17.300158309248182</c:v>
                </c:pt>
                <c:pt idx="4">
                  <c:v>13.167052864018387</c:v>
                </c:pt>
                <c:pt idx="6">
                  <c:v>32.824306217686392</c:v>
                </c:pt>
                <c:pt idx="7">
                  <c:v>13.37395202488319</c:v>
                </c:pt>
                <c:pt idx="9">
                  <c:v>19.541551506005693</c:v>
                </c:pt>
                <c:pt idx="10">
                  <c:v>13.219422464605437</c:v>
                </c:pt>
                <c:pt idx="12">
                  <c:v>19.620791374226275</c:v>
                </c:pt>
                <c:pt idx="13">
                  <c:v>12.944032312286527</c:v>
                </c:pt>
              </c:numCache>
            </c:numRef>
          </c:val>
          <c:extLst>
            <c:ext xmlns:c16="http://schemas.microsoft.com/office/drawing/2014/chart" uri="{C3380CC4-5D6E-409C-BE32-E72D297353CC}">
              <c16:uniqueId val="{00000000-7EC6-4A60-8067-536619D21923}"/>
            </c:ext>
          </c:extLst>
        </c:ser>
        <c:dLbls>
          <c:showLegendKey val="0"/>
          <c:showVal val="0"/>
          <c:showCatName val="0"/>
          <c:showSerName val="0"/>
          <c:showPercent val="0"/>
          <c:showBubbleSize val="0"/>
        </c:dLbls>
        <c:gapWidth val="182"/>
        <c:axId val="1392847087"/>
        <c:axId val="1392837967"/>
      </c:barChart>
      <c:catAx>
        <c:axId val="139284708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1392837967"/>
        <c:crosses val="autoZero"/>
        <c:auto val="1"/>
        <c:lblAlgn val="ctr"/>
        <c:lblOffset val="100"/>
        <c:noMultiLvlLbl val="0"/>
      </c:catAx>
      <c:valAx>
        <c:axId val="1392837967"/>
        <c:scaling>
          <c:orientation val="minMax"/>
          <c:max val="6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1392847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1-E76F-4F79-8E95-8185E46F28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'[2024.0825 XLS-LGBTIQ_Main results_Chapter 2 - Violence_harassment_figures.xlsx]26'!$A$2:$A$34</c:f>
              <c:strCache>
                <c:ptCount val="33"/>
                <c:pt idx="0">
                  <c:v>EU-27</c:v>
                </c:pt>
                <c:pt idx="2">
                  <c:v>CZ</c:v>
                </c:pt>
                <c:pt idx="3">
                  <c:v>BG</c:v>
                </c:pt>
                <c:pt idx="4">
                  <c:v>AT</c:v>
                </c:pt>
                <c:pt idx="5">
                  <c:v>MT</c:v>
                </c:pt>
                <c:pt idx="6">
                  <c:v>PL</c:v>
                </c:pt>
                <c:pt idx="7">
                  <c:v>LT</c:v>
                </c:pt>
                <c:pt idx="8">
                  <c:v>DE</c:v>
                </c:pt>
                <c:pt idx="9">
                  <c:v>HU</c:v>
                </c:pt>
                <c:pt idx="10">
                  <c:v>SK</c:v>
                </c:pt>
                <c:pt idx="11">
                  <c:v>FR</c:v>
                </c:pt>
                <c:pt idx="12">
                  <c:v>LV</c:v>
                </c:pt>
                <c:pt idx="13">
                  <c:v>EL</c:v>
                </c:pt>
                <c:pt idx="14">
                  <c:v>HR</c:v>
                </c:pt>
                <c:pt idx="15">
                  <c:v>RO</c:v>
                </c:pt>
                <c:pt idx="16">
                  <c:v>NL</c:v>
                </c:pt>
                <c:pt idx="17">
                  <c:v>ES</c:v>
                </c:pt>
                <c:pt idx="18">
                  <c:v>BE</c:v>
                </c:pt>
                <c:pt idx="19">
                  <c:v>IE</c:v>
                </c:pt>
                <c:pt idx="20">
                  <c:v>CY</c:v>
                </c:pt>
                <c:pt idx="21">
                  <c:v>IT</c:v>
                </c:pt>
                <c:pt idx="22">
                  <c:v>LU</c:v>
                </c:pt>
                <c:pt idx="23">
                  <c:v>PT</c:v>
                </c:pt>
                <c:pt idx="24">
                  <c:v>EE</c:v>
                </c:pt>
                <c:pt idx="25">
                  <c:v>FI</c:v>
                </c:pt>
                <c:pt idx="26">
                  <c:v>DK</c:v>
                </c:pt>
                <c:pt idx="27">
                  <c:v>SI</c:v>
                </c:pt>
                <c:pt idx="28">
                  <c:v>SE</c:v>
                </c:pt>
                <c:pt idx="30">
                  <c:v>MK</c:v>
                </c:pt>
                <c:pt idx="31">
                  <c:v>AL</c:v>
                </c:pt>
                <c:pt idx="32">
                  <c:v>RS</c:v>
                </c:pt>
              </c:strCache>
            </c:strRef>
          </c:cat>
          <c:val>
            <c:numRef>
              <c:f>'[2024.0825 XLS-LGBTIQ_Main results_Chapter 2 - Violence_harassment_figures.xlsx]26'!$B$2:$B$34</c:f>
              <c:numCache>
                <c:formatCode>General</c:formatCode>
                <c:ptCount val="33"/>
                <c:pt idx="0" formatCode="###0">
                  <c:v>54.266675175539461</c:v>
                </c:pt>
                <c:pt idx="2" formatCode="###0">
                  <c:v>62.686004236495208</c:v>
                </c:pt>
                <c:pt idx="3" formatCode="###0">
                  <c:v>59.89751366765389</c:v>
                </c:pt>
                <c:pt idx="4" formatCode="###0">
                  <c:v>59.856924696083091</c:v>
                </c:pt>
                <c:pt idx="5" formatCode="###0">
                  <c:v>58.599480414467607</c:v>
                </c:pt>
                <c:pt idx="6" formatCode="###0">
                  <c:v>57.981999874642383</c:v>
                </c:pt>
                <c:pt idx="7" formatCode="###0">
                  <c:v>57.683786039696216</c:v>
                </c:pt>
                <c:pt idx="8" formatCode="###0">
                  <c:v>56.672667332231931</c:v>
                </c:pt>
                <c:pt idx="9" formatCode="###0">
                  <c:v>56.569243942488612</c:v>
                </c:pt>
                <c:pt idx="10" formatCode="###0">
                  <c:v>56.083809533938499</c:v>
                </c:pt>
                <c:pt idx="11" formatCode="###0">
                  <c:v>56.058282380084343</c:v>
                </c:pt>
                <c:pt idx="12" formatCode="###0">
                  <c:v>56.041281192431988</c:v>
                </c:pt>
                <c:pt idx="13" formatCode="###0">
                  <c:v>53.549503689798293</c:v>
                </c:pt>
                <c:pt idx="14" formatCode="###0">
                  <c:v>53.540197325884286</c:v>
                </c:pt>
                <c:pt idx="15" formatCode="###0">
                  <c:v>53.438533304616556</c:v>
                </c:pt>
                <c:pt idx="16" formatCode="###0">
                  <c:v>52.858896174982441</c:v>
                </c:pt>
                <c:pt idx="17" formatCode="###0">
                  <c:v>52.85811158584832</c:v>
                </c:pt>
                <c:pt idx="18" formatCode="###0">
                  <c:v>52.589307283681705</c:v>
                </c:pt>
                <c:pt idx="19" formatCode="###0">
                  <c:v>52.449642450155643</c:v>
                </c:pt>
                <c:pt idx="20" formatCode="###0">
                  <c:v>51.991595170000629</c:v>
                </c:pt>
                <c:pt idx="21" formatCode="###0">
                  <c:v>50.509390501714591</c:v>
                </c:pt>
                <c:pt idx="22" formatCode="###0">
                  <c:v>50.295844550124293</c:v>
                </c:pt>
                <c:pt idx="23" formatCode="###0">
                  <c:v>47.900802636743848</c:v>
                </c:pt>
                <c:pt idx="24" formatCode="###0">
                  <c:v>47.550316321050076</c:v>
                </c:pt>
                <c:pt idx="25" formatCode="###0">
                  <c:v>47.315596151800563</c:v>
                </c:pt>
                <c:pt idx="26" formatCode="###0">
                  <c:v>47.296599220387023</c:v>
                </c:pt>
                <c:pt idx="27" formatCode="###0">
                  <c:v>44.926756639812631</c:v>
                </c:pt>
                <c:pt idx="28" formatCode="###0">
                  <c:v>40.307784259054671</c:v>
                </c:pt>
                <c:pt idx="30" formatCode="###0">
                  <c:v>62.835194520491491</c:v>
                </c:pt>
                <c:pt idx="31" formatCode="###0">
                  <c:v>62.000359543649111</c:v>
                </c:pt>
                <c:pt idx="32" formatCode="###0">
                  <c:v>57.657713431594274</c:v>
                </c:pt>
              </c:numCache>
            </c:numRef>
          </c:val>
          <c:extLst>
            <c:ext xmlns:c16="http://schemas.microsoft.com/office/drawing/2014/chart" uri="{C3380CC4-5D6E-409C-BE32-E72D297353CC}">
              <c16:uniqueId val="{00000002-E76F-4F79-8E95-8185E46F2864}"/>
            </c:ext>
          </c:extLst>
        </c:ser>
        <c:dLbls>
          <c:showLegendKey val="0"/>
          <c:showVal val="0"/>
          <c:showCatName val="0"/>
          <c:showSerName val="0"/>
          <c:showPercent val="0"/>
          <c:showBubbleSize val="0"/>
        </c:dLbls>
        <c:gapWidth val="219"/>
        <c:overlap val="-27"/>
        <c:axId val="32676015"/>
        <c:axId val="2143116175"/>
      </c:barChart>
      <c:catAx>
        <c:axId val="32676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3116175"/>
        <c:crosses val="autoZero"/>
        <c:auto val="1"/>
        <c:lblAlgn val="ctr"/>
        <c:lblOffset val="100"/>
        <c:noMultiLvlLbl val="0"/>
      </c:catAx>
      <c:valAx>
        <c:axId val="214311617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760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'[LGBTIQ Survey 2023-REPORT_1st Chapter - Trends 2019 vs 2023 + key indicators 2023.xlsx]E2.1 Bullying'!$G$48:$G$80</c:f>
              <c:strCache>
                <c:ptCount val="33"/>
                <c:pt idx="0">
                  <c:v>EU-27</c:v>
                </c:pt>
                <c:pt idx="2">
                  <c:v>IE</c:v>
                </c:pt>
                <c:pt idx="3">
                  <c:v>PT</c:v>
                </c:pt>
                <c:pt idx="4">
                  <c:v>AT</c:v>
                </c:pt>
                <c:pt idx="5">
                  <c:v>CY</c:v>
                </c:pt>
                <c:pt idx="6">
                  <c:v>BG</c:v>
                </c:pt>
                <c:pt idx="7">
                  <c:v>LT</c:v>
                </c:pt>
                <c:pt idx="8">
                  <c:v>FR</c:v>
                </c:pt>
                <c:pt idx="9">
                  <c:v>HR</c:v>
                </c:pt>
                <c:pt idx="10">
                  <c:v>EL</c:v>
                </c:pt>
                <c:pt idx="11">
                  <c:v>DE</c:v>
                </c:pt>
                <c:pt idx="12">
                  <c:v>HU</c:v>
                </c:pt>
                <c:pt idx="13">
                  <c:v>RO</c:v>
                </c:pt>
                <c:pt idx="14">
                  <c:v>IT</c:v>
                </c:pt>
                <c:pt idx="15">
                  <c:v>LU</c:v>
                </c:pt>
                <c:pt idx="16">
                  <c:v>LV</c:v>
                </c:pt>
                <c:pt idx="17">
                  <c:v>BE</c:v>
                </c:pt>
                <c:pt idx="18">
                  <c:v>ES</c:v>
                </c:pt>
                <c:pt idx="19">
                  <c:v>EE</c:v>
                </c:pt>
                <c:pt idx="20">
                  <c:v>NL</c:v>
                </c:pt>
                <c:pt idx="21">
                  <c:v>FI</c:v>
                </c:pt>
                <c:pt idx="22">
                  <c:v>DK</c:v>
                </c:pt>
                <c:pt idx="23">
                  <c:v>PL</c:v>
                </c:pt>
                <c:pt idx="24">
                  <c:v>SK</c:v>
                </c:pt>
                <c:pt idx="25">
                  <c:v>MT</c:v>
                </c:pt>
                <c:pt idx="26">
                  <c:v>SE</c:v>
                </c:pt>
                <c:pt idx="27">
                  <c:v>SI</c:v>
                </c:pt>
                <c:pt idx="28">
                  <c:v>CZ</c:v>
                </c:pt>
                <c:pt idx="30">
                  <c:v>MK</c:v>
                </c:pt>
                <c:pt idx="31">
                  <c:v>RS</c:v>
                </c:pt>
                <c:pt idx="32">
                  <c:v>AL</c:v>
                </c:pt>
              </c:strCache>
            </c:strRef>
          </c:cat>
          <c:val>
            <c:numRef>
              <c:f>'[LGBTIQ Survey 2023-REPORT_1st Chapter - Trends 2019 vs 2023 + key indicators 2023.xlsx]E2.1 Bullying'!$H$48:$H$80</c:f>
              <c:numCache>
                <c:formatCode>General</c:formatCode>
                <c:ptCount val="33"/>
                <c:pt idx="0" formatCode="0">
                  <c:v>67.188699205277445</c:v>
                </c:pt>
                <c:pt idx="2" formatCode="0">
                  <c:v>75.97</c:v>
                </c:pt>
                <c:pt idx="3" formatCode="0">
                  <c:v>73.75</c:v>
                </c:pt>
                <c:pt idx="4" formatCode="0">
                  <c:v>73.14</c:v>
                </c:pt>
                <c:pt idx="5" formatCode="0">
                  <c:v>72.5</c:v>
                </c:pt>
                <c:pt idx="6" formatCode="0">
                  <c:v>72.28</c:v>
                </c:pt>
                <c:pt idx="7" formatCode="0">
                  <c:v>71.930000000000007</c:v>
                </c:pt>
                <c:pt idx="8" formatCode="0">
                  <c:v>71.03</c:v>
                </c:pt>
                <c:pt idx="9" formatCode="0">
                  <c:v>70.23</c:v>
                </c:pt>
                <c:pt idx="10" formatCode="0">
                  <c:v>69.91</c:v>
                </c:pt>
                <c:pt idx="11" formatCode="0">
                  <c:v>69.77</c:v>
                </c:pt>
                <c:pt idx="12" formatCode="0">
                  <c:v>68.83</c:v>
                </c:pt>
                <c:pt idx="13" formatCode="0">
                  <c:v>68.73</c:v>
                </c:pt>
                <c:pt idx="14" formatCode="0">
                  <c:v>68.069999999999993</c:v>
                </c:pt>
                <c:pt idx="15" formatCode="0">
                  <c:v>68.02</c:v>
                </c:pt>
                <c:pt idx="16" formatCode="0">
                  <c:v>67.19</c:v>
                </c:pt>
                <c:pt idx="17" formatCode="0">
                  <c:v>66.680000000000007</c:v>
                </c:pt>
                <c:pt idx="18" formatCode="0">
                  <c:v>65.69</c:v>
                </c:pt>
                <c:pt idx="19" formatCode="0">
                  <c:v>65.349999999999994</c:v>
                </c:pt>
                <c:pt idx="20" formatCode="0">
                  <c:v>64.83</c:v>
                </c:pt>
                <c:pt idx="21" formatCode="0">
                  <c:v>60.4</c:v>
                </c:pt>
                <c:pt idx="22" formatCode="0">
                  <c:v>59.81</c:v>
                </c:pt>
                <c:pt idx="23" formatCode="0">
                  <c:v>59.77</c:v>
                </c:pt>
                <c:pt idx="24" formatCode="0">
                  <c:v>59.65</c:v>
                </c:pt>
                <c:pt idx="25" formatCode="0">
                  <c:v>58.52</c:v>
                </c:pt>
                <c:pt idx="26" formatCode="0">
                  <c:v>58.28</c:v>
                </c:pt>
                <c:pt idx="27" formatCode="0">
                  <c:v>55.57</c:v>
                </c:pt>
                <c:pt idx="28" formatCode="0">
                  <c:v>51.62</c:v>
                </c:pt>
                <c:pt idx="30" formatCode="0">
                  <c:v>67.924758054771615</c:v>
                </c:pt>
                <c:pt idx="31" formatCode="0">
                  <c:v>67.114002204391824</c:v>
                </c:pt>
                <c:pt idx="32" formatCode="0">
                  <c:v>66.958877560112427</c:v>
                </c:pt>
              </c:numCache>
            </c:numRef>
          </c:val>
          <c:extLst>
            <c:ext xmlns:c16="http://schemas.microsoft.com/office/drawing/2014/chart" uri="{C3380CC4-5D6E-409C-BE32-E72D297353CC}">
              <c16:uniqueId val="{00000000-D53E-4EDD-A884-99A9C1D2B74D}"/>
            </c:ext>
          </c:extLst>
        </c:ser>
        <c:dLbls>
          <c:showLegendKey val="0"/>
          <c:showVal val="0"/>
          <c:showCatName val="0"/>
          <c:showSerName val="0"/>
          <c:showPercent val="0"/>
          <c:showBubbleSize val="0"/>
        </c:dLbls>
        <c:gapWidth val="182"/>
        <c:axId val="1728737039"/>
        <c:axId val="336110671"/>
      </c:barChart>
      <c:catAx>
        <c:axId val="17287370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110671"/>
        <c:crosses val="autoZero"/>
        <c:auto val="1"/>
        <c:lblAlgn val="ctr"/>
        <c:lblOffset val="100"/>
        <c:noMultiLvlLbl val="0"/>
      </c:catAx>
      <c:valAx>
        <c:axId val="336110671"/>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873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50000"/>
                </a:schemeClr>
              </a:solidFill>
              <a:ln>
                <a:noFill/>
              </a:ln>
              <a:effectLst/>
            </c:spPr>
            <c:extLst>
              <c:ext xmlns:c16="http://schemas.microsoft.com/office/drawing/2014/chart" uri="{C3380CC4-5D6E-409C-BE32-E72D297353CC}">
                <c16:uniqueId val="{00000001-F4FA-41E2-9679-DF1454CE1E5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'[2024.0825 XLS-LGBTIQ_Main results_Chapter 2 - Violence_harassment_figures.xlsx]29'!$A$5:$A$37</c:f>
              <c:strCache>
                <c:ptCount val="33"/>
                <c:pt idx="0">
                  <c:v>EU-27</c:v>
                </c:pt>
                <c:pt idx="2">
                  <c:v>FI</c:v>
                </c:pt>
                <c:pt idx="3">
                  <c:v>CY</c:v>
                </c:pt>
                <c:pt idx="4">
                  <c:v>PT</c:v>
                </c:pt>
                <c:pt idx="5">
                  <c:v>NL</c:v>
                </c:pt>
                <c:pt idx="6">
                  <c:v>IE</c:v>
                </c:pt>
                <c:pt idx="7">
                  <c:v>SE</c:v>
                </c:pt>
                <c:pt idx="8">
                  <c:v>LV</c:v>
                </c:pt>
                <c:pt idx="9">
                  <c:v>DK</c:v>
                </c:pt>
                <c:pt idx="10">
                  <c:v>BE</c:v>
                </c:pt>
                <c:pt idx="11">
                  <c:v>FR</c:v>
                </c:pt>
                <c:pt idx="12">
                  <c:v>IT</c:v>
                </c:pt>
                <c:pt idx="13">
                  <c:v>HR</c:v>
                </c:pt>
                <c:pt idx="14">
                  <c:v>ES</c:v>
                </c:pt>
                <c:pt idx="15">
                  <c:v>EL</c:v>
                </c:pt>
                <c:pt idx="16">
                  <c:v>DE</c:v>
                </c:pt>
                <c:pt idx="17">
                  <c:v>EE</c:v>
                </c:pt>
                <c:pt idx="18">
                  <c:v>AT</c:v>
                </c:pt>
                <c:pt idx="19">
                  <c:v>BG</c:v>
                </c:pt>
                <c:pt idx="20">
                  <c:v>LT</c:v>
                </c:pt>
                <c:pt idx="21">
                  <c:v>SI</c:v>
                </c:pt>
                <c:pt idx="22">
                  <c:v>PL</c:v>
                </c:pt>
                <c:pt idx="23">
                  <c:v>SK</c:v>
                </c:pt>
                <c:pt idx="24">
                  <c:v>MT</c:v>
                </c:pt>
                <c:pt idx="25">
                  <c:v>CZ</c:v>
                </c:pt>
                <c:pt idx="26">
                  <c:v>RO</c:v>
                </c:pt>
                <c:pt idx="27">
                  <c:v>HU</c:v>
                </c:pt>
                <c:pt idx="28">
                  <c:v>LU</c:v>
                </c:pt>
                <c:pt idx="30">
                  <c:v>AL</c:v>
                </c:pt>
                <c:pt idx="31">
                  <c:v>MK</c:v>
                </c:pt>
                <c:pt idx="32">
                  <c:v>RS</c:v>
                </c:pt>
              </c:strCache>
            </c:strRef>
          </c:cat>
          <c:val>
            <c:numRef>
              <c:f>'[2024.0825 XLS-LGBTIQ_Main results_Chapter 2 - Violence_harassment_figures.xlsx]29'!$B$5:$B$37</c:f>
              <c:numCache>
                <c:formatCode>General</c:formatCode>
                <c:ptCount val="33"/>
                <c:pt idx="0" formatCode="###0">
                  <c:v>17.738285171781733</c:v>
                </c:pt>
                <c:pt idx="2" formatCode="###0">
                  <c:v>28.906003540084523</c:v>
                </c:pt>
                <c:pt idx="3" formatCode="###0">
                  <c:v>28.79607749595823</c:v>
                </c:pt>
                <c:pt idx="4" formatCode="###0">
                  <c:v>28.451786856175644</c:v>
                </c:pt>
                <c:pt idx="5" formatCode="###0">
                  <c:v>27.510771864774124</c:v>
                </c:pt>
                <c:pt idx="6" formatCode="###0">
                  <c:v>26.489076461405343</c:v>
                </c:pt>
                <c:pt idx="7" formatCode="###0">
                  <c:v>22.548492220176726</c:v>
                </c:pt>
                <c:pt idx="8" formatCode="###0">
                  <c:v>22.461008972387773</c:v>
                </c:pt>
                <c:pt idx="9" formatCode="###0">
                  <c:v>22.282709991589481</c:v>
                </c:pt>
                <c:pt idx="10" formatCode="###0">
                  <c:v>21.461099919912467</c:v>
                </c:pt>
                <c:pt idx="11" formatCode="###0">
                  <c:v>20.686800864842301</c:v>
                </c:pt>
                <c:pt idx="12" formatCode="###0">
                  <c:v>19.970955998152498</c:v>
                </c:pt>
                <c:pt idx="13" formatCode="###0">
                  <c:v>19.483488116999574</c:v>
                </c:pt>
                <c:pt idx="14" formatCode="###0">
                  <c:v>18.771277838026649</c:v>
                </c:pt>
                <c:pt idx="15" formatCode="###0">
                  <c:v>17.596995020824981</c:v>
                </c:pt>
                <c:pt idx="16" formatCode="###0">
                  <c:v>17.080224847057369</c:v>
                </c:pt>
                <c:pt idx="17" formatCode="###0">
                  <c:v>15.005278333537031</c:v>
                </c:pt>
                <c:pt idx="18" formatCode="###0">
                  <c:v>14.758707906337651</c:v>
                </c:pt>
                <c:pt idx="19" formatCode="###0">
                  <c:v>14.620580748769072</c:v>
                </c:pt>
                <c:pt idx="20" formatCode="###0">
                  <c:v>13.269170406676119</c:v>
                </c:pt>
                <c:pt idx="21" formatCode="###0">
                  <c:v>13.053034509344464</c:v>
                </c:pt>
                <c:pt idx="22" formatCode="###0">
                  <c:v>12.963291970389488</c:v>
                </c:pt>
                <c:pt idx="23" formatCode="###0">
                  <c:v>12.766567525268197</c:v>
                </c:pt>
                <c:pt idx="24" formatCode="###0">
                  <c:v>11.377324172518096</c:v>
                </c:pt>
                <c:pt idx="25" formatCode="###0">
                  <c:v>11.23700418384994</c:v>
                </c:pt>
                <c:pt idx="26" formatCode="###0">
                  <c:v>8.8339308462439128</c:v>
                </c:pt>
                <c:pt idx="27" formatCode="###0">
                  <c:v>6.0110457404378268</c:v>
                </c:pt>
                <c:pt idx="28" formatCode="###0">
                  <c:v>4.9743735888611171</c:v>
                </c:pt>
                <c:pt idx="30" formatCode="###0">
                  <c:v>18.276068466736135</c:v>
                </c:pt>
                <c:pt idx="31" formatCode="###0">
                  <c:v>14.218375022531433</c:v>
                </c:pt>
                <c:pt idx="32" formatCode="###0">
                  <c:v>14.210558222040866</c:v>
                </c:pt>
              </c:numCache>
            </c:numRef>
          </c:val>
          <c:extLst>
            <c:ext xmlns:c16="http://schemas.microsoft.com/office/drawing/2014/chart" uri="{C3380CC4-5D6E-409C-BE32-E72D297353CC}">
              <c16:uniqueId val="{00000002-F4FA-41E2-9679-DF1454CE1E5C}"/>
            </c:ext>
          </c:extLst>
        </c:ser>
        <c:dLbls>
          <c:showLegendKey val="0"/>
          <c:showVal val="0"/>
          <c:showCatName val="0"/>
          <c:showSerName val="0"/>
          <c:showPercent val="0"/>
          <c:showBubbleSize val="0"/>
        </c:dLbls>
        <c:gapWidth val="219"/>
        <c:overlap val="-27"/>
        <c:axId val="2004838287"/>
        <c:axId val="355317759"/>
      </c:barChart>
      <c:catAx>
        <c:axId val="200483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317759"/>
        <c:crosses val="autoZero"/>
        <c:auto val="1"/>
        <c:lblAlgn val="ctr"/>
        <c:lblOffset val="100"/>
        <c:noMultiLvlLbl val="0"/>
      </c:catAx>
      <c:valAx>
        <c:axId val="355317759"/>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48382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'[LGBTIQ Survey 2023-REPORT_HEALTH WELL-BEING Chapter.xlsx]HD1 housing difficulties'!$D$2:$D$3</c:f>
              <c:strCache>
                <c:ptCount val="2"/>
                <c:pt idx="0">
                  <c:v>staying with friends and relatives temporarily</c:v>
                </c:pt>
                <c:pt idx="1">
                  <c:v>Temporary accommodation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'[LGBTIQ Survey 2023-REPORT_HEALTH WELL-BEING Chapter.xlsx]HD1 housing difficulties'!$B$4:$C$19</c:f>
              <c:multiLvlStrCache>
                <c:ptCount val="16"/>
                <c:lvl>
                  <c:pt idx="0">
                    <c:v>EU-27 Survey Average</c:v>
                  </c:pt>
                  <c:pt idx="1">
                    <c:v>EU-27 (2018) - EU SILC</c:v>
                  </c:pt>
                  <c:pt idx="3">
                    <c:v>Lesbian</c:v>
                  </c:pt>
                  <c:pt idx="4">
                    <c:v>Gay</c:v>
                  </c:pt>
                  <c:pt idx="5">
                    <c:v>Bisexual</c:v>
                  </c:pt>
                  <c:pt idx="6">
                    <c:v>Pansexual</c:v>
                  </c:pt>
                  <c:pt idx="7">
                    <c:v>Asexual</c:v>
                  </c:pt>
                  <c:pt idx="9">
                    <c:v>Cis women</c:v>
                  </c:pt>
                  <c:pt idx="10">
                    <c:v>Cis men</c:v>
                  </c:pt>
                  <c:pt idx="11">
                    <c:v>Trans women</c:v>
                  </c:pt>
                  <c:pt idx="12">
                    <c:v>Trans men</c:v>
                  </c:pt>
                  <c:pt idx="13">
                    <c:v>Non-binary &amp; Gender Diverse</c:v>
                  </c:pt>
                  <c:pt idx="15">
                    <c:v>Intersex</c:v>
                  </c:pt>
                </c:lvl>
                <c:lvl>
                  <c:pt idx="2">
                    <c:v>by Sexual Orientation</c:v>
                  </c:pt>
                  <c:pt idx="9">
                    <c:v>by Gender Identity</c:v>
                  </c:pt>
                  <c:pt idx="15">
                    <c:v>by 
Sex 
Characteristics</c:v>
                  </c:pt>
                </c:lvl>
              </c:multiLvlStrCache>
            </c:multiLvlStrRef>
          </c:cat>
          <c:val>
            <c:numRef>
              <c:f>'[LGBTIQ Survey 2023-REPORT_HEALTH WELL-BEING Chapter.xlsx]HD1 housing difficulties'!$D$4:$D$19</c:f>
              <c:numCache>
                <c:formatCode>###0.0</c:formatCode>
                <c:ptCount val="16"/>
                <c:pt idx="0">
                  <c:v>12.9272393947233</c:v>
                </c:pt>
                <c:pt idx="1">
                  <c:v>3</c:v>
                </c:pt>
                <c:pt idx="3">
                  <c:v>12.370048451996457</c:v>
                </c:pt>
                <c:pt idx="4">
                  <c:v>11.408139214199164</c:v>
                </c:pt>
                <c:pt idx="5">
                  <c:v>13.102989825395731</c:v>
                </c:pt>
                <c:pt idx="6">
                  <c:v>18.444755277401292</c:v>
                </c:pt>
                <c:pt idx="7">
                  <c:v>12.032977092970729</c:v>
                </c:pt>
                <c:pt idx="9" formatCode="###0.00">
                  <c:v>13.039096657135349</c:v>
                </c:pt>
                <c:pt idx="10">
                  <c:v>11.338286564572432</c:v>
                </c:pt>
                <c:pt idx="11">
                  <c:v>17.174027862346108</c:v>
                </c:pt>
                <c:pt idx="12">
                  <c:v>15.583773647877077</c:v>
                </c:pt>
                <c:pt idx="13">
                  <c:v>18.180622967775552</c:v>
                </c:pt>
                <c:pt idx="15">
                  <c:v>17.23849155504519</c:v>
                </c:pt>
              </c:numCache>
            </c:numRef>
          </c:val>
          <c:extLst>
            <c:ext xmlns:c16="http://schemas.microsoft.com/office/drawing/2014/chart" uri="{C3380CC4-5D6E-409C-BE32-E72D297353CC}">
              <c16:uniqueId val="{00000000-B46E-477F-9FDB-E61AB4955830}"/>
            </c:ext>
          </c:extLst>
        </c:ser>
        <c:ser>
          <c:idx val="1"/>
          <c:order val="1"/>
          <c:tx>
            <c:strRef>
              <c:f>'[LGBTIQ Survey 2023-REPORT_HEALTH WELL-BEING Chapter.xlsx]HD1 housing difficulties'!$E$2:$E$3</c:f>
              <c:strCache>
                <c:ptCount val="2"/>
                <c:pt idx="0">
                  <c:v>had to stay in emergency or temporary accommodation</c:v>
                </c:pt>
                <c:pt idx="1">
                  <c:v>Houseless accommodation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'[LGBTIQ Survey 2023-REPORT_HEALTH WELL-BEING Chapter.xlsx]HD1 housing difficulties'!$B$4:$C$19</c:f>
              <c:multiLvlStrCache>
                <c:ptCount val="16"/>
                <c:lvl>
                  <c:pt idx="0">
                    <c:v>EU-27 Survey Average</c:v>
                  </c:pt>
                  <c:pt idx="1">
                    <c:v>EU-27 (2018) - EU SILC</c:v>
                  </c:pt>
                  <c:pt idx="3">
                    <c:v>Lesbian</c:v>
                  </c:pt>
                  <c:pt idx="4">
                    <c:v>Gay</c:v>
                  </c:pt>
                  <c:pt idx="5">
                    <c:v>Bisexual</c:v>
                  </c:pt>
                  <c:pt idx="6">
                    <c:v>Pansexual</c:v>
                  </c:pt>
                  <c:pt idx="7">
                    <c:v>Asexual</c:v>
                  </c:pt>
                  <c:pt idx="9">
                    <c:v>Cis women</c:v>
                  </c:pt>
                  <c:pt idx="10">
                    <c:v>Cis men</c:v>
                  </c:pt>
                  <c:pt idx="11">
                    <c:v>Trans women</c:v>
                  </c:pt>
                  <c:pt idx="12">
                    <c:v>Trans men</c:v>
                  </c:pt>
                  <c:pt idx="13">
                    <c:v>Non-binary &amp; Gender Diverse</c:v>
                  </c:pt>
                  <c:pt idx="15">
                    <c:v>Intersex</c:v>
                  </c:pt>
                </c:lvl>
                <c:lvl>
                  <c:pt idx="2">
                    <c:v>by Sexual Orientation</c:v>
                  </c:pt>
                  <c:pt idx="9">
                    <c:v>by Gender Identity</c:v>
                  </c:pt>
                  <c:pt idx="15">
                    <c:v>by 
Sex 
Characteristics</c:v>
                  </c:pt>
                </c:lvl>
              </c:multiLvlStrCache>
            </c:multiLvlStrRef>
          </c:cat>
          <c:val>
            <c:numRef>
              <c:f>'[LGBTIQ Survey 2023-REPORT_HEALTH WELL-BEING Chapter.xlsx]HD1 housing difficulties'!$E$4:$E$19</c:f>
              <c:numCache>
                <c:formatCode>###0.0</c:formatCode>
                <c:ptCount val="16"/>
                <c:pt idx="0">
                  <c:v>2.0105502762919949</c:v>
                </c:pt>
                <c:pt idx="1">
                  <c:v>0.4</c:v>
                </c:pt>
                <c:pt idx="3">
                  <c:v>1.7980169071014838</c:v>
                </c:pt>
                <c:pt idx="4">
                  <c:v>1.7691986325032802</c:v>
                </c:pt>
                <c:pt idx="5">
                  <c:v>2.1173210780169138</c:v>
                </c:pt>
                <c:pt idx="6">
                  <c:v>2.7425034205548702</c:v>
                </c:pt>
                <c:pt idx="7">
                  <c:v>1.5681064232519113</c:v>
                </c:pt>
                <c:pt idx="9">
                  <c:v>1.7544206812367638</c:v>
                </c:pt>
                <c:pt idx="10">
                  <c:v>1.8850202636593187</c:v>
                </c:pt>
                <c:pt idx="11">
                  <c:v>3.4789455396379032</c:v>
                </c:pt>
                <c:pt idx="12">
                  <c:v>3.4071749669507518</c:v>
                </c:pt>
                <c:pt idx="13">
                  <c:v>3.3090932898110132</c:v>
                </c:pt>
                <c:pt idx="15">
                  <c:v>4.9491887776913286</c:v>
                </c:pt>
              </c:numCache>
            </c:numRef>
          </c:val>
          <c:extLst>
            <c:ext xmlns:c16="http://schemas.microsoft.com/office/drawing/2014/chart" uri="{C3380CC4-5D6E-409C-BE32-E72D297353CC}">
              <c16:uniqueId val="{00000001-B46E-477F-9FDB-E61AB4955830}"/>
            </c:ext>
          </c:extLst>
        </c:ser>
        <c:ser>
          <c:idx val="2"/>
          <c:order val="2"/>
          <c:tx>
            <c:strRef>
              <c:f>'[LGBTIQ Survey 2023-REPORT_HEALTH WELL-BEING Chapter.xlsx]HD1 housing difficulties'!$F$2:$F$3</c:f>
              <c:strCache>
                <c:ptCount val="2"/>
                <c:pt idx="0">
                  <c:v>had to stay in a place not intended as a permanent home</c:v>
                </c:pt>
                <c:pt idx="1">
                  <c:v>Inadeguate accommodation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'[LGBTIQ Survey 2023-REPORT_HEALTH WELL-BEING Chapter.xlsx]HD1 housing difficulties'!$B$4:$C$19</c:f>
              <c:multiLvlStrCache>
                <c:ptCount val="16"/>
                <c:lvl>
                  <c:pt idx="0">
                    <c:v>EU-27 Survey Average</c:v>
                  </c:pt>
                  <c:pt idx="1">
                    <c:v>EU-27 (2018) - EU SILC</c:v>
                  </c:pt>
                  <c:pt idx="3">
                    <c:v>Lesbian</c:v>
                  </c:pt>
                  <c:pt idx="4">
                    <c:v>Gay</c:v>
                  </c:pt>
                  <c:pt idx="5">
                    <c:v>Bisexual</c:v>
                  </c:pt>
                  <c:pt idx="6">
                    <c:v>Pansexual</c:v>
                  </c:pt>
                  <c:pt idx="7">
                    <c:v>Asexual</c:v>
                  </c:pt>
                  <c:pt idx="9">
                    <c:v>Cis women</c:v>
                  </c:pt>
                  <c:pt idx="10">
                    <c:v>Cis men</c:v>
                  </c:pt>
                  <c:pt idx="11">
                    <c:v>Trans women</c:v>
                  </c:pt>
                  <c:pt idx="12">
                    <c:v>Trans men</c:v>
                  </c:pt>
                  <c:pt idx="13">
                    <c:v>Non-binary &amp; Gender Diverse</c:v>
                  </c:pt>
                  <c:pt idx="15">
                    <c:v>Intersex</c:v>
                  </c:pt>
                </c:lvl>
                <c:lvl>
                  <c:pt idx="2">
                    <c:v>by Sexual Orientation</c:v>
                  </c:pt>
                  <c:pt idx="9">
                    <c:v>by Gender Identity</c:v>
                  </c:pt>
                  <c:pt idx="15">
                    <c:v>by 
Sex 
Characteristics</c:v>
                  </c:pt>
                </c:lvl>
              </c:multiLvlStrCache>
            </c:multiLvlStrRef>
          </c:cat>
          <c:val>
            <c:numRef>
              <c:f>'[LGBTIQ Survey 2023-REPORT_HEALTH WELL-BEING Chapter.xlsx]HD1 housing difficulties'!$F$4:$F$19</c:f>
              <c:numCache>
                <c:formatCode>General</c:formatCode>
                <c:ptCount val="16"/>
                <c:pt idx="0" formatCode="###0.00">
                  <c:v>2.7313193752630407</c:v>
                </c:pt>
                <c:pt idx="1">
                  <c:v>0.4</c:v>
                </c:pt>
                <c:pt idx="3" formatCode="###0.00">
                  <c:v>2.2888058674413689</c:v>
                </c:pt>
                <c:pt idx="4" formatCode="###0.00">
                  <c:v>2.210143458104016</c:v>
                </c:pt>
                <c:pt idx="5" formatCode="###0.00">
                  <c:v>2.9078164722293725</c:v>
                </c:pt>
                <c:pt idx="6" formatCode="###0.00">
                  <c:v>2.7425034205548702</c:v>
                </c:pt>
                <c:pt idx="7" formatCode="###0.00">
                  <c:v>1.5681064232519113</c:v>
                </c:pt>
                <c:pt idx="9" formatCode="###0.00">
                  <c:v>2.3831191473996034</c:v>
                </c:pt>
                <c:pt idx="10" formatCode="###0.00">
                  <c:v>2.3800148619732981</c:v>
                </c:pt>
                <c:pt idx="11" formatCode="###0.00">
                  <c:v>6.5964453372550196</c:v>
                </c:pt>
                <c:pt idx="12" formatCode="###0.00">
                  <c:v>4.2510164216238229</c:v>
                </c:pt>
                <c:pt idx="13" formatCode="###0.00">
                  <c:v>4.6687434382532267</c:v>
                </c:pt>
                <c:pt idx="15" formatCode="###0.00">
                  <c:v>5.8712400228278439</c:v>
                </c:pt>
              </c:numCache>
            </c:numRef>
          </c:val>
          <c:extLst>
            <c:ext xmlns:c16="http://schemas.microsoft.com/office/drawing/2014/chart" uri="{C3380CC4-5D6E-409C-BE32-E72D297353CC}">
              <c16:uniqueId val="{00000002-B46E-477F-9FDB-E61AB4955830}"/>
            </c:ext>
          </c:extLst>
        </c:ser>
        <c:ser>
          <c:idx val="3"/>
          <c:order val="3"/>
          <c:tx>
            <c:strRef>
              <c:f>'[LGBTIQ Survey 2023-REPORT_HEALTH WELL-BEING Chapter.xlsx]HD1 housing difficulties'!$G$2:$G$3</c:f>
              <c:strCache>
                <c:ptCount val="2"/>
                <c:pt idx="0">
                  <c:v>had to ‘sleep rough’ or sleep in a public space</c:v>
                </c:pt>
                <c:pt idx="1">
                  <c:v>Roofless accommodation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'[LGBTIQ Survey 2023-REPORT_HEALTH WELL-BEING Chapter.xlsx]HD1 housing difficulties'!$B$4:$C$19</c:f>
              <c:multiLvlStrCache>
                <c:ptCount val="16"/>
                <c:lvl>
                  <c:pt idx="0">
                    <c:v>EU-27 Survey Average</c:v>
                  </c:pt>
                  <c:pt idx="1">
                    <c:v>EU-27 (2018) - EU SILC</c:v>
                  </c:pt>
                  <c:pt idx="3">
                    <c:v>Lesbian</c:v>
                  </c:pt>
                  <c:pt idx="4">
                    <c:v>Gay</c:v>
                  </c:pt>
                  <c:pt idx="5">
                    <c:v>Bisexual</c:v>
                  </c:pt>
                  <c:pt idx="6">
                    <c:v>Pansexual</c:v>
                  </c:pt>
                  <c:pt idx="7">
                    <c:v>Asexual</c:v>
                  </c:pt>
                  <c:pt idx="9">
                    <c:v>Cis women</c:v>
                  </c:pt>
                  <c:pt idx="10">
                    <c:v>Cis men</c:v>
                  </c:pt>
                  <c:pt idx="11">
                    <c:v>Trans women</c:v>
                  </c:pt>
                  <c:pt idx="12">
                    <c:v>Trans men</c:v>
                  </c:pt>
                  <c:pt idx="13">
                    <c:v>Non-binary &amp; Gender Diverse</c:v>
                  </c:pt>
                  <c:pt idx="15">
                    <c:v>Intersex</c:v>
                  </c:pt>
                </c:lvl>
                <c:lvl>
                  <c:pt idx="2">
                    <c:v>by Sexual Orientation</c:v>
                  </c:pt>
                  <c:pt idx="9">
                    <c:v>by Gender Identity</c:v>
                  </c:pt>
                  <c:pt idx="15">
                    <c:v>by 
Sex 
Characteristics</c:v>
                  </c:pt>
                </c:lvl>
              </c:multiLvlStrCache>
            </c:multiLvlStrRef>
          </c:cat>
          <c:val>
            <c:numRef>
              <c:f>'[LGBTIQ Survey 2023-REPORT_HEALTH WELL-BEING Chapter.xlsx]HD1 housing difficulties'!$G$4:$G$19</c:f>
              <c:numCache>
                <c:formatCode>General</c:formatCode>
                <c:ptCount val="16"/>
                <c:pt idx="0" formatCode="###0.00">
                  <c:v>1.0705212622606068</c:v>
                </c:pt>
                <c:pt idx="1">
                  <c:v>0.2</c:v>
                </c:pt>
                <c:pt idx="3" formatCode="###0.00">
                  <c:v>0.89816176350135424</c:v>
                </c:pt>
                <c:pt idx="4" formatCode="###0.00">
                  <c:v>0.98733849469604817</c:v>
                </c:pt>
                <c:pt idx="5" formatCode="###0.00">
                  <c:v>0.96883672804892706</c:v>
                </c:pt>
                <c:pt idx="6" formatCode="###0.00">
                  <c:v>1.8066643898077075</c:v>
                </c:pt>
                <c:pt idx="7" formatCode="###0.00">
                  <c:v>0.97982790215975435</c:v>
                </c:pt>
                <c:pt idx="9" formatCode="###0.00">
                  <c:v>0.59694840389159787</c:v>
                </c:pt>
                <c:pt idx="10" formatCode="###0.00">
                  <c:v>1.0170256506459043</c:v>
                </c:pt>
                <c:pt idx="11" formatCode="###0.00">
                  <c:v>3.7244282951483361</c:v>
                </c:pt>
                <c:pt idx="12" formatCode="###0.00">
                  <c:v>2.566402344888425</c:v>
                </c:pt>
                <c:pt idx="13" formatCode="###0.00">
                  <c:v>2.6849900141981307</c:v>
                </c:pt>
                <c:pt idx="15" formatCode="###0.00">
                  <c:v>6.1903077039302241</c:v>
                </c:pt>
              </c:numCache>
            </c:numRef>
          </c:val>
          <c:extLst>
            <c:ext xmlns:c16="http://schemas.microsoft.com/office/drawing/2014/chart" uri="{C3380CC4-5D6E-409C-BE32-E72D297353CC}">
              <c16:uniqueId val="{00000003-B46E-477F-9FDB-E61AB4955830}"/>
            </c:ext>
          </c:extLst>
        </c:ser>
        <c:dLbls>
          <c:showLegendKey val="0"/>
          <c:showVal val="0"/>
          <c:showCatName val="0"/>
          <c:showSerName val="0"/>
          <c:showPercent val="0"/>
          <c:showBubbleSize val="0"/>
        </c:dLbls>
        <c:gapWidth val="182"/>
        <c:axId val="2089122751"/>
        <c:axId val="1397682751"/>
      </c:barChart>
      <c:catAx>
        <c:axId val="208912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crossAx val="1397682751"/>
        <c:crosses val="autoZero"/>
        <c:auto val="1"/>
        <c:lblAlgn val="ctr"/>
        <c:lblOffset val="100"/>
        <c:noMultiLvlLbl val="0"/>
      </c:catAx>
      <c:valAx>
        <c:axId val="1397682751"/>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8912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70538461376472E-2"/>
          <c:y val="1.9319614548989145E-2"/>
          <c:w val="0.95301889216241642"/>
          <c:h val="0.78375653946891588"/>
        </c:manualLayout>
      </c:layout>
      <c:barChart>
        <c:barDir val="col"/>
        <c:grouping val="clustered"/>
        <c:varyColors val="0"/>
        <c:ser>
          <c:idx val="0"/>
          <c:order val="0"/>
          <c:tx>
            <c:strRef>
              <c:f>'[LGBTIQ Survey 2023-REPORT_HEALTH WELL-BEING Chapter.xlsx]H3 - suicidal feelings'!$E$40:$E$41</c:f>
              <c:strCache>
                <c:ptCount val="2"/>
                <c:pt idx="0">
                  <c:v>Thinking of committing suicide last year</c:v>
                </c:pt>
                <c:pt idx="1">
                  <c:v>often or always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'[LGBTIQ Survey 2023-REPORT_HEALTH WELL-BEING Chapter.xlsx]H3 - suicidal feelings'!$C$42:$D$55</c:f>
              <c:multiLvlStrCache>
                <c:ptCount val="14"/>
                <c:lvl>
                  <c:pt idx="0">
                    <c:v>EU-27</c:v>
                  </c:pt>
                  <c:pt idx="1">
                    <c:v>Lesbian</c:v>
                  </c:pt>
                  <c:pt idx="2">
                    <c:v>Gay</c:v>
                  </c:pt>
                  <c:pt idx="3">
                    <c:v>Bisexual</c:v>
                  </c:pt>
                  <c:pt idx="4">
                    <c:v>Pansexual</c:v>
                  </c:pt>
                  <c:pt idx="5">
                    <c:v>Asexual</c:v>
                  </c:pt>
                  <c:pt idx="7">
                    <c:v>Cis women</c:v>
                  </c:pt>
                  <c:pt idx="8">
                    <c:v>Cis men</c:v>
                  </c:pt>
                  <c:pt idx="9">
                    <c:v>Trans women</c:v>
                  </c:pt>
                  <c:pt idx="10">
                    <c:v>Trans men</c:v>
                  </c:pt>
                  <c:pt idx="11">
                    <c:v>Non-binary &amp; Gender Diverse</c:v>
                  </c:pt>
                  <c:pt idx="13">
                    <c:v>Intersex</c:v>
                  </c:pt>
                </c:lvl>
                <c:lvl>
                  <c:pt idx="1">
                    <c:v>by Sexual Orientation</c:v>
                  </c:pt>
                  <c:pt idx="8">
                    <c:v>by Gender Identity</c:v>
                  </c:pt>
                  <c:pt idx="13">
                    <c:v>by Sex Characteristics</c:v>
                  </c:pt>
                </c:lvl>
              </c:multiLvlStrCache>
            </c:multiLvlStrRef>
          </c:cat>
          <c:val>
            <c:numRef>
              <c:f>'[LGBTIQ Survey 2023-REPORT_HEALTH WELL-BEING Chapter.xlsx]H3 - suicidal feelings'!$E$42:$E$55</c:f>
              <c:numCache>
                <c:formatCode>###0</c:formatCode>
                <c:ptCount val="14"/>
                <c:pt idx="0">
                  <c:v>11.905219621063582</c:v>
                </c:pt>
                <c:pt idx="1">
                  <c:v>11.249215172074091</c:v>
                </c:pt>
                <c:pt idx="2">
                  <c:v>7.7768191884223521</c:v>
                </c:pt>
                <c:pt idx="3">
                  <c:v>13.110423003485151</c:v>
                </c:pt>
                <c:pt idx="4">
                  <c:v>24.279258220352187</c:v>
                </c:pt>
                <c:pt idx="5">
                  <c:v>21.469338190649669</c:v>
                </c:pt>
                <c:pt idx="7">
                  <c:v>12.224979198885816</c:v>
                </c:pt>
                <c:pt idx="8">
                  <c:v>7.852716235876251</c:v>
                </c:pt>
                <c:pt idx="9">
                  <c:v>24.199098190711293</c:v>
                </c:pt>
                <c:pt idx="10">
                  <c:v>28.365413811149892</c:v>
                </c:pt>
                <c:pt idx="11">
                  <c:v>22.124952128623296</c:v>
                </c:pt>
                <c:pt idx="13">
                  <c:v>21.840724282288043</c:v>
                </c:pt>
              </c:numCache>
            </c:numRef>
          </c:val>
          <c:extLst>
            <c:ext xmlns:c16="http://schemas.microsoft.com/office/drawing/2014/chart" uri="{C3380CC4-5D6E-409C-BE32-E72D297353CC}">
              <c16:uniqueId val="{00000000-ABAA-4E91-B0FD-4AD800C5EAB8}"/>
            </c:ext>
          </c:extLst>
        </c:ser>
        <c:ser>
          <c:idx val="1"/>
          <c:order val="1"/>
          <c:tx>
            <c:strRef>
              <c:f>'[LGBTIQ Survey 2023-REPORT_HEALTH WELL-BEING Chapter.xlsx]H3 - suicidal feelings'!$F$40:$F$41</c:f>
              <c:strCache>
                <c:ptCount val="2"/>
                <c:pt idx="0">
                  <c:v>Thinking of committing suicide last year</c:v>
                </c:pt>
                <c:pt idx="1">
                  <c:v>Rarely Often or Always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'[LGBTIQ Survey 2023-REPORT_HEALTH WELL-BEING Chapter.xlsx]H3 - suicidal feelings'!$C$42:$D$55</c:f>
              <c:multiLvlStrCache>
                <c:ptCount val="14"/>
                <c:lvl>
                  <c:pt idx="0">
                    <c:v>EU-27</c:v>
                  </c:pt>
                  <c:pt idx="1">
                    <c:v>Lesbian</c:v>
                  </c:pt>
                  <c:pt idx="2">
                    <c:v>Gay</c:v>
                  </c:pt>
                  <c:pt idx="3">
                    <c:v>Bisexual</c:v>
                  </c:pt>
                  <c:pt idx="4">
                    <c:v>Pansexual</c:v>
                  </c:pt>
                  <c:pt idx="5">
                    <c:v>Asexual</c:v>
                  </c:pt>
                  <c:pt idx="7">
                    <c:v>Cis women</c:v>
                  </c:pt>
                  <c:pt idx="8">
                    <c:v>Cis men</c:v>
                  </c:pt>
                  <c:pt idx="9">
                    <c:v>Trans women</c:v>
                  </c:pt>
                  <c:pt idx="10">
                    <c:v>Trans men</c:v>
                  </c:pt>
                  <c:pt idx="11">
                    <c:v>Non-binary &amp; Gender Diverse</c:v>
                  </c:pt>
                  <c:pt idx="13">
                    <c:v>Intersex</c:v>
                  </c:pt>
                </c:lvl>
                <c:lvl>
                  <c:pt idx="1">
                    <c:v>by Sexual Orientation</c:v>
                  </c:pt>
                  <c:pt idx="8">
                    <c:v>by Gender Identity</c:v>
                  </c:pt>
                  <c:pt idx="13">
                    <c:v>by Sex Characteristics</c:v>
                  </c:pt>
                </c:lvl>
              </c:multiLvlStrCache>
            </c:multiLvlStrRef>
          </c:cat>
          <c:val>
            <c:numRef>
              <c:f>'[LGBTIQ Survey 2023-REPORT_HEALTH WELL-BEING Chapter.xlsx]H3 - suicidal feelings'!$F$42:$F$55</c:f>
              <c:numCache>
                <c:formatCode>###0</c:formatCode>
                <c:ptCount val="14"/>
                <c:pt idx="0">
                  <c:v>37.007613281865751</c:v>
                </c:pt>
                <c:pt idx="1">
                  <c:v>32.919021705485207</c:v>
                </c:pt>
                <c:pt idx="2">
                  <c:v>28.337229195991892</c:v>
                </c:pt>
                <c:pt idx="3">
                  <c:v>41.029227201481049</c:v>
                </c:pt>
                <c:pt idx="4">
                  <c:v>59.342371824840271</c:v>
                </c:pt>
                <c:pt idx="5">
                  <c:v>55.251973284760169</c:v>
                </c:pt>
                <c:pt idx="7">
                  <c:v>38.092484661376972</c:v>
                </c:pt>
                <c:pt idx="8">
                  <c:v>29.636201412971026</c:v>
                </c:pt>
                <c:pt idx="9">
                  <c:v>58.818402297523932</c:v>
                </c:pt>
                <c:pt idx="10">
                  <c:v>59.873850096306491</c:v>
                </c:pt>
                <c:pt idx="11">
                  <c:v>54.917427928415471</c:v>
                </c:pt>
                <c:pt idx="13">
                  <c:v>53.216596919117229</c:v>
                </c:pt>
              </c:numCache>
            </c:numRef>
          </c:val>
          <c:extLst>
            <c:ext xmlns:c16="http://schemas.microsoft.com/office/drawing/2014/chart" uri="{C3380CC4-5D6E-409C-BE32-E72D297353CC}">
              <c16:uniqueId val="{00000001-ABAA-4E91-B0FD-4AD800C5EAB8}"/>
            </c:ext>
          </c:extLst>
        </c:ser>
        <c:dLbls>
          <c:showLegendKey val="0"/>
          <c:showVal val="0"/>
          <c:showCatName val="0"/>
          <c:showSerName val="0"/>
          <c:showPercent val="0"/>
          <c:showBubbleSize val="0"/>
        </c:dLbls>
        <c:gapWidth val="182"/>
        <c:axId val="1658860047"/>
        <c:axId val="553670448"/>
      </c:barChart>
      <c:catAx>
        <c:axId val="16588600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553670448"/>
        <c:crosses val="autoZero"/>
        <c:auto val="1"/>
        <c:lblAlgn val="ctr"/>
        <c:lblOffset val="100"/>
        <c:noMultiLvlLbl val="0"/>
      </c:catAx>
      <c:valAx>
        <c:axId val="553670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8860047"/>
        <c:crosses val="autoZero"/>
        <c:crossBetween val="between"/>
      </c:valAx>
      <c:spPr>
        <a:noFill/>
        <a:ln>
          <a:noFill/>
        </a:ln>
        <a:effectLst/>
      </c:spPr>
    </c:plotArea>
    <c:legend>
      <c:legendPos val="b"/>
      <c:layout>
        <c:manualLayout>
          <c:xMode val="edge"/>
          <c:yMode val="edge"/>
          <c:x val="5.7595626246282693E-2"/>
          <c:y val="0.12355155291885098"/>
          <c:w val="0.89999995788170228"/>
          <c:h val="4.659512724250385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'[LGBTIQ Survey 2023-REPORT_HEALTH WELL-BEING Chapter.xlsx]C18_1 Conversion Pr.types'!$D$67:$D$75</c:f>
              <c:strCache>
                <c:ptCount val="9"/>
                <c:pt idx="0">
                  <c:v>Intervention by family members</c:v>
                </c:pt>
                <c:pt idx="1">
                  <c:v>Prayer, religious ritual or religious counselling</c:v>
                </c:pt>
                <c:pt idx="2">
                  <c:v>Psychological or psychiatric treatment</c:v>
                </c:pt>
                <c:pt idx="3">
                  <c:v>Medication</c:v>
                </c:pt>
                <c:pt idx="4">
                  <c:v>Physical violence (such as beatings)</c:v>
                </c:pt>
                <c:pt idx="5">
                  <c:v>Sexual violence</c:v>
                </c:pt>
                <c:pt idx="6">
                  <c:v>Verbal abuse or humiliation</c:v>
                </c:pt>
                <c:pt idx="7">
                  <c:v>Other</c:v>
                </c:pt>
                <c:pt idx="8">
                  <c:v>None of the above</c:v>
                </c:pt>
              </c:strCache>
            </c:strRef>
          </c:cat>
          <c:val>
            <c:numRef>
              <c:f>'[LGBTIQ Survey 2023-REPORT_HEALTH WELL-BEING Chapter.xlsx]C18_1 Conversion Pr.types'!$E$67:$E$75</c:f>
              <c:numCache>
                <c:formatCode>###0</c:formatCode>
                <c:ptCount val="9"/>
                <c:pt idx="0">
                  <c:v>10.830367971939351</c:v>
                </c:pt>
                <c:pt idx="1">
                  <c:v>5.4769798332725443</c:v>
                </c:pt>
                <c:pt idx="2">
                  <c:v>2.9265155592493297</c:v>
                </c:pt>
                <c:pt idx="3">
                  <c:v>0.5474026110394804</c:v>
                </c:pt>
                <c:pt idx="4">
                  <c:v>2.5310283510478571</c:v>
                </c:pt>
                <c:pt idx="5">
                  <c:v>1.3231995916144137</c:v>
                </c:pt>
                <c:pt idx="6">
                  <c:v>13.991346077898969</c:v>
                </c:pt>
                <c:pt idx="7">
                  <c:v>2.3129674630264963</c:v>
                </c:pt>
                <c:pt idx="8">
                  <c:v>75.127703328927026</c:v>
                </c:pt>
              </c:numCache>
            </c:numRef>
          </c:val>
          <c:extLst>
            <c:ext xmlns:c16="http://schemas.microsoft.com/office/drawing/2014/chart" uri="{C3380CC4-5D6E-409C-BE32-E72D297353CC}">
              <c16:uniqueId val="{00000000-F040-4169-9373-3A045E8D6735}"/>
            </c:ext>
          </c:extLst>
        </c:ser>
        <c:dLbls>
          <c:showLegendKey val="0"/>
          <c:showVal val="0"/>
          <c:showCatName val="0"/>
          <c:showSerName val="0"/>
          <c:showPercent val="0"/>
          <c:showBubbleSize val="0"/>
        </c:dLbls>
        <c:gapWidth val="182"/>
        <c:axId val="1728212527"/>
        <c:axId val="954662544"/>
      </c:barChart>
      <c:catAx>
        <c:axId val="1728212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954662544"/>
        <c:crosses val="autoZero"/>
        <c:auto val="1"/>
        <c:lblAlgn val="ctr"/>
        <c:lblOffset val="100"/>
        <c:noMultiLvlLbl val="0"/>
      </c:catAx>
      <c:valAx>
        <c:axId val="95466254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8212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4855910726626"/>
          <c:y val="5.6600971068652431E-2"/>
          <c:w val="0.64589456708320214"/>
          <c:h val="0.87626905738139127"/>
        </c:manualLayout>
      </c:layout>
      <c:barChart>
        <c:barDir val="bar"/>
        <c:grouping val="clustered"/>
        <c:varyColors val="0"/>
        <c:ser>
          <c:idx val="0"/>
          <c:order val="0"/>
          <c:tx>
            <c:strRef>
              <c:f>'[LGBTIQ Survey 2023-REPORT_HEALTH WELL-BEING Chapter.xlsx]C18 Conversion practices'!$F$41</c:f>
              <c:strCache>
                <c:ptCount val="1"/>
                <c:pt idx="0">
                  <c:v>Experienced 'conversion' practices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'[LGBTIQ Survey 2023-REPORT_HEALTH WELL-BEING Chapter.xlsx]C18 Conversion practices'!$D$42:$E$55</c:f>
              <c:multiLvlStrCache>
                <c:ptCount val="14"/>
                <c:lvl>
                  <c:pt idx="0">
                    <c:v>EU-27</c:v>
                  </c:pt>
                  <c:pt idx="1">
                    <c:v>Lesbian</c:v>
                  </c:pt>
                  <c:pt idx="2">
                    <c:v>Gay</c:v>
                  </c:pt>
                  <c:pt idx="3">
                    <c:v>Bisexual</c:v>
                  </c:pt>
                  <c:pt idx="4">
                    <c:v>Pansexual</c:v>
                  </c:pt>
                  <c:pt idx="5">
                    <c:v>Asexual</c:v>
                  </c:pt>
                  <c:pt idx="7">
                    <c:v>Cis women</c:v>
                  </c:pt>
                  <c:pt idx="8">
                    <c:v>Cis men</c:v>
                  </c:pt>
                  <c:pt idx="9">
                    <c:v>Trans women</c:v>
                  </c:pt>
                  <c:pt idx="10">
                    <c:v>Trans men</c:v>
                  </c:pt>
                  <c:pt idx="11">
                    <c:v>Non-binary &amp; Gender Diverse</c:v>
                  </c:pt>
                  <c:pt idx="13">
                    <c:v>Intersex</c:v>
                  </c:pt>
                </c:lvl>
                <c:lvl>
                  <c:pt idx="1">
                    <c:v>by Sexual Orientation</c:v>
                  </c:pt>
                  <c:pt idx="8">
                    <c:v>by Gender Identity</c:v>
                  </c:pt>
                  <c:pt idx="13">
                    <c:v>by Sex Characteristics</c:v>
                  </c:pt>
                </c:lvl>
              </c:multiLvlStrCache>
            </c:multiLvlStrRef>
          </c:cat>
          <c:val>
            <c:numRef>
              <c:f>'[LGBTIQ Survey 2023-REPORT_HEALTH WELL-BEING Chapter.xlsx]C18 Conversion practices'!$F$42:$F$55</c:f>
              <c:numCache>
                <c:formatCode>###0</c:formatCode>
                <c:ptCount val="14"/>
                <c:pt idx="0">
                  <c:v>24.274836978887475</c:v>
                </c:pt>
                <c:pt idx="1">
                  <c:v>27.162493860499371</c:v>
                </c:pt>
                <c:pt idx="2">
                  <c:v>24.587624792696243</c:v>
                </c:pt>
                <c:pt idx="3">
                  <c:v>20.933314337912101</c:v>
                </c:pt>
                <c:pt idx="4">
                  <c:v>29.52088136217882</c:v>
                </c:pt>
                <c:pt idx="5">
                  <c:v>25.615266780024982</c:v>
                </c:pt>
                <c:pt idx="7">
                  <c:v>21.935956211582706</c:v>
                </c:pt>
                <c:pt idx="8">
                  <c:v>22.24989287301543</c:v>
                </c:pt>
                <c:pt idx="9">
                  <c:v>47.211154992417946</c:v>
                </c:pt>
                <c:pt idx="10">
                  <c:v>48.081672057987468</c:v>
                </c:pt>
                <c:pt idx="11">
                  <c:v>34.148036978047784</c:v>
                </c:pt>
                <c:pt idx="13">
                  <c:v>39.103655505427689</c:v>
                </c:pt>
              </c:numCache>
            </c:numRef>
          </c:val>
          <c:extLst>
            <c:ext xmlns:c16="http://schemas.microsoft.com/office/drawing/2014/chart" uri="{C3380CC4-5D6E-409C-BE32-E72D297353CC}">
              <c16:uniqueId val="{00000000-7A85-4638-87C1-8FF522378E5E}"/>
            </c:ext>
          </c:extLst>
        </c:ser>
        <c:ser>
          <c:idx val="1"/>
          <c:order val="1"/>
          <c:tx>
            <c:strRef>
              <c:f>'[LGBTIQ Survey 2023-REPORT_HEALTH WELL-BEING Chapter.xlsx]C18 Conversion practices'!$G$41</c:f>
              <c:strCache>
                <c:ptCount val="1"/>
                <c:pt idx="0">
                  <c:v>Free consent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'[LGBTIQ Survey 2023-REPORT_HEALTH WELL-BEING Chapter.xlsx]C18 Conversion practices'!$D$42:$E$55</c:f>
              <c:multiLvlStrCache>
                <c:ptCount val="14"/>
                <c:lvl>
                  <c:pt idx="0">
                    <c:v>EU-27</c:v>
                  </c:pt>
                  <c:pt idx="1">
                    <c:v>Lesbian</c:v>
                  </c:pt>
                  <c:pt idx="2">
                    <c:v>Gay</c:v>
                  </c:pt>
                  <c:pt idx="3">
                    <c:v>Bisexual</c:v>
                  </c:pt>
                  <c:pt idx="4">
                    <c:v>Pansexual</c:v>
                  </c:pt>
                  <c:pt idx="5">
                    <c:v>Asexual</c:v>
                  </c:pt>
                  <c:pt idx="7">
                    <c:v>Cis women</c:v>
                  </c:pt>
                  <c:pt idx="8">
                    <c:v>Cis men</c:v>
                  </c:pt>
                  <c:pt idx="9">
                    <c:v>Trans women</c:v>
                  </c:pt>
                  <c:pt idx="10">
                    <c:v>Trans men</c:v>
                  </c:pt>
                  <c:pt idx="11">
                    <c:v>Non-binary &amp; Gender Diverse</c:v>
                  </c:pt>
                  <c:pt idx="13">
                    <c:v>Intersex</c:v>
                  </c:pt>
                </c:lvl>
                <c:lvl>
                  <c:pt idx="1">
                    <c:v>by Sexual Orientation</c:v>
                  </c:pt>
                  <c:pt idx="8">
                    <c:v>by Gender Identity</c:v>
                  </c:pt>
                  <c:pt idx="13">
                    <c:v>by Sex Characteristics</c:v>
                  </c:pt>
                </c:lvl>
              </c:multiLvlStrCache>
            </c:multiLvlStrRef>
          </c:cat>
          <c:val>
            <c:numRef>
              <c:f>'[LGBTIQ Survey 2023-REPORT_HEALTH WELL-BEING Chapter.xlsx]C18 Conversion practices'!$G$42:$G$55</c:f>
              <c:numCache>
                <c:formatCode>###0</c:formatCode>
                <c:ptCount val="14"/>
                <c:pt idx="0">
                  <c:v>10.922684172137126</c:v>
                </c:pt>
                <c:pt idx="1">
                  <c:v>9.6327513546056593</c:v>
                </c:pt>
                <c:pt idx="2">
                  <c:v>12.818904224173986</c:v>
                </c:pt>
                <c:pt idx="3">
                  <c:v>10.449146250927988</c:v>
                </c:pt>
                <c:pt idx="4">
                  <c:v>10.424422933730455</c:v>
                </c:pt>
                <c:pt idx="5">
                  <c:v>9.7127222982216139</c:v>
                </c:pt>
                <c:pt idx="7">
                  <c:v>8.1021576398062525</c:v>
                </c:pt>
                <c:pt idx="8">
                  <c:v>13.800459468329505</c:v>
                </c:pt>
                <c:pt idx="9">
                  <c:v>16.689655172413794</c:v>
                </c:pt>
                <c:pt idx="10">
                  <c:v>12.220566318926975</c:v>
                </c:pt>
                <c:pt idx="11">
                  <c:v>9.2677931387608794</c:v>
                </c:pt>
                <c:pt idx="13">
                  <c:v>15.668202764976959</c:v>
                </c:pt>
              </c:numCache>
            </c:numRef>
          </c:val>
          <c:extLst>
            <c:ext xmlns:c16="http://schemas.microsoft.com/office/drawing/2014/chart" uri="{C3380CC4-5D6E-409C-BE32-E72D297353CC}">
              <c16:uniqueId val="{00000001-7A85-4638-87C1-8FF522378E5E}"/>
            </c:ext>
          </c:extLst>
        </c:ser>
        <c:dLbls>
          <c:showLegendKey val="0"/>
          <c:showVal val="0"/>
          <c:showCatName val="0"/>
          <c:showSerName val="0"/>
          <c:showPercent val="0"/>
          <c:showBubbleSize val="0"/>
        </c:dLbls>
        <c:gapWidth val="182"/>
        <c:axId val="1658860047"/>
        <c:axId val="553670448"/>
      </c:barChart>
      <c:catAx>
        <c:axId val="16588600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553670448"/>
        <c:crosses val="autoZero"/>
        <c:auto val="1"/>
        <c:lblAlgn val="ctr"/>
        <c:lblOffset val="100"/>
        <c:noMultiLvlLbl val="0"/>
      </c:catAx>
      <c:valAx>
        <c:axId val="55367044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8860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Sheet1!$B$58</c:f>
              <c:strCache>
                <c:ptCount val="1"/>
                <c:pt idx="0">
                  <c:v>D1.3 Discrimination in employment</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1EF5-41A0-89FA-8CB08A266FF3}"/>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Sheet1!$C$57:$I$57</c:f>
              <c:strCache>
                <c:ptCount val="7"/>
                <c:pt idx="0">
                  <c:v>Trans Women and Men EU-27</c:v>
                </c:pt>
                <c:pt idx="1">
                  <c:v>Trans Lesbian Women</c:v>
                </c:pt>
                <c:pt idx="2">
                  <c:v>Trans Bisexual Women</c:v>
                </c:pt>
                <c:pt idx="3">
                  <c:v>Trans Pansexual Women</c:v>
                </c:pt>
                <c:pt idx="4">
                  <c:v>Trans Asexual Women</c:v>
                </c:pt>
                <c:pt idx="5">
                  <c:v>Trans Straight women</c:v>
                </c:pt>
                <c:pt idx="6">
                  <c:v>Trans Women - Other SO</c:v>
                </c:pt>
              </c:strCache>
            </c:strRef>
          </c:cat>
          <c:val>
            <c:numRef>
              <c:f>Sheet1!$C$58:$I$58</c:f>
              <c:numCache>
                <c:formatCode>General</c:formatCode>
                <c:ptCount val="7"/>
                <c:pt idx="0">
                  <c:v>39.799999999999997</c:v>
                </c:pt>
                <c:pt idx="1">
                  <c:v>45.2</c:v>
                </c:pt>
                <c:pt idx="2">
                  <c:v>39.81</c:v>
                </c:pt>
                <c:pt idx="3">
                  <c:v>45.48</c:v>
                </c:pt>
                <c:pt idx="4">
                  <c:v>42.8</c:v>
                </c:pt>
                <c:pt idx="5">
                  <c:v>45.82</c:v>
                </c:pt>
                <c:pt idx="6">
                  <c:v>29.53</c:v>
                </c:pt>
              </c:numCache>
            </c:numRef>
          </c:val>
          <c:extLst>
            <c:ext xmlns:c16="http://schemas.microsoft.com/office/drawing/2014/chart" uri="{C3380CC4-5D6E-409C-BE32-E72D297353CC}">
              <c16:uniqueId val="{00000002-1EF5-41A0-89FA-8CB08A266FF3}"/>
            </c:ext>
          </c:extLst>
        </c:ser>
        <c:dLbls>
          <c:showLegendKey val="0"/>
          <c:showVal val="0"/>
          <c:showCatName val="0"/>
          <c:showSerName val="0"/>
          <c:showPercent val="0"/>
          <c:showBubbleSize val="0"/>
        </c:dLbls>
        <c:gapWidth val="219"/>
        <c:axId val="1256873183"/>
        <c:axId val="1256872223"/>
      </c:barChart>
      <c:catAx>
        <c:axId val="12568731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2223"/>
        <c:crosses val="autoZero"/>
        <c:auto val="1"/>
        <c:lblAlgn val="ctr"/>
        <c:lblOffset val="100"/>
        <c:noMultiLvlLbl val="0"/>
      </c:catAx>
      <c:valAx>
        <c:axId val="1256872223"/>
        <c:scaling>
          <c:orientation val="minMax"/>
          <c:max val="100"/>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30752808424442E-2"/>
          <c:y val="3.5169404960097239E-2"/>
          <c:w val="0.93628142915382129"/>
          <c:h val="0.82762477133079837"/>
        </c:manualLayout>
      </c:layout>
      <c:barChart>
        <c:barDir val="col"/>
        <c:grouping val="stacked"/>
        <c:varyColors val="0"/>
        <c:ser>
          <c:idx val="0"/>
          <c:order val="0"/>
          <c:tx>
            <c:strRef>
              <c:f>'[2024.0825 XLS-LGBTIQ_Main results_Chapter 3 - Life and Dignity-inclusive societies_figures.xlsx]43+Table 1'!$L$10</c:f>
              <c:strCache>
                <c:ptCount val="1"/>
                <c:pt idx="0">
                  <c:v>Cis woman</c:v>
                </c:pt>
              </c:strCache>
            </c:strRef>
          </c:tx>
          <c:spPr>
            <a:solidFill>
              <a:srgbClr val="CC006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051-448B-BCCE-D8BF477DF896}"/>
                </c:ext>
              </c:extLst>
            </c:dLbl>
            <c:dLbl>
              <c:idx val="1"/>
              <c:layout>
                <c:manualLayout>
                  <c:x val="-5.8939038623512886E-2"/>
                  <c:y val="1.311475409836073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7.0315933118209939E-2"/>
                      <c:h val="0.10736956241125598"/>
                    </c:manualLayout>
                  </c15:layout>
                </c:ext>
                <c:ext xmlns:c16="http://schemas.microsoft.com/office/drawing/2014/chart" uri="{C3380CC4-5D6E-409C-BE32-E72D297353CC}">
                  <c16:uniqueId val="{00000001-F051-448B-BCCE-D8BF477DF896}"/>
                </c:ext>
              </c:extLst>
            </c:dLbl>
            <c:dLbl>
              <c:idx val="2"/>
              <c:delete val="1"/>
              <c:extLst>
                <c:ext xmlns:c15="http://schemas.microsoft.com/office/drawing/2012/chart" uri="{CE6537A1-D6FC-4f65-9D91-7224C49458BB}"/>
                <c:ext xmlns:c16="http://schemas.microsoft.com/office/drawing/2014/chart" uri="{C3380CC4-5D6E-409C-BE32-E72D297353CC}">
                  <c16:uniqueId val="{00000002-F051-448B-BCCE-D8BF477DF896}"/>
                </c:ext>
              </c:extLst>
            </c:dLbl>
            <c:dLbl>
              <c:idx val="3"/>
              <c:delete val="1"/>
              <c:extLst>
                <c:ext xmlns:c15="http://schemas.microsoft.com/office/drawing/2012/chart" uri="{CE6537A1-D6FC-4f65-9D91-7224C49458BB}"/>
                <c:ext xmlns:c16="http://schemas.microsoft.com/office/drawing/2014/chart" uri="{C3380CC4-5D6E-409C-BE32-E72D297353CC}">
                  <c16:uniqueId val="{00000003-F051-448B-BCCE-D8BF477DF896}"/>
                </c:ext>
              </c:extLst>
            </c:dLbl>
            <c:dLbl>
              <c:idx val="4"/>
              <c:delete val="1"/>
              <c:extLst>
                <c:ext xmlns:c15="http://schemas.microsoft.com/office/drawing/2012/chart" uri="{CE6537A1-D6FC-4f65-9D91-7224C49458BB}"/>
                <c:ext xmlns:c16="http://schemas.microsoft.com/office/drawing/2014/chart" uri="{C3380CC4-5D6E-409C-BE32-E72D297353CC}">
                  <c16:uniqueId val="{00000004-F051-448B-BCCE-D8BF477DF896}"/>
                </c:ext>
              </c:extLst>
            </c:dLbl>
            <c:dLbl>
              <c:idx val="5"/>
              <c:layout>
                <c:manualLayout>
                  <c:x val="-5.2390302390018781E-2"/>
                  <c:y val="-3.715846994535518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7.4727134701139619E-2"/>
                      <c:h val="0.11392693946043629"/>
                    </c:manualLayout>
                  </c15:layout>
                </c:ext>
                <c:ext xmlns:c16="http://schemas.microsoft.com/office/drawing/2014/chart" uri="{C3380CC4-5D6E-409C-BE32-E72D297353CC}">
                  <c16:uniqueId val="{00000005-F051-448B-BCCE-D8BF477DF896}"/>
                </c:ext>
              </c:extLst>
            </c:dLbl>
            <c:dLbl>
              <c:idx val="6"/>
              <c:delete val="1"/>
              <c:extLst>
                <c:ext xmlns:c15="http://schemas.microsoft.com/office/drawing/2012/chart" uri="{CE6537A1-D6FC-4f65-9D91-7224C49458BB}"/>
                <c:ext xmlns:c16="http://schemas.microsoft.com/office/drawing/2014/chart" uri="{C3380CC4-5D6E-409C-BE32-E72D297353CC}">
                  <c16:uniqueId val="{00000006-F051-448B-BCCE-D8BF477DF896}"/>
                </c:ext>
              </c:extLst>
            </c:dLbl>
            <c:dLbl>
              <c:idx val="7"/>
              <c:layout>
                <c:manualLayout>
                  <c:x val="-5.3700059949769251E-2"/>
                  <c:y val="-3.060100684135810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7.8906808274491355E-2"/>
                      <c:h val="8.1140054214534643E-2"/>
                    </c:manualLayout>
                  </c15:layout>
                </c:ext>
                <c:ext xmlns:c16="http://schemas.microsoft.com/office/drawing/2014/chart" uri="{C3380CC4-5D6E-409C-BE32-E72D297353CC}">
                  <c16:uniqueId val="{00000007-F051-448B-BCCE-D8BF477DF896}"/>
                </c:ext>
              </c:extLst>
            </c:dLbl>
            <c:dLbl>
              <c:idx val="8"/>
              <c:delete val="1"/>
              <c:extLst>
                <c:ext xmlns:c15="http://schemas.microsoft.com/office/drawing/2012/chart" uri="{CE6537A1-D6FC-4f65-9D91-7224C49458BB}"/>
                <c:ext xmlns:c16="http://schemas.microsoft.com/office/drawing/2014/chart" uri="{C3380CC4-5D6E-409C-BE32-E72D297353CC}">
                  <c16:uniqueId val="{00000008-F051-448B-BCCE-D8BF477DF896}"/>
                </c:ext>
              </c:extLst>
            </c:dLbl>
            <c:dLbl>
              <c:idx val="9"/>
              <c:layout>
                <c:manualLayout>
                  <c:x val="-5.8286765728397492E-2"/>
                  <c:y val="-5.4644808743169399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7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2093860816686459E-2"/>
                      <c:h val="5.0538961318359797E-2"/>
                    </c:manualLayout>
                  </c15:layout>
                </c:ext>
                <c:ext xmlns:c16="http://schemas.microsoft.com/office/drawing/2014/chart" uri="{C3380CC4-5D6E-409C-BE32-E72D297353CC}">
                  <c16:uniqueId val="{00000009-F051-448B-BCCE-D8BF477DF896}"/>
                </c:ext>
              </c:extLst>
            </c:dLbl>
            <c:dLbl>
              <c:idx val="10"/>
              <c:delete val="1"/>
              <c:extLst>
                <c:ext xmlns:c15="http://schemas.microsoft.com/office/drawing/2012/chart" uri="{CE6537A1-D6FC-4f65-9D91-7224C49458BB}"/>
                <c:ext xmlns:c16="http://schemas.microsoft.com/office/drawing/2014/chart" uri="{C3380CC4-5D6E-409C-BE32-E72D297353CC}">
                  <c16:uniqueId val="{0000000A-F051-448B-BCCE-D8BF477DF896}"/>
                </c:ext>
              </c:extLst>
            </c:dLbl>
            <c:dLbl>
              <c:idx val="11"/>
              <c:delete val="1"/>
              <c:extLst>
                <c:ext xmlns:c15="http://schemas.microsoft.com/office/drawing/2012/chart" uri="{CE6537A1-D6FC-4f65-9D91-7224C49458BB}"/>
                <c:ext xmlns:c16="http://schemas.microsoft.com/office/drawing/2014/chart" uri="{C3380CC4-5D6E-409C-BE32-E72D297353CC}">
                  <c16:uniqueId val="{0000000B-F051-448B-BCCE-D8BF477DF896}"/>
                </c:ext>
              </c:extLst>
            </c:dLbl>
            <c:dLbl>
              <c:idx val="12"/>
              <c:delete val="1"/>
              <c:extLst>
                <c:ext xmlns:c15="http://schemas.microsoft.com/office/drawing/2012/chart" uri="{CE6537A1-D6FC-4f65-9D91-7224C49458BB}"/>
                <c:ext xmlns:c16="http://schemas.microsoft.com/office/drawing/2014/chart" uri="{C3380CC4-5D6E-409C-BE32-E72D297353CC}">
                  <c16:uniqueId val="{0000000C-F051-448B-BCCE-D8BF477DF896}"/>
                </c:ext>
              </c:extLst>
            </c:dLbl>
            <c:dLbl>
              <c:idx val="13"/>
              <c:layout>
                <c:manualLayout>
                  <c:x val="6.9417150666774882E-2"/>
                  <c:y val="-5.9016307387806034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4774419011656943E-2"/>
                      <c:h val="8.1140054214534643E-2"/>
                    </c:manualLayout>
                  </c15:layout>
                </c:ext>
                <c:ext xmlns:c16="http://schemas.microsoft.com/office/drawing/2014/chart" uri="{C3380CC4-5D6E-409C-BE32-E72D297353CC}">
                  <c16:uniqueId val="{0000000D-F051-448B-BCCE-D8BF477DF89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multiLvlStrRef>
              <c:f>'[2024.0825 XLS-LGBTIQ_Main results_Chapter 3 - Life and Dignity-inclusive societies_figures.xlsx]43+Table 1'!$M$8:$Z$9</c:f>
              <c:multiLvlStrCache>
                <c:ptCount val="14"/>
                <c:lvl>
                  <c:pt idx="0">
                    <c:v>Intersex</c:v>
                  </c:pt>
                  <c:pt idx="1">
                    <c:v>Endosex</c:v>
                  </c:pt>
                  <c:pt idx="2">
                    <c:v>Intersex</c:v>
                  </c:pt>
                  <c:pt idx="3">
                    <c:v>Endosex</c:v>
                  </c:pt>
                  <c:pt idx="4">
                    <c:v>Intersex</c:v>
                  </c:pt>
                  <c:pt idx="5">
                    <c:v>Endosex</c:v>
                  </c:pt>
                  <c:pt idx="6">
                    <c:v>Intersex</c:v>
                  </c:pt>
                  <c:pt idx="7">
                    <c:v>Endosex</c:v>
                  </c:pt>
                  <c:pt idx="8">
                    <c:v>Intersex</c:v>
                  </c:pt>
                  <c:pt idx="9">
                    <c:v>Endosex</c:v>
                  </c:pt>
                  <c:pt idx="10">
                    <c:v>Intersex</c:v>
                  </c:pt>
                  <c:pt idx="11">
                    <c:v>Endosex</c:v>
                  </c:pt>
                  <c:pt idx="12">
                    <c:v>Intersex</c:v>
                  </c:pt>
                  <c:pt idx="13">
                    <c:v>Endosex</c:v>
                  </c:pt>
                </c:lvl>
                <c:lvl>
                  <c:pt idx="0">
                    <c:v>Lesbian</c:v>
                  </c:pt>
                  <c:pt idx="2">
                    <c:v>Gay</c:v>
                  </c:pt>
                  <c:pt idx="4">
                    <c:v>Bisexual</c:v>
                  </c:pt>
                  <c:pt idx="6">
                    <c:v>Pansexual</c:v>
                  </c:pt>
                  <c:pt idx="8">
                    <c:v>Asexual</c:v>
                  </c:pt>
                  <c:pt idx="10">
                    <c:v>Heterosexual/Straight</c:v>
                  </c:pt>
                  <c:pt idx="12">
                    <c:v>Other</c:v>
                  </c:pt>
                </c:lvl>
              </c:multiLvlStrCache>
            </c:multiLvlStrRef>
          </c:cat>
          <c:val>
            <c:numRef>
              <c:f>'[2024.0825 XLS-LGBTIQ_Main results_Chapter 3 - Life and Dignity-inclusive societies_figures.xlsx]43+Table 1'!$M$10:$Z$10</c:f>
              <c:numCache>
                <c:formatCode>###0</c:formatCode>
                <c:ptCount val="14"/>
                <c:pt idx="0">
                  <c:v>143</c:v>
                </c:pt>
                <c:pt idx="1">
                  <c:v>15602</c:v>
                </c:pt>
                <c:pt idx="4">
                  <c:v>121</c:v>
                </c:pt>
                <c:pt idx="5">
                  <c:v>13118</c:v>
                </c:pt>
                <c:pt idx="6">
                  <c:v>45</c:v>
                </c:pt>
                <c:pt idx="7">
                  <c:v>4854</c:v>
                </c:pt>
                <c:pt idx="8">
                  <c:v>22</c:v>
                </c:pt>
                <c:pt idx="9">
                  <c:v>2689</c:v>
                </c:pt>
                <c:pt idx="10">
                  <c:v>13</c:v>
                </c:pt>
                <c:pt idx="11">
                  <c:v>60</c:v>
                </c:pt>
                <c:pt idx="12">
                  <c:v>6</c:v>
                </c:pt>
                <c:pt idx="13">
                  <c:v>924</c:v>
                </c:pt>
              </c:numCache>
            </c:numRef>
          </c:val>
          <c:extLst>
            <c:ext xmlns:c16="http://schemas.microsoft.com/office/drawing/2014/chart" uri="{C3380CC4-5D6E-409C-BE32-E72D297353CC}">
              <c16:uniqueId val="{0000000E-F051-448B-BCCE-D8BF477DF896}"/>
            </c:ext>
          </c:extLst>
        </c:ser>
        <c:ser>
          <c:idx val="1"/>
          <c:order val="1"/>
          <c:tx>
            <c:strRef>
              <c:f>'[2024.0825 XLS-LGBTIQ_Main results_Chapter 3 - Life and Dignity-inclusive societies_figures.xlsx]43+Table 1'!$L$11</c:f>
              <c:strCache>
                <c:ptCount val="1"/>
                <c:pt idx="0">
                  <c:v>Cis man</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F051-448B-BCCE-D8BF477DF896}"/>
                </c:ext>
              </c:extLst>
            </c:dLbl>
            <c:dLbl>
              <c:idx val="1"/>
              <c:delete val="1"/>
              <c:extLst>
                <c:ext xmlns:c15="http://schemas.microsoft.com/office/drawing/2012/chart" uri="{CE6537A1-D6FC-4f65-9D91-7224C49458BB}"/>
                <c:ext xmlns:c16="http://schemas.microsoft.com/office/drawing/2014/chart" uri="{C3380CC4-5D6E-409C-BE32-E72D297353CC}">
                  <c16:uniqueId val="{00000010-F051-448B-BCCE-D8BF477DF896}"/>
                </c:ext>
              </c:extLst>
            </c:dLbl>
            <c:dLbl>
              <c:idx val="2"/>
              <c:delete val="1"/>
              <c:extLst>
                <c:ext xmlns:c15="http://schemas.microsoft.com/office/drawing/2012/chart" uri="{CE6537A1-D6FC-4f65-9D91-7224C49458BB}"/>
                <c:ext xmlns:c16="http://schemas.microsoft.com/office/drawing/2014/chart" uri="{C3380CC4-5D6E-409C-BE32-E72D297353CC}">
                  <c16:uniqueId val="{00000011-F051-448B-BCCE-D8BF477DF896}"/>
                </c:ext>
              </c:extLst>
            </c:dLbl>
            <c:dLbl>
              <c:idx val="3"/>
              <c:layout>
                <c:manualLayout>
                  <c:x val="-5.1080544830268311E-2"/>
                  <c:y val="2.18579234972677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7.1656423571882122E-2"/>
                      <c:h val="0.10081218536207565"/>
                    </c:manualLayout>
                  </c15:layout>
                </c:ext>
                <c:ext xmlns:c16="http://schemas.microsoft.com/office/drawing/2014/chart" uri="{C3380CC4-5D6E-409C-BE32-E72D297353CC}">
                  <c16:uniqueId val="{00000012-F051-448B-BCCE-D8BF477DF896}"/>
                </c:ext>
              </c:extLst>
            </c:dLbl>
            <c:dLbl>
              <c:idx val="4"/>
              <c:delete val="1"/>
              <c:extLst>
                <c:ext xmlns:c15="http://schemas.microsoft.com/office/drawing/2012/chart" uri="{CE6537A1-D6FC-4f65-9D91-7224C49458BB}"/>
                <c:ext xmlns:c16="http://schemas.microsoft.com/office/drawing/2014/chart" uri="{C3380CC4-5D6E-409C-BE32-E72D297353CC}">
                  <c16:uniqueId val="{00000013-F051-448B-BCCE-D8BF477DF896}"/>
                </c:ext>
              </c:extLst>
            </c:dLbl>
            <c:dLbl>
              <c:idx val="5"/>
              <c:layout>
                <c:manualLayout>
                  <c:x val="6.5487929552781682E-2"/>
                  <c:y val="1.0928961748633836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9.713223941419391E-2"/>
                      <c:h val="7.4582677165354327E-2"/>
                    </c:manualLayout>
                  </c15:layout>
                </c:ext>
                <c:ext xmlns:c16="http://schemas.microsoft.com/office/drawing/2014/chart" uri="{C3380CC4-5D6E-409C-BE32-E72D297353CC}">
                  <c16:uniqueId val="{00000014-F051-448B-BCCE-D8BF477DF896}"/>
                </c:ext>
              </c:extLst>
            </c:dLbl>
            <c:dLbl>
              <c:idx val="6"/>
              <c:delete val="1"/>
              <c:extLst>
                <c:ext xmlns:c15="http://schemas.microsoft.com/office/drawing/2012/chart" uri="{CE6537A1-D6FC-4f65-9D91-7224C49458BB}"/>
                <c:ext xmlns:c16="http://schemas.microsoft.com/office/drawing/2014/chart" uri="{C3380CC4-5D6E-409C-BE32-E72D297353CC}">
                  <c16:uniqueId val="{00000015-F051-448B-BCCE-D8BF477DF896}"/>
                </c:ext>
              </c:extLst>
            </c:dLbl>
            <c:dLbl>
              <c:idx val="7"/>
              <c:layout>
                <c:manualLayout>
                  <c:x val="6.2214728493939372E-2"/>
                  <c:y val="2.18579234972677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9511498970621661E-2"/>
                      <c:h val="6.1467923066993675E-2"/>
                    </c:manualLayout>
                  </c15:layout>
                </c:ext>
                <c:ext xmlns:c16="http://schemas.microsoft.com/office/drawing/2014/chart" uri="{C3380CC4-5D6E-409C-BE32-E72D297353CC}">
                  <c16:uniqueId val="{00000016-F051-448B-BCCE-D8BF477DF896}"/>
                </c:ext>
              </c:extLst>
            </c:dLbl>
            <c:dLbl>
              <c:idx val="8"/>
              <c:delete val="1"/>
              <c:extLst>
                <c:ext xmlns:c15="http://schemas.microsoft.com/office/drawing/2012/chart" uri="{CE6537A1-D6FC-4f65-9D91-7224C49458BB}"/>
                <c:ext xmlns:c16="http://schemas.microsoft.com/office/drawing/2014/chart" uri="{C3380CC4-5D6E-409C-BE32-E72D297353CC}">
                  <c16:uniqueId val="{00000017-F051-448B-BCCE-D8BF477DF896}"/>
                </c:ext>
              </c:extLst>
            </c:dLbl>
            <c:dLbl>
              <c:idx val="9"/>
              <c:layout>
                <c:manualLayout>
                  <c:x val="6.2868362868022443E-2"/>
                  <c:y val="2.62295942515380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7.9515381452450989E-2"/>
                      <c:h val="5.242631556301363E-2"/>
                    </c:manualLayout>
                  </c15:layout>
                </c:ext>
                <c:ext xmlns:c16="http://schemas.microsoft.com/office/drawing/2014/chart" uri="{C3380CC4-5D6E-409C-BE32-E72D297353CC}">
                  <c16:uniqueId val="{00000018-F051-448B-BCCE-D8BF477DF896}"/>
                </c:ext>
              </c:extLst>
            </c:dLbl>
            <c:dLbl>
              <c:idx val="10"/>
              <c:delete val="1"/>
              <c:extLst>
                <c:ext xmlns:c15="http://schemas.microsoft.com/office/drawing/2012/chart" uri="{CE6537A1-D6FC-4f65-9D91-7224C49458BB}"/>
                <c:ext xmlns:c16="http://schemas.microsoft.com/office/drawing/2014/chart" uri="{C3380CC4-5D6E-409C-BE32-E72D297353CC}">
                  <c16:uniqueId val="{00000019-F051-448B-BCCE-D8BF477DF896}"/>
                </c:ext>
              </c:extLst>
            </c:dLbl>
            <c:dLbl>
              <c:idx val="11"/>
              <c:delete val="1"/>
              <c:extLst>
                <c:ext xmlns:c15="http://schemas.microsoft.com/office/drawing/2012/chart" uri="{CE6537A1-D6FC-4f65-9D91-7224C49458BB}"/>
                <c:ext xmlns:c16="http://schemas.microsoft.com/office/drawing/2014/chart" uri="{C3380CC4-5D6E-409C-BE32-E72D297353CC}">
                  <c16:uniqueId val="{0000001A-F051-448B-BCCE-D8BF477DF896}"/>
                </c:ext>
              </c:extLst>
            </c:dLbl>
            <c:dLbl>
              <c:idx val="12"/>
              <c:delete val="1"/>
              <c:extLst>
                <c:ext xmlns:c15="http://schemas.microsoft.com/office/drawing/2012/chart" uri="{CE6537A1-D6FC-4f65-9D91-7224C49458BB}"/>
                <c:ext xmlns:c16="http://schemas.microsoft.com/office/drawing/2014/chart" uri="{C3380CC4-5D6E-409C-BE32-E72D297353CC}">
                  <c16:uniqueId val="{0000001B-F051-448B-BCCE-D8BF477DF896}"/>
                </c:ext>
              </c:extLst>
            </c:dLbl>
            <c:dLbl>
              <c:idx val="13"/>
              <c:delete val="1"/>
              <c:extLst>
                <c:ext xmlns:c15="http://schemas.microsoft.com/office/drawing/2012/chart" uri="{CE6537A1-D6FC-4f65-9D91-7224C49458BB}"/>
                <c:ext xmlns:c16="http://schemas.microsoft.com/office/drawing/2014/chart" uri="{C3380CC4-5D6E-409C-BE32-E72D297353CC}">
                  <c16:uniqueId val="{0000001C-F051-448B-BCCE-D8BF477DF89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multiLvlStrRef>
              <c:f>'[2024.0825 XLS-LGBTIQ_Main results_Chapter 3 - Life and Dignity-inclusive societies_figures.xlsx]43+Table 1'!$M$8:$Z$9</c:f>
              <c:multiLvlStrCache>
                <c:ptCount val="14"/>
                <c:lvl>
                  <c:pt idx="0">
                    <c:v>Intersex</c:v>
                  </c:pt>
                  <c:pt idx="1">
                    <c:v>Endosex</c:v>
                  </c:pt>
                  <c:pt idx="2">
                    <c:v>Intersex</c:v>
                  </c:pt>
                  <c:pt idx="3">
                    <c:v>Endosex</c:v>
                  </c:pt>
                  <c:pt idx="4">
                    <c:v>Intersex</c:v>
                  </c:pt>
                  <c:pt idx="5">
                    <c:v>Endosex</c:v>
                  </c:pt>
                  <c:pt idx="6">
                    <c:v>Intersex</c:v>
                  </c:pt>
                  <c:pt idx="7">
                    <c:v>Endosex</c:v>
                  </c:pt>
                  <c:pt idx="8">
                    <c:v>Intersex</c:v>
                  </c:pt>
                  <c:pt idx="9">
                    <c:v>Endosex</c:v>
                  </c:pt>
                  <c:pt idx="10">
                    <c:v>Intersex</c:v>
                  </c:pt>
                  <c:pt idx="11">
                    <c:v>Endosex</c:v>
                  </c:pt>
                  <c:pt idx="12">
                    <c:v>Intersex</c:v>
                  </c:pt>
                  <c:pt idx="13">
                    <c:v>Endosex</c:v>
                  </c:pt>
                </c:lvl>
                <c:lvl>
                  <c:pt idx="0">
                    <c:v>Lesbian</c:v>
                  </c:pt>
                  <c:pt idx="2">
                    <c:v>Gay</c:v>
                  </c:pt>
                  <c:pt idx="4">
                    <c:v>Bisexual</c:v>
                  </c:pt>
                  <c:pt idx="6">
                    <c:v>Pansexual</c:v>
                  </c:pt>
                  <c:pt idx="8">
                    <c:v>Asexual</c:v>
                  </c:pt>
                  <c:pt idx="10">
                    <c:v>Heterosexual/Straight</c:v>
                  </c:pt>
                  <c:pt idx="12">
                    <c:v>Other</c:v>
                  </c:pt>
                </c:lvl>
              </c:multiLvlStrCache>
            </c:multiLvlStrRef>
          </c:cat>
          <c:val>
            <c:numRef>
              <c:f>'[2024.0825 XLS-LGBTIQ_Main results_Chapter 3 - Life and Dignity-inclusive societies_figures.xlsx]43+Table 1'!$M$11:$Z$11</c:f>
              <c:numCache>
                <c:formatCode>General</c:formatCode>
                <c:ptCount val="14"/>
                <c:pt idx="2" formatCode="###0">
                  <c:v>232</c:v>
                </c:pt>
                <c:pt idx="3" formatCode="###0">
                  <c:v>25863</c:v>
                </c:pt>
                <c:pt idx="4" formatCode="###0">
                  <c:v>55</c:v>
                </c:pt>
                <c:pt idx="5" formatCode="###0">
                  <c:v>3914</c:v>
                </c:pt>
                <c:pt idx="6" formatCode="###0">
                  <c:v>9</c:v>
                </c:pt>
                <c:pt idx="7" formatCode="###0">
                  <c:v>1023</c:v>
                </c:pt>
                <c:pt idx="8" formatCode="###0">
                  <c:v>3</c:v>
                </c:pt>
                <c:pt idx="9" formatCode="###0">
                  <c:v>395</c:v>
                </c:pt>
                <c:pt idx="10" formatCode="###0">
                  <c:v>12</c:v>
                </c:pt>
                <c:pt idx="11" formatCode="###0">
                  <c:v>46</c:v>
                </c:pt>
                <c:pt idx="12" formatCode="###0">
                  <c:v>6</c:v>
                </c:pt>
                <c:pt idx="13" formatCode="###0">
                  <c:v>190</c:v>
                </c:pt>
              </c:numCache>
            </c:numRef>
          </c:val>
          <c:extLst>
            <c:ext xmlns:c16="http://schemas.microsoft.com/office/drawing/2014/chart" uri="{C3380CC4-5D6E-409C-BE32-E72D297353CC}">
              <c16:uniqueId val="{0000001D-F051-448B-BCCE-D8BF477DF896}"/>
            </c:ext>
          </c:extLst>
        </c:ser>
        <c:ser>
          <c:idx val="2"/>
          <c:order val="2"/>
          <c:tx>
            <c:strRef>
              <c:f>'[2024.0825 XLS-LGBTIQ_Main results_Chapter 3 - Life and Dignity-inclusive societies_figures.xlsx]43+Table 1'!$L$12</c:f>
              <c:strCache>
                <c:ptCount val="1"/>
                <c:pt idx="0">
                  <c:v>Trans woman</c:v>
                </c:pt>
              </c:strCache>
            </c:strRef>
          </c:tx>
          <c:spPr>
            <a:solidFill>
              <a:srgbClr val="FF00F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E-F051-448B-BCCE-D8BF477DF896}"/>
                </c:ext>
              </c:extLst>
            </c:dLbl>
            <c:dLbl>
              <c:idx val="1"/>
              <c:layout>
                <c:manualLayout>
                  <c:x val="-5.762933262902066E-2"/>
                  <c:y val="1.311475409836065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1913578483509067E-2"/>
                      <c:h val="0.10736956241125598"/>
                    </c:manualLayout>
                  </c15:layout>
                </c:ext>
                <c:ext xmlns:c16="http://schemas.microsoft.com/office/drawing/2014/chart" uri="{C3380CC4-5D6E-409C-BE32-E72D297353CC}">
                  <c16:uniqueId val="{0000001F-F051-448B-BCCE-D8BF477DF896}"/>
                </c:ext>
              </c:extLst>
            </c:dLbl>
            <c:dLbl>
              <c:idx val="2"/>
              <c:delete val="1"/>
              <c:extLst>
                <c:ext xmlns:c15="http://schemas.microsoft.com/office/drawing/2012/chart" uri="{CE6537A1-D6FC-4f65-9D91-7224C49458BB}"/>
                <c:ext xmlns:c16="http://schemas.microsoft.com/office/drawing/2014/chart" uri="{C3380CC4-5D6E-409C-BE32-E72D297353CC}">
                  <c16:uniqueId val="{00000020-F051-448B-BCCE-D8BF477DF896}"/>
                </c:ext>
              </c:extLst>
            </c:dLbl>
            <c:dLbl>
              <c:idx val="3"/>
              <c:delete val="1"/>
              <c:extLst>
                <c:ext xmlns:c15="http://schemas.microsoft.com/office/drawing/2012/chart" uri="{CE6537A1-D6FC-4f65-9D91-7224C49458BB}"/>
                <c:ext xmlns:c16="http://schemas.microsoft.com/office/drawing/2014/chart" uri="{C3380CC4-5D6E-409C-BE32-E72D297353CC}">
                  <c16:uniqueId val="{00000021-F051-448B-BCCE-D8BF477DF896}"/>
                </c:ext>
              </c:extLst>
            </c:dLbl>
            <c:dLbl>
              <c:idx val="4"/>
              <c:delete val="1"/>
              <c:extLst>
                <c:ext xmlns:c15="http://schemas.microsoft.com/office/drawing/2012/chart" uri="{CE6537A1-D6FC-4f65-9D91-7224C49458BB}"/>
                <c:ext xmlns:c16="http://schemas.microsoft.com/office/drawing/2014/chart" uri="{C3380CC4-5D6E-409C-BE32-E72D297353CC}">
                  <c16:uniqueId val="{00000022-F051-448B-BCCE-D8BF477DF896}"/>
                </c:ext>
              </c:extLst>
            </c:dLbl>
            <c:dLbl>
              <c:idx val="5"/>
              <c:layout>
                <c:manualLayout>
                  <c:x val="-5.8286714262054472E-2"/>
                  <c:y val="4.3714986446366337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7.8984053031361676E-2"/>
                      <c:h val="7.8954261864807876E-2"/>
                    </c:manualLayout>
                  </c15:layout>
                </c:ext>
                <c:ext xmlns:c16="http://schemas.microsoft.com/office/drawing/2014/chart" uri="{C3380CC4-5D6E-409C-BE32-E72D297353CC}">
                  <c16:uniqueId val="{00000023-F051-448B-BCCE-D8BF477DF896}"/>
                </c:ext>
              </c:extLst>
            </c:dLbl>
            <c:dLbl>
              <c:idx val="6"/>
              <c:delete val="1"/>
              <c:extLst>
                <c:ext xmlns:c15="http://schemas.microsoft.com/office/drawing/2012/chart" uri="{CE6537A1-D6FC-4f65-9D91-7224C49458BB}"/>
                <c:ext xmlns:c16="http://schemas.microsoft.com/office/drawing/2014/chart" uri="{C3380CC4-5D6E-409C-BE32-E72D297353CC}">
                  <c16:uniqueId val="{00000024-F051-448B-BCCE-D8BF477DF896}"/>
                </c:ext>
              </c:extLst>
            </c:dLbl>
            <c:dLbl>
              <c:idx val="7"/>
              <c:layout>
                <c:manualLayout>
                  <c:x val="5.6865162401530729E-2"/>
                  <c:y val="-2.295081967213122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7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5697842952924666E-2"/>
                      <c:h val="6.9197366722602294E-2"/>
                    </c:manualLayout>
                  </c15:layout>
                </c:ext>
                <c:ext xmlns:c16="http://schemas.microsoft.com/office/drawing/2014/chart" uri="{C3380CC4-5D6E-409C-BE32-E72D297353CC}">
                  <c16:uniqueId val="{00000025-F051-448B-BCCE-D8BF477DF896}"/>
                </c:ext>
              </c:extLst>
            </c:dLbl>
            <c:dLbl>
              <c:idx val="8"/>
              <c:delete val="1"/>
              <c:extLst>
                <c:ext xmlns:c15="http://schemas.microsoft.com/office/drawing/2012/chart" uri="{CE6537A1-D6FC-4f65-9D91-7224C49458BB}"/>
                <c:ext xmlns:c16="http://schemas.microsoft.com/office/drawing/2014/chart" uri="{C3380CC4-5D6E-409C-BE32-E72D297353CC}">
                  <c16:uniqueId val="{00000026-F051-448B-BCCE-D8BF477DF896}"/>
                </c:ext>
              </c:extLst>
            </c:dLbl>
            <c:dLbl>
              <c:idx val="9"/>
              <c:delete val="1"/>
              <c:extLst>
                <c:ext xmlns:c15="http://schemas.microsoft.com/office/drawing/2012/chart" uri="{CE6537A1-D6FC-4f65-9D91-7224C49458BB}"/>
                <c:ext xmlns:c16="http://schemas.microsoft.com/office/drawing/2014/chart" uri="{C3380CC4-5D6E-409C-BE32-E72D297353CC}">
                  <c16:uniqueId val="{00000027-F051-448B-BCCE-D8BF477DF896}"/>
                </c:ext>
              </c:extLst>
            </c:dLbl>
            <c:dLbl>
              <c:idx val="10"/>
              <c:delete val="1"/>
              <c:extLst>
                <c:ext xmlns:c15="http://schemas.microsoft.com/office/drawing/2012/chart" uri="{CE6537A1-D6FC-4f65-9D91-7224C49458BB}"/>
                <c:ext xmlns:c16="http://schemas.microsoft.com/office/drawing/2014/chart" uri="{C3380CC4-5D6E-409C-BE32-E72D297353CC}">
                  <c16:uniqueId val="{00000028-F051-448B-BCCE-D8BF477DF896}"/>
                </c:ext>
              </c:extLst>
            </c:dLbl>
            <c:dLbl>
              <c:idx val="11"/>
              <c:delete val="1"/>
              <c:extLst>
                <c:ext xmlns:c15="http://schemas.microsoft.com/office/drawing/2012/chart" uri="{CE6537A1-D6FC-4f65-9D91-7224C49458BB}">
                  <c15:layout>
                    <c:manualLayout>
                      <c:w val="0.11057458032841087"/>
                      <c:h val="5.709633836754012E-2"/>
                    </c:manualLayout>
                  </c15:layout>
                </c:ext>
                <c:ext xmlns:c16="http://schemas.microsoft.com/office/drawing/2014/chart" uri="{C3380CC4-5D6E-409C-BE32-E72D297353CC}">
                  <c16:uniqueId val="{00000029-F051-448B-BCCE-D8BF477DF896}"/>
                </c:ext>
              </c:extLst>
            </c:dLbl>
            <c:dLbl>
              <c:idx val="12"/>
              <c:delete val="1"/>
              <c:extLst>
                <c:ext xmlns:c15="http://schemas.microsoft.com/office/drawing/2012/chart" uri="{CE6537A1-D6FC-4f65-9D91-7224C49458BB}"/>
                <c:ext xmlns:c16="http://schemas.microsoft.com/office/drawing/2014/chart" uri="{C3380CC4-5D6E-409C-BE32-E72D297353CC}">
                  <c16:uniqueId val="{0000002A-F051-448B-BCCE-D8BF477DF896}"/>
                </c:ext>
              </c:extLst>
            </c:dLbl>
            <c:dLbl>
              <c:idx val="13"/>
              <c:delete val="1"/>
              <c:extLst>
                <c:ext xmlns:c15="http://schemas.microsoft.com/office/drawing/2012/chart" uri="{CE6537A1-D6FC-4f65-9D91-7224C49458BB}"/>
                <c:ext xmlns:c16="http://schemas.microsoft.com/office/drawing/2014/chart" uri="{C3380CC4-5D6E-409C-BE32-E72D297353CC}">
                  <c16:uniqueId val="{0000002B-F051-448B-BCCE-D8BF477DF89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multiLvlStrRef>
              <c:f>'[2024.0825 XLS-LGBTIQ_Main results_Chapter 3 - Life and Dignity-inclusive societies_figures.xlsx]43+Table 1'!$M$8:$Z$9</c:f>
              <c:multiLvlStrCache>
                <c:ptCount val="14"/>
                <c:lvl>
                  <c:pt idx="0">
                    <c:v>Intersex</c:v>
                  </c:pt>
                  <c:pt idx="1">
                    <c:v>Endosex</c:v>
                  </c:pt>
                  <c:pt idx="2">
                    <c:v>Intersex</c:v>
                  </c:pt>
                  <c:pt idx="3">
                    <c:v>Endosex</c:v>
                  </c:pt>
                  <c:pt idx="4">
                    <c:v>Intersex</c:v>
                  </c:pt>
                  <c:pt idx="5">
                    <c:v>Endosex</c:v>
                  </c:pt>
                  <c:pt idx="6">
                    <c:v>Intersex</c:v>
                  </c:pt>
                  <c:pt idx="7">
                    <c:v>Endosex</c:v>
                  </c:pt>
                  <c:pt idx="8">
                    <c:v>Intersex</c:v>
                  </c:pt>
                  <c:pt idx="9">
                    <c:v>Endosex</c:v>
                  </c:pt>
                  <c:pt idx="10">
                    <c:v>Intersex</c:v>
                  </c:pt>
                  <c:pt idx="11">
                    <c:v>Endosex</c:v>
                  </c:pt>
                  <c:pt idx="12">
                    <c:v>Intersex</c:v>
                  </c:pt>
                  <c:pt idx="13">
                    <c:v>Endosex</c:v>
                  </c:pt>
                </c:lvl>
                <c:lvl>
                  <c:pt idx="0">
                    <c:v>Lesbian</c:v>
                  </c:pt>
                  <c:pt idx="2">
                    <c:v>Gay</c:v>
                  </c:pt>
                  <c:pt idx="4">
                    <c:v>Bisexual</c:v>
                  </c:pt>
                  <c:pt idx="6">
                    <c:v>Pansexual</c:v>
                  </c:pt>
                  <c:pt idx="8">
                    <c:v>Asexual</c:v>
                  </c:pt>
                  <c:pt idx="10">
                    <c:v>Heterosexual/Straight</c:v>
                  </c:pt>
                  <c:pt idx="12">
                    <c:v>Other</c:v>
                  </c:pt>
                </c:lvl>
              </c:multiLvlStrCache>
            </c:multiLvlStrRef>
          </c:cat>
          <c:val>
            <c:numRef>
              <c:f>'[2024.0825 XLS-LGBTIQ_Main results_Chapter 3 - Life and Dignity-inclusive societies_figures.xlsx]43+Table 1'!$M$12:$Z$12</c:f>
              <c:numCache>
                <c:formatCode>###0</c:formatCode>
                <c:ptCount val="14"/>
                <c:pt idx="0">
                  <c:v>68</c:v>
                </c:pt>
                <c:pt idx="1">
                  <c:v>1591</c:v>
                </c:pt>
                <c:pt idx="4">
                  <c:v>44</c:v>
                </c:pt>
                <c:pt idx="5">
                  <c:v>1058</c:v>
                </c:pt>
                <c:pt idx="6">
                  <c:v>41</c:v>
                </c:pt>
                <c:pt idx="7">
                  <c:v>961</c:v>
                </c:pt>
                <c:pt idx="8">
                  <c:v>34</c:v>
                </c:pt>
                <c:pt idx="9">
                  <c:v>327</c:v>
                </c:pt>
                <c:pt idx="10">
                  <c:v>30</c:v>
                </c:pt>
                <c:pt idx="11">
                  <c:v>319</c:v>
                </c:pt>
                <c:pt idx="12">
                  <c:v>17</c:v>
                </c:pt>
                <c:pt idx="13">
                  <c:v>131</c:v>
                </c:pt>
              </c:numCache>
            </c:numRef>
          </c:val>
          <c:extLst>
            <c:ext xmlns:c16="http://schemas.microsoft.com/office/drawing/2014/chart" uri="{C3380CC4-5D6E-409C-BE32-E72D297353CC}">
              <c16:uniqueId val="{0000002C-F051-448B-BCCE-D8BF477DF896}"/>
            </c:ext>
          </c:extLst>
        </c:ser>
        <c:ser>
          <c:idx val="3"/>
          <c:order val="3"/>
          <c:tx>
            <c:strRef>
              <c:f>'[2024.0825 XLS-LGBTIQ_Main results_Chapter 3 - Life and Dignity-inclusive societies_figures.xlsx]43+Table 1'!$L$13</c:f>
              <c:strCache>
                <c:ptCount val="1"/>
                <c:pt idx="0">
                  <c:v>Trans man</c:v>
                </c:pt>
              </c:strCache>
            </c:strRef>
          </c:tx>
          <c:spPr>
            <a:solidFill>
              <a:srgbClr val="9966F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D-F051-448B-BCCE-D8BF477DF896}"/>
                </c:ext>
              </c:extLst>
            </c:dLbl>
            <c:dLbl>
              <c:idx val="1"/>
              <c:delete val="1"/>
              <c:extLst>
                <c:ext xmlns:c15="http://schemas.microsoft.com/office/drawing/2012/chart" uri="{CE6537A1-D6FC-4f65-9D91-7224C49458BB}">
                  <c15:layout>
                    <c:manualLayout>
                      <c:w val="6.598321385834878E-2"/>
                      <c:h val="8.1140054214534643E-2"/>
                    </c:manualLayout>
                  </c15:layout>
                </c:ext>
                <c:ext xmlns:c16="http://schemas.microsoft.com/office/drawing/2014/chart" uri="{C3380CC4-5D6E-409C-BE32-E72D297353CC}">
                  <c16:uniqueId val="{0000002E-F051-448B-BCCE-D8BF477DF896}"/>
                </c:ext>
              </c:extLst>
            </c:dLbl>
            <c:dLbl>
              <c:idx val="2"/>
              <c:delete val="1"/>
              <c:extLst>
                <c:ext xmlns:c15="http://schemas.microsoft.com/office/drawing/2012/chart" uri="{CE6537A1-D6FC-4f65-9D91-7224C49458BB}"/>
                <c:ext xmlns:c16="http://schemas.microsoft.com/office/drawing/2014/chart" uri="{C3380CC4-5D6E-409C-BE32-E72D297353CC}">
                  <c16:uniqueId val="{0000002F-F051-448B-BCCE-D8BF477DF896}"/>
                </c:ext>
              </c:extLst>
            </c:dLbl>
            <c:dLbl>
              <c:idx val="3"/>
              <c:layout>
                <c:manualLayout>
                  <c:x val="-5.8279148709630725E-2"/>
                  <c:y val="1.639344262295082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7.5834859579035657E-2"/>
                      <c:h val="8.5511638913988205E-2"/>
                    </c:manualLayout>
                  </c15:layout>
                </c:ext>
                <c:ext xmlns:c16="http://schemas.microsoft.com/office/drawing/2014/chart" uri="{C3380CC4-5D6E-409C-BE32-E72D297353CC}">
                  <c16:uniqueId val="{00000030-F051-448B-BCCE-D8BF477DF896}"/>
                </c:ext>
              </c:extLst>
            </c:dLbl>
            <c:dLbl>
              <c:idx val="4"/>
              <c:delete val="1"/>
              <c:extLst>
                <c:ext xmlns:c15="http://schemas.microsoft.com/office/drawing/2012/chart" uri="{CE6537A1-D6FC-4f65-9D91-7224C49458BB}"/>
                <c:ext xmlns:c16="http://schemas.microsoft.com/office/drawing/2014/chart" uri="{C3380CC4-5D6E-409C-BE32-E72D297353CC}">
                  <c16:uniqueId val="{00000031-F051-448B-BCCE-D8BF477DF896}"/>
                </c:ext>
              </c:extLst>
            </c:dLbl>
            <c:dLbl>
              <c:idx val="5"/>
              <c:layout>
                <c:manualLayout>
                  <c:x val="7.8585505150286478E-2"/>
                  <c:y val="7.6502732240437167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0341216595638961"/>
                      <c:h val="7.239688481562756E-2"/>
                    </c:manualLayout>
                  </c15:layout>
                </c:ext>
                <c:ext xmlns:c16="http://schemas.microsoft.com/office/drawing/2014/chart" uri="{C3380CC4-5D6E-409C-BE32-E72D297353CC}">
                  <c16:uniqueId val="{00000032-F051-448B-BCCE-D8BF477DF896}"/>
                </c:ext>
              </c:extLst>
            </c:dLbl>
            <c:dLbl>
              <c:idx val="6"/>
              <c:delete val="1"/>
              <c:extLst>
                <c:ext xmlns:c15="http://schemas.microsoft.com/office/drawing/2012/chart" uri="{CE6537A1-D6FC-4f65-9D91-7224C49458BB}"/>
                <c:ext xmlns:c16="http://schemas.microsoft.com/office/drawing/2014/chart" uri="{C3380CC4-5D6E-409C-BE32-E72D297353CC}">
                  <c16:uniqueId val="{00000033-F051-448B-BCCE-D8BF477DF896}"/>
                </c:ext>
              </c:extLst>
            </c:dLbl>
            <c:dLbl>
              <c:idx val="7"/>
              <c:layout>
                <c:manualLayout>
                  <c:x val="-6.023368601845773E-2"/>
                  <c:y val="-4.590163934426229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7.09186278567282E-2"/>
                      <c:h val="0.10518377006152919"/>
                    </c:manualLayout>
                  </c15:layout>
                </c:ext>
                <c:ext xmlns:c16="http://schemas.microsoft.com/office/drawing/2014/chart" uri="{C3380CC4-5D6E-409C-BE32-E72D297353CC}">
                  <c16:uniqueId val="{00000034-F051-448B-BCCE-D8BF477DF896}"/>
                </c:ext>
              </c:extLst>
            </c:dLbl>
            <c:dLbl>
              <c:idx val="8"/>
              <c:delete val="1"/>
              <c:extLst>
                <c:ext xmlns:c15="http://schemas.microsoft.com/office/drawing/2012/chart" uri="{CE6537A1-D6FC-4f65-9D91-7224C49458BB}"/>
                <c:ext xmlns:c16="http://schemas.microsoft.com/office/drawing/2014/chart" uri="{C3380CC4-5D6E-409C-BE32-E72D297353CC}">
                  <c16:uniqueId val="{00000035-F051-448B-BCCE-D8BF477DF896}"/>
                </c:ext>
              </c:extLst>
            </c:dLbl>
            <c:dLbl>
              <c:idx val="9"/>
              <c:layout>
                <c:manualLayout>
                  <c:x val="7.2036665786275822E-2"/>
                  <c:y val="-1.09289617486338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9.8996117239183709E-2"/>
                      <c:h val="5.0538961318359797E-2"/>
                    </c:manualLayout>
                  </c15:layout>
                </c:ext>
                <c:ext xmlns:c16="http://schemas.microsoft.com/office/drawing/2014/chart" uri="{C3380CC4-5D6E-409C-BE32-E72D297353CC}">
                  <c16:uniqueId val="{00000036-F051-448B-BCCE-D8BF477DF896}"/>
                </c:ext>
              </c:extLst>
            </c:dLbl>
            <c:dLbl>
              <c:idx val="10"/>
              <c:delete val="1"/>
              <c:extLst>
                <c:ext xmlns:c15="http://schemas.microsoft.com/office/drawing/2012/chart" uri="{CE6537A1-D6FC-4f65-9D91-7224C49458BB}"/>
                <c:ext xmlns:c16="http://schemas.microsoft.com/office/drawing/2014/chart" uri="{C3380CC4-5D6E-409C-BE32-E72D297353CC}">
                  <c16:uniqueId val="{00000037-F051-448B-BCCE-D8BF477DF896}"/>
                </c:ext>
              </c:extLst>
            </c:dLbl>
            <c:dLbl>
              <c:idx val="11"/>
              <c:delete val="1"/>
              <c:extLst>
                <c:ext xmlns:c15="http://schemas.microsoft.com/office/drawing/2012/chart" uri="{CE6537A1-D6FC-4f65-9D91-7224C49458BB}">
                  <c15:layout>
                    <c:manualLayout>
                      <c:w val="6.3499521629099123E-2"/>
                      <c:h val="5.511225850867002E-2"/>
                    </c:manualLayout>
                  </c15:layout>
                </c:ext>
                <c:ext xmlns:c16="http://schemas.microsoft.com/office/drawing/2014/chart" uri="{C3380CC4-5D6E-409C-BE32-E72D297353CC}">
                  <c16:uniqueId val="{00000038-F051-448B-BCCE-D8BF477DF896}"/>
                </c:ext>
              </c:extLst>
            </c:dLbl>
            <c:dLbl>
              <c:idx val="12"/>
              <c:delete val="1"/>
              <c:extLst>
                <c:ext xmlns:c15="http://schemas.microsoft.com/office/drawing/2012/chart" uri="{CE6537A1-D6FC-4f65-9D91-7224C49458BB}"/>
                <c:ext xmlns:c16="http://schemas.microsoft.com/office/drawing/2014/chart" uri="{C3380CC4-5D6E-409C-BE32-E72D297353CC}">
                  <c16:uniqueId val="{00000039-F051-448B-BCCE-D8BF477DF896}"/>
                </c:ext>
              </c:extLst>
            </c:dLbl>
            <c:dLbl>
              <c:idx val="13"/>
              <c:delete val="1"/>
              <c:extLst>
                <c:ext xmlns:c15="http://schemas.microsoft.com/office/drawing/2012/chart" uri="{CE6537A1-D6FC-4f65-9D91-7224C49458BB}"/>
                <c:ext xmlns:c16="http://schemas.microsoft.com/office/drawing/2014/chart" uri="{C3380CC4-5D6E-409C-BE32-E72D297353CC}">
                  <c16:uniqueId val="{0000003A-F051-448B-BCCE-D8BF477DF89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multiLvlStrRef>
              <c:f>'[2024.0825 XLS-LGBTIQ_Main results_Chapter 3 - Life and Dignity-inclusive societies_figures.xlsx]43+Table 1'!$M$8:$Z$9</c:f>
              <c:multiLvlStrCache>
                <c:ptCount val="14"/>
                <c:lvl>
                  <c:pt idx="0">
                    <c:v>Intersex</c:v>
                  </c:pt>
                  <c:pt idx="1">
                    <c:v>Endosex</c:v>
                  </c:pt>
                  <c:pt idx="2">
                    <c:v>Intersex</c:v>
                  </c:pt>
                  <c:pt idx="3">
                    <c:v>Endosex</c:v>
                  </c:pt>
                  <c:pt idx="4">
                    <c:v>Intersex</c:v>
                  </c:pt>
                  <c:pt idx="5">
                    <c:v>Endosex</c:v>
                  </c:pt>
                  <c:pt idx="6">
                    <c:v>Intersex</c:v>
                  </c:pt>
                  <c:pt idx="7">
                    <c:v>Endosex</c:v>
                  </c:pt>
                  <c:pt idx="8">
                    <c:v>Intersex</c:v>
                  </c:pt>
                  <c:pt idx="9">
                    <c:v>Endosex</c:v>
                  </c:pt>
                  <c:pt idx="10">
                    <c:v>Intersex</c:v>
                  </c:pt>
                  <c:pt idx="11">
                    <c:v>Endosex</c:v>
                  </c:pt>
                  <c:pt idx="12">
                    <c:v>Intersex</c:v>
                  </c:pt>
                  <c:pt idx="13">
                    <c:v>Endosex</c:v>
                  </c:pt>
                </c:lvl>
                <c:lvl>
                  <c:pt idx="0">
                    <c:v>Lesbian</c:v>
                  </c:pt>
                  <c:pt idx="2">
                    <c:v>Gay</c:v>
                  </c:pt>
                  <c:pt idx="4">
                    <c:v>Bisexual</c:v>
                  </c:pt>
                  <c:pt idx="6">
                    <c:v>Pansexual</c:v>
                  </c:pt>
                  <c:pt idx="8">
                    <c:v>Asexual</c:v>
                  </c:pt>
                  <c:pt idx="10">
                    <c:v>Heterosexual/Straight</c:v>
                  </c:pt>
                  <c:pt idx="12">
                    <c:v>Other</c:v>
                  </c:pt>
                </c:lvl>
              </c:multiLvlStrCache>
            </c:multiLvlStrRef>
          </c:cat>
          <c:val>
            <c:numRef>
              <c:f>'[2024.0825 XLS-LGBTIQ_Main results_Chapter 3 - Life and Dignity-inclusive societies_figures.xlsx]43+Table 1'!$M$13:$Z$13</c:f>
              <c:numCache>
                <c:formatCode>General</c:formatCode>
                <c:ptCount val="14"/>
                <c:pt idx="2" formatCode="###0">
                  <c:v>43</c:v>
                </c:pt>
                <c:pt idx="3" formatCode="###0">
                  <c:v>1246</c:v>
                </c:pt>
                <c:pt idx="4" formatCode="###0">
                  <c:v>56</c:v>
                </c:pt>
                <c:pt idx="5" formatCode="###0">
                  <c:v>1759</c:v>
                </c:pt>
                <c:pt idx="6" formatCode="###0">
                  <c:v>31</c:v>
                </c:pt>
                <c:pt idx="7" formatCode="###0">
                  <c:v>1125</c:v>
                </c:pt>
                <c:pt idx="8" formatCode="###0">
                  <c:v>22</c:v>
                </c:pt>
                <c:pt idx="9" formatCode="###0">
                  <c:v>737</c:v>
                </c:pt>
                <c:pt idx="10" formatCode="###0">
                  <c:v>18</c:v>
                </c:pt>
                <c:pt idx="11" formatCode="###0">
                  <c:v>537</c:v>
                </c:pt>
                <c:pt idx="12" formatCode="###0">
                  <c:v>19</c:v>
                </c:pt>
                <c:pt idx="13" formatCode="###0">
                  <c:v>371</c:v>
                </c:pt>
              </c:numCache>
            </c:numRef>
          </c:val>
          <c:extLst>
            <c:ext xmlns:c16="http://schemas.microsoft.com/office/drawing/2014/chart" uri="{C3380CC4-5D6E-409C-BE32-E72D297353CC}">
              <c16:uniqueId val="{0000003B-F051-448B-BCCE-D8BF477DF896}"/>
            </c:ext>
          </c:extLst>
        </c:ser>
        <c:ser>
          <c:idx val="4"/>
          <c:order val="4"/>
          <c:tx>
            <c:strRef>
              <c:f>'[2024.0825 XLS-LGBTIQ_Main results_Chapter 3 - Life and Dignity-inclusive societies_figures.xlsx]43+Table 1'!$L$14</c:f>
              <c:strCache>
                <c:ptCount val="1"/>
                <c:pt idx="0">
                  <c:v>Non-binary and gender-diverse</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C-F051-448B-BCCE-D8BF477DF896}"/>
                </c:ext>
              </c:extLst>
            </c:dLbl>
            <c:dLbl>
              <c:idx val="1"/>
              <c:layout>
                <c:manualLayout>
                  <c:x val="6.1561157403942961E-2"/>
                  <c:y val="-1.202177186868034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5018322683216768E-2"/>
                      <c:h val="0.10538548255238585"/>
                    </c:manualLayout>
                  </c15:layout>
                </c:ext>
                <c:ext xmlns:c16="http://schemas.microsoft.com/office/drawing/2014/chart" uri="{C3380CC4-5D6E-409C-BE32-E72D297353CC}">
                  <c16:uniqueId val="{0000003D-F051-448B-BCCE-D8BF477DF896}"/>
                </c:ext>
              </c:extLst>
            </c:dLbl>
            <c:dLbl>
              <c:idx val="2"/>
              <c:delete val="1"/>
              <c:extLst>
                <c:ext xmlns:c15="http://schemas.microsoft.com/office/drawing/2012/chart" uri="{CE6537A1-D6FC-4f65-9D91-7224C49458BB}"/>
                <c:ext xmlns:c16="http://schemas.microsoft.com/office/drawing/2014/chart" uri="{C3380CC4-5D6E-409C-BE32-E72D297353CC}">
                  <c16:uniqueId val="{0000003E-F051-448B-BCCE-D8BF477DF896}"/>
                </c:ext>
              </c:extLst>
            </c:dLbl>
            <c:dLbl>
              <c:idx val="3"/>
              <c:layout>
                <c:manualLayout>
                  <c:x val="5.9593959374733295E-2"/>
                  <c:y val="2.513669807667480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1498478154533038E-2"/>
                      <c:h val="0.12724340604965362"/>
                    </c:manualLayout>
                  </c15:layout>
                </c:ext>
                <c:ext xmlns:c16="http://schemas.microsoft.com/office/drawing/2014/chart" uri="{C3380CC4-5D6E-409C-BE32-E72D297353CC}">
                  <c16:uniqueId val="{0000003F-F051-448B-BCCE-D8BF477DF896}"/>
                </c:ext>
              </c:extLst>
            </c:dLbl>
            <c:dLbl>
              <c:idx val="4"/>
              <c:delete val="1"/>
              <c:extLst>
                <c:ext xmlns:c15="http://schemas.microsoft.com/office/drawing/2012/chart" uri="{CE6537A1-D6FC-4f65-9D91-7224C49458BB}"/>
                <c:ext xmlns:c16="http://schemas.microsoft.com/office/drawing/2014/chart" uri="{C3380CC4-5D6E-409C-BE32-E72D297353CC}">
                  <c16:uniqueId val="{00000040-F051-448B-BCCE-D8BF477DF896}"/>
                </c:ext>
              </c:extLst>
            </c:dLbl>
            <c:dLbl>
              <c:idx val="5"/>
              <c:layout>
                <c:manualLayout>
                  <c:x val="0.1139489076982908"/>
                  <c:y val="-1.5300546448087432E-2"/>
                </c:manualLayout>
              </c:layout>
              <c:showLegendKey val="0"/>
              <c:showVal val="1"/>
              <c:showCatName val="1"/>
              <c:showSerName val="1"/>
              <c:showPercent val="0"/>
              <c:showBubbleSize val="0"/>
              <c:extLst>
                <c:ext xmlns:c15="http://schemas.microsoft.com/office/drawing/2012/chart" uri="{CE6537A1-D6FC-4f65-9D91-7224C49458BB}"/>
                <c:ext xmlns:c16="http://schemas.microsoft.com/office/drawing/2014/chart" uri="{C3380CC4-5D6E-409C-BE32-E72D297353CC}">
                  <c16:uniqueId val="{00000041-F051-448B-BCCE-D8BF477DF896}"/>
                </c:ext>
              </c:extLst>
            </c:dLbl>
            <c:dLbl>
              <c:idx val="6"/>
              <c:delete val="1"/>
              <c:extLst>
                <c:ext xmlns:c15="http://schemas.microsoft.com/office/drawing/2012/chart" uri="{CE6537A1-D6FC-4f65-9D91-7224C49458BB}">
                  <c15:layout>
                    <c:manualLayout>
                      <c:w val="9.4160296679547659E-2"/>
                      <c:h val="5.3084634912439227E-2"/>
                    </c:manualLayout>
                  </c15:layout>
                </c:ext>
                <c:ext xmlns:c16="http://schemas.microsoft.com/office/drawing/2014/chart" uri="{C3380CC4-5D6E-409C-BE32-E72D297353CC}">
                  <c16:uniqueId val="{00000042-F051-448B-BCCE-D8BF477DF896}"/>
                </c:ext>
              </c:extLst>
            </c:dLbl>
            <c:dLbl>
              <c:idx val="7"/>
              <c:layout>
                <c:manualLayout>
                  <c:x val="6.6147724121497387E-2"/>
                  <c:y val="-5.245910244825961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7852018206321769E-2"/>
                      <c:h val="0.10319969020265909"/>
                    </c:manualLayout>
                  </c15:layout>
                </c:ext>
                <c:ext xmlns:c16="http://schemas.microsoft.com/office/drawing/2014/chart" uri="{C3380CC4-5D6E-409C-BE32-E72D297353CC}">
                  <c16:uniqueId val="{00000043-F051-448B-BCCE-D8BF477DF896}"/>
                </c:ext>
              </c:extLst>
            </c:dLbl>
            <c:dLbl>
              <c:idx val="8"/>
              <c:delete val="1"/>
              <c:extLst>
                <c:ext xmlns:c15="http://schemas.microsoft.com/office/drawing/2012/chart" uri="{CE6537A1-D6FC-4f65-9D91-7224C49458BB}"/>
                <c:ext xmlns:c16="http://schemas.microsoft.com/office/drawing/2014/chart" uri="{C3380CC4-5D6E-409C-BE32-E72D297353CC}">
                  <c16:uniqueId val="{00000044-F051-448B-BCCE-D8BF477DF896}"/>
                </c:ext>
              </c:extLst>
            </c:dLbl>
            <c:dLbl>
              <c:idx val="9"/>
              <c:layout>
                <c:manualLayout>
                  <c:x val="6.67976871125322E-2"/>
                  <c:y val="-4.0437158469945514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9.1044135632717571E-2"/>
                      <c:h val="0.10975706725183942"/>
                    </c:manualLayout>
                  </c15:layout>
                </c:ext>
                <c:ext xmlns:c16="http://schemas.microsoft.com/office/drawing/2014/chart" uri="{C3380CC4-5D6E-409C-BE32-E72D297353CC}">
                  <c16:uniqueId val="{00000045-F051-448B-BCCE-D8BF477DF896}"/>
                </c:ext>
              </c:extLst>
            </c:dLbl>
            <c:dLbl>
              <c:idx val="10"/>
              <c:delete val="1"/>
              <c:extLst>
                <c:ext xmlns:c15="http://schemas.microsoft.com/office/drawing/2012/chart" uri="{CE6537A1-D6FC-4f65-9D91-7224C49458BB}"/>
                <c:ext xmlns:c16="http://schemas.microsoft.com/office/drawing/2014/chart" uri="{C3380CC4-5D6E-409C-BE32-E72D297353CC}">
                  <c16:uniqueId val="{00000046-F051-448B-BCCE-D8BF477DF896}"/>
                </c:ext>
              </c:extLst>
            </c:dLbl>
            <c:dLbl>
              <c:idx val="11"/>
              <c:delete val="1"/>
              <c:extLst>
                <c:ext xmlns:c15="http://schemas.microsoft.com/office/drawing/2012/chart" uri="{CE6537A1-D6FC-4f65-9D91-7224C49458BB}"/>
                <c:ext xmlns:c16="http://schemas.microsoft.com/office/drawing/2014/chart" uri="{C3380CC4-5D6E-409C-BE32-E72D297353CC}">
                  <c16:uniqueId val="{00000047-F051-448B-BCCE-D8BF477DF896}"/>
                </c:ext>
              </c:extLst>
            </c:dLbl>
            <c:dLbl>
              <c:idx val="12"/>
              <c:delete val="1"/>
              <c:extLst>
                <c:ext xmlns:c15="http://schemas.microsoft.com/office/drawing/2012/chart" uri="{CE6537A1-D6FC-4f65-9D91-7224C49458BB}"/>
                <c:ext xmlns:c16="http://schemas.microsoft.com/office/drawing/2014/chart" uri="{C3380CC4-5D6E-409C-BE32-E72D297353CC}">
                  <c16:uniqueId val="{00000048-F051-448B-BCCE-D8BF477DF896}"/>
                </c:ext>
              </c:extLst>
            </c:dLbl>
            <c:dLbl>
              <c:idx val="13"/>
              <c:layout>
                <c:manualLayout>
                  <c:x val="-6.3523190082639611E-2"/>
                  <c:y val="-5.027313798889900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9790481073951683E-2"/>
                      <c:h val="0.11194285960156618"/>
                    </c:manualLayout>
                  </c15:layout>
                </c:ext>
                <c:ext xmlns:c16="http://schemas.microsoft.com/office/drawing/2014/chart" uri="{C3380CC4-5D6E-409C-BE32-E72D297353CC}">
                  <c16:uniqueId val="{00000049-F051-448B-BCCE-D8BF477DF89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multiLvlStrRef>
              <c:f>'[2024.0825 XLS-LGBTIQ_Main results_Chapter 3 - Life and Dignity-inclusive societies_figures.xlsx]43+Table 1'!$M$8:$Z$9</c:f>
              <c:multiLvlStrCache>
                <c:ptCount val="14"/>
                <c:lvl>
                  <c:pt idx="0">
                    <c:v>Intersex</c:v>
                  </c:pt>
                  <c:pt idx="1">
                    <c:v>Endosex</c:v>
                  </c:pt>
                  <c:pt idx="2">
                    <c:v>Intersex</c:v>
                  </c:pt>
                  <c:pt idx="3">
                    <c:v>Endosex</c:v>
                  </c:pt>
                  <c:pt idx="4">
                    <c:v>Intersex</c:v>
                  </c:pt>
                  <c:pt idx="5">
                    <c:v>Endosex</c:v>
                  </c:pt>
                  <c:pt idx="6">
                    <c:v>Intersex</c:v>
                  </c:pt>
                  <c:pt idx="7">
                    <c:v>Endosex</c:v>
                  </c:pt>
                  <c:pt idx="8">
                    <c:v>Intersex</c:v>
                  </c:pt>
                  <c:pt idx="9">
                    <c:v>Endosex</c:v>
                  </c:pt>
                  <c:pt idx="10">
                    <c:v>Intersex</c:v>
                  </c:pt>
                  <c:pt idx="11">
                    <c:v>Endosex</c:v>
                  </c:pt>
                  <c:pt idx="12">
                    <c:v>Intersex</c:v>
                  </c:pt>
                  <c:pt idx="13">
                    <c:v>Endosex</c:v>
                  </c:pt>
                </c:lvl>
                <c:lvl>
                  <c:pt idx="0">
                    <c:v>Lesbian</c:v>
                  </c:pt>
                  <c:pt idx="2">
                    <c:v>Gay</c:v>
                  </c:pt>
                  <c:pt idx="4">
                    <c:v>Bisexual</c:v>
                  </c:pt>
                  <c:pt idx="6">
                    <c:v>Pansexual</c:v>
                  </c:pt>
                  <c:pt idx="8">
                    <c:v>Asexual</c:v>
                  </c:pt>
                  <c:pt idx="10">
                    <c:v>Heterosexual/Straight</c:v>
                  </c:pt>
                  <c:pt idx="12">
                    <c:v>Other</c:v>
                  </c:pt>
                </c:lvl>
              </c:multiLvlStrCache>
            </c:multiLvlStrRef>
          </c:cat>
          <c:val>
            <c:numRef>
              <c:f>'[2024.0825 XLS-LGBTIQ_Main results_Chapter 3 - Life and Dignity-inclusive societies_figures.xlsx]43+Table 1'!$M$14:$Z$14</c:f>
              <c:numCache>
                <c:formatCode>###0</c:formatCode>
                <c:ptCount val="14"/>
                <c:pt idx="0">
                  <c:v>127</c:v>
                </c:pt>
                <c:pt idx="1">
                  <c:v>3424</c:v>
                </c:pt>
                <c:pt idx="2">
                  <c:v>82</c:v>
                </c:pt>
                <c:pt idx="3">
                  <c:v>1383</c:v>
                </c:pt>
                <c:pt idx="4">
                  <c:v>156</c:v>
                </c:pt>
                <c:pt idx="5">
                  <c:v>4491</c:v>
                </c:pt>
                <c:pt idx="6">
                  <c:v>224</c:v>
                </c:pt>
                <c:pt idx="7">
                  <c:v>4623</c:v>
                </c:pt>
                <c:pt idx="8">
                  <c:v>123</c:v>
                </c:pt>
                <c:pt idx="9">
                  <c:v>3893</c:v>
                </c:pt>
                <c:pt idx="10">
                  <c:v>24</c:v>
                </c:pt>
                <c:pt idx="11">
                  <c:v>265</c:v>
                </c:pt>
                <c:pt idx="12">
                  <c:v>45</c:v>
                </c:pt>
                <c:pt idx="13">
                  <c:v>1182</c:v>
                </c:pt>
              </c:numCache>
            </c:numRef>
          </c:val>
          <c:extLst>
            <c:ext xmlns:c16="http://schemas.microsoft.com/office/drawing/2014/chart" uri="{C3380CC4-5D6E-409C-BE32-E72D297353CC}">
              <c16:uniqueId val="{0000004A-F051-448B-BCCE-D8BF477DF896}"/>
            </c:ext>
          </c:extLst>
        </c:ser>
        <c:ser>
          <c:idx val="5"/>
          <c:order val="5"/>
          <c:tx>
            <c:strRef>
              <c:f>'[2024.0825 XLS-LGBTIQ_Main results_Chapter 3 - Life and Dignity-inclusive societies_figures.xlsx]43+Table 1'!$L$15</c:f>
              <c:strCache>
                <c:ptCount val="1"/>
                <c:pt idx="0">
                  <c:v>Other (not trans, not cis)</c:v>
                </c:pt>
              </c:strCache>
            </c:strRef>
          </c:tx>
          <c:spPr>
            <a:solidFill>
              <a:schemeClr val="accent6"/>
            </a:solidFill>
            <a:ln>
              <a:noFill/>
            </a:ln>
            <a:effectLst/>
          </c:spPr>
          <c:invertIfNegative val="0"/>
          <c:cat>
            <c:multiLvlStrRef>
              <c:f>'[2024.0825 XLS-LGBTIQ_Main results_Chapter 3 - Life and Dignity-inclusive societies_figures.xlsx]43+Table 1'!$M$8:$Z$9</c:f>
              <c:multiLvlStrCache>
                <c:ptCount val="14"/>
                <c:lvl>
                  <c:pt idx="0">
                    <c:v>Intersex</c:v>
                  </c:pt>
                  <c:pt idx="1">
                    <c:v>Endosex</c:v>
                  </c:pt>
                  <c:pt idx="2">
                    <c:v>Intersex</c:v>
                  </c:pt>
                  <c:pt idx="3">
                    <c:v>Endosex</c:v>
                  </c:pt>
                  <c:pt idx="4">
                    <c:v>Intersex</c:v>
                  </c:pt>
                  <c:pt idx="5">
                    <c:v>Endosex</c:v>
                  </c:pt>
                  <c:pt idx="6">
                    <c:v>Intersex</c:v>
                  </c:pt>
                  <c:pt idx="7">
                    <c:v>Endosex</c:v>
                  </c:pt>
                  <c:pt idx="8">
                    <c:v>Intersex</c:v>
                  </c:pt>
                  <c:pt idx="9">
                    <c:v>Endosex</c:v>
                  </c:pt>
                  <c:pt idx="10">
                    <c:v>Intersex</c:v>
                  </c:pt>
                  <c:pt idx="11">
                    <c:v>Endosex</c:v>
                  </c:pt>
                  <c:pt idx="12">
                    <c:v>Intersex</c:v>
                  </c:pt>
                  <c:pt idx="13">
                    <c:v>Endosex</c:v>
                  </c:pt>
                </c:lvl>
                <c:lvl>
                  <c:pt idx="0">
                    <c:v>Lesbian</c:v>
                  </c:pt>
                  <c:pt idx="2">
                    <c:v>Gay</c:v>
                  </c:pt>
                  <c:pt idx="4">
                    <c:v>Bisexual</c:v>
                  </c:pt>
                  <c:pt idx="6">
                    <c:v>Pansexual</c:v>
                  </c:pt>
                  <c:pt idx="8">
                    <c:v>Asexual</c:v>
                  </c:pt>
                  <c:pt idx="10">
                    <c:v>Heterosexual/Straight</c:v>
                  </c:pt>
                  <c:pt idx="12">
                    <c:v>Other</c:v>
                  </c:pt>
                </c:lvl>
              </c:multiLvlStrCache>
            </c:multiLvlStrRef>
          </c:cat>
          <c:val>
            <c:numRef>
              <c:f>'[2024.0825 XLS-LGBTIQ_Main results_Chapter 3 - Life and Dignity-inclusive societies_figures.xlsx]43+Table 1'!$M$15:$Z$15</c:f>
              <c:numCache>
                <c:formatCode>###0</c:formatCode>
                <c:ptCount val="14"/>
                <c:pt idx="0">
                  <c:v>4</c:v>
                </c:pt>
                <c:pt idx="1">
                  <c:v>135</c:v>
                </c:pt>
                <c:pt idx="2">
                  <c:v>10</c:v>
                </c:pt>
                <c:pt idx="3">
                  <c:v>64</c:v>
                </c:pt>
                <c:pt idx="4">
                  <c:v>10</c:v>
                </c:pt>
                <c:pt idx="5">
                  <c:v>124</c:v>
                </c:pt>
                <c:pt idx="6">
                  <c:v>7</c:v>
                </c:pt>
                <c:pt idx="7">
                  <c:v>110</c:v>
                </c:pt>
                <c:pt idx="8">
                  <c:v>3</c:v>
                </c:pt>
                <c:pt idx="9">
                  <c:v>68</c:v>
                </c:pt>
                <c:pt idx="10">
                  <c:v>7</c:v>
                </c:pt>
                <c:pt idx="11">
                  <c:v>6</c:v>
                </c:pt>
                <c:pt idx="12">
                  <c:v>8</c:v>
                </c:pt>
                <c:pt idx="13">
                  <c:v>49</c:v>
                </c:pt>
              </c:numCache>
            </c:numRef>
          </c:val>
          <c:extLst>
            <c:ext xmlns:c16="http://schemas.microsoft.com/office/drawing/2014/chart" uri="{C3380CC4-5D6E-409C-BE32-E72D297353CC}">
              <c16:uniqueId val="{0000004B-F051-448B-BCCE-D8BF477DF896}"/>
            </c:ext>
          </c:extLst>
        </c:ser>
        <c:dLbls>
          <c:showLegendKey val="0"/>
          <c:showVal val="0"/>
          <c:showCatName val="0"/>
          <c:showSerName val="0"/>
          <c:showPercent val="0"/>
          <c:showBubbleSize val="0"/>
        </c:dLbls>
        <c:gapWidth val="150"/>
        <c:overlap val="100"/>
        <c:axId val="704555775"/>
        <c:axId val="1598374927"/>
      </c:barChart>
      <c:catAx>
        <c:axId val="704555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8374927"/>
        <c:crosses val="autoZero"/>
        <c:auto val="1"/>
        <c:lblAlgn val="ctr"/>
        <c:lblOffset val="100"/>
        <c:noMultiLvlLbl val="0"/>
      </c:catAx>
      <c:valAx>
        <c:axId val="15983749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555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bg2">
                    <a:lumMod val="10000"/>
                  </a:schemeClr>
                </a:solidFill>
                <a:latin typeface="+mn-lt"/>
                <a:ea typeface="+mn-ea"/>
                <a:cs typeface="+mn-cs"/>
              </a:defRPr>
            </a:pPr>
            <a:r>
              <a:rPr lang="en-GB"/>
              <a:t>LGBTIQ Survey (2023) respondents by Sexual </a:t>
            </a:r>
            <a:r>
              <a:rPr lang="el-GR"/>
              <a:t>Ο</a:t>
            </a:r>
            <a:r>
              <a:rPr lang="en-GB"/>
              <a:t>rientation</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bg2">
                  <a:lumMod val="10000"/>
                </a:schemeClr>
              </a:solidFill>
              <a:latin typeface="+mn-lt"/>
              <a:ea typeface="+mn-ea"/>
              <a:cs typeface="+mn-cs"/>
            </a:defRPr>
          </a:pPr>
          <a:endParaRPr lang="en-US"/>
        </a:p>
      </c:txPr>
    </c:title>
    <c:autoTitleDeleted val="0"/>
    <c:plotArea>
      <c:layout>
        <c:manualLayout>
          <c:layoutTarget val="inner"/>
          <c:xMode val="edge"/>
          <c:yMode val="edge"/>
          <c:x val="0.270304158277414"/>
          <c:y val="0.29052274276222101"/>
          <c:w val="0.45700673132047942"/>
          <c:h val="0.33797170971300344"/>
        </c:manualLayout>
      </c:layout>
      <c:pieChart>
        <c:varyColors val="1"/>
        <c:ser>
          <c:idx val="0"/>
          <c:order val="0"/>
          <c:explosion val="6"/>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AB-4632-AA1D-7E598DF91722}"/>
              </c:ext>
            </c:extLst>
          </c:dPt>
          <c:dPt>
            <c:idx val="1"/>
            <c:bubble3D val="0"/>
            <c:spPr>
              <a:solidFill>
                <a:schemeClr val="accent2"/>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67AB-4632-AA1D-7E598DF917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AB-4632-AA1D-7E598DF917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AB-4632-AA1D-7E598DF9172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7AB-4632-AA1D-7E598DF9172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7AB-4632-AA1D-7E598DF9172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7AB-4632-AA1D-7E598DF9172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7AB-4632-AA1D-7E598DF91722}"/>
              </c:ext>
            </c:extLst>
          </c:dPt>
          <c:dLbls>
            <c:dLbl>
              <c:idx val="0"/>
              <c:layout>
                <c:manualLayout>
                  <c:x val="-1.5744084311145486E-2"/>
                  <c:y val="2.8804306223811367E-2"/>
                </c:manualLayout>
              </c:layout>
              <c:showLegendKey val="0"/>
              <c:showVal val="0"/>
              <c:showCatName val="1"/>
              <c:showSerName val="0"/>
              <c:showPercent val="1"/>
              <c:showBubbleSize val="0"/>
              <c:extLst>
                <c:ext xmlns:c15="http://schemas.microsoft.com/office/drawing/2012/chart" uri="{CE6537A1-D6FC-4f65-9D91-7224C49458BB}">
                  <c15:layout>
                    <c:manualLayout>
                      <c:w val="0.34465970991041489"/>
                      <c:h val="8.7306720450088554E-2"/>
                    </c:manualLayout>
                  </c15:layout>
                </c:ext>
                <c:ext xmlns:c16="http://schemas.microsoft.com/office/drawing/2014/chart" uri="{C3380CC4-5D6E-409C-BE32-E72D297353CC}">
                  <c16:uniqueId val="{00000001-67AB-4632-AA1D-7E598DF91722}"/>
                </c:ext>
              </c:extLst>
            </c:dLbl>
            <c:dLbl>
              <c:idx val="1"/>
              <c:layout>
                <c:manualLayout>
                  <c:x val="4.0952720743082975E-2"/>
                  <c:y val="-7.90154793747011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7AB-4632-AA1D-7E598DF91722}"/>
                </c:ext>
              </c:extLst>
            </c:dLbl>
            <c:dLbl>
              <c:idx val="2"/>
              <c:layout>
                <c:manualLayout>
                  <c:x val="-5.3578290760141921E-3"/>
                  <c:y val="-4.3292437371934327E-2"/>
                </c:manualLayout>
              </c:layout>
              <c:showLegendKey val="0"/>
              <c:showVal val="0"/>
              <c:showCatName val="1"/>
              <c:showSerName val="0"/>
              <c:showPercent val="1"/>
              <c:showBubbleSize val="0"/>
              <c:extLst>
                <c:ext xmlns:c15="http://schemas.microsoft.com/office/drawing/2012/chart" uri="{CE6537A1-D6FC-4f65-9D91-7224C49458BB}">
                  <c15:layout>
                    <c:manualLayout>
                      <c:w val="0.2777725412228686"/>
                      <c:h val="8.7306720450088554E-2"/>
                    </c:manualLayout>
                  </c15:layout>
                </c:ext>
                <c:ext xmlns:c16="http://schemas.microsoft.com/office/drawing/2014/chart" uri="{C3380CC4-5D6E-409C-BE32-E72D297353CC}">
                  <c16:uniqueId val="{00000005-67AB-4632-AA1D-7E598DF91722}"/>
                </c:ext>
              </c:extLst>
            </c:dLbl>
            <c:dLbl>
              <c:idx val="3"/>
              <c:layout>
                <c:manualLayout>
                  <c:x val="0"/>
                  <c:y val="-1.0064052712487289E-3"/>
                </c:manualLayout>
              </c:layout>
              <c:showLegendKey val="0"/>
              <c:showVal val="0"/>
              <c:showCatName val="1"/>
              <c:showSerName val="0"/>
              <c:showPercent val="1"/>
              <c:showBubbleSize val="0"/>
              <c:extLst>
                <c:ext xmlns:c15="http://schemas.microsoft.com/office/drawing/2012/chart" uri="{CE6537A1-D6FC-4f65-9D91-7224C49458BB}">
                  <c15:layout>
                    <c:manualLayout>
                      <c:w val="0.33257768595888504"/>
                      <c:h val="8.7306720450088554E-2"/>
                    </c:manualLayout>
                  </c15:layout>
                </c:ext>
                <c:ext xmlns:c16="http://schemas.microsoft.com/office/drawing/2014/chart" uri="{C3380CC4-5D6E-409C-BE32-E72D297353CC}">
                  <c16:uniqueId val="{00000007-67AB-4632-AA1D-7E598DF91722}"/>
                </c:ext>
              </c:extLst>
            </c:dLbl>
            <c:dLbl>
              <c:idx val="4"/>
              <c:layout>
                <c:manualLayout>
                  <c:x val="-6.8291287686631438E-2"/>
                  <c:y val="2.6055042953887299E-2"/>
                </c:manualLayout>
              </c:layout>
              <c:showLegendKey val="0"/>
              <c:showVal val="0"/>
              <c:showCatName val="1"/>
              <c:showSerName val="0"/>
              <c:showPercent val="1"/>
              <c:showBubbleSize val="0"/>
              <c:extLst>
                <c:ext xmlns:c15="http://schemas.microsoft.com/office/drawing/2012/chart" uri="{CE6537A1-D6FC-4f65-9D91-7224C49458BB}">
                  <c15:layout>
                    <c:manualLayout>
                      <c:w val="0.27862986388096389"/>
                      <c:h val="8.80581499967273E-2"/>
                    </c:manualLayout>
                  </c15:layout>
                </c:ext>
                <c:ext xmlns:c16="http://schemas.microsoft.com/office/drawing/2014/chart" uri="{C3380CC4-5D6E-409C-BE32-E72D297353CC}">
                  <c16:uniqueId val="{00000009-67AB-4632-AA1D-7E598DF91722}"/>
                </c:ext>
              </c:extLst>
            </c:dLbl>
            <c:dLbl>
              <c:idx val="5"/>
              <c:layout>
                <c:manualLayout>
                  <c:x val="5.2404816308182119E-2"/>
                  <c:y val="3.2104013824528627E-3"/>
                </c:manualLayout>
              </c:layout>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7AB-4632-AA1D-7E598DF91722}"/>
                </c:ext>
              </c:extLst>
            </c:dLbl>
            <c:dLbl>
              <c:idx val="6"/>
              <c:layout>
                <c:manualLayout>
                  <c:x val="8.5732265809527419E-2"/>
                  <c:y val="-3.6898444962408183E-3"/>
                </c:manualLayout>
              </c:layout>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6432017613492744"/>
                      <c:h val="8.8645204330038807E-2"/>
                    </c:manualLayout>
                  </c15:layout>
                </c:ext>
                <c:ext xmlns:c16="http://schemas.microsoft.com/office/drawing/2014/chart" uri="{C3380CC4-5D6E-409C-BE32-E72D297353CC}">
                  <c16:uniqueId val="{0000000D-67AB-4632-AA1D-7E598DF91722}"/>
                </c:ext>
              </c:extLst>
            </c:dLbl>
            <c:dLbl>
              <c:idx val="7"/>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7AB-4632-AA1D-7E598DF91722}"/>
                </c:ext>
              </c:extLst>
            </c:dLbl>
            <c:spPr>
              <a:noFill/>
              <a:ln>
                <a:noFill/>
              </a:ln>
              <a:effectLst/>
            </c:spPr>
            <c:txPr>
              <a:bodyPr rot="0" spcFirstLastPara="1" vertOverflow="ellipsis" vert="horz" wrap="square" anchor="ctr" anchorCtr="1"/>
              <a:lstStyle/>
              <a:p>
                <a:pPr>
                  <a:defRPr sz="1400" b="1" i="0" u="none" strike="noStrike" kern="1200" baseline="0">
                    <a:solidFill>
                      <a:schemeClr val="bg2">
                        <a:lumMod val="10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'[2024.0825 XLS-LGBTIQ_Main results_Chapter 3 - Life and Dignity-inclusive societies_figures.xlsx]43+Table 1'!$M$19:$T$19</c:f>
              <c:strCache>
                <c:ptCount val="7"/>
                <c:pt idx="0">
                  <c:v>Lesbian</c:v>
                </c:pt>
                <c:pt idx="1">
                  <c:v>Gay</c:v>
                </c:pt>
                <c:pt idx="2">
                  <c:v>Bisexual</c:v>
                </c:pt>
                <c:pt idx="3">
                  <c:v>Pansexual</c:v>
                </c:pt>
                <c:pt idx="4">
                  <c:v>Asexual</c:v>
                </c:pt>
                <c:pt idx="5">
                  <c:v>Heterosexual/Straight</c:v>
                </c:pt>
                <c:pt idx="6">
                  <c:v>Other</c:v>
                </c:pt>
              </c:strCache>
            </c:strRef>
          </c:cat>
          <c:val>
            <c:numRef>
              <c:f>'[2024.0825 XLS-LGBTIQ_Main results_Chapter 3 - Life and Dignity-inclusive societies_figures.xlsx]43+Table 1'!$M$26:$T$26</c:f>
              <c:numCache>
                <c:formatCode>###0</c:formatCode>
                <c:ptCount val="8"/>
                <c:pt idx="0">
                  <c:v>21094</c:v>
                </c:pt>
                <c:pt idx="1">
                  <c:v>28923</c:v>
                </c:pt>
                <c:pt idx="2">
                  <c:v>24906</c:v>
                </c:pt>
                <c:pt idx="3">
                  <c:v>13053</c:v>
                </c:pt>
                <c:pt idx="4">
                  <c:v>8316</c:v>
                </c:pt>
                <c:pt idx="5">
                  <c:v>1337</c:v>
                </c:pt>
                <c:pt idx="6">
                  <c:v>2948</c:v>
                </c:pt>
              </c:numCache>
            </c:numRef>
          </c:val>
          <c:extLst>
            <c:ext xmlns:c16="http://schemas.microsoft.com/office/drawing/2014/chart" uri="{C3380CC4-5D6E-409C-BE32-E72D297353CC}">
              <c16:uniqueId val="{00000010-67AB-4632-AA1D-7E598DF9172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1571317204410473E-2"/>
          <c:y val="0.72139099404273577"/>
          <c:w val="0.88578294958495651"/>
          <c:h val="0.25207501389378323"/>
        </c:manualLayout>
      </c:layout>
      <c:overlay val="0"/>
      <c:spPr>
        <a:no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a:outerShdw blurRad="50800" dist="38100" dir="5400000" algn="t" rotWithShape="0">
        <a:prstClr val="black">
          <a:alpha val="40000"/>
        </a:prstClr>
      </a:outerShdw>
    </a:effectLst>
  </c:spPr>
  <c:txPr>
    <a:bodyPr/>
    <a:lstStyle/>
    <a:p>
      <a:pPr>
        <a:defRPr sz="1400" b="1">
          <a:solidFill>
            <a:schemeClr val="bg2">
              <a:lumMod val="10000"/>
            </a:schemeClr>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bg2">
                    <a:lumMod val="10000"/>
                  </a:schemeClr>
                </a:solidFill>
                <a:latin typeface="+mn-lt"/>
                <a:ea typeface="+mn-ea"/>
                <a:cs typeface="+mn-cs"/>
              </a:defRPr>
            </a:pPr>
            <a:r>
              <a:rPr lang="en-GB"/>
              <a:t>LGBTIQ Survey (2023) respondents by Gender Identity</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bg2">
                  <a:lumMod val="10000"/>
                </a:schemeClr>
              </a:solidFill>
              <a:latin typeface="+mn-lt"/>
              <a:ea typeface="+mn-ea"/>
              <a:cs typeface="+mn-cs"/>
            </a:defRPr>
          </a:pPr>
          <a:endParaRPr lang="en-US"/>
        </a:p>
      </c:txPr>
    </c:title>
    <c:autoTitleDeleted val="0"/>
    <c:plotArea>
      <c:layout>
        <c:manualLayout>
          <c:layoutTarget val="inner"/>
          <c:xMode val="edge"/>
          <c:yMode val="edge"/>
          <c:x val="0.34364815166194163"/>
          <c:y val="0.27162498290930898"/>
          <c:w val="0.42196975615926657"/>
          <c:h val="0.34081580066319389"/>
        </c:manualLayout>
      </c:layout>
      <c:pieChart>
        <c:varyColors val="1"/>
        <c:ser>
          <c:idx val="0"/>
          <c:order val="0"/>
          <c:spPr>
            <a:effectLst>
              <a:outerShdw blurRad="50800" dist="38100" dir="5400000" algn="t" rotWithShape="0">
                <a:prstClr val="black">
                  <a:alpha val="40000"/>
                </a:prstClr>
              </a:outerShdw>
            </a:effectLst>
          </c:spPr>
          <c:dPt>
            <c:idx val="0"/>
            <c:bubble3D val="0"/>
            <c:spPr>
              <a:solidFill>
                <a:schemeClr val="accent1"/>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CC62-457E-8E06-EEA876DC015C}"/>
              </c:ext>
            </c:extLst>
          </c:dPt>
          <c:dPt>
            <c:idx val="1"/>
            <c:bubble3D val="0"/>
            <c:spPr>
              <a:solidFill>
                <a:schemeClr val="accent2"/>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CC62-457E-8E06-EEA876DC015C}"/>
              </c:ext>
            </c:extLst>
          </c:dPt>
          <c:dPt>
            <c:idx val="2"/>
            <c:bubble3D val="0"/>
            <c:spPr>
              <a:solidFill>
                <a:schemeClr val="accent3"/>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5-CC62-457E-8E06-EEA876DC015C}"/>
              </c:ext>
            </c:extLst>
          </c:dPt>
          <c:dPt>
            <c:idx val="3"/>
            <c:bubble3D val="0"/>
            <c:spPr>
              <a:solidFill>
                <a:schemeClr val="accent4"/>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7-CC62-457E-8E06-EEA876DC015C}"/>
              </c:ext>
            </c:extLst>
          </c:dPt>
          <c:dPt>
            <c:idx val="4"/>
            <c:bubble3D val="0"/>
            <c:spPr>
              <a:solidFill>
                <a:schemeClr val="accent5"/>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9-CC62-457E-8E06-EEA876DC015C}"/>
              </c:ext>
            </c:extLst>
          </c:dPt>
          <c:dPt>
            <c:idx val="5"/>
            <c:bubble3D val="0"/>
            <c:spPr>
              <a:solidFill>
                <a:schemeClr val="accent6"/>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B-CC62-457E-8E06-EEA876DC015C}"/>
              </c:ext>
            </c:extLst>
          </c:dPt>
          <c:dLbls>
            <c:dLbl>
              <c:idx val="0"/>
              <c:layout>
                <c:manualLayout>
                  <c:x val="1.4043211598991006E-2"/>
                  <c:y val="2.1260350197650983E-2"/>
                </c:manualLayout>
              </c:layout>
              <c:showLegendKey val="0"/>
              <c:showVal val="1"/>
              <c:showCatName val="1"/>
              <c:showSerName val="0"/>
              <c:showPercent val="0"/>
              <c:showBubbleSize val="0"/>
              <c:extLst>
                <c:ext xmlns:c15="http://schemas.microsoft.com/office/drawing/2012/chart" uri="{CE6537A1-D6FC-4f65-9D91-7224C49458BB}">
                  <c15:layout>
                    <c:manualLayout>
                      <c:w val="0.25588302044035688"/>
                      <c:h val="0.12944395530427438"/>
                    </c:manualLayout>
                  </c15:layout>
                </c:ext>
                <c:ext xmlns:c16="http://schemas.microsoft.com/office/drawing/2014/chart" uri="{C3380CC4-5D6E-409C-BE32-E72D297353CC}">
                  <c16:uniqueId val="{00000001-CC62-457E-8E06-EEA876DC015C}"/>
                </c:ext>
              </c:extLst>
            </c:dLbl>
            <c:dLbl>
              <c:idx val="1"/>
              <c:layout>
                <c:manualLayout>
                  <c:x val="4.6490326190261222E-2"/>
                  <c:y val="-7.5058941331755495E-3"/>
                </c:manualLayout>
              </c:layout>
              <c:showLegendKey val="0"/>
              <c:showVal val="1"/>
              <c:showCatName val="1"/>
              <c:showSerName val="0"/>
              <c:showPercent val="0"/>
              <c:showBubbleSize val="0"/>
              <c:extLst>
                <c:ext xmlns:c15="http://schemas.microsoft.com/office/drawing/2012/chart" uri="{CE6537A1-D6FC-4f65-9D91-7224C49458BB}">
                  <c15:layout>
                    <c:manualLayout>
                      <c:w val="0.28652820873421581"/>
                      <c:h val="8.8681154564454065E-2"/>
                    </c:manualLayout>
                  </c15:layout>
                </c:ext>
                <c:ext xmlns:c16="http://schemas.microsoft.com/office/drawing/2014/chart" uri="{C3380CC4-5D6E-409C-BE32-E72D297353CC}">
                  <c16:uniqueId val="{00000003-CC62-457E-8E06-EEA876DC015C}"/>
                </c:ext>
              </c:extLst>
            </c:dLbl>
            <c:dLbl>
              <c:idx val="2"/>
              <c:layout>
                <c:manualLayout>
                  <c:x val="-8.8594102283635068E-3"/>
                  <c:y val="5.0199679371122664E-2"/>
                </c:manualLayout>
              </c:layout>
              <c:showLegendKey val="0"/>
              <c:showVal val="1"/>
              <c:showCatName val="1"/>
              <c:showSerName val="0"/>
              <c:showPercent val="0"/>
              <c:showBubbleSize val="0"/>
              <c:extLst>
                <c:ext xmlns:c15="http://schemas.microsoft.com/office/drawing/2012/chart" uri="{CE6537A1-D6FC-4f65-9D91-7224C49458BB}">
                  <c15:layout>
                    <c:manualLayout>
                      <c:w val="0.27390343289357172"/>
                      <c:h val="8.944441356016751E-2"/>
                    </c:manualLayout>
                  </c15:layout>
                </c:ext>
                <c:ext xmlns:c16="http://schemas.microsoft.com/office/drawing/2014/chart" uri="{C3380CC4-5D6E-409C-BE32-E72D297353CC}">
                  <c16:uniqueId val="{00000005-CC62-457E-8E06-EEA876DC015C}"/>
                </c:ext>
              </c:extLst>
            </c:dLbl>
            <c:dLbl>
              <c:idx val="3"/>
              <c:layout>
                <c:manualLayout>
                  <c:x val="1.1795208878950088E-2"/>
                  <c:y val="6.6406038877979351E-3"/>
                </c:manualLayout>
              </c:layout>
              <c:showLegendKey val="0"/>
              <c:showVal val="1"/>
              <c:showCatName val="1"/>
              <c:showSerName val="0"/>
              <c:showPercent val="0"/>
              <c:showBubbleSize val="0"/>
              <c:extLst>
                <c:ext xmlns:c15="http://schemas.microsoft.com/office/drawing/2012/chart" uri="{CE6537A1-D6FC-4f65-9D91-7224C49458BB}">
                  <c15:layout>
                    <c:manualLayout>
                      <c:w val="0.2294145441286991"/>
                      <c:h val="8.8681154564454065E-2"/>
                    </c:manualLayout>
                  </c15:layout>
                </c:ext>
                <c:ext xmlns:c16="http://schemas.microsoft.com/office/drawing/2014/chart" uri="{C3380CC4-5D6E-409C-BE32-E72D297353CC}">
                  <c16:uniqueId val="{00000007-CC62-457E-8E06-EEA876DC015C}"/>
                </c:ext>
              </c:extLst>
            </c:dLbl>
            <c:dLbl>
              <c:idx val="4"/>
              <c:layout>
                <c:manualLayout>
                  <c:x val="3.6244101599936254E-2"/>
                  <c:y val="5.9658430627206049E-2"/>
                </c:manualLayout>
              </c:layout>
              <c:showLegendKey val="0"/>
              <c:showVal val="1"/>
              <c:showCatName val="1"/>
              <c:showSerName val="0"/>
              <c:showPercent val="0"/>
              <c:showBubbleSize val="0"/>
              <c:extLst>
                <c:ext xmlns:c15="http://schemas.microsoft.com/office/drawing/2012/chart" uri="{CE6537A1-D6FC-4f65-9D91-7224C49458BB}">
                  <c15:layout>
                    <c:manualLayout>
                      <c:w val="0.29989103623010471"/>
                      <c:h val="0.25173235752373541"/>
                    </c:manualLayout>
                  </c15:layout>
                </c:ext>
                <c:ext xmlns:c16="http://schemas.microsoft.com/office/drawing/2014/chart" uri="{C3380CC4-5D6E-409C-BE32-E72D297353CC}">
                  <c16:uniqueId val="{00000009-CC62-457E-8E06-EEA876DC015C}"/>
                </c:ext>
              </c:extLst>
            </c:dLbl>
            <c:dLbl>
              <c:idx val="5"/>
              <c:layout>
                <c:manualLayout>
                  <c:x val="7.7927000319961845E-2"/>
                  <c:y val="2.7867310879295396E-2"/>
                </c:manualLayout>
              </c:layout>
              <c:spPr>
                <a:noFill/>
                <a:ln>
                  <a:noFill/>
                </a:ln>
                <a:effectLst/>
              </c:spPr>
              <c:txPr>
                <a:bodyPr rot="0" spcFirstLastPara="1" vertOverflow="ellipsis" vert="horz" wrap="square" anchor="ctr" anchorCtr="1"/>
                <a:lstStyle/>
                <a:p>
                  <a:pPr>
                    <a:defRPr sz="900" b="1" i="0" u="none" strike="noStrike" kern="1200" baseline="0">
                      <a:solidFill>
                        <a:schemeClr val="bg2">
                          <a:lumMod val="1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3525496499021512"/>
                      <c:h val="8.0977009076471623E-2"/>
                    </c:manualLayout>
                  </c15:layout>
                </c:ext>
                <c:ext xmlns:c16="http://schemas.microsoft.com/office/drawing/2014/chart" uri="{C3380CC4-5D6E-409C-BE32-E72D297353CC}">
                  <c16:uniqueId val="{0000000B-CC62-457E-8E06-EEA876DC015C}"/>
                </c:ext>
              </c:extLst>
            </c:dLbl>
            <c:spPr>
              <a:noFill/>
              <a:ln>
                <a:noFill/>
              </a:ln>
              <a:effectLst/>
            </c:spPr>
            <c:txPr>
              <a:bodyPr rot="0" spcFirstLastPara="1" vertOverflow="ellipsis" vert="horz" wrap="square" anchor="ctr" anchorCtr="1"/>
              <a:lstStyle/>
              <a:p>
                <a:pPr>
                  <a:defRPr sz="1400" b="1" i="0" u="none" strike="noStrike" kern="1200" baseline="0">
                    <a:solidFill>
                      <a:schemeClr val="bg2">
                        <a:lumMod val="10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'43+Table 1'!$AE$10:$AE$15</c:f>
              <c:strCache>
                <c:ptCount val="6"/>
                <c:pt idx="0">
                  <c:v>Cis woman</c:v>
                </c:pt>
                <c:pt idx="1">
                  <c:v>Cis man</c:v>
                </c:pt>
                <c:pt idx="2">
                  <c:v>Trans woman</c:v>
                </c:pt>
                <c:pt idx="3">
                  <c:v>Trans man</c:v>
                </c:pt>
                <c:pt idx="4">
                  <c:v>Non-binary and gender-diverse</c:v>
                </c:pt>
                <c:pt idx="5">
                  <c:v>Other (not trans, not cis)</c:v>
                </c:pt>
              </c:strCache>
            </c:strRef>
          </c:cat>
          <c:val>
            <c:numRef>
              <c:f>'43+Table 1'!$AF$10:$AF$15</c:f>
              <c:numCache>
                <c:formatCode>0%</c:formatCode>
                <c:ptCount val="6"/>
                <c:pt idx="0">
                  <c:v>0.37381309842210447</c:v>
                </c:pt>
                <c:pt idx="1">
                  <c:v>0.31565864959185502</c:v>
                </c:pt>
                <c:pt idx="2">
                  <c:v>4.5944897938892587E-2</c:v>
                </c:pt>
                <c:pt idx="3">
                  <c:v>5.929785139743679E-2</c:v>
                </c:pt>
                <c:pt idx="4">
                  <c:v>0.1992702108832039</c:v>
                </c:pt>
                <c:pt idx="5">
                  <c:v>6.0152917665072534E-3</c:v>
                </c:pt>
              </c:numCache>
            </c:numRef>
          </c:val>
          <c:extLst>
            <c:ext xmlns:c16="http://schemas.microsoft.com/office/drawing/2014/chart" uri="{C3380CC4-5D6E-409C-BE32-E72D297353CC}">
              <c16:uniqueId val="{0000000C-CC62-457E-8E06-EEA876DC015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5802946253841401E-2"/>
          <c:y val="0.69583828525152236"/>
          <c:w val="0.93134724423510495"/>
          <c:h val="0.28985060857885081"/>
        </c:manualLayout>
      </c:layout>
      <c:overlay val="0"/>
      <c:spPr>
        <a:no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dir="2700000" algn="tl" rotWithShape="0">
        <a:prstClr val="black">
          <a:alpha val="40000"/>
        </a:prstClr>
      </a:outerShdw>
    </a:effectLst>
  </c:spPr>
  <c:txPr>
    <a:bodyPr/>
    <a:lstStyle/>
    <a:p>
      <a:pPr>
        <a:defRPr sz="1400" b="1">
          <a:solidFill>
            <a:schemeClr val="bg2">
              <a:lumMod val="10000"/>
            </a:schemeClr>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bg2">
                    <a:lumMod val="10000"/>
                  </a:schemeClr>
                </a:solidFill>
                <a:latin typeface="+mn-lt"/>
                <a:ea typeface="+mn-ea"/>
                <a:cs typeface="+mn-cs"/>
              </a:defRPr>
            </a:pPr>
            <a:r>
              <a:rPr lang="en-GB"/>
              <a:t>LGBTIQ Survey (2023) respondents by Sex Characteristics</a:t>
            </a:r>
          </a:p>
        </c:rich>
      </c:tx>
      <c:layout>
        <c:manualLayout>
          <c:xMode val="edge"/>
          <c:yMode val="edge"/>
          <c:x val="0.13197554722697258"/>
          <c:y val="3.237726911756645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bg2">
                  <a:lumMod val="10000"/>
                </a:schemeClr>
              </a:solidFill>
              <a:latin typeface="+mn-lt"/>
              <a:ea typeface="+mn-ea"/>
              <a:cs typeface="+mn-cs"/>
            </a:defRPr>
          </a:pPr>
          <a:endParaRPr lang="en-US"/>
        </a:p>
      </c:txPr>
    </c:title>
    <c:autoTitleDeleted val="0"/>
    <c:plotArea>
      <c:layout>
        <c:manualLayout>
          <c:layoutTarget val="inner"/>
          <c:xMode val="edge"/>
          <c:yMode val="edge"/>
          <c:x val="0.28042844985322168"/>
          <c:y val="0.281789276141026"/>
          <c:w val="0.51057793932112416"/>
          <c:h val="0.34193167932087648"/>
        </c:manualLayout>
      </c:layout>
      <c:pieChart>
        <c:varyColors val="1"/>
        <c:ser>
          <c:idx val="0"/>
          <c:order val="0"/>
          <c:spPr>
            <a:effectLst>
              <a:outerShdw blurRad="50800" dist="38100" dir="5400000" algn="t" rotWithShape="0">
                <a:prstClr val="black">
                  <a:alpha val="40000"/>
                </a:prstClr>
              </a:outerShdw>
            </a:effectLst>
          </c:spPr>
          <c:dPt>
            <c:idx val="0"/>
            <c:bubble3D val="0"/>
            <c:spPr>
              <a:solidFill>
                <a:schemeClr val="accent2"/>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500D-4DF0-A09F-52CCB825ED32}"/>
              </c:ext>
            </c:extLst>
          </c:dPt>
          <c:dPt>
            <c:idx val="1"/>
            <c:bubble3D val="0"/>
            <c:explosion val="12"/>
            <c:spPr>
              <a:solidFill>
                <a:schemeClr val="accent6">
                  <a:lumMod val="75000"/>
                </a:schemeClr>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500D-4DF0-A09F-52CCB825ED32}"/>
              </c:ext>
            </c:extLst>
          </c:dPt>
          <c:dLbls>
            <c:dLbl>
              <c:idx val="0"/>
              <c:layout>
                <c:manualLayout>
                  <c:x val="-1.0467693861859129E-2"/>
                  <c:y val="9.4963077029706444E-4"/>
                </c:manualLayout>
              </c:layout>
              <c:showLegendKey val="0"/>
              <c:showVal val="1"/>
              <c:showCatName val="1"/>
              <c:showSerName val="0"/>
              <c:showPercent val="0"/>
              <c:showBubbleSize val="0"/>
              <c:extLst>
                <c:ext xmlns:c15="http://schemas.microsoft.com/office/drawing/2012/chart" uri="{CE6537A1-D6FC-4f65-9D91-7224C49458BB}">
                  <c15:layout>
                    <c:manualLayout>
                      <c:w val="0.28039835734265695"/>
                      <c:h val="8.8933430167294727E-2"/>
                    </c:manualLayout>
                  </c15:layout>
                </c:ext>
                <c:ext xmlns:c16="http://schemas.microsoft.com/office/drawing/2014/chart" uri="{C3380CC4-5D6E-409C-BE32-E72D297353CC}">
                  <c16:uniqueId val="{00000001-500D-4DF0-A09F-52CCB825ED32}"/>
                </c:ext>
              </c:extLst>
            </c:dLbl>
            <c:dLbl>
              <c:idx val="1"/>
              <c:layout>
                <c:manualLayout>
                  <c:x val="-0.14580805703065106"/>
                  <c:y val="2.4895318369271891E-3"/>
                </c:manualLayout>
              </c:layout>
              <c:showLegendKey val="0"/>
              <c:showVal val="1"/>
              <c:showCatName val="1"/>
              <c:showSerName val="0"/>
              <c:showPercent val="0"/>
              <c:showBubbleSize val="0"/>
              <c:extLst>
                <c:ext xmlns:c15="http://schemas.microsoft.com/office/drawing/2012/chart" uri="{CE6537A1-D6FC-4f65-9D91-7224C49458BB}">
                  <c15:layout>
                    <c:manualLayout>
                      <c:w val="0.35444055772952854"/>
                      <c:h val="8.8933430167294727E-2"/>
                    </c:manualLayout>
                  </c15:layout>
                </c:ext>
                <c:ext xmlns:c16="http://schemas.microsoft.com/office/drawing/2014/chart" uri="{C3380CC4-5D6E-409C-BE32-E72D297353CC}">
                  <c16:uniqueId val="{00000003-500D-4DF0-A09F-52CCB825ED32}"/>
                </c:ext>
              </c:extLst>
            </c:dLbl>
            <c:spPr>
              <a:noFill/>
              <a:ln>
                <a:noFill/>
              </a:ln>
              <a:effectLst/>
            </c:spPr>
            <c:txPr>
              <a:bodyPr rot="0" spcFirstLastPara="1" vertOverflow="ellipsis" vert="horz" wrap="square" anchor="ctr" anchorCtr="1"/>
              <a:lstStyle/>
              <a:p>
                <a:pPr>
                  <a:defRPr sz="1400" b="1" i="0" u="none" strike="noStrike" kern="1200" baseline="0">
                    <a:solidFill>
                      <a:schemeClr val="bg2">
                        <a:lumMod val="10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'43+Table 1'!$AC$42:$AC$43</c:f>
              <c:strCache>
                <c:ptCount val="2"/>
                <c:pt idx="0">
                  <c:v>Intersex</c:v>
                </c:pt>
                <c:pt idx="1">
                  <c:v>Endosex</c:v>
                </c:pt>
              </c:strCache>
            </c:strRef>
          </c:cat>
          <c:val>
            <c:numRef>
              <c:f>'43+Table 1'!$AD$42:$AD$43</c:f>
              <c:numCache>
                <c:formatCode>0%</c:formatCode>
                <c:ptCount val="2"/>
                <c:pt idx="0">
                  <c:v>1.9089851556518884E-2</c:v>
                </c:pt>
                <c:pt idx="1">
                  <c:v>0.98091014844348112</c:v>
                </c:pt>
              </c:numCache>
            </c:numRef>
          </c:val>
          <c:extLst>
            <c:ext xmlns:c16="http://schemas.microsoft.com/office/drawing/2014/chart" uri="{C3380CC4-5D6E-409C-BE32-E72D297353CC}">
              <c16:uniqueId val="{00000004-500D-4DF0-A09F-52CCB825ED3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7910629180960609"/>
          <c:y val="0.77534866253113333"/>
          <c:w val="0.31322169293152236"/>
          <c:h val="0.1576761883380369"/>
        </c:manualLayout>
      </c:layout>
      <c:overlay val="0"/>
      <c:spPr>
        <a:no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dir="2700000" algn="tl" rotWithShape="0">
        <a:prstClr val="black">
          <a:alpha val="40000"/>
        </a:prstClr>
      </a:outerShdw>
    </a:effectLst>
  </c:spPr>
  <c:txPr>
    <a:bodyPr/>
    <a:lstStyle/>
    <a:p>
      <a:pPr>
        <a:defRPr sz="1400" b="1">
          <a:solidFill>
            <a:schemeClr val="bg2">
              <a:lumMod val="1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Sheet1!$A$60:$B$74</c:f>
              <c:multiLvlStrCache>
                <c:ptCount val="15"/>
                <c:lvl>
                  <c:pt idx="0">
                    <c:v>Severely limited</c:v>
                  </c:pt>
                  <c:pt idx="1">
                    <c:v>Limited but not severely</c:v>
                  </c:pt>
                  <c:pt idx="2">
                    <c:v>Not limited at all</c:v>
                  </c:pt>
                  <c:pt idx="4">
                    <c:v>With great difficulty</c:v>
                  </c:pt>
                  <c:pt idx="5">
                    <c:v>With difficulty</c:v>
                  </c:pt>
                  <c:pt idx="6">
                    <c:v>With some difficulty</c:v>
                  </c:pt>
                  <c:pt idx="7">
                    <c:v>Fairly - very easily</c:v>
                  </c:pt>
                  <c:pt idx="9">
                    <c:v>No minority belonging</c:v>
                  </c:pt>
                  <c:pt idx="10">
                    <c:v>Minority belonging</c:v>
                  </c:pt>
                  <c:pt idx="12">
                    <c:v>In work</c:v>
                  </c:pt>
                  <c:pt idx="13">
                    <c:v>Unemployed</c:v>
                  </c:pt>
                  <c:pt idx="14">
                    <c:v>Not in work</c:v>
                  </c:pt>
                </c:lvl>
                <c:lvl>
                  <c:pt idx="0">
                    <c:v>Disability</c:v>
                  </c:pt>
                  <c:pt idx="4">
                    <c:v>Socioeconomic status</c:v>
                  </c:pt>
                  <c:pt idx="9">
                    <c:v>Minority belonging</c:v>
                  </c:pt>
                  <c:pt idx="12">
                    <c:v>Employment</c:v>
                  </c:pt>
                </c:lvl>
              </c:multiLvlStrCache>
            </c:multiLvlStrRef>
          </c:cat>
          <c:val>
            <c:numRef>
              <c:f>Sheet1!$C$60:$C$74</c:f>
              <c:numCache>
                <c:formatCode>###0.00</c:formatCode>
                <c:ptCount val="15"/>
                <c:pt idx="0">
                  <c:v>64.164344346564803</c:v>
                </c:pt>
                <c:pt idx="1">
                  <c:v>43.543208551178488</c:v>
                </c:pt>
                <c:pt idx="2">
                  <c:v>31.904578253444733</c:v>
                </c:pt>
                <c:pt idx="4">
                  <c:v>62.05840122176798</c:v>
                </c:pt>
                <c:pt idx="5">
                  <c:v>57.059130803777236</c:v>
                </c:pt>
                <c:pt idx="6">
                  <c:v>39.899652843131086</c:v>
                </c:pt>
                <c:pt idx="7">
                  <c:v>30.66872422062945</c:v>
                </c:pt>
                <c:pt idx="9">
                  <c:v>36.690474615104371</c:v>
                </c:pt>
                <c:pt idx="10">
                  <c:v>46.893920958934459</c:v>
                </c:pt>
                <c:pt idx="12">
                  <c:v>34.839393472393837</c:v>
                </c:pt>
                <c:pt idx="13">
                  <c:v>64.927149119290817</c:v>
                </c:pt>
                <c:pt idx="14">
                  <c:v>44.152049229587128</c:v>
                </c:pt>
              </c:numCache>
            </c:numRef>
          </c:val>
          <c:extLst>
            <c:ext xmlns:c16="http://schemas.microsoft.com/office/drawing/2014/chart" uri="{C3380CC4-5D6E-409C-BE32-E72D297353CC}">
              <c16:uniqueId val="{00000000-BCBB-473E-AEBF-C66274AFDC4B}"/>
            </c:ext>
          </c:extLst>
        </c:ser>
        <c:dLbls>
          <c:showLegendKey val="0"/>
          <c:showVal val="0"/>
          <c:showCatName val="0"/>
          <c:showSerName val="0"/>
          <c:showPercent val="0"/>
          <c:showBubbleSize val="0"/>
        </c:dLbls>
        <c:gapWidth val="219"/>
        <c:axId val="1256873183"/>
        <c:axId val="1256872223"/>
      </c:barChart>
      <c:catAx>
        <c:axId val="12568731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2223"/>
        <c:crosses val="autoZero"/>
        <c:auto val="1"/>
        <c:lblAlgn val="ctr"/>
        <c:lblOffset val="100"/>
        <c:noMultiLvlLbl val="0"/>
      </c:catAx>
      <c:valAx>
        <c:axId val="1256872223"/>
        <c:scaling>
          <c:orientation val="minMax"/>
          <c:max val="100"/>
        </c:scaling>
        <c:delete val="0"/>
        <c:axPos val="t"/>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Sheet1!$B$78</c:f>
              <c:strCache>
                <c:ptCount val="1"/>
                <c:pt idx="0">
                  <c:v>D1.3 Discrimination in employment</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5972-4B0D-89E4-E943C455EC7B}"/>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Sheet1!$C$77:$J$77</c:f>
              <c:strCache>
                <c:ptCount val="8"/>
                <c:pt idx="0">
                  <c:v>Non-binary-Gender diverse EU-27</c:v>
                </c:pt>
                <c:pt idx="1">
                  <c:v>Non-binary-Gender diverse Lesbian</c:v>
                </c:pt>
                <c:pt idx="2">
                  <c:v>Non-binary-Gender diverse Gay</c:v>
                </c:pt>
                <c:pt idx="3">
                  <c:v>Non-binary-Gender diverse Bisexual</c:v>
                </c:pt>
                <c:pt idx="4">
                  <c:v>Non-binary-Gender diverse Pansexual</c:v>
                </c:pt>
                <c:pt idx="5">
                  <c:v>Non-binary-Gender diverse Asexual</c:v>
                </c:pt>
                <c:pt idx="6">
                  <c:v>Non-binary-Gender diverse Straight</c:v>
                </c:pt>
                <c:pt idx="7">
                  <c:v>Non-binary-Gender diverse /Other SO</c:v>
                </c:pt>
              </c:strCache>
            </c:strRef>
          </c:cat>
          <c:val>
            <c:numRef>
              <c:f>Sheet1!$C$78:$J$78</c:f>
              <c:numCache>
                <c:formatCode>General</c:formatCode>
                <c:ptCount val="8"/>
                <c:pt idx="0">
                  <c:v>31.83</c:v>
                </c:pt>
                <c:pt idx="1">
                  <c:v>31.04</c:v>
                </c:pt>
                <c:pt idx="2">
                  <c:v>37.590000000000003</c:v>
                </c:pt>
                <c:pt idx="3">
                  <c:v>26.09</c:v>
                </c:pt>
                <c:pt idx="4">
                  <c:v>36.799999999999997</c:v>
                </c:pt>
                <c:pt idx="5">
                  <c:v>26.92</c:v>
                </c:pt>
                <c:pt idx="6">
                  <c:v>25.41</c:v>
                </c:pt>
                <c:pt idx="7">
                  <c:v>42.86</c:v>
                </c:pt>
              </c:numCache>
            </c:numRef>
          </c:val>
          <c:extLst>
            <c:ext xmlns:c16="http://schemas.microsoft.com/office/drawing/2014/chart" uri="{C3380CC4-5D6E-409C-BE32-E72D297353CC}">
              <c16:uniqueId val="{00000002-5972-4B0D-89E4-E943C455EC7B}"/>
            </c:ext>
          </c:extLst>
        </c:ser>
        <c:dLbls>
          <c:showLegendKey val="0"/>
          <c:showVal val="0"/>
          <c:showCatName val="0"/>
          <c:showSerName val="0"/>
          <c:showPercent val="0"/>
          <c:showBubbleSize val="0"/>
        </c:dLbls>
        <c:gapWidth val="219"/>
        <c:axId val="1256873183"/>
        <c:axId val="1256872223"/>
      </c:barChart>
      <c:catAx>
        <c:axId val="12568731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2223"/>
        <c:crosses val="autoZero"/>
        <c:auto val="1"/>
        <c:lblAlgn val="ctr"/>
        <c:lblOffset val="100"/>
        <c:noMultiLvlLbl val="0"/>
      </c:catAx>
      <c:valAx>
        <c:axId val="1256872223"/>
        <c:scaling>
          <c:orientation val="minMax"/>
          <c:max val="100"/>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Sheet1!$A$81:$B$91</c:f>
              <c:multiLvlStrCache>
                <c:ptCount val="11"/>
                <c:lvl>
                  <c:pt idx="0">
                    <c:v>Severely limited</c:v>
                  </c:pt>
                  <c:pt idx="1">
                    <c:v>Limited but not severely</c:v>
                  </c:pt>
                  <c:pt idx="2">
                    <c:v>Not limited at all</c:v>
                  </c:pt>
                  <c:pt idx="4">
                    <c:v>With great difficulty</c:v>
                  </c:pt>
                  <c:pt idx="5">
                    <c:v>With difficulty</c:v>
                  </c:pt>
                  <c:pt idx="6">
                    <c:v>With some difficulty</c:v>
                  </c:pt>
                  <c:pt idx="7">
                    <c:v>Fairly - very easily</c:v>
                  </c:pt>
                  <c:pt idx="9">
                    <c:v>No minority belonging</c:v>
                  </c:pt>
                  <c:pt idx="10">
                    <c:v>Minority belonging</c:v>
                  </c:pt>
                </c:lvl>
                <c:lvl>
                  <c:pt idx="0">
                    <c:v>Disability</c:v>
                  </c:pt>
                  <c:pt idx="4">
                    <c:v>Socioeconomic status</c:v>
                  </c:pt>
                  <c:pt idx="9">
                    <c:v>Minority belonging</c:v>
                  </c:pt>
                </c:lvl>
              </c:multiLvlStrCache>
            </c:multiLvlStrRef>
          </c:cat>
          <c:val>
            <c:numRef>
              <c:f>Sheet1!$C$81:$C$91</c:f>
              <c:numCache>
                <c:formatCode>###0.00</c:formatCode>
                <c:ptCount val="11"/>
                <c:pt idx="0">
                  <c:v>49.201457049083416</c:v>
                </c:pt>
                <c:pt idx="1">
                  <c:v>33.242998169095742</c:v>
                </c:pt>
                <c:pt idx="2">
                  <c:v>25.219856603662276</c:v>
                </c:pt>
                <c:pt idx="4">
                  <c:v>57.22492641353363</c:v>
                </c:pt>
                <c:pt idx="5">
                  <c:v>44.217342497969369</c:v>
                </c:pt>
                <c:pt idx="6">
                  <c:v>33.943203704546079</c:v>
                </c:pt>
                <c:pt idx="7">
                  <c:v>25.204284856233443</c:v>
                </c:pt>
                <c:pt idx="9">
                  <c:v>28.552218203614508</c:v>
                </c:pt>
                <c:pt idx="10">
                  <c:v>36.785274137902952</c:v>
                </c:pt>
              </c:numCache>
            </c:numRef>
          </c:val>
          <c:extLst>
            <c:ext xmlns:c16="http://schemas.microsoft.com/office/drawing/2014/chart" uri="{C3380CC4-5D6E-409C-BE32-E72D297353CC}">
              <c16:uniqueId val="{00000000-3E93-4E31-842A-9D2B598FB20A}"/>
            </c:ext>
          </c:extLst>
        </c:ser>
        <c:dLbls>
          <c:showLegendKey val="0"/>
          <c:showVal val="0"/>
          <c:showCatName val="0"/>
          <c:showSerName val="0"/>
          <c:showPercent val="0"/>
          <c:showBubbleSize val="0"/>
        </c:dLbls>
        <c:gapWidth val="219"/>
        <c:axId val="1256873183"/>
        <c:axId val="1256872223"/>
      </c:barChart>
      <c:catAx>
        <c:axId val="12568731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2223"/>
        <c:crosses val="autoZero"/>
        <c:auto val="1"/>
        <c:lblAlgn val="ctr"/>
        <c:lblOffset val="100"/>
        <c:noMultiLvlLbl val="0"/>
      </c:catAx>
      <c:valAx>
        <c:axId val="1256872223"/>
        <c:scaling>
          <c:orientation val="minMax"/>
          <c:max val="100"/>
        </c:scaling>
        <c:delete val="0"/>
        <c:axPos val="t"/>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EE18-4476-9C42-A47DD057DCE8}"/>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Sheet1!$B$95:$B$97</c:f>
              <c:strCache>
                <c:ptCount val="3"/>
                <c:pt idx="0">
                  <c:v>Intersex EU-27</c:v>
                </c:pt>
                <c:pt idx="1">
                  <c:v>Trans Intersex</c:v>
                </c:pt>
                <c:pt idx="2">
                  <c:v>Non-binary &amp; Gender diverse Intersex</c:v>
                </c:pt>
              </c:strCache>
            </c:strRef>
          </c:cat>
          <c:val>
            <c:numRef>
              <c:f>Sheet1!$C$95:$C$97</c:f>
              <c:numCache>
                <c:formatCode>General</c:formatCode>
                <c:ptCount val="3"/>
                <c:pt idx="0">
                  <c:v>32.380000000000003</c:v>
                </c:pt>
                <c:pt idx="1">
                  <c:v>44.36</c:v>
                </c:pt>
                <c:pt idx="2">
                  <c:v>47.94</c:v>
                </c:pt>
              </c:numCache>
            </c:numRef>
          </c:val>
          <c:extLst>
            <c:ext xmlns:c16="http://schemas.microsoft.com/office/drawing/2014/chart" uri="{C3380CC4-5D6E-409C-BE32-E72D297353CC}">
              <c16:uniqueId val="{00000002-EE18-4476-9C42-A47DD057DCE8}"/>
            </c:ext>
          </c:extLst>
        </c:ser>
        <c:dLbls>
          <c:showLegendKey val="0"/>
          <c:showVal val="0"/>
          <c:showCatName val="0"/>
          <c:showSerName val="0"/>
          <c:showPercent val="0"/>
          <c:showBubbleSize val="0"/>
        </c:dLbls>
        <c:gapWidth val="219"/>
        <c:axId val="1256873183"/>
        <c:axId val="1256872223"/>
      </c:barChart>
      <c:catAx>
        <c:axId val="12568731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2223"/>
        <c:crosses val="autoZero"/>
        <c:auto val="1"/>
        <c:lblAlgn val="ctr"/>
        <c:lblOffset val="100"/>
        <c:noMultiLvlLbl val="0"/>
      </c:catAx>
      <c:valAx>
        <c:axId val="1256872223"/>
        <c:scaling>
          <c:orientation val="minMax"/>
          <c:max val="100"/>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21362302163725"/>
          <c:y val="0.19152476521214554"/>
          <c:w val="0.67813182509150227"/>
          <c:h val="0.78310626104274472"/>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Sheet1!$B$115:$B$119</c:f>
              <c:strCache>
                <c:ptCount val="5"/>
                <c:pt idx="0">
                  <c:v>Trans Lesbian Intersex</c:v>
                </c:pt>
                <c:pt idx="1">
                  <c:v>Trans Gay Intersex</c:v>
                </c:pt>
                <c:pt idx="2">
                  <c:v>Trans Pansexual Intersex</c:v>
                </c:pt>
                <c:pt idx="3">
                  <c:v>Trans Asexual Intersex</c:v>
                </c:pt>
                <c:pt idx="4">
                  <c:v>Trans Bisexual Intersex</c:v>
                </c:pt>
              </c:strCache>
            </c:strRef>
          </c:cat>
          <c:val>
            <c:numRef>
              <c:f>Sheet1!$C$115:$C$119</c:f>
              <c:numCache>
                <c:formatCode>General</c:formatCode>
                <c:ptCount val="5"/>
                <c:pt idx="0">
                  <c:v>36.799999999999997</c:v>
                </c:pt>
                <c:pt idx="1">
                  <c:v>56.21</c:v>
                </c:pt>
                <c:pt idx="2">
                  <c:v>44.57</c:v>
                </c:pt>
                <c:pt idx="3">
                  <c:v>48.48</c:v>
                </c:pt>
                <c:pt idx="4">
                  <c:v>29.94</c:v>
                </c:pt>
              </c:numCache>
            </c:numRef>
          </c:val>
          <c:extLst>
            <c:ext xmlns:c16="http://schemas.microsoft.com/office/drawing/2014/chart" uri="{C3380CC4-5D6E-409C-BE32-E72D297353CC}">
              <c16:uniqueId val="{00000000-D1E9-469E-9DCF-C87A71C6BEC2}"/>
            </c:ext>
          </c:extLst>
        </c:ser>
        <c:dLbls>
          <c:showLegendKey val="0"/>
          <c:showVal val="0"/>
          <c:showCatName val="0"/>
          <c:showSerName val="0"/>
          <c:showPercent val="0"/>
          <c:showBubbleSize val="0"/>
        </c:dLbls>
        <c:gapWidth val="219"/>
        <c:axId val="1256873183"/>
        <c:axId val="1256872223"/>
      </c:barChart>
      <c:catAx>
        <c:axId val="12568731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2223"/>
        <c:crosses val="autoZero"/>
        <c:auto val="1"/>
        <c:lblAlgn val="ctr"/>
        <c:lblOffset val="100"/>
        <c:noMultiLvlLbl val="0"/>
      </c:catAx>
      <c:valAx>
        <c:axId val="1256872223"/>
        <c:scaling>
          <c:orientation val="minMax"/>
          <c:max val="100"/>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40536243816136"/>
          <c:y val="0.11409382957390568"/>
          <c:w val="0.57602287462349633"/>
          <c:h val="0.87967227221586397"/>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Sheet1!$A$99:$B$113</c:f>
              <c:multiLvlStrCache>
                <c:ptCount val="15"/>
                <c:lvl>
                  <c:pt idx="0">
                    <c:v>Severely limited</c:v>
                  </c:pt>
                  <c:pt idx="1">
                    <c:v>Limited but not severely</c:v>
                  </c:pt>
                  <c:pt idx="2">
                    <c:v>Not limited at all</c:v>
                  </c:pt>
                  <c:pt idx="4">
                    <c:v>With great difficulty</c:v>
                  </c:pt>
                  <c:pt idx="5">
                    <c:v>With difficulty</c:v>
                  </c:pt>
                  <c:pt idx="6">
                    <c:v>With some difficulty</c:v>
                  </c:pt>
                  <c:pt idx="7">
                    <c:v>Fairly - very easily</c:v>
                  </c:pt>
                  <c:pt idx="9">
                    <c:v>No minority belonging</c:v>
                  </c:pt>
                  <c:pt idx="10">
                    <c:v>Minority belonging</c:v>
                  </c:pt>
                  <c:pt idx="12">
                    <c:v>In work</c:v>
                  </c:pt>
                  <c:pt idx="13">
                    <c:v>Unemployed</c:v>
                  </c:pt>
                  <c:pt idx="14">
                    <c:v>Not in work</c:v>
                  </c:pt>
                </c:lvl>
                <c:lvl>
                  <c:pt idx="0">
                    <c:v>Disability</c:v>
                  </c:pt>
                  <c:pt idx="4">
                    <c:v>Socioeconomic status</c:v>
                  </c:pt>
                  <c:pt idx="9">
                    <c:v>Minority belonging</c:v>
                  </c:pt>
                  <c:pt idx="12">
                    <c:v>Employment status</c:v>
                  </c:pt>
                </c:lvl>
              </c:multiLvlStrCache>
            </c:multiLvlStrRef>
          </c:cat>
          <c:val>
            <c:numRef>
              <c:f>Sheet1!$C$99:$C$113</c:f>
              <c:numCache>
                <c:formatCode>###0.00</c:formatCode>
                <c:ptCount val="15"/>
                <c:pt idx="0">
                  <c:v>38.24304185328041</c:v>
                </c:pt>
                <c:pt idx="1">
                  <c:v>32.344191825579543</c:v>
                </c:pt>
                <c:pt idx="2">
                  <c:v>30.548670280709445</c:v>
                </c:pt>
                <c:pt idx="4">
                  <c:v>45.956240383011391</c:v>
                </c:pt>
                <c:pt idx="5">
                  <c:v>40.574620520102791</c:v>
                </c:pt>
                <c:pt idx="6">
                  <c:v>30.994257881490682</c:v>
                </c:pt>
                <c:pt idx="7">
                  <c:v>26.033141242876777</c:v>
                </c:pt>
                <c:pt idx="9">
                  <c:v>28.803196556566697</c:v>
                </c:pt>
                <c:pt idx="10">
                  <c:v>40.563931739402207</c:v>
                </c:pt>
                <c:pt idx="12">
                  <c:v>30.996500254760527</c:v>
                </c:pt>
                <c:pt idx="13">
                  <c:v>53.651418708880158</c:v>
                </c:pt>
                <c:pt idx="14">
                  <c:v>26.929773298959621</c:v>
                </c:pt>
              </c:numCache>
            </c:numRef>
          </c:val>
          <c:extLst>
            <c:ext xmlns:c16="http://schemas.microsoft.com/office/drawing/2014/chart" uri="{C3380CC4-5D6E-409C-BE32-E72D297353CC}">
              <c16:uniqueId val="{00000000-EE60-45D9-92D3-56F060F721F0}"/>
            </c:ext>
          </c:extLst>
        </c:ser>
        <c:dLbls>
          <c:showLegendKey val="0"/>
          <c:showVal val="0"/>
          <c:showCatName val="0"/>
          <c:showSerName val="0"/>
          <c:showPercent val="0"/>
          <c:showBubbleSize val="0"/>
        </c:dLbls>
        <c:gapWidth val="219"/>
        <c:axId val="1256873183"/>
        <c:axId val="1256872223"/>
      </c:barChart>
      <c:catAx>
        <c:axId val="12568731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2223"/>
        <c:crosses val="autoZero"/>
        <c:auto val="1"/>
        <c:lblAlgn val="ctr"/>
        <c:lblOffset val="100"/>
        <c:noMultiLvlLbl val="0"/>
      </c:catAx>
      <c:valAx>
        <c:axId val="1256872223"/>
        <c:scaling>
          <c:orientation val="minMax"/>
          <c:max val="100"/>
        </c:scaling>
        <c:delete val="0"/>
        <c:axPos val="t"/>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687318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90859558634209"/>
          <c:y val="0"/>
          <c:w val="0.49036970190060081"/>
          <c:h val="0.85586494218645692"/>
        </c:manualLayout>
      </c:layout>
      <c:barChart>
        <c:barDir val="bar"/>
        <c:grouping val="stacked"/>
        <c:varyColors val="0"/>
        <c:ser>
          <c:idx val="0"/>
          <c:order val="0"/>
          <c:tx>
            <c:strRef>
              <c:f>'[2024.0825 XLS-LGBTIQ_Main results_Chapter 2 - Violence_harassment_figures.xlsx]28'!$B$22</c:f>
              <c:strCache>
                <c:ptCount val="1"/>
                <c:pt idx="0">
                  <c:v>Always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'[2024.0825 XLS-LGBTIQ_Main results_Chapter 2 - Violence_harassment_figures.xlsx]28'!$A$23:$A$28</c:f>
              <c:strCache>
                <c:ptCount val="6"/>
                <c:pt idx="0">
                  <c:v>Calls for violence against LGBTIQ people (e.g. threats of death, rape, beating, slapping) </c:v>
                </c:pt>
                <c:pt idx="1">
                  <c:v>References to LGBTIQ people posing a sexual threat (e.g. in the context of access to toilets or changing rooms) </c:v>
                </c:pt>
                <c:pt idx="2">
                  <c:v>Other forms of hatred against LGBTIQ people</c:v>
                </c:pt>
                <c:pt idx="3">
                  <c:v>Considering LGBTIQ people to be 'unnatural' or mentally ill </c:v>
                </c:pt>
                <c:pt idx="4">
                  <c:v>References to LGBTIQ people posing a threat to 'traditional values'</c:v>
                </c:pt>
                <c:pt idx="5">
                  <c:v>References to 'LGBTIQ propaganda' or 'gender ideology' </c:v>
                </c:pt>
              </c:strCache>
            </c:strRef>
          </c:cat>
          <c:val>
            <c:numRef>
              <c:f>'[2024.0825 XLS-LGBTIQ_Main results_Chapter 2 - Violence_harassment_figures.xlsx]28'!$B$23:$B$28</c:f>
              <c:numCache>
                <c:formatCode>###0</c:formatCode>
                <c:ptCount val="6"/>
                <c:pt idx="0">
                  <c:v>7.2132051459125863</c:v>
                </c:pt>
                <c:pt idx="1">
                  <c:v>12.006482313401516</c:v>
                </c:pt>
                <c:pt idx="2">
                  <c:v>15.312069683735945</c:v>
                </c:pt>
                <c:pt idx="3">
                  <c:v>15.288070928764096</c:v>
                </c:pt>
                <c:pt idx="4">
                  <c:v>22.771282583843234</c:v>
                </c:pt>
                <c:pt idx="5">
                  <c:v>24.503076343051841</c:v>
                </c:pt>
              </c:numCache>
            </c:numRef>
          </c:val>
          <c:extLst>
            <c:ext xmlns:c16="http://schemas.microsoft.com/office/drawing/2014/chart" uri="{C3380CC4-5D6E-409C-BE32-E72D297353CC}">
              <c16:uniqueId val="{00000000-794B-4B43-BE26-BE48B4C1DC3A}"/>
            </c:ext>
          </c:extLst>
        </c:ser>
        <c:ser>
          <c:idx val="1"/>
          <c:order val="1"/>
          <c:tx>
            <c:strRef>
              <c:f>'[2024.0825 XLS-LGBTIQ_Main results_Chapter 2 - Violence_harassment_figures.xlsx]28'!$C$22</c:f>
              <c:strCache>
                <c:ptCount val="1"/>
                <c:pt idx="0">
                  <c:v>Often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'[2024.0825 XLS-LGBTIQ_Main results_Chapter 2 - Violence_harassment_figures.xlsx]28'!$A$23:$A$28</c:f>
              <c:strCache>
                <c:ptCount val="6"/>
                <c:pt idx="0">
                  <c:v>Calls for violence against LGBTIQ people (e.g. threats of death, rape, beating, slapping) </c:v>
                </c:pt>
                <c:pt idx="1">
                  <c:v>References to LGBTIQ people posing a sexual threat (e.g. in the context of access to toilets or changing rooms) </c:v>
                </c:pt>
                <c:pt idx="2">
                  <c:v>Other forms of hatred against LGBTIQ people</c:v>
                </c:pt>
                <c:pt idx="3">
                  <c:v>Considering LGBTIQ people to be 'unnatural' or mentally ill </c:v>
                </c:pt>
                <c:pt idx="4">
                  <c:v>References to LGBTIQ people posing a threat to 'traditional values'</c:v>
                </c:pt>
                <c:pt idx="5">
                  <c:v>References to 'LGBTIQ propaganda' or 'gender ideology' </c:v>
                </c:pt>
              </c:strCache>
            </c:strRef>
          </c:cat>
          <c:val>
            <c:numRef>
              <c:f>'[2024.0825 XLS-LGBTIQ_Main results_Chapter 2 - Violence_harassment_figures.xlsx]28'!$C$23:$C$28</c:f>
              <c:numCache>
                <c:formatCode>###0</c:formatCode>
                <c:ptCount val="6"/>
                <c:pt idx="0">
                  <c:v>30.558283214728149</c:v>
                </c:pt>
                <c:pt idx="1">
                  <c:v>40.127923914221725</c:v>
                </c:pt>
                <c:pt idx="2">
                  <c:v>47.639743225883414</c:v>
                </c:pt>
                <c:pt idx="3">
                  <c:v>48.917484673367518</c:v>
                </c:pt>
                <c:pt idx="4">
                  <c:v>52.180787895936732</c:v>
                </c:pt>
                <c:pt idx="5">
                  <c:v>51.031664921516594</c:v>
                </c:pt>
              </c:numCache>
            </c:numRef>
          </c:val>
          <c:extLst>
            <c:ext xmlns:c16="http://schemas.microsoft.com/office/drawing/2014/chart" uri="{C3380CC4-5D6E-409C-BE32-E72D297353CC}">
              <c16:uniqueId val="{00000001-794B-4B43-BE26-BE48B4C1DC3A}"/>
            </c:ext>
          </c:extLst>
        </c:ser>
        <c:ser>
          <c:idx val="2"/>
          <c:order val="2"/>
          <c:tx>
            <c:strRef>
              <c:f>'[2024.0825 XLS-LGBTIQ_Main results_Chapter 2 - Violence_harassment_figures.xlsx]28'!$D$22</c:f>
              <c:strCache>
                <c:ptCount val="1"/>
                <c:pt idx="0">
                  <c:v>Rarely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'[2024.0825 XLS-LGBTIQ_Main results_Chapter 2 - Violence_harassment_figures.xlsx]28'!$A$23:$A$28</c:f>
              <c:strCache>
                <c:ptCount val="6"/>
                <c:pt idx="0">
                  <c:v>Calls for violence against LGBTIQ people (e.g. threats of death, rape, beating, slapping) </c:v>
                </c:pt>
                <c:pt idx="1">
                  <c:v>References to LGBTIQ people posing a sexual threat (e.g. in the context of access to toilets or changing rooms) </c:v>
                </c:pt>
                <c:pt idx="2">
                  <c:v>Other forms of hatred against LGBTIQ people</c:v>
                </c:pt>
                <c:pt idx="3">
                  <c:v>Considering LGBTIQ people to be 'unnatural' or mentally ill </c:v>
                </c:pt>
                <c:pt idx="4">
                  <c:v>References to LGBTIQ people posing a threat to 'traditional values'</c:v>
                </c:pt>
                <c:pt idx="5">
                  <c:v>References to 'LGBTIQ propaganda' or 'gender ideology' </c:v>
                </c:pt>
              </c:strCache>
            </c:strRef>
          </c:cat>
          <c:val>
            <c:numRef>
              <c:f>'[2024.0825 XLS-LGBTIQ_Main results_Chapter 2 - Violence_harassment_figures.xlsx]28'!$D$23:$D$28</c:f>
              <c:numCache>
                <c:formatCode>###0</c:formatCode>
                <c:ptCount val="6"/>
                <c:pt idx="0" formatCode="0">
                  <c:v>36.700000000000003</c:v>
                </c:pt>
                <c:pt idx="1">
                  <c:v>26.203108835083256</c:v>
                </c:pt>
                <c:pt idx="2">
                  <c:v>25.155809433144981</c:v>
                </c:pt>
                <c:pt idx="3">
                  <c:v>26.0154081829108</c:v>
                </c:pt>
                <c:pt idx="4">
                  <c:v>16.994558452940499</c:v>
                </c:pt>
                <c:pt idx="5">
                  <c:v>14.668112850362954</c:v>
                </c:pt>
              </c:numCache>
            </c:numRef>
          </c:val>
          <c:extLst>
            <c:ext xmlns:c16="http://schemas.microsoft.com/office/drawing/2014/chart" uri="{C3380CC4-5D6E-409C-BE32-E72D297353CC}">
              <c16:uniqueId val="{00000002-794B-4B43-BE26-BE48B4C1DC3A}"/>
            </c:ext>
          </c:extLst>
        </c:ser>
        <c:ser>
          <c:idx val="3"/>
          <c:order val="3"/>
          <c:tx>
            <c:strRef>
              <c:f>'[2024.0825 XLS-LGBTIQ_Main results_Chapter 2 - Violence_harassment_figures.xlsx]28'!$E$22</c:f>
              <c:strCache>
                <c:ptCount val="1"/>
                <c:pt idx="0">
                  <c:v>Never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'[2024.0825 XLS-LGBTIQ_Main results_Chapter 2 - Violence_harassment_figures.xlsx]28'!$A$23:$A$28</c:f>
              <c:strCache>
                <c:ptCount val="6"/>
                <c:pt idx="0">
                  <c:v>Calls for violence against LGBTIQ people (e.g. threats of death, rape, beating, slapping) </c:v>
                </c:pt>
                <c:pt idx="1">
                  <c:v>References to LGBTIQ people posing a sexual threat (e.g. in the context of access to toilets or changing rooms) </c:v>
                </c:pt>
                <c:pt idx="2">
                  <c:v>Other forms of hatred against LGBTIQ people</c:v>
                </c:pt>
                <c:pt idx="3">
                  <c:v>Considering LGBTIQ people to be 'unnatural' or mentally ill </c:v>
                </c:pt>
                <c:pt idx="4">
                  <c:v>References to LGBTIQ people posing a threat to 'traditional values'</c:v>
                </c:pt>
                <c:pt idx="5">
                  <c:v>References to 'LGBTIQ propaganda' or 'gender ideology' </c:v>
                </c:pt>
              </c:strCache>
            </c:strRef>
          </c:cat>
          <c:val>
            <c:numRef>
              <c:f>'[2024.0825 XLS-LGBTIQ_Main results_Chapter 2 - Violence_harassment_figures.xlsx]28'!$E$23:$E$28</c:f>
              <c:numCache>
                <c:formatCode>###0</c:formatCode>
                <c:ptCount val="6"/>
                <c:pt idx="0" formatCode="0">
                  <c:v>24.9</c:v>
                </c:pt>
                <c:pt idx="1">
                  <c:v>19.868425124014198</c:v>
                </c:pt>
                <c:pt idx="2">
                  <c:v>9.1153943231793075</c:v>
                </c:pt>
                <c:pt idx="3">
                  <c:v>9.1550764682277315</c:v>
                </c:pt>
                <c:pt idx="4">
                  <c:v>7.1861236561476343</c:v>
                </c:pt>
                <c:pt idx="5">
                  <c:v>7.662047681151571</c:v>
                </c:pt>
              </c:numCache>
            </c:numRef>
          </c:val>
          <c:extLst>
            <c:ext xmlns:c16="http://schemas.microsoft.com/office/drawing/2014/chart" uri="{C3380CC4-5D6E-409C-BE32-E72D297353CC}">
              <c16:uniqueId val="{00000003-794B-4B43-BE26-BE48B4C1DC3A}"/>
            </c:ext>
          </c:extLst>
        </c:ser>
        <c:ser>
          <c:idx val="4"/>
          <c:order val="4"/>
          <c:tx>
            <c:strRef>
              <c:f>'[2024.0825 XLS-LGBTIQ_Main results_Chapter 2 - Violence_harassment_figures.xlsx]28'!$F$22</c:f>
              <c:strCache>
                <c:ptCount val="1"/>
                <c:pt idx="0">
                  <c:v>Don't know</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'[2024.0825 XLS-LGBTIQ_Main results_Chapter 2 - Violence_harassment_figures.xlsx]28'!$A$23:$A$28</c:f>
              <c:strCache>
                <c:ptCount val="6"/>
                <c:pt idx="0">
                  <c:v>Calls for violence against LGBTIQ people (e.g. threats of death, rape, beating, slapping) </c:v>
                </c:pt>
                <c:pt idx="1">
                  <c:v>References to LGBTIQ people posing a sexual threat (e.g. in the context of access to toilets or changing rooms) </c:v>
                </c:pt>
                <c:pt idx="2">
                  <c:v>Other forms of hatred against LGBTIQ people</c:v>
                </c:pt>
                <c:pt idx="3">
                  <c:v>Considering LGBTIQ people to be 'unnatural' or mentally ill </c:v>
                </c:pt>
                <c:pt idx="4">
                  <c:v>References to LGBTIQ people posing a threat to 'traditional values'</c:v>
                </c:pt>
                <c:pt idx="5">
                  <c:v>References to 'LGBTIQ propaganda' or 'gender ideology' </c:v>
                </c:pt>
              </c:strCache>
            </c:strRef>
          </c:cat>
          <c:val>
            <c:numRef>
              <c:f>'[2024.0825 XLS-LGBTIQ_Main results_Chapter 2 - Violence_harassment_figures.xlsx]28'!$F$23:$F$28</c:f>
              <c:numCache>
                <c:formatCode>###0</c:formatCode>
                <c:ptCount val="6"/>
                <c:pt idx="0" formatCode="0">
                  <c:v>0.6</c:v>
                </c:pt>
                <c:pt idx="1">
                  <c:v>1.7940598132790289</c:v>
                </c:pt>
                <c:pt idx="2">
                  <c:v>2.7769833340562862</c:v>
                </c:pt>
                <c:pt idx="3">
                  <c:v>0.62395974672989352</c:v>
                </c:pt>
                <c:pt idx="4">
                  <c:v>0.86724741113055925</c:v>
                </c:pt>
                <c:pt idx="5">
                  <c:v>2.1350982039153661</c:v>
                </c:pt>
              </c:numCache>
            </c:numRef>
          </c:val>
          <c:extLst>
            <c:ext xmlns:c16="http://schemas.microsoft.com/office/drawing/2014/chart" uri="{C3380CC4-5D6E-409C-BE32-E72D297353CC}">
              <c16:uniqueId val="{00000004-794B-4B43-BE26-BE48B4C1DC3A}"/>
            </c:ext>
          </c:extLst>
        </c:ser>
        <c:dLbls>
          <c:showLegendKey val="0"/>
          <c:showVal val="0"/>
          <c:showCatName val="0"/>
          <c:showSerName val="0"/>
          <c:showPercent val="0"/>
          <c:showBubbleSize val="0"/>
        </c:dLbls>
        <c:gapWidth val="150"/>
        <c:overlap val="100"/>
        <c:axId val="1472298416"/>
        <c:axId val="1238794032"/>
      </c:barChart>
      <c:catAx>
        <c:axId val="147229841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1238794032"/>
        <c:crosses val="autoZero"/>
        <c:auto val="1"/>
        <c:lblAlgn val="ctr"/>
        <c:lblOffset val="100"/>
        <c:noMultiLvlLbl val="0"/>
      </c:catAx>
      <c:valAx>
        <c:axId val="123879403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n-US"/>
          </a:p>
        </c:txPr>
        <c:crossAx val="1472298416"/>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accent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0.48395</cdr:x>
      <cdr:y>0</cdr:y>
    </cdr:from>
    <cdr:to>
      <cdr:x>0.48395</cdr:x>
      <cdr:y>1</cdr:y>
    </cdr:to>
    <cdr:cxnSp macro="">
      <cdr:nvCxnSpPr>
        <cdr:cNvPr id="3" name="Straight Connector 2">
          <a:extLst xmlns:a="http://schemas.openxmlformats.org/drawingml/2006/main">
            <a:ext uri="{FF2B5EF4-FFF2-40B4-BE49-F238E27FC236}">
              <a16:creationId xmlns:a16="http://schemas.microsoft.com/office/drawing/2014/main" id="{3CA612AF-CEAA-292A-70CD-7DF3474E66BF}"/>
            </a:ext>
          </a:extLst>
        </cdr:cNvPr>
        <cdr:cNvCxnSpPr/>
      </cdr:nvCxnSpPr>
      <cdr:spPr>
        <a:xfrm xmlns:a="http://schemas.openxmlformats.org/drawingml/2006/main">
          <a:off x="5559714" y="0"/>
          <a:ext cx="0" cy="4946073"/>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585D7-1F54-6845-90E5-6AFE5F43BAF6}"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C33FC-B6CB-264D-9EE7-676F3C3401A8}" type="slidenum">
              <a:rPr lang="en-GB" smtClean="0"/>
              <a:t>‹#›</a:t>
            </a:fld>
            <a:endParaRPr lang="en-GB"/>
          </a:p>
        </p:txBody>
      </p:sp>
    </p:spTree>
    <p:extLst>
      <p:ext uri="{BB962C8B-B14F-4D97-AF65-F5344CB8AC3E}">
        <p14:creationId xmlns:p14="http://schemas.microsoft.com/office/powerpoint/2010/main" val="366147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F7DC33FC-B6CB-264D-9EE7-676F3C3401A8}" type="slidenum">
              <a:rPr lang="en-GB" smtClean="0"/>
              <a:t>6</a:t>
            </a:fld>
            <a:endParaRPr lang="en-GB"/>
          </a:p>
        </p:txBody>
      </p:sp>
    </p:spTree>
    <p:extLst>
      <p:ext uri="{BB962C8B-B14F-4D97-AF65-F5344CB8AC3E}">
        <p14:creationId xmlns:p14="http://schemas.microsoft.com/office/powerpoint/2010/main" val="143495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F7DC33FC-B6CB-264D-9EE7-676F3C3401A8}" type="slidenum">
              <a:rPr lang="en-GB" smtClean="0"/>
              <a:t>10</a:t>
            </a:fld>
            <a:endParaRPr lang="en-GB"/>
          </a:p>
        </p:txBody>
      </p:sp>
    </p:spTree>
    <p:extLst>
      <p:ext uri="{BB962C8B-B14F-4D97-AF65-F5344CB8AC3E}">
        <p14:creationId xmlns:p14="http://schemas.microsoft.com/office/powerpoint/2010/main" val="423731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F7DC33FC-B6CB-264D-9EE7-676F3C3401A8}" type="slidenum">
              <a:rPr lang="en-GB" smtClean="0"/>
              <a:t>20</a:t>
            </a:fld>
            <a:endParaRPr lang="en-GB"/>
          </a:p>
        </p:txBody>
      </p:sp>
    </p:spTree>
    <p:extLst>
      <p:ext uri="{BB962C8B-B14F-4D97-AF65-F5344CB8AC3E}">
        <p14:creationId xmlns:p14="http://schemas.microsoft.com/office/powerpoint/2010/main" val="223457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F7DC33FC-B6CB-264D-9EE7-676F3C3401A8}" type="slidenum">
              <a:rPr lang="en-GB" smtClean="0"/>
              <a:t>24</a:t>
            </a:fld>
            <a:endParaRPr lang="en-GB"/>
          </a:p>
        </p:txBody>
      </p:sp>
    </p:spTree>
    <p:extLst>
      <p:ext uri="{BB962C8B-B14F-4D97-AF65-F5344CB8AC3E}">
        <p14:creationId xmlns:p14="http://schemas.microsoft.com/office/powerpoint/2010/main" val="3919828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alpha val="4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592BC3-D4F9-3144-BA76-5076680AC2F2}"/>
              </a:ext>
            </a:extLst>
          </p:cNvPr>
          <p:cNvSpPr/>
          <p:nvPr userDrawn="1"/>
        </p:nvSpPr>
        <p:spPr>
          <a:xfrm>
            <a:off x="6576647" y="1080216"/>
            <a:ext cx="5615353" cy="28191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8" name="Rectangle 7">
            <a:extLst>
              <a:ext uri="{FF2B5EF4-FFF2-40B4-BE49-F238E27FC236}">
                <a16:creationId xmlns:a16="http://schemas.microsoft.com/office/drawing/2014/main" id="{4FB37D54-DF4C-0243-85DC-E25127CFE969}"/>
              </a:ext>
            </a:extLst>
          </p:cNvPr>
          <p:cNvSpPr/>
          <p:nvPr userDrawn="1"/>
        </p:nvSpPr>
        <p:spPr>
          <a:xfrm>
            <a:off x="-3309" y="503999"/>
            <a:ext cx="11357110" cy="5852351"/>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6" name="Rectangle 25">
            <a:extLst>
              <a:ext uri="{FF2B5EF4-FFF2-40B4-BE49-F238E27FC236}">
                <a16:creationId xmlns:a16="http://schemas.microsoft.com/office/drawing/2014/main" id="{D5D87E96-C4D5-854D-9225-EEAB9BE3F7C9}"/>
              </a:ext>
            </a:extLst>
          </p:cNvPr>
          <p:cNvSpPr/>
          <p:nvPr userDrawn="1"/>
        </p:nvSpPr>
        <p:spPr>
          <a:xfrm>
            <a:off x="5615353" y="2741946"/>
            <a:ext cx="6401257" cy="36120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4" name="Rectangle 23">
            <a:extLst>
              <a:ext uri="{FF2B5EF4-FFF2-40B4-BE49-F238E27FC236}">
                <a16:creationId xmlns:a16="http://schemas.microsoft.com/office/drawing/2014/main" id="{39DF5D56-AA15-9247-B01F-899DC2B94825}"/>
              </a:ext>
            </a:extLst>
          </p:cNvPr>
          <p:cNvSpPr/>
          <p:nvPr userDrawn="1"/>
        </p:nvSpPr>
        <p:spPr>
          <a:xfrm>
            <a:off x="6716568" y="2741945"/>
            <a:ext cx="5300042" cy="1991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5" name="Rectangle 24">
            <a:extLst>
              <a:ext uri="{FF2B5EF4-FFF2-40B4-BE49-F238E27FC236}">
                <a16:creationId xmlns:a16="http://schemas.microsoft.com/office/drawing/2014/main" id="{16A5EB9D-6A3B-3B45-82B4-5E679792601E}"/>
              </a:ext>
            </a:extLst>
          </p:cNvPr>
          <p:cNvSpPr/>
          <p:nvPr userDrawn="1"/>
        </p:nvSpPr>
        <p:spPr>
          <a:xfrm>
            <a:off x="7385540" y="2965937"/>
            <a:ext cx="4175839" cy="26739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7" name="Rectangle 6">
            <a:extLst>
              <a:ext uri="{FF2B5EF4-FFF2-40B4-BE49-F238E27FC236}">
                <a16:creationId xmlns:a16="http://schemas.microsoft.com/office/drawing/2014/main" id="{9F128354-084D-D546-9468-6A75BAE9206F}"/>
              </a:ext>
            </a:extLst>
          </p:cNvPr>
          <p:cNvSpPr/>
          <p:nvPr userDrawn="1"/>
        </p:nvSpPr>
        <p:spPr>
          <a:xfrm>
            <a:off x="1" y="1"/>
            <a:ext cx="5615352" cy="5852352"/>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dirty="0"/>
          </a:p>
        </p:txBody>
      </p:sp>
      <p:sp>
        <p:nvSpPr>
          <p:cNvPr id="9" name="Rectangle 8">
            <a:extLst>
              <a:ext uri="{FF2B5EF4-FFF2-40B4-BE49-F238E27FC236}">
                <a16:creationId xmlns:a16="http://schemas.microsoft.com/office/drawing/2014/main" id="{A17E4B79-4A69-0549-BDE9-386559BA9CF2}"/>
              </a:ext>
            </a:extLst>
          </p:cNvPr>
          <p:cNvSpPr/>
          <p:nvPr userDrawn="1"/>
        </p:nvSpPr>
        <p:spPr>
          <a:xfrm>
            <a:off x="-3309" y="1082565"/>
            <a:ext cx="11357109" cy="4053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1">
            <a:extLst>
              <a:ext uri="{FF2B5EF4-FFF2-40B4-BE49-F238E27FC236}">
                <a16:creationId xmlns:a16="http://schemas.microsoft.com/office/drawing/2014/main" id="{E197F6CB-A9AA-E749-9845-DD994DF53B4F}"/>
              </a:ext>
            </a:extLst>
          </p:cNvPr>
          <p:cNvSpPr>
            <a:spLocks noGrp="1"/>
          </p:cNvSpPr>
          <p:nvPr>
            <p:ph type="ctrTitle" hasCustomPrompt="1"/>
          </p:nvPr>
        </p:nvSpPr>
        <p:spPr>
          <a:xfrm>
            <a:off x="720000" y="2520000"/>
            <a:ext cx="9000000" cy="553998"/>
          </a:xfrm>
          <a:prstGeom prst="rect">
            <a:avLst/>
          </a:prstGeom>
        </p:spPr>
        <p:txBody>
          <a:bodyPr wrap="square" lIns="0" tIns="0" rIns="0" bIns="0" anchor="b">
            <a:spAutoFit/>
          </a:bodyPr>
          <a:lstStyle>
            <a:lvl1pPr algn="l">
              <a:defRPr sz="4000" b="1"/>
            </a:lvl1pPr>
          </a:lstStyle>
          <a:p>
            <a:r>
              <a:rPr lang="en-GB" dirty="0"/>
              <a:t>CLICK TO EDIT MASTER TITLE STYLE</a:t>
            </a:r>
            <a:endParaRPr lang="en-LU" dirty="0"/>
          </a:p>
        </p:txBody>
      </p:sp>
      <p:pic>
        <p:nvPicPr>
          <p:cNvPr id="20" name="Picture 19">
            <a:extLst>
              <a:ext uri="{FF2B5EF4-FFF2-40B4-BE49-F238E27FC236}">
                <a16:creationId xmlns:a16="http://schemas.microsoft.com/office/drawing/2014/main" id="{74DD0306-9E1A-5549-8981-B3186589867B}"/>
              </a:ext>
            </a:extLst>
          </p:cNvPr>
          <p:cNvPicPr>
            <a:picLocks noChangeAspect="1"/>
          </p:cNvPicPr>
          <p:nvPr userDrawn="1"/>
        </p:nvPicPr>
        <p:blipFill>
          <a:blip r:embed="rId2"/>
          <a:stretch>
            <a:fillRect/>
          </a:stretch>
        </p:blipFill>
        <p:spPr>
          <a:xfrm>
            <a:off x="625000" y="350650"/>
            <a:ext cx="5452257" cy="540000"/>
          </a:xfrm>
          <a:prstGeom prst="rect">
            <a:avLst/>
          </a:prstGeom>
        </p:spPr>
      </p:pic>
      <p:sp>
        <p:nvSpPr>
          <p:cNvPr id="23" name="Text Placeholder 22">
            <a:extLst>
              <a:ext uri="{FF2B5EF4-FFF2-40B4-BE49-F238E27FC236}">
                <a16:creationId xmlns:a16="http://schemas.microsoft.com/office/drawing/2014/main" id="{ACE03C19-2C99-D345-B64A-03B659426C45}"/>
              </a:ext>
            </a:extLst>
          </p:cNvPr>
          <p:cNvSpPr>
            <a:spLocks noGrp="1"/>
          </p:cNvSpPr>
          <p:nvPr>
            <p:ph type="body" sz="quarter" idx="13" hasCustomPrompt="1"/>
          </p:nvPr>
        </p:nvSpPr>
        <p:spPr>
          <a:xfrm>
            <a:off x="720000" y="3420000"/>
            <a:ext cx="9000000" cy="533400"/>
          </a:xfrm>
          <a:prstGeom prst="rect">
            <a:avLst/>
          </a:prstGeom>
        </p:spPr>
        <p:txBody>
          <a:bodyPr lIns="0" tIns="0" rIns="0" bIns="0"/>
          <a:lstStyle>
            <a:lvl1pPr marL="0" indent="0">
              <a:buNone/>
              <a:defRPr sz="2000" b="0" i="0">
                <a:solidFill>
                  <a:schemeClr val="bg1">
                    <a:lumMod val="40000"/>
                    <a:lumOff val="60000"/>
                  </a:schemeClr>
                </a:solidFill>
                <a:latin typeface="Calibri Light" panose="020F0302020204030204" pitchFamily="34" charset="0"/>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Subtitle</a:t>
            </a:r>
          </a:p>
        </p:txBody>
      </p:sp>
    </p:spTree>
    <p:extLst>
      <p:ext uri="{BB962C8B-B14F-4D97-AF65-F5344CB8AC3E}">
        <p14:creationId xmlns:p14="http://schemas.microsoft.com/office/powerpoint/2010/main" val="28456585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EE761-229C-E9C4-5B90-7E1305466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D9F332-7480-0AC9-71E6-4E98CF194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AA3AFB-30FD-D83A-84CB-2C992DF5CA4A}"/>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5" name="Footer Placeholder 4">
            <a:extLst>
              <a:ext uri="{FF2B5EF4-FFF2-40B4-BE49-F238E27FC236}">
                <a16:creationId xmlns:a16="http://schemas.microsoft.com/office/drawing/2014/main" id="{9B22B8B2-B80F-DDAC-37DA-E5772B916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12202-C02E-FB31-2A5F-E7A546669FF6}"/>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50496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B98D-23E6-4BDB-2294-0FAB1F2378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3EA199-7C10-FD4A-51AB-C7F5C8448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FFB4E5-8BD1-7AF4-FC37-743B7416163E}"/>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5" name="Footer Placeholder 4">
            <a:extLst>
              <a:ext uri="{FF2B5EF4-FFF2-40B4-BE49-F238E27FC236}">
                <a16:creationId xmlns:a16="http://schemas.microsoft.com/office/drawing/2014/main" id="{69423CF6-DE31-D9BC-3516-18B6F20BD7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770108-6FDA-EB5E-31BE-D35052B20B9E}"/>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96487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E354-83F6-CB65-18A9-2F7577335B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FE5416-8AD0-59EB-FE8B-75DC0836C5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742C99-9E3A-C18C-485E-8EE71A4BA9B6}"/>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5" name="Footer Placeholder 4">
            <a:extLst>
              <a:ext uri="{FF2B5EF4-FFF2-40B4-BE49-F238E27FC236}">
                <a16:creationId xmlns:a16="http://schemas.microsoft.com/office/drawing/2014/main" id="{C4D6733B-F744-FA81-E7D2-6C4F54104D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F78857-48CD-9724-04F7-20F8B1322080}"/>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192025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632E-C8B6-DA3A-B3D2-28F84D4044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904EDA-3C83-8F40-5244-737680DEF3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86F5B2-9A1E-69D3-A4F4-7711E8CE3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704708-BCFD-E08F-5E2A-BF7A768162B5}"/>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6" name="Footer Placeholder 5">
            <a:extLst>
              <a:ext uri="{FF2B5EF4-FFF2-40B4-BE49-F238E27FC236}">
                <a16:creationId xmlns:a16="http://schemas.microsoft.com/office/drawing/2014/main" id="{C51E568E-1E0A-1444-EEAB-C0B51E880F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A4C88A-FAA5-D732-0AB2-7CF4FCFBD1D5}"/>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4230061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33D3-2772-63F9-6E66-2C30434964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B34BAB-1439-A4A8-01C5-AD1C10579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AC73C-1F1C-5E56-2CA1-5CC3094998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1933BB-A12E-E8AF-0CED-83D7FFA21C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68C747-9BA4-9BAC-DFCB-B278A46C7D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9C411E-BF03-EBD9-8FCF-8112FE4F80C0}"/>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8" name="Footer Placeholder 7">
            <a:extLst>
              <a:ext uri="{FF2B5EF4-FFF2-40B4-BE49-F238E27FC236}">
                <a16:creationId xmlns:a16="http://schemas.microsoft.com/office/drawing/2014/main" id="{CA56AD9A-D408-78B1-9CB0-36A58AEC61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5082D10-CB5F-7383-F88D-2299DC4C60ED}"/>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42253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6E10-40F6-BF55-53A1-7411D80DCD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926453-B705-C094-44BE-6815844719FB}"/>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4" name="Footer Placeholder 3">
            <a:extLst>
              <a:ext uri="{FF2B5EF4-FFF2-40B4-BE49-F238E27FC236}">
                <a16:creationId xmlns:a16="http://schemas.microsoft.com/office/drawing/2014/main" id="{D2E5FD8B-0257-CDE8-84CD-19D0FEBAFF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36AEB3-872A-0F0C-7BAD-BDBE8743427B}"/>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2757418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4B93C-D1CB-C953-111B-008D103774C1}"/>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3" name="Footer Placeholder 2">
            <a:extLst>
              <a:ext uri="{FF2B5EF4-FFF2-40B4-BE49-F238E27FC236}">
                <a16:creationId xmlns:a16="http://schemas.microsoft.com/office/drawing/2014/main" id="{D41388BA-B0C7-9ADF-6AAD-6E49AA3005A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D63B42-5ABB-CB52-94FA-598CB5B7402C}"/>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522899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5DC-193A-0D5E-9D7F-F5F899C82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F5FDB6-4F4B-0919-0E24-C75622BBD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2AA317-F427-0412-8DA9-AD72628B4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E773F-7254-BC75-250E-6C75C1CC1D1F}"/>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6" name="Footer Placeholder 5">
            <a:extLst>
              <a:ext uri="{FF2B5EF4-FFF2-40B4-BE49-F238E27FC236}">
                <a16:creationId xmlns:a16="http://schemas.microsoft.com/office/drawing/2014/main" id="{0FDA44E8-8348-BE2C-4E8D-574822336D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9CAFEE-0A9D-440D-AF36-438B4B3C41DF}"/>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3302117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3DC0-0E57-8666-A15A-1B810A0EB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5B87DE-60B1-2C98-B4A4-82652FE1C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9804DA-4E7A-BA4B-0181-2CD30E492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DB9BE-0BCB-AE73-D7A9-6CBAF8C5A204}"/>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6" name="Footer Placeholder 5">
            <a:extLst>
              <a:ext uri="{FF2B5EF4-FFF2-40B4-BE49-F238E27FC236}">
                <a16:creationId xmlns:a16="http://schemas.microsoft.com/office/drawing/2014/main" id="{40748C39-E8C6-717B-9707-37807F97A3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F4255A-F2ED-8A31-03BE-DDC77B0218E0}"/>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2900114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A1BD-BDE0-B7B1-5176-A5F48D04D7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48AE0E-BD82-342C-E686-520EFC508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D3AF22-5DB9-5392-D40E-94109D74D4D2}"/>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5" name="Footer Placeholder 4">
            <a:extLst>
              <a:ext uri="{FF2B5EF4-FFF2-40B4-BE49-F238E27FC236}">
                <a16:creationId xmlns:a16="http://schemas.microsoft.com/office/drawing/2014/main" id="{F620A000-2320-505C-B44F-2846E5663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6E7A90-D16A-2464-730B-D7E83D5C098C}"/>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70813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alpha val="4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30FCED-BABE-D14E-824A-9633135AD9F2}"/>
              </a:ext>
            </a:extLst>
          </p:cNvPr>
          <p:cNvSpPr/>
          <p:nvPr userDrawn="1"/>
        </p:nvSpPr>
        <p:spPr>
          <a:xfrm>
            <a:off x="0" y="-66815"/>
            <a:ext cx="12192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1">
            <a:extLst>
              <a:ext uri="{FF2B5EF4-FFF2-40B4-BE49-F238E27FC236}">
                <a16:creationId xmlns:a16="http://schemas.microsoft.com/office/drawing/2014/main" id="{6DA73919-C874-F943-AC68-BB3D123AF183}"/>
              </a:ext>
            </a:extLst>
          </p:cNvPr>
          <p:cNvSpPr>
            <a:spLocks noGrp="1"/>
          </p:cNvSpPr>
          <p:nvPr>
            <p:ph type="title"/>
          </p:nvPr>
        </p:nvSpPr>
        <p:spPr>
          <a:xfrm>
            <a:off x="720000" y="900000"/>
            <a:ext cx="9000000" cy="387798"/>
          </a:xfrm>
          <a:prstGeom prst="rect">
            <a:avLst/>
          </a:prstGeom>
        </p:spPr>
        <p:txBody>
          <a:bodyPr wrap="square" lIns="0" tIns="0" rIns="0" bIns="0" anchor="b" anchorCtr="0">
            <a:spAutoFit/>
          </a:bodyPr>
          <a:lstStyle>
            <a:lvl1pPr>
              <a:defRPr sz="2800" b="1" i="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LU" dirty="0"/>
          </a:p>
        </p:txBody>
      </p:sp>
      <p:sp>
        <p:nvSpPr>
          <p:cNvPr id="10" name="Rectangle 9">
            <a:extLst>
              <a:ext uri="{FF2B5EF4-FFF2-40B4-BE49-F238E27FC236}">
                <a16:creationId xmlns:a16="http://schemas.microsoft.com/office/drawing/2014/main" id="{E9F62F8F-7A6A-B241-A8AD-14F80B8502E2}"/>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9" name="Rectangle 18">
            <a:extLst>
              <a:ext uri="{FF2B5EF4-FFF2-40B4-BE49-F238E27FC236}">
                <a16:creationId xmlns:a16="http://schemas.microsoft.com/office/drawing/2014/main" id="{505068D1-6CE3-134E-B761-F05D67569DC0}"/>
              </a:ext>
            </a:extLst>
          </p:cNvPr>
          <p:cNvSpPr/>
          <p:nvPr userDrawn="1"/>
        </p:nvSpPr>
        <p:spPr>
          <a:xfrm>
            <a:off x="12003910" y="0"/>
            <a:ext cx="180000" cy="6356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6" name="Rectangle 15">
            <a:extLst>
              <a:ext uri="{FF2B5EF4-FFF2-40B4-BE49-F238E27FC236}">
                <a16:creationId xmlns:a16="http://schemas.microsoft.com/office/drawing/2014/main" id="{8C675409-822C-FA48-980D-EEBC95BBDC01}"/>
              </a:ext>
            </a:extLst>
          </p:cNvPr>
          <p:cNvSpPr/>
          <p:nvPr userDrawn="1"/>
        </p:nvSpPr>
        <p:spPr>
          <a:xfrm>
            <a:off x="11702690" y="785448"/>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5" name="Rectangle 14">
            <a:extLst>
              <a:ext uri="{FF2B5EF4-FFF2-40B4-BE49-F238E27FC236}">
                <a16:creationId xmlns:a16="http://schemas.microsoft.com/office/drawing/2014/main" id="{3164875D-1BCC-D343-F0C9-794FB43E7C73}"/>
              </a:ext>
            </a:extLst>
          </p:cNvPr>
          <p:cNvSpPr/>
          <p:nvPr userDrawn="1"/>
        </p:nvSpPr>
        <p:spPr>
          <a:xfrm>
            <a:off x="1318161" y="-69256"/>
            <a:ext cx="429719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dirty="0"/>
          </a:p>
        </p:txBody>
      </p:sp>
      <p:sp>
        <p:nvSpPr>
          <p:cNvPr id="11" name="Text Placeholder 10">
            <a:extLst>
              <a:ext uri="{FF2B5EF4-FFF2-40B4-BE49-F238E27FC236}">
                <a16:creationId xmlns:a16="http://schemas.microsoft.com/office/drawing/2014/main" id="{0AC6E7C4-C3DF-C6D6-594E-028DD6EBBF2A}"/>
              </a:ext>
            </a:extLst>
          </p:cNvPr>
          <p:cNvSpPr>
            <a:spLocks noGrp="1"/>
          </p:cNvSpPr>
          <p:nvPr>
            <p:ph type="body" sz="quarter" idx="10"/>
          </p:nvPr>
        </p:nvSpPr>
        <p:spPr>
          <a:xfrm>
            <a:off x="720725" y="1802774"/>
            <a:ext cx="9023350" cy="959237"/>
          </a:xfrm>
          <a:prstGeom prst="rect">
            <a:avLst/>
          </a:prstGeom>
        </p:spPr>
        <p:txBody>
          <a:bodyPr lIns="0" tIns="0" rIns="0" bIns="0">
            <a:spAutoFit/>
          </a:bodyPr>
          <a:lstStyle>
            <a:lvl1pPr>
              <a:defRPr sz="2000">
                <a:solidFill>
                  <a:schemeClr val="accent1"/>
                </a:solidFill>
              </a:defRPr>
            </a:lvl1pPr>
            <a:lvl2pPr marL="685800" indent="-228600">
              <a:buClr>
                <a:schemeClr val="bg1"/>
              </a:buClr>
              <a:buSzPct val="100000"/>
              <a:buFont typeface="System Font Regular"/>
              <a:buChar char="-"/>
              <a:defRPr sz="2000">
                <a:solidFill>
                  <a:schemeClr val="accent1"/>
                </a:solidFill>
              </a:defRPr>
            </a:lvl2pPr>
            <a:lvl3pPr marL="1257300" indent="-342900">
              <a:buFont typeface="System Font Regular"/>
              <a:buChar char="-"/>
              <a:defRPr sz="2000">
                <a:solidFill>
                  <a:schemeClr val="accent1"/>
                </a:solidFill>
              </a:defRPr>
            </a:lvl3pPr>
            <a:lvl4pPr>
              <a:defRPr sz="2000">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26" name="Slide Number Placeholder 5">
            <a:extLst>
              <a:ext uri="{FF2B5EF4-FFF2-40B4-BE49-F238E27FC236}">
                <a16:creationId xmlns:a16="http://schemas.microsoft.com/office/drawing/2014/main" id="{866A5818-1B16-79D4-E04D-C875C0E4DB80}"/>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a:t>
            </a:fld>
            <a:endParaRPr lang="en-LU"/>
          </a:p>
        </p:txBody>
      </p:sp>
      <p:pic>
        <p:nvPicPr>
          <p:cNvPr id="27" name="Picture 26">
            <a:extLst>
              <a:ext uri="{FF2B5EF4-FFF2-40B4-BE49-F238E27FC236}">
                <a16:creationId xmlns:a16="http://schemas.microsoft.com/office/drawing/2014/main" id="{939897AB-DF61-CD7D-AE28-E69E56B00D32}"/>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79683443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1C647-B9C9-6933-B36D-56F58D34D2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B1A3CA-404F-ECAA-236E-42A5676CF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C47E06-B24A-846D-680A-4F93D077DCB5}"/>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5" name="Footer Placeholder 4">
            <a:extLst>
              <a:ext uri="{FF2B5EF4-FFF2-40B4-BE49-F238E27FC236}">
                <a16:creationId xmlns:a16="http://schemas.microsoft.com/office/drawing/2014/main" id="{9F7303C8-999A-6A04-D938-B6F2A89B51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B5857B-ACBF-8F75-AFF5-12FC4647B5B8}"/>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2778963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B6CB-9575-9E49-717E-E7AC4D74B1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EDE676-B77F-B501-83D8-913161F2107F}"/>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4" name="Footer Placeholder 3">
            <a:extLst>
              <a:ext uri="{FF2B5EF4-FFF2-40B4-BE49-F238E27FC236}">
                <a16:creationId xmlns:a16="http://schemas.microsoft.com/office/drawing/2014/main" id="{67F140FB-6198-2340-E33F-15486BF2DC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7E7BB3-1582-99A1-3501-76CC6D3463F3}"/>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878812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DEEA-1294-0F56-DE9F-7C8B6E7ED5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69CDFC-D663-5F68-9E6B-97BF8C690E6F}"/>
              </a:ext>
            </a:extLst>
          </p:cNvPr>
          <p:cNvSpPr>
            <a:spLocks noGrp="1"/>
          </p:cNvSpPr>
          <p:nvPr>
            <p:ph type="dt" sz="half" idx="10"/>
          </p:nvPr>
        </p:nvSpPr>
        <p:spPr/>
        <p:txBody>
          <a:bodyPr/>
          <a:lstStyle/>
          <a:p>
            <a:fld id="{03BD752E-BBCC-4B88-BB01-C025B9780394}" type="datetimeFigureOut">
              <a:rPr lang="en-GB" smtClean="0"/>
              <a:t>15/05/2025</a:t>
            </a:fld>
            <a:endParaRPr lang="en-GB"/>
          </a:p>
        </p:txBody>
      </p:sp>
      <p:sp>
        <p:nvSpPr>
          <p:cNvPr id="4" name="Footer Placeholder 3">
            <a:extLst>
              <a:ext uri="{FF2B5EF4-FFF2-40B4-BE49-F238E27FC236}">
                <a16:creationId xmlns:a16="http://schemas.microsoft.com/office/drawing/2014/main" id="{29F9EAFF-EC52-2058-BEB7-8B213611F5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51BDE9-248B-7A37-0CFF-ACDD19A3A6B1}"/>
              </a:ext>
            </a:extLst>
          </p:cNvPr>
          <p:cNvSpPr>
            <a:spLocks noGrp="1"/>
          </p:cNvSpPr>
          <p:nvPr>
            <p:ph type="sldNum" sz="quarter" idx="12"/>
          </p:nvPr>
        </p:nvSpPr>
        <p:spPr/>
        <p:txBody>
          <a:bodyPr/>
          <a:lstStyle/>
          <a:p>
            <a:fld id="{11182A40-3229-4665-8E5F-313C18086579}" type="slidenum">
              <a:rPr lang="en-GB" smtClean="0"/>
              <a:t>‹#›</a:t>
            </a:fld>
            <a:endParaRPr lang="en-GB"/>
          </a:p>
        </p:txBody>
      </p:sp>
    </p:spTree>
    <p:extLst>
      <p:ext uri="{BB962C8B-B14F-4D97-AF65-F5344CB8AC3E}">
        <p14:creationId xmlns:p14="http://schemas.microsoft.com/office/powerpoint/2010/main" val="181988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chapter">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66F26A3-2FDA-0A8D-649D-C2B0ABD5B3C0}"/>
              </a:ext>
            </a:extLst>
          </p:cNvPr>
          <p:cNvSpPr/>
          <p:nvPr userDrawn="1"/>
        </p:nvSpPr>
        <p:spPr>
          <a:xfrm>
            <a:off x="-3410" y="0"/>
            <a:ext cx="12195410" cy="6515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8" name="Rectangle 7">
            <a:extLst>
              <a:ext uri="{FF2B5EF4-FFF2-40B4-BE49-F238E27FC236}">
                <a16:creationId xmlns:a16="http://schemas.microsoft.com/office/drawing/2014/main" id="{0FAE0562-A2CB-E4AA-A0B6-67959F312DDC}"/>
              </a:ext>
            </a:extLst>
          </p:cNvPr>
          <p:cNvSpPr/>
          <p:nvPr userDrawn="1"/>
        </p:nvSpPr>
        <p:spPr>
          <a:xfrm>
            <a:off x="0" y="-66815"/>
            <a:ext cx="1219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4" name="Rectangle 13">
            <a:extLst>
              <a:ext uri="{FF2B5EF4-FFF2-40B4-BE49-F238E27FC236}">
                <a16:creationId xmlns:a16="http://schemas.microsoft.com/office/drawing/2014/main" id="{A3CF2D83-9A79-DB65-0D79-7A17E851AFB2}"/>
              </a:ext>
            </a:extLst>
          </p:cNvPr>
          <p:cNvSpPr/>
          <p:nvPr userDrawn="1"/>
        </p:nvSpPr>
        <p:spPr>
          <a:xfrm>
            <a:off x="12003910" y="0"/>
            <a:ext cx="180000"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3" name="Rectangle 22">
            <a:extLst>
              <a:ext uri="{FF2B5EF4-FFF2-40B4-BE49-F238E27FC236}">
                <a16:creationId xmlns:a16="http://schemas.microsoft.com/office/drawing/2014/main" id="{B1D6887F-02BA-FE73-1AED-A43DC5793318}"/>
              </a:ext>
            </a:extLst>
          </p:cNvPr>
          <p:cNvSpPr/>
          <p:nvPr userDrawn="1"/>
        </p:nvSpPr>
        <p:spPr>
          <a:xfrm>
            <a:off x="11823443" y="501650"/>
            <a:ext cx="376052" cy="31506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4" name="Rectangle 23">
            <a:extLst>
              <a:ext uri="{FF2B5EF4-FFF2-40B4-BE49-F238E27FC236}">
                <a16:creationId xmlns:a16="http://schemas.microsoft.com/office/drawing/2014/main" id="{D4E352E0-114E-D913-447F-0A299760455A}"/>
              </a:ext>
            </a:extLst>
          </p:cNvPr>
          <p:cNvSpPr/>
          <p:nvPr userDrawn="1"/>
        </p:nvSpPr>
        <p:spPr>
          <a:xfrm>
            <a:off x="6715836" y="1082564"/>
            <a:ext cx="5298192" cy="28167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5" name="Rectangle 24">
            <a:extLst>
              <a:ext uri="{FF2B5EF4-FFF2-40B4-BE49-F238E27FC236}">
                <a16:creationId xmlns:a16="http://schemas.microsoft.com/office/drawing/2014/main" id="{59BEE28E-E9F2-132C-0EDF-2ED500902CA9}"/>
              </a:ext>
            </a:extLst>
          </p:cNvPr>
          <p:cNvSpPr/>
          <p:nvPr userDrawn="1"/>
        </p:nvSpPr>
        <p:spPr>
          <a:xfrm>
            <a:off x="5298193" y="2741947"/>
            <a:ext cx="6715835" cy="3626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6" name="Rectangle 25">
            <a:extLst>
              <a:ext uri="{FF2B5EF4-FFF2-40B4-BE49-F238E27FC236}">
                <a16:creationId xmlns:a16="http://schemas.microsoft.com/office/drawing/2014/main" id="{639D31AA-6877-3D18-5C8F-B011875DC08D}"/>
              </a:ext>
            </a:extLst>
          </p:cNvPr>
          <p:cNvSpPr/>
          <p:nvPr userDrawn="1"/>
        </p:nvSpPr>
        <p:spPr>
          <a:xfrm>
            <a:off x="4013049" y="2353482"/>
            <a:ext cx="8000979" cy="21897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7" name="Rectangle 26">
            <a:extLst>
              <a:ext uri="{FF2B5EF4-FFF2-40B4-BE49-F238E27FC236}">
                <a16:creationId xmlns:a16="http://schemas.microsoft.com/office/drawing/2014/main" id="{C65FE2C7-AC39-18CC-921A-62AD73D5AD30}"/>
              </a:ext>
            </a:extLst>
          </p:cNvPr>
          <p:cNvSpPr/>
          <p:nvPr userDrawn="1"/>
        </p:nvSpPr>
        <p:spPr>
          <a:xfrm>
            <a:off x="8774308" y="4543238"/>
            <a:ext cx="3239720" cy="6270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8" name="Rectangle 27">
            <a:extLst>
              <a:ext uri="{FF2B5EF4-FFF2-40B4-BE49-F238E27FC236}">
                <a16:creationId xmlns:a16="http://schemas.microsoft.com/office/drawing/2014/main" id="{A663FE24-C41B-2BAE-3D9C-A3EE88991133}"/>
              </a:ext>
            </a:extLst>
          </p:cNvPr>
          <p:cNvSpPr/>
          <p:nvPr userDrawn="1"/>
        </p:nvSpPr>
        <p:spPr>
          <a:xfrm>
            <a:off x="-8020" y="1082564"/>
            <a:ext cx="11823968" cy="32519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0" name="Text Placeholder 18">
            <a:extLst>
              <a:ext uri="{FF2B5EF4-FFF2-40B4-BE49-F238E27FC236}">
                <a16:creationId xmlns:a16="http://schemas.microsoft.com/office/drawing/2014/main" id="{C3507D87-441B-FFE0-5790-4FE308975FCA}"/>
              </a:ext>
            </a:extLst>
          </p:cNvPr>
          <p:cNvSpPr>
            <a:spLocks noGrp="1"/>
          </p:cNvSpPr>
          <p:nvPr>
            <p:ph type="body" sz="quarter" idx="14"/>
          </p:nvPr>
        </p:nvSpPr>
        <p:spPr>
          <a:xfrm>
            <a:off x="2154928" y="1195876"/>
            <a:ext cx="2678942" cy="1770062"/>
          </a:xfrm>
          <a:prstGeom prst="rect">
            <a:avLst/>
          </a:prstGeom>
        </p:spPr>
        <p:txBody>
          <a:bodyPr lIns="0" tIns="0" rIns="0" bIns="0" anchor="b" anchorCtr="0">
            <a:noAutofit/>
          </a:bodyPr>
          <a:lstStyle>
            <a:lvl1pPr marL="0" indent="0" algn="l">
              <a:buFontTx/>
              <a:buNone/>
              <a:defRPr sz="12000" b="0" i="0">
                <a:solidFill>
                  <a:schemeClr val="bg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19" name="Title 1">
            <a:extLst>
              <a:ext uri="{FF2B5EF4-FFF2-40B4-BE49-F238E27FC236}">
                <a16:creationId xmlns:a16="http://schemas.microsoft.com/office/drawing/2014/main" id="{3624706E-DDAA-8301-5584-DB739BC91A18}"/>
              </a:ext>
            </a:extLst>
          </p:cNvPr>
          <p:cNvSpPr>
            <a:spLocks noGrp="1"/>
          </p:cNvSpPr>
          <p:nvPr>
            <p:ph type="title" hasCustomPrompt="1"/>
          </p:nvPr>
        </p:nvSpPr>
        <p:spPr>
          <a:xfrm>
            <a:off x="2159538" y="3136603"/>
            <a:ext cx="7370556" cy="553998"/>
          </a:xfrm>
          <a:prstGeom prst="rect">
            <a:avLst/>
          </a:prstGeom>
        </p:spPr>
        <p:txBody>
          <a:bodyPr wrap="square" lIns="0" tIns="0" rIns="0" bIns="0" anchor="t" anchorCtr="0">
            <a:spAutoFit/>
          </a:bodyPr>
          <a:lstStyle>
            <a:lvl1pPr>
              <a:defRPr sz="4000" b="0" i="0">
                <a:solidFill>
                  <a:schemeClr val="bg1"/>
                </a:solidFill>
                <a:latin typeface="Calibri" panose="020F0502020204030204" pitchFamily="34" charset="0"/>
                <a:cs typeface="Calibri" panose="020F0502020204030204" pitchFamily="34" charset="0"/>
              </a:defRPr>
            </a:lvl1pPr>
          </a:lstStyle>
          <a:p>
            <a:r>
              <a:rPr lang="en-GB" dirty="0"/>
              <a:t>CLICK TO EDIT MASTER TITLE STYLE</a:t>
            </a:r>
            <a:endParaRPr lang="en-LU" dirty="0"/>
          </a:p>
        </p:txBody>
      </p:sp>
      <p:sp>
        <p:nvSpPr>
          <p:cNvPr id="11" name="Rectangle 10">
            <a:extLst>
              <a:ext uri="{FF2B5EF4-FFF2-40B4-BE49-F238E27FC236}">
                <a16:creationId xmlns:a16="http://schemas.microsoft.com/office/drawing/2014/main" id="{7FC83AC1-AF49-4964-D3AA-2991E41F6FB2}"/>
              </a:ext>
            </a:extLst>
          </p:cNvPr>
          <p:cNvSpPr/>
          <p:nvPr userDrawn="1"/>
        </p:nvSpPr>
        <p:spPr>
          <a:xfrm>
            <a:off x="0" y="6356350"/>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48" name="Slide Number Placeholder 5">
            <a:extLst>
              <a:ext uri="{FF2B5EF4-FFF2-40B4-BE49-F238E27FC236}">
                <a16:creationId xmlns:a16="http://schemas.microsoft.com/office/drawing/2014/main" id="{609E7127-5D4B-B96B-D785-94A579B4C900}"/>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a:t>
            </a:fld>
            <a:endParaRPr lang="en-LU"/>
          </a:p>
        </p:txBody>
      </p:sp>
      <p:pic>
        <p:nvPicPr>
          <p:cNvPr id="49" name="Picture 48">
            <a:extLst>
              <a:ext uri="{FF2B5EF4-FFF2-40B4-BE49-F238E27FC236}">
                <a16:creationId xmlns:a16="http://schemas.microsoft.com/office/drawing/2014/main" id="{0B931BE9-A151-C9D1-DA32-54062276C809}"/>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37084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Photo">
    <p:bg>
      <p:bgPr>
        <a:solidFill>
          <a:schemeClr val="tx2">
            <a:alpha val="4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EAD6D01-158E-4091-8B2B-452897FA43D5}"/>
              </a:ext>
            </a:extLst>
          </p:cNvPr>
          <p:cNvSpPr/>
          <p:nvPr userDrawn="1"/>
        </p:nvSpPr>
        <p:spPr>
          <a:xfrm>
            <a:off x="9139565" y="6219825"/>
            <a:ext cx="2871885" cy="148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0" name="Rectangle 29">
            <a:extLst>
              <a:ext uri="{FF2B5EF4-FFF2-40B4-BE49-F238E27FC236}">
                <a16:creationId xmlns:a16="http://schemas.microsoft.com/office/drawing/2014/main" id="{62BDB1E9-0535-A020-F606-0E9B14FE6CA7}"/>
              </a:ext>
            </a:extLst>
          </p:cNvPr>
          <p:cNvSpPr/>
          <p:nvPr userDrawn="1"/>
        </p:nvSpPr>
        <p:spPr>
          <a:xfrm>
            <a:off x="6570241" y="6219824"/>
            <a:ext cx="2580670" cy="1484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4" name="Picture Placeholder 33">
            <a:extLst>
              <a:ext uri="{FF2B5EF4-FFF2-40B4-BE49-F238E27FC236}">
                <a16:creationId xmlns:a16="http://schemas.microsoft.com/office/drawing/2014/main" id="{EA547B13-A098-1CFC-A188-D401EDA4EDFE}"/>
              </a:ext>
            </a:extLst>
          </p:cNvPr>
          <p:cNvSpPr>
            <a:spLocks noGrp="1"/>
          </p:cNvSpPr>
          <p:nvPr>
            <p:ph type="pic" sz="quarter" idx="14"/>
          </p:nvPr>
        </p:nvSpPr>
        <p:spPr>
          <a:xfrm>
            <a:off x="6570240" y="179121"/>
            <a:ext cx="5441531" cy="6040704"/>
          </a:xfrm>
          <a:custGeom>
            <a:avLst/>
            <a:gdLst>
              <a:gd name="connsiteX0" fmla="*/ 0 w 5441208"/>
              <a:gd name="connsiteY0" fmla="*/ 0 h 6040437"/>
              <a:gd name="connsiteX1" fmla="*/ 5441208 w 5441208"/>
              <a:gd name="connsiteY1" fmla="*/ 0 h 6040437"/>
              <a:gd name="connsiteX2" fmla="*/ 5441208 w 5441208"/>
              <a:gd name="connsiteY2" fmla="*/ 6040437 h 6040437"/>
              <a:gd name="connsiteX3" fmla="*/ 0 w 5441208"/>
              <a:gd name="connsiteY3" fmla="*/ 6040437 h 6040437"/>
              <a:gd name="connsiteX4" fmla="*/ 0 w 5441208"/>
              <a:gd name="connsiteY4" fmla="*/ 0 h 6040437"/>
              <a:gd name="connsiteX0" fmla="*/ 0 w 5441208"/>
              <a:gd name="connsiteY0" fmla="*/ 0 h 6040437"/>
              <a:gd name="connsiteX1" fmla="*/ 5441208 w 5441208"/>
              <a:gd name="connsiteY1" fmla="*/ 0 h 6040437"/>
              <a:gd name="connsiteX2" fmla="*/ 5423837 w 5441208"/>
              <a:gd name="connsiteY2" fmla="*/ 568757 h 6040437"/>
              <a:gd name="connsiteX3" fmla="*/ 5441208 w 5441208"/>
              <a:gd name="connsiteY3" fmla="*/ 6040437 h 6040437"/>
              <a:gd name="connsiteX4" fmla="*/ 0 w 5441208"/>
              <a:gd name="connsiteY4" fmla="*/ 6040437 h 6040437"/>
              <a:gd name="connsiteX5" fmla="*/ 0 w 5441208"/>
              <a:gd name="connsiteY5" fmla="*/ 0 h 6040437"/>
              <a:gd name="connsiteX0" fmla="*/ 0 w 5441208"/>
              <a:gd name="connsiteY0" fmla="*/ 0 h 6040437"/>
              <a:gd name="connsiteX1" fmla="*/ 5441208 w 5441208"/>
              <a:gd name="connsiteY1" fmla="*/ 0 h 6040437"/>
              <a:gd name="connsiteX2" fmla="*/ 5423837 w 5441208"/>
              <a:gd name="connsiteY2" fmla="*/ 283750 h 6040437"/>
              <a:gd name="connsiteX3" fmla="*/ 5423837 w 5441208"/>
              <a:gd name="connsiteY3" fmla="*/ 568757 h 6040437"/>
              <a:gd name="connsiteX4" fmla="*/ 5441208 w 5441208"/>
              <a:gd name="connsiteY4" fmla="*/ 6040437 h 6040437"/>
              <a:gd name="connsiteX5" fmla="*/ 0 w 5441208"/>
              <a:gd name="connsiteY5" fmla="*/ 6040437 h 6040437"/>
              <a:gd name="connsiteX6" fmla="*/ 0 w 5441208"/>
              <a:gd name="connsiteY6" fmla="*/ 0 h 6040437"/>
              <a:gd name="connsiteX0" fmla="*/ 0 w 5839151"/>
              <a:gd name="connsiteY0" fmla="*/ 0 h 6040437"/>
              <a:gd name="connsiteX1" fmla="*/ 5441208 w 5839151"/>
              <a:gd name="connsiteY1" fmla="*/ 0 h 6040437"/>
              <a:gd name="connsiteX2" fmla="*/ 5423837 w 5839151"/>
              <a:gd name="connsiteY2" fmla="*/ 283750 h 6040437"/>
              <a:gd name="connsiteX3" fmla="*/ 5423837 w 5839151"/>
              <a:gd name="connsiteY3" fmla="*/ 568757 h 6040437"/>
              <a:gd name="connsiteX4" fmla="*/ 5423837 w 5839151"/>
              <a:gd name="connsiteY4" fmla="*/ 3466337 h 6040437"/>
              <a:gd name="connsiteX5" fmla="*/ 5441208 w 5839151"/>
              <a:gd name="connsiteY5" fmla="*/ 6040437 h 6040437"/>
              <a:gd name="connsiteX6" fmla="*/ 0 w 5839151"/>
              <a:gd name="connsiteY6" fmla="*/ 6040437 h 6040437"/>
              <a:gd name="connsiteX7" fmla="*/ 0 w 5839151"/>
              <a:gd name="connsiteY7" fmla="*/ 0 h 6040437"/>
              <a:gd name="connsiteX0" fmla="*/ 0 w 5843073"/>
              <a:gd name="connsiteY0" fmla="*/ 0 h 6040437"/>
              <a:gd name="connsiteX1" fmla="*/ 5441208 w 5843073"/>
              <a:gd name="connsiteY1" fmla="*/ 0 h 6040437"/>
              <a:gd name="connsiteX2" fmla="*/ 5423837 w 5843073"/>
              <a:gd name="connsiteY2" fmla="*/ 283750 h 6040437"/>
              <a:gd name="connsiteX3" fmla="*/ 5423837 w 5843073"/>
              <a:gd name="connsiteY3" fmla="*/ 568757 h 6040437"/>
              <a:gd name="connsiteX4" fmla="*/ 5423837 w 5843073"/>
              <a:gd name="connsiteY4" fmla="*/ 3466337 h 6040437"/>
              <a:gd name="connsiteX5" fmla="*/ 5435712 w 5843073"/>
              <a:gd name="connsiteY5" fmla="*/ 3763220 h 6040437"/>
              <a:gd name="connsiteX6" fmla="*/ 5441208 w 5843073"/>
              <a:gd name="connsiteY6" fmla="*/ 6040437 h 6040437"/>
              <a:gd name="connsiteX7" fmla="*/ 0 w 5843073"/>
              <a:gd name="connsiteY7" fmla="*/ 6040437 h 6040437"/>
              <a:gd name="connsiteX8" fmla="*/ 0 w 5843073"/>
              <a:gd name="connsiteY8" fmla="*/ 0 h 6040437"/>
              <a:gd name="connsiteX0" fmla="*/ 0 w 5843073"/>
              <a:gd name="connsiteY0" fmla="*/ 0 h 6040437"/>
              <a:gd name="connsiteX1" fmla="*/ 5441208 w 5843073"/>
              <a:gd name="connsiteY1" fmla="*/ 0 h 6040437"/>
              <a:gd name="connsiteX2" fmla="*/ 5423837 w 5843073"/>
              <a:gd name="connsiteY2" fmla="*/ 283750 h 6040437"/>
              <a:gd name="connsiteX3" fmla="*/ 5106122 w 5843073"/>
              <a:gd name="connsiteY3" fmla="*/ 607503 h 6040437"/>
              <a:gd name="connsiteX4" fmla="*/ 5423837 w 5843073"/>
              <a:gd name="connsiteY4" fmla="*/ 3466337 h 6040437"/>
              <a:gd name="connsiteX5" fmla="*/ 5435712 w 5843073"/>
              <a:gd name="connsiteY5" fmla="*/ 3763220 h 6040437"/>
              <a:gd name="connsiteX6" fmla="*/ 5441208 w 5843073"/>
              <a:gd name="connsiteY6" fmla="*/ 6040437 h 6040437"/>
              <a:gd name="connsiteX7" fmla="*/ 0 w 5843073"/>
              <a:gd name="connsiteY7" fmla="*/ 6040437 h 6040437"/>
              <a:gd name="connsiteX8" fmla="*/ 0 w 5843073"/>
              <a:gd name="connsiteY8" fmla="*/ 0 h 6040437"/>
              <a:gd name="connsiteX0" fmla="*/ 0 w 5843073"/>
              <a:gd name="connsiteY0" fmla="*/ 0 h 6040437"/>
              <a:gd name="connsiteX1" fmla="*/ 5441208 w 5843073"/>
              <a:gd name="connsiteY1" fmla="*/ 0 h 6040437"/>
              <a:gd name="connsiteX2" fmla="*/ 5431587 w 5843073"/>
              <a:gd name="connsiteY2" fmla="*/ 601465 h 6040437"/>
              <a:gd name="connsiteX3" fmla="*/ 5106122 w 5843073"/>
              <a:gd name="connsiteY3" fmla="*/ 607503 h 6040437"/>
              <a:gd name="connsiteX4" fmla="*/ 5423837 w 5843073"/>
              <a:gd name="connsiteY4" fmla="*/ 3466337 h 6040437"/>
              <a:gd name="connsiteX5" fmla="*/ 5435712 w 5843073"/>
              <a:gd name="connsiteY5" fmla="*/ 3763220 h 6040437"/>
              <a:gd name="connsiteX6" fmla="*/ 5441208 w 5843073"/>
              <a:gd name="connsiteY6" fmla="*/ 6040437 h 6040437"/>
              <a:gd name="connsiteX7" fmla="*/ 0 w 5843073"/>
              <a:gd name="connsiteY7" fmla="*/ 6040437 h 6040437"/>
              <a:gd name="connsiteX8" fmla="*/ 0 w 5843073"/>
              <a:gd name="connsiteY8" fmla="*/ 0 h 6040437"/>
              <a:gd name="connsiteX0" fmla="*/ 0 w 5843073"/>
              <a:gd name="connsiteY0" fmla="*/ 0 h 6040437"/>
              <a:gd name="connsiteX1" fmla="*/ 5441208 w 5843073"/>
              <a:gd name="connsiteY1" fmla="*/ 0 h 6040437"/>
              <a:gd name="connsiteX2" fmla="*/ 5431587 w 5843073"/>
              <a:gd name="connsiteY2" fmla="*/ 601465 h 6040437"/>
              <a:gd name="connsiteX3" fmla="*/ 5106122 w 5843073"/>
              <a:gd name="connsiteY3" fmla="*/ 607503 h 6040437"/>
              <a:gd name="connsiteX4" fmla="*/ 5108526 w 5843073"/>
              <a:gd name="connsiteY4" fmla="*/ 3450571 h 6040437"/>
              <a:gd name="connsiteX5" fmla="*/ 5435712 w 5843073"/>
              <a:gd name="connsiteY5" fmla="*/ 3763220 h 6040437"/>
              <a:gd name="connsiteX6" fmla="*/ 5441208 w 5843073"/>
              <a:gd name="connsiteY6" fmla="*/ 6040437 h 6040437"/>
              <a:gd name="connsiteX7" fmla="*/ 0 w 5843073"/>
              <a:gd name="connsiteY7" fmla="*/ 6040437 h 6040437"/>
              <a:gd name="connsiteX8" fmla="*/ 0 w 5843073"/>
              <a:gd name="connsiteY8" fmla="*/ 0 h 6040437"/>
              <a:gd name="connsiteX0" fmla="*/ 0 w 5845805"/>
              <a:gd name="connsiteY0" fmla="*/ 0 h 6040437"/>
              <a:gd name="connsiteX1" fmla="*/ 5441208 w 5845805"/>
              <a:gd name="connsiteY1" fmla="*/ 0 h 6040437"/>
              <a:gd name="connsiteX2" fmla="*/ 5431587 w 5845805"/>
              <a:gd name="connsiteY2" fmla="*/ 601465 h 6040437"/>
              <a:gd name="connsiteX3" fmla="*/ 5106122 w 5845805"/>
              <a:gd name="connsiteY3" fmla="*/ 607503 h 6040437"/>
              <a:gd name="connsiteX4" fmla="*/ 5108526 w 5845805"/>
              <a:gd name="connsiteY4" fmla="*/ 3450571 h 6040437"/>
              <a:gd name="connsiteX5" fmla="*/ 5446222 w 5845805"/>
              <a:gd name="connsiteY5" fmla="*/ 3458420 h 6040437"/>
              <a:gd name="connsiteX6" fmla="*/ 5441208 w 5845805"/>
              <a:gd name="connsiteY6" fmla="*/ 6040437 h 6040437"/>
              <a:gd name="connsiteX7" fmla="*/ 0 w 5845805"/>
              <a:gd name="connsiteY7" fmla="*/ 6040437 h 6040437"/>
              <a:gd name="connsiteX8" fmla="*/ 0 w 5845805"/>
              <a:gd name="connsiteY8" fmla="*/ 0 h 6040437"/>
              <a:gd name="connsiteX0" fmla="*/ 0 w 5845805"/>
              <a:gd name="connsiteY0" fmla="*/ 0 h 6040437"/>
              <a:gd name="connsiteX1" fmla="*/ 5441208 w 5845805"/>
              <a:gd name="connsiteY1" fmla="*/ 0 h 6040437"/>
              <a:gd name="connsiteX2" fmla="*/ 5431587 w 5845805"/>
              <a:gd name="connsiteY2" fmla="*/ 601465 h 6040437"/>
              <a:gd name="connsiteX3" fmla="*/ 5106122 w 5845805"/>
              <a:gd name="connsiteY3" fmla="*/ 607503 h 6040437"/>
              <a:gd name="connsiteX4" fmla="*/ 5108526 w 5845805"/>
              <a:gd name="connsiteY4" fmla="*/ 3450571 h 6040437"/>
              <a:gd name="connsiteX5" fmla="*/ 5446222 w 5845805"/>
              <a:gd name="connsiteY5" fmla="*/ 3458420 h 6040437"/>
              <a:gd name="connsiteX6" fmla="*/ 5441208 w 5845805"/>
              <a:gd name="connsiteY6" fmla="*/ 6040437 h 6040437"/>
              <a:gd name="connsiteX7" fmla="*/ 0 w 5845805"/>
              <a:gd name="connsiteY7" fmla="*/ 6040437 h 6040437"/>
              <a:gd name="connsiteX8" fmla="*/ 0 w 5845805"/>
              <a:gd name="connsiteY8" fmla="*/ 0 h 6040437"/>
              <a:gd name="connsiteX0" fmla="*/ 0 w 5845805"/>
              <a:gd name="connsiteY0" fmla="*/ 0 h 6040437"/>
              <a:gd name="connsiteX1" fmla="*/ 5441208 w 5845805"/>
              <a:gd name="connsiteY1" fmla="*/ 0 h 6040437"/>
              <a:gd name="connsiteX2" fmla="*/ 5431587 w 5845805"/>
              <a:gd name="connsiteY2" fmla="*/ 601465 h 6040437"/>
              <a:gd name="connsiteX3" fmla="*/ 5106122 w 5845805"/>
              <a:gd name="connsiteY3" fmla="*/ 607503 h 6040437"/>
              <a:gd name="connsiteX4" fmla="*/ 5108526 w 5845805"/>
              <a:gd name="connsiteY4" fmla="*/ 3450571 h 6040437"/>
              <a:gd name="connsiteX5" fmla="*/ 5446222 w 5845805"/>
              <a:gd name="connsiteY5" fmla="*/ 3458420 h 6040437"/>
              <a:gd name="connsiteX6" fmla="*/ 5441208 w 5845805"/>
              <a:gd name="connsiteY6" fmla="*/ 6040437 h 6040437"/>
              <a:gd name="connsiteX7" fmla="*/ 0 w 5845805"/>
              <a:gd name="connsiteY7" fmla="*/ 6040437 h 6040437"/>
              <a:gd name="connsiteX8" fmla="*/ 0 w 5845805"/>
              <a:gd name="connsiteY8" fmla="*/ 0 h 6040437"/>
              <a:gd name="connsiteX0" fmla="*/ 0 w 5857629"/>
              <a:gd name="connsiteY0" fmla="*/ 0 h 6040437"/>
              <a:gd name="connsiteX1" fmla="*/ 5441208 w 5857629"/>
              <a:gd name="connsiteY1" fmla="*/ 0 h 6040437"/>
              <a:gd name="connsiteX2" fmla="*/ 5431587 w 5857629"/>
              <a:gd name="connsiteY2" fmla="*/ 601465 h 6040437"/>
              <a:gd name="connsiteX3" fmla="*/ 5106122 w 5857629"/>
              <a:gd name="connsiteY3" fmla="*/ 607503 h 6040437"/>
              <a:gd name="connsiteX4" fmla="*/ 5113782 w 5857629"/>
              <a:gd name="connsiteY4" fmla="*/ 3487357 h 6040437"/>
              <a:gd name="connsiteX5" fmla="*/ 5446222 w 5857629"/>
              <a:gd name="connsiteY5" fmla="*/ 3458420 h 6040437"/>
              <a:gd name="connsiteX6" fmla="*/ 5441208 w 5857629"/>
              <a:gd name="connsiteY6" fmla="*/ 6040437 h 6040437"/>
              <a:gd name="connsiteX7" fmla="*/ 0 w 5857629"/>
              <a:gd name="connsiteY7" fmla="*/ 6040437 h 6040437"/>
              <a:gd name="connsiteX8" fmla="*/ 0 w 5857629"/>
              <a:gd name="connsiteY8" fmla="*/ 0 h 6040437"/>
              <a:gd name="connsiteX0" fmla="*/ 0 w 5846787"/>
              <a:gd name="connsiteY0" fmla="*/ 0 h 6040437"/>
              <a:gd name="connsiteX1" fmla="*/ 5441208 w 5846787"/>
              <a:gd name="connsiteY1" fmla="*/ 0 h 6040437"/>
              <a:gd name="connsiteX2" fmla="*/ 5431587 w 5846787"/>
              <a:gd name="connsiteY2" fmla="*/ 601465 h 6040437"/>
              <a:gd name="connsiteX3" fmla="*/ 5106122 w 5846787"/>
              <a:gd name="connsiteY3" fmla="*/ 607503 h 6040437"/>
              <a:gd name="connsiteX4" fmla="*/ 5113782 w 5846787"/>
              <a:gd name="connsiteY4" fmla="*/ 3487357 h 6040437"/>
              <a:gd name="connsiteX5" fmla="*/ 5446222 w 5846787"/>
              <a:gd name="connsiteY5" fmla="*/ 3458420 h 6040437"/>
              <a:gd name="connsiteX6" fmla="*/ 5441208 w 5846787"/>
              <a:gd name="connsiteY6" fmla="*/ 6040437 h 6040437"/>
              <a:gd name="connsiteX7" fmla="*/ 0 w 5846787"/>
              <a:gd name="connsiteY7" fmla="*/ 6040437 h 6040437"/>
              <a:gd name="connsiteX8" fmla="*/ 0 w 5846787"/>
              <a:gd name="connsiteY8" fmla="*/ 0 h 6040437"/>
              <a:gd name="connsiteX0" fmla="*/ 0 w 5448189"/>
              <a:gd name="connsiteY0" fmla="*/ 0 h 6040437"/>
              <a:gd name="connsiteX1" fmla="*/ 5441208 w 5448189"/>
              <a:gd name="connsiteY1" fmla="*/ 0 h 6040437"/>
              <a:gd name="connsiteX2" fmla="*/ 5431587 w 5448189"/>
              <a:gd name="connsiteY2" fmla="*/ 601465 h 6040437"/>
              <a:gd name="connsiteX3" fmla="*/ 5106122 w 5448189"/>
              <a:gd name="connsiteY3" fmla="*/ 607503 h 6040437"/>
              <a:gd name="connsiteX4" fmla="*/ 5113782 w 5448189"/>
              <a:gd name="connsiteY4" fmla="*/ 3487357 h 6040437"/>
              <a:gd name="connsiteX5" fmla="*/ 5446222 w 5448189"/>
              <a:gd name="connsiteY5" fmla="*/ 3458420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1587 w 5448189"/>
              <a:gd name="connsiteY2" fmla="*/ 601465 h 6040437"/>
              <a:gd name="connsiteX3" fmla="*/ 5106122 w 5448189"/>
              <a:gd name="connsiteY3" fmla="*/ 607503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1587 w 5448189"/>
              <a:gd name="connsiteY2" fmla="*/ 601465 h 6040437"/>
              <a:gd name="connsiteX3" fmla="*/ 5106122 w 5448189"/>
              <a:gd name="connsiteY3" fmla="*/ 607503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1587 w 5448189"/>
              <a:gd name="connsiteY2" fmla="*/ 601465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9403 w 5448189"/>
              <a:gd name="connsiteY2" fmla="*/ 609280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5496 w 5448189"/>
              <a:gd name="connsiteY2" fmla="*/ 613188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5496 w 5448189"/>
              <a:gd name="connsiteY2" fmla="*/ 613188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5496 w 5448189"/>
              <a:gd name="connsiteY2" fmla="*/ 613188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448189"/>
              <a:gd name="connsiteY0" fmla="*/ 0 h 6040437"/>
              <a:gd name="connsiteX1" fmla="*/ 5441208 w 5448189"/>
              <a:gd name="connsiteY1" fmla="*/ 0 h 6040437"/>
              <a:gd name="connsiteX2" fmla="*/ 5438739 w 5448189"/>
              <a:gd name="connsiteY2" fmla="*/ 609946 h 6040437"/>
              <a:gd name="connsiteX3" fmla="*/ 5110030 w 5448189"/>
              <a:gd name="connsiteY3" fmla="*/ 611411 h 6040437"/>
              <a:gd name="connsiteX4" fmla="*/ 5113782 w 5448189"/>
              <a:gd name="connsiteY4" fmla="*/ 3487357 h 6040437"/>
              <a:gd name="connsiteX5" fmla="*/ 5446222 w 5448189"/>
              <a:gd name="connsiteY5" fmla="*/ 3487647 h 6040437"/>
              <a:gd name="connsiteX6" fmla="*/ 5441208 w 5448189"/>
              <a:gd name="connsiteY6" fmla="*/ 6040437 h 6040437"/>
              <a:gd name="connsiteX7" fmla="*/ 0 w 5448189"/>
              <a:gd name="connsiteY7" fmla="*/ 6040437 h 6040437"/>
              <a:gd name="connsiteX8" fmla="*/ 0 w 5448189"/>
              <a:gd name="connsiteY8" fmla="*/ 0 h 6040437"/>
              <a:gd name="connsiteX0" fmla="*/ 0 w 5820478"/>
              <a:gd name="connsiteY0" fmla="*/ 0 h 6040437"/>
              <a:gd name="connsiteX1" fmla="*/ 5441208 w 5820478"/>
              <a:gd name="connsiteY1" fmla="*/ 0 h 6040437"/>
              <a:gd name="connsiteX2" fmla="*/ 5438739 w 5820478"/>
              <a:gd name="connsiteY2" fmla="*/ 609946 h 6040437"/>
              <a:gd name="connsiteX3" fmla="*/ 5110030 w 5820478"/>
              <a:gd name="connsiteY3" fmla="*/ 611411 h 6040437"/>
              <a:gd name="connsiteX4" fmla="*/ 5113782 w 5820478"/>
              <a:gd name="connsiteY4" fmla="*/ 3487357 h 6040437"/>
              <a:gd name="connsiteX5" fmla="*/ 5446222 w 5820478"/>
              <a:gd name="connsiteY5" fmla="*/ 3487647 h 6040437"/>
              <a:gd name="connsiteX6" fmla="*/ 5441208 w 5820478"/>
              <a:gd name="connsiteY6" fmla="*/ 6040437 h 6040437"/>
              <a:gd name="connsiteX7" fmla="*/ 0 w 5820478"/>
              <a:gd name="connsiteY7" fmla="*/ 6040437 h 6040437"/>
              <a:gd name="connsiteX8" fmla="*/ 0 w 5820478"/>
              <a:gd name="connsiteY8" fmla="*/ 0 h 6040437"/>
              <a:gd name="connsiteX0" fmla="*/ 0 w 5843712"/>
              <a:gd name="connsiteY0" fmla="*/ 0 h 6040437"/>
              <a:gd name="connsiteX1" fmla="*/ 5441208 w 5843712"/>
              <a:gd name="connsiteY1" fmla="*/ 0 h 6040437"/>
              <a:gd name="connsiteX2" fmla="*/ 5438739 w 5843712"/>
              <a:gd name="connsiteY2" fmla="*/ 609946 h 6040437"/>
              <a:gd name="connsiteX3" fmla="*/ 5110030 w 5843712"/>
              <a:gd name="connsiteY3" fmla="*/ 611411 h 6040437"/>
              <a:gd name="connsiteX4" fmla="*/ 5113782 w 5843712"/>
              <a:gd name="connsiteY4" fmla="*/ 3487357 h 6040437"/>
              <a:gd name="connsiteX5" fmla="*/ 5446222 w 5843712"/>
              <a:gd name="connsiteY5" fmla="*/ 3487647 h 6040437"/>
              <a:gd name="connsiteX6" fmla="*/ 5441208 w 5843712"/>
              <a:gd name="connsiteY6" fmla="*/ 6040437 h 6040437"/>
              <a:gd name="connsiteX7" fmla="*/ 0 w 5843712"/>
              <a:gd name="connsiteY7" fmla="*/ 6040437 h 6040437"/>
              <a:gd name="connsiteX8" fmla="*/ 0 w 5843712"/>
              <a:gd name="connsiteY8" fmla="*/ 0 h 6040437"/>
              <a:gd name="connsiteX0" fmla="*/ 0 w 5842993"/>
              <a:gd name="connsiteY0" fmla="*/ 0 h 6040437"/>
              <a:gd name="connsiteX1" fmla="*/ 5441208 w 5842993"/>
              <a:gd name="connsiteY1" fmla="*/ 0 h 6040437"/>
              <a:gd name="connsiteX2" fmla="*/ 5438739 w 5842993"/>
              <a:gd name="connsiteY2" fmla="*/ 609946 h 6040437"/>
              <a:gd name="connsiteX3" fmla="*/ 5110030 w 5842993"/>
              <a:gd name="connsiteY3" fmla="*/ 611411 h 6040437"/>
              <a:gd name="connsiteX4" fmla="*/ 5113782 w 5842993"/>
              <a:gd name="connsiteY4" fmla="*/ 3487357 h 6040437"/>
              <a:gd name="connsiteX5" fmla="*/ 5446222 w 5842993"/>
              <a:gd name="connsiteY5" fmla="*/ 3487647 h 6040437"/>
              <a:gd name="connsiteX6" fmla="*/ 5441208 w 5842993"/>
              <a:gd name="connsiteY6" fmla="*/ 6040437 h 6040437"/>
              <a:gd name="connsiteX7" fmla="*/ 0 w 5842993"/>
              <a:gd name="connsiteY7" fmla="*/ 6040437 h 6040437"/>
              <a:gd name="connsiteX8" fmla="*/ 0 w 5842993"/>
              <a:gd name="connsiteY8" fmla="*/ 0 h 6040437"/>
              <a:gd name="connsiteX0" fmla="*/ 0 w 5448189"/>
              <a:gd name="connsiteY0" fmla="*/ 267 h 6040704"/>
              <a:gd name="connsiteX1" fmla="*/ 5441208 w 5448189"/>
              <a:gd name="connsiteY1" fmla="*/ 267 h 6040704"/>
              <a:gd name="connsiteX2" fmla="*/ 5438739 w 5448189"/>
              <a:gd name="connsiteY2" fmla="*/ 610213 h 6040704"/>
              <a:gd name="connsiteX3" fmla="*/ 5110030 w 5448189"/>
              <a:gd name="connsiteY3" fmla="*/ 611678 h 6040704"/>
              <a:gd name="connsiteX4" fmla="*/ 5113782 w 5448189"/>
              <a:gd name="connsiteY4" fmla="*/ 3487624 h 6040704"/>
              <a:gd name="connsiteX5" fmla="*/ 5446222 w 5448189"/>
              <a:gd name="connsiteY5" fmla="*/ 3487914 h 6040704"/>
              <a:gd name="connsiteX6" fmla="*/ 5441208 w 5448189"/>
              <a:gd name="connsiteY6" fmla="*/ 6040704 h 6040704"/>
              <a:gd name="connsiteX7" fmla="*/ 0 w 5448189"/>
              <a:gd name="connsiteY7" fmla="*/ 6040704 h 6040704"/>
              <a:gd name="connsiteX8" fmla="*/ 0 w 5448189"/>
              <a:gd name="connsiteY8" fmla="*/ 267 h 6040704"/>
              <a:gd name="connsiteX0" fmla="*/ 0 w 5448189"/>
              <a:gd name="connsiteY0" fmla="*/ 267 h 6040704"/>
              <a:gd name="connsiteX1" fmla="*/ 5441208 w 5448189"/>
              <a:gd name="connsiteY1" fmla="*/ 267 h 6040704"/>
              <a:gd name="connsiteX2" fmla="*/ 5438739 w 5448189"/>
              <a:gd name="connsiteY2" fmla="*/ 610213 h 6040704"/>
              <a:gd name="connsiteX3" fmla="*/ 5110030 w 5448189"/>
              <a:gd name="connsiteY3" fmla="*/ 611678 h 6040704"/>
              <a:gd name="connsiteX4" fmla="*/ 5113782 w 5448189"/>
              <a:gd name="connsiteY4" fmla="*/ 3487624 h 6040704"/>
              <a:gd name="connsiteX5" fmla="*/ 5446222 w 5448189"/>
              <a:gd name="connsiteY5" fmla="*/ 3487914 h 6040704"/>
              <a:gd name="connsiteX6" fmla="*/ 5441208 w 5448189"/>
              <a:gd name="connsiteY6" fmla="*/ 6040704 h 6040704"/>
              <a:gd name="connsiteX7" fmla="*/ 0 w 5448189"/>
              <a:gd name="connsiteY7" fmla="*/ 6040704 h 6040704"/>
              <a:gd name="connsiteX8" fmla="*/ 0 w 5448189"/>
              <a:gd name="connsiteY8" fmla="*/ 267 h 6040704"/>
              <a:gd name="connsiteX0" fmla="*/ 0 w 5468367"/>
              <a:gd name="connsiteY0" fmla="*/ 267 h 6040704"/>
              <a:gd name="connsiteX1" fmla="*/ 5441208 w 5468367"/>
              <a:gd name="connsiteY1" fmla="*/ 267 h 6040704"/>
              <a:gd name="connsiteX2" fmla="*/ 5438739 w 5468367"/>
              <a:gd name="connsiteY2" fmla="*/ 610213 h 6040704"/>
              <a:gd name="connsiteX3" fmla="*/ 5110030 w 5468367"/>
              <a:gd name="connsiteY3" fmla="*/ 611678 h 6040704"/>
              <a:gd name="connsiteX4" fmla="*/ 5117025 w 5468367"/>
              <a:gd name="connsiteY4" fmla="*/ 3471411 h 6040704"/>
              <a:gd name="connsiteX5" fmla="*/ 5446222 w 5468367"/>
              <a:gd name="connsiteY5" fmla="*/ 3487914 h 6040704"/>
              <a:gd name="connsiteX6" fmla="*/ 5441208 w 5468367"/>
              <a:gd name="connsiteY6" fmla="*/ 6040704 h 6040704"/>
              <a:gd name="connsiteX7" fmla="*/ 0 w 5468367"/>
              <a:gd name="connsiteY7" fmla="*/ 6040704 h 6040704"/>
              <a:gd name="connsiteX8" fmla="*/ 0 w 5468367"/>
              <a:gd name="connsiteY8" fmla="*/ 267 h 6040704"/>
              <a:gd name="connsiteX0" fmla="*/ 0 w 5446518"/>
              <a:gd name="connsiteY0" fmla="*/ 267 h 6040704"/>
              <a:gd name="connsiteX1" fmla="*/ 5441208 w 5446518"/>
              <a:gd name="connsiteY1" fmla="*/ 267 h 6040704"/>
              <a:gd name="connsiteX2" fmla="*/ 5438739 w 5446518"/>
              <a:gd name="connsiteY2" fmla="*/ 610213 h 6040704"/>
              <a:gd name="connsiteX3" fmla="*/ 5110030 w 5446518"/>
              <a:gd name="connsiteY3" fmla="*/ 611678 h 6040704"/>
              <a:gd name="connsiteX4" fmla="*/ 5117025 w 5446518"/>
              <a:gd name="connsiteY4" fmla="*/ 3471411 h 6040704"/>
              <a:gd name="connsiteX5" fmla="*/ 5446222 w 5446518"/>
              <a:gd name="connsiteY5" fmla="*/ 3487914 h 6040704"/>
              <a:gd name="connsiteX6" fmla="*/ 5441208 w 5446518"/>
              <a:gd name="connsiteY6" fmla="*/ 6040704 h 6040704"/>
              <a:gd name="connsiteX7" fmla="*/ 0 w 5446518"/>
              <a:gd name="connsiteY7" fmla="*/ 6040704 h 6040704"/>
              <a:gd name="connsiteX8" fmla="*/ 0 w 5446518"/>
              <a:gd name="connsiteY8" fmla="*/ 267 h 6040704"/>
              <a:gd name="connsiteX0" fmla="*/ 0 w 5443391"/>
              <a:gd name="connsiteY0" fmla="*/ 267 h 6040704"/>
              <a:gd name="connsiteX1" fmla="*/ 5441208 w 5443391"/>
              <a:gd name="connsiteY1" fmla="*/ 267 h 6040704"/>
              <a:gd name="connsiteX2" fmla="*/ 5438739 w 5443391"/>
              <a:gd name="connsiteY2" fmla="*/ 610213 h 6040704"/>
              <a:gd name="connsiteX3" fmla="*/ 5110030 w 5443391"/>
              <a:gd name="connsiteY3" fmla="*/ 611678 h 6040704"/>
              <a:gd name="connsiteX4" fmla="*/ 5117025 w 5443391"/>
              <a:gd name="connsiteY4" fmla="*/ 3471411 h 6040704"/>
              <a:gd name="connsiteX5" fmla="*/ 5442979 w 5443391"/>
              <a:gd name="connsiteY5" fmla="*/ 3468458 h 6040704"/>
              <a:gd name="connsiteX6" fmla="*/ 5441208 w 5443391"/>
              <a:gd name="connsiteY6" fmla="*/ 6040704 h 6040704"/>
              <a:gd name="connsiteX7" fmla="*/ 0 w 5443391"/>
              <a:gd name="connsiteY7" fmla="*/ 6040704 h 6040704"/>
              <a:gd name="connsiteX8" fmla="*/ 0 w 5443391"/>
              <a:gd name="connsiteY8" fmla="*/ 267 h 6040704"/>
              <a:gd name="connsiteX0" fmla="*/ 0 w 5443391"/>
              <a:gd name="connsiteY0" fmla="*/ 267 h 6040704"/>
              <a:gd name="connsiteX1" fmla="*/ 5441208 w 5443391"/>
              <a:gd name="connsiteY1" fmla="*/ 267 h 6040704"/>
              <a:gd name="connsiteX2" fmla="*/ 5438739 w 5443391"/>
              <a:gd name="connsiteY2" fmla="*/ 610213 h 6040704"/>
              <a:gd name="connsiteX3" fmla="*/ 5110030 w 5443391"/>
              <a:gd name="connsiteY3" fmla="*/ 611678 h 6040704"/>
              <a:gd name="connsiteX4" fmla="*/ 5117025 w 5443391"/>
              <a:gd name="connsiteY4" fmla="*/ 3471411 h 6040704"/>
              <a:gd name="connsiteX5" fmla="*/ 5442979 w 5443391"/>
              <a:gd name="connsiteY5" fmla="*/ 3468458 h 6040704"/>
              <a:gd name="connsiteX6" fmla="*/ 5441208 w 5443391"/>
              <a:gd name="connsiteY6" fmla="*/ 6040704 h 6040704"/>
              <a:gd name="connsiteX7" fmla="*/ 0 w 5443391"/>
              <a:gd name="connsiteY7" fmla="*/ 6040704 h 6040704"/>
              <a:gd name="connsiteX8" fmla="*/ 0 w 5443391"/>
              <a:gd name="connsiteY8" fmla="*/ 267 h 6040704"/>
              <a:gd name="connsiteX0" fmla="*/ 0 w 5443391"/>
              <a:gd name="connsiteY0" fmla="*/ 267 h 6040704"/>
              <a:gd name="connsiteX1" fmla="*/ 5441208 w 5443391"/>
              <a:gd name="connsiteY1" fmla="*/ 267 h 6040704"/>
              <a:gd name="connsiteX2" fmla="*/ 5438739 w 5443391"/>
              <a:gd name="connsiteY2" fmla="*/ 610213 h 6040704"/>
              <a:gd name="connsiteX3" fmla="*/ 5110030 w 5443391"/>
              <a:gd name="connsiteY3" fmla="*/ 611678 h 6040704"/>
              <a:gd name="connsiteX4" fmla="*/ 5117025 w 5443391"/>
              <a:gd name="connsiteY4" fmla="*/ 3471411 h 6040704"/>
              <a:gd name="connsiteX5" fmla="*/ 5442979 w 5443391"/>
              <a:gd name="connsiteY5" fmla="*/ 3468458 h 6040704"/>
              <a:gd name="connsiteX6" fmla="*/ 5441208 w 5443391"/>
              <a:gd name="connsiteY6" fmla="*/ 6040704 h 6040704"/>
              <a:gd name="connsiteX7" fmla="*/ 0 w 5443391"/>
              <a:gd name="connsiteY7" fmla="*/ 6040704 h 6040704"/>
              <a:gd name="connsiteX8" fmla="*/ 0 w 5443391"/>
              <a:gd name="connsiteY8" fmla="*/ 267 h 6040704"/>
              <a:gd name="connsiteX0" fmla="*/ 0 w 5441531"/>
              <a:gd name="connsiteY0" fmla="*/ 267 h 6040704"/>
              <a:gd name="connsiteX1" fmla="*/ 5441208 w 5441531"/>
              <a:gd name="connsiteY1" fmla="*/ 267 h 6040704"/>
              <a:gd name="connsiteX2" fmla="*/ 5438739 w 5441531"/>
              <a:gd name="connsiteY2" fmla="*/ 610213 h 6040704"/>
              <a:gd name="connsiteX3" fmla="*/ 5110030 w 5441531"/>
              <a:gd name="connsiteY3" fmla="*/ 611678 h 6040704"/>
              <a:gd name="connsiteX4" fmla="*/ 5117025 w 5441531"/>
              <a:gd name="connsiteY4" fmla="*/ 3471411 h 6040704"/>
              <a:gd name="connsiteX5" fmla="*/ 5436493 w 5441531"/>
              <a:gd name="connsiteY5" fmla="*/ 3481428 h 6040704"/>
              <a:gd name="connsiteX6" fmla="*/ 5441208 w 5441531"/>
              <a:gd name="connsiteY6" fmla="*/ 6040704 h 6040704"/>
              <a:gd name="connsiteX7" fmla="*/ 0 w 5441531"/>
              <a:gd name="connsiteY7" fmla="*/ 6040704 h 6040704"/>
              <a:gd name="connsiteX8" fmla="*/ 0 w 5441531"/>
              <a:gd name="connsiteY8" fmla="*/ 267 h 6040704"/>
              <a:gd name="connsiteX0" fmla="*/ 0 w 5441531"/>
              <a:gd name="connsiteY0" fmla="*/ 267 h 6040704"/>
              <a:gd name="connsiteX1" fmla="*/ 5441208 w 5441531"/>
              <a:gd name="connsiteY1" fmla="*/ 267 h 6040704"/>
              <a:gd name="connsiteX2" fmla="*/ 5438739 w 5441531"/>
              <a:gd name="connsiteY2" fmla="*/ 610213 h 6040704"/>
              <a:gd name="connsiteX3" fmla="*/ 5110030 w 5441531"/>
              <a:gd name="connsiteY3" fmla="*/ 611678 h 6040704"/>
              <a:gd name="connsiteX4" fmla="*/ 5117025 w 5441531"/>
              <a:gd name="connsiteY4" fmla="*/ 3471411 h 6040704"/>
              <a:gd name="connsiteX5" fmla="*/ 5436493 w 5441531"/>
              <a:gd name="connsiteY5" fmla="*/ 3481428 h 6040704"/>
              <a:gd name="connsiteX6" fmla="*/ 5441208 w 5441531"/>
              <a:gd name="connsiteY6" fmla="*/ 6040704 h 6040704"/>
              <a:gd name="connsiteX7" fmla="*/ 0 w 5441531"/>
              <a:gd name="connsiteY7" fmla="*/ 6040704 h 6040704"/>
              <a:gd name="connsiteX8" fmla="*/ 0 w 5441531"/>
              <a:gd name="connsiteY8" fmla="*/ 267 h 6040704"/>
              <a:gd name="connsiteX0" fmla="*/ 0 w 5460554"/>
              <a:gd name="connsiteY0" fmla="*/ 267 h 6040704"/>
              <a:gd name="connsiteX1" fmla="*/ 5441208 w 5460554"/>
              <a:gd name="connsiteY1" fmla="*/ 267 h 6040704"/>
              <a:gd name="connsiteX2" fmla="*/ 5438739 w 5460554"/>
              <a:gd name="connsiteY2" fmla="*/ 610213 h 6040704"/>
              <a:gd name="connsiteX3" fmla="*/ 5110030 w 5460554"/>
              <a:gd name="connsiteY3" fmla="*/ 611678 h 6040704"/>
              <a:gd name="connsiteX4" fmla="*/ 5123510 w 5460554"/>
              <a:gd name="connsiteY4" fmla="*/ 3481139 h 6040704"/>
              <a:gd name="connsiteX5" fmla="*/ 5436493 w 5460554"/>
              <a:gd name="connsiteY5" fmla="*/ 3481428 h 6040704"/>
              <a:gd name="connsiteX6" fmla="*/ 5441208 w 5460554"/>
              <a:gd name="connsiteY6" fmla="*/ 6040704 h 6040704"/>
              <a:gd name="connsiteX7" fmla="*/ 0 w 5460554"/>
              <a:gd name="connsiteY7" fmla="*/ 6040704 h 6040704"/>
              <a:gd name="connsiteX8" fmla="*/ 0 w 5460554"/>
              <a:gd name="connsiteY8" fmla="*/ 267 h 6040704"/>
              <a:gd name="connsiteX0" fmla="*/ 0 w 5461034"/>
              <a:gd name="connsiteY0" fmla="*/ 267 h 6040704"/>
              <a:gd name="connsiteX1" fmla="*/ 5441208 w 5461034"/>
              <a:gd name="connsiteY1" fmla="*/ 267 h 6040704"/>
              <a:gd name="connsiteX2" fmla="*/ 5438739 w 5461034"/>
              <a:gd name="connsiteY2" fmla="*/ 610213 h 6040704"/>
              <a:gd name="connsiteX3" fmla="*/ 5110030 w 5461034"/>
              <a:gd name="connsiteY3" fmla="*/ 611678 h 6040704"/>
              <a:gd name="connsiteX4" fmla="*/ 5117025 w 5461034"/>
              <a:gd name="connsiteY4" fmla="*/ 3484381 h 6040704"/>
              <a:gd name="connsiteX5" fmla="*/ 5436493 w 5461034"/>
              <a:gd name="connsiteY5" fmla="*/ 3481428 h 6040704"/>
              <a:gd name="connsiteX6" fmla="*/ 5441208 w 5461034"/>
              <a:gd name="connsiteY6" fmla="*/ 6040704 h 6040704"/>
              <a:gd name="connsiteX7" fmla="*/ 0 w 5461034"/>
              <a:gd name="connsiteY7" fmla="*/ 6040704 h 6040704"/>
              <a:gd name="connsiteX8" fmla="*/ 0 w 5461034"/>
              <a:gd name="connsiteY8" fmla="*/ 267 h 6040704"/>
              <a:gd name="connsiteX0" fmla="*/ 0 w 5441531"/>
              <a:gd name="connsiteY0" fmla="*/ 267 h 6040704"/>
              <a:gd name="connsiteX1" fmla="*/ 5441208 w 5441531"/>
              <a:gd name="connsiteY1" fmla="*/ 267 h 6040704"/>
              <a:gd name="connsiteX2" fmla="*/ 5438739 w 5441531"/>
              <a:gd name="connsiteY2" fmla="*/ 610213 h 6040704"/>
              <a:gd name="connsiteX3" fmla="*/ 5110030 w 5441531"/>
              <a:gd name="connsiteY3" fmla="*/ 611678 h 6040704"/>
              <a:gd name="connsiteX4" fmla="*/ 5117025 w 5441531"/>
              <a:gd name="connsiteY4" fmla="*/ 3484381 h 6040704"/>
              <a:gd name="connsiteX5" fmla="*/ 5436493 w 5441531"/>
              <a:gd name="connsiteY5" fmla="*/ 3481428 h 6040704"/>
              <a:gd name="connsiteX6" fmla="*/ 5441208 w 5441531"/>
              <a:gd name="connsiteY6" fmla="*/ 6040704 h 6040704"/>
              <a:gd name="connsiteX7" fmla="*/ 0 w 5441531"/>
              <a:gd name="connsiteY7" fmla="*/ 6040704 h 6040704"/>
              <a:gd name="connsiteX8" fmla="*/ 0 w 5441531"/>
              <a:gd name="connsiteY8" fmla="*/ 267 h 604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1531" h="6040704">
                <a:moveTo>
                  <a:pt x="0" y="267"/>
                </a:moveTo>
                <a:lnTo>
                  <a:pt x="5441208" y="267"/>
                </a:lnTo>
                <a:cubicBezTo>
                  <a:pt x="5442992" y="-14807"/>
                  <a:pt x="5436730" y="613282"/>
                  <a:pt x="5438739" y="610213"/>
                </a:cubicBezTo>
                <a:cubicBezTo>
                  <a:pt x="5440748" y="607144"/>
                  <a:pt x="5218519" y="612270"/>
                  <a:pt x="5110030" y="611678"/>
                </a:cubicBezTo>
                <a:cubicBezTo>
                  <a:pt x="5110030" y="1142109"/>
                  <a:pt x="5116658" y="3494634"/>
                  <a:pt x="5117025" y="3484381"/>
                </a:cubicBezTo>
                <a:cubicBezTo>
                  <a:pt x="5114151" y="3487098"/>
                  <a:pt x="5440828" y="3483391"/>
                  <a:pt x="5436493" y="3481428"/>
                </a:cubicBezTo>
                <a:cubicBezTo>
                  <a:pt x="5432158" y="3479465"/>
                  <a:pt x="5438015" y="6039541"/>
                  <a:pt x="5441208" y="6040704"/>
                </a:cubicBezTo>
                <a:lnTo>
                  <a:pt x="0" y="6040704"/>
                </a:lnTo>
                <a:lnTo>
                  <a:pt x="0" y="267"/>
                </a:lnTo>
                <a:close/>
              </a:path>
            </a:pathLst>
          </a:custGeom>
        </p:spPr>
        <p:txBody>
          <a:bodyPr/>
          <a:lstStyle>
            <a:lvl1pPr marL="0" indent="0">
              <a:buNone/>
              <a:defRPr/>
            </a:lvl1pPr>
          </a:lstStyle>
          <a:p>
            <a:r>
              <a:rPr lang="en-US"/>
              <a:t>Click icon to add picture</a:t>
            </a:r>
            <a:endParaRPr lang="en-GB" dirty="0"/>
          </a:p>
        </p:txBody>
      </p:sp>
      <p:sp>
        <p:nvSpPr>
          <p:cNvPr id="7" name="Rectangle 6">
            <a:extLst>
              <a:ext uri="{FF2B5EF4-FFF2-40B4-BE49-F238E27FC236}">
                <a16:creationId xmlns:a16="http://schemas.microsoft.com/office/drawing/2014/main" id="{EB8C1FDE-F9EA-8B46-95E8-EF9393F0BA9B}"/>
              </a:ext>
            </a:extLst>
          </p:cNvPr>
          <p:cNvSpPr/>
          <p:nvPr userDrawn="1"/>
        </p:nvSpPr>
        <p:spPr>
          <a:xfrm>
            <a:off x="0" y="0"/>
            <a:ext cx="1219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4" name="Rectangle 13">
            <a:extLst>
              <a:ext uri="{FF2B5EF4-FFF2-40B4-BE49-F238E27FC236}">
                <a16:creationId xmlns:a16="http://schemas.microsoft.com/office/drawing/2014/main" id="{D4BAB138-56B3-0BB3-69F2-8A204DBA287F}"/>
              </a:ext>
            </a:extLst>
          </p:cNvPr>
          <p:cNvSpPr/>
          <p:nvPr userDrawn="1"/>
        </p:nvSpPr>
        <p:spPr>
          <a:xfrm>
            <a:off x="12012000" y="0"/>
            <a:ext cx="179450" cy="6669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4" name="Title 1">
            <a:extLst>
              <a:ext uri="{FF2B5EF4-FFF2-40B4-BE49-F238E27FC236}">
                <a16:creationId xmlns:a16="http://schemas.microsoft.com/office/drawing/2014/main" id="{9CDD9E05-B216-6980-A39E-91D774C685B3}"/>
              </a:ext>
            </a:extLst>
          </p:cNvPr>
          <p:cNvSpPr>
            <a:spLocks noGrp="1"/>
          </p:cNvSpPr>
          <p:nvPr>
            <p:ph type="title"/>
          </p:nvPr>
        </p:nvSpPr>
        <p:spPr>
          <a:xfrm>
            <a:off x="720000" y="894464"/>
            <a:ext cx="4932655" cy="387798"/>
          </a:xfrm>
          <a:prstGeom prst="rect">
            <a:avLst/>
          </a:prstGeom>
        </p:spPr>
        <p:txBody>
          <a:bodyPr wrap="square" lIns="0" tIns="0" rIns="0" bIns="0" anchor="b" anchorCtr="0">
            <a:spAutoFit/>
          </a:bodyPr>
          <a:lstStyle>
            <a:lvl1pPr>
              <a:defRPr sz="2800" b="1" i="0">
                <a:solidFill>
                  <a:schemeClr val="tx1"/>
                </a:solidFill>
                <a:latin typeface="Calibri" panose="020F0502020204030204" pitchFamily="34" charset="0"/>
                <a:cs typeface="Calibri" panose="020F0502020204030204" pitchFamily="34" charset="0"/>
              </a:defRPr>
            </a:lvl1pPr>
          </a:lstStyle>
          <a:p>
            <a:r>
              <a:rPr lang="en-US"/>
              <a:t>Click to edit Master title style</a:t>
            </a:r>
            <a:endParaRPr lang="en-LU" dirty="0"/>
          </a:p>
        </p:txBody>
      </p:sp>
      <p:sp>
        <p:nvSpPr>
          <p:cNvPr id="25" name="Content Placeholder 2">
            <a:extLst>
              <a:ext uri="{FF2B5EF4-FFF2-40B4-BE49-F238E27FC236}">
                <a16:creationId xmlns:a16="http://schemas.microsoft.com/office/drawing/2014/main" id="{0DDCCE99-FEBE-223D-3365-4A7DDD9F63B2}"/>
              </a:ext>
            </a:extLst>
          </p:cNvPr>
          <p:cNvSpPr>
            <a:spLocks noGrp="1"/>
          </p:cNvSpPr>
          <p:nvPr>
            <p:ph idx="1"/>
          </p:nvPr>
        </p:nvSpPr>
        <p:spPr>
          <a:xfrm>
            <a:off x="720000" y="1800000"/>
            <a:ext cx="4932655" cy="276999"/>
          </a:xfrm>
          <a:prstGeom prst="rect">
            <a:avLst/>
          </a:prstGeom>
        </p:spPr>
        <p:txBody>
          <a:bodyPr wrap="square" lIns="0" tIns="0" rIns="0" bIns="0">
            <a:spAutoFit/>
          </a:bodyPr>
          <a:lstStyle>
            <a:lvl1pPr>
              <a:defRPr sz="20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Rectangle 9">
            <a:extLst>
              <a:ext uri="{FF2B5EF4-FFF2-40B4-BE49-F238E27FC236}">
                <a16:creationId xmlns:a16="http://schemas.microsoft.com/office/drawing/2014/main" id="{8B008BE7-94B1-4097-9E85-15ED0D986AEA}"/>
              </a:ext>
            </a:extLst>
          </p:cNvPr>
          <p:cNvSpPr/>
          <p:nvPr userDrawn="1"/>
        </p:nvSpPr>
        <p:spPr>
          <a:xfrm>
            <a:off x="-551" y="6366902"/>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8" name="Rectangle 37">
            <a:extLst>
              <a:ext uri="{FF2B5EF4-FFF2-40B4-BE49-F238E27FC236}">
                <a16:creationId xmlns:a16="http://schemas.microsoft.com/office/drawing/2014/main" id="{8CD7C520-B149-D86C-E39E-482660FBE082}"/>
              </a:ext>
            </a:extLst>
          </p:cNvPr>
          <p:cNvSpPr/>
          <p:nvPr userDrawn="1"/>
        </p:nvSpPr>
        <p:spPr>
          <a:xfrm>
            <a:off x="11687449" y="790704"/>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46" name="Slide Number Placeholder 5">
            <a:extLst>
              <a:ext uri="{FF2B5EF4-FFF2-40B4-BE49-F238E27FC236}">
                <a16:creationId xmlns:a16="http://schemas.microsoft.com/office/drawing/2014/main" id="{184F48BE-E90E-3416-6315-4ADCE3652A41}"/>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a:t>
            </a:fld>
            <a:endParaRPr lang="en-LU"/>
          </a:p>
        </p:txBody>
      </p:sp>
      <p:pic>
        <p:nvPicPr>
          <p:cNvPr id="47" name="Picture 46">
            <a:extLst>
              <a:ext uri="{FF2B5EF4-FFF2-40B4-BE49-F238E27FC236}">
                <a16:creationId xmlns:a16="http://schemas.microsoft.com/office/drawing/2014/main" id="{325CDCD9-DFBB-6706-BBDA-0B37E97A9BC0}"/>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348211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quot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9B1901-7BBF-24F2-97F0-D28A47F9FC64}"/>
              </a:ext>
            </a:extLst>
          </p:cNvPr>
          <p:cNvSpPr/>
          <p:nvPr userDrawn="1"/>
        </p:nvSpPr>
        <p:spPr>
          <a:xfrm>
            <a:off x="0" y="0"/>
            <a:ext cx="1219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2" name="Rectangle 11">
            <a:extLst>
              <a:ext uri="{FF2B5EF4-FFF2-40B4-BE49-F238E27FC236}">
                <a16:creationId xmlns:a16="http://schemas.microsoft.com/office/drawing/2014/main" id="{003C9EA1-A66C-E3DC-617B-4FD4D1596997}"/>
              </a:ext>
            </a:extLst>
          </p:cNvPr>
          <p:cNvSpPr/>
          <p:nvPr userDrawn="1"/>
        </p:nvSpPr>
        <p:spPr>
          <a:xfrm>
            <a:off x="12003910" y="0"/>
            <a:ext cx="180000"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4" name="Title 1">
            <a:extLst>
              <a:ext uri="{FF2B5EF4-FFF2-40B4-BE49-F238E27FC236}">
                <a16:creationId xmlns:a16="http://schemas.microsoft.com/office/drawing/2014/main" id="{1CE485F0-0602-AE24-C6B7-51E541018218}"/>
              </a:ext>
            </a:extLst>
          </p:cNvPr>
          <p:cNvSpPr>
            <a:spLocks noGrp="1"/>
          </p:cNvSpPr>
          <p:nvPr>
            <p:ph type="title"/>
          </p:nvPr>
        </p:nvSpPr>
        <p:spPr>
          <a:xfrm>
            <a:off x="720000" y="900000"/>
            <a:ext cx="4932655" cy="387798"/>
          </a:xfrm>
          <a:prstGeom prst="rect">
            <a:avLst/>
          </a:prstGeom>
        </p:spPr>
        <p:txBody>
          <a:bodyPr wrap="square" lIns="0" tIns="0" rIns="0" bIns="0" anchor="b" anchorCtr="0">
            <a:spAutoFit/>
          </a:bodyPr>
          <a:lstStyle>
            <a:lvl1pPr>
              <a:defRPr sz="2800" b="1" i="0">
                <a:solidFill>
                  <a:schemeClr val="tx1"/>
                </a:solidFill>
                <a:latin typeface="Calibri" panose="020F0502020204030204" pitchFamily="34" charset="0"/>
                <a:cs typeface="Calibri" panose="020F0502020204030204" pitchFamily="34" charset="0"/>
              </a:defRPr>
            </a:lvl1pPr>
          </a:lstStyle>
          <a:p>
            <a:r>
              <a:rPr lang="en-US"/>
              <a:t>Click to edit Master title style</a:t>
            </a:r>
            <a:endParaRPr lang="en-LU" dirty="0"/>
          </a:p>
        </p:txBody>
      </p:sp>
      <p:sp>
        <p:nvSpPr>
          <p:cNvPr id="25" name="Content Placeholder 2">
            <a:extLst>
              <a:ext uri="{FF2B5EF4-FFF2-40B4-BE49-F238E27FC236}">
                <a16:creationId xmlns:a16="http://schemas.microsoft.com/office/drawing/2014/main" id="{2982C9A6-8532-1FD0-CC78-4F9C15F6A33C}"/>
              </a:ext>
            </a:extLst>
          </p:cNvPr>
          <p:cNvSpPr>
            <a:spLocks noGrp="1"/>
          </p:cNvSpPr>
          <p:nvPr>
            <p:ph idx="1"/>
          </p:nvPr>
        </p:nvSpPr>
        <p:spPr>
          <a:xfrm>
            <a:off x="720000" y="1800000"/>
            <a:ext cx="4932655" cy="276999"/>
          </a:xfrm>
          <a:prstGeom prst="rect">
            <a:avLst/>
          </a:prstGeom>
        </p:spPr>
        <p:txBody>
          <a:bodyPr wrap="square" lIns="0" tIns="0" rIns="0" bIns="0">
            <a:spAutoFit/>
          </a:bodyPr>
          <a:lstStyle>
            <a:lvl1pPr>
              <a:defRPr sz="20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3" name="Rectangle 32">
            <a:extLst>
              <a:ext uri="{FF2B5EF4-FFF2-40B4-BE49-F238E27FC236}">
                <a16:creationId xmlns:a16="http://schemas.microsoft.com/office/drawing/2014/main" id="{C8A47606-329C-2D67-8FDD-E73E8431F350}"/>
              </a:ext>
            </a:extLst>
          </p:cNvPr>
          <p:cNvSpPr/>
          <p:nvPr userDrawn="1"/>
        </p:nvSpPr>
        <p:spPr>
          <a:xfrm>
            <a:off x="6696000" y="2741947"/>
            <a:ext cx="846327" cy="3626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4" name="Rectangle 33">
            <a:extLst>
              <a:ext uri="{FF2B5EF4-FFF2-40B4-BE49-F238E27FC236}">
                <a16:creationId xmlns:a16="http://schemas.microsoft.com/office/drawing/2014/main" id="{AD1E98D9-A842-C5D8-4759-726D5BA99281}"/>
              </a:ext>
            </a:extLst>
          </p:cNvPr>
          <p:cNvSpPr/>
          <p:nvPr userDrawn="1"/>
        </p:nvSpPr>
        <p:spPr>
          <a:xfrm>
            <a:off x="6696000" y="2741946"/>
            <a:ext cx="702327" cy="180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5" name="Rectangle 34">
            <a:extLst>
              <a:ext uri="{FF2B5EF4-FFF2-40B4-BE49-F238E27FC236}">
                <a16:creationId xmlns:a16="http://schemas.microsoft.com/office/drawing/2014/main" id="{7104B6F2-C1A0-9FE2-F603-DD3E62F188E8}"/>
              </a:ext>
            </a:extLst>
          </p:cNvPr>
          <p:cNvSpPr/>
          <p:nvPr userDrawn="1"/>
        </p:nvSpPr>
        <p:spPr>
          <a:xfrm>
            <a:off x="6840000" y="180000"/>
            <a:ext cx="5154225" cy="618423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dirty="0"/>
          </a:p>
        </p:txBody>
      </p:sp>
      <p:sp>
        <p:nvSpPr>
          <p:cNvPr id="32" name="Content Placeholder 2">
            <a:extLst>
              <a:ext uri="{FF2B5EF4-FFF2-40B4-BE49-F238E27FC236}">
                <a16:creationId xmlns:a16="http://schemas.microsoft.com/office/drawing/2014/main" id="{818283FF-734A-9053-DEA1-F7DBDC6BBDCF}"/>
              </a:ext>
            </a:extLst>
          </p:cNvPr>
          <p:cNvSpPr>
            <a:spLocks noGrp="1"/>
          </p:cNvSpPr>
          <p:nvPr>
            <p:ph idx="14"/>
          </p:nvPr>
        </p:nvSpPr>
        <p:spPr>
          <a:xfrm>
            <a:off x="7398327" y="900000"/>
            <a:ext cx="3421431" cy="886397"/>
          </a:xfrm>
          <a:prstGeom prst="rect">
            <a:avLst/>
          </a:prstGeom>
        </p:spPr>
        <p:txBody>
          <a:bodyPr wrap="square" lIns="0" tIns="0" rIns="0" bIns="0">
            <a:spAutoFit/>
          </a:bodyPr>
          <a:lstStyle>
            <a:lvl1pPr marL="0" indent="0">
              <a:buNone/>
              <a:defRPr sz="32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Rectangle 28">
            <a:extLst>
              <a:ext uri="{FF2B5EF4-FFF2-40B4-BE49-F238E27FC236}">
                <a16:creationId xmlns:a16="http://schemas.microsoft.com/office/drawing/2014/main" id="{292D182E-272C-DE3F-7F27-27688A23515C}"/>
              </a:ext>
            </a:extLst>
          </p:cNvPr>
          <p:cNvSpPr/>
          <p:nvPr userDrawn="1"/>
        </p:nvSpPr>
        <p:spPr>
          <a:xfrm>
            <a:off x="11701305" y="785448"/>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4" name="Rectangle 13">
            <a:extLst>
              <a:ext uri="{FF2B5EF4-FFF2-40B4-BE49-F238E27FC236}">
                <a16:creationId xmlns:a16="http://schemas.microsoft.com/office/drawing/2014/main" id="{1B645011-0660-7A19-0A2F-0FA6583C0BCE}"/>
              </a:ext>
            </a:extLst>
          </p:cNvPr>
          <p:cNvSpPr/>
          <p:nvPr userDrawn="1"/>
        </p:nvSpPr>
        <p:spPr>
          <a:xfrm>
            <a:off x="0" y="6356350"/>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42" name="Slide Number Placeholder 5">
            <a:extLst>
              <a:ext uri="{FF2B5EF4-FFF2-40B4-BE49-F238E27FC236}">
                <a16:creationId xmlns:a16="http://schemas.microsoft.com/office/drawing/2014/main" id="{712E10D4-14CA-9994-3262-F334CA979072}"/>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a:t>
            </a:fld>
            <a:endParaRPr lang="en-LU"/>
          </a:p>
        </p:txBody>
      </p:sp>
      <p:pic>
        <p:nvPicPr>
          <p:cNvPr id="43" name="Picture 42">
            <a:extLst>
              <a:ext uri="{FF2B5EF4-FFF2-40B4-BE49-F238E27FC236}">
                <a16:creationId xmlns:a16="http://schemas.microsoft.com/office/drawing/2014/main" id="{4D93E69C-8A42-73E8-DAF5-046708E96155}"/>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166308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a tabl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B74E8-066B-53B4-18A9-423F36627B4B}"/>
              </a:ext>
            </a:extLst>
          </p:cNvPr>
          <p:cNvSpPr/>
          <p:nvPr userDrawn="1"/>
        </p:nvSpPr>
        <p:spPr>
          <a:xfrm>
            <a:off x="0" y="0"/>
            <a:ext cx="1219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7" name="Rectangle 6">
            <a:extLst>
              <a:ext uri="{FF2B5EF4-FFF2-40B4-BE49-F238E27FC236}">
                <a16:creationId xmlns:a16="http://schemas.microsoft.com/office/drawing/2014/main" id="{4C41C020-4829-3A02-4857-7C3DED65ED9D}"/>
              </a:ext>
            </a:extLst>
          </p:cNvPr>
          <p:cNvSpPr/>
          <p:nvPr userDrawn="1"/>
        </p:nvSpPr>
        <p:spPr>
          <a:xfrm>
            <a:off x="12003910" y="0"/>
            <a:ext cx="180000"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3" name="Rectangle 12">
            <a:extLst>
              <a:ext uri="{FF2B5EF4-FFF2-40B4-BE49-F238E27FC236}">
                <a16:creationId xmlns:a16="http://schemas.microsoft.com/office/drawing/2014/main" id="{80410CB9-1427-6721-0CEA-223E5AEEDA61}"/>
              </a:ext>
            </a:extLst>
          </p:cNvPr>
          <p:cNvSpPr/>
          <p:nvPr userDrawn="1"/>
        </p:nvSpPr>
        <p:spPr>
          <a:xfrm>
            <a:off x="6696000" y="2741947"/>
            <a:ext cx="445928" cy="3626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4" name="Rectangle 13">
            <a:extLst>
              <a:ext uri="{FF2B5EF4-FFF2-40B4-BE49-F238E27FC236}">
                <a16:creationId xmlns:a16="http://schemas.microsoft.com/office/drawing/2014/main" id="{CC9A0CA5-23B4-2023-8615-3C2F5BF5F3CE}"/>
              </a:ext>
            </a:extLst>
          </p:cNvPr>
          <p:cNvSpPr/>
          <p:nvPr userDrawn="1"/>
        </p:nvSpPr>
        <p:spPr>
          <a:xfrm>
            <a:off x="6696000" y="2741946"/>
            <a:ext cx="551927" cy="180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6" name="Title 1">
            <a:extLst>
              <a:ext uri="{FF2B5EF4-FFF2-40B4-BE49-F238E27FC236}">
                <a16:creationId xmlns:a16="http://schemas.microsoft.com/office/drawing/2014/main" id="{8F654747-0A76-2724-00F2-761914404224}"/>
              </a:ext>
            </a:extLst>
          </p:cNvPr>
          <p:cNvSpPr>
            <a:spLocks noGrp="1"/>
          </p:cNvSpPr>
          <p:nvPr>
            <p:ph type="title"/>
          </p:nvPr>
        </p:nvSpPr>
        <p:spPr>
          <a:xfrm>
            <a:off x="720000" y="900000"/>
            <a:ext cx="4932655" cy="387798"/>
          </a:xfrm>
          <a:prstGeom prst="rect">
            <a:avLst/>
          </a:prstGeom>
        </p:spPr>
        <p:txBody>
          <a:bodyPr wrap="square" lIns="0" tIns="0" rIns="0" bIns="0" anchor="b" anchorCtr="0">
            <a:spAutoFit/>
          </a:bodyPr>
          <a:lstStyle>
            <a:lvl1pPr>
              <a:defRPr sz="2800" b="1" i="0">
                <a:solidFill>
                  <a:schemeClr val="tx1"/>
                </a:solidFill>
                <a:latin typeface="Calibri" panose="020F0502020204030204" pitchFamily="34" charset="0"/>
                <a:cs typeface="Calibri" panose="020F0502020204030204" pitchFamily="34" charset="0"/>
              </a:defRPr>
            </a:lvl1pPr>
          </a:lstStyle>
          <a:p>
            <a:r>
              <a:rPr lang="en-US"/>
              <a:t>Click to edit Master title style</a:t>
            </a:r>
            <a:endParaRPr lang="en-LU" dirty="0"/>
          </a:p>
        </p:txBody>
      </p:sp>
      <p:sp>
        <p:nvSpPr>
          <p:cNvPr id="17" name="Content Placeholder 2">
            <a:extLst>
              <a:ext uri="{FF2B5EF4-FFF2-40B4-BE49-F238E27FC236}">
                <a16:creationId xmlns:a16="http://schemas.microsoft.com/office/drawing/2014/main" id="{9FE78B8D-956A-F86F-A562-5D8BC3307D81}"/>
              </a:ext>
            </a:extLst>
          </p:cNvPr>
          <p:cNvSpPr>
            <a:spLocks noGrp="1"/>
          </p:cNvSpPr>
          <p:nvPr>
            <p:ph idx="1"/>
          </p:nvPr>
        </p:nvSpPr>
        <p:spPr>
          <a:xfrm>
            <a:off x="720000" y="1800000"/>
            <a:ext cx="4932655" cy="276999"/>
          </a:xfrm>
          <a:prstGeom prst="rect">
            <a:avLst/>
          </a:prstGeom>
        </p:spPr>
        <p:txBody>
          <a:bodyPr wrap="square" lIns="0" tIns="0" rIns="0" bIns="0">
            <a:spAutoFit/>
          </a:bodyPr>
          <a:lstStyle>
            <a:lvl1pPr>
              <a:defRPr sz="20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Rectangle 17">
            <a:extLst>
              <a:ext uri="{FF2B5EF4-FFF2-40B4-BE49-F238E27FC236}">
                <a16:creationId xmlns:a16="http://schemas.microsoft.com/office/drawing/2014/main" id="{9EEF04E3-CB8F-AD3A-655E-FEB6475BAFAC}"/>
              </a:ext>
            </a:extLst>
          </p:cNvPr>
          <p:cNvSpPr/>
          <p:nvPr userDrawn="1"/>
        </p:nvSpPr>
        <p:spPr>
          <a:xfrm>
            <a:off x="6840000" y="180000"/>
            <a:ext cx="5154225" cy="618423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dirty="0"/>
          </a:p>
        </p:txBody>
      </p:sp>
      <p:sp>
        <p:nvSpPr>
          <p:cNvPr id="19" name="Rectangle 18">
            <a:extLst>
              <a:ext uri="{FF2B5EF4-FFF2-40B4-BE49-F238E27FC236}">
                <a16:creationId xmlns:a16="http://schemas.microsoft.com/office/drawing/2014/main" id="{1EB365D8-96B6-4AC2-54A6-A2D10B1ABA96}"/>
              </a:ext>
            </a:extLst>
          </p:cNvPr>
          <p:cNvSpPr/>
          <p:nvPr userDrawn="1"/>
        </p:nvSpPr>
        <p:spPr>
          <a:xfrm>
            <a:off x="11701305" y="785448"/>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2" name="Table Placeholder 21">
            <a:extLst>
              <a:ext uri="{FF2B5EF4-FFF2-40B4-BE49-F238E27FC236}">
                <a16:creationId xmlns:a16="http://schemas.microsoft.com/office/drawing/2014/main" id="{1943F991-711A-778B-C989-F16056EDE6CF}"/>
              </a:ext>
            </a:extLst>
          </p:cNvPr>
          <p:cNvSpPr>
            <a:spLocks noGrp="1"/>
          </p:cNvSpPr>
          <p:nvPr>
            <p:ph type="tbl" sz="quarter" idx="14"/>
          </p:nvPr>
        </p:nvSpPr>
        <p:spPr>
          <a:xfrm>
            <a:off x="7200000" y="900113"/>
            <a:ext cx="4105275" cy="4668837"/>
          </a:xfrm>
          <a:prstGeom prst="rect">
            <a:avLst/>
          </a:prstGeom>
        </p:spPr>
        <p:txBody>
          <a:bodyPr/>
          <a:lstStyle>
            <a:lvl1pPr marL="0" indent="0">
              <a:buNone/>
              <a:defRPr>
                <a:solidFill>
                  <a:schemeClr val="bg1"/>
                </a:solidFill>
              </a:defRPr>
            </a:lvl1pPr>
          </a:lstStyle>
          <a:p>
            <a:r>
              <a:rPr lang="en-US"/>
              <a:t>Click icon to add table</a:t>
            </a:r>
            <a:endParaRPr lang="en-GB" dirty="0"/>
          </a:p>
        </p:txBody>
      </p:sp>
      <p:sp>
        <p:nvSpPr>
          <p:cNvPr id="8" name="Rectangle 7">
            <a:extLst>
              <a:ext uri="{FF2B5EF4-FFF2-40B4-BE49-F238E27FC236}">
                <a16:creationId xmlns:a16="http://schemas.microsoft.com/office/drawing/2014/main" id="{B4CDBD7F-DC6A-E1E8-3F67-83F77B996BC0}"/>
              </a:ext>
            </a:extLst>
          </p:cNvPr>
          <p:cNvSpPr/>
          <p:nvPr userDrawn="1"/>
        </p:nvSpPr>
        <p:spPr>
          <a:xfrm>
            <a:off x="0" y="6356350"/>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8" name="Slide Number Placeholder 5">
            <a:extLst>
              <a:ext uri="{FF2B5EF4-FFF2-40B4-BE49-F238E27FC236}">
                <a16:creationId xmlns:a16="http://schemas.microsoft.com/office/drawing/2014/main" id="{E5C78258-E234-E594-8E9D-55D5F8A2D66B}"/>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a:t>
            </a:fld>
            <a:endParaRPr lang="en-LU"/>
          </a:p>
        </p:txBody>
      </p:sp>
      <p:pic>
        <p:nvPicPr>
          <p:cNvPr id="29" name="Picture 28">
            <a:extLst>
              <a:ext uri="{FF2B5EF4-FFF2-40B4-BE49-F238E27FC236}">
                <a16:creationId xmlns:a16="http://schemas.microsoft.com/office/drawing/2014/main" id="{C6BE8B08-7F61-4E0E-F8FB-8FB9CA1C55CA}"/>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255573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a char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B74E8-066B-53B4-18A9-423F36627B4B}"/>
              </a:ext>
            </a:extLst>
          </p:cNvPr>
          <p:cNvSpPr/>
          <p:nvPr userDrawn="1"/>
        </p:nvSpPr>
        <p:spPr>
          <a:xfrm>
            <a:off x="0" y="0"/>
            <a:ext cx="1219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7" name="Rectangle 6">
            <a:extLst>
              <a:ext uri="{FF2B5EF4-FFF2-40B4-BE49-F238E27FC236}">
                <a16:creationId xmlns:a16="http://schemas.microsoft.com/office/drawing/2014/main" id="{4C41C020-4829-3A02-4857-7C3DED65ED9D}"/>
              </a:ext>
            </a:extLst>
          </p:cNvPr>
          <p:cNvSpPr/>
          <p:nvPr userDrawn="1"/>
        </p:nvSpPr>
        <p:spPr>
          <a:xfrm>
            <a:off x="12003910" y="0"/>
            <a:ext cx="180000"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3" name="Rectangle 12">
            <a:extLst>
              <a:ext uri="{FF2B5EF4-FFF2-40B4-BE49-F238E27FC236}">
                <a16:creationId xmlns:a16="http://schemas.microsoft.com/office/drawing/2014/main" id="{80410CB9-1427-6721-0CEA-223E5AEEDA61}"/>
              </a:ext>
            </a:extLst>
          </p:cNvPr>
          <p:cNvSpPr/>
          <p:nvPr userDrawn="1"/>
        </p:nvSpPr>
        <p:spPr>
          <a:xfrm>
            <a:off x="6696000" y="2741947"/>
            <a:ext cx="445928" cy="3626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4" name="Rectangle 13">
            <a:extLst>
              <a:ext uri="{FF2B5EF4-FFF2-40B4-BE49-F238E27FC236}">
                <a16:creationId xmlns:a16="http://schemas.microsoft.com/office/drawing/2014/main" id="{CC9A0CA5-23B4-2023-8615-3C2F5BF5F3CE}"/>
              </a:ext>
            </a:extLst>
          </p:cNvPr>
          <p:cNvSpPr/>
          <p:nvPr userDrawn="1"/>
        </p:nvSpPr>
        <p:spPr>
          <a:xfrm>
            <a:off x="6696000" y="2741946"/>
            <a:ext cx="551927" cy="180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6" name="Title 1">
            <a:extLst>
              <a:ext uri="{FF2B5EF4-FFF2-40B4-BE49-F238E27FC236}">
                <a16:creationId xmlns:a16="http://schemas.microsoft.com/office/drawing/2014/main" id="{8F654747-0A76-2724-00F2-761914404224}"/>
              </a:ext>
            </a:extLst>
          </p:cNvPr>
          <p:cNvSpPr>
            <a:spLocks noGrp="1"/>
          </p:cNvSpPr>
          <p:nvPr>
            <p:ph type="title"/>
          </p:nvPr>
        </p:nvSpPr>
        <p:spPr>
          <a:xfrm>
            <a:off x="720000" y="900000"/>
            <a:ext cx="4932655" cy="387798"/>
          </a:xfrm>
          <a:prstGeom prst="rect">
            <a:avLst/>
          </a:prstGeom>
        </p:spPr>
        <p:txBody>
          <a:bodyPr wrap="square" lIns="0" tIns="0" rIns="0" bIns="0" anchor="b" anchorCtr="0">
            <a:spAutoFit/>
          </a:bodyPr>
          <a:lstStyle>
            <a:lvl1pPr>
              <a:defRPr sz="2800" b="1" i="0">
                <a:solidFill>
                  <a:schemeClr val="tx1"/>
                </a:solidFill>
                <a:latin typeface="Calibri" panose="020F0502020204030204" pitchFamily="34" charset="0"/>
                <a:cs typeface="Calibri" panose="020F0502020204030204" pitchFamily="34" charset="0"/>
              </a:defRPr>
            </a:lvl1pPr>
          </a:lstStyle>
          <a:p>
            <a:r>
              <a:rPr lang="en-US"/>
              <a:t>Click to edit Master title style</a:t>
            </a:r>
            <a:endParaRPr lang="en-LU" dirty="0"/>
          </a:p>
        </p:txBody>
      </p:sp>
      <p:sp>
        <p:nvSpPr>
          <p:cNvPr id="17" name="Content Placeholder 2">
            <a:extLst>
              <a:ext uri="{FF2B5EF4-FFF2-40B4-BE49-F238E27FC236}">
                <a16:creationId xmlns:a16="http://schemas.microsoft.com/office/drawing/2014/main" id="{9FE78B8D-956A-F86F-A562-5D8BC3307D81}"/>
              </a:ext>
            </a:extLst>
          </p:cNvPr>
          <p:cNvSpPr>
            <a:spLocks noGrp="1"/>
          </p:cNvSpPr>
          <p:nvPr>
            <p:ph idx="1"/>
          </p:nvPr>
        </p:nvSpPr>
        <p:spPr>
          <a:xfrm>
            <a:off x="720000" y="1800000"/>
            <a:ext cx="4932655" cy="276999"/>
          </a:xfrm>
          <a:prstGeom prst="rect">
            <a:avLst/>
          </a:prstGeom>
        </p:spPr>
        <p:txBody>
          <a:bodyPr wrap="square" lIns="0" tIns="0" rIns="0" bIns="0">
            <a:spAutoFit/>
          </a:bodyPr>
          <a:lstStyle>
            <a:lvl1pPr>
              <a:defRPr sz="20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Rectangle 17">
            <a:extLst>
              <a:ext uri="{FF2B5EF4-FFF2-40B4-BE49-F238E27FC236}">
                <a16:creationId xmlns:a16="http://schemas.microsoft.com/office/drawing/2014/main" id="{9EEF04E3-CB8F-AD3A-655E-FEB6475BAFAC}"/>
              </a:ext>
            </a:extLst>
          </p:cNvPr>
          <p:cNvSpPr/>
          <p:nvPr userDrawn="1"/>
        </p:nvSpPr>
        <p:spPr>
          <a:xfrm>
            <a:off x="6840000" y="180000"/>
            <a:ext cx="5154225" cy="618423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dirty="0"/>
          </a:p>
        </p:txBody>
      </p:sp>
      <p:sp>
        <p:nvSpPr>
          <p:cNvPr id="19" name="Rectangle 18">
            <a:extLst>
              <a:ext uri="{FF2B5EF4-FFF2-40B4-BE49-F238E27FC236}">
                <a16:creationId xmlns:a16="http://schemas.microsoft.com/office/drawing/2014/main" id="{1EB365D8-96B6-4AC2-54A6-A2D10B1ABA96}"/>
              </a:ext>
            </a:extLst>
          </p:cNvPr>
          <p:cNvSpPr/>
          <p:nvPr userDrawn="1"/>
        </p:nvSpPr>
        <p:spPr>
          <a:xfrm>
            <a:off x="11701305" y="785448"/>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8" name="Rectangle 7">
            <a:extLst>
              <a:ext uri="{FF2B5EF4-FFF2-40B4-BE49-F238E27FC236}">
                <a16:creationId xmlns:a16="http://schemas.microsoft.com/office/drawing/2014/main" id="{B4CDBD7F-DC6A-E1E8-3F67-83F77B996BC0}"/>
              </a:ext>
            </a:extLst>
          </p:cNvPr>
          <p:cNvSpPr/>
          <p:nvPr userDrawn="1"/>
        </p:nvSpPr>
        <p:spPr>
          <a:xfrm>
            <a:off x="0" y="6356350"/>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8" name="Slide Number Placeholder 5">
            <a:extLst>
              <a:ext uri="{FF2B5EF4-FFF2-40B4-BE49-F238E27FC236}">
                <a16:creationId xmlns:a16="http://schemas.microsoft.com/office/drawing/2014/main" id="{E5C78258-E234-E594-8E9D-55D5F8A2D66B}"/>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a:t>
            </a:fld>
            <a:endParaRPr lang="en-LU"/>
          </a:p>
        </p:txBody>
      </p:sp>
      <p:pic>
        <p:nvPicPr>
          <p:cNvPr id="29" name="Picture 28">
            <a:extLst>
              <a:ext uri="{FF2B5EF4-FFF2-40B4-BE49-F238E27FC236}">
                <a16:creationId xmlns:a16="http://schemas.microsoft.com/office/drawing/2014/main" id="{C6BE8B08-7F61-4E0E-F8FB-8FB9CA1C55CA}"/>
              </a:ext>
            </a:extLst>
          </p:cNvPr>
          <p:cNvPicPr>
            <a:picLocks noChangeAspect="1"/>
          </p:cNvPicPr>
          <p:nvPr userDrawn="1"/>
        </p:nvPicPr>
        <p:blipFill>
          <a:blip r:embed="rId2"/>
          <a:stretch>
            <a:fillRect/>
          </a:stretch>
        </p:blipFill>
        <p:spPr>
          <a:xfrm>
            <a:off x="188090" y="6478636"/>
            <a:ext cx="2273300" cy="203200"/>
          </a:xfrm>
          <a:prstGeom prst="rect">
            <a:avLst/>
          </a:prstGeom>
        </p:spPr>
      </p:pic>
      <p:sp>
        <p:nvSpPr>
          <p:cNvPr id="3" name="Chart Placeholder 2">
            <a:extLst>
              <a:ext uri="{FF2B5EF4-FFF2-40B4-BE49-F238E27FC236}">
                <a16:creationId xmlns:a16="http://schemas.microsoft.com/office/drawing/2014/main" id="{C0CCA740-BC60-3B78-FA94-62F0C487A833}"/>
              </a:ext>
            </a:extLst>
          </p:cNvPr>
          <p:cNvSpPr>
            <a:spLocks noGrp="1"/>
          </p:cNvSpPr>
          <p:nvPr>
            <p:ph type="chart" sz="quarter" idx="10"/>
          </p:nvPr>
        </p:nvSpPr>
        <p:spPr>
          <a:xfrm>
            <a:off x="7375421" y="785813"/>
            <a:ext cx="3732212" cy="4552950"/>
          </a:xfrm>
          <a:prstGeom prst="rect">
            <a:avLst/>
          </a:prstGeom>
        </p:spPr>
        <p:txBody>
          <a:bodyPr/>
          <a:lstStyle>
            <a:lvl1pPr marL="0" indent="0">
              <a:buNone/>
              <a:defRPr>
                <a:solidFill>
                  <a:schemeClr val="accent1">
                    <a:lumMod val="40000"/>
                    <a:lumOff val="60000"/>
                  </a:schemeClr>
                </a:solidFill>
              </a:defRPr>
            </a:lvl1pPr>
          </a:lstStyle>
          <a:p>
            <a:r>
              <a:rPr lang="en-US"/>
              <a:t>Click icon to add chart</a:t>
            </a:r>
            <a:endParaRPr lang="en-GB" dirty="0"/>
          </a:p>
        </p:txBody>
      </p:sp>
    </p:spTree>
    <p:extLst>
      <p:ext uri="{BB962C8B-B14F-4D97-AF65-F5344CB8AC3E}">
        <p14:creationId xmlns:p14="http://schemas.microsoft.com/office/powerpoint/2010/main" val="345155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ark background">
    <p:bg>
      <p:bgPr>
        <a:solidFill>
          <a:srgbClr val="002E5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73D596-3C17-6CD0-6C91-AB73F980743D}"/>
              </a:ext>
            </a:extLst>
          </p:cNvPr>
          <p:cNvSpPr/>
          <p:nvPr userDrawn="1"/>
        </p:nvSpPr>
        <p:spPr>
          <a:xfrm>
            <a:off x="0" y="0"/>
            <a:ext cx="1219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6" name="Rectangle 5">
            <a:extLst>
              <a:ext uri="{FF2B5EF4-FFF2-40B4-BE49-F238E27FC236}">
                <a16:creationId xmlns:a16="http://schemas.microsoft.com/office/drawing/2014/main" id="{EBB012F5-71BF-A7E4-D830-8B2F6274ECDF}"/>
              </a:ext>
            </a:extLst>
          </p:cNvPr>
          <p:cNvSpPr/>
          <p:nvPr userDrawn="1"/>
        </p:nvSpPr>
        <p:spPr>
          <a:xfrm>
            <a:off x="12003910" y="0"/>
            <a:ext cx="180000" cy="635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7" name="Rectangle 6">
            <a:extLst>
              <a:ext uri="{FF2B5EF4-FFF2-40B4-BE49-F238E27FC236}">
                <a16:creationId xmlns:a16="http://schemas.microsoft.com/office/drawing/2014/main" id="{00AB3D1C-D937-CD8D-A2AD-D97A759C7A0A}"/>
              </a:ext>
            </a:extLst>
          </p:cNvPr>
          <p:cNvSpPr/>
          <p:nvPr userDrawn="1"/>
        </p:nvSpPr>
        <p:spPr>
          <a:xfrm>
            <a:off x="0" y="6356350"/>
            <a:ext cx="12192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2" name="Title 1">
            <a:extLst>
              <a:ext uri="{FF2B5EF4-FFF2-40B4-BE49-F238E27FC236}">
                <a16:creationId xmlns:a16="http://schemas.microsoft.com/office/drawing/2014/main" id="{9634469C-839C-0698-8A16-ED3BE7365166}"/>
              </a:ext>
            </a:extLst>
          </p:cNvPr>
          <p:cNvSpPr>
            <a:spLocks noGrp="1"/>
          </p:cNvSpPr>
          <p:nvPr>
            <p:ph type="title"/>
          </p:nvPr>
        </p:nvSpPr>
        <p:spPr>
          <a:xfrm>
            <a:off x="720000" y="900000"/>
            <a:ext cx="4932655" cy="387798"/>
          </a:xfrm>
          <a:prstGeom prst="rect">
            <a:avLst/>
          </a:prstGeom>
        </p:spPr>
        <p:txBody>
          <a:bodyPr wrap="square" lIns="0" tIns="0" rIns="0" bIns="0" anchor="b" anchorCtr="0">
            <a:spAutoFit/>
          </a:bodyPr>
          <a:lstStyle>
            <a:lvl1pPr>
              <a:defRPr sz="2800" b="1" i="0">
                <a:solidFill>
                  <a:schemeClr val="tx1">
                    <a:lumMod val="40000"/>
                    <a:lumOff val="60000"/>
                  </a:schemeClr>
                </a:solidFill>
                <a:latin typeface="Calibri" panose="020F0502020204030204" pitchFamily="34" charset="0"/>
                <a:cs typeface="Calibri" panose="020F0502020204030204" pitchFamily="34" charset="0"/>
              </a:defRPr>
            </a:lvl1pPr>
          </a:lstStyle>
          <a:p>
            <a:r>
              <a:rPr lang="en-US"/>
              <a:t>Click to edit Master title style</a:t>
            </a:r>
            <a:endParaRPr lang="en-LU" dirty="0"/>
          </a:p>
        </p:txBody>
      </p:sp>
      <p:sp>
        <p:nvSpPr>
          <p:cNvPr id="15" name="Rectangle 14">
            <a:extLst>
              <a:ext uri="{FF2B5EF4-FFF2-40B4-BE49-F238E27FC236}">
                <a16:creationId xmlns:a16="http://schemas.microsoft.com/office/drawing/2014/main" id="{98D46BEB-3075-6C1A-63EB-5927B1BA3A7D}"/>
              </a:ext>
            </a:extLst>
          </p:cNvPr>
          <p:cNvSpPr/>
          <p:nvPr userDrawn="1"/>
        </p:nvSpPr>
        <p:spPr>
          <a:xfrm>
            <a:off x="11701305" y="785448"/>
            <a:ext cx="504000" cy="28668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2" name="Text Placeholder 10">
            <a:extLst>
              <a:ext uri="{FF2B5EF4-FFF2-40B4-BE49-F238E27FC236}">
                <a16:creationId xmlns:a16="http://schemas.microsoft.com/office/drawing/2014/main" id="{81CB0323-F989-C2D0-B51B-693D469B0D48}"/>
              </a:ext>
            </a:extLst>
          </p:cNvPr>
          <p:cNvSpPr>
            <a:spLocks noGrp="1"/>
          </p:cNvSpPr>
          <p:nvPr>
            <p:ph type="body" sz="quarter" idx="10"/>
          </p:nvPr>
        </p:nvSpPr>
        <p:spPr>
          <a:xfrm>
            <a:off x="720725" y="1802774"/>
            <a:ext cx="9023350" cy="959237"/>
          </a:xfrm>
          <a:prstGeom prst="rect">
            <a:avLst/>
          </a:prstGeom>
        </p:spPr>
        <p:txBody>
          <a:bodyPr lIns="0" tIns="0" rIns="0" bIns="0">
            <a:spAutoFit/>
          </a:bodyPr>
          <a:lstStyle>
            <a:lvl1pPr>
              <a:defRPr sz="2000">
                <a:solidFill>
                  <a:schemeClr val="bg1"/>
                </a:solidFill>
              </a:defRPr>
            </a:lvl1pPr>
            <a:lvl2pPr marL="685800" indent="-228600">
              <a:buClr>
                <a:schemeClr val="tx1">
                  <a:lumMod val="40000"/>
                  <a:lumOff val="60000"/>
                </a:schemeClr>
              </a:buClr>
              <a:buSzPct val="100000"/>
              <a:buFont typeface="System Font Regular"/>
              <a:buChar char="-"/>
              <a:defRPr sz="2000">
                <a:solidFill>
                  <a:schemeClr val="bg1"/>
                </a:solidFill>
              </a:defRPr>
            </a:lvl2pPr>
            <a:lvl3pPr marL="1257300" indent="-342900">
              <a:buClr>
                <a:schemeClr val="accent2">
                  <a:lumMod val="40000"/>
                  <a:lumOff val="60000"/>
                </a:schemeClr>
              </a:buClr>
              <a:buFont typeface="System Font Regular"/>
              <a:buChar char="-"/>
              <a:defRPr sz="2000">
                <a:solidFill>
                  <a:schemeClr val="bg1"/>
                </a:solidFill>
              </a:defRPr>
            </a:lvl3pPr>
            <a:lvl4pPr>
              <a:defRPr sz="2000">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23" name="Slide Number Placeholder 5">
            <a:extLst>
              <a:ext uri="{FF2B5EF4-FFF2-40B4-BE49-F238E27FC236}">
                <a16:creationId xmlns:a16="http://schemas.microsoft.com/office/drawing/2014/main" id="{BEAED15C-F40B-E9C8-6426-449B8E119E45}"/>
              </a:ext>
            </a:extLst>
          </p:cNvPr>
          <p:cNvSpPr>
            <a:spLocks noGrp="1"/>
          </p:cNvSpPr>
          <p:nvPr>
            <p:ph type="sldNum" sz="quarter" idx="4"/>
          </p:nvPr>
        </p:nvSpPr>
        <p:spPr>
          <a:xfrm>
            <a:off x="7912100" y="6499859"/>
            <a:ext cx="4091810" cy="169277"/>
          </a:xfrm>
          <a:prstGeom prst="rect">
            <a:avLst/>
          </a:prstGeom>
        </p:spPr>
        <p:txBody>
          <a:bodyPr wrap="square" lIns="0" tIns="0" rIns="0" bIns="0">
            <a:spAutoFit/>
          </a:bodyPr>
          <a:lstStyle>
            <a:lvl1pPr algn="r">
              <a:defRPr sz="1100">
                <a:solidFill>
                  <a:schemeClr val="accent1"/>
                </a:solidFill>
              </a:defRPr>
            </a:lvl1pPr>
          </a:lstStyle>
          <a:p>
            <a:fld id="{E9B5C0C4-19B5-1042-8662-FD2AF6A90FC7}" type="slidenum">
              <a:rPr lang="en-LU" smtClean="0"/>
              <a:pPr/>
              <a:t>‹#›</a:t>
            </a:fld>
            <a:endParaRPr lang="en-LU"/>
          </a:p>
        </p:txBody>
      </p:sp>
      <p:pic>
        <p:nvPicPr>
          <p:cNvPr id="24" name="Picture 23">
            <a:extLst>
              <a:ext uri="{FF2B5EF4-FFF2-40B4-BE49-F238E27FC236}">
                <a16:creationId xmlns:a16="http://schemas.microsoft.com/office/drawing/2014/main" id="{A7793742-E877-E96F-0759-12CDED454F0B}"/>
              </a:ext>
            </a:extLst>
          </p:cNvPr>
          <p:cNvPicPr>
            <a:picLocks noChangeAspect="1"/>
          </p:cNvPicPr>
          <p:nvPr userDrawn="1"/>
        </p:nvPicPr>
        <p:blipFill>
          <a:blip r:embed="rId2"/>
          <a:stretch>
            <a:fillRect/>
          </a:stretch>
        </p:blipFill>
        <p:spPr>
          <a:xfrm>
            <a:off x="188090" y="6478636"/>
            <a:ext cx="2273300" cy="203200"/>
          </a:xfrm>
          <a:prstGeom prst="rect">
            <a:avLst/>
          </a:prstGeom>
        </p:spPr>
      </p:pic>
    </p:spTree>
    <p:extLst>
      <p:ext uri="{BB962C8B-B14F-4D97-AF65-F5344CB8AC3E}">
        <p14:creationId xmlns:p14="http://schemas.microsoft.com/office/powerpoint/2010/main" val="204400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7E7DAF-3DFF-986C-8C2C-29FC173B16EA}"/>
              </a:ext>
            </a:extLst>
          </p:cNvPr>
          <p:cNvSpPr/>
          <p:nvPr userDrawn="1"/>
        </p:nvSpPr>
        <p:spPr>
          <a:xfrm>
            <a:off x="-3309" y="504000"/>
            <a:ext cx="11357110" cy="5852351"/>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8" name="Rectangle 7">
            <a:extLst>
              <a:ext uri="{FF2B5EF4-FFF2-40B4-BE49-F238E27FC236}">
                <a16:creationId xmlns:a16="http://schemas.microsoft.com/office/drawing/2014/main" id="{09B8E90C-6F7F-CA61-185D-FB23C8759D57}"/>
              </a:ext>
            </a:extLst>
          </p:cNvPr>
          <p:cNvSpPr/>
          <p:nvPr userDrawn="1"/>
        </p:nvSpPr>
        <p:spPr>
          <a:xfrm>
            <a:off x="1" y="1"/>
            <a:ext cx="5615352" cy="5852352"/>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dirty="0"/>
          </a:p>
        </p:txBody>
      </p:sp>
      <p:sp>
        <p:nvSpPr>
          <p:cNvPr id="9" name="Rectangle 8">
            <a:extLst>
              <a:ext uri="{FF2B5EF4-FFF2-40B4-BE49-F238E27FC236}">
                <a16:creationId xmlns:a16="http://schemas.microsoft.com/office/drawing/2014/main" id="{048192BC-60FA-385F-984F-EFAB73DCA463}"/>
              </a:ext>
            </a:extLst>
          </p:cNvPr>
          <p:cNvSpPr/>
          <p:nvPr userDrawn="1"/>
        </p:nvSpPr>
        <p:spPr>
          <a:xfrm>
            <a:off x="-3309" y="1082565"/>
            <a:ext cx="11357109" cy="4053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Title 1">
            <a:extLst>
              <a:ext uri="{FF2B5EF4-FFF2-40B4-BE49-F238E27FC236}">
                <a16:creationId xmlns:a16="http://schemas.microsoft.com/office/drawing/2014/main" id="{8FE8821B-4B5A-D3B5-3136-1F569211EC8C}"/>
              </a:ext>
            </a:extLst>
          </p:cNvPr>
          <p:cNvSpPr txBox="1">
            <a:spLocks/>
          </p:cNvSpPr>
          <p:nvPr userDrawn="1"/>
        </p:nvSpPr>
        <p:spPr>
          <a:xfrm>
            <a:off x="720000" y="2520000"/>
            <a:ext cx="9000000" cy="553998"/>
          </a:xfrm>
          <a:prstGeom prst="rect">
            <a:avLst/>
          </a:prstGeom>
        </p:spPr>
        <p:txBody>
          <a:bodyPr wrap="square" lIns="0" tIns="0" rIns="0" bIns="0" anchor="b">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GB"/>
              <a:t>CLICK TO EDIT MASTER TITLE STYLE</a:t>
            </a:r>
            <a:endParaRPr lang="en-LU" dirty="0"/>
          </a:p>
        </p:txBody>
      </p:sp>
      <p:pic>
        <p:nvPicPr>
          <p:cNvPr id="11" name="Picture 10">
            <a:extLst>
              <a:ext uri="{FF2B5EF4-FFF2-40B4-BE49-F238E27FC236}">
                <a16:creationId xmlns:a16="http://schemas.microsoft.com/office/drawing/2014/main" id="{FCF9D7C3-6545-AD38-F0A7-FADEC34D6671}"/>
              </a:ext>
            </a:extLst>
          </p:cNvPr>
          <p:cNvPicPr>
            <a:picLocks noChangeAspect="1"/>
          </p:cNvPicPr>
          <p:nvPr userDrawn="1"/>
        </p:nvPicPr>
        <p:blipFill>
          <a:blip r:embed="rId2"/>
          <a:stretch>
            <a:fillRect/>
          </a:stretch>
        </p:blipFill>
        <p:spPr>
          <a:xfrm>
            <a:off x="625000" y="350650"/>
            <a:ext cx="5452257" cy="540000"/>
          </a:xfrm>
          <a:prstGeom prst="rect">
            <a:avLst/>
          </a:prstGeom>
        </p:spPr>
      </p:pic>
      <p:sp>
        <p:nvSpPr>
          <p:cNvPr id="13" name="Title 1">
            <a:extLst>
              <a:ext uri="{FF2B5EF4-FFF2-40B4-BE49-F238E27FC236}">
                <a16:creationId xmlns:a16="http://schemas.microsoft.com/office/drawing/2014/main" id="{F358B1CF-DC6F-67AD-CA9D-23B9F6895035}"/>
              </a:ext>
            </a:extLst>
          </p:cNvPr>
          <p:cNvSpPr>
            <a:spLocks noGrp="1"/>
          </p:cNvSpPr>
          <p:nvPr>
            <p:ph type="ctrTitle" hasCustomPrompt="1"/>
          </p:nvPr>
        </p:nvSpPr>
        <p:spPr>
          <a:xfrm>
            <a:off x="720000" y="2520000"/>
            <a:ext cx="9000000" cy="553998"/>
          </a:xfrm>
          <a:prstGeom prst="rect">
            <a:avLst/>
          </a:prstGeom>
        </p:spPr>
        <p:txBody>
          <a:bodyPr wrap="square" lIns="0" tIns="0" rIns="0" bIns="0" anchor="b">
            <a:spAutoFit/>
          </a:bodyPr>
          <a:lstStyle>
            <a:lvl1pPr algn="l">
              <a:defRPr sz="4000" b="1">
                <a:solidFill>
                  <a:schemeClr val="bg1"/>
                </a:solidFill>
              </a:defRPr>
            </a:lvl1pPr>
          </a:lstStyle>
          <a:p>
            <a:r>
              <a:rPr lang="en-GB" dirty="0"/>
              <a:t>CLICK TO EDIT MASTER TITLE STYLE</a:t>
            </a:r>
            <a:endParaRPr lang="en-LU" dirty="0"/>
          </a:p>
        </p:txBody>
      </p:sp>
      <p:sp>
        <p:nvSpPr>
          <p:cNvPr id="14" name="Text Placeholder 22">
            <a:extLst>
              <a:ext uri="{FF2B5EF4-FFF2-40B4-BE49-F238E27FC236}">
                <a16:creationId xmlns:a16="http://schemas.microsoft.com/office/drawing/2014/main" id="{7EF742BB-BBA3-0A71-7A79-1C09D271FA00}"/>
              </a:ext>
            </a:extLst>
          </p:cNvPr>
          <p:cNvSpPr>
            <a:spLocks noGrp="1"/>
          </p:cNvSpPr>
          <p:nvPr>
            <p:ph type="body" sz="quarter" idx="13" hasCustomPrompt="1"/>
          </p:nvPr>
        </p:nvSpPr>
        <p:spPr>
          <a:xfrm>
            <a:off x="720000" y="3470800"/>
            <a:ext cx="5615348" cy="1365232"/>
          </a:xfrm>
          <a:prstGeom prst="rect">
            <a:avLst/>
          </a:prstGeom>
        </p:spPr>
        <p:txBody>
          <a:bodyPr lIns="0" tIns="0" rIns="0" bIns="0"/>
          <a:lstStyle>
            <a:lvl1pPr marL="0" indent="0">
              <a:lnSpc>
                <a:spcPct val="100000"/>
              </a:lnSpc>
              <a:spcBef>
                <a:spcPts val="0"/>
              </a:spcBef>
              <a:buNone/>
              <a:defRPr lang="en-GB" sz="1600" b="0" i="0" smtClean="0">
                <a:solidFill>
                  <a:schemeClr val="accent1">
                    <a:lumMod val="40000"/>
                    <a:lumOff val="60000"/>
                  </a:schemeClr>
                </a:solidFill>
                <a:effectLst/>
                <a:latin typeface="+mn-lt"/>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GB" dirty="0">
                <a:effectLst/>
                <a:latin typeface="Calibri" panose="020F0502020204030204" pitchFamily="34" charset="0"/>
              </a:rPr>
              <a:t>FRA – EUROPEAN UNION AGENCY FOR FUNDAMENTAL RIGHTS</a:t>
            </a:r>
          </a:p>
          <a:p>
            <a:r>
              <a:rPr lang="en-GB" dirty="0" err="1">
                <a:effectLst/>
                <a:latin typeface="Calibri" panose="020F0502020204030204" pitchFamily="34" charset="0"/>
              </a:rPr>
              <a:t>Schwarzenbergplatz</a:t>
            </a:r>
            <a:r>
              <a:rPr lang="en-GB" dirty="0">
                <a:effectLst/>
                <a:latin typeface="Calibri" panose="020F0502020204030204" pitchFamily="34" charset="0"/>
              </a:rPr>
              <a:t> 11 – 1040 Vienna – Austria</a:t>
            </a:r>
          </a:p>
          <a:p>
            <a:r>
              <a:rPr lang="en-GB" dirty="0">
                <a:effectLst/>
                <a:latin typeface="Calibri" panose="020F0502020204030204" pitchFamily="34" charset="0"/>
              </a:rPr>
              <a:t>T +43 158030-0 – F +43 158030-699 </a:t>
            </a:r>
          </a:p>
        </p:txBody>
      </p:sp>
      <p:sp>
        <p:nvSpPr>
          <p:cNvPr id="15" name="TextBox 14">
            <a:extLst>
              <a:ext uri="{FF2B5EF4-FFF2-40B4-BE49-F238E27FC236}">
                <a16:creationId xmlns:a16="http://schemas.microsoft.com/office/drawing/2014/main" id="{A0DA4B59-84DB-55D6-A58A-54A8DF50D211}"/>
              </a:ext>
            </a:extLst>
          </p:cNvPr>
          <p:cNvSpPr txBox="1"/>
          <p:nvPr userDrawn="1"/>
        </p:nvSpPr>
        <p:spPr>
          <a:xfrm>
            <a:off x="6799501" y="3403600"/>
            <a:ext cx="5016500" cy="936025"/>
          </a:xfrm>
          <a:prstGeom prst="rect">
            <a:avLst/>
          </a:prstGeom>
          <a:noFill/>
        </p:spPr>
        <p:txBody>
          <a:bodyPr wrap="square" lIns="0" tIns="0" rIns="0" bIns="0" rtlCol="0">
            <a:spAutoFit/>
          </a:bodyPr>
          <a:lstStyle/>
          <a:p>
            <a:pPr>
              <a:lnSpc>
                <a:spcPct val="150000"/>
              </a:lnSpc>
            </a:pPr>
            <a:r>
              <a:rPr lang="en-GB" sz="1400" dirty="0" err="1">
                <a:solidFill>
                  <a:schemeClr val="accent1">
                    <a:lumMod val="40000"/>
                    <a:lumOff val="60000"/>
                  </a:schemeClr>
                </a:solidFill>
                <a:effectLst/>
                <a:latin typeface="Calibri" panose="020F0502020204030204" pitchFamily="34" charset="0"/>
              </a:rPr>
              <a:t>facebook.com</a:t>
            </a:r>
            <a:r>
              <a:rPr lang="en-GB" sz="1400" dirty="0">
                <a:solidFill>
                  <a:schemeClr val="accent1">
                    <a:lumMod val="40000"/>
                    <a:lumOff val="60000"/>
                  </a:schemeClr>
                </a:solidFill>
                <a:effectLst/>
                <a:latin typeface="Calibri" panose="020F0502020204030204" pitchFamily="34" charset="0"/>
              </a:rPr>
              <a:t>/</a:t>
            </a:r>
            <a:r>
              <a:rPr lang="en-GB" sz="1400" dirty="0" err="1">
                <a:solidFill>
                  <a:schemeClr val="accent1">
                    <a:lumMod val="40000"/>
                    <a:lumOff val="60000"/>
                  </a:schemeClr>
                </a:solidFill>
                <a:effectLst/>
                <a:latin typeface="Calibri" panose="020F0502020204030204" pitchFamily="34" charset="0"/>
              </a:rPr>
              <a:t>fundamentalrights</a:t>
            </a:r>
            <a:endParaRPr lang="en-GB" sz="1400" dirty="0">
              <a:solidFill>
                <a:schemeClr val="accent1">
                  <a:lumMod val="40000"/>
                  <a:lumOff val="60000"/>
                </a:schemeClr>
              </a:solidFill>
              <a:effectLst/>
              <a:latin typeface="Calibri" panose="020F0502020204030204" pitchFamily="34" charset="0"/>
            </a:endParaRPr>
          </a:p>
          <a:p>
            <a:pPr>
              <a:lnSpc>
                <a:spcPct val="150000"/>
              </a:lnSpc>
            </a:pPr>
            <a:r>
              <a:rPr lang="en-GB" sz="1400" dirty="0" err="1">
                <a:solidFill>
                  <a:schemeClr val="accent1">
                    <a:lumMod val="40000"/>
                    <a:lumOff val="60000"/>
                  </a:schemeClr>
                </a:solidFill>
                <a:effectLst/>
                <a:latin typeface="Calibri" panose="020F0502020204030204" pitchFamily="34" charset="0"/>
              </a:rPr>
              <a:t>twitter.com</a:t>
            </a:r>
            <a:r>
              <a:rPr lang="en-GB" sz="1400" dirty="0">
                <a:solidFill>
                  <a:schemeClr val="accent1">
                    <a:lumMod val="40000"/>
                    <a:lumOff val="60000"/>
                  </a:schemeClr>
                </a:solidFill>
                <a:effectLst/>
                <a:latin typeface="Calibri" panose="020F0502020204030204" pitchFamily="34" charset="0"/>
              </a:rPr>
              <a:t>/</a:t>
            </a:r>
            <a:r>
              <a:rPr lang="en-GB" sz="1400" dirty="0" err="1">
                <a:solidFill>
                  <a:schemeClr val="accent1">
                    <a:lumMod val="40000"/>
                    <a:lumOff val="60000"/>
                  </a:schemeClr>
                </a:solidFill>
                <a:effectLst/>
                <a:latin typeface="Calibri" panose="020F0502020204030204" pitchFamily="34" charset="0"/>
              </a:rPr>
              <a:t>EURightsAgency</a:t>
            </a:r>
            <a:endParaRPr lang="en-GB" sz="1400" dirty="0">
              <a:solidFill>
                <a:schemeClr val="accent1">
                  <a:lumMod val="40000"/>
                  <a:lumOff val="60000"/>
                </a:schemeClr>
              </a:solidFill>
              <a:effectLst/>
              <a:latin typeface="Calibri" panose="020F0502020204030204" pitchFamily="34" charset="0"/>
            </a:endParaRPr>
          </a:p>
          <a:p>
            <a:pPr>
              <a:lnSpc>
                <a:spcPct val="150000"/>
              </a:lnSpc>
            </a:pPr>
            <a:r>
              <a:rPr lang="en-GB" sz="1400" dirty="0" err="1">
                <a:solidFill>
                  <a:schemeClr val="accent1">
                    <a:lumMod val="40000"/>
                    <a:lumOff val="60000"/>
                  </a:schemeClr>
                </a:solidFill>
                <a:effectLst/>
                <a:latin typeface="Calibri" panose="020F0502020204030204" pitchFamily="34" charset="0"/>
              </a:rPr>
              <a:t>linkedin.com</a:t>
            </a:r>
            <a:r>
              <a:rPr lang="en-GB" sz="1400" dirty="0">
                <a:solidFill>
                  <a:schemeClr val="accent1">
                    <a:lumMod val="40000"/>
                    <a:lumOff val="60000"/>
                  </a:schemeClr>
                </a:solidFill>
                <a:effectLst/>
                <a:latin typeface="Calibri" panose="020F0502020204030204" pitchFamily="34" charset="0"/>
              </a:rPr>
              <a:t>/company/</a:t>
            </a:r>
            <a:r>
              <a:rPr lang="en-GB" sz="1400" dirty="0" err="1">
                <a:solidFill>
                  <a:schemeClr val="accent1">
                    <a:lumMod val="40000"/>
                    <a:lumOff val="60000"/>
                  </a:schemeClr>
                </a:solidFill>
                <a:effectLst/>
                <a:latin typeface="Calibri" panose="020F0502020204030204" pitchFamily="34" charset="0"/>
              </a:rPr>
              <a:t>eu</a:t>
            </a:r>
            <a:r>
              <a:rPr lang="en-GB" sz="1400" dirty="0">
                <a:solidFill>
                  <a:schemeClr val="accent1">
                    <a:lumMod val="40000"/>
                    <a:lumOff val="60000"/>
                  </a:schemeClr>
                </a:solidFill>
                <a:effectLst/>
                <a:latin typeface="Calibri" panose="020F0502020204030204" pitchFamily="34" charset="0"/>
              </a:rPr>
              <a:t>-fundamental-rights-agency</a:t>
            </a:r>
          </a:p>
        </p:txBody>
      </p:sp>
      <p:sp>
        <p:nvSpPr>
          <p:cNvPr id="16" name="TextBox 15">
            <a:extLst>
              <a:ext uri="{FF2B5EF4-FFF2-40B4-BE49-F238E27FC236}">
                <a16:creationId xmlns:a16="http://schemas.microsoft.com/office/drawing/2014/main" id="{3F5B9686-87E8-E158-CDB5-550C0C3837E8}"/>
              </a:ext>
            </a:extLst>
          </p:cNvPr>
          <p:cNvSpPr txBox="1"/>
          <p:nvPr userDrawn="1"/>
        </p:nvSpPr>
        <p:spPr>
          <a:xfrm>
            <a:off x="720000" y="5289229"/>
            <a:ext cx="489535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err="1">
                <a:solidFill>
                  <a:schemeClr val="accent1">
                    <a:lumMod val="40000"/>
                    <a:lumOff val="60000"/>
                  </a:schemeClr>
                </a:solidFill>
                <a:effectLst/>
                <a:latin typeface="Calibri" panose="020F0502020204030204" pitchFamily="34" charset="0"/>
              </a:rPr>
              <a:t>fra.europa.eu</a:t>
            </a:r>
            <a:r>
              <a:rPr lang="en-GB" sz="2000" b="1" dirty="0">
                <a:solidFill>
                  <a:schemeClr val="accent1">
                    <a:lumMod val="40000"/>
                    <a:lumOff val="60000"/>
                  </a:schemeClr>
                </a:solidFill>
                <a:effectLst/>
                <a:latin typeface="Calibri" panose="020F0502020204030204" pitchFamily="34" charset="0"/>
              </a:rPr>
              <a:t> </a:t>
            </a:r>
          </a:p>
          <a:p>
            <a:endParaRPr lang="en-GB" dirty="0"/>
          </a:p>
        </p:txBody>
      </p:sp>
      <p:cxnSp>
        <p:nvCxnSpPr>
          <p:cNvPr id="18" name="Straight Connector 17">
            <a:extLst>
              <a:ext uri="{FF2B5EF4-FFF2-40B4-BE49-F238E27FC236}">
                <a16:creationId xmlns:a16="http://schemas.microsoft.com/office/drawing/2014/main" id="{B71E5FAE-5BFA-1288-AD0B-2A7130EF9634}"/>
              </a:ext>
            </a:extLst>
          </p:cNvPr>
          <p:cNvCxnSpPr>
            <a:cxnSpLocks/>
          </p:cNvCxnSpPr>
          <p:nvPr userDrawn="1"/>
        </p:nvCxnSpPr>
        <p:spPr>
          <a:xfrm>
            <a:off x="6474982" y="3481251"/>
            <a:ext cx="0" cy="827832"/>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9" name="Icon2">
            <a:extLst>
              <a:ext uri="{FF2B5EF4-FFF2-40B4-BE49-F238E27FC236}">
                <a16:creationId xmlns:a16="http://schemas.microsoft.com/office/drawing/2014/main" id="{3A574061-917B-E4DF-BFAD-B5DBC32E575D}"/>
              </a:ext>
            </a:extLst>
          </p:cNvPr>
          <p:cNvPicPr>
            <a:picLocks noChangeAspect="1"/>
          </p:cNvPicPr>
          <p:nvPr userDrawn="1"/>
        </p:nvPicPr>
        <p:blipFill>
          <a:blip r:embed="rId3"/>
          <a:srcRect/>
          <a:stretch/>
        </p:blipFill>
        <p:spPr>
          <a:xfrm>
            <a:off x="6609321" y="3876147"/>
            <a:ext cx="125984" cy="103632"/>
          </a:xfrm>
          <a:prstGeom prst="rect">
            <a:avLst/>
          </a:prstGeom>
        </p:spPr>
      </p:pic>
      <p:pic>
        <p:nvPicPr>
          <p:cNvPr id="20" name="Icon3">
            <a:extLst>
              <a:ext uri="{FF2B5EF4-FFF2-40B4-BE49-F238E27FC236}">
                <a16:creationId xmlns:a16="http://schemas.microsoft.com/office/drawing/2014/main" id="{F432A16D-C6D3-F04C-1E59-713A04600723}"/>
              </a:ext>
            </a:extLst>
          </p:cNvPr>
          <p:cNvPicPr>
            <a:picLocks noChangeAspect="1"/>
          </p:cNvPicPr>
          <p:nvPr userDrawn="1"/>
        </p:nvPicPr>
        <p:blipFill>
          <a:blip r:embed="rId4"/>
          <a:srcRect/>
          <a:stretch/>
        </p:blipFill>
        <p:spPr>
          <a:xfrm>
            <a:off x="6609993" y="4187494"/>
            <a:ext cx="116459" cy="114681"/>
          </a:xfrm>
          <a:prstGeom prst="rect">
            <a:avLst/>
          </a:prstGeom>
        </p:spPr>
      </p:pic>
      <p:pic>
        <p:nvPicPr>
          <p:cNvPr id="21" name="Icon1">
            <a:extLst>
              <a:ext uri="{FF2B5EF4-FFF2-40B4-BE49-F238E27FC236}">
                <a16:creationId xmlns:a16="http://schemas.microsoft.com/office/drawing/2014/main" id="{136909DB-FAFF-FDDC-D4DC-93D9F64872F6}"/>
              </a:ext>
            </a:extLst>
          </p:cNvPr>
          <p:cNvPicPr>
            <a:picLocks noChangeAspect="1"/>
          </p:cNvPicPr>
          <p:nvPr userDrawn="1"/>
        </p:nvPicPr>
        <p:blipFill>
          <a:blip r:embed="rId5"/>
          <a:stretch>
            <a:fillRect/>
          </a:stretch>
        </p:blipFill>
        <p:spPr>
          <a:xfrm>
            <a:off x="6606273" y="3536469"/>
            <a:ext cx="129032" cy="129032"/>
          </a:xfrm>
          <a:prstGeom prst="rect">
            <a:avLst/>
          </a:prstGeom>
        </p:spPr>
      </p:pic>
    </p:spTree>
    <p:extLst>
      <p:ext uri="{BB962C8B-B14F-4D97-AF65-F5344CB8AC3E}">
        <p14:creationId xmlns:p14="http://schemas.microsoft.com/office/powerpoint/2010/main" val="51651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503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7" r:id="rId7"/>
    <p:sldLayoutId id="2147483655" r:id="rId8"/>
    <p:sldLayoutId id="2147483656" r:id="rId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A4BFFF-5CCA-FDFD-E8E3-7B1B509D13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A4728-6241-7073-58E6-504F6839C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03F075-C854-1494-DE94-75456A64C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BD752E-BBCC-4B88-BB01-C025B9780394}" type="datetimeFigureOut">
              <a:rPr lang="en-GB" smtClean="0"/>
              <a:t>15/05/2025</a:t>
            </a:fld>
            <a:endParaRPr lang="en-GB"/>
          </a:p>
        </p:txBody>
      </p:sp>
      <p:sp>
        <p:nvSpPr>
          <p:cNvPr id="5" name="Footer Placeholder 4">
            <a:extLst>
              <a:ext uri="{FF2B5EF4-FFF2-40B4-BE49-F238E27FC236}">
                <a16:creationId xmlns:a16="http://schemas.microsoft.com/office/drawing/2014/main" id="{7FB613CA-4DF9-FF5A-4A5D-E9026B2810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7DC0E84-B4C1-069C-BC9C-9D188C6ECD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182A40-3229-4665-8E5F-313C18086579}" type="slidenum">
              <a:rPr lang="en-GB" smtClean="0"/>
              <a:t>‹#›</a:t>
            </a:fld>
            <a:endParaRPr lang="en-GB"/>
          </a:p>
        </p:txBody>
      </p:sp>
    </p:spTree>
    <p:extLst>
      <p:ext uri="{BB962C8B-B14F-4D97-AF65-F5344CB8AC3E}">
        <p14:creationId xmlns:p14="http://schemas.microsoft.com/office/powerpoint/2010/main" val="388005318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eur04.safelinks.protection.outlook.com/?url=https%3A%2F%2Ffra.europa.eu%2Fsites%2Fdefault%2Ffiles%2Ffra_uploads%2Ffra-2021-opinion-equality-directives-01-2021_en_0.pdf&amp;data=05%7C02%7CMiltos.Pavlou%40fra.europa.eu%7C92e5095a2dfe48196c1c08dd404be1ef%7C1554387a5fa2411faf7934ef7ad3cf7b%7C0%7C0%7C638737416894095199%7CUnknown%7CTWFpbGZsb3d8eyJFbXB0eU1hcGkiOnRydWUsIlYiOiIwLjAuMDAwMCIsIlAiOiJXaW4zMiIsIkFOIjoiTWFpbCIsIldUIjoyfQ%3D%3D%7C0%7C%7C%7C&amp;sdata=c8IJxlBxviBpe6IuNZxURSvrf5NxCpTkj9O1FX6cdH0%3D&amp;reserved=0"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0D20-2AF0-A745-B62B-5E718D931D06}"/>
              </a:ext>
            </a:extLst>
          </p:cNvPr>
          <p:cNvSpPr>
            <a:spLocks noGrp="1"/>
          </p:cNvSpPr>
          <p:nvPr>
            <p:ph type="ctrTitle"/>
          </p:nvPr>
        </p:nvSpPr>
        <p:spPr>
          <a:xfrm>
            <a:off x="778396" y="1644877"/>
            <a:ext cx="10968569" cy="2338717"/>
          </a:xfrm>
        </p:spPr>
        <p:txBody>
          <a:bodyPr/>
          <a:lstStyle/>
          <a:p>
            <a:pPr lvl="0">
              <a:lnSpc>
                <a:spcPct val="107000"/>
              </a:lnSpc>
            </a:pPr>
            <a:r>
              <a:rPr lang="en-GB" sz="3200" dirty="0">
                <a:latin typeface="+mn-lt"/>
              </a:rPr>
              <a:t>The FRA European Union LGBTIQ Survey 2023</a:t>
            </a:r>
            <a:br>
              <a:rPr lang="en-GB" sz="4400" dirty="0"/>
            </a:br>
            <a:br>
              <a:rPr lang="en-GB" sz="2000" dirty="0"/>
            </a:br>
            <a:r>
              <a:rPr lang="en-GB" sz="4400" b="0" dirty="0"/>
              <a:t>MAIN RESULTS </a:t>
            </a:r>
            <a:br>
              <a:rPr lang="en-GB" sz="4400" b="0" dirty="0"/>
            </a:br>
            <a:r>
              <a:rPr lang="en-GB" sz="3600" b="0" i="1" dirty="0"/>
              <a:t>FOCUS on intersectional profiles and life experiences</a:t>
            </a:r>
            <a:br>
              <a:rPr lang="en-GB" sz="3600" i="1" dirty="0"/>
            </a:br>
            <a:endParaRPr lang="en-LU" sz="1050" i="1" dirty="0"/>
          </a:p>
        </p:txBody>
      </p:sp>
      <p:sp>
        <p:nvSpPr>
          <p:cNvPr id="7" name="Text Placeholder 6">
            <a:extLst>
              <a:ext uri="{FF2B5EF4-FFF2-40B4-BE49-F238E27FC236}">
                <a16:creationId xmlns:a16="http://schemas.microsoft.com/office/drawing/2014/main" id="{0C445A3F-5046-8C4A-AD67-A72B1BC3B384}"/>
              </a:ext>
            </a:extLst>
          </p:cNvPr>
          <p:cNvSpPr>
            <a:spLocks noGrp="1"/>
          </p:cNvSpPr>
          <p:nvPr>
            <p:ph type="body" sz="quarter" idx="13"/>
          </p:nvPr>
        </p:nvSpPr>
        <p:spPr>
          <a:xfrm>
            <a:off x="792795" y="4603812"/>
            <a:ext cx="9000000" cy="533400"/>
          </a:xfrm>
        </p:spPr>
        <p:txBody>
          <a:bodyPr/>
          <a:lstStyle/>
          <a:p>
            <a:r>
              <a:rPr lang="en-GB" i="1" dirty="0">
                <a:latin typeface="+mj-lt"/>
              </a:rPr>
              <a:t>Miltos Pavlou, EU LGBTIQ Survey project manager</a:t>
            </a:r>
            <a:endParaRPr lang="en-LU" i="1" dirty="0"/>
          </a:p>
        </p:txBody>
      </p:sp>
    </p:spTree>
    <p:extLst>
      <p:ext uri="{BB962C8B-B14F-4D97-AF65-F5344CB8AC3E}">
        <p14:creationId xmlns:p14="http://schemas.microsoft.com/office/powerpoint/2010/main" val="341623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DF932-84AA-FD2A-74DB-D7532F045721}"/>
            </a:ext>
          </a:extLst>
        </p:cNvPr>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C02482A0-AE00-13E8-A83F-4B2355A99F77}"/>
              </a:ext>
              <a:ext uri="{C183D7F6-B498-43B3-948B-1728B52AA6E4}">
                <adec:decorative xmlns:adec="http://schemas.microsoft.com/office/drawing/2017/decorative" val="1"/>
              </a:ext>
            </a:extLst>
          </p:cNvPr>
          <p:cNvSpPr>
            <a:spLocks noGrp="1"/>
          </p:cNvSpPr>
          <p:nvPr>
            <p:ph type="sldNum" sz="quarter" idx="4"/>
          </p:nvPr>
        </p:nvSpPr>
        <p:spPr/>
        <p:txBody>
          <a:bodyPr/>
          <a:lstStyle>
            <a:lvl1pPr algn="ctr">
              <a:defRPr sz="1100">
                <a:solidFill>
                  <a:schemeClr val="accent1"/>
                </a:solidFill>
              </a:defRPr>
            </a:lvl1pPr>
          </a:lstStyle>
          <a:p>
            <a:pPr algn="r"/>
            <a:fld id="{E9B5C0C4-19B5-1042-8662-FD2AF6A90FC7}" type="slidenum">
              <a:rPr lang="en-LU" smtClean="0"/>
              <a:pPr algn="r"/>
              <a:t>10</a:t>
            </a:fld>
            <a:endParaRPr lang="en-LU"/>
          </a:p>
        </p:txBody>
      </p:sp>
      <p:sp>
        <p:nvSpPr>
          <p:cNvPr id="2" name="Title 1">
            <a:extLst>
              <a:ext uri="{FF2B5EF4-FFF2-40B4-BE49-F238E27FC236}">
                <a16:creationId xmlns:a16="http://schemas.microsoft.com/office/drawing/2014/main" id="{AEC2251F-AB69-C514-A2C0-B3C3D78B6F6C}"/>
              </a:ext>
            </a:extLst>
          </p:cNvPr>
          <p:cNvSpPr>
            <a:spLocks noGrp="1"/>
          </p:cNvSpPr>
          <p:nvPr>
            <p:ph type="title"/>
          </p:nvPr>
        </p:nvSpPr>
        <p:spPr>
          <a:xfrm>
            <a:off x="0" y="572028"/>
            <a:ext cx="12192000" cy="437063"/>
          </a:xfrm>
          <a:solidFill>
            <a:schemeClr val="accent1"/>
          </a:solidFill>
        </p:spPr>
        <p:txBody>
          <a:bodyPr>
            <a:normAutofit fontScale="90000"/>
          </a:bodyPr>
          <a:lstStyle/>
          <a:p>
            <a:r>
              <a:rPr lang="en-GB" dirty="0">
                <a:solidFill>
                  <a:schemeClr val="bg1"/>
                </a:solidFill>
              </a:rPr>
              <a:t> Discrimination in employment – Trans Women &amp; Men – EU LGBTIQ Survey III (2023)</a:t>
            </a:r>
          </a:p>
        </p:txBody>
      </p:sp>
      <p:graphicFrame>
        <p:nvGraphicFramePr>
          <p:cNvPr id="3" name="Chart 2" descr="Trans Women and Men in 27 EU Member States: 39.8.&#10;Trans lesbian women: 45.2&#10;Trans bisexual women: 39.81&#10;Trans pansexual women: 45.48&#10;Trans asexual women: 42.8&#10;Trans straight women: 45.82&#10;Trans women with other sexual orientations: 29.53">
            <a:extLst>
              <a:ext uri="{FF2B5EF4-FFF2-40B4-BE49-F238E27FC236}">
                <a16:creationId xmlns:a16="http://schemas.microsoft.com/office/drawing/2014/main" id="{CDCD4F35-9E99-82B3-BFAA-D25743EB4078}"/>
              </a:ext>
            </a:extLst>
          </p:cNvPr>
          <p:cNvGraphicFramePr>
            <a:graphicFrameLocks/>
          </p:cNvGraphicFramePr>
          <p:nvPr>
            <p:extLst>
              <p:ext uri="{D42A27DB-BD31-4B8C-83A1-F6EECF244321}">
                <p14:modId xmlns:p14="http://schemas.microsoft.com/office/powerpoint/2010/main" val="393924198"/>
              </p:ext>
            </p:extLst>
          </p:nvPr>
        </p:nvGraphicFramePr>
        <p:xfrm>
          <a:off x="505397" y="1207097"/>
          <a:ext cx="5362004" cy="4443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descr="As for disability: the figure for severely  limited is 64.16, for limited but not severely is 43.54, for not limited at all is 31.90. As for socio-economic status, the figure for 'with great difficulty' is 62.06, for 'with difficulty' is 57.06, for 'with some difficulty' is 39.90 and for 'fairly-very easily' is 30.67. As for minority beloning, the figure for no minority belonging is 36.69 and the figure for minority belonging is 46.89. As for employment, the figure for 'in work' is 34.84, for 'unemployed' is 64.93, and for 'not in work' is 44.15.">
            <a:extLst>
              <a:ext uri="{FF2B5EF4-FFF2-40B4-BE49-F238E27FC236}">
                <a16:creationId xmlns:a16="http://schemas.microsoft.com/office/drawing/2014/main" id="{786AC02D-37D0-476C-FD3A-4E17FC74E6D8}"/>
              </a:ext>
            </a:extLst>
          </p:cNvPr>
          <p:cNvGraphicFramePr>
            <a:graphicFrameLocks/>
          </p:cNvGraphicFramePr>
          <p:nvPr>
            <p:extLst>
              <p:ext uri="{D42A27DB-BD31-4B8C-83A1-F6EECF244321}">
                <p14:modId xmlns:p14="http://schemas.microsoft.com/office/powerpoint/2010/main" val="3452057676"/>
              </p:ext>
            </p:extLst>
          </p:nvPr>
        </p:nvGraphicFramePr>
        <p:xfrm>
          <a:off x="6183086" y="1134413"/>
          <a:ext cx="5503517" cy="49398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484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488BE-05AE-9BB5-016A-46347453B141}"/>
            </a:ext>
          </a:extLst>
        </p:cNvPr>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AAEA614E-C543-4637-B39B-34E37A73FFF7}"/>
              </a:ext>
              <a:ext uri="{C183D7F6-B498-43B3-948B-1728B52AA6E4}">
                <adec:decorative xmlns:adec="http://schemas.microsoft.com/office/drawing/2017/decorative" val="1"/>
              </a:ext>
            </a:extLst>
          </p:cNvPr>
          <p:cNvSpPr>
            <a:spLocks noGrp="1"/>
          </p:cNvSpPr>
          <p:nvPr>
            <p:ph type="sldNum" sz="quarter" idx="4"/>
          </p:nvPr>
        </p:nvSpPr>
        <p:spPr/>
        <p:txBody>
          <a:bodyPr/>
          <a:lstStyle>
            <a:lvl1pPr algn="ctr">
              <a:defRPr sz="1100">
                <a:solidFill>
                  <a:schemeClr val="accent1"/>
                </a:solidFill>
              </a:defRPr>
            </a:lvl1pPr>
          </a:lstStyle>
          <a:p>
            <a:pPr algn="r"/>
            <a:fld id="{E9B5C0C4-19B5-1042-8662-FD2AF6A90FC7}" type="slidenum">
              <a:rPr lang="en-LU" smtClean="0"/>
              <a:pPr algn="r"/>
              <a:t>11</a:t>
            </a:fld>
            <a:endParaRPr lang="en-LU"/>
          </a:p>
        </p:txBody>
      </p:sp>
      <p:sp>
        <p:nvSpPr>
          <p:cNvPr id="2" name="Title 1">
            <a:extLst>
              <a:ext uri="{FF2B5EF4-FFF2-40B4-BE49-F238E27FC236}">
                <a16:creationId xmlns:a16="http://schemas.microsoft.com/office/drawing/2014/main" id="{BE3690D9-E861-F3B7-FAED-700B8DB84E6F}"/>
              </a:ext>
            </a:extLst>
          </p:cNvPr>
          <p:cNvSpPr>
            <a:spLocks noGrp="1"/>
          </p:cNvSpPr>
          <p:nvPr>
            <p:ph type="title"/>
          </p:nvPr>
        </p:nvSpPr>
        <p:spPr>
          <a:xfrm>
            <a:off x="0" y="572028"/>
            <a:ext cx="12192000" cy="437063"/>
          </a:xfrm>
          <a:solidFill>
            <a:schemeClr val="accent1"/>
          </a:solidFill>
        </p:spPr>
        <p:txBody>
          <a:bodyPr>
            <a:normAutofit fontScale="90000"/>
          </a:bodyPr>
          <a:lstStyle/>
          <a:p>
            <a:r>
              <a:rPr lang="en-GB" dirty="0">
                <a:solidFill>
                  <a:schemeClr val="bg1"/>
                </a:solidFill>
              </a:rPr>
              <a:t> Discrimination in employment – Non-Binary &amp; Gender Diverse – EU LGBTIQ Survey III (2023)</a:t>
            </a:r>
          </a:p>
        </p:txBody>
      </p:sp>
      <p:graphicFrame>
        <p:nvGraphicFramePr>
          <p:cNvPr id="5" name="Chart 4" descr="Non-binary and gender diverse in 27 EU Member States: 31.83.&#10;Non-binary and gender diverse lesbian: 31.04&#10;Non-binary and gender diverse gay: 37.59&#10;Non-binary and gender diverse bisexual: 26.09&#10;Non-binary and gender diverse pansexual: 36.8&#10;Non-binary and gender diverse asexual: 26.92&#10;Non-binary and gender dive&#10;rse straight: 25.41&#10;Non-binary and gender diverse with other sexual orientation: 42.86">
            <a:extLst>
              <a:ext uri="{FF2B5EF4-FFF2-40B4-BE49-F238E27FC236}">
                <a16:creationId xmlns:a16="http://schemas.microsoft.com/office/drawing/2014/main" id="{456644AF-F2AF-27D0-BE20-870E0BE9E52E}"/>
              </a:ext>
            </a:extLst>
          </p:cNvPr>
          <p:cNvGraphicFramePr>
            <a:graphicFrameLocks/>
          </p:cNvGraphicFramePr>
          <p:nvPr>
            <p:extLst>
              <p:ext uri="{D42A27DB-BD31-4B8C-83A1-F6EECF244321}">
                <p14:modId xmlns:p14="http://schemas.microsoft.com/office/powerpoint/2010/main" val="3045243712"/>
              </p:ext>
            </p:extLst>
          </p:nvPr>
        </p:nvGraphicFramePr>
        <p:xfrm>
          <a:off x="78553" y="1072242"/>
          <a:ext cx="5516704" cy="51489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As for disability: the figure for severely  limited is 49.20, for limited but not severely is 33.24, for not limited at all is 25.22. As for socio-economic status, the figure for 'with great difficulty' is 57.22, for 'with difficulty' is 44.22, for 'with some difficulty' is 33.94 and for 'fairly-very easily' is 25.20. As for minority belonging, the figure for no minority belonging is 28.55 and the figure for minority belonging is 36.79. ">
            <a:extLst>
              <a:ext uri="{FF2B5EF4-FFF2-40B4-BE49-F238E27FC236}">
                <a16:creationId xmlns:a16="http://schemas.microsoft.com/office/drawing/2014/main" id="{5A9E98BA-A0C8-2466-039D-F16D2D861993}"/>
              </a:ext>
            </a:extLst>
          </p:cNvPr>
          <p:cNvGraphicFramePr>
            <a:graphicFrameLocks/>
          </p:cNvGraphicFramePr>
          <p:nvPr>
            <p:extLst>
              <p:ext uri="{D42A27DB-BD31-4B8C-83A1-F6EECF244321}">
                <p14:modId xmlns:p14="http://schemas.microsoft.com/office/powerpoint/2010/main" val="2124819182"/>
              </p:ext>
            </p:extLst>
          </p:nvPr>
        </p:nvGraphicFramePr>
        <p:xfrm>
          <a:off x="6443552" y="1352127"/>
          <a:ext cx="4872147" cy="4112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758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AA338-2A2D-B149-6144-E9B4F2944EE6}"/>
            </a:ext>
          </a:extLst>
        </p:cNvPr>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821998BB-E35B-C617-C369-E7B2B2A3F6DE}"/>
              </a:ext>
              <a:ext uri="{C183D7F6-B498-43B3-948B-1728B52AA6E4}">
                <adec:decorative xmlns:adec="http://schemas.microsoft.com/office/drawing/2017/decorative" val="1"/>
              </a:ext>
            </a:extLst>
          </p:cNvPr>
          <p:cNvSpPr>
            <a:spLocks noGrp="1"/>
          </p:cNvSpPr>
          <p:nvPr>
            <p:ph type="sldNum" sz="quarter" idx="4"/>
          </p:nvPr>
        </p:nvSpPr>
        <p:spPr/>
        <p:txBody>
          <a:bodyPr/>
          <a:lstStyle>
            <a:lvl1pPr algn="ctr">
              <a:defRPr sz="1100">
                <a:solidFill>
                  <a:schemeClr val="accent1"/>
                </a:solidFill>
              </a:defRPr>
            </a:lvl1pPr>
          </a:lstStyle>
          <a:p>
            <a:pPr algn="r"/>
            <a:fld id="{E9B5C0C4-19B5-1042-8662-FD2AF6A90FC7}" type="slidenum">
              <a:rPr lang="en-LU" smtClean="0"/>
              <a:pPr algn="r"/>
              <a:t>12</a:t>
            </a:fld>
            <a:endParaRPr lang="en-LU"/>
          </a:p>
        </p:txBody>
      </p:sp>
      <p:sp>
        <p:nvSpPr>
          <p:cNvPr id="2" name="Title 1">
            <a:extLst>
              <a:ext uri="{FF2B5EF4-FFF2-40B4-BE49-F238E27FC236}">
                <a16:creationId xmlns:a16="http://schemas.microsoft.com/office/drawing/2014/main" id="{9A95ECC6-0E7C-A5BB-265B-64DAF3F29612}"/>
              </a:ext>
            </a:extLst>
          </p:cNvPr>
          <p:cNvSpPr>
            <a:spLocks noGrp="1"/>
          </p:cNvSpPr>
          <p:nvPr>
            <p:ph type="title"/>
          </p:nvPr>
        </p:nvSpPr>
        <p:spPr>
          <a:xfrm>
            <a:off x="0" y="572028"/>
            <a:ext cx="12192000" cy="437063"/>
          </a:xfrm>
          <a:solidFill>
            <a:schemeClr val="accent1"/>
          </a:solidFill>
        </p:spPr>
        <p:txBody>
          <a:bodyPr>
            <a:normAutofit/>
          </a:bodyPr>
          <a:lstStyle/>
          <a:p>
            <a:r>
              <a:rPr lang="en-GB" dirty="0">
                <a:solidFill>
                  <a:schemeClr val="bg1"/>
                </a:solidFill>
              </a:rPr>
              <a:t> Discrimination in employment – Intersex – EU LGBTIQ Survey III (2023)</a:t>
            </a:r>
          </a:p>
        </p:txBody>
      </p:sp>
      <p:graphicFrame>
        <p:nvGraphicFramePr>
          <p:cNvPr id="3" name="Chart 2" descr="The figure for intersex in the 27 EU States is 32.38, for trans intersex is 44.36, and for non-binary and gender-diverse intersex is 47.94">
            <a:extLst>
              <a:ext uri="{FF2B5EF4-FFF2-40B4-BE49-F238E27FC236}">
                <a16:creationId xmlns:a16="http://schemas.microsoft.com/office/drawing/2014/main" id="{1E350DFA-9A14-623A-22E8-5B85F624312E}"/>
              </a:ext>
            </a:extLst>
          </p:cNvPr>
          <p:cNvGraphicFramePr>
            <a:graphicFrameLocks/>
          </p:cNvGraphicFramePr>
          <p:nvPr>
            <p:extLst>
              <p:ext uri="{D42A27DB-BD31-4B8C-83A1-F6EECF244321}">
                <p14:modId xmlns:p14="http://schemas.microsoft.com/office/powerpoint/2010/main" val="2396063044"/>
              </p:ext>
            </p:extLst>
          </p:nvPr>
        </p:nvGraphicFramePr>
        <p:xfrm>
          <a:off x="457200" y="1496785"/>
          <a:ext cx="4751614" cy="17907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The figure for trans lesbian intersex is 36.8, for trans gay intersex is 56.21, for trans pansexual intersex is 44.57, for trans asexual intersex is 48.48, and for trans bisexual intersex is 29.94.">
            <a:extLst>
              <a:ext uri="{FF2B5EF4-FFF2-40B4-BE49-F238E27FC236}">
                <a16:creationId xmlns:a16="http://schemas.microsoft.com/office/drawing/2014/main" id="{AC1D4EE8-52E3-B1C0-F2C4-157A0E2AB8EF}"/>
              </a:ext>
            </a:extLst>
          </p:cNvPr>
          <p:cNvGraphicFramePr>
            <a:graphicFrameLocks/>
          </p:cNvGraphicFramePr>
          <p:nvPr>
            <p:extLst>
              <p:ext uri="{D42A27DB-BD31-4B8C-83A1-F6EECF244321}">
                <p14:modId xmlns:p14="http://schemas.microsoft.com/office/powerpoint/2010/main" val="1924164901"/>
              </p:ext>
            </p:extLst>
          </p:nvPr>
        </p:nvGraphicFramePr>
        <p:xfrm>
          <a:off x="826181" y="3701668"/>
          <a:ext cx="4856162" cy="2002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descr="As for disability: the figure for severely  limited is 38.24, for limited but not severely is 32.24, for not limited at all is 30.55. As for socio-economic status, the figure for 'with great difficulty' is 45.96, for 'with difficulty' is 40.57, for 'with some difficulty' is 30.99 and for 'fairly-very easily' is 26.03. As for minority belonging, the figure for no minority belonging is 28.80 and the figure for minority belonging is 40.56. As for employment, the figure for 'in work' is 31.00, for 'unemployed' is 53.65, and for 'not in work' is 26.93. ">
            <a:extLst>
              <a:ext uri="{FF2B5EF4-FFF2-40B4-BE49-F238E27FC236}">
                <a16:creationId xmlns:a16="http://schemas.microsoft.com/office/drawing/2014/main" id="{17E2C97C-2979-F405-A206-6FF95B4D422B}"/>
              </a:ext>
            </a:extLst>
          </p:cNvPr>
          <p:cNvGraphicFramePr>
            <a:graphicFrameLocks/>
          </p:cNvGraphicFramePr>
          <p:nvPr>
            <p:extLst>
              <p:ext uri="{D42A27DB-BD31-4B8C-83A1-F6EECF244321}">
                <p14:modId xmlns:p14="http://schemas.microsoft.com/office/powerpoint/2010/main" val="1284252084"/>
              </p:ext>
            </p:extLst>
          </p:nvPr>
        </p:nvGraphicFramePr>
        <p:xfrm>
          <a:off x="5556367" y="1009091"/>
          <a:ext cx="5764776" cy="47438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8863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BAA2D8B-7A7E-014A-1AA5-CA04F341841D}"/>
              </a:ext>
            </a:extLst>
          </p:cNvPr>
          <p:cNvSpPr>
            <a:spLocks noGrp="1"/>
          </p:cNvSpPr>
          <p:nvPr>
            <p:ph type="title"/>
          </p:nvPr>
        </p:nvSpPr>
        <p:spPr>
          <a:xfrm>
            <a:off x="509710" y="654044"/>
            <a:ext cx="4932363" cy="3379387"/>
          </a:xfrm>
        </p:spPr>
        <p:txBody>
          <a:bodyPr/>
          <a:lstStyle/>
          <a:p>
            <a:r>
              <a:rPr lang="en-GB" dirty="0"/>
              <a:t>Background: </a:t>
            </a:r>
            <a:br>
              <a:rPr lang="en-GB" dirty="0"/>
            </a:br>
            <a:r>
              <a:rPr lang="en-GB" dirty="0"/>
              <a:t>A context of hate speech and FIMI campaigns</a:t>
            </a:r>
            <a:br>
              <a:rPr lang="en-GB" dirty="0"/>
            </a:br>
            <a:r>
              <a:rPr lang="en-GB" dirty="0"/>
              <a:t>while social acceptance increases</a:t>
            </a:r>
            <a:br>
              <a:rPr lang="en-GB" dirty="0"/>
            </a:br>
            <a:br>
              <a:rPr lang="en-GB" dirty="0"/>
            </a:br>
            <a:br>
              <a:rPr lang="en-GB" dirty="0"/>
            </a:br>
            <a:r>
              <a:rPr lang="en-GB" sz="1600" b="0" i="1" dirty="0"/>
              <a:t>Source: FIMI targeting LGBTIQ+ people: Well-informed analysis to protect human rights and diversity, October 2023 </a:t>
            </a:r>
            <a:br>
              <a:rPr lang="en-GB" sz="2800" dirty="0"/>
            </a:br>
            <a:endParaRPr lang="en-GB" dirty="0"/>
          </a:p>
        </p:txBody>
      </p:sp>
      <p:sp>
        <p:nvSpPr>
          <p:cNvPr id="4" name="Content Placeholder 3">
            <a:extLst>
              <a:ext uri="{FF2B5EF4-FFF2-40B4-BE49-F238E27FC236}">
                <a16:creationId xmlns:a16="http://schemas.microsoft.com/office/drawing/2014/main" id="{ED6AFBB3-59EF-A7EC-ACBA-36F6A32EEB52}"/>
              </a:ext>
            </a:extLst>
          </p:cNvPr>
          <p:cNvSpPr>
            <a:spLocks noGrp="1"/>
          </p:cNvSpPr>
          <p:nvPr>
            <p:ph idx="14"/>
          </p:nvPr>
        </p:nvSpPr>
        <p:spPr>
          <a:xfrm>
            <a:off x="7398327" y="900000"/>
            <a:ext cx="3421431" cy="5114221"/>
          </a:xfrm>
        </p:spPr>
        <p:txBody>
          <a:bodyPr/>
          <a:lstStyle/>
          <a:p>
            <a:r>
              <a:rPr lang="en-GB" sz="2400" i="1" dirty="0"/>
              <a:t>“There is now a robust body of evidence displaying how foreign information manipulation and interference (FIMI), including disinformation, feeds on vulnerabilities and hot-button issues. It twists them to sow divisions and distrust, and to polarise our societies. One of the groups considerably targeted with FIMI is the LGBTIQ+ community.” </a:t>
            </a:r>
          </a:p>
          <a:p>
            <a:endParaRPr lang="en-GB" sz="2400" dirty="0"/>
          </a:p>
        </p:txBody>
      </p:sp>
    </p:spTree>
    <p:extLst>
      <p:ext uri="{BB962C8B-B14F-4D97-AF65-F5344CB8AC3E}">
        <p14:creationId xmlns:p14="http://schemas.microsoft.com/office/powerpoint/2010/main" val="268379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97CAEA-426A-ADFD-A27B-322019D58633}"/>
              </a:ext>
            </a:extLst>
          </p:cNvPr>
          <p:cNvSpPr>
            <a:spLocks noGrp="1"/>
          </p:cNvSpPr>
          <p:nvPr>
            <p:ph type="title"/>
          </p:nvPr>
        </p:nvSpPr>
        <p:spPr>
          <a:xfrm>
            <a:off x="720000" y="314433"/>
            <a:ext cx="7514795" cy="775597"/>
          </a:xfrm>
        </p:spPr>
        <p:txBody>
          <a:bodyPr/>
          <a:lstStyle/>
          <a:p>
            <a:r>
              <a:rPr lang="en-GB" dirty="0"/>
              <a:t>Online hatred – themes and frequency</a:t>
            </a:r>
          </a:p>
        </p:txBody>
      </p:sp>
      <p:graphicFrame>
        <p:nvGraphicFramePr>
          <p:cNvPr id="5" name="Chart 4" descr="For references to LGBTIQ propaganda or gender ideology: 25 % always, 51% often, 15% rarely, 8% never.&#10;For references to LGBTIQ people posing threat to traditional values: 23 % always, 52% often, 17% rarely, 7% never.&#10;For considering LGBTIQ people to be unnatural or mentally ill: 15 % always, 49% often, 26% rarely, 9% never. &#10;For other forms of hatred against LGBTIQ people: 15 % always, 48% often, 25% rarely, 9% never.&#10;For references to LGBTIQ people posing a sexual threat (e.g. in the context of access to toilets or changing rooms): 12% always, 40% often, 26% rarely, 20% never.&#10;For calls for violence against LGBTIQ people (e.g. threats of death, rape, beating, slapping): 7% always, 31% often, 37% rarely, 25% never.">
            <a:extLst>
              <a:ext uri="{FF2B5EF4-FFF2-40B4-BE49-F238E27FC236}">
                <a16:creationId xmlns:a16="http://schemas.microsoft.com/office/drawing/2014/main" id="{93CE403C-5981-A9B1-6BD9-787C599FC2BA}"/>
              </a:ext>
            </a:extLst>
          </p:cNvPr>
          <p:cNvGraphicFramePr>
            <a:graphicFrameLocks/>
          </p:cNvGraphicFramePr>
          <p:nvPr>
            <p:extLst>
              <p:ext uri="{D42A27DB-BD31-4B8C-83A1-F6EECF244321}">
                <p14:modId xmlns:p14="http://schemas.microsoft.com/office/powerpoint/2010/main" val="3113416328"/>
              </p:ext>
            </p:extLst>
          </p:nvPr>
        </p:nvGraphicFramePr>
        <p:xfrm>
          <a:off x="557646" y="1090030"/>
          <a:ext cx="11076708" cy="5028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376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520050-781F-99F1-C16E-512A18084722}"/>
              </a:ext>
            </a:extLst>
          </p:cNvPr>
          <p:cNvSpPr>
            <a:spLocks noGrp="1"/>
          </p:cNvSpPr>
          <p:nvPr>
            <p:ph type="title"/>
          </p:nvPr>
        </p:nvSpPr>
        <p:spPr>
          <a:xfrm>
            <a:off x="658454" y="486517"/>
            <a:ext cx="10516569" cy="276999"/>
          </a:xfrm>
        </p:spPr>
        <p:txBody>
          <a:bodyPr/>
          <a:lstStyle/>
          <a:p>
            <a:pPr algn="ctr" rtl="0">
              <a:defRPr sz="1400" b="1" i="0" u="none" strike="noStrike" kern="1200" spc="0" baseline="0">
                <a:solidFill>
                  <a:sysClr val="windowText" lastClr="000000">
                    <a:lumMod val="65000"/>
                    <a:lumOff val="35000"/>
                  </a:sysClr>
                </a:solidFill>
                <a:latin typeface="+mn-lt"/>
                <a:ea typeface="+mn-ea"/>
                <a:cs typeface="+mn-cs"/>
              </a:defRPr>
            </a:pPr>
            <a:r>
              <a:rPr lang="en-GB" sz="2000" b="1" dirty="0"/>
              <a:t>Eurobarometer</a:t>
            </a:r>
            <a:r>
              <a:rPr lang="en-GB" sz="2000" b="1" baseline="0" dirty="0"/>
              <a:t> - same sex marriage acceptance (totally </a:t>
            </a:r>
            <a:r>
              <a:rPr lang="en-GB" sz="2000" b="1" baseline="0" dirty="0" err="1"/>
              <a:t>agree+tend</a:t>
            </a:r>
            <a:r>
              <a:rPr lang="en-GB" sz="2000" b="1" baseline="0" dirty="0"/>
              <a:t> to agree), 2006-2015-2019-2023</a:t>
            </a:r>
            <a:endParaRPr lang="en-GB" sz="2000" b="1" dirty="0"/>
          </a:p>
        </p:txBody>
      </p:sp>
      <p:graphicFrame>
        <p:nvGraphicFramePr>
          <p:cNvPr id="7" name="Chart 6" descr="This is the Eurobarometer for Same Sex marriage acceptance from 2006 to 2023 and the EU average has increased and in 2023 was 72 out of 100">
            <a:extLst>
              <a:ext uri="{FF2B5EF4-FFF2-40B4-BE49-F238E27FC236}">
                <a16:creationId xmlns:a16="http://schemas.microsoft.com/office/drawing/2014/main" id="{00000000-0008-0000-0000-0000030000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04030539"/>
              </p:ext>
            </p:extLst>
          </p:nvPr>
        </p:nvGraphicFramePr>
        <p:xfrm>
          <a:off x="-1295075" y="580292"/>
          <a:ext cx="14782149" cy="5952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152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BAA2D8B-7A7E-014A-1AA5-CA04F341841D}"/>
              </a:ext>
            </a:extLst>
          </p:cNvPr>
          <p:cNvSpPr>
            <a:spLocks noGrp="1"/>
          </p:cNvSpPr>
          <p:nvPr>
            <p:ph type="title"/>
          </p:nvPr>
        </p:nvSpPr>
        <p:spPr>
          <a:xfrm>
            <a:off x="509710" y="3645633"/>
            <a:ext cx="4932363" cy="387798"/>
          </a:xfrm>
        </p:spPr>
        <p:txBody>
          <a:bodyPr/>
          <a:lstStyle/>
          <a:p>
            <a:r>
              <a:rPr lang="en-GB" dirty="0"/>
              <a:t>Main Survey results</a:t>
            </a:r>
          </a:p>
        </p:txBody>
      </p:sp>
      <p:sp>
        <p:nvSpPr>
          <p:cNvPr id="6" name="Content Placeholder 5">
            <a:extLst>
              <a:ext uri="{FF2B5EF4-FFF2-40B4-BE49-F238E27FC236}">
                <a16:creationId xmlns:a16="http://schemas.microsoft.com/office/drawing/2014/main" id="{ADF45A7A-CEB1-7D46-CCDB-E1051ACE0176}"/>
              </a:ext>
            </a:extLst>
          </p:cNvPr>
          <p:cNvSpPr>
            <a:spLocks noGrp="1"/>
          </p:cNvSpPr>
          <p:nvPr>
            <p:ph idx="14"/>
          </p:nvPr>
        </p:nvSpPr>
        <p:spPr/>
        <p:txBody>
          <a:bodyPr/>
          <a:lstStyle/>
          <a:p>
            <a:endParaRPr lang="en-GB"/>
          </a:p>
        </p:txBody>
      </p:sp>
      <p:pic>
        <p:nvPicPr>
          <p:cNvPr id="7" name="Picture 6">
            <a:extLst>
              <a:ext uri="{FF2B5EF4-FFF2-40B4-BE49-F238E27FC236}">
                <a16:creationId xmlns:a16="http://schemas.microsoft.com/office/drawing/2014/main" id="{DAA4A9AC-A04D-98BF-99D5-1BACBB918A66}"/>
              </a:ext>
              <a:ext uri="{C183D7F6-B498-43B3-948B-1728B52AA6E4}">
                <adec:decorative xmlns:adec="http://schemas.microsoft.com/office/drawing/2017/decorative" val="1"/>
              </a:ext>
            </a:extLst>
          </p:cNvPr>
          <p:cNvPicPr>
            <a:picLocks noChangeAspect="1"/>
          </p:cNvPicPr>
          <p:nvPr/>
        </p:nvPicPr>
        <p:blipFill>
          <a:blip r:embed="rId2">
            <a:alphaModFix amt="70000"/>
          </a:blip>
          <a:stretch>
            <a:fillRect/>
          </a:stretch>
        </p:blipFill>
        <p:spPr>
          <a:xfrm>
            <a:off x="5285692" y="499675"/>
            <a:ext cx="7263090" cy="6221691"/>
          </a:xfrm>
          <a:prstGeom prst="rect">
            <a:avLst/>
          </a:prstGeom>
        </p:spPr>
      </p:pic>
    </p:spTree>
    <p:extLst>
      <p:ext uri="{BB962C8B-B14F-4D97-AF65-F5344CB8AC3E}">
        <p14:creationId xmlns:p14="http://schemas.microsoft.com/office/powerpoint/2010/main" val="361719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941E39E-ECD9-8719-93ED-C20F44E2824C}"/>
              </a:ext>
              <a:ext uri="{C183D7F6-B498-43B3-948B-1728B52AA6E4}">
                <adec:decorative xmlns:adec="http://schemas.microsoft.com/office/drawing/2017/decorative" val="1"/>
              </a:ext>
            </a:extLst>
          </p:cNvPr>
          <p:cNvSpPr>
            <a:spLocks noGrp="1"/>
          </p:cNvSpPr>
          <p:nvPr>
            <p:ph type="pic" sz="quarter" idx="14"/>
          </p:nvPr>
        </p:nvSpPr>
        <p:spPr/>
        <p:txBody>
          <a:bodyPr/>
          <a:lstStyle/>
          <a:p>
            <a:endParaRPr lang="en-GB"/>
          </a:p>
        </p:txBody>
      </p:sp>
      <p:sp>
        <p:nvSpPr>
          <p:cNvPr id="7" name="Title 6">
            <a:extLst>
              <a:ext uri="{FF2B5EF4-FFF2-40B4-BE49-F238E27FC236}">
                <a16:creationId xmlns:a16="http://schemas.microsoft.com/office/drawing/2014/main" id="{21A68380-7E0A-5808-DDD5-C434E54B5DD2}"/>
              </a:ext>
            </a:extLst>
          </p:cNvPr>
          <p:cNvSpPr txBox="1">
            <a:spLocks noGrp="1"/>
          </p:cNvSpPr>
          <p:nvPr>
            <p:ph type="title" idx="4294967295"/>
          </p:nvPr>
        </p:nvSpPr>
        <p:spPr>
          <a:xfrm>
            <a:off x="1059179" y="518845"/>
            <a:ext cx="1082305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Prevalence of hate motivated violence in the last 5 years / by SO-GIE-SC</a:t>
            </a:r>
          </a:p>
        </p:txBody>
      </p:sp>
      <p:graphicFrame>
        <p:nvGraphicFramePr>
          <p:cNvPr id="5" name="Chart 4" descr="As for sexual orientation, the figure for lesbian is 13, for gay is 17, for bisexual is 11, for pansexual is 17, for asexual is 8.&#10;As for gender identity, the figure for cis woman is 10, for cis man is 15, for trans woman is 29, for trans man is 23, and for non-binary is 18. The figure for intersex is 32.">
            <a:extLst>
              <a:ext uri="{FF2B5EF4-FFF2-40B4-BE49-F238E27FC236}">
                <a16:creationId xmlns:a16="http://schemas.microsoft.com/office/drawing/2014/main" id="{FB6D79AA-8543-AE29-D05F-4F35FF741F7E}"/>
              </a:ext>
            </a:extLst>
          </p:cNvPr>
          <p:cNvGraphicFramePr>
            <a:graphicFrameLocks/>
          </p:cNvGraphicFramePr>
          <p:nvPr>
            <p:extLst>
              <p:ext uri="{D42A27DB-BD31-4B8C-83A1-F6EECF244321}">
                <p14:modId xmlns:p14="http://schemas.microsoft.com/office/powerpoint/2010/main" val="2453578001"/>
              </p:ext>
            </p:extLst>
          </p:nvPr>
        </p:nvGraphicFramePr>
        <p:xfrm>
          <a:off x="556260" y="1072515"/>
          <a:ext cx="11087099" cy="50180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591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BC51AC7-5C2F-3920-8E49-3A567394FAA8}"/>
              </a:ext>
            </a:extLst>
          </p:cNvPr>
          <p:cNvSpPr>
            <a:spLocks noGrp="1"/>
          </p:cNvSpPr>
          <p:nvPr>
            <p:ph type="pic" sz="quarter" idx="14"/>
          </p:nvPr>
        </p:nvSpPr>
        <p:spPr/>
        <p:txBody>
          <a:bodyPr/>
          <a:lstStyle/>
          <a:p>
            <a:endParaRPr lang="en-GB"/>
          </a:p>
        </p:txBody>
      </p:sp>
      <p:sp>
        <p:nvSpPr>
          <p:cNvPr id="3" name="Title 2">
            <a:extLst>
              <a:ext uri="{FF2B5EF4-FFF2-40B4-BE49-F238E27FC236}">
                <a16:creationId xmlns:a16="http://schemas.microsoft.com/office/drawing/2014/main" id="{7ACA1009-08D4-9FF6-3677-D9B04BAC5141}"/>
              </a:ext>
            </a:extLst>
          </p:cNvPr>
          <p:cNvSpPr>
            <a:spLocks noGrp="1"/>
          </p:cNvSpPr>
          <p:nvPr>
            <p:ph type="title"/>
          </p:nvPr>
        </p:nvSpPr>
        <p:spPr>
          <a:xfrm>
            <a:off x="720000" y="689951"/>
            <a:ext cx="11220540" cy="332399"/>
          </a:xfrm>
        </p:spPr>
        <p:txBody>
          <a:bodyPr/>
          <a:lstStyle/>
          <a:p>
            <a:r>
              <a:rPr lang="en-GB" sz="2400" dirty="0"/>
              <a:t>Prevalence of hate motivated violence in the last 5 years / by minority belonging</a:t>
            </a:r>
          </a:p>
        </p:txBody>
      </p:sp>
      <p:graphicFrame>
        <p:nvGraphicFramePr>
          <p:cNvPr id="5" name="Chart 4" descr="The figures are as follows:&#10;A minority in terms of skin colour: 19&#10;Not a minority in terms of skin colour: 13&#10;A minority in terms of ethnicity or migrant background: 17&#10;Not a minority in terms of ethnicity or migrant background:13&#10;Asylum seeker or refugee: 33&#10;Not asylum seeker or refugee:13&#10;A minority in terms of religion: 20&#10;Not a minority in terms of religion:13&#10;A minority in terms of disability: 20&#10;Not a minority in terms of disability: 13">
            <a:extLst>
              <a:ext uri="{FF2B5EF4-FFF2-40B4-BE49-F238E27FC236}">
                <a16:creationId xmlns:a16="http://schemas.microsoft.com/office/drawing/2014/main" id="{19256C39-56C6-ACA7-4BB8-B248FB9AF11B}"/>
              </a:ext>
            </a:extLst>
          </p:cNvPr>
          <p:cNvGraphicFramePr>
            <a:graphicFrameLocks/>
          </p:cNvGraphicFramePr>
          <p:nvPr>
            <p:extLst>
              <p:ext uri="{D42A27DB-BD31-4B8C-83A1-F6EECF244321}">
                <p14:modId xmlns:p14="http://schemas.microsoft.com/office/powerpoint/2010/main" val="979056582"/>
              </p:ext>
            </p:extLst>
          </p:nvPr>
        </p:nvGraphicFramePr>
        <p:xfrm>
          <a:off x="518160" y="1022350"/>
          <a:ext cx="11308080" cy="51041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8667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02F6D60-D9EC-22FB-35D0-2533D1CE3CE1}"/>
              </a:ext>
            </a:extLst>
          </p:cNvPr>
          <p:cNvSpPr>
            <a:spLocks noGrp="1"/>
          </p:cNvSpPr>
          <p:nvPr>
            <p:ph type="pic" sz="quarter" idx="14"/>
          </p:nvPr>
        </p:nvSpPr>
        <p:spPr/>
        <p:txBody>
          <a:bodyPr/>
          <a:lstStyle/>
          <a:p>
            <a:endParaRPr lang="en-GB"/>
          </a:p>
        </p:txBody>
      </p:sp>
      <p:sp>
        <p:nvSpPr>
          <p:cNvPr id="3" name="Title 2">
            <a:extLst>
              <a:ext uri="{FF2B5EF4-FFF2-40B4-BE49-F238E27FC236}">
                <a16:creationId xmlns:a16="http://schemas.microsoft.com/office/drawing/2014/main" id="{0923E6C9-BB74-CE4B-A8F1-7EC9E68640E6}"/>
              </a:ext>
            </a:extLst>
          </p:cNvPr>
          <p:cNvSpPr>
            <a:spLocks noGrp="1"/>
          </p:cNvSpPr>
          <p:nvPr>
            <p:ph type="title"/>
          </p:nvPr>
        </p:nvSpPr>
        <p:spPr>
          <a:xfrm>
            <a:off x="825305" y="118867"/>
            <a:ext cx="10810435" cy="775597"/>
          </a:xfrm>
        </p:spPr>
        <p:txBody>
          <a:bodyPr/>
          <a:lstStyle/>
          <a:p>
            <a:r>
              <a:rPr lang="en-GB" dirty="0"/>
              <a:t>Harassment against LGBTIQ respondents in the year before the survey</a:t>
            </a:r>
          </a:p>
        </p:txBody>
      </p:sp>
      <p:graphicFrame>
        <p:nvGraphicFramePr>
          <p:cNvPr id="5" name="Chart 4" descr="EU – 54&#10;CZ – 63&#10;BG – 60&#10;AT – 60&#10;MT – 59&#10;PL – 58&#10;LT – 58&#10;DE – 57&#10;HU – 57&#10;SK – 56&#10;FR – 56&#10;LV – 54&#10;EL – 54&#10;HR – 53&#10;RO – 53&#10;NL – 53&#10;ES – 53&#10;BE – 52&#10;IE – 52&#10;CY – 51&#10;IT – 50&#10;LU – 48&#10;PT – 48&#10;EE – 47&#10;FI – 47&#10;DK – 45&#10;SI – 40&#10;SE – 63&#10;MK – 63&#10;AL – 62&#10;RS – 58">
            <a:extLst>
              <a:ext uri="{FF2B5EF4-FFF2-40B4-BE49-F238E27FC236}">
                <a16:creationId xmlns:a16="http://schemas.microsoft.com/office/drawing/2014/main" id="{3F85F91A-060F-7DB7-58B4-E285C632A2EC}"/>
              </a:ext>
            </a:extLst>
          </p:cNvPr>
          <p:cNvGraphicFramePr>
            <a:graphicFrameLocks/>
          </p:cNvGraphicFramePr>
          <p:nvPr>
            <p:extLst>
              <p:ext uri="{D42A27DB-BD31-4B8C-83A1-F6EECF244321}">
                <p14:modId xmlns:p14="http://schemas.microsoft.com/office/powerpoint/2010/main" val="1259721591"/>
              </p:ext>
            </p:extLst>
          </p:nvPr>
        </p:nvGraphicFramePr>
        <p:xfrm>
          <a:off x="825305" y="956237"/>
          <a:ext cx="10421816" cy="5263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954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05F8F-9F39-17A3-6D8E-CC63DDA30D25}"/>
              </a:ext>
              <a:ext uri="{C183D7F6-B498-43B3-948B-1728B52AA6E4}">
                <adec:decorative xmlns:adec="http://schemas.microsoft.com/office/drawing/2017/decorative" val="1"/>
              </a:ext>
            </a:extLst>
          </p:cNvPr>
          <p:cNvPicPr>
            <a:picLocks noChangeAspect="1"/>
          </p:cNvPicPr>
          <p:nvPr/>
        </p:nvPicPr>
        <p:blipFill>
          <a:blip r:embed="rId2">
            <a:alphaModFix amt="70000"/>
          </a:blip>
          <a:stretch>
            <a:fillRect/>
          </a:stretch>
        </p:blipFill>
        <p:spPr>
          <a:xfrm>
            <a:off x="5285692" y="499675"/>
            <a:ext cx="7263090" cy="6221691"/>
          </a:xfrm>
          <a:prstGeom prst="rect">
            <a:avLst/>
          </a:prstGeom>
        </p:spPr>
      </p:pic>
      <p:sp>
        <p:nvSpPr>
          <p:cNvPr id="2" name="Title 1">
            <a:extLst>
              <a:ext uri="{FF2B5EF4-FFF2-40B4-BE49-F238E27FC236}">
                <a16:creationId xmlns:a16="http://schemas.microsoft.com/office/drawing/2014/main" id="{A60B0533-F694-3F9F-9883-7E05A1B4232E}"/>
              </a:ext>
            </a:extLst>
          </p:cNvPr>
          <p:cNvSpPr>
            <a:spLocks noGrp="1"/>
          </p:cNvSpPr>
          <p:nvPr>
            <p:ph type="title"/>
          </p:nvPr>
        </p:nvSpPr>
        <p:spPr>
          <a:xfrm>
            <a:off x="317914" y="499675"/>
            <a:ext cx="5789442" cy="775597"/>
          </a:xfrm>
        </p:spPr>
        <p:txBody>
          <a:bodyPr/>
          <a:lstStyle/>
          <a:p>
            <a:r>
              <a:rPr lang="en-GB" dirty="0"/>
              <a:t>LGBTIQ Equality at a Crossroads</a:t>
            </a:r>
            <a:br>
              <a:rPr lang="en-GB" dirty="0"/>
            </a:br>
            <a:endParaRPr lang="en-GB" dirty="0"/>
          </a:p>
        </p:txBody>
      </p:sp>
      <p:sp>
        <p:nvSpPr>
          <p:cNvPr id="5" name="Title 2">
            <a:extLst>
              <a:ext uri="{FF2B5EF4-FFF2-40B4-BE49-F238E27FC236}">
                <a16:creationId xmlns:a16="http://schemas.microsoft.com/office/drawing/2014/main" id="{806178D5-1EC3-9CD3-8952-0580874318E0}"/>
              </a:ext>
            </a:extLst>
          </p:cNvPr>
          <p:cNvSpPr txBox="1">
            <a:spLocks/>
          </p:cNvSpPr>
          <p:nvPr/>
        </p:nvSpPr>
        <p:spPr>
          <a:xfrm>
            <a:off x="249548" y="1154600"/>
            <a:ext cx="6381650" cy="2991588"/>
          </a:xfrm>
          <a:prstGeom prst="rect">
            <a:avLst/>
          </a:prstGeom>
        </p:spPr>
        <p:txBody>
          <a:bodyPr wrap="square" lIns="0" tIns="0" rIns="0" bIns="0" anchor="b" anchorCtr="0">
            <a:spAutoFit/>
          </a:bodyPr>
          <a:lstStyle>
            <a:lvl1pPr algn="l" defTabSz="914400" rtl="0" eaLnBrk="1" latinLnBrk="0" hangingPunct="1">
              <a:lnSpc>
                <a:spcPct val="90000"/>
              </a:lnSpc>
              <a:spcBef>
                <a:spcPct val="0"/>
              </a:spcBef>
              <a:buNone/>
              <a:defRPr sz="2800" b="1" i="0" kern="1200">
                <a:solidFill>
                  <a:schemeClr val="tx1"/>
                </a:solidFill>
                <a:latin typeface="Calibri" panose="020F0502020204030204" pitchFamily="34" charset="0"/>
                <a:ea typeface="+mj-ea"/>
                <a:cs typeface="Calibri" panose="020F0502020204030204" pitchFamily="34" charset="0"/>
              </a:defRPr>
            </a:lvl1pPr>
          </a:lstStyle>
          <a:p>
            <a:pPr marL="342900" indent="-342900">
              <a:buFont typeface="Arial" panose="020B0604020202020204" pitchFamily="34" charset="0"/>
              <a:buChar char="•"/>
            </a:pPr>
            <a:r>
              <a:rPr lang="en-GB" sz="2400" b="0" dirty="0"/>
              <a:t>A critical moment between progress and hatred</a:t>
            </a:r>
          </a:p>
          <a:p>
            <a:pPr marL="342900" indent="-342900">
              <a:buFont typeface="Arial" panose="020B0604020202020204" pitchFamily="34" charset="0"/>
              <a:buChar char="•"/>
            </a:pPr>
            <a:endParaRPr lang="en-GB" sz="2400" b="0" dirty="0"/>
          </a:p>
          <a:p>
            <a:pPr marL="342900" indent="-342900">
              <a:buFont typeface="Arial" panose="020B0604020202020204" pitchFamily="34" charset="0"/>
              <a:buChar char="•"/>
            </a:pPr>
            <a:r>
              <a:rPr lang="en-GB" sz="2400" b="0" dirty="0"/>
              <a:t>Signs of slow gradual progress amidst persisting or increasing violence and harassment</a:t>
            </a:r>
          </a:p>
          <a:p>
            <a:pPr marL="342900" indent="-342900">
              <a:buFont typeface="Arial" panose="020B0604020202020204" pitchFamily="34" charset="0"/>
              <a:buChar char="•"/>
            </a:pPr>
            <a:endParaRPr lang="en-GB" sz="2400" b="0" dirty="0"/>
          </a:p>
          <a:p>
            <a:pPr marL="342900" indent="-342900">
              <a:buFont typeface="Arial" panose="020B0604020202020204" pitchFamily="34" charset="0"/>
              <a:buChar char="•"/>
            </a:pPr>
            <a:r>
              <a:rPr lang="en-GB" sz="2400" b="0" dirty="0"/>
              <a:t>The moment to step up and strengthen </a:t>
            </a:r>
          </a:p>
          <a:p>
            <a:r>
              <a:rPr lang="en-GB" sz="2400" b="0" dirty="0"/>
              <a:t>     our efforts focussing on key areas</a:t>
            </a:r>
            <a:br>
              <a:rPr lang="en-GB" sz="2400" b="0" dirty="0"/>
            </a:br>
            <a:br>
              <a:rPr lang="en-GB" sz="2400" b="0" dirty="0"/>
            </a:br>
            <a:endParaRPr lang="en-GB" sz="2400" b="0" dirty="0"/>
          </a:p>
        </p:txBody>
      </p:sp>
    </p:spTree>
    <p:extLst>
      <p:ext uri="{BB962C8B-B14F-4D97-AF65-F5344CB8AC3E}">
        <p14:creationId xmlns:p14="http://schemas.microsoft.com/office/powerpoint/2010/main" val="1006691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1D0D2-E7E0-054D-9BEB-4830B5E344AD}"/>
              </a:ext>
            </a:extLst>
          </p:cNvPr>
          <p:cNvSpPr>
            <a:spLocks noGrp="1"/>
          </p:cNvSpPr>
          <p:nvPr>
            <p:ph type="title"/>
          </p:nvPr>
        </p:nvSpPr>
        <p:spPr>
          <a:xfrm>
            <a:off x="720000" y="264226"/>
            <a:ext cx="10240100" cy="747897"/>
          </a:xfrm>
        </p:spPr>
        <p:txBody>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Respondents who during their time in school, they have been ridiculed, teased, insulted or threatened because they are LGBTIQ</a:t>
            </a:r>
            <a:endParaRPr lang="en-GB" b="0" dirty="0"/>
          </a:p>
        </p:txBody>
      </p:sp>
      <p:graphicFrame>
        <p:nvGraphicFramePr>
          <p:cNvPr id="8" name="Chart 7" descr="EU – 67  &#10;IE – 76&#10;PT – 74  &#10;AT – 73  &#10;CY – 73  &#10;BG – 72  &#10;LT – 72  &#10;FR – 71  &#10;HR – 71  &#10;EL – 70  &#10;DE – 70  &#10;HU – 69  &#10;RO – 69  &#10;IT – 68  &#10;LU – 68  &#10;LV – 67  &#10;BE – 67  &#10;ES – 66  &#10;EE – 65  &#10;NL – 65  &#10;FI – 60  &#10;DK – 60  &#10;PL – 60  &#10;SK – 60  &#10;MT – 59  &#10;SE – 58  &#10;SI – 56  &#10;CZ – 52  &#10;MK – 68  &#10;RS – 67 &#10;AL - 67">
            <a:extLst>
              <a:ext uri="{FF2B5EF4-FFF2-40B4-BE49-F238E27FC236}">
                <a16:creationId xmlns:a16="http://schemas.microsoft.com/office/drawing/2014/main" id="{A8C935DE-177A-50F6-FD3D-EA5C63D7BCB7}"/>
              </a:ext>
            </a:extLst>
          </p:cNvPr>
          <p:cNvGraphicFramePr/>
          <p:nvPr>
            <p:extLst>
              <p:ext uri="{D42A27DB-BD31-4B8C-83A1-F6EECF244321}">
                <p14:modId xmlns:p14="http://schemas.microsoft.com/office/powerpoint/2010/main" val="1809252384"/>
              </p:ext>
            </p:extLst>
          </p:nvPr>
        </p:nvGraphicFramePr>
        <p:xfrm>
          <a:off x="282604" y="1012124"/>
          <a:ext cx="10678313" cy="5207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88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6E25B30-BC8F-ABF2-A536-6821910A66A6}"/>
              </a:ext>
            </a:extLst>
          </p:cNvPr>
          <p:cNvSpPr>
            <a:spLocks noGrp="1"/>
          </p:cNvSpPr>
          <p:nvPr>
            <p:ph type="pic" sz="quarter" idx="14"/>
          </p:nvPr>
        </p:nvSpPr>
        <p:spPr/>
        <p:txBody>
          <a:bodyPr/>
          <a:lstStyle/>
          <a:p>
            <a:endParaRPr lang="en-GB"/>
          </a:p>
        </p:txBody>
      </p:sp>
      <p:sp>
        <p:nvSpPr>
          <p:cNvPr id="3" name="Title 2">
            <a:extLst>
              <a:ext uri="{FF2B5EF4-FFF2-40B4-BE49-F238E27FC236}">
                <a16:creationId xmlns:a16="http://schemas.microsoft.com/office/drawing/2014/main" id="{C9380BEE-80AB-D1DB-F71A-76D29E518E4A}"/>
              </a:ext>
            </a:extLst>
          </p:cNvPr>
          <p:cNvSpPr>
            <a:spLocks noGrp="1"/>
          </p:cNvSpPr>
          <p:nvPr>
            <p:ph type="title"/>
          </p:nvPr>
        </p:nvSpPr>
        <p:spPr>
          <a:xfrm>
            <a:off x="394290" y="786091"/>
            <a:ext cx="11403420" cy="332399"/>
          </a:xfrm>
        </p:spPr>
        <p:txBody>
          <a:bodyPr/>
          <a:lstStyle/>
          <a:p>
            <a:r>
              <a:rPr lang="en-GB" sz="2400" dirty="0"/>
              <a:t>Reporting the most recent hate motivated incident of physical or sexual attack</a:t>
            </a:r>
          </a:p>
        </p:txBody>
      </p:sp>
      <p:graphicFrame>
        <p:nvGraphicFramePr>
          <p:cNvPr id="5" name="Chart 4" descr="EU – 18  &#10;FI – 29  &#10;CY – 29  &#10;PT – 28  &#10;NL – 28  &#10;IE – 26  &#10;SE – 23  &#10;LV – 22  &#10;DK – 22  &#10;BE – 21  &#10;FR – 21  &#10;IT – 20  &#10;HR – 19  &#10;ES – 19  &#10;EL – 18  &#10;DE – 17  &#10;EE – 15  &#10;AT – 15  &#10;BG – 15  &#10;LT – 13  &#10;SI – 13  &#10;PL – 13  &#10;SK – 11  &#10;MT – 11  &#10;CZ – 9  &#10;RO – 6  &#10;HU – 5  &#10;LU – 18  &#10;AL – 18  &#10;MK – 14  &#10;RS – 14 ">
            <a:extLst>
              <a:ext uri="{FF2B5EF4-FFF2-40B4-BE49-F238E27FC236}">
                <a16:creationId xmlns:a16="http://schemas.microsoft.com/office/drawing/2014/main" id="{E865A21B-54F6-BF27-C3A1-F1E6534524CA}"/>
              </a:ext>
            </a:extLst>
          </p:cNvPr>
          <p:cNvGraphicFramePr>
            <a:graphicFrameLocks/>
          </p:cNvGraphicFramePr>
          <p:nvPr>
            <p:extLst>
              <p:ext uri="{D42A27DB-BD31-4B8C-83A1-F6EECF244321}">
                <p14:modId xmlns:p14="http://schemas.microsoft.com/office/powerpoint/2010/main" val="40802932"/>
              </p:ext>
            </p:extLst>
          </p:nvPr>
        </p:nvGraphicFramePr>
        <p:xfrm>
          <a:off x="535132" y="1282262"/>
          <a:ext cx="10923443" cy="4926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578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4E045-0B2F-86C7-F3E3-C7D2A35320F5}"/>
              </a:ext>
            </a:extLst>
          </p:cNvPr>
          <p:cNvSpPr>
            <a:spLocks noGrp="1"/>
          </p:cNvSpPr>
          <p:nvPr>
            <p:ph type="title"/>
          </p:nvPr>
        </p:nvSpPr>
        <p:spPr>
          <a:xfrm>
            <a:off x="564136" y="941303"/>
            <a:ext cx="4932655" cy="997196"/>
          </a:xfrm>
        </p:spPr>
        <p:txBody>
          <a:bodyPr/>
          <a:lstStyle/>
          <a:p>
            <a:pPr marL="457200" indent="-457200">
              <a:buFont typeface="Arial" panose="020B0604020202020204" pitchFamily="34" charset="0"/>
              <a:buChar char="•"/>
            </a:pPr>
            <a:r>
              <a:rPr lang="en-GB" dirty="0"/>
              <a:t>Life and Dignity</a:t>
            </a:r>
            <a:br>
              <a:rPr lang="en-GB" dirty="0"/>
            </a:br>
            <a:r>
              <a:rPr lang="en-GB" sz="1600" dirty="0"/>
              <a:t>- Homelessness</a:t>
            </a:r>
            <a:br>
              <a:rPr lang="en-GB" sz="1600" dirty="0"/>
            </a:br>
            <a:endParaRPr lang="en-GB" dirty="0"/>
          </a:p>
        </p:txBody>
      </p:sp>
      <p:sp>
        <p:nvSpPr>
          <p:cNvPr id="4" name="Content Placeholder 3">
            <a:extLst>
              <a:ext uri="{FF2B5EF4-FFF2-40B4-BE49-F238E27FC236}">
                <a16:creationId xmlns:a16="http://schemas.microsoft.com/office/drawing/2014/main" id="{AD15964B-A64C-8BFE-E91B-1FFF0F10CB72}"/>
              </a:ext>
            </a:extLst>
          </p:cNvPr>
          <p:cNvSpPr>
            <a:spLocks noGrp="1"/>
          </p:cNvSpPr>
          <p:nvPr>
            <p:ph idx="1"/>
          </p:nvPr>
        </p:nvSpPr>
        <p:spPr/>
        <p:txBody>
          <a:bodyPr/>
          <a:lstStyle/>
          <a:p>
            <a:endParaRPr lang="en-GB"/>
          </a:p>
        </p:txBody>
      </p:sp>
      <p:graphicFrame>
        <p:nvGraphicFramePr>
          <p:cNvPr id="7" name="Picture Placeholder 6" descr="This graphs give an overview of homelessness faced by LGBTIQ+ persons. In particular, for all grups (lesbian, gay, bisexual, pansexual, asexual, cis women, cis men, trans women, trans men, non-binary and gender diverse, intersex), most respondents stay with friends and relatives termporarily. To a considerable lesser degree, they had to stay in a place not intended as permanent home. Similar figures to this latter, are visible for 'having to stay in an emergency or temporary accommodation' and 'having to sleep rough or sleep in public spaces'.">
            <a:extLst>
              <a:ext uri="{FF2B5EF4-FFF2-40B4-BE49-F238E27FC236}">
                <a16:creationId xmlns:a16="http://schemas.microsoft.com/office/drawing/2014/main" id="{5C5869C7-FCCE-95AE-9C17-2140508BF43A}"/>
              </a:ext>
            </a:extLst>
          </p:cNvPr>
          <p:cNvGraphicFramePr>
            <a:graphicFrameLocks noGrp="1"/>
          </p:cNvGraphicFramePr>
          <p:nvPr>
            <p:ph type="pic" sz="quarter" idx="14"/>
            <p:extLst>
              <p:ext uri="{D42A27DB-BD31-4B8C-83A1-F6EECF244321}">
                <p14:modId xmlns:p14="http://schemas.microsoft.com/office/powerpoint/2010/main" val="3267098225"/>
              </p:ext>
            </p:extLst>
          </p:nvPr>
        </p:nvGraphicFramePr>
        <p:xfrm>
          <a:off x="180975" y="279400"/>
          <a:ext cx="11446889" cy="5940425"/>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Connector 1">
            <a:extLst>
              <a:ext uri="{FF2B5EF4-FFF2-40B4-BE49-F238E27FC236}">
                <a16:creationId xmlns:a16="http://schemas.microsoft.com/office/drawing/2014/main" id="{D4720C58-7A01-3F88-9DBF-DA67CA2A7F5F}"/>
              </a:ext>
              <a:ext uri="{C183D7F6-B498-43B3-948B-1728B52AA6E4}">
                <adec:decorative xmlns:adec="http://schemas.microsoft.com/office/drawing/2017/decorative" val="1"/>
              </a:ext>
            </a:extLst>
          </p:cNvPr>
          <p:cNvCxnSpPr/>
          <p:nvPr/>
        </p:nvCxnSpPr>
        <p:spPr>
          <a:xfrm>
            <a:off x="6231659" y="727364"/>
            <a:ext cx="0" cy="494607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117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4E045-0B2F-86C7-F3E3-C7D2A35320F5}"/>
              </a:ext>
            </a:extLst>
          </p:cNvPr>
          <p:cNvSpPr>
            <a:spLocks noGrp="1"/>
          </p:cNvSpPr>
          <p:nvPr>
            <p:ph type="title"/>
          </p:nvPr>
        </p:nvSpPr>
        <p:spPr>
          <a:xfrm>
            <a:off x="564136" y="442705"/>
            <a:ext cx="4932655" cy="997196"/>
          </a:xfrm>
        </p:spPr>
        <p:txBody>
          <a:bodyPr/>
          <a:lstStyle/>
          <a:p>
            <a:pPr marL="457200" indent="-457200">
              <a:buFont typeface="Arial" panose="020B0604020202020204" pitchFamily="34" charset="0"/>
              <a:buChar char="•"/>
            </a:pPr>
            <a:r>
              <a:rPr lang="en-GB" dirty="0"/>
              <a:t>Life and Dignity</a:t>
            </a:r>
            <a:br>
              <a:rPr lang="en-GB" dirty="0"/>
            </a:br>
            <a:r>
              <a:rPr lang="en-GB" sz="1600" dirty="0"/>
              <a:t>- Mental health </a:t>
            </a:r>
            <a:br>
              <a:rPr lang="en-GB" sz="1600" dirty="0"/>
            </a:br>
            <a:endParaRPr lang="en-GB" dirty="0"/>
          </a:p>
        </p:txBody>
      </p:sp>
      <p:graphicFrame>
        <p:nvGraphicFramePr>
          <p:cNvPr id="5" name="Picture Placeholder 4" descr="In all 27 EU Member States, the figures for respondents thinking of committing suicide last year often or always and thinking of committing suicide rarely often or always are 12 and 37 respectively. As for groups within the LGBTIQ+ community:&#10;For lesbians - 11 often or always, 33 rarely often or always.&#10;For gay respondents - 8 often or always, 28 rarely often or always.&#10;For bisexual respondents - 13 often or always, 41 rarely often or always.&#10;For pansexual respondents - 24 often or always, 59 rarely often or always.&#10;For asexual respondents - 21 often or always, 55 rarely often or always.&#10;For cis women - 12 often or always, 38 rarely often or always.&#10;For cis men - 8 often or always, 30 rarely often or always.&#10;For trans women - 24 often or always, 59 rarely often or always.&#10;For trans men - 28 often or always, 60 rarely often or always.&#10;For non-binary and gender-diverse - 22 often or always, 55 rarely often or always.&#10;For intersex - 22 often or always, 53 rarely often or always.">
            <a:extLst>
              <a:ext uri="{FF2B5EF4-FFF2-40B4-BE49-F238E27FC236}">
                <a16:creationId xmlns:a16="http://schemas.microsoft.com/office/drawing/2014/main" id="{561EB507-D9FB-50AD-EBD2-9C95C8DAA75A}"/>
              </a:ext>
            </a:extLst>
          </p:cNvPr>
          <p:cNvGraphicFramePr>
            <a:graphicFrameLocks noGrp="1"/>
          </p:cNvGraphicFramePr>
          <p:nvPr>
            <p:ph type="pic" sz="quarter" idx="14"/>
            <p:extLst>
              <p:ext uri="{D42A27DB-BD31-4B8C-83A1-F6EECF244321}">
                <p14:modId xmlns:p14="http://schemas.microsoft.com/office/powerpoint/2010/main" val="2911419861"/>
              </p:ext>
            </p:extLst>
          </p:nvPr>
        </p:nvGraphicFramePr>
        <p:xfrm>
          <a:off x="248804" y="1137803"/>
          <a:ext cx="11488164" cy="49460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8776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4E045-0B2F-86C7-F3E3-C7D2A35320F5}"/>
              </a:ext>
            </a:extLst>
          </p:cNvPr>
          <p:cNvSpPr>
            <a:spLocks noGrp="1"/>
          </p:cNvSpPr>
          <p:nvPr>
            <p:ph type="title"/>
          </p:nvPr>
        </p:nvSpPr>
        <p:spPr>
          <a:xfrm>
            <a:off x="564136" y="941303"/>
            <a:ext cx="4932655" cy="997196"/>
          </a:xfrm>
        </p:spPr>
        <p:txBody>
          <a:bodyPr/>
          <a:lstStyle/>
          <a:p>
            <a:pPr marL="457200" indent="-457200">
              <a:buFont typeface="Arial" panose="020B0604020202020204" pitchFamily="34" charset="0"/>
              <a:buChar char="•"/>
            </a:pPr>
            <a:r>
              <a:rPr lang="en-GB" dirty="0"/>
              <a:t>Life and Dignity</a:t>
            </a:r>
            <a:br>
              <a:rPr lang="en-GB" dirty="0"/>
            </a:br>
            <a:r>
              <a:rPr lang="en-GB" sz="1600" dirty="0"/>
              <a:t>- ‘Conversion practices’</a:t>
            </a:r>
            <a:br>
              <a:rPr lang="en-GB" sz="1600" dirty="0"/>
            </a:br>
            <a:endParaRPr lang="en-GB" dirty="0"/>
          </a:p>
        </p:txBody>
      </p:sp>
      <p:sp>
        <p:nvSpPr>
          <p:cNvPr id="4" name="Content Placeholder 3">
            <a:extLst>
              <a:ext uri="{FF2B5EF4-FFF2-40B4-BE49-F238E27FC236}">
                <a16:creationId xmlns:a16="http://schemas.microsoft.com/office/drawing/2014/main" id="{AD15964B-A64C-8BFE-E91B-1FFF0F10CB72}"/>
              </a:ext>
              <a:ext uri="{C183D7F6-B498-43B3-948B-1728B52AA6E4}">
                <adec:decorative xmlns:adec="http://schemas.microsoft.com/office/drawing/2017/decorative" val="1"/>
              </a:ext>
            </a:extLst>
          </p:cNvPr>
          <p:cNvSpPr>
            <a:spLocks noGrp="1"/>
          </p:cNvSpPr>
          <p:nvPr>
            <p:ph idx="1"/>
          </p:nvPr>
        </p:nvSpPr>
        <p:spPr/>
        <p:txBody>
          <a:bodyPr/>
          <a:lstStyle/>
          <a:p>
            <a:endParaRPr lang="en-GB"/>
          </a:p>
        </p:txBody>
      </p:sp>
      <p:graphicFrame>
        <p:nvGraphicFramePr>
          <p:cNvPr id="10" name="Chart 9" descr="The figures in this graph are as follows:&#10;Intervention by family members: 11&#10;Prayer, religious ritual or religious counselling: 5&#10;Psychological or psychiatric treatment: 3&#10;Medication: 1&#10;Physical violence (such as beatings): 3&#10;Sexual violence: 1&#10;Other: 2&#10;None of the above: 75">
            <a:extLst>
              <a:ext uri="{FF2B5EF4-FFF2-40B4-BE49-F238E27FC236}">
                <a16:creationId xmlns:a16="http://schemas.microsoft.com/office/drawing/2014/main" id="{AAA6270F-464D-5068-B62D-EBDA6C827A04}"/>
              </a:ext>
            </a:extLst>
          </p:cNvPr>
          <p:cNvGraphicFramePr>
            <a:graphicFrameLocks/>
          </p:cNvGraphicFramePr>
          <p:nvPr>
            <p:extLst>
              <p:ext uri="{D42A27DB-BD31-4B8C-83A1-F6EECF244321}">
                <p14:modId xmlns:p14="http://schemas.microsoft.com/office/powerpoint/2010/main" val="3535075622"/>
              </p:ext>
            </p:extLst>
          </p:nvPr>
        </p:nvGraphicFramePr>
        <p:xfrm>
          <a:off x="180229" y="1625601"/>
          <a:ext cx="5826871" cy="4757424"/>
        </p:xfrm>
        <a:graphic>
          <a:graphicData uri="http://schemas.openxmlformats.org/drawingml/2006/chart">
            <c:chart xmlns:c="http://schemas.openxmlformats.org/drawingml/2006/chart" xmlns:r="http://schemas.openxmlformats.org/officeDocument/2006/relationships" r:id="rId3"/>
          </a:graphicData>
        </a:graphic>
      </p:graphicFrame>
      <p:sp>
        <p:nvSpPr>
          <p:cNvPr id="6" name="Picture Placeholder 5">
            <a:extLst>
              <a:ext uri="{FF2B5EF4-FFF2-40B4-BE49-F238E27FC236}">
                <a16:creationId xmlns:a16="http://schemas.microsoft.com/office/drawing/2014/main" id="{C96BDBA7-1189-C8A0-C658-A5227F97AA76}"/>
              </a:ext>
            </a:extLst>
          </p:cNvPr>
          <p:cNvSpPr>
            <a:spLocks noGrp="1"/>
          </p:cNvSpPr>
          <p:nvPr>
            <p:ph type="pic" sz="quarter" idx="14"/>
          </p:nvPr>
        </p:nvSpPr>
        <p:spPr/>
        <p:txBody>
          <a:bodyPr/>
          <a:lstStyle/>
          <a:p>
            <a:endParaRPr lang="en-GB"/>
          </a:p>
        </p:txBody>
      </p:sp>
      <p:graphicFrame>
        <p:nvGraphicFramePr>
          <p:cNvPr id="9" name="Chart 8" descr="The figure in this graph are the following.&#10;In the 27 EU States, 24 experienced conversion therapies, 11 gave free consent.&#10;For lesbians: 27 experienced conversion therapies, 10 gave free consent.&#10;For gay respondents: 25 experienced conversion therapies, 13 gave free consent.&#10;For bisexual respondents: 21 experienced conversion therapies, 10 gave free consent.&#10;For pansexual respondents: 30 experienced conversion therapies, 10 gave free consent.&#10;For asexual respondents: 26 experienced conversion therapies, 10 gave free consent.&#10;For cis women: 22 experienced conversion therapies, 8 gave free consent.&#10;For cis men: 22 experienced conversion therapies, 14 gave free consent.&#10;For trans women: 47 experienced conversion therapies, 17 gave free consent.&#10;For trans men: 48 experienced conversion therapies, 12 gave free consent.&#10;For non-binary and gender diverse respondents: 34 experienced conversion therapies, 9 gave free consent.&#10;For intersex respondents: 39 experienced conversion therapies, 16 gave free consent.">
            <a:extLst>
              <a:ext uri="{FF2B5EF4-FFF2-40B4-BE49-F238E27FC236}">
                <a16:creationId xmlns:a16="http://schemas.microsoft.com/office/drawing/2014/main" id="{01F7A7DA-EBE2-D8C9-44C8-B1FB6908F47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199486350"/>
              </p:ext>
            </p:extLst>
          </p:nvPr>
        </p:nvGraphicFramePr>
        <p:xfrm>
          <a:off x="6096000" y="179121"/>
          <a:ext cx="6163540" cy="6040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2340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0FC02C-A460-13BE-CBAA-9D2D041EC577}"/>
              </a:ext>
            </a:extLst>
          </p:cNvPr>
          <p:cNvSpPr>
            <a:spLocks noGrp="1"/>
          </p:cNvSpPr>
          <p:nvPr>
            <p:ph type="title"/>
          </p:nvPr>
        </p:nvSpPr>
        <p:spPr>
          <a:xfrm>
            <a:off x="720000" y="506665"/>
            <a:ext cx="8335510" cy="775597"/>
          </a:xfrm>
        </p:spPr>
        <p:txBody>
          <a:bodyPr/>
          <a:lstStyle/>
          <a:p>
            <a:r>
              <a:rPr lang="en-GB" dirty="0"/>
              <a:t>Who are the respondents? The universe of SO-GIE-SC </a:t>
            </a:r>
            <a:br>
              <a:rPr lang="en-GB" dirty="0"/>
            </a:br>
            <a:endParaRPr lang="en-GB" dirty="0"/>
          </a:p>
        </p:txBody>
      </p:sp>
      <p:graphicFrame>
        <p:nvGraphicFramePr>
          <p:cNvPr id="8" name="Chart 7" descr="The composition of the respondents is heterogeneous&#10;">
            <a:extLst>
              <a:ext uri="{FF2B5EF4-FFF2-40B4-BE49-F238E27FC236}">
                <a16:creationId xmlns:a16="http://schemas.microsoft.com/office/drawing/2014/main" id="{3A7F940D-4F10-C9A6-3F6A-98C673BB0660}"/>
              </a:ext>
            </a:extLst>
          </p:cNvPr>
          <p:cNvGraphicFramePr/>
          <p:nvPr>
            <p:extLst>
              <p:ext uri="{D42A27DB-BD31-4B8C-83A1-F6EECF244321}">
                <p14:modId xmlns:p14="http://schemas.microsoft.com/office/powerpoint/2010/main" val="3134519419"/>
              </p:ext>
            </p:extLst>
          </p:nvPr>
        </p:nvGraphicFramePr>
        <p:xfrm>
          <a:off x="581891" y="1037576"/>
          <a:ext cx="10892560" cy="5405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426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50B9300-5F3E-673F-A8BF-47C0E50B0724}"/>
              </a:ext>
              <a:ext uri="{C183D7F6-B498-43B3-948B-1728B52AA6E4}">
                <adec:decorative xmlns:adec="http://schemas.microsoft.com/office/drawing/2017/decorative" val="1"/>
              </a:ext>
            </a:extLst>
          </p:cNvPr>
          <p:cNvSpPr>
            <a:spLocks noGrp="1"/>
          </p:cNvSpPr>
          <p:nvPr>
            <p:ph type="pic" sz="quarter" idx="14"/>
          </p:nvPr>
        </p:nvSpPr>
        <p:spPr/>
        <p:txBody>
          <a:bodyPr/>
          <a:lstStyle/>
          <a:p>
            <a:endParaRPr lang="en-GB"/>
          </a:p>
        </p:txBody>
      </p:sp>
      <p:sp>
        <p:nvSpPr>
          <p:cNvPr id="3" name="Title 2">
            <a:extLst>
              <a:ext uri="{FF2B5EF4-FFF2-40B4-BE49-F238E27FC236}">
                <a16:creationId xmlns:a16="http://schemas.microsoft.com/office/drawing/2014/main" id="{180D0061-0AD5-6021-0470-850EE066F8C8}"/>
              </a:ext>
            </a:extLst>
          </p:cNvPr>
          <p:cNvSpPr>
            <a:spLocks noGrp="1"/>
          </p:cNvSpPr>
          <p:nvPr>
            <p:ph type="title"/>
          </p:nvPr>
        </p:nvSpPr>
        <p:spPr>
          <a:xfrm>
            <a:off x="720000" y="506666"/>
            <a:ext cx="8299309" cy="436310"/>
          </a:xfrm>
        </p:spPr>
        <p:txBody>
          <a:bodyPr/>
          <a:lstStyle/>
          <a:p>
            <a:r>
              <a:rPr lang="en-GB" dirty="0"/>
              <a:t>LGBTIQ Survey respondents by SO-GIE-SC</a:t>
            </a:r>
          </a:p>
        </p:txBody>
      </p:sp>
      <p:sp>
        <p:nvSpPr>
          <p:cNvPr id="4" name="Content Placeholder 3">
            <a:extLst>
              <a:ext uri="{FF2B5EF4-FFF2-40B4-BE49-F238E27FC236}">
                <a16:creationId xmlns:a16="http://schemas.microsoft.com/office/drawing/2014/main" id="{ED92E614-BB56-6ABB-854C-E1B83673C03B}"/>
              </a:ext>
              <a:ext uri="{C183D7F6-B498-43B3-948B-1728B52AA6E4}">
                <adec:decorative xmlns:adec="http://schemas.microsoft.com/office/drawing/2017/decorative" val="1"/>
              </a:ext>
            </a:extLst>
          </p:cNvPr>
          <p:cNvSpPr>
            <a:spLocks noGrp="1"/>
          </p:cNvSpPr>
          <p:nvPr>
            <p:ph idx="1"/>
          </p:nvPr>
        </p:nvSpPr>
        <p:spPr/>
        <p:txBody>
          <a:bodyPr/>
          <a:lstStyle/>
          <a:p>
            <a:endParaRPr lang="en-GB"/>
          </a:p>
        </p:txBody>
      </p:sp>
      <p:graphicFrame>
        <p:nvGraphicFramePr>
          <p:cNvPr id="6" name="Chart 5" descr="LGBTIQ Survey respondents by sexual orientation:&#10;8% asexual&#10;13% pansexual&#10;25% bisexual&#10;29% gay&#10;21% lesbian">
            <a:extLst>
              <a:ext uri="{FF2B5EF4-FFF2-40B4-BE49-F238E27FC236}">
                <a16:creationId xmlns:a16="http://schemas.microsoft.com/office/drawing/2014/main" id="{982E3E99-BAA1-6264-B4B4-A798C34FC979}"/>
              </a:ext>
            </a:extLst>
          </p:cNvPr>
          <p:cNvGraphicFramePr>
            <a:graphicFrameLocks/>
          </p:cNvGraphicFramePr>
          <p:nvPr>
            <p:extLst>
              <p:ext uri="{D42A27DB-BD31-4B8C-83A1-F6EECF244321}">
                <p14:modId xmlns:p14="http://schemas.microsoft.com/office/powerpoint/2010/main" val="1451533461"/>
              </p:ext>
            </p:extLst>
          </p:nvPr>
        </p:nvGraphicFramePr>
        <p:xfrm>
          <a:off x="204625" y="904652"/>
          <a:ext cx="3999661" cy="54083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LGBTIQ Survey respondents by gender identity:&#10;20% non-binary and gender-diverse&#10;6% trans men&#10;5% trans woman&#10;32% cis man&#10;37% cis woman&#10;1% other">
            <a:extLst>
              <a:ext uri="{FF2B5EF4-FFF2-40B4-BE49-F238E27FC236}">
                <a16:creationId xmlns:a16="http://schemas.microsoft.com/office/drawing/2014/main" id="{75AAA2FE-5678-C17E-310E-2D3C31981BAE}"/>
              </a:ext>
            </a:extLst>
          </p:cNvPr>
          <p:cNvGraphicFramePr>
            <a:graphicFrameLocks/>
          </p:cNvGraphicFramePr>
          <p:nvPr>
            <p:extLst>
              <p:ext uri="{D42A27DB-BD31-4B8C-83A1-F6EECF244321}">
                <p14:modId xmlns:p14="http://schemas.microsoft.com/office/powerpoint/2010/main" val="2891249286"/>
              </p:ext>
            </p:extLst>
          </p:nvPr>
        </p:nvGraphicFramePr>
        <p:xfrm>
          <a:off x="4162883" y="942977"/>
          <a:ext cx="4300512" cy="53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LGBTIQ Survey respondents by ssex characteristics:&#10;98% endorsex&#10;2% intersex">
            <a:extLst>
              <a:ext uri="{FF2B5EF4-FFF2-40B4-BE49-F238E27FC236}">
                <a16:creationId xmlns:a16="http://schemas.microsoft.com/office/drawing/2014/main" id="{48A9A7C6-CDF9-927B-3360-1F0A9654A8DF}"/>
              </a:ext>
            </a:extLst>
          </p:cNvPr>
          <p:cNvGraphicFramePr>
            <a:graphicFrameLocks/>
          </p:cNvGraphicFramePr>
          <p:nvPr>
            <p:extLst>
              <p:ext uri="{D42A27DB-BD31-4B8C-83A1-F6EECF244321}">
                <p14:modId xmlns:p14="http://schemas.microsoft.com/office/powerpoint/2010/main" val="869125913"/>
              </p:ext>
            </p:extLst>
          </p:nvPr>
        </p:nvGraphicFramePr>
        <p:xfrm>
          <a:off x="8326303" y="859156"/>
          <a:ext cx="3555702" cy="5309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639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1907C0A-90BB-AC4A-4F99-E9A58EDB890B}"/>
              </a:ext>
              <a:ext uri="{C183D7F6-B498-43B3-948B-1728B52AA6E4}">
                <adec:decorative xmlns:adec="http://schemas.microsoft.com/office/drawing/2017/decorative" val="1"/>
              </a:ext>
            </a:extLst>
          </p:cNvPr>
          <p:cNvSpPr>
            <a:spLocks noGrp="1"/>
          </p:cNvSpPr>
          <p:nvPr>
            <p:ph type="pic" sz="quarter" idx="14"/>
          </p:nvPr>
        </p:nvSpPr>
        <p:spPr/>
        <p:txBody>
          <a:bodyPr/>
          <a:lstStyle/>
          <a:p>
            <a:endParaRPr lang="en-GB" dirty="0"/>
          </a:p>
        </p:txBody>
      </p:sp>
      <p:sp>
        <p:nvSpPr>
          <p:cNvPr id="3" name="Title 2">
            <a:extLst>
              <a:ext uri="{FF2B5EF4-FFF2-40B4-BE49-F238E27FC236}">
                <a16:creationId xmlns:a16="http://schemas.microsoft.com/office/drawing/2014/main" id="{48520050-781F-99F1-C16E-512A18084722}"/>
              </a:ext>
            </a:extLst>
          </p:cNvPr>
          <p:cNvSpPr>
            <a:spLocks noGrp="1"/>
          </p:cNvSpPr>
          <p:nvPr>
            <p:ph type="title"/>
          </p:nvPr>
        </p:nvSpPr>
        <p:spPr>
          <a:xfrm>
            <a:off x="720000" y="506665"/>
            <a:ext cx="4932655" cy="775597"/>
          </a:xfrm>
        </p:spPr>
        <p:txBody>
          <a:bodyPr/>
          <a:lstStyle/>
          <a:p>
            <a:r>
              <a:rPr lang="en-GB" dirty="0"/>
              <a:t>Trans women – trans men and Non-Binary &amp; gender diverse</a:t>
            </a:r>
          </a:p>
        </p:txBody>
      </p:sp>
      <p:sp>
        <p:nvSpPr>
          <p:cNvPr id="4" name="Content Placeholder 3">
            <a:extLst>
              <a:ext uri="{FF2B5EF4-FFF2-40B4-BE49-F238E27FC236}">
                <a16:creationId xmlns:a16="http://schemas.microsoft.com/office/drawing/2014/main" id="{435322AC-AAAB-E88A-ED4A-4E1824CBA611}"/>
              </a:ext>
            </a:extLst>
          </p:cNvPr>
          <p:cNvSpPr>
            <a:spLocks noGrp="1"/>
          </p:cNvSpPr>
          <p:nvPr>
            <p:ph idx="1"/>
          </p:nvPr>
        </p:nvSpPr>
        <p:spPr>
          <a:xfrm>
            <a:off x="720000" y="1800000"/>
            <a:ext cx="4932655" cy="1180836"/>
          </a:xfrm>
        </p:spPr>
        <p:txBody>
          <a:bodyPr/>
          <a:lstStyle/>
          <a:p>
            <a:r>
              <a:rPr lang="en-GB" dirty="0"/>
              <a:t>In the survey analysis and reports we disaggregate trans people under the criterion of binary or non-binary self-identification</a:t>
            </a:r>
          </a:p>
          <a:p>
            <a:pPr marL="0" indent="0">
              <a:buNone/>
            </a:pPr>
            <a:r>
              <a:rPr lang="en-GB" sz="1600" dirty="0">
                <a:sym typeface="Wingdings" panose="05000000000000000000" pitchFamily="2" charset="2"/>
              </a:rPr>
              <a:t> After consultation with LGBTIQ communities</a:t>
            </a:r>
            <a:endParaRPr lang="en-GB" sz="1600" dirty="0"/>
          </a:p>
        </p:txBody>
      </p:sp>
      <p:pic>
        <p:nvPicPr>
          <p:cNvPr id="14" name="Picture 13" descr="Cross-dressing woman, cross-dressing man, non-binary. genderqueer, gender-fluid, agender and poly-gender were aggregated into 'non-binary and gender-diverse'.">
            <a:extLst>
              <a:ext uri="{FF2B5EF4-FFF2-40B4-BE49-F238E27FC236}">
                <a16:creationId xmlns:a16="http://schemas.microsoft.com/office/drawing/2014/main" id="{6C2CDDDB-7561-9493-4E8F-CF694CFB6EB3}"/>
              </a:ext>
            </a:extLst>
          </p:cNvPr>
          <p:cNvPicPr>
            <a:picLocks noChangeAspect="1"/>
          </p:cNvPicPr>
          <p:nvPr/>
        </p:nvPicPr>
        <p:blipFill rotWithShape="1">
          <a:blip r:embed="rId2"/>
          <a:srcRect l="12230" t="24432" r="65355" b="41409"/>
          <a:stretch/>
        </p:blipFill>
        <p:spPr>
          <a:xfrm>
            <a:off x="6177394" y="1416384"/>
            <a:ext cx="5616200" cy="3566178"/>
          </a:xfrm>
          <a:prstGeom prst="rect">
            <a:avLst/>
          </a:prstGeom>
        </p:spPr>
      </p:pic>
    </p:spTree>
    <p:extLst>
      <p:ext uri="{BB962C8B-B14F-4D97-AF65-F5344CB8AC3E}">
        <p14:creationId xmlns:p14="http://schemas.microsoft.com/office/powerpoint/2010/main" val="70925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573C-EEE0-9EC0-C009-428B9634CB37}"/>
              </a:ext>
            </a:extLst>
          </p:cNvPr>
          <p:cNvSpPr>
            <a:spLocks noGrp="1"/>
          </p:cNvSpPr>
          <p:nvPr>
            <p:ph type="title"/>
          </p:nvPr>
        </p:nvSpPr>
        <p:spPr>
          <a:xfrm>
            <a:off x="709115" y="510085"/>
            <a:ext cx="7770856" cy="389209"/>
          </a:xfrm>
        </p:spPr>
        <p:txBody>
          <a:bodyPr/>
          <a:lstStyle/>
          <a:p>
            <a:r>
              <a:rPr lang="en-GB" sz="2800" dirty="0">
                <a:effectLst/>
                <a:latin typeface="Aptos" panose="020B0004020202020204" pitchFamily="34" charset="0"/>
                <a:ea typeface="Aptos" panose="020B0004020202020204" pitchFamily="34" charset="0"/>
              </a:rPr>
              <a:t>Intersectional discrimination in EU law?</a:t>
            </a:r>
            <a:endParaRPr lang="en-GB" dirty="0"/>
          </a:p>
        </p:txBody>
      </p:sp>
      <p:sp>
        <p:nvSpPr>
          <p:cNvPr id="3" name="Text Placeholder 2">
            <a:extLst>
              <a:ext uri="{FF2B5EF4-FFF2-40B4-BE49-F238E27FC236}">
                <a16:creationId xmlns:a16="http://schemas.microsoft.com/office/drawing/2014/main" id="{75D95F21-FF2F-2DA7-BF78-EA2EFD0032FF}"/>
              </a:ext>
            </a:extLst>
          </p:cNvPr>
          <p:cNvSpPr>
            <a:spLocks noGrp="1"/>
          </p:cNvSpPr>
          <p:nvPr>
            <p:ph type="body" sz="quarter" idx="10"/>
          </p:nvPr>
        </p:nvSpPr>
        <p:spPr>
          <a:xfrm>
            <a:off x="671015" y="1177031"/>
            <a:ext cx="10742656" cy="4629985"/>
          </a:xfrm>
        </p:spPr>
        <p:txBody>
          <a:bodyPr/>
          <a:lstStyle/>
          <a:p>
            <a:pPr marL="228600"/>
            <a:r>
              <a:rPr lang="en-GB" sz="1800" dirty="0">
                <a:effectLst/>
                <a:latin typeface="Aptos" panose="020B0004020202020204" pitchFamily="34" charset="0"/>
                <a:ea typeface="Aptos" panose="020B0004020202020204" pitchFamily="34" charset="0"/>
              </a:rPr>
              <a:t>FRA has addressed intersectional discrimination in its work, and expressed the need for explicit  inclusion of intersectional discrimination in EU legislation, see in particular in its FRA OPINION – 1/2021 on </a:t>
            </a:r>
            <a:r>
              <a:rPr lang="en-GB" sz="1800" u="sng" dirty="0">
                <a:effectLst/>
                <a:latin typeface="Aptos" panose="020B0004020202020204" pitchFamily="34" charset="0"/>
                <a:ea typeface="Aptos" panose="020B0004020202020204" pitchFamily="34" charset="0"/>
                <a:hlinkClick r:id="rId2">
                  <a:extLst>
                    <a:ext uri="{A12FA001-AC4F-418D-AE19-62706E023703}">
                      <ahyp:hlinkClr xmlns:ahyp="http://schemas.microsoft.com/office/drawing/2018/hyperlinkcolor" val="tx"/>
                    </a:ext>
                  </a:extLst>
                </a:hlinkClick>
              </a:rPr>
              <a:t>Equality in the EU 20 years on from the initial implementation of the equality directives (europa.eu)</a:t>
            </a:r>
            <a:r>
              <a:rPr lang="en-GB" sz="1800" dirty="0">
                <a:effectLst/>
                <a:latin typeface="Aptos" panose="020B0004020202020204" pitchFamily="34" charset="0"/>
                <a:ea typeface="Aptos" panose="020B0004020202020204" pitchFamily="34" charset="0"/>
              </a:rPr>
              <a:t>: </a:t>
            </a:r>
            <a:endParaRPr lang="en-GB" sz="1800" dirty="0">
              <a:effectLst/>
              <a:latin typeface="Times New Roman" panose="02020603050405020304" pitchFamily="18" charset="0"/>
              <a:ea typeface="Aptos" panose="020B0004020202020204" pitchFamily="34" charset="0"/>
            </a:endParaRPr>
          </a:p>
          <a:p>
            <a:pPr marL="228600"/>
            <a:r>
              <a:rPr lang="en-GB" sz="1800" i="1" dirty="0">
                <a:effectLst/>
                <a:latin typeface="Aptos" panose="020B0004020202020204" pitchFamily="34" charset="0"/>
                <a:ea typeface="Aptos" panose="020B0004020202020204" pitchFamily="34" charset="0"/>
              </a:rPr>
              <a:t>FRA OPINION 2 </a:t>
            </a:r>
            <a:r>
              <a:rPr lang="en-GB" sz="1800" dirty="0">
                <a:effectLst/>
                <a:latin typeface="Aptos" panose="020B0004020202020204" pitchFamily="34" charset="0"/>
                <a:ea typeface="Aptos" panose="020B0004020202020204" pitchFamily="34" charset="0"/>
              </a:rPr>
              <a:t> </a:t>
            </a:r>
            <a:endParaRPr lang="en-GB" sz="1800" dirty="0">
              <a:effectLst/>
              <a:latin typeface="Times New Roman" panose="02020603050405020304" pitchFamily="18" charset="0"/>
              <a:ea typeface="Aptos" panose="020B0004020202020204" pitchFamily="34" charset="0"/>
            </a:endParaRPr>
          </a:p>
          <a:p>
            <a:pPr marL="228600"/>
            <a:r>
              <a:rPr lang="en-GB" sz="1800" i="1" dirty="0">
                <a:effectLst/>
                <a:latin typeface="Aptos" panose="020B0004020202020204" pitchFamily="34" charset="0"/>
                <a:ea typeface="Aptos" panose="020B0004020202020204" pitchFamily="34" charset="0"/>
              </a:rPr>
              <a:t>The EU legislator should consider broadening the concept of discrimination to include intersectional discrimination in existing and new legislation in the area of equality and non-discrimination. This would enable the EU and Member States to reinforce legal protection against intersectional discrimination, in particular for women who face discrimination based on the combination of different grounds of discrimination.</a:t>
            </a:r>
            <a:r>
              <a:rPr lang="en-GB" sz="1800" dirty="0">
                <a:effectLst/>
                <a:latin typeface="Aptos" panose="020B0004020202020204" pitchFamily="34" charset="0"/>
                <a:ea typeface="Aptos" panose="020B0004020202020204" pitchFamily="34" charset="0"/>
              </a:rPr>
              <a:t> </a:t>
            </a:r>
          </a:p>
          <a:p>
            <a:pPr marL="228600"/>
            <a:r>
              <a:rPr lang="en-GB" sz="1800" dirty="0">
                <a:effectLst/>
                <a:latin typeface="Aptos" panose="020B0004020202020204" pitchFamily="34" charset="0"/>
                <a:ea typeface="Aptos" panose="020B0004020202020204" pitchFamily="34" charset="0"/>
              </a:rPr>
              <a:t>(..) </a:t>
            </a:r>
            <a:r>
              <a:rPr lang="en-GB" sz="1800" i="1" dirty="0">
                <a:effectLst/>
                <a:latin typeface="Aptos" panose="020B0004020202020204" pitchFamily="34" charset="0"/>
                <a:ea typeface="Aptos" panose="020B0004020202020204" pitchFamily="34" charset="0"/>
              </a:rPr>
              <a:t>The EU and the Member States should acknowledge the multiple and intersecting identities of LGBTIQ people, with respect to their sexual orientation, gender identity and sex characteristics, and ensure that legislation or policy promoting LGBTIQ equality adopts an intersectional approach to reflect the reality and lived experiences of LGBTIQ people.</a:t>
            </a:r>
          </a:p>
          <a:p>
            <a:r>
              <a:rPr lang="en-GB" sz="1800" b="1" dirty="0">
                <a:effectLst/>
                <a:latin typeface="Aptos" panose="020B0004020202020204" pitchFamily="34" charset="0"/>
                <a:ea typeface="Aptos" panose="020B0004020202020204" pitchFamily="34" charset="0"/>
              </a:rPr>
              <a:t>intersectional discrimination has already been included in the two Directives on Standards for Equality Bodies, </a:t>
            </a:r>
            <a:r>
              <a:rPr lang="en-GB" sz="1800" dirty="0">
                <a:effectLst/>
                <a:latin typeface="Aptos" panose="020B0004020202020204" pitchFamily="34" charset="0"/>
                <a:ea typeface="Aptos" panose="020B0004020202020204" pitchFamily="34" charset="0"/>
              </a:rPr>
              <a:t>in the framework of raising awareness about discrimination</a:t>
            </a:r>
            <a:endParaRPr lang="en-GB" sz="1800" dirty="0">
              <a:effectLst/>
              <a:latin typeface="Times New Roman" panose="02020603050405020304" pitchFamily="18" charset="0"/>
              <a:ea typeface="Aptos" panose="020B0004020202020204" pitchFamily="34" charset="0"/>
            </a:endParaRPr>
          </a:p>
          <a:p>
            <a:pPr marL="228600"/>
            <a:endParaRPr lang="en-GB" sz="1800" i="1"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342272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BB9E-BE44-36DE-832D-FD14230FC3A0}"/>
              </a:ext>
            </a:extLst>
          </p:cNvPr>
          <p:cNvSpPr>
            <a:spLocks noGrp="1"/>
          </p:cNvSpPr>
          <p:nvPr>
            <p:ph type="title"/>
          </p:nvPr>
        </p:nvSpPr>
        <p:spPr>
          <a:xfrm>
            <a:off x="720000" y="900000"/>
            <a:ext cx="7183675" cy="387798"/>
          </a:xfrm>
        </p:spPr>
        <p:txBody>
          <a:bodyPr/>
          <a:lstStyle/>
          <a:p>
            <a:r>
              <a:rPr lang="en-GB" dirty="0"/>
              <a:t>How to advance LGBTIQ equality?</a:t>
            </a:r>
          </a:p>
        </p:txBody>
      </p:sp>
      <p:sp>
        <p:nvSpPr>
          <p:cNvPr id="3" name="Text Placeholder 2">
            <a:extLst>
              <a:ext uri="{FF2B5EF4-FFF2-40B4-BE49-F238E27FC236}">
                <a16:creationId xmlns:a16="http://schemas.microsoft.com/office/drawing/2014/main" id="{3BA8C86F-B92E-A63D-C440-FDD916ECC863}"/>
              </a:ext>
            </a:extLst>
          </p:cNvPr>
          <p:cNvSpPr>
            <a:spLocks noGrp="1"/>
          </p:cNvSpPr>
          <p:nvPr>
            <p:ph type="body" sz="quarter" idx="10"/>
          </p:nvPr>
        </p:nvSpPr>
        <p:spPr>
          <a:xfrm>
            <a:off x="720726" y="1802774"/>
            <a:ext cx="7182949" cy="3848361"/>
          </a:xfrm>
        </p:spPr>
        <p:txBody>
          <a:bodyPr/>
          <a:lstStyle/>
          <a:p>
            <a:pPr marL="342900" indent="-342900" algn="just">
              <a:lnSpc>
                <a:spcPct val="107000"/>
              </a:lnSpc>
              <a:spcBef>
                <a:spcPts val="800"/>
              </a:spcBef>
              <a:spcAft>
                <a:spcPts val="800"/>
              </a:spcAft>
              <a:buFont typeface="Symbol" panose="05050102010706020507" pitchFamily="18" charset="2"/>
              <a:buChar char=""/>
            </a:pPr>
            <a:r>
              <a:rPr lang="en-GB" sz="1700" b="1" kern="100" dirty="0">
                <a:effectLst/>
                <a:ea typeface="Aptos" panose="020B0004020202020204" pitchFamily="34" charset="0"/>
                <a:cs typeface="Times New Roman" panose="02020603050405020304" pitchFamily="18" charset="0"/>
              </a:rPr>
              <a:t>Discrimination:</a:t>
            </a:r>
            <a:r>
              <a:rPr lang="en-GB" sz="1700" kern="100" dirty="0">
                <a:effectLst/>
                <a:ea typeface="Aptos" panose="020B0004020202020204" pitchFamily="34" charset="0"/>
                <a:cs typeface="Times New Roman" panose="02020603050405020304" pitchFamily="18" charset="0"/>
              </a:rPr>
              <a:t> tackle discrimination in all areas of life and empower and properly resource equality bodies so they can better support victims.</a:t>
            </a:r>
            <a:endParaRPr lang="en-GB" sz="1700" b="1" kern="100" dirty="0">
              <a:effectLst/>
              <a:ea typeface="Aptos" panose="020B0004020202020204" pitchFamily="34" charset="0"/>
              <a:cs typeface="Times New Roman" panose="02020603050405020304" pitchFamily="18" charset="0"/>
            </a:endParaRPr>
          </a:p>
          <a:p>
            <a:pPr marL="342900" lvl="0" indent="-342900" algn="just">
              <a:lnSpc>
                <a:spcPct val="107000"/>
              </a:lnSpc>
              <a:spcBef>
                <a:spcPts val="800"/>
              </a:spcBef>
              <a:spcAft>
                <a:spcPts val="800"/>
              </a:spcAft>
              <a:buFont typeface="Symbol" panose="05050102010706020507" pitchFamily="18" charset="2"/>
              <a:buChar char=""/>
            </a:pPr>
            <a:r>
              <a:rPr lang="en-GB" sz="1700" b="1" kern="100" dirty="0">
                <a:effectLst/>
                <a:ea typeface="Aptos" panose="020B0004020202020204" pitchFamily="34" charset="0"/>
                <a:cs typeface="Times New Roman" panose="02020603050405020304" pitchFamily="18" charset="0"/>
              </a:rPr>
              <a:t>Hate crime:</a:t>
            </a:r>
            <a:r>
              <a:rPr lang="en-GB" sz="1700" kern="100" dirty="0">
                <a:effectLst/>
                <a:ea typeface="Aptos" panose="020B0004020202020204" pitchFamily="34" charset="0"/>
                <a:cs typeface="Times New Roman" panose="02020603050405020304" pitchFamily="18" charset="0"/>
              </a:rPr>
              <a:t> enforce a culture of zero tolerance towards violence and harassment of LGBTIQ people. </a:t>
            </a:r>
          </a:p>
          <a:p>
            <a:pPr marL="342900" lvl="0" indent="-342900" algn="just">
              <a:lnSpc>
                <a:spcPct val="107000"/>
              </a:lnSpc>
              <a:spcBef>
                <a:spcPts val="800"/>
              </a:spcBef>
              <a:spcAft>
                <a:spcPts val="800"/>
              </a:spcAft>
              <a:buFont typeface="Symbol" panose="05050102010706020507" pitchFamily="18" charset="2"/>
              <a:buChar char=""/>
            </a:pPr>
            <a:r>
              <a:rPr lang="en-GB" sz="1700" b="1" kern="100" dirty="0">
                <a:effectLst/>
                <a:ea typeface="Aptos" panose="020B0004020202020204" pitchFamily="34" charset="0"/>
                <a:cs typeface="Times New Roman" panose="02020603050405020304" pitchFamily="18" charset="0"/>
              </a:rPr>
              <a:t>Online hate:</a:t>
            </a:r>
            <a:r>
              <a:rPr lang="en-GB" sz="1700" kern="100" dirty="0">
                <a:effectLst/>
                <a:ea typeface="Aptos" panose="020B0004020202020204" pitchFamily="34" charset="0"/>
                <a:cs typeface="Times New Roman" panose="02020603050405020304" pitchFamily="18" charset="0"/>
              </a:rPr>
              <a:t> tackle online hatred and disinformation campaigns against LGBTIQ people. </a:t>
            </a:r>
          </a:p>
          <a:p>
            <a:pPr marL="342900" lvl="0" indent="-342900" algn="just">
              <a:lnSpc>
                <a:spcPct val="107000"/>
              </a:lnSpc>
              <a:spcBef>
                <a:spcPts val="800"/>
              </a:spcBef>
              <a:spcAft>
                <a:spcPts val="800"/>
              </a:spcAft>
              <a:buFont typeface="Symbol" panose="05050102010706020507" pitchFamily="18" charset="2"/>
              <a:buChar char=""/>
            </a:pPr>
            <a:r>
              <a:rPr lang="en-GB" sz="1700" b="1" kern="100" dirty="0">
                <a:effectLst/>
                <a:ea typeface="Aptos" panose="020B0004020202020204" pitchFamily="34" charset="0"/>
                <a:cs typeface="Times New Roman" panose="02020603050405020304" pitchFamily="18" charset="0"/>
              </a:rPr>
              <a:t>Education:</a:t>
            </a:r>
            <a:r>
              <a:rPr lang="en-GB" sz="1700" kern="100" dirty="0">
                <a:effectLst/>
                <a:ea typeface="Aptos" panose="020B0004020202020204" pitchFamily="34" charset="0"/>
                <a:cs typeface="Times New Roman" panose="02020603050405020304" pitchFamily="18" charset="0"/>
              </a:rPr>
              <a:t> make schools safe and supportive learning environments for all children and tackle bullying.</a:t>
            </a:r>
          </a:p>
          <a:p>
            <a:pPr marL="342900" lvl="0" indent="-342900" algn="just">
              <a:lnSpc>
                <a:spcPct val="107000"/>
              </a:lnSpc>
              <a:spcBef>
                <a:spcPts val="800"/>
              </a:spcBef>
              <a:spcAft>
                <a:spcPts val="800"/>
              </a:spcAft>
              <a:buFont typeface="Symbol" panose="05050102010706020507" pitchFamily="18" charset="2"/>
              <a:buChar char=""/>
            </a:pPr>
            <a:r>
              <a:rPr lang="en-GB" sz="1700" b="1" kern="100" dirty="0">
                <a:effectLst/>
                <a:ea typeface="Aptos" panose="020B0004020202020204" pitchFamily="34" charset="0"/>
                <a:cs typeface="Times New Roman" panose="02020603050405020304" pitchFamily="18" charset="0"/>
              </a:rPr>
              <a:t>Healthcare: </a:t>
            </a:r>
            <a:r>
              <a:rPr lang="en-GB" sz="1700" kern="100" dirty="0">
                <a:effectLst/>
                <a:ea typeface="Aptos" panose="020B0004020202020204" pitchFamily="34" charset="0"/>
                <a:cs typeface="Times New Roman" panose="02020603050405020304" pitchFamily="18" charset="0"/>
              </a:rPr>
              <a:t>secure access to quality healthcare, including mental health support. End ‘conversion’ practices and non-vital medical interventions.</a:t>
            </a:r>
          </a:p>
          <a:p>
            <a:pPr algn="just">
              <a:lnSpc>
                <a:spcPct val="107000"/>
              </a:lnSpc>
              <a:spcAft>
                <a:spcPts val="800"/>
              </a:spcAft>
              <a:buSzPts val="1000"/>
              <a:tabLst>
                <a:tab pos="457200" algn="l"/>
              </a:tabLst>
            </a:pPr>
            <a:endParaRPr lang="en-GB" sz="2000" kern="100" dirty="0">
              <a:effectLst/>
              <a:latin typeface="Verdana" panose="020B0604030504040204" pitchFamily="34" charset="0"/>
              <a:ea typeface="Verdana" panose="020B0604030504040204" pitchFamily="34" charset="0"/>
              <a:cs typeface="Times New Roman" panose="02020603050405020304" pitchFamily="18" charset="0"/>
            </a:endParaRPr>
          </a:p>
          <a:p>
            <a:pPr>
              <a:spcAft>
                <a:spcPts val="800"/>
              </a:spcAft>
            </a:pPr>
            <a:endParaRPr lang="en-GB" dirty="0"/>
          </a:p>
        </p:txBody>
      </p:sp>
      <p:sp>
        <p:nvSpPr>
          <p:cNvPr id="4" name="Rectangle 3">
            <a:extLst>
              <a:ext uri="{FF2B5EF4-FFF2-40B4-BE49-F238E27FC236}">
                <a16:creationId xmlns:a16="http://schemas.microsoft.com/office/drawing/2014/main" id="{941191E9-B8EB-4665-6390-74A31A916457}"/>
              </a:ext>
              <a:ext uri="{C183D7F6-B498-43B3-948B-1728B52AA6E4}">
                <adec:decorative xmlns:adec="http://schemas.microsoft.com/office/drawing/2017/decorative" val="1"/>
              </a:ext>
            </a:extLst>
          </p:cNvPr>
          <p:cNvSpPr/>
          <p:nvPr/>
        </p:nvSpPr>
        <p:spPr>
          <a:xfrm>
            <a:off x="8209271" y="-72428"/>
            <a:ext cx="3982729" cy="693042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718B960-02DD-6041-F327-27849AAB6AC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09271" y="-72428"/>
            <a:ext cx="4043504" cy="7188452"/>
          </a:xfrm>
          <a:prstGeom prst="rect">
            <a:avLst/>
          </a:prstGeom>
        </p:spPr>
      </p:pic>
    </p:spTree>
    <p:extLst>
      <p:ext uri="{BB962C8B-B14F-4D97-AF65-F5344CB8AC3E}">
        <p14:creationId xmlns:p14="http://schemas.microsoft.com/office/powerpoint/2010/main" val="269991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CC9F-D53B-DA81-BB4B-F88A7B44684C}"/>
              </a:ext>
            </a:extLst>
          </p:cNvPr>
          <p:cNvSpPr>
            <a:spLocks noGrp="1"/>
          </p:cNvSpPr>
          <p:nvPr>
            <p:ph type="title"/>
          </p:nvPr>
        </p:nvSpPr>
        <p:spPr>
          <a:xfrm>
            <a:off x="594260" y="979291"/>
            <a:ext cx="6044141" cy="142927"/>
          </a:xfrm>
        </p:spPr>
        <p:txBody>
          <a:bodyPr/>
          <a:lstStyle/>
          <a:p>
            <a:r>
              <a:rPr lang="en-GB" dirty="0"/>
              <a:t>EU LGBTIQ SURVEY III 2023</a:t>
            </a:r>
            <a:br>
              <a:rPr lang="en-GB" dirty="0"/>
            </a:br>
            <a:endParaRPr lang="en-GB" dirty="0"/>
          </a:p>
        </p:txBody>
      </p:sp>
      <p:sp>
        <p:nvSpPr>
          <p:cNvPr id="11" name="Content Placeholder 10">
            <a:extLst>
              <a:ext uri="{FF2B5EF4-FFF2-40B4-BE49-F238E27FC236}">
                <a16:creationId xmlns:a16="http://schemas.microsoft.com/office/drawing/2014/main" id="{ADD01229-6BBE-F5CB-BDE1-48E13231C6E3}"/>
              </a:ext>
              <a:ext uri="{C183D7F6-B498-43B3-948B-1728B52AA6E4}">
                <adec:decorative xmlns:adec="http://schemas.microsoft.com/office/drawing/2017/decorative" val="1"/>
              </a:ext>
            </a:extLst>
          </p:cNvPr>
          <p:cNvSpPr>
            <a:spLocks noGrp="1"/>
          </p:cNvSpPr>
          <p:nvPr>
            <p:ph idx="14"/>
          </p:nvPr>
        </p:nvSpPr>
        <p:spPr/>
        <p:txBody>
          <a:bodyPr/>
          <a:lstStyle/>
          <a:p>
            <a:endParaRPr lang="en-GB"/>
          </a:p>
        </p:txBody>
      </p:sp>
      <p:pic>
        <p:nvPicPr>
          <p:cNvPr id="13" name="Picture 12">
            <a:extLst>
              <a:ext uri="{FF2B5EF4-FFF2-40B4-BE49-F238E27FC236}">
                <a16:creationId xmlns:a16="http://schemas.microsoft.com/office/drawing/2014/main" id="{79A5EF76-91BA-5A78-2557-B0401CBD1B9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61749" y="184558"/>
            <a:ext cx="4381504" cy="6155307"/>
          </a:xfrm>
          <a:prstGeom prst="rect">
            <a:avLst/>
          </a:prstGeom>
        </p:spPr>
      </p:pic>
      <p:sp>
        <p:nvSpPr>
          <p:cNvPr id="14" name="Title 1">
            <a:extLst>
              <a:ext uri="{FF2B5EF4-FFF2-40B4-BE49-F238E27FC236}">
                <a16:creationId xmlns:a16="http://schemas.microsoft.com/office/drawing/2014/main" id="{00C4F3D2-0288-7C60-B739-C4015F458B9F}"/>
              </a:ext>
            </a:extLst>
          </p:cNvPr>
          <p:cNvSpPr txBox="1">
            <a:spLocks/>
          </p:cNvSpPr>
          <p:nvPr/>
        </p:nvSpPr>
        <p:spPr>
          <a:xfrm>
            <a:off x="483422" y="714705"/>
            <a:ext cx="5954832" cy="5786199"/>
          </a:xfrm>
          <a:prstGeom prst="rect">
            <a:avLst/>
          </a:prstGeom>
        </p:spPr>
        <p:txBody>
          <a:bodyPr wrap="square" lIns="0" tIns="0" rIns="0" bIns="0" anchor="b" anchorCtr="0">
            <a:spAutoFit/>
          </a:bodyPr>
          <a:lstStyle>
            <a:lvl1pPr algn="l" defTabSz="914400" rtl="0" eaLnBrk="1" latinLnBrk="0" hangingPunct="1">
              <a:lnSpc>
                <a:spcPct val="90000"/>
              </a:lnSpc>
              <a:spcBef>
                <a:spcPct val="0"/>
              </a:spcBef>
              <a:buNone/>
              <a:defRPr sz="2800" b="1" i="0" kern="1200">
                <a:solidFill>
                  <a:schemeClr val="tx1"/>
                </a:solidFill>
                <a:latin typeface="Calibri" panose="020F0502020204030204" pitchFamily="34" charset="0"/>
                <a:ea typeface="+mj-ea"/>
                <a:cs typeface="Calibri" panose="020F0502020204030204" pitchFamily="34" charset="0"/>
              </a:defRPr>
            </a:lvl1pPr>
          </a:lstStyle>
          <a:p>
            <a:r>
              <a:rPr lang="en-GB" sz="1800" b="0" dirty="0">
                <a:sym typeface="Wingdings" panose="05000000000000000000" pitchFamily="2" charset="2"/>
              </a:rPr>
              <a:t> </a:t>
            </a:r>
            <a:r>
              <a:rPr lang="en-GB" sz="1800" b="0" dirty="0"/>
              <a:t>Online survey June 15 – August 24, 2023</a:t>
            </a:r>
          </a:p>
          <a:p>
            <a:r>
              <a:rPr lang="en-GB" sz="1800" b="0" dirty="0">
                <a:sym typeface="Wingdings" panose="05000000000000000000" pitchFamily="2" charset="2"/>
              </a:rPr>
              <a:t> </a:t>
            </a:r>
            <a:r>
              <a:rPr lang="en-GB" sz="1800" b="0" dirty="0"/>
              <a:t>Surveying 100.577 respondents who are:</a:t>
            </a:r>
          </a:p>
          <a:p>
            <a:pPr marL="285750" indent="-285750">
              <a:buFont typeface="Arial" panose="020B0604020202020204" pitchFamily="34" charset="0"/>
              <a:buChar char="•"/>
            </a:pPr>
            <a:r>
              <a:rPr lang="en-GB" sz="1800" b="0" dirty="0"/>
              <a:t>lesbian</a:t>
            </a:r>
          </a:p>
          <a:p>
            <a:pPr marL="285750" indent="-285750">
              <a:buFont typeface="Arial" panose="020B0604020202020204" pitchFamily="34" charset="0"/>
              <a:buChar char="•"/>
            </a:pPr>
            <a:r>
              <a:rPr lang="en-GB" sz="1800" b="0" dirty="0"/>
              <a:t>gay </a:t>
            </a:r>
          </a:p>
          <a:p>
            <a:pPr marL="285750" indent="-285750">
              <a:buFont typeface="Arial" panose="020B0604020202020204" pitchFamily="34" charset="0"/>
              <a:buChar char="•"/>
            </a:pPr>
            <a:r>
              <a:rPr lang="en-GB" sz="1800" b="0" dirty="0"/>
              <a:t>bisexual</a:t>
            </a:r>
          </a:p>
          <a:p>
            <a:pPr marL="285750" indent="-285750">
              <a:buFont typeface="Arial" panose="020B0604020202020204" pitchFamily="34" charset="0"/>
              <a:buChar char="•"/>
            </a:pPr>
            <a:r>
              <a:rPr lang="en-GB" sz="1800" b="0" dirty="0"/>
              <a:t>pansexual, asexual or other sexual orientation</a:t>
            </a:r>
          </a:p>
          <a:p>
            <a:pPr marL="285750" indent="-285750">
              <a:buFont typeface="Arial" panose="020B0604020202020204" pitchFamily="34" charset="0"/>
              <a:buChar char="•"/>
            </a:pPr>
            <a:r>
              <a:rPr lang="en-GB" sz="1800" b="0" dirty="0"/>
              <a:t>trans women and trans men</a:t>
            </a:r>
          </a:p>
          <a:p>
            <a:pPr marL="285750" indent="-285750">
              <a:buFont typeface="Arial" panose="020B0604020202020204" pitchFamily="34" charset="0"/>
              <a:buChar char="•"/>
            </a:pPr>
            <a:r>
              <a:rPr lang="en-GB" sz="1800" b="0" dirty="0"/>
              <a:t>non-binary &amp; gender diverse people</a:t>
            </a:r>
          </a:p>
          <a:p>
            <a:pPr marL="285750" indent="-285750">
              <a:buFont typeface="Arial" panose="020B0604020202020204" pitchFamily="34" charset="0"/>
              <a:buChar char="•"/>
            </a:pPr>
            <a:r>
              <a:rPr lang="en-GB" sz="1800" b="0" dirty="0"/>
              <a:t>intersex or queer</a:t>
            </a:r>
          </a:p>
          <a:p>
            <a:r>
              <a:rPr lang="en-GB" sz="1800" b="0" dirty="0"/>
              <a:t>above 15 years old and living in 30 countries</a:t>
            </a:r>
            <a:endParaRPr lang="en-GB" sz="5400" b="0" dirty="0"/>
          </a:p>
          <a:p>
            <a:pPr marL="742950" lvl="1" indent="-285750">
              <a:buFont typeface="Courier New" panose="02070309020205020404" pitchFamily="49" charset="0"/>
              <a:buChar char="o"/>
            </a:pPr>
            <a:r>
              <a:rPr lang="en-GB" sz="2000" b="0" dirty="0"/>
              <a:t> </a:t>
            </a:r>
            <a:r>
              <a:rPr lang="en-GB" b="0" dirty="0"/>
              <a:t>the 27 EU Member States, plus, Albania, North Macedonia and Serbia</a:t>
            </a:r>
          </a:p>
          <a:p>
            <a:pPr marL="742950" lvl="1" indent="-285750">
              <a:buFont typeface="Courier New" panose="02070309020205020404" pitchFamily="49" charset="0"/>
              <a:buChar char="o"/>
            </a:pPr>
            <a:endParaRPr lang="en-GB" b="0" dirty="0"/>
          </a:p>
          <a:p>
            <a:pPr marL="742950" lvl="1" indent="-285750">
              <a:buFont typeface="Courier New" panose="02070309020205020404" pitchFamily="49" charset="0"/>
              <a:buChar char="o"/>
            </a:pPr>
            <a:r>
              <a:rPr lang="en-GB" sz="1800" b="0" dirty="0"/>
              <a:t>Questionnaire with 124 questions in 31 languages </a:t>
            </a:r>
          </a:p>
          <a:p>
            <a:pPr marL="1200150" lvl="2" indent="-285750">
              <a:buFont typeface="Courier New" panose="02070309020205020404" pitchFamily="49" charset="0"/>
              <a:buChar char="o"/>
            </a:pPr>
            <a:r>
              <a:rPr lang="en-GB" sz="1400" b="0" dirty="0"/>
              <a:t>Albanian, Bulgarian, Catalan, Croatian, Czech, Danish, Dutch, English, Estonian, Finnish, French, German, Greek, Hungarian, Italian, Latvian, Lithuanian, Luxembourgish, Macedonian, Maltese, Polish, Portuguese, Romanian, Russian, Serbian (in both Latin and Cyrillic alphabet), Slovak, Slovenian, Spanish (Castilian), Swedish, Turkish, Ukrainian</a:t>
            </a:r>
          </a:p>
          <a:p>
            <a:pPr marL="1200150" lvl="2" indent="-285750">
              <a:buFont typeface="Courier New" panose="02070309020205020404" pitchFamily="49" charset="0"/>
              <a:buChar char="o"/>
            </a:pPr>
            <a:r>
              <a:rPr lang="en-GB" sz="1400" dirty="0"/>
              <a:t>Collected also more than 27 thousands personal stories</a:t>
            </a:r>
            <a:endParaRPr lang="en-GB" sz="1400" b="0" dirty="0"/>
          </a:p>
          <a:p>
            <a:pPr marL="1200150" lvl="2" indent="-285750">
              <a:buFont typeface="Courier New" panose="02070309020205020404" pitchFamily="49" charset="0"/>
              <a:buChar char="o"/>
            </a:pPr>
            <a:endParaRPr lang="en-GB" sz="1400" dirty="0"/>
          </a:p>
          <a:p>
            <a:pPr marL="1200150" lvl="2" indent="-285750">
              <a:buFont typeface="Courier New" panose="02070309020205020404" pitchFamily="49" charset="0"/>
              <a:buChar char="o"/>
            </a:pPr>
            <a:endParaRPr lang="en-GB" sz="1400" b="0" dirty="0"/>
          </a:p>
          <a:p>
            <a:pPr marL="1200150" lvl="2" indent="-285750">
              <a:buFont typeface="Courier New" panose="02070309020205020404" pitchFamily="49" charset="0"/>
              <a:buChar char="o"/>
            </a:pPr>
            <a:endParaRPr lang="en-GB" sz="1400" b="0" dirty="0"/>
          </a:p>
        </p:txBody>
      </p:sp>
      <p:pic>
        <p:nvPicPr>
          <p:cNvPr id="6" name="Content Placeholder 5">
            <a:extLst>
              <a:ext uri="{FF2B5EF4-FFF2-40B4-BE49-F238E27FC236}">
                <a16:creationId xmlns:a16="http://schemas.microsoft.com/office/drawing/2014/main" id="{8DC58C2C-A298-79FC-4BBA-4740620911EF}"/>
              </a:ext>
              <a:ext uri="{C183D7F6-B498-43B3-948B-1728B52AA6E4}">
                <adec:decorative xmlns:adec="http://schemas.microsoft.com/office/drawing/2017/decorative" val="1"/>
              </a:ext>
            </a:extLst>
          </p:cNvPr>
          <p:cNvPicPr>
            <a:picLocks noGrp="1" noChangeAspect="1"/>
          </p:cNvPicPr>
          <p:nvPr>
            <p:ph idx="1"/>
          </p:nvPr>
        </p:nvPicPr>
        <p:blipFill>
          <a:blip r:embed="rId3">
            <a:alphaModFix amt="20000"/>
          </a:blip>
          <a:stretch>
            <a:fillRect/>
          </a:stretch>
        </p:blipFill>
        <p:spPr>
          <a:xfrm>
            <a:off x="1353461" y="1699557"/>
            <a:ext cx="5321371" cy="4558382"/>
          </a:xfrm>
        </p:spPr>
      </p:pic>
    </p:spTree>
    <p:extLst>
      <p:ext uri="{BB962C8B-B14F-4D97-AF65-F5344CB8AC3E}">
        <p14:creationId xmlns:p14="http://schemas.microsoft.com/office/powerpoint/2010/main" val="3575588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CC8C-E727-EA59-CD77-733DF9D4C79B}"/>
              </a:ext>
            </a:extLst>
          </p:cNvPr>
          <p:cNvSpPr>
            <a:spLocks noGrp="1"/>
          </p:cNvSpPr>
          <p:nvPr>
            <p:ph type="ctrTitle"/>
          </p:nvPr>
        </p:nvSpPr>
        <p:spPr>
          <a:xfrm>
            <a:off x="720000" y="2243002"/>
            <a:ext cx="9000000" cy="830997"/>
          </a:xfrm>
        </p:spPr>
        <p:txBody>
          <a:bodyPr/>
          <a:lstStyle/>
          <a:p>
            <a:r>
              <a:rPr lang="en-GB" dirty="0"/>
              <a:t>Thank you!</a:t>
            </a:r>
            <a:br>
              <a:rPr lang="en-GB" dirty="0"/>
            </a:br>
            <a:r>
              <a:rPr lang="en-GB" sz="1800" i="1" dirty="0"/>
              <a:t>email: </a:t>
            </a:r>
            <a:r>
              <a:rPr lang="en-GB" sz="1800" dirty="0">
                <a:solidFill>
                  <a:schemeClr val="accent6">
                    <a:lumMod val="40000"/>
                    <a:lumOff val="60000"/>
                  </a:schemeClr>
                </a:solidFill>
              </a:rPr>
              <a:t>fra-lgbti-survey@fra.europa.eu</a:t>
            </a:r>
          </a:p>
        </p:txBody>
      </p:sp>
      <p:sp>
        <p:nvSpPr>
          <p:cNvPr id="10" name="Text Placeholder 22">
            <a:extLst>
              <a:ext uri="{FF2B5EF4-FFF2-40B4-BE49-F238E27FC236}">
                <a16:creationId xmlns:a16="http://schemas.microsoft.com/office/drawing/2014/main" id="{A4A2F4F0-92C4-79BE-9029-9921E38BF3A2}"/>
              </a:ext>
            </a:extLst>
          </p:cNvPr>
          <p:cNvSpPr>
            <a:spLocks noGrp="1"/>
          </p:cNvSpPr>
          <p:nvPr>
            <p:ph type="body" sz="quarter" idx="13" hasCustomPrompt="1"/>
          </p:nvPr>
        </p:nvSpPr>
        <p:spPr/>
        <p:txBody>
          <a:bodyPr/>
          <a:lstStyle>
            <a:lvl1pPr marL="0" indent="0">
              <a:lnSpc>
                <a:spcPct val="150000"/>
              </a:lnSpc>
              <a:spcBef>
                <a:spcPts val="0"/>
              </a:spcBef>
              <a:buNone/>
              <a:defRPr lang="en-GB" sz="1400" b="0" i="0" smtClean="0">
                <a:solidFill>
                  <a:schemeClr val="accent1">
                    <a:lumMod val="40000"/>
                    <a:lumOff val="60000"/>
                  </a:schemeClr>
                </a:solidFill>
                <a:effectLst/>
                <a:latin typeface="+mn-lt"/>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a:lnSpc>
                <a:spcPct val="100000"/>
              </a:lnSpc>
            </a:pPr>
            <a:r>
              <a:rPr lang="en-GB" dirty="0"/>
              <a:t>FRA – EUROPEAN UNION AGENCY FOR FUNDAMENTAL RIGHTS</a:t>
            </a:r>
          </a:p>
          <a:p>
            <a:r>
              <a:rPr lang="en-GB" dirty="0" err="1"/>
              <a:t>Schwarzenbergplatz</a:t>
            </a:r>
            <a:r>
              <a:rPr lang="en-GB" dirty="0"/>
              <a:t> 11 – 1040 Vienna – Austria</a:t>
            </a:r>
          </a:p>
          <a:p>
            <a:r>
              <a:rPr lang="en-GB" dirty="0"/>
              <a:t>T +43 158030-0 – F +43 158030-699 </a:t>
            </a:r>
          </a:p>
        </p:txBody>
      </p:sp>
    </p:spTree>
    <p:extLst>
      <p:ext uri="{BB962C8B-B14F-4D97-AF65-F5344CB8AC3E}">
        <p14:creationId xmlns:p14="http://schemas.microsoft.com/office/powerpoint/2010/main" val="417159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41E3-09EE-3943-31AF-ECFD3460F069}"/>
              </a:ext>
            </a:extLst>
          </p:cNvPr>
          <p:cNvSpPr>
            <a:spLocks noGrp="1"/>
          </p:cNvSpPr>
          <p:nvPr>
            <p:ph type="title"/>
          </p:nvPr>
        </p:nvSpPr>
        <p:spPr>
          <a:xfrm>
            <a:off x="689106" y="399278"/>
            <a:ext cx="4932655" cy="387798"/>
          </a:xfrm>
        </p:spPr>
        <p:txBody>
          <a:bodyPr/>
          <a:lstStyle/>
          <a:p>
            <a:r>
              <a:rPr lang="en-GB" dirty="0"/>
              <a:t>The EU LGBTIQ Survey themes</a:t>
            </a:r>
          </a:p>
        </p:txBody>
      </p:sp>
      <p:sp>
        <p:nvSpPr>
          <p:cNvPr id="4" name="Content Placeholder 3">
            <a:extLst>
              <a:ext uri="{FF2B5EF4-FFF2-40B4-BE49-F238E27FC236}">
                <a16:creationId xmlns:a16="http://schemas.microsoft.com/office/drawing/2014/main" id="{B03FC156-9D7F-2E69-D812-015F15E826FC}"/>
              </a:ext>
              <a:ext uri="{C183D7F6-B498-43B3-948B-1728B52AA6E4}">
                <adec:decorative xmlns:adec="http://schemas.microsoft.com/office/drawing/2017/decorative" val="1"/>
              </a:ext>
            </a:extLst>
          </p:cNvPr>
          <p:cNvSpPr>
            <a:spLocks noGrp="1"/>
          </p:cNvSpPr>
          <p:nvPr>
            <p:ph idx="14"/>
          </p:nvPr>
        </p:nvSpPr>
        <p:spPr/>
        <p:txBody>
          <a:bodyPr/>
          <a:lstStyle/>
          <a:p>
            <a:endParaRPr lang="en-GB"/>
          </a:p>
        </p:txBody>
      </p:sp>
      <p:pic>
        <p:nvPicPr>
          <p:cNvPr id="8" name="Picture 7">
            <a:extLst>
              <a:ext uri="{FF2B5EF4-FFF2-40B4-BE49-F238E27FC236}">
                <a16:creationId xmlns:a16="http://schemas.microsoft.com/office/drawing/2014/main" id="{80B9B83B-B9D4-6DB7-5D78-650636A11E8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91185" y="593177"/>
            <a:ext cx="4833281" cy="2525127"/>
          </a:xfrm>
          <a:prstGeom prst="rect">
            <a:avLst/>
          </a:prstGeom>
        </p:spPr>
      </p:pic>
      <p:pic>
        <p:nvPicPr>
          <p:cNvPr id="10" name="Picture 9">
            <a:extLst>
              <a:ext uri="{FF2B5EF4-FFF2-40B4-BE49-F238E27FC236}">
                <a16:creationId xmlns:a16="http://schemas.microsoft.com/office/drawing/2014/main" id="{3E30D264-91E7-D4AE-CA2F-FC3B959483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91186" y="3433207"/>
            <a:ext cx="4833281" cy="2524793"/>
          </a:xfrm>
          <a:prstGeom prst="rect">
            <a:avLst/>
          </a:prstGeom>
        </p:spPr>
      </p:pic>
      <p:sp>
        <p:nvSpPr>
          <p:cNvPr id="7" name="Content Placeholder 3">
            <a:extLst>
              <a:ext uri="{FF2B5EF4-FFF2-40B4-BE49-F238E27FC236}">
                <a16:creationId xmlns:a16="http://schemas.microsoft.com/office/drawing/2014/main" id="{DE9219F8-19BA-B5AB-3A6A-F92751D6B271}"/>
              </a:ext>
            </a:extLst>
          </p:cNvPr>
          <p:cNvSpPr txBox="1">
            <a:spLocks/>
          </p:cNvSpPr>
          <p:nvPr/>
        </p:nvSpPr>
        <p:spPr>
          <a:xfrm>
            <a:off x="367533" y="817832"/>
            <a:ext cx="6760318" cy="556767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GB" sz="1400" b="1" dirty="0"/>
              <a:t>Asks questions about life experiences of LGBTIQ people (in bold new questions):</a:t>
            </a:r>
          </a:p>
          <a:p>
            <a:pPr>
              <a:spcBef>
                <a:spcPts val="600"/>
              </a:spcBef>
            </a:pPr>
            <a:r>
              <a:rPr lang="en-GB" sz="1600" dirty="0"/>
              <a:t>Discrimination </a:t>
            </a:r>
          </a:p>
          <a:p>
            <a:pPr>
              <a:spcBef>
                <a:spcPts val="600"/>
              </a:spcBef>
            </a:pPr>
            <a:r>
              <a:rPr lang="en-GB" sz="1600" dirty="0"/>
              <a:t>Violence and harassment</a:t>
            </a:r>
          </a:p>
          <a:p>
            <a:pPr>
              <a:spcBef>
                <a:spcPts val="600"/>
              </a:spcBef>
            </a:pPr>
            <a:r>
              <a:rPr lang="en-GB" sz="1600" dirty="0"/>
              <a:t>Victim support and reporting</a:t>
            </a:r>
          </a:p>
          <a:p>
            <a:pPr>
              <a:spcBef>
                <a:spcPts val="600"/>
              </a:spcBef>
            </a:pPr>
            <a:r>
              <a:rPr lang="en-GB" sz="1600" dirty="0"/>
              <a:t>Safety and societal participation</a:t>
            </a:r>
          </a:p>
          <a:p>
            <a:pPr>
              <a:spcBef>
                <a:spcPts val="600"/>
              </a:spcBef>
            </a:pPr>
            <a:r>
              <a:rPr lang="en-GB" sz="1600" dirty="0"/>
              <a:t>Workplace and education experiences</a:t>
            </a:r>
            <a:endParaRPr lang="el-GR" sz="1600" dirty="0"/>
          </a:p>
          <a:p>
            <a:pPr>
              <a:spcBef>
                <a:spcPts val="600"/>
              </a:spcBef>
            </a:pPr>
            <a:r>
              <a:rPr lang="en-GB" sz="1600" dirty="0"/>
              <a:t>Homelessness</a:t>
            </a:r>
          </a:p>
          <a:p>
            <a:pPr>
              <a:spcBef>
                <a:spcPts val="600"/>
              </a:spcBef>
            </a:pPr>
            <a:r>
              <a:rPr lang="en-GB" sz="1600" dirty="0"/>
              <a:t>Freedom of movement</a:t>
            </a:r>
          </a:p>
          <a:p>
            <a:pPr>
              <a:spcBef>
                <a:spcPts val="600"/>
              </a:spcBef>
            </a:pPr>
            <a:r>
              <a:rPr lang="en-GB" sz="1600" dirty="0"/>
              <a:t>Self-perceived health </a:t>
            </a:r>
          </a:p>
          <a:p>
            <a:pPr>
              <a:spcBef>
                <a:spcPts val="600"/>
              </a:spcBef>
            </a:pPr>
            <a:r>
              <a:rPr lang="en-GB" sz="1600" dirty="0"/>
              <a:t>Life satisfaction</a:t>
            </a:r>
            <a:endParaRPr lang="el-GR" sz="1600" dirty="0"/>
          </a:p>
          <a:p>
            <a:pPr>
              <a:spcBef>
                <a:spcPts val="600"/>
              </a:spcBef>
            </a:pPr>
            <a:r>
              <a:rPr lang="en-GB" sz="1600" b="1" dirty="0"/>
              <a:t>‘Conversion’ practices</a:t>
            </a:r>
          </a:p>
          <a:p>
            <a:pPr>
              <a:spcBef>
                <a:spcPts val="600"/>
              </a:spcBef>
            </a:pPr>
            <a:r>
              <a:rPr lang="en-GB" sz="1600" b="1" dirty="0"/>
              <a:t>Online hatred </a:t>
            </a:r>
          </a:p>
          <a:p>
            <a:pPr>
              <a:spcBef>
                <a:spcPts val="600"/>
              </a:spcBef>
            </a:pPr>
            <a:r>
              <a:rPr lang="en-GB" sz="1600" b="1" dirty="0"/>
              <a:t>Cancer diagnosis, treatment and prevention, HIV prevention and diagnosis</a:t>
            </a:r>
          </a:p>
          <a:p>
            <a:pPr>
              <a:spcBef>
                <a:spcPts val="600"/>
              </a:spcBef>
            </a:pPr>
            <a:r>
              <a:rPr lang="en-GB" sz="1600" b="1" dirty="0"/>
              <a:t>Mental health and suicidal feelings</a:t>
            </a:r>
          </a:p>
          <a:p>
            <a:pPr>
              <a:spcBef>
                <a:spcPts val="600"/>
              </a:spcBef>
            </a:pPr>
            <a:r>
              <a:rPr lang="en-GB" sz="1600" b="1" dirty="0"/>
              <a:t>Rainbow families and parenthood </a:t>
            </a:r>
          </a:p>
          <a:p>
            <a:pPr>
              <a:spcBef>
                <a:spcPts val="600"/>
              </a:spcBef>
            </a:pPr>
            <a:r>
              <a:rPr lang="en-GB" sz="1600" b="1" dirty="0"/>
              <a:t>Police complaint handling and victim support</a:t>
            </a:r>
          </a:p>
          <a:p>
            <a:pPr>
              <a:spcBef>
                <a:spcPts val="600"/>
              </a:spcBef>
            </a:pPr>
            <a:r>
              <a:rPr lang="en-GB" sz="1600" dirty="0"/>
              <a:t>Multiple and intersecting identities breakdowns and experiences </a:t>
            </a:r>
          </a:p>
          <a:p>
            <a:pPr>
              <a:spcBef>
                <a:spcPts val="600"/>
              </a:spcBef>
            </a:pPr>
            <a:r>
              <a:rPr lang="en-GB" sz="1600" dirty="0"/>
              <a:t>Perceived trends and government responses to intolerance and violence</a:t>
            </a:r>
          </a:p>
          <a:p>
            <a:pPr marL="0" indent="0">
              <a:spcBef>
                <a:spcPts val="600"/>
              </a:spcBef>
              <a:buFont typeface="Arial" panose="020B0604020202020204" pitchFamily="34" charset="0"/>
              <a:buNone/>
            </a:pPr>
            <a:endParaRPr lang="en-GB" sz="1600" b="1" dirty="0"/>
          </a:p>
        </p:txBody>
      </p:sp>
    </p:spTree>
    <p:extLst>
      <p:ext uri="{BB962C8B-B14F-4D97-AF65-F5344CB8AC3E}">
        <p14:creationId xmlns:p14="http://schemas.microsoft.com/office/powerpoint/2010/main" val="404394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BB9E-BE44-36DE-832D-FD14230FC3A0}"/>
              </a:ext>
            </a:extLst>
          </p:cNvPr>
          <p:cNvSpPr>
            <a:spLocks noGrp="1"/>
          </p:cNvSpPr>
          <p:nvPr>
            <p:ph type="title"/>
          </p:nvPr>
        </p:nvSpPr>
        <p:spPr>
          <a:xfrm>
            <a:off x="720000" y="900000"/>
            <a:ext cx="8432546" cy="387798"/>
          </a:xfrm>
        </p:spPr>
        <p:txBody>
          <a:bodyPr/>
          <a:lstStyle/>
          <a:p>
            <a:r>
              <a:rPr lang="en-GB" dirty="0"/>
              <a:t>Key findings - openness &amp; discrimination</a:t>
            </a:r>
          </a:p>
        </p:txBody>
      </p:sp>
      <p:sp>
        <p:nvSpPr>
          <p:cNvPr id="3" name="Text Placeholder 2">
            <a:extLst>
              <a:ext uri="{FF2B5EF4-FFF2-40B4-BE49-F238E27FC236}">
                <a16:creationId xmlns:a16="http://schemas.microsoft.com/office/drawing/2014/main" id="{3BA8C86F-B92E-A63D-C440-FDD916ECC863}"/>
              </a:ext>
            </a:extLst>
          </p:cNvPr>
          <p:cNvSpPr>
            <a:spLocks noGrp="1"/>
          </p:cNvSpPr>
          <p:nvPr>
            <p:ph type="body" sz="quarter" idx="10"/>
          </p:nvPr>
        </p:nvSpPr>
        <p:spPr>
          <a:xfrm>
            <a:off x="720726" y="1802774"/>
            <a:ext cx="7264430" cy="3753848"/>
          </a:xfrm>
        </p:spPr>
        <p:txBody>
          <a:bodyPr/>
          <a:lstStyle/>
          <a:p>
            <a:pPr algn="just">
              <a:lnSpc>
                <a:spcPct val="107000"/>
              </a:lnSpc>
            </a:pPr>
            <a:r>
              <a:rPr lang="en-GB" sz="2000" b="1" kern="100" dirty="0">
                <a:solidFill>
                  <a:schemeClr val="bg1"/>
                </a:solidFill>
                <a:effectLst/>
                <a:ea typeface="Verdana" panose="020B0604030504040204" pitchFamily="34" charset="0"/>
                <a:cs typeface="Arial" panose="020B0604020202020204" pitchFamily="34" charset="0"/>
              </a:rPr>
              <a:t>Openness: </a:t>
            </a:r>
            <a:r>
              <a:rPr lang="en-GB" sz="2000" kern="100" dirty="0">
                <a:solidFill>
                  <a:schemeClr val="bg1"/>
                </a:solidFill>
                <a:effectLst/>
                <a:ea typeface="Verdana" panose="020B0604030504040204" pitchFamily="34" charset="0"/>
                <a:cs typeface="Arial" panose="020B0604020202020204" pitchFamily="34" charset="0"/>
              </a:rPr>
              <a:t>52% of respondents are now open about being LGBTI compared to 46% in 2019.  </a:t>
            </a:r>
          </a:p>
          <a:p>
            <a:pPr algn="just">
              <a:lnSpc>
                <a:spcPct val="107000"/>
              </a:lnSpc>
            </a:pPr>
            <a:r>
              <a:rPr lang="en-GB" b="1" kern="100" dirty="0">
                <a:solidFill>
                  <a:schemeClr val="bg1"/>
                </a:solidFill>
                <a:ea typeface="Verdana" panose="020B0604030504040204" pitchFamily="34" charset="0"/>
                <a:cs typeface="Arial" panose="020B0604020202020204" pitchFamily="34" charset="0"/>
              </a:rPr>
              <a:t>Fear: </a:t>
            </a:r>
            <a:r>
              <a:rPr lang="en-GB" sz="2000" kern="100" dirty="0">
                <a:solidFill>
                  <a:schemeClr val="bg1"/>
                </a:solidFill>
                <a:effectLst/>
                <a:ea typeface="Verdana" panose="020B0604030504040204" pitchFamily="34" charset="0"/>
                <a:cs typeface="Arial" panose="020B0604020202020204" pitchFamily="34" charset="0"/>
              </a:rPr>
              <a:t>54% avoid holding hands in public with their same-sex partner compared to 61% in 2019.</a:t>
            </a:r>
          </a:p>
          <a:p>
            <a:pPr algn="just">
              <a:lnSpc>
                <a:spcPct val="107000"/>
              </a:lnSpc>
            </a:pPr>
            <a:r>
              <a:rPr lang="en-GB" sz="2000" b="1" kern="100" dirty="0">
                <a:solidFill>
                  <a:schemeClr val="bg1"/>
                </a:solidFill>
                <a:effectLst/>
                <a:ea typeface="Verdana" panose="020B0604030504040204" pitchFamily="34" charset="0"/>
                <a:cs typeface="Times New Roman" panose="02020603050405020304" pitchFamily="18" charset="0"/>
              </a:rPr>
              <a:t>Discrimination: </a:t>
            </a:r>
            <a:r>
              <a:rPr lang="en-GB" sz="2000" kern="100" dirty="0">
                <a:solidFill>
                  <a:schemeClr val="bg1"/>
                </a:solidFill>
                <a:effectLst/>
                <a:ea typeface="Verdana" panose="020B0604030504040204" pitchFamily="34" charset="0"/>
                <a:cs typeface="Times New Roman" panose="02020603050405020304" pitchFamily="18" charset="0"/>
              </a:rPr>
              <a:t>36% felt discriminated against in their everyday life in the year before the survey compared to 42% in 2019. Trans and intersex people are most affected. </a:t>
            </a:r>
          </a:p>
          <a:p>
            <a:pPr algn="just">
              <a:lnSpc>
                <a:spcPct val="107000"/>
              </a:lnSpc>
            </a:pPr>
            <a:r>
              <a:rPr lang="en-GB" sz="2000" b="1" kern="100" dirty="0">
                <a:solidFill>
                  <a:schemeClr val="bg1"/>
                </a:solidFill>
                <a:ea typeface="Verdana" panose="020B0604030504040204" pitchFamily="34" charset="0"/>
                <a:cs typeface="Times New Roman" panose="02020603050405020304" pitchFamily="18" charset="0"/>
              </a:rPr>
              <a:t>Reporting: </a:t>
            </a:r>
            <a:r>
              <a:rPr lang="en-GB" sz="2000" kern="100" dirty="0">
                <a:solidFill>
                  <a:schemeClr val="bg1"/>
                </a:solidFill>
                <a:ea typeface="Verdana" panose="020B0604030504040204" pitchFamily="34" charset="0"/>
                <a:cs typeface="Times New Roman" panose="02020603050405020304" pitchFamily="18" charset="0"/>
              </a:rPr>
              <a:t>Only 8% of </a:t>
            </a:r>
            <a:r>
              <a:rPr lang="en-GB" kern="100" dirty="0">
                <a:solidFill>
                  <a:schemeClr val="bg1"/>
                </a:solidFill>
                <a:ea typeface="Verdana" panose="020B0604030504040204" pitchFamily="34" charset="0"/>
                <a:cs typeface="Times New Roman" panose="02020603050405020304" pitchFamily="18" charset="0"/>
              </a:rPr>
              <a:t>victims </a:t>
            </a:r>
            <a:r>
              <a:rPr lang="en-GB" sz="2000" kern="100" dirty="0">
                <a:solidFill>
                  <a:schemeClr val="bg1"/>
                </a:solidFill>
                <a:ea typeface="Verdana" panose="020B0604030504040204" pitchFamily="34" charset="0"/>
                <a:cs typeface="Times New Roman" panose="02020603050405020304" pitchFamily="18" charset="0"/>
              </a:rPr>
              <a:t>reported discrimination to an equality body or any other organisation compared to 9% in 2019.</a:t>
            </a:r>
          </a:p>
          <a:p>
            <a:endParaRPr lang="en-GB" dirty="0"/>
          </a:p>
        </p:txBody>
      </p:sp>
      <p:sp>
        <p:nvSpPr>
          <p:cNvPr id="8" name="Rectangle 7">
            <a:extLst>
              <a:ext uri="{FF2B5EF4-FFF2-40B4-BE49-F238E27FC236}">
                <a16:creationId xmlns:a16="http://schemas.microsoft.com/office/drawing/2014/main" id="{7CACE012-126D-5CD9-D9F5-B28A17FD41FC}"/>
              </a:ext>
              <a:ext uri="{C183D7F6-B498-43B3-948B-1728B52AA6E4}">
                <adec:decorative xmlns:adec="http://schemas.microsoft.com/office/drawing/2017/decorative" val="1"/>
              </a:ext>
            </a:extLst>
          </p:cNvPr>
          <p:cNvSpPr/>
          <p:nvPr/>
        </p:nvSpPr>
        <p:spPr>
          <a:xfrm>
            <a:off x="8209271" y="-72428"/>
            <a:ext cx="3982729" cy="693042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488E3F6-5AFA-8A31-E3A8-6A808EFEEA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09271" y="1691144"/>
            <a:ext cx="3982729" cy="3982729"/>
          </a:xfrm>
          <a:prstGeom prst="rect">
            <a:avLst/>
          </a:prstGeom>
        </p:spPr>
      </p:pic>
    </p:spTree>
    <p:extLst>
      <p:ext uri="{BB962C8B-B14F-4D97-AF65-F5344CB8AC3E}">
        <p14:creationId xmlns:p14="http://schemas.microsoft.com/office/powerpoint/2010/main" val="2446940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D3011D-4757-5B9B-E66B-7B17F4115663}"/>
              </a:ext>
            </a:extLst>
          </p:cNvPr>
          <p:cNvSpPr>
            <a:spLocks noGrp="1"/>
          </p:cNvSpPr>
          <p:nvPr>
            <p:ph type="title"/>
          </p:nvPr>
        </p:nvSpPr>
        <p:spPr>
          <a:xfrm>
            <a:off x="720000" y="312767"/>
            <a:ext cx="4932655" cy="387798"/>
          </a:xfrm>
        </p:spPr>
        <p:txBody>
          <a:bodyPr/>
          <a:lstStyle/>
          <a:p>
            <a:r>
              <a:rPr lang="en-GB" dirty="0"/>
              <a:t>Discrimination</a:t>
            </a:r>
          </a:p>
        </p:txBody>
      </p:sp>
      <p:sp>
        <p:nvSpPr>
          <p:cNvPr id="4" name="Content Placeholder 3">
            <a:extLst>
              <a:ext uri="{FF2B5EF4-FFF2-40B4-BE49-F238E27FC236}">
                <a16:creationId xmlns:a16="http://schemas.microsoft.com/office/drawing/2014/main" id="{718B3ADA-467A-A2E4-FDDC-D81071E7E768}"/>
              </a:ext>
            </a:extLst>
          </p:cNvPr>
          <p:cNvSpPr>
            <a:spLocks noGrp="1"/>
          </p:cNvSpPr>
          <p:nvPr>
            <p:ph idx="1"/>
          </p:nvPr>
        </p:nvSpPr>
        <p:spPr>
          <a:xfrm>
            <a:off x="180974" y="787400"/>
            <a:ext cx="6626225" cy="6185796"/>
          </a:xfrm>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The proportion of respondents who felt discriminated in at least one area of life in the year before the survey in 2023 survey decreased from 42% in 2019 to 36% in 2023.</a:t>
            </a:r>
          </a:p>
          <a:p>
            <a:endParaRPr lang="en-GB" sz="1800" kern="1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Arial" panose="020B0604020202020204" pitchFamily="34" charset="0"/>
              </a:rPr>
              <a:t>One in three trans respondents feels discriminated when looking for a job or at work in 2023 (34%) compared to 41% in 2019. </a:t>
            </a:r>
          </a:p>
          <a:p>
            <a:pPr indent="0">
              <a:lnSpc>
                <a:spcPct val="107000"/>
              </a:lnSpc>
              <a:buNone/>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Arial" panose="020B0604020202020204" pitchFamily="34" charset="0"/>
              </a:rPr>
              <a:t>The responses of intersex respondents shows little progress. For example, the same high proportion reported experiencing discrimination, such as when looking for work or at work (38%) in 2023 compared to 2019 (38%) </a:t>
            </a:r>
          </a:p>
          <a:p>
            <a:pPr marL="0" lvl="0" indent="0" algn="just">
              <a:lnSpc>
                <a:spcPct val="107000"/>
              </a:lnSpc>
              <a:buNone/>
            </a:pPr>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Arial" panose="020B0604020202020204" pitchFamily="34" charset="0"/>
              </a:rPr>
              <a:t>The share of LGBTI respondents who say that they reported a discrimination incident to an equality body or any other organisation, remains similar to the previous survey very low (8 % in 2023, 9% in 2019). </a:t>
            </a:r>
          </a:p>
          <a:p>
            <a:pPr marL="457200" algn="just">
              <a:lnSpc>
                <a:spcPct val="107000"/>
              </a:lnSpc>
            </a:pP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7" name="Picture Placeholder 6">
            <a:extLst>
              <a:ext uri="{FF2B5EF4-FFF2-40B4-BE49-F238E27FC236}">
                <a16:creationId xmlns:a16="http://schemas.microsoft.com/office/drawing/2014/main" id="{4D430F11-F02B-3CD5-DC3C-1A6624669DE1}"/>
              </a:ext>
            </a:extLst>
          </p:cNvPr>
          <p:cNvSpPr>
            <a:spLocks noGrp="1"/>
          </p:cNvSpPr>
          <p:nvPr>
            <p:ph type="pic" sz="quarter" idx="14"/>
          </p:nvPr>
        </p:nvSpPr>
        <p:spPr/>
        <p:txBody>
          <a:bodyPr/>
          <a:lstStyle/>
          <a:p>
            <a:endParaRPr lang="en-GB"/>
          </a:p>
        </p:txBody>
      </p:sp>
      <p:graphicFrame>
        <p:nvGraphicFramePr>
          <p:cNvPr id="8" name="Chart 7" descr="The proportion of respondents who felt discriminated in at least one area of life in the year before the survey in 2023 survey decreased from 42% in 2019 to 36% in 2023 in relation to the 27 EU Member States. In relation to lesbian women (cisgender endorsex), it went from 44% in 2019 to 38% in 2023. In relation to gay men (cisgender endorsex), it went from 38% in 2019 to 34% in 2023. In relation to bisexual women (cisgender endorsex), it went from 40% in 2019 to 30% in 2023. In relation to bisexual men (cisgender endorsex), it went from 34% in 2019 to 30% in 2023. In relation to trans people (excpet intersex), it went from 61% in 2019 to 54% in 2023. In relation to intersex people, it went from 62% in 2019 to 61% in 2023.">
            <a:extLst>
              <a:ext uri="{FF2B5EF4-FFF2-40B4-BE49-F238E27FC236}">
                <a16:creationId xmlns:a16="http://schemas.microsoft.com/office/drawing/2014/main" id="{E07518AA-C94F-4205-833A-E2F5E3466882}"/>
              </a:ext>
            </a:extLst>
          </p:cNvPr>
          <p:cNvGraphicFramePr>
            <a:graphicFrameLocks/>
          </p:cNvGraphicFramePr>
          <p:nvPr>
            <p:extLst>
              <p:ext uri="{D42A27DB-BD31-4B8C-83A1-F6EECF244321}">
                <p14:modId xmlns:p14="http://schemas.microsoft.com/office/powerpoint/2010/main" val="2012299859"/>
              </p:ext>
            </p:extLst>
          </p:nvPr>
        </p:nvGraphicFramePr>
        <p:xfrm>
          <a:off x="7055427" y="638175"/>
          <a:ext cx="4795405" cy="5461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904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BB9E-BE44-36DE-832D-FD14230FC3A0}"/>
              </a:ext>
            </a:extLst>
          </p:cNvPr>
          <p:cNvSpPr>
            <a:spLocks noGrp="1"/>
          </p:cNvSpPr>
          <p:nvPr>
            <p:ph type="title"/>
          </p:nvPr>
        </p:nvSpPr>
        <p:spPr/>
        <p:txBody>
          <a:bodyPr/>
          <a:lstStyle/>
          <a:p>
            <a:r>
              <a:rPr lang="en-GB" dirty="0"/>
              <a:t>Key findings – violence &amp; harassment</a:t>
            </a:r>
          </a:p>
        </p:txBody>
      </p:sp>
      <p:sp>
        <p:nvSpPr>
          <p:cNvPr id="3" name="Text Placeholder 2">
            <a:extLst>
              <a:ext uri="{FF2B5EF4-FFF2-40B4-BE49-F238E27FC236}">
                <a16:creationId xmlns:a16="http://schemas.microsoft.com/office/drawing/2014/main" id="{3BA8C86F-B92E-A63D-C440-FDD916ECC863}"/>
              </a:ext>
            </a:extLst>
          </p:cNvPr>
          <p:cNvSpPr>
            <a:spLocks noGrp="1"/>
          </p:cNvSpPr>
          <p:nvPr>
            <p:ph type="body" sz="quarter" idx="10"/>
          </p:nvPr>
        </p:nvSpPr>
        <p:spPr>
          <a:xfrm>
            <a:off x="720726" y="1802774"/>
            <a:ext cx="7255377" cy="3296287"/>
          </a:xfrm>
        </p:spPr>
        <p:txBody>
          <a:bodyPr/>
          <a:lstStyle/>
          <a:p>
            <a:pPr algn="just">
              <a:lnSpc>
                <a:spcPct val="107000"/>
              </a:lnSpc>
            </a:pPr>
            <a:r>
              <a:rPr lang="en-GB" sz="2000" b="1" kern="100" dirty="0">
                <a:ea typeface="Verdana" panose="020B0604030504040204" pitchFamily="34" charset="0"/>
                <a:cs typeface="Times New Roman" panose="02020603050405020304" pitchFamily="18" charset="0"/>
              </a:rPr>
              <a:t>Violence:</a:t>
            </a:r>
            <a:r>
              <a:rPr lang="en-GB" sz="2000" kern="100" dirty="0">
                <a:ea typeface="Verdana" panose="020B0604030504040204" pitchFamily="34" charset="0"/>
                <a:cs typeface="Times New Roman" panose="02020603050405020304" pitchFamily="18" charset="0"/>
              </a:rPr>
              <a:t>  14% of LGBTIQ people had been physically or sexually attacked in the five years before the survey compared to 11% in 2019. </a:t>
            </a:r>
            <a:r>
              <a:rPr lang="en-GB" kern="100" dirty="0">
                <a:ea typeface="Verdana" panose="020B0604030504040204" pitchFamily="34" charset="0"/>
                <a:cs typeface="Times New Roman" panose="02020603050405020304" pitchFamily="18" charset="0"/>
              </a:rPr>
              <a:t>Intersex people face most violence (34% vs 23% in 2019). </a:t>
            </a:r>
          </a:p>
          <a:p>
            <a:pPr algn="just">
              <a:lnSpc>
                <a:spcPct val="107000"/>
              </a:lnSpc>
            </a:pPr>
            <a:r>
              <a:rPr lang="en-GB" b="1" kern="100" dirty="0">
                <a:ea typeface="Verdana" panose="020B0604030504040204" pitchFamily="34" charset="0"/>
                <a:cs typeface="Times New Roman" panose="02020603050405020304" pitchFamily="18" charset="0"/>
              </a:rPr>
              <a:t>Reporting violence: </a:t>
            </a:r>
            <a:r>
              <a:rPr lang="en-GB" kern="100" dirty="0">
                <a:ea typeface="Verdana" panose="020B0604030504040204" pitchFamily="34" charset="0"/>
                <a:cs typeface="Times New Roman" panose="02020603050405020304" pitchFamily="18" charset="0"/>
              </a:rPr>
              <a:t>Only 18% of the victims reported it (20% in 2019) to the police or any organisation.</a:t>
            </a:r>
          </a:p>
          <a:p>
            <a:pPr algn="just">
              <a:lnSpc>
                <a:spcPct val="107000"/>
              </a:lnSpc>
            </a:pPr>
            <a:r>
              <a:rPr lang="en-GB" sz="2000" b="1" kern="100" dirty="0">
                <a:effectLst/>
                <a:ea typeface="Verdana" panose="020B0604030504040204" pitchFamily="34" charset="0"/>
                <a:cs typeface="Times New Roman" panose="02020603050405020304" pitchFamily="18" charset="0"/>
              </a:rPr>
              <a:t>Harassment: </a:t>
            </a:r>
            <a:r>
              <a:rPr lang="en-GB" sz="2000" kern="100" dirty="0">
                <a:effectLst/>
                <a:ea typeface="Verdana" panose="020B0604030504040204" pitchFamily="34" charset="0"/>
                <a:cs typeface="Times New Roman" panose="02020603050405020304" pitchFamily="18" charset="0"/>
              </a:rPr>
              <a:t>55% experienced hate-motivated harassment in the year before the survey compared to 37% in 2019. </a:t>
            </a:r>
            <a:r>
              <a:rPr lang="en-GB" kern="100" dirty="0">
                <a:effectLst/>
                <a:ea typeface="Verdana" panose="020B0604030504040204" pitchFamily="34" charset="0"/>
                <a:cs typeface="Times New Roman" panose="02020603050405020304" pitchFamily="18" charset="0"/>
              </a:rPr>
              <a:t>Intersex and trans people are most affected. </a:t>
            </a:r>
          </a:p>
          <a:p>
            <a:endParaRPr lang="en-GB" dirty="0"/>
          </a:p>
        </p:txBody>
      </p:sp>
      <p:sp>
        <p:nvSpPr>
          <p:cNvPr id="4" name="Rectangle 3" descr="Harassment and violence against LGBTIQ people are on the rise">
            <a:extLst>
              <a:ext uri="{FF2B5EF4-FFF2-40B4-BE49-F238E27FC236}">
                <a16:creationId xmlns:a16="http://schemas.microsoft.com/office/drawing/2014/main" id="{AC74BAEE-4484-6564-3E8C-B044AE74D5B0}"/>
              </a:ext>
            </a:extLst>
          </p:cNvPr>
          <p:cNvSpPr/>
          <p:nvPr/>
        </p:nvSpPr>
        <p:spPr>
          <a:xfrm>
            <a:off x="8209271" y="-72428"/>
            <a:ext cx="3982729" cy="693042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27CEB1C-E90B-C254-AE25-8595D08831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09270" y="1674890"/>
            <a:ext cx="3982729" cy="3982729"/>
          </a:xfrm>
          <a:prstGeom prst="rect">
            <a:avLst/>
          </a:prstGeom>
        </p:spPr>
      </p:pic>
    </p:spTree>
    <p:extLst>
      <p:ext uri="{BB962C8B-B14F-4D97-AF65-F5344CB8AC3E}">
        <p14:creationId xmlns:p14="http://schemas.microsoft.com/office/powerpoint/2010/main" val="157550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BB9E-BE44-36DE-832D-FD14230FC3A0}"/>
              </a:ext>
            </a:extLst>
          </p:cNvPr>
          <p:cNvSpPr>
            <a:spLocks noGrp="1"/>
          </p:cNvSpPr>
          <p:nvPr>
            <p:ph type="title"/>
          </p:nvPr>
        </p:nvSpPr>
        <p:spPr/>
        <p:txBody>
          <a:bodyPr/>
          <a:lstStyle/>
          <a:p>
            <a:r>
              <a:rPr lang="en-GB" dirty="0"/>
              <a:t>Key findings – education &amp; health </a:t>
            </a:r>
          </a:p>
        </p:txBody>
      </p:sp>
      <p:sp>
        <p:nvSpPr>
          <p:cNvPr id="3" name="Text Placeholder 2">
            <a:extLst>
              <a:ext uri="{FF2B5EF4-FFF2-40B4-BE49-F238E27FC236}">
                <a16:creationId xmlns:a16="http://schemas.microsoft.com/office/drawing/2014/main" id="{3BA8C86F-B92E-A63D-C440-FDD916ECC863}"/>
              </a:ext>
            </a:extLst>
          </p:cNvPr>
          <p:cNvSpPr>
            <a:spLocks noGrp="1"/>
          </p:cNvSpPr>
          <p:nvPr>
            <p:ph type="body" sz="quarter" idx="10"/>
          </p:nvPr>
        </p:nvSpPr>
        <p:spPr>
          <a:xfrm>
            <a:off x="720725" y="1802774"/>
            <a:ext cx="7264431" cy="2749471"/>
          </a:xfrm>
        </p:spPr>
        <p:txBody>
          <a:bodyPr/>
          <a:lstStyle/>
          <a:p>
            <a:r>
              <a:rPr lang="en-GB" b="1" dirty="0"/>
              <a:t>Education: </a:t>
            </a:r>
            <a:r>
              <a:rPr lang="en-GB" dirty="0"/>
              <a:t>schools address LGBTIQ issues more often. 35% of 15–17-year-olds say that their school never addressed LGBTIQ issues compared to 47% in 2019.</a:t>
            </a:r>
          </a:p>
          <a:p>
            <a:r>
              <a:rPr lang="en-GB" b="1" dirty="0"/>
              <a:t>Bullying: </a:t>
            </a:r>
            <a:r>
              <a:rPr lang="en-GB" dirty="0"/>
              <a:t>67% say they suffered bullying, insults and threats at school because they are LGBTIQ compared to 46% in 2019.</a:t>
            </a:r>
          </a:p>
          <a:p>
            <a:pPr algn="l"/>
            <a:r>
              <a:rPr lang="en-GB" sz="2000" b="1" kern="100" dirty="0">
                <a:solidFill>
                  <a:schemeClr val="bg1"/>
                </a:solidFill>
                <a:effectLst/>
                <a:ea typeface="Verdana" panose="020B0604030504040204" pitchFamily="34" charset="0"/>
                <a:cs typeface="Times New Roman" panose="02020603050405020304" pitchFamily="18" charset="0"/>
              </a:rPr>
              <a:t>Mental health: </a:t>
            </a:r>
            <a:r>
              <a:rPr lang="en-GB" sz="2000" kern="100" dirty="0">
                <a:solidFill>
                  <a:schemeClr val="bg1"/>
                </a:solidFill>
                <a:ea typeface="Verdana" panose="020B0604030504040204" pitchFamily="34" charset="0"/>
                <a:cs typeface="Arial" panose="020B0604020202020204" pitchFamily="34" charset="0"/>
              </a:rPr>
              <a:t>37% of respondents considered suicide in the year before the survey last year</a:t>
            </a:r>
            <a:r>
              <a:rPr lang="en-GB" kern="100" dirty="0">
                <a:solidFill>
                  <a:schemeClr val="bg1"/>
                </a:solidFill>
                <a:ea typeface="Verdana" panose="020B0604030504040204" pitchFamily="34" charset="0"/>
                <a:cs typeface="Arial" panose="020B0604020202020204" pitchFamily="34" charset="0"/>
              </a:rPr>
              <a:t>. This proportion is much higher for pansexual people (59%), trans women (59%), trans men (60%) or non-binary and gender diverse  people (55%). </a:t>
            </a:r>
            <a:endParaRPr lang="en-GB" dirty="0"/>
          </a:p>
        </p:txBody>
      </p:sp>
      <p:sp>
        <p:nvSpPr>
          <p:cNvPr id="4" name="Rectangle 3">
            <a:extLst>
              <a:ext uri="{FF2B5EF4-FFF2-40B4-BE49-F238E27FC236}">
                <a16:creationId xmlns:a16="http://schemas.microsoft.com/office/drawing/2014/main" id="{42280B04-E39F-98C9-7BD9-737CF5A793C0}"/>
              </a:ext>
              <a:ext uri="{C183D7F6-B498-43B3-948B-1728B52AA6E4}">
                <adec:decorative xmlns:adec="http://schemas.microsoft.com/office/drawing/2017/decorative" val="1"/>
              </a:ext>
            </a:extLst>
          </p:cNvPr>
          <p:cNvSpPr/>
          <p:nvPr/>
        </p:nvSpPr>
        <p:spPr>
          <a:xfrm>
            <a:off x="8209271" y="-72428"/>
            <a:ext cx="3982729" cy="693042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2 in 3 LGBTIQ people are bullied at school">
            <a:extLst>
              <a:ext uri="{FF2B5EF4-FFF2-40B4-BE49-F238E27FC236}">
                <a16:creationId xmlns:a16="http://schemas.microsoft.com/office/drawing/2014/main" id="{29E5D48B-63D3-8059-B092-3727C8A0C34D}"/>
              </a:ext>
            </a:extLst>
          </p:cNvPr>
          <p:cNvPicPr>
            <a:picLocks noChangeAspect="1"/>
          </p:cNvPicPr>
          <p:nvPr/>
        </p:nvPicPr>
        <p:blipFill>
          <a:blip r:embed="rId2"/>
          <a:stretch>
            <a:fillRect/>
          </a:stretch>
        </p:blipFill>
        <p:spPr>
          <a:xfrm>
            <a:off x="8209271" y="1692998"/>
            <a:ext cx="3982729" cy="3982729"/>
          </a:xfrm>
          <a:prstGeom prst="rect">
            <a:avLst/>
          </a:prstGeom>
        </p:spPr>
      </p:pic>
    </p:spTree>
    <p:extLst>
      <p:ext uri="{BB962C8B-B14F-4D97-AF65-F5344CB8AC3E}">
        <p14:creationId xmlns:p14="http://schemas.microsoft.com/office/powerpoint/2010/main" val="380557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BB9E-BE44-36DE-832D-FD14230FC3A0}"/>
              </a:ext>
            </a:extLst>
          </p:cNvPr>
          <p:cNvSpPr>
            <a:spLocks noGrp="1"/>
          </p:cNvSpPr>
          <p:nvPr>
            <p:ph type="title"/>
          </p:nvPr>
        </p:nvSpPr>
        <p:spPr>
          <a:xfrm>
            <a:off x="720000" y="900000"/>
            <a:ext cx="9000000" cy="387798"/>
          </a:xfrm>
        </p:spPr>
        <p:txBody>
          <a:bodyPr/>
          <a:lstStyle/>
          <a:p>
            <a:r>
              <a:rPr lang="en-GB" dirty="0"/>
              <a:t>Key findings – governments &amp; inclusive societies </a:t>
            </a:r>
          </a:p>
        </p:txBody>
      </p:sp>
      <p:sp>
        <p:nvSpPr>
          <p:cNvPr id="3" name="Text Placeholder 2">
            <a:extLst>
              <a:ext uri="{FF2B5EF4-FFF2-40B4-BE49-F238E27FC236}">
                <a16:creationId xmlns:a16="http://schemas.microsoft.com/office/drawing/2014/main" id="{3BA8C86F-B92E-A63D-C440-FDD916ECC863}"/>
              </a:ext>
            </a:extLst>
          </p:cNvPr>
          <p:cNvSpPr>
            <a:spLocks noGrp="1"/>
          </p:cNvSpPr>
          <p:nvPr>
            <p:ph type="body" sz="quarter" idx="10"/>
          </p:nvPr>
        </p:nvSpPr>
        <p:spPr>
          <a:xfrm>
            <a:off x="720726" y="1802774"/>
            <a:ext cx="7246324" cy="3180101"/>
          </a:xfrm>
        </p:spPr>
        <p:txBody>
          <a:bodyPr/>
          <a:lstStyle/>
          <a:p>
            <a:pPr algn="just">
              <a:lnSpc>
                <a:spcPct val="107000"/>
              </a:lnSpc>
              <a:spcAft>
                <a:spcPts val="800"/>
              </a:spcAft>
              <a:buSzPct val="100000"/>
              <a:tabLst>
                <a:tab pos="457200" algn="l"/>
              </a:tabLst>
            </a:pPr>
            <a:r>
              <a:rPr lang="en-GB" sz="2000" b="1" kern="100" dirty="0">
                <a:effectLst/>
                <a:ea typeface="Verdana" panose="020B0604030504040204" pitchFamily="34" charset="0"/>
                <a:cs typeface="Times New Roman" panose="02020603050405020304" pitchFamily="18" charset="0"/>
              </a:rPr>
              <a:t>Satisfaction with governments: </a:t>
            </a:r>
            <a:r>
              <a:rPr lang="en-GB" sz="2000" kern="100" dirty="0">
                <a:effectLst/>
                <a:ea typeface="Verdana" panose="020B0604030504040204" pitchFamily="34" charset="0"/>
                <a:cs typeface="Times New Roman" panose="02020603050405020304" pitchFamily="18" charset="0"/>
              </a:rPr>
              <a:t>only</a:t>
            </a:r>
            <a:r>
              <a:rPr lang="en-GB" sz="2000" b="1" kern="100" dirty="0">
                <a:effectLst/>
                <a:ea typeface="Verdana" panose="020B0604030504040204" pitchFamily="34" charset="0"/>
                <a:cs typeface="Times New Roman" panose="02020603050405020304" pitchFamily="18" charset="0"/>
              </a:rPr>
              <a:t> </a:t>
            </a:r>
            <a:r>
              <a:rPr lang="en-GB" sz="2000" kern="100" dirty="0">
                <a:effectLst/>
                <a:ea typeface="Verdana" panose="020B0604030504040204" pitchFamily="34" charset="0"/>
                <a:cs typeface="Times New Roman" panose="02020603050405020304" pitchFamily="18" charset="0"/>
              </a:rPr>
              <a:t>26% now believe their government effectively combats prejudice and intolerance against LGBTIQ people compared to 30% in 2019. The greatest fall in trust is in Malta, Luxembourg and Ireland.</a:t>
            </a:r>
          </a:p>
          <a:p>
            <a:pPr algn="just">
              <a:lnSpc>
                <a:spcPct val="107000"/>
              </a:lnSpc>
              <a:spcAft>
                <a:spcPts val="800"/>
              </a:spcAft>
              <a:buSzPct val="100000"/>
              <a:tabLst>
                <a:tab pos="457200" algn="l"/>
              </a:tabLst>
            </a:pPr>
            <a:r>
              <a:rPr lang="en-GB" sz="2000" b="1" kern="100" dirty="0">
                <a:solidFill>
                  <a:schemeClr val="bg1"/>
                </a:solidFill>
                <a:ea typeface="Verdana" panose="020B0604030504040204" pitchFamily="34" charset="0"/>
                <a:cs typeface="Arial" panose="020B0604020202020204" pitchFamily="34" charset="0"/>
              </a:rPr>
              <a:t>Inclusive societies: </a:t>
            </a:r>
            <a:r>
              <a:rPr lang="en-GB" sz="2000" kern="100" dirty="0">
                <a:solidFill>
                  <a:schemeClr val="bg1"/>
                </a:solidFill>
                <a:ea typeface="Verdana" panose="020B0604030504040204" pitchFamily="34" charset="0"/>
                <a:cs typeface="Arial" panose="020B0604020202020204" pitchFamily="34" charset="0"/>
              </a:rPr>
              <a:t>LGBTIQ people and in particular intersex and trans respondents suffer disproportionately from homelessness compared to the general population. This is also true for LGBTIQ people with disabilities, in financial hardship or members of ethnic, racial or other minority groups.</a:t>
            </a:r>
            <a:endParaRPr lang="en-GB" dirty="0"/>
          </a:p>
        </p:txBody>
      </p:sp>
      <p:sp>
        <p:nvSpPr>
          <p:cNvPr id="4" name="Rectangle 3">
            <a:extLst>
              <a:ext uri="{FF2B5EF4-FFF2-40B4-BE49-F238E27FC236}">
                <a16:creationId xmlns:a16="http://schemas.microsoft.com/office/drawing/2014/main" id="{7D7B97F0-3E97-50CB-1FAE-012BAF6E08C8}"/>
              </a:ext>
              <a:ext uri="{C183D7F6-B498-43B3-948B-1728B52AA6E4}">
                <adec:decorative xmlns:adec="http://schemas.microsoft.com/office/drawing/2017/decorative" val="1"/>
              </a:ext>
            </a:extLst>
          </p:cNvPr>
          <p:cNvSpPr/>
          <p:nvPr/>
        </p:nvSpPr>
        <p:spPr>
          <a:xfrm>
            <a:off x="8209271" y="-72428"/>
            <a:ext cx="3982729" cy="693042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quot; The only thing we want is a peaceful life, with the same rights and obligations as anyone else&quot; said a gay man, 35, from Spain">
            <a:extLst>
              <a:ext uri="{FF2B5EF4-FFF2-40B4-BE49-F238E27FC236}">
                <a16:creationId xmlns:a16="http://schemas.microsoft.com/office/drawing/2014/main" id="{2A9885F0-2E5E-0ACC-FE90-5029DE5FB9E4}"/>
              </a:ext>
            </a:extLst>
          </p:cNvPr>
          <p:cNvPicPr>
            <a:picLocks noChangeAspect="1"/>
          </p:cNvPicPr>
          <p:nvPr/>
        </p:nvPicPr>
        <p:blipFill>
          <a:blip r:embed="rId2"/>
          <a:stretch>
            <a:fillRect/>
          </a:stretch>
        </p:blipFill>
        <p:spPr>
          <a:xfrm>
            <a:off x="8209271" y="1714453"/>
            <a:ext cx="3982729" cy="3974291"/>
          </a:xfrm>
          <a:prstGeom prst="rect">
            <a:avLst/>
          </a:prstGeom>
        </p:spPr>
      </p:pic>
    </p:spTree>
    <p:extLst>
      <p:ext uri="{BB962C8B-B14F-4D97-AF65-F5344CB8AC3E}">
        <p14:creationId xmlns:p14="http://schemas.microsoft.com/office/powerpoint/2010/main" val="3466181397"/>
      </p:ext>
    </p:extLst>
  </p:cSld>
  <p:clrMapOvr>
    <a:masterClrMapping/>
  </p:clrMapOvr>
</p:sld>
</file>

<file path=ppt/theme/theme1.xml><?xml version="1.0" encoding="utf-8"?>
<a:theme xmlns:a="http://schemas.openxmlformats.org/drawingml/2006/main" name="Office Theme">
  <a:themeElements>
    <a:clrScheme name="FRA">
      <a:dk1>
        <a:srgbClr val="3F5193"/>
      </a:dk1>
      <a:lt1>
        <a:srgbClr val="FFFFFF"/>
      </a:lt1>
      <a:dk2>
        <a:srgbClr val="9AA3B8"/>
      </a:dk2>
      <a:lt2>
        <a:srgbClr val="E7E6E6"/>
      </a:lt2>
      <a:accent1>
        <a:srgbClr val="3F5193"/>
      </a:accent1>
      <a:accent2>
        <a:srgbClr val="FFE300"/>
      </a:accent2>
      <a:accent3>
        <a:srgbClr val="DD0628"/>
      </a:accent3>
      <a:accent4>
        <a:srgbClr val="F28D53"/>
      </a:accent4>
      <a:accent5>
        <a:srgbClr val="3F2682"/>
      </a:accent5>
      <a:accent6>
        <a:srgbClr val="3890B7"/>
      </a:accent6>
      <a:hlink>
        <a:srgbClr val="FFE4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PP_16x9_CALIBRI" id="{A76A5F78-5177-42DF-8C47-EC455817D047}" vid="{F84726C5-7266-4712-99E6-E3756B57BA7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9" ma:contentTypeDescription="Create a new document." ma:contentTypeScope="" ma:versionID="24c4f0fb971506cb32eded772314e1fc">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6de88571e738abf75a08d6972eb71fed"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Props1.xml><?xml version="1.0" encoding="utf-8"?>
<ds:datastoreItem xmlns:ds="http://schemas.openxmlformats.org/officeDocument/2006/customXml" ds:itemID="{A45BA051-0A67-4DB3-98E1-DF074E355BBF}">
  <ds:schemaRefs>
    <ds:schemaRef ds:uri="http://schemas.microsoft.com/sharepoint/v3/contenttype/forms"/>
  </ds:schemaRefs>
</ds:datastoreItem>
</file>

<file path=customXml/itemProps2.xml><?xml version="1.0" encoding="utf-8"?>
<ds:datastoreItem xmlns:ds="http://schemas.openxmlformats.org/officeDocument/2006/customXml" ds:itemID="{42610ABE-E5C2-4CB6-BFFB-87FD482F8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af206-b009-4658-99e1-4d638e44d8f5"/>
    <ds:schemaRef ds:uri="1fbf4851-1fe8-4378-a6d9-5967d98f31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BF9C92-DED4-438F-A575-F8DD085F81A1}">
  <ds:schemaRefs>
    <ds:schemaRef ds:uri="45c3e5ea-676b-4045-ab1d-a24544112b7e"/>
    <ds:schemaRef ds:uri="http://schemas.microsoft.com/office/2006/documentManagement/types"/>
    <ds:schemaRef ds:uri="90051796-298d-477f-bd61-631b6aa87ff9"/>
    <ds:schemaRef ds:uri="http://purl.org/dc/elements/1.1/"/>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1fbf4851-1fe8-4378-a6d9-5967d98f316b"/>
    <ds:schemaRef ds:uri="5dcaf206-b009-4658-99e1-4d638e44d8f5"/>
  </ds:schemaRefs>
</ds:datastoreItem>
</file>

<file path=docProps/app.xml><?xml version="1.0" encoding="utf-8"?>
<Properties xmlns="http://schemas.openxmlformats.org/officeDocument/2006/extended-properties" xmlns:vt="http://schemas.openxmlformats.org/officeDocument/2006/docPropsVTypes">
  <Template>2022_PP_16x9_CALIBRI</Template>
  <TotalTime>0</TotalTime>
  <Words>1654</Words>
  <Application>Microsoft Office PowerPoint</Application>
  <PresentationFormat>Widescreen</PresentationFormat>
  <Paragraphs>138</Paragraphs>
  <Slides>30</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Aptos</vt:lpstr>
      <vt:lpstr>Aptos Display</vt:lpstr>
      <vt:lpstr>Arial</vt:lpstr>
      <vt:lpstr>Calibri</vt:lpstr>
      <vt:lpstr>Calibri Light</vt:lpstr>
      <vt:lpstr>Courier New</vt:lpstr>
      <vt:lpstr>Symbol</vt:lpstr>
      <vt:lpstr>System Font Regular</vt:lpstr>
      <vt:lpstr>Times New Roman</vt:lpstr>
      <vt:lpstr>Verdana</vt:lpstr>
      <vt:lpstr>Wingdings</vt:lpstr>
      <vt:lpstr>Office Theme</vt:lpstr>
      <vt:lpstr>Custom Design</vt:lpstr>
      <vt:lpstr>The FRA European Union LGBTIQ Survey 2023  MAIN RESULTS  FOCUS on intersectional profiles and life experiences </vt:lpstr>
      <vt:lpstr>LGBTIQ Equality at a Crossroads </vt:lpstr>
      <vt:lpstr>EU LGBTIQ SURVEY III 2023 </vt:lpstr>
      <vt:lpstr>The EU LGBTIQ Survey themes</vt:lpstr>
      <vt:lpstr>Key findings - openness &amp; discrimination</vt:lpstr>
      <vt:lpstr>Discrimination</vt:lpstr>
      <vt:lpstr>Key findings – violence &amp; harassment</vt:lpstr>
      <vt:lpstr>Key findings – education &amp; health </vt:lpstr>
      <vt:lpstr>Key findings – governments &amp; inclusive societies </vt:lpstr>
      <vt:lpstr> Discrimination in employment – Trans Women &amp; Men – EU LGBTIQ Survey III (2023)</vt:lpstr>
      <vt:lpstr> Discrimination in employment – Non-Binary &amp; Gender Diverse – EU LGBTIQ Survey III (2023)</vt:lpstr>
      <vt:lpstr> Discrimination in employment – Intersex – EU LGBTIQ Survey III (2023)</vt:lpstr>
      <vt:lpstr>Background:  A context of hate speech and FIMI campaigns while social acceptance increases   Source: FIMI targeting LGBTIQ+ people: Well-informed analysis to protect human rights and diversity, October 2023  </vt:lpstr>
      <vt:lpstr>Online hatred – themes and frequency</vt:lpstr>
      <vt:lpstr>Eurobarometer - same sex marriage acceptance (totally agree+tend to agree), 2006-2015-2019-2023</vt:lpstr>
      <vt:lpstr>Main Survey results</vt:lpstr>
      <vt:lpstr>Prevalence of hate motivated violence in the last 5 years / by SO-GIE-SC</vt:lpstr>
      <vt:lpstr>Prevalence of hate motivated violence in the last 5 years / by minority belonging</vt:lpstr>
      <vt:lpstr>Harassment against LGBTIQ respondents in the year before the survey</vt:lpstr>
      <vt:lpstr>Respondents who during their time in school, they have been ridiculed, teased, insulted or threatened because they are LGBTIQ</vt:lpstr>
      <vt:lpstr>Reporting the most recent hate motivated incident of physical or sexual attack</vt:lpstr>
      <vt:lpstr>Life and Dignity - Homelessness </vt:lpstr>
      <vt:lpstr>Life and Dignity - Mental health  </vt:lpstr>
      <vt:lpstr>Life and Dignity - ‘Conversion practices’ </vt:lpstr>
      <vt:lpstr>Who are the respondents? The universe of SO-GIE-SC  </vt:lpstr>
      <vt:lpstr>LGBTIQ Survey respondents by SO-GIE-SC</vt:lpstr>
      <vt:lpstr>Trans women – trans men and Non-Binary &amp; gender diverse</vt:lpstr>
      <vt:lpstr>Intersectional discrimination in EU law?</vt:lpstr>
      <vt:lpstr>How to advance LGBTIQ equality?</vt:lpstr>
      <vt:lpstr>Thank you! email: fra-lgbti-survey@fra.europa.eu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FOR FRA POWERPOINT PRESENTATION</dc:title>
  <dc:creator>PAVLOU Miltos (FRA)</dc:creator>
  <cp:lastModifiedBy>Ilaria De Capitani</cp:lastModifiedBy>
  <cp:revision>17</cp:revision>
  <dcterms:created xsi:type="dcterms:W3CDTF">2022-09-21T14:07:40Z</dcterms:created>
  <dcterms:modified xsi:type="dcterms:W3CDTF">2025-05-15T09:42:59Z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roup 2nd">
    <vt:lpwstr/>
  </property>
  <property fmtid="{D5CDD505-2E9C-101B-9397-08002B2CF9AE}" pid="3" name="Content Language">
    <vt:lpwstr/>
  </property>
  <property fmtid="{D5CDD505-2E9C-101B-9397-08002B2CF9AE}" pid="4" name="Order">
    <vt:r8>39600</vt:r8>
  </property>
  <property fmtid="{D5CDD505-2E9C-101B-9397-08002B2CF9AE}" pid="5" name="Year">
    <vt:lpwstr>606;#2022|2edacad9-4da0-4aa2-a0da-d2f277b9a16a</vt:lpwstr>
  </property>
  <property fmtid="{D5CDD505-2E9C-101B-9397-08002B2CF9AE}" pid="6" name="ContentTypeId">
    <vt:lpwstr>0x01010008820D3E3E695243A18602BCD7DE657A</vt:lpwstr>
  </property>
  <property fmtid="{D5CDD505-2E9C-101B-9397-08002B2CF9AE}" pid="7" name="Group By">
    <vt:lpwstr>97;#DESIGN PROPOSALS|e0a99b7a-969f-452f-8a02-e92cfbf878b4</vt:lpwstr>
  </property>
  <property fmtid="{D5CDD505-2E9C-101B-9397-08002B2CF9AE}" pid="8" name="MediaServiceImageTags">
    <vt:lpwstr/>
  </property>
</Properties>
</file>