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6" r:id="rId2"/>
    <p:sldId id="282" r:id="rId3"/>
    <p:sldId id="294" r:id="rId4"/>
    <p:sldId id="257" r:id="rId5"/>
    <p:sldId id="272" r:id="rId6"/>
    <p:sldId id="269" r:id="rId7"/>
    <p:sldId id="296" r:id="rId8"/>
    <p:sldId id="293" r:id="rId9"/>
    <p:sldId id="283" r:id="rId10"/>
    <p:sldId id="286" r:id="rId11"/>
    <p:sldId id="288" r:id="rId12"/>
    <p:sldId id="289" r:id="rId13"/>
    <p:sldId id="290" r:id="rId14"/>
    <p:sldId id="292" r:id="rId15"/>
    <p:sldId id="295" r:id="rId16"/>
    <p:sldId id="273" r:id="rId17"/>
    <p:sldId id="274" r:id="rId18"/>
    <p:sldId id="275" r:id="rId19"/>
    <p:sldId id="277" r:id="rId20"/>
    <p:sldId id="276" r:id="rId21"/>
    <p:sldId id="278" r:id="rId22"/>
    <p:sldId id="280" r:id="rId23"/>
    <p:sldId id="298" r:id="rId24"/>
    <p:sldId id="299" r:id="rId25"/>
    <p:sldId id="300" r:id="rId26"/>
    <p:sldId id="281" r:id="rId27"/>
    <p:sldId id="304" r:id="rId28"/>
    <p:sldId id="305" r:id="rId29"/>
    <p:sldId id="306" r:id="rId30"/>
    <p:sldId id="268" r:id="rId31"/>
    <p:sldId id="307" r:id="rId32"/>
    <p:sldId id="261" r:id="rId33"/>
  </p:sldIdLst>
  <p:sldSz cx="12188825" cy="6858000"/>
  <p:notesSz cx="6858000" cy="9144000"/>
  <p:defaultTextStyle>
    <a:defPPr rtl="0">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76751" autoAdjust="0"/>
  </p:normalViewPr>
  <p:slideViewPr>
    <p:cSldViewPr>
      <p:cViewPr varScale="1">
        <p:scale>
          <a:sx n="49" d="100"/>
          <a:sy n="49" d="100"/>
        </p:scale>
        <p:origin x="1300" y="4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8" d="100"/>
          <a:sy n="88" d="100"/>
        </p:scale>
        <p:origin x="307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19837-5B71-4D44-BB01-DB0B084933C8}" type="doc">
      <dgm:prSet loTypeId="urn:microsoft.com/office/officeart/2005/8/layout/vList2" loCatId="list" qsTypeId="urn:microsoft.com/office/officeart/2005/8/quickstyle/simple1" qsCatId="simple" csTypeId="urn:microsoft.com/office/officeart/2005/8/colors/accent1_1" csCatId="accent1" phldr="1"/>
      <dgm:spPr/>
      <dgm:t>
        <a:bodyPr rtlCol="0"/>
        <a:lstStyle/>
        <a:p>
          <a:pPr rtl="0"/>
          <a:endParaRPr lang="en-US"/>
        </a:p>
      </dgm:t>
    </dgm:pt>
    <dgm:pt modelId="{477D14C5-CED9-4CFC-B338-DFB0C8090B9F}">
      <dgm:prSet phldrT="[Text]" custT="1"/>
      <dgm:spPr/>
      <dgm:t>
        <a:bodyPr rtlCol="0"/>
        <a:lstStyle/>
        <a:p>
          <a:pPr rtl="0"/>
          <a:r>
            <a:rPr lang="pt-PT" sz="2000" b="1" noProof="0" dirty="0" err="1">
              <a:latin typeface="Helvetica" panose="020B0604020202020204" pitchFamily="34" charset="0"/>
              <a:cs typeface="Helvetica" panose="020B0604020202020204" pitchFamily="34" charset="0"/>
            </a:rPr>
            <a:t>State</a:t>
          </a:r>
          <a:r>
            <a:rPr lang="pt-PT" sz="2000" b="1" noProof="0" dirty="0">
              <a:latin typeface="Helvetica" panose="020B0604020202020204" pitchFamily="34" charset="0"/>
              <a:cs typeface="Helvetica" panose="020B0604020202020204" pitchFamily="34" charset="0"/>
            </a:rPr>
            <a:t> </a:t>
          </a:r>
          <a:r>
            <a:rPr lang="pt-PT" sz="2000" b="1" noProof="0" dirty="0" err="1">
              <a:latin typeface="Helvetica" panose="020B0604020202020204" pitchFamily="34" charset="0"/>
              <a:cs typeface="Helvetica" panose="020B0604020202020204" pitchFamily="34" charset="0"/>
            </a:rPr>
            <a:t>of</a:t>
          </a:r>
          <a:r>
            <a:rPr lang="pt-PT" sz="2000" b="1" noProof="0" dirty="0">
              <a:latin typeface="Helvetica" panose="020B0604020202020204" pitchFamily="34" charset="0"/>
              <a:cs typeface="Helvetica" panose="020B0604020202020204" pitchFamily="34" charset="0"/>
            </a:rPr>
            <a:t> </a:t>
          </a:r>
          <a:r>
            <a:rPr lang="pt-PT" sz="2000" b="1" noProof="0" dirty="0" err="1">
              <a:latin typeface="Helvetica" panose="020B0604020202020204" pitchFamily="34" charset="0"/>
              <a:cs typeface="Helvetica" panose="020B0604020202020204" pitchFamily="34" charset="0"/>
            </a:rPr>
            <a:t>the</a:t>
          </a:r>
          <a:r>
            <a:rPr lang="pt-PT" sz="2000" b="1" noProof="0" dirty="0">
              <a:latin typeface="Helvetica" panose="020B0604020202020204" pitchFamily="34" charset="0"/>
              <a:cs typeface="Helvetica" panose="020B0604020202020204" pitchFamily="34" charset="0"/>
            </a:rPr>
            <a:t> </a:t>
          </a:r>
          <a:r>
            <a:rPr lang="pt-PT" sz="2000" b="1" noProof="0" dirty="0" err="1">
              <a:latin typeface="Helvetica" panose="020B0604020202020204" pitchFamily="34" charset="0"/>
              <a:cs typeface="Helvetica" panose="020B0604020202020204" pitchFamily="34" charset="0"/>
            </a:rPr>
            <a:t>Art</a:t>
          </a:r>
          <a:endParaRPr lang="pt-PT" sz="2000" b="1" noProof="0" dirty="0">
            <a:latin typeface="Helvetica" panose="020B0604020202020204" pitchFamily="34" charset="0"/>
            <a:cs typeface="Helvetica" panose="020B0604020202020204" pitchFamily="34" charset="0"/>
          </a:endParaRPr>
        </a:p>
      </dgm:t>
    </dgm:pt>
    <dgm:pt modelId="{92DFCBC7-BC14-4697-8ECD-BF0D5B1EDA3B}" type="parTrans" cxnId="{7D461F02-AB37-447A-AC6B-D31C4D2EC6A9}">
      <dgm:prSet/>
      <dgm:spPr/>
      <dgm:t>
        <a:bodyPr rtlCol="0"/>
        <a:lstStyle/>
        <a:p>
          <a:pPr rtl="0"/>
          <a:endParaRPr lang="en-US"/>
        </a:p>
      </dgm:t>
    </dgm:pt>
    <dgm:pt modelId="{87E3C0DB-7BEE-424E-8E11-B838D238D595}" type="sibTrans" cxnId="{7D461F02-AB37-447A-AC6B-D31C4D2EC6A9}">
      <dgm:prSet/>
      <dgm:spPr/>
      <dgm:t>
        <a:bodyPr rtlCol="0"/>
        <a:lstStyle/>
        <a:p>
          <a:pPr rtl="0"/>
          <a:endParaRPr lang="en-US"/>
        </a:p>
      </dgm:t>
    </dgm:pt>
    <dgm:pt modelId="{C111C18A-FD96-4E63-821A-54D70D8DC65F}">
      <dgm:prSet phldrT="[Text]"/>
      <dgm:spPr/>
      <dgm:t>
        <a:bodyPr rtlCol="0"/>
        <a:lstStyle/>
        <a:p>
          <a:pPr rtl="0"/>
          <a:endParaRPr lang="pt-PT" noProof="0" dirty="0"/>
        </a:p>
      </dgm:t>
    </dgm:pt>
    <dgm:pt modelId="{83BE74EF-FAB4-45A2-BBED-7CD5259AB210}" type="parTrans" cxnId="{FFD8B471-C98F-4DB5-8DE3-2AB7E896ADD5}">
      <dgm:prSet/>
      <dgm:spPr/>
      <dgm:t>
        <a:bodyPr rtlCol="0"/>
        <a:lstStyle/>
        <a:p>
          <a:pPr rtl="0"/>
          <a:endParaRPr lang="en-US"/>
        </a:p>
      </dgm:t>
    </dgm:pt>
    <dgm:pt modelId="{B4F34DE2-2DAE-4F88-8C78-BD8892EBF4FF}" type="sibTrans" cxnId="{FFD8B471-C98F-4DB5-8DE3-2AB7E896ADD5}">
      <dgm:prSet/>
      <dgm:spPr/>
      <dgm:t>
        <a:bodyPr rtlCol="0"/>
        <a:lstStyle/>
        <a:p>
          <a:pPr rtl="0"/>
          <a:endParaRPr lang="en-US"/>
        </a:p>
      </dgm:t>
    </dgm:pt>
    <dgm:pt modelId="{3C67E77D-62FA-499D-B5E6-E79A091C5267}">
      <dgm:prSet phldrT="[Text]" custT="1"/>
      <dgm:spPr/>
      <dgm:t>
        <a:bodyPr rtlCol="0"/>
        <a:lstStyle/>
        <a:p>
          <a:pPr rtl="0"/>
          <a:r>
            <a:rPr lang="pt-PT" sz="2000" b="1" noProof="0" dirty="0" err="1">
              <a:latin typeface="Helvetica" panose="020B0604020202020204" pitchFamily="34" charset="0"/>
              <a:cs typeface="Helvetica" panose="020B0604020202020204" pitchFamily="34" charset="0"/>
            </a:rPr>
            <a:t>Study</a:t>
          </a:r>
          <a:r>
            <a:rPr lang="pt-PT" sz="2000" b="1" noProof="0" dirty="0">
              <a:latin typeface="Helvetica" panose="020B0604020202020204" pitchFamily="34" charset="0"/>
              <a:cs typeface="Helvetica" panose="020B0604020202020204" pitchFamily="34" charset="0"/>
            </a:rPr>
            <a:t> Trip (to </a:t>
          </a:r>
          <a:r>
            <a:rPr lang="pt-PT" sz="2000" b="1" noProof="0" dirty="0" err="1">
              <a:latin typeface="Helvetica" panose="020B0604020202020204" pitchFamily="34" charset="0"/>
              <a:cs typeface="Helvetica" panose="020B0604020202020204" pitchFamily="34" charset="0"/>
            </a:rPr>
            <a:t>Norway</a:t>
          </a:r>
          <a:r>
            <a:rPr lang="pt-PT" sz="2000" b="1" noProof="0" dirty="0">
              <a:latin typeface="Helvetica" panose="020B0604020202020204" pitchFamily="34" charset="0"/>
              <a:cs typeface="Helvetica" panose="020B0604020202020204" pitchFamily="34" charset="0"/>
            </a:rPr>
            <a:t>)</a:t>
          </a:r>
        </a:p>
      </dgm:t>
    </dgm:pt>
    <dgm:pt modelId="{5337D229-E330-4525-B0FA-14EC5A80604A}" type="parTrans" cxnId="{32AA6160-4426-4C4D-93AE-E2F474E37AD9}">
      <dgm:prSet/>
      <dgm:spPr/>
      <dgm:t>
        <a:bodyPr rtlCol="0"/>
        <a:lstStyle/>
        <a:p>
          <a:pPr rtl="0"/>
          <a:endParaRPr lang="en-US"/>
        </a:p>
      </dgm:t>
    </dgm:pt>
    <dgm:pt modelId="{C056AC5D-B04E-4376-A1CB-3EAB7BE5AF5B}" type="sibTrans" cxnId="{32AA6160-4426-4C4D-93AE-E2F474E37AD9}">
      <dgm:prSet/>
      <dgm:spPr/>
      <dgm:t>
        <a:bodyPr rtlCol="0"/>
        <a:lstStyle/>
        <a:p>
          <a:pPr rtl="0"/>
          <a:endParaRPr lang="en-US"/>
        </a:p>
      </dgm:t>
    </dgm:pt>
    <dgm:pt modelId="{D6510970-8F9C-4B45-A0F3-6ACB9AA76D40}">
      <dgm:prSet phldrT="[Text]"/>
      <dgm:spPr/>
      <dgm:t>
        <a:bodyPr rtlCol="0"/>
        <a:lstStyle/>
        <a:p>
          <a:pPr rtl="0"/>
          <a:endParaRPr lang="pt-PT" noProof="0" dirty="0"/>
        </a:p>
      </dgm:t>
    </dgm:pt>
    <dgm:pt modelId="{7A9FC291-2B6A-4475-8B09-917F9F09E3AB}" type="parTrans" cxnId="{C6E7222A-5F84-456A-9806-D51868FAF8A9}">
      <dgm:prSet/>
      <dgm:spPr/>
      <dgm:t>
        <a:bodyPr rtlCol="0"/>
        <a:lstStyle/>
        <a:p>
          <a:pPr rtl="0"/>
          <a:endParaRPr lang="en-US"/>
        </a:p>
      </dgm:t>
    </dgm:pt>
    <dgm:pt modelId="{4B87F32C-3630-48F2-9114-4262C0BEEA9E}" type="sibTrans" cxnId="{C6E7222A-5F84-456A-9806-D51868FAF8A9}">
      <dgm:prSet/>
      <dgm:spPr/>
      <dgm:t>
        <a:bodyPr rtlCol="0"/>
        <a:lstStyle/>
        <a:p>
          <a:pPr rtl="0"/>
          <a:endParaRPr lang="en-US"/>
        </a:p>
      </dgm:t>
    </dgm:pt>
    <dgm:pt modelId="{CC6B7442-0B72-4EF2-9F13-1325B51AFF9F}">
      <dgm:prSet phldrT="[Text]" custT="1"/>
      <dgm:spPr/>
      <dgm:t>
        <a:bodyPr rtlCol="0"/>
        <a:lstStyle/>
        <a:p>
          <a:pPr rtl="0"/>
          <a:r>
            <a:rPr lang="pt-PT" sz="2000" b="1" noProof="0" dirty="0" err="1">
              <a:latin typeface="Helvetica" panose="020B0604020202020204" pitchFamily="34" charset="0"/>
              <a:cs typeface="Helvetica" panose="020B0604020202020204" pitchFamily="34" charset="0"/>
            </a:rPr>
            <a:t>Thematic</a:t>
          </a:r>
          <a:r>
            <a:rPr lang="pt-PT" sz="2000" b="1" noProof="0" dirty="0">
              <a:latin typeface="Helvetica" panose="020B0604020202020204" pitchFamily="34" charset="0"/>
              <a:cs typeface="Helvetica" panose="020B0604020202020204" pitchFamily="34" charset="0"/>
            </a:rPr>
            <a:t> </a:t>
          </a:r>
          <a:r>
            <a:rPr lang="pt-PT" sz="2000" b="1" noProof="0" dirty="0" err="1">
              <a:latin typeface="Helvetica" panose="020B0604020202020204" pitchFamily="34" charset="0"/>
              <a:cs typeface="Helvetica" panose="020B0604020202020204" pitchFamily="34" charset="0"/>
            </a:rPr>
            <a:t>conference</a:t>
          </a:r>
          <a:r>
            <a:rPr lang="pt-PT" sz="2000" b="1" noProof="0" dirty="0">
              <a:latin typeface="Helvetica" panose="020B0604020202020204" pitchFamily="34" charset="0"/>
              <a:cs typeface="Helvetica" panose="020B0604020202020204" pitchFamily="34" charset="0"/>
            </a:rPr>
            <a:t> </a:t>
          </a:r>
          <a:r>
            <a:rPr lang="pt-PT" sz="2000" b="1" noProof="0" dirty="0" err="1">
              <a:latin typeface="Helvetica" panose="020B0604020202020204" pitchFamily="34" charset="0"/>
              <a:cs typeface="Helvetica" panose="020B0604020202020204" pitchFamily="34" charset="0"/>
            </a:rPr>
            <a:t>at</a:t>
          </a:r>
          <a:r>
            <a:rPr lang="pt-PT" sz="2000" b="1" noProof="0" dirty="0">
              <a:latin typeface="Helvetica" panose="020B0604020202020204" pitchFamily="34" charset="0"/>
              <a:cs typeface="Helvetica" panose="020B0604020202020204" pitchFamily="34" charset="0"/>
            </a:rPr>
            <a:t> Portugal </a:t>
          </a:r>
          <a:r>
            <a:rPr lang="pt-PT" sz="2000" b="1" noProof="0" dirty="0" err="1">
              <a:latin typeface="Helvetica" panose="020B0604020202020204" pitchFamily="34" charset="0"/>
              <a:cs typeface="Helvetica" panose="020B0604020202020204" pitchFamily="34" charset="0"/>
            </a:rPr>
            <a:t>with</a:t>
          </a:r>
          <a:r>
            <a:rPr lang="pt-PT" sz="2000" b="1" noProof="0" dirty="0">
              <a:latin typeface="Helvetica" panose="020B0604020202020204" pitchFamily="34" charset="0"/>
              <a:cs typeface="Helvetica" panose="020B0604020202020204" pitchFamily="34" charset="0"/>
            </a:rPr>
            <a:t> experts.</a:t>
          </a:r>
          <a:r>
            <a:rPr lang="pt-PT" sz="2000" noProof="0" dirty="0">
              <a:latin typeface="Helvetica" panose="020B0604020202020204" pitchFamily="34" charset="0"/>
              <a:cs typeface="Helvetica" panose="020B0604020202020204" pitchFamily="34" charset="0"/>
            </a:rPr>
            <a:t> </a:t>
          </a:r>
        </a:p>
      </dgm:t>
    </dgm:pt>
    <dgm:pt modelId="{E3D139E0-5DC2-4F8E-9F8F-B3F0EBCD4689}" type="parTrans" cxnId="{102D6D4D-90C9-40F4-A001-35DCC329B127}">
      <dgm:prSet/>
      <dgm:spPr/>
      <dgm:t>
        <a:bodyPr rtlCol="0"/>
        <a:lstStyle/>
        <a:p>
          <a:pPr rtl="0"/>
          <a:endParaRPr lang="en-US"/>
        </a:p>
      </dgm:t>
    </dgm:pt>
    <dgm:pt modelId="{FF80E1BA-0D6F-4EE8-9640-892A5897DBCD}" type="sibTrans" cxnId="{102D6D4D-90C9-40F4-A001-35DCC329B127}">
      <dgm:prSet/>
      <dgm:spPr/>
      <dgm:t>
        <a:bodyPr rtlCol="0"/>
        <a:lstStyle/>
        <a:p>
          <a:pPr rtl="0"/>
          <a:endParaRPr lang="en-US"/>
        </a:p>
      </dgm:t>
    </dgm:pt>
    <dgm:pt modelId="{FE0A3CAE-D039-42F2-AF12-1E6F6793A633}">
      <dgm:prSet phldrT="[Text]"/>
      <dgm:spPr/>
      <dgm:t>
        <a:bodyPr rtlCol="0"/>
        <a:lstStyle/>
        <a:p>
          <a:pPr rtl="0"/>
          <a:endParaRPr lang="pt-PT" noProof="0" dirty="0"/>
        </a:p>
      </dgm:t>
    </dgm:pt>
    <dgm:pt modelId="{7E2ED2D1-AFF4-4DED-BB53-30A310825CE2}" type="parTrans" cxnId="{A6FB3C49-AB75-4315-BB6B-886AA454F16F}">
      <dgm:prSet/>
      <dgm:spPr/>
      <dgm:t>
        <a:bodyPr rtlCol="0"/>
        <a:lstStyle/>
        <a:p>
          <a:pPr rtl="0"/>
          <a:endParaRPr lang="en-US"/>
        </a:p>
      </dgm:t>
    </dgm:pt>
    <dgm:pt modelId="{417BDEF2-191B-4000-BDE8-D3D22A51FCF3}" type="sibTrans" cxnId="{A6FB3C49-AB75-4315-BB6B-886AA454F16F}">
      <dgm:prSet/>
      <dgm:spPr/>
      <dgm:t>
        <a:bodyPr rtlCol="0"/>
        <a:lstStyle/>
        <a:p>
          <a:pPr rtl="0"/>
          <a:endParaRPr lang="en-US"/>
        </a:p>
      </dgm:t>
    </dgm:pt>
    <dgm:pt modelId="{24A4FF67-D7E8-4BEE-96F3-57A591221E66}">
      <dgm:prSet phldrT="[Text]"/>
      <dgm:spPr/>
      <dgm:t>
        <a:bodyPr rtlCol="0"/>
        <a:lstStyle/>
        <a:p>
          <a:pPr rtl="0"/>
          <a:endParaRPr lang="pt-PT" noProof="0" dirty="0"/>
        </a:p>
      </dgm:t>
    </dgm:pt>
    <dgm:pt modelId="{5CB2BEFB-D4C0-4DD3-A4B6-F5F5E7AD7780}" type="parTrans" cxnId="{895708FC-F7BC-4636-BDE5-D7738F4A12FC}">
      <dgm:prSet/>
      <dgm:spPr/>
      <dgm:t>
        <a:bodyPr/>
        <a:lstStyle/>
        <a:p>
          <a:endParaRPr lang="pt-PT"/>
        </a:p>
      </dgm:t>
    </dgm:pt>
    <dgm:pt modelId="{5EC636DF-E27B-4BBD-9262-2B496A23495C}" type="sibTrans" cxnId="{895708FC-F7BC-4636-BDE5-D7738F4A12FC}">
      <dgm:prSet/>
      <dgm:spPr/>
      <dgm:t>
        <a:bodyPr/>
        <a:lstStyle/>
        <a:p>
          <a:endParaRPr lang="pt-PT"/>
        </a:p>
      </dgm:t>
    </dgm:pt>
    <dgm:pt modelId="{34D14316-91D1-4AEA-B827-19CBB0A45520}">
      <dgm:prSet phldrT="[Text]" custT="1"/>
      <dgm:spPr/>
      <dgm:t>
        <a:bodyPr rtlCol="0"/>
        <a:lstStyle/>
        <a:p>
          <a:pPr rtl="0"/>
          <a:r>
            <a:rPr lang="pt-PT" sz="2000" b="1" noProof="0" dirty="0" err="1">
              <a:latin typeface="Helvetica" panose="020B0604020202020204" pitchFamily="34" charset="0"/>
              <a:cs typeface="Helvetica" panose="020B0604020202020204" pitchFamily="34" charset="0"/>
            </a:rPr>
            <a:t>Exhibition</a:t>
          </a:r>
          <a:r>
            <a:rPr lang="pt-PT" sz="2000" b="1" noProof="0" dirty="0">
              <a:latin typeface="Helvetica" panose="020B0604020202020204" pitchFamily="34" charset="0"/>
              <a:cs typeface="Helvetica" panose="020B0604020202020204" pitchFamily="34" charset="0"/>
            </a:rPr>
            <a:t> (</a:t>
          </a:r>
          <a:r>
            <a:rPr lang="pt-PT" sz="2000" b="1" noProof="0" dirty="0" err="1">
              <a:latin typeface="Helvetica" panose="020B0604020202020204" pitchFamily="34" charset="0"/>
              <a:cs typeface="Helvetica" panose="020B0604020202020204" pitchFamily="34" charset="0"/>
            </a:rPr>
            <a:t>at</a:t>
          </a:r>
          <a:r>
            <a:rPr lang="pt-PT" sz="2000" b="1" noProof="0" dirty="0">
              <a:latin typeface="Helvetica" panose="020B0604020202020204" pitchFamily="34" charset="0"/>
              <a:cs typeface="Helvetica" panose="020B0604020202020204" pitchFamily="34" charset="0"/>
            </a:rPr>
            <a:t> Portugal </a:t>
          </a:r>
          <a:r>
            <a:rPr lang="pt-PT" sz="2000" b="1" noProof="0" dirty="0" err="1">
              <a:latin typeface="Helvetica" panose="020B0604020202020204" pitchFamily="34" charset="0"/>
              <a:cs typeface="Helvetica" panose="020B0604020202020204" pitchFamily="34" charset="0"/>
            </a:rPr>
            <a:t>and</a:t>
          </a:r>
          <a:r>
            <a:rPr lang="pt-PT" sz="2000" b="1" noProof="0" dirty="0">
              <a:latin typeface="Helvetica" panose="020B0604020202020204" pitchFamily="34" charset="0"/>
              <a:cs typeface="Helvetica" panose="020B0604020202020204" pitchFamily="34" charset="0"/>
            </a:rPr>
            <a:t> </a:t>
          </a:r>
          <a:r>
            <a:rPr lang="pt-PT" sz="2000" b="1" noProof="0" dirty="0" err="1">
              <a:latin typeface="Helvetica" panose="020B0604020202020204" pitchFamily="34" charset="0"/>
              <a:cs typeface="Helvetica" panose="020B0604020202020204" pitchFamily="34" charset="0"/>
            </a:rPr>
            <a:t>Norway</a:t>
          </a:r>
          <a:r>
            <a:rPr lang="pt-PT" sz="2000" b="1" noProof="0" dirty="0">
              <a:latin typeface="Helvetica" panose="020B0604020202020204" pitchFamily="34" charset="0"/>
              <a:cs typeface="Helvetica" panose="020B0604020202020204" pitchFamily="34" charset="0"/>
            </a:rPr>
            <a:t>)</a:t>
          </a:r>
        </a:p>
      </dgm:t>
    </dgm:pt>
    <dgm:pt modelId="{BA75D367-D9AC-4672-A3C0-C983927064E3}" type="parTrans" cxnId="{5E7CF5E5-F881-4824-91A6-3E05E85E0D94}">
      <dgm:prSet/>
      <dgm:spPr/>
      <dgm:t>
        <a:bodyPr/>
        <a:lstStyle/>
        <a:p>
          <a:endParaRPr lang="pt-PT"/>
        </a:p>
      </dgm:t>
    </dgm:pt>
    <dgm:pt modelId="{1EDC0227-9486-41D4-8BCF-046CD006EF35}" type="sibTrans" cxnId="{5E7CF5E5-F881-4824-91A6-3E05E85E0D94}">
      <dgm:prSet/>
      <dgm:spPr/>
      <dgm:t>
        <a:bodyPr/>
        <a:lstStyle/>
        <a:p>
          <a:endParaRPr lang="pt-PT"/>
        </a:p>
      </dgm:t>
    </dgm:pt>
    <dgm:pt modelId="{ED5DCCC5-BCA8-4491-AA37-BAF153ECA184}" type="pres">
      <dgm:prSet presAssocID="{90119837-5B71-4D44-BB01-DB0B084933C8}" presName="linear" presStyleCnt="0">
        <dgm:presLayoutVars>
          <dgm:animLvl val="lvl"/>
          <dgm:resizeHandles val="exact"/>
        </dgm:presLayoutVars>
      </dgm:prSet>
      <dgm:spPr/>
    </dgm:pt>
    <dgm:pt modelId="{A9DD881E-A532-414B-870C-8ADE2076F78C}" type="pres">
      <dgm:prSet presAssocID="{477D14C5-CED9-4CFC-B338-DFB0C8090B9F}" presName="parentText" presStyleLbl="node1" presStyleIdx="0" presStyleCnt="4" custScaleY="52185" custLinFactNeighborX="1629" custLinFactNeighborY="21957">
        <dgm:presLayoutVars>
          <dgm:chMax val="0"/>
          <dgm:bulletEnabled val="1"/>
        </dgm:presLayoutVars>
      </dgm:prSet>
      <dgm:spPr/>
    </dgm:pt>
    <dgm:pt modelId="{CD5F6E02-AD43-4E7A-935B-DDF5D6C74800}" type="pres">
      <dgm:prSet presAssocID="{477D14C5-CED9-4CFC-B338-DFB0C8090B9F}" presName="childText" presStyleLbl="revTx" presStyleIdx="0" presStyleCnt="3">
        <dgm:presLayoutVars>
          <dgm:bulletEnabled val="1"/>
        </dgm:presLayoutVars>
      </dgm:prSet>
      <dgm:spPr/>
    </dgm:pt>
    <dgm:pt modelId="{81203336-F3DE-4B3A-BCF4-0F68C23AC2BB}" type="pres">
      <dgm:prSet presAssocID="{3C67E77D-62FA-499D-B5E6-E79A091C5267}" presName="parentText" presStyleLbl="node1" presStyleIdx="1" presStyleCnt="4" custScaleY="43616" custLinFactNeighborX="1016" custLinFactNeighborY="-22540">
        <dgm:presLayoutVars>
          <dgm:chMax val="0"/>
          <dgm:bulletEnabled val="1"/>
        </dgm:presLayoutVars>
      </dgm:prSet>
      <dgm:spPr/>
    </dgm:pt>
    <dgm:pt modelId="{782956A5-ADC8-4959-B856-589B9D9B9635}" type="pres">
      <dgm:prSet presAssocID="{3C67E77D-62FA-499D-B5E6-E79A091C5267}" presName="childText" presStyleLbl="revTx" presStyleIdx="1" presStyleCnt="3">
        <dgm:presLayoutVars>
          <dgm:bulletEnabled val="1"/>
        </dgm:presLayoutVars>
      </dgm:prSet>
      <dgm:spPr/>
    </dgm:pt>
    <dgm:pt modelId="{D64CB5D5-837D-47FC-9E42-A26D800BC695}" type="pres">
      <dgm:prSet presAssocID="{CC6B7442-0B72-4EF2-9F13-1325B51AFF9F}" presName="parentText" presStyleLbl="node1" presStyleIdx="2" presStyleCnt="4" custScaleY="73552" custLinFactY="-30048" custLinFactNeighborX="-1629" custLinFactNeighborY="-100000">
        <dgm:presLayoutVars>
          <dgm:chMax val="0"/>
          <dgm:bulletEnabled val="1"/>
        </dgm:presLayoutVars>
      </dgm:prSet>
      <dgm:spPr/>
    </dgm:pt>
    <dgm:pt modelId="{08B7B17B-8600-44B0-B235-389E5D71D804}" type="pres">
      <dgm:prSet presAssocID="{CC6B7442-0B72-4EF2-9F13-1325B51AFF9F}" presName="childText" presStyleLbl="revTx" presStyleIdx="2" presStyleCnt="3">
        <dgm:presLayoutVars>
          <dgm:bulletEnabled val="1"/>
        </dgm:presLayoutVars>
      </dgm:prSet>
      <dgm:spPr/>
    </dgm:pt>
    <dgm:pt modelId="{6D6BAFA0-B6E0-4226-959F-4C9E9262DE38}" type="pres">
      <dgm:prSet presAssocID="{34D14316-91D1-4AEA-B827-19CBB0A45520}" presName="parentText" presStyleLbl="node1" presStyleIdx="3" presStyleCnt="4" custScaleY="80801" custLinFactY="-51563" custLinFactNeighborY="-100000">
        <dgm:presLayoutVars>
          <dgm:chMax val="0"/>
          <dgm:bulletEnabled val="1"/>
        </dgm:presLayoutVars>
      </dgm:prSet>
      <dgm:spPr/>
    </dgm:pt>
  </dgm:ptLst>
  <dgm:cxnLst>
    <dgm:cxn modelId="{7D461F02-AB37-447A-AC6B-D31C4D2EC6A9}" srcId="{90119837-5B71-4D44-BB01-DB0B084933C8}" destId="{477D14C5-CED9-4CFC-B338-DFB0C8090B9F}" srcOrd="0" destOrd="0" parTransId="{92DFCBC7-BC14-4697-8ECD-BF0D5B1EDA3B}" sibTransId="{87E3C0DB-7BEE-424E-8E11-B838D238D595}"/>
    <dgm:cxn modelId="{C6E7222A-5F84-456A-9806-D51868FAF8A9}" srcId="{3C67E77D-62FA-499D-B5E6-E79A091C5267}" destId="{D6510970-8F9C-4B45-A0F3-6ACB9AA76D40}" srcOrd="1" destOrd="0" parTransId="{7A9FC291-2B6A-4475-8B09-917F9F09E3AB}" sibTransId="{4B87F32C-3630-48F2-9114-4262C0BEEA9E}"/>
    <dgm:cxn modelId="{AB09493F-37CB-481D-BE1C-7A521AC3963B}" type="presOf" srcId="{477D14C5-CED9-4CFC-B338-DFB0C8090B9F}" destId="{A9DD881E-A532-414B-870C-8ADE2076F78C}" srcOrd="0" destOrd="0" presId="urn:microsoft.com/office/officeart/2005/8/layout/vList2"/>
    <dgm:cxn modelId="{32AA6160-4426-4C4D-93AE-E2F474E37AD9}" srcId="{90119837-5B71-4D44-BB01-DB0B084933C8}" destId="{3C67E77D-62FA-499D-B5E6-E79A091C5267}" srcOrd="1" destOrd="0" parTransId="{5337D229-E330-4525-B0FA-14EC5A80604A}" sibTransId="{C056AC5D-B04E-4376-A1CB-3EAB7BE5AF5B}"/>
    <dgm:cxn modelId="{A6FB3C49-AB75-4315-BB6B-886AA454F16F}" srcId="{CC6B7442-0B72-4EF2-9F13-1325B51AFF9F}" destId="{FE0A3CAE-D039-42F2-AF12-1E6F6793A633}" srcOrd="0" destOrd="0" parTransId="{7E2ED2D1-AFF4-4DED-BB53-30A310825CE2}" sibTransId="{417BDEF2-191B-4000-BDE8-D3D22A51FCF3}"/>
    <dgm:cxn modelId="{102D6D4D-90C9-40F4-A001-35DCC329B127}" srcId="{90119837-5B71-4D44-BB01-DB0B084933C8}" destId="{CC6B7442-0B72-4EF2-9F13-1325B51AFF9F}" srcOrd="2" destOrd="0" parTransId="{E3D139E0-5DC2-4F8E-9F8F-B3F0EBCD4689}" sibTransId="{FF80E1BA-0D6F-4EE8-9640-892A5897DBCD}"/>
    <dgm:cxn modelId="{FFD8B471-C98F-4DB5-8DE3-2AB7E896ADD5}" srcId="{477D14C5-CED9-4CFC-B338-DFB0C8090B9F}" destId="{C111C18A-FD96-4E63-821A-54D70D8DC65F}" srcOrd="0" destOrd="0" parTransId="{83BE74EF-FAB4-45A2-BBED-7CD5259AB210}" sibTransId="{B4F34DE2-2DAE-4F88-8C78-BD8892EBF4FF}"/>
    <dgm:cxn modelId="{9CBF6F72-5238-4899-8B27-5A3DBC8A8B2E}" type="presOf" srcId="{34D14316-91D1-4AEA-B827-19CBB0A45520}" destId="{6D6BAFA0-B6E0-4226-959F-4C9E9262DE38}" srcOrd="0" destOrd="0" presId="urn:microsoft.com/office/officeart/2005/8/layout/vList2"/>
    <dgm:cxn modelId="{F3770B74-60B7-438A-9C14-87FF95D04624}" type="presOf" srcId="{FE0A3CAE-D039-42F2-AF12-1E6F6793A633}" destId="{08B7B17B-8600-44B0-B235-389E5D71D804}" srcOrd="0" destOrd="0" presId="urn:microsoft.com/office/officeart/2005/8/layout/vList2"/>
    <dgm:cxn modelId="{39EDA056-D97F-4F73-B300-C45A1405F288}" type="presOf" srcId="{24A4FF67-D7E8-4BEE-96F3-57A591221E66}" destId="{782956A5-ADC8-4959-B856-589B9D9B9635}" srcOrd="0" destOrd="0" presId="urn:microsoft.com/office/officeart/2005/8/layout/vList2"/>
    <dgm:cxn modelId="{87AD0085-41E8-4E29-BBED-9D1036577237}" type="presOf" srcId="{C111C18A-FD96-4E63-821A-54D70D8DC65F}" destId="{CD5F6E02-AD43-4E7A-935B-DDF5D6C74800}" srcOrd="0" destOrd="0" presId="urn:microsoft.com/office/officeart/2005/8/layout/vList2"/>
    <dgm:cxn modelId="{E2EE33AC-3CDB-41AB-99D0-EE89822B0377}" type="presOf" srcId="{90119837-5B71-4D44-BB01-DB0B084933C8}" destId="{ED5DCCC5-BCA8-4491-AA37-BAF153ECA184}" srcOrd="0" destOrd="0" presId="urn:microsoft.com/office/officeart/2005/8/layout/vList2"/>
    <dgm:cxn modelId="{DC6E05B4-83E9-4C3F-9822-9E1D41C41D9E}" type="presOf" srcId="{CC6B7442-0B72-4EF2-9F13-1325B51AFF9F}" destId="{D64CB5D5-837D-47FC-9E42-A26D800BC695}" srcOrd="0" destOrd="0" presId="urn:microsoft.com/office/officeart/2005/8/layout/vList2"/>
    <dgm:cxn modelId="{80D369CF-62F1-4541-AEE2-AB29E5A204FB}" type="presOf" srcId="{3C67E77D-62FA-499D-B5E6-E79A091C5267}" destId="{81203336-F3DE-4B3A-BCF4-0F68C23AC2BB}" srcOrd="0" destOrd="0" presId="urn:microsoft.com/office/officeart/2005/8/layout/vList2"/>
    <dgm:cxn modelId="{5E7CF5E5-F881-4824-91A6-3E05E85E0D94}" srcId="{90119837-5B71-4D44-BB01-DB0B084933C8}" destId="{34D14316-91D1-4AEA-B827-19CBB0A45520}" srcOrd="3" destOrd="0" parTransId="{BA75D367-D9AC-4672-A3C0-C983927064E3}" sibTransId="{1EDC0227-9486-41D4-8BCF-046CD006EF35}"/>
    <dgm:cxn modelId="{44946EF3-425E-42C8-A6FB-ABA83804B586}" type="presOf" srcId="{D6510970-8F9C-4B45-A0F3-6ACB9AA76D40}" destId="{782956A5-ADC8-4959-B856-589B9D9B9635}" srcOrd="0" destOrd="1" presId="urn:microsoft.com/office/officeart/2005/8/layout/vList2"/>
    <dgm:cxn modelId="{895708FC-F7BC-4636-BDE5-D7738F4A12FC}" srcId="{3C67E77D-62FA-499D-B5E6-E79A091C5267}" destId="{24A4FF67-D7E8-4BEE-96F3-57A591221E66}" srcOrd="0" destOrd="0" parTransId="{5CB2BEFB-D4C0-4DD3-A4B6-F5F5E7AD7780}" sibTransId="{5EC636DF-E27B-4BBD-9262-2B496A23495C}"/>
    <dgm:cxn modelId="{8ED8745E-70AE-4940-BBB9-FB6376BDA0D9}" type="presParOf" srcId="{ED5DCCC5-BCA8-4491-AA37-BAF153ECA184}" destId="{A9DD881E-A532-414B-870C-8ADE2076F78C}" srcOrd="0" destOrd="0" presId="urn:microsoft.com/office/officeart/2005/8/layout/vList2"/>
    <dgm:cxn modelId="{31CF7A1A-6E4D-4D10-861C-4FF0D37EB7F8}" type="presParOf" srcId="{ED5DCCC5-BCA8-4491-AA37-BAF153ECA184}" destId="{CD5F6E02-AD43-4E7A-935B-DDF5D6C74800}" srcOrd="1" destOrd="0" presId="urn:microsoft.com/office/officeart/2005/8/layout/vList2"/>
    <dgm:cxn modelId="{9126909B-F016-45D1-8092-6C3135AB4C8A}" type="presParOf" srcId="{ED5DCCC5-BCA8-4491-AA37-BAF153ECA184}" destId="{81203336-F3DE-4B3A-BCF4-0F68C23AC2BB}" srcOrd="2" destOrd="0" presId="urn:microsoft.com/office/officeart/2005/8/layout/vList2"/>
    <dgm:cxn modelId="{730D2F2D-B4CA-4D4B-834E-CF6050C80AD0}" type="presParOf" srcId="{ED5DCCC5-BCA8-4491-AA37-BAF153ECA184}" destId="{782956A5-ADC8-4959-B856-589B9D9B9635}" srcOrd="3" destOrd="0" presId="urn:microsoft.com/office/officeart/2005/8/layout/vList2"/>
    <dgm:cxn modelId="{4902803D-CBF9-4D0B-9ABD-A3F2B1110870}" type="presParOf" srcId="{ED5DCCC5-BCA8-4491-AA37-BAF153ECA184}" destId="{D64CB5D5-837D-47FC-9E42-A26D800BC695}" srcOrd="4" destOrd="0" presId="urn:microsoft.com/office/officeart/2005/8/layout/vList2"/>
    <dgm:cxn modelId="{23FA2328-0584-487D-931D-ED8370AFC6E0}" type="presParOf" srcId="{ED5DCCC5-BCA8-4491-AA37-BAF153ECA184}" destId="{08B7B17B-8600-44B0-B235-389E5D71D804}" srcOrd="5" destOrd="0" presId="urn:microsoft.com/office/officeart/2005/8/layout/vList2"/>
    <dgm:cxn modelId="{1E5AAB69-5142-43ED-AB44-D36E88DD4C25}" type="presParOf" srcId="{ED5DCCC5-BCA8-4491-AA37-BAF153ECA184}" destId="{6D6BAFA0-B6E0-4226-959F-4C9E9262DE3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D881E-A532-414B-870C-8ADE2076F78C}">
      <dsp:nvSpPr>
        <dsp:cNvPr id="0" name=""/>
        <dsp:cNvSpPr/>
      </dsp:nvSpPr>
      <dsp:spPr>
        <a:xfrm>
          <a:off x="0" y="196637"/>
          <a:ext cx="4419600" cy="40053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rtlCol="0" anchor="ctr" anchorCtr="0">
          <a:noAutofit/>
        </a:bodyPr>
        <a:lstStyle/>
        <a:p>
          <a:pPr marL="0" lvl="0" indent="0" algn="l" defTabSz="889000" rtl="0">
            <a:lnSpc>
              <a:spcPct val="90000"/>
            </a:lnSpc>
            <a:spcBef>
              <a:spcPct val="0"/>
            </a:spcBef>
            <a:spcAft>
              <a:spcPct val="35000"/>
            </a:spcAft>
            <a:buNone/>
          </a:pPr>
          <a:r>
            <a:rPr lang="pt-PT" sz="2000" b="1" kern="1200" noProof="0" dirty="0" err="1">
              <a:latin typeface="Helvetica" panose="020B0604020202020204" pitchFamily="34" charset="0"/>
              <a:cs typeface="Helvetica" panose="020B0604020202020204" pitchFamily="34" charset="0"/>
            </a:rPr>
            <a:t>State</a:t>
          </a:r>
          <a:r>
            <a:rPr lang="pt-PT" sz="2000" b="1" kern="1200" noProof="0" dirty="0">
              <a:latin typeface="Helvetica" panose="020B0604020202020204" pitchFamily="34" charset="0"/>
              <a:cs typeface="Helvetica" panose="020B0604020202020204" pitchFamily="34" charset="0"/>
            </a:rPr>
            <a:t> </a:t>
          </a:r>
          <a:r>
            <a:rPr lang="pt-PT" sz="2000" b="1" kern="1200" noProof="0" dirty="0" err="1">
              <a:latin typeface="Helvetica" panose="020B0604020202020204" pitchFamily="34" charset="0"/>
              <a:cs typeface="Helvetica" panose="020B0604020202020204" pitchFamily="34" charset="0"/>
            </a:rPr>
            <a:t>of</a:t>
          </a:r>
          <a:r>
            <a:rPr lang="pt-PT" sz="2000" b="1" kern="1200" noProof="0" dirty="0">
              <a:latin typeface="Helvetica" panose="020B0604020202020204" pitchFamily="34" charset="0"/>
              <a:cs typeface="Helvetica" panose="020B0604020202020204" pitchFamily="34" charset="0"/>
            </a:rPr>
            <a:t> </a:t>
          </a:r>
          <a:r>
            <a:rPr lang="pt-PT" sz="2000" b="1" kern="1200" noProof="0" dirty="0" err="1">
              <a:latin typeface="Helvetica" panose="020B0604020202020204" pitchFamily="34" charset="0"/>
              <a:cs typeface="Helvetica" panose="020B0604020202020204" pitchFamily="34" charset="0"/>
            </a:rPr>
            <a:t>the</a:t>
          </a:r>
          <a:r>
            <a:rPr lang="pt-PT" sz="2000" b="1" kern="1200" noProof="0" dirty="0">
              <a:latin typeface="Helvetica" panose="020B0604020202020204" pitchFamily="34" charset="0"/>
              <a:cs typeface="Helvetica" panose="020B0604020202020204" pitchFamily="34" charset="0"/>
            </a:rPr>
            <a:t> </a:t>
          </a:r>
          <a:r>
            <a:rPr lang="pt-PT" sz="2000" b="1" kern="1200" noProof="0" dirty="0" err="1">
              <a:latin typeface="Helvetica" panose="020B0604020202020204" pitchFamily="34" charset="0"/>
              <a:cs typeface="Helvetica" panose="020B0604020202020204" pitchFamily="34" charset="0"/>
            </a:rPr>
            <a:t>Art</a:t>
          </a:r>
          <a:endParaRPr lang="pt-PT" sz="2000" b="1" kern="1200" noProof="0" dirty="0">
            <a:latin typeface="Helvetica" panose="020B0604020202020204" pitchFamily="34" charset="0"/>
            <a:cs typeface="Helvetica" panose="020B0604020202020204" pitchFamily="34" charset="0"/>
          </a:endParaRPr>
        </a:p>
      </dsp:txBody>
      <dsp:txXfrm>
        <a:off x="19552" y="216189"/>
        <a:ext cx="4380496" cy="361426"/>
      </dsp:txXfrm>
    </dsp:sp>
    <dsp:sp modelId="{CD5F6E02-AD43-4E7A-935B-DDF5D6C74800}">
      <dsp:nvSpPr>
        <dsp:cNvPr id="0" name=""/>
        <dsp:cNvSpPr/>
      </dsp:nvSpPr>
      <dsp:spPr>
        <a:xfrm>
          <a:off x="0" y="448088"/>
          <a:ext cx="4419600"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52070" rIns="291592" bIns="52070" numCol="1" spcCol="1270" rtlCol="0" anchor="t" anchorCtr="0">
          <a:noAutofit/>
        </a:bodyPr>
        <a:lstStyle/>
        <a:p>
          <a:pPr marL="285750" lvl="1" indent="-285750" algn="l" defTabSz="1422400" rtl="0">
            <a:lnSpc>
              <a:spcPct val="90000"/>
            </a:lnSpc>
            <a:spcBef>
              <a:spcPct val="0"/>
            </a:spcBef>
            <a:spcAft>
              <a:spcPct val="20000"/>
            </a:spcAft>
            <a:buChar char="•"/>
          </a:pPr>
          <a:endParaRPr lang="pt-PT" sz="3200" kern="1200" noProof="0" dirty="0"/>
        </a:p>
      </dsp:txBody>
      <dsp:txXfrm>
        <a:off x="0" y="448088"/>
        <a:ext cx="4419600" cy="678960"/>
      </dsp:txXfrm>
    </dsp:sp>
    <dsp:sp modelId="{81203336-F3DE-4B3A-BCF4-0F68C23AC2BB}">
      <dsp:nvSpPr>
        <dsp:cNvPr id="0" name=""/>
        <dsp:cNvSpPr/>
      </dsp:nvSpPr>
      <dsp:spPr>
        <a:xfrm>
          <a:off x="0" y="878362"/>
          <a:ext cx="4419600" cy="33476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rtlCol="0" anchor="ctr" anchorCtr="0">
          <a:noAutofit/>
        </a:bodyPr>
        <a:lstStyle/>
        <a:p>
          <a:pPr marL="0" lvl="0" indent="0" algn="l" defTabSz="889000" rtl="0">
            <a:lnSpc>
              <a:spcPct val="90000"/>
            </a:lnSpc>
            <a:spcBef>
              <a:spcPct val="0"/>
            </a:spcBef>
            <a:spcAft>
              <a:spcPct val="35000"/>
            </a:spcAft>
            <a:buNone/>
          </a:pPr>
          <a:r>
            <a:rPr lang="pt-PT" sz="2000" b="1" kern="1200" noProof="0" dirty="0" err="1">
              <a:latin typeface="Helvetica" panose="020B0604020202020204" pitchFamily="34" charset="0"/>
              <a:cs typeface="Helvetica" panose="020B0604020202020204" pitchFamily="34" charset="0"/>
            </a:rPr>
            <a:t>Study</a:t>
          </a:r>
          <a:r>
            <a:rPr lang="pt-PT" sz="2000" b="1" kern="1200" noProof="0" dirty="0">
              <a:latin typeface="Helvetica" panose="020B0604020202020204" pitchFamily="34" charset="0"/>
              <a:cs typeface="Helvetica" panose="020B0604020202020204" pitchFamily="34" charset="0"/>
            </a:rPr>
            <a:t> Trip (to </a:t>
          </a:r>
          <a:r>
            <a:rPr lang="pt-PT" sz="2000" b="1" kern="1200" noProof="0" dirty="0" err="1">
              <a:latin typeface="Helvetica" panose="020B0604020202020204" pitchFamily="34" charset="0"/>
              <a:cs typeface="Helvetica" panose="020B0604020202020204" pitchFamily="34" charset="0"/>
            </a:rPr>
            <a:t>Norway</a:t>
          </a:r>
          <a:r>
            <a:rPr lang="pt-PT" sz="2000" b="1" kern="1200" noProof="0" dirty="0">
              <a:latin typeface="Helvetica" panose="020B0604020202020204" pitchFamily="34" charset="0"/>
              <a:cs typeface="Helvetica" panose="020B0604020202020204" pitchFamily="34" charset="0"/>
            </a:rPr>
            <a:t>)</a:t>
          </a:r>
        </a:p>
      </dsp:txBody>
      <dsp:txXfrm>
        <a:off x="16342" y="894704"/>
        <a:ext cx="4386916" cy="302077"/>
      </dsp:txXfrm>
    </dsp:sp>
    <dsp:sp modelId="{782956A5-ADC8-4959-B856-589B9D9B9635}">
      <dsp:nvSpPr>
        <dsp:cNvPr id="0" name=""/>
        <dsp:cNvSpPr/>
      </dsp:nvSpPr>
      <dsp:spPr>
        <a:xfrm>
          <a:off x="0" y="1461809"/>
          <a:ext cx="4419600" cy="1103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52070" rIns="291592" bIns="52070" numCol="1" spcCol="1270" rtlCol="0" anchor="t" anchorCtr="0">
          <a:noAutofit/>
        </a:bodyPr>
        <a:lstStyle/>
        <a:p>
          <a:pPr marL="285750" lvl="1" indent="-285750" algn="l" defTabSz="1422400" rtl="0">
            <a:lnSpc>
              <a:spcPct val="90000"/>
            </a:lnSpc>
            <a:spcBef>
              <a:spcPct val="0"/>
            </a:spcBef>
            <a:spcAft>
              <a:spcPct val="20000"/>
            </a:spcAft>
            <a:buChar char="•"/>
          </a:pPr>
          <a:endParaRPr lang="pt-PT" sz="3200" kern="1200" noProof="0" dirty="0"/>
        </a:p>
        <a:p>
          <a:pPr marL="285750" lvl="1" indent="-285750" algn="l" defTabSz="1422400" rtl="0">
            <a:lnSpc>
              <a:spcPct val="90000"/>
            </a:lnSpc>
            <a:spcBef>
              <a:spcPct val="0"/>
            </a:spcBef>
            <a:spcAft>
              <a:spcPct val="20000"/>
            </a:spcAft>
            <a:buChar char="•"/>
          </a:pPr>
          <a:endParaRPr lang="pt-PT" sz="3200" kern="1200" noProof="0" dirty="0"/>
        </a:p>
      </dsp:txBody>
      <dsp:txXfrm>
        <a:off x="0" y="1461809"/>
        <a:ext cx="4419600" cy="1103309"/>
      </dsp:txXfrm>
    </dsp:sp>
    <dsp:sp modelId="{D64CB5D5-837D-47FC-9E42-A26D800BC695}">
      <dsp:nvSpPr>
        <dsp:cNvPr id="0" name=""/>
        <dsp:cNvSpPr/>
      </dsp:nvSpPr>
      <dsp:spPr>
        <a:xfrm>
          <a:off x="0" y="1655535"/>
          <a:ext cx="4419600" cy="56452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rtlCol="0" anchor="ctr" anchorCtr="0">
          <a:noAutofit/>
        </a:bodyPr>
        <a:lstStyle/>
        <a:p>
          <a:pPr marL="0" lvl="0" indent="0" algn="l" defTabSz="889000" rtl="0">
            <a:lnSpc>
              <a:spcPct val="90000"/>
            </a:lnSpc>
            <a:spcBef>
              <a:spcPct val="0"/>
            </a:spcBef>
            <a:spcAft>
              <a:spcPct val="35000"/>
            </a:spcAft>
            <a:buNone/>
          </a:pPr>
          <a:r>
            <a:rPr lang="pt-PT" sz="2000" b="1" kern="1200" noProof="0" dirty="0" err="1">
              <a:latin typeface="Helvetica" panose="020B0604020202020204" pitchFamily="34" charset="0"/>
              <a:cs typeface="Helvetica" panose="020B0604020202020204" pitchFamily="34" charset="0"/>
            </a:rPr>
            <a:t>Thematic</a:t>
          </a:r>
          <a:r>
            <a:rPr lang="pt-PT" sz="2000" b="1" kern="1200" noProof="0" dirty="0">
              <a:latin typeface="Helvetica" panose="020B0604020202020204" pitchFamily="34" charset="0"/>
              <a:cs typeface="Helvetica" panose="020B0604020202020204" pitchFamily="34" charset="0"/>
            </a:rPr>
            <a:t> </a:t>
          </a:r>
          <a:r>
            <a:rPr lang="pt-PT" sz="2000" b="1" kern="1200" noProof="0" dirty="0" err="1">
              <a:latin typeface="Helvetica" panose="020B0604020202020204" pitchFamily="34" charset="0"/>
              <a:cs typeface="Helvetica" panose="020B0604020202020204" pitchFamily="34" charset="0"/>
            </a:rPr>
            <a:t>conference</a:t>
          </a:r>
          <a:r>
            <a:rPr lang="pt-PT" sz="2000" b="1" kern="1200" noProof="0" dirty="0">
              <a:latin typeface="Helvetica" panose="020B0604020202020204" pitchFamily="34" charset="0"/>
              <a:cs typeface="Helvetica" panose="020B0604020202020204" pitchFamily="34" charset="0"/>
            </a:rPr>
            <a:t> </a:t>
          </a:r>
          <a:r>
            <a:rPr lang="pt-PT" sz="2000" b="1" kern="1200" noProof="0" dirty="0" err="1">
              <a:latin typeface="Helvetica" panose="020B0604020202020204" pitchFamily="34" charset="0"/>
              <a:cs typeface="Helvetica" panose="020B0604020202020204" pitchFamily="34" charset="0"/>
            </a:rPr>
            <a:t>at</a:t>
          </a:r>
          <a:r>
            <a:rPr lang="pt-PT" sz="2000" b="1" kern="1200" noProof="0" dirty="0">
              <a:latin typeface="Helvetica" panose="020B0604020202020204" pitchFamily="34" charset="0"/>
              <a:cs typeface="Helvetica" panose="020B0604020202020204" pitchFamily="34" charset="0"/>
            </a:rPr>
            <a:t> Portugal </a:t>
          </a:r>
          <a:r>
            <a:rPr lang="pt-PT" sz="2000" b="1" kern="1200" noProof="0" dirty="0" err="1">
              <a:latin typeface="Helvetica" panose="020B0604020202020204" pitchFamily="34" charset="0"/>
              <a:cs typeface="Helvetica" panose="020B0604020202020204" pitchFamily="34" charset="0"/>
            </a:rPr>
            <a:t>with</a:t>
          </a:r>
          <a:r>
            <a:rPr lang="pt-PT" sz="2000" b="1" kern="1200" noProof="0" dirty="0">
              <a:latin typeface="Helvetica" panose="020B0604020202020204" pitchFamily="34" charset="0"/>
              <a:cs typeface="Helvetica" panose="020B0604020202020204" pitchFamily="34" charset="0"/>
            </a:rPr>
            <a:t> experts.</a:t>
          </a:r>
          <a:r>
            <a:rPr lang="pt-PT" sz="2000" kern="1200" noProof="0" dirty="0">
              <a:latin typeface="Helvetica" panose="020B0604020202020204" pitchFamily="34" charset="0"/>
              <a:cs typeface="Helvetica" panose="020B0604020202020204" pitchFamily="34" charset="0"/>
            </a:rPr>
            <a:t> </a:t>
          </a:r>
        </a:p>
      </dsp:txBody>
      <dsp:txXfrm>
        <a:off x="27558" y="1683093"/>
        <a:ext cx="4364484" cy="509410"/>
      </dsp:txXfrm>
    </dsp:sp>
    <dsp:sp modelId="{08B7B17B-8600-44B0-B235-389E5D71D804}">
      <dsp:nvSpPr>
        <dsp:cNvPr id="0" name=""/>
        <dsp:cNvSpPr/>
      </dsp:nvSpPr>
      <dsp:spPr>
        <a:xfrm>
          <a:off x="0" y="3129646"/>
          <a:ext cx="4419600"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52070" rIns="291592" bIns="52070" numCol="1" spcCol="1270" rtlCol="0" anchor="t" anchorCtr="0">
          <a:noAutofit/>
        </a:bodyPr>
        <a:lstStyle/>
        <a:p>
          <a:pPr marL="285750" lvl="1" indent="-285750" algn="l" defTabSz="1422400" rtl="0">
            <a:lnSpc>
              <a:spcPct val="90000"/>
            </a:lnSpc>
            <a:spcBef>
              <a:spcPct val="0"/>
            </a:spcBef>
            <a:spcAft>
              <a:spcPct val="20000"/>
            </a:spcAft>
            <a:buChar char="•"/>
          </a:pPr>
          <a:endParaRPr lang="pt-PT" sz="3200" kern="1200" noProof="0" dirty="0"/>
        </a:p>
      </dsp:txBody>
      <dsp:txXfrm>
        <a:off x="0" y="3129646"/>
        <a:ext cx="4419600" cy="678960"/>
      </dsp:txXfrm>
    </dsp:sp>
    <dsp:sp modelId="{6D6BAFA0-B6E0-4226-959F-4C9E9262DE38}">
      <dsp:nvSpPr>
        <dsp:cNvPr id="0" name=""/>
        <dsp:cNvSpPr/>
      </dsp:nvSpPr>
      <dsp:spPr>
        <a:xfrm>
          <a:off x="0" y="2733889"/>
          <a:ext cx="4419600" cy="62016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rtlCol="0" anchor="ctr" anchorCtr="0">
          <a:noAutofit/>
        </a:bodyPr>
        <a:lstStyle/>
        <a:p>
          <a:pPr marL="0" lvl="0" indent="0" algn="l" defTabSz="889000" rtl="0">
            <a:lnSpc>
              <a:spcPct val="90000"/>
            </a:lnSpc>
            <a:spcBef>
              <a:spcPct val="0"/>
            </a:spcBef>
            <a:spcAft>
              <a:spcPct val="35000"/>
            </a:spcAft>
            <a:buNone/>
          </a:pPr>
          <a:r>
            <a:rPr lang="pt-PT" sz="2000" b="1" kern="1200" noProof="0" dirty="0" err="1">
              <a:latin typeface="Helvetica" panose="020B0604020202020204" pitchFamily="34" charset="0"/>
              <a:cs typeface="Helvetica" panose="020B0604020202020204" pitchFamily="34" charset="0"/>
            </a:rPr>
            <a:t>Exhibition</a:t>
          </a:r>
          <a:r>
            <a:rPr lang="pt-PT" sz="2000" b="1" kern="1200" noProof="0" dirty="0">
              <a:latin typeface="Helvetica" panose="020B0604020202020204" pitchFamily="34" charset="0"/>
              <a:cs typeface="Helvetica" panose="020B0604020202020204" pitchFamily="34" charset="0"/>
            </a:rPr>
            <a:t> (</a:t>
          </a:r>
          <a:r>
            <a:rPr lang="pt-PT" sz="2000" b="1" kern="1200" noProof="0" dirty="0" err="1">
              <a:latin typeface="Helvetica" panose="020B0604020202020204" pitchFamily="34" charset="0"/>
              <a:cs typeface="Helvetica" panose="020B0604020202020204" pitchFamily="34" charset="0"/>
            </a:rPr>
            <a:t>at</a:t>
          </a:r>
          <a:r>
            <a:rPr lang="pt-PT" sz="2000" b="1" kern="1200" noProof="0" dirty="0">
              <a:latin typeface="Helvetica" panose="020B0604020202020204" pitchFamily="34" charset="0"/>
              <a:cs typeface="Helvetica" panose="020B0604020202020204" pitchFamily="34" charset="0"/>
            </a:rPr>
            <a:t> Portugal </a:t>
          </a:r>
          <a:r>
            <a:rPr lang="pt-PT" sz="2000" b="1" kern="1200" noProof="0" dirty="0" err="1">
              <a:latin typeface="Helvetica" panose="020B0604020202020204" pitchFamily="34" charset="0"/>
              <a:cs typeface="Helvetica" panose="020B0604020202020204" pitchFamily="34" charset="0"/>
            </a:rPr>
            <a:t>and</a:t>
          </a:r>
          <a:r>
            <a:rPr lang="pt-PT" sz="2000" b="1" kern="1200" noProof="0" dirty="0">
              <a:latin typeface="Helvetica" panose="020B0604020202020204" pitchFamily="34" charset="0"/>
              <a:cs typeface="Helvetica" panose="020B0604020202020204" pitchFamily="34" charset="0"/>
            </a:rPr>
            <a:t> </a:t>
          </a:r>
          <a:r>
            <a:rPr lang="pt-PT" sz="2000" b="1" kern="1200" noProof="0" dirty="0" err="1">
              <a:latin typeface="Helvetica" panose="020B0604020202020204" pitchFamily="34" charset="0"/>
              <a:cs typeface="Helvetica" panose="020B0604020202020204" pitchFamily="34" charset="0"/>
            </a:rPr>
            <a:t>Norway</a:t>
          </a:r>
          <a:r>
            <a:rPr lang="pt-PT" sz="2000" b="1" kern="1200" noProof="0" dirty="0">
              <a:latin typeface="Helvetica" panose="020B0604020202020204" pitchFamily="34" charset="0"/>
              <a:cs typeface="Helvetica" panose="020B0604020202020204" pitchFamily="34" charset="0"/>
            </a:rPr>
            <a:t>)</a:t>
          </a:r>
        </a:p>
      </dsp:txBody>
      <dsp:txXfrm>
        <a:off x="30274" y="2764163"/>
        <a:ext cx="4359052" cy="5596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e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PT" dirty="0"/>
          </a:p>
        </p:txBody>
      </p:sp>
      <p:sp>
        <p:nvSpPr>
          <p:cNvPr id="3" name="Marcador de Posição de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349BFAE5-4687-41C7-A3AE-94E21CD6DE81}" type="datetime1">
              <a:rPr lang="pt-PT" smtClean="0"/>
              <a:t>20/11/2024</a:t>
            </a:fld>
            <a:endParaRPr lang="pt-PT" dirty="0"/>
          </a:p>
        </p:txBody>
      </p:sp>
      <p:sp>
        <p:nvSpPr>
          <p:cNvPr id="4" name="Marcador de Posição de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PT" dirty="0"/>
          </a:p>
        </p:txBody>
      </p:sp>
      <p:sp>
        <p:nvSpPr>
          <p:cNvPr id="5" name="Marcador de Posição de Número do Diapositivo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50423A-8BCE-448E-A97B-03A88B2B12C1}" type="slidenum">
              <a:rPr lang="pt-PT" smtClean="0"/>
              <a:t>‹nº›</a:t>
            </a:fld>
            <a:endParaRPr lang="pt-PT"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e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PT" dirty="0"/>
          </a:p>
        </p:txBody>
      </p:sp>
      <p:sp>
        <p:nvSpPr>
          <p:cNvPr id="3" name="Marcador de Posição de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D0CC7840-9A27-4020-88E3-DF2271D9844C}" type="datetime1">
              <a:rPr lang="pt-PT" smtClean="0"/>
              <a:t>20/11/2024</a:t>
            </a:fld>
            <a:endParaRPr lang="pt-PT" dirty="0"/>
          </a:p>
        </p:txBody>
      </p:sp>
      <p:sp>
        <p:nvSpPr>
          <p:cNvPr id="4" name="Marcador de Posição da Imagem do Diapositivo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pt-PT" dirty="0"/>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t-PT" dirty="0"/>
              <a:t>Clique para editar os estilos de texto do Modelo Global</a:t>
            </a:r>
          </a:p>
          <a:p>
            <a:pPr lvl="1" rtl="0"/>
            <a:r>
              <a:rPr lang="pt-PT" dirty="0"/>
              <a:t>Segundo nível</a:t>
            </a:r>
          </a:p>
          <a:p>
            <a:pPr lvl="2" rtl="0"/>
            <a:r>
              <a:rPr lang="pt-PT" dirty="0"/>
              <a:t>Terceiro nível</a:t>
            </a:r>
          </a:p>
          <a:p>
            <a:pPr lvl="3" rtl="0"/>
            <a:r>
              <a:rPr lang="pt-PT" dirty="0"/>
              <a:t>Quarto nível</a:t>
            </a:r>
          </a:p>
          <a:p>
            <a:pPr lvl="4" rtl="0"/>
            <a:r>
              <a:rPr lang="pt-PT" dirty="0"/>
              <a:t>Quinto nível</a:t>
            </a:r>
          </a:p>
        </p:txBody>
      </p:sp>
      <p:sp>
        <p:nvSpPr>
          <p:cNvPr id="6" name="Marcador de Posição de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PT" dirty="0"/>
          </a:p>
        </p:txBody>
      </p:sp>
      <p:sp>
        <p:nvSpPr>
          <p:cNvPr id="7" name="Marcador de Posição de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1F2A70B-78F2-4DCF-B53B-C990D2FAFB8A}" type="slidenum">
              <a:rPr lang="pt-PT" smtClean="0"/>
              <a:t>‹nº›</a:t>
            </a:fld>
            <a:endParaRPr lang="pt-PT"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Picture Olafur Eliasson (2014)</a:t>
            </a:r>
          </a:p>
          <a:p>
            <a:endParaRPr lang="en-US" dirty="0"/>
          </a:p>
          <a:p>
            <a:r>
              <a:rPr lang="en-US" dirty="0"/>
              <a:t>“Tackling Climate Change with Gender Equality” project is part of the </a:t>
            </a:r>
            <a:r>
              <a:rPr lang="en-US" dirty="0" err="1"/>
              <a:t>Worklife</a:t>
            </a:r>
            <a:r>
              <a:rPr lang="en-US" dirty="0"/>
              <a:t> Balance </a:t>
            </a:r>
            <a:r>
              <a:rPr lang="en-US" dirty="0" err="1"/>
              <a:t>Programme</a:t>
            </a:r>
            <a:r>
              <a:rPr lang="en-US" dirty="0"/>
              <a:t>, supported by the EEA Grants 2014-2021, in Portugal. </a:t>
            </a:r>
          </a:p>
          <a:p>
            <a:endParaRPr lang="en-US" dirty="0"/>
          </a:p>
          <a:p>
            <a:r>
              <a:rPr lang="en-US" b="1" dirty="0"/>
              <a:t>EEA (European Economic Area)  </a:t>
            </a:r>
            <a:r>
              <a:rPr lang="en-US" dirty="0"/>
              <a:t>is agreement signed back in May 1992 between Iceland, Liechtenstein, and Norway.</a:t>
            </a:r>
          </a:p>
          <a:p>
            <a:endParaRPr lang="en-US" dirty="0"/>
          </a:p>
          <a:p>
            <a:r>
              <a:rPr lang="en-US" b="1" dirty="0"/>
              <a:t>The EEA and Norway Grants </a:t>
            </a:r>
            <a:r>
              <a:rPr lang="en-US" dirty="0"/>
              <a:t>s have two goals – to contribute to a more equal Europe, both socially and economically – and to strengthen the relations between Iceland, Liechtenstein and Norway, and the 15 Beneficiary States in Europe. One of which is Portugal</a:t>
            </a:r>
          </a:p>
          <a:p>
            <a:endParaRPr lang="en-US" dirty="0"/>
          </a:p>
          <a:p>
            <a:r>
              <a:rPr lang="en-US" b="1" dirty="0"/>
              <a:t>CIG </a:t>
            </a:r>
            <a:r>
              <a:rPr lang="en-US" dirty="0"/>
              <a:t>– is the Portuguese </a:t>
            </a:r>
            <a:r>
              <a:rPr lang="en-US" dirty="0" err="1"/>
              <a:t>Programme</a:t>
            </a:r>
            <a:r>
              <a:rPr lang="en-US" dirty="0"/>
              <a:t> Operator; Cig means Commission for Citizenship and Gender Equality</a:t>
            </a:r>
          </a:p>
          <a:p>
            <a:endParaRPr lang="en-US" dirty="0"/>
          </a:p>
          <a:p>
            <a:r>
              <a:rPr lang="en-US" b="1" dirty="0"/>
              <a:t>Equality and Anti-discrimination Ombud (LDO) </a:t>
            </a:r>
            <a:r>
              <a:rPr lang="en-US" dirty="0"/>
              <a:t>is the Norwegian Donor </a:t>
            </a:r>
            <a:r>
              <a:rPr lang="en-US" dirty="0" err="1"/>
              <a:t>Programme</a:t>
            </a:r>
            <a:r>
              <a:rPr lang="en-US" dirty="0"/>
              <a:t> Partner</a:t>
            </a:r>
          </a:p>
          <a:p>
            <a:endParaRPr lang="en-US" dirty="0"/>
          </a:p>
          <a:p>
            <a:endParaRPr lang="en-US" dirty="0"/>
          </a:p>
        </p:txBody>
      </p:sp>
      <p:sp>
        <p:nvSpPr>
          <p:cNvPr id="4" name="Marcador de Posição do Número do Diapositivo 3"/>
          <p:cNvSpPr>
            <a:spLocks noGrp="1"/>
          </p:cNvSpPr>
          <p:nvPr>
            <p:ph type="sldNum" sz="quarter" idx="10"/>
          </p:nvPr>
        </p:nvSpPr>
        <p:spPr/>
        <p:txBody>
          <a:bodyPr/>
          <a:lstStyle/>
          <a:p>
            <a:pPr rtl="0"/>
            <a:fld id="{01F2A70B-78F2-4DCF-B53B-C990D2FAFB8A}" type="slidenum">
              <a:rPr lang="pt-PT" smtClean="0"/>
              <a:t>1</a:t>
            </a:fld>
            <a:endParaRPr lang="pt-PT" dirty="0"/>
          </a:p>
        </p:txBody>
      </p:sp>
    </p:spTree>
    <p:extLst>
      <p:ext uri="{BB962C8B-B14F-4D97-AF65-F5344CB8AC3E}">
        <p14:creationId xmlns:p14="http://schemas.microsoft.com/office/powerpoint/2010/main" val="97399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71766-A706-EBA2-5E8C-D5F9C41BE477}"/>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D39252E4-726E-8E63-FC08-A4617F87C9E7}"/>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DF540CA5-E111-C6D3-6305-470BD21D046D}"/>
              </a:ext>
            </a:extLst>
          </p:cNvPr>
          <p:cNvSpPr>
            <a:spLocks noGrp="1"/>
          </p:cNvSpPr>
          <p:nvPr>
            <p:ph type="body" idx="1"/>
          </p:nvPr>
        </p:nvSpPr>
        <p:spPr/>
        <p:txBody>
          <a:bodyPr/>
          <a:lstStyle/>
          <a:p>
            <a:r>
              <a:rPr lang="en-US" dirty="0"/>
              <a:t>Cairo is perhaps best known for the nearby Pyramids of Giza, the last surviving wonder of the ancient world. But today, in the shadows of one of humankind’s greatest architectural achievements, is also the city’s massive waste-management problem. To highlight the issue, artist and historian Bahia Shehab decided to build a pyramid of her own — out of trash. On display for one week at a location in Cairo, the pyramid challenges people to rethink their consumption and waste habits. [</a:t>
            </a:r>
            <a:r>
              <a:rPr lang="en-US" dirty="0" err="1"/>
              <a:t>fonte</a:t>
            </a:r>
            <a:r>
              <a:rPr lang="en-US" dirty="0"/>
              <a:t>: https://ideas.ted.com/6-public-art-projects-that-make-climate-change-up-close-and-personal/]</a:t>
            </a:r>
            <a:endParaRPr lang="pt-PT" dirty="0"/>
          </a:p>
        </p:txBody>
      </p:sp>
      <p:sp>
        <p:nvSpPr>
          <p:cNvPr id="4" name="Marcador de Posição do Número do Diapositivo 3">
            <a:extLst>
              <a:ext uri="{FF2B5EF4-FFF2-40B4-BE49-F238E27FC236}">
                <a16:creationId xmlns:a16="http://schemas.microsoft.com/office/drawing/2014/main" id="{A35B2AA1-B9AE-077C-CBCA-BFD543FCA934}"/>
              </a:ext>
            </a:extLst>
          </p:cNvPr>
          <p:cNvSpPr>
            <a:spLocks noGrp="1"/>
          </p:cNvSpPr>
          <p:nvPr>
            <p:ph type="sldNum" sz="quarter" idx="5"/>
          </p:nvPr>
        </p:nvSpPr>
        <p:spPr/>
        <p:txBody>
          <a:bodyPr/>
          <a:lstStyle/>
          <a:p>
            <a:pPr rtl="0"/>
            <a:fld id="{01F2A70B-78F2-4DCF-B53B-C990D2FAFB8A}" type="slidenum">
              <a:rPr lang="pt-PT" smtClean="0"/>
              <a:t>11</a:t>
            </a:fld>
            <a:endParaRPr lang="pt-PT" dirty="0"/>
          </a:p>
        </p:txBody>
      </p:sp>
    </p:spTree>
    <p:extLst>
      <p:ext uri="{BB962C8B-B14F-4D97-AF65-F5344CB8AC3E}">
        <p14:creationId xmlns:p14="http://schemas.microsoft.com/office/powerpoint/2010/main" val="1977476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B351-9000-4ED1-A484-3B93B3F8ACD6}"/>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40498EA8-D06E-BA17-6677-926EBDC31E79}"/>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A1F09947-EFC1-6016-8498-658FC778C971}"/>
              </a:ext>
            </a:extLst>
          </p:cNvPr>
          <p:cNvSpPr>
            <a:spLocks noGrp="1"/>
          </p:cNvSpPr>
          <p:nvPr>
            <p:ph type="body" idx="1"/>
          </p:nvPr>
        </p:nvSpPr>
        <p:spPr/>
        <p:txBody>
          <a:bodyPr/>
          <a:lstStyle/>
          <a:p>
            <a:r>
              <a:rPr lang="pt-PT" dirty="0"/>
              <a:t>Na </a:t>
            </a:r>
            <a:r>
              <a:rPr lang="pt-PT" dirty="0" err="1"/>
              <a:t>installation</a:t>
            </a:r>
            <a:r>
              <a:rPr lang="pt-PT" dirty="0"/>
              <a:t> </a:t>
            </a:r>
            <a:r>
              <a:rPr lang="pt-PT" dirty="0" err="1"/>
              <a:t>from</a:t>
            </a:r>
            <a:r>
              <a:rPr lang="pt-PT" dirty="0"/>
              <a:t> </a:t>
            </a:r>
            <a:r>
              <a:rPr lang="pt-PT" dirty="0" err="1"/>
              <a:t>Olafur</a:t>
            </a:r>
            <a:r>
              <a:rPr lang="pt-PT" dirty="0"/>
              <a:t> </a:t>
            </a:r>
            <a:r>
              <a:rPr lang="pt-PT" dirty="0" err="1"/>
              <a:t>Eliasson</a:t>
            </a:r>
            <a:r>
              <a:rPr lang="pt-PT" dirty="0"/>
              <a:t> (2003), in Tate </a:t>
            </a:r>
            <a:r>
              <a:rPr lang="pt-PT" dirty="0" err="1"/>
              <a:t>Galery</a:t>
            </a:r>
            <a:r>
              <a:rPr lang="pt-PT" dirty="0"/>
              <a:t>, London</a:t>
            </a:r>
          </a:p>
          <a:p>
            <a:endParaRPr lang="pt-PT" dirty="0"/>
          </a:p>
          <a:p>
            <a:r>
              <a:rPr lang="en-US" dirty="0"/>
              <a:t>The weather project, an enormous artificial sun shrouded by mist, in the Turbine Hall of Tate Modern, London, which was seen by more than two million people</a:t>
            </a:r>
          </a:p>
          <a:p>
            <a:endParaRPr lang="en-US" dirty="0"/>
          </a:p>
          <a:p>
            <a:r>
              <a:rPr lang="en-US" dirty="0"/>
              <a:t>Some information about Olafur Eliasson:</a:t>
            </a:r>
          </a:p>
          <a:p>
            <a:endParaRPr lang="en-US" dirty="0"/>
          </a:p>
          <a:p>
            <a:r>
              <a:rPr lang="en-US" dirty="0"/>
              <a:t>Icelandic-Danish artist Olafur Eliasson is another artist-activist creating ecologically-minded sensorial experiences. His blockbuster pieces </a:t>
            </a:r>
            <a:r>
              <a:rPr lang="en-US" dirty="0" err="1"/>
              <a:t>emphasise</a:t>
            </a:r>
            <a:r>
              <a:rPr lang="en-US" dirty="0"/>
              <a:t> how valuable firsthand experience is when it comes to raising awareness and delivering lasting impact. The renowned conceptualist was recently appointed Goodwill Ambassador for Climate Action by the United Nations Development </a:t>
            </a:r>
            <a:r>
              <a:rPr lang="en-US" dirty="0" err="1"/>
              <a:t>Programme</a:t>
            </a:r>
            <a:r>
              <a:rPr lang="en-US" dirty="0"/>
              <a:t> and has previously presented on art’s ability to provoke visceral responses to climate change at UN Climate Action Summits.</a:t>
            </a:r>
            <a:endParaRPr lang="pt-PT" dirty="0"/>
          </a:p>
          <a:p>
            <a:endParaRPr lang="pt-PT" dirty="0"/>
          </a:p>
          <a:p>
            <a:endParaRPr lang="pt-PT" dirty="0"/>
          </a:p>
        </p:txBody>
      </p:sp>
      <p:sp>
        <p:nvSpPr>
          <p:cNvPr id="4" name="Marcador de Posição do Número do Diapositivo 3">
            <a:extLst>
              <a:ext uri="{FF2B5EF4-FFF2-40B4-BE49-F238E27FC236}">
                <a16:creationId xmlns:a16="http://schemas.microsoft.com/office/drawing/2014/main" id="{A22315A3-742A-B18E-79AD-A8DF9097C6F9}"/>
              </a:ext>
            </a:extLst>
          </p:cNvPr>
          <p:cNvSpPr>
            <a:spLocks noGrp="1"/>
          </p:cNvSpPr>
          <p:nvPr>
            <p:ph type="sldNum" sz="quarter" idx="5"/>
          </p:nvPr>
        </p:nvSpPr>
        <p:spPr/>
        <p:txBody>
          <a:bodyPr/>
          <a:lstStyle/>
          <a:p>
            <a:pPr rtl="0"/>
            <a:fld id="{01F2A70B-78F2-4DCF-B53B-C990D2FAFB8A}" type="slidenum">
              <a:rPr lang="pt-PT" smtClean="0"/>
              <a:t>12</a:t>
            </a:fld>
            <a:endParaRPr lang="pt-PT" dirty="0"/>
          </a:p>
        </p:txBody>
      </p:sp>
    </p:spTree>
    <p:extLst>
      <p:ext uri="{BB962C8B-B14F-4D97-AF65-F5344CB8AC3E}">
        <p14:creationId xmlns:p14="http://schemas.microsoft.com/office/powerpoint/2010/main" val="2217383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8BD77-6452-1FE2-BF84-95625F13D9E5}"/>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A8E0338E-C68D-6D1C-F69C-A76EDE01337D}"/>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A9130529-EB83-574D-6181-27A02A649801}"/>
              </a:ext>
            </a:extLst>
          </p:cNvPr>
          <p:cNvSpPr>
            <a:spLocks noGrp="1"/>
          </p:cNvSpPr>
          <p:nvPr>
            <p:ph type="body" idx="1"/>
          </p:nvPr>
        </p:nvSpPr>
        <p:spPr/>
        <p:txBody>
          <a:bodyPr/>
          <a:lstStyle/>
          <a:p>
            <a:r>
              <a:rPr lang="en-US" dirty="0"/>
              <a:t>. Ecofeminism highlights how women are often at the forefront of climate-related challenges, such as water and food insecurity, as they are the ones who are disproportionately affected by environmental degradation first. A recent report by the Food and Agricultural Organization (FAO) of the United Nations shows how climate change is unjust for rural women. According to the report, if climate change increases by another one degree Celsius, female-headed households income could reduce by 34 percent as compared to male-headed households. There are a myriad of the other impacts of climate change where women are affected first, directly and more severely. According to UN Women data, climate change altered unpredictability in rain patterns will increase water collection burdens on women. 8 out of 10 times, it is the women who in charge of fetching water in the world’s households that lack its direct access.</a:t>
            </a:r>
          </a:p>
          <a:p>
            <a:endParaRPr lang="pt-PT" dirty="0"/>
          </a:p>
        </p:txBody>
      </p:sp>
      <p:sp>
        <p:nvSpPr>
          <p:cNvPr id="4" name="Marcador de Posição do Número do Diapositivo 3">
            <a:extLst>
              <a:ext uri="{FF2B5EF4-FFF2-40B4-BE49-F238E27FC236}">
                <a16:creationId xmlns:a16="http://schemas.microsoft.com/office/drawing/2014/main" id="{EF4B7C04-8640-5FD6-E77F-E14071D44614}"/>
              </a:ext>
            </a:extLst>
          </p:cNvPr>
          <p:cNvSpPr>
            <a:spLocks noGrp="1"/>
          </p:cNvSpPr>
          <p:nvPr>
            <p:ph type="sldNum" sz="quarter" idx="5"/>
          </p:nvPr>
        </p:nvSpPr>
        <p:spPr/>
        <p:txBody>
          <a:bodyPr/>
          <a:lstStyle/>
          <a:p>
            <a:pPr rtl="0"/>
            <a:fld id="{01F2A70B-78F2-4DCF-B53B-C990D2FAFB8A}" type="slidenum">
              <a:rPr lang="pt-PT" smtClean="0"/>
              <a:t>13</a:t>
            </a:fld>
            <a:endParaRPr lang="pt-PT" dirty="0"/>
          </a:p>
        </p:txBody>
      </p:sp>
    </p:spTree>
    <p:extLst>
      <p:ext uri="{BB962C8B-B14F-4D97-AF65-F5344CB8AC3E}">
        <p14:creationId xmlns:p14="http://schemas.microsoft.com/office/powerpoint/2010/main" val="1258315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As rising seas continue advancing upon coastlines, millions of people in the US alone are at risk of displacement. (Worldwide, one estimate says the number could be close to 500 million people.) To illustrate this threat, </a:t>
            </a:r>
            <a:r>
              <a:rPr lang="en-US" b="1" dirty="0"/>
              <a:t>new media artist Matt Kenyon </a:t>
            </a:r>
            <a:r>
              <a:rPr lang="en-US" dirty="0"/>
              <a:t>designed an art installation called TIDE. This art work provides a visceral representation of the next housing crisis, when homes lose their value and families are displaced due to the forces of climate change,” he said in an interview. [Fonte: https://ideas.ted.com/6-public-art-projects-that-make-climate-change-up-close-and-personal/]</a:t>
            </a:r>
          </a:p>
          <a:p>
            <a:endParaRPr lang="en-US" dirty="0"/>
          </a:p>
          <a:p>
            <a:r>
              <a:rPr lang="en-US" dirty="0"/>
              <a:t>TIDE is a 15-foot-tall champagne glass pyramid. Each glass holds a miniature house (shown above) made from a unique material that appears to turn invisible when submerged in water, symbolizing the homes lost to rising tides.</a:t>
            </a:r>
          </a:p>
          <a:p>
            <a:endParaRPr lang="en-US" dirty="0"/>
          </a:p>
          <a:p>
            <a:r>
              <a:rPr lang="en-US" dirty="0"/>
              <a:t>https://www.riseart.com/article/2485/9-artists-confronting-climate-change</a:t>
            </a:r>
          </a:p>
          <a:p>
            <a:endParaRPr lang="en-US" dirty="0"/>
          </a:p>
          <a:p>
            <a:endParaRPr lang="en-US" dirty="0"/>
          </a:p>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14</a:t>
            </a:fld>
            <a:endParaRPr lang="pt-PT" dirty="0"/>
          </a:p>
        </p:txBody>
      </p:sp>
    </p:spTree>
    <p:extLst>
      <p:ext uri="{BB962C8B-B14F-4D97-AF65-F5344CB8AC3E}">
        <p14:creationId xmlns:p14="http://schemas.microsoft.com/office/powerpoint/2010/main" val="555599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15</a:t>
            </a:fld>
            <a:endParaRPr lang="pt-PT" dirty="0"/>
          </a:p>
        </p:txBody>
      </p:sp>
    </p:spTree>
    <p:extLst>
      <p:ext uri="{BB962C8B-B14F-4D97-AF65-F5344CB8AC3E}">
        <p14:creationId xmlns:p14="http://schemas.microsoft.com/office/powerpoint/2010/main" val="3720017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Norwegian artist like </a:t>
            </a:r>
            <a:r>
              <a:rPr lang="en-US" dirty="0" err="1"/>
              <a:t>Lilleegen</a:t>
            </a:r>
            <a:r>
              <a:rPr lang="en-US" dirty="0"/>
              <a:t> </a:t>
            </a:r>
            <a:r>
              <a:rPr lang="en-US" dirty="0" err="1"/>
              <a:t>Vesmoley</a:t>
            </a:r>
            <a:r>
              <a:rPr lang="en-US" dirty="0"/>
              <a:t>, who </a:t>
            </a:r>
            <a:r>
              <a:rPr lang="en-US" b="1" dirty="0"/>
              <a:t>incorporates feminist themes in her works</a:t>
            </a:r>
            <a:r>
              <a:rPr lang="en-US" dirty="0"/>
              <a:t>, are at the forefront of addressing climate change and gender equality. Her art prompts public reflection and connects emotional responses to ecological crises.</a:t>
            </a:r>
          </a:p>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16</a:t>
            </a:fld>
            <a:endParaRPr lang="pt-PT" dirty="0"/>
          </a:p>
        </p:txBody>
      </p:sp>
    </p:spTree>
    <p:extLst>
      <p:ext uri="{BB962C8B-B14F-4D97-AF65-F5344CB8AC3E}">
        <p14:creationId xmlns:p14="http://schemas.microsoft.com/office/powerpoint/2010/main" val="391417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Through</a:t>
            </a:r>
            <a:r>
              <a:rPr lang="pt-PT" dirty="0"/>
              <a:t> </a:t>
            </a:r>
            <a:r>
              <a:rPr lang="pt-PT" dirty="0" err="1"/>
              <a:t>public</a:t>
            </a:r>
            <a:r>
              <a:rPr lang="pt-PT" dirty="0"/>
              <a:t> </a:t>
            </a:r>
            <a:r>
              <a:rPr lang="pt-PT" dirty="0" err="1"/>
              <a:t>performences</a:t>
            </a:r>
            <a:r>
              <a:rPr lang="pt-PT" dirty="0"/>
              <a:t> </a:t>
            </a:r>
            <a:r>
              <a:rPr lang="pt-PT" dirty="0" err="1"/>
              <a:t>and</a:t>
            </a:r>
            <a:r>
              <a:rPr lang="pt-PT" dirty="0"/>
              <a:t> </a:t>
            </a:r>
            <a:r>
              <a:rPr lang="pt-PT" dirty="0" err="1"/>
              <a:t>community</a:t>
            </a:r>
            <a:r>
              <a:rPr lang="pt-PT" dirty="0"/>
              <a:t> </a:t>
            </a:r>
            <a:r>
              <a:rPr lang="pt-PT" dirty="0" err="1"/>
              <a:t>engagements</a:t>
            </a:r>
            <a:r>
              <a:rPr lang="pt-PT" dirty="0"/>
              <a:t>, </a:t>
            </a:r>
            <a:r>
              <a:rPr lang="pt-PT" dirty="0" err="1"/>
              <a:t>audiences</a:t>
            </a:r>
            <a:r>
              <a:rPr lang="pt-PT" dirty="0"/>
              <a:t> are </a:t>
            </a:r>
            <a:r>
              <a:rPr lang="pt-PT" dirty="0" err="1"/>
              <a:t>encouraged</a:t>
            </a:r>
            <a:r>
              <a:rPr lang="pt-PT" dirty="0"/>
              <a:t> to </a:t>
            </a:r>
            <a:r>
              <a:rPr lang="pt-PT" dirty="0" err="1"/>
              <a:t>reflect</a:t>
            </a:r>
            <a:r>
              <a:rPr lang="pt-PT" dirty="0"/>
              <a:t> </a:t>
            </a:r>
            <a:r>
              <a:rPr lang="pt-PT" dirty="0" err="1"/>
              <a:t>on</a:t>
            </a:r>
            <a:r>
              <a:rPr lang="pt-PT" dirty="0"/>
              <a:t> </a:t>
            </a:r>
            <a:r>
              <a:rPr lang="pt-PT" dirty="0" err="1"/>
              <a:t>the</a:t>
            </a:r>
            <a:r>
              <a:rPr lang="pt-PT" dirty="0"/>
              <a:t> </a:t>
            </a:r>
            <a:r>
              <a:rPr lang="pt-PT" dirty="0" err="1"/>
              <a:t>interconnectedness</a:t>
            </a:r>
            <a:r>
              <a:rPr lang="pt-PT" dirty="0"/>
              <a:t> </a:t>
            </a:r>
            <a:r>
              <a:rPr lang="pt-PT" dirty="0" err="1"/>
              <a:t>of</a:t>
            </a:r>
            <a:r>
              <a:rPr lang="pt-PT" dirty="0"/>
              <a:t> </a:t>
            </a:r>
            <a:r>
              <a:rPr lang="pt-PT" dirty="0" err="1"/>
              <a:t>these</a:t>
            </a:r>
            <a:r>
              <a:rPr lang="pt-PT" dirty="0"/>
              <a:t> global </a:t>
            </a:r>
            <a:r>
              <a:rPr lang="pt-PT" dirty="0" err="1"/>
              <a:t>challenges</a:t>
            </a:r>
            <a:r>
              <a:rPr lang="pt-PT" dirty="0"/>
              <a:t>.</a:t>
            </a:r>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17</a:t>
            </a:fld>
            <a:endParaRPr lang="pt-PT" dirty="0"/>
          </a:p>
        </p:txBody>
      </p:sp>
    </p:spTree>
    <p:extLst>
      <p:ext uri="{BB962C8B-B14F-4D97-AF65-F5344CB8AC3E}">
        <p14:creationId xmlns:p14="http://schemas.microsoft.com/office/powerpoint/2010/main" val="1310263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Her</a:t>
            </a:r>
            <a:r>
              <a:rPr lang="pt-PT" dirty="0"/>
              <a:t> </a:t>
            </a:r>
            <a:r>
              <a:rPr lang="pt-PT" dirty="0" err="1"/>
              <a:t>diverse</a:t>
            </a:r>
            <a:r>
              <a:rPr lang="pt-PT" dirty="0"/>
              <a:t> </a:t>
            </a:r>
            <a:r>
              <a:rPr lang="pt-PT" dirty="0" err="1"/>
              <a:t>art</a:t>
            </a:r>
            <a:r>
              <a:rPr lang="pt-PT" dirty="0"/>
              <a:t> </a:t>
            </a:r>
            <a:r>
              <a:rPr lang="pt-PT" dirty="0" err="1"/>
              <a:t>works</a:t>
            </a:r>
            <a:r>
              <a:rPr lang="pt-PT" dirty="0"/>
              <a:t>, </a:t>
            </a:r>
            <a:r>
              <a:rPr lang="pt-PT" dirty="0" err="1"/>
              <a:t>nameley</a:t>
            </a:r>
            <a:r>
              <a:rPr lang="pt-PT" dirty="0"/>
              <a:t> performance, </a:t>
            </a:r>
            <a:r>
              <a:rPr lang="pt-PT" dirty="0" err="1"/>
              <a:t>merges</a:t>
            </a:r>
            <a:r>
              <a:rPr lang="pt-PT" dirty="0"/>
              <a:t> </a:t>
            </a:r>
            <a:r>
              <a:rPr lang="pt-PT" dirty="0" err="1"/>
              <a:t>activism</a:t>
            </a:r>
            <a:r>
              <a:rPr lang="pt-PT" dirty="0"/>
              <a:t> </a:t>
            </a:r>
            <a:r>
              <a:rPr lang="pt-PT" dirty="0" err="1"/>
              <a:t>with</a:t>
            </a:r>
            <a:r>
              <a:rPr lang="pt-PT" dirty="0"/>
              <a:t> </a:t>
            </a:r>
            <a:r>
              <a:rPr lang="pt-PT" dirty="0" err="1"/>
              <a:t>creative</a:t>
            </a:r>
            <a:r>
              <a:rPr lang="pt-PT" dirty="0"/>
              <a:t> </a:t>
            </a:r>
            <a:r>
              <a:rPr lang="pt-PT" dirty="0" err="1"/>
              <a:t>expression</a:t>
            </a:r>
            <a:r>
              <a:rPr lang="pt-PT" dirty="0"/>
              <a:t> to </a:t>
            </a:r>
            <a:r>
              <a:rPr lang="pt-PT" dirty="0" err="1"/>
              <a:t>higlight</a:t>
            </a:r>
            <a:r>
              <a:rPr lang="pt-PT" dirty="0"/>
              <a:t> social </a:t>
            </a:r>
            <a:r>
              <a:rPr lang="pt-PT" dirty="0" err="1"/>
              <a:t>issues</a:t>
            </a:r>
            <a:r>
              <a:rPr lang="pt-PT" dirty="0"/>
              <a:t>.</a:t>
            </a:r>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18</a:t>
            </a:fld>
            <a:endParaRPr lang="pt-PT" dirty="0"/>
          </a:p>
        </p:txBody>
      </p:sp>
    </p:spTree>
    <p:extLst>
      <p:ext uri="{BB962C8B-B14F-4D97-AF65-F5344CB8AC3E}">
        <p14:creationId xmlns:p14="http://schemas.microsoft.com/office/powerpoint/2010/main" val="2185922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19</a:t>
            </a:fld>
            <a:endParaRPr lang="pt-PT" dirty="0"/>
          </a:p>
        </p:txBody>
      </p:sp>
    </p:spTree>
    <p:extLst>
      <p:ext uri="{BB962C8B-B14F-4D97-AF65-F5344CB8AC3E}">
        <p14:creationId xmlns:p14="http://schemas.microsoft.com/office/powerpoint/2010/main" val="2451943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Understanding equality is essential in addressing climate change effectively</a:t>
            </a:r>
          </a:p>
          <a:p>
            <a:endParaRPr lang="en-US" dirty="0"/>
          </a:p>
          <a:p>
            <a:r>
              <a:rPr lang="en-US" dirty="0"/>
              <a:t>Picture: Eco-visionary </a:t>
            </a:r>
            <a:r>
              <a:rPr lang="en-US" b="1" dirty="0"/>
              <a:t>Mary Mattingly </a:t>
            </a:r>
            <a:r>
              <a:rPr lang="en-US" dirty="0"/>
              <a:t>explores innovative ways of reframing our relationship with nature with photography, sculpture, installation, and performance works. </a:t>
            </a:r>
            <a:r>
              <a:rPr lang="en-US" b="1" dirty="0"/>
              <a:t>Mary interrogates the systemic and political frameworks impacting our relationship to the environment, as well as what we can collectively do to decelerate climate change.</a:t>
            </a:r>
            <a:r>
              <a:rPr lang="en-US" dirty="0"/>
              <a:t> </a:t>
            </a:r>
            <a:r>
              <a:rPr lang="en-US" b="1" dirty="0"/>
              <a:t>In 2016, Mary launched the biodegradable Swale, a floating, edible landscape. The public exhibition beckoned visitors to enter the renegade garden show and pick their own produce</a:t>
            </a:r>
            <a:r>
              <a:rPr lang="en-US" dirty="0"/>
              <a:t>. The show encouraged communities to get back in touch with their food sources and local ecologies and to appreciate their bond with nature.</a:t>
            </a:r>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22</a:t>
            </a:fld>
            <a:endParaRPr lang="pt-PT" dirty="0"/>
          </a:p>
        </p:txBody>
      </p:sp>
    </p:spTree>
    <p:extLst>
      <p:ext uri="{BB962C8B-B14F-4D97-AF65-F5344CB8AC3E}">
        <p14:creationId xmlns:p14="http://schemas.microsoft.com/office/powerpoint/2010/main" val="29200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2</a:t>
            </a:fld>
            <a:endParaRPr lang="pt-PT" dirty="0"/>
          </a:p>
        </p:txBody>
      </p:sp>
    </p:spTree>
    <p:extLst>
      <p:ext uri="{BB962C8B-B14F-4D97-AF65-F5344CB8AC3E}">
        <p14:creationId xmlns:p14="http://schemas.microsoft.com/office/powerpoint/2010/main" val="2308145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Fonte </a:t>
            </a:r>
            <a:r>
              <a:rPr lang="pt-PT"/>
              <a:t>da Fotografia: https://medium.com/@durreen/why-feminism-and-climate-change-are-intertwined-99aad6b13197</a:t>
            </a:r>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23</a:t>
            </a:fld>
            <a:endParaRPr lang="pt-PT" dirty="0"/>
          </a:p>
        </p:txBody>
      </p:sp>
    </p:spTree>
    <p:extLst>
      <p:ext uri="{BB962C8B-B14F-4D97-AF65-F5344CB8AC3E}">
        <p14:creationId xmlns:p14="http://schemas.microsoft.com/office/powerpoint/2010/main" val="1918207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endParaRPr lang="pt-PT" dirty="0"/>
          </a:p>
          <a:p>
            <a:r>
              <a:rPr lang="pt-PT" b="1" dirty="0"/>
              <a:t>Picture</a:t>
            </a:r>
            <a:r>
              <a:rPr lang="pt-PT" dirty="0"/>
              <a:t>:</a:t>
            </a:r>
            <a:r>
              <a:rPr lang="en-US" dirty="0"/>
              <a:t>A girl carries her sibling as she walks through stranded flood water, following rains and floods during the monsoon season in Nowshera, Pakistan, last September.</a:t>
            </a:r>
          </a:p>
          <a:p>
            <a:r>
              <a:rPr lang="en-US" dirty="0"/>
              <a:t>Photograph: </a:t>
            </a:r>
            <a:r>
              <a:rPr lang="en-US" dirty="0" err="1"/>
              <a:t>Fayaz</a:t>
            </a:r>
            <a:r>
              <a:rPr lang="en-US" dirty="0"/>
              <a:t> Aziz/Reuters</a:t>
            </a:r>
            <a:r>
              <a:rPr lang="pt-PT" dirty="0"/>
              <a:t> </a:t>
            </a:r>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24</a:t>
            </a:fld>
            <a:endParaRPr lang="pt-PT" dirty="0"/>
          </a:p>
        </p:txBody>
      </p:sp>
    </p:spTree>
    <p:extLst>
      <p:ext uri="{BB962C8B-B14F-4D97-AF65-F5344CB8AC3E}">
        <p14:creationId xmlns:p14="http://schemas.microsoft.com/office/powerpoint/2010/main" val="342003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The intersection of art and environmental justice addresses issues of </a:t>
            </a:r>
            <a:r>
              <a:rPr lang="en-US" b="1" dirty="0"/>
              <a:t>equity</a:t>
            </a:r>
            <a:r>
              <a:rPr lang="en-US" dirty="0"/>
              <a:t>, </a:t>
            </a:r>
            <a:r>
              <a:rPr lang="en-US" b="1" dirty="0"/>
              <a:t>representation,</a:t>
            </a:r>
            <a:r>
              <a:rPr lang="en-US" dirty="0"/>
              <a:t> and </a:t>
            </a:r>
            <a:r>
              <a:rPr lang="en-US" b="1" dirty="0"/>
              <a:t>community</a:t>
            </a:r>
            <a:r>
              <a:rPr lang="en-US" dirty="0"/>
              <a:t> in environmental movements.</a:t>
            </a:r>
          </a:p>
          <a:p>
            <a:endParaRPr lang="en-US" dirty="0"/>
          </a:p>
          <a:p>
            <a:r>
              <a:rPr lang="en-US" b="1" dirty="0"/>
              <a:t> Artists illuminate marginalized voices disproportionately affected by climate change, using their platform to advocate for systemic change and inclusive policies.</a:t>
            </a:r>
          </a:p>
          <a:p>
            <a:endParaRPr lang="en-US" dirty="0"/>
          </a:p>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25</a:t>
            </a:fld>
            <a:endParaRPr lang="pt-PT" dirty="0"/>
          </a:p>
        </p:txBody>
      </p:sp>
    </p:spTree>
    <p:extLst>
      <p:ext uri="{BB962C8B-B14F-4D97-AF65-F5344CB8AC3E}">
        <p14:creationId xmlns:p14="http://schemas.microsoft.com/office/powerpoint/2010/main" val="300317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Part II - Bridging </a:t>
            </a:r>
            <a:r>
              <a:rPr lang="en-US" dirty="0" err="1"/>
              <a:t>scince</a:t>
            </a:r>
            <a:r>
              <a:rPr lang="en-US" dirty="0"/>
              <a:t> and art [Fonte: https://www.solutions-to-climate-change.com/the-intersection-of-science-and-art-in-solving-climate-change/]</a:t>
            </a:r>
          </a:p>
          <a:p>
            <a:endParaRPr lang="en-US" dirty="0"/>
          </a:p>
          <a:p>
            <a:r>
              <a:rPr lang="en-US" dirty="0"/>
              <a:t>Art and Science converge to illuminate the stark realities of climate change, fostering awareness and inspiring action through creative expression</a:t>
            </a:r>
          </a:p>
          <a:p>
            <a:endParaRPr lang="en-US" dirty="0"/>
          </a:p>
          <a:p>
            <a:r>
              <a:rPr lang="en-US" dirty="0"/>
              <a:t>Picture: In 2005, Donovan joined Pace Gallery and presented a year later Tara Donovan: New Work, her first major solo exhibition with the gallery. For this show, she produced Untitled (Plastic Cups), a large-scale installation that stacked plastic cups until these formed an unworldly topography reminiscent of ocean waves or rolling hills. She now debuts most of her new projects in solo and group exhibitions at Pace and its several global locations in London, Beijing, Hong Kong, Seoul, and Palo Alto. </a:t>
            </a:r>
            <a:r>
              <a:rPr lang="en-US" dirty="0" err="1"/>
              <a:t>Fonte:https</a:t>
            </a:r>
            <a:r>
              <a:rPr lang="en-US" dirty="0"/>
              <a:t>://www.pacegallery.com/artists/tara-donovan/</a:t>
            </a:r>
          </a:p>
          <a:p>
            <a:endParaRPr lang="en-US" dirty="0"/>
          </a:p>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26</a:t>
            </a:fld>
            <a:endParaRPr lang="pt-PT" dirty="0"/>
          </a:p>
        </p:txBody>
      </p:sp>
    </p:spTree>
    <p:extLst>
      <p:ext uri="{BB962C8B-B14F-4D97-AF65-F5344CB8AC3E}">
        <p14:creationId xmlns:p14="http://schemas.microsoft.com/office/powerpoint/2010/main" val="2187161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The collaboration between artists and scientists enhances communication of climate issues, bridging gaps between empirical data and emotional experiences. This synergy can galvanize communities and foster collective activism against climate change.</a:t>
            </a:r>
          </a:p>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27</a:t>
            </a:fld>
            <a:endParaRPr lang="pt-PT" dirty="0"/>
          </a:p>
        </p:txBody>
      </p:sp>
    </p:spTree>
    <p:extLst>
      <p:ext uri="{BB962C8B-B14F-4D97-AF65-F5344CB8AC3E}">
        <p14:creationId xmlns:p14="http://schemas.microsoft.com/office/powerpoint/2010/main" val="3621596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Historically, art and science have often intersected, from early naturalist illustrations to modern eco-art movements. Artists have long used their work to reflect on human impact on nature, amplifying scientific findings into broader social dialogues.</a:t>
            </a:r>
          </a:p>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28</a:t>
            </a:fld>
            <a:endParaRPr lang="pt-PT" dirty="0"/>
          </a:p>
        </p:txBody>
      </p:sp>
    </p:spTree>
    <p:extLst>
      <p:ext uri="{BB962C8B-B14F-4D97-AF65-F5344CB8AC3E}">
        <p14:creationId xmlns:p14="http://schemas.microsoft.com/office/powerpoint/2010/main" val="80963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9BC75-92B5-1C71-A7FA-3A7074C3E5B1}"/>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B24336FA-B3B0-0091-0004-32E2DEDD2CF9}"/>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53892769-A8C2-DBEE-AC08-BD52E5F61281}"/>
              </a:ext>
            </a:extLst>
          </p:cNvPr>
          <p:cNvSpPr>
            <a:spLocks noGrp="1"/>
          </p:cNvSpPr>
          <p:nvPr>
            <p:ph type="body" idx="1"/>
          </p:nvPr>
        </p:nvSpPr>
        <p:spPr/>
        <p:txBody>
          <a:bodyPr/>
          <a:lstStyle/>
          <a:p>
            <a:endParaRPr lang="pt-PT" dirty="0"/>
          </a:p>
        </p:txBody>
      </p:sp>
      <p:sp>
        <p:nvSpPr>
          <p:cNvPr id="4" name="Marcador de Posição do Número do Diapositivo 3">
            <a:extLst>
              <a:ext uri="{FF2B5EF4-FFF2-40B4-BE49-F238E27FC236}">
                <a16:creationId xmlns:a16="http://schemas.microsoft.com/office/drawing/2014/main" id="{DFE8FC3A-E235-C061-066E-DDEB8CEC1D8B}"/>
              </a:ext>
            </a:extLst>
          </p:cNvPr>
          <p:cNvSpPr>
            <a:spLocks noGrp="1"/>
          </p:cNvSpPr>
          <p:nvPr>
            <p:ph type="sldNum" sz="quarter" idx="5"/>
          </p:nvPr>
        </p:nvSpPr>
        <p:spPr/>
        <p:txBody>
          <a:bodyPr/>
          <a:lstStyle/>
          <a:p>
            <a:pPr rtl="0"/>
            <a:fld id="{01F2A70B-78F2-4DCF-B53B-C990D2FAFB8A}" type="slidenum">
              <a:rPr lang="pt-PT" smtClean="0"/>
              <a:t>29</a:t>
            </a:fld>
            <a:endParaRPr lang="pt-PT" dirty="0"/>
          </a:p>
        </p:txBody>
      </p:sp>
    </p:spTree>
    <p:extLst>
      <p:ext uri="{BB962C8B-B14F-4D97-AF65-F5344CB8AC3E}">
        <p14:creationId xmlns:p14="http://schemas.microsoft.com/office/powerpoint/2010/main" val="2231218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pPr rtl="0"/>
            <a:fld id="{01F2A70B-78F2-4DCF-B53B-C990D2FAFB8A}" type="slidenum">
              <a:rPr lang="pt-PT" smtClean="0"/>
              <a:t>30</a:t>
            </a:fld>
            <a:endParaRPr lang="pt-PT" dirty="0"/>
          </a:p>
        </p:txBody>
      </p:sp>
    </p:spTree>
    <p:extLst>
      <p:ext uri="{BB962C8B-B14F-4D97-AF65-F5344CB8AC3E}">
        <p14:creationId xmlns:p14="http://schemas.microsoft.com/office/powerpoint/2010/main" val="773833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8F8B1-5ADA-E030-DE74-D0F1B3B9E879}"/>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FE2521DE-7C59-E9BA-E35A-F19047FC2774}"/>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A823B74E-131B-1CC7-A790-97EF41A31CD9}"/>
              </a:ext>
            </a:extLst>
          </p:cNvPr>
          <p:cNvSpPr>
            <a:spLocks noGrp="1"/>
          </p:cNvSpPr>
          <p:nvPr>
            <p:ph type="body" idx="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C8B6D9AB-02A5-B783-2A7B-1FF9088EE91D}"/>
              </a:ext>
            </a:extLst>
          </p:cNvPr>
          <p:cNvSpPr>
            <a:spLocks noGrp="1"/>
          </p:cNvSpPr>
          <p:nvPr>
            <p:ph type="sldNum" sz="quarter" idx="10"/>
          </p:nvPr>
        </p:nvSpPr>
        <p:spPr/>
        <p:txBody>
          <a:bodyPr/>
          <a:lstStyle/>
          <a:p>
            <a:pPr rtl="0"/>
            <a:fld id="{01F2A70B-78F2-4DCF-B53B-C990D2FAFB8A}" type="slidenum">
              <a:rPr lang="pt-PT" smtClean="0"/>
              <a:t>31</a:t>
            </a:fld>
            <a:endParaRPr lang="pt-PT" dirty="0"/>
          </a:p>
        </p:txBody>
      </p:sp>
    </p:spTree>
    <p:extLst>
      <p:ext uri="{BB962C8B-B14F-4D97-AF65-F5344CB8AC3E}">
        <p14:creationId xmlns:p14="http://schemas.microsoft.com/office/powerpoint/2010/main" val="1738911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pPr rtl="0"/>
            <a:fld id="{01F2A70B-78F2-4DCF-B53B-C990D2FAFB8A}" type="slidenum">
              <a:rPr lang="pt-PT" smtClean="0"/>
              <a:t>32</a:t>
            </a:fld>
            <a:endParaRPr lang="pt-PT" dirty="0"/>
          </a:p>
        </p:txBody>
      </p:sp>
    </p:spTree>
    <p:extLst>
      <p:ext uri="{BB962C8B-B14F-4D97-AF65-F5344CB8AC3E}">
        <p14:creationId xmlns:p14="http://schemas.microsoft.com/office/powerpoint/2010/main" val="1520346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3</a:t>
            </a:fld>
            <a:endParaRPr lang="pt-PT" dirty="0"/>
          </a:p>
        </p:txBody>
      </p:sp>
    </p:spTree>
    <p:extLst>
      <p:ext uri="{BB962C8B-B14F-4D97-AF65-F5344CB8AC3E}">
        <p14:creationId xmlns:p14="http://schemas.microsoft.com/office/powerpoint/2010/main" val="1389853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01F2A70B-78F2-4DCF-B53B-C990D2FAFB8A}" type="slidenum">
              <a:rPr lang="pt-PT" smtClean="0"/>
              <a:t>4</a:t>
            </a:fld>
            <a:endParaRPr lang="pt-PT" dirty="0"/>
          </a:p>
        </p:txBody>
      </p:sp>
    </p:spTree>
    <p:extLst>
      <p:ext uri="{BB962C8B-B14F-4D97-AF65-F5344CB8AC3E}">
        <p14:creationId xmlns:p14="http://schemas.microsoft.com/office/powerpoint/2010/main" val="65150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b="1" dirty="0"/>
              <a:t>Global challenge - requires concerted and holistic approach</a:t>
            </a:r>
            <a:r>
              <a:rPr lang="en-US" dirty="0"/>
              <a:t>.</a:t>
            </a:r>
          </a:p>
          <a:p>
            <a:endParaRPr lang="en-US" dirty="0"/>
          </a:p>
          <a:p>
            <a:endParaRPr lang="en-US" b="1" dirty="0"/>
          </a:p>
          <a:p>
            <a:r>
              <a:rPr lang="en-US" b="1" dirty="0"/>
              <a:t>Gender equality is linked to better environmental outcomes</a:t>
            </a:r>
            <a:r>
              <a:rPr lang="en-US" dirty="0"/>
              <a:t>. Higher levels of gender inequality (as measured by the Gender Inequality Index) have led to lower levels of sustainability," according to the United Nations Human Development Report 2011.</a:t>
            </a:r>
          </a:p>
          <a:p>
            <a:endParaRPr lang="en-US" dirty="0"/>
          </a:p>
          <a:p>
            <a:r>
              <a:rPr lang="en-US" b="1" dirty="0"/>
              <a:t>Women and men experience climate change differently:</a:t>
            </a:r>
            <a:r>
              <a:rPr lang="en-US" dirty="0"/>
              <a:t> differences in access to information, decision-making, resources and training.</a:t>
            </a:r>
          </a:p>
          <a:p>
            <a:endParaRPr lang="en-US" dirty="0"/>
          </a:p>
          <a:p>
            <a:r>
              <a:rPr lang="en-US" b="1" dirty="0"/>
              <a:t>Vulnerability at different spatial scales is exacerbated by inequality and </a:t>
            </a:r>
            <a:r>
              <a:rPr lang="en-US" b="1" dirty="0" err="1"/>
              <a:t>marginalisation</a:t>
            </a:r>
            <a:r>
              <a:rPr lang="en-US" b="1" dirty="0"/>
              <a:t> related to gender, ethnicity, low income or a combination of these, especially for many indigenous peoples and local communities</a:t>
            </a:r>
            <a:r>
              <a:rPr lang="en-US" dirty="0"/>
              <a:t>. Indigenous and Afro-descendant women and girls, older women, LGBTIQ+ people, women and girls with disabilities, migrant women, and those living in rural, remote, conflict- and disaster-prone areas are particularly vulnerable. </a:t>
            </a:r>
          </a:p>
          <a:p>
            <a:endParaRPr lang="en-US" dirty="0"/>
          </a:p>
          <a:p>
            <a:r>
              <a:rPr lang="en-US" b="1" dirty="0">
                <a:highlight>
                  <a:srgbClr val="FFFF00"/>
                </a:highlight>
              </a:rPr>
              <a:t>Climate Change 2022: Impacts, Adaptation and Vulnerability from the Intergovernmental Panel on Climate Change. </a:t>
            </a:r>
          </a:p>
          <a:p>
            <a:endParaRPr lang="en-US" dirty="0"/>
          </a:p>
          <a:p>
            <a:r>
              <a:rPr lang="en-US" b="1" dirty="0"/>
              <a:t>Recognizing the importance of women's contributions as leaders, educators, caregivers and experts can lead to successful, long-term solutions to climate change</a:t>
            </a:r>
            <a:endParaRPr lang="pt-PT" b="1"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5</a:t>
            </a:fld>
            <a:endParaRPr lang="pt-PT" dirty="0"/>
          </a:p>
        </p:txBody>
      </p:sp>
    </p:spTree>
    <p:extLst>
      <p:ext uri="{BB962C8B-B14F-4D97-AF65-F5344CB8AC3E}">
        <p14:creationId xmlns:p14="http://schemas.microsoft.com/office/powerpoint/2010/main" val="275340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The</a:t>
            </a:r>
            <a:r>
              <a:rPr lang="pt-PT" dirty="0"/>
              <a:t> </a:t>
            </a:r>
            <a:r>
              <a:rPr lang="pt-PT" dirty="0" err="1"/>
              <a:t>project</a:t>
            </a:r>
            <a:r>
              <a:rPr lang="pt-PT" dirty="0"/>
              <a:t> </a:t>
            </a:r>
            <a:r>
              <a:rPr lang="pt-PT" dirty="0" err="1"/>
              <a:t>main</a:t>
            </a:r>
            <a:r>
              <a:rPr lang="pt-PT" dirty="0"/>
              <a:t> </a:t>
            </a:r>
            <a:r>
              <a:rPr lang="pt-PT" dirty="0" err="1"/>
              <a:t>activities</a:t>
            </a:r>
            <a:r>
              <a:rPr lang="pt-PT" dirty="0"/>
              <a:t> are:</a:t>
            </a:r>
          </a:p>
          <a:p>
            <a:endParaRPr lang="pt-PT" dirty="0"/>
          </a:p>
          <a:p>
            <a:r>
              <a:rPr lang="pt-PT" b="1" dirty="0" err="1"/>
              <a:t>State</a:t>
            </a:r>
            <a:r>
              <a:rPr lang="pt-PT" b="1" dirty="0"/>
              <a:t> </a:t>
            </a:r>
            <a:r>
              <a:rPr lang="pt-PT" b="1" dirty="0" err="1"/>
              <a:t>of</a:t>
            </a:r>
            <a:r>
              <a:rPr lang="pt-PT" b="1" dirty="0"/>
              <a:t> </a:t>
            </a:r>
            <a:r>
              <a:rPr lang="pt-PT" b="1" dirty="0" err="1"/>
              <a:t>the</a:t>
            </a:r>
            <a:r>
              <a:rPr lang="pt-PT" b="1" dirty="0"/>
              <a:t> </a:t>
            </a:r>
            <a:r>
              <a:rPr lang="pt-PT" b="1" dirty="0" err="1"/>
              <a:t>art</a:t>
            </a:r>
            <a:endParaRPr lang="pt-PT" b="1" dirty="0"/>
          </a:p>
          <a:p>
            <a:endParaRPr lang="pt-PT" dirty="0"/>
          </a:p>
          <a:p>
            <a:r>
              <a:rPr lang="en-US" dirty="0"/>
              <a:t>We carried out a relatively exhaustive search for documents and or initiatives that highlight through art the differentiated impact of climate change on gender equality, on women and girls, in all their diversity and from an intersectional point of view.</a:t>
            </a:r>
          </a:p>
          <a:p>
            <a:r>
              <a:rPr lang="en-US" dirty="0"/>
              <a:t>I will address this topic later</a:t>
            </a:r>
          </a:p>
          <a:p>
            <a:endParaRPr lang="en-US" dirty="0"/>
          </a:p>
          <a:p>
            <a:r>
              <a:rPr lang="en-US" b="1" dirty="0"/>
              <a:t>Study Trip</a:t>
            </a:r>
          </a:p>
          <a:p>
            <a:endParaRPr lang="en-US" dirty="0"/>
          </a:p>
          <a:p>
            <a:r>
              <a:rPr lang="en-US" dirty="0"/>
              <a:t>In April we went on a study trip to Norway to explore different perspectives on gender equality and climate change. We’ve been with </a:t>
            </a:r>
            <a:r>
              <a:rPr lang="en-US" dirty="0" err="1"/>
              <a:t>Veslemoy</a:t>
            </a:r>
            <a:r>
              <a:rPr lang="en-US" dirty="0"/>
              <a:t> </a:t>
            </a:r>
            <a:r>
              <a:rPr lang="en-US" dirty="0" err="1"/>
              <a:t>Lilleengen</a:t>
            </a:r>
            <a:r>
              <a:rPr lang="en-US" dirty="0"/>
              <a:t>,   </a:t>
            </a:r>
          </a:p>
          <a:p>
            <a:r>
              <a:rPr lang="en-US" dirty="0"/>
              <a:t>It was eye-opening, inspiring, and, most importantly, educational. I’ll talk about her work in just a moment.</a:t>
            </a:r>
          </a:p>
          <a:p>
            <a:endParaRPr lang="en-US" dirty="0"/>
          </a:p>
          <a:p>
            <a:r>
              <a:rPr lang="en-US" dirty="0"/>
              <a:t>There were two activities that had to be </a:t>
            </a:r>
            <a:r>
              <a:rPr lang="en-US" b="1" dirty="0"/>
              <a:t>rescheduled</a:t>
            </a:r>
            <a:r>
              <a:rPr lang="en-US" dirty="0"/>
              <a:t>, essentially due to logistical issues.</a:t>
            </a:r>
          </a:p>
          <a:p>
            <a:endParaRPr lang="en-US" dirty="0"/>
          </a:p>
          <a:p>
            <a:r>
              <a:rPr lang="en-US" b="1" dirty="0"/>
              <a:t>Thematic Conference and Exhibition</a:t>
            </a:r>
            <a:r>
              <a:rPr lang="en-US" dirty="0"/>
              <a:t>: we want it to be a gathering of like-minded individuals discussing gender equality, climate change, and art. </a:t>
            </a:r>
          </a:p>
          <a:p>
            <a:endParaRPr lang="en-US" dirty="0"/>
          </a:p>
          <a:p>
            <a:r>
              <a:rPr lang="en-US" dirty="0"/>
              <a:t>Plus, an </a:t>
            </a:r>
            <a:r>
              <a:rPr lang="en-US" b="1" dirty="0"/>
              <a:t>exhibition </a:t>
            </a:r>
            <a:r>
              <a:rPr lang="en-US" dirty="0"/>
              <a:t>showcasing the incredible artworks created as part of this initiative.</a:t>
            </a:r>
          </a:p>
          <a:p>
            <a:endParaRPr lang="en-US" dirty="0"/>
          </a:p>
          <a:p>
            <a:r>
              <a:rPr lang="en-US" dirty="0"/>
              <a:t>These activities were part of the Work Life Balance Project Seminar, funded by EEA Grants, which will take place at the beginning of December at the </a:t>
            </a:r>
            <a:r>
              <a:rPr lang="en-US" dirty="0" err="1"/>
              <a:t>Calouste</a:t>
            </a:r>
            <a:r>
              <a:rPr lang="en-US" dirty="0"/>
              <a:t> </a:t>
            </a:r>
            <a:r>
              <a:rPr lang="en-US" dirty="0" err="1"/>
              <a:t>Gulbenkian</a:t>
            </a:r>
            <a:r>
              <a:rPr lang="en-US" dirty="0"/>
              <a:t> Foundation in Lisbon, Portugal</a:t>
            </a:r>
          </a:p>
          <a:p>
            <a:endParaRPr lang="en-US" dirty="0"/>
          </a:p>
          <a:p>
            <a:r>
              <a:rPr lang="en-US" dirty="0"/>
              <a:t>I mention this because when I started preparing this presentation, I thought that the very venue where the activities were to take place was well suited to the theme, since the </a:t>
            </a:r>
            <a:r>
              <a:rPr lang="en-US" dirty="0" err="1"/>
              <a:t>Calouste</a:t>
            </a:r>
            <a:r>
              <a:rPr lang="en-US" dirty="0"/>
              <a:t> </a:t>
            </a:r>
            <a:r>
              <a:rPr lang="en-US" dirty="0" err="1"/>
              <a:t>Gulbenkian</a:t>
            </a:r>
            <a:r>
              <a:rPr lang="en-US" dirty="0"/>
              <a:t> Foundation in Lisbon is the best place to hold the seminar, because they're all about promoting sustainable development through art, science, education, and philanthropy.</a:t>
            </a:r>
          </a:p>
          <a:p>
            <a:endParaRPr lang="en-US" dirty="0"/>
          </a:p>
          <a:p>
            <a:r>
              <a:rPr lang="en-US" b="1" dirty="0"/>
              <a:t>At the end of the project,</a:t>
            </a:r>
            <a:r>
              <a:rPr lang="en-US" dirty="0"/>
              <a:t> a final report will be produced, which we hope will serve as a guide to the main conclusions and recommendations. A guide, full of ideas from our thematic conference and illustrated with artworks from the exhibition, which will be a reference resource for achieving positive change on the impact of climate change on gender equality.</a:t>
            </a:r>
          </a:p>
          <a:p>
            <a:endParaRPr lang="en-US" dirty="0"/>
          </a:p>
          <a:p>
            <a:r>
              <a:rPr lang="en-US" dirty="0"/>
              <a:t>With these activities, we aim to better understand </a:t>
            </a:r>
            <a:r>
              <a:rPr lang="en-US" b="1" dirty="0"/>
              <a:t>the relationship between climate change, gender equality and how art can promote this cause.</a:t>
            </a:r>
          </a:p>
          <a:p>
            <a:endParaRPr lang="en-US" b="1" dirty="0"/>
          </a:p>
          <a:p>
            <a:endParaRPr lang="pt-PT" dirty="0"/>
          </a:p>
        </p:txBody>
      </p:sp>
      <p:sp>
        <p:nvSpPr>
          <p:cNvPr id="4" name="Marcador de Posição do Número do Diapositivo 3"/>
          <p:cNvSpPr>
            <a:spLocks noGrp="1"/>
          </p:cNvSpPr>
          <p:nvPr>
            <p:ph type="sldNum" sz="quarter" idx="10"/>
          </p:nvPr>
        </p:nvSpPr>
        <p:spPr/>
        <p:txBody>
          <a:bodyPr/>
          <a:lstStyle/>
          <a:p>
            <a:pPr rtl="0"/>
            <a:fld id="{01F2A70B-78F2-4DCF-B53B-C990D2FAFB8A}" type="slidenum">
              <a:rPr lang="pt-PT" smtClean="0"/>
              <a:t>6</a:t>
            </a:fld>
            <a:endParaRPr lang="pt-PT" dirty="0"/>
          </a:p>
        </p:txBody>
      </p:sp>
    </p:spTree>
    <p:extLst>
      <p:ext uri="{BB962C8B-B14F-4D97-AF65-F5344CB8AC3E}">
        <p14:creationId xmlns:p14="http://schemas.microsoft.com/office/powerpoint/2010/main" val="426261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Fonte da Fotografia: https://www.pca-stream.com/en/explore/ecofeminist-art-on-the-concepf-of-heritage/</a:t>
            </a:r>
          </a:p>
          <a:p>
            <a:r>
              <a:rPr lang="pt-PT" dirty="0"/>
              <a:t>Notas sobre a fotografia e seu contexto artístico:</a:t>
            </a:r>
            <a:r>
              <a:rPr lang="en-US" dirty="0"/>
              <a:t>The Anthropocene invites us to move beyond the idea of progress, universalism, and the logic of separation or domination of the modern project. It results in a fundamental change in the paradigm of contemporary art, especially around ecofeminist practices, which Tara Londi views as stemming from the feminist avant-garde of the 1960s and 1970s. The critique of the capitalist exploitation of nature, therefore, ties in with that of the patriarchal oppression of women in ecofeminist artistic practices, revealing the unspoken history of women, Indigenous peoples, or animals. Beyond the rationalism of the visual realm and of language, archaic animist and holistic visions are revived.</a:t>
            </a:r>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8</a:t>
            </a:fld>
            <a:endParaRPr lang="pt-PT" dirty="0"/>
          </a:p>
        </p:txBody>
      </p:sp>
    </p:spTree>
    <p:extLst>
      <p:ext uri="{BB962C8B-B14F-4D97-AF65-F5344CB8AC3E}">
        <p14:creationId xmlns:p14="http://schemas.microsoft.com/office/powerpoint/2010/main" val="368217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r>
              <a:rPr lang="en-US" dirty="0"/>
              <a:t>Artistic movements have historically played a crucial role in advocating for social and environmental changes, shaping public awareness and discourse on climate issues.</a:t>
            </a:r>
          </a:p>
          <a:p>
            <a:endParaRPr lang="en-US" dirty="0"/>
          </a:p>
          <a:p>
            <a:r>
              <a:rPr lang="en-US" b="1" dirty="0"/>
              <a:t>This image: </a:t>
            </a:r>
            <a:r>
              <a:rPr lang="en-US" dirty="0"/>
              <a:t>is about how at the beginning of the 20th century, English suffragettes used embroidery as a way of demonstrating their struggle for the right to vote for women; the scarf bears sixty-six signatures of women who were imprisoned in Holloway Prison for their participation in the suffragette demonstrations.</a:t>
            </a:r>
          </a:p>
          <a:p>
            <a:endParaRPr lang="en-US" dirty="0"/>
          </a:p>
          <a:p>
            <a:r>
              <a:rPr lang="en-US" dirty="0"/>
              <a:t>Throughout the 20th century, various artistic movements like Dadaism and Modernism challenged societal norms and inspired environmental consciousness. These movements laid the groundwork for artists to engage with themes of nature, ecology, and sustainability, responding to industrialization's impact on the planet.</a:t>
            </a:r>
          </a:p>
          <a:p>
            <a:endParaRPr lang="en-US"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9</a:t>
            </a:fld>
            <a:endParaRPr lang="pt-PT" dirty="0"/>
          </a:p>
        </p:txBody>
      </p:sp>
    </p:spTree>
    <p:extLst>
      <p:ext uri="{BB962C8B-B14F-4D97-AF65-F5344CB8AC3E}">
        <p14:creationId xmlns:p14="http://schemas.microsoft.com/office/powerpoint/2010/main" val="2488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This is an image of  a </a:t>
            </a:r>
            <a:r>
              <a:rPr lang="en-US" b="1" dirty="0"/>
              <a:t>ready-made:</a:t>
            </a:r>
            <a:r>
              <a:rPr lang="en-US" dirty="0"/>
              <a:t> the displacement of an object from its context to another, in such a way as to generate strangeness. An example is the </a:t>
            </a:r>
            <a:r>
              <a:rPr lang="en-US" b="1" dirty="0"/>
              <a:t>artwork Fountain by Marcel Duchamp (1887-1968), </a:t>
            </a:r>
            <a:r>
              <a:rPr lang="en-US" dirty="0"/>
              <a:t>in which a urinal is moved from its original context to be exhibited in an art gallery.</a:t>
            </a:r>
          </a:p>
          <a:p>
            <a:endParaRPr lang="en-US" dirty="0"/>
          </a:p>
          <a:p>
            <a:r>
              <a:rPr lang="en-US" b="1" dirty="0"/>
              <a:t>Surrealism's dreamlike imagery and exploration of the subconscious opened up new avenues for expressing humanity's relationship with nature. </a:t>
            </a:r>
            <a:r>
              <a:rPr lang="en-US" dirty="0"/>
              <a:t>Artists like Salvador Dalí employed surrealism to critique modernity's disconnection from nature, urging viewers to reconsider their environmental footprint</a:t>
            </a:r>
          </a:p>
          <a:p>
            <a:endParaRPr lang="pt-PT" dirty="0"/>
          </a:p>
        </p:txBody>
      </p:sp>
      <p:sp>
        <p:nvSpPr>
          <p:cNvPr id="4" name="Marcador de Posição do Número do Diapositivo 3"/>
          <p:cNvSpPr>
            <a:spLocks noGrp="1"/>
          </p:cNvSpPr>
          <p:nvPr>
            <p:ph type="sldNum" sz="quarter" idx="5"/>
          </p:nvPr>
        </p:nvSpPr>
        <p:spPr/>
        <p:txBody>
          <a:bodyPr/>
          <a:lstStyle/>
          <a:p>
            <a:pPr rtl="0"/>
            <a:fld id="{01F2A70B-78F2-4DCF-B53B-C990D2FAFB8A}" type="slidenum">
              <a:rPr lang="pt-PT" smtClean="0"/>
              <a:t>10</a:t>
            </a:fld>
            <a:endParaRPr lang="pt-PT" dirty="0"/>
          </a:p>
        </p:txBody>
      </p:sp>
    </p:spTree>
    <p:extLst>
      <p:ext uri="{BB962C8B-B14F-4D97-AF65-F5344CB8AC3E}">
        <p14:creationId xmlns:p14="http://schemas.microsoft.com/office/powerpoint/2010/main" val="3973499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2413" y="1905000"/>
            <a:ext cx="9144000" cy="2667000"/>
          </a:xfrm>
        </p:spPr>
        <p:txBody>
          <a:bodyPr rtlCol="0">
            <a:noAutofit/>
          </a:bodyPr>
          <a:lstStyle>
            <a:lvl1pPr>
              <a:defRPr sz="5400"/>
            </a:lvl1pPr>
          </a:lstStyle>
          <a:p>
            <a:pPr rtl="0"/>
            <a:r>
              <a:rPr lang="pt-PT"/>
              <a:t>Clique para editar o estilo de título do Modelo Global</a:t>
            </a:r>
            <a:endParaRPr lang="pt-PT" dirty="0"/>
          </a:p>
        </p:txBody>
      </p:sp>
      <p:grpSp>
        <p:nvGrpSpPr>
          <p:cNvPr id="256" name="linha" descr="Gráfico de linhas"/>
          <p:cNvGrpSpPr/>
          <p:nvPr/>
        </p:nvGrpSpPr>
        <p:grpSpPr bwMode="invGray">
          <a:xfrm>
            <a:off x="1584896" y="4724400"/>
            <a:ext cx="8631936" cy="64008"/>
            <a:chOff x="-4110038" y="2703513"/>
            <a:chExt cx="17394239" cy="160336"/>
          </a:xfrm>
          <a:solidFill>
            <a:schemeClr val="accent1"/>
          </a:solidFill>
        </p:grpSpPr>
        <p:sp>
          <p:nvSpPr>
            <p:cNvPr id="257" name="Forma liv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58" name="Forma liv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59" name="Forma liv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0" name="Forma liv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1" name="Forma liv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2" name="Forma liv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3" name="Forma liv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4" name="Forma liv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5" name="Forma liv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6" name="Forma liv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7" name="Forma liv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8" name="Forma liv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9" name="Forma liv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0" name="Forma liv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1" name="Forma liv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2" name="Forma liv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3" name="Forma liv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4" name="Forma liv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5" name="Forma liv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6" name="Forma liv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7" name="Forma liv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8" name="Forma liv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9" name="Forma liv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0" name="Forma liv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1" name="Forma liv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2" name="Forma liv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3" name="Forma liv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4" name="Forma liv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5" name="Forma liv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6" name="Forma liv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7" name="Forma liv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8" name="Forma liv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9" name="Forma liv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0" name="Forma liv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1" name="Forma liv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2" name="Forma liv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3" name="Forma liv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4" name="Forma liv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5" name="Forma liv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6" name="Forma liv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7" name="Forma liv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8" name="Forma liv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9" name="Forma liv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0" name="Forma liv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1" name="Forma liv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2" name="Forma liv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3" name="Forma liv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4" name="Forma liv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5" name="Forma liv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6" name="Forma liv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7" name="Forma liv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8" name="Forma liv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9" name="Forma liv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0" name="Forma liv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1" name="Forma liv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2" name="Forma liv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3" name="Forma liv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4" name="Forma liv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5" name="Forma liv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6" name="Forma liv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7" name="Forma liv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8" name="Forma liv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9" name="Forma liv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0" name="Forma liv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1" name="Forma liv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2" name="Forma liv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3" name="Forma liv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4" name="Forma liv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5" name="Forma liv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6" name="Forma liv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7" name="Forma liv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8" name="Forma liv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9" name="Forma liv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0" name="Forma liv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1" name="Forma liv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2" name="Forma liv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3" name="Forma liv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4" name="Forma liv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5" name="Forma liv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6" name="Forma liv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7" name="Forma liv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8" name="Forma liv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9" name="Forma liv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0" name="Forma liv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1" name="Forma liv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2" name="Forma liv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3" name="Forma liv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4" name="Forma liv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5" name="Forma liv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6" name="Forma liv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7" name="Forma liv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8" name="Forma liv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9" name="Forma liv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0" name="Forma liv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1" name="Forma liv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2" name="Forma liv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3" name="Forma liv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4" name="Forma liv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5" name="Forma liv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6" name="Forma liv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7" name="Forma liv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8" name="Forma liv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9" name="Forma liv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0" name="Forma liv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1" name="Forma liv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2" name="Forma liv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3" name="Forma liv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4" name="Forma liv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5" name="Forma liv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6" name="Forma liv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7" name="Forma liv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8" name="Forma liv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9" name="Forma liv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0" name="Forma liv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1" name="Forma liv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2" name="Forma liv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3" name="Forma liv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4" name="Forma liv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5" name="Forma liv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6" name="Forma liv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7" name="Forma liv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8" name="Forma liv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9" name="Forma liv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grpSp>
      <p:sp>
        <p:nvSpPr>
          <p:cNvPr id="3" name="Subtítulo 2"/>
          <p:cNvSpPr>
            <a:spLocks noGrp="1"/>
          </p:cNvSpPr>
          <p:nvPr>
            <p:ph type="subTitle" idx="1"/>
          </p:nvPr>
        </p:nvSpPr>
        <p:spPr>
          <a:xfrm>
            <a:off x="1522413" y="5105400"/>
            <a:ext cx="9143999"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t-PT"/>
              <a:t>Clique para editar o estilo de subtítulo do Modelo Global</a:t>
            </a:r>
            <a:endParaRPr lang="pt-PT"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PT"/>
              <a:t>Clique para editar o estilo de título do Modelo Global</a:t>
            </a:r>
            <a:endParaRPr lang="pt-PT" dirty="0"/>
          </a:p>
        </p:txBody>
      </p:sp>
      <p:grpSp>
        <p:nvGrpSpPr>
          <p:cNvPr id="7" name="linha" descr="Gráfico de linhas"/>
          <p:cNvGrpSpPr/>
          <p:nvPr/>
        </p:nvGrpSpPr>
        <p:grpSpPr bwMode="invGray">
          <a:xfrm>
            <a:off x="1522413" y="1514475"/>
            <a:ext cx="10569575" cy="64008"/>
            <a:chOff x="1522413" y="1514475"/>
            <a:chExt cx="10569575" cy="64008"/>
          </a:xfrm>
        </p:grpSpPr>
        <p:sp>
          <p:nvSpPr>
            <p:cNvPr id="8" name="Forma livre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 name="Forma livre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0" name="Forma livre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sp>
        <p:nvSpPr>
          <p:cNvPr id="3" name="Marcador de Posição de Texto Vertical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rtl="0"/>
            <a:r>
              <a:rPr lang="pt-PT"/>
              <a:t>Clique para editar os estilos do texto de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5" name="Marcador de Posição de Rodapé 4"/>
          <p:cNvSpPr>
            <a:spLocks noGrp="1"/>
          </p:cNvSpPr>
          <p:nvPr>
            <p:ph type="ftr" sz="quarter" idx="11"/>
          </p:nvPr>
        </p:nvSpPr>
        <p:spPr/>
        <p:txBody>
          <a:bodyPr rtlCol="0"/>
          <a:lstStyle/>
          <a:p>
            <a:pPr rtl="0"/>
            <a:endParaRPr lang="pt-PT" dirty="0"/>
          </a:p>
        </p:txBody>
      </p:sp>
      <p:sp>
        <p:nvSpPr>
          <p:cNvPr id="4" name="Marcador de Posição de Data 3"/>
          <p:cNvSpPr>
            <a:spLocks noGrp="1"/>
          </p:cNvSpPr>
          <p:nvPr>
            <p:ph type="dt" sz="half" idx="10"/>
          </p:nvPr>
        </p:nvSpPr>
        <p:spPr/>
        <p:txBody>
          <a:bodyPr rtlCol="0"/>
          <a:lstStyle/>
          <a:p>
            <a:pPr rtl="0"/>
            <a:fld id="{BBE7CFD1-6E6A-4D9D-8B38-6B05F0AF43B5}" type="datetime1">
              <a:rPr lang="pt-PT" smtClean="0"/>
              <a:t>20/11/2024</a:t>
            </a:fld>
            <a:endParaRPr lang="pt-PT" dirty="0"/>
          </a:p>
        </p:txBody>
      </p:sp>
      <p:sp>
        <p:nvSpPr>
          <p:cNvPr id="6" name="Marcador de Posição de Número do Diapositivo 5"/>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361612" y="274639"/>
            <a:ext cx="1371600" cy="5901747"/>
          </a:xfrm>
        </p:spPr>
        <p:txBody>
          <a:bodyPr vert="eaVert" rtlCol="0"/>
          <a:lstStyle/>
          <a:p>
            <a:pPr rtl="0"/>
            <a:r>
              <a:rPr lang="pt-PT"/>
              <a:t>Clique para editar o estilo de título do Modelo Global</a:t>
            </a:r>
            <a:endParaRPr lang="pt-PT" dirty="0"/>
          </a:p>
        </p:txBody>
      </p:sp>
      <p:grpSp>
        <p:nvGrpSpPr>
          <p:cNvPr id="7" name="linha" descr="Gráfico de linhas"/>
          <p:cNvGrpSpPr/>
          <p:nvPr/>
        </p:nvGrpSpPr>
        <p:grpSpPr bwMode="invGray">
          <a:xfrm rot="5400000">
            <a:off x="6864412" y="3472598"/>
            <a:ext cx="6492240" cy="64008"/>
            <a:chOff x="1522413" y="1514475"/>
            <a:chExt cx="10569575" cy="64008"/>
          </a:xfrm>
        </p:grpSpPr>
        <p:sp>
          <p:nvSpPr>
            <p:cNvPr id="8"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0"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3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4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5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sp>
        <p:nvSpPr>
          <p:cNvPr id="3" name="Marcador de Posição de Texto Vertical 2"/>
          <p:cNvSpPr>
            <a:spLocks noGrp="1"/>
          </p:cNvSpPr>
          <p:nvPr>
            <p:ph type="body" orient="vert" idx="1" hasCustomPrompt="1"/>
          </p:nvPr>
        </p:nvSpPr>
        <p:spPr>
          <a:xfrm>
            <a:off x="608012" y="277813"/>
            <a:ext cx="9144001" cy="5898573"/>
          </a:xfrm>
        </p:spPr>
        <p:txBody>
          <a:bodyPr vert="eaVert" rtlCol="0"/>
          <a:lstStyle>
            <a:lvl5pPr>
              <a:defRPr/>
            </a:lvl5pPr>
            <a:lvl6pPr marL="1261872" indent="0">
              <a:buNone/>
              <a:defRPr/>
            </a:lvl6pPr>
            <a:lvl7pPr>
              <a:defRPr/>
            </a:lvl7pPr>
            <a:lvl8pPr>
              <a:defRPr baseline="0"/>
            </a:lvl8pPr>
            <a:lvl9pPr>
              <a:defRPr baseline="0"/>
            </a:lvl9pPr>
          </a:lstStyle>
          <a:p>
            <a:pPr lvl="0" rtl="0"/>
            <a:r>
              <a:rPr lang="pt-PT" dirty="0"/>
              <a:t>Clique para editar os estilos de texto do Modelo Global</a:t>
            </a:r>
          </a:p>
          <a:p>
            <a:pPr lvl="1" rtl="0"/>
            <a:r>
              <a:rPr lang="pt-PT" dirty="0"/>
              <a:t>Segundo nível</a:t>
            </a:r>
          </a:p>
          <a:p>
            <a:pPr lvl="2" rtl="0"/>
            <a:r>
              <a:rPr lang="pt-PT" dirty="0"/>
              <a:t>Terceiro nível</a:t>
            </a:r>
          </a:p>
          <a:p>
            <a:pPr lvl="3" rtl="0"/>
            <a:r>
              <a:rPr lang="pt-PT" dirty="0"/>
              <a:t>Quarto nível</a:t>
            </a:r>
          </a:p>
          <a:p>
            <a:pPr lvl="4" rtl="0"/>
            <a:r>
              <a:rPr lang="pt-PT" dirty="0"/>
              <a:t>Quinto nível</a:t>
            </a:r>
          </a:p>
        </p:txBody>
      </p:sp>
      <p:sp>
        <p:nvSpPr>
          <p:cNvPr id="5" name="Marcador de Posição de Rodapé 4"/>
          <p:cNvSpPr>
            <a:spLocks noGrp="1"/>
          </p:cNvSpPr>
          <p:nvPr>
            <p:ph type="ftr" sz="quarter" idx="11"/>
          </p:nvPr>
        </p:nvSpPr>
        <p:spPr/>
        <p:txBody>
          <a:bodyPr rtlCol="0"/>
          <a:lstStyle/>
          <a:p>
            <a:pPr rtl="0"/>
            <a:endParaRPr lang="pt-PT" dirty="0"/>
          </a:p>
        </p:txBody>
      </p:sp>
      <p:sp>
        <p:nvSpPr>
          <p:cNvPr id="4" name="Marcador de Posição de Data 3"/>
          <p:cNvSpPr>
            <a:spLocks noGrp="1"/>
          </p:cNvSpPr>
          <p:nvPr>
            <p:ph type="dt" sz="half" idx="10"/>
          </p:nvPr>
        </p:nvSpPr>
        <p:spPr/>
        <p:txBody>
          <a:bodyPr rtlCol="0"/>
          <a:lstStyle/>
          <a:p>
            <a:pPr rtl="0"/>
            <a:fld id="{9A66093D-D8CB-4E51-B9F1-E6C540988E66}" type="datetime1">
              <a:rPr lang="pt-PT" smtClean="0"/>
              <a:t>20/11/2024</a:t>
            </a:fld>
            <a:endParaRPr lang="pt-PT" dirty="0"/>
          </a:p>
        </p:txBody>
      </p:sp>
      <p:sp>
        <p:nvSpPr>
          <p:cNvPr id="6" name="Marcador de Posição de Número do Diapositivo 5"/>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s">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lstStyle/>
          <a:p>
            <a:pPr rtl="0"/>
            <a:r>
              <a:rPr lang="pt-PT"/>
              <a:t>Clique para editar o estilo de título do Modelo Global</a:t>
            </a:r>
            <a:endParaRPr lang="pt-PT" dirty="0"/>
          </a:p>
        </p:txBody>
      </p:sp>
      <p:grpSp>
        <p:nvGrpSpPr>
          <p:cNvPr id="167" name="linha" descr="Gráfico de linhas"/>
          <p:cNvGrpSpPr/>
          <p:nvPr/>
        </p:nvGrpSpPr>
        <p:grpSpPr bwMode="invGray">
          <a:xfrm>
            <a:off x="1522413" y="1514475"/>
            <a:ext cx="10569575" cy="64008"/>
            <a:chOff x="1522413" y="1514475"/>
            <a:chExt cx="10569575" cy="64008"/>
          </a:xfrm>
        </p:grpSpPr>
        <p:sp>
          <p:nvSpPr>
            <p:cNvPr id="168"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9"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0"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4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4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sp>
        <p:nvSpPr>
          <p:cNvPr id="3" name="Marcador de Posição de Conteúdo 2"/>
          <p:cNvSpPr>
            <a:spLocks noGrp="1"/>
          </p:cNvSpPr>
          <p:nvPr>
            <p:ph idx="1"/>
          </p:nvPr>
        </p:nvSpPr>
        <p:spPr/>
        <p:txBody>
          <a:bodyPr rtlCol="0"/>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rtl="0"/>
            <a:r>
              <a:rPr lang="pt-PT"/>
              <a:t>Clique para editar os estilos do texto de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5" name="Marcador de Posição de Rodapé 4"/>
          <p:cNvSpPr>
            <a:spLocks noGrp="1"/>
          </p:cNvSpPr>
          <p:nvPr>
            <p:ph type="ftr" sz="quarter" idx="11"/>
          </p:nvPr>
        </p:nvSpPr>
        <p:spPr/>
        <p:txBody>
          <a:bodyPr rtlCol="0"/>
          <a:lstStyle/>
          <a:p>
            <a:pPr rtl="0"/>
            <a:endParaRPr lang="pt-PT" dirty="0"/>
          </a:p>
        </p:txBody>
      </p:sp>
      <p:sp>
        <p:nvSpPr>
          <p:cNvPr id="4" name="Marcador de Posição de Data 3"/>
          <p:cNvSpPr>
            <a:spLocks noGrp="1"/>
          </p:cNvSpPr>
          <p:nvPr>
            <p:ph type="dt" sz="half" idx="10"/>
          </p:nvPr>
        </p:nvSpPr>
        <p:spPr/>
        <p:txBody>
          <a:bodyPr rtlCol="0"/>
          <a:lstStyle/>
          <a:p>
            <a:pPr rtl="0"/>
            <a:fld id="{71BD9A5E-5B6D-44E5-BD3E-BA277A05C363}" type="datetime1">
              <a:rPr lang="pt-PT" smtClean="0"/>
              <a:t>20/11/2024</a:t>
            </a:fld>
            <a:endParaRPr lang="pt-PT" dirty="0"/>
          </a:p>
        </p:txBody>
      </p:sp>
      <p:sp>
        <p:nvSpPr>
          <p:cNvPr id="6" name="Marcador de Posição de Número do Diapositivo 5"/>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905000"/>
            <a:ext cx="9144000" cy="2667000"/>
          </a:xfrm>
        </p:spPr>
        <p:txBody>
          <a:bodyPr rtlCol="0" anchor="b">
            <a:noAutofit/>
          </a:bodyPr>
          <a:lstStyle>
            <a:lvl1pPr algn="l">
              <a:defRPr sz="4400" b="0" cap="none" baseline="0"/>
            </a:lvl1pPr>
          </a:lstStyle>
          <a:p>
            <a:pPr rtl="0"/>
            <a:r>
              <a:rPr lang="pt-PT"/>
              <a:t>Clique para editar o estilo de título do Modelo Global</a:t>
            </a:r>
            <a:endParaRPr lang="pt-PT" dirty="0"/>
          </a:p>
        </p:txBody>
      </p:sp>
      <p:grpSp>
        <p:nvGrpSpPr>
          <p:cNvPr id="255" name="linha" descr="Gráfico de linhas"/>
          <p:cNvGrpSpPr/>
          <p:nvPr/>
        </p:nvGrpSpPr>
        <p:grpSpPr bwMode="invGray">
          <a:xfrm>
            <a:off x="1584896" y="4724400"/>
            <a:ext cx="8631936" cy="64008"/>
            <a:chOff x="-4110038" y="2703513"/>
            <a:chExt cx="17394239" cy="160336"/>
          </a:xfrm>
          <a:solidFill>
            <a:schemeClr val="accent1"/>
          </a:solidFill>
        </p:grpSpPr>
        <p:sp>
          <p:nvSpPr>
            <p:cNvPr id="256" name="Forma liv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57" name="Forma liv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58" name="Forma liv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59" name="Forma liv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0" name="Forma liv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1" name="Forma liv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2" name="Forma liv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3" name="Forma liv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4" name="Forma liv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5" name="Forma liv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6" name="Forma liv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7" name="Forma liv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8" name="Forma liv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69" name="Forma liv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0" name="Forma liv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1" name="Forma liv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2" name="Forma liv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3" name="Forma liv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4" name="Forma liv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5" name="Forma liv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6" name="Forma liv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7" name="Forma liv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8" name="Forma liv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79" name="Forma liv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0" name="Forma liv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1" name="Forma liv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2" name="Forma liv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3" name="Forma liv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4" name="Forma liv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5" name="Forma liv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6" name="Forma liv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7" name="Forma liv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8" name="Forma liv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89" name="Forma liv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0" name="Forma liv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1" name="Forma liv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2" name="Forma liv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3" name="Forma liv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4" name="Forma liv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5" name="Forma liv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6" name="Forma liv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7" name="Forma liv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8" name="Forma liv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299" name="Forma liv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0" name="Forma liv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1" name="Forma liv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2" name="Forma liv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3" name="Forma liv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4" name="Forma liv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5" name="Forma liv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6" name="Forma liv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7" name="Forma liv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8" name="Forma liv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09" name="Forma liv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0" name="Forma liv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1" name="Forma liv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2" name="Forma liv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3" name="Forma liv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4" name="Forma liv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5" name="Forma liv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6" name="Forma liv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7" name="Forma liv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8" name="Forma liv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19" name="Forma liv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0" name="Forma liv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1" name="Forma liv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2" name="Forma liv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3" name="Forma liv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4" name="Forma liv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5" name="Forma liv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6" name="Forma liv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7" name="Forma liv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8" name="Forma liv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29" name="Forma liv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0" name="Forma liv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1" name="Forma liv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2" name="Forma liv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3" name="Forma liv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4" name="Forma liv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5" name="Forma liv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6" name="Forma liv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7" name="Forma liv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8" name="Forma liv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39" name="Forma liv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0" name="Forma liv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1" name="Forma liv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2" name="Forma liv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3" name="Forma liv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4" name="Forma liv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5" name="Forma liv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6" name="Forma liv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7" name="Forma liv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8" name="Forma liv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49" name="Forma liv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0" name="Forma liv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1" name="Forma liv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2" name="Forma liv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3" name="Forma liv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4" name="Forma liv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5" name="Forma liv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6" name="Forma liv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7" name="Forma liv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8" name="Forma liv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59" name="Forma liv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0" name="Forma liv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1" name="Forma liv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2" name="Forma liv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3" name="Forma liv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4" name="Forma liv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5" name="Forma liv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6" name="Forma liv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7" name="Forma liv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8" name="Forma liv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69" name="Forma liv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0" name="Forma liv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1" name="Forma liv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2" name="Forma liv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3" name="Forma liv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4" name="Forma liv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5" name="Forma liv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6" name="Forma liv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7" name="Forma liv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sp>
          <p:nvSpPr>
            <p:cNvPr id="378" name="Forma liv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p>
          </p:txBody>
        </p:sp>
      </p:grpSp>
      <p:sp>
        <p:nvSpPr>
          <p:cNvPr id="3" name="Marcador de Posição de Texto 2"/>
          <p:cNvSpPr>
            <a:spLocks noGrp="1"/>
          </p:cNvSpPr>
          <p:nvPr>
            <p:ph type="body" idx="1"/>
          </p:nvPr>
        </p:nvSpPr>
        <p:spPr>
          <a:xfrm>
            <a:off x="1522413" y="5102525"/>
            <a:ext cx="9143999"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PT"/>
              <a:t>Clique para editar os estilos do texto de Modelo Global</a:t>
            </a:r>
          </a:p>
        </p:txBody>
      </p:sp>
      <p:sp>
        <p:nvSpPr>
          <p:cNvPr id="5" name="Marcador de Posição de Rodapé 4"/>
          <p:cNvSpPr>
            <a:spLocks noGrp="1"/>
          </p:cNvSpPr>
          <p:nvPr>
            <p:ph type="ftr" sz="quarter" idx="11"/>
          </p:nvPr>
        </p:nvSpPr>
        <p:spPr/>
        <p:txBody>
          <a:bodyPr rtlCol="0"/>
          <a:lstStyle/>
          <a:p>
            <a:pPr rtl="0"/>
            <a:endParaRPr lang="pt-PT" dirty="0"/>
          </a:p>
        </p:txBody>
      </p:sp>
      <p:sp>
        <p:nvSpPr>
          <p:cNvPr id="4" name="Marcador de Posição de Data 3"/>
          <p:cNvSpPr>
            <a:spLocks noGrp="1"/>
          </p:cNvSpPr>
          <p:nvPr>
            <p:ph type="dt" sz="half" idx="10"/>
          </p:nvPr>
        </p:nvSpPr>
        <p:spPr/>
        <p:txBody>
          <a:bodyPr rtlCol="0"/>
          <a:lstStyle/>
          <a:p>
            <a:pPr rtl="0"/>
            <a:fld id="{24E1F93C-31EC-4C9F-A718-84DDD56349EA}" type="datetime1">
              <a:rPr lang="pt-PT" smtClean="0"/>
              <a:t>20/11/2024</a:t>
            </a:fld>
            <a:endParaRPr lang="pt-PT" dirty="0"/>
          </a:p>
        </p:txBody>
      </p:sp>
      <p:sp>
        <p:nvSpPr>
          <p:cNvPr id="6" name="Marcador de Posição de Número do Diapositivo 5"/>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lstStyle/>
          <a:p>
            <a:pPr rtl="0"/>
            <a:r>
              <a:rPr lang="pt-PT"/>
              <a:t>Clique para editar o estilo de título do Modelo Global</a:t>
            </a:r>
            <a:endParaRPr lang="pt-PT" dirty="0"/>
          </a:p>
        </p:txBody>
      </p:sp>
      <p:grpSp>
        <p:nvGrpSpPr>
          <p:cNvPr id="158" name="linha" descr="Gráfico de linhas"/>
          <p:cNvGrpSpPr/>
          <p:nvPr/>
        </p:nvGrpSpPr>
        <p:grpSpPr bwMode="invGray">
          <a:xfrm>
            <a:off x="1522413" y="1514475"/>
            <a:ext cx="10569575" cy="64008"/>
            <a:chOff x="1522413" y="1514475"/>
            <a:chExt cx="10569575" cy="64008"/>
          </a:xfrm>
        </p:grpSpPr>
        <p:sp>
          <p:nvSpPr>
            <p:cNvPr id="159"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0"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1"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2"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3"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4"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5"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6"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7"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8"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9"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0"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1"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2"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3"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4"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5"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6"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7"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8"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9"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0"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1"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2"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3"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4"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5"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6"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7"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8"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9"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0"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1"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2"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3"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4"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5"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6"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7"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8"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9"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0"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1"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2"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3"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4"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5"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6"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7"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8"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9"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0"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1"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2"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3"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4"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5"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6"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7"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8"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9"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0"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1"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2"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3"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4"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5"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6"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7"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8"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9"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0"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1"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2"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sp>
        <p:nvSpPr>
          <p:cNvPr id="3" name="Marcador de Posição de Conteúdo 2"/>
          <p:cNvSpPr>
            <a:spLocks noGrp="1"/>
          </p:cNvSpPr>
          <p:nvPr>
            <p:ph sz="half" idx="1"/>
          </p:nvPr>
        </p:nvSpPr>
        <p:spPr>
          <a:xfrm>
            <a:off x="1522413" y="1905000"/>
            <a:ext cx="441959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PT"/>
              <a:t>Clique para editar os estilos do texto de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4" name="Marcador de Posição de Conteúdo 3"/>
          <p:cNvSpPr>
            <a:spLocks noGrp="1"/>
          </p:cNvSpPr>
          <p:nvPr>
            <p:ph sz="half" idx="2"/>
          </p:nvPr>
        </p:nvSpPr>
        <p:spPr>
          <a:xfrm>
            <a:off x="6246815" y="1905000"/>
            <a:ext cx="4419598"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rtl="0"/>
            <a:r>
              <a:rPr lang="pt-PT"/>
              <a:t>Clique para editar os estilos do texto de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6" name="Marcador de Posição de Rodapé 5"/>
          <p:cNvSpPr>
            <a:spLocks noGrp="1"/>
          </p:cNvSpPr>
          <p:nvPr>
            <p:ph type="ftr" sz="quarter" idx="11"/>
          </p:nvPr>
        </p:nvSpPr>
        <p:spPr/>
        <p:txBody>
          <a:bodyPr rtlCol="0"/>
          <a:lstStyle/>
          <a:p>
            <a:pPr rtl="0"/>
            <a:endParaRPr lang="pt-PT" dirty="0"/>
          </a:p>
        </p:txBody>
      </p:sp>
      <p:sp>
        <p:nvSpPr>
          <p:cNvPr id="5" name="Marcador de Posição de Data 4"/>
          <p:cNvSpPr>
            <a:spLocks noGrp="1"/>
          </p:cNvSpPr>
          <p:nvPr>
            <p:ph type="dt" sz="half" idx="10"/>
          </p:nvPr>
        </p:nvSpPr>
        <p:spPr/>
        <p:txBody>
          <a:bodyPr rtlCol="0"/>
          <a:lstStyle/>
          <a:p>
            <a:pPr rtl="0"/>
            <a:fld id="{240E582C-8934-4D1B-B1BA-8DF4636F918D}" type="datetime1">
              <a:rPr lang="pt-PT" smtClean="0"/>
              <a:t>20/11/2024</a:t>
            </a:fld>
            <a:endParaRPr lang="pt-PT" dirty="0"/>
          </a:p>
        </p:txBody>
      </p:sp>
      <p:sp>
        <p:nvSpPr>
          <p:cNvPr id="7" name="Marcador de Posição de Número do Diapositivo 6"/>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lstStyle>
            <a:lvl1pPr>
              <a:defRPr/>
            </a:lvl1pPr>
          </a:lstStyle>
          <a:p>
            <a:pPr rtl="0"/>
            <a:r>
              <a:rPr lang="pt-PT"/>
              <a:t>Clique para editar o estilo de título do Modelo Global</a:t>
            </a:r>
            <a:endParaRPr lang="pt-PT" dirty="0"/>
          </a:p>
        </p:txBody>
      </p:sp>
      <p:grpSp>
        <p:nvGrpSpPr>
          <p:cNvPr id="160" name="linha" descr="Gráfico de linhas"/>
          <p:cNvGrpSpPr/>
          <p:nvPr/>
        </p:nvGrpSpPr>
        <p:grpSpPr bwMode="invGray">
          <a:xfrm>
            <a:off x="1522413" y="1514475"/>
            <a:ext cx="10569575" cy="64008"/>
            <a:chOff x="1522413" y="1514475"/>
            <a:chExt cx="10569575" cy="64008"/>
          </a:xfrm>
        </p:grpSpPr>
        <p:sp>
          <p:nvSpPr>
            <p:cNvPr id="161" name="Forma livre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2" name="Forma livre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3" name="Forma livre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4"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5"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6"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7"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8"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9"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0"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1"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2"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3"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4"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5"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6"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7"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8"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9"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0"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1"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2"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3"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4"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5"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6"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7"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8"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9"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0"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1"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2"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3"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4"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5"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6"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7"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8"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9"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0"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1"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2"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3"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4"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5"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6"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7"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8"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9"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0"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1"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2"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3"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4"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5"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6"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7"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8"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9"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0"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1"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2"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3"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4"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5"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6"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7"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8"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9"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0"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1"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2"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3"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4"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sp>
        <p:nvSpPr>
          <p:cNvPr id="3" name="Marcador de Posição de Texto 2"/>
          <p:cNvSpPr>
            <a:spLocks noGrp="1"/>
          </p:cNvSpPr>
          <p:nvPr>
            <p:ph type="body" idx="1"/>
          </p:nvPr>
        </p:nvSpPr>
        <p:spPr>
          <a:xfrm>
            <a:off x="1522413"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a:t>Clique para editar os estilos do texto de Modelo Global</a:t>
            </a:r>
          </a:p>
        </p:txBody>
      </p:sp>
      <p:sp>
        <p:nvSpPr>
          <p:cNvPr id="4" name="Marcador de Posição de Conteúdo 3"/>
          <p:cNvSpPr>
            <a:spLocks noGrp="1"/>
          </p:cNvSpPr>
          <p:nvPr>
            <p:ph sz="half" idx="2"/>
          </p:nvPr>
        </p:nvSpPr>
        <p:spPr>
          <a:xfrm>
            <a:off x="1522413" y="2819399"/>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PT"/>
              <a:t>Clique para editar os estilos do texto de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5" name="Marcador de Posição de Texto 4"/>
          <p:cNvSpPr>
            <a:spLocks noGrp="1"/>
          </p:cNvSpPr>
          <p:nvPr>
            <p:ph type="body" sz="quarter" idx="3"/>
          </p:nvPr>
        </p:nvSpPr>
        <p:spPr>
          <a:xfrm>
            <a:off x="6249860"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a:t>Clique para editar os estilos do texto de Modelo Global</a:t>
            </a:r>
          </a:p>
        </p:txBody>
      </p:sp>
      <p:sp>
        <p:nvSpPr>
          <p:cNvPr id="8" name="Marcador de Posição de Rodapé 7"/>
          <p:cNvSpPr>
            <a:spLocks noGrp="1"/>
          </p:cNvSpPr>
          <p:nvPr>
            <p:ph type="ftr" sz="quarter" idx="11"/>
          </p:nvPr>
        </p:nvSpPr>
        <p:spPr/>
        <p:txBody>
          <a:bodyPr rtlCol="0"/>
          <a:lstStyle/>
          <a:p>
            <a:pPr rtl="0"/>
            <a:endParaRPr lang="pt-PT" dirty="0"/>
          </a:p>
        </p:txBody>
      </p:sp>
      <p:sp>
        <p:nvSpPr>
          <p:cNvPr id="7" name="Marcador de Posição de Data 6"/>
          <p:cNvSpPr>
            <a:spLocks noGrp="1"/>
          </p:cNvSpPr>
          <p:nvPr>
            <p:ph type="dt" sz="half" idx="10"/>
          </p:nvPr>
        </p:nvSpPr>
        <p:spPr/>
        <p:txBody>
          <a:bodyPr rtlCol="0"/>
          <a:lstStyle/>
          <a:p>
            <a:pPr rtl="0"/>
            <a:fld id="{693317AF-9027-4891-BB3B-D38BF38B7A34}" type="datetime1">
              <a:rPr lang="pt-PT" smtClean="0"/>
              <a:t>20/11/2024</a:t>
            </a:fld>
            <a:endParaRPr lang="pt-PT" dirty="0"/>
          </a:p>
        </p:txBody>
      </p:sp>
      <p:sp>
        <p:nvSpPr>
          <p:cNvPr id="9" name="Marcador de Posição de Número do Diapositivo 8"/>
          <p:cNvSpPr>
            <a:spLocks noGrp="1"/>
          </p:cNvSpPr>
          <p:nvPr>
            <p:ph type="sldNum" sz="quarter" idx="12"/>
          </p:nvPr>
        </p:nvSpPr>
        <p:spPr/>
        <p:txBody>
          <a:bodyPr rtlCol="0"/>
          <a:lstStyle/>
          <a:p>
            <a:pPr rtl="0"/>
            <a:fld id="{25BA54BD-C84D-46CE-8B72-31BFB26ABA43}" type="slidenum">
              <a:rPr lang="pt-PT" smtClean="0"/>
              <a:t>‹nº›</a:t>
            </a:fld>
            <a:endParaRPr lang="pt-PT" dirty="0"/>
          </a:p>
        </p:txBody>
      </p:sp>
      <p:sp>
        <p:nvSpPr>
          <p:cNvPr id="85" name="Marcador de Posição de Conteúdo 3"/>
          <p:cNvSpPr>
            <a:spLocks noGrp="1"/>
          </p:cNvSpPr>
          <p:nvPr>
            <p:ph sz="half" idx="13"/>
          </p:nvPr>
        </p:nvSpPr>
        <p:spPr>
          <a:xfrm>
            <a:off x="6249860" y="2819400"/>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PT"/>
              <a:t>Clique para editar os estilos do texto de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PT"/>
              <a:t>Clique para editar o estilo de título do Modelo Global</a:t>
            </a:r>
            <a:endParaRPr lang="pt-PT" dirty="0"/>
          </a:p>
        </p:txBody>
      </p:sp>
      <p:grpSp>
        <p:nvGrpSpPr>
          <p:cNvPr id="156" name="linha" descr="Gráfico de linhas"/>
          <p:cNvGrpSpPr/>
          <p:nvPr/>
        </p:nvGrpSpPr>
        <p:grpSpPr bwMode="invGray">
          <a:xfrm>
            <a:off x="1522413" y="1514475"/>
            <a:ext cx="10569575" cy="64008"/>
            <a:chOff x="1522413" y="1514475"/>
            <a:chExt cx="10569575" cy="64008"/>
          </a:xfrm>
        </p:grpSpPr>
        <p:sp>
          <p:nvSpPr>
            <p:cNvPr id="157"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58"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59"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0"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1"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2"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3"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4"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5"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6"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7"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8"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69"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0"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1"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2"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3"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4"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5"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6"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7"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8"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79"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0"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1"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2"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3"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4"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5"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6"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7"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8"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89"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0"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1"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2"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3"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4"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5"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6"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7"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8"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199"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0"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1"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2"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3"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4"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5"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6"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7"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8"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09"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0"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1"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2"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3"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4"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5"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6"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7"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8"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19"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0"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1"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2"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3"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4"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5"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6"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7"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8"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29"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230"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sp>
        <p:nvSpPr>
          <p:cNvPr id="4" name="Marcador de Posição de Rodapé 3"/>
          <p:cNvSpPr>
            <a:spLocks noGrp="1"/>
          </p:cNvSpPr>
          <p:nvPr>
            <p:ph type="ftr" sz="quarter" idx="11"/>
          </p:nvPr>
        </p:nvSpPr>
        <p:spPr/>
        <p:txBody>
          <a:bodyPr rtlCol="0"/>
          <a:lstStyle/>
          <a:p>
            <a:pPr rtl="0"/>
            <a:endParaRPr lang="pt-PT" dirty="0"/>
          </a:p>
        </p:txBody>
      </p:sp>
      <p:sp>
        <p:nvSpPr>
          <p:cNvPr id="3" name="Marcador de Posição de Data 2"/>
          <p:cNvSpPr>
            <a:spLocks noGrp="1"/>
          </p:cNvSpPr>
          <p:nvPr>
            <p:ph type="dt" sz="half" idx="10"/>
          </p:nvPr>
        </p:nvSpPr>
        <p:spPr/>
        <p:txBody>
          <a:bodyPr rtlCol="0"/>
          <a:lstStyle/>
          <a:p>
            <a:pPr rtl="0"/>
            <a:fld id="{136F63A5-DDF0-4B04-82AF-3240462BC9FF}" type="datetime1">
              <a:rPr lang="pt-PT" smtClean="0"/>
              <a:t>20/11/2024</a:t>
            </a:fld>
            <a:endParaRPr lang="pt-PT" dirty="0"/>
          </a:p>
        </p:txBody>
      </p:sp>
      <p:sp>
        <p:nvSpPr>
          <p:cNvPr id="5" name="Marcador de Posição de Número do Diapositivo 4"/>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3" name="Marcador de Posição de Rodapé 2"/>
          <p:cNvSpPr>
            <a:spLocks noGrp="1"/>
          </p:cNvSpPr>
          <p:nvPr>
            <p:ph type="ftr" sz="quarter" idx="11"/>
          </p:nvPr>
        </p:nvSpPr>
        <p:spPr/>
        <p:txBody>
          <a:bodyPr rtlCol="0"/>
          <a:lstStyle/>
          <a:p>
            <a:pPr rtl="0"/>
            <a:endParaRPr lang="pt-PT" dirty="0"/>
          </a:p>
        </p:txBody>
      </p:sp>
      <p:sp>
        <p:nvSpPr>
          <p:cNvPr id="2" name="Marcador de Posição de Data 1"/>
          <p:cNvSpPr>
            <a:spLocks noGrp="1"/>
          </p:cNvSpPr>
          <p:nvPr>
            <p:ph type="dt" sz="half" idx="10"/>
          </p:nvPr>
        </p:nvSpPr>
        <p:spPr/>
        <p:txBody>
          <a:bodyPr rtlCol="0"/>
          <a:lstStyle/>
          <a:p>
            <a:pPr rtl="0"/>
            <a:fld id="{950EE36D-A1AA-4B05-95B7-9C268769DE09}" type="datetime1">
              <a:rPr lang="pt-PT" smtClean="0"/>
              <a:t>20/11/2024</a:t>
            </a:fld>
            <a:endParaRPr lang="pt-PT" dirty="0"/>
          </a:p>
        </p:txBody>
      </p:sp>
      <p:sp>
        <p:nvSpPr>
          <p:cNvPr id="4" name="Marcador de Posição de Número do Diapositivo 3"/>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nchor="b">
            <a:noAutofit/>
          </a:bodyPr>
          <a:lstStyle>
            <a:lvl1pPr algn="l">
              <a:defRPr sz="3200" b="0"/>
            </a:lvl1pPr>
          </a:lstStyle>
          <a:p>
            <a:pPr rtl="0"/>
            <a:r>
              <a:rPr lang="pt-PT"/>
              <a:t>Clique para editar o estilo de título do Modelo Global</a:t>
            </a:r>
            <a:endParaRPr lang="pt-PT" dirty="0"/>
          </a:p>
        </p:txBody>
      </p:sp>
      <p:sp>
        <p:nvSpPr>
          <p:cNvPr id="4" name="Marcador de Posição de Texto 3"/>
          <p:cNvSpPr>
            <a:spLocks noGrp="1"/>
          </p:cNvSpPr>
          <p:nvPr>
            <p:ph type="body" sz="half" idx="2"/>
          </p:nvPr>
        </p:nvSpPr>
        <p:spPr>
          <a:xfrm>
            <a:off x="1522413" y="3429000"/>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a:t>Clique para editar os estilos do texto de Modelo Global</a:t>
            </a:r>
          </a:p>
        </p:txBody>
      </p:sp>
      <p:sp>
        <p:nvSpPr>
          <p:cNvPr id="3" name="Marcador de Posição de Conteúdo 2"/>
          <p:cNvSpPr>
            <a:spLocks noGrp="1"/>
          </p:cNvSpPr>
          <p:nvPr>
            <p:ph idx="1"/>
          </p:nvPr>
        </p:nvSpPr>
        <p:spPr>
          <a:xfrm>
            <a:off x="4710022" y="1905000"/>
            <a:ext cx="5669280"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pt-PT"/>
              <a:t>Clique para editar os estilos do texto de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grpSp>
        <p:nvGrpSpPr>
          <p:cNvPr id="615" name="moldura" descr="Gráfico de Caixa"/>
          <p:cNvGrpSpPr/>
          <p:nvPr/>
        </p:nvGrpSpPr>
        <p:grpSpPr bwMode="invGray">
          <a:xfrm>
            <a:off x="4417839" y="1630821"/>
            <a:ext cx="6291028" cy="4575885"/>
            <a:chOff x="4417839" y="1630821"/>
            <a:chExt cx="6291028" cy="4575885"/>
          </a:xfrm>
        </p:grpSpPr>
        <p:grpSp>
          <p:nvGrpSpPr>
            <p:cNvPr id="616" name="Grupo 615"/>
            <p:cNvGrpSpPr/>
            <p:nvPr/>
          </p:nvGrpSpPr>
          <p:grpSpPr bwMode="invGray">
            <a:xfrm>
              <a:off x="5414491" y="1630821"/>
              <a:ext cx="5294376" cy="4114800"/>
              <a:chOff x="3310555" y="716546"/>
              <a:chExt cx="5294376" cy="4114800"/>
            </a:xfrm>
          </p:grpSpPr>
          <p:grpSp>
            <p:nvGrpSpPr>
              <p:cNvPr id="768" name="Grupo 767"/>
              <p:cNvGrpSpPr/>
              <p:nvPr/>
            </p:nvGrpSpPr>
            <p:grpSpPr bwMode="invGray">
              <a:xfrm flipH="1">
                <a:off x="3310555" y="737968"/>
                <a:ext cx="5294376" cy="54864"/>
                <a:chOff x="1522413" y="1514475"/>
                <a:chExt cx="10569575" cy="64008"/>
              </a:xfrm>
              <a:solidFill>
                <a:schemeClr val="accent1"/>
              </a:solidFill>
            </p:grpSpPr>
            <p:sp>
              <p:nvSpPr>
                <p:cNvPr id="844" name="Forma livre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5" name="Forma livre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6" name="Forma livre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7"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8"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9"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0"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1"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2"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3"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4"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5"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6"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7"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8"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9"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0"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1"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2"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3"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4"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5"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6"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7"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8"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9"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0"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1"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2"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3"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4"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5"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6"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7"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8"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9"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0"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1"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2"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3"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4"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5"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6"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7"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8"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9"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0"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1"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2"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3"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4"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5"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6"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7"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8"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9"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0"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1"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2"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3"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4"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5"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6"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7"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8"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9"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0"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1"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2"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3"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4"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5"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6"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7"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grpSp>
            <p:nvGrpSpPr>
              <p:cNvPr id="769" name="Grupo 768"/>
              <p:cNvGrpSpPr/>
              <p:nvPr/>
            </p:nvGrpSpPr>
            <p:grpSpPr bwMode="invGray">
              <a:xfrm rot="16200000" flipH="1">
                <a:off x="6492229" y="2755658"/>
                <a:ext cx="4114800" cy="36576"/>
                <a:chOff x="1522413" y="1514475"/>
                <a:chExt cx="10569575" cy="64008"/>
              </a:xfrm>
              <a:solidFill>
                <a:schemeClr val="accent1"/>
              </a:solidFill>
            </p:grpSpPr>
            <p:sp>
              <p:nvSpPr>
                <p:cNvPr id="770" name="Forma livre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1" name="Forma livre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2" name="Forma livre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3"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4"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5"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6"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7"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8"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9"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0"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1"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2"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3"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4"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5"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6"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7"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8"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9"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0"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1"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2"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3"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4"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5"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6"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7"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8"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9"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0"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1"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2"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3"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4"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5"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6"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7"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8"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9"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0"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1"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2"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3"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4"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5"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6"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7"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8"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9"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0"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1"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2"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3"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4"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5"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6"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7"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8"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9"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0"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1"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2"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3"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4"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5"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6"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7"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8"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9"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0"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1"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2"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3"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grpSp>
        <p:grpSp>
          <p:nvGrpSpPr>
            <p:cNvPr id="617" name="Grupo 616"/>
            <p:cNvGrpSpPr/>
            <p:nvPr/>
          </p:nvGrpSpPr>
          <p:grpSpPr bwMode="invGray">
            <a:xfrm rot="10800000">
              <a:off x="4417839" y="2091906"/>
              <a:ext cx="5294376" cy="4114800"/>
              <a:chOff x="3310555" y="716546"/>
              <a:chExt cx="5294376" cy="4114800"/>
            </a:xfrm>
          </p:grpSpPr>
          <p:grpSp>
            <p:nvGrpSpPr>
              <p:cNvPr id="618" name="Grupo 617"/>
              <p:cNvGrpSpPr/>
              <p:nvPr/>
            </p:nvGrpSpPr>
            <p:grpSpPr bwMode="invGray">
              <a:xfrm flipH="1">
                <a:off x="3310555" y="737968"/>
                <a:ext cx="5294376" cy="54864"/>
                <a:chOff x="1522413" y="1514475"/>
                <a:chExt cx="10569575" cy="64008"/>
              </a:xfrm>
              <a:solidFill>
                <a:schemeClr val="accent1"/>
              </a:solidFill>
            </p:grpSpPr>
            <p:sp>
              <p:nvSpPr>
                <p:cNvPr id="694" name="Forma livre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5" name="Forma livre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6" name="Forma livre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7"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8"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9"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0"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1"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2"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3"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4"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5"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6"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7"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8"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9"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0"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1"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2"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3"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4"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5"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6"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7"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8"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9"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0"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1"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2"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3"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4"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5"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6"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7"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8"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9"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0"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1"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2"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3"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4"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5"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6"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7"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8"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9"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0"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1"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2"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3"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4"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5"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6"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7"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8"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9"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0"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1"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2"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3"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4"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5"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6"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7"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8"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9"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0"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1"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2"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3"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4"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5"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6"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7"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grpSp>
            <p:nvGrpSpPr>
              <p:cNvPr id="619" name="Grupo 618"/>
              <p:cNvGrpSpPr/>
              <p:nvPr/>
            </p:nvGrpSpPr>
            <p:grpSpPr bwMode="invGray">
              <a:xfrm rot="16200000" flipH="1">
                <a:off x="6492229" y="2755658"/>
                <a:ext cx="4114800" cy="36576"/>
                <a:chOff x="1522413" y="1514475"/>
                <a:chExt cx="10569575" cy="64008"/>
              </a:xfrm>
              <a:solidFill>
                <a:schemeClr val="accent1"/>
              </a:solidFill>
            </p:grpSpPr>
            <p:sp>
              <p:nvSpPr>
                <p:cNvPr id="620" name="Forma livre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1" name="Forma livre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2" name="Forma livre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3"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4"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5"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6"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7"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8"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9"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0"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1"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2"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3"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4"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5"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6"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7"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8"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9"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0"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1"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2"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3"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4"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5"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6"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7"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8"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9"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0"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1"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2"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3"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4"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5"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6"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7"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8"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9"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0"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1"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2"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3"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4"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5"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6"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7"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8"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9"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0"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1"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2"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3"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4"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5"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6"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7"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8"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9"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0"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1"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2"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3"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4"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5"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6"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7"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8"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9"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0"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1"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2"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3"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grpSp>
      </p:grpSp>
      <p:sp>
        <p:nvSpPr>
          <p:cNvPr id="6" name="Marcador de Posição de Rodapé 5"/>
          <p:cNvSpPr>
            <a:spLocks noGrp="1"/>
          </p:cNvSpPr>
          <p:nvPr>
            <p:ph type="ftr" sz="quarter" idx="11"/>
          </p:nvPr>
        </p:nvSpPr>
        <p:spPr/>
        <p:txBody>
          <a:bodyPr rtlCol="0"/>
          <a:lstStyle/>
          <a:p>
            <a:pPr rtl="0"/>
            <a:endParaRPr lang="pt-PT" dirty="0"/>
          </a:p>
        </p:txBody>
      </p:sp>
      <p:sp>
        <p:nvSpPr>
          <p:cNvPr id="5" name="Marcador de Posição de Data 4"/>
          <p:cNvSpPr>
            <a:spLocks noGrp="1"/>
          </p:cNvSpPr>
          <p:nvPr>
            <p:ph type="dt" sz="half" idx="10"/>
          </p:nvPr>
        </p:nvSpPr>
        <p:spPr/>
        <p:txBody>
          <a:bodyPr rtlCol="0"/>
          <a:lstStyle/>
          <a:p>
            <a:pPr rtl="0"/>
            <a:fld id="{6BE1E804-FDEB-4910-9695-1C9206C3EA15}" type="datetime1">
              <a:rPr lang="pt-PT" smtClean="0"/>
              <a:t>20/11/2024</a:t>
            </a:fld>
            <a:endParaRPr lang="pt-PT" dirty="0"/>
          </a:p>
        </p:txBody>
      </p:sp>
      <p:sp>
        <p:nvSpPr>
          <p:cNvPr id="7" name="Marcador de Posição de Número do Diapositivo 6"/>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nchor="b">
            <a:noAutofit/>
          </a:bodyPr>
          <a:lstStyle>
            <a:lvl1pPr algn="l">
              <a:defRPr sz="3200" b="0"/>
            </a:lvl1pPr>
          </a:lstStyle>
          <a:p>
            <a:pPr rtl="0"/>
            <a:r>
              <a:rPr lang="pt-PT"/>
              <a:t>Clique para editar o estilo de título do Modelo Global</a:t>
            </a:r>
            <a:endParaRPr lang="pt-PT" dirty="0"/>
          </a:p>
        </p:txBody>
      </p:sp>
      <p:sp>
        <p:nvSpPr>
          <p:cNvPr id="3" name="Marcador de Posição de Imagem 2" descr="Um marcador de posição vazio para adicionar uma imagem. Clique no marcador de posição e selecione a imagem que pretende adicionar."/>
          <p:cNvSpPr>
            <a:spLocks noGrp="1"/>
          </p:cNvSpPr>
          <p:nvPr>
            <p:ph type="pic" idx="1"/>
          </p:nvPr>
        </p:nvSpPr>
        <p:spPr>
          <a:xfrm>
            <a:off x="1745838" y="1884311"/>
            <a:ext cx="5669280"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PT"/>
              <a:t>Clique no ícone para adicionar uma imagem</a:t>
            </a:r>
            <a:endParaRPr lang="pt-PT" dirty="0"/>
          </a:p>
        </p:txBody>
      </p:sp>
      <p:grpSp>
        <p:nvGrpSpPr>
          <p:cNvPr id="614" name="moldura" descr="Gráfico de Caixa"/>
          <p:cNvGrpSpPr/>
          <p:nvPr/>
        </p:nvGrpSpPr>
        <p:grpSpPr bwMode="invGray">
          <a:xfrm flipH="1">
            <a:off x="1447500" y="1630821"/>
            <a:ext cx="6291028" cy="4575885"/>
            <a:chOff x="4417839" y="1630821"/>
            <a:chExt cx="6291028" cy="4575885"/>
          </a:xfrm>
        </p:grpSpPr>
        <p:grpSp>
          <p:nvGrpSpPr>
            <p:cNvPr id="615" name="Grupo 614"/>
            <p:cNvGrpSpPr/>
            <p:nvPr/>
          </p:nvGrpSpPr>
          <p:grpSpPr bwMode="invGray">
            <a:xfrm>
              <a:off x="5414491" y="1630821"/>
              <a:ext cx="5294376" cy="4114800"/>
              <a:chOff x="3310555" y="716546"/>
              <a:chExt cx="5294376" cy="4114800"/>
            </a:xfrm>
          </p:grpSpPr>
          <p:grpSp>
            <p:nvGrpSpPr>
              <p:cNvPr id="767" name="Grupo 766"/>
              <p:cNvGrpSpPr/>
              <p:nvPr/>
            </p:nvGrpSpPr>
            <p:grpSpPr bwMode="invGray">
              <a:xfrm flipH="1">
                <a:off x="3310555" y="737968"/>
                <a:ext cx="5294376" cy="54864"/>
                <a:chOff x="1522413" y="1514475"/>
                <a:chExt cx="10569575" cy="64008"/>
              </a:xfrm>
              <a:solidFill>
                <a:schemeClr val="accent1"/>
              </a:solidFill>
            </p:grpSpPr>
            <p:sp>
              <p:nvSpPr>
                <p:cNvPr id="843" name="Forma livre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4" name="Forma livre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5" name="Forma livre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6"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7"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8"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9"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0"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1"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2"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3"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4"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5"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6"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7"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8"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59"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0"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1"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2"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3"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4"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5"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6"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7"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8"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69"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0"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1"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2"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3"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4"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5"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6"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7"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8"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79"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0"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1"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2"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3"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4"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5"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6"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7"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8"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89"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0"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1"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2"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3"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4"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5"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6"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7"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8"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99"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0"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1"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2"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3"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4"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5"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6"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7"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8"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09"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0"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1"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2"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3"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4"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5"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916"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grpSp>
            <p:nvGrpSpPr>
              <p:cNvPr id="768" name="Grupo 767"/>
              <p:cNvGrpSpPr/>
              <p:nvPr/>
            </p:nvGrpSpPr>
            <p:grpSpPr bwMode="invGray">
              <a:xfrm rot="16200000" flipH="1">
                <a:off x="6492229" y="2755658"/>
                <a:ext cx="4114800" cy="36576"/>
                <a:chOff x="1522413" y="1514475"/>
                <a:chExt cx="10569575" cy="64008"/>
              </a:xfrm>
              <a:solidFill>
                <a:schemeClr val="accent1"/>
              </a:solidFill>
            </p:grpSpPr>
            <p:sp>
              <p:nvSpPr>
                <p:cNvPr id="769" name="Forma livre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0" name="Forma livre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1" name="Forma livre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2"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3"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4"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5"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6"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7"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8"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79"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0"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1"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2"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3"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4"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5"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6"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7"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8"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89"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0"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1"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2"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3"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4"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5"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6"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7"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8"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99"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0"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1"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2"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3"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4"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5"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6"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7"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8"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09"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0"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1"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2"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3"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4"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5"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6"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7"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8"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19"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0"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1"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2"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3"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4"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5"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6"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7"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8"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29"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0"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1"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2"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3"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4"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5"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6"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7"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8"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39"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0"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1"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842"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grpSp>
        <p:grpSp>
          <p:nvGrpSpPr>
            <p:cNvPr id="616" name="Grupo 615"/>
            <p:cNvGrpSpPr/>
            <p:nvPr/>
          </p:nvGrpSpPr>
          <p:grpSpPr bwMode="invGray">
            <a:xfrm rot="10800000">
              <a:off x="4417839" y="2091906"/>
              <a:ext cx="5294376" cy="4114800"/>
              <a:chOff x="3310555" y="716546"/>
              <a:chExt cx="5294376" cy="4114800"/>
            </a:xfrm>
          </p:grpSpPr>
          <p:grpSp>
            <p:nvGrpSpPr>
              <p:cNvPr id="617" name="Grupo 616"/>
              <p:cNvGrpSpPr/>
              <p:nvPr/>
            </p:nvGrpSpPr>
            <p:grpSpPr bwMode="invGray">
              <a:xfrm flipH="1">
                <a:off x="3310555" y="737968"/>
                <a:ext cx="5294376" cy="54864"/>
                <a:chOff x="1522413" y="1514475"/>
                <a:chExt cx="10569575" cy="64008"/>
              </a:xfrm>
              <a:solidFill>
                <a:schemeClr val="accent1"/>
              </a:solidFill>
            </p:grpSpPr>
            <p:sp>
              <p:nvSpPr>
                <p:cNvPr id="693" name="Forma livre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4" name="Forma livre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5" name="Forma livre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6"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7"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8"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9"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0"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1"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2"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3"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4"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5"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6"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7"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8"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09"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0"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1"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2"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3"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4"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5"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6"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7"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8"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19"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0"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1"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2"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3"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4"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5"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6"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7"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8"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29"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0"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1"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2"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3"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4"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5"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6"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7"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8"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39"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0"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1"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2"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3"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4"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5"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6"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7"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8"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49"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0"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1"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2"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3"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4"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5"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6"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7"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8"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59"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0"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1"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2"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3"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4"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5"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766"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grpSp>
            <p:nvGrpSpPr>
              <p:cNvPr id="618" name="Grupo 617"/>
              <p:cNvGrpSpPr/>
              <p:nvPr/>
            </p:nvGrpSpPr>
            <p:grpSpPr bwMode="invGray">
              <a:xfrm rot="16200000" flipH="1">
                <a:off x="6492229" y="2755658"/>
                <a:ext cx="4114800" cy="36576"/>
                <a:chOff x="1522413" y="1514475"/>
                <a:chExt cx="10569575" cy="64008"/>
              </a:xfrm>
              <a:solidFill>
                <a:schemeClr val="accent1"/>
              </a:solidFill>
            </p:grpSpPr>
            <p:sp>
              <p:nvSpPr>
                <p:cNvPr id="619" name="Forma livre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0" name="Forma livre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1" name="Forma livre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2" name="Forma livre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3" name="Forma livre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4" name="Forma livre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5" name="Forma livre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6" name="Forma livre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7" name="Forma livre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8" name="Forma livre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29" name="Forma livre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0" name="Forma livre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1" name="Forma livre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2" name="Forma livre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3" name="Forma livre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4" name="Forma livre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5" name="Forma livre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6" name="Forma livre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7" name="Forma livre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8" name="Forma livre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39" name="Forma livre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0" name="Forma livre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1" name="Forma livre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2" name="Forma livre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3" name="Forma livre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4" name="Forma livre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5" name="Forma livre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6" name="Forma livre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7" name="Forma livre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8" name="Forma livre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49" name="Forma livre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0" name="Forma livre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1" name="Forma livre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2" name="Forma livre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3" name="Forma livre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4" name="Forma livre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5" name="Forma livre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6" name="Forma livre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7" name="Forma livre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8" name="Forma livre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59" name="Forma livre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0" name="Forma livre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1" name="Forma livre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2" name="Forma livre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3" name="Forma livre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4" name="Forma livre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5" name="Forma livre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6" name="Forma livre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7" name="Forma livre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8" name="Forma livre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69" name="Forma livre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0" name="Forma livre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1" name="Forma livre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2" name="Forma livre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3" name="Forma livre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4" name="Forma livre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5" name="Forma livre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6" name="Forma livre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7" name="Forma livre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8" name="Forma livre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79" name="Forma livre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0" name="Forma livre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1" name="Forma livre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2" name="Forma livre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3" name="Forma livre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4" name="Forma livre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5" name="Forma livre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6" name="Forma livre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7" name="Forma livre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8" name="Forma livre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89" name="Forma livre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0" name="Forma livre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1" name="Forma livre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sp>
              <p:nvSpPr>
                <p:cNvPr id="692" name="Forma livre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dirty="0">
                    <a:ln>
                      <a:noFill/>
                    </a:ln>
                  </a:endParaRPr>
                </a:p>
              </p:txBody>
            </p:sp>
          </p:grpSp>
        </p:grpSp>
      </p:grpSp>
      <p:sp>
        <p:nvSpPr>
          <p:cNvPr id="4" name="Marcador de Posição de Texto 3"/>
          <p:cNvSpPr>
            <a:spLocks noGrp="1"/>
          </p:cNvSpPr>
          <p:nvPr>
            <p:ph type="body" sz="half" idx="2"/>
          </p:nvPr>
        </p:nvSpPr>
        <p:spPr>
          <a:xfrm>
            <a:off x="7905959" y="3411748"/>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a:t>Clique para editar os estilos do texto de Modelo Global</a:t>
            </a:r>
          </a:p>
        </p:txBody>
      </p:sp>
      <p:sp>
        <p:nvSpPr>
          <p:cNvPr id="6" name="Marcador de Posição de Rodapé 5"/>
          <p:cNvSpPr>
            <a:spLocks noGrp="1"/>
          </p:cNvSpPr>
          <p:nvPr>
            <p:ph type="ftr" sz="quarter" idx="11"/>
          </p:nvPr>
        </p:nvSpPr>
        <p:spPr/>
        <p:txBody>
          <a:bodyPr rtlCol="0"/>
          <a:lstStyle/>
          <a:p>
            <a:pPr rtl="0"/>
            <a:endParaRPr lang="pt-PT" dirty="0"/>
          </a:p>
        </p:txBody>
      </p:sp>
      <p:sp>
        <p:nvSpPr>
          <p:cNvPr id="5" name="Marcador de Posição de Data 4"/>
          <p:cNvSpPr>
            <a:spLocks noGrp="1"/>
          </p:cNvSpPr>
          <p:nvPr>
            <p:ph type="dt" sz="half" idx="10"/>
          </p:nvPr>
        </p:nvSpPr>
        <p:spPr/>
        <p:txBody>
          <a:bodyPr rtlCol="0"/>
          <a:lstStyle/>
          <a:p>
            <a:pPr rtl="0"/>
            <a:fld id="{406E725A-EEB9-4B84-9C8D-69BB496E03BB}" type="datetime1">
              <a:rPr lang="pt-PT" smtClean="0"/>
              <a:t>20/11/2024</a:t>
            </a:fld>
            <a:endParaRPr lang="pt-PT" dirty="0"/>
          </a:p>
        </p:txBody>
      </p:sp>
      <p:sp>
        <p:nvSpPr>
          <p:cNvPr id="7" name="Marcador de Posição de Número do Diapositivo 6"/>
          <p:cNvSpPr>
            <a:spLocks noGrp="1"/>
          </p:cNvSpPr>
          <p:nvPr>
            <p:ph type="sldNum" sz="quarter" idx="12"/>
          </p:nvPr>
        </p:nvSpPr>
        <p:spPr/>
        <p:txBody>
          <a:bodyPr rtlCol="0"/>
          <a:lstStyle/>
          <a:p>
            <a:pPr rtl="0"/>
            <a:fld id="{25BA54BD-C84D-46CE-8B72-31BFB26ABA43}" type="slidenum">
              <a:rPr lang="pt-PT" smtClean="0"/>
              <a:t>‹nº›</a:t>
            </a:fld>
            <a:endParaRPr lang="pt-PT"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Marcador de Posição de Título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pPr rtl="0"/>
            <a:r>
              <a:rPr lang="pt-PT" dirty="0"/>
              <a:t>Clique para editar o estilo de título do Modelo Global</a:t>
            </a:r>
          </a:p>
        </p:txBody>
      </p:sp>
      <p:sp>
        <p:nvSpPr>
          <p:cNvPr id="3" name="Marcador de Posição de Texto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rtl="0"/>
            <a:r>
              <a:rPr lang="pt-PT" dirty="0"/>
              <a:t>Clique para editar os estilos de texto do Modelo Global</a:t>
            </a:r>
          </a:p>
          <a:p>
            <a:pPr lvl="1" rtl="0"/>
            <a:r>
              <a:rPr lang="pt-PT" dirty="0"/>
              <a:t>Segundo nível</a:t>
            </a:r>
          </a:p>
          <a:p>
            <a:pPr lvl="2" rtl="0"/>
            <a:r>
              <a:rPr lang="pt-PT" dirty="0"/>
              <a:t>Terceiro nível</a:t>
            </a:r>
          </a:p>
          <a:p>
            <a:pPr lvl="3" rtl="0"/>
            <a:r>
              <a:rPr lang="pt-PT" dirty="0"/>
              <a:t>Quarto nível</a:t>
            </a:r>
          </a:p>
          <a:p>
            <a:pPr lvl="4" rtl="0"/>
            <a:r>
              <a:rPr lang="pt-PT" dirty="0"/>
              <a:t>Quinto nível</a:t>
            </a:r>
          </a:p>
        </p:txBody>
      </p:sp>
      <p:sp>
        <p:nvSpPr>
          <p:cNvPr id="5" name="Marcador de Posição de Rodapé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pt-PT" dirty="0"/>
          </a:p>
        </p:txBody>
      </p:sp>
      <p:sp>
        <p:nvSpPr>
          <p:cNvPr id="4" name="Marcador de Posição de Data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D952100-EB08-42A1-B709-07E26AA1D63E}" type="datetime1">
              <a:rPr lang="pt-PT" smtClean="0"/>
              <a:t>20/11/2024</a:t>
            </a:fld>
            <a:endParaRPr lang="pt-PT" dirty="0"/>
          </a:p>
        </p:txBody>
      </p:sp>
      <p:sp>
        <p:nvSpPr>
          <p:cNvPr id="6" name="Marcador de Posição de Número do Diapositivo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pt-PT" smtClean="0"/>
              <a:pPr rtl="0"/>
              <a:t>‹nº›</a:t>
            </a:fld>
            <a:endParaRPr lang="pt-PT"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hyperlink" Target="https://www.veslemoylilleengen.co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s://www.veslemoylilleengen.com/"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17104" y="361112"/>
            <a:ext cx="9144000" cy="1213222"/>
          </a:xfrm>
        </p:spPr>
        <p:txBody>
          <a:bodyPr rtlCol="0"/>
          <a:lstStyle/>
          <a:p>
            <a:pPr rtl="0"/>
            <a:r>
              <a:rPr lang="en-US" sz="4000" dirty="0">
                <a:solidFill>
                  <a:srgbClr val="FFFFFF"/>
                </a:solidFill>
                <a:cs typeface="Helvetica" panose="020B0604020202020204" pitchFamily="34" charset="0"/>
              </a:rPr>
              <a:t>Tackling Climate Change with Gender Equality</a:t>
            </a:r>
            <a:endParaRPr lang="pt-PT" sz="4000" dirty="0"/>
          </a:p>
        </p:txBody>
      </p:sp>
      <p:pic>
        <p:nvPicPr>
          <p:cNvPr id="5" name="Imagem 4" descr="An image with the EEA Grants logo">
            <a:extLst>
              <a:ext uri="{FF2B5EF4-FFF2-40B4-BE49-F238E27FC236}">
                <a16:creationId xmlns:a16="http://schemas.microsoft.com/office/drawing/2014/main" id="{2FD95A0E-DE50-B89B-796B-C586CA2F7289}"/>
              </a:ext>
            </a:extLst>
          </p:cNvPr>
          <p:cNvPicPr>
            <a:picLocks noChangeAspect="1"/>
          </p:cNvPicPr>
          <p:nvPr/>
        </p:nvPicPr>
        <p:blipFill>
          <a:blip r:embed="rId3"/>
          <a:stretch>
            <a:fillRect/>
          </a:stretch>
        </p:blipFill>
        <p:spPr>
          <a:xfrm>
            <a:off x="2349996" y="5559041"/>
            <a:ext cx="1566808" cy="1097375"/>
          </a:xfrm>
          <a:prstGeom prst="rect">
            <a:avLst/>
          </a:prstGeom>
        </p:spPr>
      </p:pic>
      <p:pic>
        <p:nvPicPr>
          <p:cNvPr id="6" name="Imagem 5" descr="An Image with CIG Logo (Comission for Citenzenship and Gender Equality; it's Portugal's Equality Body for Gender Equality)">
            <a:extLst>
              <a:ext uri="{FF2B5EF4-FFF2-40B4-BE49-F238E27FC236}">
                <a16:creationId xmlns:a16="http://schemas.microsoft.com/office/drawing/2014/main" id="{2BE48EF7-D555-9ED2-FA82-A1D3F13A9683}"/>
              </a:ext>
            </a:extLst>
          </p:cNvPr>
          <p:cNvPicPr>
            <a:picLocks noChangeAspect="1"/>
          </p:cNvPicPr>
          <p:nvPr/>
        </p:nvPicPr>
        <p:blipFill>
          <a:blip r:embed="rId4"/>
          <a:stretch>
            <a:fillRect/>
          </a:stretch>
        </p:blipFill>
        <p:spPr>
          <a:xfrm>
            <a:off x="4438229" y="5559040"/>
            <a:ext cx="1656183" cy="1097376"/>
          </a:xfrm>
          <a:prstGeom prst="rect">
            <a:avLst/>
          </a:prstGeom>
        </p:spPr>
      </p:pic>
      <p:pic>
        <p:nvPicPr>
          <p:cNvPr id="7" name="Imagem 6" descr="An Image with the Norway Equality Anti-Descrimination Ombund">
            <a:extLst>
              <a:ext uri="{FF2B5EF4-FFF2-40B4-BE49-F238E27FC236}">
                <a16:creationId xmlns:a16="http://schemas.microsoft.com/office/drawing/2014/main" id="{827A76B5-5DD4-EC49-1A6A-EF2D16EE8D3A}"/>
              </a:ext>
            </a:extLst>
          </p:cNvPr>
          <p:cNvPicPr>
            <a:picLocks noChangeAspect="1"/>
          </p:cNvPicPr>
          <p:nvPr/>
        </p:nvPicPr>
        <p:blipFill>
          <a:blip r:embed="rId5"/>
          <a:stretch>
            <a:fillRect/>
          </a:stretch>
        </p:blipFill>
        <p:spPr>
          <a:xfrm>
            <a:off x="6454452" y="5812046"/>
            <a:ext cx="3005588" cy="591363"/>
          </a:xfrm>
          <a:prstGeom prst="rect">
            <a:avLst/>
          </a:prstGeom>
        </p:spPr>
      </p:pic>
      <p:pic>
        <p:nvPicPr>
          <p:cNvPr id="3" name="Marcador de Posição de Conteúdo 5">
            <a:extLst>
              <a:ext uri="{FF2B5EF4-FFF2-40B4-BE49-F238E27FC236}">
                <a16:creationId xmlns:a16="http://schemas.microsoft.com/office/drawing/2014/main" id="{3F7F34BE-A581-2FE6-AC5C-B0533C208E29}"/>
              </a:ext>
            </a:extLst>
          </p:cNvPr>
          <p:cNvPicPr>
            <a:picLocks noChangeAspect="1"/>
          </p:cNvPicPr>
          <p:nvPr/>
        </p:nvPicPr>
        <p:blipFill>
          <a:blip r:embed="rId6"/>
          <a:stretch>
            <a:fillRect/>
          </a:stretch>
        </p:blipFill>
        <p:spPr>
          <a:xfrm>
            <a:off x="2926060" y="1772816"/>
            <a:ext cx="4968552" cy="3456384"/>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E9ECB2-9C04-1454-5E99-142C4AD47D3D}"/>
              </a:ext>
            </a:extLst>
          </p:cNvPr>
          <p:cNvSpPr>
            <a:spLocks noGrp="1"/>
          </p:cNvSpPr>
          <p:nvPr>
            <p:ph type="title"/>
          </p:nvPr>
        </p:nvSpPr>
        <p:spPr>
          <a:xfrm>
            <a:off x="1522414" y="274638"/>
            <a:ext cx="9143998" cy="1020762"/>
          </a:xfrm>
        </p:spPr>
        <p:txBody>
          <a:bodyPr/>
          <a:lstStyle/>
          <a:p>
            <a:r>
              <a:rPr lang="en-US" dirty="0"/>
              <a:t>Dadaism </a:t>
            </a:r>
          </a:p>
        </p:txBody>
      </p:sp>
      <p:pic>
        <p:nvPicPr>
          <p:cNvPr id="4" name="Imagem 3" descr="Uma imagem com preto e branco, branco, ar livre&#10;&#10;Descrição gerada automaticamente">
            <a:extLst>
              <a:ext uri="{FF2B5EF4-FFF2-40B4-BE49-F238E27FC236}">
                <a16:creationId xmlns:a16="http://schemas.microsoft.com/office/drawing/2014/main" id="{5D0614AF-CC12-7D2E-95A2-711D6747C4C2}"/>
              </a:ext>
            </a:extLst>
          </p:cNvPr>
          <p:cNvPicPr>
            <a:picLocks noChangeAspect="1"/>
          </p:cNvPicPr>
          <p:nvPr/>
        </p:nvPicPr>
        <p:blipFill>
          <a:blip r:embed="rId3"/>
          <a:srcRect t="21788" r="2" b="39129"/>
          <a:stretch/>
        </p:blipFill>
        <p:spPr>
          <a:xfrm>
            <a:off x="1522414" y="1905000"/>
            <a:ext cx="9144000" cy="4267200"/>
          </a:xfrm>
          <a:prstGeom prst="rect">
            <a:avLst/>
          </a:prstGeom>
          <a:noFill/>
        </p:spPr>
      </p:pic>
    </p:spTree>
    <p:extLst>
      <p:ext uri="{BB962C8B-B14F-4D97-AF65-F5344CB8AC3E}">
        <p14:creationId xmlns:p14="http://schemas.microsoft.com/office/powerpoint/2010/main" val="2270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A0900-54C3-E19C-6787-DB896EC088AA}"/>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6EED0683-8C20-2D0C-BDBF-E2D53080DB91}"/>
              </a:ext>
            </a:extLst>
          </p:cNvPr>
          <p:cNvSpPr>
            <a:spLocks noGrp="1"/>
          </p:cNvSpPr>
          <p:nvPr>
            <p:ph type="title"/>
          </p:nvPr>
        </p:nvSpPr>
        <p:spPr>
          <a:xfrm>
            <a:off x="1522414" y="274638"/>
            <a:ext cx="9143998" cy="1020762"/>
          </a:xfrm>
        </p:spPr>
        <p:txBody>
          <a:bodyPr anchor="b">
            <a:normAutofit/>
          </a:bodyPr>
          <a:lstStyle/>
          <a:p>
            <a:r>
              <a:rPr lang="en-US" dirty="0"/>
              <a:t>Public Art</a:t>
            </a:r>
          </a:p>
        </p:txBody>
      </p:sp>
      <p:pic>
        <p:nvPicPr>
          <p:cNvPr id="3" name="Imagem 2">
            <a:extLst>
              <a:ext uri="{FF2B5EF4-FFF2-40B4-BE49-F238E27FC236}">
                <a16:creationId xmlns:a16="http://schemas.microsoft.com/office/drawing/2014/main" id="{21199F36-1D17-2FE5-1881-450FB1A37DF7}"/>
              </a:ext>
            </a:extLst>
          </p:cNvPr>
          <p:cNvPicPr>
            <a:picLocks noChangeAspect="1"/>
          </p:cNvPicPr>
          <p:nvPr/>
        </p:nvPicPr>
        <p:blipFill>
          <a:blip r:embed="rId3"/>
          <a:srcRect t="30087"/>
          <a:stretch/>
        </p:blipFill>
        <p:spPr>
          <a:xfrm>
            <a:off x="1522414" y="1905000"/>
            <a:ext cx="9144000" cy="4267200"/>
          </a:xfrm>
          <a:prstGeom prst="rect">
            <a:avLst/>
          </a:prstGeom>
          <a:noFill/>
        </p:spPr>
      </p:pic>
    </p:spTree>
    <p:extLst>
      <p:ext uri="{BB962C8B-B14F-4D97-AF65-F5344CB8AC3E}">
        <p14:creationId xmlns:p14="http://schemas.microsoft.com/office/powerpoint/2010/main" val="42437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EDF15-DB72-7F90-89BF-EF1EA4319A54}"/>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4BD09CB4-C187-625B-FEB9-2F9415F44E3A}"/>
              </a:ext>
            </a:extLst>
          </p:cNvPr>
          <p:cNvSpPr>
            <a:spLocks noGrp="1"/>
          </p:cNvSpPr>
          <p:nvPr>
            <p:ph type="title"/>
          </p:nvPr>
        </p:nvSpPr>
        <p:spPr>
          <a:xfrm>
            <a:off x="1522414" y="274638"/>
            <a:ext cx="9143998" cy="1020762"/>
          </a:xfrm>
        </p:spPr>
        <p:txBody>
          <a:bodyPr/>
          <a:lstStyle/>
          <a:p>
            <a:r>
              <a:rPr lang="en-US" dirty="0"/>
              <a:t>Installation</a:t>
            </a:r>
          </a:p>
        </p:txBody>
      </p:sp>
      <p:pic>
        <p:nvPicPr>
          <p:cNvPr id="2" name="Imagem 1">
            <a:extLst>
              <a:ext uri="{FF2B5EF4-FFF2-40B4-BE49-F238E27FC236}">
                <a16:creationId xmlns:a16="http://schemas.microsoft.com/office/drawing/2014/main" id="{5AB7B3AC-60BD-197C-A298-544391BA91B9}"/>
              </a:ext>
            </a:extLst>
          </p:cNvPr>
          <p:cNvPicPr>
            <a:picLocks noChangeAspect="1"/>
          </p:cNvPicPr>
          <p:nvPr/>
        </p:nvPicPr>
        <p:blipFill>
          <a:blip r:embed="rId3"/>
          <a:srcRect t="25914" b="8589"/>
          <a:stretch/>
        </p:blipFill>
        <p:spPr>
          <a:xfrm>
            <a:off x="1522414" y="1905000"/>
            <a:ext cx="9144000" cy="4267200"/>
          </a:xfrm>
          <a:prstGeom prst="rect">
            <a:avLst/>
          </a:prstGeom>
          <a:noFill/>
        </p:spPr>
      </p:pic>
    </p:spTree>
    <p:extLst>
      <p:ext uri="{BB962C8B-B14F-4D97-AF65-F5344CB8AC3E}">
        <p14:creationId xmlns:p14="http://schemas.microsoft.com/office/powerpoint/2010/main" val="276283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730A-8336-3048-4906-28ED51000B1A}"/>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F69F19AF-184D-8574-1257-FF61D60048F0}"/>
              </a:ext>
            </a:extLst>
          </p:cNvPr>
          <p:cNvSpPr>
            <a:spLocks noGrp="1"/>
          </p:cNvSpPr>
          <p:nvPr>
            <p:ph type="title"/>
          </p:nvPr>
        </p:nvSpPr>
        <p:spPr>
          <a:xfrm>
            <a:off x="1522414" y="274638"/>
            <a:ext cx="9143998" cy="1020762"/>
          </a:xfrm>
        </p:spPr>
        <p:txBody>
          <a:bodyPr/>
          <a:lstStyle/>
          <a:p>
            <a:r>
              <a:rPr lang="en-US" dirty="0"/>
              <a:t>Ecofeminism</a:t>
            </a:r>
          </a:p>
        </p:txBody>
      </p:sp>
      <p:pic>
        <p:nvPicPr>
          <p:cNvPr id="2" name="Imagem 1">
            <a:extLst>
              <a:ext uri="{FF2B5EF4-FFF2-40B4-BE49-F238E27FC236}">
                <a16:creationId xmlns:a16="http://schemas.microsoft.com/office/drawing/2014/main" id="{386C927B-B544-5901-0EE6-94E5024E2A6E}"/>
              </a:ext>
            </a:extLst>
          </p:cNvPr>
          <p:cNvPicPr>
            <a:picLocks noChangeAspect="1"/>
          </p:cNvPicPr>
          <p:nvPr/>
        </p:nvPicPr>
        <p:blipFill>
          <a:blip r:embed="rId3"/>
          <a:srcRect t="2310" b="27778"/>
          <a:stretch/>
        </p:blipFill>
        <p:spPr>
          <a:xfrm>
            <a:off x="1522414" y="1905000"/>
            <a:ext cx="9144000" cy="4267200"/>
          </a:xfrm>
          <a:prstGeom prst="rect">
            <a:avLst/>
          </a:prstGeom>
          <a:noFill/>
        </p:spPr>
      </p:pic>
    </p:spTree>
    <p:extLst>
      <p:ext uri="{BB962C8B-B14F-4D97-AF65-F5344CB8AC3E}">
        <p14:creationId xmlns:p14="http://schemas.microsoft.com/office/powerpoint/2010/main" val="146976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01983-B220-E8A9-46B0-615584FEE0F0}"/>
              </a:ext>
            </a:extLst>
          </p:cNvPr>
          <p:cNvSpPr>
            <a:spLocks noGrp="1"/>
          </p:cNvSpPr>
          <p:nvPr>
            <p:ph type="title"/>
          </p:nvPr>
        </p:nvSpPr>
        <p:spPr/>
        <p:txBody>
          <a:bodyPr/>
          <a:lstStyle/>
          <a:p>
            <a:r>
              <a:rPr lang="pt-PT" dirty="0"/>
              <a:t>New Media </a:t>
            </a:r>
            <a:r>
              <a:rPr lang="pt-PT" dirty="0" err="1"/>
              <a:t>Art</a:t>
            </a:r>
            <a:endParaRPr lang="pt-PT" dirty="0"/>
          </a:p>
        </p:txBody>
      </p:sp>
      <p:pic>
        <p:nvPicPr>
          <p:cNvPr id="6" name="Marcador de Posição de Conteúdo 5">
            <a:extLst>
              <a:ext uri="{FF2B5EF4-FFF2-40B4-BE49-F238E27FC236}">
                <a16:creationId xmlns:a16="http://schemas.microsoft.com/office/drawing/2014/main" id="{2B0DFBFA-2059-36A3-171F-28BCB7D2F6E3}"/>
              </a:ext>
            </a:extLst>
          </p:cNvPr>
          <p:cNvPicPr>
            <a:picLocks noGrp="1" noChangeAspect="1"/>
          </p:cNvPicPr>
          <p:nvPr>
            <p:ph sz="half" idx="2"/>
          </p:nvPr>
        </p:nvPicPr>
        <p:blipFill>
          <a:blip r:embed="rId3"/>
          <a:stretch>
            <a:fillRect/>
          </a:stretch>
        </p:blipFill>
        <p:spPr>
          <a:xfrm>
            <a:off x="6246813" y="2381250"/>
            <a:ext cx="4419600" cy="3314700"/>
          </a:xfrm>
          <a:prstGeom prst="rect">
            <a:avLst/>
          </a:prstGeom>
        </p:spPr>
      </p:pic>
      <p:pic>
        <p:nvPicPr>
          <p:cNvPr id="4098" name="Picture 2">
            <a:extLst>
              <a:ext uri="{FF2B5EF4-FFF2-40B4-BE49-F238E27FC236}">
                <a16:creationId xmlns:a16="http://schemas.microsoft.com/office/drawing/2014/main" id="{624AC325-6FE7-0E6A-BABD-D31EDE7D7ADB}"/>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522413" y="2889504"/>
            <a:ext cx="4419600" cy="229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92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1464-C960-4E77-F2AC-935409D31A51}"/>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A6F17173-C973-DD81-7F45-34D0E2A3A860}"/>
              </a:ext>
            </a:extLst>
          </p:cNvPr>
          <p:cNvSpPr txBox="1">
            <a:spLocks noGrp="1"/>
          </p:cNvSpPr>
          <p:nvPr>
            <p:ph type="title" idx="4294967295"/>
          </p:nvPr>
        </p:nvSpPr>
        <p:spPr>
          <a:xfrm>
            <a:off x="1414463" y="5200650"/>
            <a:ext cx="3671887" cy="1358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b="0" kern="1200" cap="none"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Pct val="100000"/>
              <a:buFont typeface="Arial" pitchFamily="34" charset="0"/>
              <a:buNone/>
              <a:tabLst/>
              <a:defRPr/>
            </a:pPr>
            <a:r>
              <a:rPr kumimoji="0" lang="pt-PT" sz="2800" b="0" i="0" u="none" strike="noStrike" kern="1200" cap="none" spc="0" normalizeH="0" baseline="0" noProof="0" dirty="0" err="1">
                <a:ln>
                  <a:noFill/>
                </a:ln>
                <a:solidFill>
                  <a:schemeClr val="tx1"/>
                </a:solidFill>
                <a:effectLst/>
                <a:uLnTx/>
                <a:uFillTx/>
                <a:latin typeface="+mj-lt"/>
                <a:ea typeface="+mj-ea"/>
                <a:cs typeface="+mj-cs"/>
              </a:rPr>
              <a:t>Study</a:t>
            </a:r>
            <a:r>
              <a:rPr kumimoji="0" lang="pt-PT" sz="2800" b="0" i="0" u="none" strike="noStrike" kern="1200" cap="none" spc="0" normalizeH="0" baseline="0" noProof="0" dirty="0">
                <a:ln>
                  <a:noFill/>
                </a:ln>
                <a:solidFill>
                  <a:schemeClr val="tx1"/>
                </a:solidFill>
                <a:effectLst/>
                <a:uLnTx/>
                <a:uFillTx/>
                <a:latin typeface="+mj-lt"/>
                <a:ea typeface="+mj-ea"/>
                <a:cs typeface="+mj-cs"/>
              </a:rPr>
              <a:t> trip </a:t>
            </a:r>
            <a:r>
              <a:rPr kumimoji="0" lang="pt-PT" sz="2800" b="0" i="0" u="none" strike="noStrike" kern="1200" cap="none" spc="0" normalizeH="0" baseline="0" noProof="0" dirty="0" err="1">
                <a:ln>
                  <a:noFill/>
                </a:ln>
                <a:solidFill>
                  <a:schemeClr val="tx1"/>
                </a:solidFill>
                <a:effectLst/>
                <a:uLnTx/>
                <a:uFillTx/>
                <a:latin typeface="+mj-lt"/>
                <a:ea typeface="+mj-ea"/>
                <a:cs typeface="+mj-cs"/>
              </a:rPr>
              <a:t>and</a:t>
            </a:r>
            <a:r>
              <a:rPr kumimoji="0" lang="pt-PT" sz="2800" b="0" i="0" u="none" strike="noStrike" kern="1200" cap="none" spc="0" normalizeH="0" baseline="0" noProof="0" dirty="0">
                <a:ln>
                  <a:noFill/>
                </a:ln>
                <a:solidFill>
                  <a:schemeClr val="tx1"/>
                </a:solidFill>
                <a:effectLst/>
                <a:uLnTx/>
                <a:uFillTx/>
                <a:latin typeface="+mj-lt"/>
                <a:ea typeface="+mj-ea"/>
                <a:cs typeface="+mj-cs"/>
              </a:rPr>
              <a:t> </a:t>
            </a:r>
            <a:r>
              <a:rPr kumimoji="0" lang="en-US" sz="2800" b="1" i="0" u="sng" strike="noStrike" kern="1200" cap="none" spc="0" normalizeH="0" baseline="0" noProof="0" dirty="0" err="1">
                <a:ln>
                  <a:noFill/>
                </a:ln>
                <a:solidFill>
                  <a:srgbClr val="0563C1"/>
                </a:solidFill>
                <a:effectLst/>
                <a:uLnTx/>
                <a:uFillTx/>
                <a:latin typeface="+mj-lt"/>
                <a:ea typeface="Times New Roman" panose="02020603050405020304" pitchFamily="18" charset="0"/>
                <a:cs typeface="Calibri" panose="020F0502020204030204" pitchFamily="34" charset="0"/>
                <a:hlinkClick r:id="rId3"/>
              </a:rPr>
              <a:t>Veslemøy</a:t>
            </a:r>
            <a:r>
              <a:rPr kumimoji="0" lang="en-US" sz="2800" b="1" i="0" u="sng" strike="noStrike" kern="1200" cap="none" spc="0" normalizeH="0" baseline="0" noProof="0" dirty="0">
                <a:ln>
                  <a:noFill/>
                </a:ln>
                <a:solidFill>
                  <a:srgbClr val="0563C1"/>
                </a:solidFill>
                <a:effectLst/>
                <a:uLnTx/>
                <a:uFillTx/>
                <a:latin typeface="+mj-lt"/>
                <a:ea typeface="Times New Roman" panose="02020603050405020304" pitchFamily="18" charset="0"/>
                <a:cs typeface="Calibri" panose="020F0502020204030204" pitchFamily="34" charset="0"/>
                <a:hlinkClick r:id="rId3"/>
              </a:rPr>
              <a:t> </a:t>
            </a:r>
            <a:r>
              <a:rPr kumimoji="0" lang="en-US" sz="2800" b="1" i="0" u="sng" strike="noStrike" kern="1200" cap="none" spc="0" normalizeH="0" baseline="0" noProof="0" dirty="0" err="1">
                <a:ln>
                  <a:noFill/>
                </a:ln>
                <a:solidFill>
                  <a:srgbClr val="0563C1"/>
                </a:solidFill>
                <a:effectLst/>
                <a:uLnTx/>
                <a:uFillTx/>
                <a:latin typeface="+mj-lt"/>
                <a:ea typeface="Times New Roman" panose="02020603050405020304" pitchFamily="18" charset="0"/>
                <a:cs typeface="Calibri" panose="020F0502020204030204" pitchFamily="34" charset="0"/>
                <a:hlinkClick r:id="rId3"/>
              </a:rPr>
              <a:t>Lilleengen</a:t>
            </a:r>
            <a:r>
              <a:rPr kumimoji="0" lang="en-US" sz="2800" b="1" i="0" u="sng" strike="noStrike" kern="1200" cap="none" spc="0" normalizeH="0" baseline="0" noProof="0" dirty="0">
                <a:ln>
                  <a:noFill/>
                </a:ln>
                <a:solidFill>
                  <a:srgbClr val="0563C1"/>
                </a:solidFill>
                <a:effectLst/>
                <a:uLnTx/>
                <a:uFillTx/>
                <a:latin typeface="+mj-lt"/>
                <a:ea typeface="Times New Roman" panose="02020603050405020304" pitchFamily="18" charset="0"/>
                <a:cs typeface="Calibri" panose="020F0502020204030204" pitchFamily="34" charset="0"/>
                <a:hlinkClick r:id="rId3"/>
              </a:rPr>
              <a:t> - NOR</a:t>
            </a:r>
            <a:r>
              <a:rPr kumimoji="0" lang="en-US" sz="2800" b="1" i="0" u="none" strike="noStrike" kern="1200" cap="none" spc="0" normalizeH="0" baseline="0" noProof="0" dirty="0">
                <a:ln>
                  <a:noFill/>
                </a:ln>
                <a:solidFill>
                  <a:schemeClr val="tx1"/>
                </a:solidFill>
                <a:effectLst/>
                <a:uLnTx/>
                <a:uFillTx/>
                <a:latin typeface="+mj-lt"/>
                <a:ea typeface="Times New Roman" panose="02020603050405020304" pitchFamily="18" charset="0"/>
                <a:cs typeface="+mj-cs"/>
              </a:rPr>
              <a:t>  art works</a:t>
            </a:r>
            <a:endParaRPr kumimoji="0" lang="pt-PT" sz="2800" b="0" i="0" u="none" strike="noStrike" kern="1200" cap="none" spc="0" normalizeH="0" baseline="0" noProof="0" dirty="0">
              <a:ln>
                <a:noFill/>
              </a:ln>
              <a:solidFill>
                <a:schemeClr val="tx1"/>
              </a:solidFill>
              <a:effectLst/>
              <a:uLnTx/>
              <a:uFillTx/>
              <a:latin typeface="+mj-lt"/>
              <a:ea typeface="Times New Roman" panose="02020603050405020304" pitchFamily="18" charset="0"/>
              <a:cs typeface="+mj-cs"/>
            </a:endParaRPr>
          </a:p>
          <a:p>
            <a:pPr marL="0" marR="0" lvl="0" indent="0" algn="l" defTabSz="914400" rtl="0" eaLnBrk="1" fontAlgn="auto" latinLnBrk="0" hangingPunct="1">
              <a:lnSpc>
                <a:spcPct val="90000"/>
              </a:lnSpc>
              <a:spcBef>
                <a:spcPct val="0"/>
              </a:spcBef>
              <a:spcAft>
                <a:spcPts val="0"/>
              </a:spcAft>
              <a:buClrTx/>
              <a:buSzPct val="100000"/>
              <a:buFont typeface="Arial" pitchFamily="34" charset="0"/>
              <a:buNone/>
              <a:tabLst/>
              <a:defRPr/>
            </a:pPr>
            <a:endParaRPr kumimoji="0" lang="pt-PT"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CaixaDeTexto 2">
            <a:extLst>
              <a:ext uri="{FF2B5EF4-FFF2-40B4-BE49-F238E27FC236}">
                <a16:creationId xmlns:a16="http://schemas.microsoft.com/office/drawing/2014/main" id="{0D94E6B7-12AE-1B90-7A00-305687C51EE2}"/>
              </a:ext>
            </a:extLst>
          </p:cNvPr>
          <p:cNvSpPr txBox="1"/>
          <p:nvPr/>
        </p:nvSpPr>
        <p:spPr>
          <a:xfrm>
            <a:off x="1413892" y="3933056"/>
            <a:ext cx="1584176" cy="535531"/>
          </a:xfrm>
          <a:prstGeom prst="rect">
            <a:avLst/>
          </a:prstGeom>
          <a:noFill/>
        </p:spPr>
        <p:txBody>
          <a:bodyPr wrap="square" rtlCol="0">
            <a:spAutoFit/>
          </a:bodyPr>
          <a:lstStyle/>
          <a:p>
            <a:pPr>
              <a:lnSpc>
                <a:spcPct val="90000"/>
              </a:lnSpc>
            </a:pPr>
            <a:r>
              <a:rPr lang="pt-PT" sz="3200" dirty="0" err="1"/>
              <a:t>Part</a:t>
            </a:r>
            <a:r>
              <a:rPr lang="pt-PT" sz="3200" dirty="0"/>
              <a:t> II</a:t>
            </a:r>
          </a:p>
        </p:txBody>
      </p:sp>
      <p:pic>
        <p:nvPicPr>
          <p:cNvPr id="5" name="Imagem 4">
            <a:extLst>
              <a:ext uri="{FF2B5EF4-FFF2-40B4-BE49-F238E27FC236}">
                <a16:creationId xmlns:a16="http://schemas.microsoft.com/office/drawing/2014/main" id="{91DB88B8-9B9C-3636-1092-52B35DD61568}"/>
              </a:ext>
            </a:extLst>
          </p:cNvPr>
          <p:cNvPicPr>
            <a:picLocks noChangeAspect="1"/>
          </p:cNvPicPr>
          <p:nvPr/>
        </p:nvPicPr>
        <p:blipFill>
          <a:blip r:embed="rId4"/>
          <a:stretch>
            <a:fillRect/>
          </a:stretch>
        </p:blipFill>
        <p:spPr>
          <a:xfrm>
            <a:off x="6958508" y="274340"/>
            <a:ext cx="4425043" cy="6309320"/>
          </a:xfrm>
          <a:prstGeom prst="rect">
            <a:avLst/>
          </a:prstGeom>
        </p:spPr>
      </p:pic>
    </p:spTree>
    <p:extLst>
      <p:ext uri="{BB962C8B-B14F-4D97-AF65-F5344CB8AC3E}">
        <p14:creationId xmlns:p14="http://schemas.microsoft.com/office/powerpoint/2010/main" val="229607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BFD82-3B50-68C7-0E2C-2CEDD3E52D09}"/>
              </a:ext>
            </a:extLst>
          </p:cNvPr>
          <p:cNvSpPr>
            <a:spLocks noGrp="1"/>
          </p:cNvSpPr>
          <p:nvPr>
            <p:ph type="title"/>
          </p:nvPr>
        </p:nvSpPr>
        <p:spPr/>
        <p:txBody>
          <a:bodyPr/>
          <a:lstStyle/>
          <a:p>
            <a:r>
              <a:rPr lang="pt-PT" dirty="0" err="1"/>
              <a:t>Study</a:t>
            </a:r>
            <a:r>
              <a:rPr lang="pt-PT" dirty="0"/>
              <a:t> trip to </a:t>
            </a:r>
            <a:r>
              <a:rPr lang="pt-PT" dirty="0" err="1"/>
              <a:t>Norway</a:t>
            </a:r>
            <a:r>
              <a:rPr lang="pt-PT" dirty="0"/>
              <a:t> (</a:t>
            </a:r>
            <a:r>
              <a:rPr lang="pt-PT" dirty="0" err="1"/>
              <a:t>April</a:t>
            </a:r>
            <a:r>
              <a:rPr lang="pt-PT" dirty="0"/>
              <a:t>) </a:t>
            </a:r>
            <a:r>
              <a:rPr lang="pt-PT" dirty="0" err="1"/>
              <a:t>and</a:t>
            </a:r>
            <a:r>
              <a:rPr lang="pt-PT" dirty="0"/>
              <a:t> </a:t>
            </a:r>
            <a:r>
              <a:rPr lang="pt-PT" dirty="0" err="1"/>
              <a:t>Lillegen</a:t>
            </a:r>
            <a:r>
              <a:rPr lang="pt-PT" dirty="0"/>
              <a:t> </a:t>
            </a:r>
            <a:r>
              <a:rPr lang="pt-PT" dirty="0" err="1"/>
              <a:t>Veslemoy</a:t>
            </a:r>
            <a:r>
              <a:rPr lang="pt-PT" dirty="0"/>
              <a:t> </a:t>
            </a:r>
            <a:r>
              <a:rPr lang="pt-PT" dirty="0" err="1"/>
              <a:t>works</a:t>
            </a:r>
            <a:r>
              <a:rPr lang="pt-PT" dirty="0"/>
              <a:t> </a:t>
            </a:r>
            <a:r>
              <a:rPr lang="pt-PT" dirty="0" err="1"/>
              <a:t>of</a:t>
            </a:r>
            <a:r>
              <a:rPr lang="pt-PT" dirty="0"/>
              <a:t> </a:t>
            </a:r>
            <a:r>
              <a:rPr lang="pt-PT" dirty="0" err="1"/>
              <a:t>art</a:t>
            </a:r>
            <a:endParaRPr lang="pt-PT" dirty="0"/>
          </a:p>
        </p:txBody>
      </p:sp>
      <p:pic>
        <p:nvPicPr>
          <p:cNvPr id="4" name="Marcador de Posição de Conteúdo 3">
            <a:extLst>
              <a:ext uri="{FF2B5EF4-FFF2-40B4-BE49-F238E27FC236}">
                <a16:creationId xmlns:a16="http://schemas.microsoft.com/office/drawing/2014/main" id="{914870C3-2FAB-F5F7-46A5-6494494E1F21}"/>
              </a:ext>
            </a:extLst>
          </p:cNvPr>
          <p:cNvPicPr>
            <a:picLocks noGrp="1" noChangeAspect="1"/>
          </p:cNvPicPr>
          <p:nvPr>
            <p:ph idx="1"/>
          </p:nvPr>
        </p:nvPicPr>
        <p:blipFill>
          <a:blip r:embed="rId3"/>
          <a:stretch>
            <a:fillRect/>
          </a:stretch>
        </p:blipFill>
        <p:spPr>
          <a:xfrm>
            <a:off x="2494012" y="1916832"/>
            <a:ext cx="5227825" cy="4267200"/>
          </a:xfrm>
          <a:prstGeom prst="rect">
            <a:avLst/>
          </a:prstGeom>
        </p:spPr>
      </p:pic>
    </p:spTree>
    <p:extLst>
      <p:ext uri="{BB962C8B-B14F-4D97-AF65-F5344CB8AC3E}">
        <p14:creationId xmlns:p14="http://schemas.microsoft.com/office/powerpoint/2010/main" val="263937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242560D-DD3C-DF0B-CF0D-FB89D1010135}"/>
              </a:ext>
            </a:extLst>
          </p:cNvPr>
          <p:cNvPicPr>
            <a:picLocks noChangeAspect="1"/>
          </p:cNvPicPr>
          <p:nvPr/>
        </p:nvPicPr>
        <p:blipFill>
          <a:blip r:embed="rId3"/>
          <a:stretch>
            <a:fillRect/>
          </a:stretch>
        </p:blipFill>
        <p:spPr>
          <a:xfrm>
            <a:off x="1989956" y="856265"/>
            <a:ext cx="3237257" cy="5145470"/>
          </a:xfrm>
          <a:prstGeom prst="rect">
            <a:avLst/>
          </a:prstGeom>
        </p:spPr>
      </p:pic>
      <p:pic>
        <p:nvPicPr>
          <p:cNvPr id="4" name="Imagem 3">
            <a:extLst>
              <a:ext uri="{FF2B5EF4-FFF2-40B4-BE49-F238E27FC236}">
                <a16:creationId xmlns:a16="http://schemas.microsoft.com/office/drawing/2014/main" id="{1FF0A9E0-00BB-5921-130D-1125067FAE54}"/>
              </a:ext>
            </a:extLst>
          </p:cNvPr>
          <p:cNvPicPr>
            <a:picLocks noChangeAspect="1"/>
          </p:cNvPicPr>
          <p:nvPr/>
        </p:nvPicPr>
        <p:blipFill>
          <a:blip r:embed="rId4"/>
          <a:stretch>
            <a:fillRect/>
          </a:stretch>
        </p:blipFill>
        <p:spPr>
          <a:xfrm>
            <a:off x="6598468" y="868841"/>
            <a:ext cx="2895851" cy="5145470"/>
          </a:xfrm>
          <a:prstGeom prst="rect">
            <a:avLst/>
          </a:prstGeom>
        </p:spPr>
      </p:pic>
    </p:spTree>
    <p:extLst>
      <p:ext uri="{BB962C8B-B14F-4D97-AF65-F5344CB8AC3E}">
        <p14:creationId xmlns:p14="http://schemas.microsoft.com/office/powerpoint/2010/main" val="182683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08ADB77-B385-66DD-FFE6-0F736B9009BB}"/>
              </a:ext>
            </a:extLst>
          </p:cNvPr>
          <p:cNvPicPr>
            <a:picLocks noChangeAspect="1"/>
          </p:cNvPicPr>
          <p:nvPr/>
        </p:nvPicPr>
        <p:blipFill>
          <a:blip r:embed="rId3"/>
          <a:stretch>
            <a:fillRect/>
          </a:stretch>
        </p:blipFill>
        <p:spPr>
          <a:xfrm>
            <a:off x="981844" y="692696"/>
            <a:ext cx="2572735" cy="5139373"/>
          </a:xfrm>
          <a:prstGeom prst="rect">
            <a:avLst/>
          </a:prstGeom>
        </p:spPr>
      </p:pic>
      <p:pic>
        <p:nvPicPr>
          <p:cNvPr id="3" name="Imagem 2">
            <a:extLst>
              <a:ext uri="{FF2B5EF4-FFF2-40B4-BE49-F238E27FC236}">
                <a16:creationId xmlns:a16="http://schemas.microsoft.com/office/drawing/2014/main" id="{4674FCC0-D981-0604-DD1A-82AF27D3EF10}"/>
              </a:ext>
            </a:extLst>
          </p:cNvPr>
          <p:cNvPicPr>
            <a:picLocks noChangeAspect="1"/>
          </p:cNvPicPr>
          <p:nvPr/>
        </p:nvPicPr>
        <p:blipFill>
          <a:blip r:embed="rId4"/>
          <a:stretch>
            <a:fillRect/>
          </a:stretch>
        </p:blipFill>
        <p:spPr>
          <a:xfrm>
            <a:off x="6454452" y="2413183"/>
            <a:ext cx="5118833" cy="3418886"/>
          </a:xfrm>
          <a:prstGeom prst="rect">
            <a:avLst/>
          </a:prstGeom>
        </p:spPr>
      </p:pic>
      <p:sp>
        <p:nvSpPr>
          <p:cNvPr id="5" name="Título 4">
            <a:extLst>
              <a:ext uri="{FF2B5EF4-FFF2-40B4-BE49-F238E27FC236}">
                <a16:creationId xmlns:a16="http://schemas.microsoft.com/office/drawing/2014/main" id="{6BA2990A-386D-166E-3093-288DCBBCA5DF}"/>
              </a:ext>
            </a:extLst>
          </p:cNvPr>
          <p:cNvSpPr txBox="1">
            <a:spLocks noGrp="1"/>
          </p:cNvSpPr>
          <p:nvPr>
            <p:ph type="title" idx="4294967295"/>
          </p:nvPr>
        </p:nvSpPr>
        <p:spPr>
          <a:xfrm>
            <a:off x="5482272" y="1196752"/>
            <a:ext cx="609924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err="1">
                <a:ln>
                  <a:noFill/>
                </a:ln>
                <a:solidFill>
                  <a:schemeClr val="tx1"/>
                </a:solidFill>
                <a:effectLst/>
                <a:uLnTx/>
                <a:uFillTx/>
                <a:latin typeface="+mn-lt"/>
                <a:ea typeface="+mn-ea"/>
                <a:cs typeface="+mn-cs"/>
              </a:rPr>
              <a:t>Usynelighetskappe</a:t>
            </a:r>
            <a:r>
              <a:rPr kumimoji="0" lang="pt-PT" sz="1800" b="0" i="0" u="none" strike="noStrike" kern="1200" cap="none" spc="0" normalizeH="0" baseline="0" noProof="0" dirty="0">
                <a:ln>
                  <a:noFill/>
                </a:ln>
                <a:solidFill>
                  <a:schemeClr val="tx1"/>
                </a:solidFill>
                <a:effectLst/>
                <a:uLnTx/>
                <a:uFillTx/>
                <a:latin typeface="+mn-lt"/>
                <a:ea typeface="+mn-ea"/>
                <a:cs typeface="+mn-cs"/>
              </a:rPr>
              <a:t> 2022</a:t>
            </a:r>
          </a:p>
        </p:txBody>
      </p:sp>
    </p:spTree>
    <p:extLst>
      <p:ext uri="{BB962C8B-B14F-4D97-AF65-F5344CB8AC3E}">
        <p14:creationId xmlns:p14="http://schemas.microsoft.com/office/powerpoint/2010/main" val="49749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716E378-314F-43CE-077B-9506D0EEF588}"/>
              </a:ext>
            </a:extLst>
          </p:cNvPr>
          <p:cNvPicPr>
            <a:picLocks noChangeAspect="1"/>
          </p:cNvPicPr>
          <p:nvPr/>
        </p:nvPicPr>
        <p:blipFill>
          <a:blip r:embed="rId3"/>
          <a:stretch>
            <a:fillRect/>
          </a:stretch>
        </p:blipFill>
        <p:spPr>
          <a:xfrm>
            <a:off x="405780" y="650358"/>
            <a:ext cx="3859102" cy="5145470"/>
          </a:xfrm>
          <a:prstGeom prst="rect">
            <a:avLst/>
          </a:prstGeom>
        </p:spPr>
      </p:pic>
      <p:pic>
        <p:nvPicPr>
          <p:cNvPr id="3" name="Imagem 2">
            <a:extLst>
              <a:ext uri="{FF2B5EF4-FFF2-40B4-BE49-F238E27FC236}">
                <a16:creationId xmlns:a16="http://schemas.microsoft.com/office/drawing/2014/main" id="{B233ED87-823A-3AE3-8317-863DE3F654AD}"/>
              </a:ext>
            </a:extLst>
          </p:cNvPr>
          <p:cNvPicPr>
            <a:picLocks noChangeAspect="1"/>
          </p:cNvPicPr>
          <p:nvPr/>
        </p:nvPicPr>
        <p:blipFill>
          <a:blip r:embed="rId4"/>
          <a:stretch>
            <a:fillRect/>
          </a:stretch>
        </p:blipFill>
        <p:spPr>
          <a:xfrm>
            <a:off x="4829382" y="599681"/>
            <a:ext cx="3569286" cy="5145470"/>
          </a:xfrm>
          <a:prstGeom prst="rect">
            <a:avLst/>
          </a:prstGeom>
        </p:spPr>
      </p:pic>
      <p:sp>
        <p:nvSpPr>
          <p:cNvPr id="7" name="Título 6">
            <a:extLst>
              <a:ext uri="{FF2B5EF4-FFF2-40B4-BE49-F238E27FC236}">
                <a16:creationId xmlns:a16="http://schemas.microsoft.com/office/drawing/2014/main" id="{B89E3EA1-33B1-9B33-D8D1-4A2643518CE6}"/>
              </a:ext>
            </a:extLst>
          </p:cNvPr>
          <p:cNvSpPr txBox="1">
            <a:spLocks noGrp="1"/>
          </p:cNvSpPr>
          <p:nvPr>
            <p:ph type="title" idx="4294967295"/>
          </p:nvPr>
        </p:nvSpPr>
        <p:spPr>
          <a:xfrm>
            <a:off x="9252984" y="908720"/>
            <a:ext cx="2170020" cy="36548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nb-NO" sz="1800" b="1" i="0" u="none" strike="noStrike" kern="100" cap="none" spc="0" normalizeH="0" baseline="0" noProof="0" dirty="0">
                <a:ln>
                  <a:noFill/>
                </a:ln>
                <a:solidFill>
                  <a:srgbClr val="E8E8E8"/>
                </a:solidFill>
                <a:effectLst/>
                <a:uLnTx/>
                <a:uFillTx/>
                <a:latin typeface="Helvetica" panose="020B0604020202020204" pitchFamily="34" charset="0"/>
                <a:ea typeface="Aptos" panose="020B0004020202020204" pitchFamily="34" charset="0"/>
                <a:cs typeface="Times New Roman" panose="02020603050405020304" pitchFamily="18" charset="0"/>
              </a:rPr>
              <a:t>“Bunad med sølje”</a:t>
            </a:r>
            <a:endParaRPr kumimoji="0" lang="pt-PT" sz="1600" b="0" i="0" u="none" strike="noStrike" kern="1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nb-NO" sz="1800" b="1" i="0" u="none" strike="noStrike" kern="100" cap="none" spc="0" normalizeH="0" baseline="0" noProof="0" dirty="0">
                <a:ln>
                  <a:noFill/>
                </a:ln>
                <a:solidFill>
                  <a:srgbClr val="E8E8E8"/>
                </a:solidFill>
                <a:effectLst/>
                <a:uLnTx/>
                <a:uFillTx/>
                <a:latin typeface="Helvetica" panose="020B0604020202020204" pitchFamily="34" charset="0"/>
                <a:ea typeface="Aptos" panose="020B0004020202020204" pitchFamily="34" charset="0"/>
                <a:cs typeface="Times New Roman" panose="02020603050405020304" pitchFamily="18" charset="0"/>
              </a:rPr>
              <a:t>2024  (280cmx110)</a:t>
            </a:r>
            <a:endParaRPr kumimoji="0" lang="pt-PT" sz="1600" b="0" i="0" u="none" strike="noStrike" kern="1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nb-NO" sz="1800" b="1" i="0" u="none" strike="noStrike" kern="100" cap="none" spc="0" normalizeH="0" baseline="0" noProof="0" dirty="0">
                <a:ln>
                  <a:noFill/>
                </a:ln>
                <a:solidFill>
                  <a:srgbClr val="E8E8E8"/>
                </a:solidFill>
                <a:effectLst/>
                <a:uLnTx/>
                <a:uFillTx/>
                <a:latin typeface="Helvetica" panose="020B0604020202020204" pitchFamily="34" charset="0"/>
                <a:ea typeface="Aptos" panose="020B0004020202020204" pitchFamily="34" charset="0"/>
                <a:cs typeface="Times New Roman" panose="02020603050405020304" pitchFamily="18" charset="0"/>
              </a:rPr>
              <a:t>silk,cotton,linen,</a:t>
            </a:r>
            <a:endParaRPr kumimoji="0" lang="pt-PT" sz="1600" b="0" i="0" u="none" strike="noStrike" kern="1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E8E8E8"/>
                </a:solidFill>
                <a:effectLst/>
                <a:uLnTx/>
                <a:uFillTx/>
                <a:latin typeface="Helvetica" panose="020B0604020202020204" pitchFamily="34" charset="0"/>
                <a:ea typeface="Aptos" panose="020B0004020202020204" pitchFamily="34" charset="0"/>
                <a:cs typeface="Times New Roman" panose="02020603050405020304" pitchFamily="18" charset="0"/>
              </a:rPr>
              <a:t>dyed with earth,bark from Alder,seaweed and Potteblått from urine and indigo.</a:t>
            </a:r>
            <a:endParaRPr kumimoji="0" lang="pt-PT"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7098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5C15F7A1-869D-6137-BDBE-19B4B475F195}"/>
              </a:ext>
            </a:extLst>
          </p:cNvPr>
          <p:cNvSpPr>
            <a:spLocks noGrp="1"/>
          </p:cNvSpPr>
          <p:nvPr>
            <p:ph type="body" idx="1"/>
          </p:nvPr>
        </p:nvSpPr>
        <p:spPr>
          <a:xfrm>
            <a:off x="765729" y="579139"/>
            <a:ext cx="2996757" cy="593366"/>
          </a:xfrm>
        </p:spPr>
        <p:txBody>
          <a:bodyPr>
            <a:noAutofit/>
          </a:bodyPr>
          <a:lstStyle/>
          <a:p>
            <a:r>
              <a:rPr lang="pt-PT" dirty="0" err="1">
                <a:latin typeface="+mj-lt"/>
              </a:rPr>
              <a:t>Part</a:t>
            </a:r>
            <a:r>
              <a:rPr lang="pt-PT" dirty="0">
                <a:latin typeface="+mj-lt"/>
              </a:rPr>
              <a:t> I – </a:t>
            </a:r>
            <a:r>
              <a:rPr lang="pt-PT" dirty="0" err="1">
                <a:latin typeface="+mj-lt"/>
              </a:rPr>
              <a:t>The</a:t>
            </a:r>
            <a:r>
              <a:rPr lang="pt-PT" dirty="0">
                <a:latin typeface="+mj-lt"/>
              </a:rPr>
              <a:t> </a:t>
            </a:r>
            <a:r>
              <a:rPr lang="pt-PT" dirty="0" err="1">
                <a:latin typeface="+mj-lt"/>
              </a:rPr>
              <a:t>project</a:t>
            </a:r>
            <a:endParaRPr lang="pt-PT" dirty="0">
              <a:latin typeface="+mj-lt"/>
            </a:endParaRPr>
          </a:p>
        </p:txBody>
      </p:sp>
      <p:sp>
        <p:nvSpPr>
          <p:cNvPr id="4" name="Marcador de Posição de Conteúdo 3">
            <a:extLst>
              <a:ext uri="{FF2B5EF4-FFF2-40B4-BE49-F238E27FC236}">
                <a16:creationId xmlns:a16="http://schemas.microsoft.com/office/drawing/2014/main" id="{EAC97225-56AF-3ED5-8378-87E8B00BF361}"/>
              </a:ext>
            </a:extLst>
          </p:cNvPr>
          <p:cNvSpPr>
            <a:spLocks noGrp="1"/>
          </p:cNvSpPr>
          <p:nvPr>
            <p:ph sz="half" idx="2"/>
          </p:nvPr>
        </p:nvSpPr>
        <p:spPr>
          <a:xfrm>
            <a:off x="765729" y="1988840"/>
            <a:ext cx="4416552" cy="3352801"/>
          </a:xfrm>
        </p:spPr>
        <p:txBody>
          <a:bodyPr>
            <a:normAutofit/>
          </a:bodyPr>
          <a:lstStyle/>
          <a:p>
            <a:r>
              <a:rPr lang="pt-PT" sz="2000" dirty="0" err="1">
                <a:latin typeface="Helvetica" panose="020B0604020202020204" pitchFamily="34" charset="0"/>
                <a:cs typeface="Helvetica" panose="020B0604020202020204" pitchFamily="34" charset="0"/>
              </a:rPr>
              <a:t>Objectives</a:t>
            </a:r>
            <a:endParaRPr lang="pt-PT" sz="2000" dirty="0">
              <a:latin typeface="Helvetica" panose="020B0604020202020204" pitchFamily="34" charset="0"/>
              <a:cs typeface="Helvetica" panose="020B0604020202020204" pitchFamily="34" charset="0"/>
            </a:endParaRPr>
          </a:p>
          <a:p>
            <a:r>
              <a:rPr lang="pt-PT" sz="2000" dirty="0">
                <a:latin typeface="Helvetica" panose="020B0604020202020204" pitchFamily="34" charset="0"/>
                <a:cs typeface="Helvetica" panose="020B0604020202020204" pitchFamily="34" charset="0"/>
              </a:rPr>
              <a:t>Framework</a:t>
            </a:r>
          </a:p>
          <a:p>
            <a:r>
              <a:rPr lang="pt-PT" sz="2000" dirty="0" err="1">
                <a:latin typeface="Helvetica" panose="020B0604020202020204" pitchFamily="34" charset="0"/>
                <a:cs typeface="Helvetica" panose="020B0604020202020204" pitchFamily="34" charset="0"/>
              </a:rPr>
              <a:t>Main</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Activities</a:t>
            </a:r>
            <a:endParaRPr lang="pt-PT" sz="2000" dirty="0">
              <a:latin typeface="Helvetica" panose="020B0604020202020204" pitchFamily="34" charset="0"/>
              <a:cs typeface="Helvetica" panose="020B0604020202020204" pitchFamily="34" charset="0"/>
            </a:endParaRPr>
          </a:p>
          <a:p>
            <a:r>
              <a:rPr lang="pt-PT" sz="2000" dirty="0">
                <a:latin typeface="Helvetica" panose="020B0604020202020204" pitchFamily="34" charset="0"/>
                <a:cs typeface="Helvetica" panose="020B0604020202020204" pitchFamily="34" charset="0"/>
              </a:rPr>
              <a:t>Final </a:t>
            </a:r>
            <a:r>
              <a:rPr lang="pt-PT" sz="2000" dirty="0" err="1">
                <a:latin typeface="Helvetica" panose="020B0604020202020204" pitchFamily="34" charset="0"/>
                <a:cs typeface="Helvetica" panose="020B0604020202020204" pitchFamily="34" charset="0"/>
              </a:rPr>
              <a:t>report</a:t>
            </a:r>
            <a:endParaRPr lang="pt-PT" sz="2000" dirty="0">
              <a:latin typeface="Helvetica" panose="020B0604020202020204" pitchFamily="34" charset="0"/>
              <a:cs typeface="Helvetica" panose="020B0604020202020204" pitchFamily="34" charset="0"/>
            </a:endParaRPr>
          </a:p>
        </p:txBody>
      </p:sp>
      <p:sp>
        <p:nvSpPr>
          <p:cNvPr id="5" name="Marcador de Posição do Texto 4">
            <a:extLst>
              <a:ext uri="{FF2B5EF4-FFF2-40B4-BE49-F238E27FC236}">
                <a16:creationId xmlns:a16="http://schemas.microsoft.com/office/drawing/2014/main" id="{E512F73D-2EA8-897F-5E5D-9B261C840FFC}"/>
              </a:ext>
            </a:extLst>
          </p:cNvPr>
          <p:cNvSpPr>
            <a:spLocks noGrp="1"/>
          </p:cNvSpPr>
          <p:nvPr>
            <p:ph type="body" sz="quarter" idx="3"/>
          </p:nvPr>
        </p:nvSpPr>
        <p:spPr>
          <a:xfrm>
            <a:off x="3886136" y="651283"/>
            <a:ext cx="4800564" cy="762000"/>
          </a:xfrm>
        </p:spPr>
        <p:txBody>
          <a:bodyPr>
            <a:noAutofit/>
          </a:bodyPr>
          <a:lstStyle/>
          <a:p>
            <a:r>
              <a:rPr lang="pt-PT" dirty="0" err="1">
                <a:latin typeface="+mj-lt"/>
              </a:rPr>
              <a:t>Part</a:t>
            </a:r>
            <a:r>
              <a:rPr lang="pt-PT" dirty="0">
                <a:latin typeface="+mj-lt"/>
              </a:rPr>
              <a:t> II - </a:t>
            </a:r>
            <a:r>
              <a:rPr lang="en-US" dirty="0">
                <a:latin typeface="+mj-lt"/>
              </a:rPr>
              <a:t>The relationship between climate change, gender equality in art</a:t>
            </a:r>
            <a:endParaRPr lang="pt-PT" dirty="0">
              <a:latin typeface="+mj-lt"/>
            </a:endParaRPr>
          </a:p>
        </p:txBody>
      </p:sp>
      <p:sp>
        <p:nvSpPr>
          <p:cNvPr id="6" name="Marcador de Posição de Conteúdo 5">
            <a:extLst>
              <a:ext uri="{FF2B5EF4-FFF2-40B4-BE49-F238E27FC236}">
                <a16:creationId xmlns:a16="http://schemas.microsoft.com/office/drawing/2014/main" id="{7560F528-83A6-1973-0BB7-0582B42B00AF}"/>
              </a:ext>
            </a:extLst>
          </p:cNvPr>
          <p:cNvSpPr>
            <a:spLocks noGrp="1"/>
          </p:cNvSpPr>
          <p:nvPr>
            <p:ph sz="half" idx="13"/>
          </p:nvPr>
        </p:nvSpPr>
        <p:spPr>
          <a:xfrm>
            <a:off x="3886136" y="1988840"/>
            <a:ext cx="4416552" cy="3352801"/>
          </a:xfrm>
        </p:spPr>
        <p:txBody>
          <a:bodyPr/>
          <a:lstStyle/>
          <a:p>
            <a:r>
              <a:rPr lang="en-US" sz="2000" dirty="0">
                <a:latin typeface="Helvetica" panose="020B0604020202020204" pitchFamily="34" charset="0"/>
                <a:cs typeface="Helvetica" panose="020B0604020202020204" pitchFamily="34" charset="0"/>
              </a:rPr>
              <a:t>Historical context and state of the art</a:t>
            </a:r>
          </a:p>
          <a:p>
            <a:r>
              <a:rPr lang="en-US" sz="2000" dirty="0">
                <a:latin typeface="Helvetica" panose="020B0604020202020204" pitchFamily="34" charset="0"/>
                <a:cs typeface="Helvetica" panose="020B0604020202020204" pitchFamily="34" charset="0"/>
              </a:rPr>
              <a:t>Study trip and </a:t>
            </a:r>
            <a:r>
              <a:rPr lang="en-US" sz="2000" b="1" u="sng" dirty="0" err="1">
                <a:solidFill>
                  <a:srgbClr val="0563C1"/>
                </a:solidFill>
                <a:effectLst/>
                <a:latin typeface="Helvetica" panose="020B0604020202020204" pitchFamily="34" charset="0"/>
                <a:ea typeface="Times New Roman" panose="02020603050405020304" pitchFamily="18" charset="0"/>
                <a:cs typeface="Helvetica" panose="020B0604020202020204" pitchFamily="34" charset="0"/>
                <a:hlinkClick r:id="rId3"/>
              </a:rPr>
              <a:t>Veslemøy</a:t>
            </a:r>
            <a:r>
              <a:rPr lang="en-US" sz="2000" b="1" u="sng" dirty="0">
                <a:solidFill>
                  <a:srgbClr val="0563C1"/>
                </a:solidFill>
                <a:effectLst/>
                <a:latin typeface="Helvetica" panose="020B0604020202020204" pitchFamily="34" charset="0"/>
                <a:ea typeface="Times New Roman" panose="02020603050405020304" pitchFamily="18" charset="0"/>
                <a:cs typeface="Helvetica" panose="020B0604020202020204" pitchFamily="34" charset="0"/>
                <a:hlinkClick r:id="rId3"/>
              </a:rPr>
              <a:t> </a:t>
            </a:r>
            <a:r>
              <a:rPr lang="en-US" sz="2000" b="1" u="sng" dirty="0" err="1">
                <a:solidFill>
                  <a:srgbClr val="0563C1"/>
                </a:solidFill>
                <a:effectLst/>
                <a:latin typeface="Helvetica" panose="020B0604020202020204" pitchFamily="34" charset="0"/>
                <a:ea typeface="Times New Roman" panose="02020603050405020304" pitchFamily="18" charset="0"/>
                <a:cs typeface="Helvetica" panose="020B0604020202020204" pitchFamily="34" charset="0"/>
                <a:hlinkClick r:id="rId3"/>
              </a:rPr>
              <a:t>Lilleengen</a:t>
            </a:r>
            <a:r>
              <a:rPr lang="en-US" sz="2000" b="1" u="sng" dirty="0">
                <a:solidFill>
                  <a:srgbClr val="0563C1"/>
                </a:solidFill>
                <a:effectLst/>
                <a:latin typeface="Helvetica" panose="020B0604020202020204" pitchFamily="34" charset="0"/>
                <a:ea typeface="Times New Roman" panose="02020603050405020304" pitchFamily="18" charset="0"/>
                <a:cs typeface="Helvetica" panose="020B0604020202020204" pitchFamily="34" charset="0"/>
                <a:hlinkClick r:id="rId3"/>
              </a:rPr>
              <a:t> - NOR</a:t>
            </a:r>
            <a:r>
              <a:rPr lang="en-US" sz="2000" b="1" dirty="0">
                <a:effectLst/>
                <a:latin typeface="Helvetica" panose="020B0604020202020204" pitchFamily="34" charset="0"/>
                <a:ea typeface="Times New Roman" panose="02020603050405020304" pitchFamily="18" charset="0"/>
                <a:cs typeface="Helvetica" panose="020B0604020202020204" pitchFamily="34" charset="0"/>
              </a:rPr>
              <a:t> art works</a:t>
            </a:r>
            <a:endParaRPr lang="en-US" sz="2000" dirty="0">
              <a:latin typeface="Helvetica" panose="020B0604020202020204" pitchFamily="34" charset="0"/>
              <a:cs typeface="Helvetica" panose="020B0604020202020204" pitchFamily="34" charset="0"/>
            </a:endParaRPr>
          </a:p>
          <a:p>
            <a:r>
              <a:rPr lang="en-US" sz="2000" dirty="0">
                <a:latin typeface="Helvetica" panose="020B0604020202020204" pitchFamily="34" charset="0"/>
                <a:cs typeface="Helvetica" panose="020B0604020202020204" pitchFamily="34" charset="0"/>
              </a:rPr>
              <a:t>Art as an advocacy tool</a:t>
            </a:r>
          </a:p>
          <a:p>
            <a:r>
              <a:rPr lang="en-US" sz="2000" dirty="0">
                <a:latin typeface="Helvetica" panose="020B0604020202020204" pitchFamily="34" charset="0"/>
                <a:cs typeface="Helvetica" panose="020B0604020202020204" pitchFamily="34" charset="0"/>
              </a:rPr>
              <a:t>Bridging art and science</a:t>
            </a:r>
          </a:p>
          <a:p>
            <a:endParaRPr lang="pt-PT" dirty="0"/>
          </a:p>
          <a:p>
            <a:endParaRPr lang="pt-PT" dirty="0"/>
          </a:p>
        </p:txBody>
      </p:sp>
      <p:sp>
        <p:nvSpPr>
          <p:cNvPr id="10" name="CaixaDeTexto 9">
            <a:extLst>
              <a:ext uri="{FF2B5EF4-FFF2-40B4-BE49-F238E27FC236}">
                <a16:creationId xmlns:a16="http://schemas.microsoft.com/office/drawing/2014/main" id="{26AD406D-4B01-DD1A-6B2F-263EA18C6E9C}"/>
              </a:ext>
            </a:extLst>
          </p:cNvPr>
          <p:cNvSpPr txBox="1"/>
          <p:nvPr/>
        </p:nvSpPr>
        <p:spPr>
          <a:xfrm>
            <a:off x="8839640" y="579139"/>
            <a:ext cx="3002932" cy="1089529"/>
          </a:xfrm>
          <a:prstGeom prst="rect">
            <a:avLst/>
          </a:prstGeom>
          <a:noFill/>
        </p:spPr>
        <p:txBody>
          <a:bodyPr wrap="square" rtlCol="0">
            <a:spAutoFit/>
          </a:bodyPr>
          <a:lstStyle/>
          <a:p>
            <a:pPr>
              <a:lnSpc>
                <a:spcPct val="90000"/>
              </a:lnSpc>
            </a:pPr>
            <a:r>
              <a:rPr lang="pt-PT" sz="2400" dirty="0" err="1">
                <a:latin typeface="+mj-lt"/>
              </a:rPr>
              <a:t>Part</a:t>
            </a:r>
            <a:r>
              <a:rPr lang="pt-PT" sz="2400" dirty="0">
                <a:latin typeface="+mj-lt"/>
              </a:rPr>
              <a:t> III – Final </a:t>
            </a:r>
            <a:r>
              <a:rPr lang="pt-PT" sz="2400" dirty="0" err="1">
                <a:latin typeface="+mj-lt"/>
              </a:rPr>
              <a:t>Remarks</a:t>
            </a:r>
            <a:endParaRPr lang="pt-PT" sz="2400" dirty="0">
              <a:latin typeface="+mj-lt"/>
            </a:endParaRPr>
          </a:p>
          <a:p>
            <a:pPr>
              <a:lnSpc>
                <a:spcPct val="90000"/>
              </a:lnSpc>
            </a:pPr>
            <a:endParaRPr lang="pt-PT" sz="2400" dirty="0"/>
          </a:p>
        </p:txBody>
      </p:sp>
      <p:sp>
        <p:nvSpPr>
          <p:cNvPr id="11" name="CaixaDeTexto 10">
            <a:extLst>
              <a:ext uri="{FF2B5EF4-FFF2-40B4-BE49-F238E27FC236}">
                <a16:creationId xmlns:a16="http://schemas.microsoft.com/office/drawing/2014/main" id="{603EBB46-B1F8-03AC-5721-AF1167918ECF}"/>
              </a:ext>
            </a:extLst>
          </p:cNvPr>
          <p:cNvSpPr txBox="1"/>
          <p:nvPr/>
        </p:nvSpPr>
        <p:spPr>
          <a:xfrm>
            <a:off x="8852120" y="1988840"/>
            <a:ext cx="3456384" cy="978729"/>
          </a:xfrm>
          <a:prstGeom prst="rect">
            <a:avLst/>
          </a:prstGeom>
          <a:noFill/>
        </p:spPr>
        <p:txBody>
          <a:bodyPr wrap="square" rtlCol="0">
            <a:spAutoFit/>
          </a:bodyPr>
          <a:lstStyle/>
          <a:p>
            <a:pPr marL="342900" indent="-342900">
              <a:lnSpc>
                <a:spcPct val="90000"/>
              </a:lnSpc>
              <a:buFont typeface="Wingdings" panose="05000000000000000000" pitchFamily="2" charset="2"/>
              <a:buChar char="§"/>
            </a:pPr>
            <a:r>
              <a:rPr lang="pt-PT" sz="2000" dirty="0" err="1">
                <a:latin typeface="Helvetica" panose="020B0604020202020204" pitchFamily="34" charset="0"/>
                <a:cs typeface="Helvetica" panose="020B0604020202020204" pitchFamily="34" charset="0"/>
              </a:rPr>
              <a:t>Key</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findings</a:t>
            </a:r>
            <a:endParaRPr lang="pt-PT" sz="2000" dirty="0">
              <a:latin typeface="Helvetica" panose="020B0604020202020204" pitchFamily="34" charset="0"/>
              <a:cs typeface="Helvetica" panose="020B0604020202020204" pitchFamily="34" charset="0"/>
            </a:endParaRPr>
          </a:p>
          <a:p>
            <a:pPr marL="342900" indent="-342900">
              <a:lnSpc>
                <a:spcPct val="90000"/>
              </a:lnSpc>
              <a:buFont typeface="Wingdings" panose="05000000000000000000" pitchFamily="2" charset="2"/>
              <a:buChar char="§"/>
            </a:pPr>
            <a:r>
              <a:rPr lang="pt-PT" sz="2000" dirty="0" err="1">
                <a:latin typeface="Helvetica" panose="020B0604020202020204" pitchFamily="34" charset="0"/>
                <a:cs typeface="Helvetica" panose="020B0604020202020204" pitchFamily="34" charset="0"/>
              </a:rPr>
              <a:t>Next</a:t>
            </a:r>
            <a:r>
              <a:rPr lang="pt-PT" sz="2000" dirty="0">
                <a:latin typeface="Helvetica" panose="020B0604020202020204" pitchFamily="34" charset="0"/>
                <a:cs typeface="Helvetica" panose="020B0604020202020204" pitchFamily="34" charset="0"/>
              </a:rPr>
              <a:t> steps</a:t>
            </a:r>
          </a:p>
          <a:p>
            <a:pPr marL="342900" indent="-342900">
              <a:lnSpc>
                <a:spcPct val="90000"/>
              </a:lnSpc>
              <a:buFont typeface="Wingdings" panose="05000000000000000000" pitchFamily="2" charset="2"/>
              <a:buChar char="§"/>
            </a:pPr>
            <a:endParaRPr lang="pt-PT" sz="2400" dirty="0"/>
          </a:p>
        </p:txBody>
      </p:sp>
    </p:spTree>
    <p:extLst>
      <p:ext uri="{BB962C8B-B14F-4D97-AF65-F5344CB8AC3E}">
        <p14:creationId xmlns:p14="http://schemas.microsoft.com/office/powerpoint/2010/main" val="150047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76CC627-954C-AC62-A120-43697EAD90CA}"/>
              </a:ext>
            </a:extLst>
          </p:cNvPr>
          <p:cNvPicPr>
            <a:picLocks noChangeAspect="1"/>
          </p:cNvPicPr>
          <p:nvPr/>
        </p:nvPicPr>
        <p:blipFill>
          <a:blip r:embed="rId2"/>
          <a:stretch>
            <a:fillRect/>
          </a:stretch>
        </p:blipFill>
        <p:spPr>
          <a:xfrm>
            <a:off x="7034843" y="1712530"/>
            <a:ext cx="5145470" cy="5145470"/>
          </a:xfrm>
          <a:prstGeom prst="rect">
            <a:avLst/>
          </a:prstGeom>
        </p:spPr>
      </p:pic>
      <p:pic>
        <p:nvPicPr>
          <p:cNvPr id="3" name="Imagem 2">
            <a:extLst>
              <a:ext uri="{FF2B5EF4-FFF2-40B4-BE49-F238E27FC236}">
                <a16:creationId xmlns:a16="http://schemas.microsoft.com/office/drawing/2014/main" id="{516D362A-7251-50CA-FBF4-8A7624EC0409}"/>
              </a:ext>
            </a:extLst>
          </p:cNvPr>
          <p:cNvPicPr>
            <a:picLocks noChangeAspect="1"/>
          </p:cNvPicPr>
          <p:nvPr/>
        </p:nvPicPr>
        <p:blipFill>
          <a:blip r:embed="rId3"/>
          <a:stretch>
            <a:fillRect/>
          </a:stretch>
        </p:blipFill>
        <p:spPr>
          <a:xfrm>
            <a:off x="0" y="0"/>
            <a:ext cx="4310246" cy="5145470"/>
          </a:xfrm>
          <a:prstGeom prst="rect">
            <a:avLst/>
          </a:prstGeom>
        </p:spPr>
      </p:pic>
    </p:spTree>
    <p:extLst>
      <p:ext uri="{BB962C8B-B14F-4D97-AF65-F5344CB8AC3E}">
        <p14:creationId xmlns:p14="http://schemas.microsoft.com/office/powerpoint/2010/main" val="15940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E3EADCD-DCC5-48F4-BF9D-5692FF054C0D}"/>
              </a:ext>
            </a:extLst>
          </p:cNvPr>
          <p:cNvPicPr>
            <a:picLocks noChangeAspect="1"/>
          </p:cNvPicPr>
          <p:nvPr/>
        </p:nvPicPr>
        <p:blipFill>
          <a:blip r:embed="rId2"/>
          <a:stretch>
            <a:fillRect/>
          </a:stretch>
        </p:blipFill>
        <p:spPr>
          <a:xfrm>
            <a:off x="3012617" y="859313"/>
            <a:ext cx="6163590" cy="5139373"/>
          </a:xfrm>
          <a:prstGeom prst="rect">
            <a:avLst/>
          </a:prstGeom>
        </p:spPr>
      </p:pic>
      <p:sp>
        <p:nvSpPr>
          <p:cNvPr id="4" name="Título 3">
            <a:extLst>
              <a:ext uri="{FF2B5EF4-FFF2-40B4-BE49-F238E27FC236}">
                <a16:creationId xmlns:a16="http://schemas.microsoft.com/office/drawing/2014/main" id="{18CF8CCD-C068-07C3-FF04-43A88785038D}"/>
              </a:ext>
            </a:extLst>
          </p:cNvPr>
          <p:cNvSpPr txBox="1">
            <a:spLocks noGrp="1"/>
          </p:cNvSpPr>
          <p:nvPr>
            <p:ph type="title" idx="4294967295"/>
          </p:nvPr>
        </p:nvSpPr>
        <p:spPr>
          <a:xfrm>
            <a:off x="837828" y="2276872"/>
            <a:ext cx="1800200"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err="1">
                <a:ln>
                  <a:noFill/>
                </a:ln>
                <a:solidFill>
                  <a:schemeClr val="tx1"/>
                </a:solidFill>
                <a:effectLst/>
                <a:uLnTx/>
                <a:uFillTx/>
                <a:latin typeface="+mn-lt"/>
                <a:ea typeface="+mn-ea"/>
                <a:cs typeface="+mn-cs"/>
              </a:rPr>
              <a:t>Norsk</a:t>
            </a:r>
            <a:r>
              <a:rPr kumimoji="0" lang="pt-PT" sz="1800" b="0" i="0" u="none" strike="noStrike" kern="1200" cap="none" spc="0" normalizeH="0" baseline="0" noProof="0" dirty="0">
                <a:ln>
                  <a:noFill/>
                </a:ln>
                <a:solidFill>
                  <a:schemeClr val="tx1"/>
                </a:solidFill>
                <a:effectLst/>
                <a:uLnTx/>
                <a:uFillTx/>
                <a:latin typeface="+mn-lt"/>
                <a:ea typeface="+mn-ea"/>
                <a:cs typeface="+mn-cs"/>
              </a:rPr>
              <a:t> </a:t>
            </a:r>
            <a:r>
              <a:rPr kumimoji="0" lang="pt-PT" sz="1800" b="0" i="0" u="none" strike="noStrike" kern="1200" cap="none" spc="0" normalizeH="0" baseline="0" noProof="0" dirty="0" err="1">
                <a:ln>
                  <a:noFill/>
                </a:ln>
                <a:solidFill>
                  <a:schemeClr val="tx1"/>
                </a:solidFill>
                <a:effectLst/>
                <a:uLnTx/>
                <a:uFillTx/>
                <a:latin typeface="+mn-lt"/>
                <a:ea typeface="+mn-ea"/>
                <a:cs typeface="+mn-cs"/>
              </a:rPr>
              <a:t>Bauta</a:t>
            </a:r>
            <a:r>
              <a:rPr kumimoji="0" lang="pt-PT" sz="1800" b="0" i="0" u="none" strike="noStrike" kern="1200" cap="none" spc="0" normalizeH="0" baseline="0" noProof="0" dirty="0">
                <a:ln>
                  <a:noFill/>
                </a:ln>
                <a:solidFill>
                  <a:schemeClr val="tx1"/>
                </a:solidFill>
                <a:effectLst/>
                <a:uLnTx/>
                <a:uFillTx/>
                <a:latin typeface="+mn-lt"/>
                <a:ea typeface="+mn-ea"/>
                <a:cs typeface="+mn-cs"/>
              </a:rPr>
              <a:t> </a:t>
            </a:r>
            <a:r>
              <a:rPr kumimoji="0" lang="pt-PT" sz="1800" b="0" i="0" u="none" strike="noStrike" kern="1200" cap="none" spc="0" normalizeH="0" baseline="0" noProof="0" dirty="0" err="1">
                <a:ln>
                  <a:noFill/>
                </a:ln>
                <a:solidFill>
                  <a:schemeClr val="tx1"/>
                </a:solidFill>
                <a:effectLst/>
                <a:uLnTx/>
                <a:uFillTx/>
                <a:latin typeface="+mn-lt"/>
                <a:ea typeface="+mn-ea"/>
                <a:cs typeface="+mn-cs"/>
              </a:rPr>
              <a:t>Trøndelag</a:t>
            </a:r>
            <a:r>
              <a:rPr kumimoji="0" lang="pt-PT" sz="1800" b="0" i="0" u="none" strike="noStrike" kern="1200" cap="none" spc="0" normalizeH="0" baseline="0" noProof="0" dirty="0">
                <a:ln>
                  <a:noFill/>
                </a:ln>
                <a:solidFill>
                  <a:schemeClr val="tx1"/>
                </a:solidFill>
                <a:effectLst/>
                <a:uLnTx/>
                <a:uFillTx/>
                <a:latin typeface="+mn-lt"/>
                <a:ea typeface="+mn-ea"/>
                <a:cs typeface="+mn-cs"/>
              </a:rPr>
              <a:t> 2021 </a:t>
            </a:r>
            <a:r>
              <a:rPr kumimoji="0" lang="pt-PT" sz="1800" b="0" i="0" u="none" strike="noStrike" kern="1200" cap="none" spc="0" normalizeH="0" baseline="0" noProof="0" dirty="0" err="1">
                <a:ln>
                  <a:noFill/>
                </a:ln>
                <a:solidFill>
                  <a:schemeClr val="tx1"/>
                </a:solidFill>
                <a:effectLst/>
                <a:uLnTx/>
                <a:uFillTx/>
                <a:latin typeface="+mn-lt"/>
                <a:ea typeface="+mn-ea"/>
                <a:cs typeface="+mn-cs"/>
              </a:rPr>
              <a:t>Potteblått</a:t>
            </a:r>
            <a:r>
              <a:rPr kumimoji="0" lang="pt-PT" sz="18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schemeClr val="tx1"/>
                </a:solidFill>
                <a:effectLst/>
                <a:uLnTx/>
                <a:uFillTx/>
                <a:latin typeface="+mn-lt"/>
                <a:ea typeface="+mn-ea"/>
                <a:cs typeface="+mn-cs"/>
              </a:rPr>
              <a:t>urine </a:t>
            </a:r>
            <a:r>
              <a:rPr kumimoji="0" lang="pt-PT" sz="1800" b="0" i="0" u="none" strike="noStrike" kern="1200" cap="none" spc="0" normalizeH="0" baseline="0" noProof="0" dirty="0" err="1">
                <a:ln>
                  <a:noFill/>
                </a:ln>
                <a:solidFill>
                  <a:schemeClr val="tx1"/>
                </a:solidFill>
                <a:effectLst/>
                <a:uLnTx/>
                <a:uFillTx/>
                <a:latin typeface="+mn-lt"/>
                <a:ea typeface="+mn-ea"/>
                <a:cs typeface="+mn-cs"/>
              </a:rPr>
              <a:t>and</a:t>
            </a:r>
            <a:r>
              <a:rPr kumimoji="0" lang="pt-PT" sz="1800" b="0" i="0" u="none" strike="noStrike" kern="1200" cap="none" spc="0" normalizeH="0" baseline="0" noProof="0" dirty="0">
                <a:ln>
                  <a:noFill/>
                </a:ln>
                <a:solidFill>
                  <a:schemeClr val="tx1"/>
                </a:solidFill>
                <a:effectLst/>
                <a:uLnTx/>
                <a:uFillTx/>
                <a:latin typeface="+mn-lt"/>
                <a:ea typeface="+mn-ea"/>
                <a:cs typeface="+mn-cs"/>
              </a:rPr>
              <a:t> </a:t>
            </a:r>
            <a:r>
              <a:rPr kumimoji="0" lang="pt-PT" sz="1800" b="0" i="0" u="none" strike="noStrike" kern="1200" cap="none" spc="0" normalizeH="0" baseline="0" noProof="0" dirty="0" err="1">
                <a:ln>
                  <a:noFill/>
                </a:ln>
                <a:solidFill>
                  <a:schemeClr val="tx1"/>
                </a:solidFill>
                <a:effectLst/>
                <a:uLnTx/>
                <a:uFillTx/>
                <a:latin typeface="+mn-lt"/>
                <a:ea typeface="+mn-ea"/>
                <a:cs typeface="+mn-cs"/>
              </a:rPr>
              <a:t>indigo</a:t>
            </a:r>
            <a:r>
              <a:rPr kumimoji="0" lang="pt-PT" sz="1800" b="0" i="0" u="none" strike="noStrike" kern="1200" cap="none" spc="0" normalizeH="0" baseline="0" noProof="0" dirty="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374841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6EEC3-35E9-291A-7B8E-B23DA3421557}"/>
              </a:ext>
            </a:extLst>
          </p:cNvPr>
          <p:cNvSpPr>
            <a:spLocks noGrp="1"/>
          </p:cNvSpPr>
          <p:nvPr>
            <p:ph type="title"/>
          </p:nvPr>
        </p:nvSpPr>
        <p:spPr/>
        <p:txBody>
          <a:bodyPr/>
          <a:lstStyle/>
          <a:p>
            <a:r>
              <a:rPr lang="pt-PT" dirty="0" err="1"/>
              <a:t>Part</a:t>
            </a:r>
            <a:r>
              <a:rPr lang="pt-PT" dirty="0"/>
              <a:t> II - </a:t>
            </a:r>
            <a:r>
              <a:rPr lang="pt-PT" dirty="0" err="1"/>
              <a:t>Art</a:t>
            </a:r>
            <a:r>
              <a:rPr lang="pt-PT" dirty="0"/>
              <a:t> as a </a:t>
            </a:r>
            <a:r>
              <a:rPr lang="pt-PT" dirty="0" err="1"/>
              <a:t>tool</a:t>
            </a:r>
            <a:r>
              <a:rPr lang="pt-PT" dirty="0"/>
              <a:t> for </a:t>
            </a:r>
            <a:r>
              <a:rPr lang="pt-PT" dirty="0" err="1"/>
              <a:t>advocacy</a:t>
            </a:r>
            <a:endParaRPr lang="pt-PT" dirty="0"/>
          </a:p>
        </p:txBody>
      </p:sp>
      <p:pic>
        <p:nvPicPr>
          <p:cNvPr id="5" name="Marcador de Posição da Imagem 4">
            <a:extLst>
              <a:ext uri="{FF2B5EF4-FFF2-40B4-BE49-F238E27FC236}">
                <a16:creationId xmlns:a16="http://schemas.microsoft.com/office/drawing/2014/main" id="{C6C63320-5E59-8C2D-6D15-DF57D8C92A43}"/>
              </a:ext>
            </a:extLst>
          </p:cNvPr>
          <p:cNvPicPr>
            <a:picLocks noGrp="1" noChangeAspect="1"/>
          </p:cNvPicPr>
          <p:nvPr>
            <p:ph type="pic" idx="1"/>
          </p:nvPr>
        </p:nvPicPr>
        <p:blipFill>
          <a:blip r:embed="rId3"/>
          <a:srcRect l="10604" r="10604"/>
          <a:stretch>
            <a:fillRect/>
          </a:stretch>
        </p:blipFill>
        <p:spPr>
          <a:prstGeom prst="rect">
            <a:avLst/>
          </a:prstGeom>
        </p:spPr>
      </p:pic>
      <p:sp>
        <p:nvSpPr>
          <p:cNvPr id="4" name="Marcador de Posição do Texto 3">
            <a:extLst>
              <a:ext uri="{FF2B5EF4-FFF2-40B4-BE49-F238E27FC236}">
                <a16:creationId xmlns:a16="http://schemas.microsoft.com/office/drawing/2014/main" id="{FA212F6B-2E95-2A2D-01C9-A9B1E33A68FB}"/>
              </a:ext>
            </a:extLst>
          </p:cNvPr>
          <p:cNvSpPr>
            <a:spLocks noGrp="1"/>
          </p:cNvSpPr>
          <p:nvPr>
            <p:ph type="body" sz="half" idx="2"/>
          </p:nvPr>
        </p:nvSpPr>
        <p:spPr/>
        <p:txBody>
          <a:bodyPr/>
          <a:lstStyle/>
          <a:p>
            <a:r>
              <a:rPr lang="pt-PT" dirty="0"/>
              <a:t>. </a:t>
            </a:r>
            <a:r>
              <a:rPr lang="pt-PT" dirty="0" err="1"/>
              <a:t>Raising</a:t>
            </a:r>
            <a:r>
              <a:rPr lang="pt-PT" dirty="0"/>
              <a:t> </a:t>
            </a:r>
            <a:r>
              <a:rPr lang="pt-PT" dirty="0" err="1"/>
              <a:t>awereness</a:t>
            </a:r>
            <a:r>
              <a:rPr lang="pt-PT" dirty="0"/>
              <a:t> </a:t>
            </a:r>
            <a:r>
              <a:rPr lang="pt-PT" dirty="0" err="1"/>
              <a:t>through</a:t>
            </a:r>
            <a:r>
              <a:rPr lang="pt-PT" dirty="0"/>
              <a:t> </a:t>
            </a:r>
            <a:r>
              <a:rPr lang="pt-PT" dirty="0" err="1"/>
              <a:t>exhibitions</a:t>
            </a:r>
            <a:endParaRPr lang="pt-PT" dirty="0"/>
          </a:p>
          <a:p>
            <a:r>
              <a:rPr lang="pt-PT" dirty="0" err="1"/>
              <a:t>Engaging</a:t>
            </a:r>
            <a:r>
              <a:rPr lang="pt-PT" dirty="0"/>
              <a:t> </a:t>
            </a:r>
            <a:r>
              <a:rPr lang="pt-PT" dirty="0" err="1"/>
              <a:t>communities</a:t>
            </a:r>
            <a:r>
              <a:rPr lang="pt-PT" dirty="0"/>
              <a:t> in dialogues</a:t>
            </a:r>
          </a:p>
          <a:p>
            <a:r>
              <a:rPr lang="pt-PT" dirty="0" err="1"/>
              <a:t>Creating</a:t>
            </a:r>
            <a:r>
              <a:rPr lang="pt-PT" dirty="0"/>
              <a:t> visual  </a:t>
            </a:r>
            <a:r>
              <a:rPr lang="pt-PT" dirty="0" err="1"/>
              <a:t>narratives</a:t>
            </a:r>
            <a:r>
              <a:rPr lang="pt-PT" dirty="0"/>
              <a:t> </a:t>
            </a:r>
            <a:r>
              <a:rPr lang="pt-PT" dirty="0" err="1"/>
              <a:t>on</a:t>
            </a:r>
            <a:r>
              <a:rPr lang="pt-PT" dirty="0"/>
              <a:t> </a:t>
            </a:r>
            <a:r>
              <a:rPr lang="pt-PT" dirty="0" err="1"/>
              <a:t>issues</a:t>
            </a:r>
            <a:endParaRPr lang="pt-PT" dirty="0"/>
          </a:p>
          <a:p>
            <a:r>
              <a:rPr lang="pt-PT" dirty="0" err="1"/>
              <a:t>Influency</a:t>
            </a:r>
            <a:r>
              <a:rPr lang="pt-PT" dirty="0"/>
              <a:t> </a:t>
            </a:r>
            <a:r>
              <a:rPr lang="pt-PT" dirty="0" err="1"/>
              <a:t>policy</a:t>
            </a:r>
            <a:r>
              <a:rPr lang="pt-PT" dirty="0"/>
              <a:t> </a:t>
            </a:r>
            <a:r>
              <a:rPr lang="pt-PT" dirty="0" err="1"/>
              <a:t>through</a:t>
            </a:r>
            <a:r>
              <a:rPr lang="pt-PT" dirty="0"/>
              <a:t> </a:t>
            </a:r>
            <a:r>
              <a:rPr lang="pt-PT" dirty="0" err="1"/>
              <a:t>creativity</a:t>
            </a:r>
            <a:endParaRPr lang="pt-PT" dirty="0"/>
          </a:p>
          <a:p>
            <a:r>
              <a:rPr lang="pt-PT" dirty="0" err="1"/>
              <a:t>Bridging</a:t>
            </a:r>
            <a:r>
              <a:rPr lang="pt-PT" dirty="0"/>
              <a:t> </a:t>
            </a:r>
            <a:r>
              <a:rPr lang="pt-PT" dirty="0" err="1"/>
              <a:t>Scince</a:t>
            </a:r>
            <a:r>
              <a:rPr lang="pt-PT" dirty="0"/>
              <a:t> </a:t>
            </a:r>
            <a:r>
              <a:rPr lang="pt-PT" dirty="0" err="1"/>
              <a:t>and</a:t>
            </a:r>
            <a:r>
              <a:rPr lang="pt-PT" dirty="0"/>
              <a:t> </a:t>
            </a:r>
            <a:r>
              <a:rPr lang="pt-PT" dirty="0" err="1"/>
              <a:t>art</a:t>
            </a:r>
            <a:r>
              <a:rPr lang="pt-PT" dirty="0"/>
              <a:t> </a:t>
            </a:r>
          </a:p>
        </p:txBody>
      </p:sp>
    </p:spTree>
    <p:extLst>
      <p:ext uri="{BB962C8B-B14F-4D97-AF65-F5344CB8AC3E}">
        <p14:creationId xmlns:p14="http://schemas.microsoft.com/office/powerpoint/2010/main" val="165673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E0E58-0050-3B89-A24A-C8521FB98453}"/>
              </a:ext>
            </a:extLst>
          </p:cNvPr>
          <p:cNvSpPr>
            <a:spLocks noGrp="1"/>
          </p:cNvSpPr>
          <p:nvPr>
            <p:ph type="title"/>
          </p:nvPr>
        </p:nvSpPr>
        <p:spPr/>
        <p:txBody>
          <a:bodyPr/>
          <a:lstStyle/>
          <a:p>
            <a:r>
              <a:rPr lang="en-US" dirty="0"/>
              <a:t>Defining Equality in Climate Discourse</a:t>
            </a:r>
            <a:endParaRPr lang="pt-PT" dirty="0"/>
          </a:p>
        </p:txBody>
      </p:sp>
      <p:pic>
        <p:nvPicPr>
          <p:cNvPr id="6" name="Marcador de Posição da Imagem 5">
            <a:extLst>
              <a:ext uri="{FF2B5EF4-FFF2-40B4-BE49-F238E27FC236}">
                <a16:creationId xmlns:a16="http://schemas.microsoft.com/office/drawing/2014/main" id="{7A296975-177C-756A-7DCA-2052A83618AB}"/>
              </a:ext>
            </a:extLst>
          </p:cNvPr>
          <p:cNvPicPr>
            <a:picLocks noGrp="1" noChangeAspect="1"/>
          </p:cNvPicPr>
          <p:nvPr>
            <p:ph type="pic" idx="1"/>
          </p:nvPr>
        </p:nvPicPr>
        <p:blipFill>
          <a:blip r:embed="rId3"/>
          <a:srcRect l="3264" r="3264"/>
          <a:stretch>
            <a:fillRect/>
          </a:stretch>
        </p:blipFill>
        <p:spPr>
          <a:prstGeom prst="rect">
            <a:avLst/>
          </a:prstGeom>
        </p:spPr>
      </p:pic>
      <p:sp>
        <p:nvSpPr>
          <p:cNvPr id="4" name="Marcador de Posição do Texto 3">
            <a:extLst>
              <a:ext uri="{FF2B5EF4-FFF2-40B4-BE49-F238E27FC236}">
                <a16:creationId xmlns:a16="http://schemas.microsoft.com/office/drawing/2014/main" id="{2C47830A-522E-0F36-32B7-F7A0C69BB6A8}"/>
              </a:ext>
            </a:extLst>
          </p:cNvPr>
          <p:cNvSpPr>
            <a:spLocks noGrp="1"/>
          </p:cNvSpPr>
          <p:nvPr>
            <p:ph type="body" sz="half" idx="2"/>
          </p:nvPr>
        </p:nvSpPr>
        <p:spPr>
          <a:xfrm>
            <a:off x="7905959" y="1700808"/>
            <a:ext cx="2743200" cy="4454140"/>
          </a:xfrm>
        </p:spPr>
        <p:txBody>
          <a:bodyPr>
            <a:noAutofit/>
          </a:bodyPr>
          <a:lstStyle/>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Central to climate justice discussions </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Relates to rights and access</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Equity in resource distribution</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Inclusive decision-making processes</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Affects policy formulation and implementation</a:t>
            </a:r>
            <a:endParaRPr lang="pt-PT"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57563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8B2FD0-B483-BF24-A370-1A364D85C53E}"/>
              </a:ext>
            </a:extLst>
          </p:cNvPr>
          <p:cNvSpPr>
            <a:spLocks noGrp="1"/>
          </p:cNvSpPr>
          <p:nvPr>
            <p:ph type="title"/>
          </p:nvPr>
        </p:nvSpPr>
        <p:spPr>
          <a:xfrm>
            <a:off x="1522414" y="274638"/>
            <a:ext cx="9143998" cy="1020762"/>
          </a:xfrm>
        </p:spPr>
        <p:txBody>
          <a:bodyPr vert="horz" lIns="91440" tIns="45720" rIns="91440" bIns="45720" rtlCol="0" anchor="b">
            <a:normAutofit/>
          </a:bodyPr>
          <a:lstStyle/>
          <a:p>
            <a:r>
              <a:rPr lang="pt-PT" kern="1200" dirty="0" err="1"/>
              <a:t>Vulnerable</a:t>
            </a:r>
            <a:r>
              <a:rPr lang="pt-PT" kern="1200" dirty="0"/>
              <a:t> </a:t>
            </a:r>
            <a:r>
              <a:rPr lang="pt-PT" kern="1200" dirty="0" err="1"/>
              <a:t>Populations</a:t>
            </a:r>
            <a:r>
              <a:rPr lang="pt-PT" kern="1200" dirty="0"/>
              <a:t> </a:t>
            </a:r>
            <a:r>
              <a:rPr lang="pt-PT" kern="1200" dirty="0" err="1"/>
              <a:t>and</a:t>
            </a:r>
            <a:r>
              <a:rPr lang="pt-PT" kern="1200" dirty="0"/>
              <a:t> </a:t>
            </a:r>
            <a:r>
              <a:rPr lang="pt-PT" kern="1200" dirty="0" err="1"/>
              <a:t>Climate</a:t>
            </a:r>
            <a:r>
              <a:rPr lang="pt-PT" kern="1200" dirty="0"/>
              <a:t> </a:t>
            </a:r>
            <a:r>
              <a:rPr lang="pt-PT" kern="1200" dirty="0" err="1"/>
              <a:t>Change</a:t>
            </a:r>
            <a:endParaRPr lang="pt-PT" kern="1200" dirty="0"/>
          </a:p>
        </p:txBody>
      </p:sp>
      <p:sp>
        <p:nvSpPr>
          <p:cNvPr id="16" name="Text Placeholder 2">
            <a:extLst>
              <a:ext uri="{FF2B5EF4-FFF2-40B4-BE49-F238E27FC236}">
                <a16:creationId xmlns:a16="http://schemas.microsoft.com/office/drawing/2014/main" id="{227D604E-3BD2-72FC-1AFF-DC8F995822E3}"/>
              </a:ext>
            </a:extLst>
          </p:cNvPr>
          <p:cNvSpPr>
            <a:spLocks noGrp="1"/>
          </p:cNvSpPr>
          <p:nvPr>
            <p:ph type="body" idx="1"/>
          </p:nvPr>
        </p:nvSpPr>
        <p:spPr>
          <a:xfrm>
            <a:off x="1522413" y="1905000"/>
            <a:ext cx="4416552" cy="762000"/>
          </a:xfrm>
        </p:spPr>
        <p:txBody>
          <a:bodyPr anchor="ctr">
            <a:normAutofit/>
          </a:bodyPr>
          <a:lstStyle/>
          <a:p>
            <a:pPr>
              <a:spcAft>
                <a:spcPts val="600"/>
              </a:spcAft>
            </a:pPr>
            <a:r>
              <a:rPr lang="en-US" sz="1900"/>
              <a:t>Systemic inequalities worsen impacts and gender inequality increases vulnerability</a:t>
            </a:r>
          </a:p>
          <a:p>
            <a:pPr>
              <a:spcAft>
                <a:spcPts val="600"/>
              </a:spcAft>
            </a:pPr>
            <a:endParaRPr lang="en-US" sz="1900"/>
          </a:p>
        </p:txBody>
      </p:sp>
      <p:pic>
        <p:nvPicPr>
          <p:cNvPr id="5" name="Marcador de Posição de Conteúdo 4" descr="Uma imagem com ar livre, água, criança pequena, vestuário&#10;&#10;Descrição gerada automaticamente">
            <a:extLst>
              <a:ext uri="{FF2B5EF4-FFF2-40B4-BE49-F238E27FC236}">
                <a16:creationId xmlns:a16="http://schemas.microsoft.com/office/drawing/2014/main" id="{D6670F56-591A-C9A7-39A5-777D3E208A2A}"/>
              </a:ext>
            </a:extLst>
          </p:cNvPr>
          <p:cNvPicPr>
            <a:picLocks noGrp="1" noChangeAspect="1"/>
          </p:cNvPicPr>
          <p:nvPr>
            <p:ph sz="half" idx="2"/>
          </p:nvPr>
        </p:nvPicPr>
        <p:blipFill>
          <a:blip r:embed="rId3"/>
          <a:srcRect l="11565" r="9398"/>
          <a:stretch/>
        </p:blipFill>
        <p:spPr>
          <a:xfrm>
            <a:off x="1522413" y="2819399"/>
            <a:ext cx="4416552" cy="3352801"/>
          </a:xfrm>
          <a:prstGeom prst="rect">
            <a:avLst/>
          </a:prstGeom>
          <a:noFill/>
        </p:spPr>
      </p:pic>
      <p:sp>
        <p:nvSpPr>
          <p:cNvPr id="3" name="Marcador de Posição de Conteúdo 2">
            <a:extLst>
              <a:ext uri="{FF2B5EF4-FFF2-40B4-BE49-F238E27FC236}">
                <a16:creationId xmlns:a16="http://schemas.microsoft.com/office/drawing/2014/main" id="{323A3365-5D14-8FEC-45A8-E6B03A427FF1}"/>
              </a:ext>
            </a:extLst>
          </p:cNvPr>
          <p:cNvSpPr>
            <a:spLocks noGrp="1"/>
          </p:cNvSpPr>
          <p:nvPr>
            <p:ph sz="half" idx="13"/>
          </p:nvPr>
        </p:nvSpPr>
        <p:spPr>
          <a:xfrm>
            <a:off x="6249860" y="2819400"/>
            <a:ext cx="4416552" cy="3352801"/>
          </a:xfrm>
        </p:spPr>
        <p:txBody>
          <a:bodyPr vert="horz" lIns="91440" tIns="45720" rIns="91440" bIns="45720" rtlCol="0">
            <a:normAutofit/>
          </a:bodyPr>
          <a:lstStyle/>
          <a:p>
            <a:r>
              <a:rPr lang="pt-PT" sz="1700"/>
              <a:t>Higher exposure to climate hazards</a:t>
            </a:r>
          </a:p>
          <a:p>
            <a:r>
              <a:rPr lang="pt-PT" sz="1700"/>
              <a:t>Increased displacement due to climate events</a:t>
            </a:r>
          </a:p>
          <a:p>
            <a:r>
              <a:rPr lang="pt-PT" sz="1700"/>
              <a:t>Economic disadvantage in climate response</a:t>
            </a:r>
          </a:p>
          <a:p>
            <a:r>
              <a:rPr lang="pt-PT" sz="1700"/>
              <a:t>Limited resources for adaptation</a:t>
            </a:r>
          </a:p>
          <a:p>
            <a:r>
              <a:rPr lang="pt-PT" sz="1700"/>
              <a:t>Limited access to clean resources</a:t>
            </a:r>
          </a:p>
          <a:p>
            <a:r>
              <a:rPr lang="pt-PT" sz="1700"/>
              <a:t>Disparities in recovery efforts</a:t>
            </a:r>
          </a:p>
          <a:p>
            <a:r>
              <a:rPr lang="pt-PT" sz="1700"/>
              <a:t>Health impacts exacerbated by poverty</a:t>
            </a:r>
          </a:p>
        </p:txBody>
      </p:sp>
      <p:sp>
        <p:nvSpPr>
          <p:cNvPr id="9" name="CaixaDeTexto 8">
            <a:extLst>
              <a:ext uri="{FF2B5EF4-FFF2-40B4-BE49-F238E27FC236}">
                <a16:creationId xmlns:a16="http://schemas.microsoft.com/office/drawing/2014/main" id="{9AAB81A0-3769-81F1-7FE4-7E2E99C9E780}"/>
              </a:ext>
            </a:extLst>
          </p:cNvPr>
          <p:cNvSpPr txBox="1"/>
          <p:nvPr/>
        </p:nvSpPr>
        <p:spPr>
          <a:xfrm>
            <a:off x="6382444" y="2060848"/>
            <a:ext cx="4283968" cy="606152"/>
          </a:xfrm>
          <a:prstGeom prst="rect">
            <a:avLst/>
          </a:prstGeom>
        </p:spPr>
        <p:txBody>
          <a:bodyPr vert="horz" lIns="91440" tIns="45720" rIns="91440" bIns="45720" rtlCol="0" anchor="ctr">
            <a:normAutofit/>
          </a:bodyPr>
          <a:lstStyle/>
          <a:p>
            <a:pPr>
              <a:lnSpc>
                <a:spcPct val="90000"/>
              </a:lnSpc>
              <a:spcAft>
                <a:spcPts val="600"/>
              </a:spcAft>
              <a:buSzPct val="100000"/>
            </a:pPr>
            <a:endParaRPr lang="pt-PT" sz="1000" b="0" kern="1200" dirty="0">
              <a:latin typeface="+mn-lt"/>
              <a:ea typeface="+mn-ea"/>
              <a:cs typeface="+mn-cs"/>
            </a:endParaRPr>
          </a:p>
        </p:txBody>
      </p:sp>
    </p:spTree>
    <p:extLst>
      <p:ext uri="{BB962C8B-B14F-4D97-AF65-F5344CB8AC3E}">
        <p14:creationId xmlns:p14="http://schemas.microsoft.com/office/powerpoint/2010/main" val="85418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BD7691-620D-FD26-5834-07E5B91CD9C7}"/>
              </a:ext>
            </a:extLst>
          </p:cNvPr>
          <p:cNvSpPr>
            <a:spLocks noGrp="1"/>
          </p:cNvSpPr>
          <p:nvPr>
            <p:ph type="title"/>
          </p:nvPr>
        </p:nvSpPr>
        <p:spPr>
          <a:xfrm>
            <a:off x="659532" y="548680"/>
            <a:ext cx="3096344" cy="2273200"/>
          </a:xfrm>
        </p:spPr>
        <p:txBody>
          <a:bodyPr/>
          <a:lstStyle/>
          <a:p>
            <a:r>
              <a:rPr lang="en-US" dirty="0"/>
              <a:t>Intersection of Art and Environmental Justice</a:t>
            </a:r>
            <a:endParaRPr lang="pt-PT" dirty="0"/>
          </a:p>
        </p:txBody>
      </p:sp>
      <p:sp>
        <p:nvSpPr>
          <p:cNvPr id="3" name="Marcador de Posição do Texto 2">
            <a:extLst>
              <a:ext uri="{FF2B5EF4-FFF2-40B4-BE49-F238E27FC236}">
                <a16:creationId xmlns:a16="http://schemas.microsoft.com/office/drawing/2014/main" id="{D7DB01BB-4FCA-D964-29EB-A2AAF9FF6820}"/>
              </a:ext>
            </a:extLst>
          </p:cNvPr>
          <p:cNvSpPr>
            <a:spLocks noGrp="1"/>
          </p:cNvSpPr>
          <p:nvPr>
            <p:ph type="body" sz="half" idx="2"/>
          </p:nvPr>
        </p:nvSpPr>
        <p:spPr>
          <a:xfrm>
            <a:off x="693812" y="3429000"/>
            <a:ext cx="2743200" cy="2743200"/>
          </a:xfrm>
        </p:spPr>
        <p:txBody>
          <a:bodyPr/>
          <a:lstStyle/>
          <a:p>
            <a:endParaRPr lang="pt-PT" dirty="0"/>
          </a:p>
        </p:txBody>
      </p:sp>
      <p:pic>
        <p:nvPicPr>
          <p:cNvPr id="5" name="Marcador de Posição de Conteúdo 4">
            <a:extLst>
              <a:ext uri="{FF2B5EF4-FFF2-40B4-BE49-F238E27FC236}">
                <a16:creationId xmlns:a16="http://schemas.microsoft.com/office/drawing/2014/main" id="{A03309E1-9563-5FBB-CEA5-B5F4440A32A8}"/>
              </a:ext>
            </a:extLst>
          </p:cNvPr>
          <p:cNvPicPr>
            <a:picLocks noGrp="1" noChangeAspect="1"/>
          </p:cNvPicPr>
          <p:nvPr>
            <p:ph idx="1"/>
          </p:nvPr>
        </p:nvPicPr>
        <p:blipFill>
          <a:blip r:embed="rId3"/>
          <a:stretch>
            <a:fillRect/>
          </a:stretch>
        </p:blipFill>
        <p:spPr>
          <a:xfrm>
            <a:off x="993849" y="3593306"/>
            <a:ext cx="2143125" cy="2133600"/>
          </a:xfrm>
          <a:prstGeom prst="rect">
            <a:avLst/>
          </a:prstGeom>
        </p:spPr>
      </p:pic>
      <p:sp>
        <p:nvSpPr>
          <p:cNvPr id="7" name="CaixaDeTexto 6">
            <a:extLst>
              <a:ext uri="{FF2B5EF4-FFF2-40B4-BE49-F238E27FC236}">
                <a16:creationId xmlns:a16="http://schemas.microsoft.com/office/drawing/2014/main" id="{25392F20-E211-B82A-A3B8-9C0AF8AA53E8}"/>
              </a:ext>
            </a:extLst>
          </p:cNvPr>
          <p:cNvSpPr txBox="1"/>
          <p:nvPr/>
        </p:nvSpPr>
        <p:spPr>
          <a:xfrm>
            <a:off x="4540770" y="2459504"/>
            <a:ext cx="6353298" cy="4401205"/>
          </a:xfrm>
          <a:prstGeom prst="rect">
            <a:avLst/>
          </a:prstGeom>
          <a:noFill/>
        </p:spPr>
        <p:txBody>
          <a:bodyPr wrap="square">
            <a:spAutoFit/>
          </a:bodyPr>
          <a:lstStyle/>
          <a:p>
            <a:pPr>
              <a:lnSpc>
                <a:spcPct val="150000"/>
              </a:lnSpc>
            </a:pPr>
            <a:r>
              <a:rPr lang="en-US" sz="2000" dirty="0">
                <a:latin typeface="Helvetica" panose="020B0604020202020204" pitchFamily="34" charset="0"/>
                <a:cs typeface="Helvetica" panose="020B0604020202020204" pitchFamily="34" charset="0"/>
              </a:rPr>
              <a:t>The intersection of art and environmental justice addresses issues of equity, representation, and community in environmental movements. Artists illuminate marginalized voices disproportionately affected by climate change, using their platform to advocate for systemic change and inclusive policies.</a:t>
            </a:r>
          </a:p>
          <a:p>
            <a:pPr>
              <a:lnSpc>
                <a:spcPct val="200000"/>
              </a:lnSpc>
            </a:pPr>
            <a:endParaRPr lang="en-US" sz="2000" dirty="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p>
            <a:endParaRPr lang="pt-PT"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1295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a Imagem 2">
            <a:extLst>
              <a:ext uri="{FF2B5EF4-FFF2-40B4-BE49-F238E27FC236}">
                <a16:creationId xmlns:a16="http://schemas.microsoft.com/office/drawing/2014/main" id="{F6F85193-668F-A339-09B1-61FA86CDE5F7}"/>
              </a:ext>
            </a:extLst>
          </p:cNvPr>
          <p:cNvSpPr>
            <a:spLocks noGrp="1"/>
          </p:cNvSpPr>
          <p:nvPr>
            <p:ph type="pic" idx="1"/>
          </p:nvPr>
        </p:nvSpPr>
        <p:spPr/>
        <p:txBody>
          <a:bodyPr/>
          <a:lstStyle/>
          <a:p>
            <a:endParaRPr lang="pt-PT" dirty="0"/>
          </a:p>
        </p:txBody>
      </p:sp>
      <p:sp>
        <p:nvSpPr>
          <p:cNvPr id="2" name="Título 1">
            <a:extLst>
              <a:ext uri="{FF2B5EF4-FFF2-40B4-BE49-F238E27FC236}">
                <a16:creationId xmlns:a16="http://schemas.microsoft.com/office/drawing/2014/main" id="{6677ADA2-6421-79FF-29FB-DF1D90B9A7F1}"/>
              </a:ext>
            </a:extLst>
          </p:cNvPr>
          <p:cNvSpPr>
            <a:spLocks noGrp="1"/>
          </p:cNvSpPr>
          <p:nvPr>
            <p:ph type="title"/>
          </p:nvPr>
        </p:nvSpPr>
        <p:spPr/>
        <p:txBody>
          <a:bodyPr/>
          <a:lstStyle/>
          <a:p>
            <a:r>
              <a:rPr lang="pt-PT" dirty="0" err="1"/>
              <a:t>Part</a:t>
            </a:r>
            <a:r>
              <a:rPr lang="pt-PT" dirty="0"/>
              <a:t> II - </a:t>
            </a:r>
            <a:r>
              <a:rPr lang="pt-PT" dirty="0" err="1"/>
              <a:t>Bridging</a:t>
            </a:r>
            <a:r>
              <a:rPr lang="pt-PT" dirty="0"/>
              <a:t> </a:t>
            </a:r>
            <a:r>
              <a:rPr lang="pt-PT" dirty="0" err="1"/>
              <a:t>science</a:t>
            </a:r>
            <a:r>
              <a:rPr lang="pt-PT" dirty="0"/>
              <a:t> </a:t>
            </a:r>
            <a:r>
              <a:rPr lang="pt-PT" dirty="0" err="1"/>
              <a:t>and</a:t>
            </a:r>
            <a:r>
              <a:rPr lang="pt-PT" dirty="0"/>
              <a:t> </a:t>
            </a:r>
            <a:r>
              <a:rPr lang="pt-PT" dirty="0" err="1"/>
              <a:t>art</a:t>
            </a:r>
            <a:endParaRPr lang="pt-PT" dirty="0"/>
          </a:p>
        </p:txBody>
      </p:sp>
      <p:sp>
        <p:nvSpPr>
          <p:cNvPr id="4" name="Marcador de Posição do Texto 3">
            <a:extLst>
              <a:ext uri="{FF2B5EF4-FFF2-40B4-BE49-F238E27FC236}">
                <a16:creationId xmlns:a16="http://schemas.microsoft.com/office/drawing/2014/main" id="{360FE3B4-305E-5B2E-5639-1CABE6D24E37}"/>
              </a:ext>
            </a:extLst>
          </p:cNvPr>
          <p:cNvSpPr>
            <a:spLocks noGrp="1"/>
          </p:cNvSpPr>
          <p:nvPr>
            <p:ph type="body" sz="half" idx="2"/>
          </p:nvPr>
        </p:nvSpPr>
        <p:spPr>
          <a:xfrm>
            <a:off x="8182644" y="3068960"/>
            <a:ext cx="2743200" cy="2743200"/>
          </a:xfrm>
        </p:spPr>
        <p:txBody>
          <a:bodyPr>
            <a:normAutofit/>
          </a:bodyPr>
          <a:lstStyle/>
          <a:p>
            <a:r>
              <a:rPr lang="pt-PT" sz="2000" dirty="0" err="1">
                <a:latin typeface="Helvetica" panose="020B0604020202020204" pitchFamily="34" charset="0"/>
                <a:cs typeface="Helvetica" panose="020B0604020202020204" pitchFamily="34" charset="0"/>
              </a:rPr>
              <a:t>Art</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and</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Science</a:t>
            </a:r>
            <a:r>
              <a:rPr lang="pt-PT" sz="2000" dirty="0">
                <a:latin typeface="Helvetica" panose="020B0604020202020204" pitchFamily="34" charset="0"/>
                <a:cs typeface="Helvetica" panose="020B0604020202020204" pitchFamily="34" charset="0"/>
              </a:rPr>
              <a:t> converge to </a:t>
            </a:r>
            <a:r>
              <a:rPr lang="pt-PT" sz="2000" dirty="0" err="1">
                <a:latin typeface="Helvetica" panose="020B0604020202020204" pitchFamily="34" charset="0"/>
                <a:cs typeface="Helvetica" panose="020B0604020202020204" pitchFamily="34" charset="0"/>
              </a:rPr>
              <a:t>illuminate</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the</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stark</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realities</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of</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climate</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change</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fostering</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awareness</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and</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inspiring</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action</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through</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creative</a:t>
            </a:r>
            <a:r>
              <a:rPr lang="pt-PT" sz="2000" dirty="0">
                <a:latin typeface="Helvetica" panose="020B0604020202020204" pitchFamily="34" charset="0"/>
                <a:cs typeface="Helvetica" panose="020B0604020202020204" pitchFamily="34" charset="0"/>
              </a:rPr>
              <a:t> </a:t>
            </a:r>
            <a:r>
              <a:rPr lang="pt-PT" sz="2000" dirty="0" err="1">
                <a:latin typeface="Helvetica" panose="020B0604020202020204" pitchFamily="34" charset="0"/>
                <a:cs typeface="Helvetica" panose="020B0604020202020204" pitchFamily="34" charset="0"/>
              </a:rPr>
              <a:t>expressiona</a:t>
            </a:r>
            <a:endParaRPr lang="pt-PT" sz="2000" dirty="0">
              <a:latin typeface="Helvetica" panose="020B0604020202020204" pitchFamily="34" charset="0"/>
              <a:cs typeface="Helvetica" panose="020B0604020202020204" pitchFamily="34" charset="0"/>
            </a:endParaRPr>
          </a:p>
        </p:txBody>
      </p:sp>
      <p:pic>
        <p:nvPicPr>
          <p:cNvPr id="5" name="Imagem 4">
            <a:extLst>
              <a:ext uri="{FF2B5EF4-FFF2-40B4-BE49-F238E27FC236}">
                <a16:creationId xmlns:a16="http://schemas.microsoft.com/office/drawing/2014/main" id="{550E2A7C-5C1A-A445-C1F1-326EFBBBA501}"/>
              </a:ext>
            </a:extLst>
          </p:cNvPr>
          <p:cNvPicPr>
            <a:picLocks noChangeAspect="1"/>
          </p:cNvPicPr>
          <p:nvPr/>
        </p:nvPicPr>
        <p:blipFill>
          <a:blip r:embed="rId3"/>
          <a:stretch>
            <a:fillRect/>
          </a:stretch>
        </p:blipFill>
        <p:spPr>
          <a:xfrm>
            <a:off x="1540422" y="1700808"/>
            <a:ext cx="6066158" cy="4392488"/>
          </a:xfrm>
          <a:prstGeom prst="rect">
            <a:avLst/>
          </a:prstGeom>
        </p:spPr>
      </p:pic>
    </p:spTree>
    <p:extLst>
      <p:ext uri="{BB962C8B-B14F-4D97-AF65-F5344CB8AC3E}">
        <p14:creationId xmlns:p14="http://schemas.microsoft.com/office/powerpoint/2010/main" val="103707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BB7731EC-22BC-E45F-3C7A-6C813B137FFD}"/>
              </a:ext>
            </a:extLst>
          </p:cNvPr>
          <p:cNvSpPr>
            <a:spLocks noGrp="1"/>
          </p:cNvSpPr>
          <p:nvPr>
            <p:ph type="body" sz="half" idx="2"/>
          </p:nvPr>
        </p:nvSpPr>
        <p:spPr>
          <a:xfrm>
            <a:off x="765820" y="3196332"/>
            <a:ext cx="3096344" cy="2743200"/>
          </a:xfrm>
        </p:spPr>
        <p:txBody>
          <a:bodyPr anchor="b">
            <a:normAutofit fontScale="92500" lnSpcReduction="10000"/>
          </a:bodyPr>
          <a:lstStyle/>
          <a:p>
            <a:r>
              <a:rPr lang="en-US" sz="2000" dirty="0">
                <a:latin typeface="Helvetica" panose="020B0604020202020204" pitchFamily="34" charset="0"/>
                <a:cs typeface="Helvetica" panose="020B0604020202020204" pitchFamily="34" charset="0"/>
              </a:rPr>
              <a:t>The collaboration between artists and scientists enhances communication of climate issues, bridging gaps between empirical data and emotional experiences. This synergy can galvanize communities and foster collective activism against climate change.</a:t>
            </a:r>
            <a:endParaRPr lang="pt-PT" sz="2000" dirty="0">
              <a:latin typeface="Helvetica" panose="020B0604020202020204" pitchFamily="34" charset="0"/>
              <a:cs typeface="Helvetica" panose="020B0604020202020204" pitchFamily="34" charset="0"/>
            </a:endParaRPr>
          </a:p>
          <a:p>
            <a:endParaRPr lang="pt-PT" dirty="0"/>
          </a:p>
        </p:txBody>
      </p:sp>
      <p:pic>
        <p:nvPicPr>
          <p:cNvPr id="9" name="Imagem 8">
            <a:extLst>
              <a:ext uri="{FF2B5EF4-FFF2-40B4-BE49-F238E27FC236}">
                <a16:creationId xmlns:a16="http://schemas.microsoft.com/office/drawing/2014/main" id="{B42512E4-3D32-E58F-2CF9-33EB7DDEFF14}"/>
              </a:ext>
            </a:extLst>
          </p:cNvPr>
          <p:cNvPicPr>
            <a:picLocks noChangeAspect="1"/>
          </p:cNvPicPr>
          <p:nvPr/>
        </p:nvPicPr>
        <p:blipFill>
          <a:blip r:embed="rId3"/>
          <a:stretch>
            <a:fillRect/>
          </a:stretch>
        </p:blipFill>
        <p:spPr>
          <a:xfrm>
            <a:off x="5707099" y="1905000"/>
            <a:ext cx="3675125" cy="4038600"/>
          </a:xfrm>
          <a:prstGeom prst="rect">
            <a:avLst/>
          </a:prstGeom>
          <a:noFill/>
        </p:spPr>
      </p:pic>
    </p:spTree>
    <p:extLst>
      <p:ext uri="{BB962C8B-B14F-4D97-AF65-F5344CB8AC3E}">
        <p14:creationId xmlns:p14="http://schemas.microsoft.com/office/powerpoint/2010/main" val="273266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D5B2E2EF-FCC1-9E4B-400A-1248ECD0430D}"/>
              </a:ext>
            </a:extLst>
          </p:cNvPr>
          <p:cNvPicPr>
            <a:picLocks noChangeAspect="1"/>
          </p:cNvPicPr>
          <p:nvPr/>
        </p:nvPicPr>
        <p:blipFill>
          <a:blip r:embed="rId3"/>
          <a:stretch>
            <a:fillRect/>
          </a:stretch>
        </p:blipFill>
        <p:spPr>
          <a:xfrm>
            <a:off x="2953715" y="1884311"/>
            <a:ext cx="3253526" cy="4041648"/>
          </a:xfrm>
          <a:prstGeom prst="rect">
            <a:avLst/>
          </a:prstGeom>
          <a:noFill/>
        </p:spPr>
      </p:pic>
      <p:sp>
        <p:nvSpPr>
          <p:cNvPr id="7" name="Marcador de Posição do Texto 4">
            <a:extLst>
              <a:ext uri="{FF2B5EF4-FFF2-40B4-BE49-F238E27FC236}">
                <a16:creationId xmlns:a16="http://schemas.microsoft.com/office/drawing/2014/main" id="{08BC92A7-2DB0-DD46-A4F6-958D82F700FF}"/>
              </a:ext>
            </a:extLst>
          </p:cNvPr>
          <p:cNvSpPr>
            <a:spLocks noGrp="1"/>
          </p:cNvSpPr>
          <p:nvPr>
            <p:ph type="body" sz="half" idx="2"/>
          </p:nvPr>
        </p:nvSpPr>
        <p:spPr>
          <a:xfrm>
            <a:off x="7905958" y="2113300"/>
            <a:ext cx="3084997" cy="4041648"/>
          </a:xfrm>
        </p:spPr>
        <p:txBody>
          <a:bodyPr anchor="b">
            <a:normAutofit/>
          </a:bodyPr>
          <a:lstStyle/>
          <a:p>
            <a:r>
              <a:rPr lang="en-US" sz="2000" dirty="0">
                <a:latin typeface="Helvetica" panose="020B0604020202020204" pitchFamily="34" charset="0"/>
                <a:cs typeface="Helvetica" panose="020B0604020202020204" pitchFamily="34" charset="0"/>
              </a:rPr>
              <a:t>Historically, art and science have often intersected, from early naturalist illustrations to modern eco-art movements. Artists have long used their work to reflect on human impact on nature, amplifying scientific findings into broader social dialogues.</a:t>
            </a:r>
            <a:endParaRPr lang="pt-PT" sz="2000" dirty="0">
              <a:latin typeface="Helvetica" panose="020B0604020202020204" pitchFamily="34" charset="0"/>
              <a:cs typeface="Helvetica" panose="020B0604020202020204" pitchFamily="34" charset="0"/>
            </a:endParaRPr>
          </a:p>
          <a:p>
            <a:endParaRPr lang="pt-PT" dirty="0"/>
          </a:p>
        </p:txBody>
      </p:sp>
    </p:spTree>
    <p:extLst>
      <p:ext uri="{BB962C8B-B14F-4D97-AF65-F5344CB8AC3E}">
        <p14:creationId xmlns:p14="http://schemas.microsoft.com/office/powerpoint/2010/main" val="383801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05436-6604-4B13-BEC1-7679669762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F21F8C5-A84D-6D63-55FF-F150B02F55F1}"/>
              </a:ext>
            </a:extLst>
          </p:cNvPr>
          <p:cNvSpPr>
            <a:spLocks noGrp="1"/>
          </p:cNvSpPr>
          <p:nvPr>
            <p:ph type="ctrTitle"/>
          </p:nvPr>
        </p:nvSpPr>
        <p:spPr>
          <a:xfrm>
            <a:off x="1522413" y="3284984"/>
            <a:ext cx="9144000" cy="1287016"/>
          </a:xfrm>
        </p:spPr>
        <p:txBody>
          <a:bodyPr/>
          <a:lstStyle/>
          <a:p>
            <a:br>
              <a:rPr lang="pt-PT" sz="3200" dirty="0"/>
            </a:br>
            <a:r>
              <a:rPr lang="pt-PT" sz="3200" dirty="0" err="1"/>
              <a:t>Part</a:t>
            </a:r>
            <a:r>
              <a:rPr lang="pt-PT" sz="3200" dirty="0"/>
              <a:t> III</a:t>
            </a:r>
            <a:br>
              <a:rPr lang="pt-PT" sz="3200" dirty="0"/>
            </a:br>
            <a:endParaRPr lang="pt-PT" sz="3200" dirty="0"/>
          </a:p>
        </p:txBody>
      </p:sp>
      <p:sp>
        <p:nvSpPr>
          <p:cNvPr id="3" name="Subtítulo 2">
            <a:extLst>
              <a:ext uri="{FF2B5EF4-FFF2-40B4-BE49-F238E27FC236}">
                <a16:creationId xmlns:a16="http://schemas.microsoft.com/office/drawing/2014/main" id="{11E1A9A6-95E0-9154-9A35-D0047E905FDB}"/>
              </a:ext>
            </a:extLst>
          </p:cNvPr>
          <p:cNvSpPr>
            <a:spLocks noGrp="1"/>
          </p:cNvSpPr>
          <p:nvPr>
            <p:ph type="subTitle" idx="1"/>
          </p:nvPr>
        </p:nvSpPr>
        <p:spPr>
          <a:xfrm>
            <a:off x="1495425" y="4293096"/>
            <a:ext cx="9143999" cy="1066800"/>
          </a:xfrm>
        </p:spPr>
        <p:txBody>
          <a:bodyPr>
            <a:normAutofit/>
          </a:bodyPr>
          <a:lstStyle/>
          <a:p>
            <a:r>
              <a:rPr lang="en-US" sz="3200" dirty="0"/>
              <a:t>Final Remarks</a:t>
            </a:r>
            <a:endParaRPr lang="pt-PT" sz="3200" dirty="0"/>
          </a:p>
        </p:txBody>
      </p:sp>
    </p:spTree>
    <p:extLst>
      <p:ext uri="{BB962C8B-B14F-4D97-AF65-F5344CB8AC3E}">
        <p14:creationId xmlns:p14="http://schemas.microsoft.com/office/powerpoint/2010/main" val="61349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5BD7B1-1803-64D5-B09B-4EE0B06A905B}"/>
              </a:ext>
            </a:extLst>
          </p:cNvPr>
          <p:cNvSpPr>
            <a:spLocks noGrp="1"/>
          </p:cNvSpPr>
          <p:nvPr>
            <p:ph type="ctrTitle"/>
          </p:nvPr>
        </p:nvSpPr>
        <p:spPr>
          <a:xfrm>
            <a:off x="1522413" y="3284984"/>
            <a:ext cx="9144000" cy="1287016"/>
          </a:xfrm>
        </p:spPr>
        <p:txBody>
          <a:bodyPr/>
          <a:lstStyle/>
          <a:p>
            <a:br>
              <a:rPr lang="pt-PT" sz="3200" dirty="0"/>
            </a:br>
            <a:r>
              <a:rPr lang="pt-PT" sz="3200" dirty="0" err="1"/>
              <a:t>Part</a:t>
            </a:r>
            <a:r>
              <a:rPr lang="pt-PT" sz="3200" dirty="0"/>
              <a:t> I</a:t>
            </a:r>
            <a:br>
              <a:rPr lang="pt-PT" sz="3200" dirty="0"/>
            </a:br>
            <a:endParaRPr lang="pt-PT" sz="3200" dirty="0"/>
          </a:p>
        </p:txBody>
      </p:sp>
      <p:sp>
        <p:nvSpPr>
          <p:cNvPr id="3" name="Subtítulo 2">
            <a:extLst>
              <a:ext uri="{FF2B5EF4-FFF2-40B4-BE49-F238E27FC236}">
                <a16:creationId xmlns:a16="http://schemas.microsoft.com/office/drawing/2014/main" id="{E58D66AC-5B6F-BDD5-5539-35CC95BB1D52}"/>
              </a:ext>
            </a:extLst>
          </p:cNvPr>
          <p:cNvSpPr>
            <a:spLocks noGrp="1"/>
          </p:cNvSpPr>
          <p:nvPr>
            <p:ph type="subTitle" idx="1"/>
          </p:nvPr>
        </p:nvSpPr>
        <p:spPr>
          <a:xfrm>
            <a:off x="1495425" y="4293096"/>
            <a:ext cx="9143999" cy="1066800"/>
          </a:xfrm>
        </p:spPr>
        <p:txBody>
          <a:bodyPr/>
          <a:lstStyle/>
          <a:p>
            <a:r>
              <a:rPr lang="en-US" dirty="0"/>
              <a:t>The project - Tackling Climate Change with Gender Equality</a:t>
            </a:r>
            <a:endParaRPr lang="pt-PT" dirty="0"/>
          </a:p>
        </p:txBody>
      </p:sp>
    </p:spTree>
    <p:extLst>
      <p:ext uri="{BB962C8B-B14F-4D97-AF65-F5344CB8AC3E}">
        <p14:creationId xmlns:p14="http://schemas.microsoft.com/office/powerpoint/2010/main" val="105105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PT" dirty="0" err="1"/>
              <a:t>Part</a:t>
            </a:r>
            <a:r>
              <a:rPr lang="pt-PT" dirty="0"/>
              <a:t> III –</a:t>
            </a:r>
            <a:r>
              <a:rPr lang="pt-PT" dirty="0" err="1"/>
              <a:t>Key</a:t>
            </a:r>
            <a:r>
              <a:rPr lang="pt-PT" dirty="0"/>
              <a:t> </a:t>
            </a:r>
            <a:r>
              <a:rPr lang="pt-PT" dirty="0" err="1"/>
              <a:t>Findings</a:t>
            </a:r>
            <a:endParaRPr lang="pt-PT" dirty="0"/>
          </a:p>
        </p:txBody>
      </p:sp>
      <p:sp>
        <p:nvSpPr>
          <p:cNvPr id="5" name="Marcador de Posição de Conteúdo 4"/>
          <p:cNvSpPr>
            <a:spLocks noGrp="1"/>
          </p:cNvSpPr>
          <p:nvPr>
            <p:ph sz="half" idx="1"/>
          </p:nvPr>
        </p:nvSpPr>
        <p:spPr>
          <a:xfrm>
            <a:off x="1522413" y="1905000"/>
            <a:ext cx="10332639" cy="4267200"/>
          </a:xfrm>
        </p:spPr>
        <p:txBody>
          <a:bodyPr rtlCol="0">
            <a:normAutofit/>
          </a:bodyPr>
          <a:lstStyle/>
          <a:p>
            <a:pPr rtl="0"/>
            <a:r>
              <a:rPr lang="en-US" sz="2000" dirty="0">
                <a:latin typeface="Helvetica" panose="020B0604020202020204" pitchFamily="34" charset="0"/>
                <a:cs typeface="Helvetica" panose="020B0604020202020204" pitchFamily="34" charset="0"/>
              </a:rPr>
              <a:t>Art serves as a powerful medium to convey complex scientific facts, transforming data into visual narratives that resonate with audiences.</a:t>
            </a:r>
          </a:p>
          <a:p>
            <a:pPr rtl="0"/>
            <a:r>
              <a:rPr lang="en-US" sz="2000" dirty="0">
                <a:latin typeface="Helvetica" panose="020B0604020202020204" pitchFamily="34" charset="0"/>
                <a:cs typeface="Helvetica" panose="020B0604020202020204" pitchFamily="34" charset="0"/>
              </a:rPr>
              <a:t>Art fosters emotional connections by narrating the impact of climate change, evoking empathy and prompting action. Through storytelling, artists spotlight environmental issues and personal experiences tied to scientific realities.</a:t>
            </a:r>
          </a:p>
          <a:p>
            <a:pPr rtl="0"/>
            <a:r>
              <a:rPr lang="en-US" sz="2000" dirty="0">
                <a:latin typeface="Helvetica" panose="020B0604020202020204" pitchFamily="34" charset="0"/>
                <a:cs typeface="Helvetica" panose="020B0604020202020204" pitchFamily="34" charset="0"/>
              </a:rPr>
              <a:t>Artists utilize various techniques to graphically illustrate scientific data, making abstract concepts tangible. Innovative methods such as infographics, installations, and interactive media allow audiences to engage with facts more meaningfully.</a:t>
            </a:r>
          </a:p>
          <a:p>
            <a:pPr rtl="0"/>
            <a:r>
              <a:rPr lang="en-US" sz="2000" dirty="0">
                <a:latin typeface="Helvetica" panose="020B0604020202020204" pitchFamily="34" charset="0"/>
                <a:cs typeface="Helvetica" panose="020B0604020202020204" pitchFamily="34" charset="0"/>
              </a:rPr>
              <a:t>Modern technology plays a critical role in climate art. Tools like augmented reality and data analytics allow artists to create immersive experiences, presenting climate data in compelling ways that resonate with broader audiences</a:t>
            </a:r>
            <a:endParaRPr lang="pt-PT"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37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23A1-4D97-8D2D-B058-C1A2526CC05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81C127F-B3C0-0F3A-FAE0-BCB84EE32B9B}"/>
              </a:ext>
            </a:extLst>
          </p:cNvPr>
          <p:cNvSpPr>
            <a:spLocks noGrp="1"/>
          </p:cNvSpPr>
          <p:nvPr>
            <p:ph type="title"/>
          </p:nvPr>
        </p:nvSpPr>
        <p:spPr/>
        <p:txBody>
          <a:bodyPr rtlCol="0"/>
          <a:lstStyle/>
          <a:p>
            <a:pPr rtl="0"/>
            <a:r>
              <a:rPr lang="pt-PT" dirty="0" err="1"/>
              <a:t>Part</a:t>
            </a:r>
            <a:r>
              <a:rPr lang="pt-PT" dirty="0"/>
              <a:t> III – Future </a:t>
            </a:r>
            <a:r>
              <a:rPr lang="pt-PT" dirty="0" err="1"/>
              <a:t>Directions</a:t>
            </a:r>
            <a:endParaRPr lang="pt-PT" dirty="0"/>
          </a:p>
        </p:txBody>
      </p:sp>
      <p:sp>
        <p:nvSpPr>
          <p:cNvPr id="5" name="Marcador de Posição de Conteúdo 4">
            <a:extLst>
              <a:ext uri="{FF2B5EF4-FFF2-40B4-BE49-F238E27FC236}">
                <a16:creationId xmlns:a16="http://schemas.microsoft.com/office/drawing/2014/main" id="{9F635AF2-2273-3CFE-7E83-EA7ED2E95010}"/>
              </a:ext>
            </a:extLst>
          </p:cNvPr>
          <p:cNvSpPr>
            <a:spLocks noGrp="1"/>
          </p:cNvSpPr>
          <p:nvPr>
            <p:ph sz="half" idx="1"/>
          </p:nvPr>
        </p:nvSpPr>
        <p:spPr>
          <a:xfrm>
            <a:off x="837828" y="1916832"/>
            <a:ext cx="11052719" cy="4267200"/>
          </a:xfrm>
        </p:spPr>
        <p:txBody>
          <a:bodyPr rtlCol="0">
            <a:normAutofit/>
          </a:bodyPr>
          <a:lstStyle/>
          <a:p>
            <a:pPr rtl="0"/>
            <a:r>
              <a:rPr lang="en-US" sz="2000" dirty="0">
                <a:latin typeface="Helvetica" panose="020B0604020202020204" pitchFamily="34" charset="0"/>
                <a:cs typeface="Helvetica" panose="020B0604020202020204" pitchFamily="34" charset="0"/>
              </a:rPr>
              <a:t>Collaborative and interdisciplinary projects, blending art, science, and activism. Artists are increasingly engaging with local communities to create works that highlight specific environmental issues, making art a vehicle for social change.</a:t>
            </a:r>
            <a:endParaRPr lang="pt-PT" sz="2000" dirty="0">
              <a:latin typeface="Helvetica" panose="020B0604020202020204" pitchFamily="34" charset="0"/>
              <a:cs typeface="Helvetica" panose="020B0604020202020204" pitchFamily="34" charset="0"/>
            </a:endParaRPr>
          </a:p>
          <a:p>
            <a:pPr rtl="0"/>
            <a:r>
              <a:rPr lang="en-US" sz="2000" dirty="0">
                <a:latin typeface="Helvetica" panose="020B0604020202020204" pitchFamily="34" charset="0"/>
                <a:cs typeface="Helvetica" panose="020B0604020202020204" pitchFamily="34" charset="0"/>
              </a:rPr>
              <a:t> Future efforts are likely to engage technology and data visualization, making climate issues more accessible and urgent to wider audiences.</a:t>
            </a:r>
          </a:p>
          <a:p>
            <a:pPr rtl="0"/>
            <a:r>
              <a:rPr lang="en-US" sz="2000" dirty="0">
                <a:latin typeface="Helvetica" panose="020B0604020202020204" pitchFamily="34" charset="0"/>
                <a:cs typeface="Helvetica" panose="020B0604020202020204" pitchFamily="34" charset="0"/>
              </a:rPr>
              <a:t>Social media has transformed how climate art is shared and perceived, allowing artists and activists to reach wider audiences. Making social media an ally in the quest for greater climate justice, namely by giving visibility to the people and communities that suffer most from inequality.</a:t>
            </a:r>
          </a:p>
          <a:p>
            <a:pPr rtl="0"/>
            <a:r>
              <a:rPr lang="en-US" sz="2000" dirty="0">
                <a:latin typeface="Helvetica" panose="020B0604020202020204" pitchFamily="34" charset="0"/>
                <a:cs typeface="Helvetica" panose="020B0604020202020204" pitchFamily="34" charset="0"/>
              </a:rPr>
              <a:t>As climate change concerns grow, audience perceptions of art relating to environmental issues are shifting. Public interest in sustainability and eco-consciousness is increasing, leading to greater appreciation for artists addressing these themes authentically and urgently.</a:t>
            </a:r>
            <a:endParaRPr lang="pt-PT"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023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46B4968-7A4A-CD06-B5E3-CA6826EA2A34}"/>
              </a:ext>
            </a:extLst>
          </p:cNvPr>
          <p:cNvSpPr txBox="1"/>
          <p:nvPr/>
        </p:nvSpPr>
        <p:spPr>
          <a:xfrm>
            <a:off x="765820" y="2276872"/>
            <a:ext cx="2448272" cy="2308324"/>
          </a:xfrm>
          <a:prstGeom prst="rect">
            <a:avLst/>
          </a:prstGeom>
          <a:noFill/>
        </p:spPr>
        <p:txBody>
          <a:bodyPr wrap="square">
            <a:spAutoFit/>
          </a:bodyPr>
          <a:lstStyle/>
          <a:p>
            <a:r>
              <a:rPr lang="en-US" dirty="0">
                <a:latin typeface="+mj-lt"/>
              </a:rPr>
              <a:t>Yes, I know that trees don't have eyes, water doesn't have a mouth and stones don't have ears.</a:t>
            </a:r>
          </a:p>
          <a:p>
            <a:r>
              <a:rPr lang="en-US" dirty="0">
                <a:latin typeface="+mj-lt"/>
              </a:rPr>
              <a:t>Nevertheless, we communicate. </a:t>
            </a:r>
            <a:endParaRPr lang="pt-PT" dirty="0">
              <a:latin typeface="+mj-lt"/>
            </a:endParaRPr>
          </a:p>
        </p:txBody>
      </p:sp>
      <p:pic>
        <p:nvPicPr>
          <p:cNvPr id="2" name="Imagem 1">
            <a:extLst>
              <a:ext uri="{FF2B5EF4-FFF2-40B4-BE49-F238E27FC236}">
                <a16:creationId xmlns:a16="http://schemas.microsoft.com/office/drawing/2014/main" id="{286E1F13-7B7C-F2EA-4BFD-905B61C8E7BA}"/>
              </a:ext>
            </a:extLst>
          </p:cNvPr>
          <p:cNvPicPr>
            <a:picLocks noChangeAspect="1"/>
          </p:cNvPicPr>
          <p:nvPr/>
        </p:nvPicPr>
        <p:blipFill>
          <a:blip r:embed="rId3"/>
          <a:stretch>
            <a:fillRect/>
          </a:stretch>
        </p:blipFill>
        <p:spPr>
          <a:xfrm>
            <a:off x="4510236" y="1916832"/>
            <a:ext cx="6096528" cy="3429297"/>
          </a:xfrm>
          <a:prstGeom prst="rect">
            <a:avLst/>
          </a:prstGeom>
        </p:spPr>
      </p:pic>
      <p:sp>
        <p:nvSpPr>
          <p:cNvPr id="3" name="CaixaDeTexto 2">
            <a:extLst>
              <a:ext uri="{FF2B5EF4-FFF2-40B4-BE49-F238E27FC236}">
                <a16:creationId xmlns:a16="http://schemas.microsoft.com/office/drawing/2014/main" id="{66D7EA7F-86F2-2C5F-126F-7751C86D37BE}"/>
              </a:ext>
            </a:extLst>
          </p:cNvPr>
          <p:cNvSpPr txBox="1"/>
          <p:nvPr/>
        </p:nvSpPr>
        <p:spPr>
          <a:xfrm>
            <a:off x="2422004" y="6381328"/>
            <a:ext cx="7321235" cy="424732"/>
          </a:xfrm>
          <a:prstGeom prst="rect">
            <a:avLst/>
          </a:prstGeom>
          <a:noFill/>
        </p:spPr>
        <p:txBody>
          <a:bodyPr wrap="none" rtlCol="0">
            <a:spAutoFit/>
          </a:bodyPr>
          <a:lstStyle/>
          <a:p>
            <a:pPr>
              <a:lnSpc>
                <a:spcPct val="90000"/>
              </a:lnSpc>
            </a:pPr>
            <a:r>
              <a:rPr lang="pt-PT" sz="2400" dirty="0" err="1">
                <a:latin typeface="+mj-lt"/>
              </a:rPr>
              <a:t>Thank</a:t>
            </a:r>
            <a:r>
              <a:rPr lang="pt-PT" sz="2400" dirty="0">
                <a:latin typeface="+mj-lt"/>
              </a:rPr>
              <a:t> </a:t>
            </a:r>
            <a:r>
              <a:rPr lang="pt-PT" sz="2400" dirty="0" err="1">
                <a:latin typeface="+mj-lt"/>
              </a:rPr>
              <a:t>you</a:t>
            </a:r>
            <a:r>
              <a:rPr lang="pt-PT" sz="2400" dirty="0">
                <a:latin typeface="+mj-lt"/>
              </a:rPr>
              <a:t>! Email: sara.trindade@cig.gov.pt</a:t>
            </a:r>
          </a:p>
        </p:txBody>
      </p:sp>
    </p:spTree>
    <p:extLst>
      <p:ext uri="{BB962C8B-B14F-4D97-AF65-F5344CB8AC3E}">
        <p14:creationId xmlns:p14="http://schemas.microsoft.com/office/powerpoint/2010/main" val="22158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1522414" y="274638"/>
            <a:ext cx="9143998" cy="1020762"/>
          </a:xfrm>
        </p:spPr>
        <p:txBody>
          <a:bodyPr rtlCol="0" anchor="b">
            <a:normAutofit/>
          </a:bodyPr>
          <a:lstStyle/>
          <a:p>
            <a:pPr rtl="0"/>
            <a:r>
              <a:rPr lang="pt-PT" dirty="0" err="1"/>
              <a:t>Objectives</a:t>
            </a:r>
            <a:endParaRPr lang="pt-PT" dirty="0"/>
          </a:p>
        </p:txBody>
      </p:sp>
      <p:sp>
        <p:nvSpPr>
          <p:cNvPr id="14" name="Marcador de Posição de Conteúdo 13"/>
          <p:cNvSpPr>
            <a:spLocks noGrp="1"/>
          </p:cNvSpPr>
          <p:nvPr>
            <p:ph sz="half" idx="1"/>
          </p:nvPr>
        </p:nvSpPr>
        <p:spPr>
          <a:xfrm>
            <a:off x="1522413" y="1905000"/>
            <a:ext cx="4419599" cy="4476328"/>
          </a:xfrm>
        </p:spPr>
        <p:txBody>
          <a:bodyPr rtlCol="0">
            <a:noAutofit/>
          </a:bodyPr>
          <a:lstStyle/>
          <a:p>
            <a:pPr rtl="0"/>
            <a:r>
              <a:rPr lang="en-US" sz="2000" dirty="0">
                <a:latin typeface="Helvetica" panose="020B0604020202020204" pitchFamily="34" charset="0"/>
                <a:cs typeface="Helvetica" panose="020B0604020202020204" pitchFamily="34" charset="0"/>
              </a:rPr>
              <a:t>Present how advances in gender equality can have a positive impact on social and environmental well-being</a:t>
            </a:r>
          </a:p>
          <a:p>
            <a:pPr rtl="0"/>
            <a:r>
              <a:rPr lang="en-US" sz="2000" dirty="0">
                <a:latin typeface="Helvetica" panose="020B0604020202020204" pitchFamily="34" charset="0"/>
                <a:cs typeface="Helvetica" panose="020B0604020202020204" pitchFamily="34" charset="0"/>
              </a:rPr>
              <a:t>Establish an inclusive, long-term awareness-raising plan and global citizenship campaigns to create a more equal, ecological and sustainable society.</a:t>
            </a:r>
          </a:p>
          <a:p>
            <a:pPr rtl="0"/>
            <a:endParaRPr lang="en-US" sz="2000" dirty="0"/>
          </a:p>
          <a:p>
            <a:pPr lvl="4"/>
            <a:r>
              <a:rPr lang="en-US" sz="2000" dirty="0">
                <a:latin typeface="Helvetica" panose="020B0604020202020204" pitchFamily="34" charset="0"/>
                <a:cs typeface="Helvetica" panose="020B0604020202020204" pitchFamily="34" charset="0"/>
              </a:rPr>
              <a:t>Awareness</a:t>
            </a:r>
          </a:p>
          <a:p>
            <a:pPr lvl="4"/>
            <a:r>
              <a:rPr lang="en-US" sz="2000" dirty="0">
                <a:latin typeface="Helvetica" panose="020B0604020202020204" pitchFamily="34" charset="0"/>
                <a:cs typeface="Helvetica" panose="020B0604020202020204" pitchFamily="34" charset="0"/>
              </a:rPr>
              <a:t>Education</a:t>
            </a:r>
          </a:p>
          <a:p>
            <a:pPr lvl="4"/>
            <a:r>
              <a:rPr lang="en-US" sz="2000" dirty="0">
                <a:latin typeface="Helvetica" panose="020B0604020202020204" pitchFamily="34" charset="0"/>
                <a:cs typeface="Helvetica" panose="020B0604020202020204" pitchFamily="34" charset="0"/>
              </a:rPr>
              <a:t>Empowerment</a:t>
            </a:r>
            <a:endParaRPr lang="pt-PT" sz="2000" dirty="0">
              <a:latin typeface="Helvetica" panose="020B0604020202020204" pitchFamily="34" charset="0"/>
              <a:cs typeface="Helvetica" panose="020B0604020202020204" pitchFamily="34" charset="0"/>
            </a:endParaRPr>
          </a:p>
        </p:txBody>
      </p:sp>
      <p:pic>
        <p:nvPicPr>
          <p:cNvPr id="2" name="Imagem 1" descr="An image with three logos: EEA Grants, Cig and Norway Equality and Anti-Descrimination Ombund">
            <a:extLst>
              <a:ext uri="{FF2B5EF4-FFF2-40B4-BE49-F238E27FC236}">
                <a16:creationId xmlns:a16="http://schemas.microsoft.com/office/drawing/2014/main" id="{871F92D4-84BB-643A-122A-B553E809ECF7}"/>
              </a:ext>
            </a:extLst>
          </p:cNvPr>
          <p:cNvPicPr>
            <a:picLocks noChangeAspect="1"/>
          </p:cNvPicPr>
          <p:nvPr/>
        </p:nvPicPr>
        <p:blipFill>
          <a:blip r:embed="rId3"/>
          <a:stretch>
            <a:fillRect/>
          </a:stretch>
        </p:blipFill>
        <p:spPr>
          <a:xfrm>
            <a:off x="6659056" y="1905000"/>
            <a:ext cx="3595116" cy="4267200"/>
          </a:xfrm>
          <a:prstGeom prst="rect">
            <a:avLst/>
          </a:prstGeom>
          <a:noFill/>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641E52A-CBCF-4AE1-F3B4-B30B7A3D146B}"/>
              </a:ext>
            </a:extLst>
          </p:cNvPr>
          <p:cNvSpPr>
            <a:spLocks noGrp="1"/>
          </p:cNvSpPr>
          <p:nvPr>
            <p:ph type="title"/>
          </p:nvPr>
        </p:nvSpPr>
        <p:spPr>
          <a:xfrm>
            <a:off x="1522414" y="274638"/>
            <a:ext cx="9143998" cy="1020762"/>
          </a:xfrm>
        </p:spPr>
        <p:txBody>
          <a:bodyPr anchor="b">
            <a:normAutofit/>
          </a:bodyPr>
          <a:lstStyle/>
          <a:p>
            <a:r>
              <a:rPr lang="en-US" dirty="0"/>
              <a:t>Framework</a:t>
            </a:r>
          </a:p>
        </p:txBody>
      </p:sp>
      <p:sp>
        <p:nvSpPr>
          <p:cNvPr id="14" name="Text Placeholder 3">
            <a:extLst>
              <a:ext uri="{FF2B5EF4-FFF2-40B4-BE49-F238E27FC236}">
                <a16:creationId xmlns:a16="http://schemas.microsoft.com/office/drawing/2014/main" id="{4AB8B46D-214C-0622-BF35-626FA311A055}"/>
              </a:ext>
            </a:extLst>
          </p:cNvPr>
          <p:cNvSpPr>
            <a:spLocks noGrp="1"/>
          </p:cNvSpPr>
          <p:nvPr>
            <p:ph sz="half" idx="2"/>
          </p:nvPr>
        </p:nvSpPr>
        <p:spPr>
          <a:xfrm>
            <a:off x="6246814" y="1905000"/>
            <a:ext cx="5824261" cy="4267200"/>
          </a:xfrm>
        </p:spPr>
        <p:txBody>
          <a:bodyPr>
            <a:noAutofit/>
          </a:bodyPr>
          <a:lstStyle/>
          <a:p>
            <a:r>
              <a:rPr lang="en-US" sz="2000" b="1" dirty="0">
                <a:latin typeface="Helvetica" panose="020B0604020202020204" pitchFamily="34" charset="0"/>
                <a:cs typeface="Helvetica" panose="020B0604020202020204" pitchFamily="34" charset="0"/>
              </a:rPr>
              <a:t>Global challenge - requires concerted and holistic approach.</a:t>
            </a:r>
          </a:p>
          <a:p>
            <a:r>
              <a:rPr lang="en-US" sz="2000" b="1" dirty="0">
                <a:latin typeface="Helvetica" panose="020B0604020202020204" pitchFamily="34" charset="0"/>
                <a:cs typeface="Helvetica" panose="020B0604020202020204" pitchFamily="34" charset="0"/>
              </a:rPr>
              <a:t>Gender equality is linked to better environmental outcomes</a:t>
            </a:r>
            <a:r>
              <a:rPr lang="en-US" sz="2000" dirty="0">
                <a:latin typeface="Helvetica" panose="020B0604020202020204" pitchFamily="34" charset="0"/>
                <a:cs typeface="Helvetica" panose="020B0604020202020204" pitchFamily="34" charset="0"/>
              </a:rPr>
              <a:t>. </a:t>
            </a:r>
          </a:p>
          <a:p>
            <a:r>
              <a:rPr lang="en-US" sz="2000" b="1" dirty="0">
                <a:latin typeface="Helvetica" panose="020B0604020202020204" pitchFamily="34" charset="0"/>
                <a:cs typeface="Helvetica" panose="020B0604020202020204" pitchFamily="34" charset="0"/>
              </a:rPr>
              <a:t>Vulnerability at different spatial scales is exacerbated by inequality and marginalization related to gender, ethnicity, low income or a combination of these, especially for many indigenous peoples and local communities. </a:t>
            </a:r>
          </a:p>
          <a:p>
            <a:r>
              <a:rPr lang="en-US" sz="2000" b="1" dirty="0">
                <a:latin typeface="Helvetica" panose="020B0604020202020204" pitchFamily="34" charset="0"/>
                <a:cs typeface="Helvetica" panose="020B0604020202020204" pitchFamily="34" charset="0"/>
              </a:rPr>
              <a:t>Recognizing the importance of women's contributions as leaders, educators, caregivers and experts can lead to successful, long-term solutions to climate change.</a:t>
            </a:r>
          </a:p>
        </p:txBody>
      </p:sp>
      <p:pic>
        <p:nvPicPr>
          <p:cNvPr id="27" name="Marcador de Posição de Conteúdo 26" descr="Photograph of a grassy sphere imitating a globe; it shows the African continent in the foreground.">
            <a:extLst>
              <a:ext uri="{FF2B5EF4-FFF2-40B4-BE49-F238E27FC236}">
                <a16:creationId xmlns:a16="http://schemas.microsoft.com/office/drawing/2014/main" id="{A99FD5DD-AA2E-90AC-BFB0-72A32010498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33390" t="26866" r="37283" b="37942"/>
          <a:stretch/>
        </p:blipFill>
        <p:spPr>
          <a:xfrm>
            <a:off x="1522412" y="2276872"/>
            <a:ext cx="3923928" cy="3456384"/>
          </a:xfrm>
        </p:spPr>
      </p:pic>
    </p:spTree>
    <p:extLst>
      <p:ext uri="{BB962C8B-B14F-4D97-AF65-F5344CB8AC3E}">
        <p14:creationId xmlns:p14="http://schemas.microsoft.com/office/powerpoint/2010/main" val="380374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PT" dirty="0" err="1"/>
              <a:t>Main</a:t>
            </a:r>
            <a:r>
              <a:rPr lang="pt-PT" dirty="0"/>
              <a:t> </a:t>
            </a:r>
            <a:r>
              <a:rPr lang="pt-PT" dirty="0" err="1"/>
              <a:t>Activities</a:t>
            </a:r>
            <a:endParaRPr lang="pt-PT" dirty="0"/>
          </a:p>
        </p:txBody>
      </p:sp>
      <p:graphicFrame>
        <p:nvGraphicFramePr>
          <p:cNvPr id="4" name="Marcador de Posição de Conteúdo 3" descr="Lista com marcas vertical a mostrar 3 grupos organizados uns por baixo dos outros e estão presentes marcas por baixo de cada grupo."/>
          <p:cNvGraphicFramePr>
            <a:graphicFrameLocks noGrp="1"/>
          </p:cNvGraphicFramePr>
          <p:nvPr>
            <p:ph sz="half" idx="1"/>
            <p:extLst>
              <p:ext uri="{D42A27DB-BD31-4B8C-83A1-F6EECF244321}">
                <p14:modId xmlns:p14="http://schemas.microsoft.com/office/powerpoint/2010/main" val="1085940005"/>
              </p:ext>
            </p:extLst>
          </p:nvPr>
        </p:nvGraphicFramePr>
        <p:xfrm>
          <a:off x="765820" y="1905000"/>
          <a:ext cx="4419600" cy="4476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arcador de Posição de Conteúdo 5"/>
          <p:cNvSpPr>
            <a:spLocks noGrp="1"/>
          </p:cNvSpPr>
          <p:nvPr>
            <p:ph sz="half" idx="2"/>
          </p:nvPr>
        </p:nvSpPr>
        <p:spPr/>
        <p:txBody>
          <a:bodyPr rtlCol="0">
            <a:normAutofit/>
          </a:bodyPr>
          <a:lstStyle/>
          <a:p>
            <a:pPr rtl="0"/>
            <a:r>
              <a:rPr lang="pt-PT" sz="2000" b="1" dirty="0" err="1">
                <a:latin typeface="Helvetica" panose="020B0604020202020204" pitchFamily="34" charset="0"/>
                <a:cs typeface="Helvetica" panose="020B0604020202020204" pitchFamily="34" charset="0"/>
              </a:rPr>
              <a:t>Climate</a:t>
            </a:r>
            <a:r>
              <a:rPr lang="pt-PT" sz="2000" b="1" dirty="0">
                <a:latin typeface="Helvetica" panose="020B0604020202020204" pitchFamily="34" charset="0"/>
                <a:cs typeface="Helvetica" panose="020B0604020202020204" pitchFamily="34" charset="0"/>
              </a:rPr>
              <a:t> </a:t>
            </a:r>
            <a:r>
              <a:rPr lang="pt-PT" sz="2000" b="1" dirty="0" err="1">
                <a:latin typeface="Helvetica" panose="020B0604020202020204" pitchFamily="34" charset="0"/>
                <a:cs typeface="Helvetica" panose="020B0604020202020204" pitchFamily="34" charset="0"/>
              </a:rPr>
              <a:t>Change</a:t>
            </a:r>
            <a:endParaRPr lang="pt-PT" sz="2000" b="1" dirty="0">
              <a:latin typeface="Helvetica" panose="020B0604020202020204" pitchFamily="34" charset="0"/>
              <a:cs typeface="Helvetica" panose="020B0604020202020204" pitchFamily="34" charset="0"/>
            </a:endParaRPr>
          </a:p>
          <a:p>
            <a:pPr rtl="0"/>
            <a:r>
              <a:rPr lang="pt-PT" sz="2000" b="1" dirty="0">
                <a:latin typeface="Helvetica" panose="020B0604020202020204" pitchFamily="34" charset="0"/>
                <a:cs typeface="Helvetica" panose="020B0604020202020204" pitchFamily="34" charset="0"/>
              </a:rPr>
              <a:t>Gender </a:t>
            </a:r>
            <a:r>
              <a:rPr lang="pt-PT" sz="2000" b="1" dirty="0" err="1">
                <a:latin typeface="Helvetica" panose="020B0604020202020204" pitchFamily="34" charset="0"/>
                <a:cs typeface="Helvetica" panose="020B0604020202020204" pitchFamily="34" charset="0"/>
              </a:rPr>
              <a:t>Equality</a:t>
            </a:r>
            <a:endParaRPr lang="pt-PT" sz="2000" b="1" dirty="0">
              <a:latin typeface="Helvetica" panose="020B0604020202020204" pitchFamily="34" charset="0"/>
              <a:cs typeface="Helvetica" panose="020B0604020202020204" pitchFamily="34" charset="0"/>
            </a:endParaRPr>
          </a:p>
          <a:p>
            <a:pPr rtl="0"/>
            <a:r>
              <a:rPr lang="pt-PT" sz="2000" b="1" dirty="0" err="1">
                <a:latin typeface="Helvetica" panose="020B0604020202020204" pitchFamily="34" charset="0"/>
                <a:cs typeface="Helvetica" panose="020B0604020202020204" pitchFamily="34" charset="0"/>
              </a:rPr>
              <a:t>Arts</a:t>
            </a:r>
            <a:endParaRPr lang="pt-PT" sz="2000" b="1" dirty="0">
              <a:latin typeface="Helvetica" panose="020B0604020202020204" pitchFamily="34" charset="0"/>
              <a:cs typeface="Helvetica" panose="020B0604020202020204" pitchFamily="34" charset="0"/>
            </a:endParaRPr>
          </a:p>
        </p:txBody>
      </p:sp>
      <p:sp>
        <p:nvSpPr>
          <p:cNvPr id="13" name="CaixaDeTexto 12">
            <a:extLst>
              <a:ext uri="{FF2B5EF4-FFF2-40B4-BE49-F238E27FC236}">
                <a16:creationId xmlns:a16="http://schemas.microsoft.com/office/drawing/2014/main" id="{5CFCAD7A-70A5-812F-A1C2-5AE566D63EA4}"/>
              </a:ext>
            </a:extLst>
          </p:cNvPr>
          <p:cNvSpPr txBox="1"/>
          <p:nvPr/>
        </p:nvSpPr>
        <p:spPr>
          <a:xfrm rot="19920156">
            <a:off x="4332319" y="3980274"/>
            <a:ext cx="1925620" cy="424732"/>
          </a:xfrm>
          <a:prstGeom prst="rect">
            <a:avLst/>
          </a:prstGeom>
          <a:noFill/>
        </p:spPr>
        <p:txBody>
          <a:bodyPr wrap="square" rtlCol="0">
            <a:spAutoFit/>
          </a:bodyPr>
          <a:lstStyle/>
          <a:p>
            <a:pPr>
              <a:lnSpc>
                <a:spcPct val="90000"/>
              </a:lnSpc>
            </a:pPr>
            <a:r>
              <a:rPr lang="pt-PT" sz="2400" b="1" dirty="0" err="1">
                <a:solidFill>
                  <a:schemeClr val="bg1"/>
                </a:solidFill>
                <a:highlight>
                  <a:srgbClr val="00FFFF"/>
                </a:highlight>
              </a:rPr>
              <a:t>rescheduled</a:t>
            </a:r>
            <a:endParaRPr lang="pt-PT" sz="2400" b="1" dirty="0">
              <a:solidFill>
                <a:schemeClr val="bg1"/>
              </a:solidFill>
              <a:highlight>
                <a:srgbClr val="00FFFF"/>
              </a:highlight>
            </a:endParaRPr>
          </a:p>
        </p:txBody>
      </p:sp>
      <p:sp>
        <p:nvSpPr>
          <p:cNvPr id="8" name="CaixaDeTexto 7">
            <a:extLst>
              <a:ext uri="{FF2B5EF4-FFF2-40B4-BE49-F238E27FC236}">
                <a16:creationId xmlns:a16="http://schemas.microsoft.com/office/drawing/2014/main" id="{B31DCBEB-3F3B-9532-F8B3-9A52FB484EA8}"/>
              </a:ext>
            </a:extLst>
          </p:cNvPr>
          <p:cNvSpPr txBox="1"/>
          <p:nvPr/>
        </p:nvSpPr>
        <p:spPr>
          <a:xfrm>
            <a:off x="2011543" y="6052490"/>
            <a:ext cx="2822894" cy="371127"/>
          </a:xfrm>
          <a:prstGeom prst="rect">
            <a:avLst/>
          </a:prstGeom>
          <a:noFill/>
        </p:spPr>
        <p:txBody>
          <a:bodyPr wrap="square" rtlCol="0">
            <a:spAutoFit/>
          </a:bodyPr>
          <a:lstStyle/>
          <a:p>
            <a:pPr>
              <a:lnSpc>
                <a:spcPct val="90000"/>
              </a:lnSpc>
            </a:pPr>
            <a:r>
              <a:rPr lang="pt-PT" sz="1800" dirty="0">
                <a:effectLst/>
                <a:latin typeface="Aptos" panose="020B0004020202020204" pitchFamily="34" charset="0"/>
                <a:ea typeface="Aptos" panose="020B0004020202020204" pitchFamily="34" charset="0"/>
                <a:cs typeface="Times New Roman" panose="02020603050405020304" pitchFamily="18" charset="0"/>
              </a:rPr>
              <a:t> </a:t>
            </a:r>
            <a:r>
              <a:rPr lang="pt-PT" sz="2000" b="1" dirty="0">
                <a:effectLst/>
                <a:latin typeface="Aptos" panose="020B0004020202020204" pitchFamily="34" charset="0"/>
                <a:ea typeface="Aptos" panose="020B0004020202020204" pitchFamily="34" charset="0"/>
                <a:cs typeface="Times New Roman" panose="02020603050405020304" pitchFamily="18" charset="0"/>
              </a:rPr>
              <a:t>+ Final </a:t>
            </a:r>
            <a:r>
              <a:rPr lang="pt-PT" sz="2000" b="1" dirty="0" err="1">
                <a:latin typeface="Aptos" panose="020B0004020202020204" pitchFamily="34" charset="0"/>
                <a:ea typeface="Aptos" panose="020B0004020202020204" pitchFamily="34" charset="0"/>
                <a:cs typeface="Times New Roman" panose="02020603050405020304" pitchFamily="18" charset="0"/>
              </a:rPr>
              <a:t>R</a:t>
            </a:r>
            <a:r>
              <a:rPr lang="pt-PT" sz="2000" b="1" dirty="0" err="1">
                <a:effectLst/>
                <a:latin typeface="Aptos" panose="020B0004020202020204" pitchFamily="34" charset="0"/>
                <a:ea typeface="Aptos" panose="020B0004020202020204" pitchFamily="34" charset="0"/>
                <a:cs typeface="Times New Roman" panose="02020603050405020304" pitchFamily="18" charset="0"/>
              </a:rPr>
              <a:t>eport</a:t>
            </a:r>
            <a:r>
              <a:rPr lang="pt-PT" sz="1800" dirty="0">
                <a:effectLst/>
                <a:latin typeface="Aptos" panose="020B0004020202020204" pitchFamily="34" charset="0"/>
                <a:ea typeface="Aptos" panose="020B0004020202020204" pitchFamily="34" charset="0"/>
                <a:cs typeface="Times New Roman" panose="02020603050405020304" pitchFamily="18" charset="0"/>
              </a:rPr>
              <a:t> </a:t>
            </a:r>
            <a:endParaRPr lang="pt-PT" sz="2400" dirty="0"/>
          </a:p>
        </p:txBody>
      </p:sp>
    </p:spTree>
    <p:extLst>
      <p:ext uri="{BB962C8B-B14F-4D97-AF65-F5344CB8AC3E}">
        <p14:creationId xmlns:p14="http://schemas.microsoft.com/office/powerpoint/2010/main" val="1989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6">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A5353-DEE0-7C55-48D8-912B74B13198}"/>
              </a:ext>
            </a:extLst>
          </p:cNvPr>
          <p:cNvSpPr txBox="1">
            <a:spLocks noGrp="1"/>
          </p:cNvSpPr>
          <p:nvPr>
            <p:ph type="title" idx="4294967295"/>
          </p:nvPr>
        </p:nvSpPr>
        <p:spPr>
          <a:xfrm>
            <a:off x="1522412" y="1844824"/>
            <a:ext cx="9144000" cy="2667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Part II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The relationship between climate change and gender equality in Art</a:t>
            </a:r>
            <a:endParaRPr kumimoji="0" lang="pt-PT" sz="32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9214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848F6D6-FB54-7C37-262D-9D6FB6BF1C01}"/>
              </a:ext>
            </a:extLst>
          </p:cNvPr>
          <p:cNvSpPr txBox="1">
            <a:spLocks noGrp="1"/>
          </p:cNvSpPr>
          <p:nvPr>
            <p:ph type="body" idx="1"/>
          </p:nvPr>
        </p:nvSpPr>
        <p:spPr>
          <a:xfrm>
            <a:off x="1413892" y="4581128"/>
            <a:ext cx="9144000" cy="10699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kern="1200" cap="none" baseline="0">
                <a:solidFill>
                  <a:schemeClr val="tx1"/>
                </a:solidFill>
                <a:latin typeface="+mj-lt"/>
                <a:ea typeface="+mj-ea"/>
                <a:cs typeface="+mj-cs"/>
              </a:defRPr>
            </a:lvl1pPr>
          </a:lstStyle>
          <a:p>
            <a:r>
              <a:rPr lang="pt-PT" sz="2800" dirty="0" err="1"/>
              <a:t>Historical</a:t>
            </a:r>
            <a:r>
              <a:rPr lang="pt-PT" sz="2800" dirty="0"/>
              <a:t> </a:t>
            </a:r>
            <a:r>
              <a:rPr lang="pt-PT" sz="2800" dirty="0" err="1"/>
              <a:t>context</a:t>
            </a:r>
            <a:r>
              <a:rPr lang="pt-PT" sz="2800" dirty="0"/>
              <a:t> </a:t>
            </a:r>
            <a:r>
              <a:rPr lang="pt-PT" sz="2800" dirty="0" err="1"/>
              <a:t>and</a:t>
            </a:r>
            <a:r>
              <a:rPr lang="pt-PT" sz="2800" dirty="0"/>
              <a:t> </a:t>
            </a:r>
            <a:r>
              <a:rPr lang="pt-PT" sz="2800" dirty="0" err="1"/>
              <a:t>state</a:t>
            </a:r>
            <a:r>
              <a:rPr lang="pt-PT" sz="2800" dirty="0"/>
              <a:t> </a:t>
            </a:r>
            <a:r>
              <a:rPr lang="pt-PT" sz="2800" dirty="0" err="1"/>
              <a:t>of</a:t>
            </a:r>
            <a:r>
              <a:rPr lang="pt-PT" sz="2800" dirty="0"/>
              <a:t> </a:t>
            </a:r>
            <a:r>
              <a:rPr lang="pt-PT" sz="2800" dirty="0" err="1"/>
              <a:t>the</a:t>
            </a:r>
            <a:r>
              <a:rPr lang="pt-PT" sz="2800" dirty="0"/>
              <a:t> </a:t>
            </a:r>
            <a:r>
              <a:rPr lang="pt-PT" sz="2800" dirty="0" err="1"/>
              <a:t>art</a:t>
            </a:r>
            <a:endParaRPr lang="pt-PT" sz="2800" dirty="0"/>
          </a:p>
        </p:txBody>
      </p:sp>
      <p:sp>
        <p:nvSpPr>
          <p:cNvPr id="5" name="Título 4">
            <a:extLst>
              <a:ext uri="{FF2B5EF4-FFF2-40B4-BE49-F238E27FC236}">
                <a16:creationId xmlns:a16="http://schemas.microsoft.com/office/drawing/2014/main" id="{AE02C424-1D21-BEBE-1391-F929E0D22879}"/>
              </a:ext>
            </a:extLst>
          </p:cNvPr>
          <p:cNvSpPr txBox="1">
            <a:spLocks noGrp="1"/>
          </p:cNvSpPr>
          <p:nvPr>
            <p:ph type="title" idx="4294967295"/>
          </p:nvPr>
        </p:nvSpPr>
        <p:spPr>
          <a:xfrm>
            <a:off x="1413892" y="4024885"/>
            <a:ext cx="1766830" cy="5355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PT" sz="3200" b="0" i="0" u="none" strike="noStrike" kern="1200" cap="none" spc="0" normalizeH="0" baseline="0" noProof="0" dirty="0" err="1">
                <a:ln>
                  <a:noFill/>
                </a:ln>
                <a:solidFill>
                  <a:schemeClr val="tx1"/>
                </a:solidFill>
                <a:effectLst/>
                <a:uLnTx/>
                <a:uFillTx/>
                <a:latin typeface="+mj-lt"/>
                <a:ea typeface="+mn-ea"/>
                <a:cs typeface="+mn-cs"/>
              </a:rPr>
              <a:t>Part</a:t>
            </a:r>
            <a:r>
              <a:rPr kumimoji="0" lang="pt-PT" sz="3200" b="0" i="0" u="none" strike="noStrike" kern="1200" cap="none" spc="0" normalizeH="0" baseline="0" noProof="0" dirty="0">
                <a:ln>
                  <a:noFill/>
                </a:ln>
                <a:solidFill>
                  <a:schemeClr val="tx1"/>
                </a:solidFill>
                <a:effectLst/>
                <a:uLnTx/>
                <a:uFillTx/>
                <a:latin typeface="+mj-lt"/>
                <a:ea typeface="+mn-ea"/>
                <a:cs typeface="+mn-cs"/>
              </a:rPr>
              <a:t> II</a:t>
            </a:r>
          </a:p>
        </p:txBody>
      </p:sp>
      <p:pic>
        <p:nvPicPr>
          <p:cNvPr id="6" name="Imagem 5">
            <a:extLst>
              <a:ext uri="{FF2B5EF4-FFF2-40B4-BE49-F238E27FC236}">
                <a16:creationId xmlns:a16="http://schemas.microsoft.com/office/drawing/2014/main" id="{32E90784-8674-25CA-D28D-D7E9FA90E847}"/>
              </a:ext>
            </a:extLst>
          </p:cNvPr>
          <p:cNvPicPr>
            <a:picLocks noChangeAspect="1"/>
          </p:cNvPicPr>
          <p:nvPr/>
        </p:nvPicPr>
        <p:blipFill>
          <a:blip r:embed="rId3"/>
          <a:stretch>
            <a:fillRect/>
          </a:stretch>
        </p:blipFill>
        <p:spPr>
          <a:xfrm>
            <a:off x="1701925" y="476672"/>
            <a:ext cx="8424936" cy="3243353"/>
          </a:xfrm>
          <a:prstGeom prst="rect">
            <a:avLst/>
          </a:prstGeom>
        </p:spPr>
      </p:pic>
    </p:spTree>
    <p:extLst>
      <p:ext uri="{BB962C8B-B14F-4D97-AF65-F5344CB8AC3E}">
        <p14:creationId xmlns:p14="http://schemas.microsoft.com/office/powerpoint/2010/main" val="405513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49E4D45-0C20-ED92-0C93-C69A2168E7B9}"/>
              </a:ext>
            </a:extLst>
          </p:cNvPr>
          <p:cNvSpPr>
            <a:spLocks noGrp="1"/>
          </p:cNvSpPr>
          <p:nvPr>
            <p:ph type="title"/>
          </p:nvPr>
        </p:nvSpPr>
        <p:spPr>
          <a:xfrm>
            <a:off x="1522414" y="274638"/>
            <a:ext cx="9143998" cy="1020762"/>
          </a:xfrm>
        </p:spPr>
        <p:txBody>
          <a:bodyPr/>
          <a:lstStyle/>
          <a:p>
            <a:r>
              <a:rPr lang="en-US" dirty="0"/>
              <a:t>Embroidery</a:t>
            </a:r>
          </a:p>
        </p:txBody>
      </p:sp>
      <p:pic>
        <p:nvPicPr>
          <p:cNvPr id="9" name="Marcador de Posição de Conteúdo 8" descr="a scarf with sixty-six signatures of women who were imprisoned in Holloway Prison for their participation in the suffragette demonstrations">
            <a:extLst>
              <a:ext uri="{FF2B5EF4-FFF2-40B4-BE49-F238E27FC236}">
                <a16:creationId xmlns:a16="http://schemas.microsoft.com/office/drawing/2014/main" id="{1417DDFC-943F-AA28-6667-3D596B42CA18}"/>
              </a:ext>
            </a:extLst>
          </p:cNvPr>
          <p:cNvPicPr>
            <a:picLocks noGrp="1" noChangeAspect="1"/>
          </p:cNvPicPr>
          <p:nvPr>
            <p:ph idx="1"/>
          </p:nvPr>
        </p:nvPicPr>
        <p:blipFill>
          <a:blip r:embed="rId3"/>
          <a:stretch/>
        </p:blipFill>
        <p:spPr>
          <a:xfrm>
            <a:off x="3976816" y="1905000"/>
            <a:ext cx="4235195" cy="4267200"/>
          </a:xfrm>
          <a:prstGeom prst="rect">
            <a:avLst/>
          </a:prstGeom>
          <a:noFill/>
        </p:spPr>
      </p:pic>
    </p:spTree>
    <p:extLst>
      <p:ext uri="{BB962C8B-B14F-4D97-AF65-F5344CB8AC3E}">
        <p14:creationId xmlns:p14="http://schemas.microsoft.com/office/powerpoint/2010/main" val="88838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adro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86_TF02804846_TF02804846" id="{97C674B4-D063-4CBE-A9A9-76A43658C361}" vid="{55BCDE66-B895-4BA0-A193-69F67B99008D}"/>
    </a:ext>
  </a:extLst>
</a:theme>
</file>

<file path=ppt/theme/theme2.xml><?xml version="1.0" encoding="utf-8"?>
<a:theme xmlns:a="http://schemas.openxmlformats.org/drawingml/2006/main" name="Tema do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820D3E3E695243A18602BCD7DE657A" ma:contentTypeVersion="19" ma:contentTypeDescription="Create a new document." ma:contentTypeScope="" ma:versionID="24c4f0fb971506cb32eded772314e1fc">
  <xsd:schema xmlns:xsd="http://www.w3.org/2001/XMLSchema" xmlns:xs="http://www.w3.org/2001/XMLSchema" xmlns:p="http://schemas.microsoft.com/office/2006/metadata/properties" xmlns:ns2="5dcaf206-b009-4658-99e1-4d638e44d8f5" xmlns:ns3="1fbf4851-1fe8-4378-a6d9-5967d98f316b" targetNamespace="http://schemas.microsoft.com/office/2006/metadata/properties" ma:root="true" ma:fieldsID="6de88571e738abf75a08d6972eb71fed" ns2:_="" ns3:_="">
    <xsd:import namespace="5dcaf206-b009-4658-99e1-4d638e44d8f5"/>
    <xsd:import namespace="1fbf4851-1fe8-4378-a6d9-5967d98f31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UR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caf206-b009-4658-99e1-4d638e44d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URL" ma:index="20" nillable="true" ma:displayName="URL"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91b2610-8ca3-4954-baf1-f497d7f4fe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bf4851-1fe8-4378-a6d9-5967d98f31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a178bd2-4b36-41f2-9a25-ef564fee8ee7}" ma:internalName="TaxCatchAll" ma:showField="CatchAllData" ma:web="1fbf4851-1fe8-4378-a6d9-5967d98f31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bf4851-1fe8-4378-a6d9-5967d98f316b" xsi:nil="true"/>
    <lcf76f155ced4ddcb4097134ff3c332f xmlns="5dcaf206-b009-4658-99e1-4d638e44d8f5">
      <Terms xmlns="http://schemas.microsoft.com/office/infopath/2007/PartnerControls"/>
    </lcf76f155ced4ddcb4097134ff3c332f>
    <URL xmlns="5dcaf206-b009-4658-99e1-4d638e44d8f5">
      <Url xsi:nil="true"/>
      <Description xsi:nil="true"/>
    </URL>
  </documentManagement>
</p:properties>
</file>

<file path=customXml/itemProps1.xml><?xml version="1.0" encoding="utf-8"?>
<ds:datastoreItem xmlns:ds="http://schemas.openxmlformats.org/officeDocument/2006/customXml" ds:itemID="{FF77D475-A04D-43C5-BB3F-551604536DD8}"/>
</file>

<file path=customXml/itemProps2.xml><?xml version="1.0" encoding="utf-8"?>
<ds:datastoreItem xmlns:ds="http://schemas.openxmlformats.org/officeDocument/2006/customXml" ds:itemID="{4C413467-88F5-4F95-BD24-88F0EC9E39D6}"/>
</file>

<file path=customXml/itemProps3.xml><?xml version="1.0" encoding="utf-8"?>
<ds:datastoreItem xmlns:ds="http://schemas.openxmlformats.org/officeDocument/2006/customXml" ds:itemID="{21236B27-65AB-4451-B813-BB1BC0714C10}"/>
</file>

<file path=docProps/app.xml><?xml version="1.0" encoding="utf-8"?>
<Properties xmlns="http://schemas.openxmlformats.org/officeDocument/2006/extended-properties" xmlns:vt="http://schemas.openxmlformats.org/officeDocument/2006/docPropsVTypes">
  <Template>Apresentação educacional em quadro (ecrã panorâmico)</Template>
  <TotalTime>2776</TotalTime>
  <Words>3031</Words>
  <Application>Microsoft Office PowerPoint</Application>
  <PresentationFormat>Personalizados</PresentationFormat>
  <Paragraphs>227</Paragraphs>
  <Slides>32</Slides>
  <Notes>29</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32</vt:i4>
      </vt:variant>
    </vt:vector>
  </HeadingPairs>
  <TitlesOfParts>
    <vt:vector size="39" baseType="lpstr">
      <vt:lpstr>Aptos</vt:lpstr>
      <vt:lpstr>Arial</vt:lpstr>
      <vt:lpstr>Consolas</vt:lpstr>
      <vt:lpstr>Corbel</vt:lpstr>
      <vt:lpstr>Helvetica</vt:lpstr>
      <vt:lpstr>Wingdings</vt:lpstr>
      <vt:lpstr>Quadro 16x9</vt:lpstr>
      <vt:lpstr>Tackling Climate Change with Gender Equality</vt:lpstr>
      <vt:lpstr>Apresentação do PowerPoint</vt:lpstr>
      <vt:lpstr> Part I </vt:lpstr>
      <vt:lpstr>Objectives</vt:lpstr>
      <vt:lpstr>Framework</vt:lpstr>
      <vt:lpstr>Main Activities</vt:lpstr>
      <vt:lpstr>Part II   The relationship between climate change and gender equality in Art</vt:lpstr>
      <vt:lpstr>Part II</vt:lpstr>
      <vt:lpstr>Embroidery</vt:lpstr>
      <vt:lpstr>Dadaism </vt:lpstr>
      <vt:lpstr>Public Art</vt:lpstr>
      <vt:lpstr>Installation</vt:lpstr>
      <vt:lpstr>Ecofeminism</vt:lpstr>
      <vt:lpstr>New Media Art</vt:lpstr>
      <vt:lpstr>Study trip and Veslemøy Lilleengen - NOR  art works </vt:lpstr>
      <vt:lpstr>Study trip to Norway (April) and Lillegen Veslemoy works of art</vt:lpstr>
      <vt:lpstr>Apresentação do PowerPoint</vt:lpstr>
      <vt:lpstr>Usynelighetskappe 2022</vt:lpstr>
      <vt:lpstr>“Bunad med sølje” 2024  (280cmx110) silk,cotton,linen, dyed with earth,bark from Alder,seaweed and Potteblått from urine and indigo.</vt:lpstr>
      <vt:lpstr>Apresentação do PowerPoint</vt:lpstr>
      <vt:lpstr>Norsk Bauta Trøndelag 2021 Potteblått, urine and indigo .</vt:lpstr>
      <vt:lpstr>Part II - Art as a tool for advocacy</vt:lpstr>
      <vt:lpstr>Defining Equality in Climate Discourse</vt:lpstr>
      <vt:lpstr>Vulnerable Populations and Climate Change</vt:lpstr>
      <vt:lpstr>Intersection of Art and Environmental Justice</vt:lpstr>
      <vt:lpstr>Part II - Bridging science and art</vt:lpstr>
      <vt:lpstr>Apresentação do PowerPoint</vt:lpstr>
      <vt:lpstr>Apresentação do PowerPoint</vt:lpstr>
      <vt:lpstr> Part III </vt:lpstr>
      <vt:lpstr>Part III –Key Findings</vt:lpstr>
      <vt:lpstr>Part III – Future Directions</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 Isabel Trindade</dc:creator>
  <cp:lastModifiedBy>Sara Isabel Trindade</cp:lastModifiedBy>
  <cp:revision>14</cp:revision>
  <dcterms:created xsi:type="dcterms:W3CDTF">2024-11-09T21:08:59Z</dcterms:created>
  <dcterms:modified xsi:type="dcterms:W3CDTF">2024-11-20T04:05:00Z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0x01010008820D3E3E695243A18602BCD7DE657A</vt:lpwstr>
  </property>
  <property fmtid="{D5CDD505-2E9C-101B-9397-08002B2CF9AE}" pid="3" name="MediaServiceImageTags">
    <vt:lpwstr/>
  </property>
</Properties>
</file>