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56" r:id="rId3"/>
    <p:sldId id="257" r:id="rId4"/>
    <p:sldId id="258" r:id="rId5"/>
    <p:sldId id="281" r:id="rId6"/>
    <p:sldId id="283" r:id="rId7"/>
    <p:sldId id="284" r:id="rId8"/>
    <p:sldId id="259" r:id="rId9"/>
    <p:sldId id="260" r:id="rId10"/>
    <p:sldId id="261" r:id="rId11"/>
    <p:sldId id="266" r:id="rId12"/>
    <p:sldId id="271" r:id="rId13"/>
    <p:sldId id="280" r:id="rId14"/>
    <p:sldId id="285" r:id="rId15"/>
    <p:sldId id="270" r:id="rId16"/>
    <p:sldId id="269" r:id="rId17"/>
    <p:sldId id="264" r:id="rId18"/>
    <p:sldId id="286" r:id="rId19"/>
    <p:sldId id="274" r:id="rId20"/>
    <p:sldId id="275" r:id="rId21"/>
    <p:sldId id="278" r:id="rId22"/>
    <p:sldId id="287" r:id="rId23"/>
    <p:sldId id="279" r:id="rId24"/>
    <p:sldId id="288" r:id="rId25"/>
    <p:sldId id="289" r:id="rId26"/>
    <p:sldId id="262" r:id="rId27"/>
    <p:sldId id="290" r:id="rId28"/>
    <p:sldId id="277" r:id="rId2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01AFBFC-E205-4384-9928-DAA312809110}">
          <p14:sldIdLst>
            <p14:sldId id="256"/>
            <p14:sldId id="257"/>
          </p14:sldIdLst>
        </p14:section>
        <p14:section name="Introduction" id="{D9064E54-6B4D-4842-BF6E-5803642AEC06}">
          <p14:sldIdLst>
            <p14:sldId id="258"/>
            <p14:sldId id="281"/>
            <p14:sldId id="283"/>
            <p14:sldId id="284"/>
          </p14:sldIdLst>
        </p14:section>
        <p14:section name="Our Research" id="{9C3FFB1E-71CD-499C-94F5-271E9A266534}">
          <p14:sldIdLst>
            <p14:sldId id="259"/>
            <p14:sldId id="260"/>
            <p14:sldId id="261"/>
          </p14:sldIdLst>
        </p14:section>
        <p14:section name="Climate &amp; Inequality" id="{939B9FAF-BE6F-4F36-AD65-6567929AA586}">
          <p14:sldIdLst>
            <p14:sldId id="266"/>
            <p14:sldId id="271"/>
            <p14:sldId id="280"/>
            <p14:sldId id="285"/>
            <p14:sldId id="270"/>
            <p14:sldId id="269"/>
            <p14:sldId id="264"/>
            <p14:sldId id="286"/>
          </p14:sldIdLst>
        </p14:section>
        <p14:section name="EU Green Deal" id="{B81BC425-68FB-470B-9CAC-2AD0F951B098}">
          <p14:sldIdLst>
            <p14:sldId id="274"/>
            <p14:sldId id="275"/>
            <p14:sldId id="278"/>
            <p14:sldId id="287"/>
            <p14:sldId id="279"/>
            <p14:sldId id="288"/>
          </p14:sldIdLst>
        </p14:section>
        <p14:section name="Opportunities" id="{A4954AD8-F184-495B-854F-4F151747D8A3}">
          <p14:sldIdLst>
            <p14:sldId id="289"/>
            <p14:sldId id="262"/>
            <p14:sldId id="290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E7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7BF766-CBE2-46C6-82AF-1694DFF17920}" v="2" dt="2024-11-19T15:35:31.531"/>
    <p1510:client id="{C7360E49-F649-48A9-BA9A-A42DDB57D773}" v="1035" dt="2024-11-19T15:18:00.1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4815" autoAdjust="0"/>
  </p:normalViewPr>
  <p:slideViewPr>
    <p:cSldViewPr snapToGrid="0">
      <p:cViewPr varScale="1">
        <p:scale>
          <a:sx n="38" d="100"/>
          <a:sy n="38" d="100"/>
        </p:scale>
        <p:origin x="169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3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38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37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ornaert, S.L. (Siel)" userId="816dcd1c-8224-4ecd-b453-fdbafb8bb157" providerId="ADAL" clId="{4A7BF766-CBE2-46C6-82AF-1694DFF17920}"/>
    <pc:docChg chg="custSel modSld">
      <pc:chgData name="Hoornaert, S.L. (Siel)" userId="816dcd1c-8224-4ecd-b453-fdbafb8bb157" providerId="ADAL" clId="{4A7BF766-CBE2-46C6-82AF-1694DFF17920}" dt="2024-11-19T15:45:51.675" v="3931" actId="20577"/>
      <pc:docMkLst>
        <pc:docMk/>
      </pc:docMkLst>
      <pc:sldChg chg="modNotesTx">
        <pc:chgData name="Hoornaert, S.L. (Siel)" userId="816dcd1c-8224-4ecd-b453-fdbafb8bb157" providerId="ADAL" clId="{4A7BF766-CBE2-46C6-82AF-1694DFF17920}" dt="2024-11-19T15:29:08.417" v="521" actId="20577"/>
        <pc:sldMkLst>
          <pc:docMk/>
          <pc:sldMk cId="1717511381" sldId="258"/>
        </pc:sldMkLst>
      </pc:sldChg>
      <pc:sldChg chg="modNotesTx">
        <pc:chgData name="Hoornaert, S.L. (Siel)" userId="816dcd1c-8224-4ecd-b453-fdbafb8bb157" providerId="ADAL" clId="{4A7BF766-CBE2-46C6-82AF-1694DFF17920}" dt="2024-11-19T15:35:03.873" v="1454" actId="20577"/>
        <pc:sldMkLst>
          <pc:docMk/>
          <pc:sldMk cId="619616117" sldId="259"/>
        </pc:sldMkLst>
      </pc:sldChg>
      <pc:sldChg chg="modNotesTx">
        <pc:chgData name="Hoornaert, S.L. (Siel)" userId="816dcd1c-8224-4ecd-b453-fdbafb8bb157" providerId="ADAL" clId="{4A7BF766-CBE2-46C6-82AF-1694DFF17920}" dt="2024-11-19T15:37:42.579" v="1992" actId="20577"/>
        <pc:sldMkLst>
          <pc:docMk/>
          <pc:sldMk cId="1852365412" sldId="260"/>
        </pc:sldMkLst>
      </pc:sldChg>
      <pc:sldChg chg="modNotesTx">
        <pc:chgData name="Hoornaert, S.L. (Siel)" userId="816dcd1c-8224-4ecd-b453-fdbafb8bb157" providerId="ADAL" clId="{4A7BF766-CBE2-46C6-82AF-1694DFF17920}" dt="2024-11-19T15:39:56.678" v="2641" actId="20577"/>
        <pc:sldMkLst>
          <pc:docMk/>
          <pc:sldMk cId="407912312" sldId="261"/>
        </pc:sldMkLst>
      </pc:sldChg>
      <pc:sldChg chg="modNotesTx">
        <pc:chgData name="Hoornaert, S.L. (Siel)" userId="816dcd1c-8224-4ecd-b453-fdbafb8bb157" providerId="ADAL" clId="{4A7BF766-CBE2-46C6-82AF-1694DFF17920}" dt="2024-11-19T15:45:51.675" v="3931" actId="20577"/>
        <pc:sldMkLst>
          <pc:docMk/>
          <pc:sldMk cId="2091886925" sldId="26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8CD534-23A5-4D2B-ABA5-F79397554D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311B2DF-064A-4886-B035-7267CAD8C707}">
      <dgm:prSet/>
      <dgm:spPr/>
      <dgm:t>
        <a:bodyPr/>
        <a:lstStyle/>
        <a:p>
          <a:r>
            <a:rPr lang="en-US" dirty="0"/>
            <a:t>W</a:t>
          </a:r>
          <a:r>
            <a:rPr lang="en-US" b="0" i="0" baseline="0" dirty="0"/>
            <a:t>ater affordability and quality go down</a:t>
          </a:r>
          <a:endParaRPr lang="en-US" dirty="0"/>
        </a:p>
      </dgm:t>
    </dgm:pt>
    <dgm:pt modelId="{76B17FEF-1F81-4E0D-8538-934831969096}" type="parTrans" cxnId="{9712CB83-4BEF-41CD-8019-5F504253A5C1}">
      <dgm:prSet/>
      <dgm:spPr/>
      <dgm:t>
        <a:bodyPr/>
        <a:lstStyle/>
        <a:p>
          <a:endParaRPr lang="en-US"/>
        </a:p>
      </dgm:t>
    </dgm:pt>
    <dgm:pt modelId="{558F9DFF-7D68-44FE-B073-4F1A5350770E}" type="sibTrans" cxnId="{9712CB83-4BEF-41CD-8019-5F504253A5C1}">
      <dgm:prSet/>
      <dgm:spPr/>
      <dgm:t>
        <a:bodyPr/>
        <a:lstStyle/>
        <a:p>
          <a:endParaRPr lang="en-US"/>
        </a:p>
      </dgm:t>
    </dgm:pt>
    <dgm:pt modelId="{05E7BE33-B656-47DA-870C-592C0A772203}">
      <dgm:prSet/>
      <dgm:spPr/>
      <dgm:t>
        <a:bodyPr/>
        <a:lstStyle/>
        <a:p>
          <a:r>
            <a:rPr lang="en-US" b="0" i="0" baseline="0"/>
            <a:t>Conflicts for water use (farming, drinking, industry)</a:t>
          </a:r>
          <a:endParaRPr lang="en-US"/>
        </a:p>
      </dgm:t>
    </dgm:pt>
    <dgm:pt modelId="{ECAA29E9-E67A-48E4-B4F9-4BBC846336C5}" type="parTrans" cxnId="{B69C4E7C-544C-43A0-BFD4-3B866E878CBF}">
      <dgm:prSet/>
      <dgm:spPr/>
      <dgm:t>
        <a:bodyPr/>
        <a:lstStyle/>
        <a:p>
          <a:endParaRPr lang="en-US"/>
        </a:p>
      </dgm:t>
    </dgm:pt>
    <dgm:pt modelId="{2C4E552E-368D-4B79-AACD-733DCB76BEC6}" type="sibTrans" cxnId="{B69C4E7C-544C-43A0-BFD4-3B866E878CBF}">
      <dgm:prSet/>
      <dgm:spPr/>
      <dgm:t>
        <a:bodyPr/>
        <a:lstStyle/>
        <a:p>
          <a:endParaRPr lang="en-US"/>
        </a:p>
      </dgm:t>
    </dgm:pt>
    <dgm:pt modelId="{30869BC0-5475-4CD4-907F-51C210D76E8A}">
      <dgm:prSet/>
      <dgm:spPr/>
      <dgm:t>
        <a:bodyPr/>
        <a:lstStyle/>
        <a:p>
          <a:r>
            <a:rPr lang="en-US" b="0" i="0" baseline="0"/>
            <a:t>Impacts energy production and industrial processes </a:t>
          </a:r>
          <a:endParaRPr lang="en-US"/>
        </a:p>
      </dgm:t>
    </dgm:pt>
    <dgm:pt modelId="{10C750E5-707D-4A3A-8FF7-975C7CA6B6FF}" type="parTrans" cxnId="{14E47DEC-0181-4F91-9028-967AFA69475D}">
      <dgm:prSet/>
      <dgm:spPr/>
      <dgm:t>
        <a:bodyPr/>
        <a:lstStyle/>
        <a:p>
          <a:endParaRPr lang="en-US"/>
        </a:p>
      </dgm:t>
    </dgm:pt>
    <dgm:pt modelId="{59516FBF-9E3D-4C32-BBAC-7835F69FA4BC}" type="sibTrans" cxnId="{14E47DEC-0181-4F91-9028-967AFA69475D}">
      <dgm:prSet/>
      <dgm:spPr/>
      <dgm:t>
        <a:bodyPr/>
        <a:lstStyle/>
        <a:p>
          <a:endParaRPr lang="en-US"/>
        </a:p>
      </dgm:t>
    </dgm:pt>
    <dgm:pt modelId="{D810D320-A8E5-457D-91AE-0C4B2100C2BE}">
      <dgm:prSet/>
      <dgm:spPr/>
      <dgm:t>
        <a:bodyPr/>
        <a:lstStyle/>
        <a:p>
          <a:r>
            <a:rPr lang="en-US" dirty="0"/>
            <a:t>N</a:t>
          </a:r>
          <a:r>
            <a:rPr lang="en-US" b="0" i="0" baseline="0" dirty="0"/>
            <a:t>egative impacts on crop yields</a:t>
          </a:r>
          <a:endParaRPr lang="en-US" dirty="0"/>
        </a:p>
      </dgm:t>
    </dgm:pt>
    <dgm:pt modelId="{541767F1-BF31-428C-9B3E-567797333171}" type="parTrans" cxnId="{10E31352-C1C5-47A0-9C77-AB267987266B}">
      <dgm:prSet/>
      <dgm:spPr/>
      <dgm:t>
        <a:bodyPr/>
        <a:lstStyle/>
        <a:p>
          <a:endParaRPr lang="en-US"/>
        </a:p>
      </dgm:t>
    </dgm:pt>
    <dgm:pt modelId="{00AD2726-E877-49BF-9374-3C3D0E1BE624}" type="sibTrans" cxnId="{10E31352-C1C5-47A0-9C77-AB267987266B}">
      <dgm:prSet/>
      <dgm:spPr/>
      <dgm:t>
        <a:bodyPr/>
        <a:lstStyle/>
        <a:p>
          <a:endParaRPr lang="en-US"/>
        </a:p>
      </dgm:t>
    </dgm:pt>
    <dgm:pt modelId="{2E4CA1F7-4FF4-47A4-A8D2-7C119AF93890}">
      <dgm:prSet/>
      <dgm:spPr/>
      <dgm:t>
        <a:bodyPr/>
        <a:lstStyle/>
        <a:p>
          <a:r>
            <a:rPr lang="en-US" dirty="0"/>
            <a:t>P</a:t>
          </a:r>
          <a:r>
            <a:rPr lang="en-US" b="0" i="0" baseline="0" dirty="0"/>
            <a:t>otential (local) food accessibility/affordability issues</a:t>
          </a:r>
          <a:endParaRPr lang="en-US" dirty="0"/>
        </a:p>
      </dgm:t>
    </dgm:pt>
    <dgm:pt modelId="{1192BB2F-291E-4896-AA3D-0A9321AC4E65}" type="parTrans" cxnId="{5F5965C6-0856-43C8-8FFC-AE35DD6568CA}">
      <dgm:prSet/>
      <dgm:spPr/>
      <dgm:t>
        <a:bodyPr/>
        <a:lstStyle/>
        <a:p>
          <a:endParaRPr lang="en-US"/>
        </a:p>
      </dgm:t>
    </dgm:pt>
    <dgm:pt modelId="{1E1A245A-B5F8-498E-AA25-7CEB9C29B1BB}" type="sibTrans" cxnId="{5F5965C6-0856-43C8-8FFC-AE35DD6568CA}">
      <dgm:prSet/>
      <dgm:spPr/>
      <dgm:t>
        <a:bodyPr/>
        <a:lstStyle/>
        <a:p>
          <a:endParaRPr lang="en-US"/>
        </a:p>
      </dgm:t>
    </dgm:pt>
    <dgm:pt modelId="{00F1AE46-404E-4576-835E-C81A9CEFB0F1}" type="pres">
      <dgm:prSet presAssocID="{F38CD534-23A5-4D2B-ABA5-F79397554D83}" presName="linear" presStyleCnt="0">
        <dgm:presLayoutVars>
          <dgm:animLvl val="lvl"/>
          <dgm:resizeHandles val="exact"/>
        </dgm:presLayoutVars>
      </dgm:prSet>
      <dgm:spPr/>
    </dgm:pt>
    <dgm:pt modelId="{EB3D7BE8-9889-4824-B484-887CFA72BD90}" type="pres">
      <dgm:prSet presAssocID="{C311B2DF-064A-4886-B035-7267CAD8C70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1008870-626C-4DD4-BD26-53F1B759A42A}" type="pres">
      <dgm:prSet presAssocID="{558F9DFF-7D68-44FE-B073-4F1A5350770E}" presName="spacer" presStyleCnt="0"/>
      <dgm:spPr/>
    </dgm:pt>
    <dgm:pt modelId="{D5126161-50D8-466D-B0B6-7677FB4FA3A2}" type="pres">
      <dgm:prSet presAssocID="{05E7BE33-B656-47DA-870C-592C0A77220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36DE285-D001-4B5C-B528-BCF4D8152E5C}" type="pres">
      <dgm:prSet presAssocID="{2C4E552E-368D-4B79-AACD-733DCB76BEC6}" presName="spacer" presStyleCnt="0"/>
      <dgm:spPr/>
    </dgm:pt>
    <dgm:pt modelId="{5F1E155E-8AE6-46D0-86BA-75F76A231603}" type="pres">
      <dgm:prSet presAssocID="{30869BC0-5475-4CD4-907F-51C210D76E8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E52DC63-5E3C-45BF-B5A9-D4C6747E398F}" type="pres">
      <dgm:prSet presAssocID="{59516FBF-9E3D-4C32-BBAC-7835F69FA4BC}" presName="spacer" presStyleCnt="0"/>
      <dgm:spPr/>
    </dgm:pt>
    <dgm:pt modelId="{A25146B1-6286-429C-BF1B-82B365242C1F}" type="pres">
      <dgm:prSet presAssocID="{D810D320-A8E5-457D-91AE-0C4B2100C2B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55FEBC1-C936-49EB-863C-8158A65C4394}" type="pres">
      <dgm:prSet presAssocID="{00AD2726-E877-49BF-9374-3C3D0E1BE624}" presName="spacer" presStyleCnt="0"/>
      <dgm:spPr/>
    </dgm:pt>
    <dgm:pt modelId="{F6E51480-9A1F-41AC-994C-439EA8973274}" type="pres">
      <dgm:prSet presAssocID="{2E4CA1F7-4FF4-47A4-A8D2-7C119AF9389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DE36420-FF1F-45BF-AD69-74D3CFBF9D4E}" type="presOf" srcId="{F38CD534-23A5-4D2B-ABA5-F79397554D83}" destId="{00F1AE46-404E-4576-835E-C81A9CEFB0F1}" srcOrd="0" destOrd="0" presId="urn:microsoft.com/office/officeart/2005/8/layout/vList2"/>
    <dgm:cxn modelId="{7DFD053B-69A0-449D-BDEC-3F6270087555}" type="presOf" srcId="{30869BC0-5475-4CD4-907F-51C210D76E8A}" destId="{5F1E155E-8AE6-46D0-86BA-75F76A231603}" srcOrd="0" destOrd="0" presId="urn:microsoft.com/office/officeart/2005/8/layout/vList2"/>
    <dgm:cxn modelId="{10E31352-C1C5-47A0-9C77-AB267987266B}" srcId="{F38CD534-23A5-4D2B-ABA5-F79397554D83}" destId="{D810D320-A8E5-457D-91AE-0C4B2100C2BE}" srcOrd="3" destOrd="0" parTransId="{541767F1-BF31-428C-9B3E-567797333171}" sibTransId="{00AD2726-E877-49BF-9374-3C3D0E1BE624}"/>
    <dgm:cxn modelId="{E6D7FA78-1835-4203-A3C3-54F55A6181FE}" type="presOf" srcId="{D810D320-A8E5-457D-91AE-0C4B2100C2BE}" destId="{A25146B1-6286-429C-BF1B-82B365242C1F}" srcOrd="0" destOrd="0" presId="urn:microsoft.com/office/officeart/2005/8/layout/vList2"/>
    <dgm:cxn modelId="{B69C4E7C-544C-43A0-BFD4-3B866E878CBF}" srcId="{F38CD534-23A5-4D2B-ABA5-F79397554D83}" destId="{05E7BE33-B656-47DA-870C-592C0A772203}" srcOrd="1" destOrd="0" parTransId="{ECAA29E9-E67A-48E4-B4F9-4BBC846336C5}" sibTransId="{2C4E552E-368D-4B79-AACD-733DCB76BEC6}"/>
    <dgm:cxn modelId="{9712CB83-4BEF-41CD-8019-5F504253A5C1}" srcId="{F38CD534-23A5-4D2B-ABA5-F79397554D83}" destId="{C311B2DF-064A-4886-B035-7267CAD8C707}" srcOrd="0" destOrd="0" parTransId="{76B17FEF-1F81-4E0D-8538-934831969096}" sibTransId="{558F9DFF-7D68-44FE-B073-4F1A5350770E}"/>
    <dgm:cxn modelId="{3EF2528F-C540-415D-A528-2EE548AEA33E}" type="presOf" srcId="{2E4CA1F7-4FF4-47A4-A8D2-7C119AF93890}" destId="{F6E51480-9A1F-41AC-994C-439EA8973274}" srcOrd="0" destOrd="0" presId="urn:microsoft.com/office/officeart/2005/8/layout/vList2"/>
    <dgm:cxn modelId="{ED903A9D-1DE5-4CB5-A2DF-1223DBE3C634}" type="presOf" srcId="{C311B2DF-064A-4886-B035-7267CAD8C707}" destId="{EB3D7BE8-9889-4824-B484-887CFA72BD90}" srcOrd="0" destOrd="0" presId="urn:microsoft.com/office/officeart/2005/8/layout/vList2"/>
    <dgm:cxn modelId="{AF6ADEC1-AB75-4549-A16D-54692C4F049D}" type="presOf" srcId="{05E7BE33-B656-47DA-870C-592C0A772203}" destId="{D5126161-50D8-466D-B0B6-7677FB4FA3A2}" srcOrd="0" destOrd="0" presId="urn:microsoft.com/office/officeart/2005/8/layout/vList2"/>
    <dgm:cxn modelId="{5F5965C6-0856-43C8-8FFC-AE35DD6568CA}" srcId="{F38CD534-23A5-4D2B-ABA5-F79397554D83}" destId="{2E4CA1F7-4FF4-47A4-A8D2-7C119AF93890}" srcOrd="4" destOrd="0" parTransId="{1192BB2F-291E-4896-AA3D-0A9321AC4E65}" sibTransId="{1E1A245A-B5F8-498E-AA25-7CEB9C29B1BB}"/>
    <dgm:cxn modelId="{14E47DEC-0181-4F91-9028-967AFA69475D}" srcId="{F38CD534-23A5-4D2B-ABA5-F79397554D83}" destId="{30869BC0-5475-4CD4-907F-51C210D76E8A}" srcOrd="2" destOrd="0" parTransId="{10C750E5-707D-4A3A-8FF7-975C7CA6B6FF}" sibTransId="{59516FBF-9E3D-4C32-BBAC-7835F69FA4BC}"/>
    <dgm:cxn modelId="{A2A72865-0308-4122-ADA7-320E36ADB441}" type="presParOf" srcId="{00F1AE46-404E-4576-835E-C81A9CEFB0F1}" destId="{EB3D7BE8-9889-4824-B484-887CFA72BD90}" srcOrd="0" destOrd="0" presId="urn:microsoft.com/office/officeart/2005/8/layout/vList2"/>
    <dgm:cxn modelId="{A12E0080-7B8A-4075-BD67-F410E0FACF8F}" type="presParOf" srcId="{00F1AE46-404E-4576-835E-C81A9CEFB0F1}" destId="{81008870-626C-4DD4-BD26-53F1B759A42A}" srcOrd="1" destOrd="0" presId="urn:microsoft.com/office/officeart/2005/8/layout/vList2"/>
    <dgm:cxn modelId="{21C5569C-65DA-4241-AB0F-31C55B33D0E7}" type="presParOf" srcId="{00F1AE46-404E-4576-835E-C81A9CEFB0F1}" destId="{D5126161-50D8-466D-B0B6-7677FB4FA3A2}" srcOrd="2" destOrd="0" presId="urn:microsoft.com/office/officeart/2005/8/layout/vList2"/>
    <dgm:cxn modelId="{65F8AAAF-CD34-4199-AE64-2B3174B75589}" type="presParOf" srcId="{00F1AE46-404E-4576-835E-C81A9CEFB0F1}" destId="{E36DE285-D001-4B5C-B528-BCF4D8152E5C}" srcOrd="3" destOrd="0" presId="urn:microsoft.com/office/officeart/2005/8/layout/vList2"/>
    <dgm:cxn modelId="{E153F1CD-DA3F-4298-A08E-47875AA7C796}" type="presParOf" srcId="{00F1AE46-404E-4576-835E-C81A9CEFB0F1}" destId="{5F1E155E-8AE6-46D0-86BA-75F76A231603}" srcOrd="4" destOrd="0" presId="urn:microsoft.com/office/officeart/2005/8/layout/vList2"/>
    <dgm:cxn modelId="{8ADD57C3-44DD-4B27-B8EF-059CA1940366}" type="presParOf" srcId="{00F1AE46-404E-4576-835E-C81A9CEFB0F1}" destId="{3E52DC63-5E3C-45BF-B5A9-D4C6747E398F}" srcOrd="5" destOrd="0" presId="urn:microsoft.com/office/officeart/2005/8/layout/vList2"/>
    <dgm:cxn modelId="{76A8592D-F49B-47DC-A573-D7FCFA0D9653}" type="presParOf" srcId="{00F1AE46-404E-4576-835E-C81A9CEFB0F1}" destId="{A25146B1-6286-429C-BF1B-82B365242C1F}" srcOrd="6" destOrd="0" presId="urn:microsoft.com/office/officeart/2005/8/layout/vList2"/>
    <dgm:cxn modelId="{14D8EC49-543C-4CBF-A5F2-BADFAE9CD471}" type="presParOf" srcId="{00F1AE46-404E-4576-835E-C81A9CEFB0F1}" destId="{F55FEBC1-C936-49EB-863C-8158A65C4394}" srcOrd="7" destOrd="0" presId="urn:microsoft.com/office/officeart/2005/8/layout/vList2"/>
    <dgm:cxn modelId="{B2AD2559-C4C5-4511-A8AC-282C70340873}" type="presParOf" srcId="{00F1AE46-404E-4576-835E-C81A9CEFB0F1}" destId="{F6E51480-9A1F-41AC-994C-439EA897327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3D7BE8-9889-4824-B484-887CFA72BD90}">
      <dsp:nvSpPr>
        <dsp:cNvPr id="0" name=""/>
        <dsp:cNvSpPr/>
      </dsp:nvSpPr>
      <dsp:spPr>
        <a:xfrm>
          <a:off x="0" y="764784"/>
          <a:ext cx="6477000" cy="515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</a:t>
          </a:r>
          <a:r>
            <a:rPr lang="en-US" sz="2100" b="0" i="0" kern="1200" baseline="0" dirty="0"/>
            <a:t>ater affordability and quality go down</a:t>
          </a:r>
          <a:endParaRPr lang="en-US" sz="2100" kern="1200" dirty="0"/>
        </a:p>
      </dsp:txBody>
      <dsp:txXfrm>
        <a:off x="25188" y="789972"/>
        <a:ext cx="6426624" cy="465594"/>
      </dsp:txXfrm>
    </dsp:sp>
    <dsp:sp modelId="{D5126161-50D8-466D-B0B6-7677FB4FA3A2}">
      <dsp:nvSpPr>
        <dsp:cNvPr id="0" name=""/>
        <dsp:cNvSpPr/>
      </dsp:nvSpPr>
      <dsp:spPr>
        <a:xfrm>
          <a:off x="0" y="1341234"/>
          <a:ext cx="6477000" cy="515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baseline="0"/>
            <a:t>Conflicts for water use (farming, drinking, industry)</a:t>
          </a:r>
          <a:endParaRPr lang="en-US" sz="2100" kern="1200"/>
        </a:p>
      </dsp:txBody>
      <dsp:txXfrm>
        <a:off x="25188" y="1366422"/>
        <a:ext cx="6426624" cy="465594"/>
      </dsp:txXfrm>
    </dsp:sp>
    <dsp:sp modelId="{5F1E155E-8AE6-46D0-86BA-75F76A231603}">
      <dsp:nvSpPr>
        <dsp:cNvPr id="0" name=""/>
        <dsp:cNvSpPr/>
      </dsp:nvSpPr>
      <dsp:spPr>
        <a:xfrm>
          <a:off x="0" y="1917684"/>
          <a:ext cx="6477000" cy="515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baseline="0"/>
            <a:t>Impacts energy production and industrial processes </a:t>
          </a:r>
          <a:endParaRPr lang="en-US" sz="2100" kern="1200"/>
        </a:p>
      </dsp:txBody>
      <dsp:txXfrm>
        <a:off x="25188" y="1942872"/>
        <a:ext cx="6426624" cy="465594"/>
      </dsp:txXfrm>
    </dsp:sp>
    <dsp:sp modelId="{A25146B1-6286-429C-BF1B-82B365242C1F}">
      <dsp:nvSpPr>
        <dsp:cNvPr id="0" name=""/>
        <dsp:cNvSpPr/>
      </dsp:nvSpPr>
      <dsp:spPr>
        <a:xfrm>
          <a:off x="0" y="2494133"/>
          <a:ext cx="6477000" cy="515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N</a:t>
          </a:r>
          <a:r>
            <a:rPr lang="en-US" sz="2100" b="0" i="0" kern="1200" baseline="0" dirty="0"/>
            <a:t>egative impacts on crop yields</a:t>
          </a:r>
          <a:endParaRPr lang="en-US" sz="2100" kern="1200" dirty="0"/>
        </a:p>
      </dsp:txBody>
      <dsp:txXfrm>
        <a:off x="25188" y="2519321"/>
        <a:ext cx="6426624" cy="465594"/>
      </dsp:txXfrm>
    </dsp:sp>
    <dsp:sp modelId="{F6E51480-9A1F-41AC-994C-439EA8973274}">
      <dsp:nvSpPr>
        <dsp:cNvPr id="0" name=""/>
        <dsp:cNvSpPr/>
      </dsp:nvSpPr>
      <dsp:spPr>
        <a:xfrm>
          <a:off x="0" y="3070584"/>
          <a:ext cx="6477000" cy="515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</a:t>
          </a:r>
          <a:r>
            <a:rPr lang="en-US" sz="2100" b="0" i="0" kern="1200" baseline="0" dirty="0"/>
            <a:t>otential (local) food accessibility/affordability issues</a:t>
          </a:r>
          <a:endParaRPr lang="en-US" sz="2100" kern="1200" dirty="0"/>
        </a:p>
      </dsp:txBody>
      <dsp:txXfrm>
        <a:off x="25188" y="3095772"/>
        <a:ext cx="6426624" cy="465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089DB-7261-49C7-AACF-374513F9F71D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7B9F5-53BA-4B9B-9790-4C067BAE35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883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have a chance to ensure that inequality is avoided/prevented </a:t>
            </a:r>
            <a:r>
              <a:rPr lang="en-GB" dirty="0">
                <a:sym typeface="Wingdings" panose="05000000000000000000" pitchFamily="2" charset="2"/>
              </a:rPr>
              <a:t> by helping to shape policy</a:t>
            </a:r>
            <a:endParaRPr lang="en-GB" dirty="0"/>
          </a:p>
          <a:p>
            <a:endParaRPr lang="en-GB" dirty="0"/>
          </a:p>
          <a:p>
            <a:r>
              <a:rPr lang="en-GB" dirty="0"/>
              <a:t>Those most affected by cc = also those who will be affected by measures</a:t>
            </a:r>
          </a:p>
          <a:p>
            <a:r>
              <a:rPr lang="en-GB" dirty="0"/>
              <a:t>There’s momentum, “just transition”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Our research: </a:t>
            </a:r>
          </a:p>
          <a:p>
            <a:r>
              <a:rPr lang="en-GB" dirty="0" err="1"/>
              <a:t>Equinet</a:t>
            </a:r>
            <a:r>
              <a:rPr lang="en-GB" dirty="0"/>
              <a:t> thought that </a:t>
            </a:r>
            <a:r>
              <a:rPr lang="en-GB" dirty="0" err="1"/>
              <a:t>Ebs</a:t>
            </a:r>
            <a:r>
              <a:rPr lang="en-GB" dirty="0"/>
              <a:t> could play a role and saw that there was a need for info</a:t>
            </a:r>
          </a:p>
          <a:p>
            <a:r>
              <a:rPr lang="en-GB" dirty="0"/>
              <a:t>Our report = first overview because the policy was still being developed </a:t>
            </a:r>
          </a:p>
          <a:p>
            <a:r>
              <a:rPr lang="en-GB" dirty="0"/>
              <a:t>Scope: we couldn’t include all of the Green Deal, so we focused on measures with high risk for inequality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7B9F5-53BA-4B9B-9790-4C067BAE359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005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67B9F5-53BA-4B9B-9790-4C067BAE359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065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67B9F5-53BA-4B9B-9790-4C067BAE359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907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7B9F5-53BA-4B9B-9790-4C067BAE359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453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67B9F5-53BA-4B9B-9790-4C067BAE359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756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7B9F5-53BA-4B9B-9790-4C067BAE359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23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7B9F5-53BA-4B9B-9790-4C067BAE359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4168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First summarise: </a:t>
            </a:r>
          </a:p>
          <a:p>
            <a:pPr marL="171450" indent="-171450">
              <a:buFontTx/>
              <a:buChar char="-"/>
            </a:pPr>
            <a:r>
              <a:rPr lang="en-GB" dirty="0"/>
              <a:t>There is a considerable risk of rising inequality as a consequence of climate policy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Unfair: same groups who are already disproportionately affected by climate change itself</a:t>
            </a:r>
          </a:p>
          <a:p>
            <a:pPr marL="171450" lvl="0" indent="-171450">
              <a:buFontTx/>
              <a:buChar char="-"/>
            </a:pPr>
            <a:r>
              <a:rPr lang="en-GB" dirty="0"/>
              <a:t>There is momentum: 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Both at European level as in member states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EU wants to avoid more yellow vest protests 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In Member states, topic of just transition has been picked up </a:t>
            </a:r>
          </a:p>
          <a:p>
            <a:pPr marL="171450" lvl="0" indent="-171450">
              <a:buFontTx/>
              <a:buChar char="-"/>
            </a:pPr>
            <a:r>
              <a:rPr lang="en-GB" dirty="0"/>
              <a:t>Equality Bodies have expertise on discrimination and inequality, so it’s logical that they should be heard in this discussion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To be able to do that </a:t>
            </a:r>
            <a:r>
              <a:rPr lang="en-GB" dirty="0">
                <a:sym typeface="Wingdings" panose="05000000000000000000" pitchFamily="2" charset="2"/>
              </a:rPr>
              <a:t> recommendations</a:t>
            </a:r>
          </a:p>
          <a:p>
            <a:pPr marL="628650" lvl="1" indent="-171450">
              <a:buFontTx/>
              <a:buChar char="-"/>
            </a:pPr>
            <a:endParaRPr lang="en-GB" dirty="0">
              <a:sym typeface="Wingdings" panose="05000000000000000000" pitchFamily="2" charset="2"/>
            </a:endParaRPr>
          </a:p>
          <a:p>
            <a:pPr marL="685800" lvl="1" indent="-228600">
              <a:buFontTx/>
              <a:buAutoNum type="arabicPeriod"/>
            </a:pPr>
            <a:r>
              <a:rPr lang="en-GB" dirty="0">
                <a:sym typeface="Wingdings" panose="05000000000000000000" pitchFamily="2" charset="2"/>
              </a:rPr>
              <a:t>Facilitation by </a:t>
            </a:r>
            <a:r>
              <a:rPr lang="en-GB" dirty="0" err="1">
                <a:sym typeface="Wingdings" panose="05000000000000000000" pitchFamily="2" charset="2"/>
              </a:rPr>
              <a:t>Equinet</a:t>
            </a:r>
            <a:r>
              <a:rPr lang="en-GB" dirty="0">
                <a:sym typeface="Wingdings" panose="05000000000000000000" pitchFamily="2" charset="2"/>
              </a:rPr>
              <a:t>  sharing knowledge, research, use practises (like conference today). Ensure that </a:t>
            </a:r>
            <a:r>
              <a:rPr lang="en-GB" dirty="0" err="1">
                <a:sym typeface="Wingdings" panose="05000000000000000000" pitchFamily="2" charset="2"/>
              </a:rPr>
              <a:t>Ebs</a:t>
            </a:r>
            <a:r>
              <a:rPr lang="en-GB" dirty="0">
                <a:sym typeface="Wingdings" panose="05000000000000000000" pitchFamily="2" charset="2"/>
              </a:rPr>
              <a:t> can learn from each other instead of doing isolated work. </a:t>
            </a:r>
          </a:p>
          <a:p>
            <a:pPr marL="685800" lvl="1" indent="-228600">
              <a:buFontTx/>
              <a:buAutoNum type="arabicPeriod"/>
            </a:pPr>
            <a:r>
              <a:rPr lang="en-GB" dirty="0"/>
              <a:t>Stakeholder meetings: Social climate Fund</a:t>
            </a:r>
          </a:p>
          <a:p>
            <a:pPr marL="1143000" lvl="2" indent="-228600">
              <a:buFontTx/>
              <a:buAutoNum type="arabicPeriod"/>
            </a:pPr>
            <a:r>
              <a:rPr lang="en-GB" dirty="0"/>
              <a:t>Example gender: the government must show that the measures will decrease gender inequality </a:t>
            </a:r>
            <a:r>
              <a:rPr lang="en-GB" dirty="0">
                <a:sym typeface="Wingdings" panose="05000000000000000000" pitchFamily="2" charset="2"/>
              </a:rPr>
              <a:t> this is an opportunity for </a:t>
            </a:r>
            <a:r>
              <a:rPr lang="en-GB" dirty="0" err="1">
                <a:sym typeface="Wingdings" panose="05000000000000000000" pitchFamily="2" charset="2"/>
              </a:rPr>
              <a:t>Ebs</a:t>
            </a:r>
            <a:r>
              <a:rPr lang="en-GB" dirty="0">
                <a:sym typeface="Wingdings" panose="05000000000000000000" pitchFamily="2" charset="2"/>
              </a:rPr>
              <a:t> to share expertise</a:t>
            </a:r>
          </a:p>
          <a:p>
            <a:pPr marL="685800" lvl="1" indent="-228600">
              <a:buFontTx/>
              <a:buAutoNum type="arabicPeriod"/>
            </a:pPr>
            <a:r>
              <a:rPr lang="en-GB" dirty="0">
                <a:sym typeface="Wingdings" panose="05000000000000000000" pitchFamily="2" charset="2"/>
              </a:rPr>
              <a:t>Mandate: get creative. </a:t>
            </a:r>
            <a:r>
              <a:rPr lang="nl-NL" sz="1800" dirty="0" err="1">
                <a:effectLst/>
                <a:latin typeface="Calibri" panose="020F0502020204030204" pitchFamily="34" charset="0"/>
                <a:sym typeface="Wingdings" panose="05000000000000000000" pitchFamily="2" charset="2"/>
              </a:rPr>
              <a:t>There</a:t>
            </a:r>
            <a:r>
              <a:rPr lang="nl-NL" sz="1800" dirty="0">
                <a:effectLst/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nl-NL" sz="1800" dirty="0" err="1">
                <a:effectLst/>
                <a:latin typeface="Calibri" panose="020F0502020204030204" pitchFamily="34" charset="0"/>
                <a:sym typeface="Wingdings" panose="05000000000000000000" pitchFamily="2" charset="2"/>
              </a:rPr>
              <a:t>m</a:t>
            </a:r>
            <a:r>
              <a:rPr lang="nl-NL" sz="1800" dirty="0" err="1">
                <a:effectLst/>
                <a:latin typeface="Calibri" panose="020F0502020204030204" pitchFamily="34" charset="0"/>
              </a:rPr>
              <a:t>ay</a:t>
            </a:r>
            <a:r>
              <a:rPr lang="nl-NL" sz="1800" dirty="0">
                <a:effectLst/>
                <a:latin typeface="Calibri" panose="020F0502020204030204" pitchFamily="34" charset="0"/>
              </a:rPr>
              <a:t> </a:t>
            </a:r>
            <a:r>
              <a:rPr lang="nl-NL" sz="1800" dirty="0" err="1">
                <a:effectLst/>
                <a:latin typeface="Calibri" panose="020F0502020204030204" pitchFamily="34" charset="0"/>
              </a:rPr>
              <a:t>be</a:t>
            </a:r>
            <a:r>
              <a:rPr lang="nl-NL" sz="1800" dirty="0">
                <a:effectLst/>
                <a:latin typeface="Calibri" panose="020F0502020204030204" pitchFamily="34" charset="0"/>
              </a:rPr>
              <a:t> </a:t>
            </a:r>
            <a:r>
              <a:rPr lang="nl-NL" sz="1800" dirty="0" err="1">
                <a:effectLst/>
                <a:latin typeface="Calibri" panose="020F0502020204030204" pitchFamily="34" charset="0"/>
              </a:rPr>
              <a:t>opportunities</a:t>
            </a:r>
            <a:r>
              <a:rPr lang="nl-NL" sz="1800" dirty="0">
                <a:effectLst/>
                <a:latin typeface="Calibri" panose="020F0502020204030204" pitchFamily="34" charset="0"/>
              </a:rPr>
              <a:t> </a:t>
            </a:r>
            <a:r>
              <a:rPr lang="nl-NL" sz="1800" dirty="0" err="1">
                <a:effectLst/>
                <a:latin typeface="Calibri" panose="020F0502020204030204" pitchFamily="34" charset="0"/>
              </a:rPr>
              <a:t>to</a:t>
            </a:r>
            <a:r>
              <a:rPr lang="nl-NL" sz="1800" dirty="0">
                <a:effectLst/>
                <a:latin typeface="Calibri" panose="020F0502020204030204" pitchFamily="34" charset="0"/>
              </a:rPr>
              <a:t> </a:t>
            </a:r>
            <a:r>
              <a:rPr lang="nl-NL" sz="1800" dirty="0" err="1">
                <a:effectLst/>
                <a:latin typeface="Calibri" panose="020F0502020204030204" pitchFamily="34" charset="0"/>
              </a:rPr>
              <a:t>reevaluate</a:t>
            </a:r>
            <a:r>
              <a:rPr lang="nl-NL" sz="1800" dirty="0">
                <a:effectLst/>
                <a:latin typeface="Calibri" panose="020F0502020204030204" pitchFamily="34" charset="0"/>
              </a:rPr>
              <a:t> </a:t>
            </a:r>
            <a:r>
              <a:rPr lang="nl-NL" sz="1800" dirty="0" err="1">
                <a:effectLst/>
                <a:latin typeface="Calibri" panose="020F0502020204030204" pitchFamily="34" charset="0"/>
              </a:rPr>
              <a:t>mandate</a:t>
            </a:r>
            <a:r>
              <a:rPr lang="nl-NL" sz="1800" dirty="0">
                <a:effectLst/>
                <a:latin typeface="Calibri" panose="020F0502020204030204" pitchFamily="34" charset="0"/>
              </a:rPr>
              <a:t>, even </a:t>
            </a:r>
            <a:r>
              <a:rPr lang="nl-NL" sz="1800" dirty="0" err="1">
                <a:effectLst/>
                <a:latin typeface="Calibri" panose="020F0502020204030204" pitchFamily="34" charset="0"/>
              </a:rPr>
              <a:t>if</a:t>
            </a:r>
            <a:r>
              <a:rPr lang="nl-NL" sz="1800" dirty="0">
                <a:effectLst/>
                <a:latin typeface="Calibri" panose="020F0502020204030204" pitchFamily="34" charset="0"/>
              </a:rPr>
              <a:t> </a:t>
            </a:r>
            <a:r>
              <a:rPr lang="nl-NL" sz="1800" dirty="0" err="1">
                <a:effectLst/>
                <a:latin typeface="Calibri" panose="020F0502020204030204" pitchFamily="34" charset="0"/>
              </a:rPr>
              <a:t>mandate</a:t>
            </a:r>
            <a:r>
              <a:rPr lang="nl-NL" sz="1800" dirty="0">
                <a:effectLst/>
                <a:latin typeface="Calibri" panose="020F0502020204030204" pitchFamily="34" charset="0"/>
              </a:rPr>
              <a:t> is </a:t>
            </a:r>
            <a:r>
              <a:rPr lang="nl-NL" sz="1800" dirty="0" err="1">
                <a:effectLst/>
                <a:latin typeface="Calibri" panose="020F0502020204030204" pitchFamily="34" charset="0"/>
              </a:rPr>
              <a:t>limited</a:t>
            </a:r>
            <a:r>
              <a:rPr lang="nl-NL" sz="1800" dirty="0">
                <a:effectLst/>
                <a:latin typeface="Calibri" panose="020F0502020204030204" pitchFamily="34" charset="0"/>
              </a:rPr>
              <a:t>- </a:t>
            </a:r>
            <a:r>
              <a:rPr lang="nl-NL" sz="1800" dirty="0" err="1">
                <a:effectLst/>
                <a:latin typeface="Calibri" panose="020F0502020204030204" pitchFamily="34" charset="0"/>
              </a:rPr>
              <a:t>you</a:t>
            </a:r>
            <a:r>
              <a:rPr lang="nl-NL" sz="1800" dirty="0">
                <a:effectLst/>
                <a:latin typeface="Calibri" panose="020F0502020204030204" pitchFamily="34" charset="0"/>
              </a:rPr>
              <a:t> </a:t>
            </a:r>
            <a:r>
              <a:rPr lang="nl-NL" sz="1800" dirty="0" err="1">
                <a:effectLst/>
                <a:latin typeface="Calibri" panose="020F0502020204030204" pitchFamily="34" charset="0"/>
              </a:rPr>
              <a:t>can</a:t>
            </a:r>
            <a:r>
              <a:rPr lang="nl-NL" sz="1800" dirty="0">
                <a:effectLst/>
                <a:latin typeface="Calibri" panose="020F0502020204030204" pitchFamily="34" charset="0"/>
              </a:rPr>
              <a:t> </a:t>
            </a:r>
            <a:r>
              <a:rPr lang="nl-NL" sz="1800" dirty="0" err="1">
                <a:effectLst/>
                <a:latin typeface="Calibri" panose="020F0502020204030204" pitchFamily="34" charset="0"/>
              </a:rPr>
              <a:t>work</a:t>
            </a:r>
            <a:r>
              <a:rPr lang="nl-NL" sz="1800" dirty="0">
                <a:effectLst/>
                <a:latin typeface="Calibri" panose="020F0502020204030204" pitchFamily="34" charset="0"/>
              </a:rPr>
              <a:t> on </a:t>
            </a:r>
            <a:r>
              <a:rPr lang="nl-NL" sz="1800" dirty="0" err="1">
                <a:effectLst/>
                <a:latin typeface="Calibri" panose="020F0502020204030204" pitchFamily="34" charset="0"/>
              </a:rPr>
              <a:t>this</a:t>
            </a:r>
            <a:r>
              <a:rPr lang="nl-NL" sz="1800" dirty="0">
                <a:effectLst/>
                <a:latin typeface="Calibri" panose="020F0502020204030204" pitchFamily="34" charset="0"/>
              </a:rPr>
              <a:t> topic via </a:t>
            </a:r>
            <a:r>
              <a:rPr lang="nl-NL" sz="1800" dirty="0" err="1">
                <a:effectLst/>
                <a:latin typeface="Calibri" panose="020F0502020204030204" pitchFamily="34" charset="0"/>
              </a:rPr>
              <a:t>the</a:t>
            </a:r>
            <a:r>
              <a:rPr lang="nl-NL" sz="1800" dirty="0">
                <a:effectLst/>
                <a:latin typeface="Calibri" panose="020F0502020204030204" pitchFamily="34" charset="0"/>
              </a:rPr>
              <a:t> </a:t>
            </a:r>
            <a:r>
              <a:rPr lang="nl-NL" sz="1800" dirty="0" err="1">
                <a:effectLst/>
                <a:latin typeface="Calibri" panose="020F0502020204030204" pitchFamily="34" charset="0"/>
              </a:rPr>
              <a:t>grounds</a:t>
            </a:r>
            <a:r>
              <a:rPr lang="nl-NL" sz="1800" dirty="0">
                <a:effectLst/>
                <a:latin typeface="Calibri" panose="020F0502020204030204" pitchFamily="34" charset="0"/>
              </a:rPr>
              <a:t> </a:t>
            </a:r>
            <a:r>
              <a:rPr lang="nl-NL" sz="1800" dirty="0" err="1">
                <a:effectLst/>
                <a:latin typeface="Calibri" panose="020F0502020204030204" pitchFamily="34" charset="0"/>
              </a:rPr>
              <a:t>you</a:t>
            </a:r>
            <a:r>
              <a:rPr lang="nl-NL" sz="1800" dirty="0">
                <a:effectLst/>
                <a:latin typeface="Calibri" panose="020F0502020204030204" pitchFamily="34" charset="0"/>
              </a:rPr>
              <a:t> do </a:t>
            </a:r>
            <a:r>
              <a:rPr lang="nl-NL" sz="1800" dirty="0" err="1">
                <a:effectLst/>
                <a:latin typeface="Calibri" panose="020F0502020204030204" pitchFamily="34" charset="0"/>
              </a:rPr>
              <a:t>work</a:t>
            </a:r>
            <a:r>
              <a:rPr lang="nl-NL" sz="1800" dirty="0">
                <a:effectLst/>
                <a:latin typeface="Calibri" panose="020F0502020204030204" pitchFamily="34" charset="0"/>
              </a:rPr>
              <a:t> on </a:t>
            </a:r>
            <a:r>
              <a:rPr lang="nl-NL" sz="1800" dirty="0" err="1">
                <a:effectLst/>
                <a:latin typeface="Calibri" panose="020F0502020204030204" pitchFamily="34" charset="0"/>
              </a:rPr>
              <a:t>and</a:t>
            </a:r>
            <a:r>
              <a:rPr lang="nl-NL" sz="1800" dirty="0">
                <a:effectLst/>
                <a:latin typeface="Calibri" panose="020F0502020204030204" pitchFamily="34" charset="0"/>
              </a:rPr>
              <a:t> via </a:t>
            </a:r>
            <a:r>
              <a:rPr lang="nl-NL" sz="1800" dirty="0" err="1">
                <a:effectLst/>
                <a:latin typeface="Calibri" panose="020F0502020204030204" pitchFamily="34" charset="0"/>
              </a:rPr>
              <a:t>intersectionality</a:t>
            </a:r>
            <a:r>
              <a:rPr lang="nl-NL" sz="1800" dirty="0">
                <a:effectLst/>
                <a:latin typeface="Calibri" panose="020F0502020204030204" pitchFamily="34" charset="0"/>
              </a:rPr>
              <a:t> </a:t>
            </a:r>
            <a:r>
              <a:rPr lang="nl-NL" sz="1800" dirty="0" err="1">
                <a:effectLst/>
                <a:latin typeface="Calibri" panose="020F0502020204030204" pitchFamily="34" charset="0"/>
              </a:rPr>
              <a:t>broaden</a:t>
            </a:r>
            <a:r>
              <a:rPr lang="nl-NL" sz="1800" dirty="0">
                <a:effectLst/>
                <a:latin typeface="Calibri" panose="020F0502020204030204" pitchFamily="34" charset="0"/>
              </a:rPr>
              <a:t> </a:t>
            </a:r>
            <a:r>
              <a:rPr lang="nl-NL" sz="1800" dirty="0" err="1">
                <a:effectLst/>
                <a:latin typeface="Calibri" panose="020F0502020204030204" pitchFamily="34" charset="0"/>
              </a:rPr>
              <a:t>this</a:t>
            </a:r>
            <a:r>
              <a:rPr lang="nl-NL" sz="1800" dirty="0">
                <a:effectLst/>
                <a:latin typeface="Calibri" panose="020F0502020204030204" pitchFamily="34" charset="0"/>
              </a:rPr>
              <a:t>. </a:t>
            </a:r>
            <a:endParaRPr lang="en-GB" sz="1800" dirty="0">
              <a:effectLst/>
              <a:latin typeface="Calibri" panose="020F0502020204030204" pitchFamily="34" charset="0"/>
            </a:endParaRPr>
          </a:p>
          <a:p>
            <a:pPr marL="685800" lvl="1" indent="-228600">
              <a:buFontTx/>
              <a:buAutoNum type="arabicPeriod"/>
            </a:pPr>
            <a:r>
              <a:rPr lang="en-GB" dirty="0"/>
              <a:t>Find link: Try to actively ensure that, for example, money is going to right causes/people. You can have a role in ensuring that the adaptation measures take vulnerable groups into account. E.g., </a:t>
            </a:r>
            <a:r>
              <a:rPr lang="en-GB" dirty="0" err="1"/>
              <a:t>Katrien’s</a:t>
            </a:r>
            <a:r>
              <a:rPr lang="en-GB" dirty="0"/>
              <a:t> example: not just defending the homes against floods, but really looking at who lives there? Is it single parents, older people, rural communities, etc.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tx2"/>
              </a:solidFill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 err="1"/>
              <a:t>Vraag</a:t>
            </a:r>
            <a:r>
              <a:rPr lang="en-GB" dirty="0"/>
              <a:t>: </a:t>
            </a:r>
            <a:r>
              <a:rPr lang="en-GB" dirty="0" err="1"/>
              <a:t>Zien</a:t>
            </a:r>
            <a:r>
              <a:rPr lang="en-GB" dirty="0"/>
              <a:t> </a:t>
            </a:r>
            <a:r>
              <a:rPr lang="en-GB" dirty="0" err="1"/>
              <a:t>jullie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mandaat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probleem</a:t>
            </a:r>
            <a:r>
              <a:rPr lang="en-GB" dirty="0"/>
              <a:t> of </a:t>
            </a:r>
            <a:r>
              <a:rPr lang="en-GB" dirty="0" err="1"/>
              <a:t>zien</a:t>
            </a:r>
            <a:r>
              <a:rPr lang="en-GB" dirty="0"/>
              <a:t> </a:t>
            </a:r>
            <a:r>
              <a:rPr lang="en-GB" dirty="0" err="1"/>
              <a:t>jullie</a:t>
            </a:r>
            <a:r>
              <a:rPr lang="en-GB" dirty="0"/>
              <a:t> </a:t>
            </a:r>
            <a:r>
              <a:rPr lang="en-GB" dirty="0" err="1"/>
              <a:t>mogelijkheden</a:t>
            </a:r>
            <a:r>
              <a:rPr lang="en-GB" dirty="0"/>
              <a:t> om </a:t>
            </a:r>
            <a:r>
              <a:rPr lang="en-GB" dirty="0" err="1"/>
              <a:t>iets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doen</a:t>
            </a:r>
            <a:r>
              <a:rPr lang="en-GB" dirty="0"/>
              <a:t>? Of </a:t>
            </a:r>
            <a:r>
              <a:rPr lang="en-GB" dirty="0" err="1"/>
              <a:t>verhindert</a:t>
            </a:r>
            <a:r>
              <a:rPr lang="en-GB" dirty="0"/>
              <a:t> </a:t>
            </a:r>
            <a:r>
              <a:rPr lang="en-GB" dirty="0" err="1"/>
              <a:t>uw</a:t>
            </a:r>
            <a:r>
              <a:rPr lang="en-GB" dirty="0"/>
              <a:t> </a:t>
            </a:r>
            <a:r>
              <a:rPr lang="en-GB" dirty="0" err="1"/>
              <a:t>mandaat</a:t>
            </a:r>
            <a:r>
              <a:rPr lang="en-GB" dirty="0"/>
              <a:t> u </a:t>
            </a:r>
            <a:r>
              <a:rPr lang="en-GB" dirty="0" err="1"/>
              <a:t>echt</a:t>
            </a:r>
            <a:r>
              <a:rPr lang="en-GB" dirty="0"/>
              <a:t> om Hiermee </a:t>
            </a:r>
            <a:r>
              <a:rPr lang="en-GB" dirty="0" err="1"/>
              <a:t>bezig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zijn</a:t>
            </a:r>
            <a:r>
              <a:rPr lang="en-GB" dirty="0"/>
              <a:t>? </a:t>
            </a:r>
            <a:r>
              <a:rPr lang="en-GB" dirty="0" err="1"/>
              <a:t>Zien</a:t>
            </a:r>
            <a:r>
              <a:rPr lang="en-GB" dirty="0"/>
              <a:t> </a:t>
            </a:r>
            <a:r>
              <a:rPr lang="en-GB" dirty="0" err="1"/>
              <a:t>jullie</a:t>
            </a:r>
            <a:r>
              <a:rPr lang="en-GB" dirty="0"/>
              <a:t> </a:t>
            </a:r>
            <a:r>
              <a:rPr lang="en-GB" dirty="0" err="1"/>
              <a:t>binnen</a:t>
            </a:r>
            <a:r>
              <a:rPr lang="en-GB" dirty="0"/>
              <a:t> </a:t>
            </a:r>
            <a:r>
              <a:rPr lang="en-GB" dirty="0" err="1"/>
              <a:t>jullie</a:t>
            </a:r>
            <a:r>
              <a:rPr lang="en-GB" dirty="0"/>
              <a:t> </a:t>
            </a:r>
            <a:r>
              <a:rPr lang="en-GB" dirty="0" err="1"/>
              <a:t>mandaat</a:t>
            </a:r>
            <a:r>
              <a:rPr lang="en-GB" dirty="0"/>
              <a:t> </a:t>
            </a:r>
            <a:r>
              <a:rPr lang="en-GB" dirty="0" err="1"/>
              <a:t>mogelijkheden</a:t>
            </a:r>
            <a:r>
              <a:rPr lang="en-GB" dirty="0"/>
              <a:t> om </a:t>
            </a:r>
            <a:r>
              <a:rPr lang="en-GB" dirty="0" err="1"/>
              <a:t>hier</a:t>
            </a:r>
            <a:r>
              <a:rPr lang="en-GB" dirty="0"/>
              <a:t> </a:t>
            </a:r>
            <a:r>
              <a:rPr lang="en-GB" dirty="0" err="1"/>
              <a:t>iets</a:t>
            </a:r>
            <a:r>
              <a:rPr lang="en-GB" dirty="0"/>
              <a:t> mee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doen</a:t>
            </a:r>
            <a:r>
              <a:rPr lang="en-GB" dirty="0"/>
              <a:t>, </a:t>
            </a:r>
          </a:p>
          <a:p>
            <a:endParaRPr lang="en-GB" dirty="0"/>
          </a:p>
          <a:p>
            <a:endParaRPr lang="en-GB" sz="1200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7B9F5-53BA-4B9B-9790-4C067BAE359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7862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7B9F5-53BA-4B9B-9790-4C067BAE359D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7469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>
                <a:solidFill>
                  <a:schemeClr val="tx2"/>
                </a:solidFill>
              </a:rPr>
              <a:t>Als er </a:t>
            </a:r>
            <a:r>
              <a:rPr lang="en-GB" sz="2000" dirty="0" err="1">
                <a:solidFill>
                  <a:schemeClr val="tx2"/>
                </a:solidFill>
              </a:rPr>
              <a:t>geen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vragen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komen</a:t>
            </a:r>
            <a:r>
              <a:rPr lang="en-GB" sz="2000" dirty="0">
                <a:solidFill>
                  <a:schemeClr val="tx2"/>
                </a:solidFill>
              </a:rPr>
              <a:t>: </a:t>
            </a:r>
          </a:p>
          <a:p>
            <a:pPr lvl="1"/>
            <a:r>
              <a:rPr lang="en-GB" sz="2000" dirty="0" err="1">
                <a:solidFill>
                  <a:schemeClr val="tx2"/>
                </a:solidFill>
              </a:rPr>
              <a:t>Ongelijkheid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wordt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groter</a:t>
            </a:r>
            <a:r>
              <a:rPr lang="en-GB" sz="2000" dirty="0">
                <a:solidFill>
                  <a:schemeClr val="tx2"/>
                </a:solidFill>
              </a:rPr>
              <a:t>. </a:t>
            </a:r>
            <a:r>
              <a:rPr lang="en-GB" sz="2000" dirty="0" err="1">
                <a:solidFill>
                  <a:schemeClr val="tx2"/>
                </a:solidFill>
              </a:rPr>
              <a:t>Waar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zien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jullie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opportuniteiten</a:t>
            </a:r>
            <a:r>
              <a:rPr lang="en-GB" sz="2000" dirty="0">
                <a:solidFill>
                  <a:schemeClr val="tx2"/>
                </a:solidFill>
              </a:rPr>
              <a:t> om </a:t>
            </a:r>
            <a:r>
              <a:rPr lang="en-GB" sz="2000" dirty="0" err="1">
                <a:solidFill>
                  <a:schemeClr val="tx2"/>
                </a:solidFill>
              </a:rPr>
              <a:t>te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wegen</a:t>
            </a:r>
            <a:r>
              <a:rPr lang="en-GB" sz="2000" dirty="0">
                <a:solidFill>
                  <a:schemeClr val="tx2"/>
                </a:solidFill>
              </a:rPr>
              <a:t> in </a:t>
            </a:r>
            <a:r>
              <a:rPr lang="en-GB" sz="2000" dirty="0" err="1">
                <a:solidFill>
                  <a:schemeClr val="tx2"/>
                </a:solidFill>
              </a:rPr>
              <a:t>maatschappelijk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debat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hierover</a:t>
            </a:r>
            <a:r>
              <a:rPr lang="en-GB" sz="2000" dirty="0">
                <a:solidFill>
                  <a:schemeClr val="tx2"/>
                </a:solidFill>
              </a:rPr>
              <a:t>?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7B9F5-53BA-4B9B-9790-4C067BAE359D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932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7B9F5-53BA-4B9B-9790-4C067BAE359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374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7B9F5-53BA-4B9B-9790-4C067BAE359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002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noProof="0" dirty="0" err="1"/>
              <a:t>Started</a:t>
            </a:r>
            <a:r>
              <a:rPr lang="nl-NL" noProof="0" dirty="0"/>
              <a:t> </a:t>
            </a:r>
            <a:r>
              <a:rPr lang="nl-NL" noProof="0" dirty="0" err="1"/>
              <a:t>our</a:t>
            </a:r>
            <a:r>
              <a:rPr lang="nl-NL" noProof="0" dirty="0"/>
              <a:t> research in 2022 </a:t>
            </a:r>
          </a:p>
          <a:p>
            <a:r>
              <a:rPr lang="nl-NL" noProof="0" dirty="0"/>
              <a:t>1. Analysis</a:t>
            </a:r>
          </a:p>
          <a:p>
            <a:r>
              <a:rPr lang="nl-NL" noProof="0" dirty="0"/>
              <a:t>At </a:t>
            </a:r>
            <a:r>
              <a:rPr lang="nl-NL" noProof="0" dirty="0" err="1"/>
              <a:t>the</a:t>
            </a:r>
            <a:r>
              <a:rPr lang="nl-NL" noProof="0" dirty="0"/>
              <a:t> time of </a:t>
            </a:r>
            <a:r>
              <a:rPr lang="nl-NL" noProof="0" dirty="0" err="1"/>
              <a:t>our</a:t>
            </a:r>
            <a:r>
              <a:rPr lang="nl-NL" noProof="0" dirty="0"/>
              <a:t> research, </a:t>
            </a:r>
            <a:r>
              <a:rPr lang="nl-NL" noProof="0" dirty="0" err="1"/>
              <a:t>the</a:t>
            </a:r>
            <a:r>
              <a:rPr lang="nl-NL" noProof="0" dirty="0"/>
              <a:t> EU Green Deal was </a:t>
            </a:r>
            <a:r>
              <a:rPr lang="nl-NL" noProof="0" dirty="0" err="1"/>
              <a:t>not</a:t>
            </a:r>
            <a:r>
              <a:rPr lang="nl-NL" noProof="0" dirty="0"/>
              <a:t> </a:t>
            </a:r>
            <a:r>
              <a:rPr lang="nl-NL" noProof="0" dirty="0" err="1"/>
              <a:t>yet</a:t>
            </a:r>
            <a:r>
              <a:rPr lang="nl-NL" noProof="0" dirty="0"/>
              <a:t> </a:t>
            </a:r>
            <a:r>
              <a:rPr lang="nl-NL" noProof="0" dirty="0" err="1"/>
              <a:t>final</a:t>
            </a:r>
            <a:r>
              <a:rPr lang="nl-NL" noProof="0" dirty="0"/>
              <a:t>. It was </a:t>
            </a:r>
            <a:r>
              <a:rPr lang="nl-NL" noProof="0" dirty="0" err="1"/>
              <a:t>still</a:t>
            </a:r>
            <a:r>
              <a:rPr lang="nl-NL" noProof="0" dirty="0"/>
              <a:t> </a:t>
            </a:r>
            <a:r>
              <a:rPr lang="nl-NL" noProof="0" dirty="0" err="1"/>
              <a:t>being</a:t>
            </a:r>
            <a:r>
              <a:rPr lang="nl-NL" noProof="0" dirty="0"/>
              <a:t> </a:t>
            </a:r>
            <a:r>
              <a:rPr lang="nl-NL" noProof="0" dirty="0" err="1"/>
              <a:t>developed</a:t>
            </a:r>
            <a:r>
              <a:rPr lang="nl-NL" noProof="0" dirty="0"/>
              <a:t> </a:t>
            </a:r>
            <a:r>
              <a:rPr lang="nl-NL" noProof="0" dirty="0" err="1"/>
              <a:t>and</a:t>
            </a:r>
            <a:r>
              <a:rPr lang="nl-NL" noProof="0" dirty="0"/>
              <a:t> </a:t>
            </a:r>
            <a:r>
              <a:rPr lang="nl-NL" noProof="0" dirty="0" err="1"/>
              <a:t>many</a:t>
            </a:r>
            <a:r>
              <a:rPr lang="nl-NL" noProof="0" dirty="0"/>
              <a:t> </a:t>
            </a:r>
            <a:r>
              <a:rPr lang="nl-NL" noProof="0" dirty="0" err="1"/>
              <a:t>measures</a:t>
            </a:r>
            <a:r>
              <a:rPr lang="nl-NL" noProof="0" dirty="0"/>
              <a:t> </a:t>
            </a:r>
            <a:r>
              <a:rPr lang="nl-NL" noProof="0" dirty="0" err="1"/>
              <a:t>hadn’t</a:t>
            </a:r>
            <a:r>
              <a:rPr lang="nl-NL" noProof="0" dirty="0"/>
              <a:t> been </a:t>
            </a:r>
            <a:r>
              <a:rPr lang="nl-NL" noProof="0" dirty="0" err="1"/>
              <a:t>adopted</a:t>
            </a:r>
            <a:r>
              <a:rPr lang="nl-NL" noProof="0" dirty="0"/>
              <a:t>. </a:t>
            </a:r>
          </a:p>
          <a:p>
            <a:r>
              <a:rPr lang="nl-NL" noProof="0" dirty="0" err="1"/>
              <a:t>Some</a:t>
            </a:r>
            <a:r>
              <a:rPr lang="nl-NL" noProof="0" dirty="0"/>
              <a:t> of </a:t>
            </a:r>
            <a:r>
              <a:rPr lang="nl-NL" noProof="0" dirty="0" err="1"/>
              <a:t>the</a:t>
            </a:r>
            <a:r>
              <a:rPr lang="nl-NL" noProof="0" dirty="0"/>
              <a:t> Green Deal </a:t>
            </a:r>
            <a:r>
              <a:rPr lang="nl-NL" noProof="0" dirty="0" err="1"/>
              <a:t>needed</a:t>
            </a:r>
            <a:r>
              <a:rPr lang="nl-NL" noProof="0" dirty="0"/>
              <a:t>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and</a:t>
            </a:r>
            <a:r>
              <a:rPr lang="nl-NL" noProof="0" dirty="0"/>
              <a:t> </a:t>
            </a:r>
            <a:r>
              <a:rPr lang="nl-NL" noProof="0" dirty="0" err="1"/>
              <a:t>still</a:t>
            </a:r>
            <a:r>
              <a:rPr lang="nl-NL" noProof="0" dirty="0"/>
              <a:t> </a:t>
            </a:r>
            <a:r>
              <a:rPr lang="nl-NL" noProof="0" dirty="0" err="1"/>
              <a:t>needs</a:t>
            </a:r>
            <a:r>
              <a:rPr lang="nl-NL" noProof="0" dirty="0"/>
              <a:t> </a:t>
            </a:r>
            <a:r>
              <a:rPr lang="nl-NL" noProof="0" dirty="0" err="1"/>
              <a:t>implementation</a:t>
            </a:r>
            <a:r>
              <a:rPr lang="nl-NL" noProof="0" dirty="0"/>
              <a:t> </a:t>
            </a:r>
            <a:r>
              <a:rPr lang="nl-NL" noProof="0" dirty="0" err="1"/>
              <a:t>into</a:t>
            </a:r>
            <a:r>
              <a:rPr lang="nl-NL" noProof="0" dirty="0"/>
              <a:t> </a:t>
            </a:r>
            <a:r>
              <a:rPr lang="nl-NL" noProof="0" dirty="0" err="1"/>
              <a:t>national</a:t>
            </a:r>
            <a:r>
              <a:rPr lang="nl-NL" noProof="0" dirty="0"/>
              <a:t> </a:t>
            </a:r>
            <a:r>
              <a:rPr lang="nl-NL" noProof="0" dirty="0" err="1"/>
              <a:t>legislation</a:t>
            </a:r>
            <a:endParaRPr lang="nl-NL" noProof="0" dirty="0"/>
          </a:p>
          <a:p>
            <a:endParaRPr lang="nl-NL" noProof="0" dirty="0"/>
          </a:p>
          <a:p>
            <a:endParaRPr lang="nl-NL" noProof="0" dirty="0"/>
          </a:p>
          <a:p>
            <a:r>
              <a:rPr lang="nl-NL" noProof="0" dirty="0"/>
              <a:t>4. </a:t>
            </a:r>
            <a:r>
              <a:rPr lang="nl-NL" noProof="0" dirty="0" err="1"/>
              <a:t>Recommendations</a:t>
            </a:r>
            <a:endParaRPr lang="nl-NL" noProof="0" dirty="0"/>
          </a:p>
          <a:p>
            <a:r>
              <a:rPr lang="nl-NL" noProof="0" dirty="0" err="1"/>
              <a:t>Legislation</a:t>
            </a:r>
            <a:r>
              <a:rPr lang="nl-NL" noProof="0" dirty="0"/>
              <a:t> has been </a:t>
            </a:r>
            <a:r>
              <a:rPr lang="nl-NL" noProof="0" dirty="0" err="1"/>
              <a:t>adopted</a:t>
            </a:r>
            <a:r>
              <a:rPr lang="nl-NL" noProof="0" dirty="0"/>
              <a:t> on </a:t>
            </a:r>
            <a:r>
              <a:rPr lang="nl-NL" noProof="0" dirty="0" err="1"/>
              <a:t>the</a:t>
            </a:r>
            <a:r>
              <a:rPr lang="nl-NL" noProof="0" dirty="0"/>
              <a:t> EU level. Part of </a:t>
            </a:r>
            <a:r>
              <a:rPr lang="nl-NL" noProof="0" dirty="0" err="1"/>
              <a:t>it</a:t>
            </a:r>
            <a:r>
              <a:rPr lang="nl-NL" noProof="0" dirty="0"/>
              <a:t> </a:t>
            </a:r>
            <a:r>
              <a:rPr lang="nl-NL" noProof="0" dirty="0" err="1"/>
              <a:t>needs</a:t>
            </a:r>
            <a:r>
              <a:rPr lang="nl-NL" noProof="0" dirty="0"/>
              <a:t>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be</a:t>
            </a:r>
            <a:r>
              <a:rPr lang="nl-NL" noProof="0" dirty="0"/>
              <a:t> </a:t>
            </a:r>
            <a:r>
              <a:rPr lang="nl-NL" noProof="0" dirty="0" err="1"/>
              <a:t>converted</a:t>
            </a:r>
            <a:r>
              <a:rPr lang="nl-NL" noProof="0" dirty="0"/>
              <a:t> </a:t>
            </a:r>
            <a:r>
              <a:rPr lang="nl-NL" noProof="0" dirty="0" err="1"/>
              <a:t>into</a:t>
            </a:r>
            <a:r>
              <a:rPr lang="nl-NL" noProof="0" dirty="0"/>
              <a:t> </a:t>
            </a:r>
            <a:r>
              <a:rPr lang="nl-NL" noProof="0" dirty="0" err="1"/>
              <a:t>national</a:t>
            </a:r>
            <a:r>
              <a:rPr lang="nl-NL" noProof="0" dirty="0"/>
              <a:t> </a:t>
            </a:r>
            <a:r>
              <a:rPr lang="nl-NL" noProof="0" dirty="0" err="1"/>
              <a:t>legislation</a:t>
            </a:r>
            <a:r>
              <a:rPr lang="nl-NL" noProof="0" dirty="0"/>
              <a:t> in European </a:t>
            </a:r>
            <a:r>
              <a:rPr lang="nl-NL" noProof="0" dirty="0" err="1"/>
              <a:t>countries</a:t>
            </a:r>
            <a:r>
              <a:rPr lang="nl-NL" noProof="0" dirty="0"/>
              <a:t>. </a:t>
            </a:r>
            <a:r>
              <a:rPr lang="nl-NL" noProof="0" dirty="0" err="1"/>
              <a:t>This</a:t>
            </a:r>
            <a:r>
              <a:rPr lang="nl-NL" noProof="0" dirty="0"/>
              <a:t> is </a:t>
            </a:r>
            <a:r>
              <a:rPr lang="nl-NL" noProof="0" dirty="0" err="1"/>
              <a:t>where</a:t>
            </a:r>
            <a:r>
              <a:rPr lang="nl-NL" noProof="0" dirty="0"/>
              <a:t> </a:t>
            </a:r>
            <a:r>
              <a:rPr lang="nl-NL" noProof="0" dirty="0" err="1"/>
              <a:t>civil</a:t>
            </a:r>
            <a:r>
              <a:rPr lang="nl-NL" noProof="0" dirty="0"/>
              <a:t> society </a:t>
            </a:r>
            <a:r>
              <a:rPr lang="nl-NL" noProof="0" dirty="0" err="1"/>
              <a:t>can</a:t>
            </a:r>
            <a:r>
              <a:rPr lang="nl-NL" noProof="0" dirty="0"/>
              <a:t> have impact. </a:t>
            </a:r>
          </a:p>
          <a:p>
            <a:r>
              <a:rPr lang="nl-NL" noProof="0" dirty="0"/>
              <a:t>The EU is </a:t>
            </a:r>
            <a:r>
              <a:rPr lang="nl-NL" noProof="0" dirty="0" err="1"/>
              <a:t>aware</a:t>
            </a:r>
            <a:r>
              <a:rPr lang="nl-NL" noProof="0" dirty="0"/>
              <a:t> of </a:t>
            </a:r>
            <a:r>
              <a:rPr lang="nl-NL" noProof="0" dirty="0" err="1"/>
              <a:t>inequalities</a:t>
            </a:r>
            <a:r>
              <a:rPr lang="nl-NL" noProof="0" dirty="0"/>
              <a:t> </a:t>
            </a:r>
            <a:r>
              <a:rPr lang="nl-NL" noProof="0" dirty="0" err="1"/>
              <a:t>and</a:t>
            </a:r>
            <a:r>
              <a:rPr lang="nl-NL" noProof="0" dirty="0"/>
              <a:t> has made money </a:t>
            </a:r>
            <a:r>
              <a:rPr lang="nl-NL" noProof="0" dirty="0" err="1"/>
              <a:t>available</a:t>
            </a:r>
            <a:r>
              <a:rPr lang="nl-NL" noProof="0" dirty="0"/>
              <a:t> (</a:t>
            </a:r>
            <a:r>
              <a:rPr lang="nl-NL" noProof="0" dirty="0" err="1"/>
              <a:t>handed</a:t>
            </a:r>
            <a:r>
              <a:rPr lang="nl-NL" noProof="0" dirty="0"/>
              <a:t> out </a:t>
            </a:r>
            <a:r>
              <a:rPr lang="nl-NL" noProof="0" dirty="0" err="1"/>
              <a:t>by</a:t>
            </a:r>
            <a:r>
              <a:rPr lang="nl-NL" noProof="0" dirty="0"/>
              <a:t> member </a:t>
            </a:r>
            <a:r>
              <a:rPr lang="nl-NL" noProof="0" dirty="0" err="1"/>
              <a:t>states</a:t>
            </a:r>
            <a:r>
              <a:rPr lang="nl-NL" noProof="0" dirty="0"/>
              <a:t>)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combat</a:t>
            </a:r>
            <a:r>
              <a:rPr lang="nl-NL" noProof="0" dirty="0"/>
              <a:t> </a:t>
            </a:r>
            <a:r>
              <a:rPr lang="nl-NL" noProof="0" dirty="0" err="1"/>
              <a:t>inequality</a:t>
            </a:r>
            <a:r>
              <a:rPr lang="nl-NL" noProof="0" dirty="0"/>
              <a:t>. It is important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be</a:t>
            </a:r>
            <a:r>
              <a:rPr lang="nl-NL" noProof="0" dirty="0"/>
              <a:t> </a:t>
            </a:r>
            <a:r>
              <a:rPr lang="nl-NL" noProof="0" dirty="0" err="1"/>
              <a:t>aware</a:t>
            </a:r>
            <a:r>
              <a:rPr lang="nl-NL" noProof="0" dirty="0"/>
              <a:t> of </a:t>
            </a:r>
            <a:r>
              <a:rPr lang="nl-NL" noProof="0" dirty="0" err="1"/>
              <a:t>and</a:t>
            </a:r>
            <a:r>
              <a:rPr lang="nl-NL" noProof="0" dirty="0"/>
              <a:t> </a:t>
            </a:r>
            <a:r>
              <a:rPr lang="nl-NL" noProof="0" dirty="0" err="1"/>
              <a:t>involved</a:t>
            </a:r>
            <a:r>
              <a:rPr lang="nl-NL" noProof="0" dirty="0"/>
              <a:t> in </a:t>
            </a:r>
            <a:r>
              <a:rPr lang="nl-NL" noProof="0" dirty="0" err="1"/>
              <a:t>this</a:t>
            </a:r>
            <a:r>
              <a:rPr lang="nl-NL" noProof="0" dirty="0"/>
              <a:t> </a:t>
            </a:r>
            <a:r>
              <a:rPr lang="nl-NL" noProof="0" dirty="0" err="1"/>
              <a:t>process</a:t>
            </a:r>
            <a:r>
              <a:rPr lang="nl-NL" noProof="0" dirty="0"/>
              <a:t>. We hope </a:t>
            </a:r>
            <a:r>
              <a:rPr lang="nl-NL" noProof="0" dirty="0" err="1"/>
              <a:t>that</a:t>
            </a:r>
            <a:r>
              <a:rPr lang="nl-NL" noProof="0" dirty="0"/>
              <a:t> </a:t>
            </a:r>
            <a:r>
              <a:rPr lang="nl-NL" noProof="0" dirty="0" err="1"/>
              <a:t>Ebs</a:t>
            </a:r>
            <a:r>
              <a:rPr lang="nl-NL" noProof="0" dirty="0"/>
              <a:t> </a:t>
            </a:r>
            <a:r>
              <a:rPr lang="nl-NL" noProof="0" dirty="0" err="1"/>
              <a:t>will</a:t>
            </a:r>
            <a:r>
              <a:rPr lang="nl-NL" noProof="0" dirty="0"/>
              <a:t> </a:t>
            </a:r>
            <a:r>
              <a:rPr lang="nl-NL" noProof="0" dirty="0" err="1"/>
              <a:t>be</a:t>
            </a:r>
            <a:r>
              <a:rPr lang="nl-NL" noProof="0" dirty="0"/>
              <a:t> </a:t>
            </a:r>
            <a:r>
              <a:rPr lang="nl-NL" noProof="0" dirty="0" err="1"/>
              <a:t>equipped</a:t>
            </a:r>
            <a:r>
              <a:rPr lang="nl-NL" noProof="0" dirty="0"/>
              <a:t> </a:t>
            </a:r>
            <a:r>
              <a:rPr lang="nl-NL" noProof="0" dirty="0" err="1"/>
              <a:t>with</a:t>
            </a:r>
            <a:r>
              <a:rPr lang="nl-NL" noProof="0" dirty="0"/>
              <a:t> </a:t>
            </a:r>
            <a:r>
              <a:rPr lang="nl-NL" noProof="0" dirty="0" err="1"/>
              <a:t>knowledge</a:t>
            </a:r>
            <a:r>
              <a:rPr lang="nl-NL" noProof="0" dirty="0"/>
              <a:t> in order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be</a:t>
            </a:r>
            <a:r>
              <a:rPr lang="nl-NL" noProof="0" dirty="0"/>
              <a:t> </a:t>
            </a:r>
            <a:r>
              <a:rPr lang="nl-NL" noProof="0" dirty="0" err="1"/>
              <a:t>involved</a:t>
            </a:r>
            <a:r>
              <a:rPr lang="nl-NL" noProof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7B9F5-53BA-4B9B-9790-4C067BAE359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946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Asked about current work: still the case? </a:t>
            </a:r>
          </a:p>
          <a:p>
            <a:endParaRPr lang="en-GB" dirty="0"/>
          </a:p>
          <a:p>
            <a:r>
              <a:rPr lang="en-GB" dirty="0"/>
              <a:t>Survey was done a long time ago, 2 whole years ago. Outcome would likely be very different if we did it today. </a:t>
            </a:r>
            <a:r>
              <a:rPr lang="en-GB" dirty="0" err="1"/>
              <a:t>Equinet</a:t>
            </a:r>
            <a:r>
              <a:rPr lang="en-GB" dirty="0"/>
              <a:t> has made a lot of strides, the fact that everyone is present here in a conference about this topic is a testament to this. </a:t>
            </a:r>
          </a:p>
          <a:p>
            <a:endParaRPr lang="en-GB" dirty="0"/>
          </a:p>
          <a:p>
            <a:r>
              <a:rPr lang="en-GB" dirty="0"/>
              <a:t>Sectors: </a:t>
            </a:r>
          </a:p>
          <a:p>
            <a:r>
              <a:rPr lang="en-GB" dirty="0"/>
              <a:t>Those that will be most affected by climate change itself and at a high risk for exacerbating inequality by policies (such as transport and energy sectors)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7B9F5-53BA-4B9B-9790-4C067BAE359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952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Bottom line: Potential role of </a:t>
            </a:r>
            <a:r>
              <a:rPr lang="en-GB" dirty="0" err="1"/>
              <a:t>Ebs</a:t>
            </a:r>
            <a:r>
              <a:rPr lang="en-GB" dirty="0"/>
              <a:t> is unclear </a:t>
            </a:r>
          </a:p>
          <a:p>
            <a:endParaRPr lang="en-GB" dirty="0"/>
          </a:p>
          <a:p>
            <a:r>
              <a:rPr lang="en-GB" dirty="0"/>
              <a:t>Intersectionality: always important, but we see </a:t>
            </a:r>
            <a:r>
              <a:rPr lang="en-GB" dirty="0" err="1"/>
              <a:t>see</a:t>
            </a:r>
            <a:r>
              <a:rPr lang="en-GB" dirty="0"/>
              <a:t> that with a complex issue such as climate change, focusing on/paying explicit attention to intersectionality is important </a:t>
            </a:r>
          </a:p>
          <a:p>
            <a:endParaRPr lang="en-GB" dirty="0"/>
          </a:p>
          <a:p>
            <a:r>
              <a:rPr lang="en-GB" dirty="0"/>
              <a:t>Policy &amp; legislation: EB already have strategies, there is interest to make use of the opportunity to be involved with policy and legislation, despite the fact that there is not much priority/experience/knowledge. What </a:t>
            </a:r>
            <a:r>
              <a:rPr lang="en-GB" dirty="0" err="1"/>
              <a:t>Ebs</a:t>
            </a:r>
            <a:r>
              <a:rPr lang="en-GB" dirty="0"/>
              <a:t> currently sometimes experience is that equality is an afterthought. We want to avoid this.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7B9F5-53BA-4B9B-9790-4C067BAE359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379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7B9F5-53BA-4B9B-9790-4C067BAE359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255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ETS = biggest market, effective (41% reduction since 2005)</a:t>
            </a:r>
            <a:endParaRPr/>
          </a:p>
        </p:txBody>
      </p:sp>
      <p:sp>
        <p:nvSpPr>
          <p:cNvPr id="171" name="Google Shape;1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7B9F5-53BA-4B9B-9790-4C067BAE359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316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6C747-F479-8763-EEC5-A392B83A37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359DF4-545C-3897-729D-839598FF8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46721-120C-BE47-09B4-D51C2E0AF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EF50-9D47-44A3-BD62-03DA82627159}" type="datetime1">
              <a:rPr lang="en-GB" smtClean="0"/>
              <a:t>19/11/2024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A4E61-C78E-A557-8FAD-8C5B78E2A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B97A2-0AEF-BC36-C4A2-6DDBEAD26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6BBC-BAB5-4F65-A5D5-1E21D7A1C6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974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F0C3E-16F8-3AA4-3B50-26304359E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962DEB-FD6A-86C0-205A-8C316E2DF4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89CC0-6C81-B916-2D1A-681FE94E9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939E-6B6A-4529-9019-3EC238F22009}" type="datetime1">
              <a:rPr lang="en-GB" smtClean="0"/>
              <a:t>19/11/2024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03851-5783-1769-C4FE-009009B2E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3EAFE-FEC1-AE81-3131-37C522106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6BBC-BAB5-4F65-A5D5-1E21D7A1C6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904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AD00A1-710B-C610-20F1-BC543A02A7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127093-A8A6-0CAC-F0E6-FD06C28C3E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99504-23AA-6BB9-B6C7-2FE9E1D03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A280-20D8-492C-945E-E07EFB211997}" type="datetime1">
              <a:rPr lang="en-GB" smtClean="0"/>
              <a:t>19/11/2024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830A7-6E62-0787-CCD9-5E8A62232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1C3CA-E349-F0F2-E59D-27CA811E5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6BBC-BAB5-4F65-A5D5-1E21D7A1C6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033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11EB7-7D03-9E34-A6E0-19AAF0D7BD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DFB15D-14A7-9232-8CF3-54078557C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D8BED-9652-34C7-1C70-9BD7989E9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9A49-A70F-406A-B2AE-F2CCBC57F7F2}" type="datetime1">
              <a:rPr lang="en-GB" smtClean="0"/>
              <a:t>19/11/2024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D561C-EA4C-7CEF-9B36-BB032E6C1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D8622-7AFC-FBB8-4C74-3F3A9725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E03D-24BE-44ED-ABF1-EC1316C3B53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09871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A4045-8956-0FC6-E63C-AC54900B0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DDF21-3E41-5D97-C25D-5401CE58D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9811C-51CC-49A8-F772-A4B0EC43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0D7D-0889-42EF-8036-531AC8845F77}" type="datetime1">
              <a:rPr lang="en-GB" smtClean="0"/>
              <a:t>19/11/2024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1824B-3F99-BD5A-D8A1-5BBA0CD81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DA4B2-C175-4B91-55DF-DC7EB5616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E03D-24BE-44ED-ABF1-EC1316C3B53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65857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CB42F-D4DE-5A83-F6BD-F65C71D8A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7E47EF-959B-9A08-0587-E152F9A5F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7CD67-70C4-6F0C-1528-B835F8F2C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AD38-D104-46EE-9B88-4942E81BA92E}" type="datetime1">
              <a:rPr lang="en-GB" smtClean="0"/>
              <a:t>19/11/2024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49FD2-DEEF-5C3D-C4EB-8CD7BCCD2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DBB48-8044-A4D8-9875-EC1FAF683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E03D-24BE-44ED-ABF1-EC1316C3B53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65129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F36D6-B511-9391-D605-1744B36F7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0E0B6-55F6-B8D3-0C3C-E40A31748D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1FE863-8240-6831-0CD9-D80A45D24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267CA4-231C-232B-2EF2-E67A3EF29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E5C0-173E-4E07-8224-68C95F7554F1}" type="datetime1">
              <a:rPr lang="en-GB" smtClean="0"/>
              <a:t>19/11/2024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60F39-21F6-A0F0-EF30-6C9BB8B02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19FFB8-740D-7A10-9B3D-A56064305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E03D-24BE-44ED-ABF1-EC1316C3B53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09098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F47D3-5ECA-0CD4-D202-E1656DC0E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8C97B-ABAE-56BC-40A9-D60A6C19C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D14BDD-9679-62F3-5AAB-5A3509FC6D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74CB0F-1D66-DAE6-56FF-2A88D86F4A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D0C3C5-751E-8540-5DA5-6CC01001D0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F940FD-1585-CC3F-0F36-9E633F829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7B0D-FF44-4696-8E53-D6071E05B4CB}" type="datetime1">
              <a:rPr lang="en-GB" smtClean="0"/>
              <a:t>19/11/2024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6A27B8-2DB7-495A-F720-D58B699D2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AEFC52-0C7F-D1CF-97FF-4595916D1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E03D-24BE-44ED-ABF1-EC1316C3B53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53662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E8FDA-BD97-CB3E-D880-E489C2EC9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17CF4B-88D4-3FBE-D6BB-73DC0C61D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338B-2E8C-4412-9D2F-FF64BEF1180D}" type="datetime1">
              <a:rPr lang="en-GB" smtClean="0"/>
              <a:t>19/11/2024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8364D3-D939-CBE1-5047-24D67D08E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D39B8B-2B1D-9983-78C2-0FD19685A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E03D-24BE-44ED-ABF1-EC1316C3B53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53171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62A465-428C-34F5-CB8D-74A5B66EB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BD33F-6D25-4B8E-9E91-ED0CFC913C60}" type="datetime1">
              <a:rPr lang="en-GB" smtClean="0"/>
              <a:t>19/11/2024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D993FC-01F2-F7F8-978D-B2E8F30CD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551A9C-FA7B-A7F0-BE85-4AC03E3C8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E03D-24BE-44ED-ABF1-EC1316C3B53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96657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E7589-8921-58A0-4964-244BBAF1C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8AC9F-2C71-4E5C-AB66-51F61EEDF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A6169C-0A08-0071-641A-F9122EF32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90E8B9-852A-C163-C92A-2A8EF62DC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B1F94-9009-4CFA-845F-69C9CCA056E4}" type="datetime1">
              <a:rPr lang="en-GB" smtClean="0"/>
              <a:t>19/11/2024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74145-EF4B-3663-3973-7863DDDC9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7DC5D1-C405-7A83-1051-11889F46D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E03D-24BE-44ED-ABF1-EC1316C3B53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70835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3BFE7-9192-529D-5BA7-8603344F8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5C5A7-A742-CAEA-0573-102B981E8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F48F9-FE7C-D6BE-FECB-8F7DEE9B5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4F39-61B1-4A5B-9651-64BF3CBB15FA}" type="datetime1">
              <a:rPr lang="en-GB" smtClean="0"/>
              <a:t>19/11/2024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8A214-4A65-9AFB-094F-AD9689BF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D7CBF-B232-99E8-F224-88DCCDC16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6BBC-BAB5-4F65-A5D5-1E21D7A1C6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5383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54B9C-6135-93DA-4243-CC8C2E2D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0EA603-E977-EA6C-DBDE-276DC79BCE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8D9A8-723C-D182-1E5E-04D05571B0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9B5023-C333-ED3D-A438-D4C57D13D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DC96-2D19-40A2-AB1B-3A84D3835CF6}" type="datetime1">
              <a:rPr lang="en-GB" smtClean="0"/>
              <a:t>19/11/2024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69147-B854-B341-55D1-7FFAB3FCD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0C1CED-AD09-8C1D-6143-0281B812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E03D-24BE-44ED-ABF1-EC1316C3B53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348958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4C040-5867-2027-5B5F-A640E8D8D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096047-33C2-BCCB-F4FA-A047EA29D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34F4A-D155-9ED3-D76F-5B22B595B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FF4C-DCB6-4D88-9719-F2F00A709DEF}" type="datetime1">
              <a:rPr lang="en-GB" smtClean="0"/>
              <a:t>19/11/2024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4F7B3-709C-1ECA-0708-3F77B678B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75D80-6752-DAB6-3083-EEC2B39D2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E03D-24BE-44ED-ABF1-EC1316C3B53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68030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D9C571-DA3B-F031-497B-FFA16EB5DC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5D1EF9-53CE-947B-D273-F450E5B8A5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6BF50-C76C-F667-C544-17F8A174C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A25A-2A73-4133-91C5-ED68956D9934}" type="datetime1">
              <a:rPr lang="en-GB" smtClean="0"/>
              <a:t>19/11/2024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4D84E-100D-A8B4-6773-EF424D8FD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C1429-37D9-BB5B-7FFB-5AAC39BC6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E03D-24BE-44ED-ABF1-EC1316C3B53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80444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A98C8-1175-E13D-2263-8234C8E69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80A98-2942-0FD4-15B0-09DEBEF5E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FCD26-3D8E-F19F-B8F1-9834858A2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6BD2-1D4F-4E4B-9136-31B45112BF29}" type="datetime1">
              <a:rPr lang="en-GB" smtClean="0"/>
              <a:t>19/11/2024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4170B-63FA-4FE3-7BCE-2932585F4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FA97B-7CF8-3797-C696-B4FD1AE6C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6BBC-BAB5-4F65-A5D5-1E21D7A1C6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02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907D3-E61F-B078-1C31-225490774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65E61-2DB0-5A90-97CE-FC074FE687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08F3A8-9690-FD7F-22DC-C881FDA12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B174E3-7126-253D-17A5-2C4F46446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FDFF-473E-48DD-AFCE-9BBF520ACAFB}" type="datetime1">
              <a:rPr lang="en-GB" smtClean="0"/>
              <a:t>19/11/2024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C11FE9-32E5-B3D3-6B08-368F67A60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DA5A0-B4A0-F910-0242-EF10FC83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6BBC-BAB5-4F65-A5D5-1E21D7A1C6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599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C05D3-D35A-A92B-8B47-2E535F9BD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D8D386-3429-797B-0EF3-4F8881A52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93FDC3-E68C-EC40-C6E4-A94E5B8433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182366-6255-D2B1-4D20-A0C521EC2F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EC8353-E56E-5B88-A642-5D0F17EEC8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0FFB79-1AA3-8695-E66B-716A5E408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6636-422A-499E-A0DF-67FD5F66DE5F}" type="datetime1">
              <a:rPr lang="en-GB" smtClean="0"/>
              <a:t>19/11/2024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03048C-63A7-B409-41A5-F461988DA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A21285-664F-370E-E7B3-65F7BE45A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6BBC-BAB5-4F65-A5D5-1E21D7A1C6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285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5DAFD-F1E1-6B75-B655-942A5F1E1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2F129C-0F6F-192C-C0F5-ACB0560D6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8C6E-96EA-4CD0-BD00-9D0215CF84E7}" type="datetime1">
              <a:rPr lang="en-GB" smtClean="0"/>
              <a:t>19/11/2024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21E3AC-CB47-4542-094A-E1867C440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4A24E7-A5AE-212C-5FB1-53A9B77A2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6BBC-BAB5-4F65-A5D5-1E21D7A1C6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893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C263BE-2C2D-7E60-F717-6BD36136B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04F2-AB7C-4207-BF08-36B908F743F1}" type="datetime1">
              <a:rPr lang="en-GB" smtClean="0"/>
              <a:t>19/11/2024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A18AC2-653C-3E21-AEEE-9BD86418B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4807C-A79D-65EB-9A86-D52E1C409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6BBC-BAB5-4F65-A5D5-1E21D7A1C6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40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AECBA-A92B-C965-663E-35C254D22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E40CE-00A5-98FE-A59B-D542B8603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24B18A-73BF-44E1-3DE1-0C14FF50B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B966B4-03E3-C528-4DB8-509A555A6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B1AE-AB12-4606-A5D1-DCFE5857668B}" type="datetime1">
              <a:rPr lang="en-GB" smtClean="0"/>
              <a:t>19/11/2024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CD1EDD-57D2-523D-E550-00EFBEF48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792E0-A3A8-9F6B-6946-C4BB96279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6BBC-BAB5-4F65-A5D5-1E21D7A1C6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959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4BC2E-A910-65FB-633B-290178B39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54FDC3-C001-739A-5913-62A39B2A8A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7ED9E1-A775-4890-F195-23EB6BF56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42FB3E-BB56-C424-78A6-A85D7121C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5FCA-877F-4B63-B601-40181A0C51A1}" type="datetime1">
              <a:rPr lang="en-GB" smtClean="0"/>
              <a:t>19/11/2024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56061F-09B1-9B44-50C8-5A50E1899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C80620-9390-9390-86D8-C60D97B47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6BBC-BAB5-4F65-A5D5-1E21D7A1C6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664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23312B-C3BC-294E-5EA7-F5D9880F6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BDA006-1789-45F2-6AF0-B3CB46B0C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22AC1-A151-C777-6AD7-89FB189E04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DE853-AA6B-43C7-8D10-8D73D21DFAA7}" type="datetime1">
              <a:rPr lang="en-GB" smtClean="0"/>
              <a:t>19/11/2024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D4B69-2B23-E829-6479-F6077E495B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02C99-78BC-A33C-AA19-E0B81825BD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36BBC-BAB5-4F65-A5D5-1E21D7A1C6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39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7D8650-EE7A-8BFE-0E84-1A292E8DD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82341-45E1-0835-7F31-7B7E0654F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AB41A-A180-E5B3-EE89-F0DC29C220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C8CFE9-9CCA-494F-9D23-C9934B5702C3}" type="datetime1">
              <a:rPr lang="en-GB" smtClean="0"/>
              <a:t>19/11/2024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110FF-6EB9-62C5-1FC5-DB5F29DD50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74A2F-65A4-B22B-2DB4-9DC09F97E6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B7E03D-24BE-44ED-ABF1-EC1316C3B53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55236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EBE41-F8C1-03C6-4E06-BF161B9A9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925" y="1321056"/>
            <a:ext cx="10684151" cy="1991979"/>
          </a:xfrm>
        </p:spPr>
        <p:txBody>
          <a:bodyPr anchor="b">
            <a:normAutofit/>
          </a:bodyPr>
          <a:lstStyle/>
          <a:p>
            <a:r>
              <a:rPr lang="en-GB" sz="5200" dirty="0">
                <a:solidFill>
                  <a:schemeClr val="tx2"/>
                </a:solidFill>
              </a:rPr>
              <a:t>The Importance of Equality and the </a:t>
            </a:r>
            <a:br>
              <a:rPr lang="en-GB" sz="5200" dirty="0">
                <a:solidFill>
                  <a:schemeClr val="tx2"/>
                </a:solidFill>
              </a:rPr>
            </a:br>
            <a:r>
              <a:rPr lang="en-GB" sz="5200" dirty="0">
                <a:solidFill>
                  <a:schemeClr val="tx2"/>
                </a:solidFill>
              </a:rPr>
              <a:t>EU Green Deal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0DFC43-FFEB-1BB4-3B73-EB5471524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1395" y="3525490"/>
            <a:ext cx="9469211" cy="865639"/>
          </a:xfrm>
        </p:spPr>
        <p:txBody>
          <a:bodyPr anchor="t">
            <a:normAutofit lnSpcReduction="10000"/>
          </a:bodyPr>
          <a:lstStyle/>
          <a:p>
            <a:r>
              <a:rPr lang="en-GB" dirty="0" err="1">
                <a:solidFill>
                  <a:schemeClr val="tx2"/>
                </a:solidFill>
              </a:rPr>
              <a:t>Equinet</a:t>
            </a:r>
            <a:r>
              <a:rPr lang="en-GB" dirty="0">
                <a:solidFill>
                  <a:schemeClr val="tx2"/>
                </a:solidFill>
              </a:rPr>
              <a:t> Climate and Equality Seminar | 20-11-2024</a:t>
            </a:r>
          </a:p>
          <a:p>
            <a:r>
              <a:rPr lang="en-GB" dirty="0">
                <a:solidFill>
                  <a:schemeClr val="tx2"/>
                </a:solidFill>
              </a:rPr>
              <a:t>Siel Hoornaert, </a:t>
            </a:r>
            <a:r>
              <a:rPr lang="en-GB" dirty="0" err="1">
                <a:solidFill>
                  <a:schemeClr val="tx2"/>
                </a:solidFill>
              </a:rPr>
              <a:t>Katrien</a:t>
            </a:r>
            <a:r>
              <a:rPr lang="en-GB" dirty="0">
                <a:solidFill>
                  <a:schemeClr val="tx2"/>
                </a:solidFill>
              </a:rPr>
              <a:t> van der </a:t>
            </a:r>
            <a:r>
              <a:rPr lang="en-GB" dirty="0" err="1">
                <a:solidFill>
                  <a:schemeClr val="tx2"/>
                </a:solidFill>
              </a:rPr>
              <a:t>Heyden</a:t>
            </a:r>
            <a:r>
              <a:rPr lang="en-GB" dirty="0">
                <a:solidFill>
                  <a:schemeClr val="tx2"/>
                </a:solidFill>
              </a:rPr>
              <a:t> &amp; Babs </a:t>
            </a:r>
            <a:r>
              <a:rPr lang="en-GB" dirty="0" err="1">
                <a:solidFill>
                  <a:schemeClr val="tx2"/>
                </a:solidFill>
              </a:rPr>
              <a:t>Verhoeve</a:t>
            </a:r>
            <a:endParaRPr lang="en-GB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5" y="3658536"/>
            <a:ext cx="3655725" cy="2743201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AFCF25-1F32-519F-B855-3F9B65375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6BBC-BAB5-4F65-A5D5-1E21D7A1C60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901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B3CF9D-5184-9BF4-9DB5-775E3192E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Planetary boundaries: </a:t>
            </a:r>
            <a:br>
              <a:rPr lang="en-US" sz="4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9 boundaries </a:t>
            </a:r>
            <a:br>
              <a:rPr lang="en-US" sz="4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6 crossed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70D74-8D08-F449-6EB8-3E523F516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Source: Stockholm Resilience Centre</a:t>
            </a:r>
          </a:p>
        </p:txBody>
      </p:sp>
      <p:sp>
        <p:nvSpPr>
          <p:cNvPr id="104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6" name="Picture 2" descr="A diagram of the climate&#10;&#10;Description automatically generated with medium confidence">
            <a:extLst>
              <a:ext uri="{FF2B5EF4-FFF2-40B4-BE49-F238E27FC236}">
                <a16:creationId xmlns:a16="http://schemas.microsoft.com/office/drawing/2014/main" id="{783FBA58-EB55-457B-3AC0-932F81F4F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4" b="1"/>
          <a:stretch/>
        </p:blipFill>
        <p:spPr bwMode="auto">
          <a:xfrm>
            <a:off x="4376479" y="412530"/>
            <a:ext cx="6335011" cy="631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BF0FF2-33B3-15E3-B8B1-0963414AFB14}"/>
              </a:ext>
            </a:extLst>
          </p:cNvPr>
          <p:cNvSpPr txBox="1"/>
          <p:nvPr/>
        </p:nvSpPr>
        <p:spPr>
          <a:xfrm>
            <a:off x="618324" y="150920"/>
            <a:ext cx="109550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chemeClr val="tx2"/>
                </a:solidFill>
              </a:rPr>
              <a:t>Introduction | Our research | </a:t>
            </a:r>
            <a:r>
              <a:rPr lang="en-GB" sz="1050" b="1" dirty="0">
                <a:solidFill>
                  <a:schemeClr val="tx2"/>
                </a:solidFill>
              </a:rPr>
              <a:t>Climate and Inequality</a:t>
            </a:r>
            <a:r>
              <a:rPr lang="en-GB" sz="1050" dirty="0">
                <a:solidFill>
                  <a:schemeClr val="tx2"/>
                </a:solidFill>
              </a:rPr>
              <a:t> | EU Green Deal | Opportunities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E5F76C-845E-32C7-D952-5D3E3C2F3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E03D-24BE-44ED-ABF1-EC1316C3B53F}" type="slidenum">
              <a:rPr lang="en-BE" smtClean="0"/>
              <a:t>10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80825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28650-3B7D-7B21-0133-ABF15B432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46" y="529278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 b="0" i="0" u="none" strike="noStrike" baseline="0" dirty="0">
                <a:solidFill>
                  <a:schemeClr val="tx2"/>
                </a:solidFill>
                <a:latin typeface="Arial Nova" panose="020F0502020204030204" pitchFamily="34" charset="0"/>
              </a:rPr>
              <a:t>Vulnerable groups are more affected by impacts of</a:t>
            </a:r>
            <a:r>
              <a:rPr lang="en-US" sz="3200" b="1" i="0" u="none" strike="noStrike" baseline="0" dirty="0">
                <a:solidFill>
                  <a:schemeClr val="tx2"/>
                </a:solidFill>
                <a:latin typeface="Arial Nova" panose="020F0502020204030204" pitchFamily="34" charset="0"/>
              </a:rPr>
              <a:t> environmental hazards and transition measures.</a:t>
            </a:r>
            <a:br>
              <a:rPr lang="en-US" sz="3200" b="1" i="0" u="none" strike="noStrike" baseline="0" dirty="0">
                <a:solidFill>
                  <a:schemeClr val="tx2"/>
                </a:solidFill>
                <a:latin typeface="Arial Nova" panose="020F0502020204030204" pitchFamily="34" charset="0"/>
              </a:rPr>
            </a:br>
            <a:endParaRPr lang="en-BE" sz="3200" dirty="0">
              <a:solidFill>
                <a:schemeClr val="tx2"/>
              </a:solidFill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84A06D52-AD37-658D-C8F7-CA2E8FCBB860}"/>
              </a:ext>
            </a:extLst>
          </p:cNvPr>
          <p:cNvSpPr/>
          <p:nvPr/>
        </p:nvSpPr>
        <p:spPr>
          <a:xfrm>
            <a:off x="2389646" y="1488053"/>
            <a:ext cx="1041991" cy="157361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E7D04A87-B7F6-5C0B-F1D4-ABF1B3731C1E}"/>
              </a:ext>
            </a:extLst>
          </p:cNvPr>
          <p:cNvSpPr/>
          <p:nvPr/>
        </p:nvSpPr>
        <p:spPr>
          <a:xfrm>
            <a:off x="7632706" y="1488053"/>
            <a:ext cx="1041991" cy="157361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4" descr="Rampzalige toestand&amp;#39; in België door extreme regenval: zes doden | RTL Nieuws">
            <a:extLst>
              <a:ext uri="{FF2B5EF4-FFF2-40B4-BE49-F238E27FC236}">
                <a16:creationId xmlns:a16="http://schemas.microsoft.com/office/drawing/2014/main" id="{B3694F43-68F5-126E-D114-B28DFF5347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484" r="-2" b="-2"/>
          <a:stretch/>
        </p:blipFill>
        <p:spPr bwMode="auto">
          <a:xfrm>
            <a:off x="472160" y="3206565"/>
            <a:ext cx="5623840" cy="3178792"/>
          </a:xfrm>
          <a:custGeom>
            <a:avLst/>
            <a:gdLst/>
            <a:ahLst/>
            <a:cxnLst/>
            <a:rect l="l" t="t" r="r" b="b"/>
            <a:pathLst>
              <a:path w="7498473" h="4238389">
                <a:moveTo>
                  <a:pt x="6770067" y="1839459"/>
                </a:moveTo>
                <a:lnTo>
                  <a:pt x="6770067" y="1853646"/>
                </a:lnTo>
                <a:lnTo>
                  <a:pt x="6768113" y="1846552"/>
                </a:lnTo>
                <a:close/>
                <a:moveTo>
                  <a:pt x="710608" y="0"/>
                </a:moveTo>
                <a:cubicBezTo>
                  <a:pt x="710608" y="0"/>
                  <a:pt x="710608" y="0"/>
                  <a:pt x="4754071" y="0"/>
                </a:cubicBezTo>
                <a:cubicBezTo>
                  <a:pt x="5007334" y="0"/>
                  <a:pt x="5251862" y="139215"/>
                  <a:pt x="5374128" y="365439"/>
                </a:cubicBezTo>
                <a:cubicBezTo>
                  <a:pt x="5374128" y="365439"/>
                  <a:pt x="5374128" y="365439"/>
                  <a:pt x="7400224" y="3854515"/>
                </a:cubicBezTo>
                <a:cubicBezTo>
                  <a:pt x="7465723" y="3963277"/>
                  <a:pt x="7498473" y="4087266"/>
                  <a:pt x="7498473" y="4211255"/>
                </a:cubicBezTo>
                <a:lnTo>
                  <a:pt x="7494852" y="4238389"/>
                </a:lnTo>
                <a:lnTo>
                  <a:pt x="0" y="4238389"/>
                </a:lnTo>
                <a:lnTo>
                  <a:pt x="0" y="506947"/>
                </a:lnTo>
                <a:lnTo>
                  <a:pt x="81819" y="365439"/>
                </a:lnTo>
                <a:cubicBezTo>
                  <a:pt x="212817" y="139215"/>
                  <a:pt x="448613" y="0"/>
                  <a:pt x="710608" y="0"/>
                </a:cubicBezTo>
                <a:close/>
              </a:path>
            </a:pathLst>
          </a:custGeom>
          <a:noFill/>
        </p:spPr>
      </p:pic>
      <p:pic>
        <p:nvPicPr>
          <p:cNvPr id="4098" name="Picture 2" descr="How to Insulate a Roof | Step-by-Step Guides For Boards and Batts">
            <a:extLst>
              <a:ext uri="{FF2B5EF4-FFF2-40B4-BE49-F238E27FC236}">
                <a16:creationId xmlns:a16="http://schemas.microsoft.com/office/drawing/2014/main" id="{52FC3EDE-AEA8-F1A9-D32A-8E9F32C31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261" y="3206565"/>
            <a:ext cx="4776873" cy="317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CE4560-2A34-672C-592E-34E93D3192AF}"/>
              </a:ext>
            </a:extLst>
          </p:cNvPr>
          <p:cNvSpPr txBox="1"/>
          <p:nvPr/>
        </p:nvSpPr>
        <p:spPr>
          <a:xfrm>
            <a:off x="618324" y="150920"/>
            <a:ext cx="109550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chemeClr val="tx2"/>
                </a:solidFill>
              </a:rPr>
              <a:t>Introduction | Our research | </a:t>
            </a:r>
            <a:r>
              <a:rPr lang="en-GB" sz="1050" b="1" dirty="0">
                <a:solidFill>
                  <a:schemeClr val="tx2"/>
                </a:solidFill>
              </a:rPr>
              <a:t>Climate and Inequality</a:t>
            </a:r>
            <a:r>
              <a:rPr lang="en-GB" sz="1050" dirty="0">
                <a:solidFill>
                  <a:schemeClr val="tx2"/>
                </a:solidFill>
              </a:rPr>
              <a:t> | EU Green Deal | Opportunities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42797-030C-7DEE-C929-E2B178F5A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E03D-24BE-44ED-ABF1-EC1316C3B53F}" type="slidenum">
              <a:rPr lang="en-BE" smtClean="0"/>
              <a:t>11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608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89C5E17-24D0-4696-A3C5-A2261FB45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29B58F-2358-44CC-ACE5-EF1BD3C6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9DA5303-A1AF-4830-806C-51FCD9618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97348" y="5285"/>
            <a:ext cx="7294653" cy="6858000"/>
            <a:chOff x="4897348" y="-5799"/>
            <a:chExt cx="7294653" cy="68580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FAAA8C8-4EB7-45F1-BF24-3EF0F4DC4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97348" y="-5798"/>
              <a:ext cx="7294652" cy="6857999"/>
            </a:xfrm>
            <a:custGeom>
              <a:avLst/>
              <a:gdLst>
                <a:gd name="connsiteX0" fmla="*/ 7294652 w 7294652"/>
                <a:gd name="connsiteY0" fmla="*/ 6063030 h 6857999"/>
                <a:gd name="connsiteX1" fmla="*/ 7294652 w 7294652"/>
                <a:gd name="connsiteY1" fmla="*/ 6857999 h 6857999"/>
                <a:gd name="connsiteX2" fmla="*/ 6248575 w 7294652"/>
                <a:gd name="connsiteY2" fmla="*/ 6857999 h 6857999"/>
                <a:gd name="connsiteX3" fmla="*/ 6477898 w 7294652"/>
                <a:gd name="connsiteY3" fmla="*/ 6700973 h 6857999"/>
                <a:gd name="connsiteX4" fmla="*/ 6647884 w 7294652"/>
                <a:gd name="connsiteY4" fmla="*/ 6572752 h 6857999"/>
                <a:gd name="connsiteX5" fmla="*/ 6817698 w 7294652"/>
                <a:gd name="connsiteY5" fmla="*/ 6440235 h 6857999"/>
                <a:gd name="connsiteX6" fmla="*/ 7161451 w 7294652"/>
                <a:gd name="connsiteY6" fmla="*/ 6165232 h 6857999"/>
                <a:gd name="connsiteX7" fmla="*/ 1673436 w 7294652"/>
                <a:gd name="connsiteY7" fmla="*/ 0 h 6857999"/>
                <a:gd name="connsiteX8" fmla="*/ 2394951 w 7294652"/>
                <a:gd name="connsiteY8" fmla="*/ 0 h 6857999"/>
                <a:gd name="connsiteX9" fmla="*/ 2244659 w 7294652"/>
                <a:gd name="connsiteY9" fmla="*/ 100763 h 6857999"/>
                <a:gd name="connsiteX10" fmla="*/ 1743903 w 7294652"/>
                <a:gd name="connsiteY10" fmla="*/ 498975 h 6857999"/>
                <a:gd name="connsiteX11" fmla="*/ 1163821 w 7294652"/>
                <a:gd name="connsiteY11" fmla="*/ 1121514 h 6857999"/>
                <a:gd name="connsiteX12" fmla="*/ 704911 w 7294652"/>
                <a:gd name="connsiteY12" fmla="*/ 1837036 h 6857999"/>
                <a:gd name="connsiteX13" fmla="*/ 393472 w 7294652"/>
                <a:gd name="connsiteY13" fmla="*/ 2627669 h 6857999"/>
                <a:gd name="connsiteX14" fmla="*/ 280032 w 7294652"/>
                <a:gd name="connsiteY14" fmla="*/ 3472097 h 6857999"/>
                <a:gd name="connsiteX15" fmla="*/ 327813 w 7294652"/>
                <a:gd name="connsiteY15" fmla="*/ 3884602 h 6857999"/>
                <a:gd name="connsiteX16" fmla="*/ 469096 w 7294652"/>
                <a:gd name="connsiteY16" fmla="*/ 4270809 h 6857999"/>
                <a:gd name="connsiteX17" fmla="*/ 567581 w 7294652"/>
                <a:gd name="connsiteY17" fmla="*/ 4452482 h 6857999"/>
                <a:gd name="connsiteX18" fmla="*/ 680677 w 7294652"/>
                <a:gd name="connsiteY18" fmla="*/ 4628484 h 6857999"/>
                <a:gd name="connsiteX19" fmla="*/ 941928 w 7294652"/>
                <a:gd name="connsiteY19" fmla="*/ 4968628 h 6857999"/>
                <a:gd name="connsiteX20" fmla="*/ 1224665 w 7294652"/>
                <a:gd name="connsiteY20" fmla="*/ 5311349 h 6857999"/>
                <a:gd name="connsiteX21" fmla="*/ 1365259 w 7294652"/>
                <a:gd name="connsiteY21" fmla="*/ 5490273 h 6857999"/>
                <a:gd name="connsiteX22" fmla="*/ 1432808 w 7294652"/>
                <a:gd name="connsiteY22" fmla="*/ 5577931 h 6857999"/>
                <a:gd name="connsiteX23" fmla="*/ 1498980 w 7294652"/>
                <a:gd name="connsiteY23" fmla="*/ 5662148 h 6857999"/>
                <a:gd name="connsiteX24" fmla="*/ 2067548 w 7294652"/>
                <a:gd name="connsiteY24" fmla="*/ 6283312 h 6857999"/>
                <a:gd name="connsiteX25" fmla="*/ 2369879 w 7294652"/>
                <a:gd name="connsiteY25" fmla="*/ 6562782 h 6857999"/>
                <a:gd name="connsiteX26" fmla="*/ 2686645 w 7294652"/>
                <a:gd name="connsiteY26" fmla="*/ 6820598 h 6857999"/>
                <a:gd name="connsiteX27" fmla="*/ 2738907 w 7294652"/>
                <a:gd name="connsiteY27" fmla="*/ 6857999 h 6857999"/>
                <a:gd name="connsiteX28" fmla="*/ 1731787 w 7294652"/>
                <a:gd name="connsiteY28" fmla="*/ 6857999 h 6857999"/>
                <a:gd name="connsiteX29" fmla="*/ 1607949 w 7294652"/>
                <a:gd name="connsiteY29" fmla="*/ 6732770 h 6857999"/>
                <a:gd name="connsiteX30" fmla="*/ 1309057 w 7294652"/>
                <a:gd name="connsiteY30" fmla="*/ 6370109 h 6857999"/>
                <a:gd name="connsiteX31" fmla="*/ 1048147 w 7294652"/>
                <a:gd name="connsiteY31" fmla="*/ 5986138 h 6857999"/>
                <a:gd name="connsiteX32" fmla="*/ 987131 w 7294652"/>
                <a:gd name="connsiteY32" fmla="*/ 5888512 h 6857999"/>
                <a:gd name="connsiteX33" fmla="*/ 928866 w 7294652"/>
                <a:gd name="connsiteY33" fmla="*/ 5793463 h 6857999"/>
                <a:gd name="connsiteX34" fmla="*/ 813708 w 7294652"/>
                <a:gd name="connsiteY34" fmla="*/ 5609556 h 6857999"/>
                <a:gd name="connsiteX35" fmla="*/ 574972 w 7294652"/>
                <a:gd name="connsiteY35" fmla="*/ 5231598 h 6857999"/>
                <a:gd name="connsiteX36" fmla="*/ 342424 w 7294652"/>
                <a:gd name="connsiteY36" fmla="*/ 4834048 h 6857999"/>
                <a:gd name="connsiteX37" fmla="*/ 237579 w 7294652"/>
                <a:gd name="connsiteY37" fmla="*/ 4623500 h 6857999"/>
                <a:gd name="connsiteX38" fmla="*/ 148373 w 7294652"/>
                <a:gd name="connsiteY38" fmla="*/ 4404356 h 6857999"/>
                <a:gd name="connsiteX39" fmla="*/ 79623 w 7294652"/>
                <a:gd name="connsiteY39" fmla="*/ 4175762 h 6857999"/>
                <a:gd name="connsiteX40" fmla="*/ 54185 w 7294652"/>
                <a:gd name="connsiteY40" fmla="*/ 4059229 h 6857999"/>
                <a:gd name="connsiteX41" fmla="*/ 43013 w 7294652"/>
                <a:gd name="connsiteY41" fmla="*/ 4000790 h 6857999"/>
                <a:gd name="connsiteX42" fmla="*/ 33734 w 7294652"/>
                <a:gd name="connsiteY42" fmla="*/ 3942180 h 6857999"/>
                <a:gd name="connsiteX43" fmla="*/ 45 w 7294652"/>
                <a:gd name="connsiteY43" fmla="*/ 3472097 h 6857999"/>
                <a:gd name="connsiteX44" fmla="*/ 95436 w 7294652"/>
                <a:gd name="connsiteY44" fmla="*/ 2557372 h 6857999"/>
                <a:gd name="connsiteX45" fmla="*/ 382126 w 7294652"/>
                <a:gd name="connsiteY45" fmla="*/ 1680799 h 6857999"/>
                <a:gd name="connsiteX46" fmla="*/ 1457043 w 7294652"/>
                <a:gd name="connsiteY46" fmla="*/ 192176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294652" h="6857999">
                  <a:moveTo>
                    <a:pt x="7294652" y="6063030"/>
                  </a:moveTo>
                  <a:lnTo>
                    <a:pt x="7294652" y="6857999"/>
                  </a:lnTo>
                  <a:lnTo>
                    <a:pt x="6248575" y="6857999"/>
                  </a:lnTo>
                  <a:lnTo>
                    <a:pt x="6477898" y="6700973"/>
                  </a:lnTo>
                  <a:cubicBezTo>
                    <a:pt x="6534790" y="6659378"/>
                    <a:pt x="6591336" y="6616237"/>
                    <a:pt x="6647884" y="6572752"/>
                  </a:cubicBezTo>
                  <a:cubicBezTo>
                    <a:pt x="6704432" y="6529268"/>
                    <a:pt x="6761151" y="6485095"/>
                    <a:pt x="6817698" y="6440235"/>
                  </a:cubicBezTo>
                  <a:lnTo>
                    <a:pt x="7161451" y="6165232"/>
                  </a:lnTo>
                  <a:close/>
                  <a:moveTo>
                    <a:pt x="1673436" y="0"/>
                  </a:moveTo>
                  <a:lnTo>
                    <a:pt x="2394951" y="0"/>
                  </a:lnTo>
                  <a:lnTo>
                    <a:pt x="2244659" y="100763"/>
                  </a:lnTo>
                  <a:cubicBezTo>
                    <a:pt x="2071051" y="224086"/>
                    <a:pt x="1903860" y="356975"/>
                    <a:pt x="1743903" y="498975"/>
                  </a:cubicBezTo>
                  <a:cubicBezTo>
                    <a:pt x="1533218" y="689638"/>
                    <a:pt x="1339146" y="897902"/>
                    <a:pt x="1163821" y="1121514"/>
                  </a:cubicBezTo>
                  <a:cubicBezTo>
                    <a:pt x="988284" y="1344764"/>
                    <a:pt x="834608" y="1584376"/>
                    <a:pt x="704911" y="1837036"/>
                  </a:cubicBezTo>
                  <a:cubicBezTo>
                    <a:pt x="573950" y="2089059"/>
                    <a:pt x="469577" y="2354041"/>
                    <a:pt x="393472" y="2627669"/>
                  </a:cubicBezTo>
                  <a:cubicBezTo>
                    <a:pt x="318269" y="2902842"/>
                    <a:pt x="280119" y="3186833"/>
                    <a:pt x="280032" y="3472097"/>
                  </a:cubicBezTo>
                  <a:cubicBezTo>
                    <a:pt x="280349" y="3610956"/>
                    <a:pt x="296380" y="3749334"/>
                    <a:pt x="327813" y="3884602"/>
                  </a:cubicBezTo>
                  <a:cubicBezTo>
                    <a:pt x="360878" y="4018046"/>
                    <a:pt x="408244" y="4147540"/>
                    <a:pt x="469096" y="4270809"/>
                  </a:cubicBezTo>
                  <a:cubicBezTo>
                    <a:pt x="499175" y="4332511"/>
                    <a:pt x="532347" y="4393012"/>
                    <a:pt x="567581" y="4452482"/>
                  </a:cubicBezTo>
                  <a:cubicBezTo>
                    <a:pt x="602815" y="4511953"/>
                    <a:pt x="641144" y="4570562"/>
                    <a:pt x="680677" y="4628484"/>
                  </a:cubicBezTo>
                  <a:cubicBezTo>
                    <a:pt x="760771" y="4743985"/>
                    <a:pt x="849802" y="4856048"/>
                    <a:pt x="941928" y="4968628"/>
                  </a:cubicBezTo>
                  <a:cubicBezTo>
                    <a:pt x="1034055" y="5081206"/>
                    <a:pt x="1130994" y="5193958"/>
                    <a:pt x="1224665" y="5311349"/>
                  </a:cubicBezTo>
                  <a:cubicBezTo>
                    <a:pt x="1271987" y="5369787"/>
                    <a:pt x="1318853" y="5429429"/>
                    <a:pt x="1365259" y="5490273"/>
                  </a:cubicBezTo>
                  <a:lnTo>
                    <a:pt x="1432808" y="5577931"/>
                  </a:lnTo>
                  <a:cubicBezTo>
                    <a:pt x="1454979" y="5605947"/>
                    <a:pt x="1476121" y="5634821"/>
                    <a:pt x="1498980" y="5662148"/>
                  </a:cubicBezTo>
                  <a:cubicBezTo>
                    <a:pt x="1676323" y="5880038"/>
                    <a:pt x="1866158" y="6087441"/>
                    <a:pt x="2067548" y="6283312"/>
                  </a:cubicBezTo>
                  <a:cubicBezTo>
                    <a:pt x="2166203" y="6379907"/>
                    <a:pt x="2266974" y="6473064"/>
                    <a:pt x="2369879" y="6562782"/>
                  </a:cubicBezTo>
                  <a:cubicBezTo>
                    <a:pt x="2473005" y="6652331"/>
                    <a:pt x="2577677" y="6738957"/>
                    <a:pt x="2686645" y="6820598"/>
                  </a:cubicBezTo>
                  <a:lnTo>
                    <a:pt x="2738907" y="6857999"/>
                  </a:lnTo>
                  <a:lnTo>
                    <a:pt x="1731787" y="6857999"/>
                  </a:lnTo>
                  <a:lnTo>
                    <a:pt x="1607949" y="6732770"/>
                  </a:lnTo>
                  <a:cubicBezTo>
                    <a:pt x="1501232" y="6617903"/>
                    <a:pt x="1401421" y="6496799"/>
                    <a:pt x="1309057" y="6370109"/>
                  </a:cubicBezTo>
                  <a:cubicBezTo>
                    <a:pt x="1217103" y="6244469"/>
                    <a:pt x="1129618" y="6116590"/>
                    <a:pt x="1048147" y="5986138"/>
                  </a:cubicBezTo>
                  <a:cubicBezTo>
                    <a:pt x="1027179" y="5953825"/>
                    <a:pt x="1007414" y="5920996"/>
                    <a:pt x="987131" y="5888512"/>
                  </a:cubicBezTo>
                  <a:lnTo>
                    <a:pt x="928866" y="5793463"/>
                  </a:lnTo>
                  <a:cubicBezTo>
                    <a:pt x="891568" y="5732276"/>
                    <a:pt x="852725" y="5671260"/>
                    <a:pt x="813708" y="5609556"/>
                  </a:cubicBezTo>
                  <a:lnTo>
                    <a:pt x="574972" y="5231598"/>
                  </a:lnTo>
                  <a:cubicBezTo>
                    <a:pt x="495221" y="5103551"/>
                    <a:pt x="416158" y="4971549"/>
                    <a:pt x="342424" y="4834048"/>
                  </a:cubicBezTo>
                  <a:cubicBezTo>
                    <a:pt x="305641" y="4765298"/>
                    <a:pt x="270236" y="4695343"/>
                    <a:pt x="237579" y="4623500"/>
                  </a:cubicBezTo>
                  <a:cubicBezTo>
                    <a:pt x="204922" y="4551655"/>
                    <a:pt x="175187" y="4478607"/>
                    <a:pt x="148373" y="4404356"/>
                  </a:cubicBezTo>
                  <a:cubicBezTo>
                    <a:pt x="121561" y="4330107"/>
                    <a:pt x="99046" y="4252934"/>
                    <a:pt x="79623" y="4175762"/>
                  </a:cubicBezTo>
                  <a:cubicBezTo>
                    <a:pt x="70514" y="4136916"/>
                    <a:pt x="61577" y="4098245"/>
                    <a:pt x="54185" y="4059229"/>
                  </a:cubicBezTo>
                  <a:lnTo>
                    <a:pt x="43013" y="4000790"/>
                  </a:lnTo>
                  <a:lnTo>
                    <a:pt x="33734" y="3942180"/>
                  </a:lnTo>
                  <a:cubicBezTo>
                    <a:pt x="10461" y="3786581"/>
                    <a:pt x="-801" y="3629416"/>
                    <a:pt x="45" y="3472097"/>
                  </a:cubicBezTo>
                  <a:cubicBezTo>
                    <a:pt x="863" y="3164748"/>
                    <a:pt x="32824" y="2858275"/>
                    <a:pt x="95436" y="2557372"/>
                  </a:cubicBezTo>
                  <a:cubicBezTo>
                    <a:pt x="157549" y="2255281"/>
                    <a:pt x="253728" y="1961216"/>
                    <a:pt x="382126" y="1680799"/>
                  </a:cubicBezTo>
                  <a:cubicBezTo>
                    <a:pt x="639940" y="1120482"/>
                    <a:pt x="1015492" y="619117"/>
                    <a:pt x="1457043" y="1921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77FC097-E4F2-4A45-82E8-3808FA553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0650" y="-5799"/>
              <a:ext cx="7291350" cy="6858000"/>
            </a:xfrm>
            <a:custGeom>
              <a:avLst/>
              <a:gdLst>
                <a:gd name="connsiteX0" fmla="*/ 7291350 w 7291350"/>
                <a:gd name="connsiteY0" fmla="*/ 5718699 h 6858000"/>
                <a:gd name="connsiteX1" fmla="*/ 7291350 w 7291350"/>
                <a:gd name="connsiteY1" fmla="*/ 6806115 h 6858000"/>
                <a:gd name="connsiteX2" fmla="*/ 7224124 w 7291350"/>
                <a:gd name="connsiteY2" fmla="*/ 6858000 h 6858000"/>
                <a:gd name="connsiteX3" fmla="*/ 5607142 w 7291350"/>
                <a:gd name="connsiteY3" fmla="*/ 6858000 h 6858000"/>
                <a:gd name="connsiteX4" fmla="*/ 5736072 w 7291350"/>
                <a:gd name="connsiteY4" fmla="*/ 6801170 h 6858000"/>
                <a:gd name="connsiteX5" fmla="*/ 6949826 w 7291350"/>
                <a:gd name="connsiteY5" fmla="*/ 5983707 h 6858000"/>
                <a:gd name="connsiteX6" fmla="*/ 7220703 w 7291350"/>
                <a:gd name="connsiteY6" fmla="*/ 5773675 h 6858000"/>
                <a:gd name="connsiteX7" fmla="*/ 7218419 w 7291350"/>
                <a:gd name="connsiteY7" fmla="*/ 0 h 6858000"/>
                <a:gd name="connsiteX8" fmla="*/ 7291350 w 7291350"/>
                <a:gd name="connsiteY8" fmla="*/ 0 h 6858000"/>
                <a:gd name="connsiteX9" fmla="*/ 7291350 w 7291350"/>
                <a:gd name="connsiteY9" fmla="*/ 50138 h 6858000"/>
                <a:gd name="connsiteX10" fmla="*/ 1797607 w 7291350"/>
                <a:gd name="connsiteY10" fmla="*/ 0 h 6858000"/>
                <a:gd name="connsiteX11" fmla="*/ 3385676 w 7291350"/>
                <a:gd name="connsiteY11" fmla="*/ 0 h 6858000"/>
                <a:gd name="connsiteX12" fmla="*/ 3360567 w 7291350"/>
                <a:gd name="connsiteY12" fmla="*/ 11552 h 6858000"/>
                <a:gd name="connsiteX13" fmla="*/ 2267395 w 7291350"/>
                <a:gd name="connsiteY13" fmla="*/ 725831 h 6858000"/>
                <a:gd name="connsiteX14" fmla="*/ 1234074 w 7291350"/>
                <a:gd name="connsiteY14" fmla="*/ 2007171 h 6858000"/>
                <a:gd name="connsiteX15" fmla="*/ 859383 w 7291350"/>
                <a:gd name="connsiteY15" fmla="*/ 3498372 h 6858000"/>
                <a:gd name="connsiteX16" fmla="*/ 1479513 w 7291350"/>
                <a:gd name="connsiteY16" fmla="*/ 4883182 h 6858000"/>
                <a:gd name="connsiteX17" fmla="*/ 1791985 w 7291350"/>
                <a:gd name="connsiteY17" fmla="*/ 5322671 h 6858000"/>
                <a:gd name="connsiteX18" fmla="*/ 3397295 w 7291350"/>
                <a:gd name="connsiteY18" fmla="*/ 6784567 h 6858000"/>
                <a:gd name="connsiteX19" fmla="*/ 3590446 w 7291350"/>
                <a:gd name="connsiteY19" fmla="*/ 6858000 h 6858000"/>
                <a:gd name="connsiteX20" fmla="*/ 1970757 w 7291350"/>
                <a:gd name="connsiteY20" fmla="*/ 6858000 h 6858000"/>
                <a:gd name="connsiteX21" fmla="*/ 1735872 w 7291350"/>
                <a:gd name="connsiteY21" fmla="*/ 6627685 h 6858000"/>
                <a:gd name="connsiteX22" fmla="*/ 1080932 w 7291350"/>
                <a:gd name="connsiteY22" fmla="*/ 5805127 h 6858000"/>
                <a:gd name="connsiteX23" fmla="*/ 0 w 7291350"/>
                <a:gd name="connsiteY23" fmla="*/ 3498372 h 6858000"/>
                <a:gd name="connsiteX24" fmla="*/ 1708174 w 7291350"/>
                <a:gd name="connsiteY24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91350" h="6858000">
                  <a:moveTo>
                    <a:pt x="7291350" y="5718699"/>
                  </a:moveTo>
                  <a:lnTo>
                    <a:pt x="7291350" y="6806115"/>
                  </a:lnTo>
                  <a:lnTo>
                    <a:pt x="7224124" y="6858000"/>
                  </a:lnTo>
                  <a:lnTo>
                    <a:pt x="5607142" y="6858000"/>
                  </a:lnTo>
                  <a:lnTo>
                    <a:pt x="5736072" y="6801170"/>
                  </a:lnTo>
                  <a:cubicBezTo>
                    <a:pt x="6122313" y="6616106"/>
                    <a:pt x="6503069" y="6332805"/>
                    <a:pt x="6949826" y="5983707"/>
                  </a:cubicBezTo>
                  <a:cubicBezTo>
                    <a:pt x="7041094" y="5912378"/>
                    <a:pt x="7132358" y="5842426"/>
                    <a:pt x="7220703" y="5773675"/>
                  </a:cubicBezTo>
                  <a:close/>
                  <a:moveTo>
                    <a:pt x="7218419" y="0"/>
                  </a:moveTo>
                  <a:lnTo>
                    <a:pt x="7291350" y="0"/>
                  </a:lnTo>
                  <a:lnTo>
                    <a:pt x="7291350" y="50138"/>
                  </a:lnTo>
                  <a:close/>
                  <a:moveTo>
                    <a:pt x="1797607" y="0"/>
                  </a:moveTo>
                  <a:lnTo>
                    <a:pt x="3385676" y="0"/>
                  </a:lnTo>
                  <a:lnTo>
                    <a:pt x="3360567" y="11552"/>
                  </a:lnTo>
                  <a:cubicBezTo>
                    <a:pt x="2968013" y="202286"/>
                    <a:pt x="2600620" y="442170"/>
                    <a:pt x="2267395" y="725831"/>
                  </a:cubicBezTo>
                  <a:cubicBezTo>
                    <a:pt x="1824986" y="1104820"/>
                    <a:pt x="1477279" y="1536057"/>
                    <a:pt x="1234074" y="2007171"/>
                  </a:cubicBezTo>
                  <a:cubicBezTo>
                    <a:pt x="985368" y="2488770"/>
                    <a:pt x="859383" y="2990476"/>
                    <a:pt x="859383" y="3498372"/>
                  </a:cubicBezTo>
                  <a:cubicBezTo>
                    <a:pt x="859383" y="4010222"/>
                    <a:pt x="1060651" y="4308942"/>
                    <a:pt x="1479513" y="4883182"/>
                  </a:cubicBezTo>
                  <a:cubicBezTo>
                    <a:pt x="1580577" y="5021714"/>
                    <a:pt x="1685078" y="5164888"/>
                    <a:pt x="1791985" y="5322671"/>
                  </a:cubicBezTo>
                  <a:cubicBezTo>
                    <a:pt x="2283419" y="6046950"/>
                    <a:pt x="2796809" y="6521439"/>
                    <a:pt x="3397295" y="6784567"/>
                  </a:cubicBezTo>
                  <a:lnTo>
                    <a:pt x="3590446" y="6858000"/>
                  </a:lnTo>
                  <a:lnTo>
                    <a:pt x="1970757" y="6858000"/>
                  </a:lnTo>
                  <a:lnTo>
                    <a:pt x="1735872" y="6627685"/>
                  </a:lnTo>
                  <a:cubicBezTo>
                    <a:pt x="1502484" y="6382823"/>
                    <a:pt x="1285774" y="6107254"/>
                    <a:pt x="1080932" y="5805127"/>
                  </a:cubicBezTo>
                  <a:cubicBezTo>
                    <a:pt x="556365" y="5032027"/>
                    <a:pt x="0" y="4501616"/>
                    <a:pt x="0" y="3498372"/>
                  </a:cubicBezTo>
                  <a:cubicBezTo>
                    <a:pt x="0" y="2160829"/>
                    <a:pt x="685186" y="949872"/>
                    <a:pt x="1708174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0DF88B0-FA8A-47F5-8EAC-1880B1A51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2894" y="-5799"/>
              <a:ext cx="7269107" cy="6858000"/>
            </a:xfrm>
            <a:custGeom>
              <a:avLst/>
              <a:gdLst>
                <a:gd name="connsiteX0" fmla="*/ 7269107 w 7269107"/>
                <a:gd name="connsiteY0" fmla="*/ 5518449 h 6858000"/>
                <a:gd name="connsiteX1" fmla="*/ 7269107 w 7269107"/>
                <a:gd name="connsiteY1" fmla="*/ 6823281 h 6858000"/>
                <a:gd name="connsiteX2" fmla="*/ 7224122 w 7269107"/>
                <a:gd name="connsiteY2" fmla="*/ 6858000 h 6858000"/>
                <a:gd name="connsiteX3" fmla="*/ 4927054 w 7269107"/>
                <a:gd name="connsiteY3" fmla="*/ 6858000 h 6858000"/>
                <a:gd name="connsiteX4" fmla="*/ 4982167 w 7269107"/>
                <a:gd name="connsiteY4" fmla="*/ 6852876 h 6858000"/>
                <a:gd name="connsiteX5" fmla="*/ 5743768 w 7269107"/>
                <a:gd name="connsiteY5" fmla="*/ 6606245 h 6858000"/>
                <a:gd name="connsiteX6" fmla="*/ 6843778 w 7269107"/>
                <a:gd name="connsiteY6" fmla="*/ 5848440 h 6858000"/>
                <a:gd name="connsiteX7" fmla="*/ 7115515 w 7269107"/>
                <a:gd name="connsiteY7" fmla="*/ 5637891 h 6858000"/>
                <a:gd name="connsiteX8" fmla="*/ 6870111 w 7269107"/>
                <a:gd name="connsiteY8" fmla="*/ 0 h 6858000"/>
                <a:gd name="connsiteX9" fmla="*/ 7269107 w 7269107"/>
                <a:gd name="connsiteY9" fmla="*/ 0 h 6858000"/>
                <a:gd name="connsiteX10" fmla="*/ 7269107 w 7269107"/>
                <a:gd name="connsiteY10" fmla="*/ 243137 h 6858000"/>
                <a:gd name="connsiteX11" fmla="*/ 7089989 w 7269107"/>
                <a:gd name="connsiteY11" fmla="*/ 119955 h 6858000"/>
                <a:gd name="connsiteX12" fmla="*/ 6952948 w 7269107"/>
                <a:gd name="connsiteY12" fmla="*/ 41521 h 6858000"/>
                <a:gd name="connsiteX13" fmla="*/ 1797606 w 7269107"/>
                <a:gd name="connsiteY13" fmla="*/ 0 h 6858000"/>
                <a:gd name="connsiteX14" fmla="*/ 3815328 w 7269107"/>
                <a:gd name="connsiteY14" fmla="*/ 0 h 6858000"/>
                <a:gd name="connsiteX15" fmla="*/ 3627371 w 7269107"/>
                <a:gd name="connsiteY15" fmla="*/ 77142 h 6858000"/>
                <a:gd name="connsiteX16" fmla="*/ 2379115 w 7269107"/>
                <a:gd name="connsiteY16" fmla="*/ 856285 h 6858000"/>
                <a:gd name="connsiteX17" fmla="*/ 1386699 w 7269107"/>
                <a:gd name="connsiteY17" fmla="*/ 2086062 h 6858000"/>
                <a:gd name="connsiteX18" fmla="*/ 1031258 w 7269107"/>
                <a:gd name="connsiteY18" fmla="*/ 3498372 h 6858000"/>
                <a:gd name="connsiteX19" fmla="*/ 1618904 w 7269107"/>
                <a:gd name="connsiteY19" fmla="*/ 4781604 h 6858000"/>
                <a:gd name="connsiteX20" fmla="*/ 1934812 w 7269107"/>
                <a:gd name="connsiteY20" fmla="*/ 5225904 h 6858000"/>
                <a:gd name="connsiteX21" fmla="*/ 3140010 w 7269107"/>
                <a:gd name="connsiteY21" fmla="*/ 6456196 h 6858000"/>
                <a:gd name="connsiteX22" fmla="*/ 4281662 w 7269107"/>
                <a:gd name="connsiteY22" fmla="*/ 6843305 h 6858000"/>
                <a:gd name="connsiteX23" fmla="*/ 4449058 w 7269107"/>
                <a:gd name="connsiteY23" fmla="*/ 6858000 h 6858000"/>
                <a:gd name="connsiteX24" fmla="*/ 1970756 w 7269107"/>
                <a:gd name="connsiteY24" fmla="*/ 6858000 h 6858000"/>
                <a:gd name="connsiteX25" fmla="*/ 1735871 w 7269107"/>
                <a:gd name="connsiteY25" fmla="*/ 6627685 h 6858000"/>
                <a:gd name="connsiteX26" fmla="*/ 1080930 w 7269107"/>
                <a:gd name="connsiteY26" fmla="*/ 5805127 h 6858000"/>
                <a:gd name="connsiteX27" fmla="*/ 0 w 7269107"/>
                <a:gd name="connsiteY27" fmla="*/ 3498372 h 6858000"/>
                <a:gd name="connsiteX28" fmla="*/ 1708172 w 7269107"/>
                <a:gd name="connsiteY28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69107" h="6858000">
                  <a:moveTo>
                    <a:pt x="7269107" y="5518449"/>
                  </a:moveTo>
                  <a:lnTo>
                    <a:pt x="7269107" y="6823281"/>
                  </a:lnTo>
                  <a:lnTo>
                    <a:pt x="7224122" y="6858000"/>
                  </a:lnTo>
                  <a:lnTo>
                    <a:pt x="4927054" y="6858000"/>
                  </a:lnTo>
                  <a:lnTo>
                    <a:pt x="4982167" y="6852876"/>
                  </a:lnTo>
                  <a:cubicBezTo>
                    <a:pt x="5236517" y="6821036"/>
                    <a:pt x="5483373" y="6740566"/>
                    <a:pt x="5743768" y="6606245"/>
                  </a:cubicBezTo>
                  <a:cubicBezTo>
                    <a:pt x="6099551" y="6422337"/>
                    <a:pt x="6452586" y="6154209"/>
                    <a:pt x="6843778" y="5848440"/>
                  </a:cubicBezTo>
                  <a:cubicBezTo>
                    <a:pt x="6935559" y="5776768"/>
                    <a:pt x="7026997" y="5706642"/>
                    <a:pt x="7115515" y="5637891"/>
                  </a:cubicBezTo>
                  <a:close/>
                  <a:moveTo>
                    <a:pt x="6870111" y="0"/>
                  </a:moveTo>
                  <a:lnTo>
                    <a:pt x="7269107" y="0"/>
                  </a:lnTo>
                  <a:lnTo>
                    <a:pt x="7269107" y="243137"/>
                  </a:lnTo>
                  <a:lnTo>
                    <a:pt x="7089989" y="119955"/>
                  </a:lnTo>
                  <a:cubicBezTo>
                    <a:pt x="7045081" y="92581"/>
                    <a:pt x="6999384" y="66425"/>
                    <a:pt x="6952948" y="41521"/>
                  </a:cubicBezTo>
                  <a:close/>
                  <a:moveTo>
                    <a:pt x="1797606" y="0"/>
                  </a:moveTo>
                  <a:lnTo>
                    <a:pt x="3815328" y="0"/>
                  </a:lnTo>
                  <a:lnTo>
                    <a:pt x="3627371" y="77142"/>
                  </a:lnTo>
                  <a:cubicBezTo>
                    <a:pt x="3175548" y="273822"/>
                    <a:pt x="2754868" y="536281"/>
                    <a:pt x="2379115" y="856285"/>
                  </a:cubicBezTo>
                  <a:cubicBezTo>
                    <a:pt x="1959736" y="1215679"/>
                    <a:pt x="1616497" y="1640901"/>
                    <a:pt x="1386699" y="2086062"/>
                  </a:cubicBezTo>
                  <a:cubicBezTo>
                    <a:pt x="1151572" y="2543083"/>
                    <a:pt x="1031258" y="3018150"/>
                    <a:pt x="1031258" y="3498372"/>
                  </a:cubicBezTo>
                  <a:cubicBezTo>
                    <a:pt x="1031258" y="3957455"/>
                    <a:pt x="1211213" y="4223692"/>
                    <a:pt x="1618904" y="4781604"/>
                  </a:cubicBezTo>
                  <a:cubicBezTo>
                    <a:pt x="1720826" y="4921339"/>
                    <a:pt x="1826186" y="5065887"/>
                    <a:pt x="1934812" y="5225904"/>
                  </a:cubicBezTo>
                  <a:cubicBezTo>
                    <a:pt x="2318957" y="5792064"/>
                    <a:pt x="2713069" y="6194600"/>
                    <a:pt x="3140010" y="6456196"/>
                  </a:cubicBezTo>
                  <a:cubicBezTo>
                    <a:pt x="3479423" y="6664512"/>
                    <a:pt x="3855769" y="6792387"/>
                    <a:pt x="4281662" y="6843305"/>
                  </a:cubicBezTo>
                  <a:lnTo>
                    <a:pt x="4449058" y="6858000"/>
                  </a:lnTo>
                  <a:lnTo>
                    <a:pt x="1970756" y="6858000"/>
                  </a:lnTo>
                  <a:lnTo>
                    <a:pt x="1735871" y="6627685"/>
                  </a:lnTo>
                  <a:cubicBezTo>
                    <a:pt x="1502482" y="6382823"/>
                    <a:pt x="1285773" y="6107254"/>
                    <a:pt x="1080930" y="5805127"/>
                  </a:cubicBezTo>
                  <a:cubicBezTo>
                    <a:pt x="556364" y="5032027"/>
                    <a:pt x="0" y="4501616"/>
                    <a:pt x="0" y="3498372"/>
                  </a:cubicBezTo>
                  <a:cubicBezTo>
                    <a:pt x="0" y="2160829"/>
                    <a:pt x="685185" y="949872"/>
                    <a:pt x="1708172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699DA-2CDE-6E6B-05C2-16D291BAC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BB7E03D-24BE-44ED-ABF1-EC1316C3B53F}" type="slidenum">
              <a:rPr lang="en-BE" smtClean="0"/>
              <a:pPr>
                <a:spcAft>
                  <a:spcPts val="600"/>
                </a:spcAft>
              </a:pPr>
              <a:t>12</a:t>
            </a:fld>
            <a:endParaRPr lang="en-BE"/>
          </a:p>
        </p:txBody>
      </p:sp>
      <p:pic>
        <p:nvPicPr>
          <p:cNvPr id="6" name="Tijdelijke aanduiding voor inhoud 4" descr="Afbeelding met buiten, grond, graafmachine, oud&#10;&#10;Automatisch gegenereerde beschrijving">
            <a:extLst>
              <a:ext uri="{FF2B5EF4-FFF2-40B4-BE49-F238E27FC236}">
                <a16:creationId xmlns:a16="http://schemas.microsoft.com/office/drawing/2014/main" id="{8D286331-7BB9-F490-02C3-0F20DE34EE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" r="1368" b="-1"/>
          <a:stretch/>
        </p:blipFill>
        <p:spPr bwMode="auto">
          <a:xfrm>
            <a:off x="6595939" y="1321199"/>
            <a:ext cx="5304231" cy="42156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289888-0C06-9B7A-8760-965FFBDF43D2}"/>
              </a:ext>
            </a:extLst>
          </p:cNvPr>
          <p:cNvSpPr txBox="1"/>
          <p:nvPr/>
        </p:nvSpPr>
        <p:spPr>
          <a:xfrm>
            <a:off x="618324" y="150920"/>
            <a:ext cx="109550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chemeClr val="tx2"/>
                </a:solidFill>
              </a:rPr>
              <a:t>Introduction | Our research | </a:t>
            </a:r>
            <a:r>
              <a:rPr lang="en-GB" sz="1050" b="1" dirty="0">
                <a:solidFill>
                  <a:schemeClr val="tx2"/>
                </a:solidFill>
              </a:rPr>
              <a:t>Climate and Inequality</a:t>
            </a:r>
            <a:r>
              <a:rPr lang="en-GB" sz="1050" dirty="0">
                <a:solidFill>
                  <a:schemeClr val="tx2"/>
                </a:solidFill>
              </a:rPr>
              <a:t> | EU Green Deal | Opportunities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9A4F5A3-1969-C296-8C1F-749ECC0CF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30" y="264571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Unequal Impact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D9026A0-039E-CA0B-4A93-F11D5FD840C5}"/>
              </a:ext>
            </a:extLst>
          </p:cNvPr>
          <p:cNvGrpSpPr/>
          <p:nvPr/>
        </p:nvGrpSpPr>
        <p:grpSpPr>
          <a:xfrm>
            <a:off x="0" y="4863830"/>
            <a:ext cx="2140085" cy="2605437"/>
            <a:chOff x="0" y="5042845"/>
            <a:chExt cx="2428046" cy="295112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401EBD9-F1C8-0D7B-5419-E9CE8AD648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160"/>
            <a:stretch/>
          </p:blipFill>
          <p:spPr>
            <a:xfrm>
              <a:off x="0" y="5042845"/>
              <a:ext cx="2428046" cy="295112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F3AF796-EB96-CB16-3901-2B46B4D08CE5}"/>
                </a:ext>
              </a:extLst>
            </p:cNvPr>
            <p:cNvSpPr txBox="1"/>
            <p:nvPr/>
          </p:nvSpPr>
          <p:spPr>
            <a:xfrm>
              <a:off x="107740" y="5689514"/>
              <a:ext cx="1783193" cy="1333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18.6% of the Belgian population is currently at risk of poverty or social exclusion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(</a:t>
              </a: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Statbel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 2024)</a:t>
              </a:r>
              <a:endParaRPr kumimoji="0" lang="en-BE" sz="105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1598AFF-C37E-A214-AD80-D661ACD9FCB2}"/>
              </a:ext>
            </a:extLst>
          </p:cNvPr>
          <p:cNvSpPr txBox="1">
            <a:spLocks/>
          </p:cNvSpPr>
          <p:nvPr/>
        </p:nvSpPr>
        <p:spPr>
          <a:xfrm>
            <a:off x="197594" y="1234842"/>
            <a:ext cx="4499163" cy="4388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2"/>
                </a:solidFill>
                <a:latin typeface="Arial Nova" panose="020F0502020204030204" pitchFamily="34" charset="0"/>
              </a:rPr>
              <a:t>Age, health, gender, poverty, disability, ethnic group influence sensitivity to these hazards.</a:t>
            </a:r>
          </a:p>
          <a:p>
            <a:r>
              <a:rPr lang="en-US" sz="1800" dirty="0">
                <a:solidFill>
                  <a:schemeClr val="tx2"/>
                </a:solidFill>
                <a:latin typeface="Arial Nova" panose="020F0502020204030204" pitchFamily="34" charset="0"/>
              </a:rPr>
              <a:t>Socio-economic status and living conditions shape the ability to prepare for, respond to, and recover from hazards.</a:t>
            </a:r>
          </a:p>
          <a:p>
            <a:r>
              <a:rPr lang="en-US" sz="1800" dirty="0">
                <a:solidFill>
                  <a:schemeClr val="tx2"/>
                </a:solidFill>
                <a:latin typeface="Arial Nova" panose="020F0502020204030204" pitchFamily="34" charset="0"/>
              </a:rPr>
              <a:t>Access to social networks, digital skills, and language proficiency also impact adaptive capacity.</a:t>
            </a:r>
          </a:p>
          <a:p>
            <a:r>
              <a:rPr lang="en-US" sz="1800" dirty="0">
                <a:solidFill>
                  <a:schemeClr val="tx2"/>
                </a:solidFill>
                <a:latin typeface="Arial Nova" panose="020F0502020204030204" pitchFamily="34" charset="0"/>
              </a:rPr>
              <a:t>Socio-economic status often determines higher vulnerability to potential adverse effects of transition measures.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2"/>
                </a:solidFill>
                <a:latin typeface="Arial Nova" panose="020F0502020204030204" pitchFamily="34" charset="0"/>
              </a:rPr>
              <a:t>		          </a:t>
            </a:r>
            <a:r>
              <a:rPr lang="en-US" sz="1400" dirty="0">
                <a:solidFill>
                  <a:schemeClr val="tx2"/>
                </a:solidFill>
                <a:latin typeface="Arial Nova" panose="020F0502020204030204" pitchFamily="34" charset="0"/>
              </a:rPr>
              <a:t>(Report CERAC, 2024)</a:t>
            </a:r>
            <a:endParaRPr lang="en-BE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7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AC7D0BF-EA3E-AD52-558A-8D9F6966F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729" y="1764407"/>
            <a:ext cx="5880770" cy="336573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Menti</a:t>
            </a:r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</a:t>
            </a:r>
            <a:b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Which grounds for discrimination does your equality body work around?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27A11-08CA-CD6F-B9BE-5A6DE3F57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6136BBC-BAB5-4F65-A5D5-1E21D7A1C602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9BCAE3-49AD-3979-7209-2577685CF7AE}"/>
              </a:ext>
            </a:extLst>
          </p:cNvPr>
          <p:cNvSpPr txBox="1"/>
          <p:nvPr/>
        </p:nvSpPr>
        <p:spPr>
          <a:xfrm>
            <a:off x="618324" y="150920"/>
            <a:ext cx="109550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chemeClr val="tx2"/>
                </a:solidFill>
              </a:rPr>
              <a:t>Introduction | Our research | </a:t>
            </a:r>
            <a:r>
              <a:rPr lang="en-GB" sz="1050" b="1" dirty="0">
                <a:solidFill>
                  <a:schemeClr val="tx2"/>
                </a:solidFill>
              </a:rPr>
              <a:t>Climate and Inequality </a:t>
            </a:r>
            <a:r>
              <a:rPr lang="en-GB" sz="1050" dirty="0">
                <a:solidFill>
                  <a:schemeClr val="tx2"/>
                </a:solidFill>
              </a:rPr>
              <a:t>| EU Green Deal | Opportunities </a:t>
            </a:r>
          </a:p>
        </p:txBody>
      </p:sp>
    </p:spTree>
    <p:extLst>
      <p:ext uri="{BB962C8B-B14F-4D97-AF65-F5344CB8AC3E}">
        <p14:creationId xmlns:p14="http://schemas.microsoft.com/office/powerpoint/2010/main" val="1860583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3818A-8153-9ED1-1352-A1219D7B8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370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CO</a:t>
            </a:r>
            <a:r>
              <a:rPr lang="en-US" sz="1800" dirty="0">
                <a:solidFill>
                  <a:schemeClr val="tx2"/>
                </a:solidFill>
              </a:rPr>
              <a:t>2</a:t>
            </a:r>
            <a:r>
              <a:rPr lang="en-US" sz="3200" dirty="0">
                <a:solidFill>
                  <a:schemeClr val="tx2"/>
                </a:solidFill>
              </a:rPr>
              <a:t> Emissions Per Capita According to Income in Belgium </a:t>
            </a:r>
            <a:endParaRPr lang="en-BE" sz="3200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DF20EA-282A-61F3-95BB-2E8DEA19E0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88" b="16800"/>
          <a:stretch/>
        </p:blipFill>
        <p:spPr>
          <a:xfrm>
            <a:off x="2165287" y="1506853"/>
            <a:ext cx="10012024" cy="38442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1A4D7B-80E6-45DC-36F0-2AC4BDAD92D6}"/>
              </a:ext>
            </a:extLst>
          </p:cNvPr>
          <p:cNvSpPr txBox="1"/>
          <p:nvPr/>
        </p:nvSpPr>
        <p:spPr>
          <a:xfrm>
            <a:off x="618324" y="150920"/>
            <a:ext cx="109550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chemeClr val="tx2"/>
                </a:solidFill>
              </a:rPr>
              <a:t>Introduction | Our research | </a:t>
            </a:r>
            <a:r>
              <a:rPr lang="en-GB" sz="1050" b="1" dirty="0">
                <a:solidFill>
                  <a:schemeClr val="tx2"/>
                </a:solidFill>
              </a:rPr>
              <a:t>Climate and Inequality</a:t>
            </a:r>
            <a:r>
              <a:rPr lang="en-GB" sz="1050" dirty="0">
                <a:solidFill>
                  <a:schemeClr val="tx2"/>
                </a:solidFill>
              </a:rPr>
              <a:t> | EU Green Deal | Opportunities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E33BE-77FA-D6EC-6A05-8EE34F9D3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E03D-24BE-44ED-ABF1-EC1316C3B53F}" type="slidenum">
              <a:rPr lang="en-BE" smtClean="0"/>
              <a:t>14</a:t>
            </a:fld>
            <a:endParaRPr lang="en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D33727-817A-A003-4D5D-E4B618B072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498"/>
          <a:stretch/>
        </p:blipFill>
        <p:spPr>
          <a:xfrm>
            <a:off x="5246451" y="6356350"/>
            <a:ext cx="5771744" cy="4413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7D63734-97EE-73F0-9AB1-0AF7994565F1}"/>
              </a:ext>
            </a:extLst>
          </p:cNvPr>
          <p:cNvGrpSpPr/>
          <p:nvPr/>
        </p:nvGrpSpPr>
        <p:grpSpPr>
          <a:xfrm>
            <a:off x="0" y="3627691"/>
            <a:ext cx="2743200" cy="3230309"/>
            <a:chOff x="0" y="4319399"/>
            <a:chExt cx="2428046" cy="295112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4570F63-1166-A4A5-3B61-6E0A6E5193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160"/>
            <a:stretch/>
          </p:blipFill>
          <p:spPr>
            <a:xfrm>
              <a:off x="0" y="4319399"/>
              <a:ext cx="2428046" cy="295112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53246D4-65C2-60BC-049B-961F33673B11}"/>
                </a:ext>
              </a:extLst>
            </p:cNvPr>
            <p:cNvSpPr txBox="1"/>
            <p:nvPr/>
          </p:nvSpPr>
          <p:spPr>
            <a:xfrm>
              <a:off x="129702" y="5149599"/>
              <a:ext cx="1783404" cy="1096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The bigger your income,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accent1"/>
                  </a:solidFill>
                  <a:latin typeface="Aptos" panose="02110004020202020204"/>
                </a:rPr>
                <a:t>t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he 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higher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your 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emissions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.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 </a:t>
              </a:r>
              <a:endParaRPr kumimoji="0" lang="en-BE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264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ater scarcity">
            <a:extLst>
              <a:ext uri="{FF2B5EF4-FFF2-40B4-BE49-F238E27FC236}">
                <a16:creationId xmlns:a16="http://schemas.microsoft.com/office/drawing/2014/main" id="{A8592368-A38B-AE09-CA90-EF9D355EBD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1"/>
          <a:stretch/>
        </p:blipFill>
        <p:spPr bwMode="auto">
          <a:xfrm>
            <a:off x="7431262" y="0"/>
            <a:ext cx="476073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2DB705-D507-15B6-AA29-6A7533B36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5125"/>
            <a:ext cx="6896100" cy="1325563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Water Poverty</a:t>
            </a:r>
            <a:endParaRPr lang="en-BE" dirty="0">
              <a:solidFill>
                <a:schemeClr val="tx2"/>
              </a:solidFill>
            </a:endParaRPr>
          </a:p>
        </p:txBody>
      </p:sp>
      <p:graphicFrame>
        <p:nvGraphicFramePr>
          <p:cNvPr id="2053" name="Content Placeholder 2">
            <a:extLst>
              <a:ext uri="{FF2B5EF4-FFF2-40B4-BE49-F238E27FC236}">
                <a16:creationId xmlns:a16="http://schemas.microsoft.com/office/drawing/2014/main" id="{67A69B4C-6B0B-869B-3A10-79A136B531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654181"/>
              </p:ext>
            </p:extLst>
          </p:nvPr>
        </p:nvGraphicFramePr>
        <p:xfrm>
          <a:off x="484901" y="656574"/>
          <a:ext cx="64770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886D2BB-E749-7C55-2A96-81D684F5E427}"/>
              </a:ext>
            </a:extLst>
          </p:cNvPr>
          <p:cNvSpPr txBox="1"/>
          <p:nvPr/>
        </p:nvSpPr>
        <p:spPr>
          <a:xfrm>
            <a:off x="618324" y="150920"/>
            <a:ext cx="109550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chemeClr val="tx2"/>
                </a:solidFill>
              </a:rPr>
              <a:t>Introduction | Our research | </a:t>
            </a:r>
            <a:r>
              <a:rPr lang="en-GB" sz="1050" b="1" dirty="0">
                <a:solidFill>
                  <a:schemeClr val="tx2"/>
                </a:solidFill>
              </a:rPr>
              <a:t>Climate and Inequality</a:t>
            </a:r>
            <a:r>
              <a:rPr lang="en-GB" sz="1050" dirty="0">
                <a:solidFill>
                  <a:schemeClr val="tx2"/>
                </a:solidFill>
              </a:rPr>
              <a:t> | EU Green Deal | Opportunities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4A56D-AB95-4457-1A06-2252C2FEE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E03D-24BE-44ED-ABF1-EC1316C3B53F}" type="slidenum">
              <a:rPr lang="en-BE" smtClean="0"/>
              <a:t>15</a:t>
            </a:fld>
            <a:endParaRPr lang="en-BE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9FD904-6BF6-2829-E60E-DF874C136277}"/>
              </a:ext>
            </a:extLst>
          </p:cNvPr>
          <p:cNvGrpSpPr/>
          <p:nvPr/>
        </p:nvGrpSpPr>
        <p:grpSpPr>
          <a:xfrm>
            <a:off x="4902740" y="4269594"/>
            <a:ext cx="2528522" cy="2977511"/>
            <a:chOff x="4902740" y="4269594"/>
            <a:chExt cx="2528522" cy="29775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F956813-5F11-41FD-19E1-B9519290B9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2160"/>
            <a:stretch/>
          </p:blipFill>
          <p:spPr>
            <a:xfrm rot="10800000">
              <a:off x="4902740" y="4269594"/>
              <a:ext cx="2528522" cy="297751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C83120A-2993-180D-0307-9771DDBF0B94}"/>
                </a:ext>
              </a:extLst>
            </p:cNvPr>
            <p:cNvSpPr txBox="1"/>
            <p:nvPr/>
          </p:nvSpPr>
          <p:spPr>
            <a:xfrm>
              <a:off x="5441004" y="5192278"/>
              <a:ext cx="187419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5 to 14% of the Belgian households were in a situation of water poverty in 2021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(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Fondation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 Roi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Baudoin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 2023)</a:t>
              </a:r>
              <a:endParaRPr kumimoji="0" lang="en-BE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630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graphicEl>
                                              <a:dgm id="{EB3D7BE8-9889-4824-B484-887CFA72BD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3">
                                            <p:graphicEl>
                                              <a:dgm id="{EB3D7BE8-9889-4824-B484-887CFA72BD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graphicEl>
                                              <a:dgm id="{D5126161-50D8-466D-B0B6-7677FB4FA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3">
                                            <p:graphicEl>
                                              <a:dgm id="{D5126161-50D8-466D-B0B6-7677FB4FA3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graphicEl>
                                              <a:dgm id="{5F1E155E-8AE6-46D0-86BA-75F76A2316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3">
                                            <p:graphicEl>
                                              <a:dgm id="{5F1E155E-8AE6-46D0-86BA-75F76A2316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graphicEl>
                                              <a:dgm id="{A25146B1-6286-429C-BF1B-82B365242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3">
                                            <p:graphicEl>
                                              <a:dgm id="{A25146B1-6286-429C-BF1B-82B365242C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graphicEl>
                                              <a:dgm id="{F6E51480-9A1F-41AC-994C-439EA8973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3">
                                            <p:graphicEl>
                                              <a:dgm id="{F6E51480-9A1F-41AC-994C-439EA89732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53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75;p22"/>
          <p:cNvPicPr preferRelativeResize="0"/>
          <p:nvPr/>
        </p:nvPicPr>
        <p:blipFill rotWithShape="1">
          <a:blip r:embed="rId3">
            <a:alphaModFix/>
          </a:blip>
          <a:srcRect l="10718" t="11248" r="28862" b="7707"/>
          <a:stretch/>
        </p:blipFill>
        <p:spPr>
          <a:xfrm>
            <a:off x="5231218" y="1127742"/>
            <a:ext cx="6590414" cy="57343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2"/>
          <p:cNvSpPr txBox="1">
            <a:spLocks noGrp="1"/>
          </p:cNvSpPr>
          <p:nvPr>
            <p:ph type="title"/>
          </p:nvPr>
        </p:nvSpPr>
        <p:spPr>
          <a:xfrm>
            <a:off x="478451" y="477636"/>
            <a:ext cx="10515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8918"/>
              <a:buFont typeface="Calibri"/>
              <a:buNone/>
            </a:pPr>
            <a:r>
              <a:rPr lang="en-US" dirty="0">
                <a:solidFill>
                  <a:schemeClr val="tx2"/>
                </a:solidFill>
              </a:rPr>
              <a:t>Energy Poverty and Inequality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174" name="Google Shape;174;p22"/>
          <p:cNvSpPr txBox="1">
            <a:spLocks noGrp="1"/>
          </p:cNvSpPr>
          <p:nvPr>
            <p:ph type="body" idx="1"/>
          </p:nvPr>
        </p:nvSpPr>
        <p:spPr>
          <a:xfrm>
            <a:off x="478451" y="2100578"/>
            <a:ext cx="4555200" cy="3482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1270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n-US" sz="2400" i="0" u="none" strike="noStrike" dirty="0">
                <a:solidFill>
                  <a:schemeClr val="tx2"/>
                </a:solidFill>
              </a:rPr>
              <a:t>Intersectional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i="0" u="none" strike="noStrike" dirty="0">
                <a:solidFill>
                  <a:schemeClr val="tx2"/>
                </a:solidFill>
              </a:rPr>
              <a:t>dimension:</a:t>
            </a:r>
            <a:endParaRPr sz="2400" i="0" u="none" strike="noStrike" dirty="0">
              <a:solidFill>
                <a:schemeClr val="tx2"/>
              </a:solidFill>
            </a:endParaRPr>
          </a:p>
          <a:p>
            <a:pPr marL="228600" marR="127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n-US" sz="2400" i="0" u="none" strike="noStrike" dirty="0">
                <a:solidFill>
                  <a:schemeClr val="tx2"/>
                </a:solidFill>
              </a:rPr>
              <a:t>28.4% of persons with disabilities are at risk of poverty and social exclusion compared to 18.4% of persons without disability.</a:t>
            </a:r>
          </a:p>
          <a:p>
            <a:pPr marL="228600" marR="1270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228600" marR="1270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n-US" sz="2400" dirty="0">
                <a:solidFill>
                  <a:schemeClr val="tx2"/>
                </a:solidFill>
              </a:rPr>
              <a:t>The same goes for gender, ethnic minorities, etc. </a:t>
            </a:r>
            <a:endParaRPr sz="2400" dirty="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BB326D-903F-4B66-DC6C-FD8086D775EC}"/>
              </a:ext>
            </a:extLst>
          </p:cNvPr>
          <p:cNvSpPr txBox="1"/>
          <p:nvPr/>
        </p:nvSpPr>
        <p:spPr>
          <a:xfrm>
            <a:off x="618324" y="150920"/>
            <a:ext cx="109550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chemeClr val="tx2"/>
                </a:solidFill>
              </a:rPr>
              <a:t>Introduction | Our research | </a:t>
            </a:r>
            <a:r>
              <a:rPr lang="en-GB" sz="1050" b="1" dirty="0">
                <a:solidFill>
                  <a:schemeClr val="tx2"/>
                </a:solidFill>
              </a:rPr>
              <a:t>Climate and Inequality</a:t>
            </a:r>
            <a:r>
              <a:rPr lang="en-GB" sz="1050" dirty="0">
                <a:solidFill>
                  <a:schemeClr val="tx2"/>
                </a:solidFill>
              </a:rPr>
              <a:t> | EU Green Deal | Opportunities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12C284-2E70-99B5-99CD-C9796F828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E03D-24BE-44ED-ABF1-EC1316C3B53F}" type="slidenum">
              <a:rPr lang="en-BE" smtClean="0"/>
              <a:t>16</a:t>
            </a:fld>
            <a:endParaRPr lang="en-B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AC7D0BF-EA3E-AD52-558A-8D9F6966F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729" y="1764407"/>
            <a:ext cx="5880770" cy="336573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Menti</a:t>
            </a:r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</a:t>
            </a:r>
            <a:b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Can you think of specific climate policy measures that might impact 1 group more than others?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27A11-08CA-CD6F-B9BE-5A6DE3F57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6136BBC-BAB5-4F65-A5D5-1E21D7A1C602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9BCAE3-49AD-3979-7209-2577685CF7AE}"/>
              </a:ext>
            </a:extLst>
          </p:cNvPr>
          <p:cNvSpPr txBox="1"/>
          <p:nvPr/>
        </p:nvSpPr>
        <p:spPr>
          <a:xfrm>
            <a:off x="618324" y="150920"/>
            <a:ext cx="109550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chemeClr val="tx2"/>
                </a:solidFill>
              </a:rPr>
              <a:t>Introduction | Our research | </a:t>
            </a:r>
            <a:r>
              <a:rPr lang="en-GB" sz="1050" b="1" dirty="0">
                <a:solidFill>
                  <a:schemeClr val="tx2"/>
                </a:solidFill>
              </a:rPr>
              <a:t>Climate and Inequality </a:t>
            </a:r>
            <a:r>
              <a:rPr lang="en-GB" sz="1050" dirty="0">
                <a:solidFill>
                  <a:schemeClr val="tx2"/>
                </a:solidFill>
              </a:rPr>
              <a:t>| EU Green Deal | Opportunities </a:t>
            </a:r>
          </a:p>
        </p:txBody>
      </p:sp>
    </p:spTree>
    <p:extLst>
      <p:ext uri="{BB962C8B-B14F-4D97-AF65-F5344CB8AC3E}">
        <p14:creationId xmlns:p14="http://schemas.microsoft.com/office/powerpoint/2010/main" val="2622365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61FBE3-FD24-5066-0686-FAB132792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438" y="495540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en-GB" sz="3600" dirty="0">
                <a:solidFill>
                  <a:schemeClr val="tx2"/>
                </a:solidFill>
              </a:rPr>
              <a:t>EU Green Deal and Fit-for-55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0A57A-1565-9B32-183F-E21FCAF55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1550" y="3046926"/>
            <a:ext cx="5130134" cy="2457269"/>
          </a:xfrm>
        </p:spPr>
        <p:txBody>
          <a:bodyPr>
            <a:normAutofit/>
          </a:bodyPr>
          <a:lstStyle/>
          <a:p>
            <a:r>
              <a:rPr lang="en-GB" sz="1800" dirty="0">
                <a:solidFill>
                  <a:schemeClr val="tx2"/>
                </a:solidFill>
                <a:latin typeface="FS Me Pro"/>
              </a:rPr>
              <a:t>Ambitious package of new climate legislation</a:t>
            </a:r>
            <a:br>
              <a:rPr lang="en-GB" sz="1800" dirty="0">
                <a:solidFill>
                  <a:schemeClr val="tx2"/>
                </a:solidFill>
                <a:latin typeface="FS Me Pro"/>
              </a:rPr>
            </a:br>
            <a:endParaRPr lang="en-GB" sz="1800" dirty="0">
              <a:solidFill>
                <a:schemeClr val="tx2"/>
              </a:solidFill>
              <a:latin typeface="FS Me Pro"/>
            </a:endParaRPr>
          </a:p>
          <a:p>
            <a:r>
              <a:rPr lang="en-GB" sz="1800" dirty="0">
                <a:solidFill>
                  <a:schemeClr val="tx2"/>
                </a:solidFill>
                <a:latin typeface="FS Me Pro"/>
              </a:rPr>
              <a:t>Become climate neutral by 2050</a:t>
            </a:r>
            <a:br>
              <a:rPr lang="en-GB" sz="1800" dirty="0">
                <a:solidFill>
                  <a:schemeClr val="tx2"/>
                </a:solidFill>
                <a:latin typeface="FS Me Pro"/>
              </a:rPr>
            </a:br>
            <a:endParaRPr lang="en-GB" sz="1800" dirty="0">
              <a:solidFill>
                <a:schemeClr val="tx2"/>
              </a:solidFill>
              <a:latin typeface="FS Me Pro"/>
            </a:endParaRPr>
          </a:p>
          <a:p>
            <a:r>
              <a:rPr lang="en-GB" sz="1800" dirty="0">
                <a:solidFill>
                  <a:schemeClr val="tx2"/>
                </a:solidFill>
                <a:latin typeface="FS Me Pro"/>
              </a:rPr>
              <a:t>Innovation – competitiveness – socially fair</a:t>
            </a:r>
            <a:br>
              <a:rPr lang="en-GB" sz="1800" dirty="0">
                <a:solidFill>
                  <a:schemeClr val="tx2"/>
                </a:solidFill>
                <a:latin typeface="FS Me Pro"/>
              </a:rPr>
            </a:br>
            <a:endParaRPr lang="en-GB" sz="1800" dirty="0">
              <a:solidFill>
                <a:schemeClr val="tx2"/>
              </a:solidFill>
              <a:latin typeface="FS Me Pro"/>
            </a:endParaRPr>
          </a:p>
          <a:p>
            <a:r>
              <a:rPr lang="en-GB" sz="1800" dirty="0">
                <a:solidFill>
                  <a:schemeClr val="tx2"/>
                </a:solidFill>
                <a:latin typeface="FS Me Pro"/>
              </a:rPr>
              <a:t>Implementation by Member States</a:t>
            </a:r>
          </a:p>
          <a:p>
            <a:pPr marL="0" indent="0">
              <a:buNone/>
            </a:pP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740A78-8C71-DC87-BE1B-49B683524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BB7E03D-24BE-44ED-ABF1-EC1316C3B53F}" type="slidenum">
              <a:rPr kumimoji="0" lang="en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E42BAF6-2786-9CCF-577B-BE873FB8AB93}"/>
              </a:ext>
            </a:extLst>
          </p:cNvPr>
          <p:cNvSpPr txBox="1"/>
          <p:nvPr/>
        </p:nvSpPr>
        <p:spPr>
          <a:xfrm>
            <a:off x="618324" y="150920"/>
            <a:ext cx="109550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Introduction | Our research 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| 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Climate and Inequality | 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EU Green Deal 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| Opportunities </a:t>
            </a:r>
          </a:p>
        </p:txBody>
      </p:sp>
      <p:pic>
        <p:nvPicPr>
          <p:cNvPr id="7" name="Afbeelding 6" descr="Afbeelding met tekst, schermopname, cirkel, Lettertype&#10;&#10;Automatisch gegenereerde beschrijving">
            <a:extLst>
              <a:ext uri="{FF2B5EF4-FFF2-40B4-BE49-F238E27FC236}">
                <a16:creationId xmlns:a16="http://schemas.microsoft.com/office/drawing/2014/main" id="{535F1319-A277-AEF3-6B95-967458913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92" y="2510864"/>
            <a:ext cx="3987696" cy="39635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45486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51750F-0FA4-2674-BEFC-5CCB0DD22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755073"/>
            <a:ext cx="9833548" cy="1066802"/>
          </a:xfrm>
        </p:spPr>
        <p:txBody>
          <a:bodyPr anchor="b">
            <a:normAutofit/>
          </a:bodyPr>
          <a:lstStyle/>
          <a:p>
            <a:r>
              <a:rPr lang="en-GB" sz="3600" dirty="0">
                <a:solidFill>
                  <a:schemeClr val="tx2"/>
                </a:solidFill>
              </a:rPr>
              <a:t>Under-recognised Inequalities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ACB7D-315B-C1EB-A479-72F14E4AE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49325"/>
            <a:ext cx="9833548" cy="2945574"/>
          </a:xfrm>
        </p:spPr>
        <p:txBody>
          <a:bodyPr anchor="ctr">
            <a:normAutofit/>
          </a:bodyPr>
          <a:lstStyle/>
          <a:p>
            <a:r>
              <a:rPr lang="en-GB" sz="1800" dirty="0">
                <a:solidFill>
                  <a:schemeClr val="tx2"/>
                </a:solidFill>
                <a:latin typeface="FS Me Pro"/>
              </a:rPr>
              <a:t>Instruments to address socio-economic impact of climate policy:</a:t>
            </a:r>
            <a:br>
              <a:rPr lang="en-GB" sz="1800" dirty="0">
                <a:solidFill>
                  <a:schemeClr val="tx2"/>
                </a:solidFill>
                <a:latin typeface="FS Me Pro"/>
              </a:rPr>
            </a:br>
            <a:r>
              <a:rPr lang="en-GB" sz="1800" dirty="0">
                <a:solidFill>
                  <a:schemeClr val="tx2"/>
                </a:solidFill>
                <a:latin typeface="FS Me Pro"/>
              </a:rPr>
              <a:t> </a:t>
            </a:r>
          </a:p>
          <a:p>
            <a:pPr lvl="1"/>
            <a:r>
              <a:rPr lang="en-GB" sz="1400" dirty="0">
                <a:solidFill>
                  <a:schemeClr val="tx2"/>
                </a:solidFill>
                <a:latin typeface="FS Me Pro"/>
              </a:rPr>
              <a:t>‘Efforts Sharing’: emission reduction and energy efficiency targets for each EU country</a:t>
            </a:r>
          </a:p>
          <a:p>
            <a:pPr lvl="1"/>
            <a:r>
              <a:rPr lang="en-GB" sz="1400" dirty="0">
                <a:solidFill>
                  <a:schemeClr val="tx2"/>
                </a:solidFill>
                <a:latin typeface="FS Me Pro"/>
              </a:rPr>
              <a:t>Modernisation Fund for projects in lower income EU countries </a:t>
            </a:r>
          </a:p>
          <a:p>
            <a:pPr lvl="1"/>
            <a:r>
              <a:rPr lang="en-GB" sz="1400" dirty="0">
                <a:solidFill>
                  <a:schemeClr val="tx2"/>
                </a:solidFill>
                <a:latin typeface="FS Me Pro"/>
              </a:rPr>
              <a:t>Revenues of emission trading system</a:t>
            </a:r>
          </a:p>
          <a:p>
            <a:pPr lvl="1"/>
            <a:r>
              <a:rPr lang="en-GB" sz="1400" dirty="0">
                <a:solidFill>
                  <a:schemeClr val="tx2"/>
                </a:solidFill>
                <a:latin typeface="FS Me Pro"/>
              </a:rPr>
              <a:t>Social Climate Fund</a:t>
            </a:r>
            <a:endParaRPr lang="en-GB" sz="1000" dirty="0">
              <a:solidFill>
                <a:schemeClr val="tx2"/>
              </a:solidFill>
              <a:latin typeface="FS Me Pro"/>
            </a:endParaRPr>
          </a:p>
          <a:p>
            <a:r>
              <a:rPr lang="en-GB" sz="1700" dirty="0">
                <a:solidFill>
                  <a:schemeClr val="tx2"/>
                </a:solidFill>
                <a:latin typeface="FS Me Pro"/>
              </a:rPr>
              <a:t>No systematic approach for impact on:</a:t>
            </a:r>
            <a:br>
              <a:rPr lang="en-GB" sz="1700" dirty="0">
                <a:solidFill>
                  <a:schemeClr val="tx2"/>
                </a:solidFill>
                <a:latin typeface="FS Me Pro"/>
              </a:rPr>
            </a:br>
            <a:endParaRPr lang="en-GB" sz="1700" dirty="0">
              <a:solidFill>
                <a:schemeClr val="tx2"/>
              </a:solidFill>
              <a:latin typeface="FS Me Pro"/>
            </a:endParaRPr>
          </a:p>
          <a:p>
            <a:pPr lvl="1"/>
            <a:r>
              <a:rPr lang="en-GB" sz="1400" dirty="0">
                <a:solidFill>
                  <a:schemeClr val="tx2"/>
                </a:solidFill>
                <a:latin typeface="FS Me Pro"/>
              </a:rPr>
              <a:t>Sex, racial/ethnic origin, religion/belief, disability, age, gender identity/expression and sexual orientation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78950-45A2-85DF-B575-7B4E7A9B3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BB7E03D-24BE-44ED-ABF1-EC1316C3B53F}" type="slidenum">
              <a:rPr kumimoji="0" lang="en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CA4BF4-D87E-E182-EF3A-08712541F175}"/>
              </a:ext>
            </a:extLst>
          </p:cNvPr>
          <p:cNvSpPr txBox="1"/>
          <p:nvPr/>
        </p:nvSpPr>
        <p:spPr>
          <a:xfrm>
            <a:off x="618324" y="150920"/>
            <a:ext cx="109550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Introduction | Our research 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| Climate and Inequality 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| 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EU Green Deal 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| Opportunities </a:t>
            </a:r>
          </a:p>
        </p:txBody>
      </p:sp>
    </p:spTree>
    <p:extLst>
      <p:ext uri="{BB962C8B-B14F-4D97-AF65-F5344CB8AC3E}">
        <p14:creationId xmlns:p14="http://schemas.microsoft.com/office/powerpoint/2010/main" val="368801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58889A1-C018-544F-A808-E59D616EA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468" y="1422801"/>
            <a:ext cx="3855720" cy="4371974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2"/>
                </a:solidFill>
              </a:rPr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779A5-312D-FAFE-ADFF-FB2CA0AB3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en-GB" sz="1800" dirty="0">
                <a:solidFill>
                  <a:schemeClr val="tx2"/>
                </a:solidFill>
              </a:rPr>
              <a:t>Introduction</a:t>
            </a:r>
          </a:p>
          <a:p>
            <a:r>
              <a:rPr lang="en-GB" sz="1800" dirty="0">
                <a:solidFill>
                  <a:schemeClr val="tx2"/>
                </a:solidFill>
              </a:rPr>
              <a:t>Our research</a:t>
            </a:r>
          </a:p>
          <a:p>
            <a:r>
              <a:rPr lang="en-GB" sz="1800" dirty="0">
                <a:solidFill>
                  <a:schemeClr val="tx2"/>
                </a:solidFill>
              </a:rPr>
              <a:t>Climate (policy) and inequality</a:t>
            </a:r>
          </a:p>
          <a:p>
            <a:r>
              <a:rPr lang="en-GB" sz="1800" dirty="0">
                <a:solidFill>
                  <a:schemeClr val="tx2"/>
                </a:solidFill>
              </a:rPr>
              <a:t>The EU Green Deal </a:t>
            </a:r>
          </a:p>
          <a:p>
            <a:r>
              <a:rPr lang="en-GB" sz="1800" dirty="0">
                <a:solidFill>
                  <a:schemeClr val="tx2"/>
                </a:solidFill>
              </a:rPr>
              <a:t>Opportunities for equality bodies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AAE3D9-DE98-DF4B-4F19-395B127E3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6BBC-BAB5-4F65-A5D5-1E21D7A1C602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4201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61FBE3-FD24-5066-0686-FAB132792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83" y="427323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en-GB" sz="3600" dirty="0">
                <a:solidFill>
                  <a:schemeClr val="tx2"/>
                </a:solidFill>
              </a:rPr>
              <a:t>Social Climate Fund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0A57A-1565-9B32-183F-E21FCAF55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304" y="2208158"/>
            <a:ext cx="8364105" cy="4222519"/>
          </a:xfrm>
        </p:spPr>
        <p:txBody>
          <a:bodyPr>
            <a:noAutofit/>
          </a:bodyPr>
          <a:lstStyle/>
          <a:p>
            <a:r>
              <a:rPr lang="en-GB" sz="1800" dirty="0">
                <a:solidFill>
                  <a:schemeClr val="tx2"/>
                </a:solidFill>
                <a:latin typeface="FS Me Pro"/>
              </a:rPr>
              <a:t>Key solidarity instrument</a:t>
            </a:r>
          </a:p>
          <a:p>
            <a:r>
              <a:rPr lang="en-GB" sz="1800" dirty="0">
                <a:solidFill>
                  <a:schemeClr val="tx2"/>
                </a:solidFill>
                <a:latin typeface="FS Me Pro"/>
              </a:rPr>
              <a:t>ETS II</a:t>
            </a:r>
            <a:endParaRPr lang="en-GB" sz="1400" dirty="0">
              <a:solidFill>
                <a:schemeClr val="tx2"/>
              </a:solidFill>
              <a:latin typeface="FS Me Pro"/>
            </a:endParaRPr>
          </a:p>
          <a:p>
            <a:r>
              <a:rPr lang="en-GB" sz="1800" dirty="0">
                <a:solidFill>
                  <a:schemeClr val="tx2"/>
                </a:solidFill>
                <a:latin typeface="FS Me Pro"/>
              </a:rPr>
              <a:t>87 Billion Euros</a:t>
            </a:r>
          </a:p>
          <a:p>
            <a:r>
              <a:rPr lang="en-GB" sz="1800" dirty="0">
                <a:solidFill>
                  <a:schemeClr val="tx2"/>
                </a:solidFill>
                <a:latin typeface="FS Me Pro"/>
              </a:rPr>
              <a:t>2027 - 2032</a:t>
            </a:r>
          </a:p>
          <a:p>
            <a:r>
              <a:rPr lang="en-GB" sz="1800" dirty="0">
                <a:solidFill>
                  <a:schemeClr val="tx2"/>
                </a:solidFill>
                <a:latin typeface="FS Me Pro"/>
              </a:rPr>
              <a:t>Member States </a:t>
            </a:r>
          </a:p>
          <a:p>
            <a:pPr lvl="1"/>
            <a:r>
              <a:rPr lang="en-GB" sz="1400" dirty="0">
                <a:solidFill>
                  <a:schemeClr val="tx2"/>
                </a:solidFill>
                <a:latin typeface="FS Me Pro"/>
              </a:rPr>
              <a:t>Draft Social Climate Plan</a:t>
            </a:r>
          </a:p>
          <a:p>
            <a:pPr lvl="1"/>
            <a:r>
              <a:rPr lang="en-GB" sz="1400" dirty="0">
                <a:solidFill>
                  <a:schemeClr val="tx2"/>
                </a:solidFill>
                <a:latin typeface="FS Me Pro"/>
              </a:rPr>
              <a:t>Consult civil society </a:t>
            </a:r>
          </a:p>
          <a:p>
            <a:pPr lvl="1"/>
            <a:r>
              <a:rPr lang="en-GB" sz="1400" dirty="0">
                <a:solidFill>
                  <a:schemeClr val="tx2"/>
                </a:solidFill>
                <a:latin typeface="FS Me Pro"/>
              </a:rPr>
              <a:t>Demonstrate reduction gender inequality </a:t>
            </a:r>
          </a:p>
          <a:p>
            <a:pPr lvl="1"/>
            <a:r>
              <a:rPr lang="en-GB" sz="1400" dirty="0">
                <a:solidFill>
                  <a:schemeClr val="tx2"/>
                </a:solidFill>
                <a:latin typeface="FS Me Pro"/>
              </a:rPr>
              <a:t>Co-funding</a:t>
            </a:r>
            <a:endParaRPr lang="en-GB" sz="1800" dirty="0">
              <a:solidFill>
                <a:schemeClr val="tx2"/>
              </a:solidFill>
              <a:latin typeface="FS Me Pro"/>
            </a:endParaRPr>
          </a:p>
          <a:p>
            <a:r>
              <a:rPr lang="en-GB" sz="1800" dirty="0">
                <a:solidFill>
                  <a:schemeClr val="tx2"/>
                </a:solidFill>
                <a:latin typeface="FS Me Pro"/>
              </a:rPr>
              <a:t>EU Commission </a:t>
            </a:r>
          </a:p>
          <a:p>
            <a:pPr lvl="1"/>
            <a:r>
              <a:rPr lang="en-GB" sz="1400" dirty="0">
                <a:solidFill>
                  <a:schemeClr val="tx2"/>
                </a:solidFill>
                <a:latin typeface="FS Me Pro"/>
              </a:rPr>
              <a:t>Support</a:t>
            </a:r>
          </a:p>
          <a:p>
            <a:pPr lvl="1"/>
            <a:r>
              <a:rPr lang="en-GB" sz="1400" dirty="0">
                <a:solidFill>
                  <a:schemeClr val="tx2"/>
                </a:solidFill>
                <a:latin typeface="FS Me Pro"/>
              </a:rPr>
              <a:t>Guidelines</a:t>
            </a:r>
          </a:p>
          <a:p>
            <a:pPr lvl="1"/>
            <a:r>
              <a:rPr lang="en-GB" sz="1400" dirty="0">
                <a:solidFill>
                  <a:schemeClr val="tx2"/>
                </a:solidFill>
                <a:latin typeface="FS Me Pro"/>
              </a:rPr>
              <a:t>Approval of measures </a:t>
            </a:r>
            <a:br>
              <a:rPr lang="en-GB" sz="1400" dirty="0">
                <a:solidFill>
                  <a:schemeClr val="tx2"/>
                </a:solidFill>
                <a:latin typeface="FS Me Pro"/>
              </a:rPr>
            </a:br>
            <a:endParaRPr lang="en-GB" sz="1400" dirty="0">
              <a:solidFill>
                <a:schemeClr val="tx2"/>
              </a:solidFill>
              <a:latin typeface="FS Me Pro"/>
            </a:endParaRPr>
          </a:p>
          <a:p>
            <a:endParaRPr lang="en-GB" sz="1800" dirty="0">
              <a:solidFill>
                <a:schemeClr val="tx2"/>
              </a:solidFill>
              <a:latin typeface="FS Me Pro"/>
            </a:endParaRPr>
          </a:p>
          <a:p>
            <a:endParaRPr lang="en-GB" sz="1800" dirty="0">
              <a:solidFill>
                <a:schemeClr val="tx2"/>
              </a:solidFill>
              <a:latin typeface="FS Me Pro"/>
            </a:endParaRPr>
          </a:p>
          <a:p>
            <a:pPr marL="0" indent="0">
              <a:buNone/>
            </a:pP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740A78-8C71-DC87-BE1B-49B683524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BB7E03D-24BE-44ED-ABF1-EC1316C3B53F}" type="slidenum">
              <a:rPr kumimoji="0" lang="en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B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E42BAF6-2786-9CCF-577B-BE873FB8AB93}"/>
              </a:ext>
            </a:extLst>
          </p:cNvPr>
          <p:cNvSpPr txBox="1"/>
          <p:nvPr/>
        </p:nvSpPr>
        <p:spPr>
          <a:xfrm>
            <a:off x="618324" y="150920"/>
            <a:ext cx="109550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Introduction | Our research 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| 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Climate and Inequality | 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EU Green Deal 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| Opportunities </a:t>
            </a:r>
          </a:p>
        </p:txBody>
      </p:sp>
      <p:pic>
        <p:nvPicPr>
          <p:cNvPr id="7" name="Graphic 6" descr="Coins with solid fill">
            <a:extLst>
              <a:ext uri="{FF2B5EF4-FFF2-40B4-BE49-F238E27FC236}">
                <a16:creationId xmlns:a16="http://schemas.microsoft.com/office/drawing/2014/main" id="{015929A8-3305-289B-6D2B-88F29943C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161" y="5030170"/>
            <a:ext cx="627061" cy="627061"/>
          </a:xfrm>
          <a:prstGeom prst="rect">
            <a:avLst/>
          </a:prstGeom>
        </p:spPr>
      </p:pic>
      <p:pic>
        <p:nvPicPr>
          <p:cNvPr id="8" name="Graphic 7" descr="Coins with solid fill">
            <a:extLst>
              <a:ext uri="{FF2B5EF4-FFF2-40B4-BE49-F238E27FC236}">
                <a16:creationId xmlns:a16="http://schemas.microsoft.com/office/drawing/2014/main" id="{3356DA0A-521C-0916-E267-310FFD429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8324" y="580401"/>
            <a:ext cx="627061" cy="62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AC7D0BF-EA3E-AD52-558A-8D9F6966F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729" y="1764407"/>
            <a:ext cx="5880770" cy="336573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Menti</a:t>
            </a:r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</a:t>
            </a:r>
            <a:b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Has your </a:t>
            </a:r>
            <a:r>
              <a:rPr lang="en-US" sz="5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organisation</a:t>
            </a:r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been invited to a Social Climate Fund stakeholders meeting?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27A11-08CA-CD6F-B9BE-5A6DE3F57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6136BBC-BAB5-4F65-A5D5-1E21D7A1C602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9BCAE3-49AD-3979-7209-2577685CF7AE}"/>
              </a:ext>
            </a:extLst>
          </p:cNvPr>
          <p:cNvSpPr txBox="1"/>
          <p:nvPr/>
        </p:nvSpPr>
        <p:spPr>
          <a:xfrm>
            <a:off x="618324" y="150920"/>
            <a:ext cx="109550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chemeClr val="tx2"/>
                </a:solidFill>
              </a:rPr>
              <a:t>Introduction | Our research | Climate and Inequality </a:t>
            </a:r>
            <a:r>
              <a:rPr lang="en-GB" sz="1050" b="1" dirty="0">
                <a:solidFill>
                  <a:schemeClr val="tx2"/>
                </a:solidFill>
              </a:rPr>
              <a:t>| EU Green Deal </a:t>
            </a:r>
            <a:r>
              <a:rPr lang="en-GB" sz="1050" dirty="0">
                <a:solidFill>
                  <a:schemeClr val="tx2"/>
                </a:solidFill>
              </a:rPr>
              <a:t>| Opportunities </a:t>
            </a:r>
          </a:p>
        </p:txBody>
      </p:sp>
    </p:spTree>
    <p:extLst>
      <p:ext uri="{BB962C8B-B14F-4D97-AF65-F5344CB8AC3E}">
        <p14:creationId xmlns:p14="http://schemas.microsoft.com/office/powerpoint/2010/main" val="742383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61FBE3-FD24-5066-0686-FAB132792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17" y="984642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en-GB" sz="3600" dirty="0">
                <a:solidFill>
                  <a:schemeClr val="tx2"/>
                </a:solidFill>
              </a:rPr>
              <a:t>Social Climate Fund – Opportunities for EBs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0A57A-1565-9B32-183F-E21FCAF55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9736" y="2661783"/>
            <a:ext cx="7739163" cy="3258580"/>
          </a:xfrm>
        </p:spPr>
        <p:txBody>
          <a:bodyPr>
            <a:normAutofit fontScale="25000" lnSpcReduction="20000"/>
          </a:bodyPr>
          <a:lstStyle/>
          <a:p>
            <a:r>
              <a:rPr lang="en-GB" sz="7200" dirty="0">
                <a:solidFill>
                  <a:schemeClr val="tx2"/>
                </a:solidFill>
                <a:latin typeface="FS Me Pro"/>
              </a:rPr>
              <a:t>Momentum – Submission Social Climate Plans by June 2025</a:t>
            </a:r>
            <a:br>
              <a:rPr lang="en-GB" sz="7200" dirty="0">
                <a:solidFill>
                  <a:schemeClr val="tx2"/>
                </a:solidFill>
                <a:latin typeface="FS Me Pro"/>
              </a:rPr>
            </a:br>
            <a:endParaRPr lang="en-GB" sz="7200" dirty="0">
              <a:solidFill>
                <a:schemeClr val="tx2"/>
              </a:solidFill>
              <a:latin typeface="FS Me Pro"/>
            </a:endParaRPr>
          </a:p>
          <a:p>
            <a:r>
              <a:rPr lang="en-GB" sz="7200" dirty="0">
                <a:solidFill>
                  <a:schemeClr val="tx2"/>
                </a:solidFill>
                <a:latin typeface="FS Me Pro"/>
              </a:rPr>
              <a:t>Engage in Stakeholders Meetings: feedback on proposed measures </a:t>
            </a:r>
          </a:p>
          <a:p>
            <a:endParaRPr lang="en-GB" sz="7200" dirty="0">
              <a:solidFill>
                <a:schemeClr val="tx2"/>
              </a:solidFill>
              <a:latin typeface="FS Me Pro"/>
            </a:endParaRPr>
          </a:p>
          <a:p>
            <a:r>
              <a:rPr lang="en-GB" sz="7200" dirty="0">
                <a:solidFill>
                  <a:schemeClr val="tx2"/>
                </a:solidFill>
                <a:latin typeface="FS Me Pro"/>
              </a:rPr>
              <a:t>Focus on measures that bring structural change for vulnerable groups</a:t>
            </a:r>
          </a:p>
          <a:p>
            <a:endParaRPr lang="en-GB" sz="7200" dirty="0">
              <a:solidFill>
                <a:schemeClr val="tx2"/>
              </a:solidFill>
              <a:latin typeface="FS Me Pro"/>
            </a:endParaRPr>
          </a:p>
          <a:p>
            <a:r>
              <a:rPr lang="en-GB" sz="7200" dirty="0">
                <a:solidFill>
                  <a:schemeClr val="tx2"/>
                </a:solidFill>
                <a:latin typeface="FS Me Pro"/>
              </a:rPr>
              <a:t>Collective measures rather than individual measures </a:t>
            </a:r>
          </a:p>
          <a:p>
            <a:endParaRPr lang="en-GB" sz="7200" dirty="0">
              <a:solidFill>
                <a:schemeClr val="tx2"/>
              </a:solidFill>
              <a:latin typeface="FS Me Pro"/>
            </a:endParaRPr>
          </a:p>
          <a:p>
            <a:r>
              <a:rPr lang="en-GB" sz="7200" dirty="0">
                <a:solidFill>
                  <a:schemeClr val="tx2"/>
                </a:solidFill>
                <a:latin typeface="FS Me Pro"/>
              </a:rPr>
              <a:t>ETS II and CBAM revenues</a:t>
            </a:r>
          </a:p>
          <a:p>
            <a:pPr marL="0" indent="0">
              <a:buNone/>
            </a:pP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740A78-8C71-DC87-BE1B-49B683524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BB7E03D-24BE-44ED-ABF1-EC1316C3B53F}" type="slidenum">
              <a:rPr kumimoji="0" lang="en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E42BAF6-2786-9CCF-577B-BE873FB8AB93}"/>
              </a:ext>
            </a:extLst>
          </p:cNvPr>
          <p:cNvSpPr txBox="1"/>
          <p:nvPr/>
        </p:nvSpPr>
        <p:spPr>
          <a:xfrm>
            <a:off x="618324" y="150920"/>
            <a:ext cx="109550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Introduction | Our research 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| 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Climate and Inequality | 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EU Green Deal 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| Opportunities </a:t>
            </a:r>
          </a:p>
        </p:txBody>
      </p:sp>
    </p:spTree>
    <p:extLst>
      <p:ext uri="{BB962C8B-B14F-4D97-AF65-F5344CB8AC3E}">
        <p14:creationId xmlns:p14="http://schemas.microsoft.com/office/powerpoint/2010/main" val="250484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AC7D0BF-EA3E-AD52-558A-8D9F6966F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729" y="1764407"/>
            <a:ext cx="5880770" cy="336573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Menti</a:t>
            </a:r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</a:t>
            </a:r>
            <a:b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Is the Just Transition on the political agenda in your country/region?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27A11-08CA-CD6F-B9BE-5A6DE3F57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6136BBC-BAB5-4F65-A5D5-1E21D7A1C602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9BCAE3-49AD-3979-7209-2577685CF7AE}"/>
              </a:ext>
            </a:extLst>
          </p:cNvPr>
          <p:cNvSpPr txBox="1"/>
          <p:nvPr/>
        </p:nvSpPr>
        <p:spPr>
          <a:xfrm>
            <a:off x="618324" y="150920"/>
            <a:ext cx="109550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chemeClr val="tx2"/>
                </a:solidFill>
              </a:rPr>
              <a:t>Introduction | Our research | Climate and Inequality </a:t>
            </a:r>
            <a:r>
              <a:rPr lang="en-GB" sz="1050" b="1" dirty="0">
                <a:solidFill>
                  <a:schemeClr val="tx2"/>
                </a:solidFill>
              </a:rPr>
              <a:t>| EU Green Deal </a:t>
            </a:r>
            <a:r>
              <a:rPr lang="en-GB" sz="1050" dirty="0">
                <a:solidFill>
                  <a:schemeClr val="tx2"/>
                </a:solidFill>
              </a:rPr>
              <a:t>| Opportunities </a:t>
            </a:r>
          </a:p>
        </p:txBody>
      </p:sp>
    </p:spTree>
    <p:extLst>
      <p:ext uri="{BB962C8B-B14F-4D97-AF65-F5344CB8AC3E}">
        <p14:creationId xmlns:p14="http://schemas.microsoft.com/office/powerpoint/2010/main" val="3939389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AC7D0BF-EA3E-AD52-558A-8D9F6966F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729" y="1764407"/>
            <a:ext cx="5880770" cy="336573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Menti</a:t>
            </a:r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</a:t>
            </a:r>
            <a:b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Is your </a:t>
            </a:r>
            <a:r>
              <a:rPr lang="en-US" sz="5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organisation</a:t>
            </a:r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planning on/expecting to work on climate issues in 2025?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27A11-08CA-CD6F-B9BE-5A6DE3F57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6136BBC-BAB5-4F65-A5D5-1E21D7A1C602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9BCAE3-49AD-3979-7209-2577685CF7AE}"/>
              </a:ext>
            </a:extLst>
          </p:cNvPr>
          <p:cNvSpPr txBox="1"/>
          <p:nvPr/>
        </p:nvSpPr>
        <p:spPr>
          <a:xfrm>
            <a:off x="618324" y="150920"/>
            <a:ext cx="109550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chemeClr val="tx2"/>
                </a:solidFill>
              </a:rPr>
              <a:t>Introduction | Our research | Climate and Inequality </a:t>
            </a:r>
            <a:r>
              <a:rPr lang="en-GB" sz="1050" b="1" dirty="0">
                <a:solidFill>
                  <a:schemeClr val="tx2"/>
                </a:solidFill>
              </a:rPr>
              <a:t>| EU Green Deal </a:t>
            </a:r>
            <a:r>
              <a:rPr lang="en-GB" sz="1050" dirty="0">
                <a:solidFill>
                  <a:schemeClr val="tx2"/>
                </a:solidFill>
              </a:rPr>
              <a:t>| Opportunities </a:t>
            </a:r>
          </a:p>
        </p:txBody>
      </p:sp>
    </p:spTree>
    <p:extLst>
      <p:ext uri="{BB962C8B-B14F-4D97-AF65-F5344CB8AC3E}">
        <p14:creationId xmlns:p14="http://schemas.microsoft.com/office/powerpoint/2010/main" val="1464314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89C5E17-24D0-4696-A3C5-A2261FB45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29B58F-2358-44CC-ACE5-EF1BD3C6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98A9C-6F2D-AA9D-B2CF-9EFEFB5BF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2"/>
                </a:solidFill>
                <a:latin typeface="Aptos Display" panose="020B0004020202020204" pitchFamily="34" charset="0"/>
              </a:rPr>
              <a:t>Recommendations for Equality Bodies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DA5303-A1AF-4830-806C-51FCD9618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97348" y="5285"/>
            <a:ext cx="7294653" cy="6858000"/>
            <a:chOff x="4897348" y="-5799"/>
            <a:chExt cx="7294653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FAAA8C8-4EB7-45F1-BF24-3EF0F4DC4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97348" y="-5798"/>
              <a:ext cx="7294652" cy="6857999"/>
            </a:xfrm>
            <a:custGeom>
              <a:avLst/>
              <a:gdLst>
                <a:gd name="connsiteX0" fmla="*/ 7294652 w 7294652"/>
                <a:gd name="connsiteY0" fmla="*/ 6063030 h 6857999"/>
                <a:gd name="connsiteX1" fmla="*/ 7294652 w 7294652"/>
                <a:gd name="connsiteY1" fmla="*/ 6857999 h 6857999"/>
                <a:gd name="connsiteX2" fmla="*/ 6248575 w 7294652"/>
                <a:gd name="connsiteY2" fmla="*/ 6857999 h 6857999"/>
                <a:gd name="connsiteX3" fmla="*/ 6477898 w 7294652"/>
                <a:gd name="connsiteY3" fmla="*/ 6700973 h 6857999"/>
                <a:gd name="connsiteX4" fmla="*/ 6647884 w 7294652"/>
                <a:gd name="connsiteY4" fmla="*/ 6572752 h 6857999"/>
                <a:gd name="connsiteX5" fmla="*/ 6817698 w 7294652"/>
                <a:gd name="connsiteY5" fmla="*/ 6440235 h 6857999"/>
                <a:gd name="connsiteX6" fmla="*/ 7161451 w 7294652"/>
                <a:gd name="connsiteY6" fmla="*/ 6165232 h 6857999"/>
                <a:gd name="connsiteX7" fmla="*/ 1673436 w 7294652"/>
                <a:gd name="connsiteY7" fmla="*/ 0 h 6857999"/>
                <a:gd name="connsiteX8" fmla="*/ 2394951 w 7294652"/>
                <a:gd name="connsiteY8" fmla="*/ 0 h 6857999"/>
                <a:gd name="connsiteX9" fmla="*/ 2244659 w 7294652"/>
                <a:gd name="connsiteY9" fmla="*/ 100763 h 6857999"/>
                <a:gd name="connsiteX10" fmla="*/ 1743903 w 7294652"/>
                <a:gd name="connsiteY10" fmla="*/ 498975 h 6857999"/>
                <a:gd name="connsiteX11" fmla="*/ 1163821 w 7294652"/>
                <a:gd name="connsiteY11" fmla="*/ 1121514 h 6857999"/>
                <a:gd name="connsiteX12" fmla="*/ 704911 w 7294652"/>
                <a:gd name="connsiteY12" fmla="*/ 1837036 h 6857999"/>
                <a:gd name="connsiteX13" fmla="*/ 393472 w 7294652"/>
                <a:gd name="connsiteY13" fmla="*/ 2627669 h 6857999"/>
                <a:gd name="connsiteX14" fmla="*/ 280032 w 7294652"/>
                <a:gd name="connsiteY14" fmla="*/ 3472097 h 6857999"/>
                <a:gd name="connsiteX15" fmla="*/ 327813 w 7294652"/>
                <a:gd name="connsiteY15" fmla="*/ 3884602 h 6857999"/>
                <a:gd name="connsiteX16" fmla="*/ 469096 w 7294652"/>
                <a:gd name="connsiteY16" fmla="*/ 4270809 h 6857999"/>
                <a:gd name="connsiteX17" fmla="*/ 567581 w 7294652"/>
                <a:gd name="connsiteY17" fmla="*/ 4452482 h 6857999"/>
                <a:gd name="connsiteX18" fmla="*/ 680677 w 7294652"/>
                <a:gd name="connsiteY18" fmla="*/ 4628484 h 6857999"/>
                <a:gd name="connsiteX19" fmla="*/ 941928 w 7294652"/>
                <a:gd name="connsiteY19" fmla="*/ 4968628 h 6857999"/>
                <a:gd name="connsiteX20" fmla="*/ 1224665 w 7294652"/>
                <a:gd name="connsiteY20" fmla="*/ 5311349 h 6857999"/>
                <a:gd name="connsiteX21" fmla="*/ 1365259 w 7294652"/>
                <a:gd name="connsiteY21" fmla="*/ 5490273 h 6857999"/>
                <a:gd name="connsiteX22" fmla="*/ 1432808 w 7294652"/>
                <a:gd name="connsiteY22" fmla="*/ 5577931 h 6857999"/>
                <a:gd name="connsiteX23" fmla="*/ 1498980 w 7294652"/>
                <a:gd name="connsiteY23" fmla="*/ 5662148 h 6857999"/>
                <a:gd name="connsiteX24" fmla="*/ 2067548 w 7294652"/>
                <a:gd name="connsiteY24" fmla="*/ 6283312 h 6857999"/>
                <a:gd name="connsiteX25" fmla="*/ 2369879 w 7294652"/>
                <a:gd name="connsiteY25" fmla="*/ 6562782 h 6857999"/>
                <a:gd name="connsiteX26" fmla="*/ 2686645 w 7294652"/>
                <a:gd name="connsiteY26" fmla="*/ 6820598 h 6857999"/>
                <a:gd name="connsiteX27" fmla="*/ 2738907 w 7294652"/>
                <a:gd name="connsiteY27" fmla="*/ 6857999 h 6857999"/>
                <a:gd name="connsiteX28" fmla="*/ 1731787 w 7294652"/>
                <a:gd name="connsiteY28" fmla="*/ 6857999 h 6857999"/>
                <a:gd name="connsiteX29" fmla="*/ 1607949 w 7294652"/>
                <a:gd name="connsiteY29" fmla="*/ 6732770 h 6857999"/>
                <a:gd name="connsiteX30" fmla="*/ 1309057 w 7294652"/>
                <a:gd name="connsiteY30" fmla="*/ 6370109 h 6857999"/>
                <a:gd name="connsiteX31" fmla="*/ 1048147 w 7294652"/>
                <a:gd name="connsiteY31" fmla="*/ 5986138 h 6857999"/>
                <a:gd name="connsiteX32" fmla="*/ 987131 w 7294652"/>
                <a:gd name="connsiteY32" fmla="*/ 5888512 h 6857999"/>
                <a:gd name="connsiteX33" fmla="*/ 928866 w 7294652"/>
                <a:gd name="connsiteY33" fmla="*/ 5793463 h 6857999"/>
                <a:gd name="connsiteX34" fmla="*/ 813708 w 7294652"/>
                <a:gd name="connsiteY34" fmla="*/ 5609556 h 6857999"/>
                <a:gd name="connsiteX35" fmla="*/ 574972 w 7294652"/>
                <a:gd name="connsiteY35" fmla="*/ 5231598 h 6857999"/>
                <a:gd name="connsiteX36" fmla="*/ 342424 w 7294652"/>
                <a:gd name="connsiteY36" fmla="*/ 4834048 h 6857999"/>
                <a:gd name="connsiteX37" fmla="*/ 237579 w 7294652"/>
                <a:gd name="connsiteY37" fmla="*/ 4623500 h 6857999"/>
                <a:gd name="connsiteX38" fmla="*/ 148373 w 7294652"/>
                <a:gd name="connsiteY38" fmla="*/ 4404356 h 6857999"/>
                <a:gd name="connsiteX39" fmla="*/ 79623 w 7294652"/>
                <a:gd name="connsiteY39" fmla="*/ 4175762 h 6857999"/>
                <a:gd name="connsiteX40" fmla="*/ 54185 w 7294652"/>
                <a:gd name="connsiteY40" fmla="*/ 4059229 h 6857999"/>
                <a:gd name="connsiteX41" fmla="*/ 43013 w 7294652"/>
                <a:gd name="connsiteY41" fmla="*/ 4000790 h 6857999"/>
                <a:gd name="connsiteX42" fmla="*/ 33734 w 7294652"/>
                <a:gd name="connsiteY42" fmla="*/ 3942180 h 6857999"/>
                <a:gd name="connsiteX43" fmla="*/ 45 w 7294652"/>
                <a:gd name="connsiteY43" fmla="*/ 3472097 h 6857999"/>
                <a:gd name="connsiteX44" fmla="*/ 95436 w 7294652"/>
                <a:gd name="connsiteY44" fmla="*/ 2557372 h 6857999"/>
                <a:gd name="connsiteX45" fmla="*/ 382126 w 7294652"/>
                <a:gd name="connsiteY45" fmla="*/ 1680799 h 6857999"/>
                <a:gd name="connsiteX46" fmla="*/ 1457043 w 7294652"/>
                <a:gd name="connsiteY46" fmla="*/ 192176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294652" h="6857999">
                  <a:moveTo>
                    <a:pt x="7294652" y="6063030"/>
                  </a:moveTo>
                  <a:lnTo>
                    <a:pt x="7294652" y="6857999"/>
                  </a:lnTo>
                  <a:lnTo>
                    <a:pt x="6248575" y="6857999"/>
                  </a:lnTo>
                  <a:lnTo>
                    <a:pt x="6477898" y="6700973"/>
                  </a:lnTo>
                  <a:cubicBezTo>
                    <a:pt x="6534790" y="6659378"/>
                    <a:pt x="6591336" y="6616237"/>
                    <a:pt x="6647884" y="6572752"/>
                  </a:cubicBezTo>
                  <a:cubicBezTo>
                    <a:pt x="6704432" y="6529268"/>
                    <a:pt x="6761151" y="6485095"/>
                    <a:pt x="6817698" y="6440235"/>
                  </a:cubicBezTo>
                  <a:lnTo>
                    <a:pt x="7161451" y="6165232"/>
                  </a:lnTo>
                  <a:close/>
                  <a:moveTo>
                    <a:pt x="1673436" y="0"/>
                  </a:moveTo>
                  <a:lnTo>
                    <a:pt x="2394951" y="0"/>
                  </a:lnTo>
                  <a:lnTo>
                    <a:pt x="2244659" y="100763"/>
                  </a:lnTo>
                  <a:cubicBezTo>
                    <a:pt x="2071051" y="224086"/>
                    <a:pt x="1903860" y="356975"/>
                    <a:pt x="1743903" y="498975"/>
                  </a:cubicBezTo>
                  <a:cubicBezTo>
                    <a:pt x="1533218" y="689638"/>
                    <a:pt x="1339146" y="897902"/>
                    <a:pt x="1163821" y="1121514"/>
                  </a:cubicBezTo>
                  <a:cubicBezTo>
                    <a:pt x="988284" y="1344764"/>
                    <a:pt x="834608" y="1584376"/>
                    <a:pt x="704911" y="1837036"/>
                  </a:cubicBezTo>
                  <a:cubicBezTo>
                    <a:pt x="573950" y="2089059"/>
                    <a:pt x="469577" y="2354041"/>
                    <a:pt x="393472" y="2627669"/>
                  </a:cubicBezTo>
                  <a:cubicBezTo>
                    <a:pt x="318269" y="2902842"/>
                    <a:pt x="280119" y="3186833"/>
                    <a:pt x="280032" y="3472097"/>
                  </a:cubicBezTo>
                  <a:cubicBezTo>
                    <a:pt x="280349" y="3610956"/>
                    <a:pt x="296380" y="3749334"/>
                    <a:pt x="327813" y="3884602"/>
                  </a:cubicBezTo>
                  <a:cubicBezTo>
                    <a:pt x="360878" y="4018046"/>
                    <a:pt x="408244" y="4147540"/>
                    <a:pt x="469096" y="4270809"/>
                  </a:cubicBezTo>
                  <a:cubicBezTo>
                    <a:pt x="499175" y="4332511"/>
                    <a:pt x="532347" y="4393012"/>
                    <a:pt x="567581" y="4452482"/>
                  </a:cubicBezTo>
                  <a:cubicBezTo>
                    <a:pt x="602815" y="4511953"/>
                    <a:pt x="641144" y="4570562"/>
                    <a:pt x="680677" y="4628484"/>
                  </a:cubicBezTo>
                  <a:cubicBezTo>
                    <a:pt x="760771" y="4743985"/>
                    <a:pt x="849802" y="4856048"/>
                    <a:pt x="941928" y="4968628"/>
                  </a:cubicBezTo>
                  <a:cubicBezTo>
                    <a:pt x="1034055" y="5081206"/>
                    <a:pt x="1130994" y="5193958"/>
                    <a:pt x="1224665" y="5311349"/>
                  </a:cubicBezTo>
                  <a:cubicBezTo>
                    <a:pt x="1271987" y="5369787"/>
                    <a:pt x="1318853" y="5429429"/>
                    <a:pt x="1365259" y="5490273"/>
                  </a:cubicBezTo>
                  <a:lnTo>
                    <a:pt x="1432808" y="5577931"/>
                  </a:lnTo>
                  <a:cubicBezTo>
                    <a:pt x="1454979" y="5605947"/>
                    <a:pt x="1476121" y="5634821"/>
                    <a:pt x="1498980" y="5662148"/>
                  </a:cubicBezTo>
                  <a:cubicBezTo>
                    <a:pt x="1676323" y="5880038"/>
                    <a:pt x="1866158" y="6087441"/>
                    <a:pt x="2067548" y="6283312"/>
                  </a:cubicBezTo>
                  <a:cubicBezTo>
                    <a:pt x="2166203" y="6379907"/>
                    <a:pt x="2266974" y="6473064"/>
                    <a:pt x="2369879" y="6562782"/>
                  </a:cubicBezTo>
                  <a:cubicBezTo>
                    <a:pt x="2473005" y="6652331"/>
                    <a:pt x="2577677" y="6738957"/>
                    <a:pt x="2686645" y="6820598"/>
                  </a:cubicBezTo>
                  <a:lnTo>
                    <a:pt x="2738907" y="6857999"/>
                  </a:lnTo>
                  <a:lnTo>
                    <a:pt x="1731787" y="6857999"/>
                  </a:lnTo>
                  <a:lnTo>
                    <a:pt x="1607949" y="6732770"/>
                  </a:lnTo>
                  <a:cubicBezTo>
                    <a:pt x="1501232" y="6617903"/>
                    <a:pt x="1401421" y="6496799"/>
                    <a:pt x="1309057" y="6370109"/>
                  </a:cubicBezTo>
                  <a:cubicBezTo>
                    <a:pt x="1217103" y="6244469"/>
                    <a:pt x="1129618" y="6116590"/>
                    <a:pt x="1048147" y="5986138"/>
                  </a:cubicBezTo>
                  <a:cubicBezTo>
                    <a:pt x="1027179" y="5953825"/>
                    <a:pt x="1007414" y="5920996"/>
                    <a:pt x="987131" y="5888512"/>
                  </a:cubicBezTo>
                  <a:lnTo>
                    <a:pt x="928866" y="5793463"/>
                  </a:lnTo>
                  <a:cubicBezTo>
                    <a:pt x="891568" y="5732276"/>
                    <a:pt x="852725" y="5671260"/>
                    <a:pt x="813708" y="5609556"/>
                  </a:cubicBezTo>
                  <a:lnTo>
                    <a:pt x="574972" y="5231598"/>
                  </a:lnTo>
                  <a:cubicBezTo>
                    <a:pt x="495221" y="5103551"/>
                    <a:pt x="416158" y="4971549"/>
                    <a:pt x="342424" y="4834048"/>
                  </a:cubicBezTo>
                  <a:cubicBezTo>
                    <a:pt x="305641" y="4765298"/>
                    <a:pt x="270236" y="4695343"/>
                    <a:pt x="237579" y="4623500"/>
                  </a:cubicBezTo>
                  <a:cubicBezTo>
                    <a:pt x="204922" y="4551655"/>
                    <a:pt x="175187" y="4478607"/>
                    <a:pt x="148373" y="4404356"/>
                  </a:cubicBezTo>
                  <a:cubicBezTo>
                    <a:pt x="121561" y="4330107"/>
                    <a:pt x="99046" y="4252934"/>
                    <a:pt x="79623" y="4175762"/>
                  </a:cubicBezTo>
                  <a:cubicBezTo>
                    <a:pt x="70514" y="4136916"/>
                    <a:pt x="61577" y="4098245"/>
                    <a:pt x="54185" y="4059229"/>
                  </a:cubicBezTo>
                  <a:lnTo>
                    <a:pt x="43013" y="4000790"/>
                  </a:lnTo>
                  <a:lnTo>
                    <a:pt x="33734" y="3942180"/>
                  </a:lnTo>
                  <a:cubicBezTo>
                    <a:pt x="10461" y="3786581"/>
                    <a:pt x="-801" y="3629416"/>
                    <a:pt x="45" y="3472097"/>
                  </a:cubicBezTo>
                  <a:cubicBezTo>
                    <a:pt x="863" y="3164748"/>
                    <a:pt x="32824" y="2858275"/>
                    <a:pt x="95436" y="2557372"/>
                  </a:cubicBezTo>
                  <a:cubicBezTo>
                    <a:pt x="157549" y="2255281"/>
                    <a:pt x="253728" y="1961216"/>
                    <a:pt x="382126" y="1680799"/>
                  </a:cubicBezTo>
                  <a:cubicBezTo>
                    <a:pt x="639940" y="1120482"/>
                    <a:pt x="1015492" y="619117"/>
                    <a:pt x="1457043" y="1921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77FC097-E4F2-4A45-82E8-3808FA553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0650" y="-5799"/>
              <a:ext cx="7291350" cy="6858000"/>
            </a:xfrm>
            <a:custGeom>
              <a:avLst/>
              <a:gdLst>
                <a:gd name="connsiteX0" fmla="*/ 7291350 w 7291350"/>
                <a:gd name="connsiteY0" fmla="*/ 5718699 h 6858000"/>
                <a:gd name="connsiteX1" fmla="*/ 7291350 w 7291350"/>
                <a:gd name="connsiteY1" fmla="*/ 6806115 h 6858000"/>
                <a:gd name="connsiteX2" fmla="*/ 7224124 w 7291350"/>
                <a:gd name="connsiteY2" fmla="*/ 6858000 h 6858000"/>
                <a:gd name="connsiteX3" fmla="*/ 5607142 w 7291350"/>
                <a:gd name="connsiteY3" fmla="*/ 6858000 h 6858000"/>
                <a:gd name="connsiteX4" fmla="*/ 5736072 w 7291350"/>
                <a:gd name="connsiteY4" fmla="*/ 6801170 h 6858000"/>
                <a:gd name="connsiteX5" fmla="*/ 6949826 w 7291350"/>
                <a:gd name="connsiteY5" fmla="*/ 5983707 h 6858000"/>
                <a:gd name="connsiteX6" fmla="*/ 7220703 w 7291350"/>
                <a:gd name="connsiteY6" fmla="*/ 5773675 h 6858000"/>
                <a:gd name="connsiteX7" fmla="*/ 7218419 w 7291350"/>
                <a:gd name="connsiteY7" fmla="*/ 0 h 6858000"/>
                <a:gd name="connsiteX8" fmla="*/ 7291350 w 7291350"/>
                <a:gd name="connsiteY8" fmla="*/ 0 h 6858000"/>
                <a:gd name="connsiteX9" fmla="*/ 7291350 w 7291350"/>
                <a:gd name="connsiteY9" fmla="*/ 50138 h 6858000"/>
                <a:gd name="connsiteX10" fmla="*/ 1797607 w 7291350"/>
                <a:gd name="connsiteY10" fmla="*/ 0 h 6858000"/>
                <a:gd name="connsiteX11" fmla="*/ 3385676 w 7291350"/>
                <a:gd name="connsiteY11" fmla="*/ 0 h 6858000"/>
                <a:gd name="connsiteX12" fmla="*/ 3360567 w 7291350"/>
                <a:gd name="connsiteY12" fmla="*/ 11552 h 6858000"/>
                <a:gd name="connsiteX13" fmla="*/ 2267395 w 7291350"/>
                <a:gd name="connsiteY13" fmla="*/ 725831 h 6858000"/>
                <a:gd name="connsiteX14" fmla="*/ 1234074 w 7291350"/>
                <a:gd name="connsiteY14" fmla="*/ 2007171 h 6858000"/>
                <a:gd name="connsiteX15" fmla="*/ 859383 w 7291350"/>
                <a:gd name="connsiteY15" fmla="*/ 3498372 h 6858000"/>
                <a:gd name="connsiteX16" fmla="*/ 1479513 w 7291350"/>
                <a:gd name="connsiteY16" fmla="*/ 4883182 h 6858000"/>
                <a:gd name="connsiteX17" fmla="*/ 1791985 w 7291350"/>
                <a:gd name="connsiteY17" fmla="*/ 5322671 h 6858000"/>
                <a:gd name="connsiteX18" fmla="*/ 3397295 w 7291350"/>
                <a:gd name="connsiteY18" fmla="*/ 6784567 h 6858000"/>
                <a:gd name="connsiteX19" fmla="*/ 3590446 w 7291350"/>
                <a:gd name="connsiteY19" fmla="*/ 6858000 h 6858000"/>
                <a:gd name="connsiteX20" fmla="*/ 1970757 w 7291350"/>
                <a:gd name="connsiteY20" fmla="*/ 6858000 h 6858000"/>
                <a:gd name="connsiteX21" fmla="*/ 1735872 w 7291350"/>
                <a:gd name="connsiteY21" fmla="*/ 6627685 h 6858000"/>
                <a:gd name="connsiteX22" fmla="*/ 1080932 w 7291350"/>
                <a:gd name="connsiteY22" fmla="*/ 5805127 h 6858000"/>
                <a:gd name="connsiteX23" fmla="*/ 0 w 7291350"/>
                <a:gd name="connsiteY23" fmla="*/ 3498372 h 6858000"/>
                <a:gd name="connsiteX24" fmla="*/ 1708174 w 7291350"/>
                <a:gd name="connsiteY24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91350" h="6858000">
                  <a:moveTo>
                    <a:pt x="7291350" y="5718699"/>
                  </a:moveTo>
                  <a:lnTo>
                    <a:pt x="7291350" y="6806115"/>
                  </a:lnTo>
                  <a:lnTo>
                    <a:pt x="7224124" y="6858000"/>
                  </a:lnTo>
                  <a:lnTo>
                    <a:pt x="5607142" y="6858000"/>
                  </a:lnTo>
                  <a:lnTo>
                    <a:pt x="5736072" y="6801170"/>
                  </a:lnTo>
                  <a:cubicBezTo>
                    <a:pt x="6122313" y="6616106"/>
                    <a:pt x="6503069" y="6332805"/>
                    <a:pt x="6949826" y="5983707"/>
                  </a:cubicBezTo>
                  <a:cubicBezTo>
                    <a:pt x="7041094" y="5912378"/>
                    <a:pt x="7132358" y="5842426"/>
                    <a:pt x="7220703" y="5773675"/>
                  </a:cubicBezTo>
                  <a:close/>
                  <a:moveTo>
                    <a:pt x="7218419" y="0"/>
                  </a:moveTo>
                  <a:lnTo>
                    <a:pt x="7291350" y="0"/>
                  </a:lnTo>
                  <a:lnTo>
                    <a:pt x="7291350" y="50138"/>
                  </a:lnTo>
                  <a:close/>
                  <a:moveTo>
                    <a:pt x="1797607" y="0"/>
                  </a:moveTo>
                  <a:lnTo>
                    <a:pt x="3385676" y="0"/>
                  </a:lnTo>
                  <a:lnTo>
                    <a:pt x="3360567" y="11552"/>
                  </a:lnTo>
                  <a:cubicBezTo>
                    <a:pt x="2968013" y="202286"/>
                    <a:pt x="2600620" y="442170"/>
                    <a:pt x="2267395" y="725831"/>
                  </a:cubicBezTo>
                  <a:cubicBezTo>
                    <a:pt x="1824986" y="1104820"/>
                    <a:pt x="1477279" y="1536057"/>
                    <a:pt x="1234074" y="2007171"/>
                  </a:cubicBezTo>
                  <a:cubicBezTo>
                    <a:pt x="985368" y="2488770"/>
                    <a:pt x="859383" y="2990476"/>
                    <a:pt x="859383" y="3498372"/>
                  </a:cubicBezTo>
                  <a:cubicBezTo>
                    <a:pt x="859383" y="4010222"/>
                    <a:pt x="1060651" y="4308942"/>
                    <a:pt x="1479513" y="4883182"/>
                  </a:cubicBezTo>
                  <a:cubicBezTo>
                    <a:pt x="1580577" y="5021714"/>
                    <a:pt x="1685078" y="5164888"/>
                    <a:pt x="1791985" y="5322671"/>
                  </a:cubicBezTo>
                  <a:cubicBezTo>
                    <a:pt x="2283419" y="6046950"/>
                    <a:pt x="2796809" y="6521439"/>
                    <a:pt x="3397295" y="6784567"/>
                  </a:cubicBezTo>
                  <a:lnTo>
                    <a:pt x="3590446" y="6858000"/>
                  </a:lnTo>
                  <a:lnTo>
                    <a:pt x="1970757" y="6858000"/>
                  </a:lnTo>
                  <a:lnTo>
                    <a:pt x="1735872" y="6627685"/>
                  </a:lnTo>
                  <a:cubicBezTo>
                    <a:pt x="1502484" y="6382823"/>
                    <a:pt x="1285774" y="6107254"/>
                    <a:pt x="1080932" y="5805127"/>
                  </a:cubicBezTo>
                  <a:cubicBezTo>
                    <a:pt x="556365" y="5032027"/>
                    <a:pt x="0" y="4501616"/>
                    <a:pt x="0" y="3498372"/>
                  </a:cubicBezTo>
                  <a:cubicBezTo>
                    <a:pt x="0" y="2160829"/>
                    <a:pt x="685186" y="949872"/>
                    <a:pt x="1708174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0DF88B0-FA8A-47F5-8EAC-1880B1A51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2894" y="-5799"/>
              <a:ext cx="7269107" cy="6858000"/>
            </a:xfrm>
            <a:custGeom>
              <a:avLst/>
              <a:gdLst>
                <a:gd name="connsiteX0" fmla="*/ 7269107 w 7269107"/>
                <a:gd name="connsiteY0" fmla="*/ 5518449 h 6858000"/>
                <a:gd name="connsiteX1" fmla="*/ 7269107 w 7269107"/>
                <a:gd name="connsiteY1" fmla="*/ 6823281 h 6858000"/>
                <a:gd name="connsiteX2" fmla="*/ 7224122 w 7269107"/>
                <a:gd name="connsiteY2" fmla="*/ 6858000 h 6858000"/>
                <a:gd name="connsiteX3" fmla="*/ 4927054 w 7269107"/>
                <a:gd name="connsiteY3" fmla="*/ 6858000 h 6858000"/>
                <a:gd name="connsiteX4" fmla="*/ 4982167 w 7269107"/>
                <a:gd name="connsiteY4" fmla="*/ 6852876 h 6858000"/>
                <a:gd name="connsiteX5" fmla="*/ 5743768 w 7269107"/>
                <a:gd name="connsiteY5" fmla="*/ 6606245 h 6858000"/>
                <a:gd name="connsiteX6" fmla="*/ 6843778 w 7269107"/>
                <a:gd name="connsiteY6" fmla="*/ 5848440 h 6858000"/>
                <a:gd name="connsiteX7" fmla="*/ 7115515 w 7269107"/>
                <a:gd name="connsiteY7" fmla="*/ 5637891 h 6858000"/>
                <a:gd name="connsiteX8" fmla="*/ 6870111 w 7269107"/>
                <a:gd name="connsiteY8" fmla="*/ 0 h 6858000"/>
                <a:gd name="connsiteX9" fmla="*/ 7269107 w 7269107"/>
                <a:gd name="connsiteY9" fmla="*/ 0 h 6858000"/>
                <a:gd name="connsiteX10" fmla="*/ 7269107 w 7269107"/>
                <a:gd name="connsiteY10" fmla="*/ 243137 h 6858000"/>
                <a:gd name="connsiteX11" fmla="*/ 7089989 w 7269107"/>
                <a:gd name="connsiteY11" fmla="*/ 119955 h 6858000"/>
                <a:gd name="connsiteX12" fmla="*/ 6952948 w 7269107"/>
                <a:gd name="connsiteY12" fmla="*/ 41521 h 6858000"/>
                <a:gd name="connsiteX13" fmla="*/ 1797606 w 7269107"/>
                <a:gd name="connsiteY13" fmla="*/ 0 h 6858000"/>
                <a:gd name="connsiteX14" fmla="*/ 3815328 w 7269107"/>
                <a:gd name="connsiteY14" fmla="*/ 0 h 6858000"/>
                <a:gd name="connsiteX15" fmla="*/ 3627371 w 7269107"/>
                <a:gd name="connsiteY15" fmla="*/ 77142 h 6858000"/>
                <a:gd name="connsiteX16" fmla="*/ 2379115 w 7269107"/>
                <a:gd name="connsiteY16" fmla="*/ 856285 h 6858000"/>
                <a:gd name="connsiteX17" fmla="*/ 1386699 w 7269107"/>
                <a:gd name="connsiteY17" fmla="*/ 2086062 h 6858000"/>
                <a:gd name="connsiteX18" fmla="*/ 1031258 w 7269107"/>
                <a:gd name="connsiteY18" fmla="*/ 3498372 h 6858000"/>
                <a:gd name="connsiteX19" fmla="*/ 1618904 w 7269107"/>
                <a:gd name="connsiteY19" fmla="*/ 4781604 h 6858000"/>
                <a:gd name="connsiteX20" fmla="*/ 1934812 w 7269107"/>
                <a:gd name="connsiteY20" fmla="*/ 5225904 h 6858000"/>
                <a:gd name="connsiteX21" fmla="*/ 3140010 w 7269107"/>
                <a:gd name="connsiteY21" fmla="*/ 6456196 h 6858000"/>
                <a:gd name="connsiteX22" fmla="*/ 4281662 w 7269107"/>
                <a:gd name="connsiteY22" fmla="*/ 6843305 h 6858000"/>
                <a:gd name="connsiteX23" fmla="*/ 4449058 w 7269107"/>
                <a:gd name="connsiteY23" fmla="*/ 6858000 h 6858000"/>
                <a:gd name="connsiteX24" fmla="*/ 1970756 w 7269107"/>
                <a:gd name="connsiteY24" fmla="*/ 6858000 h 6858000"/>
                <a:gd name="connsiteX25" fmla="*/ 1735871 w 7269107"/>
                <a:gd name="connsiteY25" fmla="*/ 6627685 h 6858000"/>
                <a:gd name="connsiteX26" fmla="*/ 1080930 w 7269107"/>
                <a:gd name="connsiteY26" fmla="*/ 5805127 h 6858000"/>
                <a:gd name="connsiteX27" fmla="*/ 0 w 7269107"/>
                <a:gd name="connsiteY27" fmla="*/ 3498372 h 6858000"/>
                <a:gd name="connsiteX28" fmla="*/ 1708172 w 7269107"/>
                <a:gd name="connsiteY28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69107" h="6858000">
                  <a:moveTo>
                    <a:pt x="7269107" y="5518449"/>
                  </a:moveTo>
                  <a:lnTo>
                    <a:pt x="7269107" y="6823281"/>
                  </a:lnTo>
                  <a:lnTo>
                    <a:pt x="7224122" y="6858000"/>
                  </a:lnTo>
                  <a:lnTo>
                    <a:pt x="4927054" y="6858000"/>
                  </a:lnTo>
                  <a:lnTo>
                    <a:pt x="4982167" y="6852876"/>
                  </a:lnTo>
                  <a:cubicBezTo>
                    <a:pt x="5236517" y="6821036"/>
                    <a:pt x="5483373" y="6740566"/>
                    <a:pt x="5743768" y="6606245"/>
                  </a:cubicBezTo>
                  <a:cubicBezTo>
                    <a:pt x="6099551" y="6422337"/>
                    <a:pt x="6452586" y="6154209"/>
                    <a:pt x="6843778" y="5848440"/>
                  </a:cubicBezTo>
                  <a:cubicBezTo>
                    <a:pt x="6935559" y="5776768"/>
                    <a:pt x="7026997" y="5706642"/>
                    <a:pt x="7115515" y="5637891"/>
                  </a:cubicBezTo>
                  <a:close/>
                  <a:moveTo>
                    <a:pt x="6870111" y="0"/>
                  </a:moveTo>
                  <a:lnTo>
                    <a:pt x="7269107" y="0"/>
                  </a:lnTo>
                  <a:lnTo>
                    <a:pt x="7269107" y="243137"/>
                  </a:lnTo>
                  <a:lnTo>
                    <a:pt x="7089989" y="119955"/>
                  </a:lnTo>
                  <a:cubicBezTo>
                    <a:pt x="7045081" y="92581"/>
                    <a:pt x="6999384" y="66425"/>
                    <a:pt x="6952948" y="41521"/>
                  </a:cubicBezTo>
                  <a:close/>
                  <a:moveTo>
                    <a:pt x="1797606" y="0"/>
                  </a:moveTo>
                  <a:lnTo>
                    <a:pt x="3815328" y="0"/>
                  </a:lnTo>
                  <a:lnTo>
                    <a:pt x="3627371" y="77142"/>
                  </a:lnTo>
                  <a:cubicBezTo>
                    <a:pt x="3175548" y="273822"/>
                    <a:pt x="2754868" y="536281"/>
                    <a:pt x="2379115" y="856285"/>
                  </a:cubicBezTo>
                  <a:cubicBezTo>
                    <a:pt x="1959736" y="1215679"/>
                    <a:pt x="1616497" y="1640901"/>
                    <a:pt x="1386699" y="2086062"/>
                  </a:cubicBezTo>
                  <a:cubicBezTo>
                    <a:pt x="1151572" y="2543083"/>
                    <a:pt x="1031258" y="3018150"/>
                    <a:pt x="1031258" y="3498372"/>
                  </a:cubicBezTo>
                  <a:cubicBezTo>
                    <a:pt x="1031258" y="3957455"/>
                    <a:pt x="1211213" y="4223692"/>
                    <a:pt x="1618904" y="4781604"/>
                  </a:cubicBezTo>
                  <a:cubicBezTo>
                    <a:pt x="1720826" y="4921339"/>
                    <a:pt x="1826186" y="5065887"/>
                    <a:pt x="1934812" y="5225904"/>
                  </a:cubicBezTo>
                  <a:cubicBezTo>
                    <a:pt x="2318957" y="5792064"/>
                    <a:pt x="2713069" y="6194600"/>
                    <a:pt x="3140010" y="6456196"/>
                  </a:cubicBezTo>
                  <a:cubicBezTo>
                    <a:pt x="3479423" y="6664512"/>
                    <a:pt x="3855769" y="6792387"/>
                    <a:pt x="4281662" y="6843305"/>
                  </a:cubicBezTo>
                  <a:lnTo>
                    <a:pt x="4449058" y="6858000"/>
                  </a:lnTo>
                  <a:lnTo>
                    <a:pt x="1970756" y="6858000"/>
                  </a:lnTo>
                  <a:lnTo>
                    <a:pt x="1735871" y="6627685"/>
                  </a:lnTo>
                  <a:cubicBezTo>
                    <a:pt x="1502482" y="6382823"/>
                    <a:pt x="1285773" y="6107254"/>
                    <a:pt x="1080930" y="5805127"/>
                  </a:cubicBezTo>
                  <a:cubicBezTo>
                    <a:pt x="556364" y="5032027"/>
                    <a:pt x="0" y="4501616"/>
                    <a:pt x="0" y="3498372"/>
                  </a:cubicBezTo>
                  <a:cubicBezTo>
                    <a:pt x="0" y="2160829"/>
                    <a:pt x="685185" y="949872"/>
                    <a:pt x="1708172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79EA0-A137-420E-9DC6-147F3E79C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2084" y="1243013"/>
            <a:ext cx="4839835" cy="4582001"/>
          </a:xfrm>
        </p:spPr>
        <p:txBody>
          <a:bodyPr anchor="ctr">
            <a:norm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Network facilitation by </a:t>
            </a:r>
            <a:r>
              <a:rPr lang="en-GB" sz="2000" dirty="0" err="1">
                <a:solidFill>
                  <a:schemeClr val="tx2"/>
                </a:solidFill>
              </a:rPr>
              <a:t>Equinet</a:t>
            </a:r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dirty="0">
                <a:solidFill>
                  <a:schemeClr val="tx2"/>
                </a:solidFill>
              </a:rPr>
              <a:t>Capacity building/knowledge development</a:t>
            </a:r>
          </a:p>
          <a:p>
            <a:r>
              <a:rPr lang="en-GB" sz="2000" dirty="0">
                <a:solidFill>
                  <a:schemeClr val="tx2"/>
                </a:solidFill>
              </a:rPr>
              <a:t>Exchange with organisations involved with climate and/or equality</a:t>
            </a:r>
          </a:p>
          <a:p>
            <a:r>
              <a:rPr lang="en-GB" sz="2000" dirty="0">
                <a:solidFill>
                  <a:schemeClr val="tx2"/>
                </a:solidFill>
              </a:rPr>
              <a:t>Get involved in stakeholder meetings</a:t>
            </a:r>
          </a:p>
          <a:p>
            <a:pPr lvl="1"/>
            <a:r>
              <a:rPr lang="en-GB" sz="1600" dirty="0">
                <a:solidFill>
                  <a:schemeClr val="tx2"/>
                </a:solidFill>
              </a:rPr>
              <a:t>E.g., Social Climate Fund measure choice</a:t>
            </a:r>
          </a:p>
          <a:p>
            <a:r>
              <a:rPr lang="en-GB" sz="2000" dirty="0">
                <a:solidFill>
                  <a:schemeClr val="tx2"/>
                </a:solidFill>
              </a:rPr>
              <a:t>Mandate</a:t>
            </a:r>
          </a:p>
          <a:p>
            <a:r>
              <a:rPr lang="en-GB" sz="2000" dirty="0">
                <a:solidFill>
                  <a:schemeClr val="tx2"/>
                </a:solidFill>
              </a:rPr>
              <a:t>Find link with climate risks/climate adaptation policies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FDB897-EB85-A8CB-698E-818A38317FBB}"/>
              </a:ext>
            </a:extLst>
          </p:cNvPr>
          <p:cNvSpPr txBox="1"/>
          <p:nvPr/>
        </p:nvSpPr>
        <p:spPr>
          <a:xfrm>
            <a:off x="618324" y="150920"/>
            <a:ext cx="109550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chemeClr val="tx2"/>
                </a:solidFill>
              </a:rPr>
              <a:t>Introduction | Our research  | Climate and Inequality | EU Green Deal | </a:t>
            </a:r>
            <a:r>
              <a:rPr lang="en-GB" sz="1050" b="1" dirty="0">
                <a:solidFill>
                  <a:schemeClr val="tx2"/>
                </a:solidFill>
              </a:rPr>
              <a:t>Opportunities</a:t>
            </a:r>
            <a:r>
              <a:rPr lang="en-GB" sz="105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27037-E451-376F-5264-7B865E375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6BBC-BAB5-4F65-A5D5-1E21D7A1C602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88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AC7D0BF-EA3E-AD52-558A-8D9F6966F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729" y="1764407"/>
            <a:ext cx="5880770" cy="336573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GB" sz="5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Menti</a:t>
            </a:r>
            <a:r>
              <a:rPr lang="en-GB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</a:t>
            </a:r>
            <a:br>
              <a:rPr lang="en-GB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GB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would your organisation need to successfully work on climate issues in the future?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27A11-08CA-CD6F-B9BE-5A6DE3F57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6136BBC-BAB5-4F65-A5D5-1E21D7A1C602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9BCAE3-49AD-3979-7209-2577685CF7AE}"/>
              </a:ext>
            </a:extLst>
          </p:cNvPr>
          <p:cNvSpPr txBox="1"/>
          <p:nvPr/>
        </p:nvSpPr>
        <p:spPr>
          <a:xfrm>
            <a:off x="618324" y="150920"/>
            <a:ext cx="109550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chemeClr val="tx2"/>
                </a:solidFill>
              </a:rPr>
              <a:t>Introduction | Our research | Climate and Inequality </a:t>
            </a:r>
            <a:r>
              <a:rPr lang="en-GB" sz="1050" b="1" dirty="0">
                <a:solidFill>
                  <a:schemeClr val="tx2"/>
                </a:solidFill>
              </a:rPr>
              <a:t>| EU Green Deal </a:t>
            </a:r>
            <a:r>
              <a:rPr lang="en-GB" sz="1050" dirty="0">
                <a:solidFill>
                  <a:schemeClr val="tx2"/>
                </a:solidFill>
              </a:rPr>
              <a:t>| Opportunities </a:t>
            </a:r>
          </a:p>
        </p:txBody>
      </p:sp>
    </p:spTree>
    <p:extLst>
      <p:ext uri="{BB962C8B-B14F-4D97-AF65-F5344CB8AC3E}">
        <p14:creationId xmlns:p14="http://schemas.microsoft.com/office/powerpoint/2010/main" val="419678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61AEE4-4E38-4BAC-976D-E0DE523FC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0BC676B-D19A-44DB-910A-0C0E6D43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431" y="3985"/>
            <a:ext cx="9772765" cy="6858000"/>
            <a:chOff x="1303402" y="3985"/>
            <a:chExt cx="9772765" cy="68580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99AA485-A13F-4455-814E-C116AD7E0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C90D55F-0AFB-45E5-8815-A4701774C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476B6C1-4A41-48E6-8540-FC48FCD76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47F445-D2CA-4FEB-AB8E-7A47AB57C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2F1B3D8-301E-4A54-9284-EB14E905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E4B9C67-860A-4569-AC84-3ADE433D1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175B763-A6E6-4AD1-9138-9B1164A7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84C4677-234B-BDDE-6643-C315AC922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3466" y="991261"/>
            <a:ext cx="5754696" cy="1837349"/>
          </a:xfrm>
        </p:spPr>
        <p:txBody>
          <a:bodyPr anchor="ctr">
            <a:normAutofit/>
          </a:bodyPr>
          <a:lstStyle/>
          <a:p>
            <a:pPr algn="ctr"/>
            <a:r>
              <a:rPr lang="en-GB" sz="6000" dirty="0">
                <a:solidFill>
                  <a:schemeClr val="tx2"/>
                </a:solidFill>
                <a:latin typeface="Aptos Display" panose="020B0004020202020204" pitchFamily="34" charset="0"/>
              </a:rPr>
              <a:t>Thank you.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0C98A-CE5E-08E8-DBC2-7124ACDEF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5954" y="2979336"/>
            <a:ext cx="5709721" cy="243086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4400" dirty="0">
                <a:solidFill>
                  <a:schemeClr val="tx2"/>
                </a:solidFill>
              </a:rPr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0FE69A-5B27-1233-4854-A5B384699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6136BBC-BAB5-4F65-A5D5-1E21D7A1C602}" type="slidenum">
              <a:rPr lang="en-GB" smtClean="0"/>
              <a:pPr>
                <a:spcAft>
                  <a:spcPts val="600"/>
                </a:spcAft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689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1EF5A-ECC7-AFEF-3346-37A788BBB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689" y="3100110"/>
            <a:ext cx="5118738" cy="68665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Window of Opportunity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5A853-4246-7A2B-5573-C0039AA91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6136BBC-BAB5-4F65-A5D5-1E21D7A1C602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ABCFE12-8800-9A53-3E66-39FE56B563A6}"/>
              </a:ext>
            </a:extLst>
          </p:cNvPr>
          <p:cNvSpPr txBox="1"/>
          <p:nvPr/>
        </p:nvSpPr>
        <p:spPr>
          <a:xfrm>
            <a:off x="618324" y="150920"/>
            <a:ext cx="109550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chemeClr val="tx2"/>
                </a:solidFill>
              </a:rPr>
              <a:t>Introduction</a:t>
            </a:r>
            <a:r>
              <a:rPr lang="en-GB" sz="1050" dirty="0">
                <a:solidFill>
                  <a:schemeClr val="tx2"/>
                </a:solidFill>
              </a:rPr>
              <a:t> | Our research | Climate and Inequality | EU Green Deal | Opportunities </a:t>
            </a:r>
          </a:p>
        </p:txBody>
      </p:sp>
    </p:spTree>
    <p:extLst>
      <p:ext uri="{BB962C8B-B14F-4D97-AF65-F5344CB8AC3E}">
        <p14:creationId xmlns:p14="http://schemas.microsoft.com/office/powerpoint/2010/main" val="1717511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nt">
            <a:extLst>
              <a:ext uri="{FF2B5EF4-FFF2-40B4-BE49-F238E27FC236}">
                <a16:creationId xmlns:a16="http://schemas.microsoft.com/office/drawing/2014/main" id="{D380959B-464C-9ED8-C9EB-AB6FC997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25448" y="8300"/>
            <a:ext cx="10966551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6B83858-ED7D-57B6-6CAA-83168807C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5" cy="6858000"/>
          </a:xfrm>
          <a:prstGeom prst="rect">
            <a:avLst/>
          </a:prstGeom>
          <a:ln>
            <a:noFill/>
          </a:ln>
          <a:effectLst>
            <a:outerShdw blurRad="317500" dist="127000" dir="2400000" sx="95000" sy="95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264664-07E0-8186-8C31-4AF4F6BB4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390" y="759126"/>
            <a:ext cx="4596245" cy="1711119"/>
          </a:xfrm>
        </p:spPr>
        <p:txBody>
          <a:bodyPr anchor="ctr">
            <a:normAutofit/>
          </a:bodyPr>
          <a:lstStyle/>
          <a:p>
            <a:r>
              <a:rPr lang="en-GB" sz="4000" dirty="0">
                <a:solidFill>
                  <a:schemeClr val="tx2"/>
                </a:solidFill>
              </a:rPr>
              <a:t>Join our </a:t>
            </a:r>
            <a:r>
              <a:rPr lang="en-GB" sz="4000" dirty="0" err="1">
                <a:solidFill>
                  <a:schemeClr val="tx2"/>
                </a:solidFill>
              </a:rPr>
              <a:t>mentimeter</a:t>
            </a:r>
            <a:endParaRPr lang="en-GB" sz="4000" dirty="0">
              <a:solidFill>
                <a:schemeClr val="tx2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97FFD4-A8B9-3D4D-1623-7BE467E46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10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90500" dist="139700" dir="300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FC33ECF-76B3-FF7C-2DC4-9EB8914F9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73" y="1510026"/>
            <a:ext cx="3872455" cy="3872455"/>
          </a:xfrm>
          <a:prstGeom prst="rect">
            <a:avLst/>
          </a:prstGeom>
        </p:spPr>
      </p:pic>
      <p:sp>
        <p:nvSpPr>
          <p:cNvPr id="22" name="Content Placeholder 11">
            <a:extLst>
              <a:ext uri="{FF2B5EF4-FFF2-40B4-BE49-F238E27FC236}">
                <a16:creationId xmlns:a16="http://schemas.microsoft.com/office/drawing/2014/main" id="{6D5F0BFE-834A-B454-5DC8-995981699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6390" y="2470244"/>
            <a:ext cx="4596245" cy="37698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2"/>
                </a:solidFill>
              </a:rPr>
              <a:t>Scan the QR code or go to menti.com and fill in the following code: </a:t>
            </a:r>
          </a:p>
          <a:p>
            <a:pPr marL="457200" lvl="1" indent="0">
              <a:buNone/>
            </a:pPr>
            <a:r>
              <a:rPr lang="nl-NL" sz="4000" b="0" i="0" dirty="0">
                <a:solidFill>
                  <a:schemeClr val="tx2"/>
                </a:solidFill>
                <a:effectLst/>
                <a:latin typeface="MentiText"/>
              </a:rPr>
              <a:t> </a:t>
            </a:r>
            <a:r>
              <a:rPr lang="nl-NL" sz="4000" b="1" i="0" dirty="0">
                <a:solidFill>
                  <a:schemeClr val="tx2"/>
                </a:solidFill>
                <a:effectLst/>
                <a:latin typeface="MentiText"/>
              </a:rPr>
              <a:t>6921 3568</a:t>
            </a:r>
            <a:r>
              <a:rPr lang="nl-NL" sz="4000" b="0" i="0" dirty="0">
                <a:solidFill>
                  <a:schemeClr val="tx2"/>
                </a:solidFill>
                <a:effectLst/>
                <a:latin typeface="MentiText"/>
              </a:rPr>
              <a:t> </a:t>
            </a: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873E53-BCA6-5541-6AE1-7ECD9BA83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19938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6136BBC-BAB5-4F65-A5D5-1E21D7A1C602}" type="slidenum">
              <a:rPr lang="en-GB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A34550-5332-DF4D-B745-EDE6211090C2}"/>
              </a:ext>
            </a:extLst>
          </p:cNvPr>
          <p:cNvSpPr txBox="1"/>
          <p:nvPr/>
        </p:nvSpPr>
        <p:spPr>
          <a:xfrm>
            <a:off x="618324" y="150920"/>
            <a:ext cx="109550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chemeClr val="tx2"/>
                </a:solidFill>
              </a:rPr>
              <a:t>Introduction</a:t>
            </a:r>
            <a:r>
              <a:rPr lang="en-GB" sz="1050" dirty="0">
                <a:solidFill>
                  <a:schemeClr val="tx2"/>
                </a:solidFill>
              </a:rPr>
              <a:t> | Our research | Climate and Inequality | EU Green Deal | Opportunities </a:t>
            </a:r>
          </a:p>
        </p:txBody>
      </p:sp>
    </p:spTree>
    <p:extLst>
      <p:ext uri="{BB962C8B-B14F-4D97-AF65-F5344CB8AC3E}">
        <p14:creationId xmlns:p14="http://schemas.microsoft.com/office/powerpoint/2010/main" val="780423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AC7D0BF-EA3E-AD52-558A-8D9F6966F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729" y="1764407"/>
            <a:ext cx="5880770" cy="33657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Menti</a:t>
            </a:r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</a:t>
            </a:r>
            <a:b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Have you encountered climate change as a theme/cause for inequality in your work?</a:t>
            </a:r>
            <a:endParaRPr lang="en-US" sz="52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27A11-08CA-CD6F-B9BE-5A6DE3F57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6136BBC-BAB5-4F65-A5D5-1E21D7A1C602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9BCAE3-49AD-3979-7209-2577685CF7AE}"/>
              </a:ext>
            </a:extLst>
          </p:cNvPr>
          <p:cNvSpPr txBox="1"/>
          <p:nvPr/>
        </p:nvSpPr>
        <p:spPr>
          <a:xfrm>
            <a:off x="618324" y="150920"/>
            <a:ext cx="109550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chemeClr val="tx2"/>
                </a:solidFill>
              </a:rPr>
              <a:t>Introduction</a:t>
            </a:r>
            <a:r>
              <a:rPr lang="en-GB" sz="1050" dirty="0">
                <a:solidFill>
                  <a:schemeClr val="tx2"/>
                </a:solidFill>
              </a:rPr>
              <a:t> | Our research | Climate and Inequality | EU Green Deal | Opportunities </a:t>
            </a:r>
          </a:p>
        </p:txBody>
      </p:sp>
    </p:spTree>
    <p:extLst>
      <p:ext uri="{BB962C8B-B14F-4D97-AF65-F5344CB8AC3E}">
        <p14:creationId xmlns:p14="http://schemas.microsoft.com/office/powerpoint/2010/main" val="4202715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AC7D0BF-EA3E-AD52-558A-8D9F6966F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729" y="1764407"/>
            <a:ext cx="5880770" cy="336573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Menti</a:t>
            </a:r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</a:t>
            </a:r>
            <a:b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How familiar are you with the unequal impacts of the climate crisis on different groups in society?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27A11-08CA-CD6F-B9BE-5A6DE3F57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6136BBC-BAB5-4F65-A5D5-1E21D7A1C602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9BCAE3-49AD-3979-7209-2577685CF7AE}"/>
              </a:ext>
            </a:extLst>
          </p:cNvPr>
          <p:cNvSpPr txBox="1"/>
          <p:nvPr/>
        </p:nvSpPr>
        <p:spPr>
          <a:xfrm>
            <a:off x="618324" y="150920"/>
            <a:ext cx="109550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chemeClr val="tx2"/>
                </a:solidFill>
              </a:rPr>
              <a:t>Introduction</a:t>
            </a:r>
            <a:r>
              <a:rPr lang="en-GB" sz="1050" dirty="0">
                <a:solidFill>
                  <a:schemeClr val="tx2"/>
                </a:solidFill>
              </a:rPr>
              <a:t> | Our research | Climate and Inequality | EU Green Deal | Opportunities </a:t>
            </a:r>
          </a:p>
        </p:txBody>
      </p:sp>
    </p:spTree>
    <p:extLst>
      <p:ext uri="{BB962C8B-B14F-4D97-AF65-F5344CB8AC3E}">
        <p14:creationId xmlns:p14="http://schemas.microsoft.com/office/powerpoint/2010/main" val="3398942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5EC25-EFC5-2A91-B438-7C671E027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Our Research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2A16DE-81FB-5921-7B62-FB842D9352EA}"/>
              </a:ext>
            </a:extLst>
          </p:cNvPr>
          <p:cNvSpPr txBox="1"/>
          <p:nvPr/>
        </p:nvSpPr>
        <p:spPr>
          <a:xfrm>
            <a:off x="618324" y="150920"/>
            <a:ext cx="109550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chemeClr val="tx2"/>
                </a:solidFill>
              </a:rPr>
              <a:t>Introduction | </a:t>
            </a:r>
            <a:r>
              <a:rPr lang="en-GB" sz="1050" b="1" dirty="0">
                <a:solidFill>
                  <a:schemeClr val="tx2"/>
                </a:solidFill>
              </a:rPr>
              <a:t>Our research </a:t>
            </a:r>
            <a:r>
              <a:rPr lang="en-GB" sz="1050" dirty="0">
                <a:solidFill>
                  <a:schemeClr val="tx2"/>
                </a:solidFill>
              </a:rPr>
              <a:t>| Climate and Inequality | EU Green Deal | Opportunities </a:t>
            </a:r>
          </a:p>
        </p:txBody>
      </p:sp>
      <p:sp>
        <p:nvSpPr>
          <p:cNvPr id="7" name="Ovaal 20">
            <a:extLst>
              <a:ext uri="{FF2B5EF4-FFF2-40B4-BE49-F238E27FC236}">
                <a16:creationId xmlns:a16="http://schemas.microsoft.com/office/drawing/2014/main" id="{AD307E5C-5612-1C47-3875-F37E7C61A6CE}"/>
              </a:ext>
            </a:extLst>
          </p:cNvPr>
          <p:cNvSpPr/>
          <p:nvPr/>
        </p:nvSpPr>
        <p:spPr>
          <a:xfrm>
            <a:off x="5175250" y="2584450"/>
            <a:ext cx="1841500" cy="1841500"/>
          </a:xfrm>
          <a:prstGeom prst="ellipse">
            <a:avLst/>
          </a:prstGeom>
          <a:noFill/>
          <a:ln w="63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nl-NL" sz="1600" dirty="0">
              <a:solidFill>
                <a:schemeClr val="tx2"/>
              </a:solidFill>
              <a:latin typeface="FS Me Pro" panose="02000506040000020004" pitchFamily="2" charset="0"/>
            </a:endParaRPr>
          </a:p>
        </p:txBody>
      </p:sp>
      <p:sp>
        <p:nvSpPr>
          <p:cNvPr id="8" name="Ovaal 21">
            <a:extLst>
              <a:ext uri="{FF2B5EF4-FFF2-40B4-BE49-F238E27FC236}">
                <a16:creationId xmlns:a16="http://schemas.microsoft.com/office/drawing/2014/main" id="{F9B7F90A-3525-D22A-A007-B25CAD6058E1}"/>
              </a:ext>
            </a:extLst>
          </p:cNvPr>
          <p:cNvSpPr/>
          <p:nvPr/>
        </p:nvSpPr>
        <p:spPr>
          <a:xfrm flipH="1">
            <a:off x="4739640" y="2148840"/>
            <a:ext cx="2712720" cy="2712720"/>
          </a:xfrm>
          <a:prstGeom prst="ellipse">
            <a:avLst/>
          </a:prstGeom>
          <a:noFill/>
          <a:ln w="158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nl-NL" sz="1600" dirty="0">
              <a:solidFill>
                <a:schemeClr val="tx2"/>
              </a:solidFill>
              <a:latin typeface="FS Me Pro" panose="02000506040000020004" pitchFamily="2" charset="0"/>
            </a:endParaRPr>
          </a:p>
        </p:txBody>
      </p:sp>
      <p:sp>
        <p:nvSpPr>
          <p:cNvPr id="9" name="Ovaal 39">
            <a:extLst>
              <a:ext uri="{FF2B5EF4-FFF2-40B4-BE49-F238E27FC236}">
                <a16:creationId xmlns:a16="http://schemas.microsoft.com/office/drawing/2014/main" id="{C54A3B04-A1F7-B57B-9681-39932C546505}"/>
              </a:ext>
            </a:extLst>
          </p:cNvPr>
          <p:cNvSpPr/>
          <p:nvPr/>
        </p:nvSpPr>
        <p:spPr>
          <a:xfrm flipH="1">
            <a:off x="5409303" y="2818503"/>
            <a:ext cx="1373394" cy="1373394"/>
          </a:xfrm>
          <a:prstGeom prst="ellipse">
            <a:avLst/>
          </a:prstGeom>
          <a:noFill/>
          <a:ln w="63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nl-NL" sz="1600" dirty="0">
              <a:solidFill>
                <a:schemeClr val="tx2"/>
              </a:solidFill>
              <a:latin typeface="FS Me Pro" panose="02000506040000020004" pitchFamily="2" charset="0"/>
            </a:endParaRPr>
          </a:p>
        </p:txBody>
      </p:sp>
      <p:sp>
        <p:nvSpPr>
          <p:cNvPr id="10" name="Tijdelijke aanduiding voor dianummer 2">
            <a:extLst>
              <a:ext uri="{FF2B5EF4-FFF2-40B4-BE49-F238E27FC236}">
                <a16:creationId xmlns:a16="http://schemas.microsoft.com/office/drawing/2014/main" id="{4E553643-E25D-8808-E075-9270733A8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4090" y="6345238"/>
            <a:ext cx="345281" cy="153987"/>
          </a:xfrm>
        </p:spPr>
        <p:txBody>
          <a:bodyPr/>
          <a:lstStyle/>
          <a:p>
            <a:fld id="{D7B5DC5B-6873-43DB-ADC7-B15ACCE0DFDB}" type="slidenum">
              <a:rPr lang="en-GB" smtClean="0">
                <a:solidFill>
                  <a:schemeClr val="tx2"/>
                </a:solidFill>
              </a:rPr>
              <a:pPr/>
              <a:t>7</a:t>
            </a:fld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1" name="Ovaal 8">
            <a:extLst>
              <a:ext uri="{FF2B5EF4-FFF2-40B4-BE49-F238E27FC236}">
                <a16:creationId xmlns:a16="http://schemas.microsoft.com/office/drawing/2014/main" id="{1F4BBFD3-C291-62C6-F11F-CCF2D05863F9}"/>
              </a:ext>
            </a:extLst>
          </p:cNvPr>
          <p:cNvSpPr/>
          <p:nvPr/>
        </p:nvSpPr>
        <p:spPr>
          <a:xfrm>
            <a:off x="5507973" y="2917173"/>
            <a:ext cx="1176054" cy="117605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nl-NL" sz="1400" dirty="0">
                <a:solidFill>
                  <a:schemeClr val="tx2"/>
                </a:solidFill>
                <a:latin typeface="FS Me Pro" panose="02000506040000020004" pitchFamily="2" charset="0"/>
              </a:rPr>
              <a:t>Approach</a:t>
            </a:r>
          </a:p>
        </p:txBody>
      </p:sp>
      <p:sp>
        <p:nvSpPr>
          <p:cNvPr id="12" name="Rechthoek 12">
            <a:extLst>
              <a:ext uri="{FF2B5EF4-FFF2-40B4-BE49-F238E27FC236}">
                <a16:creationId xmlns:a16="http://schemas.microsoft.com/office/drawing/2014/main" id="{7F7AA4C3-EC2A-13EE-2CF3-D7917D81574E}"/>
              </a:ext>
            </a:extLst>
          </p:cNvPr>
          <p:cNvSpPr/>
          <p:nvPr/>
        </p:nvSpPr>
        <p:spPr>
          <a:xfrm>
            <a:off x="7686413" y="2216790"/>
            <a:ext cx="3371421" cy="991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lv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dirty="0">
                <a:solidFill>
                  <a:schemeClr val="tx2"/>
                </a:solidFill>
                <a:latin typeface="FS Me Pro" panose="02000506040000020004" pitchFamily="2" charset="0"/>
              </a:rPr>
              <a:t>Survey of equality bodies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FS Me Pro" panose="02000506040000020004" pitchFamily="2" charset="0"/>
              </a:rPr>
              <a:t>Gauging whether (consequences of) climate change are on EB’s radar</a:t>
            </a:r>
            <a:endParaRPr kumimoji="0" lang="en-US" sz="140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FS Me Pro" panose="02000506040000020004" pitchFamily="2" charset="0"/>
            </a:endParaRPr>
          </a:p>
        </p:txBody>
      </p:sp>
      <p:sp>
        <p:nvSpPr>
          <p:cNvPr id="13" name="Rechthoek 14">
            <a:extLst>
              <a:ext uri="{FF2B5EF4-FFF2-40B4-BE49-F238E27FC236}">
                <a16:creationId xmlns:a16="http://schemas.microsoft.com/office/drawing/2014/main" id="{E35A44CD-5D00-E6CD-CB53-9B0B946972FA}"/>
              </a:ext>
            </a:extLst>
          </p:cNvPr>
          <p:cNvSpPr/>
          <p:nvPr/>
        </p:nvSpPr>
        <p:spPr>
          <a:xfrm>
            <a:off x="7686413" y="4213979"/>
            <a:ext cx="3371421" cy="1479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lv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dirty="0">
                <a:solidFill>
                  <a:schemeClr val="tx2"/>
                </a:solidFill>
                <a:latin typeface="FS Me Pro" panose="02000506040000020004" pitchFamily="2" charset="0"/>
              </a:rPr>
              <a:t>Interviews with equality bodies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FS Me Pro" panose="02000506040000020004" pitchFamily="2" charset="0"/>
              </a:rPr>
              <a:t>In-depth conversations about EB priorities and whether they work on climate change already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nl-NL" sz="140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FS Me Pro" panose="02000506040000020004" pitchFamily="2" charset="0"/>
              <a:ea typeface="+mn-ea"/>
              <a:cs typeface="+mn-cs"/>
            </a:endParaRPr>
          </a:p>
        </p:txBody>
      </p:sp>
      <p:sp>
        <p:nvSpPr>
          <p:cNvPr id="14" name="Rechthoek 16">
            <a:extLst>
              <a:ext uri="{FF2B5EF4-FFF2-40B4-BE49-F238E27FC236}">
                <a16:creationId xmlns:a16="http://schemas.microsoft.com/office/drawing/2014/main" id="{36B82479-7DFF-EEC2-6B29-2F7226A25DBA}"/>
              </a:ext>
            </a:extLst>
          </p:cNvPr>
          <p:cNvSpPr/>
          <p:nvPr/>
        </p:nvSpPr>
        <p:spPr>
          <a:xfrm>
            <a:off x="727202" y="2216790"/>
            <a:ext cx="3614700" cy="991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lvl="0" algn="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dirty="0">
                <a:solidFill>
                  <a:schemeClr val="tx2"/>
                </a:solidFill>
                <a:latin typeface="FS Me Pro" panose="02000506040000020004" pitchFamily="2" charset="0"/>
              </a:rPr>
              <a:t>Analysis of EU Green Deal Measures</a:t>
            </a:r>
          </a:p>
          <a:p>
            <a:pPr lvl="0" algn="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FS Me Pro" panose="02000506040000020004" pitchFamily="2" charset="0"/>
              </a:rPr>
              <a:t>Impact of measures on vulnerable groups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nl-NL" sz="140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FS Me Pro" panose="02000506040000020004" pitchFamily="2" charset="0"/>
              <a:ea typeface="+mn-ea"/>
              <a:cs typeface="+mn-cs"/>
            </a:endParaRPr>
          </a:p>
        </p:txBody>
      </p:sp>
      <p:sp>
        <p:nvSpPr>
          <p:cNvPr id="15" name="Rechthoek 18">
            <a:extLst>
              <a:ext uri="{FF2B5EF4-FFF2-40B4-BE49-F238E27FC236}">
                <a16:creationId xmlns:a16="http://schemas.microsoft.com/office/drawing/2014/main" id="{A059B3BD-543C-75A8-2B8B-70B584BA0468}"/>
              </a:ext>
            </a:extLst>
          </p:cNvPr>
          <p:cNvSpPr/>
          <p:nvPr/>
        </p:nvSpPr>
        <p:spPr>
          <a:xfrm>
            <a:off x="727202" y="4213979"/>
            <a:ext cx="3614700" cy="1479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lvl="0" algn="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dirty="0">
                <a:solidFill>
                  <a:schemeClr val="tx2"/>
                </a:solidFill>
                <a:latin typeface="FS Me Pro" panose="02000506040000020004" pitchFamily="2" charset="0"/>
              </a:rPr>
              <a:t>Recommendations for equality bodies</a:t>
            </a:r>
          </a:p>
          <a:p>
            <a:pPr lvl="0" algn="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FS Me Pro" panose="02000506040000020004" pitchFamily="2" charset="0"/>
              </a:rPr>
              <a:t>How to be involved and ensure measures do not exacerbate inequality in Europe</a:t>
            </a:r>
            <a:endParaRPr kumimoji="0" lang="nl-NL" sz="140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FS Me Pro" panose="02000506040000020004" pitchFamily="2" charset="0"/>
              <a:ea typeface="+mn-ea"/>
              <a:cs typeface="+mn-cs"/>
            </a:endParaRPr>
          </a:p>
        </p:txBody>
      </p:sp>
      <p:sp>
        <p:nvSpPr>
          <p:cNvPr id="17" name="Ovaal 22">
            <a:extLst>
              <a:ext uri="{FF2B5EF4-FFF2-40B4-BE49-F238E27FC236}">
                <a16:creationId xmlns:a16="http://schemas.microsoft.com/office/drawing/2014/main" id="{F8CCD52D-78C8-0373-710E-AFE501128075}"/>
              </a:ext>
            </a:extLst>
          </p:cNvPr>
          <p:cNvSpPr/>
          <p:nvPr/>
        </p:nvSpPr>
        <p:spPr>
          <a:xfrm>
            <a:off x="6653075" y="2216790"/>
            <a:ext cx="590085" cy="590085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nl-NL" sz="1600" dirty="0" err="1">
              <a:solidFill>
                <a:schemeClr val="tx2"/>
              </a:solidFill>
              <a:latin typeface="FS Me Pro" panose="02000506040000020004" pitchFamily="2" charset="0"/>
            </a:endParaRPr>
          </a:p>
        </p:txBody>
      </p:sp>
      <p:sp>
        <p:nvSpPr>
          <p:cNvPr id="20" name="Ovaal 24">
            <a:extLst>
              <a:ext uri="{FF2B5EF4-FFF2-40B4-BE49-F238E27FC236}">
                <a16:creationId xmlns:a16="http://schemas.microsoft.com/office/drawing/2014/main" id="{D29CBE24-914D-B1CB-31A2-8E551B30AD62}"/>
              </a:ext>
            </a:extLst>
          </p:cNvPr>
          <p:cNvSpPr/>
          <p:nvPr/>
        </p:nvSpPr>
        <p:spPr>
          <a:xfrm>
            <a:off x="4915598" y="2216790"/>
            <a:ext cx="590085" cy="590085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nl-NL" sz="1600" dirty="0" err="1">
              <a:solidFill>
                <a:schemeClr val="tx2"/>
              </a:solidFill>
              <a:latin typeface="FS Me Pro" panose="02000506040000020004" pitchFamily="2" charset="0"/>
            </a:endParaRPr>
          </a:p>
        </p:txBody>
      </p:sp>
      <p:sp>
        <p:nvSpPr>
          <p:cNvPr id="23" name="Ovaal 25">
            <a:extLst>
              <a:ext uri="{FF2B5EF4-FFF2-40B4-BE49-F238E27FC236}">
                <a16:creationId xmlns:a16="http://schemas.microsoft.com/office/drawing/2014/main" id="{ED679903-8E3B-4734-620C-C779CAE40335}"/>
              </a:ext>
            </a:extLst>
          </p:cNvPr>
          <p:cNvSpPr/>
          <p:nvPr/>
        </p:nvSpPr>
        <p:spPr>
          <a:xfrm>
            <a:off x="4915598" y="4213980"/>
            <a:ext cx="590085" cy="590085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nl-NL" sz="1600" dirty="0" err="1">
              <a:solidFill>
                <a:schemeClr val="tx2"/>
              </a:solidFill>
              <a:latin typeface="FS Me Pro" panose="02000506040000020004" pitchFamily="2" charset="0"/>
            </a:endParaRPr>
          </a:p>
        </p:txBody>
      </p:sp>
      <p:sp>
        <p:nvSpPr>
          <p:cNvPr id="26" name="Ovaal 23">
            <a:extLst>
              <a:ext uri="{FF2B5EF4-FFF2-40B4-BE49-F238E27FC236}">
                <a16:creationId xmlns:a16="http://schemas.microsoft.com/office/drawing/2014/main" id="{D8356537-E6FB-711A-C40D-67879ECD1D15}"/>
              </a:ext>
            </a:extLst>
          </p:cNvPr>
          <p:cNvSpPr/>
          <p:nvPr/>
        </p:nvSpPr>
        <p:spPr>
          <a:xfrm>
            <a:off x="6653075" y="4213980"/>
            <a:ext cx="590085" cy="590085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nl-NL" sz="1600" dirty="0" err="1">
              <a:solidFill>
                <a:schemeClr val="tx2"/>
              </a:solidFill>
              <a:latin typeface="FS Me Pro" panose="02000506040000020004" pitchFamily="2" charset="0"/>
            </a:endParaRP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FF60AFBC-E312-7037-C47A-0D84F8699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48902" y="2350094"/>
            <a:ext cx="323476" cy="323476"/>
          </a:xfrm>
          <a:prstGeom prst="rect">
            <a:avLst/>
          </a:prstGeom>
        </p:spPr>
      </p:pic>
      <p:pic>
        <p:nvPicPr>
          <p:cNvPr id="33" name="Graphic 32" descr="Checklist with solid fill">
            <a:extLst>
              <a:ext uri="{FF2B5EF4-FFF2-40B4-BE49-F238E27FC236}">
                <a16:creationId xmlns:a16="http://schemas.microsoft.com/office/drawing/2014/main" id="{A499BB33-DCDA-DCEF-265A-F9FF265C39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54799" y="2305898"/>
            <a:ext cx="386635" cy="386635"/>
          </a:xfrm>
          <a:prstGeom prst="rect">
            <a:avLst/>
          </a:prstGeom>
        </p:spPr>
      </p:pic>
      <p:pic>
        <p:nvPicPr>
          <p:cNvPr id="36" name="Graphic 35" descr="Chat outline">
            <a:extLst>
              <a:ext uri="{FF2B5EF4-FFF2-40B4-BE49-F238E27FC236}">
                <a16:creationId xmlns:a16="http://schemas.microsoft.com/office/drawing/2014/main" id="{4AC5600C-4A73-FDDE-6799-38E136B35B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19516" y="4280422"/>
            <a:ext cx="457200" cy="457200"/>
          </a:xfrm>
          <a:prstGeom prst="rect">
            <a:avLst/>
          </a:prstGeom>
        </p:spPr>
      </p:pic>
      <p:pic>
        <p:nvPicPr>
          <p:cNvPr id="39" name="Graphic 38" descr="Branching diagram with solid fill">
            <a:extLst>
              <a:ext uri="{FF2B5EF4-FFF2-40B4-BE49-F238E27FC236}">
                <a16:creationId xmlns:a16="http://schemas.microsoft.com/office/drawing/2014/main" id="{2E60F9C1-8B1B-D9C4-F879-C13ACFF776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90087" y="4288469"/>
            <a:ext cx="441106" cy="44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1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grpId="1" nodeType="withEffect" p14:presetBounceEnd="99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10" dur="10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6" presetClass="emph" presetSubtype="0" accel="50000" decel="5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2" dur="2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grpId="1" nodeType="withEffect" p14:presetBounceEnd="99000">
                                      <p:stCondLst>
                                        <p:cond delay="25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accel="50000" decel="50000" fill="hold" grpId="2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25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grpId="1" nodeType="withEffect" p14:presetBounceEnd="99000">
                                      <p:stCondLst>
                                        <p:cond delay="50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26" dur="10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accel="50000" decel="50000" fill="hold" grpId="2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2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2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2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2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fill="hold" grpId="1" nodeType="withEffect" p14:presetBounceEnd="99000">
                                      <p:stCondLst>
                                        <p:cond delay="75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34" dur="10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ccel="50000" decel="50000" fill="hold" grpId="2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2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7" grpId="2" animBg="1"/>
          <p:bldP spid="8" grpId="0" animBg="1"/>
          <p:bldP spid="8" grpId="1" animBg="1"/>
          <p:bldP spid="8" grpId="2" animBg="1"/>
          <p:bldP spid="9" grpId="0" animBg="1"/>
          <p:bldP spid="9" grpId="1" animBg="1"/>
          <p:bldP spid="9" grpId="2" animBg="1"/>
          <p:bldP spid="11" grpId="0" animBg="1"/>
          <p:bldP spid="11" grpId="1" animBg="1"/>
          <p:bldP spid="11" grpId="2" animBg="1"/>
          <p:bldP spid="12" grpId="0"/>
          <p:bldP spid="13" grpId="0"/>
          <p:bldP spid="14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10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6" presetClass="emph" presetSubtype="0" accel="50000" decel="5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2" dur="2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accel="50000" decel="50000" fill="hold" grpId="2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25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0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accel="50000" decel="50000" fill="hold" grpId="2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2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2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2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2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10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ccel="50000" decel="50000" fill="hold" grpId="2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2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7" grpId="2" animBg="1"/>
          <p:bldP spid="8" grpId="0" animBg="1"/>
          <p:bldP spid="8" grpId="1" animBg="1"/>
          <p:bldP spid="8" grpId="2" animBg="1"/>
          <p:bldP spid="9" grpId="0" animBg="1"/>
          <p:bldP spid="9" grpId="1" animBg="1"/>
          <p:bldP spid="9" grpId="2" animBg="1"/>
          <p:bldP spid="11" grpId="0" animBg="1"/>
          <p:bldP spid="11" grpId="1" animBg="1"/>
          <p:bldP spid="11" grpId="2" animBg="1"/>
          <p:bldP spid="12" grpId="0"/>
          <p:bldP spid="13" grpId="0"/>
          <p:bldP spid="14" grpId="0"/>
          <p:bldP spid="15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C7D0BF-EA3E-AD52-558A-8D9F6966F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913" y="828237"/>
            <a:ext cx="3521866" cy="679490"/>
          </a:xfrm>
        </p:spPr>
        <p:txBody>
          <a:bodyPr anchor="b">
            <a:normAutofit/>
          </a:bodyPr>
          <a:lstStyle/>
          <a:p>
            <a:pPr algn="ctr"/>
            <a:r>
              <a:rPr lang="en-GB" sz="3600" dirty="0">
                <a:solidFill>
                  <a:schemeClr val="tx2"/>
                </a:solidFill>
              </a:rPr>
              <a:t>Survey Outcomes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753761F-169D-D352-22E6-45F64609D837}"/>
              </a:ext>
            </a:extLst>
          </p:cNvPr>
          <p:cNvSpPr txBox="1"/>
          <p:nvPr/>
        </p:nvSpPr>
        <p:spPr>
          <a:xfrm>
            <a:off x="618324" y="150920"/>
            <a:ext cx="109550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chemeClr val="tx2"/>
                </a:solidFill>
              </a:rPr>
              <a:t>Introduction | </a:t>
            </a:r>
            <a:r>
              <a:rPr lang="en-GB" sz="1050" b="1" dirty="0">
                <a:solidFill>
                  <a:schemeClr val="tx2"/>
                </a:solidFill>
              </a:rPr>
              <a:t>Our research </a:t>
            </a:r>
            <a:r>
              <a:rPr lang="en-GB" sz="1050" dirty="0">
                <a:solidFill>
                  <a:schemeClr val="tx2"/>
                </a:solidFill>
              </a:rPr>
              <a:t>| Climate and Inequality | EU Green Deal | Opportunities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27A11-08CA-CD6F-B9BE-5A6DE3F57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6BBC-BAB5-4F65-A5D5-1E21D7A1C602}" type="slidenum">
              <a:rPr lang="en-GB" smtClean="0"/>
              <a:t>8</a:t>
            </a:fld>
            <a:endParaRPr lang="en-GB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E671A66-3B9B-5014-0282-FF66B5973B43}"/>
              </a:ext>
            </a:extLst>
          </p:cNvPr>
          <p:cNvGrpSpPr/>
          <p:nvPr/>
        </p:nvGrpSpPr>
        <p:grpSpPr>
          <a:xfrm>
            <a:off x="1875945" y="1947788"/>
            <a:ext cx="7765576" cy="1142434"/>
            <a:chOff x="2852382" y="1519349"/>
            <a:chExt cx="7485797" cy="114243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EC3C68-A7C5-9905-80FD-166C7C9F8FB0}"/>
                </a:ext>
              </a:extLst>
            </p:cNvPr>
            <p:cNvSpPr/>
            <p:nvPr/>
          </p:nvSpPr>
          <p:spPr>
            <a:xfrm>
              <a:off x="2852382" y="1519349"/>
              <a:ext cx="2572603" cy="1142434"/>
            </a:xfrm>
            <a:prstGeom prst="roundRect">
              <a:avLst/>
            </a:prstGeom>
            <a:solidFill>
              <a:srgbClr val="D7E7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2"/>
                  </a:solidFill>
                </a:rPr>
                <a:t>Survey sent to all EBs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3A5E7F8-0A2F-6AFA-CC59-F3A139CA9DB3}"/>
                </a:ext>
              </a:extLst>
            </p:cNvPr>
            <p:cNvSpPr/>
            <p:nvPr/>
          </p:nvSpPr>
          <p:spPr>
            <a:xfrm>
              <a:off x="5424985" y="1618810"/>
              <a:ext cx="4913194" cy="89205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400" b="0" i="0" dirty="0">
                  <a:solidFill>
                    <a:schemeClr val="tx2"/>
                  </a:solidFill>
                </a:rPr>
                <a:t>Received a response from 12 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F1807A8-A366-A05E-8827-528EF31F433C}"/>
              </a:ext>
            </a:extLst>
          </p:cNvPr>
          <p:cNvGrpSpPr/>
          <p:nvPr/>
        </p:nvGrpSpPr>
        <p:grpSpPr>
          <a:xfrm>
            <a:off x="1875945" y="3162012"/>
            <a:ext cx="7765576" cy="1142434"/>
            <a:chOff x="2852382" y="2733573"/>
            <a:chExt cx="7485797" cy="1142434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F381AFD6-43E2-E12B-CA20-C732B1171914}"/>
                </a:ext>
              </a:extLst>
            </p:cNvPr>
            <p:cNvSpPr/>
            <p:nvPr/>
          </p:nvSpPr>
          <p:spPr>
            <a:xfrm>
              <a:off x="2852382" y="2733573"/>
              <a:ext cx="2572603" cy="1142434"/>
            </a:xfrm>
            <a:prstGeom prst="roundRect">
              <a:avLst/>
            </a:prstGeom>
            <a:solidFill>
              <a:srgbClr val="D7E7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b="0" i="0" dirty="0">
                  <a:solidFill>
                    <a:schemeClr val="tx2"/>
                  </a:solidFill>
                </a:rPr>
                <a:t>Current work 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03153B5-C76D-A3E3-C68F-A7BAB1A96D81}"/>
                </a:ext>
              </a:extLst>
            </p:cNvPr>
            <p:cNvSpPr/>
            <p:nvPr/>
          </p:nvSpPr>
          <p:spPr>
            <a:xfrm>
              <a:off x="5424985" y="2882087"/>
              <a:ext cx="4913194" cy="89205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400" b="0" i="0" dirty="0">
                  <a:solidFill>
                    <a:schemeClr val="tx2"/>
                  </a:solidFill>
                </a:rPr>
                <a:t>Socioeconomic inequality is not part of the scope of EB’s work (3/12) </a:t>
              </a:r>
              <a:endParaRPr lang="en-US" sz="1400" dirty="0">
                <a:solidFill>
                  <a:schemeClr val="tx2"/>
                </a:solidFill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400" b="0" i="0" dirty="0">
                  <a:solidFill>
                    <a:schemeClr val="tx2"/>
                  </a:solidFill>
                </a:rPr>
                <a:t>Half have never encountered climate change as cause of inequality to date 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E67E92A-6289-2942-1A75-4BB345AA53B7}"/>
              </a:ext>
            </a:extLst>
          </p:cNvPr>
          <p:cNvGrpSpPr/>
          <p:nvPr/>
        </p:nvGrpSpPr>
        <p:grpSpPr>
          <a:xfrm>
            <a:off x="1875945" y="4376236"/>
            <a:ext cx="7765576" cy="1142434"/>
            <a:chOff x="2852382" y="3947797"/>
            <a:chExt cx="7485797" cy="1142434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7BD117D-26BE-54BA-A748-C776351F5DB5}"/>
                </a:ext>
              </a:extLst>
            </p:cNvPr>
            <p:cNvSpPr/>
            <p:nvPr/>
          </p:nvSpPr>
          <p:spPr>
            <a:xfrm>
              <a:off x="2852382" y="3947797"/>
              <a:ext cx="2572603" cy="1142434"/>
            </a:xfrm>
            <a:prstGeom prst="roundRect">
              <a:avLst/>
            </a:prstGeom>
            <a:solidFill>
              <a:srgbClr val="D7E7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b="0" i="0" dirty="0">
                  <a:solidFill>
                    <a:schemeClr val="tx2"/>
                  </a:solidFill>
                </a:rPr>
                <a:t>Sectors that will be affected by climate change 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60033D8-4D1A-4AED-DDC5-1AA14E17B4FE}"/>
                </a:ext>
              </a:extLst>
            </p:cNvPr>
            <p:cNvSpPr/>
            <p:nvPr/>
          </p:nvSpPr>
          <p:spPr>
            <a:xfrm>
              <a:off x="5424985" y="4072986"/>
              <a:ext cx="4913194" cy="89205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400" b="0" i="0" dirty="0">
                  <a:solidFill>
                    <a:schemeClr val="tx2"/>
                  </a:solidFill>
                </a:rPr>
                <a:t>Currently not a high priority for EBs</a:t>
              </a:r>
              <a:endParaRPr lang="en-US" sz="1400" dirty="0">
                <a:solidFill>
                  <a:schemeClr val="tx2"/>
                </a:solidFill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400" b="0" i="0" dirty="0">
                  <a:solidFill>
                    <a:schemeClr val="tx2"/>
                  </a:solidFill>
                </a:rPr>
                <a:t>Limited/no experience with equality mainstreaming in these sectors 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D2A641E-0258-2424-A3C7-E41D0AF5EF59}"/>
              </a:ext>
            </a:extLst>
          </p:cNvPr>
          <p:cNvGrpSpPr/>
          <p:nvPr/>
        </p:nvGrpSpPr>
        <p:grpSpPr>
          <a:xfrm>
            <a:off x="1875945" y="5590460"/>
            <a:ext cx="7765576" cy="1142434"/>
            <a:chOff x="2852382" y="5162021"/>
            <a:chExt cx="7485797" cy="1142434"/>
          </a:xfrm>
          <a:solidFill>
            <a:srgbClr val="D7E7D1"/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5EA6B2F-260E-44C7-6116-B9DD89231AD5}"/>
                </a:ext>
              </a:extLst>
            </p:cNvPr>
            <p:cNvSpPr/>
            <p:nvPr/>
          </p:nvSpPr>
          <p:spPr>
            <a:xfrm>
              <a:off x="2852382" y="5162021"/>
              <a:ext cx="2572603" cy="114243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b="0" i="0" dirty="0">
                  <a:solidFill>
                    <a:schemeClr val="tx2"/>
                  </a:solidFill>
                </a:rPr>
                <a:t>Involvement with climate change projects 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1E74E12A-32B7-0FEE-FC29-79E289256DC3}"/>
                </a:ext>
              </a:extLst>
            </p:cNvPr>
            <p:cNvSpPr/>
            <p:nvPr/>
          </p:nvSpPr>
          <p:spPr>
            <a:xfrm>
              <a:off x="5424985" y="5290863"/>
              <a:ext cx="4913194" cy="89205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2"/>
                  </a:solidFill>
                </a:rPr>
                <a:t>S</a:t>
              </a:r>
              <a:r>
                <a:rPr lang="en-US" sz="1200" b="0" i="0" dirty="0">
                  <a:solidFill>
                    <a:schemeClr val="tx2"/>
                  </a:solidFill>
                </a:rPr>
                <a:t>preading information and awareness</a:t>
              </a:r>
              <a:br>
                <a:rPr lang="en-US" sz="1200" b="0" i="0" dirty="0">
                  <a:solidFill>
                    <a:schemeClr val="tx2"/>
                  </a:solidFill>
                </a:rPr>
              </a:br>
              <a:r>
                <a:rPr lang="en-US" sz="1200" b="0" i="0" dirty="0">
                  <a:solidFill>
                    <a:schemeClr val="tx2"/>
                  </a:solidFill>
                </a:rPr>
                <a:t>(E.g., newsletters or special campaigns, commissioning research reports, treating individual complaints, and advising on laws and policies)</a:t>
              </a:r>
              <a:endParaRPr lang="en-US" sz="1200" dirty="0">
                <a:solidFill>
                  <a:schemeClr val="tx2"/>
                </a:solidFill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2"/>
                  </a:solidFill>
                </a:rPr>
                <a:t>Ins</a:t>
              </a:r>
              <a:r>
                <a:rPr lang="en-US" sz="1200" b="0" i="0" dirty="0">
                  <a:solidFill>
                    <a:schemeClr val="tx2"/>
                  </a:solidFill>
                </a:rPr>
                <a:t>ufficient expertise, need for extra resources </a:t>
              </a:r>
              <a:endParaRPr lang="en-GB" sz="12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236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3126903-D1D1-72D8-F00C-A9C05BCC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Interviews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506D6E-138D-6FC1-FDCF-603AF4B41099}"/>
              </a:ext>
            </a:extLst>
          </p:cNvPr>
          <p:cNvSpPr txBox="1"/>
          <p:nvPr/>
        </p:nvSpPr>
        <p:spPr>
          <a:xfrm>
            <a:off x="618324" y="150920"/>
            <a:ext cx="109550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chemeClr val="tx2"/>
                </a:solidFill>
              </a:rPr>
              <a:t>Introduction | </a:t>
            </a:r>
            <a:r>
              <a:rPr lang="en-GB" sz="1050" b="1" dirty="0">
                <a:solidFill>
                  <a:schemeClr val="tx2"/>
                </a:solidFill>
              </a:rPr>
              <a:t>Our research </a:t>
            </a:r>
            <a:r>
              <a:rPr lang="en-GB" sz="1050" dirty="0">
                <a:solidFill>
                  <a:schemeClr val="tx2"/>
                </a:solidFill>
              </a:rPr>
              <a:t>| Climate and Inequality | EU Green Deal | Opportunities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7A8EC8-580E-8E77-3D1B-E2FA06C8C864}"/>
              </a:ext>
            </a:extLst>
          </p:cNvPr>
          <p:cNvSpPr/>
          <p:nvPr/>
        </p:nvSpPr>
        <p:spPr>
          <a:xfrm>
            <a:off x="1436574" y="2500905"/>
            <a:ext cx="3090576" cy="1116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7 interviews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5 equality bodies &amp; 1 European Parliament member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28D40A-EE9D-9FA8-33B6-69FBC77ECD1B}"/>
              </a:ext>
            </a:extLst>
          </p:cNvPr>
          <p:cNvSpPr/>
          <p:nvPr/>
        </p:nvSpPr>
        <p:spPr>
          <a:xfrm>
            <a:off x="3507474" y="782334"/>
            <a:ext cx="3370997" cy="1116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2"/>
                </a:solidFill>
              </a:rPr>
              <a:t>Climate issues as a driver of inequality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Limited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Not a priority at the time of writing the report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1EF315-A3FF-9747-5D5A-BA938B3DCEC3}"/>
              </a:ext>
            </a:extLst>
          </p:cNvPr>
          <p:cNvSpPr/>
          <p:nvPr/>
        </p:nvSpPr>
        <p:spPr>
          <a:xfrm>
            <a:off x="7507153" y="1240336"/>
            <a:ext cx="3123029" cy="1330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2"/>
                </a:solidFill>
              </a:rPr>
              <a:t>Expertise &amp;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Distinction between effect of climate change and measures in place to combat climate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Lack of knowledge and tools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30BE28-8F1D-D16D-B443-2F6A036C7E41}"/>
              </a:ext>
            </a:extLst>
          </p:cNvPr>
          <p:cNvSpPr/>
          <p:nvPr/>
        </p:nvSpPr>
        <p:spPr>
          <a:xfrm>
            <a:off x="8163526" y="3426230"/>
            <a:ext cx="3409843" cy="1330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2"/>
                </a:solidFill>
              </a:rPr>
              <a:t>Mandates &amp; grounds for discrimination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Socio-economic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Intersectionality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A4E5628-8B70-6515-4097-DFEB04F97426}"/>
              </a:ext>
            </a:extLst>
          </p:cNvPr>
          <p:cNvSpPr/>
          <p:nvPr/>
        </p:nvSpPr>
        <p:spPr>
          <a:xfrm>
            <a:off x="5844367" y="5047275"/>
            <a:ext cx="3995670" cy="1330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2"/>
                </a:solidFill>
              </a:rPr>
              <a:t>Policy &amp; legislation at the national &amp; EU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Strategies to collaborate with governments &amp; civil society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Equality as an afterthought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Involved from design stage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4F6FEEE-3E8F-6787-A9E7-6D352B023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6BBC-BAB5-4F65-A5D5-1E21D7A1C602}" type="slidenum">
              <a:rPr lang="en-GB" smtClean="0"/>
              <a:t>9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C0DE99-26AA-0BE7-D0A9-0467527F7761}"/>
              </a:ext>
            </a:extLst>
          </p:cNvPr>
          <p:cNvSpPr/>
          <p:nvPr/>
        </p:nvSpPr>
        <p:spPr>
          <a:xfrm>
            <a:off x="1705970" y="4428699"/>
            <a:ext cx="3789560" cy="1734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Potential role of EBs is unclear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EBs have expertise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There is momentum (EU &amp; member state level)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Interest in knowledge development and involvement for policy</a:t>
            </a:r>
          </a:p>
        </p:txBody>
      </p:sp>
    </p:spTree>
    <p:extLst>
      <p:ext uri="{BB962C8B-B14F-4D97-AF65-F5344CB8AC3E}">
        <p14:creationId xmlns:p14="http://schemas.microsoft.com/office/powerpoint/2010/main" val="40791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0" grpId="0"/>
      <p:bldP spid="21" grpId="0"/>
      <p:bldP spid="2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820D3E3E695243A18602BCD7DE657A" ma:contentTypeVersion="19" ma:contentTypeDescription="Create a new document." ma:contentTypeScope="" ma:versionID="24c4f0fb971506cb32eded772314e1fc">
  <xsd:schema xmlns:xsd="http://www.w3.org/2001/XMLSchema" xmlns:xs="http://www.w3.org/2001/XMLSchema" xmlns:p="http://schemas.microsoft.com/office/2006/metadata/properties" xmlns:ns2="5dcaf206-b009-4658-99e1-4d638e44d8f5" xmlns:ns3="1fbf4851-1fe8-4378-a6d9-5967d98f316b" targetNamespace="http://schemas.microsoft.com/office/2006/metadata/properties" ma:root="true" ma:fieldsID="6de88571e738abf75a08d6972eb71fed" ns2:_="" ns3:_="">
    <xsd:import namespace="5dcaf206-b009-4658-99e1-4d638e44d8f5"/>
    <xsd:import namespace="1fbf4851-1fe8-4378-a6d9-5967d98f31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URL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caf206-b009-4658-99e1-4d638e44d8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URL" ma:index="20" nillable="true" ma:displayName="URL" ma:format="Hyperlink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91b2610-8ca3-4954-baf1-f497d7f4fe9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bf4851-1fe8-4378-a6d9-5967d98f316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1a178bd2-4b36-41f2-9a25-ef564fee8ee7}" ma:internalName="TaxCatchAll" ma:showField="CatchAllData" ma:web="1fbf4851-1fe8-4378-a6d9-5967d98f31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fbf4851-1fe8-4378-a6d9-5967d98f316b" xsi:nil="true"/>
    <lcf76f155ced4ddcb4097134ff3c332f xmlns="5dcaf206-b009-4658-99e1-4d638e44d8f5">
      <Terms xmlns="http://schemas.microsoft.com/office/infopath/2007/PartnerControls"/>
    </lcf76f155ced4ddcb4097134ff3c332f>
    <URL xmlns="5dcaf206-b009-4658-99e1-4d638e44d8f5">
      <Url xsi:nil="true"/>
      <Description xsi:nil="true"/>
    </URL>
  </documentManagement>
</p:properties>
</file>

<file path=customXml/itemProps1.xml><?xml version="1.0" encoding="utf-8"?>
<ds:datastoreItem xmlns:ds="http://schemas.openxmlformats.org/officeDocument/2006/customXml" ds:itemID="{EC771BFF-B680-4D4C-A894-A96356AFFB85}"/>
</file>

<file path=customXml/itemProps2.xml><?xml version="1.0" encoding="utf-8"?>
<ds:datastoreItem xmlns:ds="http://schemas.openxmlformats.org/officeDocument/2006/customXml" ds:itemID="{5C8FC8DC-EA62-4E78-A520-6DEF78163F74}"/>
</file>

<file path=customXml/itemProps3.xml><?xml version="1.0" encoding="utf-8"?>
<ds:datastoreItem xmlns:ds="http://schemas.openxmlformats.org/officeDocument/2006/customXml" ds:itemID="{8B2CF8D0-C08E-4908-857E-656F2C67B7E0}"/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2117</Words>
  <Application>Microsoft Office PowerPoint</Application>
  <PresentationFormat>Widescreen</PresentationFormat>
  <Paragraphs>258</Paragraphs>
  <Slides>27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Aptos</vt:lpstr>
      <vt:lpstr>Aptos Display</vt:lpstr>
      <vt:lpstr>Arial</vt:lpstr>
      <vt:lpstr>Arial Nova</vt:lpstr>
      <vt:lpstr>Calibri</vt:lpstr>
      <vt:lpstr>Calibri Light</vt:lpstr>
      <vt:lpstr>FS Me Pro</vt:lpstr>
      <vt:lpstr>MentiText</vt:lpstr>
      <vt:lpstr>Wingdings</vt:lpstr>
      <vt:lpstr>Office Theme</vt:lpstr>
      <vt:lpstr>1_Office Theme</vt:lpstr>
      <vt:lpstr>The Importance of Equality and the  EU Green Deal</vt:lpstr>
      <vt:lpstr>Contents</vt:lpstr>
      <vt:lpstr>A Window of Opportunity</vt:lpstr>
      <vt:lpstr>Join our mentimeter</vt:lpstr>
      <vt:lpstr>Menti:  Have you encountered climate change as a theme/cause for inequality in your work?</vt:lpstr>
      <vt:lpstr>Menti:  How familiar are you with the unequal impacts of the climate crisis on different groups in society?</vt:lpstr>
      <vt:lpstr>Our Research</vt:lpstr>
      <vt:lpstr>Survey Outcomes</vt:lpstr>
      <vt:lpstr>Interviews </vt:lpstr>
      <vt:lpstr>Planetary boundaries:  9 boundaries  6 crossed</vt:lpstr>
      <vt:lpstr>Vulnerable groups are more affected by impacts of environmental hazards and transition measures. </vt:lpstr>
      <vt:lpstr>Unequal Impact</vt:lpstr>
      <vt:lpstr>Menti:  Which grounds for discrimination does your equality body work around?</vt:lpstr>
      <vt:lpstr>CO2 Emissions Per Capita According to Income in Belgium </vt:lpstr>
      <vt:lpstr>Water Poverty</vt:lpstr>
      <vt:lpstr>Energy Poverty and Inequality</vt:lpstr>
      <vt:lpstr>Menti:  Can you think of specific climate policy measures that might impact 1 group more than others?</vt:lpstr>
      <vt:lpstr>EU Green Deal and Fit-for-55</vt:lpstr>
      <vt:lpstr>Under-recognised Inequalities </vt:lpstr>
      <vt:lpstr>Social Climate Fund</vt:lpstr>
      <vt:lpstr>Menti:  Has your organisation been invited to a Social Climate Fund stakeholders meeting?</vt:lpstr>
      <vt:lpstr>Social Climate Fund – Opportunities for EBs</vt:lpstr>
      <vt:lpstr>Menti:  Is the Just Transition on the political agenda in your country/region?</vt:lpstr>
      <vt:lpstr>Menti:  Is your organisation planning on/expecting to work on climate issues in 2025?</vt:lpstr>
      <vt:lpstr>Recommendations for Equality Bodies</vt:lpstr>
      <vt:lpstr>Menti:  What would your organisation need to successfully work on climate issues in the future?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Equality and the EU Green Deal</dc:title>
  <dc:creator>Hoornaert, S.L. (Siel)</dc:creator>
  <cp:lastModifiedBy>Hoornaert, S.L. (Siel)</cp:lastModifiedBy>
  <cp:revision>2</cp:revision>
  <dcterms:created xsi:type="dcterms:W3CDTF">2024-11-10T12:54:12Z</dcterms:created>
  <dcterms:modified xsi:type="dcterms:W3CDTF">2024-11-19T15:46:00Z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0x01010008820D3E3E695243A18602BCD7DE657A</vt:lpwstr>
  </property>
  <property fmtid="{D5CDD505-2E9C-101B-9397-08002B2CF9AE}" pid="3" name="MediaServiceImageTags">
    <vt:lpwstr/>
  </property>
</Properties>
</file>