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2"/>
  </p:sldMasterIdLst>
  <p:notesMasterIdLst>
    <p:notesMasterId r:id="rId24"/>
  </p:notesMasterIdLst>
  <p:handoutMasterIdLst>
    <p:handoutMasterId r:id="rId25"/>
  </p:handoutMasterIdLst>
  <p:sldIdLst>
    <p:sldId id="256" r:id="rId3"/>
    <p:sldId id="260" r:id="rId4"/>
    <p:sldId id="268" r:id="rId5"/>
    <p:sldId id="284" r:id="rId6"/>
    <p:sldId id="269" r:id="rId7"/>
    <p:sldId id="270" r:id="rId8"/>
    <p:sldId id="285" r:id="rId9"/>
    <p:sldId id="286" r:id="rId10"/>
    <p:sldId id="277" r:id="rId11"/>
    <p:sldId id="278" r:id="rId12"/>
    <p:sldId id="274" r:id="rId13"/>
    <p:sldId id="275" r:id="rId14"/>
    <p:sldId id="276" r:id="rId15"/>
    <p:sldId id="273" r:id="rId16"/>
    <p:sldId id="281" r:id="rId17"/>
    <p:sldId id="282" r:id="rId18"/>
    <p:sldId id="280" r:id="rId19"/>
    <p:sldId id="288" r:id="rId20"/>
    <p:sldId id="287" r:id="rId21"/>
    <p:sldId id="289"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D4C"/>
    <a:srgbClr val="EB8B2D"/>
    <a:srgbClr val="343433"/>
    <a:srgbClr val="636462"/>
    <a:srgbClr val="777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0" autoAdjust="0"/>
    <p:restoredTop sz="94618"/>
  </p:normalViewPr>
  <p:slideViewPr>
    <p:cSldViewPr snapToGrid="0" snapToObjects="1" showGuides="1">
      <p:cViewPr varScale="1">
        <p:scale>
          <a:sx n="104" d="100"/>
          <a:sy n="104" d="100"/>
        </p:scale>
        <p:origin x="1096" y="208"/>
      </p:cViewPr>
      <p:guideLst/>
    </p:cSldViewPr>
  </p:slideViewPr>
  <p:notesTextViewPr>
    <p:cViewPr>
      <p:scale>
        <a:sx n="1" d="1"/>
        <a:sy n="1" d="1"/>
      </p:scale>
      <p:origin x="0" y="0"/>
    </p:cViewPr>
  </p:notesTextViewPr>
  <p:notesViewPr>
    <p:cSldViewPr snapToGrid="0" snapToObjects="1" showGuides="1">
      <p:cViewPr varScale="1">
        <p:scale>
          <a:sx n="170" d="100"/>
          <a:sy n="170" d="100"/>
        </p:scale>
        <p:origin x="64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F9A7093-B570-B193-D7A9-C5C63DBA20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ABD1486-6470-ADF8-DE88-7EFF4FFC6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35FBCA-7827-204B-8916-3BD441F72BB8}" type="datetimeFigureOut">
              <a:rPr lang="de-DE" smtClean="0"/>
              <a:t>20.11.24</a:t>
            </a:fld>
            <a:endParaRPr lang="de-DE"/>
          </a:p>
        </p:txBody>
      </p:sp>
      <p:sp>
        <p:nvSpPr>
          <p:cNvPr id="4" name="Fußzeilenplatzhalter 3">
            <a:extLst>
              <a:ext uri="{FF2B5EF4-FFF2-40B4-BE49-F238E27FC236}">
                <a16:creationId xmlns:a16="http://schemas.microsoft.com/office/drawing/2014/main" id="{C4AD9848-4544-6C88-D485-3E2FFA25BC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A54C57B-ECE4-849C-BD69-0C6CD30F61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B2C0D7-0313-8748-AFD1-FE9CFDB25CAB}" type="slidenum">
              <a:rPr lang="de-DE" smtClean="0"/>
              <a:t>‹Nr.›</a:t>
            </a:fld>
            <a:endParaRPr lang="de-DE"/>
          </a:p>
        </p:txBody>
      </p:sp>
    </p:spTree>
    <p:extLst>
      <p:ext uri="{BB962C8B-B14F-4D97-AF65-F5344CB8AC3E}">
        <p14:creationId xmlns:p14="http://schemas.microsoft.com/office/powerpoint/2010/main" val="9665887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E5A1-857B-214D-8BEE-AF65CEFCD544}" type="datetimeFigureOut">
              <a:rPr lang="de-DE" smtClean="0"/>
              <a:t>20.11.24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31BCB-E4CC-CD41-BF0E-941D9510A3DE}" type="slidenum">
              <a:rPr lang="de-DE" smtClean="0"/>
              <a:t>‹Nr.›</a:t>
            </a:fld>
            <a:endParaRPr lang="de-DE"/>
          </a:p>
        </p:txBody>
      </p:sp>
    </p:spTree>
    <p:extLst>
      <p:ext uri="{BB962C8B-B14F-4D97-AF65-F5344CB8AC3E}">
        <p14:creationId xmlns:p14="http://schemas.microsoft.com/office/powerpoint/2010/main" val="22356255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Description: The graph shows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50 % of the people with the lowest income only contribute 7% of the global emissions. 40% of the population with middle income contribute 44 % of global emissions and the top 10% of the wealthiest people contribute almost half (49%) of the global emissions</a:t>
            </a:r>
            <a:r>
              <a:rPr lang="de-AT"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4" name="Foliennummernplatzhalter 3"/>
          <p:cNvSpPr>
            <a:spLocks noGrp="1"/>
          </p:cNvSpPr>
          <p:nvPr>
            <p:ph type="sldNum" sz="quarter" idx="5"/>
          </p:nvPr>
        </p:nvSpPr>
        <p:spPr/>
        <p:txBody>
          <a:bodyPr/>
          <a:lstStyle/>
          <a:p>
            <a:fld id="{0B531BCB-E4CC-CD41-BF0E-941D9510A3DE}" type="slidenum">
              <a:rPr lang="de-DE" smtClean="0"/>
              <a:t>6</a:t>
            </a:fld>
            <a:endParaRPr lang="de-DE"/>
          </a:p>
        </p:txBody>
      </p:sp>
    </p:spTree>
    <p:extLst>
      <p:ext uri="{BB962C8B-B14F-4D97-AF65-F5344CB8AC3E}">
        <p14:creationId xmlns:p14="http://schemas.microsoft.com/office/powerpoint/2010/main" val="178096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slides show and area map.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Country sizes show actual land area. Most world maps don't show this accurately as it isn't possible to represent the globe as a flat map without compromising on either shape or area.</a:t>
            </a:r>
            <a:r>
              <a:rPr lang="de-AT" dirty="0">
                <a:effectLst/>
              </a:rPr>
              <a:t> </a:t>
            </a:r>
            <a:endParaRPr lang="en-GB" dirty="0"/>
          </a:p>
        </p:txBody>
      </p:sp>
      <p:sp>
        <p:nvSpPr>
          <p:cNvPr id="4" name="Foliennummernplatzhalter 3"/>
          <p:cNvSpPr>
            <a:spLocks noGrp="1"/>
          </p:cNvSpPr>
          <p:nvPr>
            <p:ph type="sldNum" sz="quarter" idx="5"/>
          </p:nvPr>
        </p:nvSpPr>
        <p:spPr/>
        <p:txBody>
          <a:bodyPr/>
          <a:lstStyle/>
          <a:p>
            <a:fld id="{0B531BCB-E4CC-CD41-BF0E-941D9510A3DE}" type="slidenum">
              <a:rPr lang="de-DE" smtClean="0"/>
              <a:t>8</a:t>
            </a:fld>
            <a:endParaRPr lang="de-DE"/>
          </a:p>
        </p:txBody>
      </p:sp>
    </p:spTree>
    <p:extLst>
      <p:ext uri="{BB962C8B-B14F-4D97-AF65-F5344CB8AC3E}">
        <p14:creationId xmlns:p14="http://schemas.microsoft.com/office/powerpoint/2010/main" val="130818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Carbon map cumulatively shows CO2 emissions from energy use 1859-2011 and illustrates that the Global North, in particular European countries and the USA have disproportionally contributed to CO2 emissions.</a:t>
            </a:r>
          </a:p>
        </p:txBody>
      </p:sp>
      <p:sp>
        <p:nvSpPr>
          <p:cNvPr id="4" name="Foliennummernplatzhalter 3"/>
          <p:cNvSpPr>
            <a:spLocks noGrp="1"/>
          </p:cNvSpPr>
          <p:nvPr>
            <p:ph type="sldNum" sz="quarter" idx="5"/>
          </p:nvPr>
        </p:nvSpPr>
        <p:spPr/>
        <p:txBody>
          <a:bodyPr/>
          <a:lstStyle/>
          <a:p>
            <a:fld id="{0B531BCB-E4CC-CD41-BF0E-941D9510A3DE}" type="slidenum">
              <a:rPr lang="de-DE" smtClean="0"/>
              <a:t>9</a:t>
            </a:fld>
            <a:endParaRPr lang="de-DE"/>
          </a:p>
        </p:txBody>
      </p:sp>
    </p:spTree>
    <p:extLst>
      <p:ext uri="{BB962C8B-B14F-4D97-AF65-F5344CB8AC3E}">
        <p14:creationId xmlns:p14="http://schemas.microsoft.com/office/powerpoint/2010/main" val="183924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map shows that people at risk are mainly located in South-East Asia and, to a lesser extent, in Africa.</a:t>
            </a:r>
          </a:p>
        </p:txBody>
      </p:sp>
      <p:sp>
        <p:nvSpPr>
          <p:cNvPr id="4" name="Foliennummernplatzhalter 3"/>
          <p:cNvSpPr>
            <a:spLocks noGrp="1"/>
          </p:cNvSpPr>
          <p:nvPr>
            <p:ph type="sldNum" sz="quarter" idx="5"/>
          </p:nvPr>
        </p:nvSpPr>
        <p:spPr/>
        <p:txBody>
          <a:bodyPr/>
          <a:lstStyle/>
          <a:p>
            <a:fld id="{0B531BCB-E4CC-CD41-BF0E-941D9510A3DE}" type="slidenum">
              <a:rPr lang="de-DE" smtClean="0"/>
              <a:t>10</a:t>
            </a:fld>
            <a:endParaRPr lang="de-DE"/>
          </a:p>
        </p:txBody>
      </p:sp>
    </p:spTree>
    <p:extLst>
      <p:ext uri="{BB962C8B-B14F-4D97-AF65-F5344CB8AC3E}">
        <p14:creationId xmlns:p14="http://schemas.microsoft.com/office/powerpoint/2010/main" val="361572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graph shows that the 50% of the world population contributes to 12% of global emissions but is exposed to 75% of relative income losses due to climate change. Conversely, the top 10% of the world population, is responsible for close to half of all emissions, but faces just 3% of relative income losses. The graphs also highlights that the top 10% of the world population owns about three quarters of total personal wealth worldwide, while the poorest 50% owns just 2% of it. In other words, those who pollute less face more relative losses, but also have less resources to adapt.” Climate Inequality Report 2023, p. 85</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0B531BCB-E4CC-CD41-BF0E-941D9510A3DE}" type="slidenum">
              <a:rPr lang="de-DE" smtClean="0"/>
              <a:t>13</a:t>
            </a:fld>
            <a:endParaRPr lang="de-DE"/>
          </a:p>
        </p:txBody>
      </p:sp>
    </p:spTree>
    <p:extLst>
      <p:ext uri="{BB962C8B-B14F-4D97-AF65-F5344CB8AC3E}">
        <p14:creationId xmlns:p14="http://schemas.microsoft.com/office/powerpoint/2010/main" val="294309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graph which was presented in the IPCC 2014 report shows that different identity markers and dimensions of inequality such as gender, class, ethnicity, age, race or (dis)ability intersect and lead to different impacts of climate change (multidimensional vulnerability). Privileged segments of the population have high capacities and opportunities to cope with the impacts of climate change while marginalized persons, groups and communities often have little capacities and opportunities to cope and thus are profoundly at risk (multidimensional vulnerability). </a:t>
            </a:r>
          </a:p>
        </p:txBody>
      </p:sp>
      <p:sp>
        <p:nvSpPr>
          <p:cNvPr id="4" name="Foliennummernplatzhalter 3"/>
          <p:cNvSpPr>
            <a:spLocks noGrp="1"/>
          </p:cNvSpPr>
          <p:nvPr>
            <p:ph type="sldNum" sz="quarter" idx="5"/>
          </p:nvPr>
        </p:nvSpPr>
        <p:spPr/>
        <p:txBody>
          <a:bodyPr/>
          <a:lstStyle/>
          <a:p>
            <a:fld id="{0B531BCB-E4CC-CD41-BF0E-941D9510A3DE}" type="slidenum">
              <a:rPr lang="de-DE" smtClean="0"/>
              <a:t>14</a:t>
            </a:fld>
            <a:endParaRPr lang="de-DE"/>
          </a:p>
        </p:txBody>
      </p:sp>
    </p:spTree>
    <p:extLst>
      <p:ext uri="{BB962C8B-B14F-4D97-AF65-F5344CB8AC3E}">
        <p14:creationId xmlns:p14="http://schemas.microsoft.com/office/powerpoint/2010/main" val="322662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three pillars of climate policies and measures are mitigation, adaptation and loss and damages. Mitigation means the efforts to reduce the effects of climate change by cutting emissions. Adaptation means adjusting to the inevitable changes and transformations due to climate change. Loss and damages focus on how to deal with irrevocable losses and damages to infrastructure, housings, human lives, habitats and more.</a:t>
            </a:r>
          </a:p>
        </p:txBody>
      </p:sp>
      <p:sp>
        <p:nvSpPr>
          <p:cNvPr id="4" name="Foliennummernplatzhalter 3"/>
          <p:cNvSpPr>
            <a:spLocks noGrp="1"/>
          </p:cNvSpPr>
          <p:nvPr>
            <p:ph type="sldNum" sz="quarter" idx="5"/>
          </p:nvPr>
        </p:nvSpPr>
        <p:spPr/>
        <p:txBody>
          <a:bodyPr/>
          <a:lstStyle/>
          <a:p>
            <a:fld id="{0B531BCB-E4CC-CD41-BF0E-941D9510A3DE}" type="slidenum">
              <a:rPr lang="de-DE" smtClean="0"/>
              <a:t>18</a:t>
            </a:fld>
            <a:endParaRPr lang="de-DE"/>
          </a:p>
        </p:txBody>
      </p:sp>
    </p:spTree>
    <p:extLst>
      <p:ext uri="{BB962C8B-B14F-4D97-AF65-F5344CB8AC3E}">
        <p14:creationId xmlns:p14="http://schemas.microsoft.com/office/powerpoint/2010/main" val="731948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44CBE7-AFBB-1961-3EFC-905CC26E258C}"/>
              </a:ext>
            </a:extLst>
          </p:cNvPr>
          <p:cNvPicPr>
            <a:picLocks noChangeAspect="1"/>
          </p:cNvPicPr>
          <p:nvPr userDrawn="1"/>
        </p:nvPicPr>
        <p:blipFill rotWithShape="1">
          <a:blip r:embed="rId2"/>
          <a:srcRect b="23705"/>
          <a:stretch/>
        </p:blipFill>
        <p:spPr>
          <a:xfrm>
            <a:off x="0" y="0"/>
            <a:ext cx="12240683" cy="5253203"/>
          </a:xfrm>
          <a:prstGeom prst="rect">
            <a:avLst/>
          </a:prstGeom>
        </p:spPr>
      </p:pic>
      <p:sp>
        <p:nvSpPr>
          <p:cNvPr id="4" name="Title 1">
            <a:extLst>
              <a:ext uri="{FF2B5EF4-FFF2-40B4-BE49-F238E27FC236}">
                <a16:creationId xmlns:a16="http://schemas.microsoft.com/office/drawing/2014/main" id="{94A5A38D-E190-82AE-46C3-265489251394}"/>
              </a:ext>
            </a:extLst>
          </p:cNvPr>
          <p:cNvSpPr>
            <a:spLocks noGrp="1"/>
          </p:cNvSpPr>
          <p:nvPr>
            <p:ph type="ctrTitle"/>
          </p:nvPr>
        </p:nvSpPr>
        <p:spPr>
          <a:xfrm>
            <a:off x="815165" y="5444785"/>
            <a:ext cx="10561669" cy="592944"/>
          </a:xfrm>
          <a:prstGeom prst="rect">
            <a:avLst/>
          </a:prstGeom>
        </p:spPr>
        <p:txBody>
          <a:bodyPr anchor="b">
            <a:noAutofit/>
          </a:bodyPr>
          <a:lstStyle>
            <a:lvl1pPr algn="l">
              <a:defRPr sz="2800" b="1">
                <a:solidFill>
                  <a:schemeClr val="accent1"/>
                </a:solidFill>
              </a:defRPr>
            </a:lvl1pPr>
          </a:lstStyle>
          <a:p>
            <a:endParaRPr lang="en-US" dirty="0"/>
          </a:p>
        </p:txBody>
      </p:sp>
      <p:pic>
        <p:nvPicPr>
          <p:cNvPr id="3" name="Grafik 2">
            <a:extLst>
              <a:ext uri="{FF2B5EF4-FFF2-40B4-BE49-F238E27FC236}">
                <a16:creationId xmlns:a16="http://schemas.microsoft.com/office/drawing/2014/main" id="{DAF22D57-A655-7FE5-31A7-9DEB5FA30278}"/>
              </a:ext>
            </a:extLst>
          </p:cNvPr>
          <p:cNvPicPr>
            <a:picLocks noChangeAspect="1"/>
          </p:cNvPicPr>
          <p:nvPr userDrawn="1"/>
        </p:nvPicPr>
        <p:blipFill>
          <a:blip r:embed="rId3"/>
          <a:stretch>
            <a:fillRect/>
          </a:stretch>
        </p:blipFill>
        <p:spPr>
          <a:xfrm>
            <a:off x="0" y="0"/>
            <a:ext cx="5109882" cy="2382697"/>
          </a:xfrm>
          <a:prstGeom prst="rect">
            <a:avLst/>
          </a:prstGeom>
        </p:spPr>
      </p:pic>
    </p:spTree>
    <p:extLst>
      <p:ext uri="{BB962C8B-B14F-4D97-AF65-F5344CB8AC3E}">
        <p14:creationId xmlns:p14="http://schemas.microsoft.com/office/powerpoint/2010/main" val="328777545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ckblatt Social Media+www">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090AD0-FD2A-CA7D-BBD5-5B2FCD0D8173}"/>
              </a:ext>
            </a:extLst>
          </p:cNvPr>
          <p:cNvPicPr>
            <a:picLocks noChangeAspect="1"/>
          </p:cNvPicPr>
          <p:nvPr userDrawn="1"/>
        </p:nvPicPr>
        <p:blipFill>
          <a:blip r:embed="rId2"/>
          <a:srcRect/>
          <a:stretch/>
        </p:blipFill>
        <p:spPr>
          <a:xfrm>
            <a:off x="0" y="0"/>
            <a:ext cx="12240682" cy="6885384"/>
          </a:xfrm>
          <a:prstGeom prst="rect">
            <a:avLst/>
          </a:prstGeom>
        </p:spPr>
      </p:pic>
    </p:spTree>
    <p:extLst>
      <p:ext uri="{BB962C8B-B14F-4D97-AF65-F5344CB8AC3E}">
        <p14:creationId xmlns:p14="http://schemas.microsoft.com/office/powerpoint/2010/main" val="35281365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44FC01E-4815-58CB-245F-C6264A32E6F9}"/>
              </a:ext>
            </a:extLst>
          </p:cNvPr>
          <p:cNvSpPr>
            <a:spLocks noGrp="1"/>
          </p:cNvSpPr>
          <p:nvPr>
            <p:ph idx="1"/>
          </p:nvPr>
        </p:nvSpPr>
        <p:spPr>
          <a:xfrm>
            <a:off x="767408" y="1130142"/>
            <a:ext cx="10858029" cy="4746783"/>
          </a:xfrm>
        </p:spPr>
        <p:txBody>
          <a:bodyPr>
            <a:normAutofit/>
          </a:bodyPr>
          <a:lstStyle>
            <a:lvl1pPr marL="228594" indent="-228594">
              <a:buFont typeface="Wingdings" pitchFamily="2" charset="2"/>
              <a:buChar char="§"/>
              <a:defRPr sz="1800">
                <a:solidFill>
                  <a:srgbClr val="4C4D4C"/>
                </a:solidFill>
              </a:defRPr>
            </a:lvl1pPr>
            <a:lvl2pPr marL="685783" indent="-228594">
              <a:buFont typeface="Wingdings" pitchFamily="2" charset="2"/>
              <a:buChar char="§"/>
              <a:defRPr sz="1800">
                <a:solidFill>
                  <a:srgbClr val="4C4D4C"/>
                </a:solidFill>
              </a:defRPr>
            </a:lvl2pPr>
            <a:lvl3pPr marL="1142971" indent="-228594">
              <a:buFont typeface="Wingdings" pitchFamily="2" charset="2"/>
              <a:buChar char="§"/>
              <a:defRPr sz="1800">
                <a:solidFill>
                  <a:srgbClr val="4C4D4C"/>
                </a:solidFill>
              </a:defRPr>
            </a:lvl3pPr>
            <a:lvl4pPr marL="1600160" indent="-228594">
              <a:buFont typeface="Wingdings" pitchFamily="2" charset="2"/>
              <a:buChar char="§"/>
              <a:defRPr sz="1800">
                <a:solidFill>
                  <a:srgbClr val="4C4D4C"/>
                </a:solidFill>
              </a:defRPr>
            </a:lvl4pPr>
            <a:lvl5pPr marL="2057349" indent="-228594">
              <a:buFont typeface="Wingdings" pitchFamily="2" charset="2"/>
              <a:buChar char="§"/>
              <a:defRPr sz="1800">
                <a:solidFill>
                  <a:srgbClr val="4C4D4C"/>
                </a:solidFill>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e Placeholder 3">
            <a:extLst>
              <a:ext uri="{FF2B5EF4-FFF2-40B4-BE49-F238E27FC236}">
                <a16:creationId xmlns:a16="http://schemas.microsoft.com/office/drawing/2014/main" id="{8864711B-B66A-4977-94BF-C8F7966752A4}"/>
              </a:ext>
            </a:extLst>
          </p:cNvPr>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r>
              <a:rPr lang="de-AT" dirty="0"/>
              <a:t>20 </a:t>
            </a:r>
            <a:fld id="{7C3CDC0F-71BF-B840-812C-9588125E0BFE}" type="datetime6">
              <a:rPr lang="de-AT" smtClean="0"/>
              <a:pPr algn="ctr"/>
              <a:t>November 24</a:t>
            </a:fld>
            <a:endParaRPr lang="de-AT" dirty="0"/>
          </a:p>
        </p:txBody>
      </p:sp>
      <p:sp>
        <p:nvSpPr>
          <p:cNvPr id="15" name="Footer Placeholder 4">
            <a:extLst>
              <a:ext uri="{FF2B5EF4-FFF2-40B4-BE49-F238E27FC236}">
                <a16:creationId xmlns:a16="http://schemas.microsoft.com/office/drawing/2014/main" id="{DADEC43C-9F10-44C2-948C-1CE9C0008CC4}"/>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dirty="0"/>
              <a:t>Dr. Monika Mayrhofer</a:t>
            </a:r>
          </a:p>
        </p:txBody>
      </p:sp>
      <p:sp>
        <p:nvSpPr>
          <p:cNvPr id="8" name="Title Placeholder 1">
            <a:extLst>
              <a:ext uri="{FF2B5EF4-FFF2-40B4-BE49-F238E27FC236}">
                <a16:creationId xmlns:a16="http://schemas.microsoft.com/office/drawing/2014/main" id="{062F2930-2022-4645-AD40-1CBBC51C547D}"/>
              </a:ext>
            </a:extLst>
          </p:cNvPr>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9" name="Slide Number Placeholder 5">
            <a:extLst>
              <a:ext uri="{FF2B5EF4-FFF2-40B4-BE49-F238E27FC236}">
                <a16:creationId xmlns:a16="http://schemas.microsoft.com/office/drawing/2014/main" id="{2DDB4200-B07A-411A-9FE4-AD38EF843FC7}"/>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654240300"/>
      </p:ext>
    </p:extLst>
  </p:cSld>
  <p:clrMapOvr>
    <a:masterClrMapping/>
  </p:clrMapOvr>
  <p:extLst>
    <p:ext uri="{DCECCB84-F9BA-43D5-87BE-67443E8EF086}">
      <p15:sldGuideLst xmlns:p15="http://schemas.microsoft.com/office/powerpoint/2012/main">
        <p15:guide id="1" orient="horz" pos="210" userDrawn="1">
          <p15:clr>
            <a:srgbClr val="FBAE40"/>
          </p15:clr>
        </p15:guide>
        <p15:guide id="2" pos="4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0E2EE-6D34-4B5B-AA4B-573B592F9D25}"/>
              </a:ext>
            </a:extLst>
          </p:cNvPr>
          <p:cNvSpPr>
            <a:spLocks noGrp="1"/>
          </p:cNvSpPr>
          <p:nvPr>
            <p:ph type="title"/>
          </p:nvPr>
        </p:nvSpPr>
        <p:spPr/>
        <p:txBody>
          <a:bodyPr/>
          <a:lstStyle/>
          <a:p>
            <a:r>
              <a:rPr lang="de-DE" dirty="0"/>
              <a:t>Mastertitelformat bearbeiten</a:t>
            </a:r>
            <a:endParaRPr lang="de-AT" dirty="0"/>
          </a:p>
        </p:txBody>
      </p:sp>
      <p:sp>
        <p:nvSpPr>
          <p:cNvPr id="6" name="Date Placeholder 3">
            <a:extLst>
              <a:ext uri="{FF2B5EF4-FFF2-40B4-BE49-F238E27FC236}">
                <a16:creationId xmlns:a16="http://schemas.microsoft.com/office/drawing/2014/main" id="{CCA28F89-96FF-4583-812E-E0A19D070C68}"/>
              </a:ext>
            </a:extLst>
          </p:cNvPr>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7" name="Footer Placeholder 4">
            <a:extLst>
              <a:ext uri="{FF2B5EF4-FFF2-40B4-BE49-F238E27FC236}">
                <a16:creationId xmlns:a16="http://schemas.microsoft.com/office/drawing/2014/main" id="{7FFC789B-2A81-4438-874D-C120BD958386}"/>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8" name="Slide Number Placeholder 5">
            <a:extLst>
              <a:ext uri="{FF2B5EF4-FFF2-40B4-BE49-F238E27FC236}">
                <a16:creationId xmlns:a16="http://schemas.microsoft.com/office/drawing/2014/main" id="{45BED4D0-8BC2-43F5-A2D4-B6152750D3BA}"/>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207351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6763" y="1130400"/>
            <a:ext cx="5273191" cy="4751387"/>
          </a:xfrm>
        </p:spPr>
        <p:txBody>
          <a:bodyPr vert="horz" lIns="91440" tIns="45720" rIns="91440" bIns="45720" rtlCol="0">
            <a:normAutofit/>
          </a:bodyPr>
          <a:lstStyle>
            <a:lvl1pPr>
              <a:defRPr lang="de-DE" dirty="0"/>
            </a:lvl1pPr>
            <a:lvl2pPr>
              <a:defRPr lang="de-DE" dirty="0"/>
            </a:lvl2pPr>
            <a:lvl3pPr>
              <a:defRPr lang="de-DE" dirty="0"/>
            </a:lvl3pPr>
            <a:lvl4pPr>
              <a:defRPr lang="de-DE" dirty="0"/>
            </a:lvl4pPr>
            <a:lvl5pPr>
              <a:defRPr lang="en-US" dirty="0"/>
            </a:lvl5pPr>
          </a:lstStyle>
          <a:p>
            <a:pPr marL="228594" lvl="0" indent="-228594">
              <a:buFont typeface="Wingdings" pitchFamily="2" charset="2"/>
              <a:buChar char="§"/>
            </a:pPr>
            <a:r>
              <a:rPr lang="de-DE" dirty="0"/>
              <a:t>Mastertextformat bearbeiten</a:t>
            </a:r>
          </a:p>
          <a:p>
            <a:pPr marL="685783" lvl="1" indent="-228594">
              <a:buFont typeface="Wingdings" pitchFamily="2" charset="2"/>
              <a:buChar char="§"/>
            </a:pPr>
            <a:r>
              <a:rPr lang="de-DE" dirty="0"/>
              <a:t>Zweite Ebene</a:t>
            </a:r>
          </a:p>
          <a:p>
            <a:pPr marL="1142971" lvl="2" indent="-228594">
              <a:buFont typeface="Wingdings" pitchFamily="2" charset="2"/>
              <a:buChar char="§"/>
            </a:pPr>
            <a:r>
              <a:rPr lang="de-DE" dirty="0"/>
              <a:t>Dritte Ebene</a:t>
            </a:r>
          </a:p>
          <a:p>
            <a:pPr marL="1600160" lvl="3" indent="-228594">
              <a:buFont typeface="Wingdings" pitchFamily="2" charset="2"/>
              <a:buChar char="§"/>
            </a:pPr>
            <a:r>
              <a:rPr lang="de-DE" dirty="0"/>
              <a:t>Vierte Ebene</a:t>
            </a:r>
          </a:p>
          <a:p>
            <a:pPr marL="2057349" lvl="4" indent="-228594">
              <a:buFont typeface="Wingdings" pitchFamily="2" charset="2"/>
              <a:buChar char="§"/>
            </a:pPr>
            <a:r>
              <a:rPr lang="de-DE" dirty="0"/>
              <a:t>Fünfte Ebene</a:t>
            </a:r>
            <a:endParaRPr lang="en-US" dirty="0"/>
          </a:p>
        </p:txBody>
      </p:sp>
      <p:sp>
        <p:nvSpPr>
          <p:cNvPr id="9" name="Content Placeholder 2">
            <a:extLst>
              <a:ext uri="{FF2B5EF4-FFF2-40B4-BE49-F238E27FC236}">
                <a16:creationId xmlns:a16="http://schemas.microsoft.com/office/drawing/2014/main" id="{27F25E90-E439-A938-CC55-2C9384E72BBE}"/>
              </a:ext>
            </a:extLst>
          </p:cNvPr>
          <p:cNvSpPr>
            <a:spLocks noGrp="1"/>
          </p:cNvSpPr>
          <p:nvPr>
            <p:ph sz="half" idx="13"/>
          </p:nvPr>
        </p:nvSpPr>
        <p:spPr>
          <a:xfrm>
            <a:off x="6359368" y="1130400"/>
            <a:ext cx="5274000" cy="4751387"/>
          </a:xfrm>
        </p:spPr>
        <p:txBody>
          <a:bodyPr>
            <a:normAutofit/>
          </a:bodyPr>
          <a:lstStyle>
            <a:lvl1pPr marL="228594" indent="-228594">
              <a:buFont typeface="Wingdings" pitchFamily="2" charset="2"/>
              <a:buChar char="§"/>
              <a:defRPr sz="1800">
                <a:solidFill>
                  <a:srgbClr val="4C4D4C"/>
                </a:solidFill>
              </a:defRPr>
            </a:lvl1pPr>
            <a:lvl2pPr marL="685783" indent="-228594">
              <a:buFont typeface="Wingdings" pitchFamily="2" charset="2"/>
              <a:buChar char="§"/>
              <a:defRPr sz="1800">
                <a:solidFill>
                  <a:srgbClr val="4C4D4C"/>
                </a:solidFill>
              </a:defRPr>
            </a:lvl2pPr>
            <a:lvl3pPr marL="1142971" indent="-228594">
              <a:buFont typeface="Wingdings" pitchFamily="2" charset="2"/>
              <a:buChar char="§"/>
              <a:defRPr sz="1800">
                <a:solidFill>
                  <a:srgbClr val="4C4D4C"/>
                </a:solidFill>
              </a:defRPr>
            </a:lvl3pPr>
            <a:lvl4pPr marL="1600160" indent="-228594">
              <a:buFont typeface="Wingdings" pitchFamily="2" charset="2"/>
              <a:buChar char="§"/>
              <a:defRPr sz="1800">
                <a:solidFill>
                  <a:srgbClr val="4C4D4C"/>
                </a:solidFill>
              </a:defRPr>
            </a:lvl4pPr>
            <a:lvl5pPr marL="2057349" indent="-228594">
              <a:buFont typeface="Wingdings" pitchFamily="2" charset="2"/>
              <a:buChar char="§"/>
              <a:defRPr sz="1800">
                <a:solidFill>
                  <a:srgbClr val="4C4D4C"/>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Date Placeholder 3">
            <a:extLst>
              <a:ext uri="{FF2B5EF4-FFF2-40B4-BE49-F238E27FC236}">
                <a16:creationId xmlns:a16="http://schemas.microsoft.com/office/drawing/2014/main" id="{4D2A0F63-3047-48A0-8844-706F94AA591B}"/>
              </a:ext>
            </a:extLst>
          </p:cNvPr>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14" name="Footer Placeholder 4">
            <a:extLst>
              <a:ext uri="{FF2B5EF4-FFF2-40B4-BE49-F238E27FC236}">
                <a16:creationId xmlns:a16="http://schemas.microsoft.com/office/drawing/2014/main" id="{01F5EA41-68C8-4101-A777-DA8D66CDA325}"/>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8" name="Title Placeholder 1">
            <a:extLst>
              <a:ext uri="{FF2B5EF4-FFF2-40B4-BE49-F238E27FC236}">
                <a16:creationId xmlns:a16="http://schemas.microsoft.com/office/drawing/2014/main" id="{BA835BB1-C341-484D-9478-FD7AC6FE9158}"/>
              </a:ext>
            </a:extLst>
          </p:cNvPr>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10" name="Slide Number Placeholder 5">
            <a:extLst>
              <a:ext uri="{FF2B5EF4-FFF2-40B4-BE49-F238E27FC236}">
                <a16:creationId xmlns:a16="http://schemas.microsoft.com/office/drawing/2014/main" id="{73CABCA6-8A44-4510-88DF-105258291619}"/>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3946873069"/>
      </p:ext>
    </p:extLst>
  </p:cSld>
  <p:clrMapOvr>
    <a:masterClrMapping/>
  </p:clrMapOvr>
  <p:extLst>
    <p:ext uri="{DCECCB84-F9BA-43D5-87BE-67443E8EF086}">
      <p15:sldGuideLst xmlns:p15="http://schemas.microsoft.com/office/powerpoint/2012/main">
        <p15:guide id="1" orient="horz" pos="11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0969" y="1797050"/>
            <a:ext cx="5274000" cy="4079875"/>
          </a:xfrm>
        </p:spPr>
        <p:txBody>
          <a:bodyPr>
            <a:normAutofit/>
          </a:bodyPr>
          <a:lstStyle>
            <a:lvl1pPr marL="228594" indent="-228594">
              <a:buFont typeface="Wingdings" pitchFamily="2" charset="2"/>
              <a:buChar char="§"/>
              <a:defRPr sz="1800">
                <a:solidFill>
                  <a:srgbClr val="4C4D4C"/>
                </a:solidFill>
              </a:defRPr>
            </a:lvl1pPr>
            <a:lvl2pPr marL="457189" indent="0">
              <a:buNone/>
              <a:defRPr sz="2400">
                <a:solidFill>
                  <a:srgbClr val="4C4D4C"/>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de-DE" dirty="0"/>
              <a:t>Mastertextformat bearbeiten</a:t>
            </a:r>
          </a:p>
          <a:p>
            <a:pPr lvl="1"/>
            <a:endParaRPr lang="en-US" dirty="0"/>
          </a:p>
        </p:txBody>
      </p:sp>
      <p:sp>
        <p:nvSpPr>
          <p:cNvPr id="7" name="Textfeld 6">
            <a:extLst>
              <a:ext uri="{FF2B5EF4-FFF2-40B4-BE49-F238E27FC236}">
                <a16:creationId xmlns:a16="http://schemas.microsoft.com/office/drawing/2014/main" id="{D23EBBEB-ABBC-395C-14A7-2F7F0FAE60BA}"/>
              </a:ext>
            </a:extLst>
          </p:cNvPr>
          <p:cNvSpPr txBox="1"/>
          <p:nvPr userDrawn="1"/>
        </p:nvSpPr>
        <p:spPr>
          <a:xfrm>
            <a:off x="770969" y="1126927"/>
            <a:ext cx="5273999" cy="400110"/>
          </a:xfrm>
          <a:prstGeom prst="rect">
            <a:avLst/>
          </a:prstGeom>
          <a:solidFill>
            <a:schemeClr val="accent3"/>
          </a:solidFill>
        </p:spPr>
        <p:txBody>
          <a:bodyPr wrap="square" rtlCol="0">
            <a:spAutoFit/>
          </a:bodyPr>
          <a:lstStyle/>
          <a:p>
            <a:r>
              <a:rPr lang="de-DE" sz="2000" dirty="0">
                <a:solidFill>
                  <a:schemeClr val="bg1"/>
                </a:solidFill>
              </a:rPr>
              <a:t>Untertitelformat bearbeiten</a:t>
            </a:r>
          </a:p>
        </p:txBody>
      </p:sp>
      <p:sp>
        <p:nvSpPr>
          <p:cNvPr id="8" name="Content Placeholder 2">
            <a:extLst>
              <a:ext uri="{FF2B5EF4-FFF2-40B4-BE49-F238E27FC236}">
                <a16:creationId xmlns:a16="http://schemas.microsoft.com/office/drawing/2014/main" id="{068689F5-31B5-F924-6649-EBD229A11FB1}"/>
              </a:ext>
            </a:extLst>
          </p:cNvPr>
          <p:cNvSpPr>
            <a:spLocks noGrp="1"/>
          </p:cNvSpPr>
          <p:nvPr>
            <p:ph sz="half" idx="13"/>
          </p:nvPr>
        </p:nvSpPr>
        <p:spPr>
          <a:xfrm>
            <a:off x="6359368" y="1797050"/>
            <a:ext cx="5274000" cy="4079875"/>
          </a:xfrm>
        </p:spPr>
        <p:txBody>
          <a:bodyPr>
            <a:normAutofit/>
          </a:bodyPr>
          <a:lstStyle>
            <a:lvl1pPr marL="228594" indent="-228594">
              <a:buFont typeface="Wingdings" pitchFamily="2" charset="2"/>
              <a:buChar char="§"/>
              <a:defRPr sz="1800">
                <a:solidFill>
                  <a:srgbClr val="4C4D4C"/>
                </a:solidFill>
              </a:defRPr>
            </a:lvl1pPr>
            <a:lvl2pPr marL="457189" indent="0">
              <a:buNone/>
              <a:defRPr sz="2400">
                <a:solidFill>
                  <a:srgbClr val="4C4D4C"/>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de-DE" dirty="0"/>
              <a:t>Mastertextformat bearbeiten</a:t>
            </a:r>
          </a:p>
          <a:p>
            <a:pPr lvl="1"/>
            <a:endParaRPr lang="en-US" dirty="0"/>
          </a:p>
        </p:txBody>
      </p:sp>
      <p:sp>
        <p:nvSpPr>
          <p:cNvPr id="10" name="Textfeld 9">
            <a:extLst>
              <a:ext uri="{FF2B5EF4-FFF2-40B4-BE49-F238E27FC236}">
                <a16:creationId xmlns:a16="http://schemas.microsoft.com/office/drawing/2014/main" id="{8FCADC7D-CFAE-D0EC-0BBB-45D49E9E25BF}"/>
              </a:ext>
            </a:extLst>
          </p:cNvPr>
          <p:cNvSpPr txBox="1"/>
          <p:nvPr userDrawn="1"/>
        </p:nvSpPr>
        <p:spPr>
          <a:xfrm>
            <a:off x="6359368" y="1127050"/>
            <a:ext cx="5274000" cy="400110"/>
          </a:xfrm>
          <a:prstGeom prst="rect">
            <a:avLst/>
          </a:prstGeom>
          <a:solidFill>
            <a:schemeClr val="accent3"/>
          </a:solidFill>
        </p:spPr>
        <p:txBody>
          <a:bodyPr wrap="square" rtlCol="0">
            <a:spAutoFit/>
          </a:bodyPr>
          <a:lstStyle/>
          <a:p>
            <a:r>
              <a:rPr lang="de-DE" sz="2000" dirty="0">
                <a:solidFill>
                  <a:schemeClr val="bg1"/>
                </a:solidFill>
              </a:rPr>
              <a:t>Untertitelformat bearbeiten</a:t>
            </a:r>
          </a:p>
        </p:txBody>
      </p:sp>
      <p:sp>
        <p:nvSpPr>
          <p:cNvPr id="11" name="Date Placeholder 3">
            <a:extLst>
              <a:ext uri="{FF2B5EF4-FFF2-40B4-BE49-F238E27FC236}">
                <a16:creationId xmlns:a16="http://schemas.microsoft.com/office/drawing/2014/main" id="{4139E03F-37B4-4FFD-BF3A-B610654DE870}"/>
              </a:ext>
            </a:extLst>
          </p:cNvPr>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12" name="Footer Placeholder 4">
            <a:extLst>
              <a:ext uri="{FF2B5EF4-FFF2-40B4-BE49-F238E27FC236}">
                <a16:creationId xmlns:a16="http://schemas.microsoft.com/office/drawing/2014/main" id="{34164399-33DF-4CA4-BB06-BBFA3298F44D}"/>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15" name="Title Placeholder 1">
            <a:extLst>
              <a:ext uri="{FF2B5EF4-FFF2-40B4-BE49-F238E27FC236}">
                <a16:creationId xmlns:a16="http://schemas.microsoft.com/office/drawing/2014/main" id="{E524F7D8-13D0-4D7C-BB66-DD0288049AE3}"/>
              </a:ext>
            </a:extLst>
          </p:cNvPr>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16" name="Slide Number Placeholder 5">
            <a:extLst>
              <a:ext uri="{FF2B5EF4-FFF2-40B4-BE49-F238E27FC236}">
                <a16:creationId xmlns:a16="http://schemas.microsoft.com/office/drawing/2014/main" id="{70BA7D5B-6828-4902-BCFD-FDFC101416F5}"/>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2912441255"/>
      </p:ext>
    </p:extLst>
  </p:cSld>
  <p:clrMapOvr>
    <a:masterClrMapping/>
  </p:clrMapOvr>
  <p:extLst>
    <p:ext uri="{DCECCB84-F9BA-43D5-87BE-67443E8EF086}">
      <p15:sldGuideLst xmlns:p15="http://schemas.microsoft.com/office/powerpoint/2012/main">
        <p15:guide id="1" orient="horz" pos="11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9368" y="1130400"/>
            <a:ext cx="5274000" cy="4756918"/>
          </a:xfrm>
        </p:spPr>
        <p:txBody>
          <a:bodyPr>
            <a:normAutofit/>
          </a:bodyPr>
          <a:lstStyle>
            <a:lvl1pPr marL="228594" indent="-228594">
              <a:buFont typeface="Wingdings" pitchFamily="2" charset="2"/>
              <a:buChar char="§"/>
              <a:defRPr sz="1800">
                <a:solidFill>
                  <a:srgbClr val="4C4D4C"/>
                </a:solidFill>
              </a:defRPr>
            </a:lvl1pPr>
            <a:lvl2pPr marL="685783" indent="-228594">
              <a:buFont typeface="Wingdings" pitchFamily="2" charset="2"/>
              <a:buChar char="§"/>
              <a:defRPr sz="1800">
                <a:solidFill>
                  <a:srgbClr val="4C4D4C"/>
                </a:solidFill>
              </a:defRPr>
            </a:lvl2pPr>
            <a:lvl3pPr marL="1142971" indent="-228594">
              <a:buFont typeface="Wingdings" pitchFamily="2" charset="2"/>
              <a:buChar char="§"/>
              <a:defRPr sz="1800">
                <a:solidFill>
                  <a:srgbClr val="4C4D4C"/>
                </a:solidFill>
              </a:defRPr>
            </a:lvl3pPr>
            <a:lvl4pPr marL="1600160" indent="-228594">
              <a:buFont typeface="Wingdings" pitchFamily="2" charset="2"/>
              <a:buChar char="§"/>
              <a:defRPr sz="1800">
                <a:solidFill>
                  <a:srgbClr val="4C4D4C"/>
                </a:solidFill>
              </a:defRPr>
            </a:lvl4pPr>
            <a:lvl5pPr marL="2057349" indent="-228594">
              <a:buFont typeface="Wingdings" pitchFamily="2" charset="2"/>
              <a:buChar char="§"/>
              <a:defRPr sz="1800">
                <a:solidFill>
                  <a:srgbClr val="4C4D4C"/>
                </a:solidFill>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766799" y="1130400"/>
            <a:ext cx="5274000" cy="4756918"/>
          </a:xfrm>
        </p:spPr>
        <p:txBody>
          <a:bodyPr>
            <a:normAutofit/>
          </a:bodyPr>
          <a:lstStyle>
            <a:lvl1pPr marL="0" indent="0">
              <a:buNone/>
              <a:defRPr sz="1800">
                <a:solidFill>
                  <a:srgbClr val="4C4D4C"/>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8" name="Date Placeholder 3">
            <a:extLst>
              <a:ext uri="{FF2B5EF4-FFF2-40B4-BE49-F238E27FC236}">
                <a16:creationId xmlns:a16="http://schemas.microsoft.com/office/drawing/2014/main" id="{CFA8C76D-FB78-46AD-9126-06C0DD9776E4}"/>
              </a:ext>
            </a:extLst>
          </p:cNvPr>
          <p:cNvSpPr>
            <a:spLocks noGrp="1"/>
          </p:cNvSpPr>
          <p:nvPr>
            <p:ph type="dt" sz="half" idx="10"/>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10" name="Footer Placeholder 4">
            <a:extLst>
              <a:ext uri="{FF2B5EF4-FFF2-40B4-BE49-F238E27FC236}">
                <a16:creationId xmlns:a16="http://schemas.microsoft.com/office/drawing/2014/main" id="{5C3B2896-5CE0-4AE2-BF67-5854CC0A1869}"/>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9" name="Title Placeholder 1">
            <a:extLst>
              <a:ext uri="{FF2B5EF4-FFF2-40B4-BE49-F238E27FC236}">
                <a16:creationId xmlns:a16="http://schemas.microsoft.com/office/drawing/2014/main" id="{D164C183-DEFE-4514-A946-E88C7F47775C}"/>
              </a:ext>
            </a:extLst>
          </p:cNvPr>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13" name="Slide Number Placeholder 5">
            <a:extLst>
              <a:ext uri="{FF2B5EF4-FFF2-40B4-BE49-F238E27FC236}">
                <a16:creationId xmlns:a16="http://schemas.microsoft.com/office/drawing/2014/main" id="{893F9A72-D976-44B9-928D-DE07A3A5D7D2}"/>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311576155"/>
      </p:ext>
    </p:extLst>
  </p:cSld>
  <p:clrMapOvr>
    <a:masterClrMapping/>
  </p:clrMapOvr>
  <p:extLst>
    <p:ext uri="{DCECCB84-F9BA-43D5-87BE-67443E8EF086}">
      <p15:sldGuideLst xmlns:p15="http://schemas.microsoft.com/office/powerpoint/2012/main">
        <p15:guide id="1" orient="horz" pos="11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359368" y="1130400"/>
            <a:ext cx="5274000" cy="4751386"/>
          </a:xfrm>
        </p:spPr>
        <p:txBody>
          <a:bodyPr anchor="t">
            <a:normAutofit/>
          </a:bodyPr>
          <a:lstStyle>
            <a:lvl1pPr marL="0" indent="0">
              <a:buNone/>
              <a:defRPr sz="1800">
                <a:solidFill>
                  <a:srgbClr val="4C4D4C"/>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8" name="Text Placeholder 3">
            <a:extLst>
              <a:ext uri="{FF2B5EF4-FFF2-40B4-BE49-F238E27FC236}">
                <a16:creationId xmlns:a16="http://schemas.microsoft.com/office/drawing/2014/main" id="{E6C6A265-800A-43D6-2F98-C10611F54745}"/>
              </a:ext>
            </a:extLst>
          </p:cNvPr>
          <p:cNvSpPr>
            <a:spLocks noGrp="1"/>
          </p:cNvSpPr>
          <p:nvPr>
            <p:ph type="body" sz="half" idx="2"/>
          </p:nvPr>
        </p:nvSpPr>
        <p:spPr>
          <a:xfrm>
            <a:off x="766762" y="1130400"/>
            <a:ext cx="5274000" cy="4751387"/>
          </a:xfrm>
        </p:spPr>
        <p:txBody>
          <a:bodyPr>
            <a:normAutofit/>
          </a:bodyPr>
          <a:lstStyle>
            <a:lvl1pPr marL="0" indent="0">
              <a:buNone/>
              <a:defRPr sz="1800">
                <a:solidFill>
                  <a:srgbClr val="4C4D4C"/>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9" name="Date Placeholder 3">
            <a:extLst>
              <a:ext uri="{FF2B5EF4-FFF2-40B4-BE49-F238E27FC236}">
                <a16:creationId xmlns:a16="http://schemas.microsoft.com/office/drawing/2014/main" id="{A4E2278B-2CE9-430A-902D-4C5232CCDFF5}"/>
              </a:ext>
            </a:extLst>
          </p:cNvPr>
          <p:cNvSpPr>
            <a:spLocks noGrp="1"/>
          </p:cNvSpPr>
          <p:nvPr>
            <p:ph type="dt" sz="half" idx="10"/>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10" name="Footer Placeholder 4">
            <a:extLst>
              <a:ext uri="{FF2B5EF4-FFF2-40B4-BE49-F238E27FC236}">
                <a16:creationId xmlns:a16="http://schemas.microsoft.com/office/drawing/2014/main" id="{1AC6CA4D-A3B1-475B-ABEA-939A8969F071}"/>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13" name="Title Placeholder 1">
            <a:extLst>
              <a:ext uri="{FF2B5EF4-FFF2-40B4-BE49-F238E27FC236}">
                <a16:creationId xmlns:a16="http://schemas.microsoft.com/office/drawing/2014/main" id="{24C3248B-5FBB-4845-9AAC-068CB56D463A}"/>
              </a:ext>
            </a:extLst>
          </p:cNvPr>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14" name="Slide Number Placeholder 5">
            <a:extLst>
              <a:ext uri="{FF2B5EF4-FFF2-40B4-BE49-F238E27FC236}">
                <a16:creationId xmlns:a16="http://schemas.microsoft.com/office/drawing/2014/main" id="{9600DB79-799A-4AB8-8AF9-3C91DADD7DF0}"/>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819915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folie + Zitat">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E3D3830-AFB1-4618-B279-6F686B2B6546}"/>
              </a:ext>
            </a:extLst>
          </p:cNvPr>
          <p:cNvSpPr>
            <a:spLocks noGrp="1"/>
          </p:cNvSpPr>
          <p:nvPr>
            <p:ph type="body" sz="quarter" idx="11"/>
          </p:nvPr>
        </p:nvSpPr>
        <p:spPr>
          <a:xfrm>
            <a:off x="766763" y="1700213"/>
            <a:ext cx="10866437" cy="1145537"/>
          </a:xfrm>
        </p:spPr>
        <p:txBody>
          <a:bodyPr>
            <a:noAutofit/>
          </a:bodyPr>
          <a:lstStyle>
            <a:lvl1pPr marL="623888" indent="-358775">
              <a:buNone/>
              <a:defRPr sz="2000" i="1"/>
            </a:lvl1pPr>
            <a:lvl2pPr marL="457200" indent="0">
              <a:buNone/>
              <a:defRPr sz="2000" i="1"/>
            </a:lvl2pPr>
            <a:lvl3pPr marL="914400" indent="0">
              <a:buNone/>
              <a:defRPr sz="2000" i="1"/>
            </a:lvl3pPr>
            <a:lvl4pPr marL="1371600" indent="0">
              <a:buNone/>
              <a:defRPr sz="2000" i="1"/>
            </a:lvl4pPr>
            <a:lvl5pPr marL="1828800" indent="0">
              <a:buNone/>
              <a:defRPr sz="2000" i="1"/>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Subtitle 2">
            <a:extLst>
              <a:ext uri="{FF2B5EF4-FFF2-40B4-BE49-F238E27FC236}">
                <a16:creationId xmlns:a16="http://schemas.microsoft.com/office/drawing/2014/main" id="{CD230031-93FC-50BC-76F9-90A026F08730}"/>
              </a:ext>
            </a:extLst>
          </p:cNvPr>
          <p:cNvSpPr>
            <a:spLocks noGrp="1"/>
          </p:cNvSpPr>
          <p:nvPr>
            <p:ph type="subTitle" idx="1" hasCustomPrompt="1"/>
          </p:nvPr>
        </p:nvSpPr>
        <p:spPr>
          <a:xfrm>
            <a:off x="766763" y="1130400"/>
            <a:ext cx="10865960" cy="480053"/>
          </a:xfrm>
        </p:spPr>
        <p:txBody>
          <a:bodyPr>
            <a:normAutofit/>
          </a:bodyPr>
          <a:lstStyle>
            <a:lvl1pPr marL="0" indent="0" algn="l">
              <a:buNone/>
              <a:defRPr sz="1800">
                <a:solidFill>
                  <a:srgbClr val="4C4D4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dirty="0"/>
              <a:t>Mastertitelformat bearbeiten</a:t>
            </a:r>
            <a:endParaRPr lang="en-US" dirty="0"/>
          </a:p>
        </p:txBody>
      </p:sp>
      <p:sp>
        <p:nvSpPr>
          <p:cNvPr id="10" name="Date Placeholder 3">
            <a:extLst>
              <a:ext uri="{FF2B5EF4-FFF2-40B4-BE49-F238E27FC236}">
                <a16:creationId xmlns:a16="http://schemas.microsoft.com/office/drawing/2014/main" id="{95D40C19-5571-4E6B-92FB-0DB0321559F2}"/>
              </a:ext>
            </a:extLst>
          </p:cNvPr>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12" name="Footer Placeholder 4">
            <a:extLst>
              <a:ext uri="{FF2B5EF4-FFF2-40B4-BE49-F238E27FC236}">
                <a16:creationId xmlns:a16="http://schemas.microsoft.com/office/drawing/2014/main" id="{A6A666AF-0FF4-4744-939E-6225A79AC1BA}"/>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15" name="Title Placeholder 1">
            <a:extLst>
              <a:ext uri="{FF2B5EF4-FFF2-40B4-BE49-F238E27FC236}">
                <a16:creationId xmlns:a16="http://schemas.microsoft.com/office/drawing/2014/main" id="{C3F18671-40F8-476D-AA96-093766E4AF1E}"/>
              </a:ext>
            </a:extLst>
          </p:cNvPr>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16" name="Slide Number Placeholder 5">
            <a:extLst>
              <a:ext uri="{FF2B5EF4-FFF2-40B4-BE49-F238E27FC236}">
                <a16:creationId xmlns:a16="http://schemas.microsoft.com/office/drawing/2014/main" id="{DAAADEFE-31C8-48CD-9129-6646A916228F}"/>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
        <p:nvSpPr>
          <p:cNvPr id="8" name="Textplatzhalter 7">
            <a:extLst>
              <a:ext uri="{FF2B5EF4-FFF2-40B4-BE49-F238E27FC236}">
                <a16:creationId xmlns:a16="http://schemas.microsoft.com/office/drawing/2014/main" id="{BC19150B-8033-4BB0-A118-14B6BAB797BE}"/>
              </a:ext>
            </a:extLst>
          </p:cNvPr>
          <p:cNvSpPr>
            <a:spLocks noGrp="1"/>
          </p:cNvSpPr>
          <p:nvPr>
            <p:ph type="body" sz="quarter" idx="10"/>
          </p:nvPr>
        </p:nvSpPr>
        <p:spPr>
          <a:xfrm>
            <a:off x="766763" y="2949575"/>
            <a:ext cx="10848975" cy="2927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cxnSp>
        <p:nvCxnSpPr>
          <p:cNvPr id="11" name="Gerade Verbindung 10">
            <a:extLst>
              <a:ext uri="{FF2B5EF4-FFF2-40B4-BE49-F238E27FC236}">
                <a16:creationId xmlns:a16="http://schemas.microsoft.com/office/drawing/2014/main" id="{66364703-4655-3A8A-7A24-521B94AB028D}"/>
              </a:ext>
            </a:extLst>
          </p:cNvPr>
          <p:cNvCxnSpPr/>
          <p:nvPr userDrawn="1"/>
        </p:nvCxnSpPr>
        <p:spPr>
          <a:xfrm>
            <a:off x="863269" y="1797050"/>
            <a:ext cx="0" cy="960107"/>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40369278"/>
      </p:ext>
    </p:extLst>
  </p:cSld>
  <p:clrMapOvr>
    <a:masterClrMapping/>
  </p:clrMapOvr>
  <p:extLst>
    <p:ext uri="{DCECCB84-F9BA-43D5-87BE-67443E8EF086}">
      <p15:sldGuideLst xmlns:p15="http://schemas.microsoft.com/office/powerpoint/2012/main">
        <p15:guide id="1" orient="horz" pos="11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9CEA406-B33A-474E-AD25-1543EBC503D0}"/>
              </a:ext>
            </a:extLst>
          </p:cNvPr>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9" name="Footer Placeholder 4">
            <a:extLst>
              <a:ext uri="{FF2B5EF4-FFF2-40B4-BE49-F238E27FC236}">
                <a16:creationId xmlns:a16="http://schemas.microsoft.com/office/drawing/2014/main" id="{7CA45CBD-1CCA-4B41-9006-CD2C63922909}"/>
              </a:ext>
            </a:extLst>
          </p:cNvPr>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5" name="Slide Number Placeholder 5">
            <a:extLst>
              <a:ext uri="{FF2B5EF4-FFF2-40B4-BE49-F238E27FC236}">
                <a16:creationId xmlns:a16="http://schemas.microsoft.com/office/drawing/2014/main" id="{E5B5B30B-5CF3-41A4-91A9-CC3AAAC64976}"/>
              </a:ext>
            </a:extLst>
          </p:cNvPr>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316765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18396C8-6250-4EB9-A9AF-4941536C7682}"/>
              </a:ext>
            </a:extLst>
          </p:cNvPr>
          <p:cNvPicPr>
            <a:picLocks noChangeAspect="1"/>
          </p:cNvPicPr>
          <p:nvPr userDrawn="1"/>
        </p:nvPicPr>
        <p:blipFill>
          <a:blip r:embed="rId12"/>
          <a:srcRect/>
          <a:stretch/>
        </p:blipFill>
        <p:spPr>
          <a:xfrm>
            <a:off x="0" y="0"/>
            <a:ext cx="12250813" cy="6891082"/>
          </a:xfrm>
          <a:prstGeom prst="rect">
            <a:avLst/>
          </a:prstGeom>
        </p:spPr>
      </p:pic>
      <p:sp>
        <p:nvSpPr>
          <p:cNvPr id="2" name="Title Placeholder 1"/>
          <p:cNvSpPr>
            <a:spLocks noGrp="1"/>
          </p:cNvSpPr>
          <p:nvPr>
            <p:ph type="title"/>
          </p:nvPr>
        </p:nvSpPr>
        <p:spPr>
          <a:xfrm>
            <a:off x="767408" y="332656"/>
            <a:ext cx="10865960" cy="477838"/>
          </a:xfrm>
          <a:prstGeom prst="rect">
            <a:avLst/>
          </a:prstGeom>
        </p:spPr>
        <p:txBody>
          <a:bodyPr vert="horz" lIns="91440" tIns="45720" rIns="91440" bIns="45720" rtlCol="0" anchor="b">
            <a:noAutofit/>
          </a:bodyPr>
          <a:lstStyle/>
          <a:p>
            <a:pPr lvl="0"/>
            <a:r>
              <a:rPr lang="de-DE" dirty="0"/>
              <a:t>Mastertitelformat bearbeiten</a:t>
            </a:r>
            <a:endParaRPr lang="en-US" dirty="0"/>
          </a:p>
        </p:txBody>
      </p:sp>
      <p:sp>
        <p:nvSpPr>
          <p:cNvPr id="3" name="Text Placeholder 2"/>
          <p:cNvSpPr>
            <a:spLocks noGrp="1"/>
          </p:cNvSpPr>
          <p:nvPr>
            <p:ph type="body" idx="1"/>
          </p:nvPr>
        </p:nvSpPr>
        <p:spPr>
          <a:xfrm>
            <a:off x="767408" y="1130142"/>
            <a:ext cx="10865960" cy="4746783"/>
          </a:xfrm>
          <a:prstGeom prst="rect">
            <a:avLst/>
          </a:prstGeom>
        </p:spPr>
        <p:txBody>
          <a:bodyPr vert="horz" lIns="91440" tIns="45720" rIns="91440" bIns="45720" rtlCol="0">
            <a:normAutofit/>
          </a:bodyPr>
          <a:lstStyle/>
          <a:p>
            <a:pPr marL="228594" lvl="0" indent="-228594">
              <a:buFont typeface="Wingdings" pitchFamily="2" charset="2"/>
              <a:buChar char="§"/>
            </a:pPr>
            <a:r>
              <a:rPr lang="de-DE" dirty="0"/>
              <a:t>Mastertextformat bearbeiten</a:t>
            </a:r>
          </a:p>
          <a:p>
            <a:pPr marL="685783" lvl="1" indent="-228594">
              <a:buFont typeface="Wingdings" pitchFamily="2" charset="2"/>
              <a:buChar char="§"/>
            </a:pPr>
            <a:r>
              <a:rPr lang="de-DE" dirty="0"/>
              <a:t>Zweite Ebene</a:t>
            </a:r>
          </a:p>
          <a:p>
            <a:pPr marL="1142971" lvl="2" indent="-228594">
              <a:buFont typeface="Wingdings" pitchFamily="2" charset="2"/>
              <a:buChar char="§"/>
            </a:pPr>
            <a:r>
              <a:rPr lang="de-DE" dirty="0"/>
              <a:t>Dritte Ebene</a:t>
            </a:r>
          </a:p>
          <a:p>
            <a:pPr marL="1600160" lvl="3" indent="-228594">
              <a:buFont typeface="Wingdings" pitchFamily="2" charset="2"/>
              <a:buChar char="§"/>
            </a:pPr>
            <a:r>
              <a:rPr lang="de-DE" dirty="0"/>
              <a:t>Vierte Ebene</a:t>
            </a:r>
          </a:p>
          <a:p>
            <a:pPr marL="2057349" lvl="4" indent="-228594">
              <a:buFont typeface="Wingdings" pitchFamily="2" charset="2"/>
              <a:buChar char="§"/>
            </a:pPr>
            <a:r>
              <a:rPr lang="de-DE" dirty="0"/>
              <a:t>Fünfte Ebene</a:t>
            </a:r>
            <a:endParaRPr lang="en-US" dirty="0"/>
          </a:p>
        </p:txBody>
      </p:sp>
      <p:sp>
        <p:nvSpPr>
          <p:cNvPr id="4" name="Date Placeholder 3"/>
          <p:cNvSpPr>
            <a:spLocks noGrp="1"/>
          </p:cNvSpPr>
          <p:nvPr>
            <p:ph type="dt" sz="half" idx="2"/>
          </p:nvPr>
        </p:nvSpPr>
        <p:spPr>
          <a:xfrm>
            <a:off x="4914198" y="6356350"/>
            <a:ext cx="1311913" cy="365125"/>
          </a:xfrm>
          <a:prstGeom prst="rect">
            <a:avLst/>
          </a:prstGeom>
        </p:spPr>
        <p:txBody>
          <a:bodyPr vert="horz" lIns="91440" tIns="45720" rIns="91440" bIns="45720" rtlCol="0" anchor="ctr"/>
          <a:lstStyle>
            <a:lvl1pPr>
              <a:defRPr lang="de-DE" sz="1000" smtClean="0">
                <a:solidFill>
                  <a:schemeClr val="accent3"/>
                </a:solidFill>
              </a:defRPr>
            </a:lvl1pPr>
          </a:lstStyle>
          <a:p>
            <a:pPr algn="ctr"/>
            <a:fld id="{7C3CDC0F-71BF-B840-812C-9588125E0BFE}" type="datetime6">
              <a:rPr lang="de-AT" smtClean="0"/>
              <a:pPr algn="ctr"/>
              <a:t>November 24</a:t>
            </a:fld>
            <a:endParaRPr lang="de-AT" dirty="0"/>
          </a:p>
        </p:txBody>
      </p:sp>
      <p:sp>
        <p:nvSpPr>
          <p:cNvPr id="5" name="Footer Placeholder 4"/>
          <p:cNvSpPr>
            <a:spLocks noGrp="1"/>
          </p:cNvSpPr>
          <p:nvPr>
            <p:ph type="ftr" sz="quarter" idx="3"/>
          </p:nvPr>
        </p:nvSpPr>
        <p:spPr>
          <a:xfrm>
            <a:off x="6431183" y="6356350"/>
            <a:ext cx="4114799" cy="365125"/>
          </a:xfrm>
          <a:prstGeom prst="rect">
            <a:avLst/>
          </a:prstGeom>
        </p:spPr>
        <p:txBody>
          <a:bodyPr anchor="ctr" anchorCtr="1"/>
          <a:lstStyle>
            <a:lvl1pPr>
              <a:defRPr lang="de-DE" sz="1000" smtClean="0">
                <a:solidFill>
                  <a:schemeClr val="accent3"/>
                </a:solidFill>
                <a:latin typeface="+mj-lt"/>
              </a:defRPr>
            </a:lvl1pPr>
          </a:lstStyle>
          <a:p>
            <a:pPr algn="ctr"/>
            <a:r>
              <a:rPr lang="de-AT"/>
              <a:t>Titel oder Vortragender</a:t>
            </a:r>
            <a:endParaRPr lang="de-AT" dirty="0"/>
          </a:p>
        </p:txBody>
      </p:sp>
      <p:sp>
        <p:nvSpPr>
          <p:cNvPr id="6" name="Slide Number Placeholder 5"/>
          <p:cNvSpPr>
            <a:spLocks noGrp="1"/>
          </p:cNvSpPr>
          <p:nvPr>
            <p:ph type="sldNum" sz="quarter" idx="4"/>
          </p:nvPr>
        </p:nvSpPr>
        <p:spPr>
          <a:xfrm>
            <a:off x="10751053" y="6356350"/>
            <a:ext cx="882315" cy="365125"/>
          </a:xfrm>
          <a:prstGeom prst="rect">
            <a:avLst/>
          </a:prstGeom>
        </p:spPr>
        <p:txBody>
          <a:bodyPr anchor="ctr" anchorCtr="1"/>
          <a:lstStyle>
            <a:lvl1pPr>
              <a:defRPr lang="de-DE" sz="1000" smtClean="0">
                <a:solidFill>
                  <a:schemeClr val="accent3"/>
                </a:solidFill>
              </a:defRPr>
            </a:lvl1pPr>
          </a:lstStyle>
          <a:p>
            <a:pPr algn="r"/>
            <a:fld id="{EBA229B5-7CFD-BC45-B1DD-7E8FA6FF2A01}" type="slidenum">
              <a:rPr lang="de-AT" smtClean="0"/>
              <a:pPr algn="r"/>
              <a:t>‹Nr.›</a:t>
            </a:fld>
            <a:endParaRPr lang="de-AT" dirty="0"/>
          </a:p>
        </p:txBody>
      </p:sp>
    </p:spTree>
    <p:extLst>
      <p:ext uri="{BB962C8B-B14F-4D97-AF65-F5344CB8AC3E}">
        <p14:creationId xmlns:p14="http://schemas.microsoft.com/office/powerpoint/2010/main" val="2139700145"/>
      </p:ext>
    </p:extLst>
  </p:cSld>
  <p:clrMap bg1="lt1" tx1="dk1" bg2="lt2" tx2="dk2" accent1="accent1" accent2="accent2" accent3="accent3" accent4="accent4" accent5="accent5" accent6="accent6" hlink="hlink" folHlink="folHlink"/>
  <p:sldLayoutIdLst>
    <p:sldLayoutId id="2147483740" r:id="rId1"/>
    <p:sldLayoutId id="2147483706" r:id="rId2"/>
    <p:sldLayoutId id="2147483747" r:id="rId3"/>
    <p:sldLayoutId id="2147483708" r:id="rId4"/>
    <p:sldLayoutId id="2147483721" r:id="rId5"/>
    <p:sldLayoutId id="2147483712" r:id="rId6"/>
    <p:sldLayoutId id="2147483713" r:id="rId7"/>
    <p:sldLayoutId id="2147483714" r:id="rId8"/>
    <p:sldLayoutId id="2147483735" r:id="rId9"/>
    <p:sldLayoutId id="2147483720" r:id="rId10"/>
  </p:sldLayoutIdLst>
  <p:hf hdr="0"/>
  <p:txStyles>
    <p:titleStyle>
      <a:lvl1pPr algn="l" defTabSz="914400" rtl="0" eaLnBrk="1" latinLnBrk="0" hangingPunct="1">
        <a:lnSpc>
          <a:spcPct val="90000"/>
        </a:lnSpc>
        <a:spcBef>
          <a:spcPct val="0"/>
        </a:spcBef>
        <a:buNone/>
        <a:defRPr lang="en-US" sz="2800" kern="1200" dirty="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de-DE" sz="1800" kern="1200">
          <a:solidFill>
            <a:srgbClr val="4C4D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800" kern="1200">
          <a:solidFill>
            <a:srgbClr val="4C4D4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1800" kern="1200">
          <a:solidFill>
            <a:srgbClr val="4C4D4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a:solidFill>
            <a:srgbClr val="4C4D4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4C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pos="483" userDrawn="1">
          <p15:clr>
            <a:srgbClr val="F26B43"/>
          </p15:clr>
        </p15:guide>
        <p15:guide id="3" orient="horz" pos="210" userDrawn="1">
          <p15:clr>
            <a:srgbClr val="F26B43"/>
          </p15:clr>
        </p15:guide>
        <p15:guide id="4" orient="horz" pos="3702" userDrawn="1">
          <p15:clr>
            <a:srgbClr val="F26B43"/>
          </p15:clr>
        </p15:guide>
        <p15:guide id="5"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arbonmap.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id.world/www-site/uploads/2023/01/CBV2023-ClimateInequalityReport-2.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pcc.ch/report/ar5/wg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ress.uchicago.edu/ucp/books/book/chicago/H/bo20809880.html" TargetMode="External"/><Relationship Id="rId2" Type="http://schemas.openxmlformats.org/officeDocument/2006/relationships/hyperlink" Target="https://www.nature.com/articles/s41591-023-02419-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pnas.org/doi/full/10.1073/pnas.140278611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ell.com/one-earth/fulltext/S2590-3322(22)00220-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arbonma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784EFB8-6ACD-4539-8DC4-CF5CB8C76DCE}"/>
              </a:ext>
            </a:extLst>
          </p:cNvPr>
          <p:cNvSpPr>
            <a:spLocks noGrp="1"/>
          </p:cNvSpPr>
          <p:nvPr>
            <p:ph type="ctrTitle"/>
          </p:nvPr>
        </p:nvSpPr>
        <p:spPr/>
        <p:txBody>
          <a:bodyPr/>
          <a:lstStyle/>
          <a:p>
            <a:r>
              <a:rPr lang="en-GB" dirty="0"/>
              <a:t>Climate change and equality from an intersectional perspective</a:t>
            </a:r>
          </a:p>
        </p:txBody>
      </p:sp>
      <p:sp>
        <p:nvSpPr>
          <p:cNvPr id="6" name="Textplatzhalter 5">
            <a:extLst>
              <a:ext uri="{FF2B5EF4-FFF2-40B4-BE49-F238E27FC236}">
                <a16:creationId xmlns:a16="http://schemas.microsoft.com/office/drawing/2014/main" id="{F67C4111-E4F0-479F-80F6-8BB16BD1CB12}"/>
              </a:ext>
            </a:extLst>
          </p:cNvPr>
          <p:cNvSpPr>
            <a:spLocks noGrp="1"/>
          </p:cNvSpPr>
          <p:nvPr>
            <p:ph type="body" sz="quarter" idx="4294967295"/>
          </p:nvPr>
        </p:nvSpPr>
        <p:spPr>
          <a:xfrm>
            <a:off x="766800" y="6084000"/>
            <a:ext cx="10560050" cy="587375"/>
          </a:xfrm>
        </p:spPr>
        <p:txBody>
          <a:bodyPr>
            <a:normAutofit fontScale="85000" lnSpcReduction="20000"/>
          </a:bodyPr>
          <a:lstStyle/>
          <a:p>
            <a:pPr marL="0" indent="0">
              <a:buNone/>
            </a:pPr>
            <a:r>
              <a:rPr lang="de-AT" dirty="0">
                <a:solidFill>
                  <a:srgbClr val="4C4D4C"/>
                </a:solidFill>
              </a:rPr>
              <a:t>Dr. Monika Mayrhofer</a:t>
            </a:r>
          </a:p>
          <a:p>
            <a:pPr marL="0" indent="0">
              <a:buNone/>
            </a:pPr>
            <a:r>
              <a:rPr lang="de-AT" dirty="0"/>
              <a:t>Equinet Seminar, 20 and 21 November 2024, </a:t>
            </a:r>
            <a:r>
              <a:rPr lang="en-GB" dirty="0"/>
              <a:t>Brussels</a:t>
            </a:r>
            <a:endParaRPr lang="en-GB" dirty="0">
              <a:solidFill>
                <a:srgbClr val="4C4D4C"/>
              </a:solidFill>
            </a:endParaRPr>
          </a:p>
        </p:txBody>
      </p:sp>
      <p:sp>
        <p:nvSpPr>
          <p:cNvPr id="2" name="Textfeld 1">
            <a:extLst>
              <a:ext uri="{FF2B5EF4-FFF2-40B4-BE49-F238E27FC236}">
                <a16:creationId xmlns:a16="http://schemas.microsoft.com/office/drawing/2014/main" id="{12020C8E-D6C1-0DB1-CBA5-7EC3660E52C8}"/>
              </a:ext>
            </a:extLst>
          </p:cNvPr>
          <p:cNvSpPr txBox="1"/>
          <p:nvPr/>
        </p:nvSpPr>
        <p:spPr>
          <a:xfrm>
            <a:off x="6084553" y="-11447"/>
            <a:ext cx="184731" cy="584775"/>
          </a:xfrm>
          <a:prstGeom prst="rect">
            <a:avLst/>
          </a:prstGeom>
          <a:noFill/>
        </p:spPr>
        <p:txBody>
          <a:bodyPr wrap="none" rtlCol="0">
            <a:spAutoFit/>
          </a:bodyPr>
          <a:lstStyle/>
          <a:p>
            <a:endParaRPr lang="de-DE" sz="3200" dirty="0"/>
          </a:p>
        </p:txBody>
      </p:sp>
    </p:spTree>
    <p:extLst>
      <p:ext uri="{BB962C8B-B14F-4D97-AF65-F5344CB8AC3E}">
        <p14:creationId xmlns:p14="http://schemas.microsoft.com/office/powerpoint/2010/main" val="11187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30BC49B0-51EA-0A5C-E349-7A8A98E6D3D2}"/>
              </a:ext>
            </a:extLst>
          </p:cNvPr>
          <p:cNvPicPr>
            <a:picLocks noGrp="1" noChangeAspect="1"/>
          </p:cNvPicPr>
          <p:nvPr>
            <p:ph idx="1"/>
          </p:nvPr>
        </p:nvPicPr>
        <p:blipFill>
          <a:blip r:embed="rId3"/>
          <a:stretch>
            <a:fillRect/>
          </a:stretch>
        </p:blipFill>
        <p:spPr>
          <a:xfrm>
            <a:off x="767408" y="779817"/>
            <a:ext cx="10017899" cy="5187845"/>
          </a:xfrm>
          <a:prstGeom prst="rect">
            <a:avLst/>
          </a:prstGeom>
        </p:spPr>
      </p:pic>
      <p:sp>
        <p:nvSpPr>
          <p:cNvPr id="3" name="Datumsplatzhalter 2">
            <a:extLst>
              <a:ext uri="{FF2B5EF4-FFF2-40B4-BE49-F238E27FC236}">
                <a16:creationId xmlns:a16="http://schemas.microsoft.com/office/drawing/2014/main" id="{22204A6E-92EA-2CDC-03E2-A6CC05FADBB8}"/>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EA19DB55-BC44-1864-8D03-C304DC238407}"/>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AAB76D34-5AD2-9E06-B91E-9DB1D2FCDB91}"/>
              </a:ext>
            </a:extLst>
          </p:cNvPr>
          <p:cNvSpPr>
            <a:spLocks noGrp="1"/>
          </p:cNvSpPr>
          <p:nvPr>
            <p:ph type="title"/>
          </p:nvPr>
        </p:nvSpPr>
        <p:spPr/>
        <p:txBody>
          <a:bodyPr/>
          <a:lstStyle/>
          <a:p>
            <a:r>
              <a:rPr lang="en-GB" dirty="0"/>
              <a:t>People at risk</a:t>
            </a:r>
          </a:p>
        </p:txBody>
      </p:sp>
      <p:sp>
        <p:nvSpPr>
          <p:cNvPr id="6" name="Foliennummernplatzhalter 5">
            <a:extLst>
              <a:ext uri="{FF2B5EF4-FFF2-40B4-BE49-F238E27FC236}">
                <a16:creationId xmlns:a16="http://schemas.microsoft.com/office/drawing/2014/main" id="{9E6F6FE3-9CDA-195C-5482-20CA3341B66A}"/>
              </a:ext>
            </a:extLst>
          </p:cNvPr>
          <p:cNvSpPr>
            <a:spLocks noGrp="1"/>
          </p:cNvSpPr>
          <p:nvPr>
            <p:ph type="sldNum" sz="quarter" idx="4"/>
          </p:nvPr>
        </p:nvSpPr>
        <p:spPr/>
        <p:txBody>
          <a:bodyPr/>
          <a:lstStyle/>
          <a:p>
            <a:pPr algn="r"/>
            <a:fld id="{EBA229B5-7CFD-BC45-B1DD-7E8FA6FF2A01}" type="slidenum">
              <a:rPr lang="de-AT" smtClean="0"/>
              <a:pPr algn="r"/>
              <a:t>10</a:t>
            </a:fld>
            <a:endParaRPr lang="de-AT" dirty="0"/>
          </a:p>
        </p:txBody>
      </p:sp>
      <p:sp>
        <p:nvSpPr>
          <p:cNvPr id="8" name="Textfeld 7">
            <a:extLst>
              <a:ext uri="{FF2B5EF4-FFF2-40B4-BE49-F238E27FC236}">
                <a16:creationId xmlns:a16="http://schemas.microsoft.com/office/drawing/2014/main" id="{FF6E03E6-D1E7-AAC3-34B2-72B16C494C36}"/>
              </a:ext>
            </a:extLst>
          </p:cNvPr>
          <p:cNvSpPr txBox="1"/>
          <p:nvPr/>
        </p:nvSpPr>
        <p:spPr>
          <a:xfrm>
            <a:off x="2193472" y="6206490"/>
            <a:ext cx="3040704" cy="369332"/>
          </a:xfrm>
          <a:prstGeom prst="rect">
            <a:avLst/>
          </a:prstGeom>
          <a:noFill/>
        </p:spPr>
        <p:txBody>
          <a:bodyPr wrap="none" rtlCol="0">
            <a:spAutoFit/>
          </a:bodyPr>
          <a:lstStyle/>
          <a:p>
            <a:r>
              <a:rPr lang="de-AT" dirty="0">
                <a:hlinkClick r:id="rId4"/>
              </a:rPr>
              <a:t>https://www.carbonmap.org</a:t>
            </a:r>
            <a:r>
              <a:rPr lang="de-AT" dirty="0"/>
              <a:t> </a:t>
            </a:r>
          </a:p>
        </p:txBody>
      </p:sp>
    </p:spTree>
    <p:extLst>
      <p:ext uri="{BB962C8B-B14F-4D97-AF65-F5344CB8AC3E}">
        <p14:creationId xmlns:p14="http://schemas.microsoft.com/office/powerpoint/2010/main" val="338932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74D1223-7331-5C34-2C1A-DDC1B94C2C8B}"/>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4C6A8730-3053-E10C-9803-C9E8D79AB41E}"/>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F8824216-5978-2D27-393A-3452364426C8}"/>
              </a:ext>
            </a:extLst>
          </p:cNvPr>
          <p:cNvSpPr>
            <a:spLocks noGrp="1"/>
          </p:cNvSpPr>
          <p:nvPr>
            <p:ph type="title"/>
          </p:nvPr>
        </p:nvSpPr>
        <p:spPr>
          <a:xfrm>
            <a:off x="657725" y="387670"/>
            <a:ext cx="11439795" cy="538875"/>
          </a:xfrm>
        </p:spPr>
        <p:txBody>
          <a:bodyPr/>
          <a:lstStyle/>
          <a:p>
            <a:r>
              <a:rPr lang="de-AT" sz="2400" b="1" dirty="0"/>
              <a:t>Global </a:t>
            </a:r>
            <a:r>
              <a:rPr lang="de-AT" sz="2400" b="1" dirty="0" err="1"/>
              <a:t>mismatch</a:t>
            </a:r>
            <a:r>
              <a:rPr lang="de-AT" sz="2400" b="1" dirty="0"/>
              <a:t>: </a:t>
            </a:r>
            <a:r>
              <a:rPr lang="de-AT" sz="2400" b="1" dirty="0" err="1"/>
              <a:t>greenhouse</a:t>
            </a:r>
            <a:r>
              <a:rPr lang="de-AT" sz="2400" b="1" dirty="0"/>
              <a:t> gas </a:t>
            </a:r>
            <a:r>
              <a:rPr lang="de-AT" sz="2400" b="1" dirty="0" err="1"/>
              <a:t>emissions</a:t>
            </a:r>
            <a:r>
              <a:rPr lang="de-AT" sz="2400" b="1" dirty="0"/>
              <a:t> &amp; </a:t>
            </a:r>
            <a:r>
              <a:rPr lang="de-AT" sz="2400" b="1" dirty="0" err="1"/>
              <a:t>burden</a:t>
            </a:r>
            <a:r>
              <a:rPr lang="de-AT" sz="2400" b="1" dirty="0"/>
              <a:t> </a:t>
            </a:r>
            <a:r>
              <a:rPr lang="de-AT" sz="2400" b="1" dirty="0" err="1"/>
              <a:t>of</a:t>
            </a:r>
            <a:r>
              <a:rPr lang="de-AT" sz="2400" b="1" dirty="0"/>
              <a:t> </a:t>
            </a:r>
            <a:r>
              <a:rPr lang="de-AT" sz="2400" b="1" dirty="0" err="1"/>
              <a:t>climate</a:t>
            </a:r>
            <a:r>
              <a:rPr lang="de-AT" sz="2400" b="1" dirty="0"/>
              <a:t> </a:t>
            </a:r>
            <a:r>
              <a:rPr lang="de-AT" sz="2400" b="1" dirty="0" err="1"/>
              <a:t>change</a:t>
            </a:r>
            <a:r>
              <a:rPr lang="de-AT" sz="2400" b="1" dirty="0"/>
              <a:t> (2010)</a:t>
            </a:r>
            <a:endParaRPr lang="en-GB" sz="2400" dirty="0"/>
          </a:p>
        </p:txBody>
      </p:sp>
      <p:sp>
        <p:nvSpPr>
          <p:cNvPr id="6" name="Foliennummernplatzhalter 5">
            <a:extLst>
              <a:ext uri="{FF2B5EF4-FFF2-40B4-BE49-F238E27FC236}">
                <a16:creationId xmlns:a16="http://schemas.microsoft.com/office/drawing/2014/main" id="{89C9A95A-4C14-C9BA-4B19-B011BC1CFC51}"/>
              </a:ext>
            </a:extLst>
          </p:cNvPr>
          <p:cNvSpPr>
            <a:spLocks noGrp="1"/>
          </p:cNvSpPr>
          <p:nvPr>
            <p:ph type="sldNum" sz="quarter" idx="4"/>
          </p:nvPr>
        </p:nvSpPr>
        <p:spPr/>
        <p:txBody>
          <a:bodyPr/>
          <a:lstStyle/>
          <a:p>
            <a:pPr algn="r"/>
            <a:fld id="{EBA229B5-7CFD-BC45-B1DD-7E8FA6FF2A01}" type="slidenum">
              <a:rPr lang="de-AT" smtClean="0"/>
              <a:pPr algn="r"/>
              <a:t>11</a:t>
            </a:fld>
            <a:endParaRPr lang="de-AT" dirty="0"/>
          </a:p>
        </p:txBody>
      </p:sp>
      <p:pic>
        <p:nvPicPr>
          <p:cNvPr id="7" name="Inhaltsplatzhalter 6">
            <a:extLst>
              <a:ext uri="{FF2B5EF4-FFF2-40B4-BE49-F238E27FC236}">
                <a16:creationId xmlns:a16="http://schemas.microsoft.com/office/drawing/2014/main" id="{0840630A-0BFA-4C3C-79C1-9E1F054A90A5}"/>
              </a:ext>
            </a:extLst>
          </p:cNvPr>
          <p:cNvPicPr>
            <a:picLocks noGrp="1" noChangeAspect="1"/>
          </p:cNvPicPr>
          <p:nvPr>
            <p:ph idx="1"/>
          </p:nvPr>
        </p:nvPicPr>
        <p:blipFill>
          <a:blip r:embed="rId2"/>
          <a:stretch>
            <a:fillRect/>
          </a:stretch>
        </p:blipFill>
        <p:spPr>
          <a:xfrm>
            <a:off x="657725" y="1118765"/>
            <a:ext cx="10858500" cy="4828893"/>
          </a:xfrm>
          <a:prstGeom prst="rect">
            <a:avLst/>
          </a:prstGeom>
        </p:spPr>
      </p:pic>
      <p:sp>
        <p:nvSpPr>
          <p:cNvPr id="8" name="Textfeld 7">
            <a:extLst>
              <a:ext uri="{FF2B5EF4-FFF2-40B4-BE49-F238E27FC236}">
                <a16:creationId xmlns:a16="http://schemas.microsoft.com/office/drawing/2014/main" id="{86EA3707-FF19-7BB5-A74D-91CBFD00F35E}"/>
              </a:ext>
            </a:extLst>
          </p:cNvPr>
          <p:cNvSpPr txBox="1"/>
          <p:nvPr/>
        </p:nvSpPr>
        <p:spPr>
          <a:xfrm>
            <a:off x="2261937" y="6164130"/>
            <a:ext cx="8943487" cy="646331"/>
          </a:xfrm>
          <a:prstGeom prst="rect">
            <a:avLst/>
          </a:prstGeom>
          <a:solidFill>
            <a:schemeClr val="bg1"/>
          </a:solidFill>
        </p:spPr>
        <p:txBody>
          <a:bodyPr wrap="square" rtlCol="0">
            <a:spAutoFit/>
          </a:bodyPr>
          <a:lstStyle/>
          <a:p>
            <a:r>
              <a:rPr lang="de-AT" dirty="0"/>
              <a:t>Source: </a:t>
            </a:r>
            <a:r>
              <a:rPr lang="de-AT" dirty="0" err="1"/>
              <a:t>Althor</a:t>
            </a:r>
            <a:r>
              <a:rPr lang="de-AT" dirty="0"/>
              <a:t>, G., Watson, J. &amp; Fuller, R. Global </a:t>
            </a:r>
            <a:r>
              <a:rPr lang="de-AT" dirty="0" err="1"/>
              <a:t>mismatch</a:t>
            </a:r>
            <a:r>
              <a:rPr lang="de-AT" dirty="0"/>
              <a:t> </a:t>
            </a:r>
            <a:r>
              <a:rPr lang="de-AT" dirty="0" err="1"/>
              <a:t>between</a:t>
            </a:r>
            <a:r>
              <a:rPr lang="de-AT" dirty="0"/>
              <a:t> </a:t>
            </a:r>
            <a:r>
              <a:rPr lang="de-AT" dirty="0" err="1"/>
              <a:t>greenhouse</a:t>
            </a:r>
            <a:r>
              <a:rPr lang="de-AT" dirty="0"/>
              <a:t> gas </a:t>
            </a:r>
            <a:r>
              <a:rPr lang="de-AT" dirty="0" err="1"/>
              <a:t>emissions</a:t>
            </a:r>
            <a:r>
              <a:rPr lang="de-AT" dirty="0"/>
              <a:t> and </a:t>
            </a:r>
            <a:r>
              <a:rPr lang="de-AT" dirty="0" err="1"/>
              <a:t>the</a:t>
            </a:r>
            <a:r>
              <a:rPr lang="de-AT" dirty="0"/>
              <a:t> </a:t>
            </a:r>
            <a:r>
              <a:rPr lang="de-AT" dirty="0" err="1"/>
              <a:t>burden</a:t>
            </a:r>
            <a:r>
              <a:rPr lang="de-AT" dirty="0"/>
              <a:t> </a:t>
            </a:r>
            <a:r>
              <a:rPr lang="de-AT" dirty="0" err="1"/>
              <a:t>of</a:t>
            </a:r>
            <a:r>
              <a:rPr lang="de-AT" dirty="0"/>
              <a:t> </a:t>
            </a:r>
            <a:r>
              <a:rPr lang="de-AT" dirty="0" err="1"/>
              <a:t>climate</a:t>
            </a:r>
            <a:r>
              <a:rPr lang="de-AT" dirty="0"/>
              <a:t> </a:t>
            </a:r>
            <a:r>
              <a:rPr lang="de-AT" dirty="0" err="1"/>
              <a:t>change</a:t>
            </a:r>
            <a:r>
              <a:rPr lang="de-AT" dirty="0"/>
              <a:t>. </a:t>
            </a:r>
            <a:r>
              <a:rPr lang="de-AT" dirty="0" err="1"/>
              <a:t>Sci</a:t>
            </a:r>
            <a:r>
              <a:rPr lang="de-AT" dirty="0"/>
              <a:t> Rep 6, 20281 (2016). </a:t>
            </a:r>
          </a:p>
        </p:txBody>
      </p:sp>
    </p:spTree>
    <p:extLst>
      <p:ext uri="{BB962C8B-B14F-4D97-AF65-F5344CB8AC3E}">
        <p14:creationId xmlns:p14="http://schemas.microsoft.com/office/powerpoint/2010/main" val="76896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22A003-BE5E-B3B9-0F2D-2A553FE5A123}"/>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C154DCFD-8995-8FC9-30D4-D1269CB4F3A0}"/>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09787E57-5DC0-C12D-FE37-7AD800D2F67B}"/>
              </a:ext>
            </a:extLst>
          </p:cNvPr>
          <p:cNvSpPr>
            <a:spLocks noGrp="1"/>
          </p:cNvSpPr>
          <p:nvPr>
            <p:ph type="title"/>
          </p:nvPr>
        </p:nvSpPr>
        <p:spPr>
          <a:xfrm>
            <a:off x="767408" y="484408"/>
            <a:ext cx="10865960" cy="477838"/>
          </a:xfrm>
        </p:spPr>
        <p:txBody>
          <a:bodyPr/>
          <a:lstStyle/>
          <a:p>
            <a:r>
              <a:rPr lang="de-AT" sz="2400" b="1" dirty="0"/>
              <a:t>Global </a:t>
            </a:r>
            <a:r>
              <a:rPr lang="de-AT" sz="2400" b="1" dirty="0" err="1"/>
              <a:t>mismatch</a:t>
            </a:r>
            <a:r>
              <a:rPr lang="de-AT" sz="2400" b="1" dirty="0"/>
              <a:t>: </a:t>
            </a:r>
            <a:r>
              <a:rPr lang="de-AT" sz="2400" b="1" dirty="0" err="1"/>
              <a:t>greenhouse</a:t>
            </a:r>
            <a:r>
              <a:rPr lang="de-AT" sz="2400" b="1" dirty="0"/>
              <a:t> gas </a:t>
            </a:r>
            <a:r>
              <a:rPr lang="de-AT" sz="2400" b="1" dirty="0" err="1"/>
              <a:t>emissions</a:t>
            </a:r>
            <a:r>
              <a:rPr lang="de-AT" sz="2400" b="1" dirty="0"/>
              <a:t> &amp; </a:t>
            </a:r>
            <a:r>
              <a:rPr lang="de-AT" sz="2400" b="1" dirty="0" err="1"/>
              <a:t>burden</a:t>
            </a:r>
            <a:r>
              <a:rPr lang="de-AT" sz="2400" b="1" dirty="0"/>
              <a:t> </a:t>
            </a:r>
            <a:r>
              <a:rPr lang="de-AT" sz="2400" b="1" dirty="0" err="1"/>
              <a:t>of</a:t>
            </a:r>
            <a:r>
              <a:rPr lang="de-AT" sz="2400" b="1" dirty="0"/>
              <a:t> </a:t>
            </a:r>
            <a:r>
              <a:rPr lang="de-AT" sz="2400" b="1" dirty="0" err="1"/>
              <a:t>climate</a:t>
            </a:r>
            <a:r>
              <a:rPr lang="de-AT" sz="2400" b="1" dirty="0"/>
              <a:t> </a:t>
            </a:r>
            <a:r>
              <a:rPr lang="de-AT" sz="2400" b="1" dirty="0" err="1"/>
              <a:t>change</a:t>
            </a:r>
            <a:r>
              <a:rPr lang="de-AT" sz="2400" b="1" dirty="0"/>
              <a:t> (2030)</a:t>
            </a:r>
            <a:endParaRPr lang="en-GB" sz="2400" dirty="0"/>
          </a:p>
        </p:txBody>
      </p:sp>
      <p:sp>
        <p:nvSpPr>
          <p:cNvPr id="6" name="Foliennummernplatzhalter 5">
            <a:extLst>
              <a:ext uri="{FF2B5EF4-FFF2-40B4-BE49-F238E27FC236}">
                <a16:creationId xmlns:a16="http://schemas.microsoft.com/office/drawing/2014/main" id="{D68DE139-388D-C78F-5F02-C37822B3739E}"/>
              </a:ext>
            </a:extLst>
          </p:cNvPr>
          <p:cNvSpPr>
            <a:spLocks noGrp="1"/>
          </p:cNvSpPr>
          <p:nvPr>
            <p:ph type="sldNum" sz="quarter" idx="4"/>
          </p:nvPr>
        </p:nvSpPr>
        <p:spPr/>
        <p:txBody>
          <a:bodyPr/>
          <a:lstStyle/>
          <a:p>
            <a:pPr algn="r"/>
            <a:fld id="{EBA229B5-7CFD-BC45-B1DD-7E8FA6FF2A01}" type="slidenum">
              <a:rPr lang="de-AT" smtClean="0"/>
              <a:pPr algn="r"/>
              <a:t>12</a:t>
            </a:fld>
            <a:endParaRPr lang="de-AT" dirty="0"/>
          </a:p>
        </p:txBody>
      </p:sp>
      <p:pic>
        <p:nvPicPr>
          <p:cNvPr id="7" name="Inhaltsplatzhalter 6">
            <a:extLst>
              <a:ext uri="{FF2B5EF4-FFF2-40B4-BE49-F238E27FC236}">
                <a16:creationId xmlns:a16="http://schemas.microsoft.com/office/drawing/2014/main" id="{3164A808-C5A9-11CD-22B9-108F06DDB263}"/>
              </a:ext>
            </a:extLst>
          </p:cNvPr>
          <p:cNvPicPr>
            <a:picLocks noGrp="1" noChangeAspect="1"/>
          </p:cNvPicPr>
          <p:nvPr>
            <p:ph idx="1"/>
          </p:nvPr>
        </p:nvPicPr>
        <p:blipFill>
          <a:blip r:embed="rId2"/>
          <a:stretch>
            <a:fillRect/>
          </a:stretch>
        </p:blipFill>
        <p:spPr>
          <a:xfrm>
            <a:off x="767408" y="1113999"/>
            <a:ext cx="10359188" cy="4746625"/>
          </a:xfrm>
          <a:prstGeom prst="rect">
            <a:avLst/>
          </a:prstGeom>
        </p:spPr>
      </p:pic>
      <p:sp>
        <p:nvSpPr>
          <p:cNvPr id="8" name="Textfeld 7">
            <a:extLst>
              <a:ext uri="{FF2B5EF4-FFF2-40B4-BE49-F238E27FC236}">
                <a16:creationId xmlns:a16="http://schemas.microsoft.com/office/drawing/2014/main" id="{F28570EA-9F88-A8FC-F8E1-F0E3184450DC}"/>
              </a:ext>
            </a:extLst>
          </p:cNvPr>
          <p:cNvSpPr txBox="1"/>
          <p:nvPr/>
        </p:nvSpPr>
        <p:spPr>
          <a:xfrm>
            <a:off x="2261937" y="6164130"/>
            <a:ext cx="8943487" cy="646331"/>
          </a:xfrm>
          <a:prstGeom prst="rect">
            <a:avLst/>
          </a:prstGeom>
          <a:solidFill>
            <a:schemeClr val="bg1"/>
          </a:solidFill>
        </p:spPr>
        <p:txBody>
          <a:bodyPr wrap="square" rtlCol="0">
            <a:spAutoFit/>
          </a:bodyPr>
          <a:lstStyle/>
          <a:p>
            <a:r>
              <a:rPr lang="de-AT" dirty="0"/>
              <a:t>Source: </a:t>
            </a:r>
            <a:r>
              <a:rPr lang="de-AT" dirty="0" err="1"/>
              <a:t>Althor</a:t>
            </a:r>
            <a:r>
              <a:rPr lang="de-AT" dirty="0"/>
              <a:t>, G., Watson, J. &amp; Fuller, R. Global </a:t>
            </a:r>
            <a:r>
              <a:rPr lang="de-AT" dirty="0" err="1"/>
              <a:t>mismatch</a:t>
            </a:r>
            <a:r>
              <a:rPr lang="de-AT" dirty="0"/>
              <a:t> </a:t>
            </a:r>
            <a:r>
              <a:rPr lang="de-AT" dirty="0" err="1"/>
              <a:t>between</a:t>
            </a:r>
            <a:r>
              <a:rPr lang="de-AT" dirty="0"/>
              <a:t> </a:t>
            </a:r>
            <a:r>
              <a:rPr lang="de-AT" dirty="0" err="1"/>
              <a:t>greenhouse</a:t>
            </a:r>
            <a:r>
              <a:rPr lang="de-AT" dirty="0"/>
              <a:t> gas </a:t>
            </a:r>
            <a:r>
              <a:rPr lang="de-AT" dirty="0" err="1"/>
              <a:t>emissions</a:t>
            </a:r>
            <a:r>
              <a:rPr lang="de-AT" dirty="0"/>
              <a:t> and </a:t>
            </a:r>
            <a:r>
              <a:rPr lang="de-AT" dirty="0" err="1"/>
              <a:t>the</a:t>
            </a:r>
            <a:r>
              <a:rPr lang="de-AT" dirty="0"/>
              <a:t> </a:t>
            </a:r>
            <a:r>
              <a:rPr lang="de-AT" dirty="0" err="1"/>
              <a:t>burden</a:t>
            </a:r>
            <a:r>
              <a:rPr lang="de-AT" dirty="0"/>
              <a:t> </a:t>
            </a:r>
            <a:r>
              <a:rPr lang="de-AT" dirty="0" err="1"/>
              <a:t>of</a:t>
            </a:r>
            <a:r>
              <a:rPr lang="de-AT" dirty="0"/>
              <a:t> </a:t>
            </a:r>
            <a:r>
              <a:rPr lang="de-AT" dirty="0" err="1"/>
              <a:t>climate</a:t>
            </a:r>
            <a:r>
              <a:rPr lang="de-AT" dirty="0"/>
              <a:t> </a:t>
            </a:r>
            <a:r>
              <a:rPr lang="de-AT" dirty="0" err="1"/>
              <a:t>change</a:t>
            </a:r>
            <a:r>
              <a:rPr lang="de-AT" dirty="0"/>
              <a:t>. </a:t>
            </a:r>
            <a:r>
              <a:rPr lang="de-AT" dirty="0" err="1"/>
              <a:t>Sci</a:t>
            </a:r>
            <a:r>
              <a:rPr lang="de-AT" dirty="0"/>
              <a:t> Rep 6, 20281 (2016). </a:t>
            </a:r>
          </a:p>
        </p:txBody>
      </p:sp>
    </p:spTree>
    <p:extLst>
      <p:ext uri="{BB962C8B-B14F-4D97-AF65-F5344CB8AC3E}">
        <p14:creationId xmlns:p14="http://schemas.microsoft.com/office/powerpoint/2010/main" val="22504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3DC2ADA8-8E9A-4921-30A5-F8D2EA9E564C}"/>
              </a:ext>
            </a:extLst>
          </p:cNvPr>
          <p:cNvPicPr>
            <a:picLocks noGrp="1" noChangeAspect="1"/>
          </p:cNvPicPr>
          <p:nvPr>
            <p:ph idx="1"/>
          </p:nvPr>
        </p:nvPicPr>
        <p:blipFill>
          <a:blip r:embed="rId3"/>
          <a:stretch>
            <a:fillRect/>
          </a:stretch>
        </p:blipFill>
        <p:spPr>
          <a:xfrm>
            <a:off x="2400476" y="930442"/>
            <a:ext cx="7673966" cy="5202537"/>
          </a:xfrm>
          <a:prstGeom prst="rect">
            <a:avLst/>
          </a:prstGeom>
        </p:spPr>
      </p:pic>
      <p:sp>
        <p:nvSpPr>
          <p:cNvPr id="3" name="Datumsplatzhalter 2">
            <a:extLst>
              <a:ext uri="{FF2B5EF4-FFF2-40B4-BE49-F238E27FC236}">
                <a16:creationId xmlns:a16="http://schemas.microsoft.com/office/drawing/2014/main" id="{7FC641CF-F81F-6979-4EB6-974097DE076D}"/>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5F215CF6-D22D-74A5-0682-4A1945014773}"/>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F11647CF-B684-5898-2412-29CD24E2CEF1}"/>
              </a:ext>
            </a:extLst>
          </p:cNvPr>
          <p:cNvSpPr>
            <a:spLocks noGrp="1"/>
          </p:cNvSpPr>
          <p:nvPr>
            <p:ph type="title"/>
          </p:nvPr>
        </p:nvSpPr>
        <p:spPr/>
        <p:txBody>
          <a:bodyPr/>
          <a:lstStyle/>
          <a:p>
            <a:r>
              <a:rPr lang="en-GB" dirty="0"/>
              <a:t>Global carbon inequality: Losses vs. emissions vs. capacity to finance</a:t>
            </a:r>
          </a:p>
        </p:txBody>
      </p:sp>
      <p:sp>
        <p:nvSpPr>
          <p:cNvPr id="6" name="Foliennummernplatzhalter 5">
            <a:extLst>
              <a:ext uri="{FF2B5EF4-FFF2-40B4-BE49-F238E27FC236}">
                <a16:creationId xmlns:a16="http://schemas.microsoft.com/office/drawing/2014/main" id="{D81976D0-057E-098F-A959-8B74B7CF6C11}"/>
              </a:ext>
            </a:extLst>
          </p:cNvPr>
          <p:cNvSpPr>
            <a:spLocks noGrp="1"/>
          </p:cNvSpPr>
          <p:nvPr>
            <p:ph type="sldNum" sz="quarter" idx="4"/>
          </p:nvPr>
        </p:nvSpPr>
        <p:spPr/>
        <p:txBody>
          <a:bodyPr/>
          <a:lstStyle/>
          <a:p>
            <a:pPr algn="r"/>
            <a:fld id="{EBA229B5-7CFD-BC45-B1DD-7E8FA6FF2A01}" type="slidenum">
              <a:rPr lang="de-AT" smtClean="0"/>
              <a:pPr algn="r"/>
              <a:t>13</a:t>
            </a:fld>
            <a:endParaRPr lang="de-AT" dirty="0"/>
          </a:p>
        </p:txBody>
      </p:sp>
      <p:sp>
        <p:nvSpPr>
          <p:cNvPr id="9" name="Textfeld 8">
            <a:extLst>
              <a:ext uri="{FF2B5EF4-FFF2-40B4-BE49-F238E27FC236}">
                <a16:creationId xmlns:a16="http://schemas.microsoft.com/office/drawing/2014/main" id="{180617A3-00CA-5F46-D60A-4FC38EAB8263}"/>
              </a:ext>
            </a:extLst>
          </p:cNvPr>
          <p:cNvSpPr txBox="1"/>
          <p:nvPr/>
        </p:nvSpPr>
        <p:spPr>
          <a:xfrm>
            <a:off x="3529263" y="6352143"/>
            <a:ext cx="6545179" cy="369332"/>
          </a:xfrm>
          <a:prstGeom prst="rect">
            <a:avLst/>
          </a:prstGeom>
          <a:solidFill>
            <a:schemeClr val="bg1"/>
          </a:solidFill>
        </p:spPr>
        <p:txBody>
          <a:bodyPr wrap="square" rtlCol="0">
            <a:spAutoFit/>
          </a:bodyPr>
          <a:lstStyle/>
          <a:p>
            <a:r>
              <a:rPr lang="en-GB" dirty="0">
                <a:hlinkClick r:id="rId4"/>
              </a:rPr>
              <a:t>Climate Inequality Report 2023</a:t>
            </a:r>
            <a:endParaRPr lang="en-GB" dirty="0"/>
          </a:p>
        </p:txBody>
      </p:sp>
    </p:spTree>
    <p:extLst>
      <p:ext uri="{BB962C8B-B14F-4D97-AF65-F5344CB8AC3E}">
        <p14:creationId xmlns:p14="http://schemas.microsoft.com/office/powerpoint/2010/main" val="8681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9CB0D93-C77B-3762-17B2-2A6F06BA3EC0}"/>
              </a:ext>
            </a:extLst>
          </p:cNvPr>
          <p:cNvSpPr>
            <a:spLocks noGrp="1"/>
          </p:cNvSpPr>
          <p:nvPr>
            <p:ph type="dt" sz="half" idx="2"/>
          </p:nvPr>
        </p:nvSpPr>
        <p:spPr/>
        <p:txBody>
          <a:bodyPr/>
          <a:lstStyle/>
          <a:p>
            <a:pPr algn="ctr"/>
            <a:r>
              <a:rPr lang="de-AT" dirty="0"/>
              <a:t>20</a:t>
            </a:r>
          </a:p>
        </p:txBody>
      </p:sp>
      <p:sp>
        <p:nvSpPr>
          <p:cNvPr id="5" name="Titel 4">
            <a:extLst>
              <a:ext uri="{FF2B5EF4-FFF2-40B4-BE49-F238E27FC236}">
                <a16:creationId xmlns:a16="http://schemas.microsoft.com/office/drawing/2014/main" id="{FDAF72E3-D6E4-438F-BB4A-94A36C078ECD}"/>
              </a:ext>
            </a:extLst>
          </p:cNvPr>
          <p:cNvSpPr>
            <a:spLocks noGrp="1"/>
          </p:cNvSpPr>
          <p:nvPr>
            <p:ph type="title"/>
          </p:nvPr>
        </p:nvSpPr>
        <p:spPr/>
        <p:txBody>
          <a:bodyPr/>
          <a:lstStyle/>
          <a:p>
            <a:r>
              <a:rPr lang="en-GB" dirty="0"/>
              <a:t>Intersecting dimensions of equality and impact of climate change</a:t>
            </a:r>
          </a:p>
        </p:txBody>
      </p:sp>
      <p:sp>
        <p:nvSpPr>
          <p:cNvPr id="6" name="Foliennummernplatzhalter 5">
            <a:extLst>
              <a:ext uri="{FF2B5EF4-FFF2-40B4-BE49-F238E27FC236}">
                <a16:creationId xmlns:a16="http://schemas.microsoft.com/office/drawing/2014/main" id="{B63A6784-6836-8443-BE00-4F40C1BD9F17}"/>
              </a:ext>
            </a:extLst>
          </p:cNvPr>
          <p:cNvSpPr>
            <a:spLocks noGrp="1"/>
          </p:cNvSpPr>
          <p:nvPr>
            <p:ph type="sldNum" sz="quarter" idx="4"/>
          </p:nvPr>
        </p:nvSpPr>
        <p:spPr/>
        <p:txBody>
          <a:bodyPr/>
          <a:lstStyle/>
          <a:p>
            <a:pPr algn="r"/>
            <a:fld id="{EBA229B5-7CFD-BC45-B1DD-7E8FA6FF2A01}" type="slidenum">
              <a:rPr lang="de-AT" smtClean="0"/>
              <a:pPr algn="r"/>
              <a:t>14</a:t>
            </a:fld>
            <a:endParaRPr lang="de-AT" dirty="0"/>
          </a:p>
        </p:txBody>
      </p:sp>
      <p:pic>
        <p:nvPicPr>
          <p:cNvPr id="7" name="Bild 2">
            <a:extLst>
              <a:ext uri="{FF2B5EF4-FFF2-40B4-BE49-F238E27FC236}">
                <a16:creationId xmlns:a16="http://schemas.microsoft.com/office/drawing/2014/main" id="{BD474026-ACF4-E97B-C847-75175C8C89A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874" y="810494"/>
            <a:ext cx="10157494" cy="5269464"/>
          </a:xfrm>
          <a:prstGeom prst="rect">
            <a:avLst/>
          </a:prstGeom>
          <a:noFill/>
          <a:ln>
            <a:noFill/>
          </a:ln>
        </p:spPr>
      </p:pic>
      <p:sp>
        <p:nvSpPr>
          <p:cNvPr id="8" name="Textfeld 7">
            <a:hlinkClick r:id="rId4"/>
            <a:extLst>
              <a:ext uri="{FF2B5EF4-FFF2-40B4-BE49-F238E27FC236}">
                <a16:creationId xmlns:a16="http://schemas.microsoft.com/office/drawing/2014/main" id="{31B73D44-4FA1-FE34-280C-EABC9F07B0F1}"/>
              </a:ext>
            </a:extLst>
          </p:cNvPr>
          <p:cNvSpPr txBox="1"/>
          <p:nvPr/>
        </p:nvSpPr>
        <p:spPr>
          <a:xfrm>
            <a:off x="7359746" y="6340678"/>
            <a:ext cx="1231427" cy="400110"/>
          </a:xfrm>
          <a:prstGeom prst="rect">
            <a:avLst/>
          </a:prstGeom>
          <a:noFill/>
        </p:spPr>
        <p:txBody>
          <a:bodyPr wrap="none" rtlCol="0">
            <a:spAutoFit/>
          </a:bodyPr>
          <a:lstStyle/>
          <a:p>
            <a:r>
              <a:rPr lang="en-GB" sz="2000" dirty="0">
                <a:hlinkClick r:id="rId4"/>
              </a:rPr>
              <a:t>IPCC 2014</a:t>
            </a:r>
            <a:endParaRPr lang="en-GB" sz="2000" dirty="0"/>
          </a:p>
        </p:txBody>
      </p:sp>
    </p:spTree>
    <p:extLst>
      <p:ext uri="{BB962C8B-B14F-4D97-AF65-F5344CB8AC3E}">
        <p14:creationId xmlns:p14="http://schemas.microsoft.com/office/powerpoint/2010/main" val="277876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F577EE1-0EE5-1845-B8DA-850DEEEE10C7}"/>
              </a:ext>
            </a:extLst>
          </p:cNvPr>
          <p:cNvSpPr>
            <a:spLocks noGrp="1"/>
          </p:cNvSpPr>
          <p:nvPr>
            <p:ph idx="1"/>
          </p:nvPr>
        </p:nvSpPr>
        <p:spPr/>
        <p:txBody>
          <a:bodyPr>
            <a:normAutofit/>
          </a:bodyPr>
          <a:lstStyle/>
          <a:p>
            <a:pPr>
              <a:buFont typeface="Arial" panose="020B0604020202020204" pitchFamily="34" charset="0"/>
              <a:buChar char="•"/>
            </a:pPr>
            <a:r>
              <a:rPr lang="en-GB" sz="2400" dirty="0"/>
              <a:t>Heatwave of 2003 </a:t>
            </a:r>
            <a:r>
              <a:rPr lang="en-GB" sz="2400" dirty="0">
                <a:sym typeface="Wingdings" pitchFamily="2" charset="2"/>
              </a:rPr>
              <a:t> 71.449 excess deaths in Europe</a:t>
            </a:r>
            <a:endParaRPr lang="en-GB" sz="2400" dirty="0"/>
          </a:p>
          <a:p>
            <a:pPr>
              <a:buFont typeface="Arial" panose="020B0604020202020204" pitchFamily="34" charset="0"/>
              <a:buChar char="•"/>
            </a:pPr>
            <a:r>
              <a:rPr lang="en-GB" sz="2400" dirty="0"/>
              <a:t>Heatwave of 2022 </a:t>
            </a:r>
            <a:r>
              <a:rPr lang="en-GB" sz="2400" dirty="0">
                <a:sym typeface="Wingdings" pitchFamily="2" charset="2"/>
              </a:rPr>
              <a:t> </a:t>
            </a:r>
            <a:r>
              <a:rPr lang="en-GB" sz="2400" dirty="0"/>
              <a:t>Disaster with the most fatalities in 2022 </a:t>
            </a:r>
            <a:r>
              <a:rPr lang="en-GB" sz="2400" dirty="0">
                <a:sym typeface="Wingdings" pitchFamily="2" charset="2"/>
              </a:rPr>
              <a:t> between 30 May and 4 September 2022, there </a:t>
            </a:r>
            <a:r>
              <a:rPr lang="en-GB" sz="2400" dirty="0" err="1">
                <a:sym typeface="Wingdings" pitchFamily="2" charset="2"/>
              </a:rPr>
              <a:t>wer</a:t>
            </a:r>
            <a:r>
              <a:rPr lang="en-GB" sz="2400" dirty="0">
                <a:sym typeface="Wingdings" pitchFamily="2" charset="2"/>
              </a:rPr>
              <a:t> e an estimated 61,672 heat-related deaths in Europe.</a:t>
            </a:r>
          </a:p>
          <a:p>
            <a:pPr>
              <a:buFont typeface="Arial" panose="020B0604020202020204" pitchFamily="34" charset="0"/>
              <a:buChar char="•"/>
            </a:pPr>
            <a:r>
              <a:rPr lang="en-GB" sz="2400" dirty="0">
                <a:sym typeface="Wingdings" pitchFamily="2" charset="2"/>
              </a:rPr>
              <a:t>2022: 56% more heat-related deaths in women than men</a:t>
            </a:r>
          </a:p>
          <a:p>
            <a:pPr>
              <a:buFont typeface="Arial" panose="020B0604020202020204" pitchFamily="34" charset="0"/>
              <a:buChar char="•"/>
            </a:pPr>
            <a:r>
              <a:rPr lang="en-GB" sz="2400" b="1" dirty="0"/>
              <a:t>Gender, age, socio-economic disadvantage, housing, social isolation, educational status, literacy were decisive factors when experiencing the impact of the heatwave</a:t>
            </a:r>
          </a:p>
          <a:p>
            <a:endParaRPr lang="en-GB" sz="2400" dirty="0"/>
          </a:p>
          <a:p>
            <a:pPr marL="0" indent="0">
              <a:buNone/>
            </a:pPr>
            <a:r>
              <a:rPr lang="en-GB" sz="2400" dirty="0"/>
              <a:t>However: Studies of heatwaves in Chicago showed an increased mortality of elderly men </a:t>
            </a:r>
            <a:r>
              <a:rPr lang="en-GB" sz="2400" dirty="0">
                <a:sym typeface="Wingdings" pitchFamily="2" charset="2"/>
              </a:rPr>
              <a:t> social isolation</a:t>
            </a:r>
            <a:endParaRPr lang="en-GB" sz="2400" dirty="0"/>
          </a:p>
        </p:txBody>
      </p:sp>
      <p:sp>
        <p:nvSpPr>
          <p:cNvPr id="3" name="Datumsplatzhalter 2">
            <a:extLst>
              <a:ext uri="{FF2B5EF4-FFF2-40B4-BE49-F238E27FC236}">
                <a16:creationId xmlns:a16="http://schemas.microsoft.com/office/drawing/2014/main" id="{EA063764-87F0-47B1-EF15-00396B7E0F64}"/>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D3046A69-BE3B-6DCB-43D2-8071EDD43F31}"/>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EAB4AE0E-E02E-330E-EC27-956D931F6FC4}"/>
              </a:ext>
            </a:extLst>
          </p:cNvPr>
          <p:cNvSpPr>
            <a:spLocks noGrp="1"/>
          </p:cNvSpPr>
          <p:nvPr>
            <p:ph type="title"/>
          </p:nvPr>
        </p:nvSpPr>
        <p:spPr/>
        <p:txBody>
          <a:bodyPr/>
          <a:lstStyle/>
          <a:p>
            <a:r>
              <a:rPr lang="en-GB" b="1" dirty="0"/>
              <a:t>Example: Heatwaves 2003 and 2022 in Europe</a:t>
            </a:r>
          </a:p>
        </p:txBody>
      </p:sp>
      <p:sp>
        <p:nvSpPr>
          <p:cNvPr id="6" name="Foliennummernplatzhalter 5">
            <a:extLst>
              <a:ext uri="{FF2B5EF4-FFF2-40B4-BE49-F238E27FC236}">
                <a16:creationId xmlns:a16="http://schemas.microsoft.com/office/drawing/2014/main" id="{28D11B21-2244-3EEA-F515-E0D9C9EEEA7F}"/>
              </a:ext>
            </a:extLst>
          </p:cNvPr>
          <p:cNvSpPr>
            <a:spLocks noGrp="1"/>
          </p:cNvSpPr>
          <p:nvPr>
            <p:ph type="sldNum" sz="quarter" idx="4"/>
          </p:nvPr>
        </p:nvSpPr>
        <p:spPr/>
        <p:txBody>
          <a:bodyPr/>
          <a:lstStyle/>
          <a:p>
            <a:pPr algn="r"/>
            <a:fld id="{EBA229B5-7CFD-BC45-B1DD-7E8FA6FF2A01}" type="slidenum">
              <a:rPr lang="de-AT" smtClean="0"/>
              <a:pPr algn="r"/>
              <a:t>15</a:t>
            </a:fld>
            <a:endParaRPr lang="de-AT" dirty="0"/>
          </a:p>
        </p:txBody>
      </p:sp>
      <p:sp>
        <p:nvSpPr>
          <p:cNvPr id="7" name="Textfeld 6">
            <a:extLst>
              <a:ext uri="{FF2B5EF4-FFF2-40B4-BE49-F238E27FC236}">
                <a16:creationId xmlns:a16="http://schemas.microsoft.com/office/drawing/2014/main" id="{8D3A9C04-7B48-BBED-8AD3-CE3D893CD5F3}"/>
              </a:ext>
            </a:extLst>
          </p:cNvPr>
          <p:cNvSpPr txBox="1"/>
          <p:nvPr/>
        </p:nvSpPr>
        <p:spPr>
          <a:xfrm>
            <a:off x="2919663" y="5486399"/>
            <a:ext cx="8713705" cy="1200329"/>
          </a:xfrm>
          <a:prstGeom prst="rect">
            <a:avLst/>
          </a:prstGeom>
          <a:solidFill>
            <a:schemeClr val="bg1"/>
          </a:solidFill>
        </p:spPr>
        <p:txBody>
          <a:bodyPr wrap="square" rtlCol="0">
            <a:spAutoFit/>
          </a:bodyPr>
          <a:lstStyle/>
          <a:p>
            <a:r>
              <a:rPr lang="en-GB" dirty="0" err="1">
                <a:hlinkClick r:id="rId2"/>
              </a:rPr>
              <a:t>Ballester</a:t>
            </a:r>
            <a:r>
              <a:rPr lang="en-GB" dirty="0">
                <a:hlinkClick r:id="rId2"/>
              </a:rPr>
              <a:t>, Joan et al (2023) Heat-related mortality in Europe during the summer of 2022, </a:t>
            </a:r>
            <a:r>
              <a:rPr lang="en-GB" i="1" dirty="0">
                <a:hlinkClick r:id="rId2"/>
              </a:rPr>
              <a:t>Nature </a:t>
            </a:r>
            <a:r>
              <a:rPr lang="en-GB" i="1" dirty="0" err="1">
                <a:hlinkClick r:id="rId2"/>
              </a:rPr>
              <a:t>Medicin</a:t>
            </a:r>
            <a:r>
              <a:rPr lang="en-GB" dirty="0">
                <a:hlinkClick r:id="rId2"/>
              </a:rPr>
              <a:t>, Vol. 29, 1857-1866</a:t>
            </a:r>
            <a:endParaRPr lang="en-GB" dirty="0"/>
          </a:p>
          <a:p>
            <a:r>
              <a:rPr lang="en-GB" dirty="0" err="1">
                <a:hlinkClick r:id="rId3"/>
              </a:rPr>
              <a:t>Klinenberg</a:t>
            </a:r>
            <a:r>
              <a:rPr lang="en-GB" dirty="0">
                <a:hlinkClick r:id="rId3"/>
              </a:rPr>
              <a:t>, Eric (2015/2</a:t>
            </a:r>
            <a:r>
              <a:rPr lang="en-GB" baseline="30000" dirty="0">
                <a:hlinkClick r:id="rId3"/>
              </a:rPr>
              <a:t>nd</a:t>
            </a:r>
            <a:r>
              <a:rPr lang="en-GB" dirty="0">
                <a:hlinkClick r:id="rId3"/>
              </a:rPr>
              <a:t> edition) Heat Wave. A Social Autopsy of Disaster in Chicago. University of Chicago Press</a:t>
            </a:r>
            <a:endParaRPr lang="en-GB" dirty="0"/>
          </a:p>
        </p:txBody>
      </p:sp>
    </p:spTree>
    <p:extLst>
      <p:ext uri="{BB962C8B-B14F-4D97-AF65-F5344CB8AC3E}">
        <p14:creationId xmlns:p14="http://schemas.microsoft.com/office/powerpoint/2010/main" val="323176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2E57A4C-9810-C5E0-9D61-6C6610401B0B}"/>
              </a:ext>
            </a:extLst>
          </p:cNvPr>
          <p:cNvSpPr>
            <a:spLocks noGrp="1"/>
          </p:cNvSpPr>
          <p:nvPr>
            <p:ph idx="1"/>
          </p:nvPr>
        </p:nvSpPr>
        <p:spPr/>
        <p:txBody>
          <a:bodyPr/>
          <a:lstStyle/>
          <a:p>
            <a:pPr>
              <a:buFont typeface="Arial" panose="020B0604020202020204" pitchFamily="34" charset="0"/>
              <a:buChar char="•"/>
            </a:pPr>
            <a:r>
              <a:rPr lang="en-GB" sz="2400" dirty="0"/>
              <a:t>Category 4 Hurricane that devastated New Orleans at the end of August 2005</a:t>
            </a:r>
          </a:p>
          <a:p>
            <a:pPr>
              <a:buFont typeface="Arial" panose="020B0604020202020204" pitchFamily="34" charset="0"/>
              <a:buChar char="•"/>
            </a:pPr>
            <a:r>
              <a:rPr lang="en-GB" sz="2400" dirty="0"/>
              <a:t>Breaking of levees: Neighbourhoods inhabited by poor Afro-Americans were flooded. </a:t>
            </a:r>
          </a:p>
          <a:p>
            <a:pPr>
              <a:buFont typeface="Arial" panose="020B0604020202020204" pitchFamily="34" charset="0"/>
              <a:buChar char="•"/>
            </a:pPr>
            <a:r>
              <a:rPr lang="en-IE" sz="2400" dirty="0"/>
              <a:t>Most people left the city, yet, </a:t>
            </a:r>
            <a:r>
              <a:rPr lang="en-IE" sz="2400" b="1" dirty="0"/>
              <a:t>people with lower incomes, lower education, single moms, old people and Afro-Americans were mostly affected, stayed in their homes or sought refuge in emergency shelters </a:t>
            </a:r>
          </a:p>
          <a:p>
            <a:pPr>
              <a:buFont typeface="Arial" panose="020B0604020202020204" pitchFamily="34" charset="0"/>
              <a:buChar char="•"/>
            </a:pPr>
            <a:r>
              <a:rPr lang="en-IE" sz="2400" dirty="0"/>
              <a:t>62% of the dead and 80% of those stranded on rooftops in New Orleans were black </a:t>
            </a:r>
          </a:p>
          <a:p>
            <a:pPr>
              <a:buFont typeface="Arial" panose="020B0604020202020204" pitchFamily="34" charset="0"/>
              <a:buChar char="•"/>
            </a:pPr>
            <a:r>
              <a:rPr lang="en-IE" sz="2400" dirty="0"/>
              <a:t>Aftermath: black residents received less governmental aid compared to White residents; </a:t>
            </a:r>
            <a:r>
              <a:rPr lang="en-CA" sz="2400" b="0" i="0" u="none" strike="noStrike" dirty="0">
                <a:solidFill>
                  <a:srgbClr val="333333"/>
                </a:solidFill>
                <a:effectLst/>
                <a:latin typeface="biosans_regular"/>
              </a:rPr>
              <a:t>higher unemployment rates, greater levels of stress and depression, and unequal access to health care among black residents. </a:t>
            </a:r>
            <a:endParaRPr lang="en-CA" sz="2400" dirty="0"/>
          </a:p>
        </p:txBody>
      </p:sp>
      <p:sp>
        <p:nvSpPr>
          <p:cNvPr id="3" name="Datumsplatzhalter 2">
            <a:extLst>
              <a:ext uri="{FF2B5EF4-FFF2-40B4-BE49-F238E27FC236}">
                <a16:creationId xmlns:a16="http://schemas.microsoft.com/office/drawing/2014/main" id="{D2AE838C-425B-9F54-29CC-4370E9222EEB}"/>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D2E6C0FC-8EB6-31F1-9A09-1406AC4C1E1E}"/>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50E6F2DB-2282-C88A-6818-2657CD2B9865}"/>
              </a:ext>
            </a:extLst>
          </p:cNvPr>
          <p:cNvSpPr>
            <a:spLocks noGrp="1"/>
          </p:cNvSpPr>
          <p:nvPr>
            <p:ph type="title"/>
          </p:nvPr>
        </p:nvSpPr>
        <p:spPr/>
        <p:txBody>
          <a:bodyPr/>
          <a:lstStyle/>
          <a:p>
            <a:r>
              <a:rPr lang="en-GB" b="1" dirty="0"/>
              <a:t>Example: Hurricane Katrina, New Orleans 2005</a:t>
            </a:r>
          </a:p>
        </p:txBody>
      </p:sp>
      <p:sp>
        <p:nvSpPr>
          <p:cNvPr id="6" name="Foliennummernplatzhalter 5">
            <a:extLst>
              <a:ext uri="{FF2B5EF4-FFF2-40B4-BE49-F238E27FC236}">
                <a16:creationId xmlns:a16="http://schemas.microsoft.com/office/drawing/2014/main" id="{4648841D-6608-A5B3-F513-3FB7902242FE}"/>
              </a:ext>
            </a:extLst>
          </p:cNvPr>
          <p:cNvSpPr>
            <a:spLocks noGrp="1"/>
          </p:cNvSpPr>
          <p:nvPr>
            <p:ph type="sldNum" sz="quarter" idx="4"/>
          </p:nvPr>
        </p:nvSpPr>
        <p:spPr/>
        <p:txBody>
          <a:bodyPr/>
          <a:lstStyle/>
          <a:p>
            <a:pPr algn="r"/>
            <a:fld id="{EBA229B5-7CFD-BC45-B1DD-7E8FA6FF2A01}" type="slidenum">
              <a:rPr lang="de-AT" smtClean="0"/>
              <a:pPr algn="r"/>
              <a:t>16</a:t>
            </a:fld>
            <a:endParaRPr lang="de-AT" dirty="0"/>
          </a:p>
        </p:txBody>
      </p:sp>
    </p:spTree>
    <p:extLst>
      <p:ext uri="{BB962C8B-B14F-4D97-AF65-F5344CB8AC3E}">
        <p14:creationId xmlns:p14="http://schemas.microsoft.com/office/powerpoint/2010/main" val="169417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017411D-C43A-06CA-3A11-2716A334C14F}"/>
              </a:ext>
            </a:extLst>
          </p:cNvPr>
          <p:cNvSpPr>
            <a:spLocks noGrp="1"/>
          </p:cNvSpPr>
          <p:nvPr>
            <p:ph idx="1"/>
          </p:nvPr>
        </p:nvSpPr>
        <p:spPr/>
        <p:txBody>
          <a:bodyPr>
            <a:normAutofit/>
          </a:bodyPr>
          <a:lstStyle/>
          <a:p>
            <a:r>
              <a:rPr lang="en-GB" sz="2400" dirty="0"/>
              <a:t>Unequal participation and representation of marginalized or disadvantaged persons and groups in climate decisions (e.g. gender gaps </a:t>
            </a:r>
            <a:r>
              <a:rPr lang="en-GB" sz="2400" dirty="0">
                <a:sym typeface="Wingdings" pitchFamily="2" charset="2"/>
              </a:rPr>
              <a:t> overrepresentation of men</a:t>
            </a:r>
            <a:r>
              <a:rPr lang="en-GB" sz="2400" dirty="0"/>
              <a:t>)</a:t>
            </a:r>
          </a:p>
          <a:p>
            <a:r>
              <a:rPr lang="en-GB" sz="2400" dirty="0"/>
              <a:t>Climate policies may (re)produce inequalities or promote equality</a:t>
            </a:r>
          </a:p>
          <a:p>
            <a:endParaRPr lang="en-GB" sz="2400" dirty="0"/>
          </a:p>
          <a:p>
            <a:pPr marL="457189" lvl="1" indent="0">
              <a:buNone/>
            </a:pPr>
            <a:endParaRPr lang="en-GB" sz="2400" dirty="0"/>
          </a:p>
          <a:p>
            <a:endParaRPr lang="en-GB" sz="2400" dirty="0"/>
          </a:p>
          <a:p>
            <a:endParaRPr lang="en-GB" sz="2400" dirty="0"/>
          </a:p>
        </p:txBody>
      </p:sp>
      <p:sp>
        <p:nvSpPr>
          <p:cNvPr id="3" name="Datumsplatzhalter 2">
            <a:extLst>
              <a:ext uri="{FF2B5EF4-FFF2-40B4-BE49-F238E27FC236}">
                <a16:creationId xmlns:a16="http://schemas.microsoft.com/office/drawing/2014/main" id="{88B5D6C6-819B-3605-2050-ED9175A612C4}"/>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82D0F7DD-1FA9-C1FA-FA5D-6A385869630A}"/>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31D9CB09-C4AA-148A-B350-F3571039873B}"/>
              </a:ext>
            </a:extLst>
          </p:cNvPr>
          <p:cNvSpPr>
            <a:spLocks noGrp="1"/>
          </p:cNvSpPr>
          <p:nvPr>
            <p:ph type="title"/>
          </p:nvPr>
        </p:nvSpPr>
        <p:spPr/>
        <p:txBody>
          <a:bodyPr/>
          <a:lstStyle/>
          <a:p>
            <a:r>
              <a:rPr lang="en-GB" dirty="0"/>
              <a:t>3) Climate policies/measures and inequality</a:t>
            </a:r>
          </a:p>
        </p:txBody>
      </p:sp>
      <p:sp>
        <p:nvSpPr>
          <p:cNvPr id="6" name="Foliennummernplatzhalter 5">
            <a:extLst>
              <a:ext uri="{FF2B5EF4-FFF2-40B4-BE49-F238E27FC236}">
                <a16:creationId xmlns:a16="http://schemas.microsoft.com/office/drawing/2014/main" id="{EB017AED-90B3-2239-592E-93BBFF296729}"/>
              </a:ext>
            </a:extLst>
          </p:cNvPr>
          <p:cNvSpPr>
            <a:spLocks noGrp="1"/>
          </p:cNvSpPr>
          <p:nvPr>
            <p:ph type="sldNum" sz="quarter" idx="4"/>
          </p:nvPr>
        </p:nvSpPr>
        <p:spPr/>
        <p:txBody>
          <a:bodyPr/>
          <a:lstStyle/>
          <a:p>
            <a:pPr algn="r"/>
            <a:fld id="{EBA229B5-7CFD-BC45-B1DD-7E8FA6FF2A01}" type="slidenum">
              <a:rPr lang="de-AT" smtClean="0"/>
              <a:pPr algn="r"/>
              <a:t>17</a:t>
            </a:fld>
            <a:endParaRPr lang="de-AT" dirty="0"/>
          </a:p>
        </p:txBody>
      </p:sp>
    </p:spTree>
    <p:extLst>
      <p:ext uri="{BB962C8B-B14F-4D97-AF65-F5344CB8AC3E}">
        <p14:creationId xmlns:p14="http://schemas.microsoft.com/office/powerpoint/2010/main" val="316501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3E0A710-719A-5F0D-249A-1D1F55E8354B}"/>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937DED1E-AE6F-513D-322B-C6905B1E4372}"/>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1C670561-7F36-BE6D-D8B7-C7C78CB37EF7}"/>
              </a:ext>
            </a:extLst>
          </p:cNvPr>
          <p:cNvSpPr>
            <a:spLocks noGrp="1"/>
          </p:cNvSpPr>
          <p:nvPr>
            <p:ph type="title"/>
          </p:nvPr>
        </p:nvSpPr>
        <p:spPr/>
        <p:txBody>
          <a:bodyPr/>
          <a:lstStyle/>
          <a:p>
            <a:r>
              <a:rPr lang="en-GB" b="1" dirty="0"/>
              <a:t>Three pillars of climate policies/measures</a:t>
            </a:r>
          </a:p>
        </p:txBody>
      </p:sp>
      <p:sp>
        <p:nvSpPr>
          <p:cNvPr id="6" name="Foliennummernplatzhalter 5">
            <a:extLst>
              <a:ext uri="{FF2B5EF4-FFF2-40B4-BE49-F238E27FC236}">
                <a16:creationId xmlns:a16="http://schemas.microsoft.com/office/drawing/2014/main" id="{51E81089-65C4-8DA8-BDC9-8ED677F14728}"/>
              </a:ext>
            </a:extLst>
          </p:cNvPr>
          <p:cNvSpPr>
            <a:spLocks noGrp="1"/>
          </p:cNvSpPr>
          <p:nvPr>
            <p:ph type="sldNum" sz="quarter" idx="4"/>
          </p:nvPr>
        </p:nvSpPr>
        <p:spPr/>
        <p:txBody>
          <a:bodyPr/>
          <a:lstStyle/>
          <a:p>
            <a:pPr algn="r"/>
            <a:fld id="{EBA229B5-7CFD-BC45-B1DD-7E8FA6FF2A01}" type="slidenum">
              <a:rPr lang="de-AT" smtClean="0"/>
              <a:pPr algn="r"/>
              <a:t>18</a:t>
            </a:fld>
            <a:endParaRPr lang="de-AT" dirty="0"/>
          </a:p>
        </p:txBody>
      </p:sp>
      <p:sp>
        <p:nvSpPr>
          <p:cNvPr id="8" name="Inhaltsplatzhalter 7">
            <a:extLst>
              <a:ext uri="{FF2B5EF4-FFF2-40B4-BE49-F238E27FC236}">
                <a16:creationId xmlns:a16="http://schemas.microsoft.com/office/drawing/2014/main" id="{A12CB8F6-45AB-4575-6C60-ECB615B0650B}"/>
              </a:ext>
            </a:extLst>
          </p:cNvPr>
          <p:cNvSpPr>
            <a:spLocks noGrp="1"/>
          </p:cNvSpPr>
          <p:nvPr>
            <p:ph idx="1"/>
          </p:nvPr>
        </p:nvSpPr>
        <p:spPr>
          <a:xfrm>
            <a:off x="767408" y="1130142"/>
            <a:ext cx="3070301" cy="2693713"/>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rtlCol="0" anchor="ctr">
            <a:normAutofit fontScale="85000" lnSpcReduction="20000"/>
          </a:bodyPr>
          <a:lstStyle/>
          <a:p>
            <a:pPr marL="0" indent="0" algn="ctr">
              <a:buNone/>
            </a:pPr>
            <a:r>
              <a:rPr lang="en-AU" sz="2800" b="1" dirty="0"/>
              <a:t>Mitigation</a:t>
            </a:r>
            <a:r>
              <a:rPr lang="en-AU" sz="2800" dirty="0"/>
              <a:t>: Reduce the effects of climate change </a:t>
            </a:r>
            <a:r>
              <a:rPr lang="en-AU" sz="2800" dirty="0">
                <a:sym typeface="Wingdings" pitchFamily="2" charset="2"/>
              </a:rPr>
              <a:t> reduction of greenhouse gases</a:t>
            </a:r>
            <a:endParaRPr lang="en-AU" sz="2800" dirty="0"/>
          </a:p>
        </p:txBody>
      </p:sp>
      <p:sp>
        <p:nvSpPr>
          <p:cNvPr id="9" name="Inhaltsplatzhalter 7">
            <a:extLst>
              <a:ext uri="{FF2B5EF4-FFF2-40B4-BE49-F238E27FC236}">
                <a16:creationId xmlns:a16="http://schemas.microsoft.com/office/drawing/2014/main" id="{AE90CB79-C80D-4505-4FC7-3D5C8F10D7E5}"/>
              </a:ext>
            </a:extLst>
          </p:cNvPr>
          <p:cNvSpPr txBox="1">
            <a:spLocks/>
          </p:cNvSpPr>
          <p:nvPr/>
        </p:nvSpPr>
        <p:spPr>
          <a:xfrm>
            <a:off x="4035003" y="1130142"/>
            <a:ext cx="3070301" cy="2693713"/>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594" indent="-228594" algn="l" defTabSz="914400" rtl="0" eaLnBrk="1" latinLnBrk="0" hangingPunct="1">
              <a:lnSpc>
                <a:spcPct val="90000"/>
              </a:lnSpc>
              <a:spcBef>
                <a:spcPts val="1000"/>
              </a:spcBef>
              <a:buFont typeface="Wingdings" pitchFamily="2" charset="2"/>
              <a:buChar char="§"/>
              <a:defRPr lang="de-DE" sz="1800" kern="1200">
                <a:solidFill>
                  <a:srgbClr val="4C4D4C"/>
                </a:solidFill>
                <a:latin typeface="+mn-lt"/>
                <a:ea typeface="+mn-ea"/>
                <a:cs typeface="+mn-cs"/>
              </a:defRPr>
            </a:lvl1pPr>
            <a:lvl2pPr marL="685783" indent="-228594" algn="l" defTabSz="914400" rtl="0" eaLnBrk="1" latinLnBrk="0" hangingPunct="1">
              <a:lnSpc>
                <a:spcPct val="90000"/>
              </a:lnSpc>
              <a:spcBef>
                <a:spcPts val="500"/>
              </a:spcBef>
              <a:buFont typeface="Wingdings" pitchFamily="2" charset="2"/>
              <a:buChar char="§"/>
              <a:defRPr lang="de-DE" sz="1800" kern="1200">
                <a:solidFill>
                  <a:srgbClr val="4C4D4C"/>
                </a:solidFill>
                <a:latin typeface="+mn-lt"/>
                <a:ea typeface="+mn-ea"/>
                <a:cs typeface="+mn-cs"/>
              </a:defRPr>
            </a:lvl2pPr>
            <a:lvl3pPr marL="1142971" indent="-228594" algn="l" defTabSz="914400" rtl="0" eaLnBrk="1" latinLnBrk="0" hangingPunct="1">
              <a:lnSpc>
                <a:spcPct val="90000"/>
              </a:lnSpc>
              <a:spcBef>
                <a:spcPts val="500"/>
              </a:spcBef>
              <a:buFont typeface="Wingdings" pitchFamily="2" charset="2"/>
              <a:buChar char="§"/>
              <a:defRPr lang="de-DE" sz="1800" kern="1200">
                <a:solidFill>
                  <a:srgbClr val="4C4D4C"/>
                </a:solidFill>
                <a:latin typeface="+mn-lt"/>
                <a:ea typeface="+mn-ea"/>
                <a:cs typeface="+mn-cs"/>
              </a:defRPr>
            </a:lvl3pPr>
            <a:lvl4pPr marL="1600160" indent="-228594" algn="l" defTabSz="914400" rtl="0" eaLnBrk="1" latinLnBrk="0" hangingPunct="1">
              <a:lnSpc>
                <a:spcPct val="90000"/>
              </a:lnSpc>
              <a:spcBef>
                <a:spcPts val="500"/>
              </a:spcBef>
              <a:buFont typeface="Wingdings" pitchFamily="2" charset="2"/>
              <a:buChar char="§"/>
              <a:defRPr lang="de-DE" sz="1800" kern="1200">
                <a:solidFill>
                  <a:srgbClr val="4C4D4C"/>
                </a:solidFill>
                <a:latin typeface="+mn-lt"/>
                <a:ea typeface="+mn-ea"/>
                <a:cs typeface="+mn-cs"/>
              </a:defRPr>
            </a:lvl4pPr>
            <a:lvl5pPr marL="2057349" indent="-228594" algn="l" defTabSz="914400" rtl="0" eaLnBrk="1" latinLnBrk="0" hangingPunct="1">
              <a:lnSpc>
                <a:spcPct val="90000"/>
              </a:lnSpc>
              <a:spcBef>
                <a:spcPts val="500"/>
              </a:spcBef>
              <a:buFont typeface="Wingdings" pitchFamily="2" charset="2"/>
              <a:buChar char="§"/>
              <a:defRPr lang="en-US" sz="1800" kern="1200">
                <a:solidFill>
                  <a:srgbClr val="4C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AU" sz="2800" b="1" dirty="0"/>
              <a:t>Adaptation</a:t>
            </a:r>
            <a:r>
              <a:rPr lang="en-AU" sz="2800" dirty="0"/>
              <a:t>: Adjust to climate change</a:t>
            </a:r>
          </a:p>
        </p:txBody>
      </p:sp>
      <p:sp>
        <p:nvSpPr>
          <p:cNvPr id="10" name="Inhaltsplatzhalter 7">
            <a:extLst>
              <a:ext uri="{FF2B5EF4-FFF2-40B4-BE49-F238E27FC236}">
                <a16:creationId xmlns:a16="http://schemas.microsoft.com/office/drawing/2014/main" id="{78E204AB-987D-0457-AE1A-BA828B07C8CD}"/>
              </a:ext>
            </a:extLst>
          </p:cNvPr>
          <p:cNvSpPr txBox="1">
            <a:spLocks/>
          </p:cNvSpPr>
          <p:nvPr/>
        </p:nvSpPr>
        <p:spPr>
          <a:xfrm>
            <a:off x="7302598" y="1130141"/>
            <a:ext cx="3070301" cy="2693713"/>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marL="228594" indent="-228594" algn="l" defTabSz="914400" rtl="0" eaLnBrk="1" latinLnBrk="0" hangingPunct="1">
              <a:lnSpc>
                <a:spcPct val="90000"/>
              </a:lnSpc>
              <a:spcBef>
                <a:spcPts val="1000"/>
              </a:spcBef>
              <a:buFont typeface="Wingdings" pitchFamily="2" charset="2"/>
              <a:buChar char="§"/>
              <a:defRPr lang="de-DE" sz="1800" kern="1200">
                <a:solidFill>
                  <a:srgbClr val="4C4D4C"/>
                </a:solidFill>
                <a:latin typeface="+mn-lt"/>
                <a:ea typeface="+mn-ea"/>
                <a:cs typeface="+mn-cs"/>
              </a:defRPr>
            </a:lvl1pPr>
            <a:lvl2pPr marL="685783" indent="-228594" algn="l" defTabSz="914400" rtl="0" eaLnBrk="1" latinLnBrk="0" hangingPunct="1">
              <a:lnSpc>
                <a:spcPct val="90000"/>
              </a:lnSpc>
              <a:spcBef>
                <a:spcPts val="500"/>
              </a:spcBef>
              <a:buFont typeface="Wingdings" pitchFamily="2" charset="2"/>
              <a:buChar char="§"/>
              <a:defRPr lang="de-DE" sz="1800" kern="1200">
                <a:solidFill>
                  <a:srgbClr val="4C4D4C"/>
                </a:solidFill>
                <a:latin typeface="+mn-lt"/>
                <a:ea typeface="+mn-ea"/>
                <a:cs typeface="+mn-cs"/>
              </a:defRPr>
            </a:lvl2pPr>
            <a:lvl3pPr marL="1142971" indent="-228594" algn="l" defTabSz="914400" rtl="0" eaLnBrk="1" latinLnBrk="0" hangingPunct="1">
              <a:lnSpc>
                <a:spcPct val="90000"/>
              </a:lnSpc>
              <a:spcBef>
                <a:spcPts val="500"/>
              </a:spcBef>
              <a:buFont typeface="Wingdings" pitchFamily="2" charset="2"/>
              <a:buChar char="§"/>
              <a:defRPr lang="de-DE" sz="1800" kern="1200">
                <a:solidFill>
                  <a:srgbClr val="4C4D4C"/>
                </a:solidFill>
                <a:latin typeface="+mn-lt"/>
                <a:ea typeface="+mn-ea"/>
                <a:cs typeface="+mn-cs"/>
              </a:defRPr>
            </a:lvl3pPr>
            <a:lvl4pPr marL="1600160" indent="-228594" algn="l" defTabSz="914400" rtl="0" eaLnBrk="1" latinLnBrk="0" hangingPunct="1">
              <a:lnSpc>
                <a:spcPct val="90000"/>
              </a:lnSpc>
              <a:spcBef>
                <a:spcPts val="500"/>
              </a:spcBef>
              <a:buFont typeface="Wingdings" pitchFamily="2" charset="2"/>
              <a:buChar char="§"/>
              <a:defRPr lang="de-DE" sz="1800" kern="1200">
                <a:solidFill>
                  <a:srgbClr val="4C4D4C"/>
                </a:solidFill>
                <a:latin typeface="+mn-lt"/>
                <a:ea typeface="+mn-ea"/>
                <a:cs typeface="+mn-cs"/>
              </a:defRPr>
            </a:lvl4pPr>
            <a:lvl5pPr marL="2057349" indent="-228594" algn="l" defTabSz="914400" rtl="0" eaLnBrk="1" latinLnBrk="0" hangingPunct="1">
              <a:lnSpc>
                <a:spcPct val="90000"/>
              </a:lnSpc>
              <a:spcBef>
                <a:spcPts val="500"/>
              </a:spcBef>
              <a:buFont typeface="Wingdings" pitchFamily="2" charset="2"/>
              <a:buChar char="§"/>
              <a:defRPr lang="en-US" sz="1800" kern="1200">
                <a:solidFill>
                  <a:srgbClr val="4C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AU" sz="2800" b="1" dirty="0"/>
              <a:t>Loss &amp; Damages</a:t>
            </a:r>
            <a:r>
              <a:rPr lang="en-AU" sz="2800" dirty="0"/>
              <a:t>: How to deal with loss and damages, e.g. compensation </a:t>
            </a:r>
          </a:p>
        </p:txBody>
      </p:sp>
      <p:sp>
        <p:nvSpPr>
          <p:cNvPr id="11" name="Textfeld 10">
            <a:extLst>
              <a:ext uri="{FF2B5EF4-FFF2-40B4-BE49-F238E27FC236}">
                <a16:creationId xmlns:a16="http://schemas.microsoft.com/office/drawing/2014/main" id="{E38A64E8-2596-B4B1-E874-13C7259589CC}"/>
              </a:ext>
            </a:extLst>
          </p:cNvPr>
          <p:cNvSpPr txBox="1"/>
          <p:nvPr/>
        </p:nvSpPr>
        <p:spPr>
          <a:xfrm>
            <a:off x="1162209" y="4628436"/>
            <a:ext cx="7552067" cy="461665"/>
          </a:xfrm>
          <a:prstGeom prst="rect">
            <a:avLst/>
          </a:prstGeom>
          <a:noFill/>
        </p:spPr>
        <p:txBody>
          <a:bodyPr wrap="none" rtlCol="0">
            <a:spAutoFit/>
          </a:bodyPr>
          <a:lstStyle/>
          <a:p>
            <a:r>
              <a:rPr lang="en-GB" dirty="0">
                <a:sym typeface="Wingdings" pitchFamily="2" charset="2"/>
              </a:rPr>
              <a:t> </a:t>
            </a:r>
            <a:r>
              <a:rPr lang="en-GB" sz="2400" b="1" dirty="0">
                <a:sym typeface="Wingdings" pitchFamily="2" charset="2"/>
              </a:rPr>
              <a:t>Equality aspects must be integrated into all three pillars</a:t>
            </a:r>
            <a:endParaRPr lang="en-GB" sz="2400" b="1" dirty="0"/>
          </a:p>
        </p:txBody>
      </p:sp>
    </p:spTree>
    <p:extLst>
      <p:ext uri="{BB962C8B-B14F-4D97-AF65-F5344CB8AC3E}">
        <p14:creationId xmlns:p14="http://schemas.microsoft.com/office/powerpoint/2010/main" val="112781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0C9988-252A-B13A-E53B-3D2EFD576497}"/>
              </a:ext>
            </a:extLst>
          </p:cNvPr>
          <p:cNvSpPr>
            <a:spLocks noGrp="1"/>
          </p:cNvSpPr>
          <p:nvPr>
            <p:ph idx="1"/>
          </p:nvPr>
        </p:nvSpPr>
        <p:spPr>
          <a:xfrm>
            <a:off x="767408" y="1413164"/>
            <a:ext cx="10858029" cy="4463761"/>
          </a:xfrm>
        </p:spPr>
        <p:txBody>
          <a:bodyPr>
            <a:normAutofit/>
          </a:bodyPr>
          <a:lstStyle/>
          <a:p>
            <a:pPr>
              <a:buFont typeface="Arial" panose="020B0604020202020204" pitchFamily="34" charset="0"/>
              <a:buChar char="•"/>
            </a:pPr>
            <a:r>
              <a:rPr lang="en-GB" sz="2400" dirty="0"/>
              <a:t>Vulnerability is widely used in climate policies and by different institutions when they analyse and assess the impact of climate change </a:t>
            </a:r>
            <a:r>
              <a:rPr lang="en-GB" sz="2400" dirty="0">
                <a:sym typeface="Wingdings" pitchFamily="2" charset="2"/>
              </a:rPr>
              <a:t> usually attributed to people whose rights are particularly in danger</a:t>
            </a:r>
          </a:p>
          <a:p>
            <a:pPr>
              <a:buFont typeface="Arial" panose="020B0604020202020204" pitchFamily="34" charset="0"/>
              <a:buChar char="•"/>
            </a:pPr>
            <a:r>
              <a:rPr lang="en-GB" sz="2400" dirty="0">
                <a:sym typeface="Wingdings" pitchFamily="2" charset="2"/>
              </a:rPr>
              <a:t>Vulnerability is hardly ever defined, nor is there a reflection on the added value of the concept</a:t>
            </a:r>
          </a:p>
          <a:p>
            <a:pPr>
              <a:buFont typeface="Arial" panose="020B0604020202020204" pitchFamily="34" charset="0"/>
              <a:buChar char="•"/>
            </a:pPr>
            <a:r>
              <a:rPr lang="en-GB" sz="2400" dirty="0">
                <a:sym typeface="Wingdings" pitchFamily="2" charset="2"/>
              </a:rPr>
              <a:t>Vulnerable groups and persons are defined as the problem, not structures of inequality and discrimination</a:t>
            </a:r>
          </a:p>
          <a:p>
            <a:pPr>
              <a:buFont typeface="Arial" panose="020B0604020202020204" pitchFamily="34" charset="0"/>
              <a:buChar char="•"/>
            </a:pPr>
            <a:r>
              <a:rPr lang="en-GB" sz="2400" dirty="0">
                <a:sym typeface="Wingdings" pitchFamily="2" charset="2"/>
              </a:rPr>
              <a:t>Mobilizes problematic narratives  somatic metaphor which is attached to individuals and groups  similar to racist, sexist and other discriminatory discourses</a:t>
            </a:r>
            <a:endParaRPr lang="en-GB" sz="2400" dirty="0"/>
          </a:p>
        </p:txBody>
      </p:sp>
      <p:sp>
        <p:nvSpPr>
          <p:cNvPr id="3" name="Datumsplatzhalter 2">
            <a:extLst>
              <a:ext uri="{FF2B5EF4-FFF2-40B4-BE49-F238E27FC236}">
                <a16:creationId xmlns:a16="http://schemas.microsoft.com/office/drawing/2014/main" id="{4356A8F3-3D3A-8973-48F4-BB992B04EF8B}"/>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080D10ED-1B37-2F10-D6B8-5235E7F70AD3}"/>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CE051C7A-A010-B200-88B2-017071F4CE7C}"/>
              </a:ext>
            </a:extLst>
          </p:cNvPr>
          <p:cNvSpPr>
            <a:spLocks noGrp="1"/>
          </p:cNvSpPr>
          <p:nvPr>
            <p:ph type="title"/>
          </p:nvPr>
        </p:nvSpPr>
        <p:spPr>
          <a:xfrm>
            <a:off x="767408" y="623455"/>
            <a:ext cx="10865960" cy="615083"/>
          </a:xfrm>
        </p:spPr>
        <p:txBody>
          <a:bodyPr/>
          <a:lstStyle/>
          <a:p>
            <a:r>
              <a:rPr lang="en-GB" b="1" dirty="0"/>
              <a:t>Is the concept of vulnerability beneficial for the advancement of equality?</a:t>
            </a:r>
          </a:p>
        </p:txBody>
      </p:sp>
      <p:sp>
        <p:nvSpPr>
          <p:cNvPr id="6" name="Foliennummernplatzhalter 5">
            <a:extLst>
              <a:ext uri="{FF2B5EF4-FFF2-40B4-BE49-F238E27FC236}">
                <a16:creationId xmlns:a16="http://schemas.microsoft.com/office/drawing/2014/main" id="{EB223F64-82DD-6419-5A8D-9F412FB3BA9B}"/>
              </a:ext>
            </a:extLst>
          </p:cNvPr>
          <p:cNvSpPr>
            <a:spLocks noGrp="1"/>
          </p:cNvSpPr>
          <p:nvPr>
            <p:ph type="sldNum" sz="quarter" idx="4"/>
          </p:nvPr>
        </p:nvSpPr>
        <p:spPr/>
        <p:txBody>
          <a:bodyPr/>
          <a:lstStyle/>
          <a:p>
            <a:pPr algn="r"/>
            <a:fld id="{EBA229B5-7CFD-BC45-B1DD-7E8FA6FF2A01}" type="slidenum">
              <a:rPr lang="de-AT" smtClean="0"/>
              <a:pPr algn="r"/>
              <a:t>19</a:t>
            </a:fld>
            <a:endParaRPr lang="de-AT" dirty="0"/>
          </a:p>
        </p:txBody>
      </p:sp>
    </p:spTree>
    <p:extLst>
      <p:ext uri="{BB962C8B-B14F-4D97-AF65-F5344CB8AC3E}">
        <p14:creationId xmlns:p14="http://schemas.microsoft.com/office/powerpoint/2010/main" val="137765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6396A59A-0087-4DB5-BA01-C8967696794B}"/>
              </a:ext>
            </a:extLst>
          </p:cNvPr>
          <p:cNvSpPr>
            <a:spLocks noGrp="1"/>
          </p:cNvSpPr>
          <p:nvPr>
            <p:ph idx="1"/>
          </p:nvPr>
        </p:nvSpPr>
        <p:spPr/>
        <p:txBody>
          <a:bodyPr/>
          <a:lstStyle/>
          <a:p>
            <a:pPr marL="342900" indent="-342900">
              <a:buFont typeface="+mj-lt"/>
              <a:buAutoNum type="arabicPeriod"/>
            </a:pPr>
            <a:r>
              <a:rPr lang="en-GB" sz="2400" dirty="0"/>
              <a:t>Introduction</a:t>
            </a:r>
          </a:p>
          <a:p>
            <a:pPr marL="342900" indent="-342900">
              <a:buFont typeface="+mj-lt"/>
              <a:buAutoNum type="arabicPeriod"/>
            </a:pPr>
            <a:r>
              <a:rPr lang="en-GB" sz="2400" dirty="0"/>
              <a:t>How are climate change and intersectional inequalities connected? </a:t>
            </a:r>
          </a:p>
          <a:p>
            <a:pPr lvl="1">
              <a:buFont typeface="Arial" panose="020B0604020202020204" pitchFamily="34" charset="0"/>
              <a:buChar char="•"/>
            </a:pPr>
            <a:r>
              <a:rPr lang="en-GB" sz="2400" dirty="0"/>
              <a:t>Unequal emissions </a:t>
            </a:r>
          </a:p>
          <a:p>
            <a:pPr lvl="1">
              <a:buFont typeface="Arial" panose="020B0604020202020204" pitchFamily="34" charset="0"/>
              <a:buChar char="•"/>
            </a:pPr>
            <a:r>
              <a:rPr lang="en-GB" sz="2400" dirty="0"/>
              <a:t>Unequal impact</a:t>
            </a:r>
          </a:p>
          <a:p>
            <a:pPr lvl="1">
              <a:buFont typeface="Arial" panose="020B0604020202020204" pitchFamily="34" charset="0"/>
              <a:buChar char="•"/>
            </a:pPr>
            <a:r>
              <a:rPr lang="en-GB" sz="2400" dirty="0"/>
              <a:t>Climate policies and the advancement of equality </a:t>
            </a:r>
          </a:p>
          <a:p>
            <a:pPr marL="457200" indent="-457200">
              <a:buFont typeface="+mj-lt"/>
              <a:buAutoNum type="arabicPeriod"/>
            </a:pPr>
            <a:r>
              <a:rPr lang="en-GB" sz="2400" dirty="0"/>
              <a:t>Conclusions</a:t>
            </a:r>
          </a:p>
          <a:p>
            <a:pPr lvl="1">
              <a:buFont typeface="Arial" panose="020B0604020202020204" pitchFamily="34" charset="0"/>
              <a:buChar char="•"/>
            </a:pPr>
            <a:endParaRPr lang="en-GB" sz="2400" dirty="0"/>
          </a:p>
          <a:p>
            <a:pPr lvl="1">
              <a:buFont typeface="Arial" panose="020B0604020202020204" pitchFamily="34" charset="0"/>
              <a:buChar char="•"/>
            </a:pPr>
            <a:endParaRPr lang="de-AT" sz="2400" dirty="0"/>
          </a:p>
          <a:p>
            <a:pPr marL="342900" indent="-342900">
              <a:buFont typeface="+mj-lt"/>
              <a:buAutoNum type="arabicPeriod"/>
            </a:pPr>
            <a:endParaRPr lang="de-AT" dirty="0"/>
          </a:p>
        </p:txBody>
      </p:sp>
      <p:sp>
        <p:nvSpPr>
          <p:cNvPr id="6" name="Datumsplatzhalter 5">
            <a:extLst>
              <a:ext uri="{FF2B5EF4-FFF2-40B4-BE49-F238E27FC236}">
                <a16:creationId xmlns:a16="http://schemas.microsoft.com/office/drawing/2014/main" id="{97F5EE33-65E8-40A5-B6A0-D333CBE0173D}"/>
              </a:ext>
            </a:extLst>
          </p:cNvPr>
          <p:cNvSpPr>
            <a:spLocks noGrp="1"/>
          </p:cNvSpPr>
          <p:nvPr>
            <p:ph type="dt" sz="half" idx="2"/>
          </p:nvPr>
        </p:nvSpPr>
        <p:spPr/>
        <p:txBody>
          <a:bodyPr/>
          <a:lstStyle/>
          <a:p>
            <a:fld id="{7C3CDC0F-71BF-B840-812C-9588125E0BFE}" type="datetime6">
              <a:rPr lang="de-DE" smtClean="0"/>
              <a:pPr/>
              <a:t>November 24</a:t>
            </a:fld>
            <a:endParaRPr lang="en-US" dirty="0"/>
          </a:p>
        </p:txBody>
      </p:sp>
      <p:sp>
        <p:nvSpPr>
          <p:cNvPr id="4" name="Fußzeilenplatzhalter 3">
            <a:extLst>
              <a:ext uri="{FF2B5EF4-FFF2-40B4-BE49-F238E27FC236}">
                <a16:creationId xmlns:a16="http://schemas.microsoft.com/office/drawing/2014/main" id="{390557BE-3D57-486E-B62E-9294FE4B14C0}"/>
              </a:ext>
            </a:extLst>
          </p:cNvPr>
          <p:cNvSpPr>
            <a:spLocks noGrp="1"/>
          </p:cNvSpPr>
          <p:nvPr>
            <p:ph type="ftr" sz="quarter" idx="3"/>
          </p:nvPr>
        </p:nvSpPr>
        <p:spPr/>
        <p:txBody>
          <a:bodyPr/>
          <a:lstStyle/>
          <a:p>
            <a:r>
              <a:rPr lang="de-DE"/>
              <a:t>Titel oder Vortragender</a:t>
            </a:r>
            <a:endParaRPr lang="de-DE" dirty="0"/>
          </a:p>
        </p:txBody>
      </p:sp>
      <p:sp>
        <p:nvSpPr>
          <p:cNvPr id="13" name="Titel 12">
            <a:extLst>
              <a:ext uri="{FF2B5EF4-FFF2-40B4-BE49-F238E27FC236}">
                <a16:creationId xmlns:a16="http://schemas.microsoft.com/office/drawing/2014/main" id="{7E206FA9-0746-4B6C-A3B1-610995918C33}"/>
              </a:ext>
            </a:extLst>
          </p:cNvPr>
          <p:cNvSpPr>
            <a:spLocks noGrp="1"/>
          </p:cNvSpPr>
          <p:nvPr>
            <p:ph type="title"/>
          </p:nvPr>
        </p:nvSpPr>
        <p:spPr/>
        <p:txBody>
          <a:bodyPr/>
          <a:lstStyle/>
          <a:p>
            <a:r>
              <a:rPr lang="en-GB" b="1" dirty="0"/>
              <a:t>Climate change and equality from an intersectional perspective</a:t>
            </a:r>
            <a:endParaRPr lang="de-AT" b="1" dirty="0"/>
          </a:p>
        </p:txBody>
      </p:sp>
      <p:sp>
        <p:nvSpPr>
          <p:cNvPr id="5" name="Foliennummernplatzhalter 4">
            <a:extLst>
              <a:ext uri="{FF2B5EF4-FFF2-40B4-BE49-F238E27FC236}">
                <a16:creationId xmlns:a16="http://schemas.microsoft.com/office/drawing/2014/main" id="{EA9A69A4-A408-41D6-A2A4-51B2066B324B}"/>
              </a:ext>
            </a:extLst>
          </p:cNvPr>
          <p:cNvSpPr>
            <a:spLocks noGrp="1"/>
          </p:cNvSpPr>
          <p:nvPr>
            <p:ph type="sldNum" sz="quarter" idx="4"/>
          </p:nvPr>
        </p:nvSpPr>
        <p:spPr/>
        <p:txBody>
          <a:bodyPr/>
          <a:lstStyle/>
          <a:p>
            <a:fld id="{EBA229B5-7CFD-BC45-B1DD-7E8FA6FF2A01}" type="slidenum">
              <a:rPr lang="de-DE" smtClean="0"/>
              <a:pPr/>
              <a:t>2</a:t>
            </a:fld>
            <a:endParaRPr lang="de-DE" dirty="0"/>
          </a:p>
        </p:txBody>
      </p:sp>
    </p:spTree>
    <p:extLst>
      <p:ext uri="{BB962C8B-B14F-4D97-AF65-F5344CB8AC3E}">
        <p14:creationId xmlns:p14="http://schemas.microsoft.com/office/powerpoint/2010/main" val="328781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9383C50-D3FE-CE35-2577-0B6273804AF5}"/>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F3E217AF-53C2-024A-BD0F-BC8AA15172AF}"/>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07F35086-8AF5-C23C-FD29-A64063C1EA8A}"/>
              </a:ext>
            </a:extLst>
          </p:cNvPr>
          <p:cNvSpPr>
            <a:spLocks noGrp="1"/>
          </p:cNvSpPr>
          <p:nvPr>
            <p:ph type="title"/>
          </p:nvPr>
        </p:nvSpPr>
        <p:spPr/>
        <p:txBody>
          <a:bodyPr/>
          <a:lstStyle/>
          <a:p>
            <a:r>
              <a:rPr lang="en-GB" dirty="0"/>
              <a:t>Conclusion</a:t>
            </a:r>
          </a:p>
        </p:txBody>
      </p:sp>
      <p:sp>
        <p:nvSpPr>
          <p:cNvPr id="6" name="Foliennummernplatzhalter 5">
            <a:extLst>
              <a:ext uri="{FF2B5EF4-FFF2-40B4-BE49-F238E27FC236}">
                <a16:creationId xmlns:a16="http://schemas.microsoft.com/office/drawing/2014/main" id="{EE3933B1-31C7-78B7-4C27-67B0C656DABA}"/>
              </a:ext>
            </a:extLst>
          </p:cNvPr>
          <p:cNvSpPr>
            <a:spLocks noGrp="1"/>
          </p:cNvSpPr>
          <p:nvPr>
            <p:ph type="sldNum" sz="quarter" idx="4"/>
          </p:nvPr>
        </p:nvSpPr>
        <p:spPr/>
        <p:txBody>
          <a:bodyPr/>
          <a:lstStyle/>
          <a:p>
            <a:pPr algn="r"/>
            <a:fld id="{EBA229B5-7CFD-BC45-B1DD-7E8FA6FF2A01}" type="slidenum">
              <a:rPr lang="de-AT" smtClean="0"/>
              <a:pPr algn="r"/>
              <a:t>20</a:t>
            </a:fld>
            <a:endParaRPr lang="de-AT" dirty="0"/>
          </a:p>
        </p:txBody>
      </p:sp>
      <p:sp>
        <p:nvSpPr>
          <p:cNvPr id="10" name="Inhaltsplatzhalter 9">
            <a:extLst>
              <a:ext uri="{FF2B5EF4-FFF2-40B4-BE49-F238E27FC236}">
                <a16:creationId xmlns:a16="http://schemas.microsoft.com/office/drawing/2014/main" id="{2C9B4FE4-DA53-50C8-4EDF-FBF134C530FF}"/>
              </a:ext>
            </a:extLst>
          </p:cNvPr>
          <p:cNvSpPr>
            <a:spLocks noGrp="1"/>
          </p:cNvSpPr>
          <p:nvPr>
            <p:ph idx="1"/>
          </p:nvPr>
        </p:nvSpPr>
        <p:spPr/>
        <p:txBody>
          <a:bodyPr>
            <a:normAutofit lnSpcReduction="10000"/>
          </a:bodyPr>
          <a:lstStyle/>
          <a:p>
            <a:pPr>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Intersectional inequalities and discrimination are deeply intertwined with climate change. Inequality in emissions drives climate change and climate change-related impacts affect people differently. </a:t>
            </a:r>
          </a:p>
          <a:p>
            <a:pPr>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Intersectionality is an important concept also in the context of climate change as it draws attention to the interaction of different dimensions of social inequality </a:t>
            </a:r>
            <a:r>
              <a:rPr lang="en-GB" sz="2400" dirty="0">
                <a:solidFill>
                  <a:srgbClr val="000000"/>
                </a:solidFill>
                <a:latin typeface="Calibri" panose="020F0502020204030204" pitchFamily="34" charset="0"/>
              </a:rPr>
              <a:t>and takes into consideration specific local contexts</a:t>
            </a:r>
            <a:r>
              <a:rPr lang="en-GB" sz="2400" b="0" i="0" u="none" strike="noStrike" dirty="0">
                <a:solidFill>
                  <a:srgbClr val="000000"/>
                </a:solidFill>
                <a:effectLst/>
                <a:latin typeface="Calibri" panose="020F0502020204030204" pitchFamily="34" charset="0"/>
              </a:rPr>
              <a:t>. </a:t>
            </a:r>
          </a:p>
          <a:p>
            <a:pPr>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Without thoroughly mainstreaming gender and other forms of equality and addressing intersectional inequalities in all forms and in all aspects of the climate crisis and climate policies, we will not be able to tackle the challenges of climate change. </a:t>
            </a:r>
          </a:p>
          <a:p>
            <a:pPr>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Equality bodies can contribute profoundly to the success of climate policy, as they have a great deal of knowledge about the (re)production of inequality structures on the ground. This means they can make a significant contribution to creating fairer local, national and international mitigation and adaptation policies.</a:t>
            </a:r>
            <a:endParaRPr lang="en-GB" sz="2400" dirty="0"/>
          </a:p>
        </p:txBody>
      </p:sp>
    </p:spTree>
    <p:extLst>
      <p:ext uri="{BB962C8B-B14F-4D97-AF65-F5344CB8AC3E}">
        <p14:creationId xmlns:p14="http://schemas.microsoft.com/office/powerpoint/2010/main" val="421058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27009D2-8A02-9164-15DF-E04D723E2E8D}"/>
              </a:ext>
            </a:extLst>
          </p:cNvPr>
          <p:cNvSpPr txBox="1"/>
          <p:nvPr/>
        </p:nvSpPr>
        <p:spPr>
          <a:xfrm>
            <a:off x="3040195" y="3255818"/>
            <a:ext cx="6271140" cy="646331"/>
          </a:xfrm>
          <a:prstGeom prst="rect">
            <a:avLst/>
          </a:prstGeom>
          <a:noFill/>
        </p:spPr>
        <p:txBody>
          <a:bodyPr wrap="none" rtlCol="0">
            <a:spAutoFit/>
          </a:bodyPr>
          <a:lstStyle/>
          <a:p>
            <a:r>
              <a:rPr lang="en-GB" sz="3600" b="1" dirty="0"/>
              <a:t>Thanks a lot for your  attention!</a:t>
            </a:r>
          </a:p>
        </p:txBody>
      </p:sp>
    </p:spTree>
    <p:extLst>
      <p:ext uri="{BB962C8B-B14F-4D97-AF65-F5344CB8AC3E}">
        <p14:creationId xmlns:p14="http://schemas.microsoft.com/office/powerpoint/2010/main" val="122809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6396A59A-0087-4DB5-BA01-C8967696794B}"/>
              </a:ext>
            </a:extLst>
          </p:cNvPr>
          <p:cNvSpPr>
            <a:spLocks noGrp="1"/>
          </p:cNvSpPr>
          <p:nvPr>
            <p:ph idx="1"/>
          </p:nvPr>
        </p:nvSpPr>
        <p:spPr/>
        <p:txBody>
          <a:bodyPr>
            <a:normAutofit/>
          </a:bodyPr>
          <a:lstStyle/>
          <a:p>
            <a:pPr>
              <a:buFont typeface="Arial" panose="020B0604020202020204" pitchFamily="34" charset="0"/>
              <a:buChar char="•"/>
            </a:pPr>
            <a:r>
              <a:rPr lang="en-GB" sz="2400" b="1" dirty="0"/>
              <a:t>IPCC</a:t>
            </a:r>
            <a:r>
              <a:rPr lang="en-GB" sz="2400" dirty="0"/>
              <a:t>: Climate change will increase the magnitude and frequency of extreme events (high confidence) </a:t>
            </a:r>
            <a:r>
              <a:rPr lang="en-GB" sz="2400" dirty="0">
                <a:sym typeface="Wingdings" pitchFamily="2" charset="2"/>
              </a:rPr>
              <a:t> increase in numbers of disaster</a:t>
            </a:r>
            <a:endParaRPr lang="en-GB" sz="2400" dirty="0"/>
          </a:p>
          <a:p>
            <a:pPr>
              <a:buFont typeface="Arial" panose="020B0604020202020204" pitchFamily="34" charset="0"/>
              <a:buChar char="•"/>
            </a:pPr>
            <a:r>
              <a:rPr lang="en-GB" sz="2400" b="1" dirty="0"/>
              <a:t>Disaster</a:t>
            </a:r>
            <a:r>
              <a:rPr lang="en-GB" sz="2400" dirty="0"/>
              <a:t>: “A serious </a:t>
            </a:r>
            <a:r>
              <a:rPr lang="en-GB" sz="2400" b="1" dirty="0"/>
              <a:t>disruption of the functioning of a community or a society </a:t>
            </a:r>
            <a:r>
              <a:rPr lang="en-GB" sz="2400" dirty="0"/>
              <a:t>at any scale due to </a:t>
            </a:r>
            <a:r>
              <a:rPr lang="en-GB" sz="2400" b="1" dirty="0"/>
              <a:t>hazardous events interacting with conditions of exposure, vulnerability and capacity</a:t>
            </a:r>
            <a:r>
              <a:rPr lang="en-GB" sz="2400" dirty="0"/>
              <a:t>, leading to one or more of the following: </a:t>
            </a:r>
            <a:r>
              <a:rPr lang="en-GB" sz="2400" b="1" dirty="0"/>
              <a:t>human, material, economic and environmental losses and impacts</a:t>
            </a:r>
            <a:r>
              <a:rPr lang="en-GB" sz="2400" dirty="0"/>
              <a:t>.” (</a:t>
            </a:r>
            <a:r>
              <a:rPr lang="en-GB" sz="2400" b="1" dirty="0"/>
              <a:t>UNDRR</a:t>
            </a:r>
            <a:r>
              <a:rPr lang="en-GB" sz="2400" dirty="0"/>
              <a:t>)</a:t>
            </a:r>
          </a:p>
          <a:p>
            <a:pPr>
              <a:buFont typeface="Arial" panose="020B0604020202020204" pitchFamily="34" charset="0"/>
              <a:buChar char="•"/>
            </a:pPr>
            <a:endParaRPr lang="en-GB" sz="2400" dirty="0"/>
          </a:p>
          <a:p>
            <a:pPr>
              <a:buFont typeface="Arial" panose="020B0604020202020204" pitchFamily="34" charset="0"/>
              <a:buChar char="•"/>
            </a:pPr>
            <a:r>
              <a:rPr lang="de-AT" sz="2400" dirty="0"/>
              <a:t>Study </a:t>
            </a:r>
            <a:r>
              <a:rPr lang="de-AT" sz="2400" dirty="0" err="1"/>
              <a:t>finds</a:t>
            </a:r>
            <a:r>
              <a:rPr lang="de-AT" sz="2400" dirty="0"/>
              <a:t> out: </a:t>
            </a:r>
            <a:r>
              <a:rPr lang="en-GB" sz="2800" b="1" dirty="0"/>
              <a:t>„Female hurricanes are deadlier than male hurricanes“</a:t>
            </a:r>
            <a:endParaRPr lang="en-GB" sz="2800" dirty="0">
              <a:sym typeface="Wingdings" pitchFamily="2" charset="2"/>
            </a:endParaRPr>
          </a:p>
          <a:p>
            <a:pPr marL="0" indent="0">
              <a:buNone/>
            </a:pPr>
            <a:r>
              <a:rPr lang="en-GB" sz="1800" dirty="0">
                <a:sym typeface="Wingdings" pitchFamily="2" charset="2"/>
                <a:hlinkClick r:id="rId2"/>
              </a:rPr>
              <a:t>Jung, K/</a:t>
            </a:r>
            <a:r>
              <a:rPr lang="en-GB" sz="1800" dirty="0" err="1">
                <a:sym typeface="Wingdings" pitchFamily="2" charset="2"/>
                <a:hlinkClick r:id="rId2"/>
              </a:rPr>
              <a:t>Shavitt</a:t>
            </a:r>
            <a:r>
              <a:rPr lang="en-GB" sz="1800" dirty="0">
                <a:sym typeface="Wingdings" pitchFamily="2" charset="2"/>
                <a:hlinkClick r:id="rId2"/>
              </a:rPr>
              <a:t>, S./Viswanathan, M. and </a:t>
            </a:r>
            <a:r>
              <a:rPr lang="en-GB" sz="1800" dirty="0" err="1">
                <a:sym typeface="Wingdings" pitchFamily="2" charset="2"/>
                <a:hlinkClick r:id="rId2"/>
              </a:rPr>
              <a:t>Hilbe</a:t>
            </a:r>
            <a:r>
              <a:rPr lang="en-GB" sz="1800" dirty="0">
                <a:sym typeface="Wingdings" pitchFamily="2" charset="2"/>
                <a:hlinkClick r:id="rId2"/>
              </a:rPr>
              <a:t>, J. M. (2014) Female hurricanes are deadliner than male hurricanes, </a:t>
            </a:r>
            <a:r>
              <a:rPr lang="en-GB" sz="1800" i="1" dirty="0">
                <a:sym typeface="Wingdings" pitchFamily="2" charset="2"/>
                <a:hlinkClick r:id="rId2"/>
              </a:rPr>
              <a:t>Proceedings of the National Academy of Science</a:t>
            </a:r>
            <a:r>
              <a:rPr lang="en-GB" sz="1800" dirty="0">
                <a:sym typeface="Wingdings" pitchFamily="2" charset="2"/>
                <a:hlinkClick r:id="rId2"/>
              </a:rPr>
              <a:t>, June 2014, 111 (24) 8782-8787</a:t>
            </a:r>
            <a:endParaRPr lang="de-AT" dirty="0"/>
          </a:p>
        </p:txBody>
      </p:sp>
      <p:sp>
        <p:nvSpPr>
          <p:cNvPr id="6" name="Datumsplatzhalter 5">
            <a:extLst>
              <a:ext uri="{FF2B5EF4-FFF2-40B4-BE49-F238E27FC236}">
                <a16:creationId xmlns:a16="http://schemas.microsoft.com/office/drawing/2014/main" id="{97F5EE33-65E8-40A5-B6A0-D333CBE0173D}"/>
              </a:ext>
            </a:extLst>
          </p:cNvPr>
          <p:cNvSpPr>
            <a:spLocks noGrp="1"/>
          </p:cNvSpPr>
          <p:nvPr>
            <p:ph type="dt" sz="half" idx="2"/>
          </p:nvPr>
        </p:nvSpPr>
        <p:spPr/>
        <p:txBody>
          <a:bodyPr/>
          <a:lstStyle/>
          <a:p>
            <a:fld id="{7C3CDC0F-71BF-B840-812C-9588125E0BFE}" type="datetime6">
              <a:rPr lang="de-DE" smtClean="0"/>
              <a:pPr/>
              <a:t>November 24</a:t>
            </a:fld>
            <a:endParaRPr lang="en-US" dirty="0"/>
          </a:p>
        </p:txBody>
      </p:sp>
      <p:sp>
        <p:nvSpPr>
          <p:cNvPr id="4" name="Fußzeilenplatzhalter 3">
            <a:extLst>
              <a:ext uri="{FF2B5EF4-FFF2-40B4-BE49-F238E27FC236}">
                <a16:creationId xmlns:a16="http://schemas.microsoft.com/office/drawing/2014/main" id="{390557BE-3D57-486E-B62E-9294FE4B14C0}"/>
              </a:ext>
            </a:extLst>
          </p:cNvPr>
          <p:cNvSpPr>
            <a:spLocks noGrp="1"/>
          </p:cNvSpPr>
          <p:nvPr>
            <p:ph type="ftr" sz="quarter" idx="3"/>
          </p:nvPr>
        </p:nvSpPr>
        <p:spPr/>
        <p:txBody>
          <a:bodyPr/>
          <a:lstStyle/>
          <a:p>
            <a:r>
              <a:rPr lang="de-DE"/>
              <a:t>Titel oder Vortragender</a:t>
            </a:r>
            <a:endParaRPr lang="de-DE" dirty="0"/>
          </a:p>
        </p:txBody>
      </p:sp>
      <p:sp>
        <p:nvSpPr>
          <p:cNvPr id="13" name="Titel 12">
            <a:extLst>
              <a:ext uri="{FF2B5EF4-FFF2-40B4-BE49-F238E27FC236}">
                <a16:creationId xmlns:a16="http://schemas.microsoft.com/office/drawing/2014/main" id="{7E206FA9-0746-4B6C-A3B1-610995918C33}"/>
              </a:ext>
            </a:extLst>
          </p:cNvPr>
          <p:cNvSpPr>
            <a:spLocks noGrp="1"/>
          </p:cNvSpPr>
          <p:nvPr>
            <p:ph type="title"/>
          </p:nvPr>
        </p:nvSpPr>
        <p:spPr>
          <a:xfrm>
            <a:off x="759477" y="411798"/>
            <a:ext cx="10865960" cy="477838"/>
          </a:xfrm>
        </p:spPr>
        <p:txBody>
          <a:bodyPr/>
          <a:lstStyle/>
          <a:p>
            <a:r>
              <a:rPr lang="en-GB" b="1" dirty="0"/>
              <a:t>Example: The role of inequality in turning a hazard into a disaster</a:t>
            </a:r>
          </a:p>
        </p:txBody>
      </p:sp>
      <p:sp>
        <p:nvSpPr>
          <p:cNvPr id="5" name="Foliennummernplatzhalter 4">
            <a:extLst>
              <a:ext uri="{FF2B5EF4-FFF2-40B4-BE49-F238E27FC236}">
                <a16:creationId xmlns:a16="http://schemas.microsoft.com/office/drawing/2014/main" id="{EA9A69A4-A408-41D6-A2A4-51B2066B324B}"/>
              </a:ext>
            </a:extLst>
          </p:cNvPr>
          <p:cNvSpPr>
            <a:spLocks noGrp="1"/>
          </p:cNvSpPr>
          <p:nvPr>
            <p:ph type="sldNum" sz="quarter" idx="4"/>
          </p:nvPr>
        </p:nvSpPr>
        <p:spPr/>
        <p:txBody>
          <a:bodyPr/>
          <a:lstStyle/>
          <a:p>
            <a:fld id="{EBA229B5-7CFD-BC45-B1DD-7E8FA6FF2A01}" type="slidenum">
              <a:rPr lang="de-DE" smtClean="0"/>
              <a:pPr/>
              <a:t>3</a:t>
            </a:fld>
            <a:endParaRPr lang="de-DE" dirty="0"/>
          </a:p>
        </p:txBody>
      </p:sp>
    </p:spTree>
    <p:extLst>
      <p:ext uri="{BB962C8B-B14F-4D97-AF65-F5344CB8AC3E}">
        <p14:creationId xmlns:p14="http://schemas.microsoft.com/office/powerpoint/2010/main" val="136852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F35A0A-A4E5-735F-7928-28503678517E}"/>
              </a:ext>
            </a:extLst>
          </p:cNvPr>
          <p:cNvSpPr>
            <a:spLocks noGrp="1"/>
          </p:cNvSpPr>
          <p:nvPr>
            <p:ph idx="1"/>
          </p:nvPr>
        </p:nvSpPr>
        <p:spPr/>
        <p:txBody>
          <a:bodyPr>
            <a:normAutofit/>
          </a:bodyPr>
          <a:lstStyle/>
          <a:p>
            <a:pPr>
              <a:buFont typeface="Arial" panose="020B0604020202020204" pitchFamily="34" charset="0"/>
              <a:buChar char="•"/>
            </a:pPr>
            <a:r>
              <a:rPr lang="en-GB" sz="2400" dirty="0"/>
              <a:t>Climate change and inequalities/discrimination often interact in implicit and subtle ways</a:t>
            </a:r>
          </a:p>
          <a:p>
            <a:pPr>
              <a:buFont typeface="Arial" panose="020B0604020202020204" pitchFamily="34" charset="0"/>
              <a:buChar char="•"/>
            </a:pPr>
            <a:r>
              <a:rPr lang="en-GB" sz="2400" dirty="0"/>
              <a:t>Terminology matters</a:t>
            </a:r>
          </a:p>
          <a:p>
            <a:pPr>
              <a:buFont typeface="Arial" panose="020B0604020202020204" pitchFamily="34" charset="0"/>
              <a:buChar char="•"/>
            </a:pPr>
            <a:r>
              <a:rPr lang="en-GB" sz="2400" dirty="0"/>
              <a:t>Climate change-related events impact in societies and communities that are structured by inequalities: </a:t>
            </a:r>
          </a:p>
          <a:p>
            <a:pPr marL="457189" lvl="1" indent="0">
              <a:buNone/>
            </a:pPr>
            <a:r>
              <a:rPr lang="en-GB" sz="2200" i="1" dirty="0">
                <a:effectLst/>
                <a:latin typeface="Calibri" panose="020F0502020204030204" pitchFamily="34" charset="0"/>
                <a:ea typeface="Calibri" panose="020F0502020204030204" pitchFamily="34" charset="0"/>
                <a:cs typeface="Times New Roman" panose="02020603050405020304" pitchFamily="18" charset="0"/>
              </a:rPr>
              <a:t>“What makes a hazard into a disaster depends primarily on the way a society is ordered. […] people are at risk not simply because they are exposed to hazards but also because they have been made marginal in some way by a combination of variables such as class, gender, age, ethnicity, or disability.”</a:t>
            </a:r>
            <a:r>
              <a:rPr lang="en-GB" sz="2200" dirty="0">
                <a:effectLst/>
                <a:latin typeface="Calibri" panose="020F0502020204030204" pitchFamily="34" charset="0"/>
                <a:ea typeface="Calibri" panose="020F0502020204030204" pitchFamily="34" charset="0"/>
                <a:cs typeface="Times New Roman" panose="02020603050405020304" pitchFamily="18" charset="0"/>
              </a:rPr>
              <a:t> (Greg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Bankoff</a:t>
            </a:r>
            <a:r>
              <a:rPr lang="en-GB" sz="2200" dirty="0">
                <a:effectLst/>
                <a:latin typeface="Calibri" panose="020F0502020204030204" pitchFamily="34" charset="0"/>
                <a:ea typeface="Calibri" panose="020F0502020204030204" pitchFamily="34" charset="0"/>
                <a:cs typeface="Times New Roman" panose="02020603050405020304" pitchFamily="18" charset="0"/>
              </a:rPr>
              <a:t>, 2010)</a:t>
            </a:r>
          </a:p>
          <a:p>
            <a:pPr>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Inequalities influence how we address climate change</a:t>
            </a:r>
          </a:p>
          <a:p>
            <a:pPr>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Climate measures influence inequalities (implicit or explicit)</a:t>
            </a:r>
          </a:p>
          <a:p>
            <a:pPr>
              <a:buFont typeface="Arial" panose="020B0604020202020204" pitchFamily="34" charset="0"/>
              <a:buChar char="•"/>
            </a:pPr>
            <a:endParaRPr lang="en-GB" sz="2400" dirty="0"/>
          </a:p>
        </p:txBody>
      </p:sp>
      <p:sp>
        <p:nvSpPr>
          <p:cNvPr id="3" name="Datumsplatzhalter 2">
            <a:extLst>
              <a:ext uri="{FF2B5EF4-FFF2-40B4-BE49-F238E27FC236}">
                <a16:creationId xmlns:a16="http://schemas.microsoft.com/office/drawing/2014/main" id="{F33D5E32-C9D2-33F7-5CD1-93594C98F3ED}"/>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A3FFD8F9-B2FC-9230-C870-E4C6BC2C64AE}"/>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96001838-E7F0-A08B-81C4-554787937AEA}"/>
              </a:ext>
            </a:extLst>
          </p:cNvPr>
          <p:cNvSpPr>
            <a:spLocks noGrp="1"/>
          </p:cNvSpPr>
          <p:nvPr>
            <p:ph type="title"/>
          </p:nvPr>
        </p:nvSpPr>
        <p:spPr/>
        <p:txBody>
          <a:bodyPr/>
          <a:lstStyle/>
          <a:p>
            <a:r>
              <a:rPr lang="en-GB" b="1" dirty="0"/>
              <a:t>What can we learn from this example?</a:t>
            </a:r>
          </a:p>
        </p:txBody>
      </p:sp>
      <p:sp>
        <p:nvSpPr>
          <p:cNvPr id="6" name="Foliennummernplatzhalter 5">
            <a:extLst>
              <a:ext uri="{FF2B5EF4-FFF2-40B4-BE49-F238E27FC236}">
                <a16:creationId xmlns:a16="http://schemas.microsoft.com/office/drawing/2014/main" id="{E02C809F-0E7D-F5E3-1EA0-9E4908F762B5}"/>
              </a:ext>
            </a:extLst>
          </p:cNvPr>
          <p:cNvSpPr>
            <a:spLocks noGrp="1"/>
          </p:cNvSpPr>
          <p:nvPr>
            <p:ph type="sldNum" sz="quarter" idx="4"/>
          </p:nvPr>
        </p:nvSpPr>
        <p:spPr/>
        <p:txBody>
          <a:bodyPr/>
          <a:lstStyle/>
          <a:p>
            <a:pPr algn="r"/>
            <a:fld id="{EBA229B5-7CFD-BC45-B1DD-7E8FA6FF2A01}" type="slidenum">
              <a:rPr lang="de-AT" smtClean="0"/>
              <a:pPr algn="r"/>
              <a:t>4</a:t>
            </a:fld>
            <a:endParaRPr lang="de-AT" dirty="0"/>
          </a:p>
        </p:txBody>
      </p:sp>
    </p:spTree>
    <p:extLst>
      <p:ext uri="{BB962C8B-B14F-4D97-AF65-F5344CB8AC3E}">
        <p14:creationId xmlns:p14="http://schemas.microsoft.com/office/powerpoint/2010/main" val="264120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F8D8322-D436-1817-F718-109FB24F48A2}"/>
              </a:ext>
            </a:extLst>
          </p:cNvPr>
          <p:cNvSpPr>
            <a:spLocks noGrp="1"/>
          </p:cNvSpPr>
          <p:nvPr>
            <p:ph idx="1"/>
          </p:nvPr>
        </p:nvSpPr>
        <p:spPr/>
        <p:txBody>
          <a:bodyPr>
            <a:normAutofit/>
          </a:bodyPr>
          <a:lstStyle/>
          <a:p>
            <a:pPr marL="342900" indent="-342900">
              <a:buFont typeface="+mj-lt"/>
              <a:buAutoNum type="arabicPeriod"/>
            </a:pPr>
            <a:r>
              <a:rPr lang="en-GB" sz="2400" dirty="0"/>
              <a:t>Inequality is a major factor in driving climate change</a:t>
            </a:r>
          </a:p>
          <a:p>
            <a:pPr marL="342900" indent="-342900">
              <a:buFont typeface="+mj-lt"/>
              <a:buAutoNum type="arabicPeriod"/>
            </a:pPr>
            <a:r>
              <a:rPr lang="en-GB" sz="2400" dirty="0"/>
              <a:t>Climate change disproportionately impacts different regions, communities and people (e.g. gender, age, class, ‘race’, dis/ability, …)</a:t>
            </a:r>
          </a:p>
          <a:p>
            <a:pPr marL="342900" indent="-342900">
              <a:buFont typeface="+mj-lt"/>
              <a:buAutoNum type="arabicPeriod"/>
            </a:pPr>
            <a:r>
              <a:rPr lang="en-GB" sz="2400" dirty="0"/>
              <a:t>Climate policies or measures and in/equality</a:t>
            </a:r>
          </a:p>
        </p:txBody>
      </p:sp>
      <p:sp>
        <p:nvSpPr>
          <p:cNvPr id="3" name="Datumsplatzhalter 2">
            <a:extLst>
              <a:ext uri="{FF2B5EF4-FFF2-40B4-BE49-F238E27FC236}">
                <a16:creationId xmlns:a16="http://schemas.microsoft.com/office/drawing/2014/main" id="{97911F69-5618-65D7-3AAC-7C373F327A9E}"/>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2C012DEE-8214-CFAC-EA3D-F1994D0F485F}"/>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63062205-D71C-5E02-46B5-DDF19259E7DC}"/>
              </a:ext>
            </a:extLst>
          </p:cNvPr>
          <p:cNvSpPr>
            <a:spLocks noGrp="1"/>
          </p:cNvSpPr>
          <p:nvPr>
            <p:ph type="title"/>
          </p:nvPr>
        </p:nvSpPr>
        <p:spPr/>
        <p:txBody>
          <a:bodyPr/>
          <a:lstStyle/>
          <a:p>
            <a:r>
              <a:rPr lang="en-GB" b="1" dirty="0"/>
              <a:t>How are climate change and inequalities connected?</a:t>
            </a:r>
          </a:p>
        </p:txBody>
      </p:sp>
      <p:sp>
        <p:nvSpPr>
          <p:cNvPr id="6" name="Foliennummernplatzhalter 5">
            <a:extLst>
              <a:ext uri="{FF2B5EF4-FFF2-40B4-BE49-F238E27FC236}">
                <a16:creationId xmlns:a16="http://schemas.microsoft.com/office/drawing/2014/main" id="{E641208F-7129-C097-C1B5-D3484950A008}"/>
              </a:ext>
            </a:extLst>
          </p:cNvPr>
          <p:cNvSpPr>
            <a:spLocks noGrp="1"/>
          </p:cNvSpPr>
          <p:nvPr>
            <p:ph type="sldNum" sz="quarter" idx="4"/>
          </p:nvPr>
        </p:nvSpPr>
        <p:spPr/>
        <p:txBody>
          <a:bodyPr/>
          <a:lstStyle/>
          <a:p>
            <a:pPr algn="r"/>
            <a:fld id="{EBA229B5-7CFD-BC45-B1DD-7E8FA6FF2A01}" type="slidenum">
              <a:rPr lang="de-AT" smtClean="0"/>
              <a:pPr algn="r"/>
              <a:t>5</a:t>
            </a:fld>
            <a:endParaRPr lang="de-AT" dirty="0"/>
          </a:p>
        </p:txBody>
      </p:sp>
    </p:spTree>
    <p:extLst>
      <p:ext uri="{BB962C8B-B14F-4D97-AF65-F5344CB8AC3E}">
        <p14:creationId xmlns:p14="http://schemas.microsoft.com/office/powerpoint/2010/main" val="11232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A94F4ED-5AEB-7FA4-EB1C-DA12EB61DA7C}"/>
              </a:ext>
            </a:extLst>
          </p:cNvPr>
          <p:cNvPicPr>
            <a:picLocks noGrp="1" noChangeAspect="1"/>
          </p:cNvPicPr>
          <p:nvPr>
            <p:ph idx="1"/>
          </p:nvPr>
        </p:nvPicPr>
        <p:blipFill>
          <a:blip r:embed="rId3"/>
          <a:stretch>
            <a:fillRect/>
          </a:stretch>
        </p:blipFill>
        <p:spPr>
          <a:xfrm>
            <a:off x="2485623" y="1193931"/>
            <a:ext cx="7083380" cy="4409334"/>
          </a:xfrm>
          <a:prstGeom prst="rect">
            <a:avLst/>
          </a:prstGeom>
        </p:spPr>
      </p:pic>
      <p:sp>
        <p:nvSpPr>
          <p:cNvPr id="3" name="Datumsplatzhalter 2">
            <a:extLst>
              <a:ext uri="{FF2B5EF4-FFF2-40B4-BE49-F238E27FC236}">
                <a16:creationId xmlns:a16="http://schemas.microsoft.com/office/drawing/2014/main" id="{D9311B63-6159-AF67-C5A0-4818340AF8B7}"/>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FCF87274-6EFA-F838-C343-A930BA40F6B6}"/>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D51FB9C6-04DB-3C1A-368D-D787A0BB5092}"/>
              </a:ext>
            </a:extLst>
          </p:cNvPr>
          <p:cNvSpPr>
            <a:spLocks noGrp="1"/>
          </p:cNvSpPr>
          <p:nvPr>
            <p:ph type="title"/>
          </p:nvPr>
        </p:nvSpPr>
        <p:spPr/>
        <p:txBody>
          <a:bodyPr/>
          <a:lstStyle/>
          <a:p>
            <a:r>
              <a:rPr lang="en-GB" dirty="0"/>
              <a:t>1) </a:t>
            </a:r>
            <a:r>
              <a:rPr lang="en-GB" sz="2800" dirty="0"/>
              <a:t>Inequality is a major factor in driving climate change</a:t>
            </a:r>
            <a:endParaRPr lang="en-GB" dirty="0"/>
          </a:p>
        </p:txBody>
      </p:sp>
      <p:sp>
        <p:nvSpPr>
          <p:cNvPr id="6" name="Foliennummernplatzhalter 5">
            <a:extLst>
              <a:ext uri="{FF2B5EF4-FFF2-40B4-BE49-F238E27FC236}">
                <a16:creationId xmlns:a16="http://schemas.microsoft.com/office/drawing/2014/main" id="{8D115CF7-2D8F-02B9-34E7-CAB5F2228699}"/>
              </a:ext>
            </a:extLst>
          </p:cNvPr>
          <p:cNvSpPr>
            <a:spLocks noGrp="1"/>
          </p:cNvSpPr>
          <p:nvPr>
            <p:ph type="sldNum" sz="quarter" idx="4"/>
          </p:nvPr>
        </p:nvSpPr>
        <p:spPr/>
        <p:txBody>
          <a:bodyPr/>
          <a:lstStyle/>
          <a:p>
            <a:pPr algn="r"/>
            <a:fld id="{EBA229B5-7CFD-BC45-B1DD-7E8FA6FF2A01}" type="slidenum">
              <a:rPr lang="de-AT" smtClean="0"/>
              <a:pPr algn="r"/>
              <a:t>6</a:t>
            </a:fld>
            <a:endParaRPr lang="de-AT" dirty="0"/>
          </a:p>
        </p:txBody>
      </p:sp>
      <p:sp>
        <p:nvSpPr>
          <p:cNvPr id="8" name="Textfeld 7">
            <a:extLst>
              <a:ext uri="{FF2B5EF4-FFF2-40B4-BE49-F238E27FC236}">
                <a16:creationId xmlns:a16="http://schemas.microsoft.com/office/drawing/2014/main" id="{432F46A6-CB82-A14A-CB41-447BFBA36A03}"/>
              </a:ext>
            </a:extLst>
          </p:cNvPr>
          <p:cNvSpPr txBox="1"/>
          <p:nvPr/>
        </p:nvSpPr>
        <p:spPr>
          <a:xfrm>
            <a:off x="2435446" y="5603265"/>
            <a:ext cx="7599901" cy="646331"/>
          </a:xfrm>
          <a:prstGeom prst="rect">
            <a:avLst/>
          </a:prstGeom>
          <a:noFill/>
        </p:spPr>
        <p:txBody>
          <a:bodyPr wrap="none" rtlCol="0">
            <a:spAutoFit/>
          </a:bodyPr>
          <a:lstStyle/>
          <a:p>
            <a:r>
              <a:rPr lang="en-GB" dirty="0">
                <a:hlinkClick r:id="rId4"/>
              </a:rPr>
              <a:t>Fergus Green and Noel Healy (2022) How Inequality Fuels Climate Change: </a:t>
            </a:r>
          </a:p>
          <a:p>
            <a:r>
              <a:rPr lang="en-GB" dirty="0">
                <a:hlinkClick r:id="rId4"/>
              </a:rPr>
              <a:t>The climate case for a Green New Deal, One Earth, Volume 5, Issue 6, 635 - 649</a:t>
            </a:r>
            <a:endParaRPr lang="en-GB" dirty="0"/>
          </a:p>
        </p:txBody>
      </p:sp>
    </p:spTree>
    <p:extLst>
      <p:ext uri="{BB962C8B-B14F-4D97-AF65-F5344CB8AC3E}">
        <p14:creationId xmlns:p14="http://schemas.microsoft.com/office/powerpoint/2010/main" val="166924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AC01C37-831F-8D34-AADF-7E6CAB0340E1}"/>
              </a:ext>
            </a:extLst>
          </p:cNvPr>
          <p:cNvSpPr>
            <a:spLocks noGrp="1"/>
          </p:cNvSpPr>
          <p:nvPr>
            <p:ph idx="1"/>
          </p:nvPr>
        </p:nvSpPr>
        <p:spPr>
          <a:xfrm>
            <a:off x="767408" y="1565564"/>
            <a:ext cx="10858029" cy="4311361"/>
          </a:xfrm>
        </p:spPr>
        <p:txBody>
          <a:bodyPr/>
          <a:lstStyle/>
          <a:p>
            <a:pPr>
              <a:buFont typeface="Arial" panose="020B0604020202020204" pitchFamily="34" charset="0"/>
              <a:buChar char="•"/>
            </a:pPr>
            <a:r>
              <a:rPr lang="en-GB" sz="2400" dirty="0"/>
              <a:t>Carbon map vs people at risk</a:t>
            </a:r>
          </a:p>
          <a:p>
            <a:pPr>
              <a:buFont typeface="Arial" panose="020B0604020202020204" pitchFamily="34" charset="0"/>
              <a:buChar char="•"/>
            </a:pPr>
            <a:r>
              <a:rPr lang="en-GB" sz="2400" dirty="0"/>
              <a:t>Global mismatch: greenhouse gas emissions &amp; burden of climate change</a:t>
            </a:r>
          </a:p>
          <a:p>
            <a:pPr>
              <a:buFont typeface="Arial" panose="020B0604020202020204" pitchFamily="34" charset="0"/>
              <a:buChar char="•"/>
            </a:pPr>
            <a:r>
              <a:rPr lang="en-GB" sz="2400" dirty="0"/>
              <a:t>Global carbon inequality: Losses vs. emissions vs. capacity to finance </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3" name="Datumsplatzhalter 2">
            <a:extLst>
              <a:ext uri="{FF2B5EF4-FFF2-40B4-BE49-F238E27FC236}">
                <a16:creationId xmlns:a16="http://schemas.microsoft.com/office/drawing/2014/main" id="{EB94EE69-C322-2D32-F7C2-988581F82F33}"/>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27499958-AF28-A013-FF3F-EBF22D9F1E27}"/>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1A247952-33FE-09FA-1E95-973A779C014A}"/>
              </a:ext>
            </a:extLst>
          </p:cNvPr>
          <p:cNvSpPr>
            <a:spLocks noGrp="1"/>
          </p:cNvSpPr>
          <p:nvPr>
            <p:ph type="title"/>
          </p:nvPr>
        </p:nvSpPr>
        <p:spPr>
          <a:xfrm>
            <a:off x="775339" y="374073"/>
            <a:ext cx="10865960" cy="845921"/>
          </a:xfrm>
        </p:spPr>
        <p:txBody>
          <a:bodyPr/>
          <a:lstStyle/>
          <a:p>
            <a:r>
              <a:rPr lang="en-GB" b="1" dirty="0"/>
              <a:t>2) </a:t>
            </a:r>
            <a:r>
              <a:rPr lang="en-GB" sz="2800" b="1" dirty="0"/>
              <a:t>Climate change disproportionately impacts different regions, communities and people</a:t>
            </a:r>
            <a:endParaRPr lang="en-GB" b="1" dirty="0"/>
          </a:p>
        </p:txBody>
      </p:sp>
      <p:sp>
        <p:nvSpPr>
          <p:cNvPr id="6" name="Foliennummernplatzhalter 5">
            <a:extLst>
              <a:ext uri="{FF2B5EF4-FFF2-40B4-BE49-F238E27FC236}">
                <a16:creationId xmlns:a16="http://schemas.microsoft.com/office/drawing/2014/main" id="{92EF963D-A423-63B3-D3A5-9986997C152A}"/>
              </a:ext>
            </a:extLst>
          </p:cNvPr>
          <p:cNvSpPr>
            <a:spLocks noGrp="1"/>
          </p:cNvSpPr>
          <p:nvPr>
            <p:ph type="sldNum" sz="quarter" idx="4"/>
          </p:nvPr>
        </p:nvSpPr>
        <p:spPr/>
        <p:txBody>
          <a:bodyPr/>
          <a:lstStyle/>
          <a:p>
            <a:pPr algn="r"/>
            <a:fld id="{EBA229B5-7CFD-BC45-B1DD-7E8FA6FF2A01}" type="slidenum">
              <a:rPr lang="de-AT" smtClean="0"/>
              <a:pPr algn="r"/>
              <a:t>7</a:t>
            </a:fld>
            <a:endParaRPr lang="de-AT" dirty="0"/>
          </a:p>
        </p:txBody>
      </p:sp>
    </p:spTree>
    <p:extLst>
      <p:ext uri="{BB962C8B-B14F-4D97-AF65-F5344CB8AC3E}">
        <p14:creationId xmlns:p14="http://schemas.microsoft.com/office/powerpoint/2010/main" val="2898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D1D4022C-58CE-1784-791B-7B12C6A24721}"/>
              </a:ext>
            </a:extLst>
          </p:cNvPr>
          <p:cNvPicPr>
            <a:picLocks noGrp="1" noChangeAspect="1"/>
          </p:cNvPicPr>
          <p:nvPr>
            <p:ph idx="1"/>
          </p:nvPr>
        </p:nvPicPr>
        <p:blipFill>
          <a:blip r:embed="rId3"/>
          <a:stretch>
            <a:fillRect/>
          </a:stretch>
        </p:blipFill>
        <p:spPr>
          <a:xfrm>
            <a:off x="753759" y="1108365"/>
            <a:ext cx="8112717" cy="4593502"/>
          </a:xfrm>
          <a:prstGeom prst="rect">
            <a:avLst/>
          </a:prstGeom>
        </p:spPr>
      </p:pic>
      <p:sp>
        <p:nvSpPr>
          <p:cNvPr id="3" name="Datumsplatzhalter 2">
            <a:extLst>
              <a:ext uri="{FF2B5EF4-FFF2-40B4-BE49-F238E27FC236}">
                <a16:creationId xmlns:a16="http://schemas.microsoft.com/office/drawing/2014/main" id="{EF382B1D-9416-6B80-FFE9-518D45D0C416}"/>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33D71428-A25F-DEFB-2CCE-03C626F5319C}"/>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A0657D82-1841-9385-E033-62A0DF8A94A9}"/>
              </a:ext>
            </a:extLst>
          </p:cNvPr>
          <p:cNvSpPr>
            <a:spLocks noGrp="1"/>
          </p:cNvSpPr>
          <p:nvPr>
            <p:ph type="title"/>
          </p:nvPr>
        </p:nvSpPr>
        <p:spPr/>
        <p:txBody>
          <a:bodyPr/>
          <a:lstStyle/>
          <a:p>
            <a:r>
              <a:rPr lang="en-GB" b="1" dirty="0"/>
              <a:t>Area map</a:t>
            </a:r>
          </a:p>
        </p:txBody>
      </p:sp>
      <p:sp>
        <p:nvSpPr>
          <p:cNvPr id="6" name="Foliennummernplatzhalter 5">
            <a:extLst>
              <a:ext uri="{FF2B5EF4-FFF2-40B4-BE49-F238E27FC236}">
                <a16:creationId xmlns:a16="http://schemas.microsoft.com/office/drawing/2014/main" id="{B4D63225-58E2-E898-8C0C-D9E47478FA7D}"/>
              </a:ext>
            </a:extLst>
          </p:cNvPr>
          <p:cNvSpPr>
            <a:spLocks noGrp="1"/>
          </p:cNvSpPr>
          <p:nvPr>
            <p:ph type="sldNum" sz="quarter" idx="4"/>
          </p:nvPr>
        </p:nvSpPr>
        <p:spPr/>
        <p:txBody>
          <a:bodyPr/>
          <a:lstStyle/>
          <a:p>
            <a:pPr algn="r"/>
            <a:fld id="{EBA229B5-7CFD-BC45-B1DD-7E8FA6FF2A01}" type="slidenum">
              <a:rPr lang="de-AT" smtClean="0"/>
              <a:pPr algn="r"/>
              <a:t>8</a:t>
            </a:fld>
            <a:endParaRPr lang="de-AT" dirty="0"/>
          </a:p>
        </p:txBody>
      </p:sp>
    </p:spTree>
    <p:extLst>
      <p:ext uri="{BB962C8B-B14F-4D97-AF65-F5344CB8AC3E}">
        <p14:creationId xmlns:p14="http://schemas.microsoft.com/office/powerpoint/2010/main" val="30349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3D85589-6C23-3561-511F-30E35A2CE46C}"/>
              </a:ext>
            </a:extLst>
          </p:cNvPr>
          <p:cNvPicPr>
            <a:picLocks noGrp="1" noChangeAspect="1"/>
          </p:cNvPicPr>
          <p:nvPr>
            <p:ph idx="1"/>
          </p:nvPr>
        </p:nvPicPr>
        <p:blipFill>
          <a:blip r:embed="rId3"/>
          <a:stretch>
            <a:fillRect/>
          </a:stretch>
        </p:blipFill>
        <p:spPr>
          <a:xfrm>
            <a:off x="1379621" y="956481"/>
            <a:ext cx="9371432" cy="4956045"/>
          </a:xfrm>
          <a:prstGeom prst="rect">
            <a:avLst/>
          </a:prstGeom>
        </p:spPr>
      </p:pic>
      <p:sp>
        <p:nvSpPr>
          <p:cNvPr id="3" name="Datumsplatzhalter 2">
            <a:extLst>
              <a:ext uri="{FF2B5EF4-FFF2-40B4-BE49-F238E27FC236}">
                <a16:creationId xmlns:a16="http://schemas.microsoft.com/office/drawing/2014/main" id="{36448D57-48B9-C96B-260A-F29A4D0DB859}"/>
              </a:ext>
            </a:extLst>
          </p:cNvPr>
          <p:cNvSpPr>
            <a:spLocks noGrp="1"/>
          </p:cNvSpPr>
          <p:nvPr>
            <p:ph type="dt" sz="half" idx="2"/>
          </p:nvPr>
        </p:nvSpPr>
        <p:spPr/>
        <p:txBody>
          <a:bodyPr/>
          <a:lstStyle/>
          <a:p>
            <a:pPr algn="ctr"/>
            <a:r>
              <a:rPr lang="de-AT"/>
              <a:t>20 </a:t>
            </a:r>
            <a:fld id="{7C3CDC0F-71BF-B840-812C-9588125E0BFE}" type="datetime6">
              <a:rPr lang="de-AT" smtClean="0"/>
              <a:pPr algn="ctr"/>
              <a:t>November 24</a:t>
            </a:fld>
            <a:endParaRPr lang="de-AT" dirty="0"/>
          </a:p>
        </p:txBody>
      </p:sp>
      <p:sp>
        <p:nvSpPr>
          <p:cNvPr id="4" name="Fußzeilenplatzhalter 3">
            <a:extLst>
              <a:ext uri="{FF2B5EF4-FFF2-40B4-BE49-F238E27FC236}">
                <a16:creationId xmlns:a16="http://schemas.microsoft.com/office/drawing/2014/main" id="{45C6AED5-B6F0-B7C5-1584-C7E9C7892367}"/>
              </a:ext>
            </a:extLst>
          </p:cNvPr>
          <p:cNvSpPr>
            <a:spLocks noGrp="1"/>
          </p:cNvSpPr>
          <p:nvPr>
            <p:ph type="ftr" sz="quarter" idx="3"/>
          </p:nvPr>
        </p:nvSpPr>
        <p:spPr/>
        <p:txBody>
          <a:bodyPr/>
          <a:lstStyle/>
          <a:p>
            <a:pPr algn="ctr"/>
            <a:r>
              <a:rPr lang="de-AT"/>
              <a:t>Dr. Monika Mayrhofer</a:t>
            </a:r>
            <a:endParaRPr lang="de-AT" dirty="0"/>
          </a:p>
        </p:txBody>
      </p:sp>
      <p:sp>
        <p:nvSpPr>
          <p:cNvPr id="5" name="Titel 4">
            <a:extLst>
              <a:ext uri="{FF2B5EF4-FFF2-40B4-BE49-F238E27FC236}">
                <a16:creationId xmlns:a16="http://schemas.microsoft.com/office/drawing/2014/main" id="{216DD883-E71E-9B06-9FD0-7BF122575262}"/>
              </a:ext>
            </a:extLst>
          </p:cNvPr>
          <p:cNvSpPr>
            <a:spLocks noGrp="1"/>
          </p:cNvSpPr>
          <p:nvPr>
            <p:ph type="title"/>
          </p:nvPr>
        </p:nvSpPr>
        <p:spPr/>
        <p:txBody>
          <a:bodyPr/>
          <a:lstStyle/>
          <a:p>
            <a:r>
              <a:rPr lang="en-GB" dirty="0"/>
              <a:t>CO₂ emissions from energy use 1850–2011</a:t>
            </a:r>
          </a:p>
        </p:txBody>
      </p:sp>
      <p:sp>
        <p:nvSpPr>
          <p:cNvPr id="6" name="Foliennummernplatzhalter 5">
            <a:extLst>
              <a:ext uri="{FF2B5EF4-FFF2-40B4-BE49-F238E27FC236}">
                <a16:creationId xmlns:a16="http://schemas.microsoft.com/office/drawing/2014/main" id="{F59721DF-D96C-6D6D-4483-BD9945EC604C}"/>
              </a:ext>
            </a:extLst>
          </p:cNvPr>
          <p:cNvSpPr>
            <a:spLocks noGrp="1"/>
          </p:cNvSpPr>
          <p:nvPr>
            <p:ph type="sldNum" sz="quarter" idx="4"/>
          </p:nvPr>
        </p:nvSpPr>
        <p:spPr/>
        <p:txBody>
          <a:bodyPr/>
          <a:lstStyle/>
          <a:p>
            <a:pPr algn="r"/>
            <a:fld id="{EBA229B5-7CFD-BC45-B1DD-7E8FA6FF2A01}" type="slidenum">
              <a:rPr lang="de-AT" smtClean="0"/>
              <a:pPr algn="r"/>
              <a:t>9</a:t>
            </a:fld>
            <a:endParaRPr lang="de-AT" dirty="0"/>
          </a:p>
        </p:txBody>
      </p:sp>
      <p:sp>
        <p:nvSpPr>
          <p:cNvPr id="8" name="Textfeld 7">
            <a:extLst>
              <a:ext uri="{FF2B5EF4-FFF2-40B4-BE49-F238E27FC236}">
                <a16:creationId xmlns:a16="http://schemas.microsoft.com/office/drawing/2014/main" id="{2A533D6C-0C21-A2A8-9EF0-55CC93BD0DF5}"/>
              </a:ext>
            </a:extLst>
          </p:cNvPr>
          <p:cNvSpPr txBox="1"/>
          <p:nvPr/>
        </p:nvSpPr>
        <p:spPr>
          <a:xfrm>
            <a:off x="2193472" y="6156012"/>
            <a:ext cx="3040704" cy="369332"/>
          </a:xfrm>
          <a:prstGeom prst="rect">
            <a:avLst/>
          </a:prstGeom>
          <a:noFill/>
        </p:spPr>
        <p:txBody>
          <a:bodyPr wrap="none" rtlCol="0">
            <a:spAutoFit/>
          </a:bodyPr>
          <a:lstStyle/>
          <a:p>
            <a:r>
              <a:rPr lang="de-AT" dirty="0">
                <a:hlinkClick r:id="rId4"/>
              </a:rPr>
              <a:t>https://www.carbonmap.org</a:t>
            </a:r>
            <a:r>
              <a:rPr lang="de-AT" dirty="0"/>
              <a:t> </a:t>
            </a:r>
          </a:p>
        </p:txBody>
      </p:sp>
    </p:spTree>
    <p:extLst>
      <p:ext uri="{BB962C8B-B14F-4D97-AF65-F5344CB8AC3E}">
        <p14:creationId xmlns:p14="http://schemas.microsoft.com/office/powerpoint/2010/main" val="388396723"/>
      </p:ext>
    </p:extLst>
  </p:cSld>
  <p:clrMapOvr>
    <a:masterClrMapping/>
  </p:clrMapOvr>
</p:sld>
</file>

<file path=ppt/theme/theme1.xml><?xml version="1.0" encoding="utf-8"?>
<a:theme xmlns:a="http://schemas.openxmlformats.org/drawingml/2006/main" name="Office">
  <a:themeElements>
    <a:clrScheme name="uibk">
      <a:dk1>
        <a:sysClr val="windowText" lastClr="000000"/>
      </a:dk1>
      <a:lt1>
        <a:sysClr val="window" lastClr="FFFFFF"/>
      </a:lt1>
      <a:dk2>
        <a:srgbClr val="44546A"/>
      </a:dk2>
      <a:lt2>
        <a:srgbClr val="E7E6E6"/>
      </a:lt2>
      <a:accent1>
        <a:srgbClr val="003361"/>
      </a:accent1>
      <a:accent2>
        <a:srgbClr val="F392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2.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9" ma:contentTypeDescription="Create a new document." ma:contentTypeScope="" ma:versionID="24c4f0fb971506cb32eded772314e1f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6de88571e738abf75a08d6972eb71fed"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Props1.xml><?xml version="1.0" encoding="utf-8"?>
<ds:datastoreItem xmlns:ds="http://schemas.openxmlformats.org/officeDocument/2006/customXml" ds:itemID="{61E5F9E1-5A31-44B6-82D3-CDBA1960149B}">
  <ds:schemaRefs>
    <ds:schemaRef ds:uri="http://www.w3.org/2001/XMLSchema"/>
    <ds:schemaRef ds:uri="http://www.zhaw.ch/AccessibilityAddIn"/>
  </ds:schemaRefs>
</ds:datastoreItem>
</file>

<file path=customXml/itemProps2.xml><?xml version="1.0" encoding="utf-8"?>
<ds:datastoreItem xmlns:ds="http://schemas.openxmlformats.org/officeDocument/2006/customXml" ds:itemID="{94CE366B-F91B-4832-A9D4-01E4A1BEB358}"/>
</file>

<file path=customXml/itemProps3.xml><?xml version="1.0" encoding="utf-8"?>
<ds:datastoreItem xmlns:ds="http://schemas.openxmlformats.org/officeDocument/2006/customXml" ds:itemID="{1B7754EE-4682-4B1E-A200-5BABDB233C1E}"/>
</file>

<file path=customXml/itemProps4.xml><?xml version="1.0" encoding="utf-8"?>
<ds:datastoreItem xmlns:ds="http://schemas.openxmlformats.org/officeDocument/2006/customXml" ds:itemID="{5D1C2AC8-0D5C-457C-9F13-CE362BB14999}"/>
</file>

<file path=docProps/app.xml><?xml version="1.0" encoding="utf-8"?>
<Properties xmlns="http://schemas.openxmlformats.org/officeDocument/2006/extended-properties" xmlns:vt="http://schemas.openxmlformats.org/officeDocument/2006/docPropsVTypes">
  <Template>Office Theme</Template>
  <TotalTime>0</TotalTime>
  <Words>1825</Words>
  <Application>Microsoft Macintosh PowerPoint</Application>
  <PresentationFormat>Breitbild</PresentationFormat>
  <Paragraphs>154</Paragraphs>
  <Slides>21</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biosans_regular</vt:lpstr>
      <vt:lpstr>Calibri</vt:lpstr>
      <vt:lpstr>Calibri Light</vt:lpstr>
      <vt:lpstr>Cambria</vt:lpstr>
      <vt:lpstr>Wingdings</vt:lpstr>
      <vt:lpstr>Office</vt:lpstr>
      <vt:lpstr>Climate change and equality from an intersectional perspective</vt:lpstr>
      <vt:lpstr>Climate change and equality from an intersectional perspective</vt:lpstr>
      <vt:lpstr>Example: The role of inequality in turning a hazard into a disaster</vt:lpstr>
      <vt:lpstr>What can we learn from this example?</vt:lpstr>
      <vt:lpstr>How are climate change and inequalities connected?</vt:lpstr>
      <vt:lpstr>1) Inequality is a major factor in driving climate change</vt:lpstr>
      <vt:lpstr>2) Climate change disproportionately impacts different regions, communities and people</vt:lpstr>
      <vt:lpstr>Area map</vt:lpstr>
      <vt:lpstr>CO₂ emissions from energy use 1850–2011</vt:lpstr>
      <vt:lpstr>People at risk</vt:lpstr>
      <vt:lpstr>Global mismatch: greenhouse gas emissions &amp; burden of climate change (2010)</vt:lpstr>
      <vt:lpstr>Global mismatch: greenhouse gas emissions &amp; burden of climate change (2030)</vt:lpstr>
      <vt:lpstr>Global carbon inequality: Losses vs. emissions vs. capacity to finance</vt:lpstr>
      <vt:lpstr>Intersecting dimensions of equality and impact of climate change</vt:lpstr>
      <vt:lpstr>Example: Heatwaves 2003 and 2022 in Europe</vt:lpstr>
      <vt:lpstr>Example: Hurricane Katrina, New Orleans 2005</vt:lpstr>
      <vt:lpstr>3) Climate policies/measures and inequality</vt:lpstr>
      <vt:lpstr>Three pillars of climate policies/measures</vt:lpstr>
      <vt:lpstr>Is the concept of vulnerability beneficial for the advancement of equality?</vt:lpstr>
      <vt:lpstr>Conclusion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monika m.</cp:lastModifiedBy>
  <cp:revision>117</cp:revision>
  <dcterms:created xsi:type="dcterms:W3CDTF">2017-06-06T07:41:45Z</dcterms:created>
  <dcterms:modified xsi:type="dcterms:W3CDTF">2024-11-20T05:52:00Z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