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Layouts/slideLayout3.xml" ContentType="application/vnd.openxmlformats-officedocument.presentationml.slideLayout+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8288000" cy="10287000"/>
  <p:notesSz cx="6858000" cy="9144000"/>
  <p:embeddedFontLst>
    <p:embeddedFont>
      <p:font typeface="Barlow Condensed Bold Italics" panose="020B0604020202020204" charset="0"/>
      <p:regular r:id="rId32"/>
    </p:embeddedFont>
    <p:embeddedFont>
      <p:font typeface="Cormorant Garamond Light" panose="020B0604020202020204" charset="0"/>
      <p:regular r:id="rId33"/>
    </p:embeddedFont>
    <p:embeddedFont>
      <p:font typeface="Cormorant Garamond Medium" panose="020B0604020202020204" charset="0"/>
      <p:regular r:id="rId34"/>
    </p:embeddedFont>
    <p:embeddedFont>
      <p:font typeface="Glacial Indifference" panose="020B0604020202020204" charset="0"/>
      <p:regular r:id="rId35"/>
    </p:embeddedFont>
    <p:embeddedFont>
      <p:font typeface="Glacial Indifference Bold" panose="020B0604020202020204" charset="0"/>
      <p:regular r:id="rId36"/>
    </p:embeddedFont>
    <p:embeddedFont>
      <p:font typeface="Montserrat Classic" panose="020B0604020202020204" charset="0"/>
      <p:regular r:id="rId37"/>
    </p:embeddedFont>
    <p:embeddedFont>
      <p:font typeface="Montserrat Light" panose="00000400000000000000" pitchFamily="2" charset="0"/>
      <p:regular r:id="rId38"/>
      <p:italic r:id="rId39"/>
    </p:embeddedFont>
    <p:embeddedFont>
      <p:font typeface="Montserrat Light Bold" panose="020B0604020202020204" charset="0"/>
      <p:regular r:id="rId40"/>
    </p:embeddedFont>
    <p:embeddedFont>
      <p:font typeface="Norwester" panose="020B0604020202020204" charset="0"/>
      <p:regular r:id="rId41"/>
    </p:embeddedFont>
    <p:embeddedFont>
      <p:font typeface="Open Sans Bold" panose="020B060402020202020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FD1EB-BFD9-473E-98FC-DC17723B7DA1}" v="3" dt="2024-06-27T09:44:16.976"/>
    <p1510:client id="{A70DDD3B-8D51-B646-39CF-7C2B0C5A7AC9}" v="5" dt="2024-06-14T08:00:41.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8" autoAdjust="0"/>
    <p:restoredTop sz="86424" autoAdjust="0"/>
  </p:normalViewPr>
  <p:slideViewPr>
    <p:cSldViewPr>
      <p:cViewPr varScale="1">
        <p:scale>
          <a:sx n="39" d="100"/>
          <a:sy n="39" d="100"/>
        </p:scale>
        <p:origin x="30" y="54"/>
      </p:cViewPr>
      <p:guideLst>
        <p:guide orient="horz" pos="2160"/>
        <p:guide pos="2880"/>
      </p:guideLst>
    </p:cSldViewPr>
  </p:slideViewPr>
  <p:outlineViewPr>
    <p:cViewPr>
      <p:scale>
        <a:sx n="33" d="100"/>
        <a:sy n="33" d="100"/>
      </p:scale>
      <p:origin x="0" y="-1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The problem: we know that algorithmic discrimination is often intersectional due to granularity of profiling and invisibility of those intersections</a:t>
            </a:r>
          </a:p>
          <a:p>
            <a:endParaRPr lang="en-US"/>
          </a:p>
          <a:p>
            <a:r>
              <a:rPr lang="en-US"/>
              <a:t>2. We have a legal gap, but nonetheless some legal resources that can be used</a:t>
            </a:r>
          </a:p>
          <a:p>
            <a:endParaRPr lang="en-US"/>
          </a:p>
          <a:p>
            <a:r>
              <a:rPr lang="en-US"/>
              <a:t>3. How to revisit the concepts we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 seing the intersectional link with protected grounds is problematic because proxy discrimination then falls under ID</a:t>
            </a:r>
          </a:p>
          <a:p>
            <a:endParaRPr lang="en-US"/>
          </a:p>
          <a:p>
            <a:r>
              <a:rPr lang="en-US"/>
              <a:t>Intersectionality might also influence the relationship to a protected ground and hence the presumption of neutrality in cases of proxy discrimination, and hence the qualif as direct or indirect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Intersectionality might also influence the relationship to a protected ground and hence the presumption of neutrality in cases of proxy discrimination, and hence the qualif as direct or indirect</a:t>
            </a:r>
          </a:p>
          <a:p>
            <a:endParaRPr lang="en-US"/>
          </a:p>
          <a:p>
            <a:r>
              <a:rPr lang="en-US"/>
              <a:t>2 criteria</a:t>
            </a:r>
          </a:p>
          <a:p>
            <a:r>
              <a:rPr lang="en-US"/>
              <a:t>protected characteristics</a:t>
            </a:r>
          </a:p>
          <a:p>
            <a:r>
              <a:rPr lang="en-US"/>
              <a:t>material scope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Nationalioty abandonned &lt; DDD</a:t>
            </a:r>
          </a:p>
          <a:p>
            <a:endParaRPr lang="en-US"/>
          </a:p>
          <a:p>
            <a:r>
              <a:rPr lang="en-US"/>
              <a:t>women = 80% of single parent families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STEREOTYPING</a:t>
            </a:r>
          </a:p>
          <a:p>
            <a:endParaRPr lang="en-US"/>
          </a:p>
          <a:p>
            <a:r>
              <a:rPr lang="en-US"/>
              <a:t>"a tribunal threatened to fine Svea Ekonomi AB for 100,000 euros on the grounds that it declined credit to a customer by using statistical models that are in violation of anti-discrimination laws. The case raises some hard questions about the practice of credit scoring and how it could be done."</a:t>
            </a:r>
          </a:p>
          <a:p>
            <a:endParaRPr lang="en-US"/>
          </a:p>
          <a:p>
            <a:r>
              <a:rPr lang="en-US"/>
              <a:t>"a Finnish-speaking man in his thirties from a sparsely populated rural area of Finland, requested the company to justify the negative decision. The company first responded that their decision required no justification, and then argued that the decision had been based on a credit rating made by a credit scoring service using statistical methods, combining data from various databases. Such services do not take the creditworthiness of individual credit applicants into account and therefore, the assessments made may significantly differ from the profile of the individual credit applicant. This, the credit company agreed, may seem unfair to a credit applicant."</a:t>
            </a:r>
          </a:p>
          <a:p>
            <a:endParaRPr lang="en-US"/>
          </a:p>
          <a:p>
            <a:r>
              <a:rPr lang="en-US"/>
              <a:t>Since the applicant had no prior payment defaults in the internal records of Svea Ekonomi, nor in the credit data file, the scoring system assigned him a score based on factors such as the place of residence, gender, age and mother tongue. Svea Ekonomi did not investigate the applicant’s income or financial situation, and neither was this information required for the credit application.</a:t>
            </a:r>
          </a:p>
          <a:p>
            <a:endParaRPr lang="en-US"/>
          </a:p>
          <a:p>
            <a:r>
              <a:rPr lang="en-US"/>
              <a:t>Instead, the automated system calculates, based on population information, the percentage of groups of people with poor credit history and awards points proportionate to how common deficient credit records are in the group in question. As men more often default on payments than women, men are awarded fewer points in the scoring system than women. Similarly, those with Finnish as their first language receive fewer points than Swedish-speaking Finns. Had the applicant been a woman, or Swedish-speaking, he would have met the company’s criteria for being granted the loan.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Past discrimination</a:t>
            </a:r>
          </a:p>
          <a:p>
            <a:r>
              <a:rPr lang="en-US"/>
              <a:t>Prejudices, stereotypes</a:t>
            </a:r>
          </a:p>
          <a:p>
            <a:r>
              <a:rPr lang="en-US"/>
              <a:t>Structural inequalities</a:t>
            </a:r>
          </a:p>
          <a:p>
            <a:endParaRPr lang="en-US"/>
          </a:p>
          <a:p>
            <a:r>
              <a:rPr lang="en-US"/>
              <a:t>Compounded intersectionality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protected characteristics</a:t>
            </a:r>
          </a:p>
          <a:p>
            <a:r>
              <a:rPr lang="en-US"/>
              <a:t>material scope</a:t>
            </a:r>
          </a:p>
          <a:p>
            <a:endParaRPr lang="en-US"/>
          </a:p>
          <a:p>
            <a:r>
              <a:rPr lang="en-US"/>
              <a:t>intersectional bias reduced by the law's categories --&gt; single axis approach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Also a problem: granularity so reconfiguration and mediation and invisibilisation of intersectional discrimination --&gt; subcategories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there are some resources...</a:t>
            </a:r>
          </a:p>
          <a:p>
            <a:endParaRPr lang="en-US"/>
          </a:p>
          <a:p>
            <a:r>
              <a:rPr lang="en-US"/>
              <a:t>protected characteristics</a:t>
            </a:r>
          </a:p>
          <a:p>
            <a:r>
              <a:rPr lang="en-US"/>
              <a:t>material scope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there are some resources...</a:t>
            </a:r>
          </a:p>
          <a:p>
            <a:r>
              <a:rPr lang="en-US"/>
              <a:t>Implicit recognition by the Court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3.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8.xml.rels><?xml version="1.0" encoding="UTF-8" standalone="yes"?>
<Relationships xmlns="http://schemas.openxmlformats.org/package/2006/relationships"><Relationship Id="rId8" Type="http://schemas.openxmlformats.org/officeDocument/2006/relationships/hyperlink" Target="https://unsplash.com/@charlesdeluvio?utm_source=unsplash&amp;utm_medium=referral&amp;utm_content=creditCopyText" TargetMode="External"/><Relationship Id="rId3" Type="http://schemas.openxmlformats.org/officeDocument/2006/relationships/image" Target="../media/image71.jpeg"/><Relationship Id="rId7" Type="http://schemas.openxmlformats.org/officeDocument/2006/relationships/hyperlink" Target="https://unsplash.com/s/photos/home?utm_source=unsplash&amp;utm_medium=referral&amp;utm_content=creditCopyText"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unsplash.com/@scottwebb?utm_source=unsplash&amp;utm_medium=referral&amp;utm_content=creditCopyText" TargetMode="External"/><Relationship Id="rId11" Type="http://schemas.openxmlformats.org/officeDocument/2006/relationships/hyperlink" Target="https://unsplash.com/s/photos/health?utm_source=unsplash&amp;utm_medium=referral&amp;utm_content=creditCopyText" TargetMode="External"/><Relationship Id="rId5" Type="http://schemas.openxmlformats.org/officeDocument/2006/relationships/image" Target="../media/image15.jpeg"/><Relationship Id="rId10" Type="http://schemas.openxmlformats.org/officeDocument/2006/relationships/hyperlink" Target="https://unsplash.com/@jonathanborba?utm_source=unsplash&amp;utm_medium=referral&amp;utm_content=creditCopyText" TargetMode="External"/><Relationship Id="rId4" Type="http://schemas.openxmlformats.org/officeDocument/2006/relationships/image" Target="../media/image72.jpeg"/><Relationship Id="rId9" Type="http://schemas.openxmlformats.org/officeDocument/2006/relationships/hyperlink" Target="https://unsplash.com/s/photos/netflix?utm_source=unsplash&amp;utm_medium=referral&amp;utm_content=creditCopyTex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1.xml"/><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77.png"/><Relationship Id="rId10" Type="http://schemas.openxmlformats.org/officeDocument/2006/relationships/image" Target="../media/image50.svg"/><Relationship Id="rId4" Type="http://schemas.openxmlformats.org/officeDocument/2006/relationships/image" Target="../media/image74.svg"/><Relationship Id="rId9" Type="http://schemas.openxmlformats.org/officeDocument/2006/relationships/image" Target="../media/image49.png"/><Relationship Id="rId14" Type="http://schemas.openxmlformats.org/officeDocument/2006/relationships/image" Target="../media/image76.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 Id="rId9" Type="http://schemas.openxmlformats.org/officeDocument/2006/relationships/image" Target="../media/image96.svg"/></Relationships>
</file>

<file path=ppt/slides/_rels/slide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18" Type="http://schemas.openxmlformats.org/officeDocument/2006/relationships/image" Target="../media/image116.svg"/><Relationship Id="rId3" Type="http://schemas.openxmlformats.org/officeDocument/2006/relationships/image" Target="../media/image103.svg"/><Relationship Id="rId7" Type="http://schemas.openxmlformats.org/officeDocument/2006/relationships/image" Target="../media/image105.sv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02.png"/><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64.sv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63.png"/><Relationship Id="rId9" Type="http://schemas.openxmlformats.org/officeDocument/2006/relationships/image" Target="../media/image107.svg"/><Relationship Id="rId14" Type="http://schemas.openxmlformats.org/officeDocument/2006/relationships/image" Target="../media/image112.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s://unsplash.com/s/photos/health?utm_source=unsplash&amp;utm_medium=referral&amp;utm_content=creditCopyText" TargetMode="External"/><Relationship Id="rId4" Type="http://schemas.openxmlformats.org/officeDocument/2006/relationships/hyperlink" Target="https://unsplash.com/@jonathanborba?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algorithmwatch.org/de/kreditscoring-urteil-aus-finnland-wirft-fragen-zur-diskriminierung-au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028700"/>
            <a:ext cx="5112616" cy="799427"/>
          </a:xfrm>
          <a:custGeom>
            <a:avLst/>
            <a:gdLst/>
            <a:ahLst/>
            <a:cxnLst/>
            <a:rect l="l" t="t" r="r" b="b"/>
            <a:pathLst>
              <a:path w="5112616" h="799427">
                <a:moveTo>
                  <a:pt x="0" y="0"/>
                </a:moveTo>
                <a:lnTo>
                  <a:pt x="5112616" y="0"/>
                </a:lnTo>
                <a:lnTo>
                  <a:pt x="5112616" y="799427"/>
                </a:lnTo>
                <a:lnTo>
                  <a:pt x="0" y="799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11763389"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stretch>
              <a:fillRect/>
            </a:stretch>
          </a:blipFill>
        </p:spPr>
        <p:txBody>
          <a:bodyPr/>
          <a:lstStyle/>
          <a:p>
            <a:endParaRPr lang="en-BE"/>
          </a:p>
        </p:txBody>
      </p:sp>
      <p:sp>
        <p:nvSpPr>
          <p:cNvPr id="5" name="TextBox 5"/>
          <p:cNvSpPr txBox="1">
            <a:spLocks noGrp="1"/>
          </p:cNvSpPr>
          <p:nvPr>
            <p:ph type="title" idx="4294967295"/>
          </p:nvPr>
        </p:nvSpPr>
        <p:spPr>
          <a:xfrm>
            <a:off x="993340" y="3089273"/>
            <a:ext cx="9570955" cy="48402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86"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Legal responses to intersectional inequality in the algorithmic age: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300" b="0" i="0" u="none" strike="noStrike" kern="1200" cap="none" spc="-86"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Opportunities for improving the protection offered by Equality Bodies</a:t>
            </a:r>
          </a:p>
        </p:txBody>
      </p:sp>
      <p:sp>
        <p:nvSpPr>
          <p:cNvPr id="4" name="TextBox 4"/>
          <p:cNvSpPr txBox="1"/>
          <p:nvPr/>
        </p:nvSpPr>
        <p:spPr>
          <a:xfrm>
            <a:off x="993340" y="8731885"/>
            <a:ext cx="16265960" cy="1066446"/>
          </a:xfrm>
          <a:prstGeom prst="rect">
            <a:avLst/>
          </a:prstGeom>
        </p:spPr>
        <p:txBody>
          <a:bodyPr lIns="0" tIns="0" rIns="0" bIns="0" rtlCol="0" anchor="t">
            <a:spAutoFit/>
          </a:bodyPr>
          <a:lstStyle/>
          <a:p>
            <a:pPr algn="just">
              <a:lnSpc>
                <a:spcPts val="3919"/>
              </a:lnSpc>
            </a:pPr>
            <a:endParaRPr dirty="0"/>
          </a:p>
          <a:p>
            <a:pPr algn="just">
              <a:lnSpc>
                <a:spcPct val="150000"/>
              </a:lnSpc>
            </a:pPr>
            <a:r>
              <a:rPr lang="en-US" sz="2799" spc="139" dirty="0">
                <a:solidFill>
                  <a:srgbClr val="FFFFFF"/>
                </a:solidFill>
                <a:latin typeface="Arial" panose="020B0604020202020204" pitchFamily="34" charset="0"/>
                <a:cs typeface="Arial" panose="020B0604020202020204" pitchFamily="34" charset="0"/>
              </a:rPr>
              <a:t>Dr. </a:t>
            </a:r>
            <a:r>
              <a:rPr lang="en-US" sz="2799" spc="139" dirty="0" err="1">
                <a:solidFill>
                  <a:srgbClr val="FFFFFF"/>
                </a:solidFill>
                <a:latin typeface="Arial" panose="020B0604020202020204" pitchFamily="34" charset="0"/>
                <a:cs typeface="Arial" panose="020B0604020202020204" pitchFamily="34" charset="0"/>
              </a:rPr>
              <a:t>Raphaële</a:t>
            </a:r>
            <a:r>
              <a:rPr lang="en-US" sz="2799" spc="139" dirty="0">
                <a:solidFill>
                  <a:srgbClr val="FFFFFF"/>
                </a:solidFill>
                <a:latin typeface="Arial" panose="020B0604020202020204" pitchFamily="34" charset="0"/>
                <a:cs typeface="Arial" panose="020B0604020202020204" pitchFamily="34" charset="0"/>
              </a:rPr>
              <a:t> </a:t>
            </a:r>
            <a:r>
              <a:rPr lang="en-US" sz="2799" spc="139" dirty="0" err="1">
                <a:solidFill>
                  <a:srgbClr val="FFFFFF"/>
                </a:solidFill>
                <a:latin typeface="Arial" panose="020B0604020202020204" pitchFamily="34" charset="0"/>
                <a:cs typeface="Arial" panose="020B0604020202020204" pitchFamily="34" charset="0"/>
              </a:rPr>
              <a:t>Xenidis</a:t>
            </a:r>
            <a:r>
              <a:rPr lang="en-US" sz="2799" spc="139" dirty="0">
                <a:solidFill>
                  <a:srgbClr val="FFFFFF"/>
                </a:solidFill>
                <a:latin typeface="Arial" panose="020B0604020202020204" pitchFamily="34" charset="0"/>
                <a:cs typeface="Arial" panose="020B0604020202020204" pitchFamily="34" charset="0"/>
              </a:rPr>
              <a:t>, Sciences Po, Law School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7131378" y="1138858"/>
            <a:ext cx="7469483" cy="7488204"/>
          </a:xfrm>
          <a:custGeom>
            <a:avLst/>
            <a:gdLst/>
            <a:ahLst/>
            <a:cxnLst/>
            <a:rect l="l" t="t" r="r" b="b"/>
            <a:pathLst>
              <a:path w="7469483" h="7488204">
                <a:moveTo>
                  <a:pt x="0" y="0"/>
                </a:moveTo>
                <a:lnTo>
                  <a:pt x="7469484" y="0"/>
                </a:lnTo>
                <a:lnTo>
                  <a:pt x="7469484" y="7488203"/>
                </a:lnTo>
                <a:lnTo>
                  <a:pt x="0" y="74882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8877386" y="3111588"/>
            <a:ext cx="3977468" cy="4063824"/>
          </a:xfrm>
          <a:custGeom>
            <a:avLst/>
            <a:gdLst/>
            <a:ahLst/>
            <a:cxnLst/>
            <a:rect l="l" t="t" r="r" b="b"/>
            <a:pathLst>
              <a:path w="3977468" h="4063824">
                <a:moveTo>
                  <a:pt x="0" y="0"/>
                </a:moveTo>
                <a:lnTo>
                  <a:pt x="3977468" y="0"/>
                </a:lnTo>
                <a:lnTo>
                  <a:pt x="3977468" y="4063824"/>
                </a:lnTo>
                <a:lnTo>
                  <a:pt x="0" y="4063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grpSp>
        <p:nvGrpSpPr>
          <p:cNvPr id="4" name="Group 4">
            <a:extLst>
              <a:ext uri="{C183D7F6-B498-43B3-948B-1728B52AA6E4}">
                <adec:decorative xmlns:adec="http://schemas.microsoft.com/office/drawing/2017/decorative" val="1"/>
              </a:ext>
            </a:extLst>
          </p:cNvPr>
          <p:cNvGrpSpPr/>
          <p:nvPr/>
        </p:nvGrpSpPr>
        <p:grpSpPr>
          <a:xfrm>
            <a:off x="5499599" y="744440"/>
            <a:ext cx="2237418" cy="2237418"/>
            <a:chOff x="0" y="0"/>
            <a:chExt cx="2983225" cy="2983225"/>
          </a:xfrm>
        </p:grpSpPr>
        <p:grpSp>
          <p:nvGrpSpPr>
            <p:cNvPr id="5" name="Group 5"/>
            <p:cNvGrpSpPr/>
            <p:nvPr/>
          </p:nvGrpSpPr>
          <p:grpSpPr>
            <a:xfrm>
              <a:off x="0" y="0"/>
              <a:ext cx="2983225" cy="298322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p:spPr>
            <p:txBody>
              <a:bodyPr/>
              <a:lstStyle/>
              <a:p>
                <a:endParaRPr lang="en-BE"/>
              </a:p>
            </p:txBody>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572"/>
                  </a:lnSpc>
                </a:pPr>
                <a:endParaRPr/>
              </a:p>
            </p:txBody>
          </p:sp>
        </p:grpSp>
        <p:sp>
          <p:nvSpPr>
            <p:cNvPr id="8" name="TextBox 8"/>
            <p:cNvSpPr txBox="1"/>
            <p:nvPr/>
          </p:nvSpPr>
          <p:spPr>
            <a:xfrm>
              <a:off x="426424" y="1184148"/>
              <a:ext cx="2130375" cy="564258"/>
            </a:xfrm>
            <a:prstGeom prst="rect">
              <a:avLst/>
            </a:prstGeom>
          </p:spPr>
          <p:txBody>
            <a:bodyPr lIns="0" tIns="0" rIns="0" bIns="0" rtlCol="0" anchor="t">
              <a:spAutoFit/>
            </a:bodyPr>
            <a:lstStyle/>
            <a:p>
              <a:pPr algn="ctr">
                <a:lnSpc>
                  <a:spcPts val="3341"/>
                </a:lnSpc>
              </a:pPr>
              <a:r>
                <a:rPr lang="en-US" sz="3410" dirty="0">
                  <a:solidFill>
                    <a:srgbClr val="FFFFFF"/>
                  </a:solidFill>
                  <a:latin typeface="Arial" panose="020B0604020202020204" pitchFamily="34" charset="0"/>
                  <a:cs typeface="Arial" panose="020B0604020202020204" pitchFamily="34" charset="0"/>
                </a:rPr>
                <a:t>data</a:t>
              </a:r>
            </a:p>
          </p:txBody>
        </p:sp>
      </p:grpSp>
      <p:grpSp>
        <p:nvGrpSpPr>
          <p:cNvPr id="9" name="Group 9">
            <a:extLst>
              <a:ext uri="{C183D7F6-B498-43B3-948B-1728B52AA6E4}">
                <adec:decorative xmlns:adec="http://schemas.microsoft.com/office/drawing/2017/decorative" val="1"/>
              </a:ext>
            </a:extLst>
          </p:cNvPr>
          <p:cNvGrpSpPr/>
          <p:nvPr/>
        </p:nvGrpSpPr>
        <p:grpSpPr>
          <a:xfrm>
            <a:off x="14068676" y="599645"/>
            <a:ext cx="2382213" cy="2382213"/>
            <a:chOff x="0" y="0"/>
            <a:chExt cx="3176284" cy="3176284"/>
          </a:xfrm>
        </p:grpSpPr>
        <p:grpSp>
          <p:nvGrpSpPr>
            <p:cNvPr id="10" name="Group 10"/>
            <p:cNvGrpSpPr/>
            <p:nvPr/>
          </p:nvGrpSpPr>
          <p:grpSpPr>
            <a:xfrm>
              <a:off x="0" y="0"/>
              <a:ext cx="3176284" cy="317628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en-BE"/>
              </a:p>
            </p:txBody>
          </p:sp>
          <p:sp>
            <p:nvSpPr>
              <p:cNvPr id="12" name="TextBox 12"/>
              <p:cNvSpPr txBox="1"/>
              <p:nvPr/>
            </p:nvSpPr>
            <p:spPr>
              <a:xfrm>
                <a:off x="76200" y="9525"/>
                <a:ext cx="660400" cy="727075"/>
              </a:xfrm>
              <a:prstGeom prst="rect">
                <a:avLst/>
              </a:prstGeom>
            </p:spPr>
            <p:txBody>
              <a:bodyPr lIns="50800" tIns="50800" rIns="50800" bIns="50800" rtlCol="0" anchor="ctr"/>
              <a:lstStyle/>
              <a:p>
                <a:pPr algn="ctr">
                  <a:lnSpc>
                    <a:spcPts val="3572"/>
                  </a:lnSpc>
                </a:pPr>
                <a:endParaRPr/>
              </a:p>
            </p:txBody>
          </p:sp>
        </p:grpSp>
        <p:sp>
          <p:nvSpPr>
            <p:cNvPr id="13" name="TextBox 13"/>
            <p:cNvSpPr txBox="1"/>
            <p:nvPr/>
          </p:nvSpPr>
          <p:spPr>
            <a:xfrm>
              <a:off x="553759" y="1053221"/>
              <a:ext cx="2268244" cy="1025921"/>
            </a:xfrm>
            <a:prstGeom prst="rect">
              <a:avLst/>
            </a:prstGeom>
          </p:spPr>
          <p:txBody>
            <a:bodyPr lIns="0" tIns="0" rIns="0" bIns="0" rtlCol="0" anchor="t">
              <a:spAutoFit/>
            </a:bodyPr>
            <a:lstStyle/>
            <a:p>
              <a:pPr algn="ctr">
                <a:lnSpc>
                  <a:spcPts val="2968"/>
                </a:lnSpc>
              </a:pPr>
              <a:r>
                <a:rPr lang="en-US" sz="3028" dirty="0">
                  <a:solidFill>
                    <a:srgbClr val="FFFFFF"/>
                  </a:solidFill>
                  <a:latin typeface="Arial" panose="020B0604020202020204" pitchFamily="34" charset="0"/>
                  <a:cs typeface="Arial" panose="020B0604020202020204" pitchFamily="34" charset="0"/>
                </a:rPr>
                <a:t>problem design</a:t>
              </a:r>
            </a:p>
          </p:txBody>
        </p:sp>
      </p:grpSp>
      <p:grpSp>
        <p:nvGrpSpPr>
          <p:cNvPr id="14" name="Group 14">
            <a:extLst>
              <a:ext uri="{C183D7F6-B498-43B3-948B-1728B52AA6E4}">
                <adec:decorative xmlns:adec="http://schemas.microsoft.com/office/drawing/2017/decorative" val="1"/>
              </a:ext>
            </a:extLst>
          </p:cNvPr>
          <p:cNvGrpSpPr/>
          <p:nvPr/>
        </p:nvGrpSpPr>
        <p:grpSpPr>
          <a:xfrm>
            <a:off x="14877087" y="3746050"/>
            <a:ext cx="2382213" cy="2382213"/>
            <a:chOff x="0" y="0"/>
            <a:chExt cx="3176284" cy="3176284"/>
          </a:xfrm>
        </p:grpSpPr>
        <p:grpSp>
          <p:nvGrpSpPr>
            <p:cNvPr id="15" name="Group 15"/>
            <p:cNvGrpSpPr/>
            <p:nvPr/>
          </p:nvGrpSpPr>
          <p:grpSpPr>
            <a:xfrm>
              <a:off x="0" y="0"/>
              <a:ext cx="3176284" cy="317628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txBody>
              <a:bodyPr/>
              <a:lstStyle/>
              <a:p>
                <a:endParaRPr lang="en-BE"/>
              </a:p>
            </p:txBody>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572"/>
                  </a:lnSpc>
                </a:pPr>
                <a:endParaRPr/>
              </a:p>
            </p:txBody>
          </p:sp>
        </p:grpSp>
        <p:sp>
          <p:nvSpPr>
            <p:cNvPr id="18" name="TextBox 18"/>
            <p:cNvSpPr txBox="1"/>
            <p:nvPr/>
          </p:nvSpPr>
          <p:spPr>
            <a:xfrm>
              <a:off x="454020" y="1289887"/>
              <a:ext cx="2268244" cy="598455"/>
            </a:xfrm>
            <a:prstGeom prst="rect">
              <a:avLst/>
            </a:prstGeom>
          </p:spPr>
          <p:txBody>
            <a:bodyPr lIns="0" tIns="0" rIns="0" bIns="0" rtlCol="0" anchor="t">
              <a:spAutoFit/>
            </a:bodyPr>
            <a:lstStyle/>
            <a:p>
              <a:pPr algn="ctr">
                <a:lnSpc>
                  <a:spcPts val="3473"/>
                </a:lnSpc>
              </a:pPr>
              <a:r>
                <a:rPr lang="en-US" sz="3544" dirty="0">
                  <a:solidFill>
                    <a:srgbClr val="FFFFFF"/>
                  </a:solidFill>
                  <a:latin typeface="Arial" panose="020B0604020202020204" pitchFamily="34" charset="0"/>
                  <a:cs typeface="Arial" panose="020B0604020202020204" pitchFamily="34" charset="0"/>
                </a:rPr>
                <a:t>model</a:t>
              </a:r>
            </a:p>
          </p:txBody>
        </p:sp>
      </p:grpSp>
      <p:grpSp>
        <p:nvGrpSpPr>
          <p:cNvPr id="19" name="Group 19">
            <a:extLst>
              <a:ext uri="{C183D7F6-B498-43B3-948B-1728B52AA6E4}">
                <adec:decorative xmlns:adec="http://schemas.microsoft.com/office/drawing/2017/decorative" val="1"/>
              </a:ext>
            </a:extLst>
          </p:cNvPr>
          <p:cNvGrpSpPr/>
          <p:nvPr/>
        </p:nvGrpSpPr>
        <p:grpSpPr>
          <a:xfrm>
            <a:off x="13685980" y="7305142"/>
            <a:ext cx="2382213" cy="2382213"/>
            <a:chOff x="0" y="0"/>
            <a:chExt cx="3176284" cy="3176284"/>
          </a:xfrm>
        </p:grpSpPr>
        <p:grpSp>
          <p:nvGrpSpPr>
            <p:cNvPr id="20" name="Group 20"/>
            <p:cNvGrpSpPr/>
            <p:nvPr/>
          </p:nvGrpSpPr>
          <p:grpSpPr>
            <a:xfrm>
              <a:off x="0" y="0"/>
              <a:ext cx="3176284" cy="317628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txBody>
              <a:bodyPr/>
              <a:lstStyle/>
              <a:p>
                <a:endParaRPr lang="en-BE"/>
              </a:p>
            </p:txBody>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572"/>
                  </a:lnSpc>
                </a:pPr>
                <a:endParaRPr/>
              </a:p>
            </p:txBody>
          </p:sp>
        </p:grpSp>
        <p:sp>
          <p:nvSpPr>
            <p:cNvPr id="23" name="TextBox 23"/>
            <p:cNvSpPr txBox="1"/>
            <p:nvPr/>
          </p:nvSpPr>
          <p:spPr>
            <a:xfrm>
              <a:off x="454020" y="1289887"/>
              <a:ext cx="2268244" cy="598455"/>
            </a:xfrm>
            <a:prstGeom prst="rect">
              <a:avLst/>
            </a:prstGeom>
          </p:spPr>
          <p:txBody>
            <a:bodyPr lIns="0" tIns="0" rIns="0" bIns="0" rtlCol="0" anchor="t">
              <a:spAutoFit/>
            </a:bodyPr>
            <a:lstStyle/>
            <a:p>
              <a:pPr algn="ctr">
                <a:lnSpc>
                  <a:spcPts val="3473"/>
                </a:lnSpc>
              </a:pPr>
              <a:r>
                <a:rPr lang="en-US" sz="3544" dirty="0">
                  <a:solidFill>
                    <a:srgbClr val="FFFFFF"/>
                  </a:solidFill>
                  <a:latin typeface="Arial" panose="020B0604020202020204" pitchFamily="34" charset="0"/>
                  <a:cs typeface="Arial" panose="020B0604020202020204" pitchFamily="34" charset="0"/>
                </a:rPr>
                <a:t>output</a:t>
              </a:r>
            </a:p>
          </p:txBody>
        </p:sp>
      </p:grpSp>
      <p:grpSp>
        <p:nvGrpSpPr>
          <p:cNvPr id="24" name="Group 24">
            <a:extLst>
              <a:ext uri="{C183D7F6-B498-43B3-948B-1728B52AA6E4}">
                <adec:decorative xmlns:adec="http://schemas.microsoft.com/office/drawing/2017/decorative" val="1"/>
              </a:ext>
            </a:extLst>
          </p:cNvPr>
          <p:cNvGrpSpPr/>
          <p:nvPr/>
        </p:nvGrpSpPr>
        <p:grpSpPr>
          <a:xfrm>
            <a:off x="4487168" y="6128263"/>
            <a:ext cx="2367985" cy="2367985"/>
            <a:chOff x="0" y="0"/>
            <a:chExt cx="3157313" cy="3157313"/>
          </a:xfrm>
        </p:grpSpPr>
        <p:grpSp>
          <p:nvGrpSpPr>
            <p:cNvPr id="25" name="Group 25"/>
            <p:cNvGrpSpPr/>
            <p:nvPr/>
          </p:nvGrpSpPr>
          <p:grpSpPr>
            <a:xfrm>
              <a:off x="0" y="0"/>
              <a:ext cx="3157313" cy="315731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txBody>
              <a:bodyPr/>
              <a:lstStyle/>
              <a:p>
                <a:endParaRPr lang="en-BE"/>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3572"/>
                  </a:lnSpc>
                </a:pPr>
                <a:endParaRPr/>
              </a:p>
            </p:txBody>
          </p:sp>
        </p:grpSp>
        <p:sp>
          <p:nvSpPr>
            <p:cNvPr id="28" name="TextBox 28"/>
            <p:cNvSpPr txBox="1"/>
            <p:nvPr/>
          </p:nvSpPr>
          <p:spPr>
            <a:xfrm>
              <a:off x="302516" y="1337503"/>
              <a:ext cx="2552281" cy="512961"/>
            </a:xfrm>
            <a:prstGeom prst="rect">
              <a:avLst/>
            </a:prstGeom>
          </p:spPr>
          <p:txBody>
            <a:bodyPr lIns="0" tIns="0" rIns="0" bIns="0" rtlCol="0" anchor="t">
              <a:spAutoFit/>
            </a:bodyPr>
            <a:lstStyle/>
            <a:p>
              <a:pPr algn="ctr">
                <a:lnSpc>
                  <a:spcPts val="3034"/>
                </a:lnSpc>
              </a:pPr>
              <a:r>
                <a:rPr lang="en-US" sz="3096" dirty="0">
                  <a:solidFill>
                    <a:srgbClr val="FFFFFF"/>
                  </a:solidFill>
                  <a:latin typeface="Arial" panose="020B0604020202020204" pitchFamily="34" charset="0"/>
                  <a:cs typeface="Arial" panose="020B0604020202020204" pitchFamily="34" charset="0"/>
                </a:rPr>
                <a:t>decision</a:t>
              </a:r>
            </a:p>
          </p:txBody>
        </p:sp>
      </p:grpSp>
      <p:sp>
        <p:nvSpPr>
          <p:cNvPr id="29" name="TextBox 29"/>
          <p:cNvSpPr txBox="1">
            <a:spLocks noGrp="1"/>
          </p:cNvSpPr>
          <p:nvPr>
            <p:ph type="title" idx="4294967295"/>
          </p:nvPr>
        </p:nvSpPr>
        <p:spPr>
          <a:xfrm>
            <a:off x="541022" y="3583440"/>
            <a:ext cx="5879345" cy="13080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49"/>
              </a:lnSpc>
              <a:spcBef>
                <a:spcPct val="0"/>
              </a:spcBef>
              <a:spcAft>
                <a:spcPts val="0"/>
              </a:spcAft>
              <a:buClrTx/>
              <a:buSzTx/>
              <a:buFontTx/>
              <a:buNone/>
              <a:tabLst/>
              <a:defRPr/>
            </a:pPr>
            <a:r>
              <a:rPr kumimoji="0" lang="en-US" sz="4904" b="0" i="0" u="none" strike="noStrike" kern="1200" cap="none" spc="9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'Garbage in, </a:t>
            </a:r>
          </a:p>
          <a:p>
            <a:pPr marL="0" marR="0" lvl="0" indent="0" algn="l" defTabSz="914400" rtl="0" eaLnBrk="1" fontAlgn="auto" latinLnBrk="0" hangingPunct="1">
              <a:lnSpc>
                <a:spcPts val="5149"/>
              </a:lnSpc>
              <a:spcBef>
                <a:spcPct val="0"/>
              </a:spcBef>
              <a:spcAft>
                <a:spcPts val="0"/>
              </a:spcAft>
              <a:buClrTx/>
              <a:buSzTx/>
              <a:buFontTx/>
              <a:buNone/>
              <a:tabLst/>
              <a:defRPr/>
            </a:pPr>
            <a:r>
              <a:rPr kumimoji="0" lang="en-US" sz="4904" b="0" i="0" u="none" strike="noStrike" kern="1200" cap="none" spc="98"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garbage out</a:t>
            </a:r>
            <a:r>
              <a:rPr kumimoji="0" lang="en-US" sz="4904" b="0" i="0" u="none" strike="noStrike" kern="1200" cap="none" spc="98" normalizeH="0" baseline="0" noProof="0" dirty="0">
                <a:ln>
                  <a:noFill/>
                </a:ln>
                <a:solidFill>
                  <a:srgbClr val="000000"/>
                </a:solidFill>
                <a:effectLst/>
                <a:uLnTx/>
                <a:uFillTx/>
                <a:latin typeface="Norwester"/>
                <a:ea typeface="+mn-ea"/>
                <a:cs typeface="+mn-cs"/>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2. The legal gaps&#10;"/>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440" b="-65440"/>
            </a:stretch>
          </a:blipFill>
        </p:spPr>
        <p:txBody>
          <a:bodyPr/>
          <a:lstStyle/>
          <a:p>
            <a:endParaRPr lang="en-BE"/>
          </a:p>
        </p:txBody>
      </p:sp>
      <p:sp>
        <p:nvSpPr>
          <p:cNvPr id="3" name="TextBox 3"/>
          <p:cNvSpPr txBox="1">
            <a:spLocks noGrp="1"/>
          </p:cNvSpPr>
          <p:nvPr>
            <p:ph type="title" idx="4294967295"/>
          </p:nvPr>
        </p:nvSpPr>
        <p:spPr>
          <a:xfrm>
            <a:off x="1414648" y="3619500"/>
            <a:ext cx="15458704" cy="19661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19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The legal gaps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7F6"/>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3484495"/>
            <a:ext cx="6204034" cy="3823236"/>
            <a:chOff x="0" y="0"/>
            <a:chExt cx="8272045" cy="5097648"/>
          </a:xfrm>
        </p:grpSpPr>
        <p:sp>
          <p:nvSpPr>
            <p:cNvPr id="3" name="Freeform 3"/>
            <p:cNvSpPr/>
            <p:nvPr/>
          </p:nvSpPr>
          <p:spPr>
            <a:xfrm>
              <a:off x="0" y="0"/>
              <a:ext cx="8272045" cy="5097648"/>
            </a:xfrm>
            <a:custGeom>
              <a:avLst/>
              <a:gdLst/>
              <a:ahLst/>
              <a:cxnLst/>
              <a:rect l="l" t="t" r="r" b="b"/>
              <a:pathLst>
                <a:path w="8272045" h="5097648">
                  <a:moveTo>
                    <a:pt x="0" y="0"/>
                  </a:moveTo>
                  <a:lnTo>
                    <a:pt x="8272045" y="0"/>
                  </a:lnTo>
                  <a:lnTo>
                    <a:pt x="8272045" y="5097648"/>
                  </a:lnTo>
                  <a:lnTo>
                    <a:pt x="0" y="5097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4" name="Freeform 4"/>
            <p:cNvSpPr/>
            <p:nvPr/>
          </p:nvSpPr>
          <p:spPr>
            <a:xfrm>
              <a:off x="1145113" y="488950"/>
              <a:ext cx="5974432" cy="3582896"/>
            </a:xfrm>
            <a:custGeom>
              <a:avLst/>
              <a:gdLst/>
              <a:ahLst/>
              <a:cxnLst/>
              <a:rect l="l" t="t" r="r" b="b"/>
              <a:pathLst>
                <a:path w="5974432" h="3582896">
                  <a:moveTo>
                    <a:pt x="0" y="0"/>
                  </a:moveTo>
                  <a:lnTo>
                    <a:pt x="5974432" y="0"/>
                  </a:lnTo>
                  <a:lnTo>
                    <a:pt x="5974432" y="3582895"/>
                  </a:lnTo>
                  <a:lnTo>
                    <a:pt x="0" y="3582895"/>
                  </a:lnTo>
                  <a:lnTo>
                    <a:pt x="0" y="0"/>
                  </a:lnTo>
                  <a:close/>
                </a:path>
              </a:pathLst>
            </a:custGeom>
            <a:blipFill>
              <a:blip r:embed="rId5">
                <a:alphaModFix amt="60000"/>
                <a:extLst>
                  <a:ext uri="{96DAC541-7B7A-43D3-8B79-37D633B846F1}">
                    <asvg:svgBlip xmlns:asvg="http://schemas.microsoft.com/office/drawing/2016/SVG/main" r:embed="rId6"/>
                  </a:ext>
                </a:extLst>
              </a:blip>
              <a:stretch>
                <a:fillRect r="-123" b="-9981"/>
              </a:stretch>
            </a:blipFill>
          </p:spPr>
          <p:txBody>
            <a:bodyPr/>
            <a:lstStyle/>
            <a:p>
              <a:endParaRPr lang="en-BE"/>
            </a:p>
          </p:txBody>
        </p:sp>
        <p:sp>
          <p:nvSpPr>
            <p:cNvPr id="5" name="Freeform 5"/>
            <p:cNvSpPr/>
            <p:nvPr/>
          </p:nvSpPr>
          <p:spPr>
            <a:xfrm>
              <a:off x="2770761" y="678918"/>
              <a:ext cx="2730523" cy="3202959"/>
            </a:xfrm>
            <a:custGeom>
              <a:avLst/>
              <a:gdLst/>
              <a:ahLst/>
              <a:cxnLst/>
              <a:rect l="l" t="t" r="r" b="b"/>
              <a:pathLst>
                <a:path w="2730523" h="3202959">
                  <a:moveTo>
                    <a:pt x="0" y="0"/>
                  </a:moveTo>
                  <a:lnTo>
                    <a:pt x="2730523" y="0"/>
                  </a:lnTo>
                  <a:lnTo>
                    <a:pt x="2730523" y="3202959"/>
                  </a:lnTo>
                  <a:lnTo>
                    <a:pt x="0" y="32029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grpSp>
      <p:sp>
        <p:nvSpPr>
          <p:cNvPr id="6" name="Freeform 6">
            <a:extLst>
              <a:ext uri="{C183D7F6-B498-43B3-948B-1728B52AA6E4}">
                <adec:decorative xmlns:adec="http://schemas.microsoft.com/office/drawing/2017/decorative" val="1"/>
              </a:ext>
            </a:extLst>
          </p:cNvPr>
          <p:cNvSpPr/>
          <p:nvPr/>
        </p:nvSpPr>
        <p:spPr>
          <a:xfrm>
            <a:off x="12005533" y="2745774"/>
            <a:ext cx="4795451" cy="4795451"/>
          </a:xfrm>
          <a:custGeom>
            <a:avLst/>
            <a:gdLst/>
            <a:ahLst/>
            <a:cxnLst/>
            <a:rect l="l" t="t" r="r" b="b"/>
            <a:pathLst>
              <a:path w="4795451" h="4795451">
                <a:moveTo>
                  <a:pt x="0" y="0"/>
                </a:moveTo>
                <a:lnTo>
                  <a:pt x="4795451" y="0"/>
                </a:lnTo>
                <a:lnTo>
                  <a:pt x="4795451" y="4795452"/>
                </a:lnTo>
                <a:lnTo>
                  <a:pt x="0" y="47954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BE"/>
          </a:p>
        </p:txBody>
      </p:sp>
      <p:sp>
        <p:nvSpPr>
          <p:cNvPr id="7" name="Freeform 7">
            <a:extLst>
              <a:ext uri="{C183D7F6-B498-43B3-948B-1728B52AA6E4}">
                <adec:decorative xmlns:adec="http://schemas.microsoft.com/office/drawing/2017/decorative" val="1"/>
              </a:ext>
            </a:extLst>
          </p:cNvPr>
          <p:cNvSpPr/>
          <p:nvPr/>
        </p:nvSpPr>
        <p:spPr>
          <a:xfrm rot="-5400000">
            <a:off x="7905890" y="3419091"/>
            <a:ext cx="2476220" cy="3954044"/>
          </a:xfrm>
          <a:custGeom>
            <a:avLst/>
            <a:gdLst/>
            <a:ahLst/>
            <a:cxnLst/>
            <a:rect l="l" t="t" r="r" b="b"/>
            <a:pathLst>
              <a:path w="2476220" h="3954044">
                <a:moveTo>
                  <a:pt x="0" y="0"/>
                </a:moveTo>
                <a:lnTo>
                  <a:pt x="2476220" y="0"/>
                </a:lnTo>
                <a:lnTo>
                  <a:pt x="2476220" y="3954044"/>
                </a:lnTo>
                <a:lnTo>
                  <a:pt x="0" y="3954044"/>
                </a:lnTo>
                <a:lnTo>
                  <a:pt x="0" y="0"/>
                </a:lnTo>
                <a:close/>
              </a:path>
            </a:pathLst>
          </a:custGeom>
          <a:blipFill>
            <a:blip r:embed="rId11"/>
            <a:stretch>
              <a:fillRect/>
            </a:stretch>
          </a:blipFill>
        </p:spPr>
        <p:txBody>
          <a:bodyPr/>
          <a:lstStyle/>
          <a:p>
            <a:endParaRPr lang="en-BE"/>
          </a:p>
        </p:txBody>
      </p:sp>
      <p:sp>
        <p:nvSpPr>
          <p:cNvPr id="10" name="TextBox 10"/>
          <p:cNvSpPr txBox="1">
            <a:spLocks noGrp="1"/>
          </p:cNvSpPr>
          <p:nvPr>
            <p:ph type="title" idx="4294967295"/>
          </p:nvPr>
        </p:nvSpPr>
        <p:spPr>
          <a:xfrm>
            <a:off x="2356311" y="914400"/>
            <a:ext cx="13423424" cy="9483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120"/>
              </a:lnSpc>
              <a:spcBef>
                <a:spcPts val="0"/>
              </a:spcBef>
              <a:spcAft>
                <a:spcPts val="0"/>
              </a:spcAft>
              <a:buClrTx/>
              <a:buSzTx/>
              <a:buFontTx/>
              <a:buNone/>
              <a:tabLst/>
              <a:defRPr/>
            </a:pPr>
            <a:r>
              <a:rPr kumimoji="0" lang="en-US" sz="5800" b="0" i="0" u="none" strike="noStrike" kern="1200" cap="none" spc="0" normalizeH="0" baseline="0" noProof="0" dirty="0">
                <a:ln>
                  <a:noFill/>
                </a:ln>
                <a:solidFill>
                  <a:srgbClr val="2E2E32"/>
                </a:solidFill>
                <a:effectLst/>
                <a:uLnTx/>
                <a:uFillTx/>
                <a:latin typeface="Arial" panose="020B0604020202020204" pitchFamily="34" charset="0"/>
                <a:ea typeface="+mn-ea"/>
                <a:cs typeface="Arial" panose="020B0604020202020204" pitchFamily="34" charset="0"/>
              </a:rPr>
              <a:t>From algorithmic bias to discrimination</a:t>
            </a:r>
          </a:p>
        </p:txBody>
      </p:sp>
      <p:sp>
        <p:nvSpPr>
          <p:cNvPr id="8" name="TextBox 8"/>
          <p:cNvSpPr txBox="1"/>
          <p:nvPr/>
        </p:nvSpPr>
        <p:spPr>
          <a:xfrm>
            <a:off x="1571320" y="7957983"/>
            <a:ext cx="5155877" cy="723018"/>
          </a:xfrm>
          <a:prstGeom prst="rect">
            <a:avLst/>
          </a:prstGeom>
        </p:spPr>
        <p:txBody>
          <a:bodyPr lIns="0" tIns="0" rIns="0" bIns="0" rtlCol="0" anchor="t">
            <a:spAutoFit/>
          </a:bodyPr>
          <a:lstStyle/>
          <a:p>
            <a:pPr algn="ctr">
              <a:lnSpc>
                <a:spcPts val="5999"/>
              </a:lnSpc>
            </a:pPr>
            <a:r>
              <a:rPr lang="en-US" sz="4999" dirty="0">
                <a:solidFill>
                  <a:srgbClr val="2E2E32"/>
                </a:solidFill>
                <a:latin typeface="Arial" panose="020B0604020202020204" pitchFamily="34" charset="0"/>
                <a:cs typeface="Arial" panose="020B0604020202020204" pitchFamily="34" charset="0"/>
              </a:rPr>
              <a:t>Bias</a:t>
            </a:r>
          </a:p>
        </p:txBody>
      </p:sp>
      <p:sp>
        <p:nvSpPr>
          <p:cNvPr id="9" name="TextBox 9"/>
          <p:cNvSpPr txBox="1"/>
          <p:nvPr/>
        </p:nvSpPr>
        <p:spPr>
          <a:xfrm>
            <a:off x="12405065" y="7861802"/>
            <a:ext cx="4311615" cy="819199"/>
          </a:xfrm>
          <a:prstGeom prst="rect">
            <a:avLst/>
          </a:prstGeom>
        </p:spPr>
        <p:txBody>
          <a:bodyPr wrap="square" lIns="0" tIns="0" rIns="0" bIns="0" rtlCol="0" anchor="t">
            <a:spAutoFit/>
          </a:bodyPr>
          <a:lstStyle/>
          <a:p>
            <a:pPr algn="ctr">
              <a:lnSpc>
                <a:spcPts val="7000"/>
              </a:lnSpc>
              <a:spcBef>
                <a:spcPct val="0"/>
              </a:spcBef>
            </a:pPr>
            <a:r>
              <a:rPr lang="en-US" sz="5000" dirty="0">
                <a:solidFill>
                  <a:srgbClr val="2E2E32"/>
                </a:solidFill>
                <a:latin typeface="Arial" panose="020B0604020202020204" pitchFamily="34" charset="0"/>
                <a:cs typeface="Arial" panose="020B0604020202020204" pitchFamily="34" charset="0"/>
              </a:rPr>
              <a:t>Discrimination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740" b="-12222"/>
            </a:stretch>
          </a:blipFill>
        </p:spPr>
        <p:txBody>
          <a:bodyPr/>
          <a:lstStyle/>
          <a:p>
            <a:endParaRPr lang="en-BE"/>
          </a:p>
        </p:txBody>
      </p:sp>
      <p:sp>
        <p:nvSpPr>
          <p:cNvPr id="5" name="TextBox 5"/>
          <p:cNvSpPr txBox="1">
            <a:spLocks noGrp="1"/>
          </p:cNvSpPr>
          <p:nvPr>
            <p:ph type="title" idx="4294967295"/>
          </p:nvPr>
        </p:nvSpPr>
        <p:spPr>
          <a:xfrm>
            <a:off x="1028700" y="690880"/>
            <a:ext cx="16230600" cy="6412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legal framework: EU anti-discrimination law</a:t>
            </a:r>
          </a:p>
        </p:txBody>
      </p:sp>
      <p:sp>
        <p:nvSpPr>
          <p:cNvPr id="3" name="TextBox 3"/>
          <p:cNvSpPr txBox="1"/>
          <p:nvPr/>
        </p:nvSpPr>
        <p:spPr>
          <a:xfrm>
            <a:off x="1028700" y="2151062"/>
            <a:ext cx="8003367" cy="5699574"/>
          </a:xfrm>
          <a:prstGeom prst="rect">
            <a:avLst/>
          </a:prstGeom>
        </p:spPr>
        <p:txBody>
          <a:bodyPr lIns="0" tIns="0" rIns="0" bIns="0" rtlCol="0" anchor="t">
            <a:spAutoFit/>
          </a:bodyPr>
          <a:lstStyle/>
          <a:p>
            <a:pPr marL="690877" lvl="1" indent="-345439"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Art 19 TFEU: sex, race or ethnic origin, religion or beliefs, disability, age, sexual orientation</a:t>
            </a:r>
          </a:p>
          <a:p>
            <a:pPr algn="l">
              <a:lnSpc>
                <a:spcPct val="150000"/>
              </a:lnSpc>
            </a:pPr>
            <a:endParaRPr lang="en-US" sz="2500" dirty="0">
              <a:solidFill>
                <a:srgbClr val="000000"/>
              </a:solidFill>
              <a:latin typeface="Arial" panose="020B0604020202020204" pitchFamily="34" charset="0"/>
              <a:cs typeface="Arial" panose="020B0604020202020204" pitchFamily="34" charset="0"/>
            </a:endParaRPr>
          </a:p>
          <a:p>
            <a:pPr marL="647698" lvl="1" indent="-323849"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Art 157 TFEU: equality between men and women at work and in pay</a:t>
            </a:r>
          </a:p>
          <a:p>
            <a:pPr algn="l">
              <a:lnSpc>
                <a:spcPct val="150000"/>
              </a:lnSpc>
            </a:pPr>
            <a:endParaRPr lang="en-US" sz="2500" dirty="0">
              <a:solidFill>
                <a:srgbClr val="000000"/>
              </a:solidFill>
              <a:latin typeface="Arial" panose="020B0604020202020204" pitchFamily="34" charset="0"/>
              <a:cs typeface="Arial" panose="020B0604020202020204" pitchFamily="34" charset="0"/>
            </a:endParaRPr>
          </a:p>
          <a:p>
            <a:pPr marL="647697" lvl="1" indent="-323848"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Art 21 Charter of Fundamental Rights: non-exhaustive list of protected criteria including </a:t>
            </a:r>
          </a:p>
          <a:p>
            <a:pPr algn="l">
              <a:lnSpc>
                <a:spcPct val="150000"/>
              </a:lnSpc>
            </a:pPr>
            <a:endParaRPr lang="en-US" sz="2500" dirty="0">
              <a:solidFill>
                <a:srgbClr val="000000"/>
              </a:solidFill>
              <a:latin typeface="Arial" panose="020B0604020202020204" pitchFamily="34" charset="0"/>
              <a:cs typeface="Arial" panose="020B0604020202020204" pitchFamily="34" charset="0"/>
            </a:endParaRPr>
          </a:p>
          <a:p>
            <a:pPr marL="647698" lvl="1" indent="-323849"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Art 23 Charter: equality between men and women</a:t>
            </a:r>
          </a:p>
        </p:txBody>
      </p:sp>
      <p:sp>
        <p:nvSpPr>
          <p:cNvPr id="4" name="TextBox 4"/>
          <p:cNvSpPr txBox="1"/>
          <p:nvPr/>
        </p:nvSpPr>
        <p:spPr>
          <a:xfrm>
            <a:off x="9787400" y="1583571"/>
            <a:ext cx="7504557" cy="6276655"/>
          </a:xfrm>
          <a:prstGeom prst="rect">
            <a:avLst/>
          </a:prstGeom>
        </p:spPr>
        <p:txBody>
          <a:bodyPr lIns="0" tIns="0" rIns="0" bIns="0" rtlCol="0" anchor="t">
            <a:spAutoFit/>
          </a:bodyPr>
          <a:lstStyle/>
          <a:p>
            <a:pPr algn="l">
              <a:lnSpc>
                <a:spcPct val="150000"/>
              </a:lnSpc>
            </a:pPr>
            <a:r>
              <a:rPr lang="en-US" sz="2500" dirty="0">
                <a:solidFill>
                  <a:srgbClr val="000000"/>
                </a:solidFill>
                <a:latin typeface="Arial" panose="020B0604020202020204" pitchFamily="34" charset="0"/>
                <a:cs typeface="Arial" panose="020B0604020202020204" pitchFamily="34" charset="0"/>
              </a:rPr>
              <a:t>Minimum requirements</a:t>
            </a:r>
          </a:p>
          <a:p>
            <a:pPr algn="l">
              <a:lnSpc>
                <a:spcPct val="150000"/>
              </a:lnSpc>
            </a:pPr>
            <a:endParaRPr lang="en-US" sz="2500" dirty="0">
              <a:solidFill>
                <a:srgbClr val="000000"/>
              </a:solidFill>
              <a:latin typeface="Arial" panose="020B0604020202020204" pitchFamily="34" charset="0"/>
              <a:cs typeface="Arial" panose="020B0604020202020204" pitchFamily="34" charset="0"/>
            </a:endParaRPr>
          </a:p>
          <a:p>
            <a:pPr marL="669286" lvl="1" indent="-334643"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Directive 2000/43: race or ethnic origin (employment, goods and services, education)</a:t>
            </a:r>
          </a:p>
          <a:p>
            <a:pPr algn="l">
              <a:lnSpc>
                <a:spcPct val="150000"/>
              </a:lnSpc>
            </a:pPr>
            <a:endParaRPr lang="en-US" sz="2500" dirty="0">
              <a:solidFill>
                <a:srgbClr val="000000"/>
              </a:solidFill>
              <a:latin typeface="Arial" panose="020B0604020202020204" pitchFamily="34" charset="0"/>
              <a:cs typeface="Arial" panose="020B0604020202020204" pitchFamily="34" charset="0"/>
            </a:endParaRPr>
          </a:p>
          <a:p>
            <a:pPr marL="669286" lvl="1" indent="-334643"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Directive 2000/78: age, religion or belief, disability, sexual orientation (employment)</a:t>
            </a:r>
          </a:p>
          <a:p>
            <a:pPr algn="l">
              <a:lnSpc>
                <a:spcPct val="150000"/>
              </a:lnSpc>
            </a:pPr>
            <a:endParaRPr lang="en-US" sz="2500" dirty="0">
              <a:solidFill>
                <a:srgbClr val="000000"/>
              </a:solidFill>
              <a:latin typeface="Arial" panose="020B0604020202020204" pitchFamily="34" charset="0"/>
              <a:cs typeface="Arial" panose="020B0604020202020204" pitchFamily="34" charset="0"/>
            </a:endParaRPr>
          </a:p>
          <a:p>
            <a:pPr marL="669286" lvl="1" indent="-334643"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Directive 2004/113: sex (goods and services)</a:t>
            </a:r>
          </a:p>
          <a:p>
            <a:pPr algn="l">
              <a:lnSpc>
                <a:spcPct val="150000"/>
              </a:lnSpc>
            </a:pPr>
            <a:endParaRPr lang="en-US" sz="2500" dirty="0">
              <a:solidFill>
                <a:srgbClr val="000000"/>
              </a:solidFill>
              <a:latin typeface="Arial" panose="020B0604020202020204" pitchFamily="34" charset="0"/>
              <a:cs typeface="Arial" panose="020B0604020202020204" pitchFamily="34" charset="0"/>
            </a:endParaRPr>
          </a:p>
          <a:p>
            <a:pPr marL="669288" lvl="1" indent="-334644"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Directive 2006/54: sex (employment)</a:t>
            </a:r>
          </a:p>
        </p:txBody>
      </p:sp>
      <p:sp>
        <p:nvSpPr>
          <p:cNvPr id="6" name="Freeform 6">
            <a:extLst>
              <a:ext uri="{C183D7F6-B498-43B3-948B-1728B52AA6E4}">
                <adec:decorative xmlns:adec="http://schemas.microsoft.com/office/drawing/2017/decorative" val="1"/>
              </a:ext>
            </a:extLst>
          </p:cNvPr>
          <p:cNvSpPr/>
          <p:nvPr/>
        </p:nvSpPr>
        <p:spPr>
          <a:xfrm rot="-5400000">
            <a:off x="6486214" y="4841950"/>
            <a:ext cx="5963062" cy="73489"/>
          </a:xfrm>
          <a:custGeom>
            <a:avLst/>
            <a:gdLst/>
            <a:ahLst/>
            <a:cxnLst/>
            <a:rect l="l" t="t" r="r" b="b"/>
            <a:pathLst>
              <a:path w="5963062" h="73489">
                <a:moveTo>
                  <a:pt x="0" y="0"/>
                </a:moveTo>
                <a:lnTo>
                  <a:pt x="5963062" y="0"/>
                </a:lnTo>
                <a:lnTo>
                  <a:pt x="5963062" y="73488"/>
                </a:lnTo>
                <a:lnTo>
                  <a:pt x="0" y="73488"/>
                </a:lnTo>
                <a:lnTo>
                  <a:pt x="0" y="0"/>
                </a:lnTo>
                <a:close/>
              </a:path>
            </a:pathLst>
          </a:custGeom>
          <a:blipFill>
            <a:blip r:embed="rId3">
              <a:extLst>
                <a:ext uri="{96DAC541-7B7A-43D3-8B79-37D633B846F1}">
                  <asvg:svgBlip xmlns:asvg="http://schemas.microsoft.com/office/drawing/2016/SVG/main" r:embed="rId4"/>
                </a:ext>
              </a:extLst>
            </a:blip>
            <a:stretch>
              <a:fillRect l="-23239"/>
            </a:stretch>
          </a:blipFill>
        </p:spPr>
        <p:txBody>
          <a:bodyPr/>
          <a:lstStyle/>
          <a:p>
            <a:endParaRPr lang="en-B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9276126" y="4175966"/>
            <a:ext cx="7640917" cy="5730688"/>
          </a:xfrm>
          <a:custGeom>
            <a:avLst/>
            <a:gdLst/>
            <a:ahLst/>
            <a:cxnLst/>
            <a:rect l="l" t="t" r="r" b="b"/>
            <a:pathLst>
              <a:path w="7640917" h="5730688">
                <a:moveTo>
                  <a:pt x="0" y="0"/>
                </a:moveTo>
                <a:lnTo>
                  <a:pt x="7640917" y="0"/>
                </a:lnTo>
                <a:lnTo>
                  <a:pt x="7640917" y="5730687"/>
                </a:lnTo>
                <a:lnTo>
                  <a:pt x="0" y="5730687"/>
                </a:lnTo>
                <a:lnTo>
                  <a:pt x="0" y="0"/>
                </a:lnTo>
                <a:close/>
              </a:path>
            </a:pathLst>
          </a:custGeom>
          <a:blipFill>
            <a:blip r:embed="rId2"/>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1338684" y="1460308"/>
            <a:ext cx="7673190" cy="5102671"/>
          </a:xfrm>
          <a:custGeom>
            <a:avLst/>
            <a:gdLst/>
            <a:ahLst/>
            <a:cxnLst/>
            <a:rect l="l" t="t" r="r" b="b"/>
            <a:pathLst>
              <a:path w="7673190" h="5102671">
                <a:moveTo>
                  <a:pt x="0" y="0"/>
                </a:moveTo>
                <a:lnTo>
                  <a:pt x="7673190" y="0"/>
                </a:lnTo>
                <a:lnTo>
                  <a:pt x="7673190" y="5102671"/>
                </a:lnTo>
                <a:lnTo>
                  <a:pt x="0" y="5102671"/>
                </a:lnTo>
                <a:lnTo>
                  <a:pt x="0" y="0"/>
                </a:lnTo>
                <a:close/>
              </a:path>
            </a:pathLst>
          </a:custGeom>
          <a:blipFill>
            <a:blip r:embed="rId3"/>
            <a:stretch>
              <a:fillRect/>
            </a:stretch>
          </a:blipFill>
        </p:spPr>
        <p:txBody>
          <a:bodyPr/>
          <a:lstStyle/>
          <a:p>
            <a:endParaRPr lang="en-BE"/>
          </a:p>
        </p:txBody>
      </p:sp>
      <p:sp>
        <p:nvSpPr>
          <p:cNvPr id="4" name="TextBox 4"/>
          <p:cNvSpPr txBox="1">
            <a:spLocks noGrp="1"/>
          </p:cNvSpPr>
          <p:nvPr>
            <p:ph type="title" idx="4294967295"/>
          </p:nvPr>
        </p:nvSpPr>
        <p:spPr>
          <a:xfrm>
            <a:off x="3484770" y="259691"/>
            <a:ext cx="11043561" cy="913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839"/>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Intersectional discrimination</a:t>
            </a:r>
          </a:p>
        </p:txBody>
      </p:sp>
      <p:sp>
        <p:nvSpPr>
          <p:cNvPr id="6" name="TextBox 6"/>
          <p:cNvSpPr txBox="1"/>
          <p:nvPr/>
        </p:nvSpPr>
        <p:spPr>
          <a:xfrm>
            <a:off x="9200030" y="1504390"/>
            <a:ext cx="7717013" cy="2237087"/>
          </a:xfrm>
          <a:prstGeom prst="rect">
            <a:avLst/>
          </a:prstGeom>
        </p:spPr>
        <p:txBody>
          <a:bodyPr lIns="0" tIns="0" rIns="0" bIns="0" rtlCol="0" anchor="t">
            <a:spAutoFit/>
          </a:bodyPr>
          <a:lstStyle/>
          <a:p>
            <a:pPr marL="734060" lvl="1" indent="-367030" algn="l">
              <a:lnSpc>
                <a:spcPct val="150000"/>
              </a:lnSpc>
              <a:buFont typeface="Arial"/>
              <a:buChar char="•"/>
            </a:pPr>
            <a:r>
              <a:rPr lang="en-US" sz="2500" spc="-44" dirty="0">
                <a:solidFill>
                  <a:srgbClr val="000000"/>
                </a:solidFill>
                <a:latin typeface="Arial" panose="020B0604020202020204" pitchFamily="34" charset="0"/>
                <a:cs typeface="Arial" panose="020B0604020202020204" pitchFamily="34" charset="0"/>
              </a:rPr>
              <a:t>Invisibility &amp; legal erasure</a:t>
            </a:r>
          </a:p>
          <a:p>
            <a:pPr marL="734060" lvl="1" indent="-367030" algn="l">
              <a:lnSpc>
                <a:spcPct val="150000"/>
              </a:lnSpc>
              <a:buFont typeface="Arial"/>
              <a:buChar char="•"/>
            </a:pPr>
            <a:r>
              <a:rPr lang="en-US" sz="2500" spc="-44" dirty="0">
                <a:solidFill>
                  <a:srgbClr val="000000"/>
                </a:solidFill>
                <a:latin typeface="Arial" panose="020B0604020202020204" pitchFamily="34" charset="0"/>
                <a:cs typeface="Arial" panose="020B0604020202020204" pitchFamily="34" charset="0"/>
              </a:rPr>
              <a:t>C-443/15 Parris: 'there is [...] no new category of discrimination resulting from the combination of more than one of those grounds...'</a:t>
            </a:r>
          </a:p>
        </p:txBody>
      </p:sp>
      <p:sp>
        <p:nvSpPr>
          <p:cNvPr id="5" name="TextBox 5"/>
          <p:cNvSpPr txBox="1"/>
          <p:nvPr/>
        </p:nvSpPr>
        <p:spPr>
          <a:xfrm>
            <a:off x="1338684" y="7069885"/>
            <a:ext cx="7235368" cy="1660006"/>
          </a:xfrm>
          <a:prstGeom prst="rect">
            <a:avLst/>
          </a:prstGeom>
        </p:spPr>
        <p:txBody>
          <a:bodyPr lIns="0" tIns="0" rIns="0" bIns="0" rtlCol="0" anchor="t">
            <a:spAutoFit/>
          </a:bodyPr>
          <a:lstStyle/>
          <a:p>
            <a:pPr marL="842010" lvl="1" indent="-421005"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Protected grounds of discrimination</a:t>
            </a:r>
          </a:p>
          <a:p>
            <a:pPr marL="842010" lvl="1" indent="-421005"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'Single-axis' model: e.g. discrimination based on gender or race</a:t>
            </a:r>
          </a:p>
        </p:txBody>
      </p:sp>
      <p:sp>
        <p:nvSpPr>
          <p:cNvPr id="7" name="Freeform 7">
            <a:extLst>
              <a:ext uri="{C183D7F6-B498-43B3-948B-1728B52AA6E4}">
                <adec:decorative xmlns:adec="http://schemas.microsoft.com/office/drawing/2017/decorative" val="1"/>
              </a:ext>
            </a:extLst>
          </p:cNvPr>
          <p:cNvSpPr/>
          <p:nvPr/>
        </p:nvSpPr>
        <p:spPr>
          <a:xfrm rot="-5400000">
            <a:off x="5133511" y="2603731"/>
            <a:ext cx="271691" cy="7861346"/>
          </a:xfrm>
          <a:custGeom>
            <a:avLst/>
            <a:gdLst/>
            <a:ahLst/>
            <a:cxnLst/>
            <a:rect l="l" t="t" r="r" b="b"/>
            <a:pathLst>
              <a:path w="271691" h="7861346">
                <a:moveTo>
                  <a:pt x="0" y="0"/>
                </a:moveTo>
                <a:lnTo>
                  <a:pt x="271692" y="0"/>
                </a:lnTo>
                <a:lnTo>
                  <a:pt x="271692" y="7861346"/>
                </a:lnTo>
                <a:lnTo>
                  <a:pt x="0" y="7861346"/>
                </a:lnTo>
                <a:lnTo>
                  <a:pt x="0" y="0"/>
                </a:lnTo>
                <a:close/>
              </a:path>
            </a:pathLst>
          </a:custGeom>
          <a:blipFill>
            <a:blip r:embed="rId4">
              <a:extLst>
                <a:ext uri="{96DAC541-7B7A-43D3-8B79-37D633B846F1}">
                  <asvg:svgBlip xmlns:asvg="http://schemas.microsoft.com/office/drawing/2016/SVG/main" r:embed="rId5"/>
                </a:ext>
              </a:extLst>
            </a:blip>
            <a:stretch>
              <a:fillRect r="-123836" b="-82021"/>
            </a:stretch>
          </a:blipFill>
        </p:spPr>
        <p:txBody>
          <a:bodyPr/>
          <a:lstStyle/>
          <a:p>
            <a:endParaRPr lang="en-BE"/>
          </a:p>
        </p:txBody>
      </p:sp>
      <p:sp>
        <p:nvSpPr>
          <p:cNvPr id="8" name="Freeform 8">
            <a:extLst>
              <a:ext uri="{C183D7F6-B498-43B3-948B-1728B52AA6E4}">
                <adec:decorative xmlns:adec="http://schemas.microsoft.com/office/drawing/2017/decorative" val="1"/>
              </a:ext>
            </a:extLst>
          </p:cNvPr>
          <p:cNvSpPr/>
          <p:nvPr/>
        </p:nvSpPr>
        <p:spPr>
          <a:xfrm rot="-5400000">
            <a:off x="12850524" y="119071"/>
            <a:ext cx="271691" cy="7861346"/>
          </a:xfrm>
          <a:custGeom>
            <a:avLst/>
            <a:gdLst/>
            <a:ahLst/>
            <a:cxnLst/>
            <a:rect l="l" t="t" r="r" b="b"/>
            <a:pathLst>
              <a:path w="271691" h="7861346">
                <a:moveTo>
                  <a:pt x="0" y="0"/>
                </a:moveTo>
                <a:lnTo>
                  <a:pt x="271692" y="0"/>
                </a:lnTo>
                <a:lnTo>
                  <a:pt x="271692" y="7861346"/>
                </a:lnTo>
                <a:lnTo>
                  <a:pt x="0" y="7861346"/>
                </a:lnTo>
                <a:lnTo>
                  <a:pt x="0" y="0"/>
                </a:lnTo>
                <a:close/>
              </a:path>
            </a:pathLst>
          </a:custGeom>
          <a:blipFill>
            <a:blip r:embed="rId4">
              <a:extLst>
                <a:ext uri="{96DAC541-7B7A-43D3-8B79-37D633B846F1}">
                  <asvg:svgBlip xmlns:asvg="http://schemas.microsoft.com/office/drawing/2016/SVG/main" r:embed="rId5"/>
                </a:ext>
              </a:extLst>
            </a:blip>
            <a:stretch>
              <a:fillRect r="-123836" b="-82021"/>
            </a:stretch>
          </a:blipFill>
        </p:spPr>
        <p:txBody>
          <a:bodyPr/>
          <a:lstStyle/>
          <a:p>
            <a:endParaRPr lang="en-BE"/>
          </a:p>
        </p:txBody>
      </p:sp>
      <p:sp>
        <p:nvSpPr>
          <p:cNvPr id="9" name="Freeform 9">
            <a:extLst>
              <a:ext uri="{C183D7F6-B498-43B3-948B-1728B52AA6E4}">
                <adec:decorative xmlns:adec="http://schemas.microsoft.com/office/drawing/2017/decorative" val="1"/>
              </a:ext>
            </a:extLst>
          </p:cNvPr>
          <p:cNvSpPr/>
          <p:nvPr/>
        </p:nvSpPr>
        <p:spPr>
          <a:xfrm>
            <a:off x="9011874" y="1456765"/>
            <a:ext cx="264251" cy="8449889"/>
          </a:xfrm>
          <a:custGeom>
            <a:avLst/>
            <a:gdLst/>
            <a:ahLst/>
            <a:cxnLst/>
            <a:rect l="l" t="t" r="r" b="b"/>
            <a:pathLst>
              <a:path w="264251" h="8449889">
                <a:moveTo>
                  <a:pt x="0" y="0"/>
                </a:moveTo>
                <a:lnTo>
                  <a:pt x="264252" y="0"/>
                </a:lnTo>
                <a:lnTo>
                  <a:pt x="264252" y="8449888"/>
                </a:lnTo>
                <a:lnTo>
                  <a:pt x="0" y="8449888"/>
                </a:lnTo>
                <a:lnTo>
                  <a:pt x="0" y="0"/>
                </a:lnTo>
                <a:close/>
              </a:path>
            </a:pathLst>
          </a:custGeom>
          <a:blipFill>
            <a:blip r:embed="rId4">
              <a:extLst>
                <a:ext uri="{96DAC541-7B7A-43D3-8B79-37D633B846F1}">
                  <asvg:svgBlip xmlns:asvg="http://schemas.microsoft.com/office/drawing/2016/SVG/main" r:embed="rId5"/>
                </a:ext>
              </a:extLst>
            </a:blip>
            <a:stretch>
              <a:fillRect l="-40286" t="-3226"/>
            </a:stretch>
          </a:blipFill>
        </p:spPr>
        <p:txBody>
          <a:bodyPr/>
          <a:lstStyle/>
          <a:p>
            <a:endParaRPr lang="en-B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9144000" y="4448263"/>
            <a:ext cx="7212801" cy="4810037"/>
          </a:xfrm>
          <a:custGeom>
            <a:avLst/>
            <a:gdLst/>
            <a:ahLst/>
            <a:cxnLst/>
            <a:rect l="l" t="t" r="r" b="b"/>
            <a:pathLst>
              <a:path w="7212801" h="4810037">
                <a:moveTo>
                  <a:pt x="0" y="0"/>
                </a:moveTo>
                <a:lnTo>
                  <a:pt x="7212801" y="0"/>
                </a:lnTo>
                <a:lnTo>
                  <a:pt x="7212801" y="4810037"/>
                </a:lnTo>
                <a:lnTo>
                  <a:pt x="0" y="4810037"/>
                </a:lnTo>
                <a:lnTo>
                  <a:pt x="0" y="0"/>
                </a:lnTo>
                <a:close/>
              </a:path>
            </a:pathLst>
          </a:custGeom>
          <a:blipFill>
            <a:blip r:embed="rId3"/>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1779404" y="1899005"/>
            <a:ext cx="7141645" cy="4762585"/>
          </a:xfrm>
          <a:custGeom>
            <a:avLst/>
            <a:gdLst/>
            <a:ahLst/>
            <a:cxnLst/>
            <a:rect l="l" t="t" r="r" b="b"/>
            <a:pathLst>
              <a:path w="7141645" h="4762585">
                <a:moveTo>
                  <a:pt x="0" y="0"/>
                </a:moveTo>
                <a:lnTo>
                  <a:pt x="7141645" y="0"/>
                </a:lnTo>
                <a:lnTo>
                  <a:pt x="7141645" y="4762585"/>
                </a:lnTo>
                <a:lnTo>
                  <a:pt x="0" y="4762585"/>
                </a:lnTo>
                <a:lnTo>
                  <a:pt x="0" y="0"/>
                </a:lnTo>
                <a:close/>
              </a:path>
            </a:pathLst>
          </a:custGeom>
          <a:blipFill>
            <a:blip r:embed="rId4"/>
            <a:stretch>
              <a:fillRect/>
            </a:stretch>
          </a:blipFill>
        </p:spPr>
        <p:txBody>
          <a:bodyPr/>
          <a:lstStyle/>
          <a:p>
            <a:endParaRPr lang="en-BE"/>
          </a:p>
        </p:txBody>
      </p:sp>
      <p:sp>
        <p:nvSpPr>
          <p:cNvPr id="4" name="TextBox 4"/>
          <p:cNvSpPr txBox="1">
            <a:spLocks noGrp="1"/>
          </p:cNvSpPr>
          <p:nvPr>
            <p:ph type="title" idx="4294967295"/>
          </p:nvPr>
        </p:nvSpPr>
        <p:spPr>
          <a:xfrm>
            <a:off x="3171269" y="511224"/>
            <a:ext cx="11945462" cy="913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839"/>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Emergent patterns of discrimination?</a:t>
            </a:r>
          </a:p>
        </p:txBody>
      </p:sp>
      <p:sp>
        <p:nvSpPr>
          <p:cNvPr id="5" name="TextBox 5"/>
          <p:cNvSpPr txBox="1"/>
          <p:nvPr/>
        </p:nvSpPr>
        <p:spPr>
          <a:xfrm>
            <a:off x="9144000" y="2106020"/>
            <a:ext cx="7212801" cy="1660006"/>
          </a:xfrm>
          <a:prstGeom prst="rect">
            <a:avLst/>
          </a:prstGeom>
        </p:spPr>
        <p:txBody>
          <a:bodyPr lIns="0" tIns="0" rIns="0" bIns="0" rtlCol="0" anchor="t">
            <a:spAutoFit/>
          </a:bodyPr>
          <a:lstStyle/>
          <a:p>
            <a:pPr marL="863600" lvl="1" indent="-43180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Article 19 TFEU: exhaustive list</a:t>
            </a:r>
          </a:p>
          <a:p>
            <a:pPr marL="863600" lvl="1" indent="-43180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Article 21 Charter: open-ended</a:t>
            </a:r>
          </a:p>
          <a:p>
            <a:pPr marL="863600" lvl="1" indent="-43180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C‑354/13 FOA: no extension by analogy</a:t>
            </a:r>
          </a:p>
        </p:txBody>
      </p:sp>
      <p:sp>
        <p:nvSpPr>
          <p:cNvPr id="6" name="TextBox 6"/>
          <p:cNvSpPr txBox="1"/>
          <p:nvPr/>
        </p:nvSpPr>
        <p:spPr>
          <a:xfrm>
            <a:off x="1784705" y="7175788"/>
            <a:ext cx="6648818" cy="1660006"/>
          </a:xfrm>
          <a:prstGeom prst="rect">
            <a:avLst/>
          </a:prstGeom>
        </p:spPr>
        <p:txBody>
          <a:bodyPr lIns="0" tIns="0" rIns="0" bIns="0" rtlCol="0" anchor="t">
            <a:spAutoFit/>
          </a:bodyPr>
          <a:lstStyle/>
          <a:p>
            <a:pPr marL="906780" lvl="1" indent="-453390" algn="l">
              <a:lnSpc>
                <a:spcPct val="150000"/>
              </a:lnSpc>
              <a:buFont typeface="Arial"/>
              <a:buChar char="•"/>
            </a:pPr>
            <a:r>
              <a:rPr lang="en-US" sz="2500" dirty="0">
                <a:solidFill>
                  <a:srgbClr val="000000"/>
                </a:solidFill>
                <a:latin typeface=" Arial"/>
              </a:rPr>
              <a:t>New forms of social sorting</a:t>
            </a:r>
          </a:p>
          <a:p>
            <a:pPr marL="906780" lvl="1" indent="-453390" algn="l">
              <a:lnSpc>
                <a:spcPct val="150000"/>
              </a:lnSpc>
              <a:buFont typeface="Arial"/>
              <a:buChar char="•"/>
            </a:pPr>
            <a:r>
              <a:rPr lang="en-US" sz="2500" dirty="0">
                <a:solidFill>
                  <a:srgbClr val="000000"/>
                </a:solidFill>
                <a:latin typeface=" Arial"/>
              </a:rPr>
              <a:t>Function and boundaries of non-discrimination law?</a:t>
            </a:r>
          </a:p>
        </p:txBody>
      </p:sp>
      <p:sp>
        <p:nvSpPr>
          <p:cNvPr id="7" name="Freeform 7">
            <a:extLst>
              <a:ext uri="{C183D7F6-B498-43B3-948B-1728B52AA6E4}">
                <adec:decorative xmlns:adec="http://schemas.microsoft.com/office/drawing/2017/decorative" val="1"/>
              </a:ext>
            </a:extLst>
          </p:cNvPr>
          <p:cNvSpPr/>
          <p:nvPr/>
        </p:nvSpPr>
        <p:spPr>
          <a:xfrm>
            <a:off x="8921049" y="4437529"/>
            <a:ext cx="222951" cy="4820771"/>
          </a:xfrm>
          <a:custGeom>
            <a:avLst/>
            <a:gdLst/>
            <a:ahLst/>
            <a:cxnLst/>
            <a:rect l="l" t="t" r="r" b="b"/>
            <a:pathLst>
              <a:path w="222951" h="4820771">
                <a:moveTo>
                  <a:pt x="0" y="0"/>
                </a:moveTo>
                <a:lnTo>
                  <a:pt x="222951" y="0"/>
                </a:lnTo>
                <a:lnTo>
                  <a:pt x="222951" y="4820771"/>
                </a:lnTo>
                <a:lnTo>
                  <a:pt x="0" y="4820771"/>
                </a:lnTo>
                <a:lnTo>
                  <a:pt x="0" y="0"/>
                </a:lnTo>
                <a:close/>
              </a:path>
            </a:pathLst>
          </a:custGeom>
          <a:blipFill>
            <a:blip r:embed="rId5">
              <a:extLst>
                <a:ext uri="{96DAC541-7B7A-43D3-8B79-37D633B846F1}">
                  <asvg:svgBlip xmlns:asvg="http://schemas.microsoft.com/office/drawing/2016/SVG/main" r:embed="rId6"/>
                </a:ext>
              </a:extLst>
            </a:blip>
            <a:stretch>
              <a:fillRect l="-40286" t="-52658"/>
            </a:stretch>
          </a:blipFill>
        </p:spPr>
        <p:txBody>
          <a:bodyPr/>
          <a:lstStyle/>
          <a:p>
            <a:endParaRPr lang="en-BE"/>
          </a:p>
        </p:txBody>
      </p:sp>
      <p:sp>
        <p:nvSpPr>
          <p:cNvPr id="8" name="Freeform 8">
            <a:extLst>
              <a:ext uri="{C183D7F6-B498-43B3-948B-1728B52AA6E4}">
                <adec:decorative xmlns:adec="http://schemas.microsoft.com/office/drawing/2017/decorative" val="1"/>
              </a:ext>
            </a:extLst>
          </p:cNvPr>
          <p:cNvSpPr/>
          <p:nvPr/>
        </p:nvSpPr>
        <p:spPr>
          <a:xfrm rot="-5400000">
            <a:off x="12565678" y="880091"/>
            <a:ext cx="222951" cy="7359295"/>
          </a:xfrm>
          <a:custGeom>
            <a:avLst/>
            <a:gdLst/>
            <a:ahLst/>
            <a:cxnLst/>
            <a:rect l="l" t="t" r="r" b="b"/>
            <a:pathLst>
              <a:path w="222951" h="7359295">
                <a:moveTo>
                  <a:pt x="0" y="0"/>
                </a:moveTo>
                <a:lnTo>
                  <a:pt x="222951" y="0"/>
                </a:lnTo>
                <a:lnTo>
                  <a:pt x="222951" y="7359295"/>
                </a:lnTo>
                <a:lnTo>
                  <a:pt x="0" y="7359295"/>
                </a:lnTo>
                <a:lnTo>
                  <a:pt x="0" y="0"/>
                </a:lnTo>
                <a:close/>
              </a:path>
            </a:pathLst>
          </a:custGeom>
          <a:blipFill>
            <a:blip r:embed="rId5">
              <a:extLst>
                <a:ext uri="{96DAC541-7B7A-43D3-8B79-37D633B846F1}">
                  <asvg:svgBlip xmlns:asvg="http://schemas.microsoft.com/office/drawing/2016/SVG/main" r:embed="rId6"/>
                </a:ext>
              </a:extLst>
            </a:blip>
            <a:stretch>
              <a:fillRect l="-40286"/>
            </a:stretch>
          </a:blipFill>
        </p:spPr>
        <p:txBody>
          <a:bodyPr/>
          <a:lstStyle/>
          <a:p>
            <a:endParaRPr lang="en-BE"/>
          </a:p>
        </p:txBody>
      </p:sp>
      <p:sp>
        <p:nvSpPr>
          <p:cNvPr id="9" name="Freeform 9">
            <a:extLst>
              <a:ext uri="{C183D7F6-B498-43B3-948B-1728B52AA6E4}">
                <adec:decorative xmlns:adec="http://schemas.microsoft.com/office/drawing/2017/decorative" val="1"/>
              </a:ext>
            </a:extLst>
          </p:cNvPr>
          <p:cNvSpPr/>
          <p:nvPr/>
        </p:nvSpPr>
        <p:spPr>
          <a:xfrm rot="-5400000">
            <a:off x="5352877" y="3056792"/>
            <a:ext cx="222951" cy="7359295"/>
          </a:xfrm>
          <a:custGeom>
            <a:avLst/>
            <a:gdLst/>
            <a:ahLst/>
            <a:cxnLst/>
            <a:rect l="l" t="t" r="r" b="b"/>
            <a:pathLst>
              <a:path w="222951" h="7359295">
                <a:moveTo>
                  <a:pt x="0" y="0"/>
                </a:moveTo>
                <a:lnTo>
                  <a:pt x="222951" y="0"/>
                </a:lnTo>
                <a:lnTo>
                  <a:pt x="222951" y="7359295"/>
                </a:lnTo>
                <a:lnTo>
                  <a:pt x="0" y="7359295"/>
                </a:lnTo>
                <a:lnTo>
                  <a:pt x="0" y="0"/>
                </a:lnTo>
                <a:close/>
              </a:path>
            </a:pathLst>
          </a:custGeom>
          <a:blipFill>
            <a:blip r:embed="rId5">
              <a:extLst>
                <a:ext uri="{96DAC541-7B7A-43D3-8B79-37D633B846F1}">
                  <asvg:svgBlip xmlns:asvg="http://schemas.microsoft.com/office/drawing/2016/SVG/main" r:embed="rId6"/>
                </a:ext>
              </a:extLst>
            </a:blip>
            <a:stretch>
              <a:fillRect l="-40286"/>
            </a:stretch>
          </a:blipFill>
        </p:spPr>
        <p:txBody>
          <a:bodyPr/>
          <a:lstStyle/>
          <a:p>
            <a:endParaRPr lang="en-BE"/>
          </a:p>
        </p:txBody>
      </p:sp>
      <p:sp>
        <p:nvSpPr>
          <p:cNvPr id="10" name="Freeform 10">
            <a:extLst>
              <a:ext uri="{C183D7F6-B498-43B3-948B-1728B52AA6E4}">
                <adec:decorative xmlns:adec="http://schemas.microsoft.com/office/drawing/2017/decorative" val="1"/>
              </a:ext>
            </a:extLst>
          </p:cNvPr>
          <p:cNvSpPr/>
          <p:nvPr/>
        </p:nvSpPr>
        <p:spPr>
          <a:xfrm>
            <a:off x="8921049" y="1899005"/>
            <a:ext cx="222951" cy="4820771"/>
          </a:xfrm>
          <a:custGeom>
            <a:avLst/>
            <a:gdLst/>
            <a:ahLst/>
            <a:cxnLst/>
            <a:rect l="l" t="t" r="r" b="b"/>
            <a:pathLst>
              <a:path w="222951" h="4820771">
                <a:moveTo>
                  <a:pt x="0" y="0"/>
                </a:moveTo>
                <a:lnTo>
                  <a:pt x="222951" y="0"/>
                </a:lnTo>
                <a:lnTo>
                  <a:pt x="222951" y="4820770"/>
                </a:lnTo>
                <a:lnTo>
                  <a:pt x="0" y="4820770"/>
                </a:lnTo>
                <a:lnTo>
                  <a:pt x="0" y="0"/>
                </a:lnTo>
                <a:close/>
              </a:path>
            </a:pathLst>
          </a:custGeom>
          <a:blipFill>
            <a:blip r:embed="rId5">
              <a:extLst>
                <a:ext uri="{96DAC541-7B7A-43D3-8B79-37D633B846F1}">
                  <asvg:svgBlip xmlns:asvg="http://schemas.microsoft.com/office/drawing/2016/SVG/main" r:embed="rId6"/>
                </a:ext>
              </a:extLst>
            </a:blip>
            <a:stretch>
              <a:fillRect l="-40286" t="-52658"/>
            </a:stretch>
          </a:blipFill>
        </p:spPr>
        <p:txBody>
          <a:bodyPr/>
          <a:lstStyle/>
          <a:p>
            <a:endParaRPr lang="en-B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7F6"/>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3245303" y="597643"/>
            <a:ext cx="7879897" cy="9483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20"/>
              </a:lnSpc>
              <a:spcBef>
                <a:spcPts val="0"/>
              </a:spcBef>
              <a:spcAft>
                <a:spcPts val="0"/>
              </a:spcAft>
              <a:buClrTx/>
              <a:buSzTx/>
              <a:buFontTx/>
              <a:buNone/>
              <a:tabLst/>
              <a:defRPr/>
            </a:pPr>
            <a:r>
              <a:rPr kumimoji="0" lang="en-US" sz="5800" b="0" i="0" u="none" strike="noStrike" kern="1200" cap="none" spc="0" normalizeH="0" baseline="0" noProof="0" dirty="0">
                <a:ln>
                  <a:noFill/>
                </a:ln>
                <a:solidFill>
                  <a:srgbClr val="2E2E32"/>
                </a:solidFill>
                <a:effectLst/>
                <a:uLnTx/>
                <a:uFillTx/>
                <a:latin typeface="Arial" panose="020B0604020202020204" pitchFamily="34" charset="0"/>
                <a:ea typeface="+mn-ea"/>
                <a:cs typeface="Arial" panose="020B0604020202020204" pitchFamily="34" charset="0"/>
              </a:rPr>
              <a:t>Legal resources</a:t>
            </a:r>
          </a:p>
        </p:txBody>
      </p:sp>
      <p:sp>
        <p:nvSpPr>
          <p:cNvPr id="2" name="TextBox 2"/>
          <p:cNvSpPr txBox="1"/>
          <p:nvPr/>
        </p:nvSpPr>
        <p:spPr>
          <a:xfrm>
            <a:off x="1028700" y="1970413"/>
            <a:ext cx="15307183" cy="8493992"/>
          </a:xfrm>
          <a:prstGeom prst="rect">
            <a:avLst/>
          </a:prstGeom>
        </p:spPr>
        <p:txBody>
          <a:bodyPr lIns="0" tIns="0" rIns="0" bIns="0" rtlCol="0" anchor="t">
            <a:spAutoFit/>
          </a:bodyPr>
          <a:lstStyle/>
          <a:p>
            <a:pPr algn="just">
              <a:lnSpc>
                <a:spcPct val="150000"/>
              </a:lnSpc>
            </a:pPr>
            <a:r>
              <a:rPr lang="en-US" sz="2200" dirty="0">
                <a:solidFill>
                  <a:srgbClr val="2E2E32"/>
                </a:solidFill>
                <a:latin typeface="Arial" panose="020B0604020202020204" pitchFamily="34" charset="0"/>
                <a:cs typeface="Arial" panose="020B0604020202020204" pitchFamily="34" charset="0"/>
              </a:rPr>
              <a:t>Recitals (3) and(14) of the Framework Directive and the Race Directive: recognition of multiple discrimination</a:t>
            </a:r>
          </a:p>
          <a:p>
            <a:pPr algn="just">
              <a:lnSpc>
                <a:spcPct val="150000"/>
              </a:lnSpc>
            </a:pPr>
            <a:r>
              <a:rPr lang="en-US" sz="2200" dirty="0">
                <a:solidFill>
                  <a:srgbClr val="2E2E32"/>
                </a:solidFill>
                <a:latin typeface="Arial" panose="020B0604020202020204" pitchFamily="34" charset="0"/>
                <a:cs typeface="Arial" panose="020B0604020202020204" pitchFamily="34" charset="0"/>
              </a:rPr>
              <a:t>“In implementing the principle of equal treatment, the Community should [...] aim to eliminate inequalities, and to promote equality between men and women, especially since women are often the victims of multiple discrimination.”</a:t>
            </a:r>
          </a:p>
          <a:p>
            <a:pPr algn="just">
              <a:lnSpc>
                <a:spcPct val="150000"/>
              </a:lnSpc>
            </a:pPr>
            <a:endParaRPr lang="en-US" sz="2200" dirty="0">
              <a:solidFill>
                <a:srgbClr val="2E2E32"/>
              </a:solidFill>
              <a:latin typeface="Arial" panose="020B0604020202020204" pitchFamily="34" charset="0"/>
              <a:cs typeface="Arial" panose="020B0604020202020204" pitchFamily="34" charset="0"/>
            </a:endParaRPr>
          </a:p>
          <a:p>
            <a:pPr algn="just">
              <a:lnSpc>
                <a:spcPct val="150000"/>
              </a:lnSpc>
            </a:pPr>
            <a:r>
              <a:rPr lang="en-US" sz="2200" dirty="0">
                <a:solidFill>
                  <a:srgbClr val="2E2E32"/>
                </a:solidFill>
                <a:latin typeface="Arial" panose="020B0604020202020204" pitchFamily="34" charset="0"/>
                <a:cs typeface="Arial" panose="020B0604020202020204" pitchFamily="34" charset="0"/>
              </a:rPr>
              <a:t>Pay Transparency Directive 2023/970: recognition of intersectional discrimination</a:t>
            </a:r>
          </a:p>
          <a:p>
            <a:pPr marL="539746" lvl="1" indent="-269873" algn="just">
              <a:lnSpc>
                <a:spcPct val="150000"/>
              </a:lnSpc>
              <a:buFont typeface="Arial"/>
              <a:buChar char="•"/>
            </a:pPr>
            <a:r>
              <a:rPr lang="en-US" sz="2200" dirty="0">
                <a:solidFill>
                  <a:srgbClr val="2E2E32"/>
                </a:solidFill>
                <a:latin typeface="Arial" panose="020B0604020202020204" pitchFamily="34" charset="0"/>
                <a:cs typeface="Arial" panose="020B0604020202020204" pitchFamily="34" charset="0"/>
              </a:rPr>
              <a:t>Recital 25: “ it should be possible to take such a combination into account, thus removing any doubt that may exist in this regard under the existing legal framework and enabling national courts, equality bodies and other competent authorities to take due account of any situation of disadvantage arising from intersectional discrimination, in particular for substantive and procedural purposes, including to </a:t>
            </a:r>
            <a:r>
              <a:rPr lang="en-US" sz="2200" dirty="0" err="1">
                <a:solidFill>
                  <a:srgbClr val="2E2E32"/>
                </a:solidFill>
                <a:latin typeface="Arial" panose="020B0604020202020204" pitchFamily="34" charset="0"/>
                <a:cs typeface="Arial" panose="020B0604020202020204" pitchFamily="34" charset="0"/>
              </a:rPr>
              <a:t>recognise</a:t>
            </a:r>
            <a:r>
              <a:rPr lang="en-US" sz="2200" dirty="0">
                <a:solidFill>
                  <a:srgbClr val="2E2E32"/>
                </a:solidFill>
                <a:latin typeface="Arial" panose="020B0604020202020204" pitchFamily="34" charset="0"/>
                <a:cs typeface="Arial" panose="020B0604020202020204" pitchFamily="34" charset="0"/>
              </a:rPr>
              <a:t> the existence of discrimination, to decide on the appropriate comparator, to assess the proportionality, and to determine, where relevant, the level of compensation awarded or penalties imposed”</a:t>
            </a:r>
          </a:p>
          <a:p>
            <a:pPr marL="539746" lvl="1" indent="-269873" algn="just">
              <a:lnSpc>
                <a:spcPct val="150000"/>
              </a:lnSpc>
              <a:buFont typeface="Arial"/>
              <a:buChar char="•"/>
            </a:pPr>
            <a:r>
              <a:rPr lang="en-US" sz="2200" dirty="0">
                <a:solidFill>
                  <a:srgbClr val="2E2E32"/>
                </a:solidFill>
                <a:latin typeface="Arial" panose="020B0604020202020204" pitchFamily="34" charset="0"/>
                <a:cs typeface="Arial" panose="020B0604020202020204" pitchFamily="34" charset="0"/>
              </a:rPr>
              <a:t>Recital 32: transparency</a:t>
            </a:r>
          </a:p>
          <a:p>
            <a:pPr marL="539746" lvl="1" indent="-269873" algn="just">
              <a:lnSpc>
                <a:spcPct val="150000"/>
              </a:lnSpc>
              <a:buFont typeface="Arial"/>
              <a:buChar char="•"/>
            </a:pPr>
            <a:r>
              <a:rPr lang="en-US" sz="2200" dirty="0">
                <a:solidFill>
                  <a:srgbClr val="2E2E32"/>
                </a:solidFill>
                <a:latin typeface="Arial" panose="020B0604020202020204" pitchFamily="34" charset="0"/>
                <a:cs typeface="Arial" panose="020B0604020202020204" pitchFamily="34" charset="0"/>
              </a:rPr>
              <a:t>Art. 3(2)(e) : new definition of “intersectional discrimination, which is discrimination based on a combination of sex and any other ground or grounds of discrimination protected under Directive 2000/43/EC or 2000/78/EC”</a:t>
            </a:r>
          </a:p>
          <a:p>
            <a:pPr marL="539746" lvl="1" indent="-269873" algn="just">
              <a:lnSpc>
                <a:spcPct val="150000"/>
              </a:lnSpc>
              <a:buFont typeface="Arial"/>
              <a:buChar char="•"/>
            </a:pPr>
            <a:r>
              <a:rPr lang="en-US" sz="2200" dirty="0">
                <a:solidFill>
                  <a:srgbClr val="2E2E32"/>
                </a:solidFill>
                <a:latin typeface="Arial" panose="020B0604020202020204" pitchFamily="34" charset="0"/>
                <a:cs typeface="Arial" panose="020B0604020202020204" pitchFamily="34" charset="0"/>
              </a:rPr>
              <a:t>Art. 16(3): compensation</a:t>
            </a:r>
          </a:p>
          <a:p>
            <a:pPr marL="539746" lvl="1" indent="-269873" algn="just">
              <a:lnSpc>
                <a:spcPct val="150000"/>
              </a:lnSpc>
              <a:buFont typeface="Arial"/>
              <a:buChar char="•"/>
            </a:pPr>
            <a:r>
              <a:rPr lang="en-US" sz="2200" dirty="0">
                <a:solidFill>
                  <a:srgbClr val="2E2E32"/>
                </a:solidFill>
                <a:latin typeface="Arial" panose="020B0604020202020204" pitchFamily="34" charset="0"/>
                <a:cs typeface="Arial" panose="020B0604020202020204" pitchFamily="34" charset="0"/>
              </a:rPr>
              <a:t>Art 29(3)(a): monitoring and awareness-raising</a:t>
            </a:r>
          </a:p>
          <a:p>
            <a:pPr algn="just">
              <a:lnSpc>
                <a:spcPts val="2999"/>
              </a:lnSpc>
            </a:pPr>
            <a:endParaRPr lang="en-US" sz="2499" dirty="0">
              <a:solidFill>
                <a:srgbClr val="2E2E32"/>
              </a:solidFill>
              <a:latin typeface="Glacial Indifference"/>
            </a:endParaRPr>
          </a:p>
        </p:txBody>
      </p:sp>
      <p:grpSp>
        <p:nvGrpSpPr>
          <p:cNvPr id="4" name="Group 4">
            <a:extLst>
              <a:ext uri="{C183D7F6-B498-43B3-948B-1728B52AA6E4}">
                <adec:decorative xmlns:adec="http://schemas.microsoft.com/office/drawing/2017/decorative" val="1"/>
              </a:ext>
            </a:extLst>
          </p:cNvPr>
          <p:cNvGrpSpPr/>
          <p:nvPr/>
        </p:nvGrpSpPr>
        <p:grpSpPr>
          <a:xfrm>
            <a:off x="1028700" y="711943"/>
            <a:ext cx="1697598" cy="1046145"/>
            <a:chOff x="0" y="0"/>
            <a:chExt cx="2263464" cy="1394860"/>
          </a:xfrm>
        </p:grpSpPr>
        <p:sp>
          <p:nvSpPr>
            <p:cNvPr id="5" name="Freeform 5"/>
            <p:cNvSpPr/>
            <p:nvPr/>
          </p:nvSpPr>
          <p:spPr>
            <a:xfrm>
              <a:off x="0" y="0"/>
              <a:ext cx="2263464" cy="1394860"/>
            </a:xfrm>
            <a:custGeom>
              <a:avLst/>
              <a:gdLst/>
              <a:ahLst/>
              <a:cxnLst/>
              <a:rect l="l" t="t" r="r" b="b"/>
              <a:pathLst>
                <a:path w="2263464" h="1394860">
                  <a:moveTo>
                    <a:pt x="0" y="0"/>
                  </a:moveTo>
                  <a:lnTo>
                    <a:pt x="2263464" y="0"/>
                  </a:lnTo>
                  <a:lnTo>
                    <a:pt x="2263464" y="1394860"/>
                  </a:lnTo>
                  <a:lnTo>
                    <a:pt x="0" y="139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6" name="Freeform 6"/>
            <p:cNvSpPr/>
            <p:nvPr/>
          </p:nvSpPr>
          <p:spPr>
            <a:xfrm>
              <a:off x="313335" y="133790"/>
              <a:ext cx="1634772" cy="980381"/>
            </a:xfrm>
            <a:custGeom>
              <a:avLst/>
              <a:gdLst/>
              <a:ahLst/>
              <a:cxnLst/>
              <a:rect l="l" t="t" r="r" b="b"/>
              <a:pathLst>
                <a:path w="1634772" h="980381">
                  <a:moveTo>
                    <a:pt x="0" y="0"/>
                  </a:moveTo>
                  <a:lnTo>
                    <a:pt x="1634773" y="0"/>
                  </a:lnTo>
                  <a:lnTo>
                    <a:pt x="1634773" y="980381"/>
                  </a:lnTo>
                  <a:lnTo>
                    <a:pt x="0" y="980381"/>
                  </a:lnTo>
                  <a:lnTo>
                    <a:pt x="0" y="0"/>
                  </a:lnTo>
                  <a:close/>
                </a:path>
              </a:pathLst>
            </a:custGeom>
            <a:blipFill>
              <a:blip r:embed="rId5">
                <a:alphaModFix amt="71000"/>
                <a:extLst>
                  <a:ext uri="{96DAC541-7B7A-43D3-8B79-37D633B846F1}">
                    <asvg:svgBlip xmlns:asvg="http://schemas.microsoft.com/office/drawing/2016/SVG/main" r:embed="rId6"/>
                  </a:ext>
                </a:extLst>
              </a:blip>
              <a:stretch>
                <a:fillRect r="-123" b="-9981"/>
              </a:stretch>
            </a:blipFill>
          </p:spPr>
          <p:txBody>
            <a:bodyPr/>
            <a:lstStyle/>
            <a:p>
              <a:endParaRPr lang="en-BE"/>
            </a:p>
          </p:txBody>
        </p:sp>
        <p:sp>
          <p:nvSpPr>
            <p:cNvPr id="7" name="Freeform 7"/>
            <p:cNvSpPr/>
            <p:nvPr/>
          </p:nvSpPr>
          <p:spPr>
            <a:xfrm>
              <a:off x="713420" y="188239"/>
              <a:ext cx="836625" cy="871484"/>
            </a:xfrm>
            <a:custGeom>
              <a:avLst/>
              <a:gdLst/>
              <a:ahLst/>
              <a:cxnLst/>
              <a:rect l="l" t="t" r="r" b="b"/>
              <a:pathLst>
                <a:path w="836625" h="871484">
                  <a:moveTo>
                    <a:pt x="0" y="0"/>
                  </a:moveTo>
                  <a:lnTo>
                    <a:pt x="836624" y="0"/>
                  </a:lnTo>
                  <a:lnTo>
                    <a:pt x="836624" y="871484"/>
                  </a:lnTo>
                  <a:lnTo>
                    <a:pt x="0" y="8714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7F6"/>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3080078" y="290084"/>
            <a:ext cx="10764062" cy="9650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20"/>
              </a:lnSpc>
              <a:spcBef>
                <a:spcPts val="0"/>
              </a:spcBef>
              <a:spcAft>
                <a:spcPts val="0"/>
              </a:spcAft>
              <a:buClrTx/>
              <a:buSzTx/>
              <a:buFontTx/>
              <a:buNone/>
              <a:tabLst/>
              <a:defRPr/>
            </a:pPr>
            <a:r>
              <a:rPr kumimoji="0" lang="en-US" sz="5800" b="0" i="0" u="none" strike="noStrike" kern="1200" cap="none" spc="0" normalizeH="0" baseline="0" noProof="0" dirty="0">
                <a:ln>
                  <a:noFill/>
                </a:ln>
                <a:solidFill>
                  <a:srgbClr val="2E2E32"/>
                </a:solidFill>
                <a:effectLst/>
                <a:uLnTx/>
                <a:uFillTx/>
                <a:latin typeface="Arial" panose="020B0604020202020204" pitchFamily="34" charset="0"/>
                <a:ea typeface="+mn-ea"/>
                <a:cs typeface="Arial" panose="020B0604020202020204" pitchFamily="34" charset="0"/>
              </a:rPr>
              <a:t>Case law resources</a:t>
            </a:r>
          </a:p>
        </p:txBody>
      </p:sp>
      <p:sp>
        <p:nvSpPr>
          <p:cNvPr id="2" name="TextBox 2"/>
          <p:cNvSpPr txBox="1"/>
          <p:nvPr/>
        </p:nvSpPr>
        <p:spPr>
          <a:xfrm>
            <a:off x="1028700" y="1442782"/>
            <a:ext cx="16230600" cy="9140323"/>
          </a:xfrm>
          <a:prstGeom prst="rect">
            <a:avLst/>
          </a:prstGeom>
        </p:spPr>
        <p:txBody>
          <a:bodyPr lIns="0" tIns="0" rIns="0" bIns="0" rtlCol="0" anchor="t">
            <a:spAutoFit/>
          </a:bodyPr>
          <a:lstStyle/>
          <a:p>
            <a:pPr algn="just">
              <a:lnSpc>
                <a:spcPct val="150000"/>
              </a:lnSpc>
            </a:pPr>
            <a:r>
              <a:rPr lang="en-US" sz="2000" dirty="0">
                <a:solidFill>
                  <a:srgbClr val="2E2E32"/>
                </a:solidFill>
                <a:latin typeface="Arial" panose="020B0604020202020204" pitchFamily="34" charset="0"/>
                <a:cs typeface="Arial" panose="020B0604020202020204" pitchFamily="34" charset="0"/>
              </a:rPr>
              <a:t>Implicit recognition of intersectional disadvantage: C-152/11 </a:t>
            </a:r>
            <a:r>
              <a:rPr lang="en-US" sz="2000" dirty="0" err="1">
                <a:solidFill>
                  <a:srgbClr val="2E2E32"/>
                </a:solidFill>
                <a:latin typeface="Arial" panose="020B0604020202020204" pitchFamily="34" charset="0"/>
                <a:cs typeface="Arial" panose="020B0604020202020204" pitchFamily="34" charset="0"/>
              </a:rPr>
              <a:t>Odar</a:t>
            </a:r>
            <a:r>
              <a:rPr lang="en-US" sz="2000" dirty="0">
                <a:solidFill>
                  <a:srgbClr val="2E2E32"/>
                </a:solidFill>
                <a:latin typeface="Arial" panose="020B0604020202020204" pitchFamily="34" charset="0"/>
                <a:cs typeface="Arial" panose="020B0604020202020204" pitchFamily="34" charset="0"/>
              </a:rPr>
              <a:t>, para 69 and C-312/17 Bedi, para 75: </a:t>
            </a:r>
          </a:p>
          <a:p>
            <a:pPr algn="just">
              <a:lnSpc>
                <a:spcPct val="150000"/>
              </a:lnSpc>
            </a:pPr>
            <a:r>
              <a:rPr lang="en-US" sz="2000" dirty="0">
                <a:solidFill>
                  <a:srgbClr val="2E2E32"/>
                </a:solidFill>
                <a:latin typeface="Arial" panose="020B0604020202020204" pitchFamily="34" charset="0"/>
                <a:cs typeface="Arial" panose="020B0604020202020204" pitchFamily="34" charset="0"/>
              </a:rPr>
              <a:t>“Severely disabled persons have specific needs stemming both from the protection their condition requires and the need to anticipate possible worsening of their condition” </a:t>
            </a:r>
          </a:p>
          <a:p>
            <a:pPr algn="just">
              <a:lnSpc>
                <a:spcPct val="150000"/>
              </a:lnSpc>
            </a:pPr>
            <a:endParaRPr lang="en-US" sz="2000" dirty="0">
              <a:solidFill>
                <a:srgbClr val="2E2E32"/>
              </a:solidFill>
              <a:latin typeface="Arial" panose="020B0604020202020204" pitchFamily="34" charset="0"/>
              <a:cs typeface="Arial" panose="020B0604020202020204" pitchFamily="34" charset="0"/>
            </a:endParaRPr>
          </a:p>
          <a:p>
            <a:pPr algn="just">
              <a:lnSpc>
                <a:spcPct val="150000"/>
              </a:lnSpc>
            </a:pPr>
            <a:r>
              <a:rPr lang="en-US" sz="2000" dirty="0">
                <a:solidFill>
                  <a:srgbClr val="2E2E32"/>
                </a:solidFill>
                <a:latin typeface="Arial" panose="020B0604020202020204" pitchFamily="34" charset="0"/>
                <a:cs typeface="Arial" panose="020B0604020202020204" pitchFamily="34" charset="0"/>
              </a:rPr>
              <a:t>Implicit choice of intersectional comparators: </a:t>
            </a:r>
          </a:p>
          <a:p>
            <a:pPr marL="539746" lvl="1" indent="-269873" algn="just">
              <a:lnSpc>
                <a:spcPct val="150000"/>
              </a:lnSpc>
              <a:buFont typeface="Arial"/>
              <a:buChar char="•"/>
            </a:pPr>
            <a:r>
              <a:rPr lang="en-US" sz="2000" dirty="0">
                <a:solidFill>
                  <a:srgbClr val="2E2E32"/>
                </a:solidFill>
                <a:latin typeface="Arial" panose="020B0604020202020204" pitchFamily="34" charset="0"/>
                <a:cs typeface="Arial" panose="020B0604020202020204" pitchFamily="34" charset="0"/>
              </a:rPr>
              <a:t>C-258/17 E.B., para 60:  comparing the position of individuals convicted for “male homosexual indecency” with that of those convicted for “heterosexual or female homosexual indecency”, reflects awareness that both protected grounds play a role in shaping discrimination</a:t>
            </a:r>
          </a:p>
          <a:p>
            <a:pPr marL="539746" lvl="1" indent="-269873" algn="just">
              <a:lnSpc>
                <a:spcPct val="150000"/>
              </a:lnSpc>
              <a:buFont typeface="Arial"/>
              <a:buChar char="•"/>
            </a:pPr>
            <a:r>
              <a:rPr lang="en-US" sz="2000" dirty="0">
                <a:solidFill>
                  <a:srgbClr val="2E2E32"/>
                </a:solidFill>
                <a:latin typeface="Arial" panose="020B0604020202020204" pitchFamily="34" charset="0"/>
                <a:cs typeface="Arial" panose="020B0604020202020204" pitchFamily="34" charset="0"/>
              </a:rPr>
              <a:t>Opinion of AG </a:t>
            </a:r>
            <a:r>
              <a:rPr lang="en-US" sz="2000" dirty="0" err="1">
                <a:solidFill>
                  <a:srgbClr val="2E2E32"/>
                </a:solidFill>
                <a:latin typeface="Arial" panose="020B0604020202020204" pitchFamily="34" charset="0"/>
                <a:cs typeface="Arial" panose="020B0604020202020204" pitchFamily="34" charset="0"/>
              </a:rPr>
              <a:t>Mengozzi</a:t>
            </a:r>
            <a:r>
              <a:rPr lang="en-US" sz="2000" dirty="0">
                <a:solidFill>
                  <a:srgbClr val="2E2E32"/>
                </a:solidFill>
                <a:latin typeface="Arial" panose="020B0604020202020204" pitchFamily="34" charset="0"/>
                <a:cs typeface="Arial" panose="020B0604020202020204" pitchFamily="34" charset="0"/>
              </a:rPr>
              <a:t> in C-528/13 Léger, para 44: “clear indirect discrimination” “consisting of a combination of different treatment on grounds of sex – since the criterion in question relates only to men – and sexual orientation – since the criterion in question relates almost exclusively to homosexual and bisexual men”</a:t>
            </a:r>
          </a:p>
          <a:p>
            <a:pPr algn="just">
              <a:lnSpc>
                <a:spcPct val="150000"/>
              </a:lnSpc>
            </a:pPr>
            <a:endParaRPr lang="en-US" sz="2000" dirty="0">
              <a:solidFill>
                <a:srgbClr val="2E2E32"/>
              </a:solidFill>
              <a:latin typeface="Arial" panose="020B0604020202020204" pitchFamily="34" charset="0"/>
              <a:cs typeface="Arial" panose="020B0604020202020204" pitchFamily="34" charset="0"/>
            </a:endParaRPr>
          </a:p>
          <a:p>
            <a:pPr algn="just">
              <a:lnSpc>
                <a:spcPct val="150000"/>
              </a:lnSpc>
            </a:pPr>
            <a:r>
              <a:rPr lang="en-US" sz="2000" dirty="0">
                <a:solidFill>
                  <a:srgbClr val="2E2E32"/>
                </a:solidFill>
                <a:latin typeface="Arial" panose="020B0604020202020204" pitchFamily="34" charset="0"/>
                <a:cs typeface="Arial" panose="020B0604020202020204" pitchFamily="34" charset="0"/>
              </a:rPr>
              <a:t> Intersectionality and the proportionality test:</a:t>
            </a:r>
          </a:p>
          <a:p>
            <a:pPr marL="539746" lvl="1" indent="-269873" algn="just">
              <a:lnSpc>
                <a:spcPct val="150000"/>
              </a:lnSpc>
              <a:buFont typeface="Arial"/>
              <a:buChar char="•"/>
            </a:pPr>
            <a:r>
              <a:rPr lang="en-US" sz="2000" dirty="0">
                <a:solidFill>
                  <a:srgbClr val="2E2E32"/>
                </a:solidFill>
                <a:latin typeface="Arial" panose="020B0604020202020204" pitchFamily="34" charset="0"/>
                <a:cs typeface="Arial" panose="020B0604020202020204" pitchFamily="34" charset="0"/>
              </a:rPr>
              <a:t>Opinion of AG </a:t>
            </a:r>
            <a:r>
              <a:rPr lang="en-US" sz="2000" dirty="0" err="1">
                <a:solidFill>
                  <a:srgbClr val="2E2E32"/>
                </a:solidFill>
                <a:latin typeface="Arial" panose="020B0604020202020204" pitchFamily="34" charset="0"/>
                <a:cs typeface="Arial" panose="020B0604020202020204" pitchFamily="34" charset="0"/>
              </a:rPr>
              <a:t>Kokott</a:t>
            </a:r>
            <a:r>
              <a:rPr lang="en-US" sz="2000" dirty="0">
                <a:solidFill>
                  <a:srgbClr val="2E2E32"/>
                </a:solidFill>
                <a:latin typeface="Arial" panose="020B0604020202020204" pitchFamily="34" charset="0"/>
                <a:cs typeface="Arial" panose="020B0604020202020204" pitchFamily="34" charset="0"/>
              </a:rPr>
              <a:t> in C-443/15 Parris: intersectionality should affect the strictness of the proportionality test</a:t>
            </a:r>
          </a:p>
          <a:p>
            <a:pPr marL="539746" lvl="1" indent="-269873" algn="just">
              <a:lnSpc>
                <a:spcPct val="150000"/>
              </a:lnSpc>
              <a:buFont typeface="Arial"/>
              <a:buChar char="•"/>
            </a:pPr>
            <a:r>
              <a:rPr lang="en-US" sz="2000" dirty="0">
                <a:solidFill>
                  <a:srgbClr val="2E2E32"/>
                </a:solidFill>
                <a:latin typeface="Arial" panose="020B0604020202020204" pitchFamily="34" charset="0"/>
                <a:cs typeface="Arial" panose="020B0604020202020204" pitchFamily="34" charset="0"/>
              </a:rPr>
              <a:t>C-804/18 and C-341/19 WABE and </a:t>
            </a:r>
            <a:r>
              <a:rPr lang="en-US" sz="2000" dirty="0" err="1">
                <a:solidFill>
                  <a:srgbClr val="2E2E32"/>
                </a:solidFill>
                <a:latin typeface="Arial" panose="020B0604020202020204" pitchFamily="34" charset="0"/>
                <a:cs typeface="Arial" panose="020B0604020202020204" pitchFamily="34" charset="0"/>
              </a:rPr>
              <a:t>Müller</a:t>
            </a:r>
            <a:r>
              <a:rPr lang="en-US" sz="2000" dirty="0">
                <a:solidFill>
                  <a:srgbClr val="2E2E32"/>
                </a:solidFill>
                <a:latin typeface="Arial" panose="020B0604020202020204" pitchFamily="34" charset="0"/>
                <a:cs typeface="Arial" panose="020B0604020202020204" pitchFamily="34" charset="0"/>
              </a:rPr>
              <a:t>: </a:t>
            </a:r>
            <a:r>
              <a:rPr lang="en-US" sz="2000" dirty="0" err="1">
                <a:solidFill>
                  <a:srgbClr val="2E2E32"/>
                </a:solidFill>
                <a:latin typeface="Arial" panose="020B0604020202020204" pitchFamily="34" charset="0"/>
                <a:cs typeface="Arial" panose="020B0604020202020204" pitchFamily="34" charset="0"/>
              </a:rPr>
              <a:t>Sharpston</a:t>
            </a:r>
            <a:r>
              <a:rPr lang="en-US" sz="2000" dirty="0">
                <a:solidFill>
                  <a:srgbClr val="2E2E32"/>
                </a:solidFill>
                <a:latin typeface="Arial" panose="020B0604020202020204" pitchFamily="34" charset="0"/>
                <a:cs typeface="Arial" panose="020B0604020202020204" pitchFamily="34" charset="0"/>
              </a:rPr>
              <a:t> advised “an enhanced level of scrutiny to the sequential aspects of the justification being advanced by the employer”</a:t>
            </a:r>
          </a:p>
          <a:p>
            <a:pPr marL="539746" lvl="1" indent="-269873" algn="just">
              <a:lnSpc>
                <a:spcPct val="150000"/>
              </a:lnSpc>
              <a:buFont typeface="Arial"/>
              <a:buChar char="•"/>
            </a:pPr>
            <a:r>
              <a:rPr lang="en-US" sz="2000" dirty="0">
                <a:solidFill>
                  <a:srgbClr val="2E2E32"/>
                </a:solidFill>
                <a:latin typeface="Arial" panose="020B0604020202020204" pitchFamily="34" charset="0"/>
                <a:cs typeface="Arial" panose="020B0604020202020204" pitchFamily="34" charset="0"/>
              </a:rPr>
              <a:t>Opinion of Advocate General </a:t>
            </a:r>
            <a:r>
              <a:rPr lang="en-US" sz="2000" dirty="0" err="1">
                <a:solidFill>
                  <a:srgbClr val="2E2E32"/>
                </a:solidFill>
                <a:latin typeface="Arial" panose="020B0604020202020204" pitchFamily="34" charset="0"/>
                <a:cs typeface="Arial" panose="020B0604020202020204" pitchFamily="34" charset="0"/>
              </a:rPr>
              <a:t>Kokott</a:t>
            </a:r>
            <a:r>
              <a:rPr lang="en-US" sz="2000" dirty="0">
                <a:solidFill>
                  <a:srgbClr val="2E2E32"/>
                </a:solidFill>
                <a:latin typeface="Arial" panose="020B0604020202020204" pitchFamily="34" charset="0"/>
                <a:cs typeface="Arial" panose="020B0604020202020204" pitchFamily="34" charset="0"/>
              </a:rPr>
              <a:t>, C‐157/15 </a:t>
            </a:r>
            <a:r>
              <a:rPr lang="en-US" sz="2000" dirty="0" err="1">
                <a:solidFill>
                  <a:srgbClr val="2E2E32"/>
                </a:solidFill>
                <a:latin typeface="Arial" panose="020B0604020202020204" pitchFamily="34" charset="0"/>
                <a:cs typeface="Arial" panose="020B0604020202020204" pitchFamily="34" charset="0"/>
              </a:rPr>
              <a:t>Achbita</a:t>
            </a:r>
            <a:r>
              <a:rPr lang="en-US" sz="2000" dirty="0">
                <a:solidFill>
                  <a:srgbClr val="2E2E32"/>
                </a:solidFill>
                <a:latin typeface="Arial" panose="020B0604020202020204" pitchFamily="34" charset="0"/>
                <a:cs typeface="Arial" panose="020B0604020202020204" pitchFamily="34" charset="0"/>
              </a:rPr>
              <a:t>, para 121: “‘...it is important to take into account, when striking a balance between the interests involved, whether differences of treatment on other grounds are also present. The fact, for example, that a ban imposed by the employer puts not only employees of a particular religion but also employees of a particular sex, </a:t>
            </a:r>
            <a:r>
              <a:rPr lang="en-US" sz="2000" dirty="0" err="1">
                <a:solidFill>
                  <a:srgbClr val="2E2E32"/>
                </a:solidFill>
                <a:latin typeface="Arial" panose="020B0604020202020204" pitchFamily="34" charset="0"/>
                <a:cs typeface="Arial" panose="020B0604020202020204" pitchFamily="34" charset="0"/>
              </a:rPr>
              <a:t>colour</a:t>
            </a:r>
            <a:r>
              <a:rPr lang="en-US" sz="2000" dirty="0">
                <a:solidFill>
                  <a:srgbClr val="2E2E32"/>
                </a:solidFill>
                <a:latin typeface="Arial" panose="020B0604020202020204" pitchFamily="34" charset="0"/>
                <a:cs typeface="Arial" panose="020B0604020202020204" pitchFamily="34" charset="0"/>
              </a:rPr>
              <a:t> or ethnic background at a particular disadvantage might indicate that that ban is disproportionate”</a:t>
            </a:r>
          </a:p>
          <a:p>
            <a:pPr algn="just">
              <a:lnSpc>
                <a:spcPts val="2999"/>
              </a:lnSpc>
            </a:pPr>
            <a:endParaRPr lang="en-US" sz="2499" dirty="0">
              <a:solidFill>
                <a:srgbClr val="2E2E32"/>
              </a:solidFill>
              <a:latin typeface="Glacial Indifference"/>
            </a:endParaRPr>
          </a:p>
        </p:txBody>
      </p:sp>
      <p:grpSp>
        <p:nvGrpSpPr>
          <p:cNvPr id="4" name="Group 4">
            <a:extLst>
              <a:ext uri="{C183D7F6-B498-43B3-948B-1728B52AA6E4}">
                <adec:decorative xmlns:adec="http://schemas.microsoft.com/office/drawing/2017/decorative" val="1"/>
              </a:ext>
            </a:extLst>
          </p:cNvPr>
          <p:cNvGrpSpPr/>
          <p:nvPr/>
        </p:nvGrpSpPr>
        <p:grpSpPr>
          <a:xfrm>
            <a:off x="1028700" y="290495"/>
            <a:ext cx="1649528" cy="1152287"/>
            <a:chOff x="0" y="0"/>
            <a:chExt cx="2199371" cy="1536383"/>
          </a:xfrm>
        </p:grpSpPr>
        <p:sp>
          <p:nvSpPr>
            <p:cNvPr id="5" name="Freeform 5"/>
            <p:cNvSpPr/>
            <p:nvPr/>
          </p:nvSpPr>
          <p:spPr>
            <a:xfrm>
              <a:off x="0" y="181021"/>
              <a:ext cx="2199371" cy="1355362"/>
            </a:xfrm>
            <a:custGeom>
              <a:avLst/>
              <a:gdLst/>
              <a:ahLst/>
              <a:cxnLst/>
              <a:rect l="l" t="t" r="r" b="b"/>
              <a:pathLst>
                <a:path w="2199371" h="1355362">
                  <a:moveTo>
                    <a:pt x="0" y="0"/>
                  </a:moveTo>
                  <a:lnTo>
                    <a:pt x="2199371" y="0"/>
                  </a:lnTo>
                  <a:lnTo>
                    <a:pt x="2199371" y="1355362"/>
                  </a:lnTo>
                  <a:lnTo>
                    <a:pt x="0" y="1355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6" name="Freeform 6"/>
            <p:cNvSpPr/>
            <p:nvPr/>
          </p:nvSpPr>
          <p:spPr>
            <a:xfrm>
              <a:off x="304463" y="311023"/>
              <a:ext cx="1588481" cy="952620"/>
            </a:xfrm>
            <a:custGeom>
              <a:avLst/>
              <a:gdLst/>
              <a:ahLst/>
              <a:cxnLst/>
              <a:rect l="l" t="t" r="r" b="b"/>
              <a:pathLst>
                <a:path w="1588481" h="952620">
                  <a:moveTo>
                    <a:pt x="0" y="0"/>
                  </a:moveTo>
                  <a:lnTo>
                    <a:pt x="1588481" y="0"/>
                  </a:lnTo>
                  <a:lnTo>
                    <a:pt x="1588481" y="952620"/>
                  </a:lnTo>
                  <a:lnTo>
                    <a:pt x="0" y="952620"/>
                  </a:lnTo>
                  <a:lnTo>
                    <a:pt x="0" y="0"/>
                  </a:lnTo>
                  <a:close/>
                </a:path>
              </a:pathLst>
            </a:custGeom>
            <a:blipFill>
              <a:blip r:embed="rId5">
                <a:extLst>
                  <a:ext uri="{96DAC541-7B7A-43D3-8B79-37D633B846F1}">
                    <asvg:svgBlip xmlns:asvg="http://schemas.microsoft.com/office/drawing/2016/SVG/main" r:embed="rId6"/>
                  </a:ext>
                </a:extLst>
              </a:blip>
              <a:stretch>
                <a:fillRect r="-123" b="-9981"/>
              </a:stretch>
            </a:blipFill>
          </p:spPr>
          <p:txBody>
            <a:bodyPr/>
            <a:lstStyle/>
            <a:p>
              <a:endParaRPr lang="en-BE"/>
            </a:p>
          </p:txBody>
        </p:sp>
        <p:sp>
          <p:nvSpPr>
            <p:cNvPr id="7" name="Freeform 7"/>
            <p:cNvSpPr/>
            <p:nvPr/>
          </p:nvSpPr>
          <p:spPr>
            <a:xfrm>
              <a:off x="680147" y="0"/>
              <a:ext cx="839077" cy="1300894"/>
            </a:xfrm>
            <a:custGeom>
              <a:avLst/>
              <a:gdLst/>
              <a:ahLst/>
              <a:cxnLst/>
              <a:rect l="l" t="t" r="r" b="b"/>
              <a:pathLst>
                <a:path w="839077" h="1300894">
                  <a:moveTo>
                    <a:pt x="0" y="0"/>
                  </a:moveTo>
                  <a:lnTo>
                    <a:pt x="839077" y="0"/>
                  </a:lnTo>
                  <a:lnTo>
                    <a:pt x="839077" y="1300894"/>
                  </a:lnTo>
                  <a:lnTo>
                    <a:pt x="0" y="13008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2877083" y="2359392"/>
            <a:ext cx="3109495" cy="3632316"/>
          </a:xfrm>
          <a:custGeom>
            <a:avLst/>
            <a:gdLst/>
            <a:ahLst/>
            <a:cxnLst/>
            <a:rect l="l" t="t" r="r" b="b"/>
            <a:pathLst>
              <a:path w="3109495" h="3632316">
                <a:moveTo>
                  <a:pt x="0" y="0"/>
                </a:moveTo>
                <a:lnTo>
                  <a:pt x="3109494" y="0"/>
                </a:lnTo>
                <a:lnTo>
                  <a:pt x="3109494" y="3632317"/>
                </a:lnTo>
                <a:lnTo>
                  <a:pt x="0" y="3632317"/>
                </a:lnTo>
                <a:lnTo>
                  <a:pt x="0" y="0"/>
                </a:lnTo>
                <a:close/>
              </a:path>
            </a:pathLst>
          </a:custGeom>
          <a:blipFill>
            <a:blip r:embed="rId3"/>
            <a:stretch>
              <a:fillRect t="-13511"/>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14973196" y="0"/>
            <a:ext cx="3314804" cy="2202963"/>
          </a:xfrm>
          <a:custGeom>
            <a:avLst/>
            <a:gdLst/>
            <a:ahLst/>
            <a:cxnLst/>
            <a:rect l="l" t="t" r="r" b="b"/>
            <a:pathLst>
              <a:path w="3314804" h="2202963">
                <a:moveTo>
                  <a:pt x="0" y="0"/>
                </a:moveTo>
                <a:lnTo>
                  <a:pt x="3314804" y="0"/>
                </a:lnTo>
                <a:lnTo>
                  <a:pt x="3314804" y="2202963"/>
                </a:lnTo>
                <a:lnTo>
                  <a:pt x="0" y="2202963"/>
                </a:lnTo>
                <a:lnTo>
                  <a:pt x="0" y="0"/>
                </a:lnTo>
                <a:close/>
              </a:path>
            </a:pathLst>
          </a:custGeom>
          <a:blipFill>
            <a:blip r:embed="rId4"/>
            <a:stretch>
              <a:fillRect/>
            </a:stretch>
          </a:blipFill>
        </p:spPr>
        <p:txBody>
          <a:bodyPr/>
          <a:lstStyle/>
          <a:p>
            <a:endParaRPr lang="en-BE"/>
          </a:p>
        </p:txBody>
      </p:sp>
      <p:sp>
        <p:nvSpPr>
          <p:cNvPr id="4" name="Freeform 4">
            <a:extLst>
              <a:ext uri="{C183D7F6-B498-43B3-948B-1728B52AA6E4}">
                <adec:decorative xmlns:adec="http://schemas.microsoft.com/office/drawing/2017/decorative" val="1"/>
              </a:ext>
            </a:extLst>
          </p:cNvPr>
          <p:cNvSpPr/>
          <p:nvPr/>
        </p:nvSpPr>
        <p:spPr>
          <a:xfrm>
            <a:off x="11677075" y="6090007"/>
            <a:ext cx="5886042" cy="3924028"/>
          </a:xfrm>
          <a:custGeom>
            <a:avLst/>
            <a:gdLst/>
            <a:ahLst/>
            <a:cxnLst/>
            <a:rect l="l" t="t" r="r" b="b"/>
            <a:pathLst>
              <a:path w="5886042" h="3924028">
                <a:moveTo>
                  <a:pt x="0" y="0"/>
                </a:moveTo>
                <a:lnTo>
                  <a:pt x="5886042" y="0"/>
                </a:lnTo>
                <a:lnTo>
                  <a:pt x="5886042" y="3924028"/>
                </a:lnTo>
                <a:lnTo>
                  <a:pt x="0" y="3924028"/>
                </a:lnTo>
                <a:lnTo>
                  <a:pt x="0" y="0"/>
                </a:lnTo>
                <a:close/>
              </a:path>
            </a:pathLst>
          </a:custGeom>
          <a:blipFill>
            <a:blip r:embed="rId5"/>
            <a:stretch>
              <a:fillRect/>
            </a:stretch>
          </a:blipFill>
        </p:spPr>
        <p:txBody>
          <a:bodyPr/>
          <a:lstStyle/>
          <a:p>
            <a:endParaRPr lang="en-BE"/>
          </a:p>
        </p:txBody>
      </p:sp>
      <p:sp>
        <p:nvSpPr>
          <p:cNvPr id="5" name="TextBox 5"/>
          <p:cNvSpPr txBox="1">
            <a:spLocks noGrp="1"/>
          </p:cNvSpPr>
          <p:nvPr>
            <p:ph type="title" idx="4294967295"/>
          </p:nvPr>
        </p:nvSpPr>
        <p:spPr>
          <a:xfrm>
            <a:off x="258438" y="488462"/>
            <a:ext cx="14361658" cy="8191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Algorithmic discrimination: proxies and inferences</a:t>
            </a:r>
          </a:p>
        </p:txBody>
      </p:sp>
      <p:sp>
        <p:nvSpPr>
          <p:cNvPr id="6" name="TextBox 6"/>
          <p:cNvSpPr txBox="1"/>
          <p:nvPr/>
        </p:nvSpPr>
        <p:spPr>
          <a:xfrm>
            <a:off x="1028700" y="1848287"/>
            <a:ext cx="11599818" cy="3639779"/>
          </a:xfrm>
          <a:prstGeom prst="rect">
            <a:avLst/>
          </a:prstGeom>
        </p:spPr>
        <p:txBody>
          <a:bodyPr lIns="0" tIns="0" rIns="0" bIns="0" rtlCol="0" anchor="t">
            <a:spAutoFit/>
          </a:bodyPr>
          <a:lstStyle/>
          <a:p>
            <a:pPr marL="777240" lvl="1" indent="-38862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Discrimination: direct or indirect? </a:t>
            </a:r>
          </a:p>
          <a:p>
            <a:pPr marL="1554480" lvl="2" indent="-51816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'on grounds of' </a:t>
            </a:r>
          </a:p>
          <a:p>
            <a:pPr marL="1554480" lvl="2" indent="-51816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vs correlations inferred based on proxy attributes</a:t>
            </a:r>
          </a:p>
          <a:p>
            <a:pPr marL="777240" lvl="1" indent="-38862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Link to protected ground:</a:t>
            </a:r>
          </a:p>
          <a:p>
            <a:pPr marL="1554480" lvl="2" indent="-51816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C-177/88 Dekker: 'inseparable link' </a:t>
            </a:r>
          </a:p>
          <a:p>
            <a:pPr marL="1554480" lvl="2" indent="-51816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vs C-668/15 </a:t>
            </a:r>
            <a:r>
              <a:rPr lang="en-US" sz="2500" dirty="0" err="1">
                <a:solidFill>
                  <a:srgbClr val="000000"/>
                </a:solidFill>
                <a:latin typeface="Arial" panose="020B0604020202020204" pitchFamily="34" charset="0"/>
                <a:cs typeface="Arial" panose="020B0604020202020204" pitchFamily="34" charset="0"/>
              </a:rPr>
              <a:t>Jyske</a:t>
            </a:r>
            <a:r>
              <a:rPr lang="en-US" sz="2500" dirty="0">
                <a:solidFill>
                  <a:srgbClr val="000000"/>
                </a:solidFill>
                <a:latin typeface="Arial" panose="020B0604020202020204" pitchFamily="34" charset="0"/>
                <a:cs typeface="Arial" panose="020B0604020202020204" pitchFamily="34" charset="0"/>
              </a:rPr>
              <a:t> </a:t>
            </a:r>
            <a:r>
              <a:rPr lang="en-US" sz="2500" dirty="0" err="1">
                <a:solidFill>
                  <a:srgbClr val="000000"/>
                </a:solidFill>
                <a:latin typeface="Arial" panose="020B0604020202020204" pitchFamily="34" charset="0"/>
                <a:cs typeface="Arial" panose="020B0604020202020204" pitchFamily="34" charset="0"/>
              </a:rPr>
              <a:t>Finans</a:t>
            </a:r>
            <a:r>
              <a:rPr lang="en-US" sz="2500" dirty="0">
                <a:solidFill>
                  <a:srgbClr val="000000"/>
                </a:solidFill>
                <a:latin typeface="Arial" panose="020B0604020202020204" pitchFamily="34" charset="0"/>
                <a:cs typeface="Arial" panose="020B0604020202020204" pitchFamily="34" charset="0"/>
              </a:rPr>
              <a:t>: no 'direct or inextricable link</a:t>
            </a:r>
            <a:r>
              <a:rPr lang="en-US" sz="3599" dirty="0">
                <a:solidFill>
                  <a:srgbClr val="000000"/>
                </a:solidFill>
                <a:latin typeface="Cormorant Garamond Medium"/>
              </a:rPr>
              <a:t>'</a:t>
            </a:r>
          </a:p>
        </p:txBody>
      </p:sp>
      <p:sp>
        <p:nvSpPr>
          <p:cNvPr id="10" name="TextBox 10"/>
          <p:cNvSpPr txBox="1"/>
          <p:nvPr/>
        </p:nvSpPr>
        <p:spPr>
          <a:xfrm>
            <a:off x="955218" y="5608108"/>
            <a:ext cx="10408209" cy="3968330"/>
          </a:xfrm>
          <a:prstGeom prst="rect">
            <a:avLst/>
          </a:prstGeom>
        </p:spPr>
        <p:txBody>
          <a:bodyPr lIns="0" tIns="0" rIns="0" bIns="0" rtlCol="0" anchor="t">
            <a:spAutoFit/>
          </a:bodyPr>
          <a:lstStyle/>
          <a:p>
            <a:pPr marL="777240" lvl="1" indent="-38862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Recent case law on Islamic headscarves and neutrality rules &lt;=&gt; algorithmic neutrality?</a:t>
            </a:r>
          </a:p>
          <a:p>
            <a:pPr marL="1554480" lvl="2" indent="-518160" algn="l">
              <a:lnSpc>
                <a:spcPct val="150000"/>
              </a:lnSpc>
              <a:buFont typeface="Arial"/>
              <a:buChar char="⚬"/>
            </a:pPr>
            <a:r>
              <a:rPr lang="en-US" sz="2500" dirty="0" err="1">
                <a:solidFill>
                  <a:srgbClr val="000000"/>
                </a:solidFill>
                <a:latin typeface="Arial" panose="020B0604020202020204" pitchFamily="34" charset="0"/>
                <a:cs typeface="Arial" panose="020B0604020202020204" pitchFamily="34" charset="0"/>
              </a:rPr>
              <a:t>Sharpston</a:t>
            </a:r>
            <a:r>
              <a:rPr lang="en-US" sz="2500" dirty="0">
                <a:solidFill>
                  <a:srgbClr val="000000"/>
                </a:solidFill>
                <a:latin typeface="Arial" panose="020B0604020202020204" pitchFamily="34" charset="0"/>
                <a:cs typeface="Arial" panose="020B0604020202020204" pitchFamily="34" charset="0"/>
              </a:rPr>
              <a:t>: “‘neutrality’ that in reality predictably denies employment opportunities to particular, very clearly identifiable, minority groups is false neutrality” (C-804/18 and C-341/19 Wabe &amp; Müller)</a:t>
            </a:r>
          </a:p>
          <a:p>
            <a:pPr marL="1554480" lvl="2" indent="-518160" algn="l">
              <a:lnSpc>
                <a:spcPct val="150000"/>
              </a:lnSpc>
              <a:buFont typeface="Arial"/>
              <a:buChar char="⚬"/>
            </a:pPr>
            <a:r>
              <a:rPr lang="en-US" sz="2500" dirty="0">
                <a:solidFill>
                  <a:srgbClr val="000000"/>
                </a:solidFill>
                <a:latin typeface="Arial" panose="020B0604020202020204" pitchFamily="34" charset="0"/>
                <a:cs typeface="Arial" panose="020B0604020202020204" pitchFamily="34" charset="0"/>
              </a:rPr>
              <a:t>Intersectionality as a tool to contest neutrality</a:t>
            </a:r>
          </a:p>
        </p:txBody>
      </p:sp>
      <p:sp>
        <p:nvSpPr>
          <p:cNvPr id="8" name="TextBox 8"/>
          <p:cNvSpPr txBox="1"/>
          <p:nvPr/>
        </p:nvSpPr>
        <p:spPr>
          <a:xfrm rot="5400000">
            <a:off x="13845061" y="1105313"/>
            <a:ext cx="2015704" cy="179596"/>
          </a:xfrm>
          <a:prstGeom prst="rect">
            <a:avLst/>
          </a:prstGeom>
        </p:spPr>
        <p:txBody>
          <a:bodyPr lIns="0" tIns="0" rIns="0" bIns="0" rtlCol="0" anchor="t">
            <a:spAutoFit/>
          </a:bodyPr>
          <a:lstStyle/>
          <a:p>
            <a:pPr algn="ctr">
              <a:lnSpc>
                <a:spcPts val="1482"/>
              </a:lnSpc>
            </a:pPr>
            <a:r>
              <a:rPr lang="en-US" sz="1058">
                <a:solidFill>
                  <a:srgbClr val="000000"/>
                </a:solidFill>
                <a:latin typeface="Cormorant Garamond Light"/>
              </a:rPr>
              <a:t>Photo by </a:t>
            </a:r>
            <a:r>
              <a:rPr lang="en-US" sz="1058">
                <a:solidFill>
                  <a:srgbClr val="000000"/>
                </a:solidFill>
                <a:latin typeface="Cormorant Garamond Light"/>
                <a:hlinkClick r:id="rId6" tooltip="https://unsplash.com/@scottwebb?utm_source=unsplash&amp;utm_medium=referral&amp;utm_content=creditCopyText"/>
              </a:rPr>
              <a:t>Scott Webb</a:t>
            </a:r>
            <a:r>
              <a:rPr lang="en-US" sz="1058">
                <a:solidFill>
                  <a:srgbClr val="000000"/>
                </a:solidFill>
                <a:latin typeface="Cormorant Garamond Light"/>
              </a:rPr>
              <a:t> on </a:t>
            </a:r>
            <a:r>
              <a:rPr lang="en-US" sz="1058">
                <a:solidFill>
                  <a:srgbClr val="000000"/>
                </a:solidFill>
                <a:latin typeface="Cormorant Garamond Light"/>
                <a:hlinkClick r:id="rId7" tooltip="https://unsplash.com/s/photos/home?utm_source=unsplash&amp;utm_medium=referral&amp;utm_content=creditCopyText"/>
              </a:rPr>
              <a:t>Unsplash</a:t>
            </a:r>
          </a:p>
        </p:txBody>
      </p:sp>
      <p:sp>
        <p:nvSpPr>
          <p:cNvPr id="7" name="TextBox 7"/>
          <p:cNvSpPr txBox="1"/>
          <p:nvPr/>
        </p:nvSpPr>
        <p:spPr>
          <a:xfrm rot="5400000">
            <a:off x="14368286" y="4057083"/>
            <a:ext cx="3730615" cy="335234"/>
          </a:xfrm>
          <a:prstGeom prst="rect">
            <a:avLst/>
          </a:prstGeom>
        </p:spPr>
        <p:txBody>
          <a:bodyPr lIns="0" tIns="0" rIns="0" bIns="0" rtlCol="0" anchor="t">
            <a:spAutoFit/>
          </a:bodyPr>
          <a:lstStyle/>
          <a:p>
            <a:pPr algn="ctr">
              <a:lnSpc>
                <a:spcPts val="2743"/>
              </a:lnSpc>
            </a:pPr>
            <a:r>
              <a:rPr lang="en-US" sz="1959">
                <a:solidFill>
                  <a:srgbClr val="000000"/>
                </a:solidFill>
                <a:latin typeface="Cormorant Garamond Light"/>
              </a:rPr>
              <a:t>Photo by </a:t>
            </a:r>
            <a:r>
              <a:rPr lang="en-US" sz="1959">
                <a:solidFill>
                  <a:srgbClr val="000000"/>
                </a:solidFill>
                <a:latin typeface="Cormorant Garamond Light"/>
                <a:hlinkClick r:id="rId8" tooltip="https://unsplash.com/@charlesdeluvio?utm_source=unsplash&amp;utm_medium=referral&amp;utm_content=creditCopyText"/>
              </a:rPr>
              <a:t>Charles Deluvio</a:t>
            </a:r>
            <a:r>
              <a:rPr lang="en-US" sz="1959">
                <a:solidFill>
                  <a:srgbClr val="000000"/>
                </a:solidFill>
                <a:latin typeface="Cormorant Garamond Light"/>
              </a:rPr>
              <a:t> on </a:t>
            </a:r>
            <a:r>
              <a:rPr lang="en-US" sz="1959">
                <a:solidFill>
                  <a:srgbClr val="000000"/>
                </a:solidFill>
                <a:latin typeface="Cormorant Garamond Light"/>
                <a:hlinkClick r:id="rId9" tooltip="https://unsplash.com/s/photos/netflix?utm_source=unsplash&amp;utm_medium=referral&amp;utm_content=creditCopyText"/>
              </a:rPr>
              <a:t>Unsplash</a:t>
            </a:r>
          </a:p>
        </p:txBody>
      </p:sp>
      <p:sp>
        <p:nvSpPr>
          <p:cNvPr id="9" name="TextBox 9"/>
          <p:cNvSpPr txBox="1"/>
          <p:nvPr/>
        </p:nvSpPr>
        <p:spPr>
          <a:xfrm rot="5400000">
            <a:off x="15708693" y="7625228"/>
            <a:ext cx="4405927" cy="371687"/>
          </a:xfrm>
          <a:prstGeom prst="rect">
            <a:avLst/>
          </a:prstGeom>
        </p:spPr>
        <p:txBody>
          <a:bodyPr lIns="0" tIns="0" rIns="0" bIns="0" rtlCol="0" anchor="t">
            <a:spAutoFit/>
          </a:bodyPr>
          <a:lstStyle/>
          <a:p>
            <a:pPr algn="l">
              <a:lnSpc>
                <a:spcPts val="3079"/>
              </a:lnSpc>
            </a:pPr>
            <a:r>
              <a:rPr lang="en-US" sz="2199">
                <a:solidFill>
                  <a:srgbClr val="000000"/>
                </a:solidFill>
                <a:latin typeface="Cormorant Garamond Light"/>
              </a:rPr>
              <a:t>Photo by </a:t>
            </a:r>
            <a:r>
              <a:rPr lang="en-US" sz="2199">
                <a:solidFill>
                  <a:srgbClr val="000000"/>
                </a:solidFill>
                <a:latin typeface="Cormorant Garamond Light"/>
                <a:hlinkClick r:id="rId10" tooltip="https://unsplash.com/@jonathanborba?utm_source=unsplash&amp;utm_medium=referral&amp;utm_content=creditCopyText"/>
              </a:rPr>
              <a:t>Jonathan Borba</a:t>
            </a:r>
            <a:r>
              <a:rPr lang="en-US" sz="2199">
                <a:solidFill>
                  <a:srgbClr val="000000"/>
                </a:solidFill>
                <a:latin typeface="Cormorant Garamond Light"/>
              </a:rPr>
              <a:t> on </a:t>
            </a:r>
            <a:r>
              <a:rPr lang="en-US" sz="2199">
                <a:solidFill>
                  <a:srgbClr val="000000"/>
                </a:solidFill>
                <a:latin typeface="Cormorant Garamond Light"/>
                <a:hlinkClick r:id="rId11" tooltip="https://unsplash.com/s/photos/health?utm_source=unsplash&amp;utm_medium=referral&amp;utm_content=creditCopyText"/>
              </a:rPr>
              <a:t>Unsplash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7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4921737" y="1739099"/>
            <a:ext cx="7806263" cy="7279341"/>
          </a:xfrm>
          <a:custGeom>
            <a:avLst/>
            <a:gdLst/>
            <a:ahLst/>
            <a:cxnLst/>
            <a:rect l="l" t="t" r="r" b="b"/>
            <a:pathLst>
              <a:path w="7806263" h="7279341">
                <a:moveTo>
                  <a:pt x="0" y="0"/>
                </a:moveTo>
                <a:lnTo>
                  <a:pt x="7806263" y="0"/>
                </a:lnTo>
                <a:lnTo>
                  <a:pt x="7806263" y="7279340"/>
                </a:lnTo>
                <a:lnTo>
                  <a:pt x="0" y="7279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3" name="Group 3">
            <a:extLst>
              <a:ext uri="{C183D7F6-B498-43B3-948B-1728B52AA6E4}">
                <adec:decorative xmlns:adec="http://schemas.microsoft.com/office/drawing/2017/decorative" val="1"/>
              </a:ext>
            </a:extLst>
          </p:cNvPr>
          <p:cNvGrpSpPr/>
          <p:nvPr/>
        </p:nvGrpSpPr>
        <p:grpSpPr>
          <a:xfrm>
            <a:off x="1028700" y="3670301"/>
            <a:ext cx="5102161" cy="3144207"/>
            <a:chOff x="0" y="0"/>
            <a:chExt cx="6802881" cy="4192276"/>
          </a:xfrm>
        </p:grpSpPr>
        <p:sp>
          <p:nvSpPr>
            <p:cNvPr id="4" name="Freeform 4"/>
            <p:cNvSpPr/>
            <p:nvPr/>
          </p:nvSpPr>
          <p:spPr>
            <a:xfrm>
              <a:off x="0" y="0"/>
              <a:ext cx="6802881" cy="4192276"/>
            </a:xfrm>
            <a:custGeom>
              <a:avLst/>
              <a:gdLst/>
              <a:ahLst/>
              <a:cxnLst/>
              <a:rect l="l" t="t" r="r" b="b"/>
              <a:pathLst>
                <a:path w="6802881" h="4192276">
                  <a:moveTo>
                    <a:pt x="0" y="0"/>
                  </a:moveTo>
                  <a:lnTo>
                    <a:pt x="6802881" y="0"/>
                  </a:lnTo>
                  <a:lnTo>
                    <a:pt x="6802881" y="4192276"/>
                  </a:lnTo>
                  <a:lnTo>
                    <a:pt x="0" y="4192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5" name="Freeform 5"/>
            <p:cNvSpPr/>
            <p:nvPr/>
          </p:nvSpPr>
          <p:spPr>
            <a:xfrm>
              <a:off x="941734" y="402109"/>
              <a:ext cx="4913338" cy="2946552"/>
            </a:xfrm>
            <a:custGeom>
              <a:avLst/>
              <a:gdLst/>
              <a:ahLst/>
              <a:cxnLst/>
              <a:rect l="l" t="t" r="r" b="b"/>
              <a:pathLst>
                <a:path w="4913338" h="2946552">
                  <a:moveTo>
                    <a:pt x="0" y="0"/>
                  </a:moveTo>
                  <a:lnTo>
                    <a:pt x="4913338" y="0"/>
                  </a:lnTo>
                  <a:lnTo>
                    <a:pt x="4913338" y="2946553"/>
                  </a:lnTo>
                  <a:lnTo>
                    <a:pt x="0" y="2946553"/>
                  </a:lnTo>
                  <a:lnTo>
                    <a:pt x="0" y="0"/>
                  </a:lnTo>
                  <a:close/>
                </a:path>
              </a:pathLst>
            </a:custGeom>
            <a:blipFill>
              <a:blip r:embed="rId7">
                <a:alphaModFix amt="60000"/>
                <a:extLst>
                  <a:ext uri="{96DAC541-7B7A-43D3-8B79-37D633B846F1}">
                    <asvg:svgBlip xmlns:asvg="http://schemas.microsoft.com/office/drawing/2016/SVG/main" r:embed="rId8"/>
                  </a:ext>
                </a:extLst>
              </a:blip>
              <a:stretch>
                <a:fillRect r="-123" b="-9981"/>
              </a:stretch>
            </a:blipFill>
          </p:spPr>
          <p:txBody>
            <a:bodyPr/>
            <a:lstStyle/>
            <a:p>
              <a:endParaRPr lang="en-BE"/>
            </a:p>
          </p:txBody>
        </p:sp>
        <p:sp>
          <p:nvSpPr>
            <p:cNvPr id="6" name="Freeform 6"/>
            <p:cNvSpPr/>
            <p:nvPr/>
          </p:nvSpPr>
          <p:spPr>
            <a:xfrm>
              <a:off x="2278658" y="558338"/>
              <a:ext cx="2245566" cy="2634095"/>
            </a:xfrm>
            <a:custGeom>
              <a:avLst/>
              <a:gdLst/>
              <a:ahLst/>
              <a:cxnLst/>
              <a:rect l="l" t="t" r="r" b="b"/>
              <a:pathLst>
                <a:path w="2245566" h="2634095">
                  <a:moveTo>
                    <a:pt x="0" y="0"/>
                  </a:moveTo>
                  <a:lnTo>
                    <a:pt x="2245566" y="0"/>
                  </a:lnTo>
                  <a:lnTo>
                    <a:pt x="2245566" y="2634095"/>
                  </a:lnTo>
                  <a:lnTo>
                    <a:pt x="0" y="26340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BE"/>
            </a:p>
          </p:txBody>
        </p:sp>
      </p:grpSp>
      <p:sp>
        <p:nvSpPr>
          <p:cNvPr id="7" name="Freeform 7">
            <a:extLst>
              <a:ext uri="{C183D7F6-B498-43B3-948B-1728B52AA6E4}">
                <adec:decorative xmlns:adec="http://schemas.microsoft.com/office/drawing/2017/decorative" val="1"/>
              </a:ext>
            </a:extLst>
          </p:cNvPr>
          <p:cNvSpPr/>
          <p:nvPr/>
        </p:nvSpPr>
        <p:spPr>
          <a:xfrm>
            <a:off x="13227868" y="2897881"/>
            <a:ext cx="3943751" cy="3943751"/>
          </a:xfrm>
          <a:custGeom>
            <a:avLst/>
            <a:gdLst/>
            <a:ahLst/>
            <a:cxnLst/>
            <a:rect l="l" t="t" r="r" b="b"/>
            <a:pathLst>
              <a:path w="3943751" h="3943751">
                <a:moveTo>
                  <a:pt x="0" y="0"/>
                </a:moveTo>
                <a:lnTo>
                  <a:pt x="3943751" y="0"/>
                </a:lnTo>
                <a:lnTo>
                  <a:pt x="3943751" y="3943751"/>
                </a:lnTo>
                <a:lnTo>
                  <a:pt x="0" y="3943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8" name="Freeform 8">
            <a:extLst>
              <a:ext uri="{C183D7F6-B498-43B3-948B-1728B52AA6E4}">
                <adec:decorative xmlns:adec="http://schemas.microsoft.com/office/drawing/2017/decorative" val="1"/>
              </a:ext>
            </a:extLst>
          </p:cNvPr>
          <p:cNvSpPr/>
          <p:nvPr/>
        </p:nvSpPr>
        <p:spPr>
          <a:xfrm>
            <a:off x="7429195" y="3983395"/>
            <a:ext cx="423485" cy="1259010"/>
          </a:xfrm>
          <a:custGeom>
            <a:avLst/>
            <a:gdLst/>
            <a:ahLst/>
            <a:cxnLst/>
            <a:rect l="l" t="t" r="r" b="b"/>
            <a:pathLst>
              <a:path w="423485" h="1259010">
                <a:moveTo>
                  <a:pt x="0" y="0"/>
                </a:moveTo>
                <a:lnTo>
                  <a:pt x="423485" y="0"/>
                </a:lnTo>
                <a:lnTo>
                  <a:pt x="423485" y="1259009"/>
                </a:lnTo>
                <a:lnTo>
                  <a:pt x="0" y="12590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BE"/>
          </a:p>
        </p:txBody>
      </p:sp>
      <p:sp>
        <p:nvSpPr>
          <p:cNvPr id="9" name="Freeform 9">
            <a:extLst>
              <a:ext uri="{C183D7F6-B498-43B3-948B-1728B52AA6E4}">
                <adec:decorative xmlns:adec="http://schemas.microsoft.com/office/drawing/2017/decorative" val="1"/>
              </a:ext>
            </a:extLst>
          </p:cNvPr>
          <p:cNvSpPr/>
          <p:nvPr/>
        </p:nvSpPr>
        <p:spPr>
          <a:xfrm>
            <a:off x="7392213" y="5704506"/>
            <a:ext cx="920936" cy="1101119"/>
          </a:xfrm>
          <a:custGeom>
            <a:avLst/>
            <a:gdLst/>
            <a:ahLst/>
            <a:cxnLst/>
            <a:rect l="l" t="t" r="r" b="b"/>
            <a:pathLst>
              <a:path w="920936" h="1101119">
                <a:moveTo>
                  <a:pt x="0" y="0"/>
                </a:moveTo>
                <a:lnTo>
                  <a:pt x="920935" y="0"/>
                </a:lnTo>
                <a:lnTo>
                  <a:pt x="920935" y="1101119"/>
                </a:lnTo>
                <a:lnTo>
                  <a:pt x="0" y="11011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BE"/>
          </a:p>
        </p:txBody>
      </p:sp>
      <p:sp>
        <p:nvSpPr>
          <p:cNvPr id="10" name="TextBox 10">
            <a:extLst>
              <a:ext uri="{C183D7F6-B498-43B3-948B-1728B52AA6E4}">
                <adec:decorative xmlns:adec="http://schemas.microsoft.com/office/drawing/2017/decorative" val="1"/>
              </a:ext>
            </a:extLst>
          </p:cNvPr>
          <p:cNvSpPr txBox="1"/>
          <p:nvPr/>
        </p:nvSpPr>
        <p:spPr>
          <a:xfrm>
            <a:off x="974984" y="7116090"/>
            <a:ext cx="5155877" cy="723018"/>
          </a:xfrm>
          <a:prstGeom prst="rect">
            <a:avLst/>
          </a:prstGeom>
        </p:spPr>
        <p:txBody>
          <a:bodyPr lIns="0" tIns="0" rIns="0" bIns="0" rtlCol="0" anchor="t">
            <a:spAutoFit/>
          </a:bodyPr>
          <a:lstStyle/>
          <a:p>
            <a:pPr algn="ctr">
              <a:lnSpc>
                <a:spcPts val="5999"/>
              </a:lnSpc>
            </a:pPr>
            <a:r>
              <a:rPr lang="en-US" sz="4999" dirty="0">
                <a:solidFill>
                  <a:srgbClr val="2E2E32"/>
                </a:solidFill>
                <a:latin typeface="Arial" panose="020B0604020202020204" pitchFamily="34" charset="0"/>
                <a:cs typeface="Arial" panose="020B0604020202020204" pitchFamily="34" charset="0"/>
              </a:rPr>
              <a:t>Bias</a:t>
            </a:r>
          </a:p>
        </p:txBody>
      </p:sp>
      <p:sp>
        <p:nvSpPr>
          <p:cNvPr id="12" name="TextBox 12"/>
          <p:cNvSpPr txBox="1">
            <a:spLocks noGrp="1"/>
          </p:cNvSpPr>
          <p:nvPr>
            <p:ph type="title" idx="4294967295"/>
          </p:nvPr>
        </p:nvSpPr>
        <p:spPr>
          <a:xfrm>
            <a:off x="2113156" y="612214"/>
            <a:ext cx="13423424" cy="9483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120"/>
              </a:lnSpc>
              <a:spcBef>
                <a:spcPts val="0"/>
              </a:spcBef>
              <a:spcAft>
                <a:spcPts val="0"/>
              </a:spcAft>
              <a:buClrTx/>
              <a:buSzTx/>
              <a:buFontTx/>
              <a:buNone/>
              <a:tabLst/>
              <a:defRPr/>
            </a:pPr>
            <a:r>
              <a:rPr kumimoji="0" lang="en-US" sz="5800" b="0" i="0" u="none" strike="noStrike" kern="1200" cap="none" spc="0" normalizeH="0" baseline="0" noProof="0" dirty="0">
                <a:ln>
                  <a:noFill/>
                </a:ln>
                <a:solidFill>
                  <a:srgbClr val="2E2E32"/>
                </a:solidFill>
                <a:effectLst/>
                <a:uLnTx/>
                <a:uFillTx/>
                <a:latin typeface="Arial" panose="020B0604020202020204" pitchFamily="34" charset="0"/>
                <a:ea typeface="+mn-ea"/>
                <a:cs typeface="Arial" panose="020B0604020202020204" pitchFamily="34" charset="0"/>
              </a:rPr>
              <a:t>From algorithmic bias to discrimination 2</a:t>
            </a:r>
          </a:p>
        </p:txBody>
      </p:sp>
      <p:sp>
        <p:nvSpPr>
          <p:cNvPr id="13" name="TextBox 13"/>
          <p:cNvSpPr txBox="1"/>
          <p:nvPr/>
        </p:nvSpPr>
        <p:spPr>
          <a:xfrm>
            <a:off x="8134430" y="4289367"/>
            <a:ext cx="3777615"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Bold"/>
              </a:rPr>
              <a:t>protected ground</a:t>
            </a:r>
          </a:p>
        </p:txBody>
      </p:sp>
      <p:sp>
        <p:nvSpPr>
          <p:cNvPr id="14" name="TextBox 14"/>
          <p:cNvSpPr txBox="1"/>
          <p:nvPr/>
        </p:nvSpPr>
        <p:spPr>
          <a:xfrm>
            <a:off x="8552731" y="5931533"/>
            <a:ext cx="3202146"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Bold"/>
              </a:rPr>
              <a:t>protected area</a:t>
            </a:r>
          </a:p>
        </p:txBody>
      </p:sp>
      <p:sp>
        <p:nvSpPr>
          <p:cNvPr id="11" name="TextBox 11"/>
          <p:cNvSpPr txBox="1"/>
          <p:nvPr/>
        </p:nvSpPr>
        <p:spPr>
          <a:xfrm>
            <a:off x="12827817" y="6850672"/>
            <a:ext cx="4743851" cy="819199"/>
          </a:xfrm>
          <a:prstGeom prst="rect">
            <a:avLst/>
          </a:prstGeom>
        </p:spPr>
        <p:txBody>
          <a:bodyPr wrap="square" lIns="0" tIns="0" rIns="0" bIns="0" rtlCol="0" anchor="t">
            <a:spAutoFit/>
          </a:bodyPr>
          <a:lstStyle/>
          <a:p>
            <a:pPr algn="ctr">
              <a:lnSpc>
                <a:spcPts val="7000"/>
              </a:lnSpc>
              <a:spcBef>
                <a:spcPct val="0"/>
              </a:spcBef>
            </a:pPr>
            <a:r>
              <a:rPr lang="en-US" sz="5000" dirty="0">
                <a:solidFill>
                  <a:srgbClr val="2E2E32"/>
                </a:solidFill>
                <a:latin typeface="Arial" panose="020B0604020202020204" pitchFamily="34" charset="0"/>
                <a:cs typeface="Arial" panose="020B0604020202020204" pitchFamily="34" charset="0"/>
              </a:rPr>
              <a:t>Discrimination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BE"/>
          </a:p>
        </p:txBody>
      </p:sp>
      <p:sp>
        <p:nvSpPr>
          <p:cNvPr id="4" name="TextBox 4"/>
          <p:cNvSpPr txBox="1">
            <a:spLocks noGrp="1"/>
          </p:cNvSpPr>
          <p:nvPr>
            <p:ph type="title" idx="4294967295"/>
          </p:nvPr>
        </p:nvSpPr>
        <p:spPr>
          <a:xfrm>
            <a:off x="1260888" y="495302"/>
            <a:ext cx="11551892" cy="9425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800"/>
              </a:lnSpc>
              <a:spcBef>
                <a:spcPts val="0"/>
              </a:spcBef>
              <a:spcAft>
                <a:spcPts val="0"/>
              </a:spcAft>
              <a:buClrTx/>
              <a:buSzTx/>
              <a:buFontTx/>
              <a:buNone/>
              <a:tabLst/>
              <a:defRPr/>
            </a:pPr>
            <a:r>
              <a:rPr kumimoji="0" lang="en-US" sz="6000" b="0" i="0" u="none" strike="noStrike" kern="1200" cap="none" spc="360" normalizeH="0" baseline="0" noProof="0" dirty="0">
                <a:ln>
                  <a:noFill/>
                </a:ln>
                <a:solidFill>
                  <a:srgbClr val="111B1E"/>
                </a:solidFill>
                <a:effectLst/>
                <a:uLnTx/>
                <a:uFillTx/>
                <a:latin typeface="Arial" panose="020B0604020202020204" pitchFamily="34" charset="0"/>
                <a:ea typeface="+mn-ea"/>
                <a:cs typeface="Arial" panose="020B0604020202020204" pitchFamily="34" charset="0"/>
              </a:rPr>
              <a:t>Outline</a:t>
            </a:r>
          </a:p>
        </p:txBody>
      </p:sp>
      <p:sp>
        <p:nvSpPr>
          <p:cNvPr id="3" name="TextBox 3"/>
          <p:cNvSpPr txBox="1"/>
          <p:nvPr/>
        </p:nvSpPr>
        <p:spPr>
          <a:xfrm>
            <a:off x="2924648" y="2184115"/>
            <a:ext cx="13781667" cy="8086829"/>
          </a:xfrm>
          <a:prstGeom prst="rect">
            <a:avLst/>
          </a:prstGeom>
        </p:spPr>
        <p:txBody>
          <a:bodyPr lIns="0" tIns="0" rIns="0" bIns="0" rtlCol="0" anchor="t">
            <a:spAutoFit/>
          </a:bodyPr>
          <a:lstStyle/>
          <a:p>
            <a:pPr algn="l">
              <a:lnSpc>
                <a:spcPct val="150000"/>
              </a:lnSpc>
            </a:pPr>
            <a:r>
              <a:rPr lang="en-US" sz="4600" dirty="0">
                <a:solidFill>
                  <a:srgbClr val="000000"/>
                </a:solidFill>
                <a:latin typeface="Arial" panose="020B0604020202020204" pitchFamily="34" charset="0"/>
                <a:cs typeface="Arial" panose="020B0604020202020204" pitchFamily="34" charset="0"/>
              </a:rPr>
              <a:t>The problem: intersectionality and algorithmic discrimination </a:t>
            </a:r>
          </a:p>
          <a:p>
            <a:pPr algn="l">
              <a:lnSpc>
                <a:spcPct val="150000"/>
              </a:lnSpc>
            </a:pPr>
            <a:endParaRPr lang="en-US" sz="4600" dirty="0">
              <a:solidFill>
                <a:srgbClr val="000000"/>
              </a:solidFill>
              <a:latin typeface="Arial" panose="020B0604020202020204" pitchFamily="34" charset="0"/>
              <a:cs typeface="Arial" panose="020B0604020202020204" pitchFamily="34" charset="0"/>
            </a:endParaRPr>
          </a:p>
          <a:p>
            <a:pPr algn="l">
              <a:lnSpc>
                <a:spcPct val="150000"/>
              </a:lnSpc>
            </a:pPr>
            <a:r>
              <a:rPr lang="en-US" sz="4600" dirty="0">
                <a:solidFill>
                  <a:srgbClr val="000000"/>
                </a:solidFill>
                <a:latin typeface="Arial" panose="020B0604020202020204" pitchFamily="34" charset="0"/>
                <a:cs typeface="Arial" panose="020B0604020202020204" pitchFamily="34" charset="0"/>
              </a:rPr>
              <a:t>The legal gaps: 'two round holes and a square peg'</a:t>
            </a:r>
          </a:p>
          <a:p>
            <a:pPr algn="l">
              <a:lnSpc>
                <a:spcPct val="150000"/>
              </a:lnSpc>
            </a:pPr>
            <a:endParaRPr lang="en-US" sz="4600" dirty="0">
              <a:solidFill>
                <a:srgbClr val="000000"/>
              </a:solidFill>
              <a:latin typeface="Arial" panose="020B0604020202020204" pitchFamily="34" charset="0"/>
              <a:cs typeface="Arial" panose="020B0604020202020204" pitchFamily="34" charset="0"/>
            </a:endParaRPr>
          </a:p>
          <a:p>
            <a:pPr algn="l">
              <a:lnSpc>
                <a:spcPct val="150000"/>
              </a:lnSpc>
            </a:pPr>
            <a:r>
              <a:rPr lang="en-US" sz="4600" dirty="0">
                <a:solidFill>
                  <a:srgbClr val="000000"/>
                </a:solidFill>
                <a:latin typeface="Arial" panose="020B0604020202020204" pitchFamily="34" charset="0"/>
                <a:cs typeface="Arial" panose="020B0604020202020204" pitchFamily="34" charset="0"/>
              </a:rPr>
              <a:t>The invitation: Revisiting non-discrimination law to improve protection</a:t>
            </a:r>
          </a:p>
          <a:p>
            <a:pPr algn="l">
              <a:lnSpc>
                <a:spcPts val="5106"/>
              </a:lnSpc>
            </a:pPr>
            <a:endParaRPr lang="en-US" sz="4600" dirty="0">
              <a:solidFill>
                <a:srgbClr val="000000"/>
              </a:solidFill>
              <a:latin typeface="Glacial Indifference"/>
            </a:endParaRPr>
          </a:p>
        </p:txBody>
      </p:sp>
      <p:sp>
        <p:nvSpPr>
          <p:cNvPr id="5" name="Freeform 5">
            <a:extLst>
              <a:ext uri="{C183D7F6-B498-43B3-948B-1728B52AA6E4}">
                <adec:decorative xmlns:adec="http://schemas.microsoft.com/office/drawing/2017/decorative" val="1"/>
              </a:ext>
            </a:extLst>
          </p:cNvPr>
          <p:cNvSpPr/>
          <p:nvPr/>
        </p:nvSpPr>
        <p:spPr>
          <a:xfrm>
            <a:off x="1260888" y="2227168"/>
            <a:ext cx="907450" cy="1193100"/>
          </a:xfrm>
          <a:custGeom>
            <a:avLst/>
            <a:gdLst/>
            <a:ahLst/>
            <a:cxnLst/>
            <a:rect l="l" t="t" r="r" b="b"/>
            <a:pathLst>
              <a:path w="907450" h="1193100">
                <a:moveTo>
                  <a:pt x="0" y="0"/>
                </a:moveTo>
                <a:lnTo>
                  <a:pt x="907450" y="0"/>
                </a:lnTo>
                <a:lnTo>
                  <a:pt x="907450" y="1193100"/>
                </a:lnTo>
                <a:lnTo>
                  <a:pt x="0" y="1193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6" name="Freeform 6">
            <a:extLst>
              <a:ext uri="{C183D7F6-B498-43B3-948B-1728B52AA6E4}">
                <adec:decorative xmlns:adec="http://schemas.microsoft.com/office/drawing/2017/decorative" val="1"/>
              </a:ext>
            </a:extLst>
          </p:cNvPr>
          <p:cNvSpPr/>
          <p:nvPr/>
        </p:nvSpPr>
        <p:spPr>
          <a:xfrm>
            <a:off x="1260888" y="4823450"/>
            <a:ext cx="907450" cy="1268750"/>
          </a:xfrm>
          <a:custGeom>
            <a:avLst/>
            <a:gdLst/>
            <a:ahLst/>
            <a:cxnLst/>
            <a:rect l="l" t="t" r="r" b="b"/>
            <a:pathLst>
              <a:path w="907450" h="1268750">
                <a:moveTo>
                  <a:pt x="0" y="0"/>
                </a:moveTo>
                <a:lnTo>
                  <a:pt x="907450" y="0"/>
                </a:lnTo>
                <a:lnTo>
                  <a:pt x="907450" y="1268750"/>
                </a:lnTo>
                <a:lnTo>
                  <a:pt x="0" y="1268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BE"/>
          </a:p>
        </p:txBody>
      </p:sp>
      <p:sp>
        <p:nvSpPr>
          <p:cNvPr id="7" name="Freeform 7">
            <a:extLst>
              <a:ext uri="{C183D7F6-B498-43B3-948B-1728B52AA6E4}">
                <adec:decorative xmlns:adec="http://schemas.microsoft.com/office/drawing/2017/decorative" val="1"/>
              </a:ext>
            </a:extLst>
          </p:cNvPr>
          <p:cNvSpPr/>
          <p:nvPr/>
        </p:nvSpPr>
        <p:spPr>
          <a:xfrm>
            <a:off x="1355191" y="7539990"/>
            <a:ext cx="813147" cy="1388435"/>
          </a:xfrm>
          <a:custGeom>
            <a:avLst/>
            <a:gdLst/>
            <a:ahLst/>
            <a:cxnLst/>
            <a:rect l="l" t="t" r="r" b="b"/>
            <a:pathLst>
              <a:path w="813147" h="1388435">
                <a:moveTo>
                  <a:pt x="0" y="0"/>
                </a:moveTo>
                <a:lnTo>
                  <a:pt x="813147" y="0"/>
                </a:lnTo>
                <a:lnTo>
                  <a:pt x="813147" y="1388435"/>
                </a:lnTo>
                <a:lnTo>
                  <a:pt x="0" y="13884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B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1028700" y="473711"/>
            <a:ext cx="11800998" cy="9483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20"/>
              </a:lnSpc>
              <a:spcBef>
                <a:spcPts val="0"/>
              </a:spcBef>
              <a:spcAft>
                <a:spcPts val="0"/>
              </a:spcAft>
              <a:buClrTx/>
              <a:buSzTx/>
              <a:buFontTx/>
              <a:buNone/>
              <a:tabLst/>
              <a:defRPr/>
            </a:pPr>
            <a:r>
              <a:rPr kumimoji="0" lang="en-US" sz="5800" b="0" i="0" u="none" strike="noStrike" kern="1200" cap="none" spc="0" normalizeH="0" baseline="0" noProof="0" dirty="0">
                <a:ln>
                  <a:noFill/>
                </a:ln>
                <a:solidFill>
                  <a:srgbClr val="2E2E32"/>
                </a:solidFill>
                <a:effectLst/>
                <a:uLnTx/>
                <a:uFillTx/>
                <a:latin typeface="Arial" panose="020B0604020202020204" pitchFamily="34" charset="0"/>
                <a:ea typeface="+mn-ea"/>
                <a:cs typeface="Arial" panose="020B0604020202020204" pitchFamily="34" charset="0"/>
              </a:rPr>
              <a:t>Two round holes and a square peg</a:t>
            </a:r>
          </a:p>
        </p:txBody>
      </p:sp>
      <p:sp>
        <p:nvSpPr>
          <p:cNvPr id="2" name="TextBox 2"/>
          <p:cNvSpPr txBox="1"/>
          <p:nvPr/>
        </p:nvSpPr>
        <p:spPr>
          <a:xfrm>
            <a:off x="1028700" y="2466975"/>
            <a:ext cx="8703080" cy="2684389"/>
          </a:xfrm>
          <a:prstGeom prst="rect">
            <a:avLst/>
          </a:prstGeom>
        </p:spPr>
        <p:txBody>
          <a:bodyPr lIns="0" tIns="0" rIns="0" bIns="0" rtlCol="0" anchor="t">
            <a:spAutoFit/>
          </a:bodyPr>
          <a:lstStyle/>
          <a:p>
            <a:pPr algn="l">
              <a:lnSpc>
                <a:spcPct val="150000"/>
              </a:lnSpc>
            </a:pPr>
            <a:r>
              <a:rPr lang="en-US" sz="3000" dirty="0">
                <a:solidFill>
                  <a:srgbClr val="000000"/>
                </a:solidFill>
                <a:latin typeface="Arial" panose="020B0604020202020204" pitchFamily="34" charset="0"/>
                <a:cs typeface="Arial" panose="020B0604020202020204" pitchFamily="34" charset="0"/>
              </a:rPr>
              <a:t>Differential treatment: 'direct discrimination' </a:t>
            </a:r>
          </a:p>
          <a:p>
            <a:pPr algn="l">
              <a:lnSpc>
                <a:spcPct val="150000"/>
              </a:lnSpc>
            </a:pPr>
            <a:r>
              <a:rPr lang="en-US" sz="3000" dirty="0">
                <a:solidFill>
                  <a:srgbClr val="000000"/>
                </a:solidFill>
                <a:latin typeface="Arial" panose="020B0604020202020204" pitchFamily="34" charset="0"/>
                <a:ea typeface="Glacial Indifference"/>
                <a:cs typeface="Arial" panose="020B0604020202020204" pitchFamily="34" charset="0"/>
              </a:rPr>
              <a:t>--&gt;  ‘one person is treated less </a:t>
            </a:r>
            <a:r>
              <a:rPr lang="en-US" sz="3000" dirty="0" err="1">
                <a:solidFill>
                  <a:srgbClr val="000000"/>
                </a:solidFill>
                <a:latin typeface="Arial" panose="020B0604020202020204" pitchFamily="34" charset="0"/>
                <a:ea typeface="Glacial Indifference"/>
                <a:cs typeface="Arial" panose="020B0604020202020204" pitchFamily="34" charset="0"/>
              </a:rPr>
              <a:t>favourably</a:t>
            </a:r>
            <a:r>
              <a:rPr lang="en-US" sz="3000" dirty="0">
                <a:solidFill>
                  <a:srgbClr val="000000"/>
                </a:solidFill>
                <a:latin typeface="Arial" panose="020B0604020202020204" pitchFamily="34" charset="0"/>
                <a:ea typeface="Glacial Indifference"/>
                <a:cs typeface="Arial" panose="020B0604020202020204" pitchFamily="34" charset="0"/>
              </a:rPr>
              <a:t> than another is [...] in a comparable situation </a:t>
            </a:r>
            <a:r>
              <a:rPr lang="en-US" sz="3000" dirty="0" err="1">
                <a:solidFill>
                  <a:srgbClr val="000000"/>
                </a:solidFill>
                <a:latin typeface="Arial" panose="020B0604020202020204" pitchFamily="34" charset="0"/>
                <a:ea typeface="Glacial Indifference"/>
                <a:cs typeface="Arial" panose="020B0604020202020204" pitchFamily="34" charset="0"/>
              </a:rPr>
              <a:t>o﻿n</a:t>
            </a:r>
            <a:r>
              <a:rPr lang="en-US" sz="3000" dirty="0">
                <a:solidFill>
                  <a:srgbClr val="000000"/>
                </a:solidFill>
                <a:latin typeface="Arial" panose="020B0604020202020204" pitchFamily="34" charset="0"/>
                <a:ea typeface="Glacial Indifference"/>
                <a:cs typeface="Arial" panose="020B0604020202020204" pitchFamily="34" charset="0"/>
              </a:rPr>
              <a:t> any of the [protected] grounds’</a:t>
            </a:r>
          </a:p>
        </p:txBody>
      </p:sp>
      <p:sp>
        <p:nvSpPr>
          <p:cNvPr id="3" name="TextBox 3"/>
          <p:cNvSpPr txBox="1"/>
          <p:nvPr/>
        </p:nvSpPr>
        <p:spPr>
          <a:xfrm>
            <a:off x="1028700" y="5514975"/>
            <a:ext cx="8703080" cy="4069384"/>
          </a:xfrm>
          <a:prstGeom prst="rect">
            <a:avLst/>
          </a:prstGeom>
        </p:spPr>
        <p:txBody>
          <a:bodyPr lIns="0" tIns="0" rIns="0" bIns="0" rtlCol="0" anchor="t">
            <a:spAutoFit/>
          </a:bodyPr>
          <a:lstStyle/>
          <a:p>
            <a:pPr algn="l">
              <a:lnSpc>
                <a:spcPct val="150000"/>
              </a:lnSpc>
            </a:pPr>
            <a:r>
              <a:rPr lang="en-US" sz="3000" dirty="0">
                <a:solidFill>
                  <a:srgbClr val="000000"/>
                </a:solidFill>
                <a:latin typeface="Arial" panose="020B0604020202020204" pitchFamily="34" charset="0"/>
                <a:cs typeface="Arial" panose="020B0604020202020204" pitchFamily="34" charset="0"/>
              </a:rPr>
              <a:t>Disproportionate disadvantage: 'indirect discrimination' </a:t>
            </a:r>
          </a:p>
          <a:p>
            <a:pPr algn="l">
              <a:lnSpc>
                <a:spcPct val="150000"/>
              </a:lnSpc>
            </a:pPr>
            <a:r>
              <a:rPr lang="en-US" sz="3000" dirty="0">
                <a:solidFill>
                  <a:srgbClr val="000000"/>
                </a:solidFill>
                <a:latin typeface="Arial" panose="020B0604020202020204" pitchFamily="34" charset="0"/>
                <a:ea typeface="Glacial Indifference"/>
                <a:cs typeface="Arial" panose="020B0604020202020204" pitchFamily="34" charset="0"/>
              </a:rPr>
              <a:t>--&gt; ‘where an apparently neutral ﻿provision, criterion or practice would put [members of a protected category] at a particular disadvantage compared with other persons...’</a:t>
            </a:r>
          </a:p>
        </p:txBody>
      </p:sp>
      <p:sp>
        <p:nvSpPr>
          <p:cNvPr id="4" name="Freeform 4">
            <a:extLst>
              <a:ext uri="{C183D7F6-B498-43B3-948B-1728B52AA6E4}">
                <adec:decorative xmlns:adec="http://schemas.microsoft.com/office/drawing/2017/decorative" val="1"/>
              </a:ext>
            </a:extLst>
          </p:cNvPr>
          <p:cNvSpPr/>
          <p:nvPr/>
        </p:nvSpPr>
        <p:spPr>
          <a:xfrm>
            <a:off x="10232912" y="3126070"/>
            <a:ext cx="7213323" cy="4796860"/>
          </a:xfrm>
          <a:custGeom>
            <a:avLst/>
            <a:gdLst/>
            <a:ahLst/>
            <a:cxnLst/>
            <a:rect l="l" t="t" r="r" b="b"/>
            <a:pathLst>
              <a:path w="7213323" h="4796860">
                <a:moveTo>
                  <a:pt x="0" y="0"/>
                </a:moveTo>
                <a:lnTo>
                  <a:pt x="7213323" y="0"/>
                </a:lnTo>
                <a:lnTo>
                  <a:pt x="7213323" y="4796860"/>
                </a:lnTo>
                <a:lnTo>
                  <a:pt x="0" y="4796860"/>
                </a:lnTo>
                <a:lnTo>
                  <a:pt x="0" y="0"/>
                </a:lnTo>
                <a:close/>
              </a:path>
            </a:pathLst>
          </a:custGeom>
          <a:blipFill>
            <a:blip r:embed="rId3"/>
            <a:stretch>
              <a:fillRect/>
            </a:stretch>
          </a:blipFill>
        </p:spPr>
        <p:txBody>
          <a:bodyPr/>
          <a:lstStyle/>
          <a:p>
            <a:endParaRPr lang="en-B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7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28700" y="1761377"/>
            <a:ext cx="7008541" cy="8229600"/>
          </a:xfrm>
          <a:custGeom>
            <a:avLst/>
            <a:gdLst/>
            <a:ahLst/>
            <a:cxnLst/>
            <a:rect l="l" t="t" r="r" b="b"/>
            <a:pathLst>
              <a:path w="7008541" h="8229600">
                <a:moveTo>
                  <a:pt x="0" y="0"/>
                </a:moveTo>
                <a:lnTo>
                  <a:pt x="7008541" y="0"/>
                </a:lnTo>
                <a:lnTo>
                  <a:pt x="7008541" y="8229600"/>
                </a:lnTo>
                <a:lnTo>
                  <a:pt x="0" y="8229600"/>
                </a:lnTo>
                <a:lnTo>
                  <a:pt x="0" y="0"/>
                </a:lnTo>
                <a:close/>
              </a:path>
            </a:pathLst>
          </a:custGeom>
          <a:blipFill>
            <a:blip r:embed="rId2"/>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rot="-2316118">
            <a:off x="7770807" y="4979478"/>
            <a:ext cx="2992648" cy="845423"/>
          </a:xfrm>
          <a:custGeom>
            <a:avLst/>
            <a:gdLst/>
            <a:ahLst/>
            <a:cxnLst/>
            <a:rect l="l" t="t" r="r" b="b"/>
            <a:pathLst>
              <a:path w="2992648" h="845423">
                <a:moveTo>
                  <a:pt x="0" y="0"/>
                </a:moveTo>
                <a:lnTo>
                  <a:pt x="2992649" y="0"/>
                </a:lnTo>
                <a:lnTo>
                  <a:pt x="2992649" y="845424"/>
                </a:lnTo>
                <a:lnTo>
                  <a:pt x="0" y="845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4" name="Freeform 4">
            <a:extLst>
              <a:ext uri="{C183D7F6-B498-43B3-948B-1728B52AA6E4}">
                <adec:decorative xmlns:adec="http://schemas.microsoft.com/office/drawing/2017/decorative" val="1"/>
              </a:ext>
            </a:extLst>
          </p:cNvPr>
          <p:cNvSpPr/>
          <p:nvPr/>
        </p:nvSpPr>
        <p:spPr>
          <a:xfrm rot="164409" flipV="1">
            <a:off x="7647676" y="7561062"/>
            <a:ext cx="2992648" cy="845423"/>
          </a:xfrm>
          <a:custGeom>
            <a:avLst/>
            <a:gdLst/>
            <a:ahLst/>
            <a:cxnLst/>
            <a:rect l="l" t="t" r="r" b="b"/>
            <a:pathLst>
              <a:path w="2992648" h="845423">
                <a:moveTo>
                  <a:pt x="0" y="845423"/>
                </a:moveTo>
                <a:lnTo>
                  <a:pt x="2992648" y="845423"/>
                </a:lnTo>
                <a:lnTo>
                  <a:pt x="2992648" y="0"/>
                </a:lnTo>
                <a:lnTo>
                  <a:pt x="0" y="0"/>
                </a:lnTo>
                <a:lnTo>
                  <a:pt x="0" y="8454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a:extLst>
              <a:ext uri="{C183D7F6-B498-43B3-948B-1728B52AA6E4}">
                <adec:decorative xmlns:adec="http://schemas.microsoft.com/office/drawing/2017/decorative" val="1"/>
              </a:ext>
            </a:extLst>
          </p:cNvPr>
          <p:cNvSpPr/>
          <p:nvPr/>
        </p:nvSpPr>
        <p:spPr>
          <a:xfrm>
            <a:off x="1595756" y="5103317"/>
            <a:ext cx="2177223" cy="597747"/>
          </a:xfrm>
          <a:custGeom>
            <a:avLst/>
            <a:gdLst/>
            <a:ahLst/>
            <a:cxnLst/>
            <a:rect l="l" t="t" r="r" b="b"/>
            <a:pathLst>
              <a:path w="2177223" h="597747">
                <a:moveTo>
                  <a:pt x="0" y="0"/>
                </a:moveTo>
                <a:lnTo>
                  <a:pt x="2177224" y="0"/>
                </a:lnTo>
                <a:lnTo>
                  <a:pt x="2177224" y="597746"/>
                </a:lnTo>
                <a:lnTo>
                  <a:pt x="0" y="597746"/>
                </a:lnTo>
                <a:lnTo>
                  <a:pt x="0" y="0"/>
                </a:lnTo>
                <a:close/>
              </a:path>
            </a:pathLst>
          </a:custGeom>
          <a:blipFill>
            <a:blip r:embed="rId5">
              <a:alphaModFix amt="61000"/>
              <a:extLst>
                <a:ext uri="{96DAC541-7B7A-43D3-8B79-37D633B846F1}">
                  <asvg:svgBlip xmlns:asvg="http://schemas.microsoft.com/office/drawing/2016/SVG/main" r:embed="rId6"/>
                </a:ext>
              </a:extLst>
            </a:blip>
            <a:stretch>
              <a:fillRect/>
            </a:stretch>
          </a:blipFill>
        </p:spPr>
        <p:txBody>
          <a:bodyPr/>
          <a:lstStyle/>
          <a:p>
            <a:endParaRPr lang="en-BE"/>
          </a:p>
        </p:txBody>
      </p:sp>
      <p:sp>
        <p:nvSpPr>
          <p:cNvPr id="6" name="Freeform 6">
            <a:extLst>
              <a:ext uri="{C183D7F6-B498-43B3-948B-1728B52AA6E4}">
                <adec:decorative xmlns:adec="http://schemas.microsoft.com/office/drawing/2017/decorative" val="1"/>
              </a:ext>
            </a:extLst>
          </p:cNvPr>
          <p:cNvSpPr/>
          <p:nvPr/>
        </p:nvSpPr>
        <p:spPr>
          <a:xfrm>
            <a:off x="1595756" y="6499933"/>
            <a:ext cx="2177223" cy="597747"/>
          </a:xfrm>
          <a:custGeom>
            <a:avLst/>
            <a:gdLst/>
            <a:ahLst/>
            <a:cxnLst/>
            <a:rect l="l" t="t" r="r" b="b"/>
            <a:pathLst>
              <a:path w="2177223" h="597747">
                <a:moveTo>
                  <a:pt x="0" y="0"/>
                </a:moveTo>
                <a:lnTo>
                  <a:pt x="2177224" y="0"/>
                </a:lnTo>
                <a:lnTo>
                  <a:pt x="2177224" y="597746"/>
                </a:lnTo>
                <a:lnTo>
                  <a:pt x="0" y="597746"/>
                </a:lnTo>
                <a:lnTo>
                  <a:pt x="0" y="0"/>
                </a:lnTo>
                <a:close/>
              </a:path>
            </a:pathLst>
          </a:custGeom>
          <a:blipFill>
            <a:blip r:embed="rId5">
              <a:alphaModFix amt="61000"/>
              <a:extLst>
                <a:ext uri="{96DAC541-7B7A-43D3-8B79-37D633B846F1}">
                  <asvg:svgBlip xmlns:asvg="http://schemas.microsoft.com/office/drawing/2016/SVG/main" r:embed="rId6"/>
                </a:ext>
              </a:extLst>
            </a:blip>
            <a:stretch>
              <a:fillRect/>
            </a:stretch>
          </a:blipFill>
        </p:spPr>
        <p:txBody>
          <a:bodyPr/>
          <a:lstStyle/>
          <a:p>
            <a:endParaRPr lang="en-BE"/>
          </a:p>
        </p:txBody>
      </p:sp>
      <p:sp>
        <p:nvSpPr>
          <p:cNvPr id="7" name="Freeform 7">
            <a:extLst>
              <a:ext uri="{C183D7F6-B498-43B3-948B-1728B52AA6E4}">
                <adec:decorative xmlns:adec="http://schemas.microsoft.com/office/drawing/2017/decorative" val="1"/>
              </a:ext>
            </a:extLst>
          </p:cNvPr>
          <p:cNvSpPr/>
          <p:nvPr/>
        </p:nvSpPr>
        <p:spPr>
          <a:xfrm>
            <a:off x="880824" y="8042475"/>
            <a:ext cx="7156417" cy="1699649"/>
          </a:xfrm>
          <a:custGeom>
            <a:avLst/>
            <a:gdLst/>
            <a:ahLst/>
            <a:cxnLst/>
            <a:rect l="l" t="t" r="r" b="b"/>
            <a:pathLst>
              <a:path w="7156417" h="1699649">
                <a:moveTo>
                  <a:pt x="0" y="0"/>
                </a:moveTo>
                <a:lnTo>
                  <a:pt x="7156417" y="0"/>
                </a:lnTo>
                <a:lnTo>
                  <a:pt x="7156417" y="1699649"/>
                </a:lnTo>
                <a:lnTo>
                  <a:pt x="0" y="1699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8" name="Freeform 8">
            <a:extLst>
              <a:ext uri="{C183D7F6-B498-43B3-948B-1728B52AA6E4}">
                <adec:decorative xmlns:adec="http://schemas.microsoft.com/office/drawing/2017/decorative" val="1"/>
              </a:ext>
            </a:extLst>
          </p:cNvPr>
          <p:cNvSpPr/>
          <p:nvPr/>
        </p:nvSpPr>
        <p:spPr>
          <a:xfrm>
            <a:off x="8699717" y="2168010"/>
            <a:ext cx="3399854" cy="1970265"/>
          </a:xfrm>
          <a:custGeom>
            <a:avLst/>
            <a:gdLst/>
            <a:ahLst/>
            <a:cxnLst/>
            <a:rect l="l" t="t" r="r" b="b"/>
            <a:pathLst>
              <a:path w="3399854" h="1970265">
                <a:moveTo>
                  <a:pt x="0" y="0"/>
                </a:moveTo>
                <a:lnTo>
                  <a:pt x="3399853" y="0"/>
                </a:lnTo>
                <a:lnTo>
                  <a:pt x="3399853" y="1970265"/>
                </a:lnTo>
                <a:lnTo>
                  <a:pt x="0" y="1970265"/>
                </a:lnTo>
                <a:lnTo>
                  <a:pt x="0" y="0"/>
                </a:lnTo>
                <a:close/>
              </a:path>
            </a:pathLst>
          </a:custGeom>
          <a:blipFill>
            <a:blip r:embed="rId9">
              <a:extLst>
                <a:ext uri="{96DAC541-7B7A-43D3-8B79-37D633B846F1}">
                  <asvg:svgBlip xmlns:asvg="http://schemas.microsoft.com/office/drawing/2016/SVG/main" r:embed="rId10"/>
                </a:ext>
              </a:extLst>
            </a:blip>
            <a:stretch>
              <a:fillRect t="-108844"/>
            </a:stretch>
          </a:blipFill>
        </p:spPr>
        <p:txBody>
          <a:bodyPr/>
          <a:lstStyle/>
          <a:p>
            <a:endParaRPr lang="en-BE"/>
          </a:p>
        </p:txBody>
      </p:sp>
      <p:sp>
        <p:nvSpPr>
          <p:cNvPr id="10" name="TextBox 10"/>
          <p:cNvSpPr txBox="1">
            <a:spLocks noGrp="1"/>
          </p:cNvSpPr>
          <p:nvPr>
            <p:ph type="title" idx="4294967295"/>
          </p:nvPr>
        </p:nvSpPr>
        <p:spPr>
          <a:xfrm>
            <a:off x="1074218" y="707277"/>
            <a:ext cx="16385828" cy="8191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Legal consequences of the direct/indirect qualification</a:t>
            </a:r>
          </a:p>
        </p:txBody>
      </p:sp>
      <p:sp>
        <p:nvSpPr>
          <p:cNvPr id="9" name="TextBox 9"/>
          <p:cNvSpPr txBox="1"/>
          <p:nvPr/>
        </p:nvSpPr>
        <p:spPr>
          <a:xfrm>
            <a:off x="12457577" y="2629515"/>
            <a:ext cx="4458824" cy="2237087"/>
          </a:xfrm>
          <a:prstGeom prst="rect">
            <a:avLst/>
          </a:prstGeom>
        </p:spPr>
        <p:txBody>
          <a:bodyPr wrap="square" lIns="0" tIns="0" rIns="0" bIns="0" rtlCol="0" anchor="t">
            <a:spAutoFit/>
          </a:bodyPr>
          <a:lstStyle/>
          <a:p>
            <a:pPr>
              <a:lnSpc>
                <a:spcPct val="150000"/>
              </a:lnSpc>
            </a:pPr>
            <a:r>
              <a:rPr lang="en-US" sz="2500" dirty="0">
                <a:solidFill>
                  <a:srgbClr val="000000"/>
                </a:solidFill>
                <a:latin typeface="Arial" panose="020B0604020202020204" pitchFamily="34" charset="0"/>
                <a:cs typeface="Arial" panose="020B0604020202020204" pitchFamily="34" charset="0"/>
              </a:rPr>
              <a:t>No justification in principle, save for exceptions, e.g. genuine and determining occupational requirement</a:t>
            </a:r>
          </a:p>
        </p:txBody>
      </p:sp>
      <p:sp>
        <p:nvSpPr>
          <p:cNvPr id="11" name="Freeform 11">
            <a:extLst>
              <a:ext uri="{C183D7F6-B498-43B3-948B-1728B52AA6E4}">
                <adec:decorative xmlns:adec="http://schemas.microsoft.com/office/drawing/2017/decorative" val="1"/>
              </a:ext>
            </a:extLst>
          </p:cNvPr>
          <p:cNvSpPr/>
          <p:nvPr/>
        </p:nvSpPr>
        <p:spPr>
          <a:xfrm>
            <a:off x="10658822" y="5741857"/>
            <a:ext cx="3399853" cy="1848496"/>
          </a:xfrm>
          <a:custGeom>
            <a:avLst/>
            <a:gdLst/>
            <a:ahLst/>
            <a:cxnLst/>
            <a:rect l="l" t="t" r="r" b="b"/>
            <a:pathLst>
              <a:path w="3399853" h="1848496">
                <a:moveTo>
                  <a:pt x="0" y="0"/>
                </a:moveTo>
                <a:lnTo>
                  <a:pt x="3399853" y="0"/>
                </a:lnTo>
                <a:lnTo>
                  <a:pt x="3399853" y="1848496"/>
                </a:lnTo>
                <a:lnTo>
                  <a:pt x="0" y="1848496"/>
                </a:lnTo>
                <a:lnTo>
                  <a:pt x="0" y="0"/>
                </a:lnTo>
                <a:close/>
              </a:path>
            </a:pathLst>
          </a:custGeom>
          <a:blipFill>
            <a:blip r:embed="rId9">
              <a:extLst>
                <a:ext uri="{96DAC541-7B7A-43D3-8B79-37D633B846F1}">
                  <asvg:svgBlip xmlns:asvg="http://schemas.microsoft.com/office/drawing/2016/SVG/main" r:embed="rId10"/>
                </a:ext>
              </a:extLst>
            </a:blip>
            <a:stretch>
              <a:fillRect b="-122602"/>
            </a:stretch>
          </a:blipFill>
        </p:spPr>
        <p:txBody>
          <a:bodyPr/>
          <a:lstStyle/>
          <a:p>
            <a:endParaRPr lang="en-BE"/>
          </a:p>
        </p:txBody>
      </p:sp>
      <p:sp>
        <p:nvSpPr>
          <p:cNvPr id="12" name="TextBox 12"/>
          <p:cNvSpPr txBox="1"/>
          <p:nvPr/>
        </p:nvSpPr>
        <p:spPr>
          <a:xfrm>
            <a:off x="10973376" y="7937468"/>
            <a:ext cx="6285924" cy="1660006"/>
          </a:xfrm>
          <a:prstGeom prst="rect">
            <a:avLst/>
          </a:prstGeom>
        </p:spPr>
        <p:txBody>
          <a:bodyPr lIns="0" tIns="0" rIns="0" bIns="0" rtlCol="0" anchor="t">
            <a:spAutoFit/>
          </a:bodyPr>
          <a:lstStyle/>
          <a:p>
            <a:pPr>
              <a:lnSpc>
                <a:spcPct val="150000"/>
              </a:lnSpc>
            </a:pPr>
            <a:r>
              <a:rPr lang="en-US" sz="2500" dirty="0">
                <a:solidFill>
                  <a:srgbClr val="000000"/>
                </a:solidFill>
                <a:latin typeface="Arial" panose="020B0604020202020204" pitchFamily="34" charset="0"/>
                <a:cs typeface="Arial" panose="020B0604020202020204" pitchFamily="34" charset="0"/>
              </a:rPr>
              <a:t>Open-ended justification regime: proportionality test (pure economic justifications excluded in principle)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3. The invitation"/>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440" b="-65440"/>
            </a:stretch>
          </a:blipFill>
        </p:spPr>
        <p:txBody>
          <a:bodyPr/>
          <a:lstStyle/>
          <a:p>
            <a:endParaRPr lang="en-BE"/>
          </a:p>
        </p:txBody>
      </p:sp>
      <p:sp>
        <p:nvSpPr>
          <p:cNvPr id="3" name="TextBox 3"/>
          <p:cNvSpPr txBox="1">
            <a:spLocks noGrp="1"/>
          </p:cNvSpPr>
          <p:nvPr>
            <p:ph type="title" idx="4294967295"/>
          </p:nvPr>
        </p:nvSpPr>
        <p:spPr>
          <a:xfrm>
            <a:off x="3188568" y="3771900"/>
            <a:ext cx="11910864" cy="19661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19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The invitation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711077" y="1028700"/>
            <a:ext cx="9465100" cy="4419954"/>
          </a:xfrm>
          <a:custGeom>
            <a:avLst/>
            <a:gdLst/>
            <a:ahLst/>
            <a:cxnLst/>
            <a:rect l="l" t="t" r="r" b="b"/>
            <a:pathLst>
              <a:path w="9465100" h="4419954">
                <a:moveTo>
                  <a:pt x="0" y="0"/>
                </a:moveTo>
                <a:lnTo>
                  <a:pt x="9465100" y="0"/>
                </a:lnTo>
                <a:lnTo>
                  <a:pt x="9465100" y="4419954"/>
                </a:lnTo>
                <a:lnTo>
                  <a:pt x="0" y="4419954"/>
                </a:lnTo>
                <a:lnTo>
                  <a:pt x="0" y="0"/>
                </a:lnTo>
                <a:close/>
              </a:path>
            </a:pathLst>
          </a:custGeom>
          <a:blipFill>
            <a:blip r:embed="rId2"/>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6065522" y="5807485"/>
            <a:ext cx="756209" cy="175819"/>
          </a:xfrm>
          <a:custGeom>
            <a:avLst/>
            <a:gdLst/>
            <a:ahLst/>
            <a:cxnLst/>
            <a:rect l="l" t="t" r="r" b="b"/>
            <a:pathLst>
              <a:path w="756209" h="175819">
                <a:moveTo>
                  <a:pt x="0" y="0"/>
                </a:moveTo>
                <a:lnTo>
                  <a:pt x="756209" y="0"/>
                </a:lnTo>
                <a:lnTo>
                  <a:pt x="756209" y="175819"/>
                </a:lnTo>
                <a:lnTo>
                  <a:pt x="0" y="175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4" name="Freeform 4">
            <a:extLst>
              <a:ext uri="{C183D7F6-B498-43B3-948B-1728B52AA6E4}">
                <adec:decorative xmlns:adec="http://schemas.microsoft.com/office/drawing/2017/decorative" val="1"/>
              </a:ext>
            </a:extLst>
          </p:cNvPr>
          <p:cNvSpPr/>
          <p:nvPr/>
        </p:nvSpPr>
        <p:spPr>
          <a:xfrm>
            <a:off x="5598389" y="4578197"/>
            <a:ext cx="6265923" cy="4443109"/>
          </a:xfrm>
          <a:custGeom>
            <a:avLst/>
            <a:gdLst/>
            <a:ahLst/>
            <a:cxnLst/>
            <a:rect l="l" t="t" r="r" b="b"/>
            <a:pathLst>
              <a:path w="6265923" h="4443109">
                <a:moveTo>
                  <a:pt x="0" y="0"/>
                </a:moveTo>
                <a:lnTo>
                  <a:pt x="6265924" y="0"/>
                </a:lnTo>
                <a:lnTo>
                  <a:pt x="6265924" y="4443109"/>
                </a:lnTo>
                <a:lnTo>
                  <a:pt x="0" y="4443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5" name="Freeform 5">
            <a:extLst>
              <a:ext uri="{C183D7F6-B498-43B3-948B-1728B52AA6E4}">
                <adec:decorative xmlns:adec="http://schemas.microsoft.com/office/drawing/2017/decorative" val="1"/>
              </a:ext>
            </a:extLst>
          </p:cNvPr>
          <p:cNvSpPr/>
          <p:nvPr/>
        </p:nvSpPr>
        <p:spPr>
          <a:xfrm>
            <a:off x="1711077" y="6342135"/>
            <a:ext cx="9647056" cy="1657621"/>
          </a:xfrm>
          <a:custGeom>
            <a:avLst/>
            <a:gdLst/>
            <a:ahLst/>
            <a:cxnLst/>
            <a:rect l="l" t="t" r="r" b="b"/>
            <a:pathLst>
              <a:path w="9647056" h="1657621">
                <a:moveTo>
                  <a:pt x="0" y="0"/>
                </a:moveTo>
                <a:lnTo>
                  <a:pt x="9647056" y="0"/>
                </a:lnTo>
                <a:lnTo>
                  <a:pt x="9647056" y="1657621"/>
                </a:lnTo>
                <a:lnTo>
                  <a:pt x="0" y="1657621"/>
                </a:lnTo>
                <a:lnTo>
                  <a:pt x="0" y="0"/>
                </a:lnTo>
                <a:close/>
              </a:path>
            </a:pathLst>
          </a:custGeom>
          <a:blipFill>
            <a:blip r:embed="rId7"/>
            <a:stretch>
              <a:fillRect/>
            </a:stretch>
          </a:blipFill>
        </p:spPr>
        <p:txBody>
          <a:bodyPr/>
          <a:lstStyle/>
          <a:p>
            <a:endParaRPr lang="en-BE"/>
          </a:p>
        </p:txBody>
      </p:sp>
      <p:sp>
        <p:nvSpPr>
          <p:cNvPr id="6" name="Freeform 6">
            <a:extLst>
              <a:ext uri="{C183D7F6-B498-43B3-948B-1728B52AA6E4}">
                <adec:decorative xmlns:adec="http://schemas.microsoft.com/office/drawing/2017/decorative" val="1"/>
              </a:ext>
            </a:extLst>
          </p:cNvPr>
          <p:cNvSpPr/>
          <p:nvPr/>
        </p:nvSpPr>
        <p:spPr>
          <a:xfrm>
            <a:off x="2421284" y="6197085"/>
            <a:ext cx="4869305" cy="973861"/>
          </a:xfrm>
          <a:custGeom>
            <a:avLst/>
            <a:gdLst/>
            <a:ahLst/>
            <a:cxnLst/>
            <a:rect l="l" t="t" r="r" b="b"/>
            <a:pathLst>
              <a:path w="4869305" h="973861">
                <a:moveTo>
                  <a:pt x="0" y="0"/>
                </a:moveTo>
                <a:lnTo>
                  <a:pt x="4869305" y="0"/>
                </a:lnTo>
                <a:lnTo>
                  <a:pt x="4869305" y="973861"/>
                </a:lnTo>
                <a:lnTo>
                  <a:pt x="0" y="973861"/>
                </a:lnTo>
                <a:lnTo>
                  <a:pt x="0" y="0"/>
                </a:lnTo>
                <a:close/>
              </a:path>
            </a:pathLst>
          </a:custGeom>
          <a:blipFill>
            <a:blip r:embed="rId8">
              <a:alphaModFix amt="65000"/>
              <a:extLst>
                <a:ext uri="{96DAC541-7B7A-43D3-8B79-37D633B846F1}">
                  <asvg:svgBlip xmlns:asvg="http://schemas.microsoft.com/office/drawing/2016/SVG/main" r:embed="rId9"/>
                </a:ext>
              </a:extLst>
            </a:blip>
            <a:stretch>
              <a:fillRect/>
            </a:stretch>
          </a:blipFill>
        </p:spPr>
        <p:txBody>
          <a:bodyPr/>
          <a:lstStyle/>
          <a:p>
            <a:endParaRPr lang="en-BE"/>
          </a:p>
        </p:txBody>
      </p:sp>
      <p:sp>
        <p:nvSpPr>
          <p:cNvPr id="8" name="Titolo 7">
            <a:extLst>
              <a:ext uri="{FF2B5EF4-FFF2-40B4-BE49-F238E27FC236}">
                <a16:creationId xmlns:a16="http://schemas.microsoft.com/office/drawing/2014/main" id="{F1B08C8F-3AA2-A5BF-4B32-C7733400DBA1}"/>
              </a:ext>
            </a:extLst>
          </p:cNvPr>
          <p:cNvSpPr>
            <a:spLocks noGrp="1"/>
          </p:cNvSpPr>
          <p:nvPr>
            <p:ph type="title" idx="4294967295"/>
          </p:nvPr>
        </p:nvSpPr>
        <p:spPr>
          <a:xfrm>
            <a:off x="5774513" y="27643"/>
            <a:ext cx="6738974" cy="1143000"/>
          </a:xfrm>
        </p:spPr>
        <p:txBody>
          <a:bodyPr>
            <a:normAutofit fontScale="90000"/>
          </a:bodyPr>
          <a:lstStyle/>
          <a:p>
            <a:r>
              <a:rPr lang="it-IT" b="1" dirty="0" err="1">
                <a:latin typeface="Arial" panose="020B0604020202020204" pitchFamily="34" charset="0"/>
                <a:cs typeface="Arial" panose="020B0604020202020204" pitchFamily="34" charset="0"/>
              </a:rPr>
              <a:t>Instruction</a:t>
            </a:r>
            <a:r>
              <a:rPr lang="it-IT" b="1" dirty="0">
                <a:latin typeface="Arial" panose="020B0604020202020204" pitchFamily="34" charset="0"/>
                <a:cs typeface="Arial" panose="020B0604020202020204" pitchFamily="34" charset="0"/>
              </a:rPr>
              <a:t> to discriminate</a:t>
            </a:r>
            <a:endParaRPr lang="en-US" b="1" dirty="0">
              <a:latin typeface="Arial" panose="020B0604020202020204" pitchFamily="34" charset="0"/>
              <a:cs typeface="Arial" panose="020B0604020202020204" pitchFamily="34" charset="0"/>
            </a:endParaRPr>
          </a:p>
        </p:txBody>
      </p:sp>
      <p:sp>
        <p:nvSpPr>
          <p:cNvPr id="7" name="TextBox 7"/>
          <p:cNvSpPr txBox="1"/>
          <p:nvPr/>
        </p:nvSpPr>
        <p:spPr>
          <a:xfrm>
            <a:off x="11997214" y="2912618"/>
            <a:ext cx="6290786" cy="4065985"/>
          </a:xfrm>
          <a:prstGeom prst="rect">
            <a:avLst/>
          </a:prstGeom>
        </p:spPr>
        <p:txBody>
          <a:bodyPr wrap="square" lIns="0" tIns="0" rIns="0" bIns="0" rtlCol="0" anchor="t">
            <a:spAutoFit/>
          </a:bodyPr>
          <a:lstStyle/>
          <a:p>
            <a:pPr algn="l">
              <a:lnSpc>
                <a:spcPts val="8232"/>
              </a:lnSpc>
            </a:pPr>
            <a:r>
              <a:rPr lang="en-US" sz="3000" dirty="0">
                <a:latin typeface="Arial" panose="020B0604020202020204" pitchFamily="34" charset="0"/>
                <a:cs typeface="Arial" panose="020B0604020202020204" pitchFamily="34" charset="0"/>
              </a:rPr>
              <a:t>Why?</a:t>
            </a:r>
          </a:p>
          <a:p>
            <a:pPr marL="906780" lvl="1" indent="-453390" algn="l">
              <a:lnSpc>
                <a:spcPts val="8232"/>
              </a:lnSpc>
              <a:buAutoNum type="arabicPeriod"/>
            </a:pPr>
            <a:r>
              <a:rPr lang="en-US" sz="3000" dirty="0">
                <a:latin typeface="Arial" panose="020B0604020202020204" pitchFamily="34" charset="0"/>
                <a:cs typeface="Arial" panose="020B0604020202020204" pitchFamily="34" charset="0"/>
              </a:rPr>
              <a:t> unchartered territory</a:t>
            </a:r>
          </a:p>
          <a:p>
            <a:pPr marL="906780" lvl="1" indent="-453390" algn="l">
              <a:lnSpc>
                <a:spcPts val="8232"/>
              </a:lnSpc>
              <a:buAutoNum type="arabicPeriod"/>
            </a:pPr>
            <a:r>
              <a:rPr lang="en-US" sz="3000" dirty="0">
                <a:latin typeface="Arial" panose="020B0604020202020204" pitchFamily="34" charset="0"/>
                <a:cs typeface="Arial" panose="020B0604020202020204" pitchFamily="34" charset="0"/>
              </a:rPr>
              <a:t> epistemic congruence</a:t>
            </a:r>
          </a:p>
          <a:p>
            <a:pPr marL="906780" lvl="1" indent="-453390" algn="l">
              <a:lnSpc>
                <a:spcPts val="8232"/>
              </a:lnSpc>
              <a:buAutoNum type="arabicPeriod"/>
            </a:pPr>
            <a:r>
              <a:rPr lang="en-US" sz="3000" dirty="0">
                <a:latin typeface="Arial" panose="020B0604020202020204" pitchFamily="34" charset="0"/>
                <a:cs typeface="Arial" panose="020B0604020202020204" pitchFamily="34" charset="0"/>
              </a:rPr>
              <a:t> legal resilience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11B1E"/>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1535708" y="3025651"/>
            <a:ext cx="5723592" cy="4235698"/>
          </a:xfrm>
          <a:custGeom>
            <a:avLst/>
            <a:gdLst/>
            <a:ahLst/>
            <a:cxnLst/>
            <a:rect l="l" t="t" r="r" b="b"/>
            <a:pathLst>
              <a:path w="5723592" h="4235698">
                <a:moveTo>
                  <a:pt x="0" y="0"/>
                </a:moveTo>
                <a:lnTo>
                  <a:pt x="5723592" y="0"/>
                </a:lnTo>
                <a:lnTo>
                  <a:pt x="5723592" y="4235698"/>
                </a:lnTo>
                <a:lnTo>
                  <a:pt x="0" y="4235698"/>
                </a:lnTo>
                <a:lnTo>
                  <a:pt x="0" y="0"/>
                </a:lnTo>
                <a:close/>
              </a:path>
            </a:pathLst>
          </a:custGeom>
          <a:blipFill>
            <a:blip r:embed="rId2"/>
            <a:stretch>
              <a:fillRect/>
            </a:stretch>
          </a:blipFill>
        </p:spPr>
        <p:txBody>
          <a:bodyPr/>
          <a:lstStyle/>
          <a:p>
            <a:endParaRPr lang="en-BE"/>
          </a:p>
        </p:txBody>
      </p:sp>
      <p:sp>
        <p:nvSpPr>
          <p:cNvPr id="4" name="Titolo 3">
            <a:extLst>
              <a:ext uri="{FF2B5EF4-FFF2-40B4-BE49-F238E27FC236}">
                <a16:creationId xmlns:a16="http://schemas.microsoft.com/office/drawing/2014/main" id="{57EF2349-EDCD-3B79-ACC7-3F46718C5D14}"/>
              </a:ext>
            </a:extLst>
          </p:cNvPr>
          <p:cNvSpPr>
            <a:spLocks noGrp="1"/>
          </p:cNvSpPr>
          <p:nvPr>
            <p:ph type="title" idx="4294967295"/>
          </p:nvPr>
        </p:nvSpPr>
        <p:spPr>
          <a:xfrm>
            <a:off x="1722893" y="723900"/>
            <a:ext cx="8229600" cy="1143000"/>
          </a:xfrm>
        </p:spPr>
        <p:txBody>
          <a:bodyPr/>
          <a:lstStyle/>
          <a:p>
            <a:r>
              <a:rPr lang="it-IT" b="1" dirty="0">
                <a:solidFill>
                  <a:schemeClr val="bg1"/>
                </a:solidFill>
              </a:rPr>
              <a:t>Quote:</a:t>
            </a:r>
            <a:endParaRPr lang="en-US" b="1" dirty="0">
              <a:solidFill>
                <a:schemeClr val="bg1"/>
              </a:solidFill>
            </a:endParaRPr>
          </a:p>
        </p:txBody>
      </p:sp>
      <p:sp>
        <p:nvSpPr>
          <p:cNvPr id="3" name="TextBox 3"/>
          <p:cNvSpPr txBox="1"/>
          <p:nvPr/>
        </p:nvSpPr>
        <p:spPr>
          <a:xfrm>
            <a:off x="1028700" y="3754755"/>
            <a:ext cx="9617987" cy="3489801"/>
          </a:xfrm>
          <a:prstGeom prst="rect">
            <a:avLst/>
          </a:prstGeom>
        </p:spPr>
        <p:txBody>
          <a:bodyPr lIns="0" tIns="0" rIns="0" bIns="0" rtlCol="0" anchor="t">
            <a:spAutoFit/>
          </a:bodyPr>
          <a:lstStyle/>
          <a:p>
            <a:pPr algn="ctr">
              <a:lnSpc>
                <a:spcPct val="150000"/>
              </a:lnSpc>
              <a:spcBef>
                <a:spcPct val="0"/>
              </a:spcBef>
            </a:pPr>
            <a:r>
              <a:rPr lang="en-US" sz="3900" dirty="0">
                <a:solidFill>
                  <a:srgbClr val="FFFFFF"/>
                </a:solidFill>
                <a:latin typeface="Arial" panose="020B0604020202020204" pitchFamily="34" charset="0"/>
                <a:cs typeface="Arial" panose="020B0604020202020204" pitchFamily="34" charset="0"/>
              </a:rPr>
              <a:t>'[w]hen automated decision-making tools are not built to explicitly dismantle structural inequalities, their increased speed and vast scale intensify them dramatically'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1B1E"/>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772066">
            <a:off x="4720005" y="446208"/>
            <a:ext cx="8847989" cy="9394583"/>
          </a:xfrm>
          <a:custGeom>
            <a:avLst/>
            <a:gdLst/>
            <a:ahLst/>
            <a:cxnLst/>
            <a:rect l="l" t="t" r="r" b="b"/>
            <a:pathLst>
              <a:path w="8847989" h="9394583">
                <a:moveTo>
                  <a:pt x="0" y="0"/>
                </a:moveTo>
                <a:lnTo>
                  <a:pt x="8847990" y="0"/>
                </a:lnTo>
                <a:lnTo>
                  <a:pt x="8847990" y="9394584"/>
                </a:lnTo>
                <a:lnTo>
                  <a:pt x="0" y="9394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6" name="TextBox 6"/>
          <p:cNvSpPr txBox="1">
            <a:spLocks noGrp="1"/>
          </p:cNvSpPr>
          <p:nvPr>
            <p:ph type="title" idx="4294967295"/>
          </p:nvPr>
        </p:nvSpPr>
        <p:spPr>
          <a:xfrm>
            <a:off x="7064773" y="4251035"/>
            <a:ext cx="4158454" cy="23260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3"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discrimination by design to equality by design</a:t>
            </a:r>
          </a:p>
        </p:txBody>
      </p:sp>
      <p:sp>
        <p:nvSpPr>
          <p:cNvPr id="5" name="TextBox 5"/>
          <p:cNvSpPr txBox="1"/>
          <p:nvPr/>
        </p:nvSpPr>
        <p:spPr>
          <a:xfrm>
            <a:off x="548658" y="6577056"/>
            <a:ext cx="4584520" cy="2980624"/>
          </a:xfrm>
          <a:prstGeom prst="rect">
            <a:avLst/>
          </a:prstGeom>
        </p:spPr>
        <p:txBody>
          <a:bodyPr lIns="0" tIns="0" rIns="0" bIns="0" rtlCol="0" anchor="t">
            <a:spAutoFit/>
          </a:bodyPr>
          <a:lstStyle/>
          <a:p>
            <a:pPr algn="ctr">
              <a:lnSpc>
                <a:spcPct val="150000"/>
              </a:lnSpc>
            </a:pPr>
            <a:r>
              <a:rPr lang="en-US" sz="3503" dirty="0">
                <a:solidFill>
                  <a:srgbClr val="FFFFFF"/>
                </a:solidFill>
                <a:latin typeface="Arial" panose="020B0604020202020204" pitchFamily="34" charset="0"/>
                <a:cs typeface="Arial" panose="020B0604020202020204" pitchFamily="34" charset="0"/>
              </a:rPr>
              <a:t>Liability for instruction to discriminate: negligence (Moreau)</a:t>
            </a:r>
          </a:p>
          <a:p>
            <a:pPr algn="l">
              <a:lnSpc>
                <a:spcPts val="4624"/>
              </a:lnSpc>
            </a:pPr>
            <a:endParaRPr lang="en-US" sz="3503" dirty="0">
              <a:solidFill>
                <a:srgbClr val="FFFFFF"/>
              </a:solidFill>
              <a:latin typeface="Glacial Indifference Bold"/>
            </a:endParaRPr>
          </a:p>
        </p:txBody>
      </p:sp>
      <p:sp>
        <p:nvSpPr>
          <p:cNvPr id="3" name="TextBox 3"/>
          <p:cNvSpPr txBox="1"/>
          <p:nvPr/>
        </p:nvSpPr>
        <p:spPr>
          <a:xfrm>
            <a:off x="1621184" y="1652557"/>
            <a:ext cx="3570905" cy="3134641"/>
          </a:xfrm>
          <a:prstGeom prst="rect">
            <a:avLst/>
          </a:prstGeom>
        </p:spPr>
        <p:txBody>
          <a:bodyPr lIns="0" tIns="0" rIns="0" bIns="0" rtlCol="0" anchor="t">
            <a:spAutoFit/>
          </a:bodyPr>
          <a:lstStyle/>
          <a:p>
            <a:pPr algn="ctr">
              <a:lnSpc>
                <a:spcPct val="150000"/>
              </a:lnSpc>
            </a:pPr>
            <a:r>
              <a:rPr lang="en-US" sz="3503" dirty="0">
                <a:solidFill>
                  <a:srgbClr val="FFFFFF"/>
                </a:solidFill>
                <a:latin typeface="Arial" panose="020B0604020202020204" pitchFamily="34" charset="0"/>
                <a:cs typeface="Arial" panose="020B0604020202020204" pitchFamily="34" charset="0"/>
              </a:rPr>
              <a:t>Foreseeability and scale of intersectional algorithmic bias</a:t>
            </a:r>
          </a:p>
        </p:txBody>
      </p:sp>
      <p:sp>
        <p:nvSpPr>
          <p:cNvPr id="4" name="TextBox 4"/>
          <p:cNvSpPr txBox="1"/>
          <p:nvPr/>
        </p:nvSpPr>
        <p:spPr>
          <a:xfrm>
            <a:off x="13639799" y="4152900"/>
            <a:ext cx="4099541" cy="5023106"/>
          </a:xfrm>
          <a:prstGeom prst="rect">
            <a:avLst/>
          </a:prstGeom>
        </p:spPr>
        <p:txBody>
          <a:bodyPr wrap="square" lIns="0" tIns="0" rIns="0" bIns="0" rtlCol="0" anchor="t">
            <a:spAutoFit/>
          </a:bodyPr>
          <a:lstStyle/>
          <a:p>
            <a:pPr algn="ctr">
              <a:lnSpc>
                <a:spcPct val="150000"/>
              </a:lnSpc>
            </a:pPr>
            <a:r>
              <a:rPr lang="en-US" sz="3703" dirty="0">
                <a:solidFill>
                  <a:srgbClr val="FFFFFF"/>
                </a:solidFill>
                <a:latin typeface="Arial" panose="020B0604020202020204" pitchFamily="34" charset="0"/>
                <a:cs typeface="Arial" panose="020B0604020202020204" pitchFamily="34" charset="0"/>
              </a:rPr>
              <a:t>Presumption of algorithmic bias in case of failure to reasonably prevent algorithmic discrimination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11B1E"/>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11199368" y="3074863"/>
            <a:ext cx="10039989" cy="4137274"/>
          </a:xfrm>
          <a:custGeom>
            <a:avLst/>
            <a:gdLst/>
            <a:ahLst/>
            <a:cxnLst/>
            <a:rect l="l" t="t" r="r" b="b"/>
            <a:pathLst>
              <a:path w="10039989" h="4137274">
                <a:moveTo>
                  <a:pt x="0" y="0"/>
                </a:moveTo>
                <a:lnTo>
                  <a:pt x="10039990" y="0"/>
                </a:lnTo>
                <a:lnTo>
                  <a:pt x="10039990" y="4137274"/>
                </a:lnTo>
                <a:lnTo>
                  <a:pt x="0" y="4137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rot="5400000" flipV="1">
            <a:off x="-2951358" y="3074863"/>
            <a:ext cx="10039989" cy="4137274"/>
          </a:xfrm>
          <a:custGeom>
            <a:avLst/>
            <a:gdLst/>
            <a:ahLst/>
            <a:cxnLst/>
            <a:rect l="l" t="t" r="r" b="b"/>
            <a:pathLst>
              <a:path w="10039989" h="4137274">
                <a:moveTo>
                  <a:pt x="0" y="4137274"/>
                </a:moveTo>
                <a:lnTo>
                  <a:pt x="10039990" y="4137274"/>
                </a:lnTo>
                <a:lnTo>
                  <a:pt x="10039990" y="0"/>
                </a:lnTo>
                <a:lnTo>
                  <a:pt x="0" y="0"/>
                </a:lnTo>
                <a:lnTo>
                  <a:pt x="0" y="41372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5" name="Titolo 4">
            <a:extLst>
              <a:ext uri="{FF2B5EF4-FFF2-40B4-BE49-F238E27FC236}">
                <a16:creationId xmlns:a16="http://schemas.microsoft.com/office/drawing/2014/main" id="{F11D7DA2-5FF7-880A-6C2B-A6C11E476323}"/>
              </a:ext>
            </a:extLst>
          </p:cNvPr>
          <p:cNvSpPr>
            <a:spLocks noGrp="1"/>
          </p:cNvSpPr>
          <p:nvPr>
            <p:ph type="title" idx="4294967295"/>
          </p:nvPr>
        </p:nvSpPr>
        <p:spPr>
          <a:xfrm>
            <a:off x="5029200" y="626442"/>
            <a:ext cx="8229600" cy="1143000"/>
          </a:xfrm>
        </p:spPr>
        <p:txBody>
          <a:bodyPr/>
          <a:lstStyle/>
          <a:p>
            <a:r>
              <a:rPr lang="it-IT" b="1" dirty="0" err="1">
                <a:solidFill>
                  <a:schemeClr val="bg1"/>
                </a:solidFill>
                <a:latin typeface="Arial" panose="020B0604020202020204" pitchFamily="34" charset="0"/>
                <a:cs typeface="Arial" panose="020B0604020202020204" pitchFamily="34" charset="0"/>
              </a:rPr>
              <a:t>Consequences</a:t>
            </a:r>
            <a:endParaRPr lang="en-US" b="1" dirty="0">
              <a:solidFill>
                <a:schemeClr val="bg1"/>
              </a:solidFill>
              <a:latin typeface="Arial" panose="020B0604020202020204" pitchFamily="34" charset="0"/>
              <a:cs typeface="Arial" panose="020B0604020202020204" pitchFamily="34" charset="0"/>
            </a:endParaRPr>
          </a:p>
        </p:txBody>
      </p:sp>
      <p:sp>
        <p:nvSpPr>
          <p:cNvPr id="4" name="TextBox 4"/>
          <p:cNvSpPr txBox="1">
            <a:spLocks/>
          </p:cNvSpPr>
          <p:nvPr/>
        </p:nvSpPr>
        <p:spPr>
          <a:xfrm>
            <a:off x="4227989" y="1897856"/>
            <a:ext cx="9832022" cy="7224094"/>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lang="en-US" sz="3500" dirty="0">
                <a:solidFill>
                  <a:srgbClr val="FFFFFF"/>
                </a:solidFill>
                <a:latin typeface="Arial" panose="020B0604020202020204" pitchFamily="34" charset="0"/>
                <a:cs typeface="Arial" panose="020B0604020202020204" pitchFamily="34" charset="0"/>
              </a:rPr>
              <a:t>A</a:t>
            </a:r>
            <a:r>
              <a:rPr kumimoji="0" lang="en-US" sz="3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legal test for algorithmic discrimination</a:t>
            </a:r>
          </a:p>
          <a:p>
            <a:pPr marL="0" marR="0" lvl="0" indent="0" algn="just" defTabSz="914400" rtl="0" eaLnBrk="1" fontAlgn="auto" latinLnBrk="0" hangingPunct="1">
              <a:lnSpc>
                <a:spcPts val="42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Glacial Indifference Bold"/>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55651" marR="0" lvl="1" indent="-377825" algn="just" defTabSz="914400" rtl="0" eaLnBrk="1" fontAlgn="auto" latinLnBrk="0" hangingPunct="1">
              <a:lnSpc>
                <a:spcPct val="1500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Shift of the burden of proof</a:t>
            </a:r>
          </a:p>
          <a:p>
            <a:pPr marL="755651" marR="0" lvl="1" indent="-377825" algn="just" defTabSz="914400" rtl="0" eaLnBrk="1" fontAlgn="auto" latinLnBrk="0" hangingPunct="1">
              <a:lnSpc>
                <a:spcPct val="1500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Strategic allocation of liability to users of ADMS</a:t>
            </a:r>
          </a:p>
          <a:p>
            <a:pPr marL="755651" marR="0" lvl="1" indent="-377825" algn="just" defTabSz="914400" rtl="0" eaLnBrk="1" fontAlgn="auto" latinLnBrk="0" hangingPunct="1">
              <a:lnSpc>
                <a:spcPct val="1500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Infringed proportionality test: obligation to reasonably prevent bias</a:t>
            </a:r>
          </a:p>
          <a:p>
            <a:pPr marL="755651" marR="0" lvl="1" indent="-377825" algn="just" defTabSz="914400" rtl="0" eaLnBrk="1" fontAlgn="auto" latinLnBrk="0" hangingPunct="1">
              <a:lnSpc>
                <a:spcPct val="150000"/>
              </a:lnSpc>
              <a:spcBef>
                <a:spcPts val="0"/>
              </a:spcBef>
              <a:spcAft>
                <a:spcPts val="0"/>
              </a:spcAft>
              <a:buClrTx/>
              <a:buSzTx/>
              <a:buFont typeface="Arial"/>
              <a:buChar char="•"/>
              <a:tabLst/>
              <a:defRPr/>
            </a:pPr>
            <a:r>
              <a:rPr kumimoji="0" lang="en-US" sz="3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Reasnable</a:t>
            </a:r>
            <a:r>
              <a:rPr kumimoji="0" lang="en-US"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accommodation test (cf. disability)</a:t>
            </a:r>
          </a:p>
          <a:p>
            <a:pPr marL="755651" marR="0" lvl="1" indent="-377825" algn="just" defTabSz="914400" rtl="0" eaLnBrk="1" fontAlgn="auto" latinLnBrk="0" hangingPunct="1">
              <a:lnSpc>
                <a:spcPct val="1500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Transformative approach centering prevention and positive action </a:t>
            </a:r>
          </a:p>
          <a:p>
            <a:pPr marL="755651" marR="0" lvl="1" indent="-377825" algn="just" defTabSz="914400" rtl="0" eaLnBrk="1" fontAlgn="auto" latinLnBrk="0" hangingPunct="1">
              <a:lnSpc>
                <a:spcPct val="1500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Facilitates access to justice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1702594"/>
            <a:ext cx="6881812" cy="6881812"/>
            <a:chOff x="0" y="0"/>
            <a:chExt cx="9175750" cy="9175750"/>
          </a:xfrm>
        </p:grpSpPr>
        <p:sp>
          <p:nvSpPr>
            <p:cNvPr id="3" name="Freeform 3"/>
            <p:cNvSpPr/>
            <p:nvPr/>
          </p:nvSpPr>
          <p:spPr>
            <a:xfrm flipH="1">
              <a:off x="0" y="0"/>
              <a:ext cx="9175750" cy="9175750"/>
            </a:xfrm>
            <a:custGeom>
              <a:avLst/>
              <a:gdLst/>
              <a:ahLst/>
              <a:cxnLst/>
              <a:rect l="l" t="t" r="r" b="b"/>
              <a:pathLst>
                <a:path w="9175750" h="9175750">
                  <a:moveTo>
                    <a:pt x="9175750" y="0"/>
                  </a:moveTo>
                  <a:lnTo>
                    <a:pt x="0" y="0"/>
                  </a:lnTo>
                  <a:lnTo>
                    <a:pt x="0" y="9175750"/>
                  </a:lnTo>
                  <a:lnTo>
                    <a:pt x="9175750" y="9175750"/>
                  </a:lnTo>
                  <a:lnTo>
                    <a:pt x="917575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txBody>
            <a:bodyPr/>
            <a:lstStyle/>
            <a:p>
              <a:endParaRPr lang="en-BE"/>
            </a:p>
          </p:txBody>
        </p:sp>
        <p:sp>
          <p:nvSpPr>
            <p:cNvPr id="4" name="Freeform 4"/>
            <p:cNvSpPr/>
            <p:nvPr/>
          </p:nvSpPr>
          <p:spPr>
            <a:xfrm>
              <a:off x="242959" y="1308303"/>
              <a:ext cx="8753265" cy="5394200"/>
            </a:xfrm>
            <a:custGeom>
              <a:avLst/>
              <a:gdLst/>
              <a:ahLst/>
              <a:cxnLst/>
              <a:rect l="l" t="t" r="r" b="b"/>
              <a:pathLst>
                <a:path w="8753265" h="5394200">
                  <a:moveTo>
                    <a:pt x="0" y="0"/>
                  </a:moveTo>
                  <a:lnTo>
                    <a:pt x="8753265" y="0"/>
                  </a:lnTo>
                  <a:lnTo>
                    <a:pt x="8753265" y="5394199"/>
                  </a:lnTo>
                  <a:lnTo>
                    <a:pt x="0" y="539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5" name="Freeform 5"/>
            <p:cNvSpPr/>
            <p:nvPr/>
          </p:nvSpPr>
          <p:spPr>
            <a:xfrm>
              <a:off x="1454688" y="1825697"/>
              <a:ext cx="6321990" cy="3791328"/>
            </a:xfrm>
            <a:custGeom>
              <a:avLst/>
              <a:gdLst/>
              <a:ahLst/>
              <a:cxnLst/>
              <a:rect l="l" t="t" r="r" b="b"/>
              <a:pathLst>
                <a:path w="6321990" h="3791328">
                  <a:moveTo>
                    <a:pt x="0" y="0"/>
                  </a:moveTo>
                  <a:lnTo>
                    <a:pt x="6321990" y="0"/>
                  </a:lnTo>
                  <a:lnTo>
                    <a:pt x="6321990" y="3791327"/>
                  </a:lnTo>
                  <a:lnTo>
                    <a:pt x="0" y="3791327"/>
                  </a:lnTo>
                  <a:lnTo>
                    <a:pt x="0" y="0"/>
                  </a:lnTo>
                  <a:close/>
                </a:path>
              </a:pathLst>
            </a:custGeom>
            <a:blipFill>
              <a:blip r:embed="rId6">
                <a:alphaModFix amt="60000"/>
                <a:extLst>
                  <a:ext uri="{96DAC541-7B7A-43D3-8B79-37D633B846F1}">
                    <asvg:svgBlip xmlns:asvg="http://schemas.microsoft.com/office/drawing/2016/SVG/main" r:embed="rId7"/>
                  </a:ext>
                </a:extLst>
              </a:blip>
              <a:stretch>
                <a:fillRect r="-123" b="-9981"/>
              </a:stretch>
            </a:blipFill>
          </p:spPr>
          <p:txBody>
            <a:bodyPr/>
            <a:lstStyle/>
            <a:p>
              <a:endParaRPr lang="en-BE"/>
            </a:p>
          </p:txBody>
        </p:sp>
        <p:sp>
          <p:nvSpPr>
            <p:cNvPr id="6" name="Freeform 6"/>
            <p:cNvSpPr/>
            <p:nvPr/>
          </p:nvSpPr>
          <p:spPr>
            <a:xfrm>
              <a:off x="3287833" y="1995397"/>
              <a:ext cx="2889369" cy="3389289"/>
            </a:xfrm>
            <a:custGeom>
              <a:avLst/>
              <a:gdLst/>
              <a:ahLst/>
              <a:cxnLst/>
              <a:rect l="l" t="t" r="r" b="b"/>
              <a:pathLst>
                <a:path w="2889369" h="3389289">
                  <a:moveTo>
                    <a:pt x="0" y="0"/>
                  </a:moveTo>
                  <a:lnTo>
                    <a:pt x="2889369" y="0"/>
                  </a:lnTo>
                  <a:lnTo>
                    <a:pt x="2889369" y="3389289"/>
                  </a:lnTo>
                  <a:lnTo>
                    <a:pt x="0" y="33892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BE"/>
            </a:p>
          </p:txBody>
        </p:sp>
        <p:sp>
          <p:nvSpPr>
            <p:cNvPr id="7" name="Freeform 7"/>
            <p:cNvSpPr/>
            <p:nvPr/>
          </p:nvSpPr>
          <p:spPr>
            <a:xfrm>
              <a:off x="3174907" y="2026716"/>
              <a:ext cx="2889369" cy="3389289"/>
            </a:xfrm>
            <a:custGeom>
              <a:avLst/>
              <a:gdLst/>
              <a:ahLst/>
              <a:cxnLst/>
              <a:rect l="l" t="t" r="r" b="b"/>
              <a:pathLst>
                <a:path w="2889369" h="3389289">
                  <a:moveTo>
                    <a:pt x="0" y="0"/>
                  </a:moveTo>
                  <a:lnTo>
                    <a:pt x="2889369" y="0"/>
                  </a:lnTo>
                  <a:lnTo>
                    <a:pt x="2889369" y="3389289"/>
                  </a:lnTo>
                  <a:lnTo>
                    <a:pt x="0" y="33892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BE"/>
            </a:p>
          </p:txBody>
        </p:sp>
        <p:sp>
          <p:nvSpPr>
            <p:cNvPr id="8" name="TextBox 8"/>
            <p:cNvSpPr txBox="1"/>
            <p:nvPr/>
          </p:nvSpPr>
          <p:spPr>
            <a:xfrm>
              <a:off x="2656549" y="6714411"/>
              <a:ext cx="3775119" cy="1374770"/>
            </a:xfrm>
            <a:prstGeom prst="rect">
              <a:avLst/>
            </a:prstGeom>
          </p:spPr>
          <p:txBody>
            <a:bodyPr lIns="0" tIns="0" rIns="0" bIns="0" rtlCol="0" anchor="t">
              <a:spAutoFit/>
            </a:bodyPr>
            <a:lstStyle/>
            <a:p>
              <a:pPr algn="ctr">
                <a:lnSpc>
                  <a:spcPts val="8684"/>
                </a:lnSpc>
                <a:spcBef>
                  <a:spcPct val="0"/>
                </a:spcBef>
              </a:pPr>
              <a:r>
                <a:rPr lang="en-US" sz="6203" spc="713">
                  <a:solidFill>
                    <a:srgbClr val="5E17EB"/>
                  </a:solidFill>
                  <a:latin typeface="Barlow Condensed Bold Italics"/>
                </a:rPr>
                <a:t>PROFILE</a:t>
              </a:r>
            </a:p>
          </p:txBody>
        </p:sp>
        <p:sp>
          <p:nvSpPr>
            <p:cNvPr id="9" name="TextBox 9"/>
            <p:cNvSpPr txBox="1"/>
            <p:nvPr/>
          </p:nvSpPr>
          <p:spPr>
            <a:xfrm>
              <a:off x="2744082" y="6714411"/>
              <a:ext cx="3775119" cy="1374770"/>
            </a:xfrm>
            <a:prstGeom prst="rect">
              <a:avLst/>
            </a:prstGeom>
          </p:spPr>
          <p:txBody>
            <a:bodyPr lIns="0" tIns="0" rIns="0" bIns="0" rtlCol="0" anchor="t">
              <a:spAutoFit/>
            </a:bodyPr>
            <a:lstStyle/>
            <a:p>
              <a:pPr algn="ctr">
                <a:lnSpc>
                  <a:spcPts val="8684"/>
                </a:lnSpc>
                <a:spcBef>
                  <a:spcPct val="0"/>
                </a:spcBef>
              </a:pPr>
              <a:r>
                <a:rPr lang="en-US" sz="6203" spc="713">
                  <a:solidFill>
                    <a:srgbClr val="FFFFFF"/>
                  </a:solidFill>
                  <a:latin typeface="Barlow Condensed Bold Italics"/>
                </a:rPr>
                <a:t>PROFILE</a:t>
              </a:r>
            </a:p>
          </p:txBody>
        </p:sp>
      </p:grpSp>
      <p:grpSp>
        <p:nvGrpSpPr>
          <p:cNvPr id="10" name="Group 10">
            <a:extLst>
              <a:ext uri="{C183D7F6-B498-43B3-948B-1728B52AA6E4}">
                <adec:decorative xmlns:adec="http://schemas.microsoft.com/office/drawing/2017/decorative" val="1"/>
              </a:ext>
            </a:extLst>
          </p:cNvPr>
          <p:cNvGrpSpPr/>
          <p:nvPr/>
        </p:nvGrpSpPr>
        <p:grpSpPr>
          <a:xfrm>
            <a:off x="8400470" y="4460726"/>
            <a:ext cx="7273004" cy="2552699"/>
            <a:chOff x="0" y="0"/>
            <a:chExt cx="9697338" cy="3403599"/>
          </a:xfrm>
        </p:grpSpPr>
        <p:sp>
          <p:nvSpPr>
            <p:cNvPr id="11" name="Freeform 11"/>
            <p:cNvSpPr/>
            <p:nvPr/>
          </p:nvSpPr>
          <p:spPr>
            <a:xfrm>
              <a:off x="0" y="2662860"/>
              <a:ext cx="740738" cy="740738"/>
            </a:xfrm>
            <a:custGeom>
              <a:avLst/>
              <a:gdLst/>
              <a:ahLst/>
              <a:cxnLst/>
              <a:rect l="l" t="t" r="r" b="b"/>
              <a:pathLst>
                <a:path w="740738" h="740738">
                  <a:moveTo>
                    <a:pt x="0" y="0"/>
                  </a:moveTo>
                  <a:lnTo>
                    <a:pt x="740738" y="0"/>
                  </a:lnTo>
                  <a:lnTo>
                    <a:pt x="740738" y="740739"/>
                  </a:lnTo>
                  <a:lnTo>
                    <a:pt x="0" y="7407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BE"/>
            </a:p>
          </p:txBody>
        </p:sp>
        <p:sp>
          <p:nvSpPr>
            <p:cNvPr id="12" name="Freeform 12"/>
            <p:cNvSpPr/>
            <p:nvPr/>
          </p:nvSpPr>
          <p:spPr>
            <a:xfrm>
              <a:off x="1814" y="1486571"/>
              <a:ext cx="738924" cy="713397"/>
            </a:xfrm>
            <a:custGeom>
              <a:avLst/>
              <a:gdLst/>
              <a:ahLst/>
              <a:cxnLst/>
              <a:rect l="l" t="t" r="r" b="b"/>
              <a:pathLst>
                <a:path w="738924" h="713397">
                  <a:moveTo>
                    <a:pt x="0" y="0"/>
                  </a:moveTo>
                  <a:lnTo>
                    <a:pt x="738924" y="0"/>
                  </a:lnTo>
                  <a:lnTo>
                    <a:pt x="738924" y="713397"/>
                  </a:lnTo>
                  <a:lnTo>
                    <a:pt x="0" y="7133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BE"/>
            </a:p>
          </p:txBody>
        </p:sp>
        <p:sp>
          <p:nvSpPr>
            <p:cNvPr id="13" name="TextBox 13"/>
            <p:cNvSpPr txBox="1"/>
            <p:nvPr/>
          </p:nvSpPr>
          <p:spPr>
            <a:xfrm>
              <a:off x="1250933" y="-133350"/>
              <a:ext cx="8446406" cy="3536949"/>
            </a:xfrm>
            <a:prstGeom prst="rect">
              <a:avLst/>
            </a:prstGeom>
          </p:spPr>
          <p:txBody>
            <a:bodyPr lIns="0" tIns="0" rIns="0" bIns="0" rtlCol="0" anchor="t">
              <a:spAutoFit/>
            </a:bodyPr>
            <a:lstStyle/>
            <a:p>
              <a:pPr algn="just">
                <a:lnSpc>
                  <a:spcPts val="8400"/>
                </a:lnSpc>
              </a:pPr>
              <a:endParaRPr dirty="0">
                <a:latin typeface="Arial" panose="020B0604020202020204" pitchFamily="34" charset="0"/>
                <a:cs typeface="Arial" panose="020B0604020202020204" pitchFamily="34" charset="0"/>
              </a:endParaRPr>
            </a:p>
            <a:p>
              <a:pPr algn="just">
                <a:lnSpc>
                  <a:spcPts val="4200"/>
                </a:lnSpc>
              </a:pPr>
              <a:r>
                <a:rPr lang="en-US" sz="3000" spc="-30" dirty="0">
                  <a:solidFill>
                    <a:srgbClr val="000000"/>
                  </a:solidFill>
                  <a:latin typeface="Arial" panose="020B0604020202020204" pitchFamily="34" charset="0"/>
                  <a:cs typeface="Arial" panose="020B0604020202020204" pitchFamily="34" charset="0"/>
                </a:rPr>
                <a:t>equalgo.wordpress.com</a:t>
              </a:r>
            </a:p>
            <a:p>
              <a:pPr algn="just">
                <a:lnSpc>
                  <a:spcPts val="4200"/>
                </a:lnSpc>
              </a:pPr>
              <a:endParaRPr lang="en-US" sz="3000" spc="-30" dirty="0">
                <a:solidFill>
                  <a:srgbClr val="000000"/>
                </a:solidFill>
                <a:latin typeface="Arial" panose="020B0604020202020204" pitchFamily="34" charset="0"/>
                <a:cs typeface="Arial" panose="020B0604020202020204" pitchFamily="34" charset="0"/>
              </a:endParaRPr>
            </a:p>
            <a:p>
              <a:pPr algn="just">
                <a:lnSpc>
                  <a:spcPts val="4200"/>
                </a:lnSpc>
                <a:spcBef>
                  <a:spcPct val="0"/>
                </a:spcBef>
              </a:pPr>
              <a:r>
                <a:rPr lang="en-US" sz="3000" spc="-30" dirty="0">
                  <a:solidFill>
                    <a:srgbClr val="000000"/>
                  </a:solidFill>
                  <a:latin typeface="Arial" panose="020B0604020202020204" pitchFamily="34" charset="0"/>
                  <a:cs typeface="Arial" panose="020B0604020202020204" pitchFamily="34" charset="0"/>
                </a:rPr>
                <a:t>@RaphaeleXenidis</a:t>
              </a:r>
            </a:p>
          </p:txBody>
        </p:sp>
      </p:grpSp>
      <p:grpSp>
        <p:nvGrpSpPr>
          <p:cNvPr id="14" name="Group 14">
            <a:extLst>
              <a:ext uri="{C183D7F6-B498-43B3-948B-1728B52AA6E4}">
                <adec:decorative xmlns:adec="http://schemas.microsoft.com/office/drawing/2017/decorative" val="1"/>
              </a:ext>
            </a:extLst>
          </p:cNvPr>
          <p:cNvGrpSpPr/>
          <p:nvPr/>
        </p:nvGrpSpPr>
        <p:grpSpPr>
          <a:xfrm>
            <a:off x="8400470" y="7751286"/>
            <a:ext cx="8494672" cy="1335136"/>
            <a:chOff x="0" y="0"/>
            <a:chExt cx="11326229" cy="1780182"/>
          </a:xfrm>
        </p:grpSpPr>
        <p:sp>
          <p:nvSpPr>
            <p:cNvPr id="15" name="Freeform 15"/>
            <p:cNvSpPr/>
            <p:nvPr/>
          </p:nvSpPr>
          <p:spPr>
            <a:xfrm>
              <a:off x="0" y="0"/>
              <a:ext cx="1260336" cy="840224"/>
            </a:xfrm>
            <a:custGeom>
              <a:avLst/>
              <a:gdLst/>
              <a:ahLst/>
              <a:cxnLst/>
              <a:rect l="l" t="t" r="r" b="b"/>
              <a:pathLst>
                <a:path w="1260336" h="840224">
                  <a:moveTo>
                    <a:pt x="0" y="0"/>
                  </a:moveTo>
                  <a:lnTo>
                    <a:pt x="1260336" y="0"/>
                  </a:lnTo>
                  <a:lnTo>
                    <a:pt x="1260336" y="840224"/>
                  </a:lnTo>
                  <a:lnTo>
                    <a:pt x="0" y="840224"/>
                  </a:lnTo>
                  <a:lnTo>
                    <a:pt x="0" y="0"/>
                  </a:lnTo>
                  <a:close/>
                </a:path>
              </a:pathLst>
            </a:custGeom>
            <a:blipFill>
              <a:blip r:embed="rId16"/>
              <a:stretch>
                <a:fillRect/>
              </a:stretch>
            </a:blipFill>
          </p:spPr>
          <p:txBody>
            <a:bodyPr/>
            <a:lstStyle/>
            <a:p>
              <a:endParaRPr lang="en-BE"/>
            </a:p>
          </p:txBody>
        </p:sp>
        <p:sp>
          <p:nvSpPr>
            <p:cNvPr id="16" name="TextBox 16"/>
            <p:cNvSpPr txBox="1"/>
            <p:nvPr/>
          </p:nvSpPr>
          <p:spPr>
            <a:xfrm>
              <a:off x="1482421" y="9525"/>
              <a:ext cx="9843808" cy="1770657"/>
            </a:xfrm>
            <a:prstGeom prst="rect">
              <a:avLst/>
            </a:prstGeom>
          </p:spPr>
          <p:txBody>
            <a:bodyPr lIns="0" tIns="0" rIns="0" bIns="0" rtlCol="0" anchor="t">
              <a:spAutoFit/>
            </a:bodyPr>
            <a:lstStyle/>
            <a:p>
              <a:pPr algn="just">
                <a:lnSpc>
                  <a:spcPct val="150000"/>
                </a:lnSpc>
              </a:pPr>
              <a:r>
                <a:rPr lang="en-US" sz="2000" dirty="0">
                  <a:solidFill>
                    <a:srgbClr val="000000"/>
                  </a:solidFill>
                  <a:latin typeface="Arial" panose="020B0604020202020204" pitchFamily="34" charset="0"/>
                  <a:cs typeface="Arial" panose="020B0604020202020204" pitchFamily="34" charset="0"/>
                </a:rPr>
                <a:t>This project has received funding from the European Union’s Horizon 2020 research and innovation </a:t>
              </a:r>
              <a:r>
                <a:rPr lang="en-US" sz="2000" dirty="0" err="1">
                  <a:solidFill>
                    <a:srgbClr val="000000"/>
                  </a:solidFill>
                  <a:latin typeface="Arial" panose="020B0604020202020204" pitchFamily="34" charset="0"/>
                  <a:cs typeface="Arial" panose="020B0604020202020204" pitchFamily="34" charset="0"/>
                </a:rPr>
                <a:t>programme</a:t>
              </a:r>
              <a:r>
                <a:rPr lang="en-US" sz="2000" dirty="0">
                  <a:solidFill>
                    <a:srgbClr val="000000"/>
                  </a:solidFill>
                  <a:latin typeface="Arial" panose="020B0604020202020204" pitchFamily="34" charset="0"/>
                  <a:cs typeface="Arial" panose="020B0604020202020204" pitchFamily="34" charset="0"/>
                </a:rPr>
                <a:t> under grant agreement No 898937.</a:t>
              </a:r>
            </a:p>
          </p:txBody>
        </p:sp>
      </p:grpSp>
      <p:sp>
        <p:nvSpPr>
          <p:cNvPr id="17" name="Freeform 17">
            <a:extLst>
              <a:ext uri="{C183D7F6-B498-43B3-948B-1728B52AA6E4}">
                <adec:decorative xmlns:adec="http://schemas.microsoft.com/office/drawing/2017/decorative" val="1"/>
              </a:ext>
            </a:extLst>
          </p:cNvPr>
          <p:cNvSpPr/>
          <p:nvPr/>
        </p:nvSpPr>
        <p:spPr>
          <a:xfrm>
            <a:off x="8990206" y="1702594"/>
            <a:ext cx="7315200" cy="2872879"/>
          </a:xfrm>
          <a:custGeom>
            <a:avLst/>
            <a:gdLst/>
            <a:ahLst/>
            <a:cxnLst/>
            <a:rect l="l" t="t" r="r" b="b"/>
            <a:pathLst>
              <a:path w="7315200" h="2872879">
                <a:moveTo>
                  <a:pt x="0" y="0"/>
                </a:moveTo>
                <a:lnTo>
                  <a:pt x="7315200" y="0"/>
                </a:lnTo>
                <a:lnTo>
                  <a:pt x="7315200" y="2872878"/>
                </a:lnTo>
                <a:lnTo>
                  <a:pt x="0" y="28728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BE" dirty="0">
              <a:latin typeface="Arial" panose="020B0604020202020204" pitchFamily="34" charset="0"/>
              <a:cs typeface="Arial" panose="020B0604020202020204" pitchFamily="34" charset="0"/>
            </a:endParaRPr>
          </a:p>
        </p:txBody>
      </p:sp>
      <p:sp>
        <p:nvSpPr>
          <p:cNvPr id="18" name="Titolo 17">
            <a:extLst>
              <a:ext uri="{FF2B5EF4-FFF2-40B4-BE49-F238E27FC236}">
                <a16:creationId xmlns:a16="http://schemas.microsoft.com/office/drawing/2014/main" id="{66D71D48-0CC9-F327-A58C-583E8348026E}"/>
              </a:ext>
              <a:ext uri="{C183D7F6-B498-43B3-948B-1728B52AA6E4}">
                <adec:decorative xmlns:adec="http://schemas.microsoft.com/office/drawing/2017/decorative" val="0"/>
              </a:ext>
            </a:extLst>
          </p:cNvPr>
          <p:cNvSpPr>
            <a:spLocks noGrp="1"/>
          </p:cNvSpPr>
          <p:nvPr>
            <p:ph type="title" idx="4294967295"/>
          </p:nvPr>
        </p:nvSpPr>
        <p:spPr/>
        <p:txBody>
          <a:bodyPr/>
          <a:lstStyle/>
          <a:p>
            <a:r>
              <a:rPr lang="it-IT" dirty="0">
                <a:solidFill>
                  <a:schemeClr val="bg1"/>
                </a:solidFill>
              </a:rPr>
              <a:t>Ending</a:t>
            </a: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1. The problem&#10;"/>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440" b="-65440"/>
            </a:stretch>
          </a:blipFill>
        </p:spPr>
        <p:txBody>
          <a:bodyPr/>
          <a:lstStyle/>
          <a:p>
            <a:endParaRPr lang="en-BE"/>
          </a:p>
        </p:txBody>
      </p:sp>
      <p:sp>
        <p:nvSpPr>
          <p:cNvPr id="3" name="TextBox 3"/>
          <p:cNvSpPr txBox="1">
            <a:spLocks noGrp="1"/>
          </p:cNvSpPr>
          <p:nvPr>
            <p:ph type="title" idx="4294967295"/>
          </p:nvPr>
        </p:nvSpPr>
        <p:spPr>
          <a:xfrm>
            <a:off x="2504665" y="4000500"/>
            <a:ext cx="13278669" cy="19661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19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The problem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7613994" y="0"/>
            <a:ext cx="10674006" cy="5206485"/>
          </a:xfrm>
          <a:custGeom>
            <a:avLst/>
            <a:gdLst/>
            <a:ahLst/>
            <a:cxnLst/>
            <a:rect l="l" t="t" r="r" b="b"/>
            <a:pathLst>
              <a:path w="10674006" h="5206485">
                <a:moveTo>
                  <a:pt x="0" y="0"/>
                </a:moveTo>
                <a:lnTo>
                  <a:pt x="10674006" y="0"/>
                </a:lnTo>
                <a:lnTo>
                  <a:pt x="10674006" y="5206485"/>
                </a:lnTo>
                <a:lnTo>
                  <a:pt x="0" y="5206485"/>
                </a:lnTo>
                <a:lnTo>
                  <a:pt x="0" y="0"/>
                </a:lnTo>
                <a:close/>
              </a:path>
            </a:pathLst>
          </a:custGeom>
          <a:blipFill>
            <a:blip r:embed="rId2"/>
            <a:stretch>
              <a:fillRect t="-18423" b="-18423"/>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0" y="0"/>
            <a:ext cx="7712840" cy="5143500"/>
          </a:xfrm>
          <a:custGeom>
            <a:avLst/>
            <a:gdLst/>
            <a:ahLst/>
            <a:cxnLst/>
            <a:rect l="l" t="t" r="r" b="b"/>
            <a:pathLst>
              <a:path w="7712840" h="5143500">
                <a:moveTo>
                  <a:pt x="0" y="0"/>
                </a:moveTo>
                <a:lnTo>
                  <a:pt x="7712840" y="0"/>
                </a:lnTo>
                <a:lnTo>
                  <a:pt x="7712840" y="5143500"/>
                </a:lnTo>
                <a:lnTo>
                  <a:pt x="0" y="5143500"/>
                </a:lnTo>
                <a:lnTo>
                  <a:pt x="0" y="0"/>
                </a:lnTo>
                <a:close/>
              </a:path>
            </a:pathLst>
          </a:custGeom>
          <a:blipFill>
            <a:blip r:embed="rId3"/>
            <a:stretch>
              <a:fillRect/>
            </a:stretch>
          </a:blipFill>
        </p:spPr>
        <p:txBody>
          <a:bodyPr/>
          <a:lstStyle/>
          <a:p>
            <a:endParaRPr lang="en-BE"/>
          </a:p>
        </p:txBody>
      </p:sp>
      <p:sp>
        <p:nvSpPr>
          <p:cNvPr id="10" name="TextBox 10"/>
          <p:cNvSpPr txBox="1">
            <a:spLocks noGrp="1"/>
          </p:cNvSpPr>
          <p:nvPr>
            <p:ph type="title" idx="4294967295"/>
          </p:nvPr>
        </p:nvSpPr>
        <p:spPr>
          <a:xfrm>
            <a:off x="3148448" y="9865881"/>
            <a:ext cx="4405927" cy="3267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2659"/>
              </a:lnSpc>
              <a:spcBef>
                <a:spcPts val="0"/>
              </a:spcBef>
              <a:spcAft>
                <a:spcPts val="0"/>
              </a:spcAft>
              <a:buClrTx/>
              <a:buSzTx/>
              <a:buFontTx/>
              <a:buNone/>
              <a:tabLst/>
              <a:defRPr/>
            </a:pPr>
            <a:r>
              <a:rPr kumimoji="0" lang="en-US" sz="18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Photo by </a:t>
            </a:r>
            <a:r>
              <a:rPr kumimoji="0" lang="en-US" sz="18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tooltip="https://unsplash.com/@jonathanborba?utm_source=unsplash&amp;utm_medium=referral&amp;utm_content=creditCopyText"/>
              </a:rPr>
              <a:t>Jonathan </a:t>
            </a:r>
            <a:r>
              <a:rPr kumimoji="0" lang="en-US" sz="1899"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hlinkClick r:id="rId4" tooltip="https://unsplash.com/@jonathanborba?utm_source=unsplash&amp;utm_medium=referral&amp;utm_content=creditCopyText"/>
              </a:rPr>
              <a:t>Borba</a:t>
            </a:r>
            <a:r>
              <a:rPr kumimoji="0" lang="en-US" sz="18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 </a:t>
            </a:r>
            <a:r>
              <a:rPr kumimoji="0" lang="en-US" sz="1899"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hlinkClick r:id="rId5" tooltip="https://unsplash.com/s/photos/health?utm_source=unsplash&amp;utm_medium=referral&amp;utm_content=creditCopyText"/>
              </a:rPr>
              <a:t>Unsplash</a:t>
            </a:r>
            <a:endParaRPr kumimoji="0" lang="en-US" sz="189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5" tooltip="https://unsplash.com/s/photos/health?utm_source=unsplash&amp;utm_medium=referral&amp;utm_content=creditCopyText"/>
            </a:endParaRPr>
          </a:p>
        </p:txBody>
      </p:sp>
      <p:sp>
        <p:nvSpPr>
          <p:cNvPr id="4" name="Freeform 4" descr="There are four pictures here showing examples of algorithmic discrimination.&#10;">
            <a:extLst>
              <a:ext uri="{C183D7F6-B498-43B3-948B-1728B52AA6E4}">
                <adec:decorative xmlns:adec="http://schemas.microsoft.com/office/drawing/2017/decorative" val="0"/>
              </a:ext>
            </a:extLst>
          </p:cNvPr>
          <p:cNvSpPr/>
          <p:nvPr/>
        </p:nvSpPr>
        <p:spPr>
          <a:xfrm>
            <a:off x="7557811" y="5431344"/>
            <a:ext cx="11023603" cy="4971430"/>
          </a:xfrm>
          <a:custGeom>
            <a:avLst/>
            <a:gdLst/>
            <a:ahLst/>
            <a:cxnLst/>
            <a:rect l="l" t="t" r="r" b="b"/>
            <a:pathLst>
              <a:path w="11023603" h="4971430">
                <a:moveTo>
                  <a:pt x="0" y="0"/>
                </a:moveTo>
                <a:lnTo>
                  <a:pt x="11023603" y="0"/>
                </a:lnTo>
                <a:lnTo>
                  <a:pt x="11023603" y="4971430"/>
                </a:lnTo>
                <a:lnTo>
                  <a:pt x="0" y="4971430"/>
                </a:lnTo>
                <a:lnTo>
                  <a:pt x="0" y="0"/>
                </a:lnTo>
                <a:close/>
              </a:path>
            </a:pathLst>
          </a:custGeom>
          <a:blipFill>
            <a:blip r:embed="rId6"/>
            <a:stretch>
              <a:fillRect l="-1393" r="-1393"/>
            </a:stretch>
          </a:blipFill>
        </p:spPr>
        <p:txBody>
          <a:bodyPr/>
          <a:lstStyle/>
          <a:p>
            <a:endParaRPr lang="en-BE"/>
          </a:p>
        </p:txBody>
      </p:sp>
      <p:grpSp>
        <p:nvGrpSpPr>
          <p:cNvPr id="5" name="Group 5">
            <a:extLst>
              <a:ext uri="{C183D7F6-B498-43B3-948B-1728B52AA6E4}">
                <adec:decorative xmlns:adec="http://schemas.microsoft.com/office/drawing/2017/decorative" val="1"/>
              </a:ext>
            </a:extLst>
          </p:cNvPr>
          <p:cNvGrpSpPr/>
          <p:nvPr/>
        </p:nvGrpSpPr>
        <p:grpSpPr>
          <a:xfrm>
            <a:off x="-1539312" y="4123494"/>
            <a:ext cx="19865412" cy="2288109"/>
            <a:chOff x="0" y="0"/>
            <a:chExt cx="4410467" cy="508000"/>
          </a:xfrm>
        </p:grpSpPr>
        <p:sp>
          <p:nvSpPr>
            <p:cNvPr id="6" name="Freeform 6"/>
            <p:cNvSpPr/>
            <p:nvPr/>
          </p:nvSpPr>
          <p:spPr>
            <a:xfrm>
              <a:off x="0" y="215900"/>
              <a:ext cx="4410467" cy="76200"/>
            </a:xfrm>
            <a:custGeom>
              <a:avLst/>
              <a:gdLst/>
              <a:ahLst/>
              <a:cxnLst/>
              <a:rect l="l" t="t" r="r" b="b"/>
              <a:pathLst>
                <a:path w="4410467" h="76200">
                  <a:moveTo>
                    <a:pt x="0" y="0"/>
                  </a:moveTo>
                  <a:lnTo>
                    <a:pt x="4410467" y="0"/>
                  </a:lnTo>
                  <a:lnTo>
                    <a:pt x="4410467" y="76200"/>
                  </a:lnTo>
                  <a:lnTo>
                    <a:pt x="0" y="76200"/>
                  </a:lnTo>
                  <a:close/>
                </a:path>
              </a:pathLst>
            </a:custGeom>
            <a:solidFill>
              <a:srgbClr val="000000"/>
            </a:solidFill>
          </p:spPr>
          <p:txBody>
            <a:bodyPr/>
            <a:lstStyle/>
            <a:p>
              <a:endParaRPr lang="en-BE"/>
            </a:p>
          </p:txBody>
        </p:sp>
      </p:grpSp>
      <p:grpSp>
        <p:nvGrpSpPr>
          <p:cNvPr id="7" name="Group 7">
            <a:extLst>
              <a:ext uri="{C183D7F6-B498-43B3-948B-1728B52AA6E4}">
                <adec:decorative xmlns:adec="http://schemas.microsoft.com/office/drawing/2017/decorative" val="1"/>
              </a:ext>
            </a:extLst>
          </p:cNvPr>
          <p:cNvGrpSpPr/>
          <p:nvPr/>
        </p:nvGrpSpPr>
        <p:grpSpPr>
          <a:xfrm rot="5400000">
            <a:off x="475006" y="5567389"/>
            <a:ext cx="14658975" cy="1688429"/>
            <a:chOff x="0" y="0"/>
            <a:chExt cx="4410467" cy="508000"/>
          </a:xfrm>
        </p:grpSpPr>
        <p:sp>
          <p:nvSpPr>
            <p:cNvPr id="8" name="Freeform 8"/>
            <p:cNvSpPr/>
            <p:nvPr/>
          </p:nvSpPr>
          <p:spPr>
            <a:xfrm>
              <a:off x="0" y="215900"/>
              <a:ext cx="4410467" cy="76200"/>
            </a:xfrm>
            <a:custGeom>
              <a:avLst/>
              <a:gdLst/>
              <a:ahLst/>
              <a:cxnLst/>
              <a:rect l="l" t="t" r="r" b="b"/>
              <a:pathLst>
                <a:path w="4410467" h="76200">
                  <a:moveTo>
                    <a:pt x="0" y="0"/>
                  </a:moveTo>
                  <a:lnTo>
                    <a:pt x="4410467" y="0"/>
                  </a:lnTo>
                  <a:lnTo>
                    <a:pt x="4410467" y="76200"/>
                  </a:lnTo>
                  <a:lnTo>
                    <a:pt x="0" y="76200"/>
                  </a:lnTo>
                  <a:close/>
                </a:path>
              </a:pathLst>
            </a:custGeom>
            <a:solidFill>
              <a:srgbClr val="000000"/>
            </a:solidFill>
          </p:spPr>
          <p:txBody>
            <a:bodyPr/>
            <a:lstStyle/>
            <a:p>
              <a:endParaRPr lang="en-BE"/>
            </a:p>
          </p:txBody>
        </p:sp>
      </p:grpSp>
      <p:sp>
        <p:nvSpPr>
          <p:cNvPr id="9" name="Freeform 9">
            <a:extLst>
              <a:ext uri="{C183D7F6-B498-43B3-948B-1728B52AA6E4}">
                <adec:decorative xmlns:adec="http://schemas.microsoft.com/office/drawing/2017/decorative" val="1"/>
              </a:ext>
            </a:extLst>
          </p:cNvPr>
          <p:cNvSpPr/>
          <p:nvPr/>
        </p:nvSpPr>
        <p:spPr>
          <a:xfrm>
            <a:off x="-9525" y="5450394"/>
            <a:ext cx="7712840" cy="5141893"/>
          </a:xfrm>
          <a:custGeom>
            <a:avLst/>
            <a:gdLst/>
            <a:ahLst/>
            <a:cxnLst/>
            <a:rect l="l" t="t" r="r" b="b"/>
            <a:pathLst>
              <a:path w="7712840" h="5141893">
                <a:moveTo>
                  <a:pt x="0" y="0"/>
                </a:moveTo>
                <a:lnTo>
                  <a:pt x="7712840" y="0"/>
                </a:lnTo>
                <a:lnTo>
                  <a:pt x="7712840" y="5141893"/>
                </a:lnTo>
                <a:lnTo>
                  <a:pt x="0" y="5141893"/>
                </a:lnTo>
                <a:lnTo>
                  <a:pt x="0" y="0"/>
                </a:lnTo>
                <a:close/>
              </a:path>
            </a:pathLst>
          </a:custGeom>
          <a:blipFill>
            <a:blip r:embed="rId7"/>
            <a:stretch>
              <a:fillRect/>
            </a:stretch>
          </a:blipFill>
        </p:spPr>
        <p:txBody>
          <a:bodyPr/>
          <a:lstStyle/>
          <a:p>
            <a:endParaRPr lang="en-B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4217721" y="2372468"/>
            <a:ext cx="14070279" cy="7914532"/>
          </a:xfrm>
          <a:custGeom>
            <a:avLst/>
            <a:gdLst/>
            <a:ahLst/>
            <a:cxnLst/>
            <a:rect l="l" t="t" r="r" b="b"/>
            <a:pathLst>
              <a:path w="14070279" h="7914532">
                <a:moveTo>
                  <a:pt x="0" y="0"/>
                </a:moveTo>
                <a:lnTo>
                  <a:pt x="14070279" y="0"/>
                </a:lnTo>
                <a:lnTo>
                  <a:pt x="14070279" y="7914532"/>
                </a:lnTo>
                <a:lnTo>
                  <a:pt x="0" y="7914532"/>
                </a:lnTo>
                <a:lnTo>
                  <a:pt x="0" y="0"/>
                </a:lnTo>
                <a:close/>
              </a:path>
            </a:pathLst>
          </a:custGeom>
          <a:blipFill>
            <a:blip r:embed="rId2"/>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0" y="2372468"/>
            <a:ext cx="8664590" cy="7955956"/>
          </a:xfrm>
          <a:custGeom>
            <a:avLst/>
            <a:gdLst/>
            <a:ahLst/>
            <a:cxnLst/>
            <a:rect l="l" t="t" r="r" b="b"/>
            <a:pathLst>
              <a:path w="8664590" h="7955956">
                <a:moveTo>
                  <a:pt x="0" y="0"/>
                </a:moveTo>
                <a:lnTo>
                  <a:pt x="8664590" y="0"/>
                </a:lnTo>
                <a:lnTo>
                  <a:pt x="8664590" y="7955956"/>
                </a:lnTo>
                <a:lnTo>
                  <a:pt x="0" y="7955956"/>
                </a:lnTo>
                <a:lnTo>
                  <a:pt x="0" y="0"/>
                </a:lnTo>
                <a:close/>
              </a:path>
            </a:pathLst>
          </a:custGeom>
          <a:blipFill>
            <a:blip r:embed="rId3"/>
            <a:stretch>
              <a:fillRect t="-27052" b="-18157"/>
            </a:stretch>
          </a:blipFill>
        </p:spPr>
        <p:txBody>
          <a:bodyPr/>
          <a:lstStyle/>
          <a:p>
            <a:endParaRPr lang="en-BE"/>
          </a:p>
        </p:txBody>
      </p:sp>
      <p:sp>
        <p:nvSpPr>
          <p:cNvPr id="4" name="TextBox 4"/>
          <p:cNvSpPr txBox="1">
            <a:spLocks noGrp="1"/>
          </p:cNvSpPr>
          <p:nvPr>
            <p:ph type="title" idx="4294967295"/>
          </p:nvPr>
        </p:nvSpPr>
        <p:spPr>
          <a:xfrm>
            <a:off x="1028700" y="482530"/>
            <a:ext cx="15271780" cy="6350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34"/>
              </a:lnSpc>
              <a:spcBef>
                <a:spcPts val="0"/>
              </a:spcBef>
              <a:spcAft>
                <a:spcPts val="0"/>
              </a:spcAft>
              <a:buClrTx/>
              <a:buSzTx/>
              <a:buFontTx/>
              <a:buNone/>
              <a:tabLst/>
              <a:defRPr/>
            </a:pPr>
            <a:r>
              <a:rPr kumimoji="0" lang="en-US" sz="4604" b="0" i="0" u="none" strike="noStrike" kern="1200" cap="none" spc="9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AI’s broken promises: </a:t>
            </a:r>
          </a:p>
        </p:txBody>
      </p:sp>
      <p:sp>
        <p:nvSpPr>
          <p:cNvPr id="5" name="TextBox 5"/>
          <p:cNvSpPr txBox="1"/>
          <p:nvPr/>
        </p:nvSpPr>
        <p:spPr>
          <a:xfrm>
            <a:off x="1028700" y="1533232"/>
            <a:ext cx="11340961" cy="415755"/>
          </a:xfrm>
          <a:prstGeom prst="rect">
            <a:avLst/>
          </a:prstGeom>
        </p:spPr>
        <p:txBody>
          <a:bodyPr lIns="0" tIns="0" rIns="0" bIns="0" rtlCol="0" anchor="t">
            <a:spAutoFit/>
          </a:bodyPr>
          <a:lstStyle/>
          <a:p>
            <a:pPr algn="l">
              <a:lnSpc>
                <a:spcPts val="3572"/>
              </a:lnSpc>
            </a:pPr>
            <a:r>
              <a:rPr lang="en-US" sz="2381" spc="285" dirty="0">
                <a:solidFill>
                  <a:srgbClr val="000000"/>
                </a:solidFill>
                <a:latin typeface="Arial" panose="020B0604020202020204" pitchFamily="34" charset="0"/>
                <a:cs typeface="Arial" panose="020B0604020202020204" pitchFamily="34" charset="0"/>
              </a:rPr>
              <a:t>Facial recognition in education</a:t>
            </a:r>
          </a:p>
        </p:txBody>
      </p:sp>
      <p:sp>
        <p:nvSpPr>
          <p:cNvPr id="6" name="TextBox 6"/>
          <p:cNvSpPr txBox="1"/>
          <p:nvPr/>
        </p:nvSpPr>
        <p:spPr>
          <a:xfrm>
            <a:off x="7952605" y="5242962"/>
            <a:ext cx="5523690" cy="655372"/>
          </a:xfrm>
          <a:prstGeom prst="rect">
            <a:avLst/>
          </a:prstGeom>
        </p:spPr>
        <p:txBody>
          <a:bodyPr wrap="square" lIns="0" tIns="0" rIns="0" bIns="0" rtlCol="0" anchor="t">
            <a:spAutoFit/>
          </a:bodyPr>
          <a:lstStyle/>
          <a:p>
            <a:pPr algn="l">
              <a:lnSpc>
                <a:spcPts val="5599"/>
              </a:lnSpc>
              <a:spcBef>
                <a:spcPct val="0"/>
              </a:spcBef>
            </a:pPr>
            <a:r>
              <a:rPr lang="en-US" sz="3999" dirty="0">
                <a:solidFill>
                  <a:srgbClr val="FF3131"/>
                </a:solidFill>
                <a:latin typeface="Arial" panose="020B0604020202020204" pitchFamily="34" charset="0"/>
                <a:cs typeface="Arial" panose="020B0604020202020204" pitchFamily="34" charset="0"/>
              </a:rPr>
              <a:t>‘Face not found’</a:t>
            </a:r>
          </a:p>
        </p:txBody>
      </p:sp>
      <p:sp>
        <p:nvSpPr>
          <p:cNvPr id="7" name="TextBox 7"/>
          <p:cNvSpPr txBox="1"/>
          <p:nvPr/>
        </p:nvSpPr>
        <p:spPr>
          <a:xfrm>
            <a:off x="7958292" y="6116421"/>
            <a:ext cx="5115969" cy="655372"/>
          </a:xfrm>
          <a:prstGeom prst="rect">
            <a:avLst/>
          </a:prstGeom>
        </p:spPr>
        <p:txBody>
          <a:bodyPr wrap="square" lIns="0" tIns="0" rIns="0" bIns="0" rtlCol="0" anchor="t">
            <a:spAutoFit/>
          </a:bodyPr>
          <a:lstStyle/>
          <a:p>
            <a:pPr algn="l">
              <a:lnSpc>
                <a:spcPts val="5599"/>
              </a:lnSpc>
              <a:spcBef>
                <a:spcPct val="0"/>
              </a:spcBef>
            </a:pPr>
            <a:r>
              <a:rPr lang="en-US" sz="3999" dirty="0">
                <a:solidFill>
                  <a:srgbClr val="FF3131"/>
                </a:solidFill>
                <a:latin typeface="Arial" panose="020B0604020202020204" pitchFamily="34" charset="0"/>
                <a:cs typeface="Arial" panose="020B0604020202020204" pitchFamily="34" charset="0"/>
              </a:rPr>
              <a:t>‘Room too dark’</a:t>
            </a:r>
          </a:p>
        </p:txBody>
      </p:sp>
      <p:sp>
        <p:nvSpPr>
          <p:cNvPr id="8" name="TextBox 8">
            <a:extLst>
              <a:ext uri="{C183D7F6-B498-43B3-948B-1728B52AA6E4}">
                <adec:decorative xmlns:adec="http://schemas.microsoft.com/office/drawing/2017/decorative" val="1"/>
              </a:ext>
            </a:extLst>
          </p:cNvPr>
          <p:cNvSpPr txBox="1"/>
          <p:nvPr/>
        </p:nvSpPr>
        <p:spPr>
          <a:xfrm>
            <a:off x="69211" y="9974580"/>
            <a:ext cx="8297019" cy="220980"/>
          </a:xfrm>
          <a:prstGeom prst="rect">
            <a:avLst/>
          </a:prstGeom>
        </p:spPr>
        <p:txBody>
          <a:bodyPr lIns="0" tIns="0" rIns="0" bIns="0" rtlCol="0" anchor="t">
            <a:spAutoFit/>
          </a:bodyPr>
          <a:lstStyle/>
          <a:p>
            <a:pPr algn="l">
              <a:lnSpc>
                <a:spcPts val="1800"/>
              </a:lnSpc>
            </a:pPr>
            <a:r>
              <a:rPr lang="en-US" sz="1200" spc="144">
                <a:solidFill>
                  <a:srgbClr val="FFFFFF"/>
                </a:solidFill>
                <a:latin typeface="Montserrat Light"/>
              </a:rPr>
              <a:t>Source: https://racismandtechnology.center/</a:t>
            </a:r>
          </a:p>
        </p:txBody>
      </p:sp>
      <p:sp>
        <p:nvSpPr>
          <p:cNvPr id="9" name="TextBox 9">
            <a:extLst>
              <a:ext uri="{C183D7F6-B498-43B3-948B-1728B52AA6E4}">
                <adec:decorative xmlns:adec="http://schemas.microsoft.com/office/drawing/2017/decorative" val="1"/>
              </a:ext>
            </a:extLst>
          </p:cNvPr>
          <p:cNvSpPr txBox="1"/>
          <p:nvPr/>
        </p:nvSpPr>
        <p:spPr>
          <a:xfrm>
            <a:off x="9874248" y="9974580"/>
            <a:ext cx="8297019" cy="220980"/>
          </a:xfrm>
          <a:prstGeom prst="rect">
            <a:avLst/>
          </a:prstGeom>
        </p:spPr>
        <p:txBody>
          <a:bodyPr lIns="0" tIns="0" rIns="0" bIns="0" rtlCol="0" anchor="t">
            <a:spAutoFit/>
          </a:bodyPr>
          <a:lstStyle/>
          <a:p>
            <a:pPr algn="r">
              <a:lnSpc>
                <a:spcPts val="1800"/>
              </a:lnSpc>
            </a:pPr>
            <a:r>
              <a:rPr lang="en-US" sz="1200" spc="144">
                <a:solidFill>
                  <a:srgbClr val="FFFFFF"/>
                </a:solidFill>
                <a:latin typeface="Montserrat Light"/>
              </a:rPr>
              <a:t>Source: Shalini Kantayya, Coded Bias (Netflix, 2020)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2999142"/>
            <a:ext cx="9960555" cy="6728328"/>
          </a:xfrm>
          <a:custGeom>
            <a:avLst/>
            <a:gdLst/>
            <a:ahLst/>
            <a:cxnLst/>
            <a:rect l="l" t="t" r="r" b="b"/>
            <a:pathLst>
              <a:path w="9960555" h="6728328">
                <a:moveTo>
                  <a:pt x="0" y="0"/>
                </a:moveTo>
                <a:lnTo>
                  <a:pt x="9960555" y="0"/>
                </a:lnTo>
                <a:lnTo>
                  <a:pt x="9960555" y="6728328"/>
                </a:lnTo>
                <a:lnTo>
                  <a:pt x="0" y="6728328"/>
                </a:lnTo>
                <a:lnTo>
                  <a:pt x="0" y="0"/>
                </a:lnTo>
                <a:close/>
              </a:path>
            </a:pathLst>
          </a:custGeom>
          <a:blipFill>
            <a:blip r:embed="rId2"/>
            <a:stretch>
              <a:fillRect t="-19796" r="-115066"/>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11055741" y="2143596"/>
            <a:ext cx="7232259" cy="3566840"/>
          </a:xfrm>
          <a:custGeom>
            <a:avLst/>
            <a:gdLst/>
            <a:ahLst/>
            <a:cxnLst/>
            <a:rect l="l" t="t" r="r" b="b"/>
            <a:pathLst>
              <a:path w="7232259" h="3566840">
                <a:moveTo>
                  <a:pt x="0" y="0"/>
                </a:moveTo>
                <a:lnTo>
                  <a:pt x="7232259" y="0"/>
                </a:lnTo>
                <a:lnTo>
                  <a:pt x="7232259" y="3566841"/>
                </a:lnTo>
                <a:lnTo>
                  <a:pt x="0" y="3566841"/>
                </a:lnTo>
                <a:lnTo>
                  <a:pt x="0" y="0"/>
                </a:lnTo>
                <a:close/>
              </a:path>
            </a:pathLst>
          </a:custGeom>
          <a:blipFill>
            <a:blip r:embed="rId3"/>
            <a:stretch>
              <a:fillRect l="-47189"/>
            </a:stretch>
          </a:blipFill>
        </p:spPr>
        <p:txBody>
          <a:bodyPr/>
          <a:lstStyle/>
          <a:p>
            <a:endParaRPr lang="en-BE"/>
          </a:p>
        </p:txBody>
      </p:sp>
      <p:sp>
        <p:nvSpPr>
          <p:cNvPr id="4" name="Freeform 4">
            <a:extLst>
              <a:ext uri="{C183D7F6-B498-43B3-948B-1728B52AA6E4}">
                <adec:decorative xmlns:adec="http://schemas.microsoft.com/office/drawing/2017/decorative" val="1"/>
              </a:ext>
            </a:extLst>
          </p:cNvPr>
          <p:cNvSpPr/>
          <p:nvPr/>
        </p:nvSpPr>
        <p:spPr>
          <a:xfrm>
            <a:off x="13234688" y="495758"/>
            <a:ext cx="2874365" cy="1243716"/>
          </a:xfrm>
          <a:custGeom>
            <a:avLst/>
            <a:gdLst/>
            <a:ahLst/>
            <a:cxnLst/>
            <a:rect l="l" t="t" r="r" b="b"/>
            <a:pathLst>
              <a:path w="2874365" h="1243716">
                <a:moveTo>
                  <a:pt x="0" y="0"/>
                </a:moveTo>
                <a:lnTo>
                  <a:pt x="2874365" y="0"/>
                </a:lnTo>
                <a:lnTo>
                  <a:pt x="2874365" y="1243716"/>
                </a:lnTo>
                <a:lnTo>
                  <a:pt x="0" y="1243716"/>
                </a:lnTo>
                <a:lnTo>
                  <a:pt x="0" y="0"/>
                </a:lnTo>
                <a:close/>
              </a:path>
            </a:pathLst>
          </a:custGeom>
          <a:blipFill>
            <a:blip r:embed="rId4"/>
            <a:stretch>
              <a:fillRect/>
            </a:stretch>
          </a:blipFill>
        </p:spPr>
        <p:txBody>
          <a:bodyPr/>
          <a:lstStyle/>
          <a:p>
            <a:endParaRPr lang="en-BE"/>
          </a:p>
        </p:txBody>
      </p:sp>
      <p:sp>
        <p:nvSpPr>
          <p:cNvPr id="5" name="Freeform 5">
            <a:extLst>
              <a:ext uri="{C183D7F6-B498-43B3-948B-1728B52AA6E4}">
                <adec:decorative xmlns:adec="http://schemas.microsoft.com/office/drawing/2017/decorative" val="1"/>
              </a:ext>
            </a:extLst>
          </p:cNvPr>
          <p:cNvSpPr/>
          <p:nvPr/>
        </p:nvSpPr>
        <p:spPr>
          <a:xfrm>
            <a:off x="11055741" y="5704398"/>
            <a:ext cx="7232259" cy="4582602"/>
          </a:xfrm>
          <a:custGeom>
            <a:avLst/>
            <a:gdLst/>
            <a:ahLst/>
            <a:cxnLst/>
            <a:rect l="l" t="t" r="r" b="b"/>
            <a:pathLst>
              <a:path w="7232259" h="4582602">
                <a:moveTo>
                  <a:pt x="0" y="0"/>
                </a:moveTo>
                <a:lnTo>
                  <a:pt x="7232259" y="0"/>
                </a:lnTo>
                <a:lnTo>
                  <a:pt x="7232259" y="4582602"/>
                </a:lnTo>
                <a:lnTo>
                  <a:pt x="0" y="4582602"/>
                </a:lnTo>
                <a:lnTo>
                  <a:pt x="0" y="0"/>
                </a:lnTo>
                <a:close/>
              </a:path>
            </a:pathLst>
          </a:custGeom>
          <a:blipFill>
            <a:blip r:embed="rId5"/>
            <a:stretch>
              <a:fillRect/>
            </a:stretch>
          </a:blipFill>
        </p:spPr>
        <p:txBody>
          <a:bodyPr/>
          <a:lstStyle/>
          <a:p>
            <a:endParaRPr lang="en-BE"/>
          </a:p>
        </p:txBody>
      </p:sp>
      <p:sp>
        <p:nvSpPr>
          <p:cNvPr id="6" name="Freeform 6">
            <a:extLst>
              <a:ext uri="{C183D7F6-B498-43B3-948B-1728B52AA6E4}">
                <adec:decorative xmlns:adec="http://schemas.microsoft.com/office/drawing/2017/decorative" val="1"/>
              </a:ext>
            </a:extLst>
          </p:cNvPr>
          <p:cNvSpPr/>
          <p:nvPr/>
        </p:nvSpPr>
        <p:spPr>
          <a:xfrm>
            <a:off x="11183726" y="2395765"/>
            <a:ext cx="2620383" cy="1206755"/>
          </a:xfrm>
          <a:custGeom>
            <a:avLst/>
            <a:gdLst/>
            <a:ahLst/>
            <a:cxnLst/>
            <a:rect l="l" t="t" r="r" b="b"/>
            <a:pathLst>
              <a:path w="2620383" h="1206755">
                <a:moveTo>
                  <a:pt x="0" y="0"/>
                </a:moveTo>
                <a:lnTo>
                  <a:pt x="2620383" y="0"/>
                </a:lnTo>
                <a:lnTo>
                  <a:pt x="2620383" y="1206755"/>
                </a:lnTo>
                <a:lnTo>
                  <a:pt x="0" y="1206755"/>
                </a:lnTo>
                <a:lnTo>
                  <a:pt x="0" y="0"/>
                </a:lnTo>
                <a:close/>
              </a:path>
            </a:pathLst>
          </a:custGeom>
          <a:blipFill>
            <a:blip r:embed="rId6"/>
            <a:stretch>
              <a:fillRect/>
            </a:stretch>
          </a:blipFill>
        </p:spPr>
        <p:txBody>
          <a:bodyPr/>
          <a:lstStyle/>
          <a:p>
            <a:endParaRPr lang="en-BE"/>
          </a:p>
        </p:txBody>
      </p:sp>
      <p:sp>
        <p:nvSpPr>
          <p:cNvPr id="11" name="TextBox 11"/>
          <p:cNvSpPr txBox="1">
            <a:spLocks noGrp="1"/>
          </p:cNvSpPr>
          <p:nvPr>
            <p:ph type="title" idx="4294967295"/>
          </p:nvPr>
        </p:nvSpPr>
        <p:spPr>
          <a:xfrm>
            <a:off x="1028700" y="482530"/>
            <a:ext cx="15271780" cy="6350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34"/>
              </a:lnSpc>
              <a:spcBef>
                <a:spcPts val="0"/>
              </a:spcBef>
              <a:spcAft>
                <a:spcPts val="0"/>
              </a:spcAft>
              <a:buClrTx/>
              <a:buSzTx/>
              <a:buFontTx/>
              <a:buNone/>
              <a:tabLst/>
              <a:defRPr/>
            </a:pPr>
            <a:r>
              <a:rPr kumimoji="0" lang="en-US" sz="4604" b="0" i="0" u="none" strike="noStrike" kern="1200" cap="none" spc="9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AI’s broken promises 2:</a:t>
            </a:r>
          </a:p>
        </p:txBody>
      </p:sp>
      <p:sp>
        <p:nvSpPr>
          <p:cNvPr id="8" name="TextBox 8"/>
          <p:cNvSpPr txBox="1"/>
          <p:nvPr/>
        </p:nvSpPr>
        <p:spPr>
          <a:xfrm>
            <a:off x="904803" y="1634759"/>
            <a:ext cx="8297019" cy="415755"/>
          </a:xfrm>
          <a:prstGeom prst="rect">
            <a:avLst/>
          </a:prstGeom>
        </p:spPr>
        <p:txBody>
          <a:bodyPr lIns="0" tIns="0" rIns="0" bIns="0" rtlCol="0" anchor="t">
            <a:spAutoFit/>
          </a:bodyPr>
          <a:lstStyle/>
          <a:p>
            <a:pPr algn="l">
              <a:lnSpc>
                <a:spcPts val="3572"/>
              </a:lnSpc>
            </a:pPr>
            <a:r>
              <a:rPr lang="en-US" sz="2381" spc="285" dirty="0">
                <a:solidFill>
                  <a:srgbClr val="000000"/>
                </a:solidFill>
                <a:latin typeface="Arial" panose="020B0604020202020204" pitchFamily="34" charset="0"/>
                <a:cs typeface="Arial" panose="020B0604020202020204" pitchFamily="34" charset="0"/>
              </a:rPr>
              <a:t>Risk scoring in the welfare state</a:t>
            </a:r>
          </a:p>
        </p:txBody>
      </p:sp>
      <p:sp>
        <p:nvSpPr>
          <p:cNvPr id="9" name="TextBox 9"/>
          <p:cNvSpPr txBox="1"/>
          <p:nvPr/>
        </p:nvSpPr>
        <p:spPr>
          <a:xfrm>
            <a:off x="1028700" y="3248911"/>
            <a:ext cx="6513181" cy="324191"/>
          </a:xfrm>
          <a:prstGeom prst="rect">
            <a:avLst/>
          </a:prstGeom>
        </p:spPr>
        <p:txBody>
          <a:bodyPr lIns="0" tIns="0" rIns="0" bIns="0" rtlCol="0" anchor="t">
            <a:spAutoFit/>
          </a:bodyPr>
          <a:lstStyle/>
          <a:p>
            <a:pPr algn="ctr">
              <a:lnSpc>
                <a:spcPts val="2822"/>
              </a:lnSpc>
            </a:pPr>
            <a:r>
              <a:rPr lang="en-US" sz="1881" spc="225" dirty="0">
                <a:solidFill>
                  <a:srgbClr val="000000"/>
                </a:solidFill>
                <a:latin typeface="Arial" panose="020B0604020202020204" pitchFamily="34" charset="0"/>
                <a:cs typeface="Arial" panose="020B0604020202020204" pitchFamily="34" charset="0"/>
              </a:rPr>
              <a:t>Variables used in the </a:t>
            </a:r>
            <a:r>
              <a:rPr lang="en-US" sz="1881" spc="225" dirty="0" err="1">
                <a:solidFill>
                  <a:srgbClr val="000000"/>
                </a:solidFill>
                <a:latin typeface="Arial" panose="020B0604020202020204" pitchFamily="34" charset="0"/>
                <a:cs typeface="Arial" panose="020B0604020202020204" pitchFamily="34" charset="0"/>
              </a:rPr>
              <a:t>satistical</a:t>
            </a:r>
            <a:r>
              <a:rPr lang="en-US" sz="1881" spc="225" dirty="0">
                <a:solidFill>
                  <a:srgbClr val="000000"/>
                </a:solidFill>
                <a:latin typeface="Arial" panose="020B0604020202020204" pitchFamily="34" charset="0"/>
                <a:cs typeface="Arial" panose="020B0604020202020204" pitchFamily="34" charset="0"/>
              </a:rPr>
              <a:t> model</a:t>
            </a:r>
          </a:p>
        </p:txBody>
      </p:sp>
      <p:sp>
        <p:nvSpPr>
          <p:cNvPr id="7" name="TextBox 7"/>
          <p:cNvSpPr txBox="1"/>
          <p:nvPr/>
        </p:nvSpPr>
        <p:spPr>
          <a:xfrm>
            <a:off x="892298" y="9206358"/>
            <a:ext cx="8333408" cy="598112"/>
          </a:xfrm>
          <a:prstGeom prst="rect">
            <a:avLst/>
          </a:prstGeom>
        </p:spPr>
        <p:txBody>
          <a:bodyPr lIns="0" tIns="0" rIns="0" bIns="0" rtlCol="0" anchor="t">
            <a:spAutoFit/>
          </a:bodyPr>
          <a:lstStyle/>
          <a:p>
            <a:pPr algn="l">
              <a:lnSpc>
                <a:spcPct val="150000"/>
              </a:lnSpc>
            </a:pPr>
            <a:r>
              <a:rPr lang="en-US" sz="1381" spc="-67" dirty="0">
                <a:solidFill>
                  <a:srgbClr val="000000"/>
                </a:solidFill>
                <a:latin typeface="Arial" panose="020B0604020202020204" pitchFamily="34" charset="0"/>
                <a:cs typeface="Arial" panose="020B0604020202020204" pitchFamily="34" charset="0"/>
              </a:rPr>
              <a:t>Source: Doris </a:t>
            </a:r>
            <a:r>
              <a:rPr lang="en-US" sz="1381" spc="-67" dirty="0" err="1">
                <a:solidFill>
                  <a:srgbClr val="000000"/>
                </a:solidFill>
                <a:latin typeface="Arial" panose="020B0604020202020204" pitchFamily="34" charset="0"/>
                <a:cs typeface="Arial" panose="020B0604020202020204" pitchFamily="34" charset="0"/>
              </a:rPr>
              <a:t>Allhutter</a:t>
            </a:r>
            <a:r>
              <a:rPr lang="en-US" sz="1381" spc="-67" dirty="0">
                <a:solidFill>
                  <a:srgbClr val="000000"/>
                </a:solidFill>
                <a:latin typeface="Arial" panose="020B0604020202020204" pitchFamily="34" charset="0"/>
                <a:cs typeface="Arial" panose="020B0604020202020204" pitchFamily="34" charset="0"/>
              </a:rPr>
              <a:t> et al., ‘Algorithmic Profiling of Job Seekers in Austria: How Austerity Politics Are Made Effective’ (2020) Frontiers in Big Data</a:t>
            </a:r>
          </a:p>
        </p:txBody>
      </p:sp>
      <p:sp>
        <p:nvSpPr>
          <p:cNvPr id="10" name="TextBox 10"/>
          <p:cNvSpPr txBox="1"/>
          <p:nvPr/>
        </p:nvSpPr>
        <p:spPr>
          <a:xfrm rot="5400000">
            <a:off x="15136806" y="7084216"/>
            <a:ext cx="5845639" cy="191501"/>
          </a:xfrm>
          <a:prstGeom prst="rect">
            <a:avLst/>
          </a:prstGeom>
        </p:spPr>
        <p:txBody>
          <a:bodyPr lIns="0" tIns="0" rIns="0" bIns="0" rtlCol="0" anchor="t">
            <a:spAutoFit/>
          </a:bodyPr>
          <a:lstStyle/>
          <a:p>
            <a:pPr algn="r">
              <a:lnSpc>
                <a:spcPts val="1574"/>
              </a:lnSpc>
            </a:pPr>
            <a:r>
              <a:rPr lang="en-US" sz="1381" spc="-67">
                <a:solidFill>
                  <a:srgbClr val="FFFFFF"/>
                </a:solidFill>
                <a:latin typeface="Montserrat Light"/>
              </a:rPr>
              <a:t>Source: https://amsalgorithmus.at/en/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7972014" y="0"/>
            <a:ext cx="5150744" cy="5172662"/>
          </a:xfrm>
          <a:custGeom>
            <a:avLst/>
            <a:gdLst/>
            <a:ahLst/>
            <a:cxnLst/>
            <a:rect l="l" t="t" r="r" b="b"/>
            <a:pathLst>
              <a:path w="5150744" h="5172662">
                <a:moveTo>
                  <a:pt x="0" y="0"/>
                </a:moveTo>
                <a:lnTo>
                  <a:pt x="5150745" y="0"/>
                </a:lnTo>
                <a:lnTo>
                  <a:pt x="5150745" y="5172662"/>
                </a:lnTo>
                <a:lnTo>
                  <a:pt x="0" y="5172662"/>
                </a:lnTo>
                <a:lnTo>
                  <a:pt x="0" y="0"/>
                </a:lnTo>
                <a:close/>
              </a:path>
            </a:pathLst>
          </a:custGeom>
          <a:blipFill>
            <a:blip r:embed="rId3"/>
            <a:stretch>
              <a:fillRect/>
            </a:stretch>
          </a:blipFill>
        </p:spPr>
        <p:txBody>
          <a:bodyPr/>
          <a:lstStyle/>
          <a:p>
            <a:endParaRPr lang="en-BE"/>
          </a:p>
        </p:txBody>
      </p:sp>
      <p:sp>
        <p:nvSpPr>
          <p:cNvPr id="3" name="Freeform 3">
            <a:extLst>
              <a:ext uri="{C183D7F6-B498-43B3-948B-1728B52AA6E4}">
                <adec:decorative xmlns:adec="http://schemas.microsoft.com/office/drawing/2017/decorative" val="1"/>
              </a:ext>
            </a:extLst>
          </p:cNvPr>
          <p:cNvSpPr/>
          <p:nvPr/>
        </p:nvSpPr>
        <p:spPr>
          <a:xfrm>
            <a:off x="7972014" y="5136255"/>
            <a:ext cx="5150745" cy="5150745"/>
          </a:xfrm>
          <a:custGeom>
            <a:avLst/>
            <a:gdLst/>
            <a:ahLst/>
            <a:cxnLst/>
            <a:rect l="l" t="t" r="r" b="b"/>
            <a:pathLst>
              <a:path w="5150745" h="5150745">
                <a:moveTo>
                  <a:pt x="0" y="0"/>
                </a:moveTo>
                <a:lnTo>
                  <a:pt x="5150745" y="0"/>
                </a:lnTo>
                <a:lnTo>
                  <a:pt x="5150745" y="5150745"/>
                </a:lnTo>
                <a:lnTo>
                  <a:pt x="0" y="5150745"/>
                </a:lnTo>
                <a:lnTo>
                  <a:pt x="0" y="0"/>
                </a:lnTo>
                <a:close/>
              </a:path>
            </a:pathLst>
          </a:custGeom>
          <a:blipFill>
            <a:blip r:embed="rId4"/>
            <a:stretch>
              <a:fillRect/>
            </a:stretch>
          </a:blipFill>
        </p:spPr>
        <p:txBody>
          <a:bodyPr/>
          <a:lstStyle/>
          <a:p>
            <a:endParaRPr lang="en-BE"/>
          </a:p>
        </p:txBody>
      </p:sp>
      <p:grpSp>
        <p:nvGrpSpPr>
          <p:cNvPr id="4" name="Group 4">
            <a:extLst>
              <a:ext uri="{C183D7F6-B498-43B3-948B-1728B52AA6E4}">
                <adec:decorative xmlns:adec="http://schemas.microsoft.com/office/drawing/2017/decorative" val="1"/>
              </a:ext>
            </a:extLst>
          </p:cNvPr>
          <p:cNvGrpSpPr/>
          <p:nvPr/>
        </p:nvGrpSpPr>
        <p:grpSpPr>
          <a:xfrm>
            <a:off x="1028700" y="3315451"/>
            <a:ext cx="5733993" cy="5420270"/>
            <a:chOff x="0" y="0"/>
            <a:chExt cx="7645324" cy="7227027"/>
          </a:xfrm>
        </p:grpSpPr>
        <p:sp>
          <p:nvSpPr>
            <p:cNvPr id="5" name="Freeform 5"/>
            <p:cNvSpPr/>
            <p:nvPr/>
          </p:nvSpPr>
          <p:spPr>
            <a:xfrm>
              <a:off x="0" y="1242226"/>
              <a:ext cx="7645324" cy="5984802"/>
            </a:xfrm>
            <a:custGeom>
              <a:avLst/>
              <a:gdLst/>
              <a:ahLst/>
              <a:cxnLst/>
              <a:rect l="l" t="t" r="r" b="b"/>
              <a:pathLst>
                <a:path w="7645324" h="5984802">
                  <a:moveTo>
                    <a:pt x="0" y="0"/>
                  </a:moveTo>
                  <a:lnTo>
                    <a:pt x="7645324" y="0"/>
                  </a:lnTo>
                  <a:lnTo>
                    <a:pt x="7645324" y="5984801"/>
                  </a:lnTo>
                  <a:lnTo>
                    <a:pt x="0" y="5984801"/>
                  </a:lnTo>
                  <a:lnTo>
                    <a:pt x="0" y="0"/>
                  </a:lnTo>
                  <a:close/>
                </a:path>
              </a:pathLst>
            </a:custGeom>
            <a:blipFill>
              <a:blip r:embed="rId5"/>
              <a:stretch>
                <a:fillRect/>
              </a:stretch>
            </a:blipFill>
          </p:spPr>
          <p:txBody>
            <a:bodyPr/>
            <a:lstStyle/>
            <a:p>
              <a:endParaRPr lang="en-BE"/>
            </a:p>
          </p:txBody>
        </p:sp>
        <p:sp>
          <p:nvSpPr>
            <p:cNvPr id="6" name="Freeform 6"/>
            <p:cNvSpPr/>
            <p:nvPr/>
          </p:nvSpPr>
          <p:spPr>
            <a:xfrm>
              <a:off x="1501253" y="0"/>
              <a:ext cx="4642818" cy="1242226"/>
            </a:xfrm>
            <a:custGeom>
              <a:avLst/>
              <a:gdLst/>
              <a:ahLst/>
              <a:cxnLst/>
              <a:rect l="l" t="t" r="r" b="b"/>
              <a:pathLst>
                <a:path w="4642818" h="1242226">
                  <a:moveTo>
                    <a:pt x="0" y="0"/>
                  </a:moveTo>
                  <a:lnTo>
                    <a:pt x="4642818" y="0"/>
                  </a:lnTo>
                  <a:lnTo>
                    <a:pt x="4642818" y="1242226"/>
                  </a:lnTo>
                  <a:lnTo>
                    <a:pt x="0" y="1242226"/>
                  </a:lnTo>
                  <a:lnTo>
                    <a:pt x="0" y="0"/>
                  </a:lnTo>
                  <a:close/>
                </a:path>
              </a:pathLst>
            </a:custGeom>
            <a:blipFill>
              <a:blip r:embed="rId6"/>
              <a:stretch>
                <a:fillRect/>
              </a:stretch>
            </a:blipFill>
          </p:spPr>
          <p:txBody>
            <a:bodyPr/>
            <a:lstStyle/>
            <a:p>
              <a:endParaRPr lang="en-BE"/>
            </a:p>
          </p:txBody>
        </p:sp>
      </p:grpSp>
      <p:sp>
        <p:nvSpPr>
          <p:cNvPr id="7" name="Freeform 7">
            <a:extLst>
              <a:ext uri="{C183D7F6-B498-43B3-948B-1728B52AA6E4}">
                <adec:decorative xmlns:adec="http://schemas.microsoft.com/office/drawing/2017/decorative" val="1"/>
              </a:ext>
            </a:extLst>
          </p:cNvPr>
          <p:cNvSpPr/>
          <p:nvPr/>
        </p:nvSpPr>
        <p:spPr>
          <a:xfrm>
            <a:off x="13122759" y="0"/>
            <a:ext cx="5165241" cy="5172662"/>
          </a:xfrm>
          <a:custGeom>
            <a:avLst/>
            <a:gdLst/>
            <a:ahLst/>
            <a:cxnLst/>
            <a:rect l="l" t="t" r="r" b="b"/>
            <a:pathLst>
              <a:path w="5165241" h="5172662">
                <a:moveTo>
                  <a:pt x="0" y="0"/>
                </a:moveTo>
                <a:lnTo>
                  <a:pt x="5165241" y="0"/>
                </a:lnTo>
                <a:lnTo>
                  <a:pt x="5165241" y="5172662"/>
                </a:lnTo>
                <a:lnTo>
                  <a:pt x="0" y="5172662"/>
                </a:lnTo>
                <a:lnTo>
                  <a:pt x="0" y="0"/>
                </a:lnTo>
                <a:close/>
              </a:path>
            </a:pathLst>
          </a:custGeom>
          <a:blipFill>
            <a:blip r:embed="rId7"/>
            <a:stretch>
              <a:fillRect/>
            </a:stretch>
          </a:blipFill>
        </p:spPr>
        <p:txBody>
          <a:bodyPr/>
          <a:lstStyle/>
          <a:p>
            <a:endParaRPr lang="en-BE"/>
          </a:p>
        </p:txBody>
      </p:sp>
      <p:sp>
        <p:nvSpPr>
          <p:cNvPr id="8" name="Freeform 8">
            <a:extLst>
              <a:ext uri="{C183D7F6-B498-43B3-948B-1728B52AA6E4}">
                <adec:decorative xmlns:adec="http://schemas.microsoft.com/office/drawing/2017/decorative" val="1"/>
              </a:ext>
            </a:extLst>
          </p:cNvPr>
          <p:cNvSpPr/>
          <p:nvPr/>
        </p:nvSpPr>
        <p:spPr>
          <a:xfrm>
            <a:off x="13122759" y="5100323"/>
            <a:ext cx="5165241" cy="5172620"/>
          </a:xfrm>
          <a:custGeom>
            <a:avLst/>
            <a:gdLst/>
            <a:ahLst/>
            <a:cxnLst/>
            <a:rect l="l" t="t" r="r" b="b"/>
            <a:pathLst>
              <a:path w="5165241" h="5172620">
                <a:moveTo>
                  <a:pt x="0" y="0"/>
                </a:moveTo>
                <a:lnTo>
                  <a:pt x="5165241" y="0"/>
                </a:lnTo>
                <a:lnTo>
                  <a:pt x="5165241" y="5172621"/>
                </a:lnTo>
                <a:lnTo>
                  <a:pt x="0" y="5172621"/>
                </a:lnTo>
                <a:lnTo>
                  <a:pt x="0" y="0"/>
                </a:lnTo>
                <a:close/>
              </a:path>
            </a:pathLst>
          </a:custGeom>
          <a:blipFill>
            <a:blip r:embed="rId8"/>
            <a:stretch>
              <a:fillRect/>
            </a:stretch>
          </a:blipFill>
        </p:spPr>
        <p:txBody>
          <a:bodyPr/>
          <a:lstStyle/>
          <a:p>
            <a:endParaRPr lang="en-BE"/>
          </a:p>
        </p:txBody>
      </p:sp>
      <p:sp>
        <p:nvSpPr>
          <p:cNvPr id="10" name="TextBox 10"/>
          <p:cNvSpPr txBox="1">
            <a:spLocks noGrp="1"/>
          </p:cNvSpPr>
          <p:nvPr>
            <p:ph type="title" idx="4294967295"/>
          </p:nvPr>
        </p:nvSpPr>
        <p:spPr>
          <a:xfrm>
            <a:off x="533400" y="832488"/>
            <a:ext cx="796290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34"/>
              </a:lnSpc>
              <a:spcBef>
                <a:spcPts val="0"/>
              </a:spcBef>
              <a:spcAft>
                <a:spcPts val="0"/>
              </a:spcAft>
              <a:buClrTx/>
              <a:buSzTx/>
              <a:buFontTx/>
              <a:buNone/>
              <a:tabLst/>
              <a:defRPr/>
            </a:pPr>
            <a:r>
              <a:rPr kumimoji="0" lang="en-US" sz="4604" b="0" i="0" u="none" strike="noStrike" kern="1200" cap="none" spc="9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AI’s broken promises 3:</a:t>
            </a:r>
          </a:p>
        </p:txBody>
      </p:sp>
      <p:sp>
        <p:nvSpPr>
          <p:cNvPr id="9" name="TextBox 9"/>
          <p:cNvSpPr txBox="1"/>
          <p:nvPr/>
        </p:nvSpPr>
        <p:spPr>
          <a:xfrm>
            <a:off x="477410" y="1889298"/>
            <a:ext cx="6326974" cy="415755"/>
          </a:xfrm>
          <a:prstGeom prst="rect">
            <a:avLst/>
          </a:prstGeom>
        </p:spPr>
        <p:txBody>
          <a:bodyPr lIns="0" tIns="0" rIns="0" bIns="0" rtlCol="0" anchor="t">
            <a:spAutoFit/>
          </a:bodyPr>
          <a:lstStyle/>
          <a:p>
            <a:pPr algn="l">
              <a:lnSpc>
                <a:spcPts val="3572"/>
              </a:lnSpc>
            </a:pPr>
            <a:r>
              <a:rPr lang="en-US" sz="2381" spc="285" dirty="0">
                <a:solidFill>
                  <a:srgbClr val="000000"/>
                </a:solidFill>
                <a:latin typeface="Arial" panose="020B0604020202020204" pitchFamily="34" charset="0"/>
                <a:cs typeface="Arial" panose="020B0604020202020204" pitchFamily="34" charset="0"/>
              </a:rPr>
              <a:t>Risk scoring in the welfare state</a:t>
            </a:r>
          </a:p>
        </p:txBody>
      </p:sp>
      <p:sp>
        <p:nvSpPr>
          <p:cNvPr id="11" name="TextBox 11"/>
          <p:cNvSpPr txBox="1"/>
          <p:nvPr/>
        </p:nvSpPr>
        <p:spPr>
          <a:xfrm>
            <a:off x="1028700" y="8974145"/>
            <a:ext cx="5845639" cy="611173"/>
          </a:xfrm>
          <a:prstGeom prst="rect">
            <a:avLst/>
          </a:prstGeom>
        </p:spPr>
        <p:txBody>
          <a:bodyPr lIns="0" tIns="0" rIns="0" bIns="0" rtlCol="0" anchor="t">
            <a:spAutoFit/>
          </a:bodyPr>
          <a:lstStyle/>
          <a:p>
            <a:pPr algn="l">
              <a:lnSpc>
                <a:spcPts val="2372"/>
              </a:lnSpc>
            </a:pPr>
            <a:r>
              <a:rPr lang="en-US" sz="2081" spc="-101">
                <a:solidFill>
                  <a:srgbClr val="000000"/>
                </a:solidFill>
                <a:latin typeface="Montserrat Light"/>
              </a:rPr>
              <a:t>In collaboration with </a:t>
            </a:r>
            <a:r>
              <a:rPr lang="en-US" sz="2081" spc="-101">
                <a:solidFill>
                  <a:srgbClr val="000000"/>
                </a:solidFill>
                <a:latin typeface="Montserrat Light Bold"/>
              </a:rPr>
              <a:t>Lighthouse Reports</a:t>
            </a:r>
            <a:r>
              <a:rPr lang="en-US" sz="2081" spc="-101">
                <a:solidFill>
                  <a:srgbClr val="000000"/>
                </a:solidFill>
                <a:latin typeface="Montserrat Light"/>
              </a:rPr>
              <a:t> and </a:t>
            </a:r>
            <a:r>
              <a:rPr lang="en-US" sz="2081" spc="-101">
                <a:solidFill>
                  <a:srgbClr val="000000"/>
                </a:solidFill>
                <a:latin typeface="Montserrat Light Bold"/>
              </a:rPr>
              <a:t>La Quadrature du Net</a:t>
            </a:r>
          </a:p>
        </p:txBody>
      </p:sp>
      <p:sp>
        <p:nvSpPr>
          <p:cNvPr id="12" name="TextBox 12"/>
          <p:cNvSpPr txBox="1"/>
          <p:nvPr/>
        </p:nvSpPr>
        <p:spPr>
          <a:xfrm>
            <a:off x="8355197" y="9279731"/>
            <a:ext cx="9932803" cy="675179"/>
          </a:xfrm>
          <a:prstGeom prst="rect">
            <a:avLst/>
          </a:prstGeom>
        </p:spPr>
        <p:txBody>
          <a:bodyPr lIns="0" tIns="0" rIns="0" bIns="0" rtlCol="0" anchor="t">
            <a:spAutoFit/>
          </a:bodyPr>
          <a:lstStyle/>
          <a:p>
            <a:pPr algn="l">
              <a:lnSpc>
                <a:spcPts val="2685"/>
              </a:lnSpc>
            </a:pPr>
            <a:r>
              <a:rPr lang="en-US" sz="2356" spc="-115">
                <a:solidFill>
                  <a:srgbClr val="FFFFFF"/>
                </a:solidFill>
                <a:latin typeface="Montserrat Light"/>
              </a:rPr>
              <a:t>the algorithm also uses age, marital status, income and disability benefits as risk factors...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0107763" y="4534452"/>
            <a:ext cx="6616870" cy="3514354"/>
          </a:xfrm>
          <a:custGeom>
            <a:avLst/>
            <a:gdLst/>
            <a:ahLst/>
            <a:cxnLst/>
            <a:rect l="l" t="t" r="r" b="b"/>
            <a:pathLst>
              <a:path w="6616870" h="3514354">
                <a:moveTo>
                  <a:pt x="0" y="0"/>
                </a:moveTo>
                <a:lnTo>
                  <a:pt x="6616871" y="0"/>
                </a:lnTo>
                <a:lnTo>
                  <a:pt x="6616871" y="3514354"/>
                </a:lnTo>
                <a:lnTo>
                  <a:pt x="0" y="3514354"/>
                </a:lnTo>
                <a:lnTo>
                  <a:pt x="0" y="0"/>
                </a:lnTo>
                <a:close/>
              </a:path>
            </a:pathLst>
          </a:custGeom>
          <a:blipFill>
            <a:blip r:embed="rId3"/>
            <a:stretch>
              <a:fillRect/>
            </a:stretch>
          </a:blipFill>
        </p:spPr>
        <p:txBody>
          <a:bodyPr/>
          <a:lstStyle/>
          <a:p>
            <a:endParaRPr lang="en-BE"/>
          </a:p>
        </p:txBody>
      </p:sp>
      <p:grpSp>
        <p:nvGrpSpPr>
          <p:cNvPr id="3" name="Group 3">
            <a:extLst>
              <a:ext uri="{C183D7F6-B498-43B3-948B-1728B52AA6E4}">
                <adec:decorative xmlns:adec="http://schemas.microsoft.com/office/drawing/2017/decorative" val="1"/>
              </a:ext>
            </a:extLst>
          </p:cNvPr>
          <p:cNvGrpSpPr/>
          <p:nvPr/>
        </p:nvGrpSpPr>
        <p:grpSpPr>
          <a:xfrm>
            <a:off x="11125200" y="1092894"/>
            <a:ext cx="4378291" cy="2902478"/>
            <a:chOff x="0" y="0"/>
            <a:chExt cx="5837721" cy="3869970"/>
          </a:xfrm>
        </p:grpSpPr>
        <p:sp>
          <p:nvSpPr>
            <p:cNvPr id="4" name="Freeform 4"/>
            <p:cNvSpPr/>
            <p:nvPr/>
          </p:nvSpPr>
          <p:spPr>
            <a:xfrm>
              <a:off x="345748" y="0"/>
              <a:ext cx="5146225" cy="2804693"/>
            </a:xfrm>
            <a:custGeom>
              <a:avLst/>
              <a:gdLst/>
              <a:ahLst/>
              <a:cxnLst/>
              <a:rect l="l" t="t" r="r" b="b"/>
              <a:pathLst>
                <a:path w="5146225" h="2804693">
                  <a:moveTo>
                    <a:pt x="0" y="0"/>
                  </a:moveTo>
                  <a:lnTo>
                    <a:pt x="5146225" y="0"/>
                  </a:lnTo>
                  <a:lnTo>
                    <a:pt x="5146225" y="2804693"/>
                  </a:lnTo>
                  <a:lnTo>
                    <a:pt x="0" y="2804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5" name="Freeform 5"/>
            <p:cNvSpPr/>
            <p:nvPr/>
          </p:nvSpPr>
          <p:spPr>
            <a:xfrm>
              <a:off x="0" y="2804693"/>
              <a:ext cx="5837721" cy="1065277"/>
            </a:xfrm>
            <a:custGeom>
              <a:avLst/>
              <a:gdLst/>
              <a:ahLst/>
              <a:cxnLst/>
              <a:rect l="l" t="t" r="r" b="b"/>
              <a:pathLst>
                <a:path w="5837721" h="1065277">
                  <a:moveTo>
                    <a:pt x="0" y="0"/>
                  </a:moveTo>
                  <a:lnTo>
                    <a:pt x="5837721" y="0"/>
                  </a:lnTo>
                  <a:lnTo>
                    <a:pt x="5837721" y="1065277"/>
                  </a:lnTo>
                  <a:lnTo>
                    <a:pt x="0" y="1065277"/>
                  </a:lnTo>
                  <a:lnTo>
                    <a:pt x="0" y="0"/>
                  </a:lnTo>
                  <a:close/>
                </a:path>
              </a:pathLst>
            </a:custGeom>
            <a:blipFill>
              <a:blip r:embed="rId6"/>
              <a:stretch>
                <a:fillRect/>
              </a:stretch>
            </a:blipFill>
          </p:spPr>
          <p:txBody>
            <a:bodyPr/>
            <a:lstStyle/>
            <a:p>
              <a:endParaRPr lang="en-BE"/>
            </a:p>
          </p:txBody>
        </p:sp>
      </p:grpSp>
      <p:sp>
        <p:nvSpPr>
          <p:cNvPr id="8" name="TextBox 8"/>
          <p:cNvSpPr txBox="1">
            <a:spLocks noGrp="1"/>
          </p:cNvSpPr>
          <p:nvPr>
            <p:ph type="title" idx="4294967295"/>
          </p:nvPr>
        </p:nvSpPr>
        <p:spPr>
          <a:xfrm>
            <a:off x="1028700" y="1095375"/>
            <a:ext cx="152717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34"/>
              </a:lnSpc>
              <a:spcBef>
                <a:spcPts val="0"/>
              </a:spcBef>
              <a:spcAft>
                <a:spcPts val="0"/>
              </a:spcAft>
              <a:buClrTx/>
              <a:buSzTx/>
              <a:buFontTx/>
              <a:buNone/>
              <a:tabLst/>
              <a:defRPr/>
            </a:pPr>
            <a:r>
              <a:rPr kumimoji="0" lang="en-US" sz="4604" b="0" i="0" u="none" strike="noStrike" kern="1200" cap="none" spc="9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Behind the veneer of objectivity</a:t>
            </a:r>
          </a:p>
        </p:txBody>
      </p:sp>
      <p:sp>
        <p:nvSpPr>
          <p:cNvPr id="9" name="TextBox 9"/>
          <p:cNvSpPr txBox="1"/>
          <p:nvPr/>
        </p:nvSpPr>
        <p:spPr>
          <a:xfrm>
            <a:off x="1028700" y="2128378"/>
            <a:ext cx="11340961" cy="415755"/>
          </a:xfrm>
          <a:prstGeom prst="rect">
            <a:avLst/>
          </a:prstGeom>
        </p:spPr>
        <p:txBody>
          <a:bodyPr lIns="0" tIns="0" rIns="0" bIns="0" rtlCol="0" anchor="t">
            <a:spAutoFit/>
          </a:bodyPr>
          <a:lstStyle/>
          <a:p>
            <a:pPr algn="l">
              <a:lnSpc>
                <a:spcPts val="3572"/>
              </a:lnSpc>
            </a:pPr>
            <a:r>
              <a:rPr lang="en-US" sz="2381" spc="285" dirty="0">
                <a:solidFill>
                  <a:srgbClr val="000000"/>
                </a:solidFill>
                <a:latin typeface="Arial" panose="020B0604020202020204" pitchFamily="34" charset="0"/>
                <a:cs typeface="Arial" panose="020B0604020202020204" pitchFamily="34" charset="0"/>
              </a:rPr>
              <a:t>Algorithmic bias in credit scoring</a:t>
            </a:r>
          </a:p>
        </p:txBody>
      </p:sp>
      <p:sp>
        <p:nvSpPr>
          <p:cNvPr id="7" name="TextBox 7"/>
          <p:cNvSpPr txBox="1"/>
          <p:nvPr/>
        </p:nvSpPr>
        <p:spPr>
          <a:xfrm>
            <a:off x="1563367" y="3383057"/>
            <a:ext cx="7580633" cy="3808735"/>
          </a:xfrm>
          <a:prstGeom prst="rect">
            <a:avLst/>
          </a:prstGeom>
        </p:spPr>
        <p:txBody>
          <a:bodyPr lIns="0" tIns="0" rIns="0" bIns="0" rtlCol="0" anchor="t">
            <a:spAutoFit/>
          </a:bodyPr>
          <a:lstStyle/>
          <a:p>
            <a:pPr algn="ctr">
              <a:lnSpc>
                <a:spcPts val="3254"/>
              </a:lnSpc>
            </a:pPr>
            <a:r>
              <a:rPr lang="en-US" sz="2781" spc="33" dirty="0">
                <a:solidFill>
                  <a:srgbClr val="000000"/>
                </a:solidFill>
                <a:latin typeface="Arial" panose="020B0604020202020204" pitchFamily="34" charset="0"/>
                <a:cs typeface="Arial" panose="020B0604020202020204" pitchFamily="34" charset="0"/>
              </a:rPr>
              <a:t>The financial </a:t>
            </a:r>
            <a:r>
              <a:rPr lang="en-US" sz="2781" spc="33" dirty="0" err="1">
                <a:solidFill>
                  <a:srgbClr val="000000"/>
                </a:solidFill>
                <a:latin typeface="Arial" panose="020B0604020202020204" pitchFamily="34" charset="0"/>
                <a:cs typeface="Arial" panose="020B0604020202020204" pitchFamily="34" charset="0"/>
              </a:rPr>
              <a:t>institution‘refused</a:t>
            </a:r>
            <a:r>
              <a:rPr lang="en-US" sz="2781" spc="33" dirty="0">
                <a:solidFill>
                  <a:srgbClr val="000000"/>
                </a:solidFill>
                <a:latin typeface="Arial" panose="020B0604020202020204" pitchFamily="34" charset="0"/>
                <a:cs typeface="Arial" panose="020B0604020202020204" pitchFamily="34" charset="0"/>
              </a:rPr>
              <a:t> to grant credit to A in connection with A making online purchases, based on matters classified as grounds of discrimination, such as gender, age, language and their combined effect’</a:t>
            </a:r>
          </a:p>
          <a:p>
            <a:pPr algn="ctr">
              <a:lnSpc>
                <a:spcPts val="3254"/>
              </a:lnSpc>
            </a:pPr>
            <a:endParaRPr lang="en-US" sz="2781" spc="33" dirty="0">
              <a:solidFill>
                <a:srgbClr val="000000"/>
              </a:solidFill>
              <a:latin typeface="Arial" panose="020B0604020202020204" pitchFamily="34" charset="0"/>
              <a:cs typeface="Arial" panose="020B0604020202020204" pitchFamily="34" charset="0"/>
            </a:endParaRPr>
          </a:p>
          <a:p>
            <a:pPr algn="ctr">
              <a:lnSpc>
                <a:spcPts val="3254"/>
              </a:lnSpc>
            </a:pPr>
            <a:endParaRPr lang="en-US" sz="2781" spc="33" dirty="0">
              <a:solidFill>
                <a:srgbClr val="000000"/>
              </a:solidFill>
              <a:latin typeface="Arial" panose="020B0604020202020204" pitchFamily="34" charset="0"/>
              <a:cs typeface="Arial" panose="020B0604020202020204" pitchFamily="34" charset="0"/>
            </a:endParaRPr>
          </a:p>
          <a:p>
            <a:pPr algn="ctr">
              <a:lnSpc>
                <a:spcPts val="3254"/>
              </a:lnSpc>
            </a:pPr>
            <a:r>
              <a:rPr lang="en-US" sz="2781" spc="33" dirty="0">
                <a:solidFill>
                  <a:srgbClr val="000000"/>
                </a:solidFill>
                <a:latin typeface="Arial" panose="020B0604020202020204" pitchFamily="34" charset="0"/>
                <a:cs typeface="Arial" panose="020B0604020202020204" pitchFamily="34" charset="0"/>
              </a:rPr>
              <a:t>National Non-discrimination and Equality Tribunal of Finland, case 2xx/2017</a:t>
            </a:r>
          </a:p>
        </p:txBody>
      </p:sp>
      <p:sp>
        <p:nvSpPr>
          <p:cNvPr id="6" name="TextBox 6"/>
          <p:cNvSpPr txBox="1"/>
          <p:nvPr/>
        </p:nvSpPr>
        <p:spPr>
          <a:xfrm>
            <a:off x="1028700" y="9116751"/>
            <a:ext cx="16230600" cy="1161408"/>
          </a:xfrm>
          <a:prstGeom prst="rect">
            <a:avLst/>
          </a:prstGeom>
        </p:spPr>
        <p:txBody>
          <a:bodyPr lIns="0" tIns="0" rIns="0" bIns="0" rtlCol="0" anchor="t">
            <a:spAutoFit/>
          </a:bodyPr>
          <a:lstStyle/>
          <a:p>
            <a:pPr algn="r">
              <a:lnSpc>
                <a:spcPct val="150000"/>
              </a:lnSpc>
            </a:pPr>
            <a:r>
              <a:rPr lang="en-US" sz="1381" spc="16" dirty="0">
                <a:solidFill>
                  <a:srgbClr val="000000"/>
                </a:solidFill>
                <a:latin typeface="Arial" panose="020B0604020202020204" pitchFamily="34" charset="0"/>
                <a:cs typeface="Arial" panose="020B0604020202020204" pitchFamily="34" charset="0"/>
              </a:rPr>
              <a:t>Source: Lorenz </a:t>
            </a:r>
            <a:r>
              <a:rPr lang="en-US" sz="1381" spc="16" dirty="0" err="1">
                <a:solidFill>
                  <a:srgbClr val="000000"/>
                </a:solidFill>
                <a:latin typeface="Arial" panose="020B0604020202020204" pitchFamily="34" charset="0"/>
                <a:cs typeface="Arial" panose="020B0604020202020204" pitchFamily="34" charset="0"/>
              </a:rPr>
              <a:t>Matzat</a:t>
            </a:r>
            <a:r>
              <a:rPr lang="en-US" sz="1381" spc="16" dirty="0">
                <a:solidFill>
                  <a:srgbClr val="000000"/>
                </a:solidFill>
                <a:latin typeface="Arial" panose="020B0604020202020204" pitchFamily="34" charset="0"/>
                <a:cs typeface="Arial" panose="020B0604020202020204" pitchFamily="34" charset="0"/>
              </a:rPr>
              <a:t> und Minna </a:t>
            </a:r>
            <a:r>
              <a:rPr lang="en-US" sz="1381" spc="16" dirty="0" err="1">
                <a:solidFill>
                  <a:srgbClr val="000000"/>
                </a:solidFill>
                <a:latin typeface="Arial" panose="020B0604020202020204" pitchFamily="34" charset="0"/>
                <a:cs typeface="Arial" panose="020B0604020202020204" pitchFamily="34" charset="0"/>
              </a:rPr>
              <a:t>Ruckenstein</a:t>
            </a:r>
            <a:r>
              <a:rPr lang="en-US" sz="1381" spc="16" dirty="0">
                <a:solidFill>
                  <a:srgbClr val="000000"/>
                </a:solidFill>
                <a:latin typeface="Arial" panose="020B0604020202020204" pitchFamily="34" charset="0"/>
                <a:cs typeface="Arial" panose="020B0604020202020204" pitchFamily="34" charset="0"/>
              </a:rPr>
              <a:t>, ‘</a:t>
            </a:r>
            <a:r>
              <a:rPr lang="en-US" sz="1381" spc="16" dirty="0" err="1">
                <a:solidFill>
                  <a:srgbClr val="000000"/>
                </a:solidFill>
                <a:latin typeface="Arial" panose="020B0604020202020204" pitchFamily="34" charset="0"/>
                <a:cs typeface="Arial" panose="020B0604020202020204" pitchFamily="34" charset="0"/>
              </a:rPr>
              <a:t>Kreditscoring</a:t>
            </a:r>
            <a:r>
              <a:rPr lang="en-US" sz="1381" spc="16" dirty="0">
                <a:solidFill>
                  <a:srgbClr val="000000"/>
                </a:solidFill>
                <a:latin typeface="Arial" panose="020B0604020202020204" pitchFamily="34" charset="0"/>
                <a:cs typeface="Arial" panose="020B0604020202020204" pitchFamily="34" charset="0"/>
              </a:rPr>
              <a:t>: </a:t>
            </a:r>
            <a:r>
              <a:rPr lang="en-US" sz="1381" spc="16" dirty="0" err="1">
                <a:solidFill>
                  <a:srgbClr val="000000"/>
                </a:solidFill>
                <a:latin typeface="Arial" panose="020B0604020202020204" pitchFamily="34" charset="0"/>
                <a:cs typeface="Arial" panose="020B0604020202020204" pitchFamily="34" charset="0"/>
              </a:rPr>
              <a:t>Urteil</a:t>
            </a:r>
            <a:r>
              <a:rPr lang="en-US" sz="1381" spc="16" dirty="0">
                <a:solidFill>
                  <a:srgbClr val="000000"/>
                </a:solidFill>
                <a:latin typeface="Arial" panose="020B0604020202020204" pitchFamily="34" charset="0"/>
                <a:cs typeface="Arial" panose="020B0604020202020204" pitchFamily="34" charset="0"/>
              </a:rPr>
              <a:t> </a:t>
            </a:r>
            <a:r>
              <a:rPr lang="en-US" sz="1381" spc="16" dirty="0" err="1">
                <a:solidFill>
                  <a:srgbClr val="000000"/>
                </a:solidFill>
                <a:latin typeface="Arial" panose="020B0604020202020204" pitchFamily="34" charset="0"/>
                <a:cs typeface="Arial" panose="020B0604020202020204" pitchFamily="34" charset="0"/>
              </a:rPr>
              <a:t>aus</a:t>
            </a:r>
            <a:r>
              <a:rPr lang="en-US" sz="1381" spc="16" dirty="0">
                <a:solidFill>
                  <a:srgbClr val="000000"/>
                </a:solidFill>
                <a:latin typeface="Arial" panose="020B0604020202020204" pitchFamily="34" charset="0"/>
                <a:cs typeface="Arial" panose="020B0604020202020204" pitchFamily="34" charset="0"/>
              </a:rPr>
              <a:t> </a:t>
            </a:r>
            <a:r>
              <a:rPr lang="en-US" sz="1381" spc="16" dirty="0" err="1">
                <a:solidFill>
                  <a:srgbClr val="000000"/>
                </a:solidFill>
                <a:latin typeface="Arial" panose="020B0604020202020204" pitchFamily="34" charset="0"/>
                <a:cs typeface="Arial" panose="020B0604020202020204" pitchFamily="34" charset="0"/>
              </a:rPr>
              <a:t>Finnland</a:t>
            </a:r>
            <a:r>
              <a:rPr lang="en-US" sz="1381" spc="16" dirty="0">
                <a:solidFill>
                  <a:srgbClr val="000000"/>
                </a:solidFill>
                <a:latin typeface="Arial" panose="020B0604020202020204" pitchFamily="34" charset="0"/>
                <a:cs typeface="Arial" panose="020B0604020202020204" pitchFamily="34" charset="0"/>
              </a:rPr>
              <a:t> </a:t>
            </a:r>
            <a:r>
              <a:rPr lang="en-US" sz="1381" spc="16" dirty="0" err="1">
                <a:solidFill>
                  <a:srgbClr val="000000"/>
                </a:solidFill>
                <a:latin typeface="Arial" panose="020B0604020202020204" pitchFamily="34" charset="0"/>
                <a:cs typeface="Arial" panose="020B0604020202020204" pitchFamily="34" charset="0"/>
              </a:rPr>
              <a:t>wirft</a:t>
            </a:r>
            <a:r>
              <a:rPr lang="en-US" sz="1381" spc="16" dirty="0">
                <a:solidFill>
                  <a:srgbClr val="000000"/>
                </a:solidFill>
                <a:latin typeface="Arial" panose="020B0604020202020204" pitchFamily="34" charset="0"/>
                <a:cs typeface="Arial" panose="020B0604020202020204" pitchFamily="34" charset="0"/>
              </a:rPr>
              <a:t> </a:t>
            </a:r>
            <a:r>
              <a:rPr lang="en-US" sz="1381" spc="16" dirty="0" err="1">
                <a:solidFill>
                  <a:srgbClr val="000000"/>
                </a:solidFill>
                <a:latin typeface="Arial" panose="020B0604020202020204" pitchFamily="34" charset="0"/>
                <a:cs typeface="Arial" panose="020B0604020202020204" pitchFamily="34" charset="0"/>
              </a:rPr>
              <a:t>Fragen</a:t>
            </a:r>
            <a:r>
              <a:rPr lang="en-US" sz="1381" spc="16" dirty="0">
                <a:solidFill>
                  <a:srgbClr val="000000"/>
                </a:solidFill>
                <a:latin typeface="Arial" panose="020B0604020202020204" pitchFamily="34" charset="0"/>
                <a:cs typeface="Arial" panose="020B0604020202020204" pitchFamily="34" charset="0"/>
              </a:rPr>
              <a:t> </a:t>
            </a:r>
            <a:r>
              <a:rPr lang="en-US" sz="1381" spc="16" dirty="0" err="1">
                <a:solidFill>
                  <a:srgbClr val="000000"/>
                </a:solidFill>
                <a:latin typeface="Arial" panose="020B0604020202020204" pitchFamily="34" charset="0"/>
                <a:cs typeface="Arial" panose="020B0604020202020204" pitchFamily="34" charset="0"/>
              </a:rPr>
              <a:t>zur</a:t>
            </a:r>
            <a:r>
              <a:rPr lang="en-US" sz="1381" spc="16" dirty="0">
                <a:solidFill>
                  <a:srgbClr val="000000"/>
                </a:solidFill>
                <a:latin typeface="Arial" panose="020B0604020202020204" pitchFamily="34" charset="0"/>
                <a:cs typeface="Arial" panose="020B0604020202020204" pitchFamily="34" charset="0"/>
              </a:rPr>
              <a:t> </a:t>
            </a:r>
            <a:r>
              <a:rPr lang="en-US" sz="1381" spc="16" dirty="0" err="1">
                <a:solidFill>
                  <a:srgbClr val="000000"/>
                </a:solidFill>
                <a:latin typeface="Arial" panose="020B0604020202020204" pitchFamily="34" charset="0"/>
                <a:cs typeface="Arial" panose="020B0604020202020204" pitchFamily="34" charset="0"/>
              </a:rPr>
              <a:t>Diskriminierung</a:t>
            </a:r>
            <a:r>
              <a:rPr lang="en-US" sz="1381" spc="16" dirty="0">
                <a:solidFill>
                  <a:srgbClr val="000000"/>
                </a:solidFill>
                <a:latin typeface="Arial" panose="020B0604020202020204" pitchFamily="34" charset="0"/>
                <a:cs typeface="Arial" panose="020B0604020202020204" pitchFamily="34" charset="0"/>
              </a:rPr>
              <a:t> auf’ (2018) </a:t>
            </a:r>
            <a:r>
              <a:rPr lang="en-US" sz="1381" spc="16" dirty="0" err="1">
                <a:solidFill>
                  <a:srgbClr val="000000"/>
                </a:solidFill>
                <a:latin typeface="Arial" panose="020B0604020202020204" pitchFamily="34" charset="0"/>
                <a:cs typeface="Arial" panose="020B0604020202020204" pitchFamily="34" charset="0"/>
              </a:rPr>
              <a:t>AlgorithmWatch</a:t>
            </a:r>
            <a:r>
              <a:rPr lang="en-US" sz="1381" spc="16" dirty="0">
                <a:solidFill>
                  <a:srgbClr val="000000"/>
                </a:solidFill>
                <a:latin typeface="Arial" panose="020B0604020202020204" pitchFamily="34" charset="0"/>
                <a:cs typeface="Arial" panose="020B0604020202020204" pitchFamily="34" charset="0"/>
              </a:rPr>
              <a:t> available at </a:t>
            </a:r>
            <a:r>
              <a:rPr lang="en-US" sz="1381" u="sng" spc="16" dirty="0">
                <a:solidFill>
                  <a:srgbClr val="000000"/>
                </a:solidFill>
                <a:latin typeface="Arial" panose="020B0604020202020204" pitchFamily="34" charset="0"/>
                <a:cs typeface="Arial" panose="020B0604020202020204" pitchFamily="34" charset="0"/>
                <a:hlinkClick r:id="rId7" tooltip="https://algorithmwatch.org/de/kreditscoring-urteil-aus-finnland-wirft-fragen-zur-diskriminierung-auf/"/>
              </a:rPr>
              <a:t>https://algorithmwatch.org/en/automated-discrimination-facebook-google</a:t>
            </a:r>
            <a:r>
              <a:rPr lang="en-US" sz="1381" spc="16" dirty="0">
                <a:solidFill>
                  <a:srgbClr val="000000"/>
                </a:solidFill>
                <a:latin typeface="Arial" panose="020B0604020202020204" pitchFamily="34" charset="0"/>
                <a:cs typeface="Arial" panose="020B0604020202020204" pitchFamily="34" charset="0"/>
              </a:rPr>
              <a:t>/</a:t>
            </a:r>
          </a:p>
          <a:p>
            <a:pPr algn="r">
              <a:lnSpc>
                <a:spcPct val="150000"/>
              </a:lnSpc>
            </a:pPr>
            <a:r>
              <a:rPr lang="en-US" sz="1381" spc="16" dirty="0">
                <a:solidFill>
                  <a:srgbClr val="000000"/>
                </a:solidFill>
                <a:latin typeface="Arial" panose="020B0604020202020204" pitchFamily="34" charset="0"/>
                <a:cs typeface="Arial" panose="020B0604020202020204" pitchFamily="34" charset="0"/>
              </a:rPr>
              <a:t>&amp; https://www.yvtltk.fi/en/index/opinionsanddecisions/decisions.html</a:t>
            </a:r>
          </a:p>
          <a:p>
            <a:pPr algn="r">
              <a:lnSpc>
                <a:spcPts val="1616"/>
              </a:lnSpc>
            </a:pPr>
            <a:endParaRPr lang="en-US" sz="1381" spc="16" dirty="0">
              <a:solidFill>
                <a:srgbClr val="000000"/>
              </a:solidFill>
              <a:latin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859951" y="1095375"/>
            <a:ext cx="1527178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34"/>
              </a:lnSpc>
              <a:spcBef>
                <a:spcPts val="0"/>
              </a:spcBef>
              <a:spcAft>
                <a:spcPts val="0"/>
              </a:spcAft>
              <a:buClrTx/>
              <a:buSzTx/>
              <a:buFontTx/>
              <a:buNone/>
              <a:tabLst/>
              <a:defRPr/>
            </a:pPr>
            <a:r>
              <a:rPr kumimoji="0" lang="en-US" sz="4604" b="0" i="0" u="none" strike="noStrike" kern="1200" cap="none" spc="9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Behind the veneer of objectivity 2</a:t>
            </a:r>
          </a:p>
        </p:txBody>
      </p:sp>
      <p:sp>
        <p:nvSpPr>
          <p:cNvPr id="3" name="TextBox 3"/>
          <p:cNvSpPr txBox="1"/>
          <p:nvPr/>
        </p:nvSpPr>
        <p:spPr>
          <a:xfrm>
            <a:off x="4859951" y="2100352"/>
            <a:ext cx="11340961" cy="423619"/>
          </a:xfrm>
          <a:prstGeom prst="rect">
            <a:avLst/>
          </a:prstGeom>
        </p:spPr>
        <p:txBody>
          <a:bodyPr lIns="0" tIns="0" rIns="0" bIns="0" rtlCol="0" anchor="t">
            <a:spAutoFit/>
          </a:bodyPr>
          <a:lstStyle/>
          <a:p>
            <a:pPr algn="l">
              <a:lnSpc>
                <a:spcPts val="3572"/>
              </a:lnSpc>
            </a:pPr>
            <a:r>
              <a:rPr lang="en-US" sz="2381" spc="285" dirty="0">
                <a:solidFill>
                  <a:srgbClr val="000000"/>
                </a:solidFill>
                <a:latin typeface="Arial" panose="020B0604020202020204" pitchFamily="34" charset="0"/>
                <a:cs typeface="Arial" panose="020B0604020202020204" pitchFamily="34" charset="0"/>
              </a:rPr>
              <a:t>Profiling and targeting</a:t>
            </a:r>
          </a:p>
        </p:txBody>
      </p:sp>
      <p:sp>
        <p:nvSpPr>
          <p:cNvPr id="4" name="Freeform 4">
            <a:extLst>
              <a:ext uri="{C183D7F6-B498-43B3-948B-1728B52AA6E4}">
                <adec:decorative xmlns:adec="http://schemas.microsoft.com/office/drawing/2017/decorative" val="1"/>
              </a:ext>
            </a:extLst>
          </p:cNvPr>
          <p:cNvSpPr/>
          <p:nvPr/>
        </p:nvSpPr>
        <p:spPr>
          <a:xfrm>
            <a:off x="514350" y="6456426"/>
            <a:ext cx="8131889" cy="2527939"/>
          </a:xfrm>
          <a:custGeom>
            <a:avLst/>
            <a:gdLst/>
            <a:ahLst/>
            <a:cxnLst/>
            <a:rect l="l" t="t" r="r" b="b"/>
            <a:pathLst>
              <a:path w="8131889" h="2527939">
                <a:moveTo>
                  <a:pt x="0" y="0"/>
                </a:moveTo>
                <a:lnTo>
                  <a:pt x="8131889" y="0"/>
                </a:lnTo>
                <a:lnTo>
                  <a:pt x="8131889" y="2527939"/>
                </a:lnTo>
                <a:lnTo>
                  <a:pt x="0" y="2527939"/>
                </a:lnTo>
                <a:lnTo>
                  <a:pt x="0" y="0"/>
                </a:lnTo>
                <a:close/>
              </a:path>
            </a:pathLst>
          </a:custGeom>
          <a:blipFill>
            <a:blip r:embed="rId3"/>
            <a:stretch>
              <a:fillRect r="-5491"/>
            </a:stretch>
          </a:blipFill>
        </p:spPr>
        <p:txBody>
          <a:bodyPr/>
          <a:lstStyle/>
          <a:p>
            <a:endParaRPr lang="en-BE"/>
          </a:p>
        </p:txBody>
      </p:sp>
      <p:sp>
        <p:nvSpPr>
          <p:cNvPr id="5" name="Freeform 5">
            <a:extLst>
              <a:ext uri="{C183D7F6-B498-43B3-948B-1728B52AA6E4}">
                <adec:decorative xmlns:adec="http://schemas.microsoft.com/office/drawing/2017/decorative" val="1"/>
              </a:ext>
            </a:extLst>
          </p:cNvPr>
          <p:cNvSpPr/>
          <p:nvPr/>
        </p:nvSpPr>
        <p:spPr>
          <a:xfrm rot="-10800000">
            <a:off x="9190369" y="4218368"/>
            <a:ext cx="2512113" cy="2512113"/>
          </a:xfrm>
          <a:custGeom>
            <a:avLst/>
            <a:gdLst/>
            <a:ahLst/>
            <a:cxnLst/>
            <a:rect l="l" t="t" r="r" b="b"/>
            <a:pathLst>
              <a:path w="2512113" h="2512113">
                <a:moveTo>
                  <a:pt x="0" y="0"/>
                </a:moveTo>
                <a:lnTo>
                  <a:pt x="2512114" y="0"/>
                </a:lnTo>
                <a:lnTo>
                  <a:pt x="2512114" y="2512113"/>
                </a:lnTo>
                <a:lnTo>
                  <a:pt x="0" y="25121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6" name="Freeform 6">
            <a:extLst>
              <a:ext uri="{C183D7F6-B498-43B3-948B-1728B52AA6E4}">
                <adec:decorative xmlns:adec="http://schemas.microsoft.com/office/drawing/2017/decorative" val="1"/>
              </a:ext>
            </a:extLst>
          </p:cNvPr>
          <p:cNvSpPr/>
          <p:nvPr/>
        </p:nvSpPr>
        <p:spPr>
          <a:xfrm rot="-10800000">
            <a:off x="11702483" y="5403982"/>
            <a:ext cx="1408840" cy="140884"/>
          </a:xfrm>
          <a:custGeom>
            <a:avLst/>
            <a:gdLst/>
            <a:ahLst/>
            <a:cxnLst/>
            <a:rect l="l" t="t" r="r" b="b"/>
            <a:pathLst>
              <a:path w="1408840" h="140884">
                <a:moveTo>
                  <a:pt x="0" y="0"/>
                </a:moveTo>
                <a:lnTo>
                  <a:pt x="1408839" y="0"/>
                </a:lnTo>
                <a:lnTo>
                  <a:pt x="1408839" y="140884"/>
                </a:lnTo>
                <a:lnTo>
                  <a:pt x="0" y="1408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BE"/>
          </a:p>
        </p:txBody>
      </p:sp>
      <p:sp>
        <p:nvSpPr>
          <p:cNvPr id="7" name="Freeform 7">
            <a:extLst>
              <a:ext uri="{C183D7F6-B498-43B3-948B-1728B52AA6E4}">
                <adec:decorative xmlns:adec="http://schemas.microsoft.com/office/drawing/2017/decorative" val="1"/>
              </a:ext>
            </a:extLst>
          </p:cNvPr>
          <p:cNvSpPr/>
          <p:nvPr/>
        </p:nvSpPr>
        <p:spPr>
          <a:xfrm>
            <a:off x="13099307" y="5860394"/>
            <a:ext cx="1373973" cy="1373973"/>
          </a:xfrm>
          <a:custGeom>
            <a:avLst/>
            <a:gdLst/>
            <a:ahLst/>
            <a:cxnLst/>
            <a:rect l="l" t="t" r="r" b="b"/>
            <a:pathLst>
              <a:path w="1373973" h="1373973">
                <a:moveTo>
                  <a:pt x="0" y="0"/>
                </a:moveTo>
                <a:lnTo>
                  <a:pt x="1373972" y="0"/>
                </a:lnTo>
                <a:lnTo>
                  <a:pt x="1373972" y="1373972"/>
                </a:lnTo>
                <a:lnTo>
                  <a:pt x="0" y="1373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BE"/>
          </a:p>
        </p:txBody>
      </p:sp>
      <p:sp>
        <p:nvSpPr>
          <p:cNvPr id="8" name="Freeform 8">
            <a:extLst>
              <a:ext uri="{C183D7F6-B498-43B3-948B-1728B52AA6E4}">
                <adec:decorative xmlns:adec="http://schemas.microsoft.com/office/drawing/2017/decorative" val="1"/>
              </a:ext>
            </a:extLst>
          </p:cNvPr>
          <p:cNvSpPr/>
          <p:nvPr/>
        </p:nvSpPr>
        <p:spPr>
          <a:xfrm>
            <a:off x="13099307" y="4787438"/>
            <a:ext cx="1373973" cy="1373973"/>
          </a:xfrm>
          <a:custGeom>
            <a:avLst/>
            <a:gdLst/>
            <a:ahLst/>
            <a:cxnLst/>
            <a:rect l="l" t="t" r="r" b="b"/>
            <a:pathLst>
              <a:path w="1373973" h="1373973">
                <a:moveTo>
                  <a:pt x="0" y="0"/>
                </a:moveTo>
                <a:lnTo>
                  <a:pt x="1373972" y="0"/>
                </a:lnTo>
                <a:lnTo>
                  <a:pt x="1373972" y="1373973"/>
                </a:lnTo>
                <a:lnTo>
                  <a:pt x="0" y="13739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BE"/>
          </a:p>
        </p:txBody>
      </p:sp>
      <p:sp>
        <p:nvSpPr>
          <p:cNvPr id="9" name="Freeform 9">
            <a:extLst>
              <a:ext uri="{C183D7F6-B498-43B3-948B-1728B52AA6E4}">
                <adec:decorative xmlns:adec="http://schemas.microsoft.com/office/drawing/2017/decorative" val="1"/>
              </a:ext>
            </a:extLst>
          </p:cNvPr>
          <p:cNvSpPr/>
          <p:nvPr/>
        </p:nvSpPr>
        <p:spPr>
          <a:xfrm>
            <a:off x="13099307" y="3714482"/>
            <a:ext cx="1373973" cy="1373973"/>
          </a:xfrm>
          <a:custGeom>
            <a:avLst/>
            <a:gdLst/>
            <a:ahLst/>
            <a:cxnLst/>
            <a:rect l="l" t="t" r="r" b="b"/>
            <a:pathLst>
              <a:path w="1373973" h="1373973">
                <a:moveTo>
                  <a:pt x="0" y="0"/>
                </a:moveTo>
                <a:lnTo>
                  <a:pt x="1373972" y="0"/>
                </a:lnTo>
                <a:lnTo>
                  <a:pt x="1373972" y="1373973"/>
                </a:lnTo>
                <a:lnTo>
                  <a:pt x="0" y="13739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BE"/>
          </a:p>
        </p:txBody>
      </p:sp>
      <p:sp>
        <p:nvSpPr>
          <p:cNvPr id="15" name="TextBox 15"/>
          <p:cNvSpPr txBox="1"/>
          <p:nvPr/>
        </p:nvSpPr>
        <p:spPr>
          <a:xfrm>
            <a:off x="13099307" y="2549987"/>
            <a:ext cx="4159993" cy="896592"/>
          </a:xfrm>
          <a:prstGeom prst="rect">
            <a:avLst/>
          </a:prstGeom>
        </p:spPr>
        <p:txBody>
          <a:bodyPr lIns="0" tIns="0" rIns="0" bIns="0" rtlCol="0" anchor="t">
            <a:spAutoFit/>
          </a:bodyPr>
          <a:lstStyle/>
          <a:p>
            <a:pPr algn="ctr">
              <a:lnSpc>
                <a:spcPct val="150000"/>
              </a:lnSpc>
            </a:pPr>
            <a:r>
              <a:rPr lang="en-US" sz="2070" spc="82" dirty="0">
                <a:solidFill>
                  <a:srgbClr val="000000"/>
                </a:solidFill>
                <a:latin typeface="Arial" panose="020B0604020202020204" pitchFamily="34" charset="0"/>
                <a:cs typeface="Arial" panose="020B0604020202020204" pitchFamily="34" charset="0"/>
              </a:rPr>
              <a:t>Facebook “likes” predicted by the model</a:t>
            </a:r>
          </a:p>
        </p:txBody>
      </p:sp>
      <p:sp>
        <p:nvSpPr>
          <p:cNvPr id="10" name="TextBox 10"/>
          <p:cNvSpPr txBox="1"/>
          <p:nvPr/>
        </p:nvSpPr>
        <p:spPr>
          <a:xfrm>
            <a:off x="9540025" y="5098390"/>
            <a:ext cx="1812802" cy="733018"/>
          </a:xfrm>
          <a:prstGeom prst="rect">
            <a:avLst/>
          </a:prstGeom>
        </p:spPr>
        <p:txBody>
          <a:bodyPr lIns="0" tIns="0" rIns="0" bIns="0" rtlCol="0" anchor="t">
            <a:spAutoFit/>
          </a:bodyPr>
          <a:lstStyle/>
          <a:p>
            <a:pPr algn="ctr">
              <a:lnSpc>
                <a:spcPts val="2903"/>
              </a:lnSpc>
            </a:pPr>
            <a:r>
              <a:rPr lang="en-US" sz="2379" spc="95">
                <a:solidFill>
                  <a:srgbClr val="000000"/>
                </a:solidFill>
                <a:latin typeface="Montserrat Classic"/>
              </a:rPr>
              <a:t>sexual orientation</a:t>
            </a:r>
          </a:p>
        </p:txBody>
      </p:sp>
      <p:sp>
        <p:nvSpPr>
          <p:cNvPr id="11" name="TextBox 11"/>
          <p:cNvSpPr txBox="1"/>
          <p:nvPr/>
        </p:nvSpPr>
        <p:spPr>
          <a:xfrm>
            <a:off x="14805565" y="3762107"/>
            <a:ext cx="2453735" cy="291064"/>
          </a:xfrm>
          <a:prstGeom prst="rect">
            <a:avLst/>
          </a:prstGeom>
        </p:spPr>
        <p:txBody>
          <a:bodyPr lIns="0" tIns="0" rIns="0" bIns="0" rtlCol="0" anchor="t">
            <a:spAutoFit/>
          </a:bodyPr>
          <a:lstStyle/>
          <a:p>
            <a:pPr algn="l">
              <a:lnSpc>
                <a:spcPts val="2263"/>
              </a:lnSpc>
            </a:pPr>
            <a:r>
              <a:rPr lang="en-US" sz="2286" spc="91">
                <a:solidFill>
                  <a:srgbClr val="000000"/>
                </a:solidFill>
                <a:latin typeface="Montserrat Light"/>
              </a:rPr>
              <a:t>Britney Spears </a:t>
            </a:r>
          </a:p>
        </p:txBody>
      </p:sp>
      <p:sp>
        <p:nvSpPr>
          <p:cNvPr id="12" name="TextBox 12"/>
          <p:cNvSpPr txBox="1"/>
          <p:nvPr/>
        </p:nvSpPr>
        <p:spPr>
          <a:xfrm>
            <a:off x="14805565" y="4801212"/>
            <a:ext cx="2453735" cy="304990"/>
          </a:xfrm>
          <a:prstGeom prst="rect">
            <a:avLst/>
          </a:prstGeom>
        </p:spPr>
        <p:txBody>
          <a:bodyPr lIns="0" tIns="0" rIns="0" bIns="0" rtlCol="0" anchor="t">
            <a:spAutoFit/>
          </a:bodyPr>
          <a:lstStyle/>
          <a:p>
            <a:pPr algn="l">
              <a:lnSpc>
                <a:spcPts val="2370"/>
              </a:lnSpc>
            </a:pPr>
            <a:r>
              <a:rPr lang="en-US" sz="2394" spc="95">
                <a:solidFill>
                  <a:srgbClr val="000000"/>
                </a:solidFill>
                <a:latin typeface="Montserrat Light"/>
              </a:rPr>
              <a:t>Wu-Tang Clan</a:t>
            </a:r>
          </a:p>
        </p:txBody>
      </p:sp>
      <p:sp>
        <p:nvSpPr>
          <p:cNvPr id="13" name="TextBox 13"/>
          <p:cNvSpPr txBox="1"/>
          <p:nvPr/>
        </p:nvSpPr>
        <p:spPr>
          <a:xfrm>
            <a:off x="14805565" y="5685193"/>
            <a:ext cx="2453735" cy="545331"/>
          </a:xfrm>
          <a:prstGeom prst="rect">
            <a:avLst/>
          </a:prstGeom>
        </p:spPr>
        <p:txBody>
          <a:bodyPr lIns="0" tIns="0" rIns="0" bIns="0" rtlCol="0" anchor="t">
            <a:spAutoFit/>
          </a:bodyPr>
          <a:lstStyle/>
          <a:p>
            <a:pPr algn="l">
              <a:lnSpc>
                <a:spcPts val="2156"/>
              </a:lnSpc>
            </a:pPr>
            <a:r>
              <a:rPr lang="en-US" sz="2178" spc="87">
                <a:solidFill>
                  <a:srgbClr val="000000"/>
                </a:solidFill>
                <a:latin typeface="Montserrat Light"/>
              </a:rPr>
              <a:t>Human rights campaigns</a:t>
            </a:r>
          </a:p>
        </p:txBody>
      </p:sp>
      <p:sp>
        <p:nvSpPr>
          <p:cNvPr id="14" name="TextBox 14"/>
          <p:cNvSpPr txBox="1"/>
          <p:nvPr/>
        </p:nvSpPr>
        <p:spPr>
          <a:xfrm>
            <a:off x="14805565" y="6721681"/>
            <a:ext cx="2453735" cy="779027"/>
          </a:xfrm>
          <a:prstGeom prst="rect">
            <a:avLst/>
          </a:prstGeom>
        </p:spPr>
        <p:txBody>
          <a:bodyPr lIns="0" tIns="0" rIns="0" bIns="0" rtlCol="0" anchor="t">
            <a:spAutoFit/>
          </a:bodyPr>
          <a:lstStyle/>
          <a:p>
            <a:pPr algn="l">
              <a:lnSpc>
                <a:spcPts val="2049"/>
              </a:lnSpc>
            </a:pPr>
            <a:r>
              <a:rPr lang="en-US" sz="2070" spc="82">
                <a:solidFill>
                  <a:srgbClr val="000000"/>
                </a:solidFill>
                <a:latin typeface="Montserrat Light"/>
              </a:rPr>
              <a:t>Waking up confused after a nap</a:t>
            </a:r>
          </a:p>
        </p:txBody>
      </p:sp>
      <p:sp>
        <p:nvSpPr>
          <p:cNvPr id="16" name="Freeform 16">
            <a:extLst>
              <a:ext uri="{C183D7F6-B498-43B3-948B-1728B52AA6E4}">
                <adec:decorative xmlns:adec="http://schemas.microsoft.com/office/drawing/2017/decorative" val="1"/>
              </a:ext>
            </a:extLst>
          </p:cNvPr>
          <p:cNvSpPr/>
          <p:nvPr/>
        </p:nvSpPr>
        <p:spPr>
          <a:xfrm>
            <a:off x="0" y="0"/>
            <a:ext cx="4170936" cy="6185949"/>
          </a:xfrm>
          <a:custGeom>
            <a:avLst/>
            <a:gdLst/>
            <a:ahLst/>
            <a:cxnLst/>
            <a:rect l="l" t="t" r="r" b="b"/>
            <a:pathLst>
              <a:path w="4170936" h="6185949">
                <a:moveTo>
                  <a:pt x="0" y="0"/>
                </a:moveTo>
                <a:lnTo>
                  <a:pt x="4170936" y="0"/>
                </a:lnTo>
                <a:lnTo>
                  <a:pt x="4170936" y="6185949"/>
                </a:lnTo>
                <a:lnTo>
                  <a:pt x="0" y="6185949"/>
                </a:lnTo>
                <a:lnTo>
                  <a:pt x="0" y="0"/>
                </a:lnTo>
                <a:close/>
              </a:path>
            </a:pathLst>
          </a:custGeom>
          <a:blipFill>
            <a:blip r:embed="rId10"/>
            <a:stretch>
              <a:fillRect/>
            </a:stretch>
          </a:blipFill>
        </p:spPr>
        <p:txBody>
          <a:bodyPr/>
          <a:lstStyle/>
          <a:p>
            <a:endParaRPr lang="en-BE"/>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820D3E3E695243A18602BCD7DE657A" ma:contentTypeVersion="19" ma:contentTypeDescription="Create a new document." ma:contentTypeScope="" ma:versionID="24c4f0fb971506cb32eded772314e1fc">
  <xsd:schema xmlns:xsd="http://www.w3.org/2001/XMLSchema" xmlns:xs="http://www.w3.org/2001/XMLSchema" xmlns:p="http://schemas.microsoft.com/office/2006/metadata/properties" xmlns:ns2="5dcaf206-b009-4658-99e1-4d638e44d8f5" xmlns:ns3="1fbf4851-1fe8-4378-a6d9-5967d98f316b" targetNamespace="http://schemas.microsoft.com/office/2006/metadata/properties" ma:root="true" ma:fieldsID="6de88571e738abf75a08d6972eb71fed" ns2:_="" ns3:_="">
    <xsd:import namespace="5dcaf206-b009-4658-99e1-4d638e44d8f5"/>
    <xsd:import namespace="1fbf4851-1fe8-4378-a6d9-5967d98f31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UR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caf206-b009-4658-99e1-4d638e44d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URL" ma:index="20" nillable="true" ma:displayName="URL"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91b2610-8ca3-4954-baf1-f497d7f4fe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bf4851-1fe8-4378-a6d9-5967d98f31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a178bd2-4b36-41f2-9a25-ef564fee8ee7}" ma:internalName="TaxCatchAll" ma:showField="CatchAllData" ma:web="1fbf4851-1fe8-4378-a6d9-5967d98f31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fbf4851-1fe8-4378-a6d9-5967d98f316b" xsi:nil="true"/>
    <lcf76f155ced4ddcb4097134ff3c332f xmlns="5dcaf206-b009-4658-99e1-4d638e44d8f5">
      <Terms xmlns="http://schemas.microsoft.com/office/infopath/2007/PartnerControls"/>
    </lcf76f155ced4ddcb4097134ff3c332f>
    <URL xmlns="5dcaf206-b009-4658-99e1-4d638e44d8f5">
      <Url xsi:nil="true"/>
      <Description xsi:nil="true"/>
    </URL>
  </documentManagement>
</p:properties>
</file>

<file path=customXml/itemProps1.xml><?xml version="1.0" encoding="utf-8"?>
<ds:datastoreItem xmlns:ds="http://schemas.openxmlformats.org/officeDocument/2006/customXml" ds:itemID="{BC63AE0E-AF5B-4FCB-9C00-53AFF6841680}">
  <ds:schemaRefs>
    <ds:schemaRef ds:uri="http://schemas.microsoft.com/sharepoint/v3/contenttype/forms"/>
  </ds:schemaRefs>
</ds:datastoreItem>
</file>

<file path=customXml/itemProps2.xml><?xml version="1.0" encoding="utf-8"?>
<ds:datastoreItem xmlns:ds="http://schemas.openxmlformats.org/officeDocument/2006/customXml" ds:itemID="{3D0DD54D-EA27-4A8D-B542-0AD2D7996955}"/>
</file>

<file path=customXml/itemProps3.xml><?xml version="1.0" encoding="utf-8"?>
<ds:datastoreItem xmlns:ds="http://schemas.openxmlformats.org/officeDocument/2006/customXml" ds:itemID="{5144215F-9CBE-4F33-B60F-FA253DA4FE15}"/>
</file>

<file path=docProps/app.xml><?xml version="1.0" encoding="utf-8"?>
<Properties xmlns="http://schemas.openxmlformats.org/officeDocument/2006/extended-properties" xmlns:vt="http://schemas.openxmlformats.org/officeDocument/2006/docPropsVTypes">
  <TotalTime>17</TotalTime>
  <Words>2069</Words>
  <Application>Microsoft Office PowerPoint</Application>
  <PresentationFormat>Personalizzato</PresentationFormat>
  <Paragraphs>225</Paragraphs>
  <Slides>27</Slides>
  <Notes>12</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27</vt:i4>
      </vt:variant>
    </vt:vector>
  </HeadingPairs>
  <TitlesOfParts>
    <vt:vector size="41" baseType="lpstr">
      <vt:lpstr>Cormorant Garamond Medium</vt:lpstr>
      <vt:lpstr>Montserrat Light Bold</vt:lpstr>
      <vt:lpstr>Barlow Condensed Bold Italics</vt:lpstr>
      <vt:lpstr>Calibri</vt:lpstr>
      <vt:lpstr>Montserrat Light</vt:lpstr>
      <vt:lpstr> Arial</vt:lpstr>
      <vt:lpstr>Montserrat Classic</vt:lpstr>
      <vt:lpstr>Cormorant Garamond Light</vt:lpstr>
      <vt:lpstr>Open Sans Bold</vt:lpstr>
      <vt:lpstr>Glacial Indifference Bold</vt:lpstr>
      <vt:lpstr>Arial</vt:lpstr>
      <vt:lpstr>Norwester</vt:lpstr>
      <vt:lpstr>Glacial Indifference</vt:lpstr>
      <vt:lpstr>Office Theme</vt:lpstr>
      <vt:lpstr>Legal responses to intersectional inequality in the algorithmic age:  Opportunities for improving the protection offered by Equality Bodies</vt:lpstr>
      <vt:lpstr>Outline</vt:lpstr>
      <vt:lpstr>1. The problem</vt:lpstr>
      <vt:lpstr>Photo by Jonathan Borba on Unsplash</vt:lpstr>
      <vt:lpstr>AI’s broken promises: </vt:lpstr>
      <vt:lpstr>AI’s broken promises 2:</vt:lpstr>
      <vt:lpstr>AI’s broken promises 3:</vt:lpstr>
      <vt:lpstr>Behind the veneer of objectivity</vt:lpstr>
      <vt:lpstr>Behind the veneer of objectivity 2</vt:lpstr>
      <vt:lpstr>'Garbage in,       garbage out'</vt:lpstr>
      <vt:lpstr>2. The legal gaps</vt:lpstr>
      <vt:lpstr>From algorithmic bias to discrimination</vt:lpstr>
      <vt:lpstr>The legal framework: EU anti-discrimination law</vt:lpstr>
      <vt:lpstr>Intersectional discrimination</vt:lpstr>
      <vt:lpstr>Emergent patterns of discrimination?</vt:lpstr>
      <vt:lpstr>Legal resources</vt:lpstr>
      <vt:lpstr>Case law resources</vt:lpstr>
      <vt:lpstr>Algorithmic discrimination: proxies and inferences</vt:lpstr>
      <vt:lpstr>From algorithmic bias to discrimination 2</vt:lpstr>
      <vt:lpstr>Two round holes and a square peg</vt:lpstr>
      <vt:lpstr>Legal consequences of the direct/indirect qualification</vt:lpstr>
      <vt:lpstr>3. The invitation</vt:lpstr>
      <vt:lpstr>Instruction to discriminate</vt:lpstr>
      <vt:lpstr>Quote:</vt:lpstr>
      <vt:lpstr>From discrimination by design to equality by design</vt:lpstr>
      <vt:lpstr>Consequences</vt:lpstr>
      <vt:lpstr>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EQUINET 14/06/2024</dc:title>
  <dc:creator>Marta Pompili</dc:creator>
  <cp:lastModifiedBy>Marta Pompili</cp:lastModifiedBy>
  <cp:revision>12</cp:revision>
  <dcterms:created xsi:type="dcterms:W3CDTF">2006-08-16T00:00:00Z</dcterms:created>
  <dcterms:modified xsi:type="dcterms:W3CDTF">2024-06-28T07:36:58Z</dcterms:modified>
  <dc:identifier>DAGH8H9_Mso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0x01010008820D3E3E695243A18602BCD7DE657A</vt:lpwstr>
  </property>
</Properties>
</file>