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67" r:id="rId7"/>
    <p:sldId id="269" r:id="rId8"/>
    <p:sldId id="266" r:id="rId9"/>
    <p:sldId id="262" r:id="rId10"/>
    <p:sldId id="265" r:id="rId11"/>
    <p:sldId id="257" r:id="rId12"/>
    <p:sldId id="261" r:id="rId13"/>
    <p:sldId id="270" r:id="rId14"/>
    <p:sldId id="276" r:id="rId15"/>
    <p:sldId id="275" r:id="rId16"/>
    <p:sldId id="271" r:id="rId17"/>
    <p:sldId id="273" r:id="rId18"/>
    <p:sldId id="260" r:id="rId19"/>
    <p:sldId id="27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02015-D20D-401B-B767-66CDC4F65FCD}" v="1" dt="2023-11-13T15:39:46.919"/>
    <p1510:client id="{D08ED911-ACB2-FEF9-BAD9-164C329E7FDD}" v="1" dt="2023-11-15T10:32:03.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Crespo" userId="9bda893e6b3ef0cf" providerId="LiveId" clId="{FE07753B-7CC9-4477-9453-4851B565296E}"/>
    <pc:docChg chg="custSel addSld delSld modSld">
      <pc:chgData name="Rita Crespo" userId="9bda893e6b3ef0cf" providerId="LiveId" clId="{FE07753B-7CC9-4477-9453-4851B565296E}" dt="2023-11-09T15:47:20.061" v="3046" actId="20577"/>
      <pc:docMkLst>
        <pc:docMk/>
      </pc:docMkLst>
      <pc:sldChg chg="addSp modSp new mod">
        <pc:chgData name="Rita Crespo" userId="9bda893e6b3ef0cf" providerId="LiveId" clId="{FE07753B-7CC9-4477-9453-4851B565296E}" dt="2023-11-09T15:45:55.700" v="2832" actId="20577"/>
        <pc:sldMkLst>
          <pc:docMk/>
          <pc:sldMk cId="2027883910" sldId="270"/>
        </pc:sldMkLst>
        <pc:spChg chg="mod">
          <ac:chgData name="Rita Crespo" userId="9bda893e6b3ef0cf" providerId="LiveId" clId="{FE07753B-7CC9-4477-9453-4851B565296E}" dt="2023-11-09T15:45:55.700" v="2832" actId="20577"/>
          <ac:spMkLst>
            <pc:docMk/>
            <pc:sldMk cId="2027883910" sldId="270"/>
            <ac:spMk id="2" creationId="{63609A4A-BBC2-5393-A9B3-C46DDA970F53}"/>
          </ac:spMkLst>
        </pc:spChg>
        <pc:spChg chg="mod">
          <ac:chgData name="Rita Crespo" userId="9bda893e6b3ef0cf" providerId="LiveId" clId="{FE07753B-7CC9-4477-9453-4851B565296E}" dt="2023-11-09T15:45:35.527" v="2821" actId="20577"/>
          <ac:spMkLst>
            <pc:docMk/>
            <pc:sldMk cId="2027883910" sldId="270"/>
            <ac:spMk id="3" creationId="{656A3A35-D5D1-A0C0-7C99-6C26CD3062F8}"/>
          </ac:spMkLst>
        </pc:spChg>
        <pc:picChg chg="add mod">
          <ac:chgData name="Rita Crespo" userId="9bda893e6b3ef0cf" providerId="LiveId" clId="{FE07753B-7CC9-4477-9453-4851B565296E}" dt="2023-11-09T09:08:27.543" v="1052" actId="1076"/>
          <ac:picMkLst>
            <pc:docMk/>
            <pc:sldMk cId="2027883910" sldId="270"/>
            <ac:picMk id="4" creationId="{A0036189-7E84-3850-D768-2D4DE05DE2AC}"/>
          </ac:picMkLst>
        </pc:picChg>
      </pc:sldChg>
      <pc:sldChg chg="addSp modSp new mod setBg">
        <pc:chgData name="Rita Crespo" userId="9bda893e6b3ef0cf" providerId="LiveId" clId="{FE07753B-7CC9-4477-9453-4851B565296E}" dt="2023-11-09T15:46:18.542" v="2869" actId="27636"/>
        <pc:sldMkLst>
          <pc:docMk/>
          <pc:sldMk cId="2352203838" sldId="271"/>
        </pc:sldMkLst>
        <pc:spChg chg="mod">
          <ac:chgData name="Rita Crespo" userId="9bda893e6b3ef0cf" providerId="LiveId" clId="{FE07753B-7CC9-4477-9453-4851B565296E}" dt="2023-11-09T15:02:37.683" v="2293" actId="26606"/>
          <ac:spMkLst>
            <pc:docMk/>
            <pc:sldMk cId="2352203838" sldId="271"/>
            <ac:spMk id="2" creationId="{FD62FF3E-538D-C90A-72B9-D4B882FB346F}"/>
          </ac:spMkLst>
        </pc:spChg>
        <pc:spChg chg="mod">
          <ac:chgData name="Rita Crespo" userId="9bda893e6b3ef0cf" providerId="LiveId" clId="{FE07753B-7CC9-4477-9453-4851B565296E}" dt="2023-11-09T15:46:18.542" v="2869" actId="27636"/>
          <ac:spMkLst>
            <pc:docMk/>
            <pc:sldMk cId="2352203838" sldId="271"/>
            <ac:spMk id="3" creationId="{7DBB8C31-6B83-CB24-1E6C-A3AFA4ED3CF3}"/>
          </ac:spMkLst>
        </pc:spChg>
        <pc:spChg chg="add">
          <ac:chgData name="Rita Crespo" userId="9bda893e6b3ef0cf" providerId="LiveId" clId="{FE07753B-7CC9-4477-9453-4851B565296E}" dt="2023-11-09T15:02:37.683" v="2293" actId="26606"/>
          <ac:spMkLst>
            <pc:docMk/>
            <pc:sldMk cId="2352203838" sldId="271"/>
            <ac:spMk id="1031" creationId="{F13C74B1-5B17-4795-BED0-7140497B445A}"/>
          </ac:spMkLst>
        </pc:spChg>
        <pc:spChg chg="add">
          <ac:chgData name="Rita Crespo" userId="9bda893e6b3ef0cf" providerId="LiveId" clId="{FE07753B-7CC9-4477-9453-4851B565296E}" dt="2023-11-09T15:02:37.683" v="2293" actId="26606"/>
          <ac:spMkLst>
            <pc:docMk/>
            <pc:sldMk cId="2352203838" sldId="271"/>
            <ac:spMk id="1033" creationId="{D4974D33-8DC5-464E-8C6D-BE58F0669C17}"/>
          </ac:spMkLst>
        </pc:spChg>
        <pc:picChg chg="add mod">
          <ac:chgData name="Rita Crespo" userId="9bda893e6b3ef0cf" providerId="LiveId" clId="{FE07753B-7CC9-4477-9453-4851B565296E}" dt="2023-11-09T15:02:37.683" v="2293" actId="26606"/>
          <ac:picMkLst>
            <pc:docMk/>
            <pc:sldMk cId="2352203838" sldId="271"/>
            <ac:picMk id="1026" creationId="{3C1B7840-7A7D-F128-B00B-E2FF5EF01C47}"/>
          </ac:picMkLst>
        </pc:picChg>
      </pc:sldChg>
      <pc:sldChg chg="modSp new del mod">
        <pc:chgData name="Rita Crespo" userId="9bda893e6b3ef0cf" providerId="LiveId" clId="{FE07753B-7CC9-4477-9453-4851B565296E}" dt="2023-11-09T15:37:41.059" v="2771" actId="2696"/>
        <pc:sldMkLst>
          <pc:docMk/>
          <pc:sldMk cId="1762964773" sldId="272"/>
        </pc:sldMkLst>
        <pc:spChg chg="mod">
          <ac:chgData name="Rita Crespo" userId="9bda893e6b3ef0cf" providerId="LiveId" clId="{FE07753B-7CC9-4477-9453-4851B565296E}" dt="2023-11-08T09:32:42.927" v="200" actId="20577"/>
          <ac:spMkLst>
            <pc:docMk/>
            <pc:sldMk cId="1762964773" sldId="272"/>
            <ac:spMk id="2" creationId="{93013309-FD31-EBBE-4619-06769F2A1E88}"/>
          </ac:spMkLst>
        </pc:spChg>
        <pc:spChg chg="mod">
          <ac:chgData name="Rita Crespo" userId="9bda893e6b3ef0cf" providerId="LiveId" clId="{FE07753B-7CC9-4477-9453-4851B565296E}" dt="2023-11-09T15:37:34.808" v="2770" actId="20577"/>
          <ac:spMkLst>
            <pc:docMk/>
            <pc:sldMk cId="1762964773" sldId="272"/>
            <ac:spMk id="3" creationId="{D57DF668-C832-A9CC-98D3-DBA037716F29}"/>
          </ac:spMkLst>
        </pc:spChg>
      </pc:sldChg>
      <pc:sldChg chg="modSp new mod">
        <pc:chgData name="Rita Crespo" userId="9bda893e6b3ef0cf" providerId="LiveId" clId="{FE07753B-7CC9-4477-9453-4851B565296E}" dt="2023-11-09T15:47:20.061" v="3046" actId="20577"/>
        <pc:sldMkLst>
          <pc:docMk/>
          <pc:sldMk cId="2351045643" sldId="273"/>
        </pc:sldMkLst>
        <pc:spChg chg="mod">
          <ac:chgData name="Rita Crespo" userId="9bda893e6b3ef0cf" providerId="LiveId" clId="{FE07753B-7CC9-4477-9453-4851B565296E}" dt="2023-11-09T15:46:57.457" v="2938" actId="20577"/>
          <ac:spMkLst>
            <pc:docMk/>
            <pc:sldMk cId="2351045643" sldId="273"/>
            <ac:spMk id="2" creationId="{8144CDF1-0194-32A7-E6F7-8375565DA228}"/>
          </ac:spMkLst>
        </pc:spChg>
        <pc:spChg chg="mod">
          <ac:chgData name="Rita Crespo" userId="9bda893e6b3ef0cf" providerId="LiveId" clId="{FE07753B-7CC9-4477-9453-4851B565296E}" dt="2023-11-09T15:47:20.061" v="3046" actId="20577"/>
          <ac:spMkLst>
            <pc:docMk/>
            <pc:sldMk cId="2351045643" sldId="273"/>
            <ac:spMk id="3" creationId="{4602930F-0153-9E55-5CED-41FC308EDDB9}"/>
          </ac:spMkLst>
        </pc:spChg>
      </pc:sldChg>
      <pc:sldChg chg="modSp new mod">
        <pc:chgData name="Rita Crespo" userId="9bda893e6b3ef0cf" providerId="LiveId" clId="{FE07753B-7CC9-4477-9453-4851B565296E}" dt="2023-11-09T15:30:02.727" v="2560" actId="20577"/>
        <pc:sldMkLst>
          <pc:docMk/>
          <pc:sldMk cId="3956925613" sldId="274"/>
        </pc:sldMkLst>
        <pc:spChg chg="mod">
          <ac:chgData name="Rita Crespo" userId="9bda893e6b3ef0cf" providerId="LiveId" clId="{FE07753B-7CC9-4477-9453-4851B565296E}" dt="2023-11-08T09:33:26.696" v="236" actId="20577"/>
          <ac:spMkLst>
            <pc:docMk/>
            <pc:sldMk cId="3956925613" sldId="274"/>
            <ac:spMk id="2" creationId="{70AD8805-1083-B47D-0908-7DD4C58D23E6}"/>
          </ac:spMkLst>
        </pc:spChg>
        <pc:spChg chg="mod">
          <ac:chgData name="Rita Crespo" userId="9bda893e6b3ef0cf" providerId="LiveId" clId="{FE07753B-7CC9-4477-9453-4851B565296E}" dt="2023-11-09T15:30:02.727" v="2560" actId="20577"/>
          <ac:spMkLst>
            <pc:docMk/>
            <pc:sldMk cId="3956925613" sldId="274"/>
            <ac:spMk id="3" creationId="{6AB41C46-B31C-2C0C-02E7-BE625A318CDE}"/>
          </ac:spMkLst>
        </pc:spChg>
      </pc:sldChg>
      <pc:sldChg chg="modSp new mod">
        <pc:chgData name="Rita Crespo" userId="9bda893e6b3ef0cf" providerId="LiveId" clId="{FE07753B-7CC9-4477-9453-4851B565296E}" dt="2023-11-09T15:00:05.326" v="2289" actId="20577"/>
        <pc:sldMkLst>
          <pc:docMk/>
          <pc:sldMk cId="3713058284" sldId="275"/>
        </pc:sldMkLst>
        <pc:spChg chg="mod">
          <ac:chgData name="Rita Crespo" userId="9bda893e6b3ef0cf" providerId="LiveId" clId="{FE07753B-7CC9-4477-9453-4851B565296E}" dt="2023-11-08T10:48:04.593" v="626" actId="5793"/>
          <ac:spMkLst>
            <pc:docMk/>
            <pc:sldMk cId="3713058284" sldId="275"/>
            <ac:spMk id="2" creationId="{F248FABB-16A7-947E-EFD4-B5BEBFE6B738}"/>
          </ac:spMkLst>
        </pc:spChg>
        <pc:spChg chg="mod">
          <ac:chgData name="Rita Crespo" userId="9bda893e6b3ef0cf" providerId="LiveId" clId="{FE07753B-7CC9-4477-9453-4851B565296E}" dt="2023-11-09T15:00:05.326" v="2289" actId="20577"/>
          <ac:spMkLst>
            <pc:docMk/>
            <pc:sldMk cId="3713058284" sldId="275"/>
            <ac:spMk id="3" creationId="{C339D387-1C3E-A5C4-BF87-09690A1A46F9}"/>
          </ac:spMkLst>
        </pc:spChg>
      </pc:sldChg>
      <pc:sldChg chg="addSp delSp modSp add mod">
        <pc:chgData name="Rita Crespo" userId="9bda893e6b3ef0cf" providerId="LiveId" clId="{FE07753B-7CC9-4477-9453-4851B565296E}" dt="2023-11-09T15:46:06.409" v="2866" actId="20577"/>
        <pc:sldMkLst>
          <pc:docMk/>
          <pc:sldMk cId="3566579039" sldId="276"/>
        </pc:sldMkLst>
        <pc:spChg chg="mod">
          <ac:chgData name="Rita Crespo" userId="9bda893e6b3ef0cf" providerId="LiveId" clId="{FE07753B-7CC9-4477-9453-4851B565296E}" dt="2023-11-09T15:46:06.409" v="2866" actId="20577"/>
          <ac:spMkLst>
            <pc:docMk/>
            <pc:sldMk cId="3566579039" sldId="276"/>
            <ac:spMk id="2" creationId="{63609A4A-BBC2-5393-A9B3-C46DDA970F53}"/>
          </ac:spMkLst>
        </pc:spChg>
        <pc:spChg chg="mod">
          <ac:chgData name="Rita Crespo" userId="9bda893e6b3ef0cf" providerId="LiveId" clId="{FE07753B-7CC9-4477-9453-4851B565296E}" dt="2023-11-09T15:42:57.922" v="2816" actId="14100"/>
          <ac:spMkLst>
            <pc:docMk/>
            <pc:sldMk cId="3566579039" sldId="276"/>
            <ac:spMk id="3" creationId="{656A3A35-D5D1-A0C0-7C99-6C26CD3062F8}"/>
          </ac:spMkLst>
        </pc:spChg>
        <pc:picChg chg="add del">
          <ac:chgData name="Rita Crespo" userId="9bda893e6b3ef0cf" providerId="LiveId" clId="{FE07753B-7CC9-4477-9453-4851B565296E}" dt="2023-11-09T15:42:05.967" v="2810" actId="478"/>
          <ac:picMkLst>
            <pc:docMk/>
            <pc:sldMk cId="3566579039" sldId="276"/>
            <ac:picMk id="4" creationId="{A0036189-7E84-3850-D768-2D4DE05DE2AC}"/>
          </ac:picMkLst>
        </pc:picChg>
        <pc:picChg chg="add mod">
          <ac:chgData name="Rita Crespo" userId="9bda893e6b3ef0cf" providerId="LiveId" clId="{FE07753B-7CC9-4477-9453-4851B565296E}" dt="2023-11-09T15:43:03.579" v="2817" actId="1076"/>
          <ac:picMkLst>
            <pc:docMk/>
            <pc:sldMk cId="3566579039" sldId="276"/>
            <ac:picMk id="6" creationId="{A5AF4B88-70ED-31B0-9C26-EE061F734F02}"/>
          </ac:picMkLst>
        </pc:picChg>
        <pc:picChg chg="add del">
          <ac:chgData name="Rita Crespo" userId="9bda893e6b3ef0cf" providerId="LiveId" clId="{FE07753B-7CC9-4477-9453-4851B565296E}" dt="2023-11-09T15:42:02.902" v="2808"/>
          <ac:picMkLst>
            <pc:docMk/>
            <pc:sldMk cId="3566579039" sldId="276"/>
            <ac:picMk id="2050" creationId="{A8DB39CB-F5EF-38DF-F20D-AA9E096D9765}"/>
          </ac:picMkLst>
        </pc:picChg>
        <pc:picChg chg="add del mod">
          <ac:chgData name="Rita Crespo" userId="9bda893e6b3ef0cf" providerId="LiveId" clId="{FE07753B-7CC9-4477-9453-4851B565296E}" dt="2023-11-09T15:42:02.362" v="2807"/>
          <ac:picMkLst>
            <pc:docMk/>
            <pc:sldMk cId="3566579039" sldId="276"/>
            <ac:picMk id="2052" creationId="{27BB1AFA-F4D9-BCBC-F186-4FEF0557889A}"/>
          </ac:picMkLst>
        </pc:picChg>
      </pc:sldChg>
    </pc:docChg>
  </pc:docChgLst>
  <pc:docChgLst>
    <pc:chgData name="Rita Crespo" userId="9bda893e6b3ef0cf" providerId="LiveId" clId="{501387ED-E5F9-45F6-BCB3-F7017B9BD5C7}"/>
    <pc:docChg chg="undo custSel addSld modSld sldOrd">
      <pc:chgData name="Rita Crespo" userId="9bda893e6b3ef0cf" providerId="LiveId" clId="{501387ED-E5F9-45F6-BCB3-F7017B9BD5C7}" dt="2023-11-10T16:36:13.271" v="952" actId="27636"/>
      <pc:docMkLst>
        <pc:docMk/>
      </pc:docMkLst>
      <pc:sldChg chg="modSp mod">
        <pc:chgData name="Rita Crespo" userId="9bda893e6b3ef0cf" providerId="LiveId" clId="{501387ED-E5F9-45F6-BCB3-F7017B9BD5C7}" dt="2023-11-10T16:08:28.758" v="807" actId="20577"/>
        <pc:sldMkLst>
          <pc:docMk/>
          <pc:sldMk cId="1310496027" sldId="256"/>
        </pc:sldMkLst>
        <pc:spChg chg="mod">
          <ac:chgData name="Rita Crespo" userId="9bda893e6b3ef0cf" providerId="LiveId" clId="{501387ED-E5F9-45F6-BCB3-F7017B9BD5C7}" dt="2023-11-10T16:08:28.758" v="807" actId="20577"/>
          <ac:spMkLst>
            <pc:docMk/>
            <pc:sldMk cId="1310496027" sldId="256"/>
            <ac:spMk id="3" creationId="{32683C6B-1EA0-C09B-7F91-93C8ADB71FD1}"/>
          </ac:spMkLst>
        </pc:spChg>
      </pc:sldChg>
      <pc:sldChg chg="modSp mod ord">
        <pc:chgData name="Rita Crespo" userId="9bda893e6b3ef0cf" providerId="LiveId" clId="{501387ED-E5F9-45F6-BCB3-F7017B9BD5C7}" dt="2023-11-10T10:06:52.119" v="615" actId="1076"/>
        <pc:sldMkLst>
          <pc:docMk/>
          <pc:sldMk cId="3154434613" sldId="260"/>
        </pc:sldMkLst>
        <pc:spChg chg="mod">
          <ac:chgData name="Rita Crespo" userId="9bda893e6b3ef0cf" providerId="LiveId" clId="{501387ED-E5F9-45F6-BCB3-F7017B9BD5C7}" dt="2023-11-10T10:06:52.119" v="615" actId="1076"/>
          <ac:spMkLst>
            <pc:docMk/>
            <pc:sldMk cId="3154434613" sldId="260"/>
            <ac:spMk id="3" creationId="{01B55E7F-E0FD-8086-5DB5-27FC3EBC2580}"/>
          </ac:spMkLst>
        </pc:spChg>
      </pc:sldChg>
      <pc:sldChg chg="modSp mod">
        <pc:chgData name="Rita Crespo" userId="9bda893e6b3ef0cf" providerId="LiveId" clId="{501387ED-E5F9-45F6-BCB3-F7017B9BD5C7}" dt="2023-11-10T10:07:32.587" v="621" actId="113"/>
        <pc:sldMkLst>
          <pc:docMk/>
          <pc:sldMk cId="2027883910" sldId="270"/>
        </pc:sldMkLst>
        <pc:spChg chg="mod">
          <ac:chgData name="Rita Crespo" userId="9bda893e6b3ef0cf" providerId="LiveId" clId="{501387ED-E5F9-45F6-BCB3-F7017B9BD5C7}" dt="2023-11-10T10:07:32.587" v="621" actId="113"/>
          <ac:spMkLst>
            <pc:docMk/>
            <pc:sldMk cId="2027883910" sldId="270"/>
            <ac:spMk id="3" creationId="{656A3A35-D5D1-A0C0-7C99-6C26CD3062F8}"/>
          </ac:spMkLst>
        </pc:spChg>
      </pc:sldChg>
      <pc:sldChg chg="modSp mod">
        <pc:chgData name="Rita Crespo" userId="9bda893e6b3ef0cf" providerId="LiveId" clId="{501387ED-E5F9-45F6-BCB3-F7017B9BD5C7}" dt="2023-11-10T16:12:21.579" v="832" actId="113"/>
        <pc:sldMkLst>
          <pc:docMk/>
          <pc:sldMk cId="2352203838" sldId="271"/>
        </pc:sldMkLst>
        <pc:spChg chg="mod">
          <ac:chgData name="Rita Crespo" userId="9bda893e6b3ef0cf" providerId="LiveId" clId="{501387ED-E5F9-45F6-BCB3-F7017B9BD5C7}" dt="2023-11-10T16:12:21.579" v="832" actId="113"/>
          <ac:spMkLst>
            <pc:docMk/>
            <pc:sldMk cId="2352203838" sldId="271"/>
            <ac:spMk id="3" creationId="{7DBB8C31-6B83-CB24-1E6C-A3AFA4ED3CF3}"/>
          </ac:spMkLst>
        </pc:spChg>
      </pc:sldChg>
      <pc:sldChg chg="modSp mod">
        <pc:chgData name="Rita Crespo" userId="9bda893e6b3ef0cf" providerId="LiveId" clId="{501387ED-E5F9-45F6-BCB3-F7017B9BD5C7}" dt="2023-11-10T16:36:13.271" v="952" actId="27636"/>
        <pc:sldMkLst>
          <pc:docMk/>
          <pc:sldMk cId="3956925613" sldId="274"/>
        </pc:sldMkLst>
        <pc:spChg chg="mod">
          <ac:chgData name="Rita Crespo" userId="9bda893e6b3ef0cf" providerId="LiveId" clId="{501387ED-E5F9-45F6-BCB3-F7017B9BD5C7}" dt="2023-11-10T09:59:35.671" v="89" actId="255"/>
          <ac:spMkLst>
            <pc:docMk/>
            <pc:sldMk cId="3956925613" sldId="274"/>
            <ac:spMk id="2" creationId="{70AD8805-1083-B47D-0908-7DD4C58D23E6}"/>
          </ac:spMkLst>
        </pc:spChg>
        <pc:spChg chg="mod">
          <ac:chgData name="Rita Crespo" userId="9bda893e6b3ef0cf" providerId="LiveId" clId="{501387ED-E5F9-45F6-BCB3-F7017B9BD5C7}" dt="2023-11-10T16:36:13.271" v="952" actId="27636"/>
          <ac:spMkLst>
            <pc:docMk/>
            <pc:sldMk cId="3956925613" sldId="274"/>
            <ac:spMk id="3" creationId="{6AB41C46-B31C-2C0C-02E7-BE625A318CDE}"/>
          </ac:spMkLst>
        </pc:spChg>
      </pc:sldChg>
      <pc:sldChg chg="modSp mod">
        <pc:chgData name="Rita Crespo" userId="9bda893e6b3ef0cf" providerId="LiveId" clId="{501387ED-E5F9-45F6-BCB3-F7017B9BD5C7}" dt="2023-11-10T10:23:11.073" v="629" actId="113"/>
        <pc:sldMkLst>
          <pc:docMk/>
          <pc:sldMk cId="3566579039" sldId="276"/>
        </pc:sldMkLst>
        <pc:spChg chg="mod">
          <ac:chgData name="Rita Crespo" userId="9bda893e6b3ef0cf" providerId="LiveId" clId="{501387ED-E5F9-45F6-BCB3-F7017B9BD5C7}" dt="2023-11-10T10:23:11.073" v="629" actId="113"/>
          <ac:spMkLst>
            <pc:docMk/>
            <pc:sldMk cId="3566579039" sldId="276"/>
            <ac:spMk id="3" creationId="{656A3A35-D5D1-A0C0-7C99-6C26CD3062F8}"/>
          </ac:spMkLst>
        </pc:spChg>
      </pc:sldChg>
      <pc:sldChg chg="modSp add mod">
        <pc:chgData name="Rita Crespo" userId="9bda893e6b3ef0cf" providerId="LiveId" clId="{501387ED-E5F9-45F6-BCB3-F7017B9BD5C7}" dt="2023-11-10T16:08:34.166" v="809" actId="20577"/>
        <pc:sldMkLst>
          <pc:docMk/>
          <pc:sldMk cId="3942372241" sldId="277"/>
        </pc:sldMkLst>
        <pc:spChg chg="mod">
          <ac:chgData name="Rita Crespo" userId="9bda893e6b3ef0cf" providerId="LiveId" clId="{501387ED-E5F9-45F6-BCB3-F7017B9BD5C7}" dt="2023-11-10T10:27:28.718" v="694" actId="14100"/>
          <ac:spMkLst>
            <pc:docMk/>
            <pc:sldMk cId="3942372241" sldId="277"/>
            <ac:spMk id="2" creationId="{8317023D-E553-242D-36FB-3A5BBA519E62}"/>
          </ac:spMkLst>
        </pc:spChg>
        <pc:spChg chg="mod">
          <ac:chgData name="Rita Crespo" userId="9bda893e6b3ef0cf" providerId="LiveId" clId="{501387ED-E5F9-45F6-BCB3-F7017B9BD5C7}" dt="2023-11-10T16:08:34.166" v="809" actId="20577"/>
          <ac:spMkLst>
            <pc:docMk/>
            <pc:sldMk cId="3942372241" sldId="277"/>
            <ac:spMk id="3" creationId="{32683C6B-1EA0-C09B-7F91-93C8ADB71FD1}"/>
          </ac:spMkLst>
        </pc:spChg>
        <pc:picChg chg="mod">
          <ac:chgData name="Rita Crespo" userId="9bda893e6b3ef0cf" providerId="LiveId" clId="{501387ED-E5F9-45F6-BCB3-F7017B9BD5C7}" dt="2023-11-10T10:28:13.446" v="805" actId="1076"/>
          <ac:picMkLst>
            <pc:docMk/>
            <pc:sldMk cId="3942372241" sldId="277"/>
            <ac:picMk id="5" creationId="{EC623194-551D-A287-7DC7-3855C1CD31C1}"/>
          </ac:picMkLst>
        </pc:picChg>
      </pc:sldChg>
    </pc:docChg>
  </pc:docChgLst>
  <pc:docChgLst>
    <pc:chgData name="Jone Elizondo Urrestarazu" userId="55f69862-87eb-458f-9708-9f9beb3bbcb1" providerId="ADAL" clId="{76602015-D20D-401B-B767-66CDC4F65FCD}"/>
    <pc:docChg chg="modSld">
      <pc:chgData name="Jone Elizondo Urrestarazu" userId="55f69862-87eb-458f-9708-9f9beb3bbcb1" providerId="ADAL" clId="{76602015-D20D-401B-B767-66CDC4F65FCD}" dt="2023-11-13T15:39:46.919" v="286" actId="962"/>
      <pc:docMkLst>
        <pc:docMk/>
      </pc:docMkLst>
      <pc:sldChg chg="modSp mod">
        <pc:chgData name="Jone Elizondo Urrestarazu" userId="55f69862-87eb-458f-9708-9f9beb3bbcb1" providerId="ADAL" clId="{76602015-D20D-401B-B767-66CDC4F65FCD}" dt="2023-11-13T15:39:39.755" v="285" actId="962"/>
        <pc:sldMkLst>
          <pc:docMk/>
          <pc:sldMk cId="4179905176" sldId="262"/>
        </pc:sldMkLst>
        <pc:picChg chg="mod">
          <ac:chgData name="Jone Elizondo Urrestarazu" userId="55f69862-87eb-458f-9708-9f9beb3bbcb1" providerId="ADAL" clId="{76602015-D20D-401B-B767-66CDC4F65FCD}" dt="2023-11-13T15:39:39.755" v="285" actId="962"/>
          <ac:picMkLst>
            <pc:docMk/>
            <pc:sldMk cId="4179905176" sldId="262"/>
            <ac:picMk id="5" creationId="{D4ABE55B-58FC-952F-D8B5-AF2F656B92F4}"/>
          </ac:picMkLst>
        </pc:picChg>
      </pc:sldChg>
      <pc:sldChg chg="modSp mod">
        <pc:chgData name="Jone Elizondo Urrestarazu" userId="55f69862-87eb-458f-9708-9f9beb3bbcb1" providerId="ADAL" clId="{76602015-D20D-401B-B767-66CDC4F65FCD}" dt="2023-11-13T15:39:32.398" v="284" actId="962"/>
        <pc:sldMkLst>
          <pc:docMk/>
          <pc:sldMk cId="3677077547" sldId="269"/>
        </pc:sldMkLst>
        <pc:picChg chg="mod">
          <ac:chgData name="Jone Elizondo Urrestarazu" userId="55f69862-87eb-458f-9708-9f9beb3bbcb1" providerId="ADAL" clId="{76602015-D20D-401B-B767-66CDC4F65FCD}" dt="2023-11-13T15:39:32.398" v="284" actId="962"/>
          <ac:picMkLst>
            <pc:docMk/>
            <pc:sldMk cId="3677077547" sldId="269"/>
            <ac:picMk id="15" creationId="{2270A023-91A5-AE84-37FF-F7F0E0A1023F}"/>
          </ac:picMkLst>
        </pc:picChg>
      </pc:sldChg>
      <pc:sldChg chg="modSp">
        <pc:chgData name="Jone Elizondo Urrestarazu" userId="55f69862-87eb-458f-9708-9f9beb3bbcb1" providerId="ADAL" clId="{76602015-D20D-401B-B767-66CDC4F65FCD}" dt="2023-11-13T15:39:46.919" v="286" actId="962"/>
        <pc:sldMkLst>
          <pc:docMk/>
          <pc:sldMk cId="2352203838" sldId="271"/>
        </pc:sldMkLst>
        <pc:picChg chg="mod">
          <ac:chgData name="Jone Elizondo Urrestarazu" userId="55f69862-87eb-458f-9708-9f9beb3bbcb1" providerId="ADAL" clId="{76602015-D20D-401B-B767-66CDC4F65FCD}" dt="2023-11-13T15:39:46.919" v="286" actId="962"/>
          <ac:picMkLst>
            <pc:docMk/>
            <pc:sldMk cId="2352203838" sldId="271"/>
            <ac:picMk id="1026" creationId="{3C1B7840-7A7D-F128-B00B-E2FF5EF01C47}"/>
          </ac:picMkLst>
        </pc:picChg>
      </pc:sldChg>
      <pc:sldChg chg="modSp mod">
        <pc:chgData name="Jone Elizondo Urrestarazu" userId="55f69862-87eb-458f-9708-9f9beb3bbcb1" providerId="ADAL" clId="{76602015-D20D-401B-B767-66CDC4F65FCD}" dt="2023-11-13T15:39:22.970" v="283" actId="962"/>
        <pc:sldMkLst>
          <pc:docMk/>
          <pc:sldMk cId="3566579039" sldId="276"/>
        </pc:sldMkLst>
        <pc:picChg chg="mod">
          <ac:chgData name="Jone Elizondo Urrestarazu" userId="55f69862-87eb-458f-9708-9f9beb3bbcb1" providerId="ADAL" clId="{76602015-D20D-401B-B767-66CDC4F65FCD}" dt="2023-11-13T15:39:22.970" v="283" actId="962"/>
          <ac:picMkLst>
            <pc:docMk/>
            <pc:sldMk cId="3566579039" sldId="276"/>
            <ac:picMk id="6" creationId="{A5AF4B88-70ED-31B0-9C26-EE061F734F02}"/>
          </ac:picMkLst>
        </pc:picChg>
      </pc:sldChg>
    </pc:docChg>
  </pc:docChgLst>
  <pc:docChgLst>
    <pc:chgData name="Marta Pompili" userId="S::mapo@equineteurope.org::9510bfe0-5b54-409f-9688-79f3002a5c0f" providerId="AD" clId="Web-{D08ED911-ACB2-FEF9-BAD9-164C329E7FDD}"/>
    <pc:docChg chg="sldOrd">
      <pc:chgData name="Marta Pompili" userId="S::mapo@equineteurope.org::9510bfe0-5b54-409f-9688-79f3002a5c0f" providerId="AD" clId="Web-{D08ED911-ACB2-FEF9-BAD9-164C329E7FDD}" dt="2023-11-15T10:32:03.585" v="0"/>
      <pc:docMkLst>
        <pc:docMk/>
      </pc:docMkLst>
      <pc:sldChg chg="ord">
        <pc:chgData name="Marta Pompili" userId="S::mapo@equineteurope.org::9510bfe0-5b54-409f-9688-79f3002a5c0f" providerId="AD" clId="Web-{D08ED911-ACB2-FEF9-BAD9-164C329E7FDD}" dt="2023-11-15T10:32:03.585" v="0"/>
        <pc:sldMkLst>
          <pc:docMk/>
          <pc:sldMk cId="2632358412" sldId="2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F976-6025-751C-65DA-7460545A6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E23BC7-13B9-DD1D-7E05-E3F70AE35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69CDB5-6B6C-4883-4CCE-B8965A42A5BC}"/>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5" name="Footer Placeholder 4">
            <a:extLst>
              <a:ext uri="{FF2B5EF4-FFF2-40B4-BE49-F238E27FC236}">
                <a16:creationId xmlns:a16="http://schemas.microsoft.com/office/drawing/2014/main" id="{678AF72F-A70B-FF65-3817-C1EA3C279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EEF4B-7FC0-BCA0-C791-37A61B17FFA0}"/>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229537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D837-28D6-907B-755B-DE8CDD8866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37922B-A76B-068E-CC9F-E03171EB9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67E3A-133B-DD14-BE7E-99620158C6AD}"/>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5" name="Footer Placeholder 4">
            <a:extLst>
              <a:ext uri="{FF2B5EF4-FFF2-40B4-BE49-F238E27FC236}">
                <a16:creationId xmlns:a16="http://schemas.microsoft.com/office/drawing/2014/main" id="{8605E225-A542-19F1-5405-B54A7E9DF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3E224-1404-0D5D-3267-D2174B215FD5}"/>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185084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60D28-C6A4-49EC-70DE-92BC3E8844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6D36E0-23F0-F00B-370C-6755EACA0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CFFAD-5CF7-C5AD-BE8A-7F4BB502E816}"/>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5" name="Footer Placeholder 4">
            <a:extLst>
              <a:ext uri="{FF2B5EF4-FFF2-40B4-BE49-F238E27FC236}">
                <a16:creationId xmlns:a16="http://schemas.microsoft.com/office/drawing/2014/main" id="{28DC3F13-4BB2-5736-52B1-0B175812D1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86156-6031-F37B-47D8-698F45366AD8}"/>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177168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8F77-AE13-CF92-7D5D-FCB79D874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B2DF9-31E1-8154-20CC-1897F5AA97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4643C-1307-2B65-41E0-E1748CF0288F}"/>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5" name="Footer Placeholder 4">
            <a:extLst>
              <a:ext uri="{FF2B5EF4-FFF2-40B4-BE49-F238E27FC236}">
                <a16:creationId xmlns:a16="http://schemas.microsoft.com/office/drawing/2014/main" id="{1F85FFBC-DFC7-05A9-0000-C8AF1A212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A22D1-B2DE-4D47-4FC9-6381A8FFED84}"/>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147196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87AE-E874-6E16-D8A9-EA5885DEBE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8E9B2F-A969-217E-E69C-8D13B4356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4DD49-B90C-1E0F-EB3A-4128E51B17C2}"/>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5" name="Footer Placeholder 4">
            <a:extLst>
              <a:ext uri="{FF2B5EF4-FFF2-40B4-BE49-F238E27FC236}">
                <a16:creationId xmlns:a16="http://schemas.microsoft.com/office/drawing/2014/main" id="{A08B8A24-6C6C-B549-5C6F-083A656E8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0795F-21A7-90CA-F209-78B7083067BA}"/>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132011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56F2-0505-5027-D68B-5EAD7B3CB6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9FA0E-64EE-4929-ED93-84185B0918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747B2C-B3A2-F3AF-E75F-21E1C66908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647A80-3708-C393-C5EC-3A4462A2B1D6}"/>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6" name="Footer Placeholder 5">
            <a:extLst>
              <a:ext uri="{FF2B5EF4-FFF2-40B4-BE49-F238E27FC236}">
                <a16:creationId xmlns:a16="http://schemas.microsoft.com/office/drawing/2014/main" id="{425E2765-7A47-ADCB-C7D9-5D1D91424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759F0-5F2E-75E7-6271-FF31551F5D08}"/>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180435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D56D-1F28-B3CC-8145-8839A92A12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202236-3F8B-8E6D-4727-0008595861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E43956-0C61-6C93-6F79-5FD3B41AFF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80906D-8EBD-8284-AD38-FD80D164F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87CE61-15B8-441B-61F9-BC7158C0B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6972DA-FBF5-0747-D4F9-9C81F3AAEEED}"/>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8" name="Footer Placeholder 7">
            <a:extLst>
              <a:ext uri="{FF2B5EF4-FFF2-40B4-BE49-F238E27FC236}">
                <a16:creationId xmlns:a16="http://schemas.microsoft.com/office/drawing/2014/main" id="{61C3BA75-0A29-0AF1-E6C7-6CCF9C4F48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3274A1-438C-5C83-26B8-FF8EF5DF8E85}"/>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172281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7A87-0E5F-FA18-7F7F-4175828E4D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CBB1C-F396-F597-4CF2-68B2624542C2}"/>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4" name="Footer Placeholder 3">
            <a:extLst>
              <a:ext uri="{FF2B5EF4-FFF2-40B4-BE49-F238E27FC236}">
                <a16:creationId xmlns:a16="http://schemas.microsoft.com/office/drawing/2014/main" id="{14F9A45C-7576-86D9-F53F-A621763628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78D11B-F9E2-F966-82FD-A74AE74D4829}"/>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303644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54A5A-2B47-8412-2E12-3E90BB1FEA47}"/>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3" name="Footer Placeholder 2">
            <a:extLst>
              <a:ext uri="{FF2B5EF4-FFF2-40B4-BE49-F238E27FC236}">
                <a16:creationId xmlns:a16="http://schemas.microsoft.com/office/drawing/2014/main" id="{6CA5562F-F92D-7FE6-79F8-5E35B100B3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8747E4-52AA-F712-F188-7473C95A28EF}"/>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259913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25DA-F4E8-C0BF-1395-219B07E0B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5F1FE-E905-DB2A-FF6D-3A8D8E925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50757-AE8D-5773-A6D7-EE058B7DC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74255-58FE-3853-7455-FFA62A0AB754}"/>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6" name="Footer Placeholder 5">
            <a:extLst>
              <a:ext uri="{FF2B5EF4-FFF2-40B4-BE49-F238E27FC236}">
                <a16:creationId xmlns:a16="http://schemas.microsoft.com/office/drawing/2014/main" id="{D1E57189-1784-3793-D518-7D8856471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23BC7B-6A5E-7690-91FA-FB327FEB7317}"/>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270910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1E0B1-967C-83F3-0C98-522D641426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F886B8-02DD-5C5B-D2A0-8A2D4EF2F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ED3AE1-948E-15A2-6F67-24BA937AB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413B6E-D2EB-B2A2-C3DC-079D65DB0729}"/>
              </a:ext>
            </a:extLst>
          </p:cNvPr>
          <p:cNvSpPr>
            <a:spLocks noGrp="1"/>
          </p:cNvSpPr>
          <p:nvPr>
            <p:ph type="dt" sz="half" idx="10"/>
          </p:nvPr>
        </p:nvSpPr>
        <p:spPr/>
        <p:txBody>
          <a:bodyPr/>
          <a:lstStyle/>
          <a:p>
            <a:fld id="{38F5B653-0346-4E80-8953-200C726C32E9}" type="datetimeFigureOut">
              <a:rPr lang="en-US" smtClean="0"/>
              <a:t>11/16/2023</a:t>
            </a:fld>
            <a:endParaRPr lang="en-US"/>
          </a:p>
        </p:txBody>
      </p:sp>
      <p:sp>
        <p:nvSpPr>
          <p:cNvPr id="6" name="Footer Placeholder 5">
            <a:extLst>
              <a:ext uri="{FF2B5EF4-FFF2-40B4-BE49-F238E27FC236}">
                <a16:creationId xmlns:a16="http://schemas.microsoft.com/office/drawing/2014/main" id="{A65214A4-364F-77DB-2823-8A69493610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A081A-45D6-6E8B-2008-5E68CE21A8EA}"/>
              </a:ext>
            </a:extLst>
          </p:cNvPr>
          <p:cNvSpPr>
            <a:spLocks noGrp="1"/>
          </p:cNvSpPr>
          <p:nvPr>
            <p:ph type="sldNum" sz="quarter" idx="12"/>
          </p:nvPr>
        </p:nvSpPr>
        <p:spPr/>
        <p:txBody>
          <a:bodyPr/>
          <a:lstStyle/>
          <a:p>
            <a:fld id="{1506CC9F-C557-47B1-92CD-95CEE9517B20}" type="slidenum">
              <a:rPr lang="en-US" smtClean="0"/>
              <a:t>‹#›</a:t>
            </a:fld>
            <a:endParaRPr lang="en-US"/>
          </a:p>
        </p:txBody>
      </p:sp>
    </p:spTree>
    <p:extLst>
      <p:ext uri="{BB962C8B-B14F-4D97-AF65-F5344CB8AC3E}">
        <p14:creationId xmlns:p14="http://schemas.microsoft.com/office/powerpoint/2010/main" val="221199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3D04F-EBAD-B492-A28A-CCDAC585D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03FEAB-0A6F-D628-F608-84644FCC2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64E9-01D2-5B86-8F5C-CCC433D5B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5B653-0346-4E80-8953-200C726C32E9}" type="datetimeFigureOut">
              <a:rPr lang="en-US" smtClean="0"/>
              <a:t>11/16/2023</a:t>
            </a:fld>
            <a:endParaRPr lang="en-US"/>
          </a:p>
        </p:txBody>
      </p:sp>
      <p:sp>
        <p:nvSpPr>
          <p:cNvPr id="5" name="Footer Placeholder 4">
            <a:extLst>
              <a:ext uri="{FF2B5EF4-FFF2-40B4-BE49-F238E27FC236}">
                <a16:creationId xmlns:a16="http://schemas.microsoft.com/office/drawing/2014/main" id="{4F951820-4617-478C-22E9-2BD3BEF57A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35E6C7-40A3-15C6-2EF3-9AB7F2DB5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6CC9F-C557-47B1-92CD-95CEE9517B20}" type="slidenum">
              <a:rPr lang="en-US" smtClean="0"/>
              <a:t>‹#›</a:t>
            </a:fld>
            <a:endParaRPr lang="en-US"/>
          </a:p>
        </p:txBody>
      </p:sp>
    </p:spTree>
    <p:extLst>
      <p:ext uri="{BB962C8B-B14F-4D97-AF65-F5344CB8AC3E}">
        <p14:creationId xmlns:p14="http://schemas.microsoft.com/office/powerpoint/2010/main" val="109686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undocs.org/Home/Mobile?FinalSymbol=CRPD%2FC%2FHUN%2FIR%2F1&amp;Language=E&amp;DeviceType=Desktop&amp;LangRequested=False" TargetMode="External"/><Relationship Id="rId3" Type="http://schemas.openxmlformats.org/officeDocument/2006/relationships/hyperlink" Target="https://enil.eu/wp-content/uploads/2022/03/EU-Funds-Briefing_web0903.pdf" TargetMode="External"/><Relationship Id="rId7" Type="http://schemas.openxmlformats.org/officeDocument/2006/relationships/hyperlink" Target="https://www.bing.com/ck/a?!&amp;&amp;p=5b41bbb8483cfaacJmltdHM9MTY5OTU3NDQwMCZpZ3VpZD0wYmUyZTAzYi03ZmM0LTYzOWUtMTZmOC1mMmQzN2VhODYyNzUmaW5zaWQ9NTE4Nw&amp;ptn=3&amp;hsh=3&amp;fclid=0be2e03b-7fc4-639e-16f8-f2d37ea86275&amp;psq=OWN+INITIATIVE+INQUIRY&amp;u=a1aHR0cHM6Ly93d3cub21idWRzbWFuLmV1cm9wYS5ldS9leHBvcnQtcGRmL2VuLzE1NTM1Mw&amp;ntb=1" TargetMode="External"/><Relationship Id="rId2" Type="http://schemas.openxmlformats.org/officeDocument/2006/relationships/hyperlink" Target="https://yhd-drustvo.si/wp-content/uploads/2023/06/OA-PRIROCNIK_e-izdaja_ANGLESKA-VERZIJA_14_06_2023_KONCNA-VERZIJA-ZA-OBJAVO.pdf" TargetMode="External"/><Relationship Id="rId1" Type="http://schemas.openxmlformats.org/officeDocument/2006/relationships/slideLayout" Target="../slideLayouts/slideLayout2.xml"/><Relationship Id="rId6" Type="http://schemas.openxmlformats.org/officeDocument/2006/relationships/hyperlink" Target="https://www.ohchr.org/en/documents/country-reports/ahrc5232add1-visit-european-union-report-special-rapporteur-rights" TargetMode="External"/><Relationship Id="rId5" Type="http://schemas.openxmlformats.org/officeDocument/2006/relationships/hyperlink" Target="https://www.edf-feph.org/publications/role-of-the-european-union-funding-in-supporting-deinstitutionalisation-around-the-world-a-call-for-change/" TargetMode="External"/><Relationship Id="rId10" Type="http://schemas.openxmlformats.org/officeDocument/2006/relationships/hyperlink" Target="https://enil.eu/wp-content/uploads/2022/06/ENIL-UNCRPD-shadow-report.docx" TargetMode="External"/><Relationship Id="rId4" Type="http://schemas.openxmlformats.org/officeDocument/2006/relationships/hyperlink" Target="https://enil.eu/funding/" TargetMode="External"/><Relationship Id="rId9" Type="http://schemas.openxmlformats.org/officeDocument/2006/relationships/hyperlink" Target="https://www.bridge-eu.org/_files/ugd/aba538_e97b968065e4423981c1d1076501bdab.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023D-E553-242D-36FB-3A5BBA519E62}"/>
              </a:ext>
            </a:extLst>
          </p:cNvPr>
          <p:cNvSpPr>
            <a:spLocks noGrp="1"/>
          </p:cNvSpPr>
          <p:nvPr>
            <p:ph type="ctrTitle"/>
          </p:nvPr>
        </p:nvSpPr>
        <p:spPr/>
        <p:txBody>
          <a:bodyPr>
            <a:normAutofit/>
          </a:bodyPr>
          <a:lstStyle/>
          <a:p>
            <a:r>
              <a:rPr lang="en-US" b="1"/>
              <a:t>Diving Deeper</a:t>
            </a:r>
            <a:br>
              <a:rPr lang="en-US" b="1"/>
            </a:br>
            <a:r>
              <a:rPr lang="en-US" sz="5300" b="1"/>
              <a:t>EU Funds and Independent Living</a:t>
            </a:r>
            <a:endParaRPr lang="en-US" b="1"/>
          </a:p>
        </p:txBody>
      </p:sp>
      <p:sp>
        <p:nvSpPr>
          <p:cNvPr id="3" name="Subtitle 2">
            <a:extLst>
              <a:ext uri="{FF2B5EF4-FFF2-40B4-BE49-F238E27FC236}">
                <a16:creationId xmlns:a16="http://schemas.microsoft.com/office/drawing/2014/main" id="{32683C6B-1EA0-C09B-7F91-93C8ADB71FD1}"/>
              </a:ext>
            </a:extLst>
          </p:cNvPr>
          <p:cNvSpPr>
            <a:spLocks noGrp="1"/>
          </p:cNvSpPr>
          <p:nvPr>
            <p:ph type="subTitle" idx="1"/>
          </p:nvPr>
        </p:nvSpPr>
        <p:spPr/>
        <p:txBody>
          <a:bodyPr>
            <a:normAutofit lnSpcReduction="10000"/>
          </a:bodyPr>
          <a:lstStyle/>
          <a:p>
            <a:endParaRPr lang="en-US"/>
          </a:p>
          <a:p>
            <a:r>
              <a:rPr lang="en-US" b="1"/>
              <a:t>Rita Crespo Fernandez</a:t>
            </a:r>
            <a:r>
              <a:rPr lang="en-US"/>
              <a:t>, European Network on Independent Living</a:t>
            </a:r>
            <a:br>
              <a:rPr lang="en-US"/>
            </a:br>
            <a:r>
              <a:rPr lang="en-US" b="1"/>
              <a:t>Steven Allen</a:t>
            </a:r>
            <a:r>
              <a:rPr lang="en-US"/>
              <a:t>, Validity Foundation</a:t>
            </a:r>
          </a:p>
          <a:p>
            <a:r>
              <a:rPr lang="en-US"/>
              <a:t>16 November 2023</a:t>
            </a:r>
          </a:p>
        </p:txBody>
      </p:sp>
      <p:pic>
        <p:nvPicPr>
          <p:cNvPr id="5" name="Picture 4" descr="Logo of the European Network on Independent Living. It is circular in blue and white. In the middle in the written the acronym &quot;ENIL&quot; Around this is a circular outline of a sun. Around the outer circular edge are written the words &quot;rights, empowerment, independence&quot;.">
            <a:extLst>
              <a:ext uri="{FF2B5EF4-FFF2-40B4-BE49-F238E27FC236}">
                <a16:creationId xmlns:a16="http://schemas.microsoft.com/office/drawing/2014/main" id="{EC623194-551D-A287-7DC7-3855C1CD31C1}"/>
              </a:ext>
            </a:extLst>
          </p:cNvPr>
          <p:cNvPicPr>
            <a:picLocks noChangeAspect="1"/>
          </p:cNvPicPr>
          <p:nvPr/>
        </p:nvPicPr>
        <p:blipFill>
          <a:blip r:embed="rId2"/>
          <a:stretch>
            <a:fillRect/>
          </a:stretch>
        </p:blipFill>
        <p:spPr>
          <a:xfrm>
            <a:off x="6709468" y="5125215"/>
            <a:ext cx="3465747" cy="1950720"/>
          </a:xfrm>
          <a:prstGeom prst="rect">
            <a:avLst/>
          </a:prstGeom>
        </p:spPr>
      </p:pic>
      <p:pic>
        <p:nvPicPr>
          <p:cNvPr id="7" name="Picture 6" descr="Logo of the Validity Foundation. The work VALIDITY is written in blue capital letters. Behind the letters 'ID; is a shaded sphere.">
            <a:extLst>
              <a:ext uri="{FF2B5EF4-FFF2-40B4-BE49-F238E27FC236}">
                <a16:creationId xmlns:a16="http://schemas.microsoft.com/office/drawing/2014/main" id="{BEBE1E6E-2E47-8C3E-7F99-4414C88D9A51}"/>
              </a:ext>
            </a:extLst>
          </p:cNvPr>
          <p:cNvPicPr>
            <a:picLocks noChangeAspect="1"/>
          </p:cNvPicPr>
          <p:nvPr/>
        </p:nvPicPr>
        <p:blipFill>
          <a:blip r:embed="rId3"/>
          <a:stretch>
            <a:fillRect/>
          </a:stretch>
        </p:blipFill>
        <p:spPr>
          <a:xfrm>
            <a:off x="9611360" y="5735637"/>
            <a:ext cx="2316480" cy="729877"/>
          </a:xfrm>
          <a:prstGeom prst="rect">
            <a:avLst/>
          </a:prstGeom>
        </p:spPr>
      </p:pic>
    </p:spTree>
    <p:extLst>
      <p:ext uri="{BB962C8B-B14F-4D97-AF65-F5344CB8AC3E}">
        <p14:creationId xmlns:p14="http://schemas.microsoft.com/office/powerpoint/2010/main" val="131049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09A4A-BBC2-5393-A9B3-C46DDA970F53}"/>
              </a:ext>
            </a:extLst>
          </p:cNvPr>
          <p:cNvSpPr>
            <a:spLocks noGrp="1"/>
          </p:cNvSpPr>
          <p:nvPr>
            <p:ph type="title"/>
          </p:nvPr>
        </p:nvSpPr>
        <p:spPr/>
        <p:txBody>
          <a:bodyPr>
            <a:normAutofit/>
          </a:bodyPr>
          <a:lstStyle/>
          <a:p>
            <a:r>
              <a:rPr lang="fr-BE" b="1"/>
              <a:t>Independent Living in the </a:t>
            </a:r>
            <a:r>
              <a:rPr lang="fr-BE" b="1" err="1"/>
              <a:t>EU’s</a:t>
            </a:r>
            <a:r>
              <a:rPr lang="fr-BE" b="1"/>
              <a:t> </a:t>
            </a:r>
            <a:r>
              <a:rPr lang="fr-BE" b="1" err="1"/>
              <a:t>financial</a:t>
            </a:r>
            <a:r>
              <a:rPr lang="fr-BE" b="1"/>
              <a:t> </a:t>
            </a:r>
            <a:r>
              <a:rPr lang="fr-BE" sz="4000" b="1" err="1"/>
              <a:t>framework</a:t>
            </a:r>
            <a:endParaRPr lang="fr-BE" sz="4000" b="1"/>
          </a:p>
        </p:txBody>
      </p:sp>
      <p:sp>
        <p:nvSpPr>
          <p:cNvPr id="3" name="Espace réservé du contenu 2">
            <a:extLst>
              <a:ext uri="{FF2B5EF4-FFF2-40B4-BE49-F238E27FC236}">
                <a16:creationId xmlns:a16="http://schemas.microsoft.com/office/drawing/2014/main" id="{656A3A35-D5D1-A0C0-7C99-6C26CD3062F8}"/>
              </a:ext>
            </a:extLst>
          </p:cNvPr>
          <p:cNvSpPr>
            <a:spLocks noGrp="1"/>
          </p:cNvSpPr>
          <p:nvPr>
            <p:ph idx="1"/>
          </p:nvPr>
        </p:nvSpPr>
        <p:spPr>
          <a:xfrm>
            <a:off x="838201" y="1825625"/>
            <a:ext cx="5455350" cy="4667250"/>
          </a:xfrm>
        </p:spPr>
        <p:txBody>
          <a:bodyPr>
            <a:noAutofit/>
          </a:bodyPr>
          <a:lstStyle/>
          <a:p>
            <a:r>
              <a:rPr lang="en-US" sz="1800" u="sng">
                <a:ea typeface="Calibri" panose="020F0502020204030204" pitchFamily="34" charset="0"/>
              </a:rPr>
              <a:t>European Strategy on the Rights of Persons with Disabilities</a:t>
            </a:r>
            <a:r>
              <a:rPr lang="en-US" sz="1800">
                <a:ea typeface="Calibri" panose="020F0502020204030204" pitchFamily="34" charset="0"/>
              </a:rPr>
              <a:t>: the Commission commits to “</a:t>
            </a:r>
            <a:r>
              <a:rPr lang="en-US" sz="1800">
                <a:effectLst/>
                <a:ea typeface="Calibri" panose="020F0502020204030204" pitchFamily="34" charset="0"/>
              </a:rPr>
              <a:t>support national, regional and local authorities in their efforts for deinstitutionalisation and independent living, </a:t>
            </a:r>
            <a:r>
              <a:rPr lang="en-US" sz="1800" b="1">
                <a:effectLst/>
                <a:ea typeface="Calibri" panose="020F0502020204030204" pitchFamily="34" charset="0"/>
              </a:rPr>
              <a:t>including through the 2021 – 2027 shared management funds</a:t>
            </a:r>
            <a:r>
              <a:rPr lang="en-US" sz="1800">
                <a:effectLst/>
                <a:ea typeface="Calibri" panose="020F0502020204030204" pitchFamily="34" charset="0"/>
              </a:rPr>
              <a:t>.” </a:t>
            </a:r>
            <a:endParaRPr lang="fr-BE" sz="1800">
              <a:effectLst/>
              <a:ea typeface="Calibri" panose="020F0502020204030204" pitchFamily="34" charset="0"/>
            </a:endParaRPr>
          </a:p>
          <a:p>
            <a:r>
              <a:rPr lang="en-US" sz="1800">
                <a:effectLst/>
                <a:ea typeface="Calibri" panose="020F0502020204030204" pitchFamily="34" charset="0"/>
              </a:rPr>
              <a:t>In the </a:t>
            </a:r>
            <a:r>
              <a:rPr lang="en-US" sz="1800" u="sng">
                <a:effectLst/>
                <a:ea typeface="Calibri" panose="020F0502020204030204" pitchFamily="34" charset="0"/>
              </a:rPr>
              <a:t>Common Provisions Regulation 2021-2027</a:t>
            </a:r>
            <a:r>
              <a:rPr lang="en-US" sz="1800">
                <a:effectLst/>
                <a:ea typeface="Calibri" panose="020F0502020204030204" pitchFamily="34" charset="0"/>
              </a:rPr>
              <a:t>, </a:t>
            </a:r>
            <a:r>
              <a:rPr lang="en-US" sz="1800" b="1">
                <a:effectLst/>
                <a:ea typeface="Calibri" panose="020F0502020204030204" pitchFamily="34" charset="0"/>
              </a:rPr>
              <a:t>implementation of the CRPD </a:t>
            </a:r>
            <a:r>
              <a:rPr lang="en-US" sz="1800">
                <a:effectLst/>
                <a:ea typeface="Calibri" panose="020F0502020204030204" pitchFamily="34" charset="0"/>
              </a:rPr>
              <a:t>is listed as an enabling condition – but </a:t>
            </a:r>
            <a:r>
              <a:rPr lang="en-US" sz="1800">
                <a:ea typeface="Calibri" panose="020F0502020204030204" pitchFamily="34" charset="0"/>
              </a:rPr>
              <a:t>all countries are considered to fulfill it</a:t>
            </a:r>
            <a:endParaRPr lang="fr-BE" sz="1800">
              <a:ea typeface="Calibri" panose="020F0502020204030204" pitchFamily="34" charset="0"/>
            </a:endParaRPr>
          </a:p>
          <a:p>
            <a:r>
              <a:rPr lang="fr-BE" sz="1800" u="sng" err="1"/>
              <a:t>Regulation</a:t>
            </a:r>
            <a:r>
              <a:rPr lang="fr-BE" sz="1800" u="sng"/>
              <a:t> of the European Social </a:t>
            </a:r>
            <a:r>
              <a:rPr lang="fr-BE" sz="1800" u="sng" err="1"/>
              <a:t>Fund</a:t>
            </a:r>
            <a:r>
              <a:rPr lang="fr-BE" sz="1800" u="sng"/>
              <a:t> Plus</a:t>
            </a:r>
            <a:r>
              <a:rPr lang="fr-BE" sz="1800"/>
              <a:t>: </a:t>
            </a:r>
            <a:r>
              <a:rPr lang="en-US" sz="1800" b="0" i="0">
                <a:effectLst/>
              </a:rPr>
              <a:t> promoting the </a:t>
            </a:r>
            <a:r>
              <a:rPr lang="en-US" sz="1800" b="1" i="0">
                <a:effectLst/>
              </a:rPr>
              <a:t>transition from residential or institutional care to family and community-based care.</a:t>
            </a:r>
          </a:p>
        </p:txBody>
      </p:sp>
      <p:pic>
        <p:nvPicPr>
          <p:cNvPr id="4" name="Picture 2" descr="EU spending figures for 2021-2027 (MFF + NGEU)">
            <a:extLst>
              <a:ext uri="{FF2B5EF4-FFF2-40B4-BE49-F238E27FC236}">
                <a16:creationId xmlns:a16="http://schemas.microsoft.com/office/drawing/2014/main" id="{A0036189-7E84-3850-D768-2D4DE05DE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551" y="2275681"/>
            <a:ext cx="5898449" cy="304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88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09A4A-BBC2-5393-A9B3-C46DDA970F53}"/>
              </a:ext>
            </a:extLst>
          </p:cNvPr>
          <p:cNvSpPr>
            <a:spLocks noGrp="1"/>
          </p:cNvSpPr>
          <p:nvPr>
            <p:ph type="title"/>
          </p:nvPr>
        </p:nvSpPr>
        <p:spPr/>
        <p:txBody>
          <a:bodyPr/>
          <a:lstStyle/>
          <a:p>
            <a:r>
              <a:rPr lang="fr-BE" b="1"/>
              <a:t>Independent Living in the </a:t>
            </a:r>
            <a:r>
              <a:rPr lang="fr-BE" b="1" err="1"/>
              <a:t>EU’s</a:t>
            </a:r>
            <a:r>
              <a:rPr lang="fr-BE" b="1"/>
              <a:t> </a:t>
            </a:r>
            <a:r>
              <a:rPr lang="fr-BE" b="1" err="1"/>
              <a:t>financial</a:t>
            </a:r>
            <a:r>
              <a:rPr lang="fr-BE" b="1"/>
              <a:t> </a:t>
            </a:r>
            <a:r>
              <a:rPr lang="fr-BE" b="1" err="1"/>
              <a:t>framework</a:t>
            </a:r>
            <a:r>
              <a:rPr lang="fr-BE" b="1"/>
              <a:t> – Funding </a:t>
            </a:r>
            <a:r>
              <a:rPr lang="fr-BE" b="1" err="1"/>
              <a:t>outside</a:t>
            </a:r>
            <a:r>
              <a:rPr lang="fr-BE" b="1"/>
              <a:t> of the EU</a:t>
            </a:r>
          </a:p>
        </p:txBody>
      </p:sp>
      <p:sp>
        <p:nvSpPr>
          <p:cNvPr id="3" name="Espace réservé du contenu 2">
            <a:extLst>
              <a:ext uri="{FF2B5EF4-FFF2-40B4-BE49-F238E27FC236}">
                <a16:creationId xmlns:a16="http://schemas.microsoft.com/office/drawing/2014/main" id="{656A3A35-D5D1-A0C0-7C99-6C26CD3062F8}"/>
              </a:ext>
            </a:extLst>
          </p:cNvPr>
          <p:cNvSpPr>
            <a:spLocks noGrp="1"/>
          </p:cNvSpPr>
          <p:nvPr>
            <p:ph idx="1"/>
          </p:nvPr>
        </p:nvSpPr>
        <p:spPr>
          <a:xfrm>
            <a:off x="838200" y="1825625"/>
            <a:ext cx="10515599" cy="4667250"/>
          </a:xfrm>
        </p:spPr>
        <p:txBody>
          <a:bodyPr>
            <a:noAutofit/>
          </a:bodyPr>
          <a:lstStyle/>
          <a:p>
            <a:pPr marL="0" indent="0">
              <a:buNone/>
            </a:pPr>
            <a:r>
              <a:rPr lang="en-US" sz="1800" b="1"/>
              <a:t>Funding outside of the European Union</a:t>
            </a:r>
            <a:endParaRPr lang="en-US" sz="1800" b="1">
              <a:effectLst/>
            </a:endParaRPr>
          </a:p>
          <a:p>
            <a:r>
              <a:rPr lang="en-US" sz="1800" u="sng"/>
              <a:t>European Consensus on Development</a:t>
            </a:r>
            <a:r>
              <a:rPr lang="en-US" sz="1800"/>
              <a:t>: takes a r</a:t>
            </a:r>
            <a:r>
              <a:rPr lang="en-US" sz="1800" b="1"/>
              <a:t>ights-based </a:t>
            </a:r>
            <a:r>
              <a:rPr lang="en-US" sz="1800"/>
              <a:t>and l</a:t>
            </a:r>
            <a:r>
              <a:rPr lang="en-US" sz="1800" b="1"/>
              <a:t>eaving-no-one-behin</a:t>
            </a:r>
            <a:r>
              <a:rPr lang="en-US" sz="1800"/>
              <a:t>d approach, committing to measures to better target, protect and support persons with disabilities.</a:t>
            </a:r>
          </a:p>
          <a:p>
            <a:r>
              <a:rPr lang="en-US" sz="1800" u="sng"/>
              <a:t>EU Action Plan on Human Rights and Democracy 2020 – 2024</a:t>
            </a:r>
            <a:r>
              <a:rPr lang="en-US" sz="1800"/>
              <a:t>: several objectives on persons with disabilities, including </a:t>
            </a:r>
            <a:r>
              <a:rPr lang="en-US" sz="1800" b="1"/>
              <a:t>access to inclusive services</a:t>
            </a:r>
          </a:p>
          <a:p>
            <a:r>
              <a:rPr lang="en-US" sz="1800" b="0" i="0" u="sng">
                <a:effectLst/>
              </a:rPr>
              <a:t>Regulation of the </a:t>
            </a:r>
            <a:r>
              <a:rPr lang="en-US" sz="1800" b="0" i="0" u="sng" err="1">
                <a:effectLst/>
              </a:rPr>
              <a:t>Neighbourhood</a:t>
            </a:r>
            <a:r>
              <a:rPr lang="en-US" sz="1800" b="0" i="0" u="sng">
                <a:effectLst/>
              </a:rPr>
              <a:t>, Development and International Cooperation Instrument(NDICI)</a:t>
            </a:r>
            <a:r>
              <a:rPr lang="en-US" sz="1800" b="0" i="0">
                <a:effectLst/>
              </a:rPr>
              <a:t>: it refers to </a:t>
            </a:r>
            <a:r>
              <a:rPr lang="en-US" sz="1800" b="1" i="0">
                <a:effectLst/>
              </a:rPr>
              <a:t>deinstitutionalisation</a:t>
            </a:r>
            <a:r>
              <a:rPr lang="en-US" sz="1800" b="0" i="0">
                <a:effectLst/>
              </a:rPr>
              <a:t>, but only regarding children, and </a:t>
            </a:r>
            <a:r>
              <a:rPr lang="en-US" sz="1800" b="1" i="0">
                <a:effectLst/>
              </a:rPr>
              <a:t>promoting the CRPD</a:t>
            </a:r>
            <a:r>
              <a:rPr lang="en-US" sz="1800" b="0" i="0">
                <a:effectLst/>
              </a:rPr>
              <a:t>.</a:t>
            </a:r>
          </a:p>
        </p:txBody>
      </p:sp>
      <p:pic>
        <p:nvPicPr>
          <p:cNvPr id="6" name="Image 5" descr="Gross ODA Disbursments (EUR) in 2021 displayed shows the EU as the biggest one, followed by the US in second place, and Japan and Turkey. ">
            <a:extLst>
              <a:ext uri="{FF2B5EF4-FFF2-40B4-BE49-F238E27FC236}">
                <a16:creationId xmlns:a16="http://schemas.microsoft.com/office/drawing/2014/main" id="{A5AF4B88-70ED-31B0-9C26-EE061F734F02}"/>
              </a:ext>
            </a:extLst>
          </p:cNvPr>
          <p:cNvPicPr>
            <a:picLocks noChangeAspect="1"/>
          </p:cNvPicPr>
          <p:nvPr/>
        </p:nvPicPr>
        <p:blipFill>
          <a:blip r:embed="rId2"/>
          <a:stretch>
            <a:fillRect/>
          </a:stretch>
        </p:blipFill>
        <p:spPr>
          <a:xfrm>
            <a:off x="2051469" y="4139300"/>
            <a:ext cx="8520739" cy="2718700"/>
          </a:xfrm>
          <a:prstGeom prst="rect">
            <a:avLst/>
          </a:prstGeom>
        </p:spPr>
      </p:pic>
    </p:spTree>
    <p:extLst>
      <p:ext uri="{BB962C8B-B14F-4D97-AF65-F5344CB8AC3E}">
        <p14:creationId xmlns:p14="http://schemas.microsoft.com/office/powerpoint/2010/main" val="356657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48FABB-16A7-947E-EFD4-B5BEBFE6B738}"/>
              </a:ext>
            </a:extLst>
          </p:cNvPr>
          <p:cNvSpPr>
            <a:spLocks noGrp="1"/>
          </p:cNvSpPr>
          <p:nvPr>
            <p:ph type="title"/>
          </p:nvPr>
        </p:nvSpPr>
        <p:spPr/>
        <p:txBody>
          <a:bodyPr/>
          <a:lstStyle/>
          <a:p>
            <a:r>
              <a:rPr lang="fr-BE" b="1"/>
              <a:t>Structural Funds have </a:t>
            </a:r>
            <a:r>
              <a:rPr lang="fr-BE" b="1" err="1"/>
              <a:t>great</a:t>
            </a:r>
            <a:r>
              <a:rPr lang="fr-BE" b="1"/>
              <a:t> </a:t>
            </a:r>
            <a:r>
              <a:rPr lang="fr-BE" b="1" err="1"/>
              <a:t>potential</a:t>
            </a:r>
            <a:r>
              <a:rPr lang="fr-BE" b="1"/>
              <a:t> to support Independent Living…</a:t>
            </a:r>
          </a:p>
        </p:txBody>
      </p:sp>
      <p:sp>
        <p:nvSpPr>
          <p:cNvPr id="3" name="Espace réservé du contenu 2">
            <a:extLst>
              <a:ext uri="{FF2B5EF4-FFF2-40B4-BE49-F238E27FC236}">
                <a16:creationId xmlns:a16="http://schemas.microsoft.com/office/drawing/2014/main" id="{C339D387-1C3E-A5C4-BF87-09690A1A46F9}"/>
              </a:ext>
            </a:extLst>
          </p:cNvPr>
          <p:cNvSpPr>
            <a:spLocks noGrp="1"/>
          </p:cNvSpPr>
          <p:nvPr>
            <p:ph idx="1"/>
          </p:nvPr>
        </p:nvSpPr>
        <p:spPr/>
        <p:txBody>
          <a:bodyPr>
            <a:normAutofit fontScale="85000" lnSpcReduction="20000"/>
          </a:bodyPr>
          <a:lstStyle/>
          <a:p>
            <a:endParaRPr lang="en-US"/>
          </a:p>
          <a:p>
            <a:r>
              <a:rPr lang="en-US"/>
              <a:t>The </a:t>
            </a:r>
            <a:r>
              <a:rPr lang="en-US" b="1"/>
              <a:t>European Social Fund Plus </a:t>
            </a:r>
            <a:r>
              <a:rPr lang="en-US"/>
              <a:t>can support access of disabled and older people to personal assistance and other support services, and access to employment and inclusive education.</a:t>
            </a:r>
          </a:p>
          <a:p>
            <a:r>
              <a:rPr lang="en-US"/>
              <a:t>The </a:t>
            </a:r>
            <a:r>
              <a:rPr lang="en-US" b="1"/>
              <a:t>European Regional Development Fund </a:t>
            </a:r>
            <a:r>
              <a:rPr lang="en-US"/>
              <a:t>can support, among other, the development of social housing, housing adaptations, the building of community mental health </a:t>
            </a:r>
            <a:r>
              <a:rPr lang="en-US" err="1"/>
              <a:t>centres</a:t>
            </a:r>
            <a:r>
              <a:rPr lang="en-US"/>
              <a:t>, the provision of technical aids and devices, as well as accessibility of mainstream services. </a:t>
            </a:r>
          </a:p>
          <a:p>
            <a:r>
              <a:rPr lang="en-US"/>
              <a:t>Through </a:t>
            </a:r>
            <a:r>
              <a:rPr lang="en-US" b="1"/>
              <a:t>technical assistance</a:t>
            </a:r>
            <a:r>
              <a:rPr lang="en-US"/>
              <a:t>, EU funds can support, among other, the work of disabled people’s </a:t>
            </a:r>
            <a:r>
              <a:rPr lang="en-US" err="1"/>
              <a:t>organisations</a:t>
            </a:r>
            <a:r>
              <a:rPr lang="en-US"/>
              <a:t>, as well as development of strategies and action plans.</a:t>
            </a:r>
          </a:p>
          <a:p>
            <a:r>
              <a:rPr lang="en-US"/>
              <a:t>The EU could invest its </a:t>
            </a:r>
            <a:r>
              <a:rPr lang="en-US" b="1"/>
              <a:t>development cooperation funding </a:t>
            </a:r>
            <a:r>
              <a:rPr lang="en-US"/>
              <a:t>into deinstitutionalisation and community-based services globally.</a:t>
            </a:r>
            <a:endParaRPr lang="fr-BE"/>
          </a:p>
        </p:txBody>
      </p:sp>
    </p:spTree>
    <p:extLst>
      <p:ext uri="{BB962C8B-B14F-4D97-AF65-F5344CB8AC3E}">
        <p14:creationId xmlns:p14="http://schemas.microsoft.com/office/powerpoint/2010/main" val="3713058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C1B7840-7A7D-F128-B00B-E2FF5EF01C47}"/>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4" r="1951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D62FF3E-538D-C90A-72B9-D4B882FB346F}"/>
              </a:ext>
            </a:extLst>
          </p:cNvPr>
          <p:cNvSpPr>
            <a:spLocks noGrp="1"/>
          </p:cNvSpPr>
          <p:nvPr>
            <p:ph type="title"/>
          </p:nvPr>
        </p:nvSpPr>
        <p:spPr>
          <a:xfrm>
            <a:off x="640080" y="325369"/>
            <a:ext cx="4368602" cy="1956841"/>
          </a:xfrm>
        </p:spPr>
        <p:txBody>
          <a:bodyPr anchor="b">
            <a:normAutofit/>
          </a:bodyPr>
          <a:lstStyle/>
          <a:p>
            <a:r>
              <a:rPr lang="fr-BE" sz="4200" b="1"/>
              <a:t>… but they are </a:t>
            </a:r>
            <a:r>
              <a:rPr lang="fr-BE" sz="4200" b="1" err="1"/>
              <a:t>still</a:t>
            </a:r>
            <a:r>
              <a:rPr lang="fr-BE" sz="4200" b="1"/>
              <a:t> </a:t>
            </a:r>
            <a:r>
              <a:rPr lang="fr-BE" sz="4200" b="1" err="1"/>
              <a:t>being</a:t>
            </a:r>
            <a:r>
              <a:rPr lang="fr-BE" sz="4200" b="1"/>
              <a:t> </a:t>
            </a:r>
            <a:r>
              <a:rPr lang="fr-BE" sz="4200" b="1" err="1"/>
              <a:t>used</a:t>
            </a:r>
            <a:r>
              <a:rPr lang="fr-BE" sz="4200" b="1"/>
              <a:t> to </a:t>
            </a:r>
            <a:r>
              <a:rPr lang="fr-BE" sz="4200" b="1" err="1"/>
              <a:t>fund</a:t>
            </a:r>
            <a:r>
              <a:rPr lang="fr-BE" sz="4200" b="1"/>
              <a:t> </a:t>
            </a:r>
            <a:r>
              <a:rPr lang="fr-BE" sz="4200" b="1" err="1"/>
              <a:t>segregation</a:t>
            </a:r>
            <a:r>
              <a:rPr lang="fr-BE" sz="4200" b="1"/>
              <a:t>.</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7DBB8C31-6B83-CB24-1E6C-A3AFA4ED3CF3}"/>
              </a:ext>
            </a:extLst>
          </p:cNvPr>
          <p:cNvSpPr>
            <a:spLocks noGrp="1"/>
          </p:cNvSpPr>
          <p:nvPr>
            <p:ph idx="1"/>
          </p:nvPr>
        </p:nvSpPr>
        <p:spPr>
          <a:xfrm>
            <a:off x="640080" y="2872899"/>
            <a:ext cx="4243589" cy="3320668"/>
          </a:xfrm>
        </p:spPr>
        <p:txBody>
          <a:bodyPr>
            <a:normAutofit fontScale="92500" lnSpcReduction="20000"/>
          </a:bodyPr>
          <a:lstStyle/>
          <a:p>
            <a:r>
              <a:rPr lang="fr-BE" sz="1900" err="1"/>
              <a:t>We</a:t>
            </a:r>
            <a:r>
              <a:rPr lang="fr-BE" sz="1900"/>
              <a:t> have </a:t>
            </a:r>
            <a:r>
              <a:rPr lang="fr-BE" sz="1900" err="1"/>
              <a:t>reported</a:t>
            </a:r>
            <a:r>
              <a:rPr lang="fr-BE" sz="1900"/>
              <a:t> </a:t>
            </a:r>
            <a:r>
              <a:rPr lang="fr-BE" sz="1900" err="1"/>
              <a:t>numerous</a:t>
            </a:r>
            <a:r>
              <a:rPr lang="fr-BE" sz="1900"/>
              <a:t> </a:t>
            </a:r>
            <a:r>
              <a:rPr lang="fr-BE" sz="1900" b="1"/>
              <a:t>cases of </a:t>
            </a:r>
            <a:r>
              <a:rPr lang="fr-BE" sz="1900" b="1" err="1"/>
              <a:t>investments</a:t>
            </a:r>
            <a:r>
              <a:rPr lang="fr-BE" sz="1900" b="1"/>
              <a:t> </a:t>
            </a:r>
            <a:r>
              <a:rPr lang="fr-BE" sz="1900" b="1" err="1"/>
              <a:t>into</a:t>
            </a:r>
            <a:r>
              <a:rPr lang="fr-BE" sz="1900" b="1"/>
              <a:t> institutions</a:t>
            </a:r>
            <a:r>
              <a:rPr lang="fr-BE" sz="1900"/>
              <a:t> to the European Commission, without response.</a:t>
            </a:r>
          </a:p>
          <a:p>
            <a:r>
              <a:rPr lang="fr-BE" sz="1900"/>
              <a:t>« </a:t>
            </a:r>
            <a:r>
              <a:rPr lang="fr-BE" sz="1900" i="1"/>
              <a:t>T</a:t>
            </a:r>
            <a:r>
              <a:rPr lang="en-US" sz="1900" i="1"/>
              <a:t>he relevant authorities (…) do not believe that segregating persons with disabilities into institutions amounts to discrimination</a:t>
            </a:r>
            <a:r>
              <a:rPr lang="en-US" sz="1900"/>
              <a:t>” – Special Rapporteur on the Rights of Persons with Disabilities</a:t>
            </a:r>
            <a:endParaRPr lang="fr-BE" sz="1900"/>
          </a:p>
          <a:p>
            <a:r>
              <a:rPr lang="fr-BE" sz="1900"/>
              <a:t>The EU Ombudsman has </a:t>
            </a:r>
            <a:r>
              <a:rPr lang="fr-BE" sz="1900" err="1"/>
              <a:t>recommended</a:t>
            </a:r>
            <a:r>
              <a:rPr lang="fr-BE" sz="1900"/>
              <a:t> to the European Commission to provide </a:t>
            </a:r>
            <a:r>
              <a:rPr lang="fr-BE" sz="1900" err="1"/>
              <a:t>clear</a:t>
            </a:r>
            <a:r>
              <a:rPr lang="fr-BE" sz="1900"/>
              <a:t> </a:t>
            </a:r>
            <a:r>
              <a:rPr lang="fr-BE" sz="1900" b="1"/>
              <a:t>guidance</a:t>
            </a:r>
            <a:r>
              <a:rPr lang="fr-BE" sz="1900"/>
              <a:t> on </a:t>
            </a:r>
            <a:r>
              <a:rPr lang="fr-BE" sz="1900" err="1"/>
              <a:t>deinstitutionalisation</a:t>
            </a:r>
            <a:r>
              <a:rPr lang="fr-BE" sz="1900"/>
              <a:t> to staff and </a:t>
            </a:r>
            <a:r>
              <a:rPr lang="fr-BE" sz="1900" err="1"/>
              <a:t>Member</a:t>
            </a:r>
            <a:r>
              <a:rPr lang="fr-BE" sz="1900"/>
              <a:t> States, and to take action to </a:t>
            </a:r>
            <a:r>
              <a:rPr lang="fr-BE" sz="1900" b="1"/>
              <a:t>end </a:t>
            </a:r>
            <a:r>
              <a:rPr lang="fr-BE" sz="1900" b="1" err="1"/>
              <a:t>investments</a:t>
            </a:r>
            <a:r>
              <a:rPr lang="fr-BE" sz="1900" b="1"/>
              <a:t> </a:t>
            </a:r>
            <a:r>
              <a:rPr lang="fr-BE" sz="1900" err="1"/>
              <a:t>into</a:t>
            </a:r>
            <a:r>
              <a:rPr lang="fr-BE" sz="1900"/>
              <a:t> institutions.</a:t>
            </a:r>
          </a:p>
        </p:txBody>
      </p:sp>
    </p:spTree>
    <p:extLst>
      <p:ext uri="{BB962C8B-B14F-4D97-AF65-F5344CB8AC3E}">
        <p14:creationId xmlns:p14="http://schemas.microsoft.com/office/powerpoint/2010/main" val="235220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44CDF1-0194-32A7-E6F7-8375565DA228}"/>
              </a:ext>
            </a:extLst>
          </p:cNvPr>
          <p:cNvSpPr>
            <a:spLocks noGrp="1"/>
          </p:cNvSpPr>
          <p:nvPr>
            <p:ph type="title"/>
          </p:nvPr>
        </p:nvSpPr>
        <p:spPr/>
        <p:txBody>
          <a:bodyPr/>
          <a:lstStyle/>
          <a:p>
            <a:r>
              <a:rPr lang="fr-BE" b="1"/>
              <a:t>Obstacles to monitoring the use of EU </a:t>
            </a:r>
            <a:r>
              <a:rPr lang="fr-BE" b="1" err="1"/>
              <a:t>funds</a:t>
            </a:r>
            <a:endParaRPr lang="fr-BE" b="1"/>
          </a:p>
        </p:txBody>
      </p:sp>
      <p:sp>
        <p:nvSpPr>
          <p:cNvPr id="3" name="Espace réservé du contenu 2">
            <a:extLst>
              <a:ext uri="{FF2B5EF4-FFF2-40B4-BE49-F238E27FC236}">
                <a16:creationId xmlns:a16="http://schemas.microsoft.com/office/drawing/2014/main" id="{4602930F-0153-9E55-5CED-41FC308EDDB9}"/>
              </a:ext>
            </a:extLst>
          </p:cNvPr>
          <p:cNvSpPr>
            <a:spLocks noGrp="1"/>
          </p:cNvSpPr>
          <p:nvPr>
            <p:ph idx="1"/>
          </p:nvPr>
        </p:nvSpPr>
        <p:spPr/>
        <p:txBody>
          <a:bodyPr>
            <a:normAutofit fontScale="92500" lnSpcReduction="20000"/>
          </a:bodyPr>
          <a:lstStyle/>
          <a:p>
            <a:pPr marL="0" indent="0">
              <a:buNone/>
            </a:pPr>
            <a:r>
              <a:rPr lang="fr-BE" b="1"/>
              <a:t>National </a:t>
            </a:r>
            <a:r>
              <a:rPr lang="fr-BE" b="1" err="1"/>
              <a:t>Level</a:t>
            </a:r>
            <a:endParaRPr lang="fr-BE" b="1"/>
          </a:p>
          <a:p>
            <a:r>
              <a:rPr lang="fr-BE" err="1"/>
              <a:t>Disabled</a:t>
            </a:r>
            <a:r>
              <a:rPr lang="fr-BE"/>
              <a:t> </a:t>
            </a:r>
            <a:r>
              <a:rPr lang="fr-BE" err="1"/>
              <a:t>People’s</a:t>
            </a:r>
            <a:r>
              <a:rPr lang="fr-BE"/>
              <a:t> Organisations (</a:t>
            </a:r>
            <a:r>
              <a:rPr lang="fr-BE" err="1"/>
              <a:t>DPOs</a:t>
            </a:r>
            <a:r>
              <a:rPr lang="fr-BE"/>
              <a:t>) </a:t>
            </a:r>
            <a:r>
              <a:rPr lang="fr-BE" err="1"/>
              <a:t>lack</a:t>
            </a:r>
            <a:r>
              <a:rPr lang="fr-BE"/>
              <a:t> </a:t>
            </a:r>
            <a:r>
              <a:rPr lang="fr-BE" err="1"/>
              <a:t>capacity</a:t>
            </a:r>
            <a:r>
              <a:rPr lang="fr-BE"/>
              <a:t> and </a:t>
            </a:r>
            <a:r>
              <a:rPr lang="fr-BE" err="1"/>
              <a:t>resources</a:t>
            </a:r>
            <a:r>
              <a:rPr lang="fr-BE"/>
              <a:t> to </a:t>
            </a:r>
            <a:r>
              <a:rPr lang="fr-BE" err="1"/>
              <a:t>actively</a:t>
            </a:r>
            <a:r>
              <a:rPr lang="fr-BE"/>
              <a:t> </a:t>
            </a:r>
            <a:r>
              <a:rPr lang="fr-BE" err="1"/>
              <a:t>engaged</a:t>
            </a:r>
            <a:r>
              <a:rPr lang="fr-BE"/>
              <a:t> in monitoring </a:t>
            </a:r>
            <a:r>
              <a:rPr lang="fr-BE" err="1"/>
              <a:t>committees</a:t>
            </a:r>
            <a:r>
              <a:rPr lang="fr-BE"/>
              <a:t> at national </a:t>
            </a:r>
            <a:r>
              <a:rPr lang="fr-BE" err="1"/>
              <a:t>level</a:t>
            </a:r>
            <a:r>
              <a:rPr lang="fr-BE"/>
              <a:t>.</a:t>
            </a:r>
          </a:p>
          <a:p>
            <a:r>
              <a:rPr lang="fr-BE"/>
              <a:t>Even </a:t>
            </a:r>
            <a:r>
              <a:rPr lang="fr-BE" err="1"/>
              <a:t>when</a:t>
            </a:r>
            <a:r>
              <a:rPr lang="fr-BE"/>
              <a:t> </a:t>
            </a:r>
            <a:r>
              <a:rPr lang="fr-BE" err="1"/>
              <a:t>present</a:t>
            </a:r>
            <a:r>
              <a:rPr lang="fr-BE"/>
              <a:t> in monitoring </a:t>
            </a:r>
            <a:r>
              <a:rPr lang="fr-BE" err="1"/>
              <a:t>committees</a:t>
            </a:r>
            <a:r>
              <a:rPr lang="fr-BE"/>
              <a:t>, </a:t>
            </a:r>
            <a:r>
              <a:rPr lang="fr-BE" err="1"/>
              <a:t>DPOs</a:t>
            </a:r>
            <a:r>
              <a:rPr lang="fr-BE"/>
              <a:t> </a:t>
            </a:r>
            <a:r>
              <a:rPr lang="fr-BE" err="1"/>
              <a:t>perceive</a:t>
            </a:r>
            <a:r>
              <a:rPr lang="fr-BE"/>
              <a:t> </a:t>
            </a:r>
            <a:r>
              <a:rPr lang="fr-BE" err="1"/>
              <a:t>that</a:t>
            </a:r>
            <a:r>
              <a:rPr lang="fr-BE"/>
              <a:t> </a:t>
            </a:r>
            <a:r>
              <a:rPr lang="fr-BE" err="1"/>
              <a:t>they</a:t>
            </a:r>
            <a:r>
              <a:rPr lang="fr-BE"/>
              <a:t> are not </a:t>
            </a:r>
            <a:r>
              <a:rPr lang="fr-BE" err="1"/>
              <a:t>being</a:t>
            </a:r>
            <a:r>
              <a:rPr lang="fr-BE"/>
              <a:t> </a:t>
            </a:r>
            <a:r>
              <a:rPr lang="fr-BE" err="1"/>
              <a:t>properly</a:t>
            </a:r>
            <a:r>
              <a:rPr lang="fr-BE"/>
              <a:t> </a:t>
            </a:r>
            <a:r>
              <a:rPr lang="fr-BE" err="1"/>
              <a:t>consulted</a:t>
            </a:r>
            <a:r>
              <a:rPr lang="fr-BE"/>
              <a:t> and </a:t>
            </a:r>
            <a:r>
              <a:rPr lang="fr-BE" err="1"/>
              <a:t>listened</a:t>
            </a:r>
            <a:r>
              <a:rPr lang="fr-BE"/>
              <a:t> to, and </a:t>
            </a:r>
            <a:r>
              <a:rPr lang="fr-BE" err="1"/>
              <a:t>they</a:t>
            </a:r>
            <a:r>
              <a:rPr lang="fr-BE"/>
              <a:t> report a </a:t>
            </a:r>
            <a:r>
              <a:rPr lang="fr-BE" err="1"/>
              <a:t>lack</a:t>
            </a:r>
            <a:r>
              <a:rPr lang="fr-BE"/>
              <a:t> of </a:t>
            </a:r>
            <a:r>
              <a:rPr lang="fr-BE" err="1"/>
              <a:t>transparency</a:t>
            </a:r>
            <a:r>
              <a:rPr lang="fr-BE"/>
              <a:t> over the </a:t>
            </a:r>
            <a:r>
              <a:rPr lang="fr-BE" err="1"/>
              <a:t>projects</a:t>
            </a:r>
            <a:r>
              <a:rPr lang="fr-BE"/>
              <a:t> </a:t>
            </a:r>
            <a:r>
              <a:rPr lang="fr-BE" err="1"/>
              <a:t>that</a:t>
            </a:r>
            <a:r>
              <a:rPr lang="fr-BE"/>
              <a:t> are </a:t>
            </a:r>
            <a:r>
              <a:rPr lang="fr-BE" err="1"/>
              <a:t>being</a:t>
            </a:r>
            <a:r>
              <a:rPr lang="fr-BE"/>
              <a:t> </a:t>
            </a:r>
            <a:r>
              <a:rPr lang="fr-BE" err="1"/>
              <a:t>financed</a:t>
            </a:r>
            <a:r>
              <a:rPr lang="fr-BE"/>
              <a:t>.</a:t>
            </a:r>
          </a:p>
          <a:p>
            <a:pPr marL="0" indent="0">
              <a:buNone/>
            </a:pPr>
            <a:r>
              <a:rPr lang="fr-BE" b="1" err="1"/>
              <a:t>European</a:t>
            </a:r>
            <a:r>
              <a:rPr lang="fr-BE" b="1"/>
              <a:t> </a:t>
            </a:r>
            <a:r>
              <a:rPr lang="fr-BE" b="1" err="1"/>
              <a:t>Level</a:t>
            </a:r>
            <a:endParaRPr lang="fr-BE" b="1"/>
          </a:p>
          <a:p>
            <a:r>
              <a:rPr lang="fr-BE"/>
              <a:t> Under the </a:t>
            </a:r>
            <a:r>
              <a:rPr lang="fr-BE" err="1"/>
              <a:t>shared</a:t>
            </a:r>
            <a:r>
              <a:rPr lang="fr-BE"/>
              <a:t> management </a:t>
            </a:r>
            <a:r>
              <a:rPr lang="fr-BE" err="1"/>
              <a:t>principle</a:t>
            </a:r>
            <a:r>
              <a:rPr lang="fr-BE"/>
              <a:t>, the </a:t>
            </a:r>
            <a:r>
              <a:rPr lang="fr-BE" err="1"/>
              <a:t>European</a:t>
            </a:r>
            <a:r>
              <a:rPr lang="fr-BE"/>
              <a:t> Commission </a:t>
            </a:r>
            <a:r>
              <a:rPr lang="fr-BE" err="1"/>
              <a:t>is</a:t>
            </a:r>
            <a:r>
              <a:rPr lang="fr-BE"/>
              <a:t> in charge of monitoring and </a:t>
            </a:r>
            <a:r>
              <a:rPr lang="fr-BE" err="1"/>
              <a:t>controlling</a:t>
            </a:r>
            <a:r>
              <a:rPr lang="fr-BE"/>
              <a:t> the </a:t>
            </a:r>
            <a:r>
              <a:rPr lang="fr-BE" err="1"/>
              <a:t>funds</a:t>
            </a:r>
            <a:r>
              <a:rPr lang="fr-BE"/>
              <a:t>, but </a:t>
            </a:r>
            <a:r>
              <a:rPr lang="fr-BE" err="1"/>
              <a:t>there</a:t>
            </a:r>
            <a:r>
              <a:rPr lang="fr-BE"/>
              <a:t> </a:t>
            </a:r>
            <a:r>
              <a:rPr lang="fr-BE" err="1"/>
              <a:t>is</a:t>
            </a:r>
            <a:r>
              <a:rPr lang="fr-BE"/>
              <a:t> </a:t>
            </a:r>
            <a:r>
              <a:rPr lang="fr-BE" err="1"/>
              <a:t>little</a:t>
            </a:r>
            <a:r>
              <a:rPr lang="fr-BE"/>
              <a:t> use of the </a:t>
            </a:r>
            <a:r>
              <a:rPr lang="fr-BE" err="1"/>
              <a:t>infrigement</a:t>
            </a:r>
            <a:r>
              <a:rPr lang="fr-BE"/>
              <a:t> </a:t>
            </a:r>
            <a:r>
              <a:rPr lang="fr-BE" err="1"/>
              <a:t>procedure</a:t>
            </a:r>
            <a:r>
              <a:rPr lang="fr-BE"/>
              <a:t>. </a:t>
            </a:r>
          </a:p>
          <a:p>
            <a:r>
              <a:rPr lang="fr-BE"/>
              <a:t>The </a:t>
            </a:r>
            <a:r>
              <a:rPr lang="fr-BE" err="1"/>
              <a:t>European</a:t>
            </a:r>
            <a:r>
              <a:rPr lang="fr-BE"/>
              <a:t> </a:t>
            </a:r>
            <a:r>
              <a:rPr lang="fr-BE" err="1"/>
              <a:t>Commission’s</a:t>
            </a:r>
            <a:r>
              <a:rPr lang="fr-BE"/>
              <a:t> </a:t>
            </a:r>
            <a:r>
              <a:rPr lang="fr-BE" err="1"/>
              <a:t>internal</a:t>
            </a:r>
            <a:r>
              <a:rPr lang="fr-BE"/>
              <a:t> </a:t>
            </a:r>
            <a:r>
              <a:rPr lang="fr-BE" err="1"/>
              <a:t>legal</a:t>
            </a:r>
            <a:r>
              <a:rPr lang="fr-BE"/>
              <a:t> documents </a:t>
            </a:r>
            <a:r>
              <a:rPr lang="fr-BE" err="1"/>
              <a:t>consider</a:t>
            </a:r>
            <a:r>
              <a:rPr lang="fr-BE"/>
              <a:t> </a:t>
            </a:r>
            <a:r>
              <a:rPr lang="fr-BE" err="1"/>
              <a:t>that</a:t>
            </a:r>
            <a:r>
              <a:rPr lang="fr-BE"/>
              <a:t> in </a:t>
            </a:r>
            <a:r>
              <a:rPr lang="fr-BE" err="1"/>
              <a:t>some</a:t>
            </a:r>
            <a:r>
              <a:rPr lang="fr-BE"/>
              <a:t> cases, </a:t>
            </a:r>
            <a:r>
              <a:rPr lang="fr-BE" err="1"/>
              <a:t>investing</a:t>
            </a:r>
            <a:r>
              <a:rPr lang="fr-BE"/>
              <a:t> in institutions </a:t>
            </a:r>
            <a:r>
              <a:rPr lang="fr-BE" err="1"/>
              <a:t>is</a:t>
            </a:r>
            <a:r>
              <a:rPr lang="fr-BE"/>
              <a:t> acceptable and </a:t>
            </a:r>
            <a:r>
              <a:rPr lang="fr-BE" err="1"/>
              <a:t>even</a:t>
            </a:r>
            <a:r>
              <a:rPr lang="fr-BE"/>
              <a:t> </a:t>
            </a:r>
            <a:r>
              <a:rPr lang="fr-BE" err="1"/>
              <a:t>necessary</a:t>
            </a:r>
            <a:r>
              <a:rPr lang="fr-BE"/>
              <a:t>.</a:t>
            </a:r>
          </a:p>
        </p:txBody>
      </p:sp>
    </p:spTree>
    <p:extLst>
      <p:ext uri="{BB962C8B-B14F-4D97-AF65-F5344CB8AC3E}">
        <p14:creationId xmlns:p14="http://schemas.microsoft.com/office/powerpoint/2010/main" val="235104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46B-825F-5FA9-E1B6-A4424B118054}"/>
              </a:ext>
            </a:extLst>
          </p:cNvPr>
          <p:cNvSpPr>
            <a:spLocks noGrp="1"/>
          </p:cNvSpPr>
          <p:nvPr>
            <p:ph type="title"/>
          </p:nvPr>
        </p:nvSpPr>
        <p:spPr>
          <a:xfrm>
            <a:off x="838200" y="365125"/>
            <a:ext cx="10515600" cy="1325563"/>
          </a:xfrm>
        </p:spPr>
        <p:txBody>
          <a:bodyPr>
            <a:normAutofit/>
          </a:bodyPr>
          <a:lstStyle/>
          <a:p>
            <a:r>
              <a:rPr lang="en-US" sz="4000" b="1"/>
              <a:t>What roles might Equality Bodies and NHRIs play?</a:t>
            </a:r>
          </a:p>
        </p:txBody>
      </p:sp>
      <p:sp>
        <p:nvSpPr>
          <p:cNvPr id="3" name="Content Placeholder 2">
            <a:extLst>
              <a:ext uri="{FF2B5EF4-FFF2-40B4-BE49-F238E27FC236}">
                <a16:creationId xmlns:a16="http://schemas.microsoft.com/office/drawing/2014/main" id="{01B55E7F-E0FD-8086-5DB5-27FC3EBC2580}"/>
              </a:ext>
            </a:extLst>
          </p:cNvPr>
          <p:cNvSpPr>
            <a:spLocks noGrp="1"/>
          </p:cNvSpPr>
          <p:nvPr>
            <p:ph idx="1"/>
          </p:nvPr>
        </p:nvSpPr>
        <p:spPr>
          <a:xfrm>
            <a:off x="838200" y="1863063"/>
            <a:ext cx="10515600" cy="4083434"/>
          </a:xfrm>
        </p:spPr>
        <p:txBody>
          <a:bodyPr>
            <a:noAutofit/>
          </a:bodyPr>
          <a:lstStyle/>
          <a:p>
            <a:r>
              <a:rPr lang="en-GB" sz="1600" b="1"/>
              <a:t>Proactive and ongoing assessment of national deinstitutionalisation strategies: </a:t>
            </a:r>
            <a:r>
              <a:rPr lang="en-GB" sz="1600"/>
              <a:t>publish fundings, present to the European Commission</a:t>
            </a:r>
          </a:p>
          <a:p>
            <a:r>
              <a:rPr lang="en-GB" sz="1600" b="1"/>
              <a:t>Review findings of the Inquiry concerning Hungary conducted by CRPD Committee </a:t>
            </a:r>
            <a:r>
              <a:rPr lang="en-GB" sz="1600"/>
              <a:t>(CRPD/C/HUN/IR/1):</a:t>
            </a:r>
          </a:p>
          <a:p>
            <a:pPr lvl="1"/>
            <a:r>
              <a:rPr lang="en-GB" sz="1200"/>
              <a:t>“</a:t>
            </a:r>
            <a:r>
              <a:rPr lang="en-GB" sz="1200" i="1"/>
              <a:t>The Committee finds the following violations of article 19: […] (g) Public funds, including funding from the European structural and investment funds, continue to be invested in building, renovating and expanding large- and small-scale institutions, thus removing resources for support for independent living and the development of accessible, community-based services that foster inclusion</a:t>
            </a:r>
            <a:r>
              <a:rPr lang="en-GB" sz="1200"/>
              <a:t>” (para. 101)</a:t>
            </a:r>
          </a:p>
          <a:p>
            <a:pPr lvl="1"/>
            <a:r>
              <a:rPr lang="en-GB" sz="1200"/>
              <a:t>“</a:t>
            </a:r>
            <a:r>
              <a:rPr lang="en-GB" sz="1200" i="1"/>
              <a:t>The Committee recommends that the State party, guided by general comment No. 5: […] (e) Reorient the investment of public funds – including the way in which funding from the European structural and investment funds is allocated – from institutions to support in the community by accelerating the development of a full range of in-home and other community services offering support in daily life, including personal assistance, and other forms of supported decision-making</a:t>
            </a:r>
            <a:r>
              <a:rPr lang="en-GB" sz="1200"/>
              <a:t>” (para. 112)</a:t>
            </a:r>
            <a:endParaRPr lang="en-GB" sz="1050"/>
          </a:p>
          <a:p>
            <a:r>
              <a:rPr lang="en-GB" sz="1600" b="1"/>
              <a:t>Proactive and ongoing assessment of EU funds at national level: </a:t>
            </a:r>
            <a:r>
              <a:rPr lang="en-GB" sz="1600"/>
              <a:t>Partnership Agreements, Calls and participation in national monitoring committees</a:t>
            </a:r>
          </a:p>
          <a:p>
            <a:r>
              <a:rPr lang="en-GB" sz="1600"/>
              <a:t>Review CRPD Committee </a:t>
            </a:r>
            <a:r>
              <a:rPr lang="en-GB" sz="1600" b="1"/>
              <a:t>Concluding Observations </a:t>
            </a:r>
            <a:r>
              <a:rPr lang="en-GB" sz="1600"/>
              <a:t>on EU Member States and the EU</a:t>
            </a:r>
          </a:p>
          <a:p>
            <a:r>
              <a:rPr lang="en-GB" sz="1600" b="1"/>
              <a:t>Assess complaints or consider </a:t>
            </a:r>
            <a:r>
              <a:rPr lang="en-GB" sz="1600" b="1" i="1"/>
              <a:t>ex officio </a:t>
            </a:r>
            <a:r>
              <a:rPr lang="en-GB" sz="1600" b="1"/>
              <a:t>or thematic investigations</a:t>
            </a:r>
            <a:r>
              <a:rPr lang="en-GB" sz="1600" b="1" i="1"/>
              <a:t>:</a:t>
            </a:r>
            <a:r>
              <a:rPr lang="en-GB" sz="1600" b="1"/>
              <a:t> </a:t>
            </a:r>
            <a:r>
              <a:rPr lang="en-GB" sz="1600"/>
              <a:t>Assess all forms of institutionalisation through the lens of non-discrimination, equality, CRPD jurisprudence </a:t>
            </a:r>
            <a:r>
              <a:rPr lang="en-GB" sz="1600" i="1"/>
              <a:t>(be wary of complaints about staffing, conditions in a vacuum)</a:t>
            </a:r>
          </a:p>
          <a:p>
            <a:r>
              <a:rPr lang="en-GB" sz="1600" b="1"/>
              <a:t>Make </a:t>
            </a:r>
            <a:r>
              <a:rPr lang="en-GB" sz="1600" b="1" u="sng"/>
              <a:t>preliminary references </a:t>
            </a:r>
            <a:r>
              <a:rPr lang="en-GB" sz="1600" b="1"/>
              <a:t>to the Court of Justice of the European Union – </a:t>
            </a:r>
            <a:r>
              <a:rPr lang="en-GB" sz="1600" b="1" u="sng"/>
              <a:t>Validity can support with this</a:t>
            </a:r>
            <a:endParaRPr lang="en-GB" sz="1800" b="1" u="sng"/>
          </a:p>
          <a:p>
            <a:r>
              <a:rPr lang="en-GB" sz="1600" b="1"/>
              <a:t>Access to information is a particular challenge </a:t>
            </a:r>
            <a:r>
              <a:rPr lang="en-GB" sz="1600"/>
              <a:t>– help civil society to overcome this through enhancing transparency</a:t>
            </a:r>
          </a:p>
          <a:p>
            <a:r>
              <a:rPr lang="en-GB" sz="1600" b="1"/>
              <a:t>Support DPOs to participate in national monitoring committees, </a:t>
            </a:r>
            <a:r>
              <a:rPr lang="en-GB" sz="1600"/>
              <a:t>through capacity-building and calling for better accessibility and engagement of DPOs</a:t>
            </a:r>
            <a:endParaRPr lang="en-GB" sz="1600" b="1"/>
          </a:p>
        </p:txBody>
      </p:sp>
    </p:spTree>
    <p:extLst>
      <p:ext uri="{BB962C8B-B14F-4D97-AF65-F5344CB8AC3E}">
        <p14:creationId xmlns:p14="http://schemas.microsoft.com/office/powerpoint/2010/main" val="3154434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AD8805-1083-B47D-0908-7DD4C58D23E6}"/>
              </a:ext>
            </a:extLst>
          </p:cNvPr>
          <p:cNvSpPr>
            <a:spLocks noGrp="1"/>
          </p:cNvSpPr>
          <p:nvPr>
            <p:ph type="title"/>
          </p:nvPr>
        </p:nvSpPr>
        <p:spPr/>
        <p:txBody>
          <a:bodyPr>
            <a:normAutofit/>
          </a:bodyPr>
          <a:lstStyle/>
          <a:p>
            <a:r>
              <a:rPr lang="fr-BE" sz="4000" b="1"/>
              <a:t>Resources</a:t>
            </a:r>
          </a:p>
        </p:txBody>
      </p:sp>
      <p:sp>
        <p:nvSpPr>
          <p:cNvPr id="3" name="Espace réservé du contenu 2">
            <a:extLst>
              <a:ext uri="{FF2B5EF4-FFF2-40B4-BE49-F238E27FC236}">
                <a16:creationId xmlns:a16="http://schemas.microsoft.com/office/drawing/2014/main" id="{6AB41C46-B31C-2C0C-02E7-BE625A318CDE}"/>
              </a:ext>
            </a:extLst>
          </p:cNvPr>
          <p:cNvSpPr>
            <a:spLocks noGrp="1"/>
          </p:cNvSpPr>
          <p:nvPr>
            <p:ph idx="1"/>
          </p:nvPr>
        </p:nvSpPr>
        <p:spPr>
          <a:xfrm>
            <a:off x="782972" y="1792069"/>
            <a:ext cx="10515600" cy="4868790"/>
          </a:xfrm>
        </p:spPr>
        <p:txBody>
          <a:bodyPr>
            <a:normAutofit/>
          </a:bodyPr>
          <a:lstStyle/>
          <a:p>
            <a:r>
              <a:rPr lang="en-GB" sz="1600">
                <a:hlinkClick r:id="rId2"/>
              </a:rPr>
              <a:t>Personal Assistance: Handbook for Understanding Independent Living</a:t>
            </a:r>
            <a:r>
              <a:rPr lang="en-GB" sz="1600"/>
              <a:t> - Katrin </a:t>
            </a:r>
            <a:r>
              <a:rPr lang="en-GB" sz="1600" err="1"/>
              <a:t>Modic</a:t>
            </a:r>
            <a:r>
              <a:rPr lang="en-GB" sz="1600"/>
              <a:t>, Elena </a:t>
            </a:r>
            <a:r>
              <a:rPr lang="en-GB" sz="1600" err="1"/>
              <a:t>Pečarič</a:t>
            </a:r>
            <a:r>
              <a:rPr lang="en-GB" sz="1600"/>
              <a:t>, </a:t>
            </a:r>
            <a:r>
              <a:rPr lang="en-GB" sz="1600" err="1"/>
              <a:t>Domen</a:t>
            </a:r>
            <a:r>
              <a:rPr lang="en-GB" sz="1600"/>
              <a:t> </a:t>
            </a:r>
            <a:r>
              <a:rPr lang="en-GB" sz="1600" err="1"/>
              <a:t>Retelj</a:t>
            </a:r>
            <a:endParaRPr lang="en-GB" sz="1600"/>
          </a:p>
          <a:p>
            <a:r>
              <a:rPr lang="en-GB" sz="1600">
                <a:hlinkClick r:id="rId3"/>
              </a:rPr>
              <a:t>Briefing on the use of EU funds for Independent Living </a:t>
            </a:r>
            <a:r>
              <a:rPr lang="en-GB" sz="1600"/>
              <a:t>- ENIL</a:t>
            </a:r>
          </a:p>
          <a:p>
            <a:r>
              <a:rPr lang="en-GB" sz="1600">
                <a:hlinkClick r:id="rId4"/>
              </a:rPr>
              <a:t>Factsheet on EU funding </a:t>
            </a:r>
            <a:r>
              <a:rPr lang="en-GB" sz="1600"/>
              <a:t>– ENIL</a:t>
            </a:r>
          </a:p>
          <a:p>
            <a:r>
              <a:rPr lang="en-US" sz="1600">
                <a:hlinkClick r:id="rId5"/>
              </a:rPr>
              <a:t>Role of the European Union funding in supporting deinstitutionalisation around the world: A Call for Change </a:t>
            </a:r>
            <a:r>
              <a:rPr lang="en-US" sz="1600"/>
              <a:t>– European Disability Forum, ENIL</a:t>
            </a:r>
          </a:p>
          <a:p>
            <a:r>
              <a:rPr lang="en-US" sz="1600">
                <a:hlinkClick r:id="rId6"/>
              </a:rPr>
              <a:t>Visit to the European Union - Report of the Special Rapporteur on the rights of persons with disabilities</a:t>
            </a:r>
            <a:endParaRPr lang="en-US" sz="1600"/>
          </a:p>
          <a:p>
            <a:r>
              <a:rPr lang="en-US" sz="1600">
                <a:hlinkClick r:id="rId7"/>
              </a:rPr>
              <a:t>Decision on the own initiative inquiry into how the European Commission monitors EU Structural and Investment funds to ensure they are used to promote the right of persons with disabilities to independent living and inclusion in the community </a:t>
            </a:r>
            <a:r>
              <a:rPr lang="en-US" sz="1600"/>
              <a:t>– European Ombudsman</a:t>
            </a:r>
          </a:p>
          <a:p>
            <a:r>
              <a:rPr lang="en-US" sz="1600">
                <a:hlinkClick r:id="rId8"/>
              </a:rPr>
              <a:t>Inquiry concerning Hungary under article 6 of the Optional Protocol to the Convention </a:t>
            </a:r>
            <a:r>
              <a:rPr lang="en-US" sz="1600"/>
              <a:t>- Committee on the Rights of Persons with Disabilities</a:t>
            </a:r>
          </a:p>
          <a:p>
            <a:r>
              <a:rPr lang="en-GB" sz="1600">
                <a:hlinkClick r:id="rId9"/>
              </a:rPr>
              <a:t>Ensuring Independent Living and Deinstitutionalisation: Criteria for the Assessment of EU Funded Call for Proposals and Projects in the 2021-2027 Period</a:t>
            </a:r>
            <a:r>
              <a:rPr lang="en-GB" sz="1600"/>
              <a:t> – Bridge EU, </a:t>
            </a:r>
            <a:r>
              <a:rPr lang="fr-BE" sz="1600" err="1"/>
              <a:t>Stowarzyszenie</a:t>
            </a:r>
            <a:r>
              <a:rPr lang="fr-BE" sz="1600"/>
              <a:t> </a:t>
            </a:r>
            <a:r>
              <a:rPr lang="fr-BE" sz="1600" err="1"/>
              <a:t>Instytut</a:t>
            </a:r>
            <a:r>
              <a:rPr lang="fr-BE" sz="1600"/>
              <a:t> </a:t>
            </a:r>
            <a:r>
              <a:rPr lang="fr-BE" sz="1600" err="1"/>
              <a:t>Niezależnego</a:t>
            </a:r>
            <a:r>
              <a:rPr lang="fr-BE" sz="1600"/>
              <a:t> </a:t>
            </a:r>
            <a:r>
              <a:rPr lang="fr-BE" sz="1600" err="1"/>
              <a:t>Życia</a:t>
            </a:r>
            <a:r>
              <a:rPr lang="fr-BE" sz="1600"/>
              <a:t>, </a:t>
            </a:r>
            <a:r>
              <a:rPr lang="fr-BE" sz="1600" err="1"/>
              <a:t>Validity</a:t>
            </a:r>
            <a:r>
              <a:rPr lang="fr-BE" sz="1600"/>
              <a:t> </a:t>
            </a:r>
            <a:r>
              <a:rPr lang="fr-BE" sz="1600" err="1"/>
              <a:t>Foundation</a:t>
            </a:r>
            <a:r>
              <a:rPr lang="fr-BE" sz="1600"/>
              <a:t>, ENIL</a:t>
            </a:r>
          </a:p>
          <a:p>
            <a:r>
              <a:rPr lang="en-US" sz="1600">
                <a:hlinkClick r:id="rId10"/>
              </a:rPr>
              <a:t>ENIL Shadow report on the implementation of the UN Convention on the Rights of Persons with Disabilities in the European Union</a:t>
            </a:r>
            <a:endParaRPr lang="en-GB" sz="1600"/>
          </a:p>
        </p:txBody>
      </p:sp>
    </p:spTree>
    <p:extLst>
      <p:ext uri="{BB962C8B-B14F-4D97-AF65-F5344CB8AC3E}">
        <p14:creationId xmlns:p14="http://schemas.microsoft.com/office/powerpoint/2010/main" val="3956925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023D-E553-242D-36FB-3A5BBA519E62}"/>
              </a:ext>
            </a:extLst>
          </p:cNvPr>
          <p:cNvSpPr>
            <a:spLocks noGrp="1"/>
          </p:cNvSpPr>
          <p:nvPr>
            <p:ph type="ctrTitle"/>
          </p:nvPr>
        </p:nvSpPr>
        <p:spPr>
          <a:xfrm>
            <a:off x="1524000" y="1122363"/>
            <a:ext cx="8651215" cy="1780228"/>
          </a:xfrm>
        </p:spPr>
        <p:txBody>
          <a:bodyPr>
            <a:normAutofit/>
          </a:bodyPr>
          <a:lstStyle/>
          <a:p>
            <a:r>
              <a:rPr lang="en-US" b="1"/>
              <a:t>Thank you for listening!</a:t>
            </a:r>
          </a:p>
        </p:txBody>
      </p:sp>
      <p:sp>
        <p:nvSpPr>
          <p:cNvPr id="3" name="Subtitle 2">
            <a:extLst>
              <a:ext uri="{FF2B5EF4-FFF2-40B4-BE49-F238E27FC236}">
                <a16:creationId xmlns:a16="http://schemas.microsoft.com/office/drawing/2014/main" id="{32683C6B-1EA0-C09B-7F91-93C8ADB71FD1}"/>
              </a:ext>
            </a:extLst>
          </p:cNvPr>
          <p:cNvSpPr>
            <a:spLocks noGrp="1"/>
          </p:cNvSpPr>
          <p:nvPr>
            <p:ph type="subTitle" idx="1"/>
          </p:nvPr>
        </p:nvSpPr>
        <p:spPr/>
        <p:txBody>
          <a:bodyPr>
            <a:normAutofit/>
          </a:bodyPr>
          <a:lstStyle/>
          <a:p>
            <a:endParaRPr lang="en-US"/>
          </a:p>
          <a:p>
            <a:r>
              <a:rPr lang="en-US" b="1"/>
              <a:t>Rita Crespo Fernandez</a:t>
            </a:r>
            <a:r>
              <a:rPr lang="en-US"/>
              <a:t>, European Network on Independent Living – rita.crespo-fernandez@enil.eu</a:t>
            </a:r>
            <a:br>
              <a:rPr lang="en-US"/>
            </a:br>
            <a:r>
              <a:rPr lang="en-US" b="1"/>
              <a:t>Steven Allen</a:t>
            </a:r>
            <a:r>
              <a:rPr lang="en-US"/>
              <a:t>, Validity Foundation – </a:t>
            </a:r>
            <a:r>
              <a:rPr lang="en-US" err="1"/>
              <a:t>steven@validity.ngo</a:t>
            </a:r>
            <a:endParaRPr lang="en-US"/>
          </a:p>
          <a:p>
            <a:endParaRPr lang="en-US"/>
          </a:p>
        </p:txBody>
      </p:sp>
      <p:pic>
        <p:nvPicPr>
          <p:cNvPr id="5" name="Picture 4" descr="Logo of the European Network on Independent Living. It is circular in blue and white. In the middle in the written the acronym &quot;ENIL&quot; Around this is a circular outline of a sun. Around the outer circular edge are written the words &quot;rights, empowerment, independence&quot;.">
            <a:extLst>
              <a:ext uri="{FF2B5EF4-FFF2-40B4-BE49-F238E27FC236}">
                <a16:creationId xmlns:a16="http://schemas.microsoft.com/office/drawing/2014/main" id="{EC623194-551D-A287-7DC7-3855C1CD31C1}"/>
              </a:ext>
            </a:extLst>
          </p:cNvPr>
          <p:cNvPicPr>
            <a:picLocks noChangeAspect="1"/>
          </p:cNvPicPr>
          <p:nvPr/>
        </p:nvPicPr>
        <p:blipFill>
          <a:blip r:embed="rId2"/>
          <a:stretch>
            <a:fillRect/>
          </a:stretch>
        </p:blipFill>
        <p:spPr>
          <a:xfrm>
            <a:off x="6709468" y="5257800"/>
            <a:ext cx="3465747" cy="1950720"/>
          </a:xfrm>
          <a:prstGeom prst="rect">
            <a:avLst/>
          </a:prstGeom>
        </p:spPr>
      </p:pic>
      <p:pic>
        <p:nvPicPr>
          <p:cNvPr id="7" name="Picture 6" descr="Logo of the Validity Foundation. The work VALIDITY is written in blue capital letters. Behind the letters 'ID; is a shaded sphere.">
            <a:extLst>
              <a:ext uri="{FF2B5EF4-FFF2-40B4-BE49-F238E27FC236}">
                <a16:creationId xmlns:a16="http://schemas.microsoft.com/office/drawing/2014/main" id="{BEBE1E6E-2E47-8C3E-7F99-4414C88D9A51}"/>
              </a:ext>
            </a:extLst>
          </p:cNvPr>
          <p:cNvPicPr>
            <a:picLocks noChangeAspect="1"/>
          </p:cNvPicPr>
          <p:nvPr/>
        </p:nvPicPr>
        <p:blipFill>
          <a:blip r:embed="rId3"/>
          <a:stretch>
            <a:fillRect/>
          </a:stretch>
        </p:blipFill>
        <p:spPr>
          <a:xfrm>
            <a:off x="9611360" y="5735637"/>
            <a:ext cx="2316480" cy="729877"/>
          </a:xfrm>
          <a:prstGeom prst="rect">
            <a:avLst/>
          </a:prstGeom>
        </p:spPr>
      </p:pic>
    </p:spTree>
    <p:extLst>
      <p:ext uri="{BB962C8B-B14F-4D97-AF65-F5344CB8AC3E}">
        <p14:creationId xmlns:p14="http://schemas.microsoft.com/office/powerpoint/2010/main" val="3942372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B33354-5302-409E-90BF-4E7A98AFB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B73C9A-C75C-D873-CF0C-3B4D487B9C54}"/>
              </a:ext>
            </a:extLst>
          </p:cNvPr>
          <p:cNvSpPr>
            <a:spLocks noGrp="1"/>
          </p:cNvSpPr>
          <p:nvPr>
            <p:ph type="title"/>
          </p:nvPr>
        </p:nvSpPr>
        <p:spPr>
          <a:xfrm>
            <a:off x="645065" y="1165014"/>
            <a:ext cx="3796306" cy="4666206"/>
          </a:xfrm>
        </p:spPr>
        <p:txBody>
          <a:bodyPr anchor="ctr">
            <a:normAutofit/>
          </a:bodyPr>
          <a:lstStyle/>
          <a:p>
            <a:r>
              <a:rPr lang="en-US" sz="4800" b="1"/>
              <a:t>Legal framework</a:t>
            </a:r>
          </a:p>
        </p:txBody>
      </p:sp>
      <p:grpSp>
        <p:nvGrpSpPr>
          <p:cNvPr id="13" name="Group 9">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1" name="Rectangle 10">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B07364E-6CE5-2FA5-C9C6-9CEC2207AC5C}"/>
              </a:ext>
            </a:extLst>
          </p:cNvPr>
          <p:cNvSpPr>
            <a:spLocks noGrp="1"/>
          </p:cNvSpPr>
          <p:nvPr>
            <p:ph idx="1"/>
          </p:nvPr>
        </p:nvSpPr>
        <p:spPr>
          <a:xfrm>
            <a:off x="5577840" y="1165014"/>
            <a:ext cx="5625253" cy="4666206"/>
          </a:xfrm>
        </p:spPr>
        <p:txBody>
          <a:bodyPr anchor="ctr">
            <a:normAutofit fontScale="85000" lnSpcReduction="20000"/>
          </a:bodyPr>
          <a:lstStyle/>
          <a:p>
            <a:pPr marL="0" indent="0">
              <a:buNone/>
            </a:pPr>
            <a:r>
              <a:rPr lang="en-US" sz="1400" b="1"/>
              <a:t>Charter of Fundamental Rights of the European Union</a:t>
            </a:r>
          </a:p>
          <a:p>
            <a:r>
              <a:rPr lang="en-US" sz="1400"/>
              <a:t>Has the status of a Treaty – i.e. highest level in the hierarchy</a:t>
            </a:r>
          </a:p>
          <a:p>
            <a:r>
              <a:rPr lang="en-GB" sz="1400"/>
              <a:t>Article 21: Prohibition of discrimination on grounds “such as sex, race, colour, ethnic or social origin, genetic features, language, religion or belief, political or any other opinion, membership of a national minority, property, birth, disability, age or sexual orientation”</a:t>
            </a:r>
          </a:p>
          <a:p>
            <a:r>
              <a:rPr lang="en-GB" sz="1400"/>
              <a:t>Article 26: Integration of persons with disabilities: “The Union recognises and respects the right of persons with disabilities to benefit from measures designed to ensure their independence, social and occupational integration in the life of the community”</a:t>
            </a:r>
          </a:p>
          <a:p>
            <a:r>
              <a:rPr lang="en-US" sz="1400"/>
              <a:t>Subsidiarity: only applies to member States when they are “implementing Union law” (Art. 51)</a:t>
            </a:r>
          </a:p>
          <a:p>
            <a:pPr marL="0" indent="0">
              <a:buNone/>
            </a:pPr>
            <a:r>
              <a:rPr lang="en-US" sz="1400" b="1"/>
              <a:t>Convention on the Rights of Persons with Disabilities</a:t>
            </a:r>
          </a:p>
          <a:p>
            <a:r>
              <a:rPr lang="en-US" sz="1400"/>
              <a:t>‘Confirmed’ by the EU in 2010 – giving it legally binding effect across all areas of EU action</a:t>
            </a:r>
          </a:p>
          <a:p>
            <a:r>
              <a:rPr lang="en-US" sz="1400"/>
              <a:t>Art. 216 TFEU states: The EU may conclude </a:t>
            </a:r>
            <a:r>
              <a:rPr lang="en-US" sz="1400" err="1"/>
              <a:t>‘international</a:t>
            </a:r>
            <a:r>
              <a:rPr lang="en-US" sz="1400"/>
              <a:t> agreements’</a:t>
            </a:r>
          </a:p>
          <a:p>
            <a:r>
              <a:rPr lang="en-US" sz="1400"/>
              <a:t>EU law and must be interpreted in accordance with the CRPD and authoritative guidance of the CRPD Committee; actions must be consistent with EU law and CRPD</a:t>
            </a:r>
          </a:p>
          <a:p>
            <a:pPr marL="0" indent="0">
              <a:buNone/>
            </a:pPr>
            <a:r>
              <a:rPr lang="en-US" sz="1400" b="1"/>
              <a:t>Article 263 Treaty on the Functioning of the European Union (TFEU)</a:t>
            </a:r>
          </a:p>
          <a:p>
            <a:r>
              <a:rPr lang="en-US" sz="1400"/>
              <a:t>The CJEU can review legality of acts of the European institutions, including the European Commission, and Member States in the implementation of EU law</a:t>
            </a:r>
          </a:p>
          <a:p>
            <a:r>
              <a:rPr lang="en-US" sz="1400"/>
              <a:t>Acts deemed to violate EU law can be ‘annulled’ – this nullifies the decision in full or in part</a:t>
            </a:r>
          </a:p>
        </p:txBody>
      </p:sp>
    </p:spTree>
    <p:extLst>
      <p:ext uri="{BB962C8B-B14F-4D97-AF65-F5344CB8AC3E}">
        <p14:creationId xmlns:p14="http://schemas.microsoft.com/office/powerpoint/2010/main" val="263742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E4CC0C-FF0A-1F9B-D254-D8077121E022}"/>
              </a:ext>
            </a:extLst>
          </p:cNvPr>
          <p:cNvSpPr>
            <a:spLocks noGrp="1"/>
          </p:cNvSpPr>
          <p:nvPr>
            <p:ph type="title"/>
          </p:nvPr>
        </p:nvSpPr>
        <p:spPr>
          <a:xfrm>
            <a:off x="572493" y="238539"/>
            <a:ext cx="11018520" cy="1434415"/>
          </a:xfrm>
        </p:spPr>
        <p:txBody>
          <a:bodyPr anchor="b">
            <a:normAutofit fontScale="90000"/>
          </a:bodyPr>
          <a:lstStyle/>
          <a:p>
            <a:r>
              <a:rPr lang="en-GB" sz="5400" b="1"/>
              <a:t>EU law and CRPD prohibit institutionalisation </a:t>
            </a:r>
            <a:r>
              <a:rPr lang="en-GB" sz="5400" b="1" i="1"/>
              <a:t>as</a:t>
            </a:r>
            <a:r>
              <a:rPr lang="en-GB" sz="5400" b="1"/>
              <a:t> discrimination</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62EDE1-1639-0FE0-86EB-C1A9510C8E04}"/>
              </a:ext>
            </a:extLst>
          </p:cNvPr>
          <p:cNvSpPr>
            <a:spLocks noGrp="1"/>
          </p:cNvSpPr>
          <p:nvPr>
            <p:ph idx="1"/>
          </p:nvPr>
        </p:nvSpPr>
        <p:spPr>
          <a:xfrm>
            <a:off x="572493" y="2071316"/>
            <a:ext cx="6713552" cy="4119172"/>
          </a:xfrm>
        </p:spPr>
        <p:txBody>
          <a:bodyPr anchor="t">
            <a:normAutofit/>
          </a:bodyPr>
          <a:lstStyle/>
          <a:p>
            <a:r>
              <a:rPr lang="en-GB" sz="1700"/>
              <a:t>Discrimination on the basis of disability is defined in Article 2 CRPD:</a:t>
            </a:r>
            <a:br>
              <a:rPr lang="en-GB" sz="1700"/>
            </a:br>
            <a:br>
              <a:rPr lang="en-GB" sz="1700"/>
            </a:br>
            <a:r>
              <a:rPr lang="en-GB" sz="1700"/>
              <a:t>“</a:t>
            </a:r>
            <a:r>
              <a:rPr lang="en-GB" sz="1700" i="1"/>
              <a:t>any distinction, exclusion or restriction on the basis of disability which has the purpose or effect of impairing or nullifying the recognition, enjoyment or exercise, on an equal basis with others, of all human rights and fundamental freedoms in political, economic, social, cultural, civil or any other field. It includes all forms of discrimination, including denial of reasonable accommodation</a:t>
            </a:r>
            <a:r>
              <a:rPr lang="en-GB" sz="1700"/>
              <a:t>.”</a:t>
            </a:r>
            <a:br>
              <a:rPr lang="en-GB" sz="1700"/>
            </a:br>
            <a:endParaRPr lang="en-GB" sz="1700"/>
          </a:p>
          <a:p>
            <a:r>
              <a:rPr lang="en-GB" sz="1700"/>
              <a:t>CRPD Article 5: Equality and non-discrimination – negative and positive obligations</a:t>
            </a:r>
          </a:p>
          <a:p>
            <a:pPr lvl="1"/>
            <a:r>
              <a:rPr lang="en-GB" sz="1300"/>
              <a:t>CRPD Committee General Comment No. 6 (CRPD/C/GC/6)</a:t>
            </a:r>
          </a:p>
          <a:p>
            <a:r>
              <a:rPr lang="en-GB" sz="1700"/>
              <a:t>CRPD Article 19: The right to live independently and to be included in the community</a:t>
            </a:r>
          </a:p>
          <a:p>
            <a:pPr lvl="1"/>
            <a:r>
              <a:rPr lang="en-GB" sz="1300"/>
              <a:t>CRPD Committee General Comment No. 5 (CRPD/C/GC/5)</a:t>
            </a:r>
          </a:p>
          <a:p>
            <a:pPr lvl="1"/>
            <a:r>
              <a:rPr lang="en-GB" sz="1300"/>
              <a:t>Guidelines on Deinstitutionalization, including in Emergencies (CRPD/C/5)</a:t>
            </a:r>
          </a:p>
        </p:txBody>
      </p:sp>
      <p:pic>
        <p:nvPicPr>
          <p:cNvPr id="5" name="Picture 4" descr="Flags of the United Nations and the European Union side by side.">
            <a:extLst>
              <a:ext uri="{FF2B5EF4-FFF2-40B4-BE49-F238E27FC236}">
                <a16:creationId xmlns:a16="http://schemas.microsoft.com/office/drawing/2014/main" id="{686DBC72-BDA4-65FE-51DE-573FF9A3A213}"/>
              </a:ext>
            </a:extLst>
          </p:cNvPr>
          <p:cNvPicPr>
            <a:picLocks noChangeAspect="1"/>
          </p:cNvPicPr>
          <p:nvPr/>
        </p:nvPicPr>
        <p:blipFill rotWithShape="1">
          <a:blip r:embed="rId2">
            <a:extLst>
              <a:ext uri="{28A0092B-C50C-407E-A947-70E740481C1C}">
                <a14:useLocalDpi xmlns:a14="http://schemas.microsoft.com/office/drawing/2010/main" val="0"/>
              </a:ext>
            </a:extLst>
          </a:blip>
          <a:srcRect l="18568" r="17698" b="3"/>
          <a:stretch/>
        </p:blipFill>
        <p:spPr>
          <a:xfrm>
            <a:off x="7675658" y="2093976"/>
            <a:ext cx="3941064" cy="4096512"/>
          </a:xfrm>
          <a:prstGeom prst="rect">
            <a:avLst/>
          </a:prstGeom>
        </p:spPr>
      </p:pic>
    </p:spTree>
    <p:extLst>
      <p:ext uri="{BB962C8B-B14F-4D97-AF65-F5344CB8AC3E}">
        <p14:creationId xmlns:p14="http://schemas.microsoft.com/office/powerpoint/2010/main" val="920906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270A023-91A5-AE84-37FF-F7F0E0A1023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7070" r="38555"/>
          <a:stretch/>
        </p:blipFill>
        <p:spPr>
          <a:xfrm>
            <a:off x="-1" y="-2"/>
            <a:ext cx="5410198" cy="6858002"/>
          </a:xfrm>
          <a:prstGeom prst="rect">
            <a:avLst/>
          </a:prstGeom>
        </p:spPr>
      </p:pic>
      <p:sp>
        <p:nvSpPr>
          <p:cNvPr id="2" name="Title 1">
            <a:extLst>
              <a:ext uri="{FF2B5EF4-FFF2-40B4-BE49-F238E27FC236}">
                <a16:creationId xmlns:a16="http://schemas.microsoft.com/office/drawing/2014/main" id="{326399F4-8D2E-978B-C233-179FDC693AA1}"/>
              </a:ext>
            </a:extLst>
          </p:cNvPr>
          <p:cNvSpPr>
            <a:spLocks noGrp="1"/>
          </p:cNvSpPr>
          <p:nvPr>
            <p:ph type="title"/>
          </p:nvPr>
        </p:nvSpPr>
        <p:spPr>
          <a:xfrm>
            <a:off x="6115317" y="405685"/>
            <a:ext cx="5464968" cy="1559301"/>
          </a:xfrm>
        </p:spPr>
        <p:txBody>
          <a:bodyPr>
            <a:normAutofit/>
          </a:bodyPr>
          <a:lstStyle/>
          <a:p>
            <a:r>
              <a:rPr lang="en-GB" sz="4000" b="1"/>
              <a:t>What is an institution?</a:t>
            </a:r>
          </a:p>
        </p:txBody>
      </p:sp>
      <p:sp>
        <p:nvSpPr>
          <p:cNvPr id="3" name="Content Placeholder 2">
            <a:extLst>
              <a:ext uri="{FF2B5EF4-FFF2-40B4-BE49-F238E27FC236}">
                <a16:creationId xmlns:a16="http://schemas.microsoft.com/office/drawing/2014/main" id="{0C59D443-E04A-92B8-8954-B982426B287F}"/>
              </a:ext>
            </a:extLst>
          </p:cNvPr>
          <p:cNvSpPr>
            <a:spLocks noGrp="1"/>
          </p:cNvSpPr>
          <p:nvPr>
            <p:ph idx="1"/>
          </p:nvPr>
        </p:nvSpPr>
        <p:spPr>
          <a:xfrm>
            <a:off x="5715000" y="1689652"/>
            <a:ext cx="6221895" cy="4939748"/>
          </a:xfrm>
        </p:spPr>
        <p:txBody>
          <a:bodyPr anchor="ctr">
            <a:normAutofit/>
          </a:bodyPr>
          <a:lstStyle/>
          <a:p>
            <a:r>
              <a:rPr lang="en-GB" sz="1400"/>
              <a:t>Not only size, location, name, legal status or presence of staffing</a:t>
            </a:r>
          </a:p>
          <a:p>
            <a:r>
              <a:rPr lang="en-GB" sz="1400"/>
              <a:t>Requires a complex rights-based assessment – as distinct from ‘needs-based’</a:t>
            </a:r>
          </a:p>
          <a:p>
            <a:r>
              <a:rPr lang="en-GB" sz="1400"/>
              <a:t>Does it promote or inhibit independent living </a:t>
            </a:r>
            <a:r>
              <a:rPr lang="en-GB" sz="1400" u="sng"/>
              <a:t>and</a:t>
            </a:r>
            <a:r>
              <a:rPr lang="en-GB" sz="1400"/>
              <a:t> inclusion in the community? (not only one or the other)</a:t>
            </a:r>
          </a:p>
          <a:p>
            <a:r>
              <a:rPr lang="en-GB" sz="1400" b="1"/>
              <a:t>Some defining elements of an institution (para. 14, DI Guidelines)</a:t>
            </a:r>
          </a:p>
          <a:p>
            <a:pPr lvl="1"/>
            <a:r>
              <a:rPr lang="en-GB" sz="1400" i="1"/>
              <a:t>obligatory sharing of assistants with others </a:t>
            </a:r>
          </a:p>
          <a:p>
            <a:pPr lvl="1"/>
            <a:r>
              <a:rPr lang="en-GB" sz="1400" i="1"/>
              <a:t>no or limited influence as to who provides the assistance</a:t>
            </a:r>
          </a:p>
          <a:p>
            <a:pPr lvl="1"/>
            <a:r>
              <a:rPr lang="en-GB" sz="1400" i="1"/>
              <a:t>isolation and segregation from independent life in the community</a:t>
            </a:r>
          </a:p>
          <a:p>
            <a:pPr lvl="1"/>
            <a:r>
              <a:rPr lang="en-GB" sz="1400" i="1"/>
              <a:t>lack of control over day-to-day decisions</a:t>
            </a:r>
          </a:p>
          <a:p>
            <a:pPr lvl="1"/>
            <a:r>
              <a:rPr lang="en-GB" sz="1400" i="1"/>
              <a:t>lack of choice for the individuals concerned over with whom they live</a:t>
            </a:r>
          </a:p>
          <a:p>
            <a:pPr lvl="1"/>
            <a:r>
              <a:rPr lang="en-GB" sz="1400" i="1"/>
              <a:t>rigidity of routine irrespective of personal will and preferences</a:t>
            </a:r>
          </a:p>
          <a:p>
            <a:pPr lvl="1"/>
            <a:r>
              <a:rPr lang="en-GB" sz="1400" i="1"/>
              <a:t>identical activities in the same place for a group of individuals under a certain authority</a:t>
            </a:r>
          </a:p>
          <a:p>
            <a:pPr lvl="1"/>
            <a:r>
              <a:rPr lang="en-GB" sz="1400" i="1"/>
              <a:t>a paternalistic approach in service provision</a:t>
            </a:r>
          </a:p>
          <a:p>
            <a:pPr lvl="1"/>
            <a:r>
              <a:rPr lang="en-GB" sz="1400" i="1"/>
              <a:t>supervision of living arrangements</a:t>
            </a:r>
          </a:p>
          <a:p>
            <a:pPr lvl="1"/>
            <a:r>
              <a:rPr lang="en-GB" sz="1400" i="1"/>
              <a:t>a disproportionate number of persons with disabilities in the same environment</a:t>
            </a:r>
            <a:endParaRPr lang="en-GB" sz="1400"/>
          </a:p>
        </p:txBody>
      </p:sp>
    </p:spTree>
    <p:extLst>
      <p:ext uri="{BB962C8B-B14F-4D97-AF65-F5344CB8AC3E}">
        <p14:creationId xmlns:p14="http://schemas.microsoft.com/office/powerpoint/2010/main" val="367707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88560-D03D-30BE-E798-D904FEAF5992}"/>
              </a:ext>
            </a:extLst>
          </p:cNvPr>
          <p:cNvSpPr>
            <a:spLocks noGrp="1"/>
          </p:cNvSpPr>
          <p:nvPr>
            <p:ph type="title"/>
          </p:nvPr>
        </p:nvSpPr>
        <p:spPr>
          <a:xfrm>
            <a:off x="572493" y="238539"/>
            <a:ext cx="11018520" cy="1434415"/>
          </a:xfrm>
        </p:spPr>
        <p:txBody>
          <a:bodyPr anchor="b">
            <a:normAutofit/>
          </a:bodyPr>
          <a:lstStyle/>
          <a:p>
            <a:r>
              <a:rPr lang="en-US" sz="5400" b="1"/>
              <a:t>Case study: Bulgaria</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B985F0-6ABE-53DD-1802-CA49CA55BDF0}"/>
              </a:ext>
            </a:extLst>
          </p:cNvPr>
          <p:cNvSpPr>
            <a:spLocks noGrp="1"/>
          </p:cNvSpPr>
          <p:nvPr>
            <p:ph idx="1"/>
          </p:nvPr>
        </p:nvSpPr>
        <p:spPr>
          <a:xfrm>
            <a:off x="572493" y="2071316"/>
            <a:ext cx="6713552" cy="4119172"/>
          </a:xfrm>
        </p:spPr>
        <p:txBody>
          <a:bodyPr anchor="t">
            <a:normAutofit/>
          </a:bodyPr>
          <a:lstStyle/>
          <a:p>
            <a:r>
              <a:rPr lang="en-US" sz="1500"/>
              <a:t>Call for Proposals – March 2018 – support for DI of social services for older people and people with disabilities; app. 18 EUR from ERDF</a:t>
            </a:r>
          </a:p>
          <a:p>
            <a:r>
              <a:rPr lang="en-US" sz="1500"/>
              <a:t>Used for the building, renovation, furnishing and equipment of 6 day-care </a:t>
            </a:r>
            <a:r>
              <a:rPr lang="en-US" sz="1500" err="1"/>
              <a:t>centres</a:t>
            </a:r>
            <a:r>
              <a:rPr lang="en-US" sz="1500"/>
              <a:t> and 68 care homes for older people and people with disabilities (over 2 years)</a:t>
            </a:r>
          </a:p>
          <a:p>
            <a:r>
              <a:rPr lang="en-US" sz="1500"/>
              <a:t>Total of 29 municipalities selected, with 1 – 9 services per municipality</a:t>
            </a:r>
          </a:p>
          <a:p>
            <a:r>
              <a:rPr lang="en-US" sz="1500"/>
              <a:t>Example: one municipality (population 7,968) to host 7 care homes for 100 women with disabilities (12 per ‘home’)</a:t>
            </a:r>
          </a:p>
          <a:p>
            <a:r>
              <a:rPr lang="en-US" sz="1500"/>
              <a:t>In the COs on Bulgaria from October 2018, the CRPD Committee expressed concerns about the strategy of moving residents from large institutions to small group homes, contrary to A 19 CRPD – rec. to ensure that EU Funds are used to “promote the inclusion of persons with disabilities in society”</a:t>
            </a:r>
          </a:p>
          <a:p>
            <a:r>
              <a:rPr lang="en-US" sz="1500"/>
              <a:t>Lesson from “DI” of children – the majority of children with disabilities placed in group homes continue to live in isolation</a:t>
            </a:r>
          </a:p>
        </p:txBody>
      </p:sp>
      <p:pic>
        <p:nvPicPr>
          <p:cNvPr id="5" name="Picture 4" descr="A red, green and white flag, the flag of Bulgaria.">
            <a:extLst>
              <a:ext uri="{FF2B5EF4-FFF2-40B4-BE49-F238E27FC236}">
                <a16:creationId xmlns:a16="http://schemas.microsoft.com/office/drawing/2014/main" id="{784DCA66-903E-1F69-2DE2-43055C05F299}"/>
              </a:ext>
            </a:extLst>
          </p:cNvPr>
          <p:cNvPicPr>
            <a:picLocks noChangeAspect="1"/>
          </p:cNvPicPr>
          <p:nvPr/>
        </p:nvPicPr>
        <p:blipFill rotWithShape="1">
          <a:blip r:embed="rId2">
            <a:extLst>
              <a:ext uri="{28A0092B-C50C-407E-A947-70E740481C1C}">
                <a14:useLocalDpi xmlns:a14="http://schemas.microsoft.com/office/drawing/2010/main" val="0"/>
              </a:ext>
            </a:extLst>
          </a:blip>
          <a:srcRect l="3653" r="19702" b="-3"/>
          <a:stretch/>
        </p:blipFill>
        <p:spPr>
          <a:xfrm>
            <a:off x="7675658" y="2093976"/>
            <a:ext cx="3941064" cy="4096512"/>
          </a:xfrm>
          <a:prstGeom prst="rect">
            <a:avLst/>
          </a:prstGeom>
        </p:spPr>
      </p:pic>
    </p:spTree>
    <p:extLst>
      <p:ext uri="{BB962C8B-B14F-4D97-AF65-F5344CB8AC3E}">
        <p14:creationId xmlns:p14="http://schemas.microsoft.com/office/powerpoint/2010/main" val="2528622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4ABE55B-58FC-952F-D8B5-AF2F656B92F4}"/>
              </a:ext>
              <a:ext uri="{C183D7F6-B498-43B3-948B-1728B52AA6E4}">
                <adec:decorative xmlns:adec="http://schemas.microsoft.com/office/drawing/2017/decorative" val="1"/>
              </a:ext>
            </a:extLst>
          </p:cNvPr>
          <p:cNvPicPr>
            <a:picLocks noChangeAspect="1"/>
          </p:cNvPicPr>
          <p:nvPr/>
        </p:nvPicPr>
        <p:blipFill rotWithShape="1">
          <a:blip r:embed="rId2"/>
          <a:srcRect r="-4" b="15490"/>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F1976-9B1D-E499-0596-20E35C049A5B}"/>
              </a:ext>
            </a:extLst>
          </p:cNvPr>
          <p:cNvSpPr>
            <a:spLocks noGrp="1"/>
          </p:cNvSpPr>
          <p:nvPr>
            <p:ph type="title"/>
          </p:nvPr>
        </p:nvSpPr>
        <p:spPr>
          <a:xfrm>
            <a:off x="6115317" y="405685"/>
            <a:ext cx="5464968" cy="1559301"/>
          </a:xfrm>
        </p:spPr>
        <p:txBody>
          <a:bodyPr>
            <a:normAutofit/>
          </a:bodyPr>
          <a:lstStyle/>
          <a:p>
            <a:r>
              <a:rPr lang="en-US" sz="4000" b="1"/>
              <a:t>Access to justice barriers</a:t>
            </a:r>
          </a:p>
        </p:txBody>
      </p:sp>
      <p:sp>
        <p:nvSpPr>
          <p:cNvPr id="3" name="Content Placeholder 2">
            <a:extLst>
              <a:ext uri="{FF2B5EF4-FFF2-40B4-BE49-F238E27FC236}">
                <a16:creationId xmlns:a16="http://schemas.microsoft.com/office/drawing/2014/main" id="{BE020A34-00D4-6728-A949-510723D89E6E}"/>
              </a:ext>
            </a:extLst>
          </p:cNvPr>
          <p:cNvSpPr>
            <a:spLocks noGrp="1"/>
          </p:cNvSpPr>
          <p:nvPr>
            <p:ph idx="1"/>
          </p:nvPr>
        </p:nvSpPr>
        <p:spPr>
          <a:xfrm>
            <a:off x="5516880" y="2743200"/>
            <a:ext cx="6512560" cy="3496878"/>
          </a:xfrm>
        </p:spPr>
        <p:txBody>
          <a:bodyPr anchor="ctr">
            <a:noAutofit/>
          </a:bodyPr>
          <a:lstStyle/>
          <a:p>
            <a:pPr marL="0" indent="0">
              <a:buNone/>
            </a:pPr>
            <a:r>
              <a:rPr lang="en-US" sz="1400" b="1" u="sng"/>
              <a:t>Outcome at General Court</a:t>
            </a:r>
          </a:p>
          <a:p>
            <a:r>
              <a:rPr lang="en-US" sz="1400"/>
              <a:t>Accepted the Commission’s refusal to act was a legally challengeable decision</a:t>
            </a:r>
          </a:p>
          <a:p>
            <a:r>
              <a:rPr lang="en-US" sz="1400"/>
              <a:t>Accepted the Commission’s decision had legal effects, but only on Bulgaria</a:t>
            </a:r>
          </a:p>
          <a:p>
            <a:r>
              <a:rPr lang="en-US" sz="1400"/>
              <a:t>The decision did not have direct and individual effects on persons with disabilities in Bulgarian institutions who may have been beneficiaries (actual or future) of the CFP</a:t>
            </a:r>
          </a:p>
          <a:p>
            <a:r>
              <a:rPr lang="en-US" sz="1400"/>
              <a:t>The action was deemed inadmissible, applicants must pay the costs</a:t>
            </a:r>
            <a:endParaRPr lang="en-US" sz="1400" i="1"/>
          </a:p>
          <a:p>
            <a:pPr marL="0" indent="0">
              <a:buNone/>
            </a:pPr>
            <a:r>
              <a:rPr lang="en-US" sz="1400" b="1" u="sng"/>
              <a:t>Appeal</a:t>
            </a:r>
          </a:p>
          <a:p>
            <a:pPr marL="0" indent="0">
              <a:buNone/>
            </a:pPr>
            <a:r>
              <a:rPr lang="en-US" sz="1400" i="1"/>
              <a:t>Validity Foundation and Center for Independent Living Sofia v. Commission (Appeal): Case C-622/20 P</a:t>
            </a:r>
          </a:p>
          <a:p>
            <a:pPr marL="0" indent="0">
              <a:buNone/>
            </a:pPr>
            <a:r>
              <a:rPr lang="en-US" sz="1400" b="1" u="sng"/>
              <a:t>Grounds</a:t>
            </a:r>
          </a:p>
          <a:p>
            <a:pPr marL="514350" indent="-514350">
              <a:buFont typeface="+mj-lt"/>
              <a:buAutoNum type="arabicPeriod"/>
            </a:pPr>
            <a:r>
              <a:rPr lang="en-US" sz="1400"/>
              <a:t>The first instance decision </a:t>
            </a:r>
            <a:r>
              <a:rPr lang="en-US" sz="1400" b="1" u="sng"/>
              <a:t>does</a:t>
            </a:r>
            <a:r>
              <a:rPr lang="en-US" sz="1400"/>
              <a:t> affect the rights of persons with disabilities as beneficiaries of EU funded programmes – and are ‘</a:t>
            </a:r>
            <a:r>
              <a:rPr lang="en-US" sz="1400" b="1" u="sng"/>
              <a:t>directly and individually affected</a:t>
            </a:r>
            <a:r>
              <a:rPr lang="en-US" sz="1400"/>
              <a:t>’</a:t>
            </a:r>
          </a:p>
          <a:p>
            <a:pPr marL="514350" indent="-514350">
              <a:buFont typeface="+mj-lt"/>
              <a:buAutoNum type="arabicPeriod"/>
            </a:pPr>
            <a:r>
              <a:rPr lang="en-US" sz="1400"/>
              <a:t>No other legal remedies exist to protect or enforce the rights of persons with disabilities affected, and so the CJEU should act to </a:t>
            </a:r>
            <a:r>
              <a:rPr lang="en-US" sz="1400" b="1" u="sng"/>
              <a:t>ensure a genuine and effective remedy for disability rights violations</a:t>
            </a:r>
          </a:p>
          <a:p>
            <a:endParaRPr lang="en-US" sz="1400"/>
          </a:p>
        </p:txBody>
      </p:sp>
    </p:spTree>
    <p:extLst>
      <p:ext uri="{BB962C8B-B14F-4D97-AF65-F5344CB8AC3E}">
        <p14:creationId xmlns:p14="http://schemas.microsoft.com/office/powerpoint/2010/main" val="417990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A8046B-825F-5FA9-E1B6-A4424B118054}"/>
              </a:ext>
            </a:extLst>
          </p:cNvPr>
          <p:cNvSpPr>
            <a:spLocks noGrp="1"/>
          </p:cNvSpPr>
          <p:nvPr>
            <p:ph type="title"/>
          </p:nvPr>
        </p:nvSpPr>
        <p:spPr>
          <a:xfrm>
            <a:off x="838200" y="365125"/>
            <a:ext cx="10515600" cy="1325563"/>
          </a:xfrm>
        </p:spPr>
        <p:txBody>
          <a:bodyPr>
            <a:normAutofit/>
          </a:bodyPr>
          <a:lstStyle/>
          <a:p>
            <a:r>
              <a:rPr lang="en-US" b="1"/>
              <a:t>Legal challenge: first stage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B55E7F-E0FD-8086-5DB5-27FC3EBC2580}"/>
              </a:ext>
            </a:extLst>
          </p:cNvPr>
          <p:cNvSpPr>
            <a:spLocks noGrp="1"/>
          </p:cNvSpPr>
          <p:nvPr>
            <p:ph idx="1"/>
          </p:nvPr>
        </p:nvSpPr>
        <p:spPr>
          <a:xfrm>
            <a:off x="838200" y="1825625"/>
            <a:ext cx="10515600" cy="4351338"/>
          </a:xfrm>
        </p:spPr>
        <p:txBody>
          <a:bodyPr>
            <a:noAutofit/>
          </a:bodyPr>
          <a:lstStyle/>
          <a:p>
            <a:pPr marL="0" indent="0" algn="ctr">
              <a:buNone/>
            </a:pPr>
            <a:r>
              <a:rPr lang="en-US" sz="1600" i="1"/>
              <a:t>ENIL and Others v. European Commission: Case T-613/19</a:t>
            </a:r>
          </a:p>
          <a:p>
            <a:pPr marL="0" indent="0">
              <a:buNone/>
            </a:pPr>
            <a:r>
              <a:rPr lang="en-US" sz="1600" b="1" u="sng"/>
              <a:t>Claim</a:t>
            </a:r>
          </a:p>
          <a:p>
            <a:pPr marL="0" indent="0">
              <a:buNone/>
            </a:pPr>
            <a:r>
              <a:rPr lang="en-US" sz="1600"/>
              <a:t>Refusal of European Commission to interrupt/suspend payments to Bulgaria for a discriminatory CFP should be annulled</a:t>
            </a:r>
          </a:p>
          <a:p>
            <a:pPr marL="0" indent="0">
              <a:buNone/>
            </a:pPr>
            <a:r>
              <a:rPr lang="en-US" sz="1600" b="1" u="sng"/>
              <a:t>Pleas</a:t>
            </a:r>
          </a:p>
          <a:p>
            <a:pPr marL="514350" indent="-514350">
              <a:buFont typeface="+mj-lt"/>
              <a:buAutoNum type="arabicPeriod"/>
            </a:pPr>
            <a:r>
              <a:rPr lang="en-US" sz="1600"/>
              <a:t>The failure of Commission amounted to discrimination on basis of disability in violation of Articles 19 and 13(1) CRPD</a:t>
            </a:r>
          </a:p>
          <a:p>
            <a:pPr marL="514350" indent="-514350">
              <a:buFont typeface="+mj-lt"/>
              <a:buAutoNum type="arabicPeriod"/>
            </a:pPr>
            <a:r>
              <a:rPr lang="en-US" sz="1600"/>
              <a:t>The decision affects the legal position of a clearly identified group of people who could not represent themselves</a:t>
            </a:r>
          </a:p>
          <a:p>
            <a:pPr marL="514350" indent="-514350">
              <a:buFont typeface="+mj-lt"/>
              <a:buAutoNum type="arabicPeriod"/>
            </a:pPr>
            <a:r>
              <a:rPr lang="en-US" sz="1600"/>
              <a:t>The failure of the Commission amounted to a violation of the EU funds regulations with CRPD and Charter</a:t>
            </a:r>
          </a:p>
          <a:p>
            <a:pPr marL="0" indent="0">
              <a:buNone/>
            </a:pPr>
            <a:r>
              <a:rPr lang="en-US" sz="1600" b="1" u="sng"/>
              <a:t>Third-party interventions</a:t>
            </a:r>
          </a:p>
          <a:p>
            <a:r>
              <a:rPr lang="en-US" sz="1600"/>
              <a:t>Key battlegrounds: admissibility (“</a:t>
            </a:r>
            <a:r>
              <a:rPr lang="en-US" sz="1600" i="1"/>
              <a:t>Is it a challengeable decision having legal consequences?</a:t>
            </a:r>
            <a:r>
              <a:rPr lang="en-US" sz="1600"/>
              <a:t>”) and standing (“</a:t>
            </a:r>
            <a:r>
              <a:rPr lang="en-US" sz="1600" i="1"/>
              <a:t>direct and individual concern</a:t>
            </a:r>
            <a:r>
              <a:rPr lang="en-US" sz="1600"/>
              <a:t>”)</a:t>
            </a:r>
          </a:p>
          <a:p>
            <a:r>
              <a:rPr lang="en-US" sz="1600"/>
              <a:t>Grainne de Burca: The decision of the Commission is a legal act, ‘direct and individual concern’ and question of ‘locus standi’, access to justice gap for people in institutions/under guardianship in Bulgaria, need to recognise standing of NGOs in limited circumstances</a:t>
            </a:r>
          </a:p>
          <a:p>
            <a:r>
              <a:rPr lang="en-US" sz="1600"/>
              <a:t>Gerard Quinn: Institutionalisation as discrimination in terms of EU Treaties, CRPD and Charter of Fundamental Rights, interpretation of subsidiary EU Funds law in accordance with substantive CRPD duties</a:t>
            </a:r>
          </a:p>
        </p:txBody>
      </p:sp>
    </p:spTree>
    <p:extLst>
      <p:ext uri="{BB962C8B-B14F-4D97-AF65-F5344CB8AC3E}">
        <p14:creationId xmlns:p14="http://schemas.microsoft.com/office/powerpoint/2010/main" val="263235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88560-D03D-30BE-E798-D904FEAF5992}"/>
              </a:ext>
            </a:extLst>
          </p:cNvPr>
          <p:cNvSpPr>
            <a:spLocks noGrp="1"/>
          </p:cNvSpPr>
          <p:nvPr>
            <p:ph type="title"/>
          </p:nvPr>
        </p:nvSpPr>
        <p:spPr>
          <a:xfrm>
            <a:off x="838201" y="365125"/>
            <a:ext cx="5251316" cy="1807305"/>
          </a:xfrm>
        </p:spPr>
        <p:txBody>
          <a:bodyPr>
            <a:normAutofit/>
          </a:bodyPr>
          <a:lstStyle/>
          <a:p>
            <a:r>
              <a:rPr lang="en-US" b="1"/>
              <a:t>Court of Justice of the European Union</a:t>
            </a:r>
          </a:p>
        </p:txBody>
      </p:sp>
      <p:sp>
        <p:nvSpPr>
          <p:cNvPr id="3" name="Content Placeholder 2">
            <a:extLst>
              <a:ext uri="{FF2B5EF4-FFF2-40B4-BE49-F238E27FC236}">
                <a16:creationId xmlns:a16="http://schemas.microsoft.com/office/drawing/2014/main" id="{F0B985F0-6ABE-53DD-1802-CA49CA55BDF0}"/>
              </a:ext>
            </a:extLst>
          </p:cNvPr>
          <p:cNvSpPr>
            <a:spLocks noGrp="1"/>
          </p:cNvSpPr>
          <p:nvPr>
            <p:ph idx="1"/>
          </p:nvPr>
        </p:nvSpPr>
        <p:spPr>
          <a:xfrm>
            <a:off x="838200" y="2333297"/>
            <a:ext cx="4619621" cy="3843666"/>
          </a:xfrm>
        </p:spPr>
        <p:txBody>
          <a:bodyPr>
            <a:normAutofit/>
          </a:bodyPr>
          <a:lstStyle/>
          <a:p>
            <a:r>
              <a:rPr lang="en-US" sz="1900"/>
              <a:t>Judicial branch of the EU, based in Luxembourg</a:t>
            </a:r>
          </a:p>
          <a:p>
            <a:r>
              <a:rPr lang="en-US" sz="1900"/>
              <a:t>Two levels: (i) General Court, (ii) Court of Justice</a:t>
            </a:r>
          </a:p>
          <a:p>
            <a:r>
              <a:rPr lang="en-US" sz="1900"/>
              <a:t>Jurisdiction: interpretation and application of EU law</a:t>
            </a:r>
          </a:p>
          <a:p>
            <a:r>
              <a:rPr lang="en-US" sz="1900"/>
              <a:t>Legality of actions taken by EU institutions</a:t>
            </a:r>
          </a:p>
          <a:p>
            <a:r>
              <a:rPr lang="en-US" sz="1900"/>
              <a:t>Legality of actions taken by EU Member States – </a:t>
            </a:r>
            <a:r>
              <a:rPr lang="en-US" sz="1900" b="1" u="sng"/>
              <a:t>when implementing EU law</a:t>
            </a:r>
            <a:endParaRPr lang="en-US" sz="1900"/>
          </a:p>
          <a:p>
            <a:r>
              <a:rPr lang="en-US" sz="1900"/>
              <a:t>Authoritative and binding interpretations of EU law</a:t>
            </a:r>
          </a:p>
        </p:txBody>
      </p:sp>
      <p:pic>
        <p:nvPicPr>
          <p:cNvPr id="19" name="Picture 4" descr="Front steps and columns of a majestic city court building.">
            <a:extLst>
              <a:ext uri="{FF2B5EF4-FFF2-40B4-BE49-F238E27FC236}">
                <a16:creationId xmlns:a16="http://schemas.microsoft.com/office/drawing/2014/main" id="{1F99A30D-7F71-9B0E-F9E0-0F98C0385E4C}"/>
              </a:ext>
            </a:extLst>
          </p:cNvPr>
          <p:cNvPicPr>
            <a:picLocks noChangeAspect="1"/>
          </p:cNvPicPr>
          <p:nvPr/>
        </p:nvPicPr>
        <p:blipFill rotWithShape="1">
          <a:blip r:embed="rId2"/>
          <a:srcRect l="19807" r="22155"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32739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2239D2-A05D-4A1C-9F06-FBA7FC730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8FDCE-1649-6704-E111-84559A73630F}"/>
              </a:ext>
            </a:extLst>
          </p:cNvPr>
          <p:cNvSpPr>
            <a:spLocks noGrp="1"/>
          </p:cNvSpPr>
          <p:nvPr>
            <p:ph type="title"/>
          </p:nvPr>
        </p:nvSpPr>
        <p:spPr>
          <a:xfrm>
            <a:off x="2019300" y="538956"/>
            <a:ext cx="8985250" cy="1118394"/>
          </a:xfrm>
        </p:spPr>
        <p:txBody>
          <a:bodyPr anchor="t">
            <a:normAutofit/>
          </a:bodyPr>
          <a:lstStyle/>
          <a:p>
            <a:r>
              <a:rPr lang="en-US" sz="3700" b="1"/>
              <a:t>Challenging disability discrimination under EU law – where do we stand?</a:t>
            </a:r>
          </a:p>
        </p:txBody>
      </p:sp>
      <p:pic>
        <p:nvPicPr>
          <p:cNvPr id="7" name="Graphic 6" descr="Blue icon of a grand city building with columns and steps.">
            <a:extLst>
              <a:ext uri="{FF2B5EF4-FFF2-40B4-BE49-F238E27FC236}">
                <a16:creationId xmlns:a16="http://schemas.microsoft.com/office/drawing/2014/main" id="{EE8CD72A-8777-F8BF-65BB-B14F0BBCF2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4900" y="538956"/>
            <a:ext cx="749300" cy="749300"/>
          </a:xfrm>
          <a:prstGeom prst="rect">
            <a:avLst/>
          </a:prstGeom>
        </p:spPr>
      </p:pic>
      <p:sp>
        <p:nvSpPr>
          <p:cNvPr id="3" name="Content Placeholder 2">
            <a:extLst>
              <a:ext uri="{FF2B5EF4-FFF2-40B4-BE49-F238E27FC236}">
                <a16:creationId xmlns:a16="http://schemas.microsoft.com/office/drawing/2014/main" id="{45693A7F-C9DF-0707-419B-FCC795B66F29}"/>
              </a:ext>
            </a:extLst>
          </p:cNvPr>
          <p:cNvSpPr>
            <a:spLocks noGrp="1"/>
          </p:cNvSpPr>
          <p:nvPr>
            <p:ph idx="1"/>
          </p:nvPr>
        </p:nvSpPr>
        <p:spPr>
          <a:xfrm>
            <a:off x="1009650" y="1847849"/>
            <a:ext cx="9994900" cy="4254501"/>
          </a:xfrm>
        </p:spPr>
        <p:txBody>
          <a:bodyPr>
            <a:normAutofit lnSpcReduction="10000"/>
          </a:bodyPr>
          <a:lstStyle/>
          <a:p>
            <a:pPr marL="0" indent="0">
              <a:buNone/>
            </a:pPr>
            <a:r>
              <a:rPr lang="en-US" sz="2000" b="1" u="sng"/>
              <a:t>Final judgment</a:t>
            </a:r>
          </a:p>
          <a:p>
            <a:r>
              <a:rPr lang="en-US" sz="2000"/>
              <a:t>Acts of EU institutions are only challengeable where they have individual and direct effects</a:t>
            </a:r>
          </a:p>
          <a:p>
            <a:r>
              <a:rPr lang="en-US" sz="2000"/>
              <a:t>General and collective interests of a category of persons is not sufficient to establish admissibility</a:t>
            </a:r>
          </a:p>
          <a:p>
            <a:r>
              <a:rPr lang="en-US" sz="2000"/>
              <a:t>“</a:t>
            </a:r>
            <a:r>
              <a:rPr lang="en-US" sz="2000" b="1" i="1"/>
              <a:t>any difficulties, however serious</a:t>
            </a:r>
            <a:r>
              <a:rPr lang="en-US" sz="2000" i="1"/>
              <a:t>, faced by persons with disabilities in challenging a measure which is of direct and individual concern to them cannot warrant an action being brought against that measure by a third party to whom that measure is not of direct and individual concern, even if it is a non-governmental organisation the purpose of which is to defend the rights of such persons</a:t>
            </a:r>
            <a:r>
              <a:rPr lang="en-US" sz="2000"/>
              <a:t>”</a:t>
            </a:r>
          </a:p>
          <a:p>
            <a:r>
              <a:rPr lang="en-US" sz="2000"/>
              <a:t>Should persons with disabilities have their rights infringed by being placed in institutions in Bulgaria, then Bulgaria is responsible (rather than the Commission)</a:t>
            </a:r>
          </a:p>
          <a:p>
            <a:r>
              <a:rPr lang="en-US" sz="2000"/>
              <a:t>“</a:t>
            </a:r>
            <a:r>
              <a:rPr lang="en-US" sz="2000" b="1"/>
              <a:t>Shared competence</a:t>
            </a:r>
            <a:r>
              <a:rPr lang="en-US" sz="2000"/>
              <a:t>” not only allows Commission and Member States to pass the buck – it also creates closed international agreements that can rarely be challenged by persons with disabilities or their representative organisations – lacking legal standing</a:t>
            </a:r>
          </a:p>
        </p:txBody>
      </p:sp>
    </p:spTree>
    <p:extLst>
      <p:ext uri="{BB962C8B-B14F-4D97-AF65-F5344CB8AC3E}">
        <p14:creationId xmlns:p14="http://schemas.microsoft.com/office/powerpoint/2010/main" val="2624191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820D3E3E695243A18602BCD7DE657A" ma:contentTypeVersion="18" ma:contentTypeDescription="Create a new document." ma:contentTypeScope="" ma:versionID="a25d37ae86036ffa06e2e42208f044e0">
  <xsd:schema xmlns:xsd="http://www.w3.org/2001/XMLSchema" xmlns:xs="http://www.w3.org/2001/XMLSchema" xmlns:p="http://schemas.microsoft.com/office/2006/metadata/properties" xmlns:ns2="5dcaf206-b009-4658-99e1-4d638e44d8f5" xmlns:ns3="1fbf4851-1fe8-4378-a6d9-5967d98f316b" targetNamespace="http://schemas.microsoft.com/office/2006/metadata/properties" ma:root="true" ma:fieldsID="b113733a145fe07f04dc91c883af78a5" ns2:_="" ns3:_="">
    <xsd:import namespace="5dcaf206-b009-4658-99e1-4d638e44d8f5"/>
    <xsd:import namespace="1fbf4851-1fe8-4378-a6d9-5967d98f31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URL"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af206-b009-4658-99e1-4d638e44d8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URL" ma:index="2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91b2610-8ca3-4954-baf1-f497d7f4fe9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f4851-1fe8-4378-a6d9-5967d98f316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a178bd2-4b36-41f2-9a25-ef564fee8ee7}" ma:internalName="TaxCatchAll" ma:showField="CatchAllData" ma:web="1fbf4851-1fe8-4378-a6d9-5967d98f3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bf4851-1fe8-4378-a6d9-5967d98f316b" xsi:nil="true"/>
    <lcf76f155ced4ddcb4097134ff3c332f xmlns="5dcaf206-b009-4658-99e1-4d638e44d8f5">
      <Terms xmlns="http://schemas.microsoft.com/office/infopath/2007/PartnerControls"/>
    </lcf76f155ced4ddcb4097134ff3c332f>
    <URL xmlns="5dcaf206-b009-4658-99e1-4d638e44d8f5">
      <Url xsi:nil="true"/>
      <Description xsi:nil="true"/>
    </URL>
  </documentManagement>
</p:properties>
</file>

<file path=customXml/itemProps1.xml><?xml version="1.0" encoding="utf-8"?>
<ds:datastoreItem xmlns:ds="http://schemas.openxmlformats.org/officeDocument/2006/customXml" ds:itemID="{A508B612-EE51-446A-8D19-41E91F3F3098}">
  <ds:schemaRefs>
    <ds:schemaRef ds:uri="1fbf4851-1fe8-4378-a6d9-5967d98f316b"/>
    <ds:schemaRef ds:uri="5dcaf206-b009-4658-99e1-4d638e44d8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B54FAE-5D43-4DE9-84A9-787762755983}">
  <ds:schemaRefs>
    <ds:schemaRef ds:uri="http://schemas.microsoft.com/sharepoint/v3/contenttype/forms"/>
  </ds:schemaRefs>
</ds:datastoreItem>
</file>

<file path=customXml/itemProps3.xml><?xml version="1.0" encoding="utf-8"?>
<ds:datastoreItem xmlns:ds="http://schemas.openxmlformats.org/officeDocument/2006/customXml" ds:itemID="{CC2C1EFB-B26B-462F-A508-E92EDE196341}">
  <ds:schemaRefs>
    <ds:schemaRef ds:uri="1fbf4851-1fe8-4378-a6d9-5967d98f316b"/>
    <ds:schemaRef ds:uri="5dcaf206-b009-4658-99e1-4d638e44d8f5"/>
    <ds:schemaRef ds:uri="ab96a043-8ff1-4762-add4-7613ae9839fa"/>
    <ds:schemaRef ds:uri="b8f99c06-dc64-4ad0-a4b1-77603161b6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2474</Words>
  <Application>Microsoft Office PowerPoint</Application>
  <PresentationFormat>Widescreen</PresentationFormat>
  <Paragraphs>133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Diving Deeper EU Funds and Independent Living</vt:lpstr>
      <vt:lpstr>Legal framework</vt:lpstr>
      <vt:lpstr>EU law and CRPD prohibit institutionalisation as discrimination</vt:lpstr>
      <vt:lpstr>What is an institution?</vt:lpstr>
      <vt:lpstr>Case study: Bulgaria</vt:lpstr>
      <vt:lpstr>Access to justice barriers</vt:lpstr>
      <vt:lpstr>Legal challenge: first stage</vt:lpstr>
      <vt:lpstr>Court of Justice of the European Union</vt:lpstr>
      <vt:lpstr>Challenging disability discrimination under EU law – where do we stand?</vt:lpstr>
      <vt:lpstr>Independent Living in the EU’s financial framework</vt:lpstr>
      <vt:lpstr>Independent Living in the EU’s financial framework – Funding outside of the EU</vt:lpstr>
      <vt:lpstr>Structural Funds have great potential to support Independent Living…</vt:lpstr>
      <vt:lpstr>… but they are still being used to fund segregation.</vt:lpstr>
      <vt:lpstr>Obstacles to monitoring the use of EU funds</vt:lpstr>
      <vt:lpstr>What roles might Equality Bodies and NHRIs play?</vt:lpstr>
      <vt:lpstr>Resources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action to tackle discrimination against persons with disabilities in EU Funds</dc:title>
  <dc:creator>Steven Allen</dc:creator>
  <cp:lastModifiedBy>Martina Bianco</cp:lastModifiedBy>
  <cp:revision>1</cp:revision>
  <dcterms:created xsi:type="dcterms:W3CDTF">2023-09-25T07:31:48Z</dcterms:created>
  <dcterms:modified xsi:type="dcterms:W3CDTF">2023-11-16T14:52:26Z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0x01010008820D3E3E695243A18602BCD7DE657A</vt:lpwstr>
  </property>
  <property fmtid="{D5CDD505-2E9C-101B-9397-08002B2CF9AE}" pid="3" name="MediaServiceImageTags">
    <vt:lpwstr/>
  </property>
</Properties>
</file>