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94" r:id="rId5"/>
  </p:sldMasterIdLst>
  <p:notesMasterIdLst>
    <p:notesMasterId r:id="rId30"/>
  </p:notesMasterIdLst>
  <p:handoutMasterIdLst>
    <p:handoutMasterId r:id="rId31"/>
  </p:handoutMasterIdLst>
  <p:sldIdLst>
    <p:sldId id="260" r:id="rId6"/>
    <p:sldId id="339" r:id="rId7"/>
    <p:sldId id="284" r:id="rId8"/>
    <p:sldId id="288" r:id="rId9"/>
    <p:sldId id="289" r:id="rId10"/>
    <p:sldId id="329" r:id="rId11"/>
    <p:sldId id="330" r:id="rId12"/>
    <p:sldId id="328" r:id="rId13"/>
    <p:sldId id="291" r:id="rId14"/>
    <p:sldId id="333" r:id="rId15"/>
    <p:sldId id="301" r:id="rId16"/>
    <p:sldId id="294" r:id="rId17"/>
    <p:sldId id="335" r:id="rId18"/>
    <p:sldId id="307" r:id="rId19"/>
    <p:sldId id="296" r:id="rId20"/>
    <p:sldId id="336" r:id="rId21"/>
    <p:sldId id="337" r:id="rId22"/>
    <p:sldId id="311" r:id="rId23"/>
    <p:sldId id="312" r:id="rId24"/>
    <p:sldId id="332" r:id="rId25"/>
    <p:sldId id="297" r:id="rId26"/>
    <p:sldId id="313" r:id="rId27"/>
    <p:sldId id="331" r:id="rId28"/>
    <p:sldId id="340" r:id="rId29"/>
  </p:sldIdLst>
  <p:sldSz cx="9144000" cy="6858000" type="screen4x3"/>
  <p:notesSz cx="6670675" cy="9929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32D"/>
    <a:srgbClr val="008276"/>
    <a:srgbClr val="FF7D28"/>
    <a:srgbClr val="005F8C"/>
    <a:srgbClr val="AA0546"/>
    <a:srgbClr val="9CBC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0" autoAdjust="0"/>
    <p:restoredTop sz="59070" autoAdjust="0"/>
  </p:normalViewPr>
  <p:slideViewPr>
    <p:cSldViewPr snapToGrid="0">
      <p:cViewPr varScale="1">
        <p:scale>
          <a:sx n="41" d="100"/>
          <a:sy n="41" d="100"/>
        </p:scale>
        <p:origin x="1782" y="33"/>
      </p:cViewPr>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varScale="1">
        <p:scale>
          <a:sx n="81" d="100"/>
          <a:sy n="81" d="100"/>
        </p:scale>
        <p:origin x="402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Definice!$P$19</c:f>
              <c:strCache>
                <c:ptCount val="1"/>
                <c:pt idx="0">
                  <c:v>Uses and defines</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5625-47DD-B118-520B418922A2}"/>
                </c:ext>
              </c:extLst>
            </c:dLbl>
            <c:dLbl>
              <c:idx val="1"/>
              <c:tx>
                <c:rich>
                  <a:bodyPr/>
                  <a:lstStyle/>
                  <a:p>
                    <a:fld id="{03C2EB13-3577-4890-888B-DB4F23766626}" type="VALUE">
                      <a:rPr lang="en-US"/>
                      <a:pPr/>
                      <a:t>[VALUE]</a:t>
                    </a:fld>
                    <a:r>
                      <a:rPr lang="en-US"/>
                      <a:t> (36 %)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625-47DD-B118-520B418922A2}"/>
                </c:ext>
              </c:extLst>
            </c:dLbl>
            <c:dLbl>
              <c:idx val="2"/>
              <c:tx>
                <c:rich>
                  <a:bodyPr/>
                  <a:lstStyle/>
                  <a:p>
                    <a:fld id="{83618174-46FD-4873-B095-0CD0073C7560}" type="VALUE">
                      <a:rPr lang="en-US"/>
                      <a:pPr/>
                      <a:t>[VALUE]</a:t>
                    </a:fld>
                    <a:r>
                      <a:rPr lang="en-US"/>
                      <a:t> (43 %)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625-47DD-B118-520B418922A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(Definice!$Q$18,Definice!$S$18,Definice!$U$18)</c:f>
              <c:strCache>
                <c:ptCount val="3"/>
                <c:pt idx="0">
                  <c:v>Humanisation</c:v>
                </c:pt>
                <c:pt idx="1">
                  <c:v>Deinstitutionalisation</c:v>
                </c:pt>
                <c:pt idx="2">
                  <c:v>Transformation</c:v>
                </c:pt>
              </c:strCache>
            </c:strRef>
          </c:cat>
          <c:val>
            <c:numRef>
              <c:f>(Definice!$Q$19,Definice!$S$19,Definice!$U$19)</c:f>
              <c:numCache>
                <c:formatCode>General</c:formatCode>
                <c:ptCount val="3"/>
                <c:pt idx="0">
                  <c:v>0</c:v>
                </c:pt>
                <c:pt idx="1">
                  <c:v>5</c:v>
                </c:pt>
                <c:pt idx="2">
                  <c:v>6</c:v>
                </c:pt>
              </c:numCache>
            </c:numRef>
          </c:val>
          <c:extLst>
            <c:ext xmlns:c16="http://schemas.microsoft.com/office/drawing/2014/chart" uri="{C3380CC4-5D6E-409C-BE32-E72D297353CC}">
              <c16:uniqueId val="{00000003-5625-47DD-B118-520B418922A2}"/>
            </c:ext>
          </c:extLst>
        </c:ser>
        <c:ser>
          <c:idx val="1"/>
          <c:order val="1"/>
          <c:tx>
            <c:strRef>
              <c:f>Definice!$P$20</c:f>
              <c:strCache>
                <c:ptCount val="1"/>
                <c:pt idx="0">
                  <c:v>Uses without definition</c:v>
                </c:pt>
              </c:strCache>
            </c:strRef>
          </c:tx>
          <c:spPr>
            <a:solidFill>
              <a:schemeClr val="accent2"/>
            </a:solidFill>
            <a:ln>
              <a:noFill/>
            </a:ln>
            <a:effectLst/>
          </c:spPr>
          <c:invertIfNegative val="0"/>
          <c:dLbls>
            <c:dLbl>
              <c:idx val="0"/>
              <c:tx>
                <c:rich>
                  <a:bodyPr/>
                  <a:lstStyle/>
                  <a:p>
                    <a:fld id="{A49D8A71-4386-4C9D-B42A-A94D1AC5D885}" type="VALUE">
                      <a:rPr lang="en-US"/>
                      <a:pPr/>
                      <a:t>[VALUE]</a:t>
                    </a:fld>
                    <a:r>
                      <a:rPr lang="en-US"/>
                      <a:t> (71 %)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625-47DD-B118-520B418922A2}"/>
                </c:ext>
              </c:extLst>
            </c:dLbl>
            <c:dLbl>
              <c:idx val="1"/>
              <c:tx>
                <c:rich>
                  <a:bodyPr/>
                  <a:lstStyle/>
                  <a:p>
                    <a:fld id="{CCEEE066-16D1-49D1-8C99-870A03194160}" type="VALUE">
                      <a:rPr lang="en-US"/>
                      <a:pPr/>
                      <a:t>[VALUE]</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625-47DD-B118-520B418922A2}"/>
                </c:ext>
              </c:extLst>
            </c:dLbl>
            <c:dLbl>
              <c:idx val="2"/>
              <c:tx>
                <c:rich>
                  <a:bodyPr/>
                  <a:lstStyle/>
                  <a:p>
                    <a:fld id="{98CDD8D9-ECDC-447D-9E10-087B87614E0A}" type="VALUE">
                      <a:rPr lang="en-US"/>
                      <a:pPr/>
                      <a:t>[VALUE]</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625-47DD-B118-520B418922A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(Definice!$Q$18,Definice!$S$18,Definice!$U$18)</c:f>
              <c:strCache>
                <c:ptCount val="3"/>
                <c:pt idx="0">
                  <c:v>Humanisation</c:v>
                </c:pt>
                <c:pt idx="1">
                  <c:v>Deinstitutionalisation</c:v>
                </c:pt>
                <c:pt idx="2">
                  <c:v>Transformation</c:v>
                </c:pt>
              </c:strCache>
            </c:strRef>
          </c:cat>
          <c:val>
            <c:numRef>
              <c:f>(Definice!$Q$20,Definice!$S$20,Definice!$U$20)</c:f>
              <c:numCache>
                <c:formatCode>General</c:formatCode>
                <c:ptCount val="3"/>
                <c:pt idx="0">
                  <c:v>10</c:v>
                </c:pt>
                <c:pt idx="1">
                  <c:v>8</c:v>
                </c:pt>
                <c:pt idx="2">
                  <c:v>8</c:v>
                </c:pt>
              </c:numCache>
            </c:numRef>
          </c:val>
          <c:extLst>
            <c:ext xmlns:c16="http://schemas.microsoft.com/office/drawing/2014/chart" uri="{C3380CC4-5D6E-409C-BE32-E72D297353CC}">
              <c16:uniqueId val="{00000007-5625-47DD-B118-520B418922A2}"/>
            </c:ext>
          </c:extLst>
        </c:ser>
        <c:ser>
          <c:idx val="2"/>
          <c:order val="2"/>
          <c:tx>
            <c:strRef>
              <c:f>Definice!$P$21</c:f>
              <c:strCache>
                <c:ptCount val="1"/>
                <c:pt idx="0">
                  <c:v>Does not use nor define</c:v>
                </c:pt>
              </c:strCache>
            </c:strRef>
          </c:tx>
          <c:spPr>
            <a:solidFill>
              <a:schemeClr val="accent3"/>
            </a:solidFill>
            <a:ln>
              <a:noFill/>
            </a:ln>
            <a:effectLst/>
          </c:spPr>
          <c:invertIfNegative val="0"/>
          <c:dLbls>
            <c:dLbl>
              <c:idx val="0"/>
              <c:tx>
                <c:rich>
                  <a:bodyPr/>
                  <a:lstStyle/>
                  <a:p>
                    <a:fld id="{665F89DA-6AF6-47FC-B087-A25548592824}" type="VALUE">
                      <a:rPr lang="en-US"/>
                      <a:pPr/>
                      <a:t>[VALUE]</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5625-47DD-B118-520B418922A2}"/>
                </c:ext>
              </c:extLst>
            </c:dLbl>
            <c:dLbl>
              <c:idx val="1"/>
              <c:layout>
                <c:manualLayout>
                  <c:x val="5.5555555555555558E-3"/>
                  <c:y val="-9.2592592592592587E-2"/>
                </c:manualLayout>
              </c:layout>
              <c:tx>
                <c:rich>
                  <a:bodyPr/>
                  <a:lstStyle/>
                  <a:p>
                    <a:fld id="{DB99E1DA-9F4D-445E-976A-22E286F08C18}"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625-47DD-B118-520B418922A2}"/>
                </c:ext>
              </c:extLst>
            </c:dLbl>
            <c:dLbl>
              <c:idx val="2"/>
              <c:delete val="1"/>
              <c:extLst>
                <c:ext xmlns:c15="http://schemas.microsoft.com/office/drawing/2012/chart" uri="{CE6537A1-D6FC-4f65-9D91-7224C49458BB}"/>
                <c:ext xmlns:c16="http://schemas.microsoft.com/office/drawing/2014/chart" uri="{C3380CC4-5D6E-409C-BE32-E72D297353CC}">
                  <c16:uniqueId val="{0000000A-5625-47DD-B118-520B418922A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(Definice!$Q$18,Definice!$S$18,Definice!$U$18)</c:f>
              <c:strCache>
                <c:ptCount val="3"/>
                <c:pt idx="0">
                  <c:v>Humanisation</c:v>
                </c:pt>
                <c:pt idx="1">
                  <c:v>Deinstitutionalisation</c:v>
                </c:pt>
                <c:pt idx="2">
                  <c:v>Transformation</c:v>
                </c:pt>
              </c:strCache>
            </c:strRef>
          </c:cat>
          <c:val>
            <c:numRef>
              <c:f>(Definice!$Q$21,Definice!$S$21,Definice!$U$21)</c:f>
              <c:numCache>
                <c:formatCode>General</c:formatCode>
                <c:ptCount val="3"/>
                <c:pt idx="0">
                  <c:v>4</c:v>
                </c:pt>
                <c:pt idx="1">
                  <c:v>1</c:v>
                </c:pt>
                <c:pt idx="2">
                  <c:v>0</c:v>
                </c:pt>
              </c:numCache>
            </c:numRef>
          </c:val>
          <c:extLst>
            <c:ext xmlns:c16="http://schemas.microsoft.com/office/drawing/2014/chart" uri="{C3380CC4-5D6E-409C-BE32-E72D297353CC}">
              <c16:uniqueId val="{0000000B-5625-47DD-B118-520B418922A2}"/>
            </c:ext>
          </c:extLst>
        </c:ser>
        <c:dLbls>
          <c:dLblPos val="ctr"/>
          <c:showLegendKey val="0"/>
          <c:showVal val="1"/>
          <c:showCatName val="0"/>
          <c:showSerName val="0"/>
          <c:showPercent val="0"/>
          <c:showBubbleSize val="0"/>
        </c:dLbls>
        <c:gapWidth val="150"/>
        <c:overlap val="100"/>
        <c:axId val="555434928"/>
        <c:axId val="555438208"/>
      </c:barChart>
      <c:catAx>
        <c:axId val="555434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55438208"/>
        <c:crosses val="autoZero"/>
        <c:auto val="1"/>
        <c:lblAlgn val="ctr"/>
        <c:lblOffset val="100"/>
        <c:noMultiLvlLbl val="0"/>
      </c:catAx>
      <c:valAx>
        <c:axId val="5554382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5434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Definice!$P$160</c:f>
              <c:strCache>
                <c:ptCount val="1"/>
                <c:pt idx="0">
                  <c:v>Defines</c:v>
                </c:pt>
              </c:strCache>
            </c:strRef>
          </c:tx>
          <c:spPr>
            <a:solidFill>
              <a:schemeClr val="accent1"/>
            </a:solidFill>
            <a:ln>
              <a:noFill/>
            </a:ln>
            <a:effectLst/>
          </c:spPr>
          <c:invertIfNegative val="0"/>
          <c:dLbls>
            <c:dLbl>
              <c:idx val="0"/>
              <c:tx>
                <c:rich>
                  <a:bodyPr/>
                  <a:lstStyle/>
                  <a:p>
                    <a:fld id="{1F902530-EF09-4421-9D22-D64B2F3036A4}"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53D-4C05-8D9A-310FAC00EFF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Definice!$Q$160</c:f>
              <c:numCache>
                <c:formatCode>General</c:formatCode>
                <c:ptCount val="1"/>
                <c:pt idx="0">
                  <c:v>2</c:v>
                </c:pt>
              </c:numCache>
            </c:numRef>
          </c:val>
          <c:extLst>
            <c:ext xmlns:c16="http://schemas.microsoft.com/office/drawing/2014/chart" uri="{C3380CC4-5D6E-409C-BE32-E72D297353CC}">
              <c16:uniqueId val="{00000001-A53D-4C05-8D9A-310FAC00EFF9}"/>
            </c:ext>
          </c:extLst>
        </c:ser>
        <c:ser>
          <c:idx val="1"/>
          <c:order val="1"/>
          <c:tx>
            <c:strRef>
              <c:f>Definice!$P$161</c:f>
              <c:strCache>
                <c:ptCount val="1"/>
                <c:pt idx="0">
                  <c:v>Does not define</c:v>
                </c:pt>
              </c:strCache>
            </c:strRef>
          </c:tx>
          <c:spPr>
            <a:solidFill>
              <a:schemeClr val="accent2"/>
            </a:solidFill>
            <a:ln>
              <a:noFill/>
            </a:ln>
            <a:effectLst/>
          </c:spPr>
          <c:invertIfNegative val="0"/>
          <c:dLbls>
            <c:dLbl>
              <c:idx val="0"/>
              <c:tx>
                <c:rich>
                  <a:bodyPr/>
                  <a:lstStyle/>
                  <a:p>
                    <a:fld id="{2C42D558-724E-42CA-B8D5-204748E0D29A}" type="VALUE">
                      <a:rPr lang="en-US"/>
                      <a:pPr/>
                      <a:t>[VALUE]</a:t>
                    </a:fld>
                    <a:r>
                      <a:rPr lang="en-US"/>
                      <a:t> (86 %)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53D-4C05-8D9A-310FAC00EFF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Definice!$Q$161</c:f>
              <c:numCache>
                <c:formatCode>General</c:formatCode>
                <c:ptCount val="1"/>
                <c:pt idx="0">
                  <c:v>12</c:v>
                </c:pt>
              </c:numCache>
            </c:numRef>
          </c:val>
          <c:extLst>
            <c:ext xmlns:c16="http://schemas.microsoft.com/office/drawing/2014/chart" uri="{C3380CC4-5D6E-409C-BE32-E72D297353CC}">
              <c16:uniqueId val="{00000003-A53D-4C05-8D9A-310FAC00EFF9}"/>
            </c:ext>
          </c:extLst>
        </c:ser>
        <c:dLbls>
          <c:dLblPos val="ctr"/>
          <c:showLegendKey val="0"/>
          <c:showVal val="1"/>
          <c:showCatName val="0"/>
          <c:showSerName val="0"/>
          <c:showPercent val="0"/>
          <c:showBubbleSize val="0"/>
        </c:dLbls>
        <c:gapWidth val="150"/>
        <c:overlap val="100"/>
        <c:axId val="560831488"/>
        <c:axId val="560831816"/>
      </c:barChart>
      <c:catAx>
        <c:axId val="560831488"/>
        <c:scaling>
          <c:orientation val="minMax"/>
        </c:scaling>
        <c:delete val="1"/>
        <c:axPos val="l"/>
        <c:numFmt formatCode="General" sourceLinked="1"/>
        <c:majorTickMark val="none"/>
        <c:minorTickMark val="none"/>
        <c:tickLblPos val="nextTo"/>
        <c:crossAx val="560831816"/>
        <c:crosses val="autoZero"/>
        <c:auto val="1"/>
        <c:lblAlgn val="ctr"/>
        <c:lblOffset val="100"/>
        <c:noMultiLvlLbl val="0"/>
      </c:catAx>
      <c:valAx>
        <c:axId val="5608318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0831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dLbl>
              <c:idx val="0"/>
              <c:tx>
                <c:rich>
                  <a:bodyPr/>
                  <a:lstStyle/>
                  <a:p>
                    <a:fld id="{D6E08B50-4130-4DEF-93B4-6B4D3F0C4D64}" type="VALUE">
                      <a:rPr lang="en-US"/>
                      <a:pPr/>
                      <a:t>[VALUE]</a:t>
                    </a:fld>
                    <a:r>
                      <a:rPr lang="en-US"/>
                      <a:t> (7 %)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AEC-4924-B9F8-BC51B8080A54}"/>
                </c:ext>
              </c:extLst>
            </c:dLbl>
            <c:dLbl>
              <c:idx val="1"/>
              <c:tx>
                <c:rich>
                  <a:bodyPr/>
                  <a:lstStyle/>
                  <a:p>
                    <a:fld id="{C68D5493-2D62-4A0A-8E41-A34EB00B2BFB}" type="VALUE">
                      <a:rPr lang="en-US"/>
                      <a:pPr/>
                      <a:t>[VALUE]</a:t>
                    </a:fld>
                    <a:r>
                      <a:rPr lang="en-US"/>
                      <a:t> (22 %)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AEC-4924-B9F8-BC51B8080A54}"/>
                </c:ext>
              </c:extLst>
            </c:dLbl>
            <c:dLbl>
              <c:idx val="2"/>
              <c:tx>
                <c:rich>
                  <a:bodyPr/>
                  <a:lstStyle/>
                  <a:p>
                    <a:fld id="{2CA8C1EF-F68A-4890-83D6-9684BCAD47BF}" type="VALUE">
                      <a:rPr lang="en-US"/>
                      <a:pPr/>
                      <a:t>[VALUE]</a:t>
                    </a:fld>
                    <a:r>
                      <a:rPr lang="en-US"/>
                      <a:t> (44 %)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EC-4924-B9F8-BC51B8080A54}"/>
                </c:ext>
              </c:extLst>
            </c:dLbl>
            <c:dLbl>
              <c:idx val="3"/>
              <c:tx>
                <c:rich>
                  <a:bodyPr/>
                  <a:lstStyle/>
                  <a:p>
                    <a:fld id="{48B48251-E7CD-4FB4-B017-C57CFA134097}" type="VALUE">
                      <a:rPr lang="en-US"/>
                      <a:pPr/>
                      <a:t>[VALUE]</a:t>
                    </a:fld>
                    <a:r>
                      <a:rPr lang="en-US"/>
                      <a:t> (14 %)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AEC-4924-B9F8-BC51B8080A54}"/>
                </c:ext>
              </c:extLst>
            </c:dLbl>
            <c:dLbl>
              <c:idx val="4"/>
              <c:tx>
                <c:rich>
                  <a:bodyPr/>
                  <a:lstStyle/>
                  <a:p>
                    <a:fld id="{31509A11-3D0B-46A4-BF2D-1C9C56D497B6}" type="VALUE">
                      <a:rPr lang="en-US"/>
                      <a:pPr/>
                      <a:t>[VALUE]</a:t>
                    </a:fld>
                    <a:r>
                      <a:rPr lang="en-US"/>
                      <a:t> (14 %)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AEC-4924-B9F8-BC51B8080A5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Transformace!$T$37:$T$41</c:f>
              <c:strCache>
                <c:ptCount val="5"/>
                <c:pt idx="0">
                  <c:v>It cannot be determined whether reduce the capacities of institutional services</c:v>
                </c:pt>
                <c:pt idx="1">
                  <c:v>Do not reduce the capacities of institutional services</c:v>
                </c:pt>
                <c:pt idx="2">
                  <c:v>Reduce the capacities of institutional services, but it cannot be determined whether to the level of community services</c:v>
                </c:pt>
                <c:pt idx="3">
                  <c:v>Reduce the capacities of institutional services, but not to the level of community services</c:v>
                </c:pt>
                <c:pt idx="4">
                  <c:v>Reduce the capacities of institutional services to the level of community service</c:v>
                </c:pt>
              </c:strCache>
            </c:strRef>
          </c:cat>
          <c:val>
            <c:numRef>
              <c:f>Transformace!$U$37:$U$41</c:f>
              <c:numCache>
                <c:formatCode>General</c:formatCode>
                <c:ptCount val="5"/>
                <c:pt idx="0">
                  <c:v>1</c:v>
                </c:pt>
                <c:pt idx="1">
                  <c:v>3</c:v>
                </c:pt>
                <c:pt idx="2">
                  <c:v>6</c:v>
                </c:pt>
                <c:pt idx="3">
                  <c:v>2</c:v>
                </c:pt>
                <c:pt idx="4">
                  <c:v>2</c:v>
                </c:pt>
              </c:numCache>
            </c:numRef>
          </c:val>
          <c:extLst>
            <c:ext xmlns:c16="http://schemas.microsoft.com/office/drawing/2014/chart" uri="{C3380CC4-5D6E-409C-BE32-E72D297353CC}">
              <c16:uniqueId val="{00000005-FAEC-4924-B9F8-BC51B8080A54}"/>
            </c:ext>
          </c:extLst>
        </c:ser>
        <c:dLbls>
          <c:dLblPos val="outEnd"/>
          <c:showLegendKey val="0"/>
          <c:showVal val="1"/>
          <c:showCatName val="0"/>
          <c:showSerName val="0"/>
          <c:showPercent val="0"/>
          <c:showBubbleSize val="0"/>
        </c:dLbls>
        <c:gapWidth val="182"/>
        <c:axId val="562035848"/>
        <c:axId val="562034208"/>
      </c:barChart>
      <c:catAx>
        <c:axId val="562035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2034208"/>
        <c:crosses val="autoZero"/>
        <c:auto val="1"/>
        <c:lblAlgn val="ctr"/>
        <c:lblOffset val="100"/>
        <c:noMultiLvlLbl val="0"/>
      </c:catAx>
      <c:valAx>
        <c:axId val="5620342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035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Transformace!$Q$72</c:f>
              <c:strCache>
                <c:ptCount val="1"/>
                <c:pt idx="0">
                  <c:v>Does not contain</c:v>
                </c:pt>
              </c:strCache>
            </c:strRef>
          </c:tx>
          <c:spPr>
            <a:solidFill>
              <a:schemeClr val="accent1"/>
            </a:solidFill>
            <a:ln>
              <a:noFill/>
            </a:ln>
            <a:effectLst/>
          </c:spPr>
          <c:invertIfNegative val="0"/>
          <c:dLbls>
            <c:dLbl>
              <c:idx val="0"/>
              <c:tx>
                <c:rich>
                  <a:bodyPr/>
                  <a:lstStyle/>
                  <a:p>
                    <a:fld id="{1B039362-8FA5-4FB8-A2FD-F3013BCE514A}" type="VALUE">
                      <a:rPr lang="en-US"/>
                      <a:pPr/>
                      <a:t>[VALUE]</a:t>
                    </a:fld>
                    <a:r>
                      <a:rPr lang="en-US"/>
                      <a:t> (86 %)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2ED-45B1-B44A-247467BFEB7B}"/>
                </c:ext>
              </c:extLst>
            </c:dLbl>
            <c:dLbl>
              <c:idx val="1"/>
              <c:tx>
                <c:rich>
                  <a:bodyPr/>
                  <a:lstStyle/>
                  <a:p>
                    <a:fld id="{C5CD1810-BF19-43D8-B3F1-C935659D1FEF}" type="VALUE">
                      <a:rPr lang="en-US"/>
                      <a:pPr/>
                      <a:t>[VALUE]</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2ED-45B1-B44A-247467BFEB7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(Transformace!$R$71,Transformace!$T$71)</c:f>
              <c:strCache>
                <c:ptCount val="2"/>
                <c:pt idx="0">
                  <c:v>Prevention of transfer of institutional elements</c:v>
                </c:pt>
                <c:pt idx="1">
                  <c:v>Cancellation of institutional services</c:v>
                </c:pt>
              </c:strCache>
            </c:strRef>
          </c:cat>
          <c:val>
            <c:numRef>
              <c:f>(Transformace!$R$72,Transformace!$T$72)</c:f>
              <c:numCache>
                <c:formatCode>General</c:formatCode>
                <c:ptCount val="2"/>
                <c:pt idx="0">
                  <c:v>12</c:v>
                </c:pt>
                <c:pt idx="1">
                  <c:v>8</c:v>
                </c:pt>
              </c:numCache>
            </c:numRef>
          </c:val>
          <c:extLst>
            <c:ext xmlns:c16="http://schemas.microsoft.com/office/drawing/2014/chart" uri="{C3380CC4-5D6E-409C-BE32-E72D297353CC}">
              <c16:uniqueId val="{00000002-92ED-45B1-B44A-247467BFEB7B}"/>
            </c:ext>
          </c:extLst>
        </c:ser>
        <c:ser>
          <c:idx val="1"/>
          <c:order val="1"/>
          <c:tx>
            <c:strRef>
              <c:f>Transformace!$Q$73</c:f>
              <c:strCache>
                <c:ptCount val="1"/>
                <c:pt idx="0">
                  <c:v>Contains</c:v>
                </c:pt>
              </c:strCache>
            </c:strRef>
          </c:tx>
          <c:spPr>
            <a:solidFill>
              <a:schemeClr val="accent2"/>
            </a:solidFill>
            <a:ln>
              <a:noFill/>
            </a:ln>
            <a:effectLst/>
          </c:spPr>
          <c:invertIfNegative val="0"/>
          <c:dLbls>
            <c:dLbl>
              <c:idx val="0"/>
              <c:layout>
                <c:manualLayout>
                  <c:x val="-2.777777777777788E-2"/>
                  <c:y val="-0.12037037037037036"/>
                </c:manualLayout>
              </c:layout>
              <c:tx>
                <c:rich>
                  <a:bodyPr/>
                  <a:lstStyle/>
                  <a:p>
                    <a:fld id="{E280A679-7FB6-40FA-8038-9BDC546D7B24}"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2ED-45B1-B44A-247467BFEB7B}"/>
                </c:ext>
              </c:extLst>
            </c:dLbl>
            <c:dLbl>
              <c:idx val="1"/>
              <c:tx>
                <c:rich>
                  <a:bodyPr/>
                  <a:lstStyle/>
                  <a:p>
                    <a:fld id="{52D13E6F-70E7-4CC7-B4EB-1A446A874D9B}" type="VALUE">
                      <a:rPr lang="en-US"/>
                      <a:pPr/>
                      <a:t>[VALUE]</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2ED-45B1-B44A-247467BFEB7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(Transformace!$R$71,Transformace!$T$71)</c:f>
              <c:strCache>
                <c:ptCount val="2"/>
                <c:pt idx="0">
                  <c:v>Prevention of transfer of institutional elements</c:v>
                </c:pt>
                <c:pt idx="1">
                  <c:v>Cancellation of institutional services</c:v>
                </c:pt>
              </c:strCache>
            </c:strRef>
          </c:cat>
          <c:val>
            <c:numRef>
              <c:f>(Transformace!$R$73,Transformace!$T$73)</c:f>
              <c:numCache>
                <c:formatCode>General</c:formatCode>
                <c:ptCount val="2"/>
                <c:pt idx="0">
                  <c:v>1</c:v>
                </c:pt>
                <c:pt idx="1">
                  <c:v>4</c:v>
                </c:pt>
              </c:numCache>
            </c:numRef>
          </c:val>
          <c:extLst>
            <c:ext xmlns:c16="http://schemas.microsoft.com/office/drawing/2014/chart" uri="{C3380CC4-5D6E-409C-BE32-E72D297353CC}">
              <c16:uniqueId val="{00000005-92ED-45B1-B44A-247467BFEB7B}"/>
            </c:ext>
          </c:extLst>
        </c:ser>
        <c:ser>
          <c:idx val="2"/>
          <c:order val="2"/>
          <c:tx>
            <c:strRef>
              <c:f>Transformace!$Q$74</c:f>
              <c:strCache>
                <c:ptCount val="1"/>
                <c:pt idx="0">
                  <c:v>Cannot be determined</c:v>
                </c:pt>
              </c:strCache>
            </c:strRef>
          </c:tx>
          <c:spPr>
            <a:solidFill>
              <a:schemeClr val="accent3"/>
            </a:solidFill>
            <a:ln>
              <a:noFill/>
            </a:ln>
            <a:effectLst/>
          </c:spPr>
          <c:invertIfNegative val="0"/>
          <c:dLbls>
            <c:dLbl>
              <c:idx val="0"/>
              <c:layout>
                <c:manualLayout>
                  <c:x val="1.9444444444444445E-2"/>
                  <c:y val="-0.11574074074074074"/>
                </c:manualLayout>
              </c:layout>
              <c:tx>
                <c:rich>
                  <a:bodyPr/>
                  <a:lstStyle/>
                  <a:p>
                    <a:fld id="{C28EABA4-8A42-4503-84CD-C21F72C7CB8E}"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92ED-45B1-B44A-247467BFEB7B}"/>
                </c:ext>
              </c:extLst>
            </c:dLbl>
            <c:dLbl>
              <c:idx val="1"/>
              <c:tx>
                <c:rich>
                  <a:bodyPr/>
                  <a:lstStyle/>
                  <a:p>
                    <a:fld id="{F9473F44-7BBC-4D7E-A9BE-511766735EE8}"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2ED-45B1-B44A-247467BFEB7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(Transformace!$R$71,Transformace!$T$71)</c:f>
              <c:strCache>
                <c:ptCount val="2"/>
                <c:pt idx="0">
                  <c:v>Prevention of transfer of institutional elements</c:v>
                </c:pt>
                <c:pt idx="1">
                  <c:v>Cancellation of institutional services</c:v>
                </c:pt>
              </c:strCache>
            </c:strRef>
          </c:cat>
          <c:val>
            <c:numRef>
              <c:f>(Transformace!$R$74,Transformace!$T$74)</c:f>
              <c:numCache>
                <c:formatCode>General</c:formatCode>
                <c:ptCount val="2"/>
                <c:pt idx="0">
                  <c:v>1</c:v>
                </c:pt>
                <c:pt idx="1">
                  <c:v>2</c:v>
                </c:pt>
              </c:numCache>
            </c:numRef>
          </c:val>
          <c:extLst>
            <c:ext xmlns:c16="http://schemas.microsoft.com/office/drawing/2014/chart" uri="{C3380CC4-5D6E-409C-BE32-E72D297353CC}">
              <c16:uniqueId val="{00000008-92ED-45B1-B44A-247467BFEB7B}"/>
            </c:ext>
          </c:extLst>
        </c:ser>
        <c:dLbls>
          <c:dLblPos val="ctr"/>
          <c:showLegendKey val="0"/>
          <c:showVal val="1"/>
          <c:showCatName val="0"/>
          <c:showSerName val="0"/>
          <c:showPercent val="0"/>
          <c:showBubbleSize val="0"/>
        </c:dLbls>
        <c:gapWidth val="150"/>
        <c:overlap val="100"/>
        <c:axId val="566393688"/>
        <c:axId val="566395000"/>
      </c:barChart>
      <c:catAx>
        <c:axId val="566393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395000"/>
        <c:crosses val="autoZero"/>
        <c:auto val="1"/>
        <c:lblAlgn val="ctr"/>
        <c:lblOffset val="100"/>
        <c:noMultiLvlLbl val="0"/>
      </c:catAx>
      <c:valAx>
        <c:axId val="5663950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393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Náležitosti!$N$156</c:f>
              <c:strCache>
                <c:ptCount val="1"/>
                <c:pt idx="0">
                  <c:v>All aims</c:v>
                </c:pt>
              </c:strCache>
            </c:strRef>
          </c:tx>
          <c:spPr>
            <a:solidFill>
              <a:schemeClr val="accent1"/>
            </a:solidFill>
            <a:ln>
              <a:noFill/>
            </a:ln>
            <a:effectLst/>
          </c:spPr>
          <c:invertIfNegative val="0"/>
          <c:dLbls>
            <c:dLbl>
              <c:idx val="0"/>
              <c:tx>
                <c:rich>
                  <a:bodyPr/>
                  <a:lstStyle/>
                  <a:p>
                    <a:fld id="{9B637D7B-859E-4D35-A58D-3936EC63412C}" type="VALUE">
                      <a:rPr lang="en-US"/>
                      <a:pPr/>
                      <a:t>[VALUE]</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407-4647-B079-EF4E028181B7}"/>
                </c:ext>
              </c:extLst>
            </c:dLbl>
            <c:dLbl>
              <c:idx val="1"/>
              <c:tx>
                <c:rich>
                  <a:bodyPr/>
                  <a:lstStyle/>
                  <a:p>
                    <a:fld id="{209CABC6-73A7-4529-B6FF-AA65DD3A7E13}" type="VALUE">
                      <a:rPr lang="en-US"/>
                      <a:pPr/>
                      <a:t>[VALUE]</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07-4647-B079-EF4E028181B7}"/>
                </c:ext>
              </c:extLst>
            </c:dLbl>
            <c:dLbl>
              <c:idx val="2"/>
              <c:tx>
                <c:rich>
                  <a:bodyPr/>
                  <a:lstStyle/>
                  <a:p>
                    <a:fld id="{BDF16EB7-D904-4351-A396-189D72926858}" type="VALUE">
                      <a:rPr lang="en-US"/>
                      <a:pPr/>
                      <a:t>[VALUE]</a:t>
                    </a:fld>
                    <a:r>
                      <a:rPr lang="en-US"/>
                      <a:t> (43</a:t>
                    </a:r>
                    <a:r>
                      <a:rPr lang="en-US" baseline="0"/>
                      <a:t>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407-4647-B079-EF4E028181B7}"/>
                </c:ext>
              </c:extLst>
            </c:dLbl>
            <c:dLbl>
              <c:idx val="3"/>
              <c:tx>
                <c:rich>
                  <a:bodyPr/>
                  <a:lstStyle/>
                  <a:p>
                    <a:fld id="{D9DCB403-0C19-4056-B366-34DBB5EE9427}" type="VALUE">
                      <a:rPr lang="en-US"/>
                      <a:pPr/>
                      <a:t>[VALUE]</a:t>
                    </a:fld>
                    <a:r>
                      <a:rPr lang="en-US"/>
                      <a:t> (93 %)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407-4647-B079-EF4E028181B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(Náležitosti!$O$155,Náležitosti!$Q$155,Náležitosti!$S$155,Náležitosti!$U$155)</c:f>
              <c:strCache>
                <c:ptCount val="4"/>
                <c:pt idx="0">
                  <c:v>Responsible entity</c:v>
                </c:pt>
                <c:pt idx="1">
                  <c:v>Timeframe</c:v>
                </c:pt>
                <c:pt idx="2">
                  <c:v>Fulfillment indicator</c:v>
                </c:pt>
                <c:pt idx="3">
                  <c:v>Designated activities</c:v>
                </c:pt>
              </c:strCache>
            </c:strRef>
          </c:cat>
          <c:val>
            <c:numRef>
              <c:f>(Náležitosti!$O$156,Náležitosti!$Q$156,Náležitosti!$S$156,Náležitosti!$U$156)</c:f>
              <c:numCache>
                <c:formatCode>General</c:formatCode>
                <c:ptCount val="4"/>
                <c:pt idx="0">
                  <c:v>4</c:v>
                </c:pt>
                <c:pt idx="1">
                  <c:v>4</c:v>
                </c:pt>
                <c:pt idx="2">
                  <c:v>6</c:v>
                </c:pt>
                <c:pt idx="3">
                  <c:v>13</c:v>
                </c:pt>
              </c:numCache>
            </c:numRef>
          </c:val>
          <c:extLst>
            <c:ext xmlns:c16="http://schemas.microsoft.com/office/drawing/2014/chart" uri="{C3380CC4-5D6E-409C-BE32-E72D297353CC}">
              <c16:uniqueId val="{00000004-6407-4647-B079-EF4E028181B7}"/>
            </c:ext>
          </c:extLst>
        </c:ser>
        <c:ser>
          <c:idx val="1"/>
          <c:order val="1"/>
          <c:tx>
            <c:strRef>
              <c:f>Náležitosti!$N$157</c:f>
              <c:strCache>
                <c:ptCount val="1"/>
                <c:pt idx="0">
                  <c:v>At least one of the aims</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6407-4647-B079-EF4E028181B7}"/>
                </c:ext>
              </c:extLst>
            </c:dLbl>
            <c:dLbl>
              <c:idx val="1"/>
              <c:tx>
                <c:rich>
                  <a:bodyPr/>
                  <a:lstStyle/>
                  <a:p>
                    <a:fld id="{E4A12380-0D95-4846-8148-ABDB40E9F9D9}"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407-4647-B079-EF4E028181B7}"/>
                </c:ext>
              </c:extLst>
            </c:dLbl>
            <c:dLbl>
              <c:idx val="2"/>
              <c:layout>
                <c:manualLayout>
                  <c:x val="4.6804289705285919E-3"/>
                  <c:y val="-8.4949974832733866E-2"/>
                </c:manualLayout>
              </c:layout>
              <c:tx>
                <c:rich>
                  <a:bodyPr/>
                  <a:lstStyle/>
                  <a:p>
                    <a:fld id="{3546DA08-8F94-4D12-8AE8-E2E07529E486}"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407-4647-B079-EF4E028181B7}"/>
                </c:ext>
              </c:extLst>
            </c:dLbl>
            <c:dLbl>
              <c:idx val="3"/>
              <c:delete val="1"/>
              <c:extLst>
                <c:ext xmlns:c15="http://schemas.microsoft.com/office/drawing/2012/chart" uri="{CE6537A1-D6FC-4f65-9D91-7224C49458BB}"/>
                <c:ext xmlns:c16="http://schemas.microsoft.com/office/drawing/2014/chart" uri="{C3380CC4-5D6E-409C-BE32-E72D297353CC}">
                  <c16:uniqueId val="{00000008-6407-4647-B079-EF4E028181B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(Náležitosti!$O$155,Náležitosti!$Q$155,Náležitosti!$S$155,Náležitosti!$U$155)</c:f>
              <c:strCache>
                <c:ptCount val="4"/>
                <c:pt idx="0">
                  <c:v>Responsible entity</c:v>
                </c:pt>
                <c:pt idx="1">
                  <c:v>Timeframe</c:v>
                </c:pt>
                <c:pt idx="2">
                  <c:v>Fulfillment indicator</c:v>
                </c:pt>
                <c:pt idx="3">
                  <c:v>Designated activities</c:v>
                </c:pt>
              </c:strCache>
            </c:strRef>
          </c:cat>
          <c:val>
            <c:numRef>
              <c:f>(Náležitosti!$O$157,Náležitosti!$Q$157,Náležitosti!$S$157,Náležitosti!$U$157)</c:f>
              <c:numCache>
                <c:formatCode>General</c:formatCode>
                <c:ptCount val="4"/>
                <c:pt idx="0">
                  <c:v>0</c:v>
                </c:pt>
                <c:pt idx="1">
                  <c:v>2</c:v>
                </c:pt>
                <c:pt idx="2">
                  <c:v>1</c:v>
                </c:pt>
                <c:pt idx="3">
                  <c:v>0</c:v>
                </c:pt>
              </c:numCache>
            </c:numRef>
          </c:val>
          <c:extLst>
            <c:ext xmlns:c16="http://schemas.microsoft.com/office/drawing/2014/chart" uri="{C3380CC4-5D6E-409C-BE32-E72D297353CC}">
              <c16:uniqueId val="{00000009-6407-4647-B079-EF4E028181B7}"/>
            </c:ext>
          </c:extLst>
        </c:ser>
        <c:ser>
          <c:idx val="2"/>
          <c:order val="2"/>
          <c:tx>
            <c:strRef>
              <c:f>Náležitosti!$N$158</c:f>
              <c:strCache>
                <c:ptCount val="1"/>
                <c:pt idx="0">
                  <c:v>None of the aims</c:v>
                </c:pt>
              </c:strCache>
            </c:strRef>
          </c:tx>
          <c:spPr>
            <a:solidFill>
              <a:schemeClr val="accent3"/>
            </a:solidFill>
            <a:ln>
              <a:noFill/>
            </a:ln>
            <a:effectLst/>
          </c:spPr>
          <c:invertIfNegative val="0"/>
          <c:dLbls>
            <c:dLbl>
              <c:idx val="0"/>
              <c:tx>
                <c:rich>
                  <a:bodyPr/>
                  <a:lstStyle/>
                  <a:p>
                    <a:fld id="{902AECED-7B13-43E6-92D6-AF2B55728F66}" type="VALUE">
                      <a:rPr lang="en-US"/>
                      <a:pPr/>
                      <a:t>[VALUE]</a:t>
                    </a:fld>
                    <a:r>
                      <a:rPr lang="en-US"/>
                      <a:t> (71 %)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407-4647-B079-EF4E028181B7}"/>
                </c:ext>
              </c:extLst>
            </c:dLbl>
            <c:dLbl>
              <c:idx val="1"/>
              <c:tx>
                <c:rich>
                  <a:bodyPr/>
                  <a:lstStyle/>
                  <a:p>
                    <a:fld id="{1993FE67-8155-47EA-AF97-6814183BD2C1}" type="VALUE">
                      <a:rPr lang="en-US"/>
                      <a:pPr/>
                      <a:t>[VALUE]</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407-4647-B079-EF4E028181B7}"/>
                </c:ext>
              </c:extLst>
            </c:dLbl>
            <c:dLbl>
              <c:idx val="2"/>
              <c:tx>
                <c:rich>
                  <a:bodyPr/>
                  <a:lstStyle/>
                  <a:p>
                    <a:fld id="{7ED32C60-549D-4D20-B625-EF20A65D7A58}"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6407-4647-B079-EF4E028181B7}"/>
                </c:ext>
              </c:extLst>
            </c:dLbl>
            <c:dLbl>
              <c:idx val="3"/>
              <c:layout>
                <c:manualLayout>
                  <c:x val="0"/>
                  <c:y val="-7.7870810263339349E-2"/>
                </c:manualLayout>
              </c:layout>
              <c:tx>
                <c:rich>
                  <a:bodyPr/>
                  <a:lstStyle/>
                  <a:p>
                    <a:fld id="{9FDE407C-0C11-421C-995A-B66E262204E0}"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6407-4647-B079-EF4E028181B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(Náležitosti!$O$155,Náležitosti!$Q$155,Náležitosti!$S$155,Náležitosti!$U$155)</c:f>
              <c:strCache>
                <c:ptCount val="4"/>
                <c:pt idx="0">
                  <c:v>Responsible entity</c:v>
                </c:pt>
                <c:pt idx="1">
                  <c:v>Timeframe</c:v>
                </c:pt>
                <c:pt idx="2">
                  <c:v>Fulfillment indicator</c:v>
                </c:pt>
                <c:pt idx="3">
                  <c:v>Designated activities</c:v>
                </c:pt>
              </c:strCache>
            </c:strRef>
          </c:cat>
          <c:val>
            <c:numRef>
              <c:f>(Náležitosti!$O$158,Náležitosti!$Q$158,Náležitosti!$S$158,Náležitosti!$U$158)</c:f>
              <c:numCache>
                <c:formatCode>General</c:formatCode>
                <c:ptCount val="4"/>
                <c:pt idx="0">
                  <c:v>10</c:v>
                </c:pt>
                <c:pt idx="1">
                  <c:v>8</c:v>
                </c:pt>
                <c:pt idx="2">
                  <c:v>6</c:v>
                </c:pt>
                <c:pt idx="3">
                  <c:v>1</c:v>
                </c:pt>
              </c:numCache>
            </c:numRef>
          </c:val>
          <c:extLst>
            <c:ext xmlns:c16="http://schemas.microsoft.com/office/drawing/2014/chart" uri="{C3380CC4-5D6E-409C-BE32-E72D297353CC}">
              <c16:uniqueId val="{0000000E-6407-4647-B079-EF4E028181B7}"/>
            </c:ext>
          </c:extLst>
        </c:ser>
        <c:ser>
          <c:idx val="3"/>
          <c:order val="3"/>
          <c:tx>
            <c:strRef>
              <c:f>Náležitosti!$N$159</c:f>
              <c:strCache>
                <c:ptCount val="1"/>
                <c:pt idx="0">
                  <c:v>Cannot be determined</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F-6407-4647-B079-EF4E028181B7}"/>
                </c:ext>
              </c:extLst>
            </c:dLbl>
            <c:dLbl>
              <c:idx val="1"/>
              <c:delete val="1"/>
              <c:extLst>
                <c:ext xmlns:c15="http://schemas.microsoft.com/office/drawing/2012/chart" uri="{CE6537A1-D6FC-4f65-9D91-7224C49458BB}"/>
                <c:ext xmlns:c16="http://schemas.microsoft.com/office/drawing/2014/chart" uri="{C3380CC4-5D6E-409C-BE32-E72D297353CC}">
                  <c16:uniqueId val="{00000010-6407-4647-B079-EF4E028181B7}"/>
                </c:ext>
              </c:extLst>
            </c:dLbl>
            <c:dLbl>
              <c:idx val="2"/>
              <c:tx>
                <c:rich>
                  <a:bodyPr/>
                  <a:lstStyle/>
                  <a:p>
                    <a:fld id="{F343E2EF-7C9E-4A9F-8030-FC659F9408E4}"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407-4647-B079-EF4E028181B7}"/>
                </c:ext>
              </c:extLst>
            </c:dLbl>
            <c:dLbl>
              <c:idx val="3"/>
              <c:delete val="1"/>
              <c:extLst>
                <c:ext xmlns:c15="http://schemas.microsoft.com/office/drawing/2012/chart" uri="{CE6537A1-D6FC-4f65-9D91-7224C49458BB}"/>
                <c:ext xmlns:c16="http://schemas.microsoft.com/office/drawing/2014/chart" uri="{C3380CC4-5D6E-409C-BE32-E72D297353CC}">
                  <c16:uniqueId val="{00000012-6407-4647-B079-EF4E028181B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(Náležitosti!$O$155,Náležitosti!$Q$155,Náležitosti!$S$155,Náležitosti!$U$155)</c:f>
              <c:strCache>
                <c:ptCount val="4"/>
                <c:pt idx="0">
                  <c:v>Responsible entity</c:v>
                </c:pt>
                <c:pt idx="1">
                  <c:v>Timeframe</c:v>
                </c:pt>
                <c:pt idx="2">
                  <c:v>Fulfillment indicator</c:v>
                </c:pt>
                <c:pt idx="3">
                  <c:v>Designated activities</c:v>
                </c:pt>
              </c:strCache>
            </c:strRef>
          </c:cat>
          <c:val>
            <c:numRef>
              <c:f>(Náležitosti!$O$159,Náležitosti!$Q$159,Náležitosti!$S$159,Náležitosti!$U$159)</c:f>
              <c:numCache>
                <c:formatCode>General</c:formatCode>
                <c:ptCount val="4"/>
                <c:pt idx="0">
                  <c:v>0</c:v>
                </c:pt>
                <c:pt idx="1">
                  <c:v>0</c:v>
                </c:pt>
                <c:pt idx="2">
                  <c:v>1</c:v>
                </c:pt>
                <c:pt idx="3">
                  <c:v>0</c:v>
                </c:pt>
              </c:numCache>
            </c:numRef>
          </c:val>
          <c:extLst>
            <c:ext xmlns:c16="http://schemas.microsoft.com/office/drawing/2014/chart" uri="{C3380CC4-5D6E-409C-BE32-E72D297353CC}">
              <c16:uniqueId val="{00000013-6407-4647-B079-EF4E028181B7}"/>
            </c:ext>
          </c:extLst>
        </c:ser>
        <c:dLbls>
          <c:dLblPos val="ctr"/>
          <c:showLegendKey val="0"/>
          <c:showVal val="1"/>
          <c:showCatName val="0"/>
          <c:showSerName val="0"/>
          <c:showPercent val="0"/>
          <c:showBubbleSize val="0"/>
        </c:dLbls>
        <c:gapWidth val="150"/>
        <c:overlap val="100"/>
        <c:axId val="595256352"/>
        <c:axId val="595262584"/>
      </c:barChart>
      <c:catAx>
        <c:axId val="595256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5262584"/>
        <c:crosses val="autoZero"/>
        <c:auto val="1"/>
        <c:lblAlgn val="ctr"/>
        <c:lblOffset val="100"/>
        <c:noMultiLvlLbl val="0"/>
      </c:catAx>
      <c:valAx>
        <c:axId val="595262584"/>
        <c:scaling>
          <c:orientation val="minMax"/>
          <c:max val="1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525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Náležitosti!$P$182</c:f>
              <c:strCache>
                <c:ptCount val="1"/>
                <c:pt idx="0">
                  <c:v>All aims</c:v>
                </c:pt>
              </c:strCache>
            </c:strRef>
          </c:tx>
          <c:spPr>
            <a:solidFill>
              <a:schemeClr val="accent1"/>
            </a:solidFill>
            <a:ln>
              <a:noFill/>
            </a:ln>
            <a:effectLst/>
          </c:spPr>
          <c:invertIfNegative val="0"/>
          <c:dLbls>
            <c:dLbl>
              <c:idx val="0"/>
              <c:tx>
                <c:rich>
                  <a:bodyPr/>
                  <a:lstStyle/>
                  <a:p>
                    <a:fld id="{9D5B6302-86BD-4755-9146-244A67C9B363}" type="VALUE">
                      <a:rPr lang="en-US"/>
                      <a:pPr/>
                      <a:t>[VALUE]</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7EC-4286-9203-992EDF18D0D5}"/>
                </c:ext>
              </c:extLst>
            </c:dLbl>
            <c:dLbl>
              <c:idx val="1"/>
              <c:tx>
                <c:rich>
                  <a:bodyPr/>
                  <a:lstStyle/>
                  <a:p>
                    <a:fld id="{A1C82E01-BA01-4679-BE29-26B074F0266B}" type="VALUE">
                      <a:rPr lang="en-US"/>
                      <a:pPr/>
                      <a:t>[VALUE]</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7EC-4286-9203-992EDF18D0D5}"/>
                </c:ext>
              </c:extLst>
            </c:dLbl>
            <c:dLbl>
              <c:idx val="2"/>
              <c:tx>
                <c:rich>
                  <a:bodyPr/>
                  <a:lstStyle/>
                  <a:p>
                    <a:fld id="{41C10E7C-32C1-4C9B-9D29-834981FBC804}" type="VALUE">
                      <a:rPr lang="en-US"/>
                      <a:pPr/>
                      <a:t>[VALUE]</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7EC-4286-9203-992EDF18D0D5}"/>
                </c:ext>
              </c:extLst>
            </c:dLbl>
            <c:dLbl>
              <c:idx val="3"/>
              <c:tx>
                <c:rich>
                  <a:bodyPr/>
                  <a:lstStyle/>
                  <a:p>
                    <a:fld id="{A742A4DF-E808-4E4A-BBAC-3EA6331B7767}" type="VALUE">
                      <a:rPr lang="en-US"/>
                      <a:pPr/>
                      <a:t>[VALUE]</a:t>
                    </a:fld>
                    <a:r>
                      <a:rPr lang="en-US"/>
                      <a:t> (100 %)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7EC-4286-9203-992EDF18D0D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(Náležitosti!$Q$181,Náležitosti!$S$181,Náležitosti!$U$181,Náležitosti!$W$181)</c:f>
              <c:strCache>
                <c:ptCount val="4"/>
                <c:pt idx="0">
                  <c:v>Responsible entity</c:v>
                </c:pt>
                <c:pt idx="1">
                  <c:v>Timeframe</c:v>
                </c:pt>
                <c:pt idx="2">
                  <c:v>Fulfillment indicator</c:v>
                </c:pt>
                <c:pt idx="3">
                  <c:v>Designated activities</c:v>
                </c:pt>
              </c:strCache>
            </c:strRef>
          </c:cat>
          <c:val>
            <c:numRef>
              <c:f>(Náležitosti!$Q$182,Náležitosti!$S$182,Náležitosti!$U$182,Náležitosti!$W$182)</c:f>
              <c:numCache>
                <c:formatCode>General</c:formatCode>
                <c:ptCount val="4"/>
                <c:pt idx="0">
                  <c:v>1</c:v>
                </c:pt>
                <c:pt idx="1">
                  <c:v>1</c:v>
                </c:pt>
                <c:pt idx="2">
                  <c:v>1</c:v>
                </c:pt>
                <c:pt idx="3">
                  <c:v>4</c:v>
                </c:pt>
              </c:numCache>
            </c:numRef>
          </c:val>
          <c:extLst>
            <c:ext xmlns:c16="http://schemas.microsoft.com/office/drawing/2014/chart" uri="{C3380CC4-5D6E-409C-BE32-E72D297353CC}">
              <c16:uniqueId val="{00000004-17EC-4286-9203-992EDF18D0D5}"/>
            </c:ext>
          </c:extLst>
        </c:ser>
        <c:ser>
          <c:idx val="1"/>
          <c:order val="1"/>
          <c:tx>
            <c:strRef>
              <c:f>Náležitosti!$P$183</c:f>
              <c:strCache>
                <c:ptCount val="1"/>
                <c:pt idx="0">
                  <c:v>At least one of the aims</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17EC-4286-9203-992EDF18D0D5}"/>
                </c:ext>
              </c:extLst>
            </c:dLbl>
            <c:dLbl>
              <c:idx val="1"/>
              <c:delete val="1"/>
              <c:extLst>
                <c:ext xmlns:c15="http://schemas.microsoft.com/office/drawing/2012/chart" uri="{CE6537A1-D6FC-4f65-9D91-7224C49458BB}"/>
                <c:ext xmlns:c16="http://schemas.microsoft.com/office/drawing/2014/chart" uri="{C3380CC4-5D6E-409C-BE32-E72D297353CC}">
                  <c16:uniqueId val="{00000006-17EC-4286-9203-992EDF18D0D5}"/>
                </c:ext>
              </c:extLst>
            </c:dLbl>
            <c:dLbl>
              <c:idx val="2"/>
              <c:tx>
                <c:rich>
                  <a:bodyPr/>
                  <a:lstStyle/>
                  <a:p>
                    <a:fld id="{5B50AFD7-9BBC-49E2-97A7-236ABA119990}" type="VALUE">
                      <a:rPr lang="en-US"/>
                      <a:pPr/>
                      <a:t>[VALUE]</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7EC-4286-9203-992EDF18D0D5}"/>
                </c:ext>
              </c:extLst>
            </c:dLbl>
            <c:dLbl>
              <c:idx val="3"/>
              <c:delete val="1"/>
              <c:extLst>
                <c:ext xmlns:c15="http://schemas.microsoft.com/office/drawing/2012/chart" uri="{CE6537A1-D6FC-4f65-9D91-7224C49458BB}"/>
                <c:ext xmlns:c16="http://schemas.microsoft.com/office/drawing/2014/chart" uri="{C3380CC4-5D6E-409C-BE32-E72D297353CC}">
                  <c16:uniqueId val="{00000008-17EC-4286-9203-992EDF18D0D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(Náležitosti!$Q$181,Náležitosti!$S$181,Náležitosti!$U$181,Náležitosti!$W$181)</c:f>
              <c:strCache>
                <c:ptCount val="4"/>
                <c:pt idx="0">
                  <c:v>Responsible entity</c:v>
                </c:pt>
                <c:pt idx="1">
                  <c:v>Timeframe</c:v>
                </c:pt>
                <c:pt idx="2">
                  <c:v>Fulfillment indicator</c:v>
                </c:pt>
                <c:pt idx="3">
                  <c:v>Designated activities</c:v>
                </c:pt>
              </c:strCache>
            </c:strRef>
          </c:cat>
          <c:val>
            <c:numRef>
              <c:f>(Náležitosti!$Q$183,Náležitosti!$S$183,Náležitosti!$U$183,Náležitosti!$W$183)</c:f>
              <c:numCache>
                <c:formatCode>General</c:formatCode>
                <c:ptCount val="4"/>
                <c:pt idx="0">
                  <c:v>0</c:v>
                </c:pt>
                <c:pt idx="1">
                  <c:v>0</c:v>
                </c:pt>
                <c:pt idx="2">
                  <c:v>1</c:v>
                </c:pt>
                <c:pt idx="3">
                  <c:v>0</c:v>
                </c:pt>
              </c:numCache>
            </c:numRef>
          </c:val>
          <c:extLst>
            <c:ext xmlns:c16="http://schemas.microsoft.com/office/drawing/2014/chart" uri="{C3380CC4-5D6E-409C-BE32-E72D297353CC}">
              <c16:uniqueId val="{00000009-17EC-4286-9203-992EDF18D0D5}"/>
            </c:ext>
          </c:extLst>
        </c:ser>
        <c:ser>
          <c:idx val="2"/>
          <c:order val="2"/>
          <c:tx>
            <c:strRef>
              <c:f>Náležitosti!$P$184</c:f>
              <c:strCache>
                <c:ptCount val="1"/>
                <c:pt idx="0">
                  <c:v>None of the aims</c:v>
                </c:pt>
              </c:strCache>
            </c:strRef>
          </c:tx>
          <c:spPr>
            <a:solidFill>
              <a:schemeClr val="accent3"/>
            </a:solidFill>
            <a:ln>
              <a:noFill/>
            </a:ln>
            <a:effectLst/>
          </c:spPr>
          <c:invertIfNegative val="0"/>
          <c:dLbls>
            <c:dLbl>
              <c:idx val="0"/>
              <c:tx>
                <c:rich>
                  <a:bodyPr/>
                  <a:lstStyle/>
                  <a:p>
                    <a:fld id="{7DC92154-03A8-4BC5-97DE-5482B996A7B2}" type="VALUE">
                      <a:rPr lang="en-US"/>
                      <a:pPr/>
                      <a:t>[VALUE]</a:t>
                    </a:fld>
                    <a:r>
                      <a:rPr lang="en-US"/>
                      <a:t> (75 %)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17EC-4286-9203-992EDF18D0D5}"/>
                </c:ext>
              </c:extLst>
            </c:dLbl>
            <c:dLbl>
              <c:idx val="1"/>
              <c:tx>
                <c:rich>
                  <a:bodyPr/>
                  <a:lstStyle/>
                  <a:p>
                    <a:fld id="{4C0B400D-05A1-46B4-920E-932EBDDBC4CE}" type="VALUE">
                      <a:rPr lang="en-US"/>
                      <a:pPr/>
                      <a:t>[VALUE]</a:t>
                    </a:fld>
                    <a:r>
                      <a:rPr lang="en-US"/>
                      <a:t> (75 %)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7EC-4286-9203-992EDF18D0D5}"/>
                </c:ext>
              </c:extLst>
            </c:dLbl>
            <c:dLbl>
              <c:idx val="2"/>
              <c:tx>
                <c:rich>
                  <a:bodyPr/>
                  <a:lstStyle/>
                  <a:p>
                    <a:fld id="{0C2E54E7-FBAE-4019-8A73-D1F5E614C55B}" type="VALUE">
                      <a:rPr lang="en-US"/>
                      <a:pPr/>
                      <a:t>[VALUE]</a:t>
                    </a:fld>
                    <a:r>
                      <a:rPr lang="en-US"/>
                      <a:t> (50 %)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17EC-4286-9203-992EDF18D0D5}"/>
                </c:ext>
              </c:extLst>
            </c:dLbl>
            <c:dLbl>
              <c:idx val="3"/>
              <c:delete val="1"/>
              <c:extLst>
                <c:ext xmlns:c15="http://schemas.microsoft.com/office/drawing/2012/chart" uri="{CE6537A1-D6FC-4f65-9D91-7224C49458BB}"/>
                <c:ext xmlns:c16="http://schemas.microsoft.com/office/drawing/2014/chart" uri="{C3380CC4-5D6E-409C-BE32-E72D297353CC}">
                  <c16:uniqueId val="{0000000D-17EC-4286-9203-992EDF18D0D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(Náležitosti!$Q$181,Náležitosti!$S$181,Náležitosti!$U$181,Náležitosti!$W$181)</c:f>
              <c:strCache>
                <c:ptCount val="4"/>
                <c:pt idx="0">
                  <c:v>Responsible entity</c:v>
                </c:pt>
                <c:pt idx="1">
                  <c:v>Timeframe</c:v>
                </c:pt>
                <c:pt idx="2">
                  <c:v>Fulfillment indicator</c:v>
                </c:pt>
                <c:pt idx="3">
                  <c:v>Designated activities</c:v>
                </c:pt>
              </c:strCache>
            </c:strRef>
          </c:cat>
          <c:val>
            <c:numRef>
              <c:f>(Náležitosti!$Q$184,Náležitosti!$S$184,Náležitosti!$U$184,Náležitosti!$W$184)</c:f>
              <c:numCache>
                <c:formatCode>General</c:formatCode>
                <c:ptCount val="4"/>
                <c:pt idx="0">
                  <c:v>3</c:v>
                </c:pt>
                <c:pt idx="1">
                  <c:v>3</c:v>
                </c:pt>
                <c:pt idx="2">
                  <c:v>2</c:v>
                </c:pt>
                <c:pt idx="3">
                  <c:v>0</c:v>
                </c:pt>
              </c:numCache>
            </c:numRef>
          </c:val>
          <c:extLst>
            <c:ext xmlns:c16="http://schemas.microsoft.com/office/drawing/2014/chart" uri="{C3380CC4-5D6E-409C-BE32-E72D297353CC}">
              <c16:uniqueId val="{0000000E-17EC-4286-9203-992EDF18D0D5}"/>
            </c:ext>
          </c:extLst>
        </c:ser>
        <c:ser>
          <c:idx val="3"/>
          <c:order val="3"/>
          <c:tx>
            <c:strRef>
              <c:f>Náležitosti!$P$185</c:f>
              <c:strCache>
                <c:ptCount val="1"/>
                <c:pt idx="0">
                  <c:v>Cannot be determined</c:v>
                </c:pt>
              </c:strCache>
            </c:strRef>
          </c:tx>
          <c:spPr>
            <a:solidFill>
              <a:schemeClr val="accent4"/>
            </a:solidFill>
            <a:ln>
              <a:noFill/>
            </a:ln>
            <a:effectLst/>
          </c:spPr>
          <c:invertIfNegative val="0"/>
          <c:dLbls>
            <c:delete val="1"/>
          </c:dLbls>
          <c:cat>
            <c:strRef>
              <c:f>(Náležitosti!$Q$181,Náležitosti!$S$181,Náležitosti!$U$181,Náležitosti!$W$181)</c:f>
              <c:strCache>
                <c:ptCount val="4"/>
                <c:pt idx="0">
                  <c:v>Responsible entity</c:v>
                </c:pt>
                <c:pt idx="1">
                  <c:v>Timeframe</c:v>
                </c:pt>
                <c:pt idx="2">
                  <c:v>Fulfillment indicator</c:v>
                </c:pt>
                <c:pt idx="3">
                  <c:v>Designated activities</c:v>
                </c:pt>
              </c:strCache>
            </c:strRef>
          </c:cat>
          <c:val>
            <c:numRef>
              <c:f>(Náležitosti!$Q$185,Náležitosti!$S$185,Náležitosti!$U$185,Náležitosti!$W$185)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F-17EC-4286-9203-992EDF18D0D5}"/>
            </c:ext>
          </c:extLst>
        </c:ser>
        <c:dLbls>
          <c:dLblPos val="ctr"/>
          <c:showLegendKey val="0"/>
          <c:showVal val="1"/>
          <c:showCatName val="0"/>
          <c:showSerName val="0"/>
          <c:showPercent val="0"/>
          <c:showBubbleSize val="0"/>
        </c:dLbls>
        <c:gapWidth val="150"/>
        <c:overlap val="100"/>
        <c:axId val="632748792"/>
        <c:axId val="632749120"/>
      </c:barChart>
      <c:catAx>
        <c:axId val="632748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32749120"/>
        <c:crosses val="autoZero"/>
        <c:auto val="1"/>
        <c:lblAlgn val="ctr"/>
        <c:lblOffset val="100"/>
        <c:noMultiLvlLbl val="0"/>
      </c:catAx>
      <c:valAx>
        <c:axId val="632749120"/>
        <c:scaling>
          <c:orientation val="minMax"/>
          <c:max val="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274879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Náležitosti!$R$135</c:f>
              <c:strCache>
                <c:ptCount val="1"/>
                <c:pt idx="0">
                  <c:v>All requirements were missing for all aims</c:v>
                </c:pt>
              </c:strCache>
            </c:strRef>
          </c:tx>
          <c:spPr>
            <a:solidFill>
              <a:schemeClr val="accent1"/>
            </a:solidFill>
            <a:ln>
              <a:noFill/>
            </a:ln>
            <a:effectLst/>
          </c:spPr>
          <c:invertIfNegative val="0"/>
          <c:dLbls>
            <c:dLbl>
              <c:idx val="0"/>
              <c:tx>
                <c:rich>
                  <a:bodyPr/>
                  <a:lstStyle/>
                  <a:p>
                    <a:fld id="{8543CCBB-01F3-4E74-9FC8-195E058955A7}" type="VALUE">
                      <a:rPr lang="en-US"/>
                      <a:pPr/>
                      <a:t>[VALUE]</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Náležitosti!$S$135</c:f>
              <c:numCache>
                <c:formatCode>General</c:formatCode>
                <c:ptCount val="1"/>
                <c:pt idx="0">
                  <c:v>1</c:v>
                </c:pt>
              </c:numCache>
            </c:numRef>
          </c:val>
          <c:extLst>
            <c:ext xmlns:c16="http://schemas.microsoft.com/office/drawing/2014/chart" uri="{C3380CC4-5D6E-409C-BE32-E72D297353CC}">
              <c16:uniqueId val="{00000001-109C-448D-8AFB-DFDEF0E3137A}"/>
            </c:ext>
          </c:extLst>
        </c:ser>
        <c:ser>
          <c:idx val="1"/>
          <c:order val="1"/>
          <c:tx>
            <c:strRef>
              <c:f>Náležitosti!$R$136</c:f>
              <c:strCache>
                <c:ptCount val="1"/>
                <c:pt idx="0">
                  <c:v>Three requirements were missing and one requirement was present for all aims</c:v>
                </c:pt>
              </c:strCache>
            </c:strRef>
          </c:tx>
          <c:spPr>
            <a:solidFill>
              <a:schemeClr val="accent2"/>
            </a:solidFill>
            <a:ln>
              <a:noFill/>
            </a:ln>
            <a:effectLst/>
          </c:spPr>
          <c:invertIfNegative val="0"/>
          <c:dLbls>
            <c:dLbl>
              <c:idx val="0"/>
              <c:tx>
                <c:rich>
                  <a:bodyPr/>
                  <a:lstStyle/>
                  <a:p>
                    <a:fld id="{9BF46A1A-934E-42E6-A51F-E5159A3D91A0}" type="VALUE">
                      <a:rPr lang="en-US"/>
                      <a:pPr/>
                      <a:t>[VALUE]</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Náležitosti!$S$136</c:f>
              <c:numCache>
                <c:formatCode>General</c:formatCode>
                <c:ptCount val="1"/>
                <c:pt idx="0">
                  <c:v>4</c:v>
                </c:pt>
              </c:numCache>
            </c:numRef>
          </c:val>
          <c:extLst>
            <c:ext xmlns:c16="http://schemas.microsoft.com/office/drawing/2014/chart" uri="{C3380CC4-5D6E-409C-BE32-E72D297353CC}">
              <c16:uniqueId val="{00000003-109C-448D-8AFB-DFDEF0E3137A}"/>
            </c:ext>
          </c:extLst>
        </c:ser>
        <c:ser>
          <c:idx val="2"/>
          <c:order val="2"/>
          <c:tx>
            <c:strRef>
              <c:f>Náležitosti!$R$137</c:f>
              <c:strCache>
                <c:ptCount val="1"/>
                <c:pt idx="0">
                  <c:v>Two requirements were missing and at the same time two requirements were present for all aims</c:v>
                </c:pt>
              </c:strCache>
            </c:strRef>
          </c:tx>
          <c:spPr>
            <a:solidFill>
              <a:schemeClr val="accent3"/>
            </a:solidFill>
            <a:ln>
              <a:noFill/>
            </a:ln>
            <a:effectLst/>
          </c:spPr>
          <c:invertIfNegative val="0"/>
          <c:dLbls>
            <c:dLbl>
              <c:idx val="0"/>
              <c:tx>
                <c:rich>
                  <a:bodyPr/>
                  <a:lstStyle/>
                  <a:p>
                    <a:fld id="{27966339-83EB-41C8-97DF-2A9E3340EDDC}"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Náležitosti!$S$137</c:f>
              <c:numCache>
                <c:formatCode>General</c:formatCode>
                <c:ptCount val="1"/>
                <c:pt idx="0">
                  <c:v>2</c:v>
                </c:pt>
              </c:numCache>
            </c:numRef>
          </c:val>
          <c:extLst>
            <c:ext xmlns:c16="http://schemas.microsoft.com/office/drawing/2014/chart" uri="{C3380CC4-5D6E-409C-BE32-E72D297353CC}">
              <c16:uniqueId val="{00000005-109C-448D-8AFB-DFDEF0E3137A}"/>
            </c:ext>
          </c:extLst>
        </c:ser>
        <c:ser>
          <c:idx val="3"/>
          <c:order val="3"/>
          <c:tx>
            <c:strRef>
              <c:f>Náležitosti!$R$138</c:f>
              <c:strCache>
                <c:ptCount val="1"/>
                <c:pt idx="0">
                  <c:v>One item was missing and three items were present on all aims</c:v>
                </c:pt>
              </c:strCache>
            </c:strRef>
          </c:tx>
          <c:spPr>
            <a:solidFill>
              <a:schemeClr val="accent4"/>
            </a:solidFill>
            <a:ln>
              <a:noFill/>
            </a:ln>
            <a:effectLst/>
          </c:spPr>
          <c:invertIfNegative val="0"/>
          <c:dLbls>
            <c:dLbl>
              <c:idx val="0"/>
              <c:tx>
                <c:rich>
                  <a:bodyPr/>
                  <a:lstStyle/>
                  <a:p>
                    <a:fld id="{FFE68823-733F-42AA-B3DE-FDF171CD6D85}"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Náležitosti!$S$138</c:f>
              <c:numCache>
                <c:formatCode>General</c:formatCode>
                <c:ptCount val="1"/>
                <c:pt idx="0">
                  <c:v>2</c:v>
                </c:pt>
              </c:numCache>
            </c:numRef>
          </c:val>
          <c:extLst>
            <c:ext xmlns:c16="http://schemas.microsoft.com/office/drawing/2014/chart" uri="{C3380CC4-5D6E-409C-BE32-E72D297353CC}">
              <c16:uniqueId val="{00000007-109C-448D-8AFB-DFDEF0E3137A}"/>
            </c:ext>
          </c:extLst>
        </c:ser>
        <c:ser>
          <c:idx val="4"/>
          <c:order val="4"/>
          <c:tx>
            <c:strRef>
              <c:f>Náležitosti!$R$139</c:f>
              <c:strCache>
                <c:ptCount val="1"/>
                <c:pt idx="0">
                  <c:v>All the essentials were there for all aims</c:v>
                </c:pt>
              </c:strCache>
            </c:strRef>
          </c:tx>
          <c:spPr>
            <a:solidFill>
              <a:schemeClr val="accent5"/>
            </a:solidFill>
            <a:ln>
              <a:noFill/>
            </a:ln>
            <a:effectLst/>
          </c:spPr>
          <c:invertIfNegative val="0"/>
          <c:dLbls>
            <c:dLbl>
              <c:idx val="0"/>
              <c:tx>
                <c:rich>
                  <a:bodyPr/>
                  <a:lstStyle/>
                  <a:p>
                    <a:fld id="{C41A3652-BEC4-4CF3-AEC1-0D81603278F0}" type="VALUE">
                      <a:rPr lang="en-US"/>
                      <a:pPr/>
                      <a:t>[VALUE]</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Náležitosti!$S$139</c:f>
              <c:numCache>
                <c:formatCode>General</c:formatCode>
                <c:ptCount val="1"/>
                <c:pt idx="0">
                  <c:v>2</c:v>
                </c:pt>
              </c:numCache>
            </c:numRef>
          </c:val>
          <c:extLst>
            <c:ext xmlns:c16="http://schemas.microsoft.com/office/drawing/2014/chart" uri="{C3380CC4-5D6E-409C-BE32-E72D297353CC}">
              <c16:uniqueId val="{00000009-109C-448D-8AFB-DFDEF0E3137A}"/>
            </c:ext>
          </c:extLst>
        </c:ser>
        <c:ser>
          <c:idx val="5"/>
          <c:order val="5"/>
          <c:tx>
            <c:strRef>
              <c:f>Náležitosti!$R$140</c:f>
              <c:strCache>
                <c:ptCount val="1"/>
                <c:pt idx="0">
                  <c:v>Other</c:v>
                </c:pt>
              </c:strCache>
            </c:strRef>
          </c:tx>
          <c:spPr>
            <a:solidFill>
              <a:schemeClr val="accent6"/>
            </a:solidFill>
            <a:ln>
              <a:noFill/>
            </a:ln>
            <a:effectLst/>
          </c:spPr>
          <c:invertIfNegative val="0"/>
          <c:dLbls>
            <c:dLbl>
              <c:idx val="0"/>
              <c:tx>
                <c:rich>
                  <a:bodyPr/>
                  <a:lstStyle/>
                  <a:p>
                    <a:fld id="{43421167-B347-4CBD-8DAF-3F11C384F7B2}" type="VALUE">
                      <a:rPr lang="en-US"/>
                      <a:pPr/>
                      <a:t>[VALUE]</a:t>
                    </a:fld>
                    <a:r>
                      <a:rPr lang="en-US"/>
                      <a:t> (22 %)</a:t>
                    </a: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109C-448D-8AFB-DFDEF0E313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Náležitosti!$S$140</c:f>
              <c:numCache>
                <c:formatCode>General</c:formatCode>
                <c:ptCount val="1"/>
                <c:pt idx="0">
                  <c:v>3</c:v>
                </c:pt>
              </c:numCache>
            </c:numRef>
          </c:val>
          <c:extLst>
            <c:ext xmlns:c16="http://schemas.microsoft.com/office/drawing/2014/chart" uri="{C3380CC4-5D6E-409C-BE32-E72D297353CC}">
              <c16:uniqueId val="{0000000B-109C-448D-8AFB-DFDEF0E3137A}"/>
            </c:ext>
          </c:extLst>
        </c:ser>
        <c:dLbls>
          <c:dLblPos val="ctr"/>
          <c:showLegendKey val="0"/>
          <c:showVal val="1"/>
          <c:showCatName val="0"/>
          <c:showSerName val="0"/>
          <c:showPercent val="0"/>
          <c:showBubbleSize val="0"/>
        </c:dLbls>
        <c:gapWidth val="150"/>
        <c:overlap val="100"/>
        <c:axId val="462570912"/>
        <c:axId val="462570256"/>
      </c:barChart>
      <c:catAx>
        <c:axId val="462570912"/>
        <c:scaling>
          <c:orientation val="minMax"/>
        </c:scaling>
        <c:delete val="1"/>
        <c:axPos val="l"/>
        <c:numFmt formatCode="General" sourceLinked="1"/>
        <c:majorTickMark val="none"/>
        <c:minorTickMark val="none"/>
        <c:tickLblPos val="nextTo"/>
        <c:crossAx val="462570256"/>
        <c:crosses val="autoZero"/>
        <c:auto val="1"/>
        <c:lblAlgn val="ctr"/>
        <c:lblOffset val="100"/>
        <c:noMultiLvlLbl val="0"/>
      </c:catAx>
      <c:valAx>
        <c:axId val="4625702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570912"/>
        <c:crosses val="autoZero"/>
        <c:crossBetween val="between"/>
      </c:valAx>
      <c:spPr>
        <a:noFill/>
        <a:ln>
          <a:noFill/>
        </a:ln>
        <a:effectLst/>
      </c:spPr>
    </c:plotArea>
    <c:legend>
      <c:legendPos val="b"/>
      <c:layout>
        <c:manualLayout>
          <c:xMode val="edge"/>
          <c:yMode val="edge"/>
          <c:x val="6.9558180227471567E-2"/>
          <c:y val="0.40319745943359292"/>
          <c:w val="0.87940201224846892"/>
          <c:h val="0.585752816809500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90626" cy="49821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505" y="0"/>
            <a:ext cx="2890626" cy="498215"/>
          </a:xfrm>
          <a:prstGeom prst="rect">
            <a:avLst/>
          </a:prstGeom>
        </p:spPr>
        <p:txBody>
          <a:bodyPr vert="horz" lIns="91440" tIns="45720" rIns="91440" bIns="45720" rtlCol="0"/>
          <a:lstStyle>
            <a:lvl1pPr algn="r">
              <a:defRPr sz="1200"/>
            </a:lvl1pPr>
          </a:lstStyle>
          <a:p>
            <a:fld id="{D4B7B96A-14E2-48AA-95A4-ED04F647853B}" type="datetimeFigureOut">
              <a:rPr lang="cs-CZ" smtClean="0"/>
              <a:t>15.11.2023</a:t>
            </a:fld>
            <a:endParaRPr lang="cs-CZ"/>
          </a:p>
        </p:txBody>
      </p:sp>
      <p:sp>
        <p:nvSpPr>
          <p:cNvPr id="4" name="Zástupný symbol pro zápatí 3"/>
          <p:cNvSpPr>
            <a:spLocks noGrp="1"/>
          </p:cNvSpPr>
          <p:nvPr>
            <p:ph type="ftr" sz="quarter" idx="2"/>
          </p:nvPr>
        </p:nvSpPr>
        <p:spPr>
          <a:xfrm>
            <a:off x="0" y="9431600"/>
            <a:ext cx="2890626" cy="49821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505" y="9431600"/>
            <a:ext cx="2890626" cy="498214"/>
          </a:xfrm>
          <a:prstGeom prst="rect">
            <a:avLst/>
          </a:prstGeom>
        </p:spPr>
        <p:txBody>
          <a:bodyPr vert="horz" lIns="91440" tIns="45720" rIns="91440" bIns="45720" rtlCol="0" anchor="b"/>
          <a:lstStyle>
            <a:lvl1pPr algn="r">
              <a:defRPr sz="1200"/>
            </a:lvl1pPr>
          </a:lstStyle>
          <a:p>
            <a:fld id="{41550F44-3B7B-4A5A-B862-3988AC2FF295}" type="slidenum">
              <a:rPr lang="cs-CZ" smtClean="0"/>
              <a:t>‹#›</a:t>
            </a:fld>
            <a:endParaRPr lang="cs-CZ"/>
          </a:p>
        </p:txBody>
      </p:sp>
    </p:spTree>
    <p:extLst>
      <p:ext uri="{BB962C8B-B14F-4D97-AF65-F5344CB8AC3E}">
        <p14:creationId xmlns:p14="http://schemas.microsoft.com/office/powerpoint/2010/main" val="587473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90626" cy="49821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8505" y="0"/>
            <a:ext cx="2890626" cy="498215"/>
          </a:xfrm>
          <a:prstGeom prst="rect">
            <a:avLst/>
          </a:prstGeom>
        </p:spPr>
        <p:txBody>
          <a:bodyPr vert="horz" lIns="91440" tIns="45720" rIns="91440" bIns="45720" rtlCol="0"/>
          <a:lstStyle>
            <a:lvl1pPr algn="r">
              <a:defRPr sz="1200"/>
            </a:lvl1pPr>
          </a:lstStyle>
          <a:p>
            <a:fld id="{18CE92A5-ECDC-4BF6-8FAC-B6C65DD2D5E0}" type="datetimeFigureOut">
              <a:rPr lang="cs-CZ" smtClean="0"/>
              <a:t>15.11.2023</a:t>
            </a:fld>
            <a:endParaRPr lang="cs-CZ"/>
          </a:p>
        </p:txBody>
      </p:sp>
      <p:sp>
        <p:nvSpPr>
          <p:cNvPr id="4" name="Zástupný symbol pro obrázek snímku 3"/>
          <p:cNvSpPr>
            <a:spLocks noGrp="1" noRot="1" noChangeAspect="1"/>
          </p:cNvSpPr>
          <p:nvPr>
            <p:ph type="sldImg" idx="2"/>
          </p:nvPr>
        </p:nvSpPr>
        <p:spPr>
          <a:xfrm>
            <a:off x="1101725"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7068" y="4778722"/>
            <a:ext cx="5336540" cy="390986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1600"/>
            <a:ext cx="2890626" cy="49821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8505" y="9431600"/>
            <a:ext cx="2890626" cy="498214"/>
          </a:xfrm>
          <a:prstGeom prst="rect">
            <a:avLst/>
          </a:prstGeom>
        </p:spPr>
        <p:txBody>
          <a:bodyPr vert="horz" lIns="91440" tIns="45720" rIns="91440" bIns="45720" rtlCol="0" anchor="b"/>
          <a:lstStyle>
            <a:lvl1pPr algn="r">
              <a:defRPr sz="1200"/>
            </a:lvl1pPr>
          </a:lstStyle>
          <a:p>
            <a:fld id="{4412F7DB-1B3F-4585-8ABF-8B9D978B9678}" type="slidenum">
              <a:rPr lang="cs-CZ" smtClean="0"/>
              <a:t>‹#›</a:t>
            </a:fld>
            <a:endParaRPr lang="cs-CZ"/>
          </a:p>
        </p:txBody>
      </p:sp>
    </p:spTree>
    <p:extLst>
      <p:ext uri="{BB962C8B-B14F-4D97-AF65-F5344CB8AC3E}">
        <p14:creationId xmlns:p14="http://schemas.microsoft.com/office/powerpoint/2010/main" val="310865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Current</a:t>
            </a:r>
            <a:r>
              <a:rPr lang="cs-CZ" dirty="0"/>
              <a:t> </a:t>
            </a:r>
            <a:r>
              <a:rPr lang="cs-CZ" dirty="0" err="1"/>
              <a:t>research</a:t>
            </a:r>
            <a:r>
              <a:rPr lang="cs-CZ" dirty="0"/>
              <a:t> on</a:t>
            </a:r>
            <a:r>
              <a:rPr lang="cs-CZ" baseline="0" dirty="0"/>
              <a:t> </a:t>
            </a:r>
            <a:r>
              <a:rPr lang="cs-CZ" baseline="0" dirty="0" err="1"/>
              <a:t>barriers</a:t>
            </a:r>
            <a:r>
              <a:rPr lang="cs-CZ" baseline="0" dirty="0"/>
              <a:t> in </a:t>
            </a:r>
            <a:r>
              <a:rPr lang="cs-CZ" baseline="0" dirty="0" err="1"/>
              <a:t>the</a:t>
            </a:r>
            <a:r>
              <a:rPr lang="cs-CZ" baseline="0" dirty="0"/>
              <a:t> DI </a:t>
            </a:r>
            <a:r>
              <a:rPr lang="cs-CZ" baseline="0" dirty="0" err="1"/>
              <a:t>will</a:t>
            </a:r>
            <a:r>
              <a:rPr lang="cs-CZ" baseline="0" dirty="0"/>
              <a:t> </a:t>
            </a:r>
            <a:r>
              <a:rPr lang="cs-CZ" baseline="0" dirty="0" err="1"/>
              <a:t>complete</a:t>
            </a:r>
            <a:r>
              <a:rPr lang="cs-CZ" baseline="0" dirty="0"/>
              <a:t> </a:t>
            </a:r>
            <a:r>
              <a:rPr lang="cs-CZ" baseline="0" dirty="0" err="1"/>
              <a:t>our</a:t>
            </a:r>
            <a:r>
              <a:rPr lang="cs-CZ" baseline="0" dirty="0"/>
              <a:t> </a:t>
            </a:r>
            <a:r>
              <a:rPr lang="cs-CZ" baseline="0" dirty="0" err="1"/>
              <a:t>work</a:t>
            </a:r>
            <a:r>
              <a:rPr lang="cs-CZ" baseline="0" dirty="0"/>
              <a:t> on </a:t>
            </a:r>
            <a:r>
              <a:rPr lang="cs-CZ" baseline="0" dirty="0" err="1"/>
              <a:t>creating</a:t>
            </a:r>
            <a:r>
              <a:rPr lang="cs-CZ" baseline="0" dirty="0"/>
              <a:t> </a:t>
            </a:r>
            <a:r>
              <a:rPr lang="cs-CZ" baseline="0" dirty="0" err="1"/>
              <a:t>indicator</a:t>
            </a:r>
            <a:r>
              <a:rPr lang="cs-CZ" baseline="0" dirty="0"/>
              <a:t> </a:t>
            </a:r>
            <a:r>
              <a:rPr lang="cs-CZ" baseline="0" dirty="0" err="1"/>
              <a:t>for</a:t>
            </a:r>
            <a:r>
              <a:rPr lang="cs-CZ" baseline="0" dirty="0"/>
              <a:t> </a:t>
            </a:r>
            <a:r>
              <a:rPr lang="cs-CZ" baseline="0" dirty="0" err="1"/>
              <a:t>fulfilling</a:t>
            </a:r>
            <a:r>
              <a:rPr lang="cs-CZ" baseline="0" dirty="0"/>
              <a:t> art. 19 </a:t>
            </a:r>
            <a:r>
              <a:rPr lang="cs-CZ" baseline="0" dirty="0" err="1"/>
              <a:t>of</a:t>
            </a:r>
            <a:r>
              <a:rPr lang="cs-CZ" baseline="0" dirty="0"/>
              <a:t> CRPD (</a:t>
            </a:r>
            <a:r>
              <a:rPr lang="cs-CZ" baseline="0" dirty="0" err="1"/>
              <a:t>right</a:t>
            </a:r>
            <a:r>
              <a:rPr lang="cs-CZ" baseline="0" dirty="0"/>
              <a:t> to independent </a:t>
            </a:r>
            <a:r>
              <a:rPr lang="cs-CZ" baseline="0" dirty="0" err="1"/>
              <a:t>living</a:t>
            </a:r>
            <a:r>
              <a:rPr lang="cs-CZ" baseline="0" dirty="0"/>
              <a:t> and </a:t>
            </a:r>
            <a:r>
              <a:rPr lang="cs-CZ" baseline="0" dirty="0" err="1"/>
              <a:t>being</a:t>
            </a:r>
            <a:r>
              <a:rPr lang="cs-CZ" baseline="0" dirty="0"/>
              <a:t> </a:t>
            </a:r>
            <a:r>
              <a:rPr lang="cs-CZ" baseline="0" dirty="0" err="1"/>
              <a:t>included</a:t>
            </a:r>
            <a:r>
              <a:rPr lang="cs-CZ" baseline="0" dirty="0"/>
              <a:t> in </a:t>
            </a:r>
            <a:r>
              <a:rPr lang="cs-CZ" baseline="0" dirty="0" err="1"/>
              <a:t>the</a:t>
            </a:r>
            <a:r>
              <a:rPr lang="cs-CZ" baseline="0" dirty="0"/>
              <a:t> </a:t>
            </a:r>
            <a:r>
              <a:rPr lang="cs-CZ" baseline="0" dirty="0" err="1"/>
              <a:t>community</a:t>
            </a:r>
            <a:r>
              <a:rPr lang="cs-CZ" baseline="0" dirty="0"/>
              <a:t>). </a:t>
            </a:r>
          </a:p>
          <a:p>
            <a:endParaRPr lang="cs-CZ" baseline="0" dirty="0"/>
          </a:p>
          <a:p>
            <a:r>
              <a:rPr lang="cs-CZ" baseline="0" dirty="0"/>
              <a:t>As CRPD UN </a:t>
            </a:r>
            <a:r>
              <a:rPr lang="cs-CZ" baseline="0" dirty="0" err="1"/>
              <a:t>Comitte</a:t>
            </a:r>
            <a:r>
              <a:rPr lang="cs-CZ" baseline="0" dirty="0"/>
              <a:t> </a:t>
            </a:r>
            <a:r>
              <a:rPr lang="cs-CZ" baseline="0" dirty="0" err="1"/>
              <a:t>clearly</a:t>
            </a:r>
            <a:r>
              <a:rPr lang="cs-CZ" baseline="0" dirty="0"/>
              <a:t> </a:t>
            </a:r>
            <a:r>
              <a:rPr lang="cs-CZ" baseline="0" dirty="0" err="1"/>
              <a:t>states</a:t>
            </a:r>
            <a:r>
              <a:rPr lang="cs-CZ" baseline="0" dirty="0"/>
              <a:t> in </a:t>
            </a:r>
            <a:r>
              <a:rPr lang="cs-CZ" baseline="0" dirty="0" err="1"/>
              <a:t>it‘s</a:t>
            </a:r>
            <a:r>
              <a:rPr lang="cs-CZ" baseline="0" dirty="0"/>
              <a:t> General comment on </a:t>
            </a:r>
            <a:r>
              <a:rPr lang="cs-CZ" baseline="0" dirty="0" err="1"/>
              <a:t>article</a:t>
            </a:r>
            <a:r>
              <a:rPr lang="cs-CZ" baseline="0" dirty="0"/>
              <a:t> 19: </a:t>
            </a:r>
            <a:r>
              <a:rPr lang="cs-CZ" b="0" baseline="0" dirty="0" err="1"/>
              <a:t>t</a:t>
            </a:r>
            <a:r>
              <a:rPr lang="cs-CZ" sz="1200" b="0" kern="1200" dirty="0" err="1">
                <a:solidFill>
                  <a:schemeClr val="tx1"/>
                </a:solidFill>
                <a:effectLst/>
                <a:latin typeface="+mn-lt"/>
                <a:ea typeface="+mn-ea"/>
                <a:cs typeface="+mn-cs"/>
              </a:rPr>
              <a:t>he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obligations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of</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States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parties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must</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reflect</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the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nature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of</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human</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rights</a:t>
            </a:r>
            <a:r>
              <a:rPr lang="cs-CZ" sz="1200" b="0" kern="1200" dirty="0">
                <a:solidFill>
                  <a:schemeClr val="tx1"/>
                </a:solidFill>
                <a:effectLst/>
                <a:latin typeface="+mn-lt"/>
                <a:ea typeface="+mn-ea"/>
                <a:cs typeface="+mn-cs"/>
              </a:rPr>
              <a:t> as </a:t>
            </a:r>
            <a:r>
              <a:rPr lang="cs-CZ" sz="1200" b="0" kern="1200" dirty="0" err="1">
                <a:solidFill>
                  <a:schemeClr val="tx1"/>
                </a:solidFill>
                <a:effectLst/>
                <a:latin typeface="+mn-lt"/>
                <a:ea typeface="+mn-ea"/>
                <a:cs typeface="+mn-cs"/>
              </a:rPr>
              <a:t>either</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absolute</a:t>
            </a:r>
            <a:r>
              <a:rPr lang="cs-CZ" sz="1200" b="0" kern="1200" dirty="0">
                <a:solidFill>
                  <a:schemeClr val="tx1"/>
                </a:solidFill>
                <a:effectLst/>
                <a:latin typeface="+mn-lt"/>
                <a:ea typeface="+mn-ea"/>
                <a:cs typeface="+mn-cs"/>
              </a:rPr>
              <a:t> and </a:t>
            </a:r>
            <a:r>
              <a:rPr lang="cs-CZ" sz="1200" b="0" kern="1200" dirty="0" err="1">
                <a:solidFill>
                  <a:schemeClr val="tx1"/>
                </a:solidFill>
                <a:effectLst/>
                <a:latin typeface="+mn-lt"/>
                <a:ea typeface="+mn-ea"/>
                <a:cs typeface="+mn-cs"/>
              </a:rPr>
              <a:t>immediately</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applicable</a:t>
            </a:r>
            <a:r>
              <a:rPr lang="cs-CZ" sz="1200" b="0" kern="1200" dirty="0">
                <a:solidFill>
                  <a:schemeClr val="tx1"/>
                </a:solidFill>
                <a:effectLst/>
                <a:latin typeface="+mn-lt"/>
                <a:ea typeface="+mn-ea"/>
                <a:cs typeface="+mn-cs"/>
              </a:rPr>
              <a:t> (civil and </a:t>
            </a:r>
            <a:r>
              <a:rPr lang="cs-CZ" sz="1200" b="0" kern="1200" dirty="0" err="1">
                <a:solidFill>
                  <a:schemeClr val="tx1"/>
                </a:solidFill>
                <a:effectLst/>
                <a:latin typeface="+mn-lt"/>
                <a:ea typeface="+mn-ea"/>
                <a:cs typeface="+mn-cs"/>
              </a:rPr>
              <a:t>political</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rights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or</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progressively</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applicable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economic</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social</a:t>
            </a:r>
            <a:r>
              <a:rPr lang="cs-CZ" sz="1200" b="0" kern="1200" dirty="0">
                <a:solidFill>
                  <a:schemeClr val="tx1"/>
                </a:solidFill>
                <a:effectLst/>
                <a:latin typeface="+mn-lt"/>
                <a:ea typeface="+mn-ea"/>
                <a:cs typeface="+mn-cs"/>
              </a:rPr>
              <a:t> and </a:t>
            </a:r>
            <a:r>
              <a:rPr lang="cs-CZ" sz="1200" b="0" kern="1200" dirty="0" err="1">
                <a:solidFill>
                  <a:schemeClr val="tx1"/>
                </a:solidFill>
                <a:effectLst/>
                <a:latin typeface="+mn-lt"/>
                <a:ea typeface="+mn-ea"/>
                <a:cs typeface="+mn-cs"/>
              </a:rPr>
              <a:t>cultural</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rights</a:t>
            </a:r>
            <a:r>
              <a:rPr lang="cs-CZ" sz="1200" b="0" kern="1200" dirty="0">
                <a:solidFill>
                  <a:schemeClr val="tx1"/>
                </a:solidFill>
                <a:effectLst/>
                <a:latin typeface="+mn-lt"/>
                <a:ea typeface="+mn-ea"/>
                <a:cs typeface="+mn-cs"/>
              </a:rPr>
              <a:t>). </a:t>
            </a:r>
            <a:r>
              <a:rPr lang="cs-CZ" b="0" baseline="0" dirty="0"/>
              <a:t>Many </a:t>
            </a:r>
            <a:r>
              <a:rPr lang="cs-CZ" b="0" baseline="0" dirty="0" err="1"/>
              <a:t>obligations</a:t>
            </a:r>
            <a:r>
              <a:rPr lang="cs-CZ" b="0" baseline="0" dirty="0"/>
              <a:t> in art. 19 are </a:t>
            </a:r>
            <a:r>
              <a:rPr lang="cs-CZ" b="0" baseline="0" dirty="0" err="1"/>
              <a:t>considered</a:t>
            </a:r>
            <a:r>
              <a:rPr lang="cs-CZ" b="0" baseline="0" dirty="0"/>
              <a:t> </a:t>
            </a:r>
            <a:r>
              <a:rPr lang="cs-CZ" b="0" baseline="0" dirty="0" err="1"/>
              <a:t>economical</a:t>
            </a:r>
            <a:r>
              <a:rPr lang="cs-CZ" b="0" baseline="0" dirty="0"/>
              <a:t>, </a:t>
            </a:r>
            <a:r>
              <a:rPr lang="cs-CZ" b="0" baseline="0" dirty="0" err="1"/>
              <a:t>social</a:t>
            </a:r>
            <a:r>
              <a:rPr lang="cs-CZ" b="0" baseline="0" dirty="0"/>
              <a:t> and </a:t>
            </a:r>
            <a:r>
              <a:rPr lang="cs-CZ" b="0" baseline="0" dirty="0" err="1"/>
              <a:t>cultural</a:t>
            </a:r>
            <a:r>
              <a:rPr lang="cs-CZ" b="0" baseline="0" dirty="0"/>
              <a:t> </a:t>
            </a:r>
            <a:r>
              <a:rPr lang="cs-CZ" b="0" baseline="0" dirty="0" err="1"/>
              <a:t>rights</a:t>
            </a:r>
            <a:r>
              <a:rPr lang="cs-CZ" b="0" baseline="0" dirty="0"/>
              <a:t>. </a:t>
            </a:r>
            <a:r>
              <a:rPr lang="cs-CZ" sz="1200" b="0" kern="1200" dirty="0">
                <a:solidFill>
                  <a:schemeClr val="tx1"/>
                </a:solidFill>
                <a:effectLst/>
                <a:latin typeface="+mn-lt"/>
                <a:ea typeface="+mn-ea"/>
                <a:cs typeface="+mn-cs"/>
              </a:rPr>
              <a:t>In </a:t>
            </a:r>
            <a:r>
              <a:rPr lang="cs-CZ" sz="1200" b="0" kern="1200" dirty="0" err="1">
                <a:solidFill>
                  <a:schemeClr val="tx1"/>
                </a:solidFill>
                <a:effectLst/>
                <a:latin typeface="+mn-lt"/>
                <a:ea typeface="+mn-ea"/>
                <a:cs typeface="+mn-cs"/>
              </a:rPr>
              <a:t>order</a:t>
            </a:r>
            <a:r>
              <a:rPr lang="cs-CZ" sz="1200" b="0" kern="1200" dirty="0">
                <a:solidFill>
                  <a:schemeClr val="tx1"/>
                </a:solidFill>
                <a:effectLst/>
                <a:latin typeface="+mn-lt"/>
                <a:ea typeface="+mn-ea"/>
                <a:cs typeface="+mn-cs"/>
              </a:rPr>
              <a:t> to </a:t>
            </a:r>
            <a:r>
              <a:rPr lang="cs-CZ" sz="1200" b="0" kern="1200" dirty="0" err="1">
                <a:solidFill>
                  <a:schemeClr val="tx1"/>
                </a:solidFill>
                <a:effectLst/>
                <a:latin typeface="+mn-lt"/>
                <a:ea typeface="+mn-ea"/>
                <a:cs typeface="+mn-cs"/>
              </a:rPr>
              <a:t>achieve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the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progressive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realization</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of</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economic</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social</a:t>
            </a:r>
            <a:r>
              <a:rPr lang="cs-CZ" sz="1200" b="0" kern="1200" dirty="0">
                <a:solidFill>
                  <a:schemeClr val="tx1"/>
                </a:solidFill>
                <a:effectLst/>
                <a:latin typeface="+mn-lt"/>
                <a:ea typeface="+mn-ea"/>
                <a:cs typeface="+mn-cs"/>
              </a:rPr>
              <a:t> and </a:t>
            </a:r>
            <a:r>
              <a:rPr lang="cs-CZ" sz="1200" b="0" kern="1200" dirty="0" err="1">
                <a:solidFill>
                  <a:schemeClr val="tx1"/>
                </a:solidFill>
                <a:effectLst/>
                <a:latin typeface="+mn-lt"/>
                <a:ea typeface="+mn-ea"/>
                <a:cs typeface="+mn-cs"/>
              </a:rPr>
              <a:t>cultural</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rights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States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parties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must</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take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steps</a:t>
            </a:r>
            <a:r>
              <a:rPr lang="cs-CZ" sz="1200" b="0" kern="1200" dirty="0">
                <a:solidFill>
                  <a:schemeClr val="tx1"/>
                </a:solidFill>
                <a:effectLst/>
                <a:latin typeface="+mn-lt"/>
                <a:ea typeface="+mn-ea"/>
                <a:cs typeface="+mn-cs"/>
              </a:rPr>
              <a:t> to </a:t>
            </a:r>
            <a:r>
              <a:rPr lang="cs-CZ" sz="1200" b="0" kern="1200" dirty="0" err="1">
                <a:solidFill>
                  <a:schemeClr val="tx1"/>
                </a:solidFill>
                <a:effectLst/>
                <a:latin typeface="+mn-lt"/>
                <a:ea typeface="+mn-ea"/>
                <a:cs typeface="+mn-cs"/>
              </a:rPr>
              <a:t>the</a:t>
            </a:r>
            <a:r>
              <a:rPr lang="cs-CZ" sz="1200" b="0" kern="1200" dirty="0">
                <a:solidFill>
                  <a:schemeClr val="tx1"/>
                </a:solidFill>
                <a:effectLst/>
                <a:latin typeface="+mn-lt"/>
                <a:ea typeface="+mn-ea"/>
                <a:cs typeface="+mn-cs"/>
              </a:rPr>
              <a:t> maximum </a:t>
            </a:r>
            <a:r>
              <a:rPr lang="cs-CZ" sz="1200" b="0" kern="1200" dirty="0" err="1">
                <a:solidFill>
                  <a:schemeClr val="tx1"/>
                </a:solidFill>
                <a:effectLst/>
                <a:latin typeface="+mn-lt"/>
                <a:ea typeface="+mn-ea"/>
                <a:cs typeface="+mn-cs"/>
              </a:rPr>
              <a:t>of</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their</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available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resources</a:t>
            </a:r>
            <a:r>
              <a:rPr lang="cs-CZ" sz="1200" b="0" kern="1200" dirty="0">
                <a:solidFill>
                  <a:schemeClr val="tx1"/>
                </a:solidFill>
                <a:effectLst/>
                <a:latin typeface="+mn-lt"/>
                <a:ea typeface="+mn-ea"/>
                <a:cs typeface="+mn-cs"/>
              </a:rPr>
              <a:t>.</a:t>
            </a:r>
            <a:r>
              <a:rPr lang="cs-CZ" sz="1200" b="0" kern="1200" baseline="0" dirty="0">
                <a:solidFill>
                  <a:schemeClr val="tx1"/>
                </a:solidFill>
                <a:effectLst/>
                <a:latin typeface="+mn-lt"/>
                <a:ea typeface="+mn-ea"/>
                <a:cs typeface="+mn-cs"/>
              </a:rPr>
              <a:t> </a:t>
            </a:r>
            <a:r>
              <a:rPr lang="cs-CZ" sz="1200" b="0" kern="1200" dirty="0">
                <a:solidFill>
                  <a:schemeClr val="tx1"/>
                </a:solidFill>
                <a:effectLst/>
                <a:latin typeface="+mn-lt"/>
                <a:ea typeface="+mn-ea"/>
                <a:cs typeface="+mn-cs"/>
              </a:rPr>
              <a:t>These </a:t>
            </a:r>
            <a:r>
              <a:rPr lang="cs-CZ" sz="1200" b="0" kern="1200" dirty="0" err="1">
                <a:solidFill>
                  <a:schemeClr val="tx1"/>
                </a:solidFill>
                <a:effectLst/>
                <a:latin typeface="+mn-lt"/>
                <a:ea typeface="+mn-ea"/>
                <a:cs typeface="+mn-cs"/>
              </a:rPr>
              <a:t>steps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must</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be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taken</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immediately</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or</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within</a:t>
            </a:r>
            <a:r>
              <a:rPr lang="cs-CZ" sz="1200" b="0" kern="1200" dirty="0">
                <a:solidFill>
                  <a:schemeClr val="tx1"/>
                </a:solidFill>
                <a:effectLst/>
                <a:latin typeface="+mn-lt"/>
                <a:ea typeface="+mn-ea"/>
                <a:cs typeface="+mn-cs"/>
              </a:rPr>
              <a:t> a </a:t>
            </a:r>
            <a:r>
              <a:rPr lang="cs-CZ" sz="1200" b="0" kern="1200" dirty="0" err="1">
                <a:solidFill>
                  <a:schemeClr val="tx1"/>
                </a:solidFill>
                <a:effectLst/>
                <a:latin typeface="+mn-lt"/>
                <a:ea typeface="+mn-ea"/>
                <a:cs typeface="+mn-cs"/>
              </a:rPr>
              <a:t>reasonably</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short</a:t>
            </a:r>
            <a:r>
              <a:rPr lang="cs-CZ" sz="1200" b="0" kern="1200" dirty="0">
                <a:solidFill>
                  <a:schemeClr val="tx1"/>
                </a:solidFill>
                <a:effectLst/>
                <a:latin typeface="+mn-lt"/>
                <a:ea typeface="+mn-ea"/>
                <a:cs typeface="+mn-cs"/>
              </a:rPr>
              <a:t> period </a:t>
            </a:r>
            <a:r>
              <a:rPr lang="cs-CZ" sz="1200" b="0" kern="1200" dirty="0" err="1">
                <a:solidFill>
                  <a:schemeClr val="tx1"/>
                </a:solidFill>
                <a:effectLst/>
                <a:latin typeface="+mn-lt"/>
                <a:ea typeface="+mn-ea"/>
                <a:cs typeface="+mn-cs"/>
              </a:rPr>
              <a:t>of</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time</a:t>
            </a:r>
            <a:r>
              <a:rPr lang="cs-CZ" sz="1200" b="0" kern="1200" dirty="0">
                <a:solidFill>
                  <a:schemeClr val="tx1"/>
                </a:solidFill>
                <a:effectLst/>
                <a:latin typeface="+mn-lt"/>
                <a:ea typeface="+mn-ea"/>
                <a:cs typeface="+mn-cs"/>
              </a:rPr>
              <a:t>. Such </a:t>
            </a:r>
            <a:r>
              <a:rPr lang="cs-CZ" sz="1200" b="0" kern="1200" dirty="0" err="1">
                <a:solidFill>
                  <a:schemeClr val="tx1"/>
                </a:solidFill>
                <a:effectLst/>
                <a:latin typeface="+mn-lt"/>
                <a:ea typeface="+mn-ea"/>
                <a:cs typeface="+mn-cs"/>
              </a:rPr>
              <a:t>steps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should</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be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deliberate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concrete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targeted</a:t>
            </a:r>
            <a:r>
              <a:rPr lang="cs-CZ" sz="1200" b="0" kern="1200" dirty="0">
                <a:solidFill>
                  <a:schemeClr val="tx1"/>
                </a:solidFill>
                <a:effectLst/>
                <a:latin typeface="+mn-lt"/>
                <a:ea typeface="+mn-ea"/>
                <a:cs typeface="+mn-cs"/>
              </a:rPr>
              <a:t> and use </a:t>
            </a:r>
            <a:r>
              <a:rPr lang="cs-CZ" sz="1200" b="0" kern="1200" dirty="0" err="1">
                <a:solidFill>
                  <a:schemeClr val="tx1"/>
                </a:solidFill>
                <a:effectLst/>
                <a:latin typeface="+mn-lt"/>
                <a:ea typeface="+mn-ea"/>
                <a:cs typeface="+mn-cs"/>
              </a:rPr>
              <a:t>all</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appropriate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means</a:t>
            </a:r>
            <a:r>
              <a:rPr lang="cs-CZ" sz="1200" b="0"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The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systematic</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realization</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of</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the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right</a:t>
            </a:r>
            <a:r>
              <a:rPr lang="cs-CZ" sz="1200" b="1" kern="1200" dirty="0">
                <a:solidFill>
                  <a:schemeClr val="tx1"/>
                </a:solidFill>
                <a:effectLst/>
                <a:latin typeface="+mn-lt"/>
                <a:ea typeface="+mn-ea"/>
                <a:cs typeface="+mn-cs"/>
              </a:rPr>
              <a:t> to independent </a:t>
            </a:r>
            <a:r>
              <a:rPr lang="cs-CZ" sz="1200" b="1" kern="1200" dirty="0" err="1">
                <a:solidFill>
                  <a:schemeClr val="tx1"/>
                </a:solidFill>
                <a:effectLst/>
                <a:latin typeface="+mn-lt"/>
                <a:ea typeface="+mn-ea"/>
                <a:cs typeface="+mn-cs"/>
              </a:rPr>
              <a:t>living</a:t>
            </a:r>
            <a:r>
              <a:rPr lang="cs-CZ" sz="1200" b="1" kern="1200" dirty="0">
                <a:solidFill>
                  <a:schemeClr val="tx1"/>
                </a:solidFill>
                <a:effectLst/>
                <a:latin typeface="+mn-lt"/>
                <a:ea typeface="+mn-ea"/>
                <a:cs typeface="+mn-cs"/>
              </a:rPr>
              <a:t> in </a:t>
            </a:r>
            <a:r>
              <a:rPr lang="cs-CZ" sz="1200" b="1" kern="1200" dirty="0" err="1">
                <a:solidFill>
                  <a:schemeClr val="tx1"/>
                </a:solidFill>
                <a:effectLst/>
                <a:latin typeface="+mn-lt"/>
                <a:ea typeface="+mn-ea"/>
                <a:cs typeface="+mn-cs"/>
              </a:rPr>
              <a:t>the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community</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requires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structural</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changes</a:t>
            </a:r>
            <a:r>
              <a:rPr lang="cs-CZ" sz="1200" b="1" kern="1200" dirty="0">
                <a:solidFill>
                  <a:schemeClr val="tx1"/>
                </a:solidFill>
                <a:effectLst/>
                <a:latin typeface="+mn-lt"/>
                <a:ea typeface="+mn-ea"/>
                <a:cs typeface="+mn-cs"/>
              </a:rPr>
              <a:t>. In </a:t>
            </a:r>
            <a:r>
              <a:rPr lang="cs-CZ" sz="1200" b="1" kern="1200" dirty="0" err="1">
                <a:solidFill>
                  <a:schemeClr val="tx1"/>
                </a:solidFill>
                <a:effectLst/>
                <a:latin typeface="+mn-lt"/>
                <a:ea typeface="+mn-ea"/>
                <a:cs typeface="+mn-cs"/>
              </a:rPr>
              <a:t>particular</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this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applies</a:t>
            </a:r>
            <a:r>
              <a:rPr lang="cs-CZ" sz="1200" b="1" kern="1200" dirty="0">
                <a:solidFill>
                  <a:schemeClr val="tx1"/>
                </a:solidFill>
                <a:effectLst/>
                <a:latin typeface="+mn-lt"/>
                <a:ea typeface="+mn-ea"/>
                <a:cs typeface="+mn-cs"/>
              </a:rPr>
              <a:t> to </a:t>
            </a:r>
            <a:r>
              <a:rPr lang="cs-CZ" sz="1200" b="1" kern="1200" dirty="0" err="1">
                <a:solidFill>
                  <a:schemeClr val="tx1"/>
                </a:solidFill>
                <a:effectLst/>
                <a:latin typeface="+mn-lt"/>
                <a:ea typeface="+mn-ea"/>
                <a:cs typeface="+mn-cs"/>
              </a:rPr>
              <a:t>deinstitutionalization</a:t>
            </a:r>
            <a:r>
              <a:rPr lang="cs-CZ" sz="1200" b="1" kern="1200" dirty="0">
                <a:solidFill>
                  <a:schemeClr val="tx1"/>
                </a:solidFill>
                <a:effectLst/>
                <a:latin typeface="+mn-lt"/>
                <a:ea typeface="+mn-ea"/>
                <a:cs typeface="+mn-cs"/>
              </a:rPr>
              <a:t> in </a:t>
            </a:r>
            <a:r>
              <a:rPr lang="cs-CZ" sz="1200" b="1" kern="1200" dirty="0" err="1">
                <a:solidFill>
                  <a:schemeClr val="tx1"/>
                </a:solidFill>
                <a:effectLst/>
                <a:latin typeface="+mn-lt"/>
                <a:ea typeface="+mn-ea"/>
                <a:cs typeface="+mn-cs"/>
              </a:rPr>
              <a:t>all</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its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forms</a:t>
            </a:r>
            <a:r>
              <a:rPr lang="cs-CZ" sz="1200" b="1" kern="1200" dirty="0">
                <a:solidFill>
                  <a:schemeClr val="tx1"/>
                </a:solidFill>
                <a:effectLst/>
                <a:latin typeface="+mn-lt"/>
                <a:ea typeface="+mn-ea"/>
                <a:cs typeface="+mn-cs"/>
              </a:rPr>
              <a:t>. </a:t>
            </a:r>
          </a:p>
          <a:p>
            <a:r>
              <a:rPr lang="cs-CZ" sz="1200" kern="1200" dirty="0" err="1">
                <a:solidFill>
                  <a:schemeClr val="tx1"/>
                </a:solidFill>
                <a:effectLst/>
                <a:latin typeface="+mn-lt"/>
                <a:ea typeface="+mn-ea"/>
                <a:cs typeface="+mn-cs"/>
              </a:rPr>
              <a:t>States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parties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have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the</a:t>
            </a:r>
            <a:r>
              <a:rPr lang="cs-CZ" sz="1200"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immediate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obligation</a:t>
            </a:r>
            <a:r>
              <a:rPr lang="cs-CZ" sz="1200" b="1" kern="1200" dirty="0">
                <a:solidFill>
                  <a:schemeClr val="tx1"/>
                </a:solidFill>
                <a:effectLst/>
                <a:latin typeface="+mn-lt"/>
                <a:ea typeface="+mn-ea"/>
                <a:cs typeface="+mn-cs"/>
              </a:rPr>
              <a:t> to enter </a:t>
            </a:r>
            <a:r>
              <a:rPr lang="cs-CZ" sz="1200" b="1" kern="1200" dirty="0" err="1">
                <a:solidFill>
                  <a:schemeClr val="tx1"/>
                </a:solidFill>
                <a:effectLst/>
                <a:latin typeface="+mn-lt"/>
                <a:ea typeface="+mn-ea"/>
                <a:cs typeface="+mn-cs"/>
              </a:rPr>
              <a:t>into</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strategic</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planning</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with</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adequate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time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frames</a:t>
            </a:r>
            <a:r>
              <a:rPr lang="cs-CZ" sz="1200" b="1" kern="1200" dirty="0">
                <a:solidFill>
                  <a:schemeClr val="tx1"/>
                </a:solidFill>
                <a:effectLst/>
                <a:latin typeface="+mn-lt"/>
                <a:ea typeface="+mn-ea"/>
                <a:cs typeface="+mn-cs"/>
              </a:rPr>
              <a:t> and </a:t>
            </a:r>
            <a:r>
              <a:rPr lang="cs-CZ" sz="1200" b="1" kern="1200" dirty="0" err="1">
                <a:solidFill>
                  <a:schemeClr val="tx1"/>
                </a:solidFill>
                <a:effectLst/>
                <a:latin typeface="+mn-lt"/>
                <a:ea typeface="+mn-ea"/>
                <a:cs typeface="+mn-cs"/>
              </a:rPr>
              <a:t>resourcing</a:t>
            </a:r>
            <a:r>
              <a:rPr lang="cs-CZ" sz="1200" b="1" kern="1200" dirty="0">
                <a:solidFill>
                  <a:schemeClr val="tx1"/>
                </a:solidFill>
                <a:effectLst/>
                <a:latin typeface="+mn-lt"/>
                <a:ea typeface="+mn-ea"/>
                <a:cs typeface="+mn-cs"/>
              </a:rPr>
              <a:t>, in </a:t>
            </a:r>
            <a:r>
              <a:rPr lang="cs-CZ" sz="1200" b="1" kern="1200" dirty="0" err="1">
                <a:solidFill>
                  <a:schemeClr val="tx1"/>
                </a:solidFill>
                <a:effectLst/>
                <a:latin typeface="+mn-lt"/>
                <a:ea typeface="+mn-ea"/>
                <a:cs typeface="+mn-cs"/>
              </a:rPr>
              <a:t>close</a:t>
            </a:r>
            <a:r>
              <a:rPr lang="cs-CZ" sz="1200" b="1" kern="1200" dirty="0">
                <a:solidFill>
                  <a:schemeClr val="tx1"/>
                </a:solidFill>
                <a:effectLst/>
                <a:latin typeface="+mn-lt"/>
                <a:ea typeface="+mn-ea"/>
                <a:cs typeface="+mn-cs"/>
              </a:rPr>
              <a:t> and </a:t>
            </a:r>
            <a:r>
              <a:rPr lang="cs-CZ" sz="1200" b="1" kern="1200" dirty="0" err="1">
                <a:solidFill>
                  <a:schemeClr val="tx1"/>
                </a:solidFill>
                <a:effectLst/>
                <a:latin typeface="+mn-lt"/>
                <a:ea typeface="+mn-ea"/>
                <a:cs typeface="+mn-cs"/>
              </a:rPr>
              <a:t>respectful</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consultation</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with</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representative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organizations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of</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persons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with</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disabilities</a:t>
            </a:r>
            <a:r>
              <a:rPr lang="cs-CZ" sz="1200" b="1" kern="1200" dirty="0">
                <a:solidFill>
                  <a:schemeClr val="tx1"/>
                </a:solidFill>
                <a:effectLst/>
                <a:latin typeface="+mn-lt"/>
                <a:ea typeface="+mn-ea"/>
                <a:cs typeface="+mn-cs"/>
              </a:rPr>
              <a:t>, to </a:t>
            </a:r>
            <a:r>
              <a:rPr lang="cs-CZ" sz="1200" b="1" kern="1200" dirty="0" err="1">
                <a:solidFill>
                  <a:schemeClr val="tx1"/>
                </a:solidFill>
                <a:effectLst/>
                <a:latin typeface="+mn-lt"/>
                <a:ea typeface="+mn-ea"/>
                <a:cs typeface="+mn-cs"/>
              </a:rPr>
              <a:t>replace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any</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institutionalized</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settings</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with</a:t>
            </a:r>
            <a:r>
              <a:rPr lang="cs-CZ" sz="1200" b="1" kern="1200" dirty="0">
                <a:solidFill>
                  <a:schemeClr val="tx1"/>
                </a:solidFill>
                <a:effectLst/>
                <a:latin typeface="+mn-lt"/>
                <a:ea typeface="+mn-ea"/>
                <a:cs typeface="+mn-cs"/>
              </a:rPr>
              <a:t> independent </a:t>
            </a:r>
            <a:r>
              <a:rPr lang="cs-CZ" sz="1200" b="1" kern="1200" dirty="0" err="1">
                <a:solidFill>
                  <a:schemeClr val="tx1"/>
                </a:solidFill>
                <a:effectLst/>
                <a:latin typeface="+mn-lt"/>
                <a:ea typeface="+mn-ea"/>
                <a:cs typeface="+mn-cs"/>
              </a:rPr>
              <a:t>living</a:t>
            </a:r>
            <a:r>
              <a:rPr lang="cs-CZ" sz="1200" b="1" kern="1200" dirty="0">
                <a:solidFill>
                  <a:schemeClr val="tx1"/>
                </a:solidFill>
                <a:effectLst/>
                <a:latin typeface="+mn-lt"/>
                <a:ea typeface="+mn-ea"/>
                <a:cs typeface="+mn-cs"/>
              </a:rPr>
              <a:t> support </a:t>
            </a:r>
            <a:r>
              <a:rPr lang="cs-CZ" sz="1200" b="1" kern="1200" dirty="0" err="1">
                <a:solidFill>
                  <a:schemeClr val="tx1"/>
                </a:solidFill>
                <a:effectLst/>
                <a:latin typeface="+mn-lt"/>
                <a:ea typeface="+mn-ea"/>
                <a:cs typeface="+mn-cs"/>
              </a:rPr>
              <a:t>services</a:t>
            </a:r>
            <a:r>
              <a:rPr lang="cs-CZ" sz="1200" b="1" kern="1200" dirty="0">
                <a:solidFill>
                  <a:schemeClr val="tx1"/>
                </a:solidFill>
                <a:effectLst/>
                <a:latin typeface="+mn-lt"/>
                <a:ea typeface="+mn-ea"/>
                <a:cs typeface="+mn-cs"/>
              </a:rPr>
              <a:t>. </a:t>
            </a:r>
          </a:p>
          <a:p>
            <a:endParaRPr lang="cs-CZ" sz="1200" b="1" kern="1200" dirty="0">
              <a:solidFill>
                <a:schemeClr val="tx1"/>
              </a:solidFill>
              <a:effectLst/>
              <a:latin typeface="+mn-lt"/>
              <a:ea typeface="+mn-ea"/>
              <a:cs typeface="+mn-cs"/>
            </a:endParaRPr>
          </a:p>
          <a:p>
            <a:r>
              <a:rPr lang="cs-CZ" sz="1200" b="1" kern="1200" dirty="0" err="1">
                <a:solidFill>
                  <a:schemeClr val="tx1"/>
                </a:solidFill>
                <a:effectLst/>
                <a:latin typeface="+mn-lt"/>
                <a:ea typeface="+mn-ea"/>
                <a:cs typeface="+mn-cs"/>
              </a:rPr>
              <a:t>Therefore</a:t>
            </a:r>
            <a:r>
              <a:rPr lang="cs-CZ" sz="1200" b="1" kern="1200" dirty="0">
                <a:solidFill>
                  <a:schemeClr val="tx1"/>
                </a:solidFill>
                <a:effectLst/>
                <a:latin typeface="+mn-lt"/>
                <a:ea typeface="+mn-ea"/>
                <a:cs typeface="+mn-cs"/>
              </a:rPr>
              <a:t> </a:t>
            </a:r>
            <a:r>
              <a:rPr lang="cs-CZ" sz="1200" b="1" kern="1200" dirty="0" err="1">
                <a:solidFill>
                  <a:schemeClr val="tx1"/>
                </a:solidFill>
                <a:effectLst/>
                <a:latin typeface="+mn-lt"/>
                <a:ea typeface="+mn-ea"/>
                <a:cs typeface="+mn-cs"/>
              </a:rPr>
              <a:t>we</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decided</a:t>
            </a:r>
            <a:r>
              <a:rPr lang="cs-CZ" sz="1200" b="1" kern="1200" baseline="0" dirty="0">
                <a:solidFill>
                  <a:schemeClr val="tx1"/>
                </a:solidFill>
                <a:effectLst/>
                <a:latin typeface="+mn-lt"/>
                <a:ea typeface="+mn-ea"/>
                <a:cs typeface="+mn-cs"/>
              </a:rPr>
              <a:t> to </a:t>
            </a:r>
            <a:r>
              <a:rPr lang="cs-CZ" sz="1200" b="1" kern="1200" baseline="0" dirty="0" err="1">
                <a:solidFill>
                  <a:schemeClr val="tx1"/>
                </a:solidFill>
                <a:effectLst/>
                <a:latin typeface="+mn-lt"/>
                <a:ea typeface="+mn-ea"/>
                <a:cs typeface="+mn-cs"/>
              </a:rPr>
              <a:t>research</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how</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the</a:t>
            </a:r>
            <a:r>
              <a:rPr lang="cs-CZ" sz="1200" b="1" kern="1200" baseline="0" dirty="0">
                <a:solidFill>
                  <a:schemeClr val="tx1"/>
                </a:solidFill>
                <a:effectLst/>
                <a:latin typeface="+mn-lt"/>
                <a:ea typeface="+mn-ea"/>
                <a:cs typeface="+mn-cs"/>
              </a:rPr>
              <a:t> Czech </a:t>
            </a:r>
            <a:r>
              <a:rPr lang="cs-CZ" sz="1200" b="1" kern="1200" baseline="0" dirty="0" err="1">
                <a:solidFill>
                  <a:schemeClr val="tx1"/>
                </a:solidFill>
                <a:effectLst/>
                <a:latin typeface="+mn-lt"/>
                <a:ea typeface="+mn-ea"/>
                <a:cs typeface="+mn-cs"/>
              </a:rPr>
              <a:t>republic</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fulfills</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this</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obligation</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under</a:t>
            </a:r>
            <a:r>
              <a:rPr lang="cs-CZ" sz="1200" b="1" kern="1200" baseline="0" dirty="0">
                <a:solidFill>
                  <a:schemeClr val="tx1"/>
                </a:solidFill>
                <a:effectLst/>
                <a:latin typeface="+mn-lt"/>
                <a:ea typeface="+mn-ea"/>
                <a:cs typeface="+mn-cs"/>
              </a:rPr>
              <a:t> CRPD. And </a:t>
            </a:r>
            <a:r>
              <a:rPr lang="cs-CZ" sz="1200" b="1" kern="1200" baseline="0" dirty="0" err="1">
                <a:solidFill>
                  <a:schemeClr val="tx1"/>
                </a:solidFill>
                <a:effectLst/>
                <a:latin typeface="+mn-lt"/>
                <a:ea typeface="+mn-ea"/>
                <a:cs typeface="+mn-cs"/>
              </a:rPr>
              <a:t>today</a:t>
            </a:r>
            <a:r>
              <a:rPr lang="cs-CZ" sz="1200" b="1" kern="1200" baseline="0" dirty="0">
                <a:solidFill>
                  <a:schemeClr val="tx1"/>
                </a:solidFill>
                <a:effectLst/>
                <a:latin typeface="+mn-lt"/>
                <a:ea typeface="+mn-ea"/>
                <a:cs typeface="+mn-cs"/>
              </a:rPr>
              <a:t> I </a:t>
            </a:r>
            <a:r>
              <a:rPr lang="cs-CZ" sz="1200" b="1" kern="1200" baseline="0" dirty="0" err="1">
                <a:solidFill>
                  <a:schemeClr val="tx1"/>
                </a:solidFill>
                <a:effectLst/>
                <a:latin typeface="+mn-lt"/>
                <a:ea typeface="+mn-ea"/>
                <a:cs typeface="+mn-cs"/>
              </a:rPr>
              <a:t>would</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like</a:t>
            </a:r>
            <a:r>
              <a:rPr lang="cs-CZ" sz="1200" b="1" kern="1200" baseline="0" dirty="0">
                <a:solidFill>
                  <a:schemeClr val="tx1"/>
                </a:solidFill>
                <a:effectLst/>
                <a:latin typeface="+mn-lt"/>
                <a:ea typeface="+mn-ea"/>
                <a:cs typeface="+mn-cs"/>
              </a:rPr>
              <a:t> to </a:t>
            </a:r>
            <a:r>
              <a:rPr lang="cs-CZ" sz="1200" b="1" kern="1200" baseline="0" dirty="0" err="1">
                <a:solidFill>
                  <a:schemeClr val="tx1"/>
                </a:solidFill>
                <a:effectLst/>
                <a:latin typeface="+mn-lt"/>
                <a:ea typeface="+mn-ea"/>
                <a:cs typeface="+mn-cs"/>
              </a:rPr>
              <a:t>introduce</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this</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research</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its</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objectives</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methods</a:t>
            </a:r>
            <a:r>
              <a:rPr lang="cs-CZ" sz="1200" b="1" kern="1200" baseline="0" dirty="0">
                <a:solidFill>
                  <a:schemeClr val="tx1"/>
                </a:solidFill>
                <a:effectLst/>
                <a:latin typeface="+mn-lt"/>
                <a:ea typeface="+mn-ea"/>
                <a:cs typeface="+mn-cs"/>
              </a:rPr>
              <a:t> and </a:t>
            </a:r>
            <a:r>
              <a:rPr lang="cs-CZ" sz="1200" b="1" kern="1200" baseline="0" dirty="0" err="1">
                <a:solidFill>
                  <a:schemeClr val="tx1"/>
                </a:solidFill>
                <a:effectLst/>
                <a:latin typeface="+mn-lt"/>
                <a:ea typeface="+mn-ea"/>
                <a:cs typeface="+mn-cs"/>
              </a:rPr>
              <a:t>preliminary</a:t>
            </a:r>
            <a:r>
              <a:rPr lang="cs-CZ" sz="1200" b="1" kern="1200" baseline="0" dirty="0">
                <a:solidFill>
                  <a:schemeClr val="tx1"/>
                </a:solidFill>
                <a:effectLst/>
                <a:latin typeface="+mn-lt"/>
                <a:ea typeface="+mn-ea"/>
                <a:cs typeface="+mn-cs"/>
              </a:rPr>
              <a:t> </a:t>
            </a:r>
            <a:r>
              <a:rPr lang="cs-CZ" sz="1200" b="1" kern="1200" baseline="0" dirty="0" err="1">
                <a:solidFill>
                  <a:schemeClr val="tx1"/>
                </a:solidFill>
                <a:effectLst/>
                <a:latin typeface="+mn-lt"/>
                <a:ea typeface="+mn-ea"/>
                <a:cs typeface="+mn-cs"/>
              </a:rPr>
              <a:t>results</a:t>
            </a:r>
            <a:r>
              <a:rPr lang="cs-CZ" sz="1200" b="1" kern="1200" baseline="0" dirty="0">
                <a:solidFill>
                  <a:schemeClr val="tx1"/>
                </a:solidFill>
                <a:effectLst/>
                <a:latin typeface="+mn-lt"/>
                <a:ea typeface="+mn-ea"/>
                <a:cs typeface="+mn-cs"/>
              </a:rPr>
              <a:t>.</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a:t>
            </a:fld>
            <a:endParaRPr lang="cs-CZ"/>
          </a:p>
        </p:txBody>
      </p:sp>
    </p:spTree>
    <p:extLst>
      <p:ext uri="{BB962C8B-B14F-4D97-AF65-F5344CB8AC3E}">
        <p14:creationId xmlns:p14="http://schemas.microsoft.com/office/powerpoint/2010/main" val="3284463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kern="1200" dirty="0" err="1">
                <a:solidFill>
                  <a:schemeClr val="tx1"/>
                </a:solidFill>
                <a:effectLst/>
                <a:latin typeface="+mn-lt"/>
                <a:ea typeface="+mn-ea"/>
                <a:cs typeface="+mn-cs"/>
              </a:rPr>
              <a:t>The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state</a:t>
            </a:r>
            <a:r>
              <a:rPr lang="cs-CZ" sz="1200" b="0" kern="1200" baseline="0" dirty="0">
                <a:solidFill>
                  <a:schemeClr val="tx1"/>
                </a:solidFill>
                <a:effectLst/>
                <a:latin typeface="+mn-lt"/>
                <a:ea typeface="+mn-ea"/>
                <a:cs typeface="+mn-cs"/>
              </a:rPr>
              <a:t> has - </a:t>
            </a:r>
            <a:r>
              <a:rPr lang="cs-CZ" sz="1200" b="0" kern="1200" baseline="0" dirty="0" err="1">
                <a:solidFill>
                  <a:schemeClr val="tx1"/>
                </a:solidFill>
                <a:effectLst/>
                <a:latin typeface="+mn-lt"/>
                <a:ea typeface="+mn-ea"/>
                <a:cs typeface="+mn-cs"/>
              </a:rPr>
              <a:t>under</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article</a:t>
            </a:r>
            <a:r>
              <a:rPr lang="cs-CZ" sz="1200" b="0" kern="1200" baseline="0" dirty="0">
                <a:solidFill>
                  <a:schemeClr val="tx1"/>
                </a:solidFill>
                <a:effectLst/>
                <a:latin typeface="+mn-lt"/>
                <a:ea typeface="+mn-ea"/>
                <a:cs typeface="+mn-cs"/>
              </a:rPr>
              <a:t> 19 </a:t>
            </a:r>
            <a:r>
              <a:rPr lang="cs-CZ" sz="1200" b="0" kern="1200" baseline="0" dirty="0" err="1">
                <a:solidFill>
                  <a:schemeClr val="tx1"/>
                </a:solidFill>
                <a:effectLst/>
                <a:latin typeface="+mn-lt"/>
                <a:ea typeface="+mn-ea"/>
                <a:cs typeface="+mn-cs"/>
              </a:rPr>
              <a:t>of</a:t>
            </a:r>
            <a:r>
              <a:rPr lang="cs-CZ" sz="1200" b="0" kern="1200" baseline="0" dirty="0">
                <a:solidFill>
                  <a:schemeClr val="tx1"/>
                </a:solidFill>
                <a:effectLst/>
                <a:latin typeface="+mn-lt"/>
                <a:ea typeface="+mn-ea"/>
                <a:cs typeface="+mn-cs"/>
              </a:rPr>
              <a:t> CRPD -  </a:t>
            </a:r>
            <a:r>
              <a:rPr lang="cs-CZ" sz="1200" b="0" kern="1200" dirty="0" err="1">
                <a:solidFill>
                  <a:schemeClr val="tx1"/>
                </a:solidFill>
                <a:effectLst/>
                <a:latin typeface="+mn-lt"/>
                <a:ea typeface="+mn-ea"/>
                <a:cs typeface="+mn-cs"/>
              </a:rPr>
              <a:t>immediate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obligation</a:t>
            </a:r>
            <a:r>
              <a:rPr lang="cs-CZ" sz="1200" b="0" kern="1200" dirty="0">
                <a:solidFill>
                  <a:schemeClr val="tx1"/>
                </a:solidFill>
                <a:effectLst/>
                <a:latin typeface="+mn-lt"/>
                <a:ea typeface="+mn-ea"/>
                <a:cs typeface="+mn-cs"/>
              </a:rPr>
              <a:t> to enter </a:t>
            </a:r>
            <a:r>
              <a:rPr lang="cs-CZ" sz="1200" b="0" kern="1200" dirty="0" err="1">
                <a:solidFill>
                  <a:schemeClr val="tx1"/>
                </a:solidFill>
                <a:effectLst/>
                <a:latin typeface="+mn-lt"/>
                <a:ea typeface="+mn-ea"/>
                <a:cs typeface="+mn-cs"/>
              </a:rPr>
              <a:t>into</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strategic</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planning</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concerning</a:t>
            </a:r>
            <a:r>
              <a:rPr lang="cs-CZ" sz="1200" b="0" kern="1200" baseline="0" dirty="0">
                <a:solidFill>
                  <a:schemeClr val="tx1"/>
                </a:solidFill>
                <a:effectLst/>
                <a:latin typeface="+mn-lt"/>
                <a:ea typeface="+mn-ea"/>
                <a:cs typeface="+mn-cs"/>
              </a:rPr>
              <a:t> DI</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with</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adequate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time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frames</a:t>
            </a:r>
            <a:r>
              <a:rPr lang="cs-CZ" sz="1200" b="0" kern="1200" dirty="0">
                <a:solidFill>
                  <a:schemeClr val="tx1"/>
                </a:solidFill>
                <a:effectLst/>
                <a:latin typeface="+mn-lt"/>
                <a:ea typeface="+mn-ea"/>
                <a:cs typeface="+mn-cs"/>
              </a:rPr>
              <a:t> and </a:t>
            </a:r>
            <a:r>
              <a:rPr lang="cs-CZ" sz="1200" b="0" kern="1200" dirty="0" err="1">
                <a:solidFill>
                  <a:schemeClr val="tx1"/>
                </a:solidFill>
                <a:effectLst/>
                <a:latin typeface="+mn-lt"/>
                <a:ea typeface="+mn-ea"/>
                <a:cs typeface="+mn-cs"/>
              </a:rPr>
              <a:t>resourcing</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Therefore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decided</a:t>
            </a:r>
            <a:r>
              <a:rPr lang="cs-CZ" sz="1200" b="0" kern="1200" dirty="0">
                <a:solidFill>
                  <a:schemeClr val="tx1"/>
                </a:solidFill>
                <a:effectLst/>
                <a:latin typeface="+mn-lt"/>
                <a:ea typeface="+mn-ea"/>
                <a:cs typeface="+mn-cs"/>
              </a:rPr>
              <a:t> to </a:t>
            </a:r>
            <a:r>
              <a:rPr lang="cs-CZ" sz="1200" b="0" kern="1200" dirty="0" err="1">
                <a:solidFill>
                  <a:schemeClr val="tx1"/>
                </a:solidFill>
                <a:effectLst/>
                <a:latin typeface="+mn-lt"/>
                <a:ea typeface="+mn-ea"/>
                <a:cs typeface="+mn-cs"/>
              </a:rPr>
              <a:t>assess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whether</a:t>
            </a:r>
            <a:r>
              <a:rPr lang="cs-CZ" sz="1200" b="0" kern="1200" dirty="0">
                <a:solidFill>
                  <a:schemeClr val="tx1"/>
                </a:solidFill>
                <a:effectLst/>
                <a:latin typeface="+mn-lt"/>
                <a:ea typeface="+mn-ea"/>
                <a:cs typeface="+mn-cs"/>
              </a:rPr>
              <a:t> ti </a:t>
            </a:r>
            <a:r>
              <a:rPr lang="cs-CZ" sz="1200" b="0" kern="1200" dirty="0" err="1">
                <a:solidFill>
                  <a:schemeClr val="tx1"/>
                </a:solidFill>
                <a:effectLst/>
                <a:latin typeface="+mn-lt"/>
                <a:ea typeface="+mn-ea"/>
                <a:cs typeface="+mn-cs"/>
              </a:rPr>
              <a:t>goals</a:t>
            </a:r>
            <a:r>
              <a:rPr lang="cs-CZ" sz="1200" b="0" kern="1200" dirty="0">
                <a:solidFill>
                  <a:schemeClr val="tx1"/>
                </a:solidFill>
                <a:effectLst/>
                <a:latin typeface="+mn-lt"/>
                <a:ea typeface="+mn-ea"/>
                <a:cs typeface="+mn-cs"/>
              </a:rPr>
              <a:t> to DI in </a:t>
            </a:r>
            <a:r>
              <a:rPr lang="cs-CZ" sz="1200" b="0" kern="1200" dirty="0" err="1">
                <a:solidFill>
                  <a:schemeClr val="tx1"/>
                </a:solidFill>
                <a:effectLst/>
                <a:latin typeface="+mn-lt"/>
                <a:ea typeface="+mn-ea"/>
                <a:cs typeface="+mn-cs"/>
              </a:rPr>
              <a:t>strategic</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plans</a:t>
            </a:r>
            <a:r>
              <a:rPr lang="cs-CZ" sz="1200" b="0" kern="1200" baseline="0" dirty="0">
                <a:solidFill>
                  <a:schemeClr val="tx1"/>
                </a:solidFill>
                <a:effectLst/>
                <a:latin typeface="+mn-lt"/>
                <a:ea typeface="+mn-ea"/>
                <a:cs typeface="+mn-cs"/>
              </a:rPr>
              <a:t> are </a:t>
            </a:r>
            <a:r>
              <a:rPr lang="cs-CZ" sz="1200" b="0" kern="1200" baseline="0" dirty="0" err="1">
                <a:solidFill>
                  <a:schemeClr val="tx1"/>
                </a:solidFill>
                <a:effectLst/>
                <a:latin typeface="+mn-lt"/>
                <a:ea typeface="+mn-ea"/>
                <a:cs typeface="+mn-cs"/>
              </a:rPr>
              <a:t>of</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sufficient</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quality</a:t>
            </a:r>
            <a:r>
              <a:rPr lang="cs-CZ" sz="1200" b="0" kern="1200" baseline="0" dirty="0">
                <a:solidFill>
                  <a:schemeClr val="tx1"/>
                </a:solidFill>
                <a:effectLst/>
                <a:latin typeface="+mn-lt"/>
                <a:ea typeface="+mn-ea"/>
                <a:cs typeface="+mn-cs"/>
              </a:rPr>
              <a:t>, so </a:t>
            </a:r>
            <a:r>
              <a:rPr lang="cs-CZ" sz="1200" b="0" kern="1200" baseline="0" dirty="0" err="1">
                <a:solidFill>
                  <a:schemeClr val="tx1"/>
                </a:solidFill>
                <a:effectLst/>
                <a:latin typeface="+mn-lt"/>
                <a:ea typeface="+mn-ea"/>
                <a:cs typeface="+mn-cs"/>
              </a:rPr>
              <a:t>that</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they</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can</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be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considered</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strategic</a:t>
            </a:r>
            <a:r>
              <a:rPr lang="cs-CZ" sz="1200" b="0" kern="1200" baseline="0" dirty="0">
                <a:solidFill>
                  <a:schemeClr val="tx1"/>
                </a:solidFill>
                <a:effectLst/>
                <a:latin typeface="+mn-lt"/>
                <a:ea typeface="+mn-ea"/>
                <a:cs typeface="+mn-cs"/>
              </a:rPr>
              <a:t> DI </a:t>
            </a:r>
            <a:r>
              <a:rPr lang="cs-CZ" sz="1200" b="0" kern="1200" baseline="0" dirty="0" err="1">
                <a:solidFill>
                  <a:schemeClr val="tx1"/>
                </a:solidFill>
                <a:effectLst/>
                <a:latin typeface="+mn-lt"/>
                <a:ea typeface="+mn-ea"/>
                <a:cs typeface="+mn-cs"/>
              </a:rPr>
              <a:t>plans</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anticipated</a:t>
            </a:r>
            <a:r>
              <a:rPr lang="cs-CZ" sz="1200" b="0" kern="1200" baseline="0" dirty="0">
                <a:solidFill>
                  <a:schemeClr val="tx1"/>
                </a:solidFill>
                <a:effectLst/>
                <a:latin typeface="+mn-lt"/>
                <a:ea typeface="+mn-ea"/>
                <a:cs typeface="+mn-cs"/>
              </a:rPr>
              <a:t> by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CRPD.</a:t>
            </a:r>
          </a:p>
          <a:p>
            <a:endParaRPr lang="cs-CZ" sz="1200" b="0" kern="1200" baseline="0" dirty="0">
              <a:solidFill>
                <a:schemeClr val="tx1"/>
              </a:solidFill>
              <a:effectLst/>
              <a:latin typeface="+mn-lt"/>
              <a:ea typeface="+mn-ea"/>
              <a:cs typeface="+mn-cs"/>
            </a:endParaRPr>
          </a:p>
          <a:p>
            <a:r>
              <a:rPr lang="cs-CZ" sz="1200" b="0" kern="1200" baseline="0" dirty="0" err="1">
                <a:solidFill>
                  <a:schemeClr val="tx1"/>
                </a:solidFill>
                <a:effectLst/>
                <a:latin typeface="+mn-lt"/>
                <a:ea typeface="+mn-ea"/>
                <a:cs typeface="+mn-cs"/>
              </a:rPr>
              <a:t>We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assesed</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followinf</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qualities</a:t>
            </a:r>
            <a:r>
              <a:rPr lang="cs-CZ" sz="1200" b="0" kern="1200" baseline="0" dirty="0">
                <a:solidFill>
                  <a:schemeClr val="tx1"/>
                </a:solidFill>
                <a:effectLst/>
                <a:latin typeface="+mn-lt"/>
                <a:ea typeface="+mn-ea"/>
                <a:cs typeface="+mn-cs"/>
              </a:rPr>
              <a:t>…</a:t>
            </a:r>
            <a:endParaRPr lang="cs-CZ" b="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15</a:t>
            </a:fld>
            <a:endParaRPr lang="cs-CZ"/>
          </a:p>
        </p:txBody>
      </p:sp>
    </p:spTree>
    <p:extLst>
      <p:ext uri="{BB962C8B-B14F-4D97-AF65-F5344CB8AC3E}">
        <p14:creationId xmlns:p14="http://schemas.microsoft.com/office/powerpoint/2010/main" val="3302493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 </a:t>
            </a:r>
            <a:r>
              <a:rPr lang="cs-CZ" dirty="0" err="1"/>
              <a:t>the</a:t>
            </a:r>
            <a:r>
              <a:rPr lang="cs-CZ" dirty="0"/>
              <a:t> Czech </a:t>
            </a:r>
            <a:r>
              <a:rPr lang="cs-CZ" dirty="0" err="1"/>
              <a:t>republic</a:t>
            </a:r>
            <a:r>
              <a:rPr lang="cs-CZ" dirty="0"/>
              <a:t>, </a:t>
            </a:r>
            <a:r>
              <a:rPr lang="cs-CZ" dirty="0" err="1"/>
              <a:t>we</a:t>
            </a:r>
            <a:r>
              <a:rPr lang="cs-CZ" dirty="0"/>
              <a:t> </a:t>
            </a:r>
            <a:r>
              <a:rPr lang="cs-CZ" dirty="0" err="1"/>
              <a:t>particularly</a:t>
            </a:r>
            <a:r>
              <a:rPr lang="cs-CZ" dirty="0"/>
              <a:t> </a:t>
            </a:r>
            <a:r>
              <a:rPr lang="cs-CZ" dirty="0" err="1"/>
              <a:t>stuggle</a:t>
            </a:r>
            <a:r>
              <a:rPr lang="cs-CZ" dirty="0"/>
              <a:t> </a:t>
            </a:r>
            <a:r>
              <a:rPr lang="cs-CZ" dirty="0" err="1"/>
              <a:t>with</a:t>
            </a:r>
            <a:r>
              <a:rPr lang="cs-CZ" dirty="0"/>
              <a:t> </a:t>
            </a:r>
            <a:r>
              <a:rPr lang="cs-CZ" dirty="0" err="1"/>
              <a:t>available</a:t>
            </a:r>
            <a:r>
              <a:rPr lang="cs-CZ" dirty="0"/>
              <a:t> data,</a:t>
            </a:r>
            <a:r>
              <a:rPr lang="cs-CZ" baseline="0" dirty="0"/>
              <a:t> </a:t>
            </a:r>
            <a:r>
              <a:rPr lang="cs-CZ" baseline="0" dirty="0" err="1"/>
              <a:t>which</a:t>
            </a:r>
            <a:r>
              <a:rPr lang="cs-CZ" baseline="0" dirty="0"/>
              <a:t> </a:t>
            </a:r>
            <a:r>
              <a:rPr lang="cs-CZ" baseline="0" dirty="0" err="1"/>
              <a:t>would</a:t>
            </a:r>
            <a:r>
              <a:rPr lang="cs-CZ" baseline="0" dirty="0"/>
              <a:t> </a:t>
            </a:r>
            <a:r>
              <a:rPr lang="cs-CZ" baseline="0" dirty="0" err="1"/>
              <a:t>allow</a:t>
            </a:r>
            <a:r>
              <a:rPr lang="cs-CZ" baseline="0" dirty="0"/>
              <a:t> </a:t>
            </a:r>
            <a:r>
              <a:rPr lang="cs-CZ" baseline="0" dirty="0" err="1"/>
              <a:t>us</a:t>
            </a:r>
            <a:r>
              <a:rPr lang="cs-CZ" baseline="0" dirty="0"/>
              <a:t> to monitor </a:t>
            </a:r>
            <a:r>
              <a:rPr lang="cs-CZ" baseline="0" dirty="0" err="1"/>
              <a:t>the</a:t>
            </a:r>
            <a:r>
              <a:rPr lang="cs-CZ" baseline="0" dirty="0"/>
              <a:t> </a:t>
            </a:r>
            <a:r>
              <a:rPr lang="cs-CZ" baseline="0" dirty="0" err="1"/>
              <a:t>number</a:t>
            </a:r>
            <a:r>
              <a:rPr lang="cs-CZ" baseline="0" dirty="0"/>
              <a:t> </a:t>
            </a:r>
            <a:r>
              <a:rPr lang="cs-CZ" baseline="0" dirty="0" err="1"/>
              <a:t>of</a:t>
            </a:r>
            <a:r>
              <a:rPr lang="cs-CZ" baseline="0" dirty="0"/>
              <a:t> </a:t>
            </a:r>
            <a:r>
              <a:rPr lang="cs-CZ" baseline="0" dirty="0" err="1"/>
              <a:t>people</a:t>
            </a:r>
            <a:r>
              <a:rPr lang="cs-CZ" baseline="0" dirty="0"/>
              <a:t> </a:t>
            </a:r>
            <a:r>
              <a:rPr lang="cs-CZ" baseline="0" dirty="0" err="1"/>
              <a:t>living</a:t>
            </a:r>
            <a:r>
              <a:rPr lang="cs-CZ" baseline="0" dirty="0"/>
              <a:t> in </a:t>
            </a:r>
            <a:r>
              <a:rPr lang="cs-CZ" baseline="0" dirty="0" err="1"/>
              <a:t>institutions</a:t>
            </a:r>
            <a:r>
              <a:rPr lang="cs-CZ" baseline="0" dirty="0"/>
              <a:t> and </a:t>
            </a:r>
            <a:r>
              <a:rPr lang="cs-CZ" baseline="0" dirty="0" err="1"/>
              <a:t>current</a:t>
            </a:r>
            <a:r>
              <a:rPr lang="cs-CZ" baseline="0" dirty="0"/>
              <a:t> </a:t>
            </a:r>
            <a:r>
              <a:rPr lang="cs-CZ" baseline="0" dirty="0" err="1"/>
              <a:t>development</a:t>
            </a:r>
            <a:r>
              <a:rPr lang="cs-CZ" baseline="0" dirty="0"/>
              <a:t> </a:t>
            </a:r>
            <a:r>
              <a:rPr lang="cs-CZ" baseline="0" dirty="0" err="1"/>
              <a:t>regarding</a:t>
            </a:r>
            <a:r>
              <a:rPr lang="cs-CZ" baseline="0" dirty="0"/>
              <a:t> </a:t>
            </a:r>
            <a:r>
              <a:rPr lang="cs-CZ" baseline="0" dirty="0" err="1"/>
              <a:t>this</a:t>
            </a:r>
            <a:r>
              <a:rPr lang="cs-CZ" baseline="0" dirty="0"/>
              <a:t> </a:t>
            </a:r>
            <a:r>
              <a:rPr lang="cs-CZ" baseline="0" dirty="0" err="1"/>
              <a:t>number</a:t>
            </a:r>
            <a:r>
              <a:rPr lang="cs-CZ" baseline="0" dirty="0"/>
              <a:t>. </a:t>
            </a:r>
          </a:p>
          <a:p>
            <a:endParaRPr lang="cs-CZ" baseline="0" dirty="0"/>
          </a:p>
          <a:p>
            <a:r>
              <a:rPr lang="cs-CZ" baseline="0" dirty="0" err="1"/>
              <a:t>Also</a:t>
            </a:r>
            <a:r>
              <a:rPr lang="cs-CZ" baseline="0" dirty="0"/>
              <a:t> DI </a:t>
            </a:r>
            <a:r>
              <a:rPr lang="cs-CZ" baseline="0" dirty="0" err="1"/>
              <a:t>should</a:t>
            </a:r>
            <a:r>
              <a:rPr lang="cs-CZ" baseline="0" dirty="0"/>
              <a:t> </a:t>
            </a:r>
            <a:r>
              <a:rPr lang="cs-CZ" baseline="0" dirty="0" err="1"/>
              <a:t>be</a:t>
            </a:r>
            <a:r>
              <a:rPr lang="cs-CZ" baseline="0" dirty="0"/>
              <a:t>, </a:t>
            </a:r>
            <a:r>
              <a:rPr lang="cs-CZ" baseline="0" dirty="0" err="1"/>
              <a:t>according</a:t>
            </a:r>
            <a:r>
              <a:rPr lang="cs-CZ" baseline="0" dirty="0"/>
              <a:t> to CRPD </a:t>
            </a:r>
            <a:r>
              <a:rPr lang="cs-CZ" baseline="0" dirty="0" err="1"/>
              <a:t>Comitte</a:t>
            </a:r>
            <a:r>
              <a:rPr lang="cs-CZ" baseline="0" dirty="0"/>
              <a:t>, </a:t>
            </a:r>
            <a:r>
              <a:rPr lang="cs-CZ" baseline="0" dirty="0" err="1"/>
              <a:t>carried</a:t>
            </a:r>
            <a:r>
              <a:rPr lang="cs-CZ" baseline="0" dirty="0"/>
              <a:t> </a:t>
            </a:r>
            <a:r>
              <a:rPr lang="cs-CZ" baseline="0" dirty="0" err="1"/>
              <a:t>out</a:t>
            </a:r>
            <a:r>
              <a:rPr lang="cs-CZ" baseline="0" dirty="0"/>
              <a:t> </a:t>
            </a:r>
            <a:r>
              <a:rPr lang="cs-CZ" baseline="0" dirty="0" err="1"/>
              <a:t>regarding</a:t>
            </a:r>
            <a:r>
              <a:rPr lang="cs-CZ" baseline="0" dirty="0"/>
              <a:t> </a:t>
            </a:r>
            <a:r>
              <a:rPr lang="cs-CZ" baseline="0" dirty="0" err="1"/>
              <a:t>all</a:t>
            </a:r>
            <a:r>
              <a:rPr lang="cs-CZ" baseline="0" dirty="0"/>
              <a:t> </a:t>
            </a:r>
            <a:r>
              <a:rPr lang="cs-CZ" baseline="0" dirty="0" err="1"/>
              <a:t>people</a:t>
            </a:r>
            <a:r>
              <a:rPr lang="cs-CZ" baseline="0" dirty="0"/>
              <a:t> </a:t>
            </a:r>
            <a:r>
              <a:rPr lang="cs-CZ" baseline="0" dirty="0" err="1"/>
              <a:t>with</a:t>
            </a:r>
            <a:r>
              <a:rPr lang="cs-CZ" baseline="0" dirty="0"/>
              <a:t> </a:t>
            </a:r>
            <a:r>
              <a:rPr lang="cs-CZ" baseline="0" dirty="0" err="1"/>
              <a:t>disabilities</a:t>
            </a:r>
            <a:r>
              <a:rPr lang="cs-CZ" baseline="0" dirty="0"/>
              <a:t>, </a:t>
            </a:r>
            <a:r>
              <a:rPr lang="cs-CZ" baseline="0" dirty="0" err="1"/>
              <a:t>including</a:t>
            </a:r>
            <a:r>
              <a:rPr lang="cs-CZ" baseline="0" dirty="0"/>
              <a:t> </a:t>
            </a:r>
            <a:r>
              <a:rPr lang="cs-CZ" baseline="0" dirty="0" err="1"/>
              <a:t>people</a:t>
            </a:r>
            <a:r>
              <a:rPr lang="cs-CZ" baseline="0" dirty="0"/>
              <a:t> </a:t>
            </a:r>
            <a:r>
              <a:rPr lang="cs-CZ" baseline="0" dirty="0" err="1"/>
              <a:t>with</a:t>
            </a:r>
            <a:r>
              <a:rPr lang="cs-CZ" baseline="0" dirty="0"/>
              <a:t> </a:t>
            </a:r>
            <a:r>
              <a:rPr lang="cs-CZ" baseline="0" dirty="0" err="1"/>
              <a:t>intelectual</a:t>
            </a:r>
            <a:r>
              <a:rPr lang="cs-CZ" baseline="0" dirty="0"/>
              <a:t> </a:t>
            </a:r>
            <a:r>
              <a:rPr lang="cs-CZ" baseline="0" dirty="0" err="1"/>
              <a:t>disabilities</a:t>
            </a:r>
            <a:r>
              <a:rPr lang="cs-CZ" baseline="0" dirty="0"/>
              <a:t>, </a:t>
            </a:r>
            <a:r>
              <a:rPr lang="cs-CZ" baseline="0" dirty="0" err="1"/>
              <a:t>chronical</a:t>
            </a:r>
            <a:r>
              <a:rPr lang="cs-CZ" baseline="0" dirty="0"/>
              <a:t> </a:t>
            </a:r>
            <a:r>
              <a:rPr lang="cs-CZ" baseline="0" dirty="0" err="1"/>
              <a:t>mental</a:t>
            </a:r>
            <a:r>
              <a:rPr lang="cs-CZ" baseline="0" dirty="0"/>
              <a:t> </a:t>
            </a:r>
            <a:r>
              <a:rPr lang="cs-CZ" baseline="0" dirty="0" err="1"/>
              <a:t>illness</a:t>
            </a:r>
            <a:r>
              <a:rPr lang="cs-CZ" baseline="0" dirty="0"/>
              <a:t> </a:t>
            </a:r>
            <a:r>
              <a:rPr lang="cs-CZ" baseline="0" dirty="0" err="1"/>
              <a:t>or</a:t>
            </a:r>
            <a:r>
              <a:rPr lang="cs-CZ" baseline="0" dirty="0"/>
              <a:t> </a:t>
            </a:r>
            <a:r>
              <a:rPr lang="cs-CZ" baseline="0" dirty="0" err="1"/>
              <a:t>the</a:t>
            </a:r>
            <a:r>
              <a:rPr lang="cs-CZ" baseline="0" dirty="0"/>
              <a:t> </a:t>
            </a:r>
            <a:r>
              <a:rPr lang="cs-CZ" baseline="0" dirty="0" err="1"/>
              <a:t>elderly</a:t>
            </a:r>
            <a:r>
              <a:rPr lang="cs-CZ" baseline="0" dirty="0"/>
              <a:t> </a:t>
            </a:r>
            <a:r>
              <a:rPr lang="cs-CZ" baseline="0" dirty="0" err="1"/>
              <a:t>people</a:t>
            </a:r>
            <a:r>
              <a:rPr lang="cs-CZ" baseline="0" dirty="0"/>
              <a:t>. In </a:t>
            </a:r>
            <a:r>
              <a:rPr lang="cs-CZ" baseline="0" dirty="0" err="1"/>
              <a:t>the</a:t>
            </a:r>
            <a:r>
              <a:rPr lang="cs-CZ" baseline="0" dirty="0"/>
              <a:t> Czech </a:t>
            </a:r>
            <a:r>
              <a:rPr lang="cs-CZ" baseline="0" dirty="0" err="1"/>
              <a:t>republic</a:t>
            </a:r>
            <a:r>
              <a:rPr lang="cs-CZ" baseline="0" dirty="0"/>
              <a:t>, DI proces in </a:t>
            </a:r>
            <a:r>
              <a:rPr lang="cs-CZ" baseline="0" dirty="0" err="1"/>
              <a:t>psychiatric</a:t>
            </a:r>
            <a:r>
              <a:rPr lang="cs-CZ" baseline="0" dirty="0"/>
              <a:t> care </a:t>
            </a:r>
            <a:r>
              <a:rPr lang="cs-CZ" baseline="0" dirty="0" err="1"/>
              <a:t>is</a:t>
            </a:r>
            <a:r>
              <a:rPr lang="cs-CZ" baseline="0" dirty="0"/>
              <a:t> </a:t>
            </a:r>
            <a:r>
              <a:rPr lang="cs-CZ" baseline="0" dirty="0" err="1"/>
              <a:t>guided</a:t>
            </a:r>
            <a:r>
              <a:rPr lang="cs-CZ" baseline="0" dirty="0"/>
              <a:t> </a:t>
            </a:r>
            <a:r>
              <a:rPr lang="cs-CZ" baseline="0" dirty="0" err="1"/>
              <a:t>mainly</a:t>
            </a:r>
            <a:r>
              <a:rPr lang="cs-CZ" baseline="0" dirty="0"/>
              <a:t> by Ministry </a:t>
            </a:r>
            <a:r>
              <a:rPr lang="cs-CZ" baseline="0" dirty="0" err="1"/>
              <a:t>of</a:t>
            </a:r>
            <a:r>
              <a:rPr lang="cs-CZ" baseline="0" dirty="0"/>
              <a:t> </a:t>
            </a:r>
            <a:r>
              <a:rPr lang="cs-CZ" baseline="0" dirty="0" err="1"/>
              <a:t>health</a:t>
            </a:r>
            <a:r>
              <a:rPr lang="cs-CZ" baseline="0" dirty="0"/>
              <a:t>. On </a:t>
            </a:r>
            <a:r>
              <a:rPr lang="cs-CZ" baseline="0" dirty="0" err="1"/>
              <a:t>the</a:t>
            </a:r>
            <a:r>
              <a:rPr lang="cs-CZ" baseline="0" dirty="0"/>
              <a:t> </a:t>
            </a:r>
            <a:r>
              <a:rPr lang="cs-CZ" baseline="0" dirty="0" err="1"/>
              <a:t>other</a:t>
            </a:r>
            <a:r>
              <a:rPr lang="cs-CZ" baseline="0" dirty="0"/>
              <a:t> hand, Ministry </a:t>
            </a:r>
            <a:r>
              <a:rPr lang="cs-CZ" baseline="0" dirty="0" err="1"/>
              <a:t>of</a:t>
            </a:r>
            <a:r>
              <a:rPr lang="cs-CZ" baseline="0" dirty="0"/>
              <a:t> </a:t>
            </a:r>
            <a:r>
              <a:rPr lang="cs-CZ" baseline="0" dirty="0" err="1"/>
              <a:t>labour</a:t>
            </a:r>
            <a:r>
              <a:rPr lang="cs-CZ" baseline="0" dirty="0"/>
              <a:t> and </a:t>
            </a:r>
            <a:r>
              <a:rPr lang="cs-CZ" baseline="0" dirty="0" err="1"/>
              <a:t>social</a:t>
            </a:r>
            <a:r>
              <a:rPr lang="cs-CZ" baseline="0" dirty="0"/>
              <a:t> </a:t>
            </a:r>
            <a:r>
              <a:rPr lang="cs-CZ" baseline="0" dirty="0" err="1"/>
              <a:t>affairs</a:t>
            </a:r>
            <a:r>
              <a:rPr lang="cs-CZ" baseline="0" dirty="0"/>
              <a:t> (MLSA) </a:t>
            </a:r>
            <a:r>
              <a:rPr lang="cs-CZ" baseline="0" dirty="0" err="1"/>
              <a:t>is</a:t>
            </a:r>
            <a:r>
              <a:rPr lang="cs-CZ" baseline="0" dirty="0"/>
              <a:t> </a:t>
            </a:r>
            <a:r>
              <a:rPr lang="cs-CZ" baseline="0" dirty="0" err="1"/>
              <a:t>responsible</a:t>
            </a:r>
            <a:r>
              <a:rPr lang="cs-CZ" baseline="0" dirty="0"/>
              <a:t> </a:t>
            </a:r>
            <a:r>
              <a:rPr lang="cs-CZ" baseline="0" dirty="0" err="1"/>
              <a:t>for</a:t>
            </a:r>
            <a:r>
              <a:rPr lang="cs-CZ" baseline="0" dirty="0"/>
              <a:t> DI in </a:t>
            </a:r>
            <a:r>
              <a:rPr lang="cs-CZ" baseline="0" dirty="0" err="1"/>
              <a:t>social</a:t>
            </a:r>
            <a:r>
              <a:rPr lang="cs-CZ" baseline="0" dirty="0"/>
              <a:t> </a:t>
            </a:r>
            <a:r>
              <a:rPr lang="cs-CZ" baseline="0" dirty="0" err="1"/>
              <a:t>services</a:t>
            </a:r>
            <a:r>
              <a:rPr lang="cs-CZ" baseline="0" dirty="0"/>
              <a:t>. </a:t>
            </a:r>
            <a:r>
              <a:rPr lang="cs-CZ" baseline="0" dirty="0" err="1"/>
              <a:t>The</a:t>
            </a:r>
            <a:r>
              <a:rPr lang="cs-CZ" baseline="0" dirty="0"/>
              <a:t> </a:t>
            </a:r>
            <a:r>
              <a:rPr lang="cs-CZ" baseline="0" dirty="0" err="1"/>
              <a:t>situation</a:t>
            </a:r>
            <a:r>
              <a:rPr lang="cs-CZ" baseline="0" dirty="0"/>
              <a:t> </a:t>
            </a:r>
            <a:r>
              <a:rPr lang="cs-CZ" baseline="0" dirty="0" err="1"/>
              <a:t>of</a:t>
            </a:r>
            <a:r>
              <a:rPr lang="cs-CZ" baseline="0" dirty="0"/>
              <a:t> </a:t>
            </a:r>
            <a:r>
              <a:rPr lang="cs-CZ" baseline="0" dirty="0" err="1"/>
              <a:t>elderly</a:t>
            </a:r>
            <a:r>
              <a:rPr lang="cs-CZ" baseline="0" dirty="0"/>
              <a:t> </a:t>
            </a:r>
            <a:r>
              <a:rPr lang="cs-CZ" baseline="0" dirty="0" err="1"/>
              <a:t>people</a:t>
            </a:r>
            <a:r>
              <a:rPr lang="cs-CZ" baseline="0" dirty="0"/>
              <a:t> in </a:t>
            </a:r>
            <a:r>
              <a:rPr lang="cs-CZ" baseline="0" dirty="0" err="1"/>
              <a:t>institutions</a:t>
            </a:r>
            <a:r>
              <a:rPr lang="cs-CZ" baseline="0" dirty="0"/>
              <a:t> </a:t>
            </a:r>
            <a:r>
              <a:rPr lang="cs-CZ" baseline="0" dirty="0" err="1"/>
              <a:t>is</a:t>
            </a:r>
            <a:r>
              <a:rPr lang="cs-CZ" baseline="0" dirty="0"/>
              <a:t> a </a:t>
            </a:r>
            <a:r>
              <a:rPr lang="cs-CZ" baseline="0" dirty="0" err="1"/>
              <a:t>particularly</a:t>
            </a:r>
            <a:r>
              <a:rPr lang="cs-CZ" baseline="0" dirty="0"/>
              <a:t> sensitive </a:t>
            </a:r>
            <a:r>
              <a:rPr lang="cs-CZ" baseline="0" dirty="0" err="1"/>
              <a:t>topic</a:t>
            </a:r>
            <a:r>
              <a:rPr lang="cs-CZ" baseline="0" dirty="0"/>
              <a:t>, </a:t>
            </a:r>
            <a:r>
              <a:rPr lang="en-US" baseline="0" dirty="0"/>
              <a:t>taking into account demographic development</a:t>
            </a:r>
            <a:r>
              <a:rPr lang="cs-CZ" baseline="0" dirty="0"/>
              <a:t> and limited </a:t>
            </a:r>
            <a:r>
              <a:rPr lang="cs-CZ" baseline="0" dirty="0" err="1"/>
              <a:t>resources</a:t>
            </a:r>
            <a:r>
              <a:rPr lang="cs-CZ" baseline="0" dirty="0"/>
              <a:t>, </a:t>
            </a:r>
            <a:r>
              <a:rPr lang="cs-CZ" baseline="0" dirty="0" err="1"/>
              <a:t>shortage</a:t>
            </a:r>
            <a:r>
              <a:rPr lang="cs-CZ" baseline="0" dirty="0"/>
              <a:t> </a:t>
            </a:r>
            <a:r>
              <a:rPr lang="cs-CZ" baseline="0" dirty="0" err="1"/>
              <a:t>of</a:t>
            </a:r>
            <a:r>
              <a:rPr lang="cs-CZ" baseline="0" dirty="0"/>
              <a:t> </a:t>
            </a:r>
            <a:r>
              <a:rPr lang="cs-CZ" baseline="0" dirty="0" err="1"/>
              <a:t>qualified</a:t>
            </a:r>
            <a:r>
              <a:rPr lang="cs-CZ" baseline="0" dirty="0"/>
              <a:t> </a:t>
            </a:r>
            <a:r>
              <a:rPr lang="cs-CZ" baseline="0" dirty="0" err="1"/>
              <a:t>stuff</a:t>
            </a:r>
            <a:r>
              <a:rPr lang="cs-CZ" baseline="0" dirty="0"/>
              <a:t> and </a:t>
            </a:r>
            <a:r>
              <a:rPr lang="cs-CZ" baseline="0" dirty="0" err="1"/>
              <a:t>different</a:t>
            </a:r>
            <a:r>
              <a:rPr lang="cs-CZ" baseline="0" dirty="0"/>
              <a:t> </a:t>
            </a:r>
            <a:r>
              <a:rPr lang="cs-CZ" baseline="0" dirty="0" err="1"/>
              <a:t>opinions</a:t>
            </a:r>
            <a:r>
              <a:rPr lang="cs-CZ" baseline="0" dirty="0"/>
              <a:t> and </a:t>
            </a:r>
            <a:r>
              <a:rPr lang="cs-CZ" baseline="0" dirty="0" err="1"/>
              <a:t>approaches</a:t>
            </a:r>
            <a:r>
              <a:rPr lang="cs-CZ" baseline="0" dirty="0"/>
              <a:t> </a:t>
            </a:r>
            <a:r>
              <a:rPr lang="cs-CZ" baseline="0" dirty="0" err="1"/>
              <a:t>of</a:t>
            </a:r>
            <a:r>
              <a:rPr lang="cs-CZ" baseline="0" dirty="0"/>
              <a:t> many </a:t>
            </a:r>
            <a:r>
              <a:rPr lang="cs-CZ" baseline="0" dirty="0" err="1"/>
              <a:t>stakeholders</a:t>
            </a:r>
            <a:r>
              <a:rPr lang="cs-CZ" baseline="0" dirty="0"/>
              <a:t> on </a:t>
            </a:r>
            <a:r>
              <a:rPr lang="cs-CZ" baseline="0" dirty="0" err="1"/>
              <a:t>national</a:t>
            </a:r>
            <a:r>
              <a:rPr lang="cs-CZ" baseline="0" dirty="0"/>
              <a:t> </a:t>
            </a:r>
            <a:r>
              <a:rPr lang="cs-CZ" baseline="0" dirty="0" err="1"/>
              <a:t>level</a:t>
            </a:r>
            <a:r>
              <a:rPr lang="cs-CZ" baseline="0" dirty="0"/>
              <a:t>. </a:t>
            </a:r>
          </a:p>
          <a:p>
            <a:endParaRPr lang="cs-CZ" baseline="0" dirty="0"/>
          </a:p>
          <a:p>
            <a:endParaRPr lang="cs-CZ" baseline="0" dirty="0"/>
          </a:p>
          <a:p>
            <a:r>
              <a:rPr lang="cs-CZ" baseline="0" dirty="0" err="1"/>
              <a:t>The</a:t>
            </a:r>
            <a:r>
              <a:rPr lang="cs-CZ" baseline="0" dirty="0"/>
              <a:t> </a:t>
            </a:r>
            <a:r>
              <a:rPr lang="cs-CZ" baseline="0" dirty="0" err="1"/>
              <a:t>state</a:t>
            </a:r>
            <a:r>
              <a:rPr lang="cs-CZ" baseline="0" dirty="0"/>
              <a:t> </a:t>
            </a:r>
            <a:r>
              <a:rPr lang="cs-CZ" baseline="0" dirty="0" err="1"/>
              <a:t>is</a:t>
            </a:r>
            <a:r>
              <a:rPr lang="cs-CZ" baseline="0" dirty="0"/>
              <a:t> </a:t>
            </a:r>
            <a:r>
              <a:rPr lang="cs-CZ" baseline="0" dirty="0" err="1"/>
              <a:t>responsible</a:t>
            </a:r>
            <a:r>
              <a:rPr lang="cs-CZ" baseline="0" dirty="0"/>
              <a:t> </a:t>
            </a:r>
            <a:r>
              <a:rPr lang="cs-CZ" baseline="0" dirty="0" err="1"/>
              <a:t>for</a:t>
            </a:r>
            <a:r>
              <a:rPr lang="cs-CZ" baseline="0" dirty="0"/>
              <a:t> </a:t>
            </a:r>
            <a:r>
              <a:rPr lang="cs-CZ" baseline="0" dirty="0" err="1"/>
              <a:t>fulfilling</a:t>
            </a:r>
            <a:r>
              <a:rPr lang="cs-CZ" baseline="0" dirty="0"/>
              <a:t> </a:t>
            </a:r>
            <a:r>
              <a:rPr lang="cs-CZ" baseline="0" dirty="0" err="1"/>
              <a:t>the</a:t>
            </a:r>
            <a:r>
              <a:rPr lang="cs-CZ" baseline="0" dirty="0"/>
              <a:t> </a:t>
            </a:r>
            <a:r>
              <a:rPr lang="cs-CZ" baseline="0" dirty="0" err="1"/>
              <a:t>obigations</a:t>
            </a:r>
            <a:r>
              <a:rPr lang="cs-CZ" baseline="0" dirty="0"/>
              <a:t> </a:t>
            </a:r>
            <a:r>
              <a:rPr lang="cs-CZ" baseline="0" dirty="0" err="1"/>
              <a:t>under</a:t>
            </a:r>
            <a:r>
              <a:rPr lang="cs-CZ" baseline="0" dirty="0"/>
              <a:t> CRPD. </a:t>
            </a:r>
            <a:r>
              <a:rPr lang="cs-CZ" baseline="0" dirty="0" err="1"/>
              <a:t>However</a:t>
            </a:r>
            <a:r>
              <a:rPr lang="cs-CZ" baseline="0" dirty="0"/>
              <a:t>, in </a:t>
            </a:r>
            <a:r>
              <a:rPr lang="cs-CZ" baseline="0" dirty="0" err="1"/>
              <a:t>the</a:t>
            </a:r>
            <a:r>
              <a:rPr lang="cs-CZ" baseline="0" dirty="0"/>
              <a:t> Czech </a:t>
            </a:r>
            <a:r>
              <a:rPr lang="cs-CZ" baseline="0" dirty="0" err="1"/>
              <a:t>rebublic</a:t>
            </a:r>
            <a:r>
              <a:rPr lang="cs-CZ" baseline="0" dirty="0"/>
              <a:t> a lot </a:t>
            </a:r>
            <a:r>
              <a:rPr lang="cs-CZ" baseline="0" dirty="0" err="1"/>
              <a:t>of</a:t>
            </a:r>
            <a:r>
              <a:rPr lang="cs-CZ" baseline="0" dirty="0"/>
              <a:t> </a:t>
            </a:r>
            <a:r>
              <a:rPr lang="cs-CZ" baseline="0" dirty="0" err="1"/>
              <a:t>responsibility</a:t>
            </a:r>
            <a:r>
              <a:rPr lang="cs-CZ" baseline="0" dirty="0"/>
              <a:t> in </a:t>
            </a:r>
            <a:r>
              <a:rPr lang="cs-CZ" baseline="0" dirty="0" err="1"/>
              <a:t>providing</a:t>
            </a:r>
            <a:r>
              <a:rPr lang="cs-CZ" baseline="0" dirty="0"/>
              <a:t> </a:t>
            </a:r>
            <a:r>
              <a:rPr lang="cs-CZ" baseline="0" dirty="0" err="1"/>
              <a:t>social</a:t>
            </a:r>
            <a:r>
              <a:rPr lang="cs-CZ" baseline="0" dirty="0"/>
              <a:t> (care and support) </a:t>
            </a:r>
            <a:r>
              <a:rPr lang="cs-CZ" baseline="0" dirty="0" err="1"/>
              <a:t>services</a:t>
            </a:r>
            <a:r>
              <a:rPr lang="cs-CZ" baseline="0" dirty="0"/>
              <a:t> </a:t>
            </a:r>
            <a:r>
              <a:rPr lang="cs-CZ" baseline="0" dirty="0" err="1"/>
              <a:t>was</a:t>
            </a:r>
            <a:r>
              <a:rPr lang="cs-CZ" baseline="0" dirty="0"/>
              <a:t> </a:t>
            </a:r>
            <a:r>
              <a:rPr lang="cs-CZ" baseline="0" dirty="0" err="1"/>
              <a:t>shifted</a:t>
            </a:r>
            <a:r>
              <a:rPr lang="cs-CZ" baseline="0" dirty="0"/>
              <a:t> to </a:t>
            </a:r>
            <a:r>
              <a:rPr lang="cs-CZ" baseline="0" dirty="0" err="1"/>
              <a:t>local</a:t>
            </a:r>
            <a:r>
              <a:rPr lang="cs-CZ" baseline="0" dirty="0"/>
              <a:t> (</a:t>
            </a:r>
            <a:r>
              <a:rPr lang="cs-CZ" baseline="0" dirty="0" err="1"/>
              <a:t>regional</a:t>
            </a:r>
            <a:r>
              <a:rPr lang="cs-CZ" baseline="0" dirty="0"/>
              <a:t>) </a:t>
            </a:r>
            <a:r>
              <a:rPr lang="cs-CZ" baseline="0" dirty="0" err="1"/>
              <a:t>authorities</a:t>
            </a:r>
            <a:r>
              <a:rPr lang="cs-CZ" baseline="0" dirty="0"/>
              <a:t>.</a:t>
            </a:r>
          </a:p>
          <a:p>
            <a:endParaRPr lang="cs-CZ"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baseline="0" dirty="0" err="1"/>
              <a:t>The</a:t>
            </a:r>
            <a:r>
              <a:rPr lang="cs-CZ" baseline="0" dirty="0"/>
              <a:t> public </a:t>
            </a:r>
            <a:r>
              <a:rPr lang="cs-CZ" baseline="0" dirty="0" err="1"/>
              <a:t>defender</a:t>
            </a:r>
            <a:r>
              <a:rPr lang="cs-CZ" baseline="0" dirty="0"/>
              <a:t> had to </a:t>
            </a:r>
            <a:r>
              <a:rPr lang="cs-CZ" baseline="0" dirty="0" err="1"/>
              <a:t>consider</a:t>
            </a:r>
            <a:r>
              <a:rPr lang="cs-CZ" baseline="0" dirty="0"/>
              <a:t> </a:t>
            </a:r>
            <a:r>
              <a:rPr lang="cs-CZ" baseline="0" dirty="0" err="1"/>
              <a:t>all</a:t>
            </a:r>
            <a:r>
              <a:rPr lang="cs-CZ" baseline="0" dirty="0"/>
              <a:t> these </a:t>
            </a:r>
            <a:r>
              <a:rPr lang="cs-CZ" baseline="0" dirty="0" err="1"/>
              <a:t>specifics</a:t>
            </a:r>
            <a:r>
              <a:rPr lang="cs-CZ" baseline="0" dirty="0"/>
              <a:t> and many more </a:t>
            </a:r>
            <a:r>
              <a:rPr lang="cs-CZ" baseline="0" dirty="0" err="1"/>
              <a:t>while</a:t>
            </a:r>
            <a:r>
              <a:rPr lang="cs-CZ" baseline="0" dirty="0"/>
              <a:t> </a:t>
            </a:r>
            <a:r>
              <a:rPr lang="cs-CZ" baseline="0" dirty="0" err="1"/>
              <a:t>desinging</a:t>
            </a:r>
            <a:r>
              <a:rPr lang="cs-CZ" baseline="0" dirty="0"/>
              <a:t> </a:t>
            </a:r>
            <a:r>
              <a:rPr lang="cs-CZ" baseline="0" dirty="0" err="1"/>
              <a:t>the</a:t>
            </a:r>
            <a:r>
              <a:rPr lang="cs-CZ" baseline="0" dirty="0"/>
              <a:t> </a:t>
            </a:r>
            <a:r>
              <a:rPr lang="cs-CZ" baseline="0" dirty="0" err="1"/>
              <a:t>research</a:t>
            </a:r>
            <a:r>
              <a:rPr lang="cs-CZ" baseline="0" dirty="0"/>
              <a:t> on DI.</a:t>
            </a:r>
          </a:p>
          <a:p>
            <a:endParaRPr lang="cs-CZ" baseline="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a:t>
            </a:fld>
            <a:endParaRPr lang="cs-CZ"/>
          </a:p>
        </p:txBody>
      </p:sp>
    </p:spTree>
    <p:extLst>
      <p:ext uri="{BB962C8B-B14F-4D97-AF65-F5344CB8AC3E}">
        <p14:creationId xmlns:p14="http://schemas.microsoft.com/office/powerpoint/2010/main" val="35092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We</a:t>
            </a:r>
            <a:r>
              <a:rPr lang="cs-CZ" dirty="0"/>
              <a:t> </a:t>
            </a:r>
            <a:r>
              <a:rPr lang="cs-CZ" dirty="0" err="1"/>
              <a:t>decided</a:t>
            </a:r>
            <a:r>
              <a:rPr lang="cs-CZ" dirty="0"/>
              <a:t> to </a:t>
            </a:r>
            <a:r>
              <a:rPr lang="cs-CZ" dirty="0" err="1"/>
              <a:t>narrow</a:t>
            </a:r>
            <a:r>
              <a:rPr lang="cs-CZ" dirty="0"/>
              <a:t> </a:t>
            </a:r>
            <a:r>
              <a:rPr lang="cs-CZ" dirty="0" err="1"/>
              <a:t>our</a:t>
            </a:r>
            <a:r>
              <a:rPr lang="cs-CZ" dirty="0"/>
              <a:t> </a:t>
            </a:r>
            <a:r>
              <a:rPr lang="cs-CZ" dirty="0" err="1"/>
              <a:t>research</a:t>
            </a:r>
            <a:r>
              <a:rPr lang="cs-CZ" dirty="0"/>
              <a:t> in </a:t>
            </a:r>
            <a:r>
              <a:rPr lang="cs-CZ" dirty="0" err="1"/>
              <a:t>two</a:t>
            </a:r>
            <a:r>
              <a:rPr lang="cs-CZ" dirty="0"/>
              <a:t> </a:t>
            </a:r>
            <a:r>
              <a:rPr lang="cs-CZ" dirty="0" err="1"/>
              <a:t>ways</a:t>
            </a:r>
            <a:r>
              <a:rPr lang="cs-CZ" dirty="0"/>
              <a:t>:</a:t>
            </a:r>
          </a:p>
          <a:p>
            <a:endParaRPr lang="cs-CZ" dirty="0"/>
          </a:p>
          <a:p>
            <a:r>
              <a:rPr lang="cs-CZ" dirty="0" err="1"/>
              <a:t>We</a:t>
            </a:r>
            <a:r>
              <a:rPr lang="cs-CZ" dirty="0"/>
              <a:t> </a:t>
            </a:r>
            <a:r>
              <a:rPr lang="cs-CZ" dirty="0" err="1"/>
              <a:t>focused</a:t>
            </a:r>
            <a:r>
              <a:rPr lang="cs-CZ" baseline="0" dirty="0"/>
              <a:t> </a:t>
            </a:r>
            <a:r>
              <a:rPr lang="cs-CZ" baseline="0" dirty="0" err="1"/>
              <a:t>only</a:t>
            </a:r>
            <a:r>
              <a:rPr lang="cs-CZ" baseline="0" dirty="0"/>
              <a:t> on </a:t>
            </a:r>
            <a:r>
              <a:rPr lang="cs-CZ" baseline="0" dirty="0" err="1"/>
              <a:t>social</a:t>
            </a:r>
            <a:r>
              <a:rPr lang="cs-CZ" baseline="0" dirty="0"/>
              <a:t> </a:t>
            </a:r>
            <a:r>
              <a:rPr lang="cs-CZ" baseline="0" dirty="0" err="1"/>
              <a:t>services</a:t>
            </a:r>
            <a:r>
              <a:rPr lang="cs-CZ" baseline="0" dirty="0"/>
              <a:t>, </a:t>
            </a:r>
            <a:r>
              <a:rPr lang="cs-CZ" baseline="0" dirty="0" err="1"/>
              <a:t>especially</a:t>
            </a:r>
            <a:r>
              <a:rPr lang="cs-CZ" baseline="0" dirty="0"/>
              <a:t> </a:t>
            </a:r>
            <a:r>
              <a:rPr lang="cs-CZ" dirty="0"/>
              <a:t>DOZP and DZR are </a:t>
            </a:r>
            <a:r>
              <a:rPr lang="cs-CZ" dirty="0" err="1"/>
              <a:t>two</a:t>
            </a:r>
            <a:r>
              <a:rPr lang="cs-CZ" dirty="0"/>
              <a:t> </a:t>
            </a:r>
            <a:r>
              <a:rPr lang="cs-CZ" dirty="0" err="1"/>
              <a:t>residential</a:t>
            </a:r>
            <a:r>
              <a:rPr lang="cs-CZ" baseline="0" dirty="0"/>
              <a:t> </a:t>
            </a:r>
            <a:r>
              <a:rPr lang="cs-CZ" baseline="0" dirty="0" err="1"/>
              <a:t>social</a:t>
            </a:r>
            <a:r>
              <a:rPr lang="cs-CZ" baseline="0" dirty="0"/>
              <a:t> </a:t>
            </a:r>
            <a:r>
              <a:rPr lang="cs-CZ" baseline="0" dirty="0" err="1"/>
              <a:t>services</a:t>
            </a:r>
            <a:r>
              <a:rPr lang="cs-CZ" baseline="0" dirty="0"/>
              <a:t>, </a:t>
            </a:r>
            <a:r>
              <a:rPr lang="cs-CZ" baseline="0" dirty="0" err="1"/>
              <a:t>which</a:t>
            </a:r>
            <a:r>
              <a:rPr lang="cs-CZ" baseline="0" dirty="0"/>
              <a:t> </a:t>
            </a:r>
            <a:r>
              <a:rPr lang="cs-CZ" baseline="0" dirty="0" err="1"/>
              <a:t>provide</a:t>
            </a:r>
            <a:r>
              <a:rPr lang="cs-CZ" baseline="0" dirty="0"/>
              <a:t> </a:t>
            </a:r>
            <a:r>
              <a:rPr lang="cs-CZ" baseline="0" dirty="0" err="1"/>
              <a:t>accomodation</a:t>
            </a:r>
            <a:r>
              <a:rPr lang="cs-CZ" baseline="0" dirty="0"/>
              <a:t> and care in </a:t>
            </a:r>
            <a:r>
              <a:rPr lang="cs-CZ" baseline="0" dirty="0" err="1"/>
              <a:t>one</a:t>
            </a:r>
            <a:r>
              <a:rPr lang="cs-CZ" baseline="0" dirty="0"/>
              <a:t> </a:t>
            </a:r>
            <a:r>
              <a:rPr lang="cs-CZ" baseline="0" dirty="0" err="1"/>
              <a:t>package</a:t>
            </a:r>
            <a:r>
              <a:rPr lang="cs-CZ" baseline="0" dirty="0"/>
              <a:t>, and are </a:t>
            </a:r>
            <a:r>
              <a:rPr lang="cs-CZ" baseline="0" dirty="0" err="1"/>
              <a:t>also</a:t>
            </a:r>
            <a:r>
              <a:rPr lang="cs-CZ" baseline="0" dirty="0"/>
              <a:t> </a:t>
            </a:r>
            <a:r>
              <a:rPr lang="cs-CZ" baseline="0" dirty="0" err="1"/>
              <a:t>considere´d</a:t>
            </a:r>
            <a:r>
              <a:rPr lang="cs-CZ" baseline="0" dirty="0"/>
              <a:t> most </a:t>
            </a:r>
            <a:r>
              <a:rPr lang="cs-CZ" baseline="0" dirty="0" err="1"/>
              <a:t>restrictive</a:t>
            </a:r>
            <a:r>
              <a:rPr lang="cs-CZ" baseline="0" dirty="0"/>
              <a:t> </a:t>
            </a:r>
            <a:r>
              <a:rPr lang="cs-CZ" baseline="0" dirty="0" err="1"/>
              <a:t>regarding</a:t>
            </a:r>
            <a:r>
              <a:rPr lang="cs-CZ" baseline="0" dirty="0"/>
              <a:t> </a:t>
            </a:r>
            <a:r>
              <a:rPr lang="cs-CZ" baseline="0" dirty="0" err="1"/>
              <a:t>the</a:t>
            </a:r>
            <a:r>
              <a:rPr lang="cs-CZ" baseline="0" dirty="0"/>
              <a:t> </a:t>
            </a:r>
            <a:r>
              <a:rPr lang="cs-CZ" baseline="0" dirty="0" err="1"/>
              <a:t>right</a:t>
            </a:r>
            <a:r>
              <a:rPr lang="cs-CZ" baseline="0" dirty="0"/>
              <a:t> to independent </a:t>
            </a:r>
            <a:r>
              <a:rPr lang="cs-CZ" baseline="0" dirty="0" err="1"/>
              <a:t>living</a:t>
            </a:r>
            <a:r>
              <a:rPr lang="cs-CZ" baseline="0" dirty="0"/>
              <a:t> and </a:t>
            </a:r>
            <a:r>
              <a:rPr lang="cs-CZ" baseline="0" dirty="0" err="1"/>
              <a:t>being</a:t>
            </a:r>
            <a:r>
              <a:rPr lang="cs-CZ" baseline="0" dirty="0"/>
              <a:t> </a:t>
            </a:r>
            <a:r>
              <a:rPr lang="cs-CZ" baseline="0" dirty="0" err="1"/>
              <a:t>included</a:t>
            </a:r>
            <a:r>
              <a:rPr lang="cs-CZ" baseline="0" dirty="0"/>
              <a:t> in </a:t>
            </a:r>
            <a:r>
              <a:rPr lang="cs-CZ" baseline="0" dirty="0" err="1"/>
              <a:t>the</a:t>
            </a:r>
            <a:r>
              <a:rPr lang="cs-CZ" baseline="0" dirty="0"/>
              <a:t> </a:t>
            </a:r>
            <a:r>
              <a:rPr lang="cs-CZ" baseline="0" dirty="0" err="1"/>
              <a:t>community</a:t>
            </a:r>
            <a:r>
              <a:rPr lang="cs-CZ" baseline="0" dirty="0"/>
              <a:t>.</a:t>
            </a:r>
          </a:p>
          <a:p>
            <a:endParaRPr lang="cs-CZ" baseline="0" dirty="0"/>
          </a:p>
          <a:p>
            <a:r>
              <a:rPr lang="cs-CZ" baseline="0" dirty="0" err="1"/>
              <a:t>We</a:t>
            </a:r>
            <a:r>
              <a:rPr lang="cs-CZ" baseline="0" dirty="0"/>
              <a:t> </a:t>
            </a:r>
            <a:r>
              <a:rPr lang="cs-CZ" baseline="0" dirty="0" err="1"/>
              <a:t>also</a:t>
            </a:r>
            <a:r>
              <a:rPr lang="cs-CZ" baseline="0" dirty="0"/>
              <a:t> </a:t>
            </a:r>
            <a:r>
              <a:rPr lang="cs-CZ" baseline="0" dirty="0" err="1"/>
              <a:t>focused</a:t>
            </a:r>
            <a:r>
              <a:rPr lang="cs-CZ" baseline="0" dirty="0"/>
              <a:t> on DI </a:t>
            </a:r>
            <a:r>
              <a:rPr lang="cs-CZ" baseline="0" dirty="0" err="1"/>
              <a:t>of</a:t>
            </a:r>
            <a:r>
              <a:rPr lang="cs-CZ" baseline="0" dirty="0"/>
              <a:t> </a:t>
            </a:r>
            <a:r>
              <a:rPr lang="cs-CZ" baseline="0" dirty="0" err="1"/>
              <a:t>facilities</a:t>
            </a:r>
            <a:r>
              <a:rPr lang="cs-CZ" baseline="0" dirty="0"/>
              <a:t> </a:t>
            </a:r>
            <a:r>
              <a:rPr lang="cs-CZ" baseline="0" dirty="0" err="1"/>
              <a:t>for</a:t>
            </a:r>
            <a:r>
              <a:rPr lang="cs-CZ" baseline="0" dirty="0"/>
              <a:t> </a:t>
            </a:r>
            <a:r>
              <a:rPr lang="cs-CZ" baseline="0" dirty="0" err="1"/>
              <a:t>people</a:t>
            </a:r>
            <a:r>
              <a:rPr lang="cs-CZ" baseline="0" dirty="0"/>
              <a:t> </a:t>
            </a:r>
            <a:r>
              <a:rPr lang="cs-CZ" baseline="0" dirty="0" err="1"/>
              <a:t>with</a:t>
            </a:r>
            <a:r>
              <a:rPr lang="cs-CZ" baseline="0" dirty="0"/>
              <a:t> </a:t>
            </a:r>
            <a:r>
              <a:rPr lang="cs-CZ" baseline="0" dirty="0" err="1"/>
              <a:t>intelectual</a:t>
            </a:r>
            <a:r>
              <a:rPr lang="cs-CZ" baseline="0" dirty="0"/>
              <a:t> (</a:t>
            </a:r>
            <a:r>
              <a:rPr lang="cs-CZ" baseline="0" dirty="0" err="1"/>
              <a:t>learning</a:t>
            </a:r>
            <a:r>
              <a:rPr lang="cs-CZ" baseline="0" dirty="0"/>
              <a:t>) </a:t>
            </a:r>
            <a:r>
              <a:rPr lang="cs-CZ" baseline="0" dirty="0" err="1"/>
              <a:t>dispabilities</a:t>
            </a:r>
            <a:r>
              <a:rPr lang="cs-CZ" baseline="0" dirty="0"/>
              <a:t> and </a:t>
            </a:r>
            <a:r>
              <a:rPr lang="cs-CZ" baseline="0" dirty="0" err="1"/>
              <a:t>chronic</a:t>
            </a:r>
            <a:r>
              <a:rPr lang="cs-CZ" baseline="0" dirty="0"/>
              <a:t> </a:t>
            </a:r>
            <a:r>
              <a:rPr lang="cs-CZ" baseline="0" dirty="0" err="1"/>
              <a:t>mental</a:t>
            </a:r>
            <a:r>
              <a:rPr lang="cs-CZ" baseline="0" dirty="0"/>
              <a:t> </a:t>
            </a:r>
            <a:r>
              <a:rPr lang="cs-CZ" baseline="0" dirty="0" err="1"/>
              <a:t>illness</a:t>
            </a:r>
            <a:r>
              <a:rPr lang="cs-CZ" baseline="0" dirty="0"/>
              <a:t>. </a:t>
            </a:r>
            <a:r>
              <a:rPr lang="cs-CZ" baseline="0" dirty="0" err="1"/>
              <a:t>That</a:t>
            </a:r>
            <a:r>
              <a:rPr lang="cs-CZ" baseline="0" dirty="0"/>
              <a:t> </a:t>
            </a:r>
            <a:r>
              <a:rPr lang="cs-CZ" baseline="0" dirty="0" err="1"/>
              <a:t>is</a:t>
            </a:r>
            <a:r>
              <a:rPr lang="cs-CZ" baseline="0" dirty="0"/>
              <a:t> </a:t>
            </a:r>
            <a:r>
              <a:rPr lang="cs-CZ" baseline="0" dirty="0" err="1"/>
              <a:t>because</a:t>
            </a:r>
            <a:r>
              <a:rPr lang="cs-CZ" baseline="0" dirty="0"/>
              <a:t> </a:t>
            </a:r>
            <a:r>
              <a:rPr lang="cs-CZ" baseline="0" dirty="0" err="1"/>
              <a:t>the</a:t>
            </a:r>
            <a:r>
              <a:rPr lang="cs-CZ" baseline="0" dirty="0"/>
              <a:t> DI od </a:t>
            </a:r>
            <a:r>
              <a:rPr lang="cs-CZ" baseline="0" dirty="0" err="1"/>
              <a:t>social</a:t>
            </a:r>
            <a:r>
              <a:rPr lang="cs-CZ" baseline="0" dirty="0"/>
              <a:t> </a:t>
            </a:r>
            <a:r>
              <a:rPr lang="cs-CZ" baseline="0" dirty="0" err="1"/>
              <a:t>services</a:t>
            </a:r>
            <a:r>
              <a:rPr lang="cs-CZ" baseline="0" dirty="0"/>
              <a:t> in </a:t>
            </a:r>
            <a:r>
              <a:rPr lang="cs-CZ" baseline="0" dirty="0" err="1"/>
              <a:t>the</a:t>
            </a:r>
            <a:r>
              <a:rPr lang="cs-CZ" baseline="0" dirty="0"/>
              <a:t> Czech </a:t>
            </a:r>
            <a:r>
              <a:rPr lang="cs-CZ" baseline="0" dirty="0" err="1"/>
              <a:t>rebulic</a:t>
            </a:r>
            <a:r>
              <a:rPr lang="cs-CZ" baseline="0" dirty="0"/>
              <a:t> </a:t>
            </a:r>
            <a:r>
              <a:rPr lang="cs-CZ" baseline="0" dirty="0" err="1"/>
              <a:t>focused</a:t>
            </a:r>
            <a:r>
              <a:rPr lang="cs-CZ" baseline="0" dirty="0"/>
              <a:t> maily on </a:t>
            </a:r>
            <a:r>
              <a:rPr lang="cs-CZ" baseline="0" dirty="0" err="1"/>
              <a:t>the</a:t>
            </a:r>
            <a:r>
              <a:rPr lang="cs-CZ" baseline="0" dirty="0"/>
              <a:t> </a:t>
            </a:r>
            <a:r>
              <a:rPr lang="cs-CZ" baseline="0" dirty="0" err="1"/>
              <a:t>institutions</a:t>
            </a:r>
            <a:r>
              <a:rPr lang="cs-CZ" baseline="0" dirty="0"/>
              <a:t> </a:t>
            </a:r>
            <a:r>
              <a:rPr lang="cs-CZ" baseline="0" dirty="0" err="1"/>
              <a:t>designated</a:t>
            </a:r>
            <a:r>
              <a:rPr lang="cs-CZ" baseline="0" dirty="0"/>
              <a:t> </a:t>
            </a:r>
            <a:r>
              <a:rPr lang="cs-CZ" baseline="0" dirty="0" err="1"/>
              <a:t>for</a:t>
            </a:r>
            <a:r>
              <a:rPr lang="cs-CZ" baseline="0" dirty="0"/>
              <a:t> these </a:t>
            </a:r>
            <a:r>
              <a:rPr lang="cs-CZ" baseline="0" dirty="0" err="1"/>
              <a:t>grups</a:t>
            </a:r>
            <a:r>
              <a:rPr lang="cs-CZ" baseline="0" dirty="0"/>
              <a:t> </a:t>
            </a:r>
            <a:r>
              <a:rPr lang="cs-CZ" baseline="0" dirty="0" err="1"/>
              <a:t>of</a:t>
            </a:r>
            <a:r>
              <a:rPr lang="cs-CZ" baseline="0" dirty="0"/>
              <a:t> </a:t>
            </a:r>
            <a:r>
              <a:rPr lang="cs-CZ" baseline="0" dirty="0" err="1"/>
              <a:t>people</a:t>
            </a:r>
            <a:r>
              <a:rPr lang="cs-CZ" baseline="0" dirty="0"/>
              <a:t> </a:t>
            </a:r>
            <a:r>
              <a:rPr lang="cs-CZ" baseline="0" dirty="0" err="1"/>
              <a:t>with</a:t>
            </a:r>
            <a:r>
              <a:rPr lang="cs-CZ" baseline="0" dirty="0"/>
              <a:t> </a:t>
            </a:r>
            <a:r>
              <a:rPr lang="cs-CZ" baseline="0" dirty="0" err="1"/>
              <a:t>disabilities</a:t>
            </a:r>
            <a:r>
              <a:rPr lang="cs-CZ" baseline="0" dirty="0"/>
              <a:t>. </a:t>
            </a:r>
            <a:r>
              <a:rPr lang="cs-CZ" baseline="0" dirty="0" err="1"/>
              <a:t>Also</a:t>
            </a:r>
            <a:r>
              <a:rPr lang="cs-CZ" baseline="0" dirty="0"/>
              <a:t> </a:t>
            </a:r>
            <a:r>
              <a:rPr lang="cs-CZ" baseline="0" dirty="0" err="1"/>
              <a:t>according</a:t>
            </a:r>
            <a:r>
              <a:rPr lang="cs-CZ" baseline="0" dirty="0"/>
              <a:t> to General comment no. 5 – </a:t>
            </a:r>
            <a:r>
              <a:rPr lang="cs-CZ" baseline="0" dirty="0" err="1"/>
              <a:t>while</a:t>
            </a:r>
            <a:r>
              <a:rPr lang="cs-CZ" baseline="0" dirty="0"/>
              <a:t> </a:t>
            </a:r>
            <a:r>
              <a:rPr lang="cs-CZ" baseline="0" dirty="0" err="1"/>
              <a:t>a</a:t>
            </a:r>
            <a:r>
              <a:rPr lang="cs-CZ" sz="1200" kern="1200" dirty="0" err="1">
                <a:solidFill>
                  <a:schemeClr val="tx1"/>
                </a:solidFill>
                <a:effectLst/>
                <a:latin typeface="+mn-lt"/>
                <a:ea typeface="+mn-ea"/>
                <a:cs typeface="+mn-cs"/>
              </a:rPr>
              <a:t>dopting</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clear</a:t>
            </a:r>
            <a:r>
              <a:rPr lang="cs-CZ" sz="1200" kern="1200" dirty="0">
                <a:solidFill>
                  <a:schemeClr val="tx1"/>
                </a:solidFill>
                <a:effectLst/>
                <a:latin typeface="+mn-lt"/>
                <a:ea typeface="+mn-ea"/>
                <a:cs typeface="+mn-cs"/>
              </a:rPr>
              <a:t> and </a:t>
            </a:r>
            <a:r>
              <a:rPr lang="cs-CZ" sz="1200" kern="1200" dirty="0" err="1">
                <a:solidFill>
                  <a:schemeClr val="tx1"/>
                </a:solidFill>
                <a:effectLst/>
                <a:latin typeface="+mn-lt"/>
                <a:ea typeface="+mn-ea"/>
                <a:cs typeface="+mn-cs"/>
              </a:rPr>
              <a:t>targeted</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strategies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for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deinstitutionalization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with</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specific</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time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frames</a:t>
            </a:r>
            <a:r>
              <a:rPr lang="cs-CZ" sz="1200" kern="1200" dirty="0">
                <a:solidFill>
                  <a:schemeClr val="tx1"/>
                </a:solidFill>
                <a:effectLst/>
                <a:latin typeface="+mn-lt"/>
                <a:ea typeface="+mn-ea"/>
                <a:cs typeface="+mn-cs"/>
              </a:rPr>
              <a:t> and </a:t>
            </a:r>
            <a:r>
              <a:rPr lang="cs-CZ" sz="1200" kern="1200" dirty="0" err="1">
                <a:solidFill>
                  <a:schemeClr val="tx1"/>
                </a:solidFill>
                <a:effectLst/>
                <a:latin typeface="+mn-lt"/>
                <a:ea typeface="+mn-ea"/>
                <a:cs typeface="+mn-cs"/>
              </a:rPr>
              <a:t>adequate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budgets</a:t>
            </a:r>
            <a:r>
              <a:rPr lang="cs-CZ" sz="1200" kern="1200" dirty="0">
                <a:solidFill>
                  <a:schemeClr val="tx1"/>
                </a:solidFill>
                <a:effectLst/>
                <a:latin typeface="+mn-lt"/>
                <a:ea typeface="+mn-ea"/>
                <a:cs typeface="+mn-cs"/>
              </a:rPr>
              <a:t>, in </a:t>
            </a:r>
            <a:r>
              <a:rPr lang="cs-CZ" sz="1200" kern="1200" dirty="0" err="1">
                <a:solidFill>
                  <a:schemeClr val="tx1"/>
                </a:solidFill>
                <a:effectLst/>
                <a:latin typeface="+mn-lt"/>
                <a:ea typeface="+mn-ea"/>
                <a:cs typeface="+mn-cs"/>
              </a:rPr>
              <a:t>order</a:t>
            </a:r>
            <a:r>
              <a:rPr lang="cs-CZ" sz="1200" kern="1200" dirty="0">
                <a:solidFill>
                  <a:schemeClr val="tx1"/>
                </a:solidFill>
                <a:effectLst/>
                <a:latin typeface="+mn-lt"/>
                <a:ea typeface="+mn-ea"/>
                <a:cs typeface="+mn-cs"/>
              </a:rPr>
              <a:t> to </a:t>
            </a:r>
            <a:r>
              <a:rPr lang="cs-CZ" sz="1200" kern="1200" dirty="0" err="1">
                <a:solidFill>
                  <a:schemeClr val="tx1"/>
                </a:solidFill>
                <a:effectLst/>
                <a:latin typeface="+mn-lt"/>
                <a:ea typeface="+mn-ea"/>
                <a:cs typeface="+mn-cs"/>
              </a:rPr>
              <a:t>eliminate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all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forms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isolation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segregation</a:t>
            </a:r>
            <a:r>
              <a:rPr lang="cs-CZ" sz="1200" kern="1200" dirty="0">
                <a:solidFill>
                  <a:schemeClr val="tx1"/>
                </a:solidFill>
                <a:effectLst/>
                <a:latin typeface="+mn-lt"/>
                <a:ea typeface="+mn-ea"/>
                <a:cs typeface="+mn-cs"/>
              </a:rPr>
              <a:t> and </a:t>
            </a:r>
            <a:r>
              <a:rPr lang="cs-CZ" sz="1200" kern="1200" dirty="0" err="1">
                <a:solidFill>
                  <a:schemeClr val="tx1"/>
                </a:solidFill>
                <a:effectLst/>
                <a:latin typeface="+mn-lt"/>
                <a:ea typeface="+mn-ea"/>
                <a:cs typeface="+mn-cs"/>
              </a:rPr>
              <a:t>institutionalization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of</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persons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with</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disabilities</a:t>
            </a:r>
            <a:r>
              <a:rPr lang="cs-CZ" sz="1200" kern="1200" baseline="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special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attention</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should</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be</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paid</a:t>
            </a:r>
            <a:r>
              <a:rPr lang="cs-CZ" sz="1200" kern="1200" dirty="0">
                <a:solidFill>
                  <a:schemeClr val="tx1"/>
                </a:solidFill>
                <a:effectLst/>
                <a:latin typeface="+mn-lt"/>
                <a:ea typeface="+mn-ea"/>
                <a:cs typeface="+mn-cs"/>
              </a:rPr>
              <a:t> to </a:t>
            </a:r>
            <a:r>
              <a:rPr lang="cs-CZ" sz="1200" kern="1200" dirty="0" err="1">
                <a:solidFill>
                  <a:schemeClr val="tx1"/>
                </a:solidFill>
                <a:effectLst/>
                <a:latin typeface="+mn-lt"/>
                <a:ea typeface="+mn-ea"/>
                <a:cs typeface="+mn-cs"/>
              </a:rPr>
              <a:t>persons</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with</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psychosocial</a:t>
            </a:r>
            <a:r>
              <a:rPr lang="cs-CZ" sz="1200" kern="1200" dirty="0">
                <a:solidFill>
                  <a:schemeClr val="tx1"/>
                </a:solidFill>
                <a:effectLst/>
                <a:latin typeface="+mn-lt"/>
                <a:ea typeface="+mn-ea"/>
                <a:cs typeface="+mn-cs"/>
              </a:rPr>
              <a:t> and/</a:t>
            </a:r>
            <a:r>
              <a:rPr lang="cs-CZ" sz="1200" kern="1200" dirty="0" err="1">
                <a:solidFill>
                  <a:schemeClr val="tx1"/>
                </a:solidFill>
                <a:effectLst/>
                <a:latin typeface="+mn-lt"/>
                <a:ea typeface="+mn-ea"/>
                <a:cs typeface="+mn-cs"/>
              </a:rPr>
              <a:t>or</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intellectual</a:t>
            </a:r>
            <a:r>
              <a:rPr lang="cs-CZ" sz="1200"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disabilities</a:t>
            </a:r>
            <a:r>
              <a:rPr lang="cs-CZ" sz="1200" kern="1200" dirty="0">
                <a:solidFill>
                  <a:schemeClr val="tx1"/>
                </a:solidFill>
                <a:effectLst/>
                <a:latin typeface="+mn-lt"/>
                <a:ea typeface="+mn-ea"/>
                <a:cs typeface="+mn-cs"/>
              </a:rPr>
              <a:t>.</a:t>
            </a:r>
            <a:r>
              <a:rPr lang="cs-CZ" sz="1200" kern="1200" baseline="0" dirty="0">
                <a:solidFill>
                  <a:schemeClr val="tx1"/>
                </a:solidFill>
                <a:effectLst/>
                <a:latin typeface="+mn-lt"/>
                <a:ea typeface="+mn-ea"/>
                <a:cs typeface="+mn-cs"/>
              </a:rPr>
              <a:t> (GC par. 97 g)</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4</a:t>
            </a:fld>
            <a:endParaRPr lang="cs-CZ"/>
          </a:p>
        </p:txBody>
      </p:sp>
    </p:spTree>
    <p:extLst>
      <p:ext uri="{BB962C8B-B14F-4D97-AF65-F5344CB8AC3E}">
        <p14:creationId xmlns:p14="http://schemas.microsoft.com/office/powerpoint/2010/main" val="448672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b="0" dirty="0"/>
              <a:t>Regional </a:t>
            </a:r>
            <a:r>
              <a:rPr lang="en-US" b="0" dirty="0" err="1"/>
              <a:t>Strateg</a:t>
            </a:r>
            <a:r>
              <a:rPr lang="cs-CZ" b="0" dirty="0" err="1"/>
              <a:t>ic</a:t>
            </a:r>
            <a:r>
              <a:rPr lang="en-US" b="0" dirty="0"/>
              <a:t> Documents</a:t>
            </a:r>
            <a:r>
              <a:rPr lang="cs-CZ" b="0" dirty="0"/>
              <a:t> are </a:t>
            </a:r>
            <a:r>
              <a:rPr lang="cs-CZ" b="0" dirty="0" err="1"/>
              <a:t>obligatory</a:t>
            </a:r>
            <a:r>
              <a:rPr lang="cs-CZ" b="0" dirty="0"/>
              <a:t> </a:t>
            </a:r>
            <a:r>
              <a:rPr lang="cs-CZ" b="0" dirty="0" err="1"/>
              <a:t>under</a:t>
            </a:r>
            <a:r>
              <a:rPr lang="cs-CZ" b="0" dirty="0"/>
              <a:t> </a:t>
            </a:r>
            <a:r>
              <a:rPr lang="cs-CZ" b="0" dirty="0" err="1"/>
              <a:t>the</a:t>
            </a:r>
            <a:r>
              <a:rPr lang="cs-CZ" b="0" dirty="0"/>
              <a:t> </a:t>
            </a:r>
            <a:r>
              <a:rPr lang="cs-CZ" b="0" dirty="0" err="1"/>
              <a:t>social</a:t>
            </a:r>
            <a:r>
              <a:rPr lang="cs-CZ" b="0" dirty="0"/>
              <a:t> </a:t>
            </a:r>
            <a:r>
              <a:rPr lang="cs-CZ" b="0" dirty="0" err="1"/>
              <a:t>services</a:t>
            </a:r>
            <a:r>
              <a:rPr lang="cs-CZ" b="0" baseline="0" dirty="0"/>
              <a:t> </a:t>
            </a:r>
            <a:r>
              <a:rPr lang="cs-CZ" b="0" baseline="0" dirty="0" err="1"/>
              <a:t>act</a:t>
            </a:r>
            <a:r>
              <a:rPr lang="cs-CZ" b="0" baseline="0" dirty="0"/>
              <a:t>. </a:t>
            </a:r>
            <a:r>
              <a:rPr lang="cs-CZ" b="0" baseline="0" dirty="0" err="1"/>
              <a:t>They</a:t>
            </a:r>
            <a:r>
              <a:rPr lang="cs-CZ" b="0" baseline="0" dirty="0"/>
              <a:t> </a:t>
            </a:r>
            <a:r>
              <a:rPr lang="cs-CZ" b="0" baseline="0" dirty="0" err="1"/>
              <a:t>should</a:t>
            </a:r>
            <a:r>
              <a:rPr lang="cs-CZ" b="0" baseline="0" dirty="0"/>
              <a:t> </a:t>
            </a:r>
            <a:r>
              <a:rPr lang="en-US" b="0" baseline="0" dirty="0"/>
              <a:t>contain, among other things, a description of </a:t>
            </a:r>
            <a:r>
              <a:rPr lang="cs-CZ" b="0" baseline="0" dirty="0" err="1"/>
              <a:t>future</a:t>
            </a:r>
            <a:r>
              <a:rPr lang="en-US" b="0" baseline="0" dirty="0"/>
              <a:t> development of social services in the </a:t>
            </a:r>
            <a:r>
              <a:rPr lang="cs-CZ" b="0" baseline="0" dirty="0"/>
              <a:t>region and </a:t>
            </a:r>
            <a:r>
              <a:rPr lang="cs-CZ" b="0" baseline="0" dirty="0" err="1"/>
              <a:t>description</a:t>
            </a:r>
            <a:r>
              <a:rPr lang="cs-CZ" b="0" baseline="0" dirty="0"/>
              <a:t> </a:t>
            </a:r>
            <a:r>
              <a:rPr lang="cs-CZ" b="0" baseline="0" dirty="0" err="1"/>
              <a:t>of</a:t>
            </a:r>
            <a:r>
              <a:rPr lang="cs-CZ" b="0" baseline="0" dirty="0"/>
              <a:t> </a:t>
            </a:r>
            <a:r>
              <a:rPr lang="cs-CZ" b="0" baseline="0" dirty="0" err="1"/>
              <a:t>the</a:t>
            </a:r>
            <a:r>
              <a:rPr lang="cs-CZ" b="0" baseline="0" dirty="0"/>
              <a:t> </a:t>
            </a:r>
            <a:r>
              <a:rPr lang="cs-CZ" b="0" baseline="0" dirty="0" err="1"/>
              <a:t>net</a:t>
            </a:r>
            <a:r>
              <a:rPr lang="cs-CZ" b="0" baseline="0" dirty="0"/>
              <a:t> </a:t>
            </a:r>
            <a:r>
              <a:rPr lang="cs-CZ" b="0" baseline="0" dirty="0" err="1"/>
              <a:t>of</a:t>
            </a:r>
            <a:r>
              <a:rPr lang="cs-CZ" b="0" baseline="0" dirty="0"/>
              <a:t> </a:t>
            </a:r>
            <a:r>
              <a:rPr lang="cs-CZ" b="0" baseline="0" dirty="0" err="1"/>
              <a:t>available</a:t>
            </a:r>
            <a:r>
              <a:rPr lang="cs-CZ" b="0" baseline="0" dirty="0"/>
              <a:t> </a:t>
            </a:r>
            <a:r>
              <a:rPr lang="cs-CZ" b="0" baseline="0" dirty="0" err="1"/>
              <a:t>social</a:t>
            </a:r>
            <a:r>
              <a:rPr lang="cs-CZ" b="0" baseline="0" dirty="0"/>
              <a:t> </a:t>
            </a:r>
            <a:r>
              <a:rPr lang="cs-CZ" b="0" baseline="0" dirty="0" err="1"/>
              <a:t>services</a:t>
            </a:r>
            <a:r>
              <a:rPr lang="cs-CZ" b="0" baseline="0" dirty="0"/>
              <a:t>, </a:t>
            </a:r>
            <a:r>
              <a:rPr lang="cs-CZ" b="0" baseline="0" dirty="0" err="1"/>
              <a:t>including</a:t>
            </a:r>
            <a:r>
              <a:rPr lang="cs-CZ" b="0" baseline="0" dirty="0"/>
              <a:t> </a:t>
            </a:r>
            <a:r>
              <a:rPr lang="cs-CZ" b="0" baseline="0" dirty="0" err="1"/>
              <a:t>residential</a:t>
            </a:r>
            <a:r>
              <a:rPr lang="cs-CZ" b="0" baseline="0" dirty="0"/>
              <a:t>, </a:t>
            </a:r>
            <a:r>
              <a:rPr lang="en-US" b="0" baseline="0" dirty="0"/>
              <a:t>outreach and outpatient social services</a:t>
            </a:r>
            <a:r>
              <a:rPr lang="cs-CZ" b="0" baseline="0" dirty="0"/>
              <a:t>.</a:t>
            </a:r>
          </a:p>
          <a:p>
            <a:endParaRPr lang="cs-CZ" b="0" baseline="0" dirty="0"/>
          </a:p>
          <a:p>
            <a:r>
              <a:rPr lang="cs-CZ" b="0" baseline="0" dirty="0" err="1"/>
              <a:t>National</a:t>
            </a:r>
            <a:r>
              <a:rPr lang="cs-CZ" b="0" baseline="0" dirty="0"/>
              <a:t> </a:t>
            </a:r>
            <a:r>
              <a:rPr lang="cs-CZ" b="0" baseline="0" dirty="0" err="1"/>
              <a:t>strategy</a:t>
            </a:r>
            <a:r>
              <a:rPr lang="cs-CZ" b="0" baseline="0" dirty="0"/>
              <a:t> </a:t>
            </a:r>
            <a:r>
              <a:rPr lang="cs-CZ" b="0" baseline="0" dirty="0" err="1"/>
              <a:t>of</a:t>
            </a:r>
            <a:r>
              <a:rPr lang="cs-CZ" b="0" baseline="0" dirty="0"/>
              <a:t> </a:t>
            </a:r>
            <a:r>
              <a:rPr lang="cs-CZ" b="0" baseline="0" dirty="0" err="1"/>
              <a:t>development</a:t>
            </a:r>
            <a:r>
              <a:rPr lang="cs-CZ" b="0" baseline="0" dirty="0"/>
              <a:t> </a:t>
            </a:r>
            <a:r>
              <a:rPr lang="cs-CZ" b="0" baseline="0" dirty="0" err="1"/>
              <a:t>of</a:t>
            </a:r>
            <a:r>
              <a:rPr lang="cs-CZ" b="0" baseline="0" dirty="0"/>
              <a:t> </a:t>
            </a:r>
            <a:r>
              <a:rPr lang="cs-CZ" b="0" baseline="0" dirty="0" err="1"/>
              <a:t>social</a:t>
            </a:r>
            <a:r>
              <a:rPr lang="cs-CZ" b="0" baseline="0" dirty="0"/>
              <a:t> </a:t>
            </a:r>
            <a:r>
              <a:rPr lang="cs-CZ" b="0" baseline="0" dirty="0" err="1"/>
              <a:t>services</a:t>
            </a:r>
            <a:r>
              <a:rPr lang="cs-CZ" b="0" baseline="0" dirty="0"/>
              <a:t> </a:t>
            </a:r>
            <a:r>
              <a:rPr lang="cs-CZ" b="0" baseline="0" dirty="0" err="1"/>
              <a:t>is</a:t>
            </a:r>
            <a:r>
              <a:rPr lang="cs-CZ" b="0" baseline="0" dirty="0"/>
              <a:t> a </a:t>
            </a:r>
            <a:r>
              <a:rPr lang="cs-CZ" b="0" baseline="0" dirty="0" err="1"/>
              <a:t>national</a:t>
            </a:r>
            <a:r>
              <a:rPr lang="cs-CZ" b="0" baseline="0" dirty="0"/>
              <a:t> </a:t>
            </a:r>
            <a:r>
              <a:rPr lang="cs-CZ" b="0" baseline="0" dirty="0" err="1"/>
              <a:t>level</a:t>
            </a:r>
            <a:r>
              <a:rPr lang="cs-CZ" b="0" baseline="0" dirty="0"/>
              <a:t> </a:t>
            </a:r>
            <a:r>
              <a:rPr lang="cs-CZ" b="0" baseline="0" dirty="0" err="1"/>
              <a:t>strategic</a:t>
            </a:r>
            <a:r>
              <a:rPr lang="cs-CZ" b="0" baseline="0" dirty="0"/>
              <a:t> </a:t>
            </a:r>
            <a:r>
              <a:rPr lang="cs-CZ" b="0" baseline="0" dirty="0" err="1"/>
              <a:t>document</a:t>
            </a:r>
            <a:r>
              <a:rPr lang="cs-CZ" b="0" baseline="0" dirty="0"/>
              <a:t>, </a:t>
            </a:r>
            <a:r>
              <a:rPr lang="cs-CZ" b="0" baseline="0" dirty="0" err="1"/>
              <a:t>created</a:t>
            </a:r>
            <a:r>
              <a:rPr lang="cs-CZ" b="0" baseline="0" dirty="0"/>
              <a:t> by MLSA and </a:t>
            </a:r>
            <a:r>
              <a:rPr lang="cs-CZ" b="0" baseline="0" dirty="0" err="1"/>
              <a:t>approved</a:t>
            </a:r>
            <a:r>
              <a:rPr lang="cs-CZ" b="0" baseline="0" dirty="0"/>
              <a:t> by </a:t>
            </a:r>
            <a:r>
              <a:rPr lang="cs-CZ" b="0" baseline="0" dirty="0" err="1"/>
              <a:t>government</a:t>
            </a:r>
            <a:r>
              <a:rPr lang="cs-CZ" b="0" baseline="0" dirty="0"/>
              <a:t>.</a:t>
            </a:r>
          </a:p>
          <a:p>
            <a:endParaRPr lang="cs-CZ" b="0" baseline="0" dirty="0"/>
          </a:p>
          <a:p>
            <a:r>
              <a:rPr lang="cs-CZ" b="0" baseline="0" dirty="0" err="1"/>
              <a:t>Both</a:t>
            </a:r>
            <a:r>
              <a:rPr lang="cs-CZ" b="0" baseline="0" dirty="0"/>
              <a:t> </a:t>
            </a:r>
            <a:r>
              <a:rPr lang="cs-CZ" b="0" baseline="0" dirty="0" err="1"/>
              <a:t>kinds</a:t>
            </a:r>
            <a:r>
              <a:rPr lang="cs-CZ" b="0" baseline="0" dirty="0"/>
              <a:t> </a:t>
            </a:r>
            <a:r>
              <a:rPr lang="cs-CZ" b="0" baseline="0" dirty="0" err="1"/>
              <a:t>of</a:t>
            </a:r>
            <a:r>
              <a:rPr lang="cs-CZ" b="0" baseline="0" dirty="0"/>
              <a:t> </a:t>
            </a:r>
            <a:r>
              <a:rPr lang="cs-CZ" b="0" baseline="0" dirty="0" err="1"/>
              <a:t>strategic</a:t>
            </a:r>
            <a:r>
              <a:rPr lang="cs-CZ" b="0" baseline="0" dirty="0"/>
              <a:t> </a:t>
            </a:r>
            <a:r>
              <a:rPr lang="cs-CZ" b="0" baseline="0" dirty="0" err="1"/>
              <a:t>plans</a:t>
            </a:r>
            <a:r>
              <a:rPr lang="cs-CZ" b="0" baseline="0" dirty="0"/>
              <a:t> </a:t>
            </a:r>
            <a:r>
              <a:rPr lang="cs-CZ" b="0" baseline="0" dirty="0" err="1"/>
              <a:t>involve</a:t>
            </a:r>
            <a:r>
              <a:rPr lang="cs-CZ" b="0" baseline="0" dirty="0"/>
              <a:t> </a:t>
            </a:r>
            <a:r>
              <a:rPr lang="cs-CZ" b="0" baseline="0" dirty="0" err="1"/>
              <a:t>some</a:t>
            </a:r>
            <a:r>
              <a:rPr lang="cs-CZ" b="0" baseline="0" dirty="0"/>
              <a:t> </a:t>
            </a:r>
            <a:r>
              <a:rPr lang="cs-CZ" b="0" baseline="0" dirty="0" err="1"/>
              <a:t>strategic</a:t>
            </a:r>
            <a:r>
              <a:rPr lang="cs-CZ" b="0" baseline="0" dirty="0"/>
              <a:t> vision </a:t>
            </a:r>
            <a:r>
              <a:rPr lang="cs-CZ" b="0" baseline="0" dirty="0" err="1"/>
              <a:t>or</a:t>
            </a:r>
            <a:r>
              <a:rPr lang="cs-CZ" b="0" baseline="0" dirty="0"/>
              <a:t> </a:t>
            </a:r>
            <a:r>
              <a:rPr lang="cs-CZ" b="0" baseline="0" dirty="0" err="1"/>
              <a:t>specific</a:t>
            </a:r>
            <a:r>
              <a:rPr lang="cs-CZ" b="0" baseline="0" dirty="0"/>
              <a:t> </a:t>
            </a:r>
            <a:r>
              <a:rPr lang="cs-CZ" b="0" baseline="0" dirty="0" err="1"/>
              <a:t>aims</a:t>
            </a:r>
            <a:r>
              <a:rPr lang="cs-CZ" b="0" baseline="0" dirty="0"/>
              <a:t> </a:t>
            </a:r>
            <a:r>
              <a:rPr lang="cs-CZ" b="0" baseline="0" dirty="0" err="1"/>
              <a:t>regarding</a:t>
            </a:r>
            <a:r>
              <a:rPr lang="cs-CZ" b="0" baseline="0" dirty="0"/>
              <a:t> DI. </a:t>
            </a:r>
            <a:r>
              <a:rPr lang="cs-CZ" b="0" baseline="0" dirty="0" err="1"/>
              <a:t>Some</a:t>
            </a:r>
            <a:r>
              <a:rPr lang="cs-CZ" b="0" baseline="0" dirty="0"/>
              <a:t> </a:t>
            </a:r>
            <a:r>
              <a:rPr lang="cs-CZ" b="0" baseline="0" dirty="0" err="1"/>
              <a:t>regions</a:t>
            </a:r>
            <a:r>
              <a:rPr lang="cs-CZ" b="0" baseline="0" dirty="0"/>
              <a:t> </a:t>
            </a:r>
            <a:r>
              <a:rPr lang="cs-CZ" b="0" baseline="0" dirty="0" err="1"/>
              <a:t>also</a:t>
            </a:r>
            <a:r>
              <a:rPr lang="cs-CZ" b="0" baseline="0" dirty="0"/>
              <a:t> </a:t>
            </a:r>
            <a:r>
              <a:rPr lang="cs-CZ" b="0" baseline="0" dirty="0" err="1"/>
              <a:t>have</a:t>
            </a:r>
            <a:r>
              <a:rPr lang="cs-CZ" b="0" baseline="0" dirty="0"/>
              <a:t> DI </a:t>
            </a:r>
            <a:r>
              <a:rPr lang="cs-CZ" b="0" baseline="0" dirty="0" err="1"/>
              <a:t>specific</a:t>
            </a:r>
            <a:r>
              <a:rPr lang="cs-CZ" b="0" baseline="0" dirty="0"/>
              <a:t> </a:t>
            </a:r>
            <a:r>
              <a:rPr lang="cs-CZ" b="0" baseline="0" dirty="0" err="1"/>
              <a:t>strategic</a:t>
            </a:r>
            <a:r>
              <a:rPr lang="cs-CZ" b="0" baseline="0" dirty="0"/>
              <a:t> </a:t>
            </a:r>
            <a:r>
              <a:rPr lang="cs-CZ" b="0" baseline="0" dirty="0" err="1"/>
              <a:t>plans</a:t>
            </a:r>
            <a:r>
              <a:rPr lang="cs-CZ" b="0" baseline="0" dirty="0"/>
              <a:t>.</a:t>
            </a:r>
            <a:endParaRPr lang="cs-CZ" b="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5</a:t>
            </a:fld>
            <a:endParaRPr lang="cs-CZ"/>
          </a:p>
        </p:txBody>
      </p:sp>
    </p:spTree>
    <p:extLst>
      <p:ext uri="{BB962C8B-B14F-4D97-AF65-F5344CB8AC3E}">
        <p14:creationId xmlns:p14="http://schemas.microsoft.com/office/powerpoint/2010/main" val="290659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8</a:t>
            </a:fld>
            <a:endParaRPr lang="cs-CZ"/>
          </a:p>
        </p:txBody>
      </p:sp>
    </p:spTree>
    <p:extLst>
      <p:ext uri="{BB962C8B-B14F-4D97-AF65-F5344CB8AC3E}">
        <p14:creationId xmlns:p14="http://schemas.microsoft.com/office/powerpoint/2010/main" val="287691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10</a:t>
            </a:fld>
            <a:endParaRPr lang="cs-CZ"/>
          </a:p>
        </p:txBody>
      </p:sp>
    </p:spTree>
    <p:extLst>
      <p:ext uri="{BB962C8B-B14F-4D97-AF65-F5344CB8AC3E}">
        <p14:creationId xmlns:p14="http://schemas.microsoft.com/office/powerpoint/2010/main" val="16835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Criteria for community-based social services</a:t>
            </a:r>
            <a:r>
              <a:rPr lang="cs-CZ" dirty="0"/>
              <a:t> </a:t>
            </a:r>
            <a:r>
              <a:rPr lang="cs-CZ" dirty="0" err="1"/>
              <a:t>is</a:t>
            </a:r>
            <a:r>
              <a:rPr lang="cs-CZ" dirty="0"/>
              <a:t> a</a:t>
            </a:r>
            <a:r>
              <a:rPr lang="cs-CZ" baseline="0" dirty="0"/>
              <a:t> </a:t>
            </a:r>
            <a:r>
              <a:rPr lang="cs-CZ" baseline="0" dirty="0" err="1"/>
              <a:t>document</a:t>
            </a:r>
            <a:r>
              <a:rPr lang="cs-CZ" baseline="0" dirty="0"/>
              <a:t> non-</a:t>
            </a:r>
            <a:r>
              <a:rPr lang="cs-CZ" baseline="0" dirty="0" err="1"/>
              <a:t>binding</a:t>
            </a:r>
            <a:r>
              <a:rPr lang="cs-CZ" baseline="0" dirty="0"/>
              <a:t> in </a:t>
            </a:r>
            <a:r>
              <a:rPr lang="cs-CZ" baseline="0" dirty="0" err="1"/>
              <a:t>providing</a:t>
            </a:r>
            <a:r>
              <a:rPr lang="cs-CZ" baseline="0" dirty="0"/>
              <a:t> </a:t>
            </a:r>
            <a:r>
              <a:rPr lang="cs-CZ" baseline="0" dirty="0" err="1"/>
              <a:t>social</a:t>
            </a:r>
            <a:r>
              <a:rPr lang="cs-CZ" baseline="0" dirty="0"/>
              <a:t> </a:t>
            </a:r>
            <a:r>
              <a:rPr lang="cs-CZ" baseline="0" dirty="0" err="1"/>
              <a:t>services</a:t>
            </a:r>
            <a:r>
              <a:rPr lang="cs-CZ" baseline="0" dirty="0"/>
              <a:t>. </a:t>
            </a:r>
            <a:r>
              <a:rPr lang="cs-CZ" baseline="0" dirty="0" err="1"/>
              <a:t>Nevertheless</a:t>
            </a:r>
            <a:r>
              <a:rPr lang="cs-CZ" baseline="0" dirty="0"/>
              <a:t>, </a:t>
            </a:r>
            <a:r>
              <a:rPr lang="cs-CZ" baseline="0" dirty="0" err="1"/>
              <a:t>it</a:t>
            </a:r>
            <a:r>
              <a:rPr lang="cs-CZ" baseline="0" dirty="0"/>
              <a:t> </a:t>
            </a:r>
            <a:r>
              <a:rPr lang="cs-CZ" baseline="0" dirty="0" err="1"/>
              <a:t>is</a:t>
            </a:r>
            <a:r>
              <a:rPr lang="cs-CZ" baseline="0" dirty="0"/>
              <a:t> </a:t>
            </a:r>
            <a:r>
              <a:rPr lang="cs-CZ" baseline="0" dirty="0" err="1"/>
              <a:t>used</a:t>
            </a:r>
            <a:r>
              <a:rPr lang="cs-CZ" baseline="0" dirty="0"/>
              <a:t> as </a:t>
            </a:r>
            <a:r>
              <a:rPr lang="cs-CZ" baseline="0" dirty="0" err="1"/>
              <a:t>binding</a:t>
            </a:r>
            <a:r>
              <a:rPr lang="cs-CZ" baseline="0" dirty="0"/>
              <a:t> </a:t>
            </a:r>
            <a:r>
              <a:rPr lang="cs-CZ" baseline="0" dirty="0" err="1"/>
              <a:t>while</a:t>
            </a:r>
            <a:r>
              <a:rPr lang="cs-CZ" baseline="0" dirty="0"/>
              <a:t> </a:t>
            </a:r>
            <a:r>
              <a:rPr lang="cs-CZ" baseline="0" dirty="0" err="1"/>
              <a:t>building</a:t>
            </a:r>
            <a:r>
              <a:rPr lang="cs-CZ" baseline="0" dirty="0"/>
              <a:t>/</a:t>
            </a:r>
            <a:r>
              <a:rPr lang="cs-CZ" baseline="0" dirty="0" err="1"/>
              <a:t>reconstructing</a:t>
            </a:r>
            <a:r>
              <a:rPr lang="cs-CZ" baseline="0" dirty="0"/>
              <a:t> </a:t>
            </a:r>
            <a:r>
              <a:rPr lang="cs-CZ" baseline="0" dirty="0" err="1"/>
              <a:t>new</a:t>
            </a:r>
            <a:r>
              <a:rPr lang="cs-CZ" baseline="0" dirty="0"/>
              <a:t> </a:t>
            </a:r>
            <a:r>
              <a:rPr lang="cs-CZ" baseline="0" dirty="0" err="1"/>
              <a:t>facilities</a:t>
            </a:r>
            <a:r>
              <a:rPr lang="cs-CZ" baseline="0" dirty="0"/>
              <a:t> </a:t>
            </a:r>
            <a:r>
              <a:rPr lang="cs-CZ" baseline="0" dirty="0" err="1"/>
              <a:t>for</a:t>
            </a:r>
            <a:r>
              <a:rPr lang="cs-CZ" baseline="0" dirty="0"/>
              <a:t> </a:t>
            </a:r>
            <a:r>
              <a:rPr lang="cs-CZ" baseline="0" dirty="0" err="1"/>
              <a:t>social</a:t>
            </a:r>
            <a:r>
              <a:rPr lang="cs-CZ" baseline="0" dirty="0"/>
              <a:t> </a:t>
            </a:r>
            <a:r>
              <a:rPr lang="cs-CZ" baseline="0" dirty="0" err="1"/>
              <a:t>serivres</a:t>
            </a:r>
            <a:r>
              <a:rPr lang="cs-CZ" baseline="0" dirty="0"/>
              <a:t>, </a:t>
            </a:r>
            <a:r>
              <a:rPr lang="cs-CZ" baseline="0" dirty="0" err="1"/>
              <a:t>which</a:t>
            </a:r>
            <a:r>
              <a:rPr lang="cs-CZ" baseline="0" dirty="0"/>
              <a:t> are </a:t>
            </a:r>
            <a:r>
              <a:rPr lang="cs-CZ" baseline="0" dirty="0" err="1"/>
              <a:t>financed</a:t>
            </a:r>
            <a:r>
              <a:rPr lang="cs-CZ" baseline="0" dirty="0"/>
              <a:t> </a:t>
            </a:r>
            <a:r>
              <a:rPr lang="cs-CZ" baseline="0" dirty="0" err="1"/>
              <a:t>from</a:t>
            </a:r>
            <a:r>
              <a:rPr lang="cs-CZ" baseline="0" dirty="0"/>
              <a:t> </a:t>
            </a:r>
            <a:r>
              <a:rPr lang="cs-CZ" baseline="0" dirty="0" err="1"/>
              <a:t>Eu</a:t>
            </a:r>
            <a:r>
              <a:rPr lang="cs-CZ" baseline="0" dirty="0"/>
              <a:t> </a:t>
            </a:r>
            <a:r>
              <a:rPr lang="cs-CZ" baseline="0" dirty="0" err="1"/>
              <a:t>structural</a:t>
            </a:r>
            <a:r>
              <a:rPr lang="cs-CZ" baseline="0" dirty="0"/>
              <a:t> </a:t>
            </a:r>
            <a:r>
              <a:rPr lang="cs-CZ" baseline="0" dirty="0" err="1"/>
              <a:t>funds</a:t>
            </a:r>
            <a:r>
              <a:rPr lang="cs-CZ" baseline="0" dirty="0"/>
              <a:t>. </a:t>
            </a:r>
            <a:r>
              <a:rPr lang="cs-CZ" baseline="0" dirty="0" err="1"/>
              <a:t>It</a:t>
            </a:r>
            <a:r>
              <a:rPr lang="cs-CZ" baseline="0" dirty="0"/>
              <a:t> </a:t>
            </a:r>
            <a:r>
              <a:rPr lang="cs-CZ" baseline="0" dirty="0" err="1"/>
              <a:t>is</a:t>
            </a:r>
            <a:r>
              <a:rPr lang="cs-CZ" baseline="0" dirty="0"/>
              <a:t> </a:t>
            </a:r>
            <a:r>
              <a:rPr lang="cs-CZ" baseline="0" dirty="0" err="1"/>
              <a:t>currently</a:t>
            </a:r>
            <a:r>
              <a:rPr lang="cs-CZ" baseline="0" dirty="0"/>
              <a:t> </a:t>
            </a:r>
            <a:r>
              <a:rPr lang="cs-CZ" baseline="0" dirty="0" err="1"/>
              <a:t>the</a:t>
            </a:r>
            <a:r>
              <a:rPr lang="cs-CZ" baseline="0" dirty="0"/>
              <a:t> </a:t>
            </a:r>
            <a:r>
              <a:rPr lang="cs-CZ" baseline="0" dirty="0" err="1"/>
              <a:t>only</a:t>
            </a:r>
            <a:r>
              <a:rPr lang="cs-CZ" baseline="0" dirty="0"/>
              <a:t> </a:t>
            </a:r>
            <a:r>
              <a:rPr lang="cs-CZ" baseline="0" dirty="0" err="1"/>
              <a:t>document</a:t>
            </a:r>
            <a:r>
              <a:rPr lang="cs-CZ" baseline="0" dirty="0"/>
              <a:t> </a:t>
            </a:r>
            <a:r>
              <a:rPr lang="cs-CZ" baseline="0" dirty="0" err="1"/>
              <a:t>which</a:t>
            </a:r>
            <a:r>
              <a:rPr lang="cs-CZ" baseline="0" dirty="0"/>
              <a:t> </a:t>
            </a:r>
            <a:r>
              <a:rPr lang="cs-CZ" baseline="0" dirty="0" err="1"/>
              <a:t>contains</a:t>
            </a:r>
            <a:r>
              <a:rPr lang="cs-CZ" baseline="0" dirty="0"/>
              <a:t> </a:t>
            </a:r>
            <a:r>
              <a:rPr lang="cs-CZ" baseline="0" dirty="0" err="1"/>
              <a:t>the</a:t>
            </a:r>
            <a:r>
              <a:rPr lang="cs-CZ" baseline="0" dirty="0"/>
              <a:t> </a:t>
            </a:r>
            <a:r>
              <a:rPr lang="cs-CZ" baseline="0" dirty="0" err="1"/>
              <a:t>definition</a:t>
            </a:r>
            <a:r>
              <a:rPr lang="cs-CZ" baseline="0" dirty="0"/>
              <a:t> </a:t>
            </a:r>
            <a:r>
              <a:rPr lang="cs-CZ" baseline="0" dirty="0" err="1"/>
              <a:t>of</a:t>
            </a:r>
            <a:r>
              <a:rPr lang="cs-CZ" baseline="0" dirty="0"/>
              <a:t> </a:t>
            </a:r>
            <a:r>
              <a:rPr lang="cs-CZ" baseline="0" dirty="0" err="1"/>
              <a:t>comunity</a:t>
            </a:r>
            <a:r>
              <a:rPr lang="cs-CZ" baseline="0" dirty="0"/>
              <a:t> </a:t>
            </a:r>
            <a:r>
              <a:rPr lang="cs-CZ" baseline="0" dirty="0" err="1"/>
              <a:t>based</a:t>
            </a:r>
            <a:r>
              <a:rPr lang="cs-CZ" baseline="0" dirty="0"/>
              <a:t> </a:t>
            </a:r>
            <a:r>
              <a:rPr lang="cs-CZ" baseline="0" dirty="0" err="1"/>
              <a:t>services</a:t>
            </a:r>
            <a:r>
              <a:rPr lang="cs-CZ" baseline="0" dirty="0"/>
              <a:t>. </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11</a:t>
            </a:fld>
            <a:endParaRPr lang="cs-CZ"/>
          </a:p>
        </p:txBody>
      </p:sp>
    </p:spTree>
    <p:extLst>
      <p:ext uri="{BB962C8B-B14F-4D97-AF65-F5344CB8AC3E}">
        <p14:creationId xmlns:p14="http://schemas.microsoft.com/office/powerpoint/2010/main" val="207898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An integral part of the transformation of social services from the institutional model to the community model is the abolition of institutions (reduction of capacities in institutions) and the development of community-based social services. </a:t>
            </a:r>
            <a:endParaRPr lang="cs-CZ" dirty="0"/>
          </a:p>
          <a:p>
            <a:endParaRPr lang="cs-CZ" dirty="0"/>
          </a:p>
          <a:p>
            <a:r>
              <a:rPr lang="cs-CZ" dirty="0" err="1"/>
              <a:t>Therefore</a:t>
            </a:r>
            <a:r>
              <a:rPr lang="cs-CZ" baseline="0" dirty="0"/>
              <a:t> </a:t>
            </a:r>
            <a:r>
              <a:rPr lang="cs-CZ" baseline="0" dirty="0" err="1"/>
              <a:t>we</a:t>
            </a:r>
            <a:r>
              <a:rPr lang="cs-CZ" baseline="0" dirty="0"/>
              <a:t> </a:t>
            </a:r>
            <a:r>
              <a:rPr lang="cs-CZ" baseline="0" dirty="0" err="1"/>
              <a:t>decided</a:t>
            </a:r>
            <a:r>
              <a:rPr lang="cs-CZ" baseline="0" dirty="0"/>
              <a:t> to </a:t>
            </a:r>
            <a:r>
              <a:rPr lang="cs-CZ" baseline="0" dirty="0" err="1"/>
              <a:t>assess</a:t>
            </a:r>
            <a:r>
              <a:rPr lang="cs-CZ" baseline="0" dirty="0"/>
              <a:t> </a:t>
            </a:r>
            <a:r>
              <a:rPr lang="cs-CZ" baseline="0" dirty="0" err="1"/>
              <a:t>the</a:t>
            </a:r>
            <a:r>
              <a:rPr lang="cs-CZ" baseline="0" dirty="0"/>
              <a:t> </a:t>
            </a:r>
            <a:r>
              <a:rPr lang="cs-CZ" baseline="0" dirty="0" err="1"/>
              <a:t>objectives</a:t>
            </a:r>
            <a:r>
              <a:rPr lang="cs-CZ" baseline="0" dirty="0"/>
              <a:t> in </a:t>
            </a:r>
            <a:r>
              <a:rPr lang="cs-CZ" baseline="0" dirty="0" err="1"/>
              <a:t>strategic</a:t>
            </a:r>
            <a:r>
              <a:rPr lang="cs-CZ" baseline="0" dirty="0"/>
              <a:t> </a:t>
            </a:r>
            <a:r>
              <a:rPr lang="cs-CZ" baseline="0" dirty="0" err="1"/>
              <a:t>plans</a:t>
            </a:r>
            <a:r>
              <a:rPr lang="cs-CZ" baseline="0" dirty="0"/>
              <a:t> </a:t>
            </a:r>
            <a:r>
              <a:rPr lang="cs-CZ" baseline="0" dirty="0" err="1"/>
              <a:t>concerning</a:t>
            </a:r>
            <a:r>
              <a:rPr lang="cs-CZ" baseline="0" dirty="0"/>
              <a:t> these </a:t>
            </a:r>
            <a:r>
              <a:rPr lang="cs-CZ" baseline="0" dirty="0" err="1"/>
              <a:t>two</a:t>
            </a:r>
            <a:r>
              <a:rPr lang="cs-CZ" baseline="0" dirty="0"/>
              <a:t> </a:t>
            </a:r>
            <a:r>
              <a:rPr lang="cs-CZ" baseline="0" dirty="0" err="1"/>
              <a:t>main</a:t>
            </a:r>
            <a:r>
              <a:rPr lang="cs-CZ" baseline="0" dirty="0"/>
              <a:t> </a:t>
            </a:r>
            <a:r>
              <a:rPr lang="cs-CZ" baseline="0" dirty="0" err="1"/>
              <a:t>goals</a:t>
            </a:r>
            <a:r>
              <a:rPr lang="cs-CZ" baseline="0" dirty="0"/>
              <a:t> </a:t>
            </a:r>
            <a:r>
              <a:rPr lang="cs-CZ" baseline="0" dirty="0" err="1"/>
              <a:t>of</a:t>
            </a:r>
            <a:r>
              <a:rPr lang="cs-CZ" baseline="0" dirty="0"/>
              <a:t> DI.</a:t>
            </a:r>
          </a:p>
          <a:p>
            <a:r>
              <a:rPr lang="cs-CZ" baseline="0" dirty="0" err="1"/>
              <a:t>The</a:t>
            </a:r>
            <a:r>
              <a:rPr lang="cs-CZ" baseline="0" dirty="0"/>
              <a:t> </a:t>
            </a:r>
            <a:r>
              <a:rPr lang="cs-CZ" baseline="0" dirty="0" err="1"/>
              <a:t>graph</a:t>
            </a:r>
            <a:r>
              <a:rPr lang="cs-CZ" baseline="0" dirty="0"/>
              <a:t> </a:t>
            </a:r>
            <a:r>
              <a:rPr lang="cs-CZ" baseline="0" dirty="0" err="1"/>
              <a:t>shows</a:t>
            </a:r>
            <a:r>
              <a:rPr lang="cs-CZ" baseline="0" dirty="0"/>
              <a:t> </a:t>
            </a:r>
            <a:r>
              <a:rPr lang="cs-CZ" baseline="0" dirty="0" err="1"/>
              <a:t>that</a:t>
            </a:r>
            <a:r>
              <a:rPr lang="cs-CZ" baseline="0" dirty="0"/>
              <a:t>…</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12</a:t>
            </a:fld>
            <a:endParaRPr lang="cs-CZ"/>
          </a:p>
        </p:txBody>
      </p:sp>
    </p:spTree>
    <p:extLst>
      <p:ext uri="{BB962C8B-B14F-4D97-AF65-F5344CB8AC3E}">
        <p14:creationId xmlns:p14="http://schemas.microsoft.com/office/powerpoint/2010/main" val="1291951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13</a:t>
            </a:fld>
            <a:endParaRPr lang="cs-CZ"/>
          </a:p>
        </p:txBody>
      </p:sp>
    </p:spTree>
    <p:extLst>
      <p:ext uri="{BB962C8B-B14F-4D97-AF65-F5344CB8AC3E}">
        <p14:creationId xmlns:p14="http://schemas.microsoft.com/office/powerpoint/2010/main" val="12889240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DADCD9-4CC7-4358-808D-5ADDCFF09F54}"/>
              </a:ext>
            </a:extLst>
          </p:cNvPr>
          <p:cNvSpPr>
            <a:spLocks noGrp="1"/>
          </p:cNvSpPr>
          <p:nvPr>
            <p:ph type="ctrTitle" hasCustomPrompt="1"/>
          </p:nvPr>
        </p:nvSpPr>
        <p:spPr>
          <a:xfrm>
            <a:off x="-44246" y="974884"/>
            <a:ext cx="9188246" cy="1856807"/>
          </a:xfrm>
          <a:noFill/>
          <a:ln>
            <a:noFill/>
          </a:ln>
        </p:spPr>
        <p:txBody>
          <a:bodyPr lIns="648000" anchor="ctr" anchorCtr="0">
            <a:normAutofit/>
          </a:bodyPr>
          <a:lstStyle>
            <a:lvl1pPr marL="0" indent="0" algn="l">
              <a:defRPr sz="3300">
                <a:solidFill>
                  <a:srgbClr val="008276"/>
                </a:solidFill>
              </a:defRPr>
            </a:lvl1pPr>
          </a:lstStyle>
          <a:p>
            <a:r>
              <a:rPr lang="cs-CZ" dirty="0"/>
              <a:t>SLAĎOVÁNÍ PRACOVNÍHO,</a:t>
            </a:r>
            <a:br>
              <a:rPr lang="cs-CZ" dirty="0"/>
            </a:br>
            <a:r>
              <a:rPr lang="cs-CZ" dirty="0"/>
              <a:t>OSOBNÍHO A RODINNÉHO ŽIVOTA</a:t>
            </a:r>
          </a:p>
        </p:txBody>
      </p:sp>
      <p:sp>
        <p:nvSpPr>
          <p:cNvPr id="3" name="Podnadpis 2">
            <a:extLst>
              <a:ext uri="{FF2B5EF4-FFF2-40B4-BE49-F238E27FC236}">
                <a16:creationId xmlns:a16="http://schemas.microsoft.com/office/drawing/2014/main" id="{5B32B835-7194-48BC-950F-A2A23A61C695}"/>
              </a:ext>
            </a:extLst>
          </p:cNvPr>
          <p:cNvSpPr>
            <a:spLocks noGrp="1"/>
          </p:cNvSpPr>
          <p:nvPr>
            <p:ph type="subTitle" idx="1" hasCustomPrompt="1"/>
          </p:nvPr>
        </p:nvSpPr>
        <p:spPr>
          <a:xfrm>
            <a:off x="-44245" y="5202238"/>
            <a:ext cx="6315997" cy="1655762"/>
          </a:xfrm>
          <a:solidFill>
            <a:srgbClr val="008276"/>
          </a:solidFill>
          <a:ln>
            <a:solidFill>
              <a:srgbClr val="008276"/>
            </a:solidFill>
          </a:ln>
        </p:spPr>
        <p:txBody>
          <a:bodyPr lIns="720000" anchor="ctr" anchorCtr="0">
            <a:normAutofit/>
          </a:bodyPr>
          <a:lstStyle>
            <a:lvl1pPr marL="0" indent="0" algn="l">
              <a:spcBef>
                <a:spcPts val="0"/>
              </a:spcBef>
              <a:buNone/>
              <a:defRPr sz="2400" b="1" i="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dirty="0"/>
              <a:t>typ zprávy</a:t>
            </a:r>
          </a:p>
          <a:p>
            <a:r>
              <a:rPr lang="cs-CZ" dirty="0"/>
              <a:t>z čeho</a:t>
            </a:r>
          </a:p>
        </p:txBody>
      </p:sp>
      <p:sp>
        <p:nvSpPr>
          <p:cNvPr id="11" name="Zástupný symbol pro text 10">
            <a:extLst>
              <a:ext uri="{FF2B5EF4-FFF2-40B4-BE49-F238E27FC236}">
                <a16:creationId xmlns:a16="http://schemas.microsoft.com/office/drawing/2014/main" id="{DBA5C3D0-A166-48A6-AE13-A7DB25D831D5}"/>
              </a:ext>
            </a:extLst>
          </p:cNvPr>
          <p:cNvSpPr>
            <a:spLocks noGrp="1"/>
          </p:cNvSpPr>
          <p:nvPr>
            <p:ph type="body" sz="quarter" idx="10" hasCustomPrompt="1"/>
          </p:nvPr>
        </p:nvSpPr>
        <p:spPr>
          <a:xfrm>
            <a:off x="6559845" y="486697"/>
            <a:ext cx="2141823" cy="502777"/>
          </a:xfrm>
        </p:spPr>
        <p:txBody>
          <a:bodyPr anchor="ctr" anchorCtr="0">
            <a:noAutofit/>
          </a:bodyPr>
          <a:lstStyle>
            <a:lvl1pPr marL="0" indent="0" algn="r">
              <a:buNone/>
              <a:defRPr sz="1800" b="1">
                <a:solidFill>
                  <a:schemeClr val="tx1"/>
                </a:solidFill>
              </a:defRPr>
            </a:lvl1pPr>
          </a:lstStyle>
          <a:p>
            <a:pPr lvl="0"/>
            <a:r>
              <a:rPr lang="cs-CZ" dirty="0"/>
              <a:t>jméno příjmení</a:t>
            </a:r>
          </a:p>
        </p:txBody>
      </p:sp>
      <p:pic>
        <p:nvPicPr>
          <p:cNvPr id="17" name="Obrázek 16">
            <a:extLst>
              <a:ext uri="{FF2B5EF4-FFF2-40B4-BE49-F238E27FC236}">
                <a16:creationId xmlns:a16="http://schemas.microsoft.com/office/drawing/2014/main" id="{42F32869-EB23-4FB0-8023-EFDC01D2FB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88298"/>
            <a:ext cx="9144000" cy="170688"/>
          </a:xfrm>
          <a:prstGeom prst="rect">
            <a:avLst/>
          </a:prstGeom>
        </p:spPr>
      </p:pic>
      <p:sp>
        <p:nvSpPr>
          <p:cNvPr id="19" name="Zástupný symbol obrázku 18">
            <a:extLst>
              <a:ext uri="{FF2B5EF4-FFF2-40B4-BE49-F238E27FC236}">
                <a16:creationId xmlns:a16="http://schemas.microsoft.com/office/drawing/2014/main" id="{4663E019-A5B4-4EE3-8096-7C363D1D5DFB}"/>
              </a:ext>
            </a:extLst>
          </p:cNvPr>
          <p:cNvSpPr>
            <a:spLocks noGrp="1"/>
          </p:cNvSpPr>
          <p:nvPr>
            <p:ph type="pic" sz="quarter" idx="11"/>
          </p:nvPr>
        </p:nvSpPr>
        <p:spPr>
          <a:xfrm>
            <a:off x="-44246" y="2906971"/>
            <a:ext cx="4536000" cy="2232000"/>
          </a:xfrm>
        </p:spPr>
        <p:txBody>
          <a:bodyPr/>
          <a:lstStyle/>
          <a:p>
            <a:r>
              <a:rPr lang="cs-CZ"/>
              <a:t>Kliknutím na ikonu přidáte obrázek.</a:t>
            </a:r>
          </a:p>
        </p:txBody>
      </p:sp>
      <p:sp>
        <p:nvSpPr>
          <p:cNvPr id="20" name="Zástupný symbol obrázku 18">
            <a:extLst>
              <a:ext uri="{FF2B5EF4-FFF2-40B4-BE49-F238E27FC236}">
                <a16:creationId xmlns:a16="http://schemas.microsoft.com/office/drawing/2014/main" id="{0F48F9AC-F5BF-43EE-A2C7-DCB85B97D365}"/>
              </a:ext>
            </a:extLst>
          </p:cNvPr>
          <p:cNvSpPr>
            <a:spLocks noGrp="1"/>
          </p:cNvSpPr>
          <p:nvPr>
            <p:ph type="pic" sz="quarter" idx="12"/>
          </p:nvPr>
        </p:nvSpPr>
        <p:spPr>
          <a:xfrm>
            <a:off x="4597764" y="2910237"/>
            <a:ext cx="4583768" cy="2232000"/>
          </a:xfrm>
        </p:spPr>
        <p:txBody>
          <a:bodyPr/>
          <a:lstStyle/>
          <a:p>
            <a:r>
              <a:rPr lang="cs-CZ"/>
              <a:t>Kliknutím na ikonu přidáte obrázek.</a:t>
            </a:r>
          </a:p>
        </p:txBody>
      </p:sp>
      <p:sp>
        <p:nvSpPr>
          <p:cNvPr id="22" name="Zástupný symbol pro text 21">
            <a:extLst>
              <a:ext uri="{FF2B5EF4-FFF2-40B4-BE49-F238E27FC236}">
                <a16:creationId xmlns:a16="http://schemas.microsoft.com/office/drawing/2014/main" id="{5E08AF9F-5C2D-405E-9A0F-732E2050937C}"/>
              </a:ext>
            </a:extLst>
          </p:cNvPr>
          <p:cNvSpPr>
            <a:spLocks noGrp="1"/>
          </p:cNvSpPr>
          <p:nvPr>
            <p:ph type="body" sz="quarter" idx="13" hasCustomPrompt="1"/>
          </p:nvPr>
        </p:nvSpPr>
        <p:spPr>
          <a:xfrm>
            <a:off x="6007894" y="5200190"/>
            <a:ext cx="3173638" cy="1655762"/>
          </a:xfrm>
          <a:solidFill>
            <a:srgbClr val="008276"/>
          </a:solidFill>
          <a:ln>
            <a:solidFill>
              <a:srgbClr val="008276"/>
            </a:solidFill>
          </a:ln>
        </p:spPr>
        <p:txBody>
          <a:bodyPr tIns="360000" rIns="720000" anchor="ctr" anchorCtr="0">
            <a:normAutofit/>
          </a:bodyPr>
          <a:lstStyle>
            <a:lvl1pPr marL="0" indent="0" algn="r">
              <a:buNone/>
              <a:defRPr sz="2400" b="1" cap="all" baseline="0">
                <a:solidFill>
                  <a:schemeClr val="bg1"/>
                </a:solidFill>
                <a:latin typeface="Calibri" panose="020F0502020204030204" pitchFamily="34" charset="0"/>
              </a:defRPr>
            </a:lvl1pPr>
          </a:lstStyle>
          <a:p>
            <a:pPr lvl="0"/>
            <a:r>
              <a:rPr lang="cs-CZ" dirty="0"/>
              <a:t>rok</a:t>
            </a:r>
          </a:p>
        </p:txBody>
      </p:sp>
      <p:pic>
        <p:nvPicPr>
          <p:cNvPr id="5" name="Obrázek 4">
            <a:extLst>
              <a:ext uri="{FF2B5EF4-FFF2-40B4-BE49-F238E27FC236}">
                <a16:creationId xmlns:a16="http://schemas.microsoft.com/office/drawing/2014/main" id="{79BD23CA-37E6-47BE-A3BD-E76D7EB89C3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5559" y="208796"/>
            <a:ext cx="2880000" cy="735444"/>
          </a:xfrm>
          <a:prstGeom prst="rect">
            <a:avLst/>
          </a:prstGeom>
        </p:spPr>
      </p:pic>
    </p:spTree>
    <p:extLst>
      <p:ext uri="{BB962C8B-B14F-4D97-AF65-F5344CB8AC3E}">
        <p14:creationId xmlns:p14="http://schemas.microsoft.com/office/powerpoint/2010/main" val="279290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ředělová strana žlutozelená">
    <p:spTree>
      <p:nvGrpSpPr>
        <p:cNvPr id="1" name=""/>
        <p:cNvGrpSpPr/>
        <p:nvPr/>
      </p:nvGrpSpPr>
      <p:grpSpPr>
        <a:xfrm>
          <a:off x="0" y="0"/>
          <a:ext cx="0" cy="0"/>
          <a:chOff x="0" y="0"/>
          <a:chExt cx="0" cy="0"/>
        </a:xfrm>
      </p:grpSpPr>
      <p:sp>
        <p:nvSpPr>
          <p:cNvPr id="4" name="Zástupný symbol obrázku 3">
            <a:extLst>
              <a:ext uri="{FF2B5EF4-FFF2-40B4-BE49-F238E27FC236}">
                <a16:creationId xmlns:a16="http://schemas.microsoft.com/office/drawing/2014/main" id="{3717BE62-0014-45B7-9D82-70BD03605747}"/>
              </a:ext>
            </a:extLst>
          </p:cNvPr>
          <p:cNvSpPr>
            <a:spLocks noGrp="1"/>
          </p:cNvSpPr>
          <p:nvPr>
            <p:ph type="pic" sz="quarter" idx="16"/>
          </p:nvPr>
        </p:nvSpPr>
        <p:spPr>
          <a:xfrm>
            <a:off x="0" y="0"/>
            <a:ext cx="9144000" cy="6858000"/>
          </a:xfrm>
        </p:spPr>
        <p:txBody>
          <a:bodyPr anchor="ctr" anchorCtr="0"/>
          <a:lstStyle>
            <a:lvl1pPr marL="0" indent="0">
              <a:buNone/>
              <a:defRPr/>
            </a:lvl1pPr>
          </a:lstStyle>
          <a:p>
            <a:r>
              <a:rPr lang="cs-CZ"/>
              <a:t>Kliknutím na ikonu přidáte obrázek.</a:t>
            </a:r>
            <a:endParaRPr lang="cs-CZ" dirty="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913020"/>
          </a:xfrm>
        </p:spPr>
        <p:txBody>
          <a:bodyPr/>
          <a:lstStyle>
            <a:lvl1pPr>
              <a:defRPr>
                <a:solidFill>
                  <a:schemeClr val="bg1"/>
                </a:solidFill>
              </a:defRPr>
            </a:lvl1pPr>
          </a:lstStyle>
          <a:p>
            <a:r>
              <a:rPr lang="cs-CZ" dirty="0"/>
              <a:t>nadpis předělové strany</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16618" y="4596063"/>
            <a:ext cx="8527382" cy="1648325"/>
          </a:xfrm>
          <a:solidFill>
            <a:srgbClr val="AFC32D">
              <a:alpha val="80000"/>
            </a:srgbClr>
          </a:solidFill>
        </p:spPr>
        <p:txBody>
          <a:bodyPr>
            <a:normAutofit/>
          </a:bodyPr>
          <a:lstStyle>
            <a:lvl1pPr marL="0" indent="0">
              <a:buNone/>
              <a:defRPr sz="2400">
                <a:solidFill>
                  <a:schemeClr val="bg1"/>
                </a:solidFill>
              </a:defRPr>
            </a:lvl1pPr>
          </a:lstStyle>
          <a:p>
            <a:pPr lvl="0"/>
            <a:r>
              <a:rPr lang="cs-CZ" dirty="0"/>
              <a:t>text předělové strany</a:t>
            </a:r>
          </a:p>
        </p:txBody>
      </p:sp>
    </p:spTree>
    <p:extLst>
      <p:ext uri="{BB962C8B-B14F-4D97-AF65-F5344CB8AC3E}">
        <p14:creationId xmlns:p14="http://schemas.microsoft.com/office/powerpoint/2010/main" val="51641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adpis jednořadkový a obsah">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jednořádkový nadpis</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7945391" cy="4439706"/>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DFE8332A-7D81-4DEE-9F0A-0500788439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1" name="Obrázek 10">
            <a:extLst>
              <a:ext uri="{FF2B5EF4-FFF2-40B4-BE49-F238E27FC236}">
                <a16:creationId xmlns:a16="http://schemas.microsoft.com/office/drawing/2014/main" id="{B15CA259-9812-4F08-BE27-7D5C792A16D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2682461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dpis dvouřádkový">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pic>
        <p:nvPicPr>
          <p:cNvPr id="10" name="Obrázek 9">
            <a:extLst>
              <a:ext uri="{FF2B5EF4-FFF2-40B4-BE49-F238E27FC236}">
                <a16:creationId xmlns:a16="http://schemas.microsoft.com/office/drawing/2014/main" id="{A0D37B24-8513-4DF2-829F-52D2DB549B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2" name="Obrázek 11">
            <a:extLst>
              <a:ext uri="{FF2B5EF4-FFF2-40B4-BE49-F238E27FC236}">
                <a16:creationId xmlns:a16="http://schemas.microsoft.com/office/drawing/2014/main" id="{E3A413CC-4125-4500-AA3C-239A0CD7944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
        <p:nvSpPr>
          <p:cNvPr id="13" name="Zástupný symbol pro obsah 2">
            <a:extLst>
              <a:ext uri="{FF2B5EF4-FFF2-40B4-BE49-F238E27FC236}">
                <a16:creationId xmlns:a16="http://schemas.microsoft.com/office/drawing/2014/main" id="{E9DD0A07-CDB1-4CF0-9575-2E760478DE2B}"/>
              </a:ext>
            </a:extLst>
          </p:cNvPr>
          <p:cNvSpPr>
            <a:spLocks noGrp="1"/>
          </p:cNvSpPr>
          <p:nvPr>
            <p:ph idx="1"/>
          </p:nvPr>
        </p:nvSpPr>
        <p:spPr>
          <a:xfrm>
            <a:off x="628650" y="1678676"/>
            <a:ext cx="7945391" cy="4439706"/>
          </a:xfrm>
        </p:spPr>
        <p:txBody>
          <a:bodyPr/>
          <a:lstStyle>
            <a:lvl1pPr marL="0" indent="0">
              <a:buNone/>
              <a:defRPr/>
            </a:lvl1pPr>
          </a:lstStyle>
          <a:p>
            <a:pPr lvl="0"/>
            <a:r>
              <a:rPr lang="cs-CZ"/>
              <a:t>Upravte styly předlohy textu.</a:t>
            </a:r>
          </a:p>
        </p:txBody>
      </p:sp>
    </p:spTree>
    <p:extLst>
      <p:ext uri="{BB962C8B-B14F-4D97-AF65-F5344CB8AC3E}">
        <p14:creationId xmlns:p14="http://schemas.microsoft.com/office/powerpoint/2010/main" val="1328982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adpis jedno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cs-CZ" dirty="0"/>
              <a:t>citace nebo drobný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jednořádkový nadpis</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5615201" cy="2183094"/>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p:nvPr>
        </p:nvSpPr>
        <p:spPr>
          <a:xfrm>
            <a:off x="628649" y="4001974"/>
            <a:ext cx="7945393" cy="2294604"/>
          </a:xfrm>
        </p:spPr>
        <p:txBody>
          <a:bodyPr/>
          <a:lstStyle>
            <a:lvl2pPr marL="342900" indent="0">
              <a:buNone/>
              <a:defRPr/>
            </a:lvl2pPr>
          </a:lstStyle>
          <a:p>
            <a:pPr lvl="0"/>
            <a:r>
              <a:rPr lang="cs-CZ"/>
              <a:t>Upravte styly předlohy textu.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pic>
        <p:nvPicPr>
          <p:cNvPr id="18" name="Obrázek 17">
            <a:extLst>
              <a:ext uri="{FF2B5EF4-FFF2-40B4-BE49-F238E27FC236}">
                <a16:creationId xmlns:a16="http://schemas.microsoft.com/office/drawing/2014/main" id="{99A75678-42C4-4821-83A8-6262B90701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6" name="Obrázek 15">
            <a:extLst>
              <a:ext uri="{FF2B5EF4-FFF2-40B4-BE49-F238E27FC236}">
                <a16:creationId xmlns:a16="http://schemas.microsoft.com/office/drawing/2014/main" id="{50DF7F05-85C4-4616-A980-382BAE4D0F9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1295488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adpis dvou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cs-CZ" dirty="0"/>
              <a:t>citace nebo drobný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5615201" cy="2183094"/>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p:nvPr>
        </p:nvSpPr>
        <p:spPr>
          <a:xfrm>
            <a:off x="628649" y="4001974"/>
            <a:ext cx="7945393" cy="2294604"/>
          </a:xfrm>
        </p:spPr>
        <p:txBody>
          <a:bodyPr/>
          <a:lstStyle>
            <a:lvl2pPr marL="342900" indent="0">
              <a:buNone/>
              <a:defRPr/>
            </a:lvl2pPr>
          </a:lstStyle>
          <a:p>
            <a:pPr lvl="0"/>
            <a:r>
              <a:rPr lang="cs-CZ"/>
              <a:t>Upravte styly předlohy textu.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pic>
        <p:nvPicPr>
          <p:cNvPr id="18" name="Obrázek 17">
            <a:extLst>
              <a:ext uri="{FF2B5EF4-FFF2-40B4-BE49-F238E27FC236}">
                <a16:creationId xmlns:a16="http://schemas.microsoft.com/office/drawing/2014/main" id="{EA71C6A0-F45B-4583-A8FB-5333169336F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6" name="Obrázek 15">
            <a:extLst>
              <a:ext uri="{FF2B5EF4-FFF2-40B4-BE49-F238E27FC236}">
                <a16:creationId xmlns:a16="http://schemas.microsoft.com/office/drawing/2014/main" id="{1DF71312-40BF-4F21-B83B-3EED00EC6D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2151287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adpis dvouřadkový , text a obrázek">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1" y="1678675"/>
            <a:ext cx="3565314" cy="4617902"/>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4353636" y="5845248"/>
            <a:ext cx="4220406" cy="451329"/>
          </a:xfrm>
        </p:spPr>
        <p:txBody>
          <a:bodyPr>
            <a:normAutofit/>
          </a:bodyPr>
          <a:lstStyle>
            <a:lvl1pPr marL="0" indent="0">
              <a:buNone/>
              <a:defRPr sz="1600"/>
            </a:lvl1pPr>
            <a:lvl2pPr marL="342900" indent="0">
              <a:buNone/>
              <a:defRPr/>
            </a:lvl2pPr>
          </a:lstStyle>
          <a:p>
            <a:pPr lvl="0"/>
            <a:r>
              <a:rPr lang="cs-CZ" dirty="0"/>
              <a:t>Popis obrázku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p:nvPr>
        </p:nvSpPr>
        <p:spPr>
          <a:xfrm>
            <a:off x="4352925" y="1677987"/>
            <a:ext cx="4221163" cy="4063947"/>
          </a:xfrm>
        </p:spPr>
        <p:txBody>
          <a:bodyPr/>
          <a:lstStyle>
            <a:lvl1pPr marL="0" indent="0">
              <a:buNone/>
              <a:defRPr/>
            </a:lvl1pPr>
          </a:lstStyle>
          <a:p>
            <a:r>
              <a:rPr lang="cs-CZ"/>
              <a:t>Kliknutím na ikonu přidáte obrázek.</a:t>
            </a:r>
            <a:endParaRPr lang="cs-CZ" dirty="0"/>
          </a:p>
        </p:txBody>
      </p:sp>
      <p:pic>
        <p:nvPicPr>
          <p:cNvPr id="12" name="Obrázek 11">
            <a:extLst>
              <a:ext uri="{FF2B5EF4-FFF2-40B4-BE49-F238E27FC236}">
                <a16:creationId xmlns:a16="http://schemas.microsoft.com/office/drawing/2014/main" id="{8D37D096-E9E1-4CA5-9D9E-80D338E1D9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3" name="Obrázek 12">
            <a:extLst>
              <a:ext uri="{FF2B5EF4-FFF2-40B4-BE49-F238E27FC236}">
                <a16:creationId xmlns:a16="http://schemas.microsoft.com/office/drawing/2014/main" id="{CD8ABCB9-C400-46BD-8368-082DCA4448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313291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dpis dvouřadkový a tři obrázky">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p:nvPr>
        </p:nvSpPr>
        <p:spPr>
          <a:xfrm>
            <a:off x="554941" y="1752144"/>
            <a:ext cx="2556000" cy="2412000"/>
          </a:xfrm>
        </p:spPr>
        <p:txBody>
          <a:bodyPr/>
          <a:lstStyle>
            <a:lvl1pPr marL="0" indent="0">
              <a:buNone/>
              <a:defRPr/>
            </a:lvl1pPr>
          </a:lstStyle>
          <a:p>
            <a:r>
              <a:rPr lang="cs-CZ"/>
              <a:t>Kliknutím na ikonu přidáte obrázek.</a:t>
            </a:r>
            <a:endParaRPr lang="cs-CZ" dirty="0"/>
          </a:p>
        </p:txBody>
      </p:sp>
      <p:sp>
        <p:nvSpPr>
          <p:cNvPr id="12" name="Zástupný symbol obrázku 4">
            <a:extLst>
              <a:ext uri="{FF2B5EF4-FFF2-40B4-BE49-F238E27FC236}">
                <a16:creationId xmlns:a16="http://schemas.microsoft.com/office/drawing/2014/main" id="{D8B971FF-A85B-47DA-8BFA-B06608B89126}"/>
              </a:ext>
            </a:extLst>
          </p:cNvPr>
          <p:cNvSpPr>
            <a:spLocks noGrp="1"/>
          </p:cNvSpPr>
          <p:nvPr>
            <p:ph type="pic" sz="quarter" idx="18"/>
          </p:nvPr>
        </p:nvSpPr>
        <p:spPr>
          <a:xfrm>
            <a:off x="5977717" y="1752144"/>
            <a:ext cx="2556000" cy="2412000"/>
          </a:xfrm>
        </p:spPr>
        <p:txBody>
          <a:bodyPr/>
          <a:lstStyle>
            <a:lvl1pPr marL="0" indent="0">
              <a:buNone/>
              <a:defRPr/>
            </a:lvl1pPr>
          </a:lstStyle>
          <a:p>
            <a:r>
              <a:rPr lang="cs-CZ"/>
              <a:t>Kliknutím na ikonu přidáte obrázek.</a:t>
            </a:r>
            <a:endParaRPr lang="cs-CZ" dirty="0"/>
          </a:p>
        </p:txBody>
      </p:sp>
      <p:sp>
        <p:nvSpPr>
          <p:cNvPr id="13" name="Zástupný symbol obrázku 4">
            <a:extLst>
              <a:ext uri="{FF2B5EF4-FFF2-40B4-BE49-F238E27FC236}">
                <a16:creationId xmlns:a16="http://schemas.microsoft.com/office/drawing/2014/main" id="{ACBDDBB8-5CD5-4978-AD19-CD6573CF53C6}"/>
              </a:ext>
            </a:extLst>
          </p:cNvPr>
          <p:cNvSpPr>
            <a:spLocks noGrp="1"/>
          </p:cNvSpPr>
          <p:nvPr>
            <p:ph type="pic" sz="quarter" idx="19"/>
          </p:nvPr>
        </p:nvSpPr>
        <p:spPr>
          <a:xfrm>
            <a:off x="3266329" y="1752144"/>
            <a:ext cx="2556000" cy="2412000"/>
          </a:xfrm>
        </p:spPr>
        <p:txBody>
          <a:bodyPr/>
          <a:lstStyle>
            <a:lvl1pPr marL="0" indent="0">
              <a:buNone/>
              <a:defRPr/>
            </a:lvl1pPr>
          </a:lstStyle>
          <a:p>
            <a:r>
              <a:rPr lang="cs-CZ"/>
              <a:t>Kliknutím na ikonu přidáte obrázek.</a:t>
            </a:r>
            <a:endParaRPr lang="cs-CZ" dirty="0"/>
          </a:p>
        </p:txBody>
      </p:sp>
      <p:sp>
        <p:nvSpPr>
          <p:cNvPr id="4" name="Zástupný symbol pro text 3">
            <a:extLst>
              <a:ext uri="{FF2B5EF4-FFF2-40B4-BE49-F238E27FC236}">
                <a16:creationId xmlns:a16="http://schemas.microsoft.com/office/drawing/2014/main" id="{8FEF2F59-3EE8-4600-99BC-5C4F53973824}"/>
              </a:ext>
            </a:extLst>
          </p:cNvPr>
          <p:cNvSpPr>
            <a:spLocks noGrp="1"/>
          </p:cNvSpPr>
          <p:nvPr>
            <p:ph type="body" sz="quarter" idx="20" hasCustomPrompt="1"/>
          </p:nvPr>
        </p:nvSpPr>
        <p:spPr>
          <a:xfrm>
            <a:off x="555625" y="4313239"/>
            <a:ext cx="2555875" cy="1867566"/>
          </a:xfrm>
        </p:spPr>
        <p:txBody>
          <a:bodyPr/>
          <a:lstStyle>
            <a:lvl1pPr marL="0" indent="0">
              <a:buNone/>
              <a:defRPr/>
            </a:lvl1pPr>
          </a:lstStyle>
          <a:p>
            <a:pPr lvl="0"/>
            <a:r>
              <a:rPr lang="cs-CZ" dirty="0"/>
              <a:t>První text</a:t>
            </a:r>
          </a:p>
        </p:txBody>
      </p:sp>
      <p:sp>
        <p:nvSpPr>
          <p:cNvPr id="18" name="Zástupný symbol pro text 3">
            <a:extLst>
              <a:ext uri="{FF2B5EF4-FFF2-40B4-BE49-F238E27FC236}">
                <a16:creationId xmlns:a16="http://schemas.microsoft.com/office/drawing/2014/main" id="{452B7608-4F61-44E9-905F-EE70505C300F}"/>
              </a:ext>
            </a:extLst>
          </p:cNvPr>
          <p:cNvSpPr>
            <a:spLocks noGrp="1"/>
          </p:cNvSpPr>
          <p:nvPr>
            <p:ph type="body" sz="quarter" idx="21" hasCustomPrompt="1"/>
          </p:nvPr>
        </p:nvSpPr>
        <p:spPr>
          <a:xfrm>
            <a:off x="3266329" y="4312635"/>
            <a:ext cx="2555875" cy="1868170"/>
          </a:xfrm>
        </p:spPr>
        <p:txBody>
          <a:bodyPr/>
          <a:lstStyle>
            <a:lvl1pPr marL="0" indent="0">
              <a:buNone/>
              <a:defRPr/>
            </a:lvl1pPr>
          </a:lstStyle>
          <a:p>
            <a:pPr lvl="0"/>
            <a:r>
              <a:rPr lang="cs-CZ" dirty="0"/>
              <a:t>Druhý text</a:t>
            </a:r>
          </a:p>
        </p:txBody>
      </p:sp>
      <p:sp>
        <p:nvSpPr>
          <p:cNvPr id="20" name="Zástupný symbol pro text 3">
            <a:extLst>
              <a:ext uri="{FF2B5EF4-FFF2-40B4-BE49-F238E27FC236}">
                <a16:creationId xmlns:a16="http://schemas.microsoft.com/office/drawing/2014/main" id="{A9694961-1D4B-4475-9E48-A42C702077D8}"/>
              </a:ext>
            </a:extLst>
          </p:cNvPr>
          <p:cNvSpPr>
            <a:spLocks noGrp="1"/>
          </p:cNvSpPr>
          <p:nvPr>
            <p:ph type="body" sz="quarter" idx="22" hasCustomPrompt="1"/>
          </p:nvPr>
        </p:nvSpPr>
        <p:spPr>
          <a:xfrm>
            <a:off x="5977842" y="4312634"/>
            <a:ext cx="2555875" cy="1868170"/>
          </a:xfrm>
        </p:spPr>
        <p:txBody>
          <a:bodyPr/>
          <a:lstStyle>
            <a:lvl1pPr marL="0" indent="0">
              <a:buNone/>
              <a:defRPr/>
            </a:lvl1pPr>
          </a:lstStyle>
          <a:p>
            <a:pPr lvl="0"/>
            <a:r>
              <a:rPr lang="cs-CZ" dirty="0"/>
              <a:t>Třetí text</a:t>
            </a:r>
          </a:p>
        </p:txBody>
      </p:sp>
      <p:cxnSp>
        <p:nvCxnSpPr>
          <p:cNvPr id="10" name="Přímá spojnice 9">
            <a:extLst>
              <a:ext uri="{FF2B5EF4-FFF2-40B4-BE49-F238E27FC236}">
                <a16:creationId xmlns:a16="http://schemas.microsoft.com/office/drawing/2014/main" id="{171D9D79-92EA-4B0D-8D70-6BE34D85F006}"/>
              </a:ext>
            </a:extLst>
          </p:cNvPr>
          <p:cNvCxnSpPr/>
          <p:nvPr userDrawn="1"/>
        </p:nvCxnSpPr>
        <p:spPr>
          <a:xfrm>
            <a:off x="3198089" y="4312633"/>
            <a:ext cx="0" cy="1836000"/>
          </a:xfrm>
          <a:prstGeom prst="line">
            <a:avLst/>
          </a:prstGeom>
          <a:ln w="12700">
            <a:solidFill>
              <a:srgbClr val="AFC32D"/>
            </a:solidFill>
          </a:ln>
        </p:spPr>
        <p:style>
          <a:lnRef idx="1">
            <a:schemeClr val="accent1"/>
          </a:lnRef>
          <a:fillRef idx="0">
            <a:schemeClr val="accent1"/>
          </a:fillRef>
          <a:effectRef idx="0">
            <a:schemeClr val="accent1"/>
          </a:effectRef>
          <a:fontRef idx="minor">
            <a:schemeClr val="tx1"/>
          </a:fontRef>
        </p:style>
      </p:cxnSp>
      <p:cxnSp>
        <p:nvCxnSpPr>
          <p:cNvPr id="21" name="Přímá spojnice 20">
            <a:extLst>
              <a:ext uri="{FF2B5EF4-FFF2-40B4-BE49-F238E27FC236}">
                <a16:creationId xmlns:a16="http://schemas.microsoft.com/office/drawing/2014/main" id="{9EC8B389-96FC-47B0-8D2E-ED3E56AECA9E}"/>
              </a:ext>
            </a:extLst>
          </p:cNvPr>
          <p:cNvCxnSpPr/>
          <p:nvPr userDrawn="1"/>
        </p:nvCxnSpPr>
        <p:spPr>
          <a:xfrm>
            <a:off x="5895829" y="4344804"/>
            <a:ext cx="0" cy="1836000"/>
          </a:xfrm>
          <a:prstGeom prst="line">
            <a:avLst/>
          </a:prstGeom>
          <a:ln w="12700">
            <a:solidFill>
              <a:srgbClr val="AFC32D"/>
            </a:solidFill>
          </a:ln>
        </p:spPr>
        <p:style>
          <a:lnRef idx="1">
            <a:schemeClr val="accent1"/>
          </a:lnRef>
          <a:fillRef idx="0">
            <a:schemeClr val="accent1"/>
          </a:fillRef>
          <a:effectRef idx="0">
            <a:schemeClr val="accent1"/>
          </a:effectRef>
          <a:fontRef idx="minor">
            <a:schemeClr val="tx1"/>
          </a:fontRef>
        </p:style>
      </p:cxnSp>
      <p:pic>
        <p:nvPicPr>
          <p:cNvPr id="22" name="Obrázek 21">
            <a:extLst>
              <a:ext uri="{FF2B5EF4-FFF2-40B4-BE49-F238E27FC236}">
                <a16:creationId xmlns:a16="http://schemas.microsoft.com/office/drawing/2014/main" id="{A1117D55-52B3-4FC8-A9E1-8269B2B377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23" name="Obrázek 22">
            <a:extLst>
              <a:ext uri="{FF2B5EF4-FFF2-40B4-BE49-F238E27FC236}">
                <a16:creationId xmlns:a16="http://schemas.microsoft.com/office/drawing/2014/main" id="{C9D9DF31-26CD-48C6-BB93-C42734C42F0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3183234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adpis dvouřadkový a graf">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3" name="Zástupný symbol pro graf 2">
            <a:extLst>
              <a:ext uri="{FF2B5EF4-FFF2-40B4-BE49-F238E27FC236}">
                <a16:creationId xmlns:a16="http://schemas.microsoft.com/office/drawing/2014/main" id="{39625EF4-0D99-4573-ABCD-83E81C13C3A5}"/>
              </a:ext>
            </a:extLst>
          </p:cNvPr>
          <p:cNvSpPr>
            <a:spLocks noGrp="1"/>
          </p:cNvSpPr>
          <p:nvPr>
            <p:ph type="chart" sz="quarter" idx="17"/>
          </p:nvPr>
        </p:nvSpPr>
        <p:spPr>
          <a:xfrm>
            <a:off x="569913" y="1684338"/>
            <a:ext cx="8004175" cy="4605337"/>
          </a:xfrm>
        </p:spPr>
        <p:txBody>
          <a:bodyPr/>
          <a:lstStyle>
            <a:lvl1pPr marL="0" indent="0">
              <a:buNone/>
              <a:defRPr/>
            </a:lvl1pPr>
          </a:lstStyle>
          <a:p>
            <a:r>
              <a:rPr lang="cs-CZ"/>
              <a:t>Kliknutím na ikonu přidáte graf.</a:t>
            </a:r>
            <a:endParaRPr lang="cs-CZ" dirty="0"/>
          </a:p>
        </p:txBody>
      </p:sp>
      <p:pic>
        <p:nvPicPr>
          <p:cNvPr id="10" name="Obrázek 9">
            <a:extLst>
              <a:ext uri="{FF2B5EF4-FFF2-40B4-BE49-F238E27FC236}">
                <a16:creationId xmlns:a16="http://schemas.microsoft.com/office/drawing/2014/main" id="{C8362811-00FF-4A34-A5D5-FAAA3F29A6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2" name="Obrázek 11">
            <a:extLst>
              <a:ext uri="{FF2B5EF4-FFF2-40B4-BE49-F238E27FC236}">
                <a16:creationId xmlns:a16="http://schemas.microsoft.com/office/drawing/2014/main" id="{5ED9B15E-7A2F-4879-8879-AF0002868C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2482935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dpis dvouřadkový a tabulka">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AFC32D"/>
          </a:solidFill>
          <a:ln>
            <a:solidFill>
              <a:srgbClr val="AFC3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3" name="Zástupný symbol pro tabulku 2">
            <a:extLst>
              <a:ext uri="{FF2B5EF4-FFF2-40B4-BE49-F238E27FC236}">
                <a16:creationId xmlns:a16="http://schemas.microsoft.com/office/drawing/2014/main" id="{243075CB-445F-451D-B78F-591C98050237}"/>
              </a:ext>
            </a:extLst>
          </p:cNvPr>
          <p:cNvSpPr>
            <a:spLocks noGrp="1"/>
          </p:cNvSpPr>
          <p:nvPr>
            <p:ph type="tbl" sz="quarter" idx="17"/>
          </p:nvPr>
        </p:nvSpPr>
        <p:spPr>
          <a:xfrm>
            <a:off x="2815388" y="1744663"/>
            <a:ext cx="5758699" cy="3841144"/>
          </a:xfrm>
        </p:spPr>
        <p:txBody>
          <a:bodyPr>
            <a:normAutofit/>
          </a:bodyPr>
          <a:lstStyle>
            <a:lvl1pPr marL="0" indent="0">
              <a:buNone/>
              <a:defRPr sz="2000" b="1"/>
            </a:lvl1pPr>
          </a:lstStyle>
          <a:p>
            <a:r>
              <a:rPr lang="cs-CZ"/>
              <a:t>Kliknutím na ikonu přidáte tabulku.</a:t>
            </a:r>
            <a:endParaRPr lang="cs-CZ" dirty="0"/>
          </a:p>
        </p:txBody>
      </p:sp>
      <p:sp>
        <p:nvSpPr>
          <p:cNvPr id="5" name="Zástupný symbol pro text 4">
            <a:extLst>
              <a:ext uri="{FF2B5EF4-FFF2-40B4-BE49-F238E27FC236}">
                <a16:creationId xmlns:a16="http://schemas.microsoft.com/office/drawing/2014/main" id="{841296A6-9ACC-42C7-B6BE-AB8D41837E1B}"/>
              </a:ext>
            </a:extLst>
          </p:cNvPr>
          <p:cNvSpPr>
            <a:spLocks noGrp="1"/>
          </p:cNvSpPr>
          <p:nvPr>
            <p:ph type="body" sz="quarter" idx="18" hasCustomPrompt="1"/>
          </p:nvPr>
        </p:nvSpPr>
        <p:spPr>
          <a:xfrm>
            <a:off x="569913" y="5690937"/>
            <a:ext cx="8004175" cy="598738"/>
          </a:xfrm>
        </p:spPr>
        <p:txBody>
          <a:bodyPr>
            <a:normAutofit/>
          </a:bodyPr>
          <a:lstStyle>
            <a:lvl1pPr marL="0" indent="0">
              <a:buNone/>
              <a:defRPr sz="1800"/>
            </a:lvl1pPr>
            <a:lvl2pPr marL="342900" indent="0">
              <a:buNone/>
              <a:defRPr/>
            </a:lvl2pPr>
          </a:lstStyle>
          <a:p>
            <a:pPr lvl="0"/>
            <a:r>
              <a:rPr lang="cs-CZ" dirty="0"/>
              <a:t>Popis tabulky</a:t>
            </a:r>
          </a:p>
        </p:txBody>
      </p:sp>
      <p:pic>
        <p:nvPicPr>
          <p:cNvPr id="12" name="Obrázek 11">
            <a:extLst>
              <a:ext uri="{FF2B5EF4-FFF2-40B4-BE49-F238E27FC236}">
                <a16:creationId xmlns:a16="http://schemas.microsoft.com/office/drawing/2014/main" id="{7969F98E-4017-499E-A0CF-05FFE0FE3E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8025"/>
            <a:ext cx="9144000" cy="128015"/>
          </a:xfrm>
          <a:prstGeom prst="rect">
            <a:avLst/>
          </a:prstGeom>
        </p:spPr>
      </p:pic>
      <p:pic>
        <p:nvPicPr>
          <p:cNvPr id="13" name="Obrázek 12">
            <a:extLst>
              <a:ext uri="{FF2B5EF4-FFF2-40B4-BE49-F238E27FC236}">
                <a16:creationId xmlns:a16="http://schemas.microsoft.com/office/drawing/2014/main" id="{B040249A-66A1-4EC5-963A-036A831921F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58888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jednořadkový a obsah">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jednořádkový nadpis</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7945391" cy="4439706"/>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pic>
        <p:nvPicPr>
          <p:cNvPr id="16" name="Obrázek 15">
            <a:extLst>
              <a:ext uri="{FF2B5EF4-FFF2-40B4-BE49-F238E27FC236}">
                <a16:creationId xmlns:a16="http://schemas.microsoft.com/office/drawing/2014/main" id="{E99A084F-AC47-4B73-B5F9-CCA9E4D875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7" name="Obrázek 16">
            <a:extLst>
              <a:ext uri="{FF2B5EF4-FFF2-40B4-BE49-F238E27FC236}">
                <a16:creationId xmlns:a16="http://schemas.microsoft.com/office/drawing/2014/main" id="{C8A78607-7E5D-4949-B270-A553FDC2611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419087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dvouřádkový">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pic>
        <p:nvPicPr>
          <p:cNvPr id="10" name="Obrázek 9">
            <a:extLst>
              <a:ext uri="{FF2B5EF4-FFF2-40B4-BE49-F238E27FC236}">
                <a16:creationId xmlns:a16="http://schemas.microsoft.com/office/drawing/2014/main" id="{7A915072-897B-4804-B9BD-4FD362EC66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2" name="Obrázek 11">
            <a:extLst>
              <a:ext uri="{FF2B5EF4-FFF2-40B4-BE49-F238E27FC236}">
                <a16:creationId xmlns:a16="http://schemas.microsoft.com/office/drawing/2014/main" id="{BB45C629-7A24-45BB-B3BA-D965F55DDB2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
        <p:nvSpPr>
          <p:cNvPr id="13" name="Zástupný symbol pro obsah 2">
            <a:extLst>
              <a:ext uri="{FF2B5EF4-FFF2-40B4-BE49-F238E27FC236}">
                <a16:creationId xmlns:a16="http://schemas.microsoft.com/office/drawing/2014/main" id="{A4884FE2-6E48-41EB-8D8C-4472E3D6EA23}"/>
              </a:ext>
            </a:extLst>
          </p:cNvPr>
          <p:cNvSpPr>
            <a:spLocks noGrp="1"/>
          </p:cNvSpPr>
          <p:nvPr>
            <p:ph idx="1"/>
          </p:nvPr>
        </p:nvSpPr>
        <p:spPr>
          <a:xfrm>
            <a:off x="628650" y="1678676"/>
            <a:ext cx="7945391" cy="4439706"/>
          </a:xfrm>
        </p:spPr>
        <p:txBody>
          <a:bodyPr/>
          <a:lstStyle>
            <a:lvl1pPr marL="0" indent="0">
              <a:buNone/>
              <a:defRPr/>
            </a:lvl1pPr>
          </a:lstStyle>
          <a:p>
            <a:pPr lvl="0"/>
            <a:r>
              <a:rPr lang="cs-CZ"/>
              <a:t>Upravte styly předlohy textu.</a:t>
            </a:r>
          </a:p>
        </p:txBody>
      </p:sp>
    </p:spTree>
    <p:extLst>
      <p:ext uri="{BB962C8B-B14F-4D97-AF65-F5344CB8AC3E}">
        <p14:creationId xmlns:p14="http://schemas.microsoft.com/office/powerpoint/2010/main" val="405260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jedno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cs-CZ" dirty="0"/>
              <a:t>citace nebo drobný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jednořádkový nadpis</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5615201" cy="2183094"/>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p:nvPr>
        </p:nvSpPr>
        <p:spPr>
          <a:xfrm>
            <a:off x="628649" y="4001974"/>
            <a:ext cx="7945393" cy="2294604"/>
          </a:xfrm>
        </p:spPr>
        <p:txBody>
          <a:bodyPr/>
          <a:lstStyle>
            <a:lvl2pPr marL="342900" indent="0">
              <a:buNone/>
              <a:defRPr/>
            </a:lvl2pPr>
          </a:lstStyle>
          <a:p>
            <a:pPr lvl="0"/>
            <a:r>
              <a:rPr lang="cs-CZ"/>
              <a:t>Upravte styly předlohy textu.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pic>
        <p:nvPicPr>
          <p:cNvPr id="18" name="Obrázek 17">
            <a:extLst>
              <a:ext uri="{FF2B5EF4-FFF2-40B4-BE49-F238E27FC236}">
                <a16:creationId xmlns:a16="http://schemas.microsoft.com/office/drawing/2014/main" id="{EF73BD70-9296-47EC-8865-48DC50BD33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6" name="Obrázek 15">
            <a:extLst>
              <a:ext uri="{FF2B5EF4-FFF2-40B4-BE49-F238E27FC236}">
                <a16:creationId xmlns:a16="http://schemas.microsoft.com/office/drawing/2014/main" id="{DA679B2A-8239-4640-86B2-33DF7F06A5B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37225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dvou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6407623" y="1678634"/>
            <a:ext cx="2160000" cy="2160000"/>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6407623" y="1701770"/>
            <a:ext cx="2160000" cy="2160000"/>
          </a:xfrm>
          <a:noFill/>
          <a:ln>
            <a:noFill/>
          </a:ln>
        </p:spPr>
        <p:txBody>
          <a:bodyPr anchor="ctr" anchorCtr="0">
            <a:normAutofit/>
          </a:bodyPr>
          <a:lstStyle>
            <a:lvl1pPr marL="266700" indent="0">
              <a:buNone/>
              <a:defRPr sz="2100">
                <a:solidFill>
                  <a:schemeClr val="bg1"/>
                </a:solidFill>
              </a:defRPr>
            </a:lvl1pPr>
          </a:lstStyle>
          <a:p>
            <a:pPr lvl="0"/>
            <a:r>
              <a:rPr lang="cs-CZ" dirty="0"/>
              <a:t>citace nebo drobný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0" y="1678676"/>
            <a:ext cx="5615201" cy="2183094"/>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p:nvPr>
        </p:nvSpPr>
        <p:spPr>
          <a:xfrm>
            <a:off x="628649" y="4001974"/>
            <a:ext cx="7945393" cy="2294604"/>
          </a:xfrm>
        </p:spPr>
        <p:txBody>
          <a:bodyPr/>
          <a:lstStyle>
            <a:lvl2pPr marL="342900" indent="0">
              <a:buNone/>
              <a:defRPr/>
            </a:lvl2pPr>
          </a:lstStyle>
          <a:p>
            <a:pPr lvl="0"/>
            <a:r>
              <a:rPr lang="cs-CZ"/>
              <a:t>Upravte styly předlohy textu.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38796" y="1757281"/>
            <a:ext cx="324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8124214" y="3451884"/>
            <a:ext cx="324000" cy="317390"/>
          </a:xfrm>
          <a:prstGeom prst="rect">
            <a:avLst/>
          </a:prstGeom>
        </p:spPr>
      </p:pic>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pic>
        <p:nvPicPr>
          <p:cNvPr id="18" name="Obrázek 17">
            <a:extLst>
              <a:ext uri="{FF2B5EF4-FFF2-40B4-BE49-F238E27FC236}">
                <a16:creationId xmlns:a16="http://schemas.microsoft.com/office/drawing/2014/main" id="{60710F27-5468-472A-903B-2917B09C8B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6" name="Obrázek 15">
            <a:extLst>
              <a:ext uri="{FF2B5EF4-FFF2-40B4-BE49-F238E27FC236}">
                <a16:creationId xmlns:a16="http://schemas.microsoft.com/office/drawing/2014/main" id="{CF80FE6C-EA42-4F15-9CDE-A35EB5850C0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244957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dvouřadkový , text a obrázek">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628651" y="1678675"/>
            <a:ext cx="3565314" cy="4617902"/>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hasCustomPrompt="1"/>
          </p:nvPr>
        </p:nvSpPr>
        <p:spPr>
          <a:xfrm>
            <a:off x="4353636" y="5845248"/>
            <a:ext cx="4220406" cy="451329"/>
          </a:xfrm>
        </p:spPr>
        <p:txBody>
          <a:bodyPr>
            <a:normAutofit/>
          </a:bodyPr>
          <a:lstStyle>
            <a:lvl1pPr marL="0" indent="0">
              <a:buNone/>
              <a:defRPr sz="1600"/>
            </a:lvl1pPr>
            <a:lvl2pPr marL="342900" indent="0">
              <a:buNone/>
              <a:defRPr/>
            </a:lvl2pPr>
          </a:lstStyle>
          <a:p>
            <a:pPr lvl="0"/>
            <a:r>
              <a:rPr lang="cs-CZ" dirty="0"/>
              <a:t>Popis obrázku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p:nvPr>
        </p:nvSpPr>
        <p:spPr>
          <a:xfrm>
            <a:off x="4352925" y="1677987"/>
            <a:ext cx="4221163" cy="4063947"/>
          </a:xfrm>
        </p:spPr>
        <p:txBody>
          <a:bodyPr/>
          <a:lstStyle>
            <a:lvl1pPr marL="0" indent="0">
              <a:buNone/>
              <a:defRPr/>
            </a:lvl1pPr>
          </a:lstStyle>
          <a:p>
            <a:r>
              <a:rPr lang="cs-CZ"/>
              <a:t>Kliknutím na ikonu přidáte obrázek.</a:t>
            </a:r>
            <a:endParaRPr lang="cs-CZ" dirty="0"/>
          </a:p>
        </p:txBody>
      </p:sp>
      <p:pic>
        <p:nvPicPr>
          <p:cNvPr id="12" name="Obrázek 11">
            <a:extLst>
              <a:ext uri="{FF2B5EF4-FFF2-40B4-BE49-F238E27FC236}">
                <a16:creationId xmlns:a16="http://schemas.microsoft.com/office/drawing/2014/main" id="{BED52422-AA53-462A-9588-C2EB15DD92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3" name="Obrázek 12">
            <a:extLst>
              <a:ext uri="{FF2B5EF4-FFF2-40B4-BE49-F238E27FC236}">
                <a16:creationId xmlns:a16="http://schemas.microsoft.com/office/drawing/2014/main" id="{885662FE-56AF-4473-8FB8-F94BA27361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49774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dvouřadkový a tři obrázky">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5" name="Zástupný symbol obrázku 4">
            <a:extLst>
              <a:ext uri="{FF2B5EF4-FFF2-40B4-BE49-F238E27FC236}">
                <a16:creationId xmlns:a16="http://schemas.microsoft.com/office/drawing/2014/main" id="{FB267E21-4D34-405D-8160-E08510993582}"/>
              </a:ext>
            </a:extLst>
          </p:cNvPr>
          <p:cNvSpPr>
            <a:spLocks noGrp="1"/>
          </p:cNvSpPr>
          <p:nvPr>
            <p:ph type="pic" sz="quarter" idx="17"/>
          </p:nvPr>
        </p:nvSpPr>
        <p:spPr>
          <a:xfrm>
            <a:off x="554941" y="1752144"/>
            <a:ext cx="2556000" cy="2412000"/>
          </a:xfrm>
        </p:spPr>
        <p:txBody>
          <a:bodyPr/>
          <a:lstStyle>
            <a:lvl1pPr marL="0" indent="0">
              <a:buNone/>
              <a:defRPr/>
            </a:lvl1pPr>
          </a:lstStyle>
          <a:p>
            <a:r>
              <a:rPr lang="cs-CZ"/>
              <a:t>Kliknutím na ikonu přidáte obrázek.</a:t>
            </a:r>
            <a:endParaRPr lang="cs-CZ" dirty="0"/>
          </a:p>
        </p:txBody>
      </p:sp>
      <p:sp>
        <p:nvSpPr>
          <p:cNvPr id="12" name="Zástupný symbol obrázku 4">
            <a:extLst>
              <a:ext uri="{FF2B5EF4-FFF2-40B4-BE49-F238E27FC236}">
                <a16:creationId xmlns:a16="http://schemas.microsoft.com/office/drawing/2014/main" id="{D8B971FF-A85B-47DA-8BFA-B06608B89126}"/>
              </a:ext>
            </a:extLst>
          </p:cNvPr>
          <p:cNvSpPr>
            <a:spLocks noGrp="1"/>
          </p:cNvSpPr>
          <p:nvPr>
            <p:ph type="pic" sz="quarter" idx="18"/>
          </p:nvPr>
        </p:nvSpPr>
        <p:spPr>
          <a:xfrm>
            <a:off x="5977717" y="1752144"/>
            <a:ext cx="2556000" cy="2412000"/>
          </a:xfrm>
        </p:spPr>
        <p:txBody>
          <a:bodyPr/>
          <a:lstStyle>
            <a:lvl1pPr marL="0" indent="0">
              <a:buNone/>
              <a:defRPr/>
            </a:lvl1pPr>
          </a:lstStyle>
          <a:p>
            <a:r>
              <a:rPr lang="cs-CZ"/>
              <a:t>Kliknutím na ikonu přidáte obrázek.</a:t>
            </a:r>
            <a:endParaRPr lang="cs-CZ" dirty="0"/>
          </a:p>
        </p:txBody>
      </p:sp>
      <p:sp>
        <p:nvSpPr>
          <p:cNvPr id="13" name="Zástupný symbol obrázku 4">
            <a:extLst>
              <a:ext uri="{FF2B5EF4-FFF2-40B4-BE49-F238E27FC236}">
                <a16:creationId xmlns:a16="http://schemas.microsoft.com/office/drawing/2014/main" id="{ACBDDBB8-5CD5-4978-AD19-CD6573CF53C6}"/>
              </a:ext>
            </a:extLst>
          </p:cNvPr>
          <p:cNvSpPr>
            <a:spLocks noGrp="1"/>
          </p:cNvSpPr>
          <p:nvPr>
            <p:ph type="pic" sz="quarter" idx="19"/>
          </p:nvPr>
        </p:nvSpPr>
        <p:spPr>
          <a:xfrm>
            <a:off x="3266329" y="1752144"/>
            <a:ext cx="2556000" cy="2412000"/>
          </a:xfrm>
        </p:spPr>
        <p:txBody>
          <a:bodyPr/>
          <a:lstStyle>
            <a:lvl1pPr marL="0" indent="0">
              <a:buNone/>
              <a:defRPr/>
            </a:lvl1pPr>
          </a:lstStyle>
          <a:p>
            <a:r>
              <a:rPr lang="cs-CZ"/>
              <a:t>Kliknutím na ikonu přidáte obrázek.</a:t>
            </a:r>
            <a:endParaRPr lang="cs-CZ" dirty="0"/>
          </a:p>
        </p:txBody>
      </p:sp>
      <p:sp>
        <p:nvSpPr>
          <p:cNvPr id="4" name="Zástupný symbol pro text 3">
            <a:extLst>
              <a:ext uri="{FF2B5EF4-FFF2-40B4-BE49-F238E27FC236}">
                <a16:creationId xmlns:a16="http://schemas.microsoft.com/office/drawing/2014/main" id="{8FEF2F59-3EE8-4600-99BC-5C4F53973824}"/>
              </a:ext>
            </a:extLst>
          </p:cNvPr>
          <p:cNvSpPr>
            <a:spLocks noGrp="1"/>
          </p:cNvSpPr>
          <p:nvPr>
            <p:ph type="body" sz="quarter" idx="20" hasCustomPrompt="1"/>
          </p:nvPr>
        </p:nvSpPr>
        <p:spPr>
          <a:xfrm>
            <a:off x="555625" y="4313239"/>
            <a:ext cx="2555875" cy="1867566"/>
          </a:xfrm>
        </p:spPr>
        <p:txBody>
          <a:bodyPr/>
          <a:lstStyle>
            <a:lvl1pPr marL="0" indent="0">
              <a:buNone/>
              <a:defRPr/>
            </a:lvl1pPr>
          </a:lstStyle>
          <a:p>
            <a:pPr lvl="0"/>
            <a:r>
              <a:rPr lang="cs-CZ" dirty="0"/>
              <a:t>První text</a:t>
            </a:r>
          </a:p>
        </p:txBody>
      </p:sp>
      <p:sp>
        <p:nvSpPr>
          <p:cNvPr id="18" name="Zástupný symbol pro text 3">
            <a:extLst>
              <a:ext uri="{FF2B5EF4-FFF2-40B4-BE49-F238E27FC236}">
                <a16:creationId xmlns:a16="http://schemas.microsoft.com/office/drawing/2014/main" id="{452B7608-4F61-44E9-905F-EE70505C300F}"/>
              </a:ext>
            </a:extLst>
          </p:cNvPr>
          <p:cNvSpPr>
            <a:spLocks noGrp="1"/>
          </p:cNvSpPr>
          <p:nvPr>
            <p:ph type="body" sz="quarter" idx="21" hasCustomPrompt="1"/>
          </p:nvPr>
        </p:nvSpPr>
        <p:spPr>
          <a:xfrm>
            <a:off x="3266329" y="4312635"/>
            <a:ext cx="2555875" cy="1868170"/>
          </a:xfrm>
        </p:spPr>
        <p:txBody>
          <a:bodyPr/>
          <a:lstStyle>
            <a:lvl1pPr marL="0" indent="0">
              <a:buNone/>
              <a:defRPr/>
            </a:lvl1pPr>
          </a:lstStyle>
          <a:p>
            <a:pPr lvl="0"/>
            <a:r>
              <a:rPr lang="cs-CZ" dirty="0"/>
              <a:t>Druhý text</a:t>
            </a:r>
          </a:p>
        </p:txBody>
      </p:sp>
      <p:sp>
        <p:nvSpPr>
          <p:cNvPr id="20" name="Zástupný symbol pro text 3">
            <a:extLst>
              <a:ext uri="{FF2B5EF4-FFF2-40B4-BE49-F238E27FC236}">
                <a16:creationId xmlns:a16="http://schemas.microsoft.com/office/drawing/2014/main" id="{A9694961-1D4B-4475-9E48-A42C702077D8}"/>
              </a:ext>
            </a:extLst>
          </p:cNvPr>
          <p:cNvSpPr>
            <a:spLocks noGrp="1"/>
          </p:cNvSpPr>
          <p:nvPr>
            <p:ph type="body" sz="quarter" idx="22" hasCustomPrompt="1"/>
          </p:nvPr>
        </p:nvSpPr>
        <p:spPr>
          <a:xfrm>
            <a:off x="5977842" y="4312634"/>
            <a:ext cx="2555875" cy="1868170"/>
          </a:xfrm>
        </p:spPr>
        <p:txBody>
          <a:bodyPr/>
          <a:lstStyle>
            <a:lvl1pPr marL="0" indent="0">
              <a:buNone/>
              <a:defRPr/>
            </a:lvl1pPr>
          </a:lstStyle>
          <a:p>
            <a:pPr lvl="0"/>
            <a:r>
              <a:rPr lang="cs-CZ" dirty="0"/>
              <a:t>Třetí text</a:t>
            </a:r>
          </a:p>
        </p:txBody>
      </p:sp>
      <p:cxnSp>
        <p:nvCxnSpPr>
          <p:cNvPr id="10" name="Přímá spojnice 9">
            <a:extLst>
              <a:ext uri="{FF2B5EF4-FFF2-40B4-BE49-F238E27FC236}">
                <a16:creationId xmlns:a16="http://schemas.microsoft.com/office/drawing/2014/main" id="{171D9D79-92EA-4B0D-8D70-6BE34D85F006}"/>
              </a:ext>
            </a:extLst>
          </p:cNvPr>
          <p:cNvCxnSpPr/>
          <p:nvPr userDrawn="1"/>
        </p:nvCxnSpPr>
        <p:spPr>
          <a:xfrm>
            <a:off x="3198089" y="4312633"/>
            <a:ext cx="0" cy="1836000"/>
          </a:xfrm>
          <a:prstGeom prst="line">
            <a:avLst/>
          </a:prstGeom>
          <a:ln w="12700">
            <a:solidFill>
              <a:srgbClr val="008276"/>
            </a:solidFill>
          </a:ln>
        </p:spPr>
        <p:style>
          <a:lnRef idx="1">
            <a:schemeClr val="accent1"/>
          </a:lnRef>
          <a:fillRef idx="0">
            <a:schemeClr val="accent1"/>
          </a:fillRef>
          <a:effectRef idx="0">
            <a:schemeClr val="accent1"/>
          </a:effectRef>
          <a:fontRef idx="minor">
            <a:schemeClr val="tx1"/>
          </a:fontRef>
        </p:style>
      </p:cxnSp>
      <p:cxnSp>
        <p:nvCxnSpPr>
          <p:cNvPr id="21" name="Přímá spojnice 20">
            <a:extLst>
              <a:ext uri="{FF2B5EF4-FFF2-40B4-BE49-F238E27FC236}">
                <a16:creationId xmlns:a16="http://schemas.microsoft.com/office/drawing/2014/main" id="{9EC8B389-96FC-47B0-8D2E-ED3E56AECA9E}"/>
              </a:ext>
            </a:extLst>
          </p:cNvPr>
          <p:cNvCxnSpPr/>
          <p:nvPr userDrawn="1"/>
        </p:nvCxnSpPr>
        <p:spPr>
          <a:xfrm>
            <a:off x="5895829" y="4344804"/>
            <a:ext cx="0" cy="1836000"/>
          </a:xfrm>
          <a:prstGeom prst="line">
            <a:avLst/>
          </a:prstGeom>
          <a:ln w="12700">
            <a:solidFill>
              <a:srgbClr val="008276"/>
            </a:solidFill>
          </a:ln>
        </p:spPr>
        <p:style>
          <a:lnRef idx="1">
            <a:schemeClr val="accent1"/>
          </a:lnRef>
          <a:fillRef idx="0">
            <a:schemeClr val="accent1"/>
          </a:fillRef>
          <a:effectRef idx="0">
            <a:schemeClr val="accent1"/>
          </a:effectRef>
          <a:fontRef idx="minor">
            <a:schemeClr val="tx1"/>
          </a:fontRef>
        </p:style>
      </p:cxnSp>
      <p:pic>
        <p:nvPicPr>
          <p:cNvPr id="22" name="Obrázek 21">
            <a:extLst>
              <a:ext uri="{FF2B5EF4-FFF2-40B4-BE49-F238E27FC236}">
                <a16:creationId xmlns:a16="http://schemas.microsoft.com/office/drawing/2014/main" id="{312025C9-8689-4B48-8F17-3C68DA4CF7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23" name="Obrázek 22">
            <a:extLst>
              <a:ext uri="{FF2B5EF4-FFF2-40B4-BE49-F238E27FC236}">
                <a16:creationId xmlns:a16="http://schemas.microsoft.com/office/drawing/2014/main" id="{FB8D566A-8B04-4DFE-B5E0-C4423183D7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105839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dvouřadkový a graf">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3" name="Zástupný symbol pro graf 2">
            <a:extLst>
              <a:ext uri="{FF2B5EF4-FFF2-40B4-BE49-F238E27FC236}">
                <a16:creationId xmlns:a16="http://schemas.microsoft.com/office/drawing/2014/main" id="{39625EF4-0D99-4573-ABCD-83E81C13C3A5}"/>
              </a:ext>
            </a:extLst>
          </p:cNvPr>
          <p:cNvSpPr>
            <a:spLocks noGrp="1"/>
          </p:cNvSpPr>
          <p:nvPr>
            <p:ph type="chart" sz="quarter" idx="17"/>
          </p:nvPr>
        </p:nvSpPr>
        <p:spPr>
          <a:xfrm>
            <a:off x="569913" y="1684338"/>
            <a:ext cx="8004175" cy="4605337"/>
          </a:xfrm>
        </p:spPr>
        <p:txBody>
          <a:bodyPr/>
          <a:lstStyle>
            <a:lvl1pPr marL="0" indent="0">
              <a:buNone/>
              <a:defRPr/>
            </a:lvl1pPr>
          </a:lstStyle>
          <a:p>
            <a:r>
              <a:rPr lang="cs-CZ"/>
              <a:t>Kliknutím na ikonu přidáte graf.</a:t>
            </a:r>
            <a:endParaRPr lang="cs-CZ" dirty="0"/>
          </a:p>
        </p:txBody>
      </p:sp>
      <p:pic>
        <p:nvPicPr>
          <p:cNvPr id="10" name="Obrázek 9">
            <a:extLst>
              <a:ext uri="{FF2B5EF4-FFF2-40B4-BE49-F238E27FC236}">
                <a16:creationId xmlns:a16="http://schemas.microsoft.com/office/drawing/2014/main" id="{02BBCD4E-1929-4BB6-B4D2-8C703C395C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2" name="Obrázek 11">
            <a:extLst>
              <a:ext uri="{FF2B5EF4-FFF2-40B4-BE49-F238E27FC236}">
                <a16:creationId xmlns:a16="http://schemas.microsoft.com/office/drawing/2014/main" id="{8F41ACE1-C640-451F-93CF-8AAB4D7F28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15755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dvouřadkový a tabulka">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0"/>
            <a:ext cx="918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9144000" cy="1385155"/>
          </a:xfrm>
        </p:spPr>
        <p:txBody>
          <a:bodyPr/>
          <a:lstStyle>
            <a:lvl1pPr>
              <a:defRPr/>
            </a:lvl1pPr>
          </a:lstStyle>
          <a:p>
            <a:r>
              <a:rPr lang="cs-CZ" dirty="0"/>
              <a:t>první řádek  nadpisu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6478418" y="6479183"/>
            <a:ext cx="2095623"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628650" y="6478589"/>
            <a:ext cx="5716191" cy="365125"/>
          </a:xfrm>
        </p:spPr>
        <p:txBody>
          <a:bodyPr>
            <a:normAutofit/>
          </a:bodyPr>
          <a:lstStyle>
            <a:lvl1pPr marL="0" indent="0">
              <a:buNone/>
              <a:defRPr sz="1600"/>
            </a:lvl1pPr>
          </a:lstStyle>
          <a:p>
            <a:pPr lvl="0"/>
            <a:r>
              <a:rPr lang="cs-CZ" dirty="0"/>
              <a:t>místo pro poznámku</a:t>
            </a:r>
          </a:p>
        </p:txBody>
      </p:sp>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569957" y="871622"/>
            <a:ext cx="5476001" cy="405266"/>
          </a:xfrm>
        </p:spPr>
        <p:txBody>
          <a:bodyPr>
            <a:normAutofit/>
          </a:bodyPr>
          <a:lstStyle>
            <a:lvl1pPr marL="0" indent="0">
              <a:buNone/>
              <a:defRPr sz="2800" b="1">
                <a:solidFill>
                  <a:schemeClr val="bg1"/>
                </a:solidFill>
              </a:defRPr>
            </a:lvl1pPr>
          </a:lstStyle>
          <a:p>
            <a:pPr lvl="0"/>
            <a:r>
              <a:rPr lang="cs-CZ" dirty="0"/>
              <a:t>druhý řádek textu</a:t>
            </a:r>
          </a:p>
        </p:txBody>
      </p:sp>
      <p:sp>
        <p:nvSpPr>
          <p:cNvPr id="3" name="Zástupný symbol pro tabulku 2">
            <a:extLst>
              <a:ext uri="{FF2B5EF4-FFF2-40B4-BE49-F238E27FC236}">
                <a16:creationId xmlns:a16="http://schemas.microsoft.com/office/drawing/2014/main" id="{243075CB-445F-451D-B78F-591C98050237}"/>
              </a:ext>
            </a:extLst>
          </p:cNvPr>
          <p:cNvSpPr>
            <a:spLocks noGrp="1"/>
          </p:cNvSpPr>
          <p:nvPr>
            <p:ph type="tbl" sz="quarter" idx="17"/>
          </p:nvPr>
        </p:nvSpPr>
        <p:spPr>
          <a:xfrm>
            <a:off x="2815388" y="1744663"/>
            <a:ext cx="5758699" cy="3841144"/>
          </a:xfrm>
        </p:spPr>
        <p:txBody>
          <a:bodyPr>
            <a:normAutofit/>
          </a:bodyPr>
          <a:lstStyle>
            <a:lvl1pPr marL="0" indent="0">
              <a:buNone/>
              <a:defRPr sz="2000" b="1"/>
            </a:lvl1pPr>
          </a:lstStyle>
          <a:p>
            <a:r>
              <a:rPr lang="cs-CZ"/>
              <a:t>Kliknutím na ikonu přidáte tabulku.</a:t>
            </a:r>
            <a:endParaRPr lang="cs-CZ" dirty="0"/>
          </a:p>
        </p:txBody>
      </p:sp>
      <p:sp>
        <p:nvSpPr>
          <p:cNvPr id="5" name="Zástupný symbol pro text 4">
            <a:extLst>
              <a:ext uri="{FF2B5EF4-FFF2-40B4-BE49-F238E27FC236}">
                <a16:creationId xmlns:a16="http://schemas.microsoft.com/office/drawing/2014/main" id="{841296A6-9ACC-42C7-B6BE-AB8D41837E1B}"/>
              </a:ext>
            </a:extLst>
          </p:cNvPr>
          <p:cNvSpPr>
            <a:spLocks noGrp="1"/>
          </p:cNvSpPr>
          <p:nvPr>
            <p:ph type="body" sz="quarter" idx="18" hasCustomPrompt="1"/>
          </p:nvPr>
        </p:nvSpPr>
        <p:spPr>
          <a:xfrm>
            <a:off x="569913" y="5690937"/>
            <a:ext cx="8004175" cy="598738"/>
          </a:xfrm>
        </p:spPr>
        <p:txBody>
          <a:bodyPr>
            <a:normAutofit/>
          </a:bodyPr>
          <a:lstStyle>
            <a:lvl1pPr marL="0" indent="0">
              <a:buNone/>
              <a:defRPr sz="1800"/>
            </a:lvl1pPr>
            <a:lvl2pPr marL="342900" indent="0">
              <a:buNone/>
              <a:defRPr/>
            </a:lvl2pPr>
          </a:lstStyle>
          <a:p>
            <a:pPr lvl="0"/>
            <a:r>
              <a:rPr lang="cs-CZ" dirty="0"/>
              <a:t>Popis tabulky</a:t>
            </a:r>
          </a:p>
        </p:txBody>
      </p:sp>
      <p:pic>
        <p:nvPicPr>
          <p:cNvPr id="12" name="Obrázek 11">
            <a:extLst>
              <a:ext uri="{FF2B5EF4-FFF2-40B4-BE49-F238E27FC236}">
                <a16:creationId xmlns:a16="http://schemas.microsoft.com/office/drawing/2014/main" id="{4D7D2839-C647-4D3B-864E-39146D81B9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 y="1398025"/>
            <a:ext cx="9143935" cy="128015"/>
          </a:xfrm>
          <a:prstGeom prst="rect">
            <a:avLst/>
          </a:prstGeom>
        </p:spPr>
      </p:pic>
      <p:pic>
        <p:nvPicPr>
          <p:cNvPr id="13" name="Obrázek 12">
            <a:extLst>
              <a:ext uri="{FF2B5EF4-FFF2-40B4-BE49-F238E27FC236}">
                <a16:creationId xmlns:a16="http://schemas.microsoft.com/office/drawing/2014/main" id="{0C8BC9D6-C0AA-488F-B9DB-80A7D07B304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56875" y="485421"/>
            <a:ext cx="2160000" cy="540001"/>
          </a:xfrm>
          <a:prstGeom prst="rect">
            <a:avLst/>
          </a:prstGeom>
        </p:spPr>
      </p:pic>
    </p:spTree>
    <p:extLst>
      <p:ext uri="{BB962C8B-B14F-4D97-AF65-F5344CB8AC3E}">
        <p14:creationId xmlns:p14="http://schemas.microsoft.com/office/powerpoint/2010/main" val="396281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C41B7A3-1625-4A50-AEAD-39F18A946597}"/>
              </a:ext>
            </a:extLst>
          </p:cNvPr>
          <p:cNvSpPr>
            <a:spLocks noGrp="1"/>
          </p:cNvSpPr>
          <p:nvPr>
            <p:ph type="title"/>
          </p:nvPr>
        </p:nvSpPr>
        <p:spPr>
          <a:xfrm>
            <a:off x="0" y="1"/>
            <a:ext cx="9144000" cy="1555844"/>
          </a:xfrm>
          <a:prstGeom prst="rect">
            <a:avLst/>
          </a:prstGeom>
          <a:noFill/>
          <a:ln>
            <a:noFill/>
          </a:ln>
        </p:spPr>
        <p:txBody>
          <a:bodyPr vert="horz" lIns="91440" tIns="45720" rIns="91440" bIns="45720" rtlCol="0" anchor="ctr">
            <a:normAutofit/>
          </a:bodyPr>
          <a:lstStyle/>
          <a:p>
            <a:r>
              <a:rPr lang="cs-CZ" dirty="0"/>
              <a:t>Kliknutím lze upravit styl.</a:t>
            </a:r>
          </a:p>
        </p:txBody>
      </p:sp>
      <p:sp>
        <p:nvSpPr>
          <p:cNvPr id="3" name="Zástupný symbol pro text 2">
            <a:extLst>
              <a:ext uri="{FF2B5EF4-FFF2-40B4-BE49-F238E27FC236}">
                <a16:creationId xmlns:a16="http://schemas.microsoft.com/office/drawing/2014/main" id="{F2A020AA-ECC7-4474-B826-21223D6C41CC}"/>
              </a:ext>
            </a:extLst>
          </p:cNvPr>
          <p:cNvSpPr>
            <a:spLocks noGrp="1"/>
          </p:cNvSpPr>
          <p:nvPr>
            <p:ph type="body" idx="1"/>
          </p:nvPr>
        </p:nvSpPr>
        <p:spPr>
          <a:xfrm>
            <a:off x="542499" y="1774210"/>
            <a:ext cx="8167333" cy="4580172"/>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p:txBody>
      </p:sp>
      <p:sp>
        <p:nvSpPr>
          <p:cNvPr id="6" name="Zástupný symbol pro číslo snímku 5">
            <a:extLst>
              <a:ext uri="{FF2B5EF4-FFF2-40B4-BE49-F238E27FC236}">
                <a16:creationId xmlns:a16="http://schemas.microsoft.com/office/drawing/2014/main" id="{6B52E7AF-D4B8-4711-9A70-4E416AD504E6}"/>
              </a:ext>
            </a:extLst>
          </p:cNvPr>
          <p:cNvSpPr>
            <a:spLocks noGrp="1"/>
          </p:cNvSpPr>
          <p:nvPr>
            <p:ph type="sldNum" sz="quarter" idx="4"/>
          </p:nvPr>
        </p:nvSpPr>
        <p:spPr>
          <a:xfrm>
            <a:off x="6652431" y="6479183"/>
            <a:ext cx="2057400" cy="365125"/>
          </a:xfrm>
          <a:prstGeom prst="rect">
            <a:avLst/>
          </a:prstGeom>
        </p:spPr>
        <p:txBody>
          <a:bodyPr vert="horz" lIns="91440" tIns="45720" rIns="91440" bIns="45720" rtlCol="0" anchor="ctr"/>
          <a:lstStyle>
            <a:lvl1pPr algn="r">
              <a:defRPr sz="1600">
                <a:solidFill>
                  <a:srgbClr val="008276"/>
                </a:solidFill>
              </a:defRPr>
            </a:lvl1pPr>
          </a:lstStyle>
          <a:p>
            <a:fld id="{D83BD07D-5885-48DF-B570-0C7EF7FA7CBC}" type="slidenum">
              <a:rPr lang="cs-CZ" smtClean="0"/>
              <a:pPr/>
              <a:t>‹#›</a:t>
            </a:fld>
            <a:endParaRPr lang="cs-CZ"/>
          </a:p>
        </p:txBody>
      </p:sp>
      <p:cxnSp>
        <p:nvCxnSpPr>
          <p:cNvPr id="9" name="Přímá spojnice 8">
            <a:extLst>
              <a:ext uri="{FF2B5EF4-FFF2-40B4-BE49-F238E27FC236}">
                <a16:creationId xmlns:a16="http://schemas.microsoft.com/office/drawing/2014/main" id="{20A03B06-45A5-4573-A15C-112DB4EA109A}"/>
              </a:ext>
            </a:extLst>
          </p:cNvPr>
          <p:cNvCxnSpPr>
            <a:cxnSpLocks/>
          </p:cNvCxnSpPr>
          <p:nvPr userDrawn="1"/>
        </p:nvCxnSpPr>
        <p:spPr>
          <a:xfrm>
            <a:off x="-30707" y="6354387"/>
            <a:ext cx="9207000" cy="0"/>
          </a:xfrm>
          <a:prstGeom prst="line">
            <a:avLst/>
          </a:prstGeom>
          <a:ln w="28575">
            <a:solidFill>
              <a:srgbClr val="00827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65193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70" r:id="rId3"/>
    <p:sldLayoutId id="2147483656" r:id="rId4"/>
    <p:sldLayoutId id="2147483664" r:id="rId5"/>
    <p:sldLayoutId id="2147483665" r:id="rId6"/>
    <p:sldLayoutId id="2147483666" r:id="rId7"/>
    <p:sldLayoutId id="2147483668" r:id="rId8"/>
    <p:sldLayoutId id="2147483669" r:id="rId9"/>
    <p:sldLayoutId id="2147483673" r:id="rId10"/>
  </p:sldLayoutIdLst>
  <p:hf hdr="0" ftr="0" dt="0"/>
  <p:txStyles>
    <p:titleStyle>
      <a:lvl1pPr marL="542925" indent="0" algn="l" defTabSz="685800" rtl="0" eaLnBrk="1" latinLnBrk="0" hangingPunct="1">
        <a:lnSpc>
          <a:spcPct val="90000"/>
        </a:lnSpc>
        <a:spcBef>
          <a:spcPct val="0"/>
        </a:spcBef>
        <a:buNone/>
        <a:defRPr sz="3000" b="1" i="0" kern="1200" cap="all" baseline="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008276"/>
        </a:buClr>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008276"/>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C41B7A3-1625-4A50-AEAD-39F18A946597}"/>
              </a:ext>
            </a:extLst>
          </p:cNvPr>
          <p:cNvSpPr>
            <a:spLocks noGrp="1"/>
          </p:cNvSpPr>
          <p:nvPr>
            <p:ph type="title"/>
          </p:nvPr>
        </p:nvSpPr>
        <p:spPr>
          <a:xfrm>
            <a:off x="0" y="1"/>
            <a:ext cx="9144000" cy="1555844"/>
          </a:xfrm>
          <a:prstGeom prst="rect">
            <a:avLst/>
          </a:prstGeom>
          <a:noFill/>
          <a:ln>
            <a:noFill/>
          </a:ln>
        </p:spPr>
        <p:txBody>
          <a:bodyPr vert="horz" lIns="91440" tIns="45720" rIns="91440" bIns="45720" rtlCol="0" anchor="ctr">
            <a:normAutofit/>
          </a:bodyPr>
          <a:lstStyle/>
          <a:p>
            <a:r>
              <a:rPr lang="cs-CZ" dirty="0"/>
              <a:t>Kliknutím lze upravit styl.</a:t>
            </a:r>
          </a:p>
        </p:txBody>
      </p:sp>
      <p:sp>
        <p:nvSpPr>
          <p:cNvPr id="3" name="Zástupný symbol pro text 2">
            <a:extLst>
              <a:ext uri="{FF2B5EF4-FFF2-40B4-BE49-F238E27FC236}">
                <a16:creationId xmlns:a16="http://schemas.microsoft.com/office/drawing/2014/main" id="{F2A020AA-ECC7-4474-B826-21223D6C41CC}"/>
              </a:ext>
            </a:extLst>
          </p:cNvPr>
          <p:cNvSpPr>
            <a:spLocks noGrp="1"/>
          </p:cNvSpPr>
          <p:nvPr>
            <p:ph type="body" idx="1"/>
          </p:nvPr>
        </p:nvSpPr>
        <p:spPr>
          <a:xfrm>
            <a:off x="542499" y="1774210"/>
            <a:ext cx="8167333" cy="4580172"/>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p:txBody>
      </p:sp>
      <p:sp>
        <p:nvSpPr>
          <p:cNvPr id="6" name="Zástupný symbol pro číslo snímku 5">
            <a:extLst>
              <a:ext uri="{FF2B5EF4-FFF2-40B4-BE49-F238E27FC236}">
                <a16:creationId xmlns:a16="http://schemas.microsoft.com/office/drawing/2014/main" id="{6B52E7AF-D4B8-4711-9A70-4E416AD504E6}"/>
              </a:ext>
            </a:extLst>
          </p:cNvPr>
          <p:cNvSpPr>
            <a:spLocks noGrp="1"/>
          </p:cNvSpPr>
          <p:nvPr>
            <p:ph type="sldNum" sz="quarter" idx="4"/>
          </p:nvPr>
        </p:nvSpPr>
        <p:spPr>
          <a:xfrm>
            <a:off x="6652431" y="6479183"/>
            <a:ext cx="2057400" cy="365125"/>
          </a:xfrm>
          <a:prstGeom prst="rect">
            <a:avLst/>
          </a:prstGeom>
        </p:spPr>
        <p:txBody>
          <a:bodyPr vert="horz" lIns="91440" tIns="45720" rIns="91440" bIns="45720" rtlCol="0" anchor="ctr"/>
          <a:lstStyle>
            <a:lvl1pPr algn="r">
              <a:defRPr sz="1600">
                <a:solidFill>
                  <a:srgbClr val="008276"/>
                </a:solidFill>
              </a:defRPr>
            </a:lvl1pPr>
          </a:lstStyle>
          <a:p>
            <a:fld id="{D83BD07D-5885-48DF-B570-0C7EF7FA7CBC}" type="slidenum">
              <a:rPr lang="cs-CZ" smtClean="0"/>
              <a:pPr/>
              <a:t>‹#›</a:t>
            </a:fld>
            <a:endParaRPr lang="cs-CZ"/>
          </a:p>
        </p:txBody>
      </p:sp>
      <p:cxnSp>
        <p:nvCxnSpPr>
          <p:cNvPr id="9" name="Přímá spojnice 8">
            <a:extLst>
              <a:ext uri="{FF2B5EF4-FFF2-40B4-BE49-F238E27FC236}">
                <a16:creationId xmlns:a16="http://schemas.microsoft.com/office/drawing/2014/main" id="{20A03B06-45A5-4573-A15C-112DB4EA109A}"/>
              </a:ext>
            </a:extLst>
          </p:cNvPr>
          <p:cNvCxnSpPr>
            <a:cxnSpLocks/>
          </p:cNvCxnSpPr>
          <p:nvPr userDrawn="1"/>
        </p:nvCxnSpPr>
        <p:spPr>
          <a:xfrm>
            <a:off x="-30707" y="6354387"/>
            <a:ext cx="9207000" cy="0"/>
          </a:xfrm>
          <a:prstGeom prst="line">
            <a:avLst/>
          </a:prstGeom>
          <a:ln w="28575">
            <a:solidFill>
              <a:srgbClr val="00827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034516"/>
      </p:ext>
    </p:extLst>
  </p:cSld>
  <p:clrMap bg1="lt1" tx1="dk1" bg2="lt2" tx2="dk2" accent1="accent1" accent2="accent2" accent3="accent3" accent4="accent4" accent5="accent5" accent6="accent6" hlink="hlink" folHlink="folHlink"/>
  <p:sldLayoutIdLst>
    <p:sldLayoutId id="2147483696" r:id="rId1"/>
    <p:sldLayoutId id="2147483703" r:id="rId2"/>
    <p:sldLayoutId id="2147483697" r:id="rId3"/>
    <p:sldLayoutId id="2147483698" r:id="rId4"/>
    <p:sldLayoutId id="2147483699" r:id="rId5"/>
    <p:sldLayoutId id="2147483700" r:id="rId6"/>
    <p:sldLayoutId id="2147483701" r:id="rId7"/>
    <p:sldLayoutId id="2147483702" r:id="rId8"/>
  </p:sldLayoutIdLst>
  <p:hf hdr="0" ftr="0" dt="0"/>
  <p:txStyles>
    <p:titleStyle>
      <a:lvl1pPr marL="542925" indent="0" algn="l" defTabSz="685800" rtl="0" eaLnBrk="1" latinLnBrk="0" hangingPunct="1">
        <a:lnSpc>
          <a:spcPct val="90000"/>
        </a:lnSpc>
        <a:spcBef>
          <a:spcPct val="0"/>
        </a:spcBef>
        <a:buNone/>
        <a:defRPr sz="3000" b="1" i="0" kern="1200" cap="all" baseline="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008276"/>
        </a:buClr>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rgbClr val="008276"/>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029154-D157-4F9F-AE4C-C3C312A5E2DB}"/>
              </a:ext>
            </a:extLst>
          </p:cNvPr>
          <p:cNvSpPr>
            <a:spLocks noGrp="1"/>
          </p:cNvSpPr>
          <p:nvPr>
            <p:ph type="ctrTitle"/>
          </p:nvPr>
        </p:nvSpPr>
        <p:spPr/>
        <p:txBody>
          <a:bodyPr/>
          <a:lstStyle/>
          <a:p>
            <a:r>
              <a:rPr lang="cs-CZ" dirty="0"/>
              <a:t>BARRIERS to DEINSTITUTIONALISATION </a:t>
            </a:r>
            <a:br>
              <a:rPr lang="cs-CZ" dirty="0"/>
            </a:br>
            <a:r>
              <a:rPr lang="cs-CZ" dirty="0"/>
              <a:t>IN THE CZECH REPUBLIC</a:t>
            </a:r>
          </a:p>
        </p:txBody>
      </p:sp>
      <p:sp>
        <p:nvSpPr>
          <p:cNvPr id="3" name="Podnadpis 2">
            <a:extLst>
              <a:ext uri="{FF2B5EF4-FFF2-40B4-BE49-F238E27FC236}">
                <a16:creationId xmlns:a16="http://schemas.microsoft.com/office/drawing/2014/main" id="{1E27DB6C-1ACF-4013-A9E4-BF7E72D9E518}"/>
              </a:ext>
            </a:extLst>
          </p:cNvPr>
          <p:cNvSpPr>
            <a:spLocks noGrp="1"/>
          </p:cNvSpPr>
          <p:nvPr>
            <p:ph type="subTitle" idx="1"/>
          </p:nvPr>
        </p:nvSpPr>
        <p:spPr/>
        <p:txBody>
          <a:bodyPr/>
          <a:lstStyle/>
          <a:p>
            <a:r>
              <a:rPr lang="cs-CZ" dirty="0" err="1"/>
              <a:t>Equinet</a:t>
            </a:r>
            <a:r>
              <a:rPr lang="cs-CZ" dirty="0"/>
              <a:t> workshop</a:t>
            </a:r>
          </a:p>
        </p:txBody>
      </p:sp>
      <p:sp>
        <p:nvSpPr>
          <p:cNvPr id="4" name="Zástupný symbol pro text 3">
            <a:extLst>
              <a:ext uri="{FF2B5EF4-FFF2-40B4-BE49-F238E27FC236}">
                <a16:creationId xmlns:a16="http://schemas.microsoft.com/office/drawing/2014/main" id="{6FF9B8F2-02D4-49C6-947A-DE6B32115170}"/>
              </a:ext>
            </a:extLst>
          </p:cNvPr>
          <p:cNvSpPr>
            <a:spLocks noGrp="1"/>
          </p:cNvSpPr>
          <p:nvPr>
            <p:ph type="body" sz="quarter" idx="10"/>
          </p:nvPr>
        </p:nvSpPr>
        <p:spPr/>
        <p:txBody>
          <a:bodyPr/>
          <a:lstStyle/>
          <a:p>
            <a:endParaRPr lang="cs-CZ"/>
          </a:p>
        </p:txBody>
      </p:sp>
      <p:sp>
        <p:nvSpPr>
          <p:cNvPr id="7" name="Zástupný symbol pro text 6">
            <a:extLst>
              <a:ext uri="{FF2B5EF4-FFF2-40B4-BE49-F238E27FC236}">
                <a16:creationId xmlns:a16="http://schemas.microsoft.com/office/drawing/2014/main" id="{AFF1EB3C-17A2-477F-B6CA-C4DBEFC228D9}"/>
              </a:ext>
            </a:extLst>
          </p:cNvPr>
          <p:cNvSpPr>
            <a:spLocks noGrp="1"/>
          </p:cNvSpPr>
          <p:nvPr>
            <p:ph type="body" sz="quarter" idx="13"/>
          </p:nvPr>
        </p:nvSpPr>
        <p:spPr/>
        <p:txBody>
          <a:bodyPr/>
          <a:lstStyle/>
          <a:p>
            <a:r>
              <a:rPr lang="cs-CZ" dirty="0"/>
              <a:t>2023</a:t>
            </a:r>
          </a:p>
        </p:txBody>
      </p:sp>
      <p:grpSp>
        <p:nvGrpSpPr>
          <p:cNvPr id="8" name="Skupina 7"/>
          <p:cNvGrpSpPr/>
          <p:nvPr/>
        </p:nvGrpSpPr>
        <p:grpSpPr>
          <a:xfrm>
            <a:off x="0" y="0"/>
            <a:ext cx="9144000" cy="1138844"/>
            <a:chOff x="0" y="0"/>
            <a:chExt cx="9144000" cy="1138844"/>
          </a:xfrm>
        </p:grpSpPr>
        <p:sp>
          <p:nvSpPr>
            <p:cNvPr id="10" name="Obdélník 9"/>
            <p:cNvSpPr/>
            <p:nvPr/>
          </p:nvSpPr>
          <p:spPr>
            <a:xfrm>
              <a:off x="0" y="0"/>
              <a:ext cx="9144000" cy="1138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800" y="298800"/>
              <a:ext cx="712697" cy="799200"/>
            </a:xfrm>
            <a:prstGeom prst="rect">
              <a:avLst/>
            </a:prstGeom>
          </p:spPr>
        </p:pic>
      </p:grpSp>
      <p:pic>
        <p:nvPicPr>
          <p:cNvPr id="13" name="Obráze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81215" y="374178"/>
            <a:ext cx="2165963" cy="540705"/>
          </a:xfrm>
          <a:prstGeom prst="rect">
            <a:avLst/>
          </a:prstGeom>
        </p:spPr>
      </p:pic>
      <p:pic>
        <p:nvPicPr>
          <p:cNvPr id="17" name="Zástupný symbol pro obrázek 16"/>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23965" b="23965"/>
          <a:stretch>
            <a:fillRect/>
          </a:stretch>
        </p:blipFill>
        <p:spPr>
          <a:xfrm>
            <a:off x="-1" y="2871099"/>
            <a:ext cx="4530437" cy="2314442"/>
          </a:xfrm>
        </p:spPr>
      </p:pic>
      <p:pic>
        <p:nvPicPr>
          <p:cNvPr id="19" name="Zástupný symbol pro obrázek 18"/>
          <p:cNvPicPr>
            <a:picLocks noGrp="1" noChangeAspect="1"/>
          </p:cNvPicPr>
          <p:nvPr>
            <p:ph type="pic" sz="quarter" idx="12"/>
          </p:nvPr>
        </p:nvPicPr>
        <p:blipFill>
          <a:blip r:embed="rId5" cstate="hqprint">
            <a:extLst>
              <a:ext uri="{28A0092B-C50C-407E-A947-70E740481C1C}">
                <a14:useLocalDpi xmlns:a14="http://schemas.microsoft.com/office/drawing/2010/main" val="0"/>
              </a:ext>
            </a:extLst>
          </a:blip>
          <a:srcRect t="13513" b="13513"/>
          <a:stretch>
            <a:fillRect/>
          </a:stretch>
        </p:blipFill>
        <p:spPr>
          <a:xfrm>
            <a:off x="4530725" y="2869051"/>
            <a:ext cx="4613275" cy="2315724"/>
          </a:xfrm>
        </p:spPr>
      </p:pic>
    </p:spTree>
    <p:extLst>
      <p:ext uri="{BB962C8B-B14F-4D97-AF65-F5344CB8AC3E}">
        <p14:creationId xmlns:p14="http://schemas.microsoft.com/office/powerpoint/2010/main" val="18345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628650" y="1596044"/>
            <a:ext cx="7945391" cy="4522338"/>
          </a:xfrm>
        </p:spPr>
        <p:txBody>
          <a:bodyPr/>
          <a:lstStyle/>
          <a:p>
            <a:r>
              <a:rPr lang="en-US" sz="2000" b="1" dirty="0"/>
              <a:t>Definition of Key Terms in Deinstitutionalization</a:t>
            </a:r>
            <a:endParaRPr lang="cs-CZ" sz="2000" b="1" dirty="0"/>
          </a:p>
          <a:p>
            <a:r>
              <a:rPr lang="cs-CZ" sz="1100" dirty="0" err="1"/>
              <a:t>Graph</a:t>
            </a:r>
            <a:r>
              <a:rPr lang="cs-CZ" sz="1100" dirty="0"/>
              <a:t> 2 – </a:t>
            </a:r>
            <a:r>
              <a:rPr lang="en-US" sz="1100" dirty="0"/>
              <a:t>Number of medium-term plans containing a definition of the term designating community-based services (N=14)</a:t>
            </a:r>
            <a:endParaRPr lang="cs-CZ" sz="11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10</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
        <p:nvSpPr>
          <p:cNvPr id="11" name="Obdélník 10"/>
          <p:cNvSpPr/>
          <p:nvPr/>
        </p:nvSpPr>
        <p:spPr>
          <a:xfrm>
            <a:off x="6478418" y="3049299"/>
            <a:ext cx="2149717" cy="1615827"/>
          </a:xfrm>
          <a:prstGeom prst="rect">
            <a:avLst/>
          </a:prstGeom>
        </p:spPr>
        <p:txBody>
          <a:bodyPr wrap="square">
            <a:spAutoFit/>
          </a:bodyPr>
          <a:lstStyle/>
          <a:p>
            <a:r>
              <a:rPr lang="cs-CZ" sz="900" b="1" dirty="0"/>
              <a:t>NSRSS</a:t>
            </a:r>
            <a:r>
              <a:rPr lang="cs-CZ" sz="900" dirty="0"/>
              <a:t>: </a:t>
            </a:r>
          </a:p>
          <a:p>
            <a:r>
              <a:rPr lang="en-US" sz="900" b="1" dirty="0"/>
              <a:t>lacks definitions </a:t>
            </a:r>
            <a:r>
              <a:rPr lang="en-US" sz="900" dirty="0"/>
              <a:t>designating community-based services. </a:t>
            </a:r>
            <a:endParaRPr lang="cs-CZ" sz="900" dirty="0"/>
          </a:p>
          <a:p>
            <a:endParaRPr lang="cs-CZ" sz="900" dirty="0"/>
          </a:p>
          <a:p>
            <a:r>
              <a:rPr lang="cs-CZ" sz="900" b="1" dirty="0" err="1"/>
              <a:t>Special</a:t>
            </a:r>
            <a:r>
              <a:rPr lang="cs-CZ" sz="900" b="1" dirty="0"/>
              <a:t> </a:t>
            </a:r>
            <a:r>
              <a:rPr lang="cs-CZ" sz="900" b="1" dirty="0" err="1"/>
              <a:t>strategic</a:t>
            </a:r>
            <a:r>
              <a:rPr lang="cs-CZ" sz="900" b="1" dirty="0"/>
              <a:t> </a:t>
            </a:r>
            <a:r>
              <a:rPr lang="cs-CZ" sz="900" b="1" dirty="0" err="1"/>
              <a:t>documents</a:t>
            </a:r>
            <a:r>
              <a:rPr lang="cs-CZ" sz="900" b="1" dirty="0"/>
              <a:t>:</a:t>
            </a:r>
          </a:p>
          <a:p>
            <a:r>
              <a:rPr lang="en-US" sz="900" dirty="0"/>
              <a:t>Although none of the regions that issued special strategic documents defined the term for community services in their medium-term plans, a </a:t>
            </a:r>
            <a:r>
              <a:rPr lang="en-US" sz="900" b="1" dirty="0"/>
              <a:t>more detailed specification appeared in </a:t>
            </a:r>
            <a:r>
              <a:rPr lang="cs-CZ" sz="900" b="1" dirty="0"/>
              <a:t>2</a:t>
            </a:r>
            <a:r>
              <a:rPr lang="en-US" sz="900" b="1" dirty="0"/>
              <a:t> special strategic documents.</a:t>
            </a:r>
            <a:endParaRPr lang="cs-CZ" sz="900" b="1" dirty="0"/>
          </a:p>
        </p:txBody>
      </p:sp>
      <p:graphicFrame>
        <p:nvGraphicFramePr>
          <p:cNvPr id="12" name="Graf 11"/>
          <p:cNvGraphicFramePr>
            <a:graphicFrameLocks/>
          </p:cNvGraphicFramePr>
          <p:nvPr>
            <p:extLst>
              <p:ext uri="{D42A27DB-BD31-4B8C-83A1-F6EECF244321}">
                <p14:modId xmlns:p14="http://schemas.microsoft.com/office/powerpoint/2010/main" val="492582581"/>
              </p:ext>
            </p:extLst>
          </p:nvPr>
        </p:nvGraphicFramePr>
        <p:xfrm>
          <a:off x="1014160" y="2503410"/>
          <a:ext cx="5410164" cy="332935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594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err="1"/>
              <a:t>Preliminary</a:t>
            </a:r>
            <a:r>
              <a:rPr lang="cs-CZ" b="1" dirty="0"/>
              <a:t> </a:t>
            </a:r>
            <a:r>
              <a:rPr lang="cs-CZ" b="1" dirty="0" err="1"/>
              <a:t>Findings</a:t>
            </a:r>
            <a:r>
              <a:rPr lang="cs-CZ" b="1" dirty="0"/>
              <a:t> in </a:t>
            </a:r>
            <a:r>
              <a:rPr lang="en-US" b="1" dirty="0"/>
              <a:t>Definition of Key Terms in Deinstitutionalization</a:t>
            </a:r>
            <a:endParaRPr lang="cs-CZ" b="1" dirty="0"/>
          </a:p>
          <a:p>
            <a:r>
              <a:rPr lang="en-US" sz="1800" b="1" dirty="0"/>
              <a:t>Diversity</a:t>
            </a:r>
            <a:r>
              <a:rPr lang="cs-CZ" sz="1800" b="1" dirty="0"/>
              <a:t> </a:t>
            </a:r>
            <a:r>
              <a:rPr lang="cs-CZ" sz="1800" b="1" dirty="0" err="1"/>
              <a:t>of</a:t>
            </a:r>
            <a:r>
              <a:rPr lang="cs-CZ" sz="1800" b="1" dirty="0"/>
              <a:t> </a:t>
            </a:r>
            <a:r>
              <a:rPr lang="cs-CZ" sz="1800" b="1" dirty="0" err="1"/>
              <a:t>Key</a:t>
            </a:r>
            <a:r>
              <a:rPr lang="cs-CZ" sz="1800" b="1" dirty="0"/>
              <a:t> </a:t>
            </a:r>
            <a:r>
              <a:rPr lang="cs-CZ" sz="1800" b="1" dirty="0" err="1"/>
              <a:t>Definitions</a:t>
            </a:r>
            <a:r>
              <a:rPr lang="en-US" sz="1800" b="1" dirty="0"/>
              <a:t>:</a:t>
            </a:r>
            <a:endParaRPr lang="en-US" sz="1800" dirty="0"/>
          </a:p>
          <a:p>
            <a:pPr lvl="1"/>
            <a:r>
              <a:rPr lang="en-US" dirty="0"/>
              <a:t>The </a:t>
            </a:r>
            <a:r>
              <a:rPr lang="cs-CZ" dirty="0"/>
              <a:t>s</a:t>
            </a:r>
            <a:r>
              <a:rPr lang="en-US" dirty="0" err="1"/>
              <a:t>trateg</a:t>
            </a:r>
            <a:r>
              <a:rPr lang="cs-CZ" dirty="0" err="1"/>
              <a:t>ies</a:t>
            </a:r>
            <a:r>
              <a:rPr lang="en-US" dirty="0"/>
              <a:t> exhibit a diversity of </a:t>
            </a:r>
            <a:r>
              <a:rPr lang="cs-CZ" dirty="0" err="1"/>
              <a:t>definitions</a:t>
            </a:r>
            <a:r>
              <a:rPr lang="en-US" dirty="0"/>
              <a:t>, leading to potential ambiguity</a:t>
            </a:r>
          </a:p>
          <a:p>
            <a:r>
              <a:rPr lang="en-US" sz="1800" b="1" dirty="0"/>
              <a:t>Non-binding Nature of Criteria:</a:t>
            </a:r>
            <a:endParaRPr lang="en-US" sz="1800" dirty="0"/>
          </a:p>
          <a:p>
            <a:pPr lvl="1"/>
            <a:r>
              <a:rPr lang="en-US" dirty="0"/>
              <a:t>Criteria lack obligatory status, and their definitions are not consistently applied in strategic documents</a:t>
            </a:r>
            <a:endParaRPr lang="cs-CZ" dirty="0"/>
          </a:p>
          <a:p>
            <a:pPr lvl="1"/>
            <a:r>
              <a:rPr lang="en-US" dirty="0"/>
              <a:t>Criteria for community-based social services is a document non-binding in providing social services</a:t>
            </a:r>
            <a:r>
              <a:rPr lang="cs-CZ" dirty="0"/>
              <a:t> (</a:t>
            </a:r>
            <a:r>
              <a:rPr lang="cs-CZ" dirty="0" err="1"/>
              <a:t>used</a:t>
            </a:r>
            <a:r>
              <a:rPr lang="cs-CZ" dirty="0"/>
              <a:t> </a:t>
            </a:r>
            <a:r>
              <a:rPr lang="cs-CZ" dirty="0" err="1"/>
              <a:t>for</a:t>
            </a:r>
            <a:r>
              <a:rPr lang="cs-CZ" dirty="0"/>
              <a:t> </a:t>
            </a:r>
            <a:r>
              <a:rPr lang="cs-CZ" dirty="0" err="1"/>
              <a:t>projects</a:t>
            </a:r>
            <a:r>
              <a:rPr lang="cs-CZ" dirty="0"/>
              <a:t> </a:t>
            </a:r>
            <a:r>
              <a:rPr lang="cs-CZ" dirty="0" err="1"/>
              <a:t>financed</a:t>
            </a:r>
            <a:r>
              <a:rPr lang="cs-CZ" dirty="0"/>
              <a:t> by ESF)</a:t>
            </a:r>
            <a:endParaRPr lang="en-US" dirty="0"/>
          </a:p>
          <a:p>
            <a:r>
              <a:rPr lang="en-US" sz="1800" b="1" dirty="0"/>
              <a:t>Implications for </a:t>
            </a:r>
            <a:r>
              <a:rPr lang="cs-CZ" sz="1800" b="1" dirty="0"/>
              <a:t>DI </a:t>
            </a:r>
            <a:r>
              <a:rPr lang="cs-CZ" sz="1800" b="1" dirty="0" err="1"/>
              <a:t>obligation</a:t>
            </a:r>
            <a:r>
              <a:rPr lang="en-US" sz="1800" b="1" dirty="0"/>
              <a:t>:</a:t>
            </a:r>
            <a:endParaRPr lang="en-US" sz="1800" dirty="0"/>
          </a:p>
          <a:p>
            <a:pPr lvl="1"/>
            <a:r>
              <a:rPr lang="en-US" dirty="0"/>
              <a:t>The fragmentation of terminology results in a diluted commitment to </a:t>
            </a:r>
            <a:r>
              <a:rPr lang="cs-CZ" dirty="0" err="1"/>
              <a:t>deinstitutionalisation</a:t>
            </a:r>
            <a:endParaRPr lang="cs-CZ" dirty="0"/>
          </a:p>
          <a:p>
            <a:pPr lvl="1"/>
            <a:r>
              <a:rPr lang="cs-CZ" dirty="0"/>
              <a:t>U</a:t>
            </a:r>
            <a:r>
              <a:rPr lang="en-US" dirty="0" err="1"/>
              <a:t>nclear</a:t>
            </a:r>
            <a:r>
              <a:rPr lang="en-US" dirty="0"/>
              <a:t> </a:t>
            </a:r>
            <a:r>
              <a:rPr lang="cs-CZ" dirty="0" err="1"/>
              <a:t>definitionas</a:t>
            </a:r>
            <a:r>
              <a:rPr lang="cs-CZ" dirty="0"/>
              <a:t> and </a:t>
            </a:r>
            <a:r>
              <a:rPr lang="cs-CZ" dirty="0" err="1"/>
              <a:t>therefore</a:t>
            </a:r>
            <a:r>
              <a:rPr lang="cs-CZ" dirty="0"/>
              <a:t> </a:t>
            </a:r>
            <a:r>
              <a:rPr lang="cs-CZ" dirty="0" err="1"/>
              <a:t>unclear</a:t>
            </a:r>
            <a:r>
              <a:rPr lang="cs-CZ" dirty="0"/>
              <a:t> </a:t>
            </a:r>
            <a:r>
              <a:rPr lang="en-US" dirty="0"/>
              <a:t>objective </a:t>
            </a:r>
            <a:r>
              <a:rPr lang="cs-CZ" dirty="0" err="1"/>
              <a:t>of</a:t>
            </a:r>
            <a:r>
              <a:rPr lang="cs-CZ" dirty="0"/>
              <a:t> DI </a:t>
            </a:r>
            <a:r>
              <a:rPr lang="en-US" dirty="0"/>
              <a:t>can lead to invest</a:t>
            </a:r>
            <a:r>
              <a:rPr lang="cs-CZ" dirty="0" err="1"/>
              <a:t>ing</a:t>
            </a:r>
            <a:r>
              <a:rPr lang="cs-CZ" dirty="0"/>
              <a:t> in </a:t>
            </a:r>
            <a:r>
              <a:rPr lang="cs-CZ" dirty="0" err="1"/>
              <a:t>instituions</a:t>
            </a:r>
            <a:r>
              <a:rPr lang="cs-CZ" dirty="0"/>
              <a:t> </a:t>
            </a:r>
            <a:r>
              <a:rPr lang="cs-CZ" dirty="0" err="1"/>
              <a:t>rather</a:t>
            </a:r>
            <a:r>
              <a:rPr lang="cs-CZ" dirty="0"/>
              <a:t> </a:t>
            </a:r>
            <a:r>
              <a:rPr lang="cs-CZ" dirty="0" err="1"/>
              <a:t>than</a:t>
            </a:r>
            <a:r>
              <a:rPr lang="cs-CZ" dirty="0"/>
              <a:t> </a:t>
            </a:r>
            <a:r>
              <a:rPr lang="cs-CZ" dirty="0" err="1"/>
              <a:t>promoting</a:t>
            </a:r>
            <a:r>
              <a:rPr lang="cs-CZ" dirty="0"/>
              <a:t> </a:t>
            </a:r>
            <a:r>
              <a:rPr lang="cs-CZ" dirty="0" err="1"/>
              <a:t>comunity</a:t>
            </a:r>
            <a:r>
              <a:rPr lang="cs-CZ" dirty="0"/>
              <a:t> </a:t>
            </a:r>
            <a:r>
              <a:rPr lang="cs-CZ" dirty="0" err="1"/>
              <a:t>based</a:t>
            </a:r>
            <a:r>
              <a:rPr lang="cs-CZ" dirty="0"/>
              <a:t> </a:t>
            </a:r>
            <a:r>
              <a:rPr lang="cs-CZ" dirty="0" err="1"/>
              <a:t>social</a:t>
            </a:r>
            <a:r>
              <a:rPr lang="cs-CZ" dirty="0"/>
              <a:t> </a:t>
            </a:r>
            <a:r>
              <a:rPr lang="cs-CZ" dirty="0" err="1"/>
              <a:t>services</a:t>
            </a:r>
            <a:endParaRPr lang="en-US" dirty="0"/>
          </a:p>
          <a:p>
            <a:endParaRPr lang="cs-CZ" sz="1800" b="1"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11</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2158170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pl-PL" b="1" dirty="0"/>
              <a:t>Transformation of Social Services in Document Objectives</a:t>
            </a:r>
          </a:p>
          <a:p>
            <a:r>
              <a:rPr lang="cs-CZ" sz="1100" dirty="0" err="1"/>
              <a:t>Graph</a:t>
            </a:r>
            <a:r>
              <a:rPr lang="cs-CZ" sz="1100" dirty="0"/>
              <a:t> 3 - </a:t>
            </a:r>
            <a:r>
              <a:rPr lang="en-US" sz="1100" dirty="0"/>
              <a:t>Types of objectives in medium-term plans leading to the reduction of institutional service capacity to the level of community-based services for people with intellectual disabilities and/or chronic mental illness (N=14)</a:t>
            </a:r>
            <a:endParaRPr lang="cs-CZ" sz="1100"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12</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graphicFrame>
        <p:nvGraphicFramePr>
          <p:cNvPr id="11" name="Graf 10"/>
          <p:cNvGraphicFramePr>
            <a:graphicFrameLocks/>
          </p:cNvGraphicFramePr>
          <p:nvPr>
            <p:extLst>
              <p:ext uri="{D42A27DB-BD31-4B8C-83A1-F6EECF244321}">
                <p14:modId xmlns:p14="http://schemas.microsoft.com/office/powerpoint/2010/main" val="1700362193"/>
              </p:ext>
            </p:extLst>
          </p:nvPr>
        </p:nvGraphicFramePr>
        <p:xfrm>
          <a:off x="580292" y="2379784"/>
          <a:ext cx="6154617" cy="3738598"/>
        </p:xfrm>
        <a:graphic>
          <a:graphicData uri="http://schemas.openxmlformats.org/drawingml/2006/chart">
            <c:chart xmlns:c="http://schemas.openxmlformats.org/drawingml/2006/chart" xmlns:r="http://schemas.openxmlformats.org/officeDocument/2006/relationships" r:id="rId4"/>
          </a:graphicData>
        </a:graphic>
      </p:graphicFrame>
      <p:sp>
        <p:nvSpPr>
          <p:cNvPr id="10" name="Obdélník 9"/>
          <p:cNvSpPr/>
          <p:nvPr/>
        </p:nvSpPr>
        <p:spPr>
          <a:xfrm>
            <a:off x="6849687" y="2965071"/>
            <a:ext cx="2294313" cy="2446824"/>
          </a:xfrm>
          <a:prstGeom prst="rect">
            <a:avLst/>
          </a:prstGeom>
        </p:spPr>
        <p:txBody>
          <a:bodyPr wrap="square">
            <a:spAutoFit/>
          </a:bodyPr>
          <a:lstStyle/>
          <a:p>
            <a:r>
              <a:rPr lang="cs-CZ" sz="900" b="1" dirty="0"/>
              <a:t>NSRSS: </a:t>
            </a:r>
          </a:p>
          <a:p>
            <a:r>
              <a:rPr lang="en-US" sz="900" dirty="0"/>
              <a:t>"The partial goals aim to </a:t>
            </a:r>
            <a:r>
              <a:rPr lang="en-US" sz="900" b="1" dirty="0"/>
              <a:t>reduce institutional service capacity</a:t>
            </a:r>
            <a:r>
              <a:rPr lang="en-US" sz="900" dirty="0"/>
              <a:t>. However, it is </a:t>
            </a:r>
            <a:r>
              <a:rPr lang="en-US" sz="900" b="1" dirty="0"/>
              <a:t>not definitively clear </a:t>
            </a:r>
            <a:r>
              <a:rPr lang="en-US" sz="900" dirty="0"/>
              <a:t>whether these goals lead to achieving the level of community-based service capacity. </a:t>
            </a:r>
            <a:endParaRPr lang="cs-CZ" sz="900" dirty="0"/>
          </a:p>
          <a:p>
            <a:endParaRPr lang="cs-CZ" sz="900" dirty="0"/>
          </a:p>
          <a:p>
            <a:r>
              <a:rPr lang="cs-CZ" sz="900" b="1" dirty="0" err="1"/>
              <a:t>Special</a:t>
            </a:r>
            <a:r>
              <a:rPr lang="cs-CZ" sz="900" b="1" dirty="0"/>
              <a:t> </a:t>
            </a:r>
            <a:r>
              <a:rPr lang="cs-CZ" sz="900" b="1" dirty="0" err="1"/>
              <a:t>strategic</a:t>
            </a:r>
            <a:r>
              <a:rPr lang="cs-CZ" sz="900" b="1" dirty="0"/>
              <a:t> </a:t>
            </a:r>
            <a:r>
              <a:rPr lang="cs-CZ" sz="900" b="1" dirty="0" err="1"/>
              <a:t>documents</a:t>
            </a:r>
            <a:r>
              <a:rPr lang="cs-CZ" sz="900" b="1" dirty="0"/>
              <a:t>:</a:t>
            </a:r>
          </a:p>
          <a:p>
            <a:pPr marL="171450" indent="-171450">
              <a:buFont typeface="Arial" panose="020B0604020202020204" pitchFamily="34" charset="0"/>
              <a:buChar char="•"/>
            </a:pPr>
            <a:r>
              <a:rPr lang="cs-CZ" sz="900" b="1" dirty="0"/>
              <a:t>3</a:t>
            </a:r>
            <a:r>
              <a:rPr lang="en-US" sz="900" b="1" dirty="0"/>
              <a:t> </a:t>
            </a:r>
            <a:r>
              <a:rPr lang="cs-CZ" sz="900" b="1" dirty="0" err="1"/>
              <a:t>documents</a:t>
            </a:r>
            <a:r>
              <a:rPr lang="cs-CZ" sz="900" dirty="0"/>
              <a:t> </a:t>
            </a:r>
            <a:r>
              <a:rPr lang="en-US" sz="900" dirty="0"/>
              <a:t>have defined goals that decrease institutional service capacities </a:t>
            </a:r>
            <a:r>
              <a:rPr lang="en-US" sz="900" b="1" dirty="0"/>
              <a:t>to the level</a:t>
            </a:r>
            <a:r>
              <a:rPr lang="en-US" sz="900" dirty="0"/>
              <a:t> of community-based services. </a:t>
            </a:r>
            <a:endParaRPr lang="cs-CZ" sz="900" dirty="0"/>
          </a:p>
          <a:p>
            <a:pPr marL="171450" indent="-171450">
              <a:buFont typeface="Arial" panose="020B0604020202020204" pitchFamily="34" charset="0"/>
              <a:buChar char="•"/>
            </a:pPr>
            <a:r>
              <a:rPr lang="cs-CZ" sz="900" b="1" dirty="0"/>
              <a:t>1</a:t>
            </a:r>
            <a:r>
              <a:rPr lang="en-US" sz="900" b="1" dirty="0"/>
              <a:t> document </a:t>
            </a:r>
            <a:r>
              <a:rPr lang="en-US" sz="900" dirty="0"/>
              <a:t>mentions a </a:t>
            </a:r>
            <a:r>
              <a:rPr lang="en-US" sz="900" b="1" dirty="0"/>
              <a:t>partial reduction </a:t>
            </a:r>
            <a:r>
              <a:rPr lang="en-US" sz="900" dirty="0"/>
              <a:t>in institutional service capacities, but it is </a:t>
            </a:r>
            <a:r>
              <a:rPr lang="en-US" sz="900" b="1" dirty="0"/>
              <a:t>unclear </a:t>
            </a:r>
            <a:r>
              <a:rPr lang="en-US" sz="900" dirty="0"/>
              <a:t>whether they should be reduced to the level of community-based services or not.</a:t>
            </a:r>
            <a:endParaRPr lang="cs-CZ" sz="900" dirty="0"/>
          </a:p>
        </p:txBody>
      </p:sp>
    </p:spTree>
    <p:extLst>
      <p:ext uri="{BB962C8B-B14F-4D97-AF65-F5344CB8AC3E}">
        <p14:creationId xmlns:p14="http://schemas.microsoft.com/office/powerpoint/2010/main" val="1972130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pl-PL" b="1" dirty="0"/>
              <a:t>Transformation of Social Services in Document Objectives</a:t>
            </a:r>
          </a:p>
          <a:p>
            <a:r>
              <a:rPr lang="cs-CZ" sz="1100" dirty="0" err="1"/>
              <a:t>Graph</a:t>
            </a:r>
            <a:r>
              <a:rPr lang="cs-CZ" sz="1100" dirty="0"/>
              <a:t> 4 – </a:t>
            </a:r>
            <a:r>
              <a:rPr lang="cs-CZ" sz="1100" dirty="0" err="1"/>
              <a:t>Types</a:t>
            </a:r>
            <a:r>
              <a:rPr lang="cs-CZ" sz="1100" dirty="0"/>
              <a:t> </a:t>
            </a:r>
            <a:r>
              <a:rPr lang="en-US" sz="1100" dirty="0"/>
              <a:t>of objectives in medium-term plans leading to the reduction of institutional service capacity to the level of community-based services for people with intellectual disabilities and/or chronic mental illness (N=14)</a:t>
            </a:r>
            <a:endParaRPr lang="cs-CZ" sz="1100"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13</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
        <p:nvSpPr>
          <p:cNvPr id="10" name="Obdélník 9"/>
          <p:cNvSpPr/>
          <p:nvPr/>
        </p:nvSpPr>
        <p:spPr>
          <a:xfrm>
            <a:off x="6791498" y="2725726"/>
            <a:ext cx="2352502" cy="2862322"/>
          </a:xfrm>
          <a:prstGeom prst="rect">
            <a:avLst/>
          </a:prstGeom>
        </p:spPr>
        <p:txBody>
          <a:bodyPr wrap="square">
            <a:spAutoFit/>
          </a:bodyPr>
          <a:lstStyle/>
          <a:p>
            <a:r>
              <a:rPr lang="cs-CZ" sz="900" b="1" dirty="0"/>
              <a:t>NSRSS: </a:t>
            </a:r>
          </a:p>
          <a:p>
            <a:pPr marL="171450" indent="-171450">
              <a:buFont typeface="Arial" panose="020B0604020202020204" pitchFamily="34" charset="0"/>
              <a:buChar char="•"/>
            </a:pPr>
            <a:r>
              <a:rPr lang="en-US" sz="900" b="1" dirty="0"/>
              <a:t>contain</a:t>
            </a:r>
            <a:r>
              <a:rPr lang="cs-CZ" sz="900" b="1" dirty="0"/>
              <a:t>s</a:t>
            </a:r>
            <a:r>
              <a:rPr lang="en-US" sz="900" dirty="0"/>
              <a:t> partial goals focused on the complete </a:t>
            </a:r>
            <a:r>
              <a:rPr lang="en-US" sz="900" b="1" dirty="0"/>
              <a:t>discontinuation</a:t>
            </a:r>
            <a:r>
              <a:rPr lang="en-US" sz="900" dirty="0"/>
              <a:t> of institutional services for people with intellectual disabilities and/or chronic mental illness. Simultaneously, this strategy </a:t>
            </a:r>
            <a:r>
              <a:rPr lang="en-US" sz="900" b="1" dirty="0"/>
              <a:t>lacks</a:t>
            </a:r>
            <a:r>
              <a:rPr lang="en-US" sz="900" dirty="0"/>
              <a:t> any partial goals aimed at </a:t>
            </a:r>
            <a:r>
              <a:rPr lang="en-US" sz="900" b="1" dirty="0"/>
              <a:t>preventing the transfer of institutional elements</a:t>
            </a:r>
            <a:r>
              <a:rPr lang="en-US" sz="900" dirty="0"/>
              <a:t> into transformed facilities</a:t>
            </a:r>
            <a:endParaRPr lang="cs-CZ" sz="900" dirty="0"/>
          </a:p>
          <a:p>
            <a:endParaRPr lang="cs-CZ" sz="900" dirty="0"/>
          </a:p>
          <a:p>
            <a:r>
              <a:rPr lang="cs-CZ" sz="900" b="1" dirty="0" err="1"/>
              <a:t>Special</a:t>
            </a:r>
            <a:r>
              <a:rPr lang="cs-CZ" sz="900" b="1" dirty="0"/>
              <a:t> </a:t>
            </a:r>
            <a:r>
              <a:rPr lang="cs-CZ" sz="900" b="1" dirty="0" err="1"/>
              <a:t>strategic</a:t>
            </a:r>
            <a:r>
              <a:rPr lang="cs-CZ" sz="900" b="1" dirty="0"/>
              <a:t> </a:t>
            </a:r>
            <a:r>
              <a:rPr lang="cs-CZ" sz="900" b="1" dirty="0" err="1"/>
              <a:t>documents</a:t>
            </a:r>
            <a:r>
              <a:rPr lang="cs-CZ" sz="900" b="1" dirty="0"/>
              <a:t>:</a:t>
            </a:r>
          </a:p>
          <a:p>
            <a:pPr marL="171450" indent="-171450">
              <a:buFont typeface="Arial" panose="020B0604020202020204" pitchFamily="34" charset="0"/>
              <a:buChar char="•"/>
            </a:pPr>
            <a:r>
              <a:rPr lang="en-US" sz="900" b="1" dirty="0"/>
              <a:t>All </a:t>
            </a:r>
            <a:r>
              <a:rPr lang="cs-CZ" sz="900" b="1" dirty="0"/>
              <a:t>4 </a:t>
            </a:r>
            <a:r>
              <a:rPr lang="en-US" sz="900" b="1" dirty="0"/>
              <a:t>include</a:t>
            </a:r>
            <a:r>
              <a:rPr lang="en-US" sz="900" dirty="0"/>
              <a:t> goals directed at </a:t>
            </a:r>
            <a:r>
              <a:rPr lang="en-US" sz="900" b="1" dirty="0"/>
              <a:t>discontinuing institutional services</a:t>
            </a:r>
            <a:r>
              <a:rPr lang="en-US" sz="900" dirty="0"/>
              <a:t> for people with intellectual disabilities and/or chronic mental illness. </a:t>
            </a:r>
            <a:endParaRPr lang="cs-CZ" sz="900" dirty="0"/>
          </a:p>
          <a:p>
            <a:pPr marL="171450" indent="-171450">
              <a:buFont typeface="Arial" panose="020B0604020202020204" pitchFamily="34" charset="0"/>
              <a:buChar char="•"/>
            </a:pPr>
            <a:r>
              <a:rPr lang="cs-CZ" sz="900" b="1" dirty="0"/>
              <a:t>1 </a:t>
            </a:r>
            <a:r>
              <a:rPr lang="cs-CZ" sz="900" b="1" dirty="0" err="1"/>
              <a:t>documents</a:t>
            </a:r>
            <a:r>
              <a:rPr lang="cs-CZ" sz="900" b="1" dirty="0"/>
              <a:t> </a:t>
            </a:r>
            <a:r>
              <a:rPr lang="cs-CZ" sz="900" b="1" dirty="0" err="1"/>
              <a:t>mentions</a:t>
            </a:r>
            <a:r>
              <a:rPr lang="cs-CZ" sz="900" b="1" dirty="0"/>
              <a:t> p</a:t>
            </a:r>
            <a:r>
              <a:rPr lang="en-US" sz="900" b="1" dirty="0" err="1"/>
              <a:t>revention</a:t>
            </a:r>
            <a:r>
              <a:rPr lang="en-US" sz="900" b="1" dirty="0"/>
              <a:t> of the transfer</a:t>
            </a:r>
            <a:r>
              <a:rPr lang="en-US" sz="900" dirty="0"/>
              <a:t> of institutional elements into transformed facilities is mentioned only in one special document</a:t>
            </a:r>
            <a:r>
              <a:rPr lang="cs-CZ" sz="900" dirty="0"/>
              <a:t> (</a:t>
            </a:r>
            <a:r>
              <a:rPr lang="en-US" sz="900" dirty="0"/>
              <a:t>the </a:t>
            </a:r>
            <a:r>
              <a:rPr lang="en-US" sz="900" b="1" dirty="0"/>
              <a:t>absence in the remaining </a:t>
            </a:r>
            <a:r>
              <a:rPr lang="cs-CZ" sz="900" b="1" dirty="0"/>
              <a:t>3</a:t>
            </a:r>
            <a:r>
              <a:rPr lang="cs-CZ" sz="900" dirty="0"/>
              <a:t>)</a:t>
            </a:r>
          </a:p>
        </p:txBody>
      </p:sp>
      <p:graphicFrame>
        <p:nvGraphicFramePr>
          <p:cNvPr id="12" name="Graf 11"/>
          <p:cNvGraphicFramePr>
            <a:graphicFrameLocks/>
          </p:cNvGraphicFramePr>
          <p:nvPr>
            <p:extLst>
              <p:ext uri="{D42A27DB-BD31-4B8C-83A1-F6EECF244321}">
                <p14:modId xmlns:p14="http://schemas.microsoft.com/office/powerpoint/2010/main" val="103232294"/>
              </p:ext>
            </p:extLst>
          </p:nvPr>
        </p:nvGraphicFramePr>
        <p:xfrm>
          <a:off x="718748" y="2604334"/>
          <a:ext cx="5877705" cy="33821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2969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pl-PL" b="1" dirty="0"/>
              <a:t>Transformation of Social Services in Document Objectives – preliminary findings</a:t>
            </a:r>
          </a:p>
          <a:p>
            <a:r>
              <a:rPr lang="en-US" sz="1900" b="1" dirty="0"/>
              <a:t>Limited Reduction in Institutional Capacities</a:t>
            </a:r>
            <a:r>
              <a:rPr lang="en-US" sz="1900" dirty="0"/>
              <a:t>:</a:t>
            </a:r>
          </a:p>
          <a:p>
            <a:pPr marL="342900" indent="-342900">
              <a:buFont typeface="Arial" panose="020B0604020202020204" pitchFamily="34" charset="0"/>
              <a:buChar char="•"/>
            </a:pPr>
            <a:r>
              <a:rPr lang="en-US" sz="1900" dirty="0"/>
              <a:t>Few documents exhibit substantial reductions in institutional service capacities, raising questions about the preservation of institutions and investments therein (humanization).</a:t>
            </a:r>
          </a:p>
          <a:p>
            <a:r>
              <a:rPr lang="en-US" sz="1900" b="1" dirty="0"/>
              <a:t>Lack of Definition for Community Service</a:t>
            </a:r>
            <a:r>
              <a:rPr lang="en-US" sz="1900" dirty="0"/>
              <a:t>:</a:t>
            </a:r>
          </a:p>
          <a:p>
            <a:pPr marL="342900" indent="-342900">
              <a:buFont typeface="Arial" panose="020B0604020202020204" pitchFamily="34" charset="0"/>
              <a:buChar char="•"/>
            </a:pPr>
            <a:r>
              <a:rPr lang="en-US" sz="1900" dirty="0"/>
              <a:t>The absence of a definition for community service hinders our ability to discern whether it represents a genuine shift from institutions or an investment in them.</a:t>
            </a:r>
          </a:p>
          <a:p>
            <a:r>
              <a:rPr lang="en-US" sz="1900" b="1" dirty="0"/>
              <a:t>Limited Focus on Institutional Discontinuation</a:t>
            </a:r>
            <a:r>
              <a:rPr lang="en-US" sz="1900" dirty="0"/>
              <a:t>:</a:t>
            </a:r>
          </a:p>
          <a:p>
            <a:pPr marL="342900" indent="-342900">
              <a:buFont typeface="Arial" panose="020B0604020202020204" pitchFamily="34" charset="0"/>
              <a:buChar char="•"/>
            </a:pPr>
            <a:r>
              <a:rPr lang="en-US" sz="1900" dirty="0"/>
              <a:t>Documents generally lack emphasis on the discontinuation of institutions and fail to address the prevention of the transfer of institutional elements – the transformation of services may result in 'institutions in disguise,' rather than the creation of community-based services.</a:t>
            </a:r>
            <a:endParaRPr lang="cs-CZ" sz="19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313319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a:t>Quality Assessment of Strategic Documents</a:t>
            </a:r>
            <a:endParaRPr lang="cs-CZ" b="1" dirty="0"/>
          </a:p>
          <a:p>
            <a:r>
              <a:rPr lang="cs-CZ" sz="1200" dirty="0" err="1"/>
              <a:t>Graph</a:t>
            </a:r>
            <a:r>
              <a:rPr lang="cs-CZ" sz="1200" dirty="0"/>
              <a:t> 5</a:t>
            </a:r>
            <a:r>
              <a:rPr lang="en-US" sz="1200" dirty="0"/>
              <a:t> </a:t>
            </a:r>
            <a:r>
              <a:rPr lang="cs-CZ" sz="1200" dirty="0"/>
              <a:t>- </a:t>
            </a:r>
            <a:r>
              <a:rPr lang="en-US" sz="1200" dirty="0"/>
              <a:t>Selected feasibility criteria included in the partial goals of medium-term plans (N=14)</a:t>
            </a:r>
            <a:endParaRPr lang="cs-CZ" sz="12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15</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graphicFrame>
        <p:nvGraphicFramePr>
          <p:cNvPr id="10" name="Graf 9"/>
          <p:cNvGraphicFramePr>
            <a:graphicFrameLocks/>
          </p:cNvGraphicFramePr>
          <p:nvPr>
            <p:extLst>
              <p:ext uri="{D42A27DB-BD31-4B8C-83A1-F6EECF244321}">
                <p14:modId xmlns:p14="http://schemas.microsoft.com/office/powerpoint/2010/main" val="735314748"/>
              </p:ext>
            </p:extLst>
          </p:nvPr>
        </p:nvGraphicFramePr>
        <p:xfrm>
          <a:off x="294694" y="2380759"/>
          <a:ext cx="5601327" cy="3587994"/>
        </p:xfrm>
        <a:graphic>
          <a:graphicData uri="http://schemas.openxmlformats.org/drawingml/2006/chart">
            <c:chart xmlns:c="http://schemas.openxmlformats.org/drawingml/2006/chart" xmlns:r="http://schemas.openxmlformats.org/officeDocument/2006/relationships" r:id="rId4"/>
          </a:graphicData>
        </a:graphic>
      </p:graphicFrame>
      <p:sp>
        <p:nvSpPr>
          <p:cNvPr id="11" name="Obdélník 10"/>
          <p:cNvSpPr/>
          <p:nvPr/>
        </p:nvSpPr>
        <p:spPr>
          <a:xfrm>
            <a:off x="6232655" y="3050876"/>
            <a:ext cx="2341386" cy="1615827"/>
          </a:xfrm>
          <a:prstGeom prst="rect">
            <a:avLst/>
          </a:prstGeom>
        </p:spPr>
        <p:txBody>
          <a:bodyPr wrap="square">
            <a:spAutoFit/>
          </a:bodyPr>
          <a:lstStyle/>
          <a:p>
            <a:r>
              <a:rPr lang="cs-CZ" sz="900" b="1" dirty="0">
                <a:latin typeface="Söhne"/>
              </a:rPr>
              <a:t>NSRSS</a:t>
            </a:r>
          </a:p>
          <a:p>
            <a:r>
              <a:rPr lang="en-US" sz="900" dirty="0">
                <a:latin typeface="Söhne"/>
              </a:rPr>
              <a:t>All goals of the national strategy have</a:t>
            </a:r>
            <a:r>
              <a:rPr lang="cs-CZ" sz="900" dirty="0">
                <a:latin typeface="Söhne"/>
              </a:rPr>
              <a:t>:</a:t>
            </a:r>
          </a:p>
          <a:p>
            <a:pPr marL="171450" indent="-171450">
              <a:buFont typeface="Arial" panose="020B0604020202020204" pitchFamily="34" charset="0"/>
              <a:buChar char="•"/>
            </a:pPr>
            <a:r>
              <a:rPr lang="en-US" sz="900" dirty="0">
                <a:latin typeface="Söhne"/>
              </a:rPr>
              <a:t>a specified </a:t>
            </a:r>
            <a:r>
              <a:rPr lang="en-US" sz="900" b="1" dirty="0">
                <a:latin typeface="Söhne"/>
              </a:rPr>
              <a:t>time frame</a:t>
            </a:r>
            <a:endParaRPr lang="cs-CZ" sz="900" b="1" dirty="0">
              <a:latin typeface="Söhne"/>
            </a:endParaRPr>
          </a:p>
          <a:p>
            <a:pPr marL="171450" indent="-171450">
              <a:buFont typeface="Arial" panose="020B0604020202020204" pitchFamily="34" charset="0"/>
              <a:buChar char="•"/>
            </a:pPr>
            <a:r>
              <a:rPr lang="en-US" sz="900" dirty="0">
                <a:latin typeface="Söhne"/>
              </a:rPr>
              <a:t>identify the </a:t>
            </a:r>
            <a:r>
              <a:rPr lang="en-US" sz="900" b="1" dirty="0">
                <a:latin typeface="Söhne"/>
              </a:rPr>
              <a:t>entity responsible </a:t>
            </a:r>
            <a:r>
              <a:rPr lang="en-US" sz="900" dirty="0">
                <a:latin typeface="Söhne"/>
              </a:rPr>
              <a:t>for achieving the goals</a:t>
            </a:r>
            <a:endParaRPr lang="cs-CZ" sz="900" dirty="0">
              <a:latin typeface="Söhne"/>
            </a:endParaRPr>
          </a:p>
          <a:p>
            <a:pPr marL="171450" indent="-171450">
              <a:buFont typeface="Arial" panose="020B0604020202020204" pitchFamily="34" charset="0"/>
              <a:buChar char="•"/>
            </a:pPr>
            <a:r>
              <a:rPr lang="en-US" sz="900" dirty="0">
                <a:latin typeface="Söhne"/>
              </a:rPr>
              <a:t>outline </a:t>
            </a:r>
            <a:r>
              <a:rPr lang="en-US" sz="900" b="1" dirty="0">
                <a:latin typeface="Söhne"/>
              </a:rPr>
              <a:t>activities</a:t>
            </a:r>
            <a:r>
              <a:rPr lang="en-US" sz="900" dirty="0">
                <a:latin typeface="Söhne"/>
              </a:rPr>
              <a:t> leading to goal attainment. </a:t>
            </a:r>
            <a:endParaRPr lang="cs-CZ" sz="900" dirty="0">
              <a:latin typeface="Söhne"/>
            </a:endParaRPr>
          </a:p>
          <a:p>
            <a:endParaRPr lang="cs-CZ" sz="900" dirty="0">
              <a:latin typeface="Söhne"/>
            </a:endParaRPr>
          </a:p>
          <a:p>
            <a:r>
              <a:rPr lang="en-US" sz="900" dirty="0">
                <a:latin typeface="Söhne"/>
              </a:rPr>
              <a:t>Only in the case of </a:t>
            </a:r>
            <a:r>
              <a:rPr lang="en-US" sz="900" b="1" dirty="0">
                <a:latin typeface="Söhne"/>
              </a:rPr>
              <a:t>the achievement criterion</a:t>
            </a:r>
            <a:r>
              <a:rPr lang="cs-CZ" sz="900" b="1" dirty="0">
                <a:latin typeface="Söhne"/>
              </a:rPr>
              <a:t> </a:t>
            </a:r>
            <a:r>
              <a:rPr lang="en-US" sz="900" b="1" dirty="0">
                <a:latin typeface="Söhne"/>
              </a:rPr>
              <a:t>at least one goal</a:t>
            </a:r>
            <a:r>
              <a:rPr lang="en-US" sz="900" dirty="0">
                <a:latin typeface="Söhne"/>
              </a:rPr>
              <a:t> in the NSRSS </a:t>
            </a:r>
            <a:r>
              <a:rPr lang="en-US" sz="900" b="1" dirty="0">
                <a:latin typeface="Söhne"/>
              </a:rPr>
              <a:t>does not include it</a:t>
            </a:r>
            <a:r>
              <a:rPr lang="en-US" sz="900" dirty="0">
                <a:latin typeface="Söhne"/>
              </a:rPr>
              <a:t>.</a:t>
            </a:r>
            <a:endParaRPr lang="cs-CZ" sz="900" dirty="0"/>
          </a:p>
        </p:txBody>
      </p:sp>
    </p:spTree>
    <p:extLst>
      <p:ext uri="{BB962C8B-B14F-4D97-AF65-F5344CB8AC3E}">
        <p14:creationId xmlns:p14="http://schemas.microsoft.com/office/powerpoint/2010/main" val="25803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a:t>Quality Assessment of Strategic Documents</a:t>
            </a:r>
            <a:endParaRPr lang="cs-CZ" b="1" dirty="0"/>
          </a:p>
          <a:p>
            <a:r>
              <a:rPr lang="cs-CZ" sz="1200" dirty="0" err="1"/>
              <a:t>Graph</a:t>
            </a:r>
            <a:r>
              <a:rPr lang="cs-CZ" sz="1200" dirty="0"/>
              <a:t> 6</a:t>
            </a:r>
            <a:r>
              <a:rPr lang="en-US" sz="1200" dirty="0"/>
              <a:t> </a:t>
            </a:r>
            <a:r>
              <a:rPr lang="cs-CZ" sz="1200" dirty="0"/>
              <a:t>- </a:t>
            </a:r>
            <a:r>
              <a:rPr lang="en-US" sz="1200" dirty="0"/>
              <a:t>Selected feasibility criteria included in the partial goals of special strategic documents (N=4)</a:t>
            </a:r>
            <a:endParaRPr lang="cs-CZ" sz="12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16</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graphicFrame>
        <p:nvGraphicFramePr>
          <p:cNvPr id="12" name="Graf 11"/>
          <p:cNvGraphicFramePr>
            <a:graphicFrameLocks/>
          </p:cNvGraphicFramePr>
          <p:nvPr>
            <p:extLst>
              <p:ext uri="{D42A27DB-BD31-4B8C-83A1-F6EECF244321}">
                <p14:modId xmlns:p14="http://schemas.microsoft.com/office/powerpoint/2010/main" val="266249919"/>
              </p:ext>
            </p:extLst>
          </p:nvPr>
        </p:nvGraphicFramePr>
        <p:xfrm>
          <a:off x="1657732" y="2468667"/>
          <a:ext cx="5087815" cy="33821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6537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a:t>Quality Assessment of Strategic Documents</a:t>
            </a:r>
            <a:endParaRPr lang="cs-CZ" b="1" dirty="0"/>
          </a:p>
          <a:p>
            <a:r>
              <a:rPr lang="cs-CZ" sz="1200" dirty="0" err="1"/>
              <a:t>Graph</a:t>
            </a:r>
            <a:r>
              <a:rPr lang="cs-CZ" sz="1200" dirty="0"/>
              <a:t> 7</a:t>
            </a:r>
            <a:r>
              <a:rPr lang="en-US" sz="1200" dirty="0"/>
              <a:t> </a:t>
            </a:r>
            <a:r>
              <a:rPr lang="cs-CZ" sz="1200" dirty="0"/>
              <a:t>- </a:t>
            </a:r>
            <a:r>
              <a:rPr lang="en-US" sz="1200" dirty="0"/>
              <a:t>Number of medium-term plans that include selected feasibility criteria in their partial goals (N=14)</a:t>
            </a:r>
            <a:endParaRPr lang="cs-CZ" sz="12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17</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graphicFrame>
        <p:nvGraphicFramePr>
          <p:cNvPr id="11" name="Graf 10"/>
          <p:cNvGraphicFramePr>
            <a:graphicFrameLocks/>
          </p:cNvGraphicFramePr>
          <p:nvPr>
            <p:extLst>
              <p:ext uri="{D42A27DB-BD31-4B8C-83A1-F6EECF244321}">
                <p14:modId xmlns:p14="http://schemas.microsoft.com/office/powerpoint/2010/main" val="1549212243"/>
              </p:ext>
            </p:extLst>
          </p:nvPr>
        </p:nvGraphicFramePr>
        <p:xfrm>
          <a:off x="435285" y="2419003"/>
          <a:ext cx="6858000" cy="3632877"/>
        </p:xfrm>
        <a:graphic>
          <a:graphicData uri="http://schemas.openxmlformats.org/drawingml/2006/chart">
            <c:chart xmlns:c="http://schemas.openxmlformats.org/drawingml/2006/chart" xmlns:r="http://schemas.openxmlformats.org/officeDocument/2006/relationships" r:id="rId3"/>
          </a:graphicData>
        </a:graphic>
      </p:graphicFrame>
      <p:sp>
        <p:nvSpPr>
          <p:cNvPr id="10" name="Obdélník 9"/>
          <p:cNvSpPr/>
          <p:nvPr/>
        </p:nvSpPr>
        <p:spPr>
          <a:xfrm>
            <a:off x="7129203" y="2588907"/>
            <a:ext cx="2014797" cy="3416320"/>
          </a:xfrm>
          <a:prstGeom prst="rect">
            <a:avLst/>
          </a:prstGeom>
        </p:spPr>
        <p:txBody>
          <a:bodyPr wrap="square">
            <a:spAutoFit/>
          </a:bodyPr>
          <a:lstStyle/>
          <a:p>
            <a:r>
              <a:rPr lang="cs-CZ" sz="900" b="1" dirty="0">
                <a:latin typeface="Söhne"/>
              </a:rPr>
              <a:t>NSRSS</a:t>
            </a:r>
            <a:br>
              <a:rPr lang="en-US" sz="900" dirty="0">
                <a:latin typeface="Söhne"/>
              </a:rPr>
            </a:br>
            <a:r>
              <a:rPr lang="cs-CZ" sz="900" dirty="0">
                <a:latin typeface="Söhne"/>
              </a:rPr>
              <a:t>A</a:t>
            </a:r>
            <a:r>
              <a:rPr lang="en-US" sz="900" dirty="0">
                <a:latin typeface="Söhne"/>
              </a:rPr>
              <a:t>t least </a:t>
            </a:r>
            <a:r>
              <a:rPr lang="en-US" sz="900" b="1" dirty="0">
                <a:latin typeface="Söhne"/>
              </a:rPr>
              <a:t>one goal in the NSRSS lacks achievement criteria</a:t>
            </a:r>
            <a:r>
              <a:rPr lang="cs-CZ" sz="900" dirty="0">
                <a:latin typeface="Söhne"/>
              </a:rPr>
              <a:t>, </a:t>
            </a:r>
            <a:r>
              <a:rPr lang="cs-CZ" sz="900" dirty="0" err="1">
                <a:latin typeface="Söhne"/>
              </a:rPr>
              <a:t>otherwise</a:t>
            </a:r>
            <a:r>
              <a:rPr lang="cs-CZ" sz="900" dirty="0">
                <a:latin typeface="Söhne"/>
              </a:rPr>
              <a:t> </a:t>
            </a:r>
            <a:r>
              <a:rPr lang="cs-CZ" sz="900" dirty="0" err="1">
                <a:latin typeface="Söhne"/>
              </a:rPr>
              <a:t>all</a:t>
            </a:r>
            <a:r>
              <a:rPr lang="cs-CZ" sz="900" dirty="0">
                <a:latin typeface="Söhne"/>
              </a:rPr>
              <a:t> </a:t>
            </a:r>
            <a:r>
              <a:rPr lang="cs-CZ" sz="900" dirty="0" err="1">
                <a:latin typeface="Söhne"/>
              </a:rPr>
              <a:t>goals</a:t>
            </a:r>
            <a:r>
              <a:rPr lang="cs-CZ" sz="900" dirty="0">
                <a:latin typeface="Söhne"/>
              </a:rPr>
              <a:t> had </a:t>
            </a:r>
            <a:r>
              <a:rPr lang="cs-CZ" sz="900" dirty="0" err="1">
                <a:latin typeface="Söhne"/>
              </a:rPr>
              <a:t>three</a:t>
            </a:r>
            <a:r>
              <a:rPr lang="cs-CZ" sz="900" dirty="0">
                <a:latin typeface="Söhne"/>
              </a:rPr>
              <a:t> </a:t>
            </a:r>
            <a:r>
              <a:rPr lang="cs-CZ" sz="900" dirty="0" err="1">
                <a:latin typeface="Söhne"/>
              </a:rPr>
              <a:t>requirements</a:t>
            </a:r>
            <a:endParaRPr lang="cs-CZ" sz="900" dirty="0">
              <a:latin typeface="Söhne"/>
            </a:endParaRPr>
          </a:p>
          <a:p>
            <a:endParaRPr lang="cs-CZ" sz="900" dirty="0">
              <a:latin typeface="Söhne"/>
            </a:endParaRPr>
          </a:p>
          <a:p>
            <a:r>
              <a:rPr lang="cs-CZ" sz="900" b="1" dirty="0" err="1">
                <a:latin typeface="Söhne"/>
              </a:rPr>
              <a:t>Special</a:t>
            </a:r>
            <a:r>
              <a:rPr lang="cs-CZ" sz="900" b="1" dirty="0">
                <a:latin typeface="Söhne"/>
              </a:rPr>
              <a:t> </a:t>
            </a:r>
            <a:r>
              <a:rPr lang="cs-CZ" sz="900" b="1" dirty="0" err="1">
                <a:latin typeface="Söhne"/>
              </a:rPr>
              <a:t>strategic</a:t>
            </a:r>
            <a:r>
              <a:rPr lang="cs-CZ" sz="900" b="1" dirty="0">
                <a:latin typeface="Söhne"/>
              </a:rPr>
              <a:t> </a:t>
            </a:r>
            <a:r>
              <a:rPr lang="cs-CZ" sz="900" b="1" dirty="0" err="1">
                <a:latin typeface="Söhne"/>
              </a:rPr>
              <a:t>documents</a:t>
            </a:r>
            <a:endParaRPr lang="en-US" sz="900" b="1" dirty="0">
              <a:latin typeface="Söhne"/>
            </a:endParaRPr>
          </a:p>
          <a:p>
            <a:r>
              <a:rPr lang="en-US" sz="900" b="1" dirty="0">
                <a:latin typeface="Söhne"/>
              </a:rPr>
              <a:t>None</a:t>
            </a:r>
            <a:r>
              <a:rPr lang="en-US" sz="900" dirty="0">
                <a:latin typeface="Söhne"/>
              </a:rPr>
              <a:t> of the special strategic documents </a:t>
            </a:r>
            <a:r>
              <a:rPr lang="en-US" sz="900" b="1" dirty="0">
                <a:latin typeface="Söhne"/>
              </a:rPr>
              <a:t>had all the monitored criteria</a:t>
            </a:r>
            <a:r>
              <a:rPr lang="en-US" sz="900" dirty="0">
                <a:latin typeface="Söhne"/>
              </a:rPr>
              <a:t> included for all goals</a:t>
            </a:r>
            <a:r>
              <a:rPr lang="cs-CZ" sz="900" dirty="0">
                <a:latin typeface="Söhne"/>
              </a:rPr>
              <a:t>:</a:t>
            </a:r>
          </a:p>
          <a:p>
            <a:pPr marL="171450" indent="-171450">
              <a:buFont typeface="Arial" panose="020B0604020202020204" pitchFamily="34" charset="0"/>
              <a:buChar char="•"/>
            </a:pPr>
            <a:r>
              <a:rPr lang="cs-CZ" sz="900" b="1" dirty="0">
                <a:latin typeface="Söhne"/>
              </a:rPr>
              <a:t>2 </a:t>
            </a:r>
            <a:r>
              <a:rPr lang="en-US" sz="900" b="1" dirty="0">
                <a:latin typeface="Söhne"/>
              </a:rPr>
              <a:t>included only activities</a:t>
            </a:r>
            <a:r>
              <a:rPr lang="en-US" sz="900" dirty="0">
                <a:latin typeface="Söhne"/>
              </a:rPr>
              <a:t> directed towards achieving the partial goal for all partial goals (other criteria were missing)</a:t>
            </a:r>
            <a:endParaRPr lang="cs-CZ" sz="900" dirty="0">
              <a:latin typeface="Söhne"/>
            </a:endParaRPr>
          </a:p>
          <a:p>
            <a:pPr marL="171450" indent="-171450">
              <a:buFont typeface="Arial" panose="020B0604020202020204" pitchFamily="34" charset="0"/>
              <a:buChar char="•"/>
            </a:pPr>
            <a:r>
              <a:rPr lang="cs-CZ" sz="900" b="1" dirty="0">
                <a:latin typeface="Söhne"/>
              </a:rPr>
              <a:t>1</a:t>
            </a:r>
            <a:r>
              <a:rPr lang="en-US" sz="900" b="1" dirty="0">
                <a:latin typeface="Söhne"/>
              </a:rPr>
              <a:t> had three out of four</a:t>
            </a:r>
            <a:r>
              <a:rPr lang="en-US" sz="900" dirty="0">
                <a:latin typeface="Söhne"/>
              </a:rPr>
              <a:t> criteria for all partial goals, with only the designated responsible entity missing. </a:t>
            </a:r>
            <a:endParaRPr lang="cs-CZ" sz="900" dirty="0">
              <a:latin typeface="Söhne"/>
            </a:endParaRPr>
          </a:p>
          <a:p>
            <a:pPr marL="171450" indent="-171450">
              <a:buFont typeface="Arial" panose="020B0604020202020204" pitchFamily="34" charset="0"/>
              <a:buChar char="•"/>
            </a:pPr>
            <a:r>
              <a:rPr lang="cs-CZ" sz="900" b="1" dirty="0">
                <a:latin typeface="Söhne"/>
              </a:rPr>
              <a:t>1 </a:t>
            </a:r>
            <a:r>
              <a:rPr lang="en-US" sz="900" b="1" dirty="0">
                <a:latin typeface="Söhne"/>
              </a:rPr>
              <a:t>included </a:t>
            </a:r>
            <a:r>
              <a:rPr lang="cs-CZ" sz="900" b="1" dirty="0" err="1">
                <a:latin typeface="Söhne"/>
              </a:rPr>
              <a:t>two</a:t>
            </a:r>
            <a:r>
              <a:rPr lang="cs-CZ" sz="900" b="1" dirty="0">
                <a:latin typeface="Söhne"/>
              </a:rPr>
              <a:t> </a:t>
            </a:r>
            <a:r>
              <a:rPr lang="cs-CZ" sz="900" b="1" dirty="0" err="1">
                <a:latin typeface="Söhne"/>
              </a:rPr>
              <a:t>criteria</a:t>
            </a:r>
            <a:r>
              <a:rPr lang="cs-CZ" sz="900" dirty="0">
                <a:latin typeface="Söhne"/>
              </a:rPr>
              <a:t> </a:t>
            </a:r>
            <a:r>
              <a:rPr lang="cs-CZ" sz="900" dirty="0" err="1">
                <a:latin typeface="Söhne"/>
              </a:rPr>
              <a:t>for</a:t>
            </a:r>
            <a:r>
              <a:rPr lang="cs-CZ" sz="900" dirty="0">
                <a:latin typeface="Söhne"/>
              </a:rPr>
              <a:t> </a:t>
            </a:r>
            <a:r>
              <a:rPr lang="cs-CZ" sz="900" dirty="0" err="1">
                <a:latin typeface="Söhne"/>
              </a:rPr>
              <a:t>all</a:t>
            </a:r>
            <a:r>
              <a:rPr lang="cs-CZ" sz="900" dirty="0">
                <a:latin typeface="Söhne"/>
              </a:rPr>
              <a:t> </a:t>
            </a:r>
            <a:r>
              <a:rPr lang="cs-CZ" sz="900" dirty="0" err="1">
                <a:latin typeface="Söhne"/>
              </a:rPr>
              <a:t>goals</a:t>
            </a:r>
            <a:r>
              <a:rPr lang="cs-CZ" sz="900" dirty="0">
                <a:latin typeface="Söhne"/>
              </a:rPr>
              <a:t> (</a:t>
            </a:r>
            <a:r>
              <a:rPr lang="en-US" sz="900" dirty="0">
                <a:latin typeface="Söhne"/>
              </a:rPr>
              <a:t>activities and the responsible entity</a:t>
            </a:r>
            <a:r>
              <a:rPr lang="cs-CZ" sz="900" dirty="0">
                <a:latin typeface="Söhne"/>
              </a:rPr>
              <a:t>), </a:t>
            </a:r>
            <a:r>
              <a:rPr lang="cs-CZ" sz="900" b="1" dirty="0" err="1">
                <a:latin typeface="Söhne"/>
              </a:rPr>
              <a:t>one</a:t>
            </a:r>
            <a:r>
              <a:rPr lang="cs-CZ" sz="900" b="1" dirty="0">
                <a:latin typeface="Söhne"/>
              </a:rPr>
              <a:t> </a:t>
            </a:r>
            <a:r>
              <a:rPr lang="cs-CZ" sz="900" b="1" dirty="0" err="1">
                <a:latin typeface="Söhne"/>
              </a:rPr>
              <a:t>criteria</a:t>
            </a:r>
            <a:r>
              <a:rPr lang="cs-CZ" sz="900" dirty="0">
                <a:latin typeface="Söhne"/>
              </a:rPr>
              <a:t> </a:t>
            </a:r>
            <a:r>
              <a:rPr lang="cs-CZ" sz="900" dirty="0" err="1">
                <a:latin typeface="Söhne"/>
              </a:rPr>
              <a:t>was</a:t>
            </a:r>
            <a:r>
              <a:rPr lang="cs-CZ" sz="900" dirty="0">
                <a:latin typeface="Söhne"/>
              </a:rPr>
              <a:t> </a:t>
            </a:r>
            <a:r>
              <a:rPr lang="cs-CZ" sz="900" dirty="0" err="1">
                <a:latin typeface="Söhne"/>
              </a:rPr>
              <a:t>specified</a:t>
            </a:r>
            <a:r>
              <a:rPr lang="cs-CZ" sz="900" dirty="0">
                <a:latin typeface="Söhne"/>
              </a:rPr>
              <a:t> </a:t>
            </a:r>
            <a:r>
              <a:rPr lang="cs-CZ" sz="900" b="1" dirty="0" err="1">
                <a:latin typeface="Söhne"/>
              </a:rPr>
              <a:t>only</a:t>
            </a:r>
            <a:r>
              <a:rPr lang="cs-CZ" sz="900" b="1" dirty="0">
                <a:latin typeface="Söhne"/>
              </a:rPr>
              <a:t> </a:t>
            </a:r>
            <a:r>
              <a:rPr lang="cs-CZ" sz="900" b="1" dirty="0" err="1">
                <a:latin typeface="Söhne"/>
              </a:rPr>
              <a:t>for</a:t>
            </a:r>
            <a:r>
              <a:rPr lang="cs-CZ" sz="900" b="1" dirty="0">
                <a:latin typeface="Söhne"/>
              </a:rPr>
              <a:t> </a:t>
            </a:r>
            <a:r>
              <a:rPr lang="en-US" sz="900" b="1" dirty="0">
                <a:latin typeface="Söhne"/>
              </a:rPr>
              <a:t>some goals</a:t>
            </a:r>
            <a:r>
              <a:rPr lang="en-US" sz="900" dirty="0">
                <a:latin typeface="Söhne"/>
              </a:rPr>
              <a:t> </a:t>
            </a:r>
            <a:r>
              <a:rPr lang="cs-CZ" sz="900" dirty="0">
                <a:latin typeface="Söhne"/>
              </a:rPr>
              <a:t>(</a:t>
            </a:r>
            <a:r>
              <a:rPr lang="en-US" sz="900" dirty="0">
                <a:latin typeface="Söhne"/>
              </a:rPr>
              <a:t>time frame</a:t>
            </a:r>
            <a:r>
              <a:rPr lang="cs-CZ" sz="900" dirty="0">
                <a:latin typeface="Söhne"/>
              </a:rPr>
              <a:t>)</a:t>
            </a:r>
            <a:r>
              <a:rPr lang="en-US" sz="900" dirty="0">
                <a:latin typeface="Söhne"/>
              </a:rPr>
              <a:t>.</a:t>
            </a:r>
            <a:r>
              <a:rPr lang="cs-CZ" sz="900" dirty="0">
                <a:latin typeface="Söhne"/>
              </a:rPr>
              <a:t> And </a:t>
            </a:r>
            <a:r>
              <a:rPr lang="cs-CZ" sz="900" b="1" dirty="0" err="1">
                <a:latin typeface="Söhne"/>
              </a:rPr>
              <a:t>one</a:t>
            </a:r>
            <a:r>
              <a:rPr lang="cs-CZ" sz="900" b="1" dirty="0">
                <a:latin typeface="Söhne"/>
              </a:rPr>
              <a:t> </a:t>
            </a:r>
            <a:r>
              <a:rPr lang="en-US" sz="900" b="1" dirty="0">
                <a:latin typeface="Söhne"/>
              </a:rPr>
              <a:t>criteria</a:t>
            </a:r>
            <a:r>
              <a:rPr lang="cs-CZ" sz="900" b="1" dirty="0">
                <a:latin typeface="Söhne"/>
              </a:rPr>
              <a:t> </a:t>
            </a:r>
            <a:r>
              <a:rPr lang="cs-CZ" sz="900" b="1" dirty="0" err="1">
                <a:latin typeface="Söhne"/>
              </a:rPr>
              <a:t>was</a:t>
            </a:r>
            <a:r>
              <a:rPr lang="cs-CZ" sz="900" b="1" dirty="0">
                <a:latin typeface="Söhne"/>
              </a:rPr>
              <a:t> </a:t>
            </a:r>
            <a:r>
              <a:rPr lang="cs-CZ" sz="900" b="1" dirty="0" err="1">
                <a:latin typeface="Söhne"/>
              </a:rPr>
              <a:t>completely</a:t>
            </a:r>
            <a:r>
              <a:rPr lang="cs-CZ" sz="900" b="1" dirty="0">
                <a:latin typeface="Söhne"/>
              </a:rPr>
              <a:t> </a:t>
            </a:r>
            <a:r>
              <a:rPr lang="cs-CZ" sz="900" b="1" dirty="0" err="1">
                <a:latin typeface="Söhne"/>
              </a:rPr>
              <a:t>absent</a:t>
            </a:r>
            <a:r>
              <a:rPr lang="cs-CZ" sz="900" dirty="0">
                <a:latin typeface="Söhne"/>
              </a:rPr>
              <a:t> (</a:t>
            </a:r>
            <a:r>
              <a:rPr lang="cs-CZ" sz="900" dirty="0" err="1">
                <a:latin typeface="Söhne"/>
              </a:rPr>
              <a:t>criteria</a:t>
            </a:r>
            <a:r>
              <a:rPr lang="cs-CZ" sz="900" dirty="0">
                <a:latin typeface="Söhne"/>
              </a:rPr>
              <a:t> </a:t>
            </a:r>
            <a:r>
              <a:rPr lang="en-US" sz="900" dirty="0">
                <a:latin typeface="Söhne"/>
              </a:rPr>
              <a:t>for goal achievement</a:t>
            </a:r>
            <a:r>
              <a:rPr lang="cs-CZ" sz="900" dirty="0">
                <a:latin typeface="Söhne"/>
              </a:rPr>
              <a:t>)</a:t>
            </a:r>
            <a:endParaRPr lang="en-US" sz="900" b="0" i="0" dirty="0">
              <a:effectLst/>
              <a:latin typeface="Söhne"/>
            </a:endParaRPr>
          </a:p>
        </p:txBody>
      </p:sp>
    </p:spTree>
    <p:extLst>
      <p:ext uri="{BB962C8B-B14F-4D97-AF65-F5344CB8AC3E}">
        <p14:creationId xmlns:p14="http://schemas.microsoft.com/office/powerpoint/2010/main" val="4807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en-US" b="1" dirty="0"/>
              <a:t>Quality Assessment of Strategic Documents</a:t>
            </a:r>
            <a:r>
              <a:rPr lang="cs-CZ" b="1" dirty="0"/>
              <a:t> – </a:t>
            </a:r>
            <a:r>
              <a:rPr lang="cs-CZ" b="1" dirty="0" err="1"/>
              <a:t>preliminary</a:t>
            </a:r>
            <a:r>
              <a:rPr lang="cs-CZ" b="1" dirty="0"/>
              <a:t> </a:t>
            </a:r>
            <a:r>
              <a:rPr lang="cs-CZ" b="1" dirty="0" err="1"/>
              <a:t>findings</a:t>
            </a:r>
            <a:endParaRPr lang="cs-CZ" b="1" dirty="0"/>
          </a:p>
          <a:p>
            <a:pPr marL="342900" indent="-342900">
              <a:buFont typeface="Arial" panose="020B0604020202020204" pitchFamily="34" charset="0"/>
              <a:buChar char="•"/>
            </a:pPr>
            <a:r>
              <a:rPr lang="en-US" dirty="0"/>
              <a:t>Only two SPRSS included all essential aspects for goal quality in all goals</a:t>
            </a:r>
          </a:p>
          <a:p>
            <a:pPr marL="342900" indent="-342900">
              <a:buFont typeface="Arial" panose="020B0604020202020204" pitchFamily="34" charset="0"/>
              <a:buChar char="•"/>
            </a:pPr>
            <a:r>
              <a:rPr lang="en-US" dirty="0"/>
              <a:t>The most common</a:t>
            </a:r>
            <a:r>
              <a:rPr lang="cs-CZ" dirty="0" err="1"/>
              <a:t>ly</a:t>
            </a:r>
            <a:r>
              <a:rPr lang="en-US" dirty="0"/>
              <a:t> missing elements were the responsible entity, achievement criteria, and a specified time frame</a:t>
            </a:r>
          </a:p>
          <a:p>
            <a:pPr marL="342900" indent="-342900">
              <a:buFont typeface="Arial" panose="020B0604020202020204" pitchFamily="34" charset="0"/>
              <a:buChar char="•"/>
            </a:pPr>
            <a:r>
              <a:rPr lang="en-US" dirty="0"/>
              <a:t>Insufficiently formulated goals, lacking key elements, pose a risk to their achievement and the overall evaluation process</a:t>
            </a:r>
            <a:endParaRPr lang="cs-CZ" dirty="0"/>
          </a:p>
          <a:p>
            <a:pPr marL="342900" indent="-342900">
              <a:buFont typeface="Arial" panose="020B0604020202020204" pitchFamily="34" charset="0"/>
              <a:buChar char="•"/>
            </a:pPr>
            <a:r>
              <a:rPr lang="cs-CZ" dirty="0" err="1"/>
              <a:t>Missing</a:t>
            </a:r>
            <a:r>
              <a:rPr lang="cs-CZ" dirty="0"/>
              <a:t> </a:t>
            </a:r>
            <a:r>
              <a:rPr lang="cs-CZ" dirty="0" err="1"/>
              <a:t>elements</a:t>
            </a:r>
            <a:r>
              <a:rPr lang="cs-CZ" dirty="0"/>
              <a:t> </a:t>
            </a:r>
            <a:r>
              <a:rPr lang="cs-CZ" dirty="0" err="1"/>
              <a:t>prevent</a:t>
            </a:r>
            <a:r>
              <a:rPr lang="cs-CZ" dirty="0"/>
              <a:t> </a:t>
            </a:r>
            <a:r>
              <a:rPr lang="cs-CZ" dirty="0" err="1"/>
              <a:t>the</a:t>
            </a:r>
            <a:r>
              <a:rPr lang="cs-CZ" dirty="0"/>
              <a:t> </a:t>
            </a:r>
            <a:r>
              <a:rPr lang="cs-CZ" dirty="0" err="1"/>
              <a:t>strategies</a:t>
            </a:r>
            <a:r>
              <a:rPr lang="cs-CZ" dirty="0"/>
              <a:t> (</a:t>
            </a:r>
            <a:r>
              <a:rPr lang="cs-CZ" dirty="0" err="1"/>
              <a:t>both</a:t>
            </a:r>
            <a:r>
              <a:rPr lang="cs-CZ" dirty="0"/>
              <a:t> </a:t>
            </a:r>
            <a:r>
              <a:rPr lang="cs-CZ" dirty="0" err="1"/>
              <a:t>national</a:t>
            </a:r>
            <a:r>
              <a:rPr lang="cs-CZ" dirty="0"/>
              <a:t> and </a:t>
            </a:r>
            <a:r>
              <a:rPr lang="cs-CZ" dirty="0" err="1"/>
              <a:t>regional</a:t>
            </a:r>
            <a:r>
              <a:rPr lang="cs-CZ" dirty="0"/>
              <a:t>) </a:t>
            </a:r>
            <a:r>
              <a:rPr lang="cs-CZ" dirty="0" err="1"/>
              <a:t>being</a:t>
            </a:r>
            <a:r>
              <a:rPr lang="cs-CZ" dirty="0"/>
              <a:t> </a:t>
            </a:r>
            <a:r>
              <a:rPr lang="cs-CZ" dirty="0" err="1"/>
              <a:t>considered</a:t>
            </a:r>
            <a:r>
              <a:rPr lang="cs-CZ" dirty="0"/>
              <a:t> </a:t>
            </a:r>
            <a:r>
              <a:rPr lang="cs-CZ" dirty="0" err="1"/>
              <a:t>completely</a:t>
            </a:r>
            <a:r>
              <a:rPr lang="cs-CZ" dirty="0"/>
              <a:t> </a:t>
            </a:r>
            <a:r>
              <a:rPr lang="cs-CZ" dirty="0" err="1"/>
              <a:t>sufficient</a:t>
            </a:r>
            <a:r>
              <a:rPr lang="cs-CZ" dirty="0"/>
              <a:t> as DI </a:t>
            </a:r>
            <a:r>
              <a:rPr lang="cs-CZ" dirty="0" err="1"/>
              <a:t>strategic</a:t>
            </a:r>
            <a:r>
              <a:rPr lang="cs-CZ" dirty="0"/>
              <a:t> (</a:t>
            </a:r>
            <a:r>
              <a:rPr lang="cs-CZ" dirty="0" err="1"/>
              <a:t>action</a:t>
            </a:r>
            <a:r>
              <a:rPr lang="cs-CZ" dirty="0"/>
              <a:t>) </a:t>
            </a:r>
            <a:r>
              <a:rPr lang="cs-CZ" dirty="0" err="1"/>
              <a:t>plans</a:t>
            </a:r>
            <a:r>
              <a:rPr lang="cs-CZ" dirty="0"/>
              <a:t> </a:t>
            </a:r>
            <a:r>
              <a:rPr lang="cs-CZ" dirty="0" err="1"/>
              <a:t>anticipated</a:t>
            </a:r>
            <a:r>
              <a:rPr lang="cs-CZ" dirty="0"/>
              <a:t> and </a:t>
            </a:r>
            <a:r>
              <a:rPr lang="cs-CZ" dirty="0" err="1"/>
              <a:t>required</a:t>
            </a:r>
            <a:r>
              <a:rPr lang="cs-CZ" dirty="0"/>
              <a:t> by CRPD</a:t>
            </a:r>
          </a:p>
          <a:p>
            <a:pPr marL="342900" indent="-342900">
              <a:buFont typeface="Arial" panose="020B0604020202020204" pitchFamily="34" charset="0"/>
              <a:buChar char="•"/>
            </a:pP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18</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3876154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cs-CZ" b="1" dirty="0" err="1"/>
              <a:t>Takeaways</a:t>
            </a:r>
            <a:r>
              <a:rPr lang="cs-CZ" b="1" dirty="0"/>
              <a:t>:</a:t>
            </a:r>
          </a:p>
          <a:p>
            <a:endParaRPr lang="cs-CZ" b="1" dirty="0"/>
          </a:p>
          <a:p>
            <a:pPr marL="342900" indent="-342900">
              <a:buFont typeface="Arial" panose="020B0604020202020204" pitchFamily="34" charset="0"/>
              <a:buChar char="•"/>
            </a:pPr>
            <a:r>
              <a:rPr lang="cs-CZ" dirty="0" err="1"/>
              <a:t>Although</a:t>
            </a:r>
            <a:r>
              <a:rPr lang="cs-CZ" dirty="0"/>
              <a:t> </a:t>
            </a:r>
            <a:r>
              <a:rPr lang="cs-CZ" dirty="0" err="1"/>
              <a:t>it</a:t>
            </a:r>
            <a:r>
              <a:rPr lang="cs-CZ" dirty="0"/>
              <a:t> </a:t>
            </a:r>
            <a:r>
              <a:rPr lang="cs-CZ" dirty="0" err="1"/>
              <a:t>is</a:t>
            </a:r>
            <a:r>
              <a:rPr lang="cs-CZ" dirty="0"/>
              <a:t> </a:t>
            </a:r>
            <a:r>
              <a:rPr lang="cs-CZ" dirty="0" err="1"/>
              <a:t>complicated</a:t>
            </a:r>
            <a:r>
              <a:rPr lang="cs-CZ" dirty="0"/>
              <a:t> to </a:t>
            </a:r>
            <a:r>
              <a:rPr lang="cs-CZ" dirty="0" err="1"/>
              <a:t>assess</a:t>
            </a:r>
            <a:r>
              <a:rPr lang="cs-CZ" dirty="0"/>
              <a:t> </a:t>
            </a:r>
            <a:r>
              <a:rPr lang="cs-CZ" dirty="0" err="1"/>
              <a:t>the</a:t>
            </a:r>
            <a:r>
              <a:rPr lang="cs-CZ" dirty="0"/>
              <a:t> </a:t>
            </a:r>
            <a:r>
              <a:rPr lang="cs-CZ" dirty="0" err="1"/>
              <a:t>fullfillment</a:t>
            </a:r>
            <a:r>
              <a:rPr lang="cs-CZ" dirty="0"/>
              <a:t> </a:t>
            </a:r>
            <a:r>
              <a:rPr lang="cs-CZ" dirty="0" err="1"/>
              <a:t>of</a:t>
            </a:r>
            <a:r>
              <a:rPr lang="cs-CZ" dirty="0"/>
              <a:t> </a:t>
            </a:r>
            <a:r>
              <a:rPr lang="cs-CZ" dirty="0" err="1"/>
              <a:t>the</a:t>
            </a:r>
            <a:r>
              <a:rPr lang="cs-CZ" dirty="0"/>
              <a:t> </a:t>
            </a:r>
            <a:r>
              <a:rPr lang="cs-CZ" dirty="0" err="1"/>
              <a:t>right</a:t>
            </a:r>
            <a:r>
              <a:rPr lang="cs-CZ" dirty="0"/>
              <a:t> to independent </a:t>
            </a:r>
            <a:r>
              <a:rPr lang="cs-CZ" dirty="0" err="1"/>
              <a:t>living</a:t>
            </a:r>
            <a:r>
              <a:rPr lang="cs-CZ" dirty="0"/>
              <a:t> and </a:t>
            </a:r>
            <a:r>
              <a:rPr lang="cs-CZ" dirty="0" err="1"/>
              <a:t>being</a:t>
            </a:r>
            <a:r>
              <a:rPr lang="cs-CZ" dirty="0"/>
              <a:t> </a:t>
            </a:r>
            <a:r>
              <a:rPr lang="cs-CZ" dirty="0" err="1"/>
              <a:t>included</a:t>
            </a:r>
            <a:r>
              <a:rPr lang="cs-CZ" dirty="0"/>
              <a:t> in </a:t>
            </a:r>
            <a:r>
              <a:rPr lang="cs-CZ" dirty="0" err="1"/>
              <a:t>the</a:t>
            </a:r>
            <a:r>
              <a:rPr lang="cs-CZ" dirty="0"/>
              <a:t> </a:t>
            </a:r>
            <a:r>
              <a:rPr lang="cs-CZ" dirty="0" err="1"/>
              <a:t>community</a:t>
            </a:r>
            <a:r>
              <a:rPr lang="cs-CZ" dirty="0"/>
              <a:t>, by </a:t>
            </a:r>
            <a:r>
              <a:rPr lang="cs-CZ" dirty="0" err="1"/>
              <a:t>focusing</a:t>
            </a:r>
            <a:r>
              <a:rPr lang="cs-CZ" dirty="0"/>
              <a:t> on </a:t>
            </a:r>
            <a:r>
              <a:rPr lang="cs-CZ" dirty="0" err="1"/>
              <a:t>assessment</a:t>
            </a:r>
            <a:r>
              <a:rPr lang="cs-CZ" dirty="0"/>
              <a:t> </a:t>
            </a:r>
            <a:r>
              <a:rPr lang="cs-CZ" dirty="0" err="1"/>
              <a:t>of</a:t>
            </a:r>
            <a:r>
              <a:rPr lang="cs-CZ" dirty="0"/>
              <a:t> </a:t>
            </a:r>
            <a:r>
              <a:rPr lang="cs-CZ" dirty="0" err="1"/>
              <a:t>the</a:t>
            </a:r>
            <a:r>
              <a:rPr lang="cs-CZ" dirty="0"/>
              <a:t> </a:t>
            </a:r>
            <a:r>
              <a:rPr lang="cs-CZ" dirty="0" err="1"/>
              <a:t>immediate</a:t>
            </a:r>
            <a:r>
              <a:rPr lang="cs-CZ" dirty="0"/>
              <a:t> </a:t>
            </a:r>
            <a:r>
              <a:rPr lang="cs-CZ" dirty="0" err="1"/>
              <a:t>obligation</a:t>
            </a:r>
            <a:r>
              <a:rPr lang="cs-CZ" dirty="0"/>
              <a:t> </a:t>
            </a:r>
            <a:r>
              <a:rPr lang="cs-CZ" dirty="0" err="1"/>
              <a:t>of</a:t>
            </a:r>
            <a:r>
              <a:rPr lang="cs-CZ" dirty="0"/>
              <a:t> </a:t>
            </a:r>
            <a:r>
              <a:rPr lang="cs-CZ" dirty="0" err="1"/>
              <a:t>the</a:t>
            </a:r>
            <a:r>
              <a:rPr lang="cs-CZ" dirty="0"/>
              <a:t> </a:t>
            </a:r>
            <a:r>
              <a:rPr lang="cs-CZ" dirty="0" err="1"/>
              <a:t>state</a:t>
            </a:r>
            <a:r>
              <a:rPr lang="cs-CZ" dirty="0"/>
              <a:t> to enter </a:t>
            </a:r>
            <a:r>
              <a:rPr lang="cs-CZ" dirty="0" err="1"/>
              <a:t>into</a:t>
            </a:r>
            <a:r>
              <a:rPr lang="cs-CZ" dirty="0"/>
              <a:t> </a:t>
            </a:r>
            <a:r>
              <a:rPr lang="cs-CZ" dirty="0" err="1"/>
              <a:t>strategic</a:t>
            </a:r>
            <a:r>
              <a:rPr lang="cs-CZ" dirty="0"/>
              <a:t> </a:t>
            </a:r>
            <a:r>
              <a:rPr lang="cs-CZ" dirty="0" err="1"/>
              <a:t>planning</a:t>
            </a:r>
            <a:r>
              <a:rPr lang="cs-CZ" dirty="0"/>
              <a:t> </a:t>
            </a:r>
            <a:r>
              <a:rPr lang="cs-CZ" dirty="0" err="1"/>
              <a:t>concerning</a:t>
            </a:r>
            <a:r>
              <a:rPr lang="cs-CZ" dirty="0"/>
              <a:t> DI </a:t>
            </a:r>
            <a:r>
              <a:rPr lang="cs-CZ" dirty="0" err="1"/>
              <a:t>we</a:t>
            </a:r>
            <a:r>
              <a:rPr lang="cs-CZ" dirty="0"/>
              <a:t> </a:t>
            </a:r>
            <a:r>
              <a:rPr lang="cs-CZ" dirty="0" err="1"/>
              <a:t>were</a:t>
            </a:r>
            <a:r>
              <a:rPr lang="cs-CZ" dirty="0"/>
              <a:t> </a:t>
            </a:r>
            <a:r>
              <a:rPr lang="cs-CZ" dirty="0" err="1"/>
              <a:t>able</a:t>
            </a:r>
            <a:r>
              <a:rPr lang="cs-CZ" dirty="0"/>
              <a:t> to </a:t>
            </a:r>
            <a:r>
              <a:rPr lang="cs-CZ" dirty="0" err="1"/>
              <a:t>get</a:t>
            </a:r>
            <a:r>
              <a:rPr lang="cs-CZ" dirty="0"/>
              <a:t> </a:t>
            </a:r>
            <a:r>
              <a:rPr lang="cs-CZ" dirty="0" err="1"/>
              <a:t>some</a:t>
            </a:r>
            <a:r>
              <a:rPr lang="cs-CZ" dirty="0"/>
              <a:t> </a:t>
            </a:r>
            <a:r>
              <a:rPr lang="cs-CZ" dirty="0" err="1"/>
              <a:t>interesting</a:t>
            </a:r>
            <a:r>
              <a:rPr lang="cs-CZ" dirty="0"/>
              <a:t> </a:t>
            </a:r>
            <a:r>
              <a:rPr lang="cs-CZ" dirty="0" err="1"/>
              <a:t>preliminary</a:t>
            </a:r>
            <a:r>
              <a:rPr lang="cs-CZ" dirty="0"/>
              <a:t> </a:t>
            </a:r>
            <a:r>
              <a:rPr lang="cs-CZ" dirty="0" err="1"/>
              <a:t>findings</a:t>
            </a:r>
            <a:endParaRPr lang="cs-CZ" dirty="0"/>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r>
              <a:rPr lang="cs-CZ" dirty="0" err="1"/>
              <a:t>Unclear</a:t>
            </a:r>
            <a:r>
              <a:rPr lang="cs-CZ" dirty="0"/>
              <a:t> </a:t>
            </a:r>
            <a:r>
              <a:rPr lang="cs-CZ" dirty="0" err="1"/>
              <a:t>definitions</a:t>
            </a:r>
            <a:r>
              <a:rPr lang="cs-CZ" dirty="0"/>
              <a:t> and </a:t>
            </a:r>
            <a:r>
              <a:rPr lang="cs-CZ" dirty="0" err="1"/>
              <a:t>goals</a:t>
            </a:r>
            <a:r>
              <a:rPr lang="cs-CZ" dirty="0"/>
              <a:t> in DI </a:t>
            </a:r>
            <a:r>
              <a:rPr lang="cs-CZ" dirty="0" err="1"/>
              <a:t>can</a:t>
            </a:r>
            <a:r>
              <a:rPr lang="cs-CZ" dirty="0"/>
              <a:t> lead to </a:t>
            </a:r>
            <a:r>
              <a:rPr lang="cs-CZ" dirty="0" err="1"/>
              <a:t>developing</a:t>
            </a:r>
            <a:r>
              <a:rPr lang="cs-CZ" dirty="0"/>
              <a:t> </a:t>
            </a:r>
            <a:r>
              <a:rPr lang="cs-CZ" dirty="0" err="1"/>
              <a:t>of</a:t>
            </a:r>
            <a:r>
              <a:rPr lang="cs-CZ" dirty="0"/>
              <a:t>/</a:t>
            </a:r>
            <a:r>
              <a:rPr lang="cs-CZ" dirty="0" err="1"/>
              <a:t>investing</a:t>
            </a:r>
            <a:r>
              <a:rPr lang="cs-CZ" dirty="0"/>
              <a:t> in </a:t>
            </a:r>
            <a:r>
              <a:rPr lang="cs-CZ" dirty="0" err="1"/>
              <a:t>institutions</a:t>
            </a:r>
            <a:r>
              <a:rPr lang="cs-CZ" dirty="0"/>
              <a:t> </a:t>
            </a:r>
            <a:r>
              <a:rPr lang="cs-CZ" dirty="0" err="1"/>
              <a:t>rather</a:t>
            </a:r>
            <a:r>
              <a:rPr lang="cs-CZ" dirty="0"/>
              <a:t> </a:t>
            </a:r>
            <a:r>
              <a:rPr lang="cs-CZ" dirty="0" err="1"/>
              <a:t>than</a:t>
            </a:r>
            <a:r>
              <a:rPr lang="cs-CZ" dirty="0"/>
              <a:t> </a:t>
            </a:r>
            <a:r>
              <a:rPr lang="cs-CZ" dirty="0" err="1"/>
              <a:t>promoting</a:t>
            </a:r>
            <a:r>
              <a:rPr lang="cs-CZ" dirty="0"/>
              <a:t> </a:t>
            </a:r>
            <a:r>
              <a:rPr lang="cs-CZ" dirty="0" err="1"/>
              <a:t>community</a:t>
            </a:r>
            <a:r>
              <a:rPr lang="cs-CZ" dirty="0"/>
              <a:t> - </a:t>
            </a:r>
            <a:r>
              <a:rPr lang="cs-CZ" dirty="0" err="1"/>
              <a:t>based</a:t>
            </a:r>
            <a:r>
              <a:rPr lang="cs-CZ" dirty="0"/>
              <a:t> </a:t>
            </a:r>
            <a:r>
              <a:rPr lang="cs-CZ" dirty="0" err="1"/>
              <a:t>social</a:t>
            </a:r>
            <a:r>
              <a:rPr lang="cs-CZ" dirty="0"/>
              <a:t> </a:t>
            </a:r>
            <a:r>
              <a:rPr lang="cs-CZ" dirty="0" err="1"/>
              <a:t>services</a:t>
            </a:r>
            <a:endParaRPr lang="cs-CZ" dirty="0"/>
          </a:p>
          <a:p>
            <a:pPr marL="342900" indent="-342900">
              <a:buFont typeface="Arial" panose="020B0604020202020204" pitchFamily="34" charset="0"/>
              <a:buChar char="•"/>
            </a:pPr>
            <a:endParaRPr lang="cs-CZ" b="1"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19</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143158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a:t>Public </a:t>
            </a:r>
            <a:r>
              <a:rPr lang="cs-CZ" b="1" dirty="0" err="1"/>
              <a:t>Defender</a:t>
            </a:r>
            <a:r>
              <a:rPr lang="cs-CZ" b="1" dirty="0"/>
              <a:t> </a:t>
            </a:r>
            <a:r>
              <a:rPr lang="cs-CZ" b="1" dirty="0" err="1"/>
              <a:t>of</a:t>
            </a:r>
            <a:r>
              <a:rPr lang="cs-CZ" b="1" dirty="0"/>
              <a:t> </a:t>
            </a:r>
            <a:r>
              <a:rPr lang="cs-CZ" b="1" dirty="0" err="1"/>
              <a:t>Rights</a:t>
            </a:r>
            <a:r>
              <a:rPr lang="cs-CZ" b="1" dirty="0"/>
              <a:t> in </a:t>
            </a:r>
            <a:r>
              <a:rPr lang="cs-CZ" b="1" dirty="0" err="1"/>
              <a:t>the</a:t>
            </a:r>
            <a:r>
              <a:rPr lang="cs-CZ" b="1" dirty="0"/>
              <a:t> Czech </a:t>
            </a:r>
            <a:r>
              <a:rPr lang="cs-CZ" b="1" dirty="0" err="1"/>
              <a:t>republic</a:t>
            </a:r>
            <a:endParaRPr lang="cs-CZ" b="1" dirty="0"/>
          </a:p>
          <a:p>
            <a:pPr marL="342900" indent="-342900">
              <a:buFont typeface="Arial" panose="020B0604020202020204" pitchFamily="34" charset="0"/>
              <a:buChar char="•"/>
            </a:pPr>
            <a:r>
              <a:rPr lang="cs-CZ" sz="1800" dirty="0"/>
              <a:t>Independent monitoring body </a:t>
            </a:r>
            <a:r>
              <a:rPr lang="cs-CZ" sz="1800" dirty="0" err="1"/>
              <a:t>for</a:t>
            </a:r>
            <a:r>
              <a:rPr lang="cs-CZ" sz="1800" dirty="0"/>
              <a:t> CRPD </a:t>
            </a:r>
            <a:r>
              <a:rPr lang="cs-CZ" sz="1800" dirty="0" err="1"/>
              <a:t>since</a:t>
            </a:r>
            <a:r>
              <a:rPr lang="cs-CZ" sz="1800" dirty="0"/>
              <a:t> 2018 (Department </a:t>
            </a:r>
            <a:r>
              <a:rPr lang="cs-CZ" sz="1800" dirty="0" err="1"/>
              <a:t>of</a:t>
            </a:r>
            <a:r>
              <a:rPr lang="cs-CZ" sz="1800" dirty="0"/>
              <a:t> Monitoring </a:t>
            </a:r>
            <a:r>
              <a:rPr lang="cs-CZ" sz="1800" dirty="0" err="1"/>
              <a:t>Rights</a:t>
            </a:r>
            <a:r>
              <a:rPr lang="cs-CZ" sz="1800" dirty="0"/>
              <a:t> </a:t>
            </a:r>
            <a:r>
              <a:rPr lang="cs-CZ" sz="1800" dirty="0" err="1"/>
              <a:t>of</a:t>
            </a:r>
            <a:r>
              <a:rPr lang="cs-CZ" sz="1800" dirty="0"/>
              <a:t> </a:t>
            </a:r>
            <a:r>
              <a:rPr lang="cs-CZ" sz="1800" dirty="0" err="1"/>
              <a:t>People</a:t>
            </a:r>
            <a:r>
              <a:rPr lang="cs-CZ" sz="1800" dirty="0"/>
              <a:t> </a:t>
            </a:r>
            <a:r>
              <a:rPr lang="cs-CZ" sz="1800" dirty="0" err="1"/>
              <a:t>with</a:t>
            </a:r>
            <a:r>
              <a:rPr lang="cs-CZ" sz="1800" dirty="0"/>
              <a:t> </a:t>
            </a:r>
            <a:r>
              <a:rPr lang="cs-CZ" sz="1800" dirty="0" err="1"/>
              <a:t>Disabilities</a:t>
            </a:r>
            <a:r>
              <a:rPr lang="cs-CZ" sz="1800" dirty="0"/>
              <a:t>)</a:t>
            </a:r>
          </a:p>
          <a:p>
            <a:pPr marL="857250" lvl="1" indent="-342900"/>
            <a:r>
              <a:rPr lang="cs-CZ" dirty="0" err="1"/>
              <a:t>carries</a:t>
            </a:r>
            <a:r>
              <a:rPr lang="cs-CZ" dirty="0"/>
              <a:t> </a:t>
            </a:r>
            <a:r>
              <a:rPr lang="cs-CZ" dirty="0" err="1"/>
              <a:t>out</a:t>
            </a:r>
            <a:r>
              <a:rPr lang="cs-CZ" dirty="0"/>
              <a:t> </a:t>
            </a:r>
            <a:r>
              <a:rPr lang="cs-CZ" dirty="0" err="1"/>
              <a:t>research</a:t>
            </a:r>
            <a:endParaRPr lang="cs-CZ" dirty="0"/>
          </a:p>
          <a:p>
            <a:pPr marL="857250" lvl="1" indent="-342900"/>
            <a:r>
              <a:rPr lang="cs-CZ" dirty="0" err="1"/>
              <a:t>carries</a:t>
            </a:r>
            <a:r>
              <a:rPr lang="cs-CZ" dirty="0"/>
              <a:t> </a:t>
            </a:r>
            <a:r>
              <a:rPr lang="cs-CZ" dirty="0" err="1"/>
              <a:t>out</a:t>
            </a:r>
            <a:r>
              <a:rPr lang="cs-CZ" dirty="0"/>
              <a:t> </a:t>
            </a:r>
            <a:r>
              <a:rPr lang="cs-CZ" dirty="0" err="1"/>
              <a:t>investigations</a:t>
            </a:r>
            <a:r>
              <a:rPr lang="cs-CZ" dirty="0"/>
              <a:t> (</a:t>
            </a:r>
            <a:r>
              <a:rPr lang="cs-CZ" dirty="0" err="1"/>
              <a:t>e.g</a:t>
            </a:r>
            <a:r>
              <a:rPr lang="cs-CZ" dirty="0"/>
              <a:t>. </a:t>
            </a:r>
            <a:r>
              <a:rPr lang="cs-CZ" dirty="0" err="1"/>
              <a:t>of</a:t>
            </a:r>
            <a:r>
              <a:rPr lang="cs-CZ" dirty="0"/>
              <a:t> public </a:t>
            </a:r>
            <a:r>
              <a:rPr lang="cs-CZ" dirty="0" err="1"/>
              <a:t>guardians</a:t>
            </a:r>
            <a:r>
              <a:rPr lang="cs-CZ" dirty="0"/>
              <a:t>)</a:t>
            </a:r>
          </a:p>
          <a:p>
            <a:pPr marL="857250" lvl="1" indent="-342900"/>
            <a:r>
              <a:rPr lang="en-US" dirty="0"/>
              <a:t>make</a:t>
            </a:r>
            <a:r>
              <a:rPr lang="cs-CZ" dirty="0"/>
              <a:t>s</a:t>
            </a:r>
            <a:r>
              <a:rPr lang="en-US" dirty="0"/>
              <a:t> recommendations to improve the situation of people with disabilities</a:t>
            </a:r>
            <a:endParaRPr lang="cs-CZ" dirty="0"/>
          </a:p>
          <a:p>
            <a:pPr marL="342900" indent="-342900">
              <a:buFont typeface="Arial" panose="020B0604020202020204" pitchFamily="34" charset="0"/>
              <a:buChar char="•"/>
            </a:pPr>
            <a:r>
              <a:rPr lang="en-US" sz="1800" dirty="0"/>
              <a:t>cooperate</a:t>
            </a:r>
            <a:r>
              <a:rPr lang="cs-CZ" sz="1800" dirty="0"/>
              <a:t>s</a:t>
            </a:r>
            <a:r>
              <a:rPr lang="en-US" sz="1800" dirty="0"/>
              <a:t> intensively with people with disabilities, non-profit </a:t>
            </a:r>
            <a:r>
              <a:rPr lang="en-US" sz="1800" dirty="0" err="1"/>
              <a:t>organisations</a:t>
            </a:r>
            <a:r>
              <a:rPr lang="en-US" sz="1800" dirty="0"/>
              <a:t> and, above all, with the Ombudsman's advisory body on the rights of people with disabilities</a:t>
            </a:r>
            <a:endParaRPr lang="cs-CZ" sz="1800" dirty="0"/>
          </a:p>
          <a:p>
            <a:pPr marL="342900" indent="-342900">
              <a:buFont typeface="Arial" panose="020B0604020202020204" pitchFamily="34" charset="0"/>
              <a:buChar char="•"/>
            </a:pPr>
            <a:r>
              <a:rPr lang="cs-CZ" sz="1800" dirty="0" err="1"/>
              <a:t>cooperates</a:t>
            </a:r>
            <a:r>
              <a:rPr lang="cs-CZ" sz="1800" dirty="0"/>
              <a:t> </a:t>
            </a:r>
            <a:r>
              <a:rPr lang="cs-CZ" sz="1800" dirty="0" err="1"/>
              <a:t>with</a:t>
            </a:r>
            <a:r>
              <a:rPr lang="cs-CZ" sz="1800" dirty="0"/>
              <a:t> </a:t>
            </a:r>
            <a:r>
              <a:rPr lang="en-US" sz="1800" dirty="0" err="1"/>
              <a:t>organisations</a:t>
            </a:r>
            <a:r>
              <a:rPr lang="en-US" sz="1800" dirty="0"/>
              <a:t> that monitor compliance with the Convention in other countries</a:t>
            </a:r>
            <a:r>
              <a:rPr lang="cs-CZ" sz="1800" dirty="0"/>
              <a:t>, </a:t>
            </a:r>
            <a:r>
              <a:rPr lang="en-US" sz="1800" dirty="0"/>
              <a:t>part of the Working Group on the Convention of the European Network of National Human Rights </a:t>
            </a:r>
            <a:r>
              <a:rPr lang="cs-CZ" sz="1800" dirty="0" err="1"/>
              <a:t>Institutions</a:t>
            </a:r>
            <a:r>
              <a:rPr lang="en-US" sz="1800" dirty="0"/>
              <a:t> (ENNHRI)</a:t>
            </a:r>
            <a:endParaRPr lang="cs-CZ" sz="1800" dirty="0"/>
          </a:p>
          <a:p>
            <a:pPr marL="342900" indent="-342900">
              <a:buFont typeface="Arial" panose="020B0604020202020204" pitchFamily="34" charset="0"/>
              <a:buChar char="•"/>
            </a:pPr>
            <a:r>
              <a:rPr lang="cs-CZ" sz="1800" dirty="0" err="1"/>
              <a:t>Currently</a:t>
            </a:r>
            <a:r>
              <a:rPr lang="cs-CZ" sz="1800" dirty="0"/>
              <a:t> </a:t>
            </a:r>
            <a:r>
              <a:rPr lang="cs-CZ" sz="1800" dirty="0" err="1"/>
              <a:t>working</a:t>
            </a:r>
            <a:r>
              <a:rPr lang="cs-CZ" sz="1800" dirty="0"/>
              <a:t> on </a:t>
            </a:r>
            <a:r>
              <a:rPr lang="cs-CZ" sz="1800" dirty="0" err="1"/>
              <a:t>creating</a:t>
            </a:r>
            <a:r>
              <a:rPr lang="cs-CZ" sz="1800" dirty="0"/>
              <a:t> </a:t>
            </a:r>
            <a:r>
              <a:rPr lang="cs-CZ" sz="1800" dirty="0" err="1"/>
              <a:t>human</a:t>
            </a:r>
            <a:r>
              <a:rPr lang="cs-CZ" sz="1800" dirty="0"/>
              <a:t> </a:t>
            </a:r>
            <a:r>
              <a:rPr lang="cs-CZ" sz="1800" dirty="0" err="1"/>
              <a:t>rights</a:t>
            </a:r>
            <a:r>
              <a:rPr lang="cs-CZ" sz="1800" dirty="0"/>
              <a:t> </a:t>
            </a:r>
            <a:r>
              <a:rPr lang="cs-CZ" sz="1800" dirty="0" err="1"/>
              <a:t>indicators</a:t>
            </a:r>
            <a:r>
              <a:rPr lang="cs-CZ" sz="1800" dirty="0"/>
              <a:t>, </a:t>
            </a:r>
            <a:r>
              <a:rPr lang="cs-CZ" sz="1800" dirty="0" err="1"/>
              <a:t>including</a:t>
            </a:r>
            <a:r>
              <a:rPr lang="cs-CZ" sz="1800" dirty="0"/>
              <a:t> </a:t>
            </a:r>
            <a:r>
              <a:rPr lang="cs-CZ" sz="1800" dirty="0" err="1"/>
              <a:t>indicator</a:t>
            </a:r>
            <a:r>
              <a:rPr lang="cs-CZ" sz="1800" dirty="0"/>
              <a:t> </a:t>
            </a:r>
            <a:r>
              <a:rPr lang="cs-CZ" sz="1800" dirty="0" err="1"/>
              <a:t>for</a:t>
            </a:r>
            <a:r>
              <a:rPr lang="cs-CZ" sz="1800" dirty="0"/>
              <a:t> art. 19 od CRPD</a:t>
            </a:r>
          </a:p>
          <a:p>
            <a:pPr marL="857250" lvl="1" indent="-342900"/>
            <a:endParaRPr lang="cs-CZ" dirty="0"/>
          </a:p>
          <a:p>
            <a:endParaRPr lang="en-US"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fontScale="77500" lnSpcReduction="20000"/>
          </a:bodyPr>
          <a:lstStyle/>
          <a:p>
            <a:r>
              <a:rPr lang="cs-CZ" dirty="0" err="1"/>
              <a:t>Opening</a:t>
            </a:r>
            <a:r>
              <a:rPr lang="cs-CZ" dirty="0"/>
              <a:t> </a:t>
            </a:r>
            <a:r>
              <a:rPr lang="cs-CZ" dirty="0" err="1"/>
              <a:t>page</a:t>
            </a:r>
            <a:r>
              <a:rPr lang="cs-CZ" dirty="0"/>
              <a:t> </a:t>
            </a:r>
            <a:r>
              <a:rPr lang="cs-CZ" dirty="0" err="1"/>
              <a:t>photo</a:t>
            </a:r>
            <a:r>
              <a:rPr lang="cs-CZ" dirty="0"/>
              <a:t>: Public </a:t>
            </a:r>
            <a:r>
              <a:rPr lang="cs-CZ" dirty="0" err="1"/>
              <a:t>defender</a:t>
            </a:r>
            <a:r>
              <a:rPr lang="cs-CZ" dirty="0"/>
              <a:t> </a:t>
            </a:r>
            <a:r>
              <a:rPr lang="cs-CZ" dirty="0" err="1"/>
              <a:t>of</a:t>
            </a:r>
            <a:r>
              <a:rPr lang="cs-CZ" dirty="0"/>
              <a:t> </a:t>
            </a:r>
            <a:r>
              <a:rPr lang="cs-CZ" dirty="0" err="1"/>
              <a:t>rights</a:t>
            </a:r>
            <a:r>
              <a:rPr lang="cs-CZ" dirty="0"/>
              <a:t> Czech </a:t>
            </a:r>
            <a:r>
              <a:rPr lang="cs-CZ" dirty="0" err="1"/>
              <a:t>republic</a:t>
            </a:r>
            <a:r>
              <a:rPr lang="cs-CZ" dirty="0"/>
              <a:t>,  https://unsplash.com/ </a:t>
            </a:r>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499073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20000"/>
          </a:bodyPr>
          <a:lstStyle/>
          <a:p>
            <a:r>
              <a:rPr lang="cs-CZ" b="1" dirty="0" err="1"/>
              <a:t>Thematic</a:t>
            </a:r>
            <a:r>
              <a:rPr lang="cs-CZ" b="1" dirty="0"/>
              <a:t> </a:t>
            </a:r>
            <a:r>
              <a:rPr lang="cs-CZ" b="1" dirty="0" err="1"/>
              <a:t>analysis</a:t>
            </a:r>
            <a:r>
              <a:rPr lang="cs-CZ" b="1" dirty="0"/>
              <a:t> </a:t>
            </a:r>
            <a:r>
              <a:rPr lang="cs-CZ" b="1" dirty="0" err="1"/>
              <a:t>of</a:t>
            </a:r>
            <a:r>
              <a:rPr lang="cs-CZ" b="1" dirty="0"/>
              <a:t> in-</a:t>
            </a:r>
            <a:r>
              <a:rPr lang="cs-CZ" b="1" dirty="0" err="1"/>
              <a:t>depth</a:t>
            </a:r>
            <a:r>
              <a:rPr lang="cs-CZ" b="1" dirty="0"/>
              <a:t> </a:t>
            </a:r>
            <a:r>
              <a:rPr lang="cs-CZ" b="1" dirty="0" err="1"/>
              <a:t>interviews</a:t>
            </a:r>
            <a:r>
              <a:rPr lang="cs-CZ" b="1" dirty="0"/>
              <a:t> </a:t>
            </a:r>
            <a:r>
              <a:rPr lang="cs-CZ" b="1" dirty="0" err="1"/>
              <a:t>with</a:t>
            </a:r>
            <a:r>
              <a:rPr lang="cs-CZ" b="1" dirty="0"/>
              <a:t> </a:t>
            </a:r>
            <a:r>
              <a:rPr lang="cs-CZ" b="1" dirty="0" err="1"/>
              <a:t>stakeholders</a:t>
            </a:r>
            <a:endParaRPr lang="cs-CZ" b="1" dirty="0"/>
          </a:p>
          <a:p>
            <a:pPr marL="342900" indent="-342900">
              <a:buFont typeface="Arial" panose="020B0604020202020204" pitchFamily="34" charset="0"/>
              <a:buChar char="•"/>
            </a:pPr>
            <a:r>
              <a:rPr lang="cs-CZ" dirty="0" err="1">
                <a:solidFill>
                  <a:schemeClr val="accent6">
                    <a:lumMod val="60000"/>
                    <a:lumOff val="40000"/>
                  </a:schemeClr>
                </a:solidFill>
              </a:rPr>
              <a:t>Strategic</a:t>
            </a:r>
            <a:r>
              <a:rPr lang="cs-CZ" dirty="0">
                <a:solidFill>
                  <a:schemeClr val="accent6">
                    <a:lumMod val="60000"/>
                    <a:lumOff val="40000"/>
                  </a:schemeClr>
                </a:solidFill>
              </a:rPr>
              <a:t> </a:t>
            </a:r>
            <a:r>
              <a:rPr lang="en-US" dirty="0">
                <a:solidFill>
                  <a:schemeClr val="accent6">
                    <a:lumMod val="60000"/>
                    <a:lumOff val="40000"/>
                  </a:schemeClr>
                </a:solidFill>
              </a:rPr>
              <a:t>Vision</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solidFill>
                  <a:schemeClr val="accent6">
                    <a:lumMod val="60000"/>
                    <a:lumOff val="40000"/>
                  </a:schemeClr>
                </a:solidFill>
              </a:rPr>
              <a:t>Methodological Foundations of Planning Social Service Development</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solidFill>
                  <a:schemeClr val="accent6">
                    <a:lumMod val="60000"/>
                    <a:lumOff val="40000"/>
                  </a:schemeClr>
                </a:solidFill>
              </a:rPr>
              <a:t>Information Gathering for Social Service Development Planning</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solidFill>
                  <a:schemeClr val="accent6">
                    <a:lumMod val="60000"/>
                    <a:lumOff val="40000"/>
                  </a:schemeClr>
                </a:solidFill>
              </a:rPr>
              <a:t>Involvement of Individuals with Disabilities in Planning Social Service Development</a:t>
            </a:r>
          </a:p>
          <a:p>
            <a:pPr marL="342900" indent="-342900">
              <a:buFont typeface="Arial" panose="020B0604020202020204" pitchFamily="34" charset="0"/>
              <a:buChar char="•"/>
            </a:pPr>
            <a:r>
              <a:rPr lang="en-US" dirty="0">
                <a:solidFill>
                  <a:schemeClr val="accent6">
                    <a:lumMod val="60000"/>
                    <a:lumOff val="40000"/>
                  </a:schemeClr>
                </a:solidFill>
              </a:rPr>
              <a:t>Terms Related to Deinstitutionalization</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solidFill>
                  <a:schemeClr val="accent6">
                    <a:lumMod val="60000"/>
                    <a:lumOff val="40000"/>
                  </a:schemeClr>
                </a:solidFill>
              </a:rPr>
              <a:t>Types of Deinstitutionalized Services</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t>Barriers to the Deinstitutionalization Process</a:t>
            </a:r>
            <a:endParaRPr lang="cs-CZ" dirty="0"/>
          </a:p>
          <a:p>
            <a:pPr marL="857250" lvl="1" indent="-342900"/>
            <a:r>
              <a:rPr lang="en-US" dirty="0"/>
              <a:t>challenges within public attitudes, economic constraints, institutional hurdles, regional factors, etc., related to the deinstitutionalization process</a:t>
            </a:r>
            <a:endParaRPr lang="cs-CZ" dirty="0"/>
          </a:p>
          <a:p>
            <a:pPr marL="342900" indent="-342900">
              <a:buFont typeface="Arial" panose="020B0604020202020204" pitchFamily="34" charset="0"/>
              <a:buChar char="•"/>
            </a:pPr>
            <a:r>
              <a:rPr lang="en-US" dirty="0">
                <a:solidFill>
                  <a:schemeClr val="accent6">
                    <a:lumMod val="60000"/>
                    <a:lumOff val="40000"/>
                  </a:schemeClr>
                </a:solidFill>
              </a:rPr>
              <a:t>Proposals for Addressing Deinstitutionalization Barriers</a:t>
            </a:r>
            <a:endParaRPr lang="cs-CZ" dirty="0">
              <a:solidFill>
                <a:schemeClr val="accent6">
                  <a:lumMod val="60000"/>
                  <a:lumOff val="40000"/>
                </a:schemeClr>
              </a:solidFill>
            </a:endParaRPr>
          </a:p>
          <a:p>
            <a:pPr marL="342900" indent="-342900">
              <a:buFont typeface="Arial" panose="020B0604020202020204" pitchFamily="34" charset="0"/>
              <a:buChar char="•"/>
            </a:pPr>
            <a:r>
              <a:rPr lang="en-US" dirty="0">
                <a:solidFill>
                  <a:schemeClr val="accent6">
                    <a:lumMod val="60000"/>
                    <a:lumOff val="40000"/>
                  </a:schemeClr>
                </a:solidFill>
              </a:rPr>
              <a:t>Planning Social Service Development </a:t>
            </a:r>
            <a:endParaRPr lang="cs-CZ" dirty="0">
              <a:solidFill>
                <a:schemeClr val="accent6">
                  <a:lumMod val="60000"/>
                  <a:lumOff val="40000"/>
                </a:schemeClr>
              </a:solidFill>
            </a:endParaRP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20</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3554434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B3C63F26-E488-40B8-9788-E3495B63F19F}"/>
              </a:ext>
            </a:extLst>
          </p:cNvPr>
          <p:cNvSpPr>
            <a:spLocks noGrp="1"/>
          </p:cNvSpPr>
          <p:nvPr>
            <p:ph type="body" sz="quarter" idx="13"/>
          </p:nvPr>
        </p:nvSpPr>
        <p:spPr/>
        <p:txBody>
          <a:bodyPr>
            <a:normAutofit fontScale="62500" lnSpcReduction="20000"/>
          </a:bodyPr>
          <a:lstStyle/>
          <a:p>
            <a:r>
              <a:rPr lang="cs-CZ" dirty="0"/>
              <a:t>„…</a:t>
            </a:r>
            <a:r>
              <a:rPr lang="en-US" dirty="0"/>
              <a:t>major barriers were and still are that the general public has concerns or fears about clients who are different, such as... The biggest issue is with mental illness. ... Basically, society is willing to give money, but it's not willing to have them </a:t>
            </a:r>
            <a:r>
              <a:rPr lang="cs-CZ" dirty="0" err="1"/>
              <a:t>next</a:t>
            </a:r>
            <a:r>
              <a:rPr lang="cs-CZ" dirty="0"/>
              <a:t> to </a:t>
            </a:r>
            <a:r>
              <a:rPr lang="cs-CZ" dirty="0" err="1"/>
              <a:t>themselves</a:t>
            </a:r>
            <a:r>
              <a:rPr lang="en-US" dirty="0"/>
              <a:t>" </a:t>
            </a:r>
            <a:r>
              <a:rPr lang="cs-CZ" dirty="0"/>
              <a:t>R8</a:t>
            </a:r>
          </a:p>
        </p:txBody>
      </p:sp>
      <p:sp>
        <p:nvSpPr>
          <p:cNvPr id="3" name="Nadpis 2">
            <a:extLst>
              <a:ext uri="{FF2B5EF4-FFF2-40B4-BE49-F238E27FC236}">
                <a16:creationId xmlns:a16="http://schemas.microsoft.com/office/drawing/2014/main" id="{FB22E41E-9F84-47E2-B59D-9AD0F6B0DB9A}"/>
              </a:ext>
            </a:extLst>
          </p:cNvPr>
          <p:cNvSpPr>
            <a:spLocks noGrp="1"/>
          </p:cNvSpPr>
          <p:nvPr>
            <p:ph type="title"/>
          </p:nvPr>
        </p:nvSpPr>
        <p:spPr>
          <a:xfrm>
            <a:off x="0" y="1"/>
            <a:ext cx="2074985" cy="1385155"/>
          </a:xfrm>
        </p:spPr>
        <p:txBody>
          <a:bodyPr>
            <a:normAutofit/>
          </a:bodyPr>
          <a:lstStyle/>
          <a:p>
            <a:endParaRPr lang="cs-CZ" sz="1000" dirty="0"/>
          </a:p>
        </p:txBody>
      </p:sp>
      <p:sp>
        <p:nvSpPr>
          <p:cNvPr id="4" name="Zástupný symbol pro obsah 3">
            <a:extLst>
              <a:ext uri="{FF2B5EF4-FFF2-40B4-BE49-F238E27FC236}">
                <a16:creationId xmlns:a16="http://schemas.microsoft.com/office/drawing/2014/main" id="{91764059-15B7-4DC0-9F3A-6FC8B6697087}"/>
              </a:ext>
            </a:extLst>
          </p:cNvPr>
          <p:cNvSpPr>
            <a:spLocks noGrp="1"/>
          </p:cNvSpPr>
          <p:nvPr>
            <p:ph idx="1"/>
          </p:nvPr>
        </p:nvSpPr>
        <p:spPr/>
        <p:txBody>
          <a:bodyPr>
            <a:normAutofit/>
          </a:bodyPr>
          <a:lstStyle/>
          <a:p>
            <a:r>
              <a:rPr lang="en-US" b="1" dirty="0"/>
              <a:t>Barriers: Attitudes of the General Public</a:t>
            </a:r>
            <a:endParaRPr lang="cs-CZ" b="1" dirty="0"/>
          </a:p>
          <a:p>
            <a:pPr marL="342900" indent="-342900">
              <a:buFont typeface="Arial" panose="020B0604020202020204" pitchFamily="34" charset="0"/>
              <a:buChar char="•"/>
            </a:pPr>
            <a:r>
              <a:rPr lang="en-US" dirty="0"/>
              <a:t>Respondents indicated that the public often holds </a:t>
            </a:r>
            <a:r>
              <a:rPr lang="en-US" b="1" dirty="0"/>
              <a:t>prejudices</a:t>
            </a:r>
            <a:r>
              <a:rPr lang="en-US" dirty="0"/>
              <a:t> and concerns regarding clients, especially those with mental or psychiatric disabilities.</a:t>
            </a:r>
          </a:p>
          <a:p>
            <a:endParaRPr lang="cs-CZ" b="1" dirty="0"/>
          </a:p>
        </p:txBody>
      </p:sp>
      <p:sp>
        <p:nvSpPr>
          <p:cNvPr id="5" name="Zástupný symbol pro číslo snímku 4">
            <a:extLst>
              <a:ext uri="{FF2B5EF4-FFF2-40B4-BE49-F238E27FC236}">
                <a16:creationId xmlns:a16="http://schemas.microsoft.com/office/drawing/2014/main" id="{46BEB726-AC67-4D39-B502-99F185A95E94}"/>
              </a:ext>
            </a:extLst>
          </p:cNvPr>
          <p:cNvSpPr>
            <a:spLocks noGrp="1"/>
          </p:cNvSpPr>
          <p:nvPr>
            <p:ph type="sldNum" sz="quarter" idx="12"/>
          </p:nvPr>
        </p:nvSpPr>
        <p:spPr/>
        <p:txBody>
          <a:bodyPr/>
          <a:lstStyle/>
          <a:p>
            <a:fld id="{D83BD07D-5885-48DF-B570-0C7EF7FA7CBC}" type="slidenum">
              <a:rPr lang="cs-CZ" smtClean="0"/>
              <a:pPr/>
              <a:t>21</a:t>
            </a:fld>
            <a:endParaRPr lang="cs-CZ"/>
          </a:p>
        </p:txBody>
      </p:sp>
      <p:sp>
        <p:nvSpPr>
          <p:cNvPr id="6" name="Zástupný symbol pro text 5">
            <a:extLst>
              <a:ext uri="{FF2B5EF4-FFF2-40B4-BE49-F238E27FC236}">
                <a16:creationId xmlns:a16="http://schemas.microsoft.com/office/drawing/2014/main" id="{EF2ED957-93B7-4008-9F10-F054870D211D}"/>
              </a:ext>
            </a:extLst>
          </p:cNvPr>
          <p:cNvSpPr>
            <a:spLocks noGrp="1"/>
          </p:cNvSpPr>
          <p:nvPr>
            <p:ph type="body" sz="quarter" idx="14"/>
          </p:nvPr>
        </p:nvSpPr>
        <p:spPr/>
        <p:txBody>
          <a:bodyPr/>
          <a:lstStyle/>
          <a:p>
            <a:r>
              <a:rPr lang="en-US" dirty="0"/>
              <a:t>Limited awareness about</a:t>
            </a:r>
            <a:r>
              <a:rPr lang="cs-CZ" dirty="0"/>
              <a:t>:</a:t>
            </a:r>
          </a:p>
          <a:p>
            <a:pPr marL="628650" lvl="1" indent="-285750">
              <a:buFont typeface="Arial" panose="020B0604020202020204" pitchFamily="34" charset="0"/>
              <a:buChar char="•"/>
            </a:pPr>
            <a:r>
              <a:rPr lang="en-US" dirty="0"/>
              <a:t>the functioning of community-based social services</a:t>
            </a:r>
            <a:endParaRPr lang="cs-CZ" dirty="0"/>
          </a:p>
          <a:p>
            <a:pPr marL="628650" lvl="1" indent="-285750">
              <a:buFont typeface="Arial" panose="020B0604020202020204" pitchFamily="34" charset="0"/>
              <a:buChar char="•"/>
            </a:pPr>
            <a:r>
              <a:rPr lang="en-US" dirty="0"/>
              <a:t>the needs and lives of people with disabilities</a:t>
            </a:r>
            <a:endParaRPr lang="cs-CZ" dirty="0"/>
          </a:p>
        </p:txBody>
      </p:sp>
      <p:sp>
        <p:nvSpPr>
          <p:cNvPr id="7" name="Zástupný symbol pro text 6">
            <a:extLst>
              <a:ext uri="{FF2B5EF4-FFF2-40B4-BE49-F238E27FC236}">
                <a16:creationId xmlns:a16="http://schemas.microsoft.com/office/drawing/2014/main" id="{EE70D382-AC62-4FA9-85DF-840C29816B32}"/>
              </a:ext>
            </a:extLst>
          </p:cNvPr>
          <p:cNvSpPr>
            <a:spLocks noGrp="1"/>
          </p:cNvSpPr>
          <p:nvPr>
            <p:ph type="body" sz="quarter" idx="15"/>
          </p:nvPr>
        </p:nvSpPr>
        <p:spPr/>
        <p:txBody>
          <a:bodyPr/>
          <a:lstStyle/>
          <a:p>
            <a:endParaRPr lang="cs-CZ"/>
          </a:p>
        </p:txBody>
      </p:sp>
      <p:grpSp>
        <p:nvGrpSpPr>
          <p:cNvPr id="9" name="Skupina 8"/>
          <p:cNvGrpSpPr/>
          <p:nvPr/>
        </p:nvGrpSpPr>
        <p:grpSpPr>
          <a:xfrm>
            <a:off x="1" y="0"/>
            <a:ext cx="3657600" cy="1396538"/>
            <a:chOff x="0" y="0"/>
            <a:chExt cx="5029199" cy="1396538"/>
          </a:xfrm>
        </p:grpSpPr>
        <p:sp>
          <p:nvSpPr>
            <p:cNvPr id="10" name="Lichoběžník 9"/>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ravoúhlý trojúhelník 10"/>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1617064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B3C63F26-E488-40B8-9788-E3495B63F19F}"/>
              </a:ext>
            </a:extLst>
          </p:cNvPr>
          <p:cNvSpPr>
            <a:spLocks noGrp="1"/>
          </p:cNvSpPr>
          <p:nvPr>
            <p:ph type="body" sz="quarter" idx="13"/>
          </p:nvPr>
        </p:nvSpPr>
        <p:spPr>
          <a:xfrm>
            <a:off x="6407623" y="1795548"/>
            <a:ext cx="2160000" cy="2066221"/>
          </a:xfrm>
        </p:spPr>
        <p:txBody>
          <a:bodyPr>
            <a:normAutofit fontScale="70000" lnSpcReduction="20000"/>
          </a:bodyPr>
          <a:lstStyle/>
          <a:p>
            <a:r>
              <a:rPr lang="en-US" dirty="0"/>
              <a:t>"But the approval processes go through approval by elected representatives, where we often encounter </a:t>
            </a:r>
            <a:r>
              <a:rPr lang="cs-CZ" dirty="0"/>
              <a:t>… </a:t>
            </a:r>
            <a:r>
              <a:rPr lang="en-US" dirty="0"/>
              <a:t>a lack of understanding that a person with a disability has the same rights as a healthy person.„</a:t>
            </a:r>
            <a:r>
              <a:rPr lang="cs-CZ" dirty="0"/>
              <a:t> </a:t>
            </a:r>
            <a:r>
              <a:rPr lang="en-US" dirty="0"/>
              <a:t>R5</a:t>
            </a:r>
            <a:endParaRPr lang="cs-CZ" dirty="0"/>
          </a:p>
        </p:txBody>
      </p:sp>
      <p:sp>
        <p:nvSpPr>
          <p:cNvPr id="3" name="Nadpis 2">
            <a:extLst>
              <a:ext uri="{FF2B5EF4-FFF2-40B4-BE49-F238E27FC236}">
                <a16:creationId xmlns:a16="http://schemas.microsoft.com/office/drawing/2014/main" id="{FB22E41E-9F84-47E2-B59D-9AD0F6B0DB9A}"/>
              </a:ext>
            </a:extLst>
          </p:cNvPr>
          <p:cNvSpPr>
            <a:spLocks noGrp="1"/>
          </p:cNvSpPr>
          <p:nvPr>
            <p:ph type="title"/>
          </p:nvPr>
        </p:nvSpPr>
        <p:spPr>
          <a:xfrm>
            <a:off x="0" y="1"/>
            <a:ext cx="2074985" cy="1385155"/>
          </a:xfrm>
        </p:spPr>
        <p:txBody>
          <a:bodyPr>
            <a:normAutofit/>
          </a:bodyPr>
          <a:lstStyle/>
          <a:p>
            <a:endParaRPr lang="cs-CZ" sz="1000" dirty="0"/>
          </a:p>
        </p:txBody>
      </p:sp>
      <p:sp>
        <p:nvSpPr>
          <p:cNvPr id="4" name="Zástupný symbol pro obsah 3">
            <a:extLst>
              <a:ext uri="{FF2B5EF4-FFF2-40B4-BE49-F238E27FC236}">
                <a16:creationId xmlns:a16="http://schemas.microsoft.com/office/drawing/2014/main" id="{91764059-15B7-4DC0-9F3A-6FC8B6697087}"/>
              </a:ext>
            </a:extLst>
          </p:cNvPr>
          <p:cNvSpPr>
            <a:spLocks noGrp="1"/>
          </p:cNvSpPr>
          <p:nvPr>
            <p:ph idx="1"/>
          </p:nvPr>
        </p:nvSpPr>
        <p:spPr/>
        <p:txBody>
          <a:bodyPr>
            <a:normAutofit/>
          </a:bodyPr>
          <a:lstStyle/>
          <a:p>
            <a:r>
              <a:rPr lang="en-US" b="1" dirty="0"/>
              <a:t>Barriers: </a:t>
            </a:r>
            <a:r>
              <a:rPr lang="cs-CZ" b="1" dirty="0" err="1"/>
              <a:t>Political</a:t>
            </a:r>
            <a:r>
              <a:rPr lang="cs-CZ" b="1" dirty="0"/>
              <a:t> </a:t>
            </a:r>
            <a:r>
              <a:rPr lang="cs-CZ" b="1" dirty="0" err="1"/>
              <a:t>Dimensions</a:t>
            </a:r>
            <a:r>
              <a:rPr lang="cs-CZ" b="1" dirty="0"/>
              <a:t> </a:t>
            </a:r>
            <a:r>
              <a:rPr lang="cs-CZ" b="1" dirty="0" err="1"/>
              <a:t>Stemming</a:t>
            </a:r>
            <a:r>
              <a:rPr lang="cs-CZ" b="1" dirty="0"/>
              <a:t> </a:t>
            </a:r>
            <a:r>
              <a:rPr lang="cs-CZ" b="1" dirty="0" err="1"/>
              <a:t>from</a:t>
            </a:r>
            <a:r>
              <a:rPr lang="cs-CZ" b="1" dirty="0"/>
              <a:t> </a:t>
            </a:r>
            <a:r>
              <a:rPr lang="cs-CZ" b="1" dirty="0" err="1"/>
              <a:t>the</a:t>
            </a:r>
            <a:r>
              <a:rPr lang="cs-CZ" b="1" dirty="0"/>
              <a:t> </a:t>
            </a:r>
            <a:r>
              <a:rPr lang="en-US" b="1" dirty="0"/>
              <a:t>Attitudes of the General Public</a:t>
            </a:r>
            <a:endParaRPr lang="cs-CZ" b="1" dirty="0"/>
          </a:p>
          <a:p>
            <a:endParaRPr lang="cs-CZ" dirty="0"/>
          </a:p>
          <a:p>
            <a:r>
              <a:rPr lang="cs-CZ" b="1" dirty="0" err="1"/>
              <a:t>Mentioned</a:t>
            </a:r>
            <a:r>
              <a:rPr lang="cs-CZ" b="1" dirty="0"/>
              <a:t> by MLSA</a:t>
            </a:r>
            <a:endParaRPr lang="en-US" b="1" dirty="0"/>
          </a:p>
        </p:txBody>
      </p:sp>
      <p:sp>
        <p:nvSpPr>
          <p:cNvPr id="5" name="Zástupný symbol pro číslo snímku 4">
            <a:extLst>
              <a:ext uri="{FF2B5EF4-FFF2-40B4-BE49-F238E27FC236}">
                <a16:creationId xmlns:a16="http://schemas.microsoft.com/office/drawing/2014/main" id="{46BEB726-AC67-4D39-B502-99F185A95E94}"/>
              </a:ext>
            </a:extLst>
          </p:cNvPr>
          <p:cNvSpPr>
            <a:spLocks noGrp="1"/>
          </p:cNvSpPr>
          <p:nvPr>
            <p:ph type="sldNum" sz="quarter" idx="12"/>
          </p:nvPr>
        </p:nvSpPr>
        <p:spPr/>
        <p:txBody>
          <a:bodyPr/>
          <a:lstStyle/>
          <a:p>
            <a:fld id="{D83BD07D-5885-48DF-B570-0C7EF7FA7CBC}" type="slidenum">
              <a:rPr lang="cs-CZ" smtClean="0"/>
              <a:pPr/>
              <a:t>22</a:t>
            </a:fld>
            <a:endParaRPr lang="cs-CZ"/>
          </a:p>
        </p:txBody>
      </p:sp>
      <p:sp>
        <p:nvSpPr>
          <p:cNvPr id="6" name="Zástupný symbol pro text 5">
            <a:extLst>
              <a:ext uri="{FF2B5EF4-FFF2-40B4-BE49-F238E27FC236}">
                <a16:creationId xmlns:a16="http://schemas.microsoft.com/office/drawing/2014/main" id="{EF2ED957-93B7-4008-9F10-F054870D211D}"/>
              </a:ext>
            </a:extLst>
          </p:cNvPr>
          <p:cNvSpPr>
            <a:spLocks noGrp="1"/>
          </p:cNvSpPr>
          <p:nvPr>
            <p:ph type="body" sz="quarter" idx="14"/>
          </p:nvPr>
        </p:nvSpPr>
        <p:spPr/>
        <p:txBody>
          <a:bodyPr>
            <a:normAutofit/>
          </a:bodyPr>
          <a:lstStyle/>
          <a:p>
            <a:r>
              <a:rPr lang="en-US" b="1" dirty="0"/>
              <a:t>Political decision-making at the local government</a:t>
            </a:r>
            <a:r>
              <a:rPr lang="cs-CZ" b="1" dirty="0"/>
              <a:t>/</a:t>
            </a:r>
            <a:r>
              <a:rPr lang="cs-CZ" b="1" dirty="0" err="1"/>
              <a:t>municipalities</a:t>
            </a:r>
            <a:r>
              <a:rPr lang="en-US" b="1" dirty="0"/>
              <a:t> </a:t>
            </a:r>
            <a:r>
              <a:rPr lang="cs-CZ" dirty="0" err="1"/>
              <a:t>can</a:t>
            </a:r>
            <a:r>
              <a:rPr lang="cs-CZ" dirty="0"/>
              <a:t> </a:t>
            </a:r>
            <a:r>
              <a:rPr lang="cs-CZ" dirty="0" err="1"/>
              <a:t>have</a:t>
            </a:r>
            <a:r>
              <a:rPr lang="cs-CZ" dirty="0"/>
              <a:t> </a:t>
            </a:r>
            <a:r>
              <a:rPr lang="cs-CZ" dirty="0" err="1"/>
              <a:t>similar</a:t>
            </a:r>
            <a:r>
              <a:rPr lang="cs-CZ" dirty="0"/>
              <a:t> </a:t>
            </a:r>
            <a:r>
              <a:rPr lang="cs-CZ" dirty="0" err="1"/>
              <a:t>attitudes</a:t>
            </a:r>
            <a:r>
              <a:rPr lang="cs-CZ" dirty="0"/>
              <a:t> as</a:t>
            </a:r>
            <a:r>
              <a:rPr lang="en-US" dirty="0"/>
              <a:t> the general public</a:t>
            </a:r>
            <a:endParaRPr lang="cs-CZ" dirty="0"/>
          </a:p>
          <a:p>
            <a:r>
              <a:rPr lang="cs-CZ" dirty="0" err="1"/>
              <a:t>Local</a:t>
            </a:r>
            <a:r>
              <a:rPr lang="cs-CZ" dirty="0"/>
              <a:t> </a:t>
            </a:r>
            <a:r>
              <a:rPr lang="cs-CZ" dirty="0" err="1"/>
              <a:t>representatives</a:t>
            </a:r>
            <a:r>
              <a:rPr lang="cs-CZ" dirty="0"/>
              <a:t> </a:t>
            </a:r>
            <a:r>
              <a:rPr lang="cs-CZ" dirty="0" err="1"/>
              <a:t>can</a:t>
            </a:r>
            <a:r>
              <a:rPr lang="cs-CZ" dirty="0"/>
              <a:t> </a:t>
            </a:r>
            <a:r>
              <a:rPr lang="cs-CZ" dirty="0" err="1"/>
              <a:t>be</a:t>
            </a:r>
            <a:r>
              <a:rPr lang="cs-CZ" dirty="0"/>
              <a:t> </a:t>
            </a:r>
            <a:r>
              <a:rPr lang="cs-CZ" dirty="0" err="1"/>
              <a:t>reluctant</a:t>
            </a:r>
            <a:r>
              <a:rPr lang="cs-CZ" dirty="0"/>
              <a:t> to go </a:t>
            </a:r>
            <a:r>
              <a:rPr lang="cs-CZ" dirty="0" err="1"/>
              <a:t>against</a:t>
            </a:r>
            <a:r>
              <a:rPr lang="cs-CZ" dirty="0"/>
              <a:t> </a:t>
            </a:r>
            <a:r>
              <a:rPr lang="cs-CZ" dirty="0" err="1"/>
              <a:t>the</a:t>
            </a:r>
            <a:r>
              <a:rPr lang="cs-CZ" dirty="0"/>
              <a:t> </a:t>
            </a:r>
            <a:r>
              <a:rPr lang="cs-CZ" dirty="0" err="1"/>
              <a:t>general</a:t>
            </a:r>
            <a:r>
              <a:rPr lang="cs-CZ" dirty="0"/>
              <a:t> </a:t>
            </a:r>
            <a:r>
              <a:rPr lang="cs-CZ" dirty="0" err="1"/>
              <a:t>opinion</a:t>
            </a:r>
            <a:r>
              <a:rPr lang="cs-CZ" dirty="0"/>
              <a:t> </a:t>
            </a:r>
            <a:r>
              <a:rPr lang="cs-CZ" dirty="0" err="1"/>
              <a:t>of</a:t>
            </a:r>
            <a:r>
              <a:rPr lang="cs-CZ" dirty="0"/>
              <a:t> </a:t>
            </a:r>
            <a:r>
              <a:rPr lang="cs-CZ" dirty="0" err="1"/>
              <a:t>the</a:t>
            </a:r>
            <a:r>
              <a:rPr lang="cs-CZ" dirty="0"/>
              <a:t> public</a:t>
            </a:r>
          </a:p>
        </p:txBody>
      </p:sp>
      <p:sp>
        <p:nvSpPr>
          <p:cNvPr id="7" name="Zástupný symbol pro text 6">
            <a:extLst>
              <a:ext uri="{FF2B5EF4-FFF2-40B4-BE49-F238E27FC236}">
                <a16:creationId xmlns:a16="http://schemas.microsoft.com/office/drawing/2014/main" id="{EE70D382-AC62-4FA9-85DF-840C29816B32}"/>
              </a:ext>
            </a:extLst>
          </p:cNvPr>
          <p:cNvSpPr>
            <a:spLocks noGrp="1"/>
          </p:cNvSpPr>
          <p:nvPr>
            <p:ph type="body" sz="quarter" idx="15"/>
          </p:nvPr>
        </p:nvSpPr>
        <p:spPr/>
        <p:txBody>
          <a:bodyPr/>
          <a:lstStyle/>
          <a:p>
            <a:endParaRPr lang="cs-CZ"/>
          </a:p>
        </p:txBody>
      </p:sp>
      <p:grpSp>
        <p:nvGrpSpPr>
          <p:cNvPr id="9" name="Skupina 8"/>
          <p:cNvGrpSpPr/>
          <p:nvPr/>
        </p:nvGrpSpPr>
        <p:grpSpPr>
          <a:xfrm>
            <a:off x="1" y="0"/>
            <a:ext cx="3657600" cy="1396538"/>
            <a:chOff x="0" y="0"/>
            <a:chExt cx="5029199" cy="1396538"/>
          </a:xfrm>
        </p:grpSpPr>
        <p:sp>
          <p:nvSpPr>
            <p:cNvPr id="10" name="Lichoběžník 9"/>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ravoúhlý trojúhelník 10"/>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1573717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err="1"/>
              <a:t>Next</a:t>
            </a:r>
            <a:r>
              <a:rPr lang="cs-CZ" b="1" dirty="0"/>
              <a:t> </a:t>
            </a:r>
            <a:r>
              <a:rPr lang="cs-CZ" b="1" dirty="0" err="1"/>
              <a:t>steps</a:t>
            </a:r>
            <a:r>
              <a:rPr lang="cs-CZ" b="1" dirty="0"/>
              <a:t>:</a:t>
            </a:r>
          </a:p>
          <a:p>
            <a:pPr marL="342900" indent="-342900">
              <a:buFont typeface="Arial" panose="020B0604020202020204" pitchFamily="34" charset="0"/>
              <a:buChar char="•"/>
            </a:pPr>
            <a:r>
              <a:rPr lang="en-US" dirty="0"/>
              <a:t>Further refinement and validation of thematic analysis results.</a:t>
            </a:r>
            <a:endParaRPr lang="cs-CZ" dirty="0"/>
          </a:p>
          <a:p>
            <a:pPr marL="342900" indent="-342900">
              <a:buFont typeface="Arial" panose="020B0604020202020204" pitchFamily="34" charset="0"/>
              <a:buChar char="•"/>
            </a:pPr>
            <a:r>
              <a:rPr lang="en-US" dirty="0"/>
              <a:t>Integration </a:t>
            </a:r>
            <a:r>
              <a:rPr lang="cs-CZ" dirty="0" err="1"/>
              <a:t>of</a:t>
            </a:r>
            <a:r>
              <a:rPr lang="cs-CZ" dirty="0"/>
              <a:t> </a:t>
            </a:r>
            <a:r>
              <a:rPr lang="en-US" dirty="0"/>
              <a:t>Thematic Analysis</a:t>
            </a:r>
            <a:r>
              <a:rPr lang="cs-CZ" dirty="0"/>
              <a:t> and </a:t>
            </a:r>
            <a:r>
              <a:rPr lang="cs-CZ" dirty="0" err="1"/>
              <a:t>Content</a:t>
            </a:r>
            <a:r>
              <a:rPr lang="cs-CZ" dirty="0"/>
              <a:t> </a:t>
            </a:r>
            <a:r>
              <a:rPr lang="cs-CZ" dirty="0" err="1"/>
              <a:t>Analysis</a:t>
            </a:r>
            <a:endParaRPr lang="en-US" dirty="0"/>
          </a:p>
          <a:p>
            <a:pPr marL="342900" indent="-342900">
              <a:buFont typeface="Arial" panose="020B0604020202020204" pitchFamily="34" charset="0"/>
              <a:buChar char="•"/>
            </a:pPr>
            <a:r>
              <a:rPr lang="cs-CZ" dirty="0" err="1"/>
              <a:t>Roundtable</a:t>
            </a:r>
            <a:r>
              <a:rPr lang="cs-CZ" dirty="0"/>
              <a:t> </a:t>
            </a:r>
            <a:r>
              <a:rPr lang="cs-CZ" dirty="0" err="1"/>
              <a:t>with</a:t>
            </a:r>
            <a:r>
              <a:rPr lang="cs-CZ" dirty="0"/>
              <a:t> </a:t>
            </a:r>
            <a:r>
              <a:rPr lang="cs-CZ" dirty="0" err="1"/>
              <a:t>stakeholders</a:t>
            </a:r>
            <a:r>
              <a:rPr lang="cs-CZ" dirty="0"/>
              <a:t> (</a:t>
            </a:r>
            <a:r>
              <a:rPr lang="cs-CZ" dirty="0" err="1"/>
              <a:t>regions</a:t>
            </a:r>
            <a:r>
              <a:rPr lang="cs-CZ" dirty="0"/>
              <a:t>, </a:t>
            </a:r>
            <a:r>
              <a:rPr lang="cs-CZ" dirty="0" err="1"/>
              <a:t>ministeries</a:t>
            </a:r>
            <a:r>
              <a:rPr lang="cs-CZ" dirty="0"/>
              <a:t>, </a:t>
            </a:r>
            <a:r>
              <a:rPr lang="cs-CZ" dirty="0" err="1"/>
              <a:t>NGO‘s</a:t>
            </a:r>
            <a:r>
              <a:rPr lang="cs-CZ" dirty="0"/>
              <a:t>) to </a:t>
            </a:r>
            <a:r>
              <a:rPr lang="cs-CZ" dirty="0" err="1"/>
              <a:t>facilitate</a:t>
            </a:r>
            <a:r>
              <a:rPr lang="cs-CZ" dirty="0"/>
              <a:t> </a:t>
            </a:r>
            <a:r>
              <a:rPr lang="cs-CZ" dirty="0" err="1"/>
              <a:t>policy</a:t>
            </a:r>
            <a:r>
              <a:rPr lang="cs-CZ" dirty="0"/>
              <a:t> </a:t>
            </a:r>
            <a:r>
              <a:rPr lang="cs-CZ" dirty="0" err="1"/>
              <a:t>outcome</a:t>
            </a:r>
            <a:endParaRPr lang="cs-CZ" dirty="0"/>
          </a:p>
          <a:p>
            <a:pPr marL="342900" indent="-342900">
              <a:buFont typeface="Arial" panose="020B0604020202020204" pitchFamily="34" charset="0"/>
              <a:buChar char="•"/>
            </a:pPr>
            <a:r>
              <a:rPr lang="cs-CZ" dirty="0" err="1"/>
              <a:t>Publishing</a:t>
            </a:r>
            <a:r>
              <a:rPr lang="cs-CZ" dirty="0"/>
              <a:t> </a:t>
            </a:r>
            <a:r>
              <a:rPr lang="cs-CZ" dirty="0" err="1"/>
              <a:t>Final</a:t>
            </a:r>
            <a:r>
              <a:rPr lang="cs-CZ" dirty="0"/>
              <a:t> report</a:t>
            </a:r>
          </a:p>
          <a:p>
            <a:pPr marL="342900" indent="-342900">
              <a:buFont typeface="Arial" panose="020B0604020202020204" pitchFamily="34" charset="0"/>
              <a:buChar char="•"/>
            </a:pP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23</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83514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err="1"/>
              <a:t>Conclusion</a:t>
            </a:r>
            <a:r>
              <a:rPr lang="cs-CZ" b="1" dirty="0"/>
              <a:t>:</a:t>
            </a:r>
          </a:p>
          <a:p>
            <a:pPr marL="342900" indent="-342900">
              <a:buFont typeface="Arial" panose="020B0604020202020204" pitchFamily="34" charset="0"/>
              <a:buChar char="•"/>
            </a:pPr>
            <a:r>
              <a:rPr lang="cs-CZ" sz="2000" dirty="0" err="1"/>
              <a:t>The</a:t>
            </a:r>
            <a:r>
              <a:rPr lang="cs-CZ" sz="2000" dirty="0"/>
              <a:t> </a:t>
            </a:r>
            <a:r>
              <a:rPr lang="cs-CZ" sz="2000" dirty="0" err="1"/>
              <a:t>Final</a:t>
            </a:r>
            <a:r>
              <a:rPr lang="cs-CZ" sz="2000" dirty="0"/>
              <a:t> report </a:t>
            </a:r>
            <a:r>
              <a:rPr lang="cs-CZ" sz="2000" dirty="0" err="1"/>
              <a:t>research</a:t>
            </a:r>
            <a:r>
              <a:rPr lang="cs-CZ" sz="2000" dirty="0"/>
              <a:t> </a:t>
            </a:r>
            <a:r>
              <a:rPr lang="cs-CZ" sz="2000" dirty="0" err="1"/>
              <a:t>should</a:t>
            </a:r>
            <a:r>
              <a:rPr lang="cs-CZ" sz="2000" dirty="0"/>
              <a:t> </a:t>
            </a:r>
            <a:r>
              <a:rPr lang="cs-CZ" sz="2000" dirty="0" err="1"/>
              <a:t>be</a:t>
            </a:r>
            <a:r>
              <a:rPr lang="cs-CZ" sz="2000" dirty="0"/>
              <a:t> public in early 2024</a:t>
            </a:r>
          </a:p>
          <a:p>
            <a:pPr marL="342900" indent="-342900">
              <a:buFont typeface="Arial" panose="020B0604020202020204" pitchFamily="34" charset="0"/>
              <a:buChar char="•"/>
            </a:pPr>
            <a:r>
              <a:rPr lang="cs-CZ" sz="2000" dirty="0" err="1"/>
              <a:t>It</a:t>
            </a:r>
            <a:r>
              <a:rPr lang="cs-CZ" sz="2000" dirty="0"/>
              <a:t> </a:t>
            </a:r>
            <a:r>
              <a:rPr lang="cs-CZ" sz="2000" dirty="0" err="1"/>
              <a:t>should</a:t>
            </a:r>
            <a:r>
              <a:rPr lang="cs-CZ" sz="2000" dirty="0"/>
              <a:t> </a:t>
            </a:r>
            <a:r>
              <a:rPr lang="cs-CZ" sz="2000" dirty="0" err="1"/>
              <a:t>also</a:t>
            </a:r>
            <a:r>
              <a:rPr lang="cs-CZ" sz="2000" dirty="0"/>
              <a:t> </a:t>
            </a:r>
            <a:r>
              <a:rPr lang="cs-CZ" sz="2000" dirty="0" err="1"/>
              <a:t>be</a:t>
            </a:r>
            <a:r>
              <a:rPr lang="cs-CZ" sz="2000" dirty="0"/>
              <a:t> </a:t>
            </a:r>
            <a:r>
              <a:rPr lang="cs-CZ" sz="2000" dirty="0" err="1"/>
              <a:t>available</a:t>
            </a:r>
            <a:r>
              <a:rPr lang="cs-CZ" sz="2000" dirty="0"/>
              <a:t> in </a:t>
            </a:r>
            <a:r>
              <a:rPr lang="cs-CZ" sz="2000" dirty="0" err="1"/>
              <a:t>english</a:t>
            </a:r>
            <a:endParaRPr lang="cs-CZ" sz="2000" dirty="0"/>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err="1"/>
              <a:t>The</a:t>
            </a:r>
            <a:r>
              <a:rPr lang="cs-CZ" sz="2000" dirty="0"/>
              <a:t> </a:t>
            </a:r>
            <a:r>
              <a:rPr lang="cs-CZ" sz="2000" dirty="0" err="1"/>
              <a:t>results</a:t>
            </a:r>
            <a:r>
              <a:rPr lang="cs-CZ" sz="2000" dirty="0"/>
              <a:t> </a:t>
            </a:r>
            <a:r>
              <a:rPr lang="cs-CZ" sz="2000" dirty="0" err="1"/>
              <a:t>will</a:t>
            </a:r>
            <a:r>
              <a:rPr lang="cs-CZ" sz="2000" dirty="0"/>
              <a:t> </a:t>
            </a:r>
            <a:r>
              <a:rPr lang="cs-CZ" sz="2000" dirty="0" err="1"/>
              <a:t>be</a:t>
            </a:r>
            <a:r>
              <a:rPr lang="cs-CZ" sz="2000" dirty="0"/>
              <a:t> </a:t>
            </a:r>
            <a:r>
              <a:rPr lang="cs-CZ" sz="2000" dirty="0" err="1"/>
              <a:t>used</a:t>
            </a:r>
            <a:r>
              <a:rPr lang="cs-CZ" sz="2000" dirty="0"/>
              <a:t> by Public </a:t>
            </a:r>
            <a:r>
              <a:rPr lang="cs-CZ" sz="2000" dirty="0" err="1"/>
              <a:t>defender</a:t>
            </a:r>
            <a:r>
              <a:rPr lang="cs-CZ" sz="2000" dirty="0"/>
              <a:t> </a:t>
            </a:r>
            <a:r>
              <a:rPr lang="cs-CZ" sz="2000" dirty="0" err="1"/>
              <a:t>of</a:t>
            </a:r>
            <a:r>
              <a:rPr lang="cs-CZ" sz="2000" dirty="0"/>
              <a:t> </a:t>
            </a:r>
            <a:r>
              <a:rPr lang="cs-CZ" sz="2000" dirty="0" err="1"/>
              <a:t>rights</a:t>
            </a:r>
            <a:r>
              <a:rPr lang="cs-CZ" sz="2000" dirty="0"/>
              <a:t> to </a:t>
            </a:r>
            <a:r>
              <a:rPr lang="cs-CZ" sz="2000" dirty="0" err="1"/>
              <a:t>create</a:t>
            </a:r>
            <a:r>
              <a:rPr lang="cs-CZ" sz="2000" dirty="0"/>
              <a:t>:</a:t>
            </a:r>
          </a:p>
          <a:p>
            <a:pPr marL="857250" lvl="1" indent="-342900"/>
            <a:r>
              <a:rPr lang="cs-CZ" sz="2000" dirty="0" err="1"/>
              <a:t>Recommendation</a:t>
            </a:r>
            <a:r>
              <a:rPr lang="cs-CZ" sz="2000" dirty="0"/>
              <a:t> on DI to </a:t>
            </a:r>
            <a:r>
              <a:rPr lang="cs-CZ" sz="2000" dirty="0" err="1"/>
              <a:t>the</a:t>
            </a:r>
            <a:r>
              <a:rPr lang="cs-CZ" sz="2000" dirty="0"/>
              <a:t> </a:t>
            </a:r>
            <a:r>
              <a:rPr lang="cs-CZ" sz="2000" dirty="0" err="1"/>
              <a:t>state</a:t>
            </a:r>
            <a:r>
              <a:rPr lang="cs-CZ" sz="2000" dirty="0"/>
              <a:t>/</a:t>
            </a:r>
            <a:r>
              <a:rPr lang="cs-CZ" sz="2000" dirty="0" err="1"/>
              <a:t>regional</a:t>
            </a:r>
            <a:r>
              <a:rPr lang="cs-CZ" sz="2000" dirty="0"/>
              <a:t> </a:t>
            </a:r>
            <a:r>
              <a:rPr lang="cs-CZ" sz="2000" dirty="0" err="1"/>
              <a:t>authorities</a:t>
            </a:r>
            <a:r>
              <a:rPr lang="cs-CZ" sz="2000" dirty="0"/>
              <a:t> </a:t>
            </a:r>
          </a:p>
          <a:p>
            <a:pPr marL="857250" lvl="1" indent="-342900"/>
            <a:r>
              <a:rPr lang="cs-CZ" sz="2000" dirty="0" err="1"/>
              <a:t>Recommendation</a:t>
            </a:r>
            <a:r>
              <a:rPr lang="cs-CZ" sz="2000" dirty="0"/>
              <a:t> on </a:t>
            </a:r>
            <a:r>
              <a:rPr lang="cs-CZ" sz="2000" dirty="0" err="1"/>
              <a:t>participation</a:t>
            </a:r>
            <a:r>
              <a:rPr lang="cs-CZ" sz="2000" dirty="0"/>
              <a:t> </a:t>
            </a:r>
            <a:r>
              <a:rPr lang="cs-CZ" sz="2000" dirty="0" err="1"/>
              <a:t>of</a:t>
            </a:r>
            <a:r>
              <a:rPr lang="cs-CZ" sz="2000" dirty="0"/>
              <a:t> </a:t>
            </a:r>
            <a:r>
              <a:rPr lang="cs-CZ" sz="2000" dirty="0" err="1"/>
              <a:t>people</a:t>
            </a:r>
            <a:r>
              <a:rPr lang="cs-CZ" sz="2000" dirty="0"/>
              <a:t> </a:t>
            </a:r>
            <a:r>
              <a:rPr lang="cs-CZ" sz="2000" dirty="0" err="1"/>
              <a:t>with</a:t>
            </a:r>
            <a:r>
              <a:rPr lang="cs-CZ" sz="2000" dirty="0"/>
              <a:t> </a:t>
            </a:r>
            <a:r>
              <a:rPr lang="cs-CZ" sz="2000" dirty="0" err="1"/>
              <a:t>disabilities</a:t>
            </a:r>
            <a:r>
              <a:rPr lang="cs-CZ" sz="2000" dirty="0"/>
              <a:t> </a:t>
            </a:r>
          </a:p>
          <a:p>
            <a:pPr lvl="1" indent="0">
              <a:buNone/>
            </a:pPr>
            <a:endParaRPr lang="cs-CZ" sz="2000" dirty="0"/>
          </a:p>
          <a:p>
            <a:pPr marL="342900" indent="-342900">
              <a:buFont typeface="Arial" panose="020B0604020202020204" pitchFamily="34" charset="0"/>
              <a:buChar char="•"/>
            </a:pPr>
            <a:r>
              <a:rPr lang="cs-CZ" sz="2000" dirty="0" err="1"/>
              <a:t>The</a:t>
            </a:r>
            <a:r>
              <a:rPr lang="cs-CZ" sz="2000" dirty="0"/>
              <a:t> </a:t>
            </a:r>
            <a:r>
              <a:rPr lang="cs-CZ" sz="2000" dirty="0" err="1"/>
              <a:t>results</a:t>
            </a:r>
            <a:r>
              <a:rPr lang="cs-CZ" sz="2000" dirty="0"/>
              <a:t> </a:t>
            </a:r>
            <a:r>
              <a:rPr lang="cs-CZ" sz="2000" dirty="0" err="1"/>
              <a:t>will</a:t>
            </a:r>
            <a:r>
              <a:rPr lang="cs-CZ" sz="2000" dirty="0"/>
              <a:t> </a:t>
            </a:r>
            <a:r>
              <a:rPr lang="cs-CZ" sz="2000" dirty="0" err="1"/>
              <a:t>also</a:t>
            </a:r>
            <a:r>
              <a:rPr lang="cs-CZ" sz="2000" dirty="0"/>
              <a:t> </a:t>
            </a:r>
            <a:r>
              <a:rPr lang="cs-CZ" sz="2000" dirty="0" err="1"/>
              <a:t>add</a:t>
            </a:r>
            <a:r>
              <a:rPr lang="cs-CZ" sz="2000" dirty="0"/>
              <a:t> </a:t>
            </a:r>
            <a:r>
              <a:rPr lang="cs-CZ" sz="2000" dirty="0" err="1"/>
              <a:t>useful</a:t>
            </a:r>
            <a:r>
              <a:rPr lang="cs-CZ" sz="2000" dirty="0"/>
              <a:t> </a:t>
            </a:r>
            <a:r>
              <a:rPr lang="cs-CZ" sz="2000" dirty="0" err="1"/>
              <a:t>information</a:t>
            </a:r>
            <a:r>
              <a:rPr lang="cs-CZ" sz="2000" dirty="0"/>
              <a:t> to </a:t>
            </a:r>
            <a:r>
              <a:rPr lang="cs-CZ" sz="2000" dirty="0" err="1"/>
              <a:t>creating</a:t>
            </a:r>
            <a:r>
              <a:rPr lang="cs-CZ" sz="2000" dirty="0"/>
              <a:t> </a:t>
            </a:r>
            <a:r>
              <a:rPr lang="cs-CZ" sz="2000" dirty="0" err="1"/>
              <a:t>human</a:t>
            </a:r>
            <a:r>
              <a:rPr lang="cs-CZ" sz="2000" dirty="0"/>
              <a:t> </a:t>
            </a:r>
            <a:r>
              <a:rPr lang="cs-CZ" sz="2000" dirty="0" err="1"/>
              <a:t>rights</a:t>
            </a:r>
            <a:r>
              <a:rPr lang="cs-CZ" sz="2000" dirty="0"/>
              <a:t> </a:t>
            </a:r>
            <a:r>
              <a:rPr lang="cs-CZ" sz="2000" dirty="0" err="1"/>
              <a:t>indicator</a:t>
            </a:r>
            <a:r>
              <a:rPr lang="cs-CZ" sz="2000" dirty="0"/>
              <a:t> </a:t>
            </a:r>
            <a:r>
              <a:rPr lang="cs-CZ" sz="2000" dirty="0" err="1"/>
              <a:t>for</a:t>
            </a:r>
            <a:r>
              <a:rPr lang="cs-CZ" sz="2000" dirty="0"/>
              <a:t> art. 19 CRPD</a:t>
            </a:r>
          </a:p>
          <a:p>
            <a:pPr marL="342900" indent="-342900">
              <a:buFont typeface="Arial" panose="020B0604020202020204" pitchFamily="34" charset="0"/>
              <a:buChar char="•"/>
            </a:pPr>
            <a:endParaRPr lang="cs-CZ" sz="2000" dirty="0"/>
          </a:p>
          <a:p>
            <a:r>
              <a:rPr lang="cs-CZ" sz="2000" dirty="0"/>
              <a:t>THANK YOU FOR YOUR ATTENTION</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a:t>lucie.novona@ochrance.cz</a:t>
            </a:r>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368146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20000"/>
          </a:bodyPr>
          <a:lstStyle/>
          <a:p>
            <a:r>
              <a:rPr lang="en-US" b="1" dirty="0"/>
              <a:t>Trends in Deinstitutionalization</a:t>
            </a:r>
            <a:r>
              <a:rPr lang="cs-CZ" b="1" dirty="0"/>
              <a:t> in </a:t>
            </a:r>
            <a:r>
              <a:rPr lang="cs-CZ" b="1" dirty="0" err="1"/>
              <a:t>the</a:t>
            </a:r>
            <a:r>
              <a:rPr lang="cs-CZ" b="1" dirty="0"/>
              <a:t> Czech </a:t>
            </a:r>
            <a:r>
              <a:rPr lang="cs-CZ" b="1" dirty="0" err="1"/>
              <a:t>republic</a:t>
            </a:r>
            <a:r>
              <a:rPr lang="en-US" b="1" dirty="0"/>
              <a:t>:</a:t>
            </a:r>
            <a:endParaRPr lang="cs-CZ" b="1" dirty="0"/>
          </a:p>
          <a:p>
            <a:pPr marL="342900" indent="-342900">
              <a:buFont typeface="Arial" panose="020B0604020202020204" pitchFamily="34" charset="0"/>
              <a:buChar char="•"/>
            </a:pPr>
            <a:r>
              <a:rPr lang="en-US" sz="1800" dirty="0"/>
              <a:t>CRPD Ratification</a:t>
            </a:r>
            <a:r>
              <a:rPr lang="cs-CZ" sz="1800" dirty="0"/>
              <a:t> in 2009</a:t>
            </a:r>
            <a:endParaRPr lang="en-US" sz="1800" dirty="0"/>
          </a:p>
          <a:p>
            <a:pPr marL="342900" indent="-342900">
              <a:buFont typeface="Arial" panose="020B0604020202020204" pitchFamily="34" charset="0"/>
              <a:buChar char="•"/>
            </a:pPr>
            <a:r>
              <a:rPr lang="en-US" sz="1800" dirty="0"/>
              <a:t>Deinstitutionalization Process (</a:t>
            </a:r>
            <a:r>
              <a:rPr lang="cs-CZ" sz="1800" dirty="0" err="1"/>
              <a:t>Started</a:t>
            </a:r>
            <a:r>
              <a:rPr lang="cs-CZ" sz="1800" dirty="0"/>
              <a:t> 2007, </a:t>
            </a:r>
            <a:r>
              <a:rPr lang="cs-CZ" sz="1800" dirty="0" err="1"/>
              <a:t>slow</a:t>
            </a:r>
            <a:r>
              <a:rPr lang="cs-CZ" sz="1800" dirty="0"/>
              <a:t> </a:t>
            </a:r>
            <a:r>
              <a:rPr lang="cs-CZ" sz="1800" dirty="0" err="1"/>
              <a:t>progress</a:t>
            </a:r>
            <a:r>
              <a:rPr lang="cs-CZ" sz="1800" dirty="0"/>
              <a:t> </a:t>
            </a:r>
            <a:r>
              <a:rPr lang="cs-CZ" sz="1800" dirty="0" err="1"/>
              <a:t>since</a:t>
            </a:r>
            <a:r>
              <a:rPr lang="cs-CZ" sz="1800" dirty="0"/>
              <a:t> 2016</a:t>
            </a:r>
            <a:r>
              <a:rPr lang="en-US" sz="1800" dirty="0"/>
              <a:t>)</a:t>
            </a:r>
            <a:endParaRPr lang="cs-CZ" sz="1800" dirty="0"/>
          </a:p>
          <a:p>
            <a:r>
              <a:rPr lang="en-US" b="1" dirty="0"/>
              <a:t>Funding and Initiatives:</a:t>
            </a:r>
            <a:endParaRPr lang="en-US" dirty="0"/>
          </a:p>
          <a:p>
            <a:pPr lvl="1"/>
            <a:r>
              <a:rPr lang="en-US" dirty="0"/>
              <a:t>Three projects by </a:t>
            </a:r>
            <a:r>
              <a:rPr lang="cs-CZ" dirty="0" err="1"/>
              <a:t>responsible</a:t>
            </a:r>
            <a:r>
              <a:rPr lang="cs-CZ" dirty="0"/>
              <a:t> MLSA </a:t>
            </a:r>
            <a:r>
              <a:rPr lang="en-US" dirty="0"/>
              <a:t>(2009-2013, 2013-2015, 2016-2019)</a:t>
            </a:r>
          </a:p>
          <a:p>
            <a:pPr lvl="1"/>
            <a:r>
              <a:rPr lang="en-US" dirty="0"/>
              <a:t>Financed by Operational </a:t>
            </a:r>
            <a:r>
              <a:rPr lang="en-US" dirty="0" err="1"/>
              <a:t>Programme</a:t>
            </a:r>
            <a:r>
              <a:rPr lang="en-US" dirty="0"/>
              <a:t> </a:t>
            </a:r>
            <a:r>
              <a:rPr lang="cs-CZ" dirty="0"/>
              <a:t>on </a:t>
            </a:r>
            <a:r>
              <a:rPr lang="en-US" dirty="0"/>
              <a:t>Human Resources </a:t>
            </a:r>
            <a:r>
              <a:rPr lang="cs-CZ" dirty="0"/>
              <a:t>and </a:t>
            </a:r>
            <a:r>
              <a:rPr lang="cs-CZ" dirty="0" err="1"/>
              <a:t>Employment</a:t>
            </a:r>
            <a:r>
              <a:rPr lang="cs-CZ" dirty="0"/>
              <a:t> </a:t>
            </a:r>
            <a:r>
              <a:rPr lang="en-US" dirty="0"/>
              <a:t>and the European Social Fund</a:t>
            </a:r>
            <a:endParaRPr lang="cs-CZ" sz="1800" dirty="0"/>
          </a:p>
          <a:p>
            <a:r>
              <a:rPr lang="en-US" b="1" dirty="0"/>
              <a:t>Shift in Responsibility (</a:t>
            </a:r>
            <a:r>
              <a:rPr lang="cs-CZ" b="1" dirty="0"/>
              <a:t>2015</a:t>
            </a:r>
            <a:r>
              <a:rPr lang="en-US" b="1" dirty="0"/>
              <a:t>):</a:t>
            </a:r>
            <a:endParaRPr lang="en-US" dirty="0"/>
          </a:p>
          <a:p>
            <a:pPr lvl="1"/>
            <a:r>
              <a:rPr lang="en-US" dirty="0"/>
              <a:t>Responsibility for</a:t>
            </a:r>
            <a:r>
              <a:rPr lang="cs-CZ" dirty="0"/>
              <a:t> </a:t>
            </a:r>
            <a:r>
              <a:rPr lang="en-US" dirty="0"/>
              <a:t>the availability of </a:t>
            </a:r>
            <a:r>
              <a:rPr lang="cs-CZ" dirty="0" err="1"/>
              <a:t>social</a:t>
            </a:r>
            <a:r>
              <a:rPr lang="cs-CZ" dirty="0"/>
              <a:t> </a:t>
            </a:r>
            <a:r>
              <a:rPr lang="en-US" dirty="0"/>
              <a:t>services</a:t>
            </a:r>
            <a:r>
              <a:rPr lang="cs-CZ" dirty="0"/>
              <a:t> and </a:t>
            </a:r>
            <a:r>
              <a:rPr lang="cs-CZ" dirty="0" err="1"/>
              <a:t>creating</a:t>
            </a:r>
            <a:r>
              <a:rPr lang="cs-CZ" dirty="0"/>
              <a:t> </a:t>
            </a:r>
            <a:r>
              <a:rPr lang="cs-CZ" dirty="0" err="1"/>
              <a:t>the</a:t>
            </a:r>
            <a:r>
              <a:rPr lang="cs-CZ" dirty="0"/>
              <a:t> „</a:t>
            </a:r>
            <a:r>
              <a:rPr lang="cs-CZ" dirty="0" err="1"/>
              <a:t>net</a:t>
            </a:r>
            <a:r>
              <a:rPr lang="cs-CZ" dirty="0"/>
              <a:t> </a:t>
            </a:r>
            <a:r>
              <a:rPr lang="cs-CZ" dirty="0" err="1"/>
              <a:t>of</a:t>
            </a:r>
            <a:r>
              <a:rPr lang="cs-CZ" dirty="0"/>
              <a:t> </a:t>
            </a:r>
            <a:r>
              <a:rPr lang="cs-CZ" dirty="0" err="1"/>
              <a:t>available</a:t>
            </a:r>
            <a:r>
              <a:rPr lang="cs-CZ" dirty="0"/>
              <a:t> and </a:t>
            </a:r>
            <a:r>
              <a:rPr lang="cs-CZ" dirty="0" err="1"/>
              <a:t>suitable</a:t>
            </a:r>
            <a:r>
              <a:rPr lang="cs-CZ" dirty="0"/>
              <a:t> </a:t>
            </a:r>
            <a:r>
              <a:rPr lang="cs-CZ" dirty="0" err="1"/>
              <a:t>social</a:t>
            </a:r>
            <a:r>
              <a:rPr lang="cs-CZ" dirty="0"/>
              <a:t> </a:t>
            </a:r>
            <a:r>
              <a:rPr lang="cs-CZ" dirty="0" err="1"/>
              <a:t>services</a:t>
            </a:r>
            <a:r>
              <a:rPr lang="cs-CZ" dirty="0"/>
              <a:t>“ </a:t>
            </a:r>
            <a:r>
              <a:rPr lang="en-US" dirty="0"/>
              <a:t>shifted to regional authorities (</a:t>
            </a:r>
            <a:r>
              <a:rPr lang="en-US" dirty="0" err="1"/>
              <a:t>kraje</a:t>
            </a:r>
            <a:r>
              <a:rPr lang="en-US" dirty="0"/>
              <a:t>).</a:t>
            </a:r>
          </a:p>
          <a:p>
            <a:pPr lvl="1"/>
            <a:r>
              <a:rPr lang="en-US" dirty="0"/>
              <a:t>Noted trends suggest a shift from central strategic vision to a </a:t>
            </a:r>
            <a:r>
              <a:rPr lang="en-US" b="1" dirty="0"/>
              <a:t>more localized approach</a:t>
            </a:r>
            <a:r>
              <a:rPr lang="en-US" dirty="0"/>
              <a:t>, as per the report by the Association for Deinstitutionalization</a:t>
            </a:r>
            <a:r>
              <a:rPr lang="cs-CZ" dirty="0"/>
              <a:t> (NGO)</a:t>
            </a:r>
            <a:endParaRPr lang="en-US" dirty="0"/>
          </a:p>
          <a:p>
            <a:r>
              <a:rPr lang="en-US" b="1" dirty="0"/>
              <a:t>Challenges:</a:t>
            </a:r>
            <a:endParaRPr lang="en-US" dirty="0"/>
          </a:p>
          <a:p>
            <a:pPr lvl="1"/>
            <a:r>
              <a:rPr lang="en-US" dirty="0"/>
              <a:t>Lack of a strong strategic vision at the state level, termed as "</a:t>
            </a:r>
            <a:r>
              <a:rPr lang="en-US" b="1" dirty="0"/>
              <a:t>project-based" </a:t>
            </a:r>
            <a:r>
              <a:rPr lang="en-US" dirty="0"/>
              <a:t>by the European Expert Group.</a:t>
            </a:r>
          </a:p>
          <a:p>
            <a:pPr lvl="1"/>
            <a:r>
              <a:rPr lang="en-US" sz="1800" dirty="0"/>
              <a:t>Delays in the deinstitutionalization process, as highlighted </a:t>
            </a:r>
            <a:r>
              <a:rPr lang="en-US" dirty="0"/>
              <a:t>in various reports.</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3</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fontScale="77500" lnSpcReduction="20000"/>
          </a:bodyPr>
          <a:lstStyle/>
          <a:p>
            <a:r>
              <a:rPr lang="cs-CZ" dirty="0" err="1"/>
              <a:t>Opening</a:t>
            </a:r>
            <a:r>
              <a:rPr lang="cs-CZ" dirty="0"/>
              <a:t> </a:t>
            </a:r>
            <a:r>
              <a:rPr lang="cs-CZ" dirty="0" err="1"/>
              <a:t>page</a:t>
            </a:r>
            <a:r>
              <a:rPr lang="cs-CZ" dirty="0"/>
              <a:t> </a:t>
            </a:r>
            <a:r>
              <a:rPr lang="cs-CZ" dirty="0" err="1"/>
              <a:t>photo</a:t>
            </a:r>
            <a:r>
              <a:rPr lang="cs-CZ" dirty="0"/>
              <a:t>: Public </a:t>
            </a:r>
            <a:r>
              <a:rPr lang="cs-CZ" dirty="0" err="1"/>
              <a:t>defender</a:t>
            </a:r>
            <a:r>
              <a:rPr lang="cs-CZ" dirty="0"/>
              <a:t> </a:t>
            </a:r>
            <a:r>
              <a:rPr lang="cs-CZ" dirty="0" err="1"/>
              <a:t>of</a:t>
            </a:r>
            <a:r>
              <a:rPr lang="cs-CZ" dirty="0"/>
              <a:t> </a:t>
            </a:r>
            <a:r>
              <a:rPr lang="cs-CZ" dirty="0" err="1"/>
              <a:t>rights</a:t>
            </a:r>
            <a:r>
              <a:rPr lang="cs-CZ" dirty="0"/>
              <a:t> Czech </a:t>
            </a:r>
            <a:r>
              <a:rPr lang="cs-CZ" dirty="0" err="1"/>
              <a:t>republic</a:t>
            </a:r>
            <a:r>
              <a:rPr lang="cs-CZ" dirty="0"/>
              <a:t>,  https://unsplash.com/ </a:t>
            </a:r>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281159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10000"/>
          </a:bodyPr>
          <a:lstStyle/>
          <a:p>
            <a:r>
              <a:rPr lang="cs-CZ" dirty="0" err="1"/>
              <a:t>Research</a:t>
            </a:r>
            <a:r>
              <a:rPr lang="cs-CZ" dirty="0"/>
              <a:t> </a:t>
            </a:r>
            <a:r>
              <a:rPr lang="cs-CZ" dirty="0" err="1"/>
              <a:t>aim</a:t>
            </a:r>
            <a:r>
              <a:rPr lang="cs-CZ" dirty="0"/>
              <a:t>: </a:t>
            </a:r>
          </a:p>
          <a:p>
            <a:pPr marL="342900" indent="-342900">
              <a:buFont typeface="Arial" panose="020B0604020202020204" pitchFamily="34" charset="0"/>
              <a:buChar char="•"/>
            </a:pPr>
            <a:r>
              <a:rPr lang="cs-CZ" b="1" dirty="0"/>
              <a:t>to </a:t>
            </a:r>
            <a:r>
              <a:rPr lang="en-US" b="1" dirty="0"/>
              <a:t>assess</a:t>
            </a:r>
            <a:r>
              <a:rPr lang="cs-CZ" b="1" dirty="0"/>
              <a:t> </a:t>
            </a:r>
            <a:r>
              <a:rPr lang="cs-CZ" b="1" dirty="0" err="1"/>
              <a:t>the</a:t>
            </a:r>
            <a:r>
              <a:rPr lang="cs-CZ" b="1" dirty="0"/>
              <a:t> </a:t>
            </a:r>
            <a:r>
              <a:rPr lang="cs-CZ" b="1" dirty="0" err="1"/>
              <a:t>attitude</a:t>
            </a:r>
            <a:r>
              <a:rPr lang="cs-CZ" b="1" dirty="0"/>
              <a:t> </a:t>
            </a:r>
            <a:r>
              <a:rPr lang="cs-CZ" b="1" dirty="0" err="1"/>
              <a:t>of</a:t>
            </a:r>
            <a:r>
              <a:rPr lang="cs-CZ" b="1" dirty="0"/>
              <a:t> </a:t>
            </a:r>
            <a:r>
              <a:rPr lang="en-US" b="1" dirty="0"/>
              <a:t>the Ministry of Labor and Social Affairs (M</a:t>
            </a:r>
            <a:r>
              <a:rPr lang="cs-CZ" b="1" dirty="0"/>
              <a:t>LSA</a:t>
            </a:r>
            <a:r>
              <a:rPr lang="en-US" b="1" dirty="0"/>
              <a:t>)</a:t>
            </a:r>
            <a:r>
              <a:rPr lang="cs-CZ" b="1" dirty="0"/>
              <a:t> and </a:t>
            </a:r>
            <a:r>
              <a:rPr lang="cs-CZ" b="1" dirty="0" err="1"/>
              <a:t>individual</a:t>
            </a:r>
            <a:r>
              <a:rPr lang="cs-CZ" b="1" dirty="0"/>
              <a:t> </a:t>
            </a:r>
            <a:r>
              <a:rPr lang="cs-CZ" b="1" dirty="0" err="1"/>
              <a:t>regions</a:t>
            </a:r>
            <a:r>
              <a:rPr lang="cs-CZ" b="1" dirty="0"/>
              <a:t> (</a:t>
            </a:r>
            <a:r>
              <a:rPr lang="cs-CZ" b="1" dirty="0" err="1"/>
              <a:t>territorial</a:t>
            </a:r>
            <a:r>
              <a:rPr lang="cs-CZ" b="1" dirty="0"/>
              <a:t> </a:t>
            </a:r>
            <a:r>
              <a:rPr lang="cs-CZ" b="1" dirty="0" err="1"/>
              <a:t>self-government</a:t>
            </a:r>
            <a:r>
              <a:rPr lang="cs-CZ" b="1" dirty="0"/>
              <a:t> </a:t>
            </a:r>
            <a:r>
              <a:rPr lang="cs-CZ" b="1" dirty="0" err="1"/>
              <a:t>regions</a:t>
            </a:r>
            <a:r>
              <a:rPr lang="cs-CZ" b="1" dirty="0"/>
              <a:t> – kraje) to </a:t>
            </a:r>
            <a:r>
              <a:rPr lang="cs-CZ" b="1" dirty="0" err="1"/>
              <a:t>deinstitutionalization</a:t>
            </a:r>
            <a:r>
              <a:rPr lang="cs-CZ" b="1" dirty="0"/>
              <a:t> </a:t>
            </a:r>
          </a:p>
          <a:p>
            <a:pPr marL="342900" indent="-342900">
              <a:buFont typeface="Arial" panose="020B0604020202020204" pitchFamily="34" charset="0"/>
              <a:buChar char="•"/>
            </a:pPr>
            <a:r>
              <a:rPr lang="cs-CZ" b="1" dirty="0"/>
              <a:t>to i</a:t>
            </a:r>
            <a:r>
              <a:rPr lang="en-US" b="1" dirty="0" err="1"/>
              <a:t>dentify</a:t>
            </a:r>
            <a:r>
              <a:rPr lang="en-US" b="1" dirty="0"/>
              <a:t> barriers hindering the deinstitutionalization </a:t>
            </a:r>
            <a:r>
              <a:rPr lang="en-US" b="1" dirty="0" err="1"/>
              <a:t>proces</a:t>
            </a:r>
            <a:r>
              <a:rPr lang="cs-CZ" b="1" dirty="0"/>
              <a:t>s</a:t>
            </a:r>
          </a:p>
          <a:p>
            <a:pPr marL="342900" indent="-342900">
              <a:buFont typeface="Arial" panose="020B0604020202020204" pitchFamily="34" charset="0"/>
              <a:buChar char="•"/>
            </a:pPr>
            <a:r>
              <a:rPr lang="cs-CZ" b="1" dirty="0"/>
              <a:t>to </a:t>
            </a:r>
            <a:r>
              <a:rPr lang="cs-CZ" b="1" dirty="0" err="1"/>
              <a:t>assess</a:t>
            </a:r>
            <a:r>
              <a:rPr lang="cs-CZ" b="1" dirty="0"/>
              <a:t> </a:t>
            </a:r>
            <a:r>
              <a:rPr lang="en-US" b="1" dirty="0"/>
              <a:t>the state of deinstitutionalization </a:t>
            </a:r>
            <a:r>
              <a:rPr lang="cs-CZ" b="1" dirty="0"/>
              <a:t>on </a:t>
            </a:r>
            <a:r>
              <a:rPr lang="cs-CZ" b="1" dirty="0" err="1"/>
              <a:t>national</a:t>
            </a:r>
            <a:r>
              <a:rPr lang="cs-CZ" b="1" dirty="0"/>
              <a:t> </a:t>
            </a:r>
            <a:r>
              <a:rPr lang="cs-CZ" b="1" dirty="0" err="1"/>
              <a:t>level</a:t>
            </a:r>
            <a:r>
              <a:rPr lang="cs-CZ" b="1" dirty="0"/>
              <a:t> (</a:t>
            </a:r>
            <a:r>
              <a:rPr lang="cs-CZ" b="1" dirty="0" err="1"/>
              <a:t>responsible</a:t>
            </a:r>
            <a:r>
              <a:rPr lang="cs-CZ" b="1" dirty="0"/>
              <a:t> </a:t>
            </a:r>
            <a:r>
              <a:rPr lang="cs-CZ" b="1" dirty="0" err="1"/>
              <a:t>authority</a:t>
            </a:r>
            <a:r>
              <a:rPr lang="cs-CZ" b="1" dirty="0"/>
              <a:t> MLSA) and </a:t>
            </a:r>
            <a:r>
              <a:rPr lang="en-US" b="1" dirty="0"/>
              <a:t>within individual regions (</a:t>
            </a:r>
            <a:r>
              <a:rPr lang="en-US" b="1" dirty="0" err="1"/>
              <a:t>kraje</a:t>
            </a:r>
            <a:r>
              <a:rPr lang="en-US" b="1" dirty="0"/>
              <a:t>) </a:t>
            </a:r>
            <a:endParaRPr lang="cs-CZ" b="1" dirty="0"/>
          </a:p>
          <a:p>
            <a:r>
              <a:rPr lang="en-US" dirty="0"/>
              <a:t>Focus on Specific Institutions:</a:t>
            </a:r>
          </a:p>
          <a:p>
            <a:pPr lvl="1"/>
            <a:r>
              <a:rPr lang="en-US" dirty="0"/>
              <a:t>Narrow the research scope to Homes for Persons with Disabilities (DOZP) and Homes with Special Regimes (DZR).</a:t>
            </a:r>
          </a:p>
          <a:p>
            <a:r>
              <a:rPr lang="en-US" dirty="0"/>
              <a:t>Demographic Considerations:</a:t>
            </a:r>
          </a:p>
          <a:p>
            <a:pPr lvl="1"/>
            <a:r>
              <a:rPr lang="en-US" dirty="0"/>
              <a:t>Concentrate on </a:t>
            </a:r>
            <a:r>
              <a:rPr lang="cs-CZ" dirty="0" err="1"/>
              <a:t>social</a:t>
            </a:r>
            <a:r>
              <a:rPr lang="cs-CZ" dirty="0"/>
              <a:t> </a:t>
            </a:r>
            <a:r>
              <a:rPr lang="cs-CZ" dirty="0" err="1"/>
              <a:t>services</a:t>
            </a:r>
            <a:r>
              <a:rPr lang="cs-CZ" dirty="0"/>
              <a:t> </a:t>
            </a:r>
            <a:r>
              <a:rPr lang="cs-CZ" dirty="0" err="1"/>
              <a:t>for</a:t>
            </a:r>
            <a:r>
              <a:rPr lang="cs-CZ" dirty="0"/>
              <a:t> </a:t>
            </a:r>
            <a:r>
              <a:rPr lang="en-US" dirty="0"/>
              <a:t>individuals aged 18 to 64 with </a:t>
            </a:r>
            <a:r>
              <a:rPr lang="cs-CZ" dirty="0" err="1"/>
              <a:t>intelectual</a:t>
            </a:r>
            <a:r>
              <a:rPr lang="en-US" dirty="0"/>
              <a:t> disabilities or chronic mental illnesses.</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207263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20000"/>
          </a:bodyPr>
          <a:lstStyle/>
          <a:p>
            <a:r>
              <a:rPr lang="cs-CZ" dirty="0" err="1"/>
              <a:t>Research</a:t>
            </a:r>
            <a:r>
              <a:rPr lang="cs-CZ" dirty="0"/>
              <a:t> </a:t>
            </a:r>
            <a:r>
              <a:rPr lang="cs-CZ" dirty="0" err="1"/>
              <a:t>methods</a:t>
            </a:r>
            <a:r>
              <a:rPr lang="cs-CZ" dirty="0"/>
              <a:t>:</a:t>
            </a:r>
          </a:p>
          <a:p>
            <a:r>
              <a:rPr lang="en-US" b="1" dirty="0"/>
              <a:t>1. Content Analysis of Regional </a:t>
            </a:r>
            <a:r>
              <a:rPr lang="en-US" b="1" dirty="0" err="1"/>
              <a:t>Strateg</a:t>
            </a:r>
            <a:r>
              <a:rPr lang="cs-CZ" b="1" dirty="0" err="1"/>
              <a:t>ic</a:t>
            </a:r>
            <a:r>
              <a:rPr lang="en-US" b="1" dirty="0"/>
              <a:t> Documents:</a:t>
            </a:r>
            <a:endParaRPr lang="en-US" dirty="0"/>
          </a:p>
          <a:p>
            <a:r>
              <a:rPr lang="en-US" i="1" dirty="0"/>
              <a:t>Objective:</a:t>
            </a:r>
            <a:r>
              <a:rPr lang="en-US" dirty="0"/>
              <a:t> Map the commitment of individual regions</a:t>
            </a:r>
            <a:r>
              <a:rPr lang="cs-CZ" dirty="0"/>
              <a:t>/MLSA</a:t>
            </a:r>
            <a:r>
              <a:rPr lang="en-US" dirty="0"/>
              <a:t> to deinstitutionalization.</a:t>
            </a:r>
          </a:p>
          <a:p>
            <a:r>
              <a:rPr lang="en-US" i="1" dirty="0"/>
              <a:t>Approach:</a:t>
            </a:r>
            <a:r>
              <a:rPr lang="en-US" dirty="0"/>
              <a:t> Analyze strategic documents from each region.</a:t>
            </a:r>
          </a:p>
          <a:p>
            <a:r>
              <a:rPr lang="en-US" i="1" dirty="0"/>
              <a:t>Key Parameters:</a:t>
            </a:r>
            <a:r>
              <a:rPr lang="en-US" dirty="0"/>
              <a:t> Identify commitments, goals, and approaches in regional strategies.</a:t>
            </a:r>
          </a:p>
          <a:p>
            <a:r>
              <a:rPr lang="en-US" b="1" dirty="0"/>
              <a:t>2. Thematic Analysis of In-Depth Interviews:</a:t>
            </a:r>
            <a:endParaRPr lang="en-US" dirty="0"/>
          </a:p>
          <a:p>
            <a:r>
              <a:rPr lang="en-US" i="1" dirty="0"/>
              <a:t>Objective:</a:t>
            </a:r>
            <a:r>
              <a:rPr lang="en-US" dirty="0"/>
              <a:t> Gain insights into obstacles and dilemmas faced by representatives from </a:t>
            </a:r>
            <a:r>
              <a:rPr lang="cs-CZ" dirty="0" err="1"/>
              <a:t>regions</a:t>
            </a:r>
            <a:r>
              <a:rPr lang="cs-CZ" dirty="0"/>
              <a:t>/</a:t>
            </a:r>
            <a:r>
              <a:rPr lang="en-US" dirty="0"/>
              <a:t>M</a:t>
            </a:r>
            <a:r>
              <a:rPr lang="cs-CZ" dirty="0"/>
              <a:t>LSA</a:t>
            </a:r>
            <a:r>
              <a:rPr lang="en-US" dirty="0"/>
              <a:t> in managing</a:t>
            </a:r>
            <a:r>
              <a:rPr lang="cs-CZ" dirty="0"/>
              <a:t> </a:t>
            </a:r>
            <a:r>
              <a:rPr lang="en-US" dirty="0"/>
              <a:t>social services</a:t>
            </a:r>
            <a:r>
              <a:rPr lang="cs-CZ" dirty="0"/>
              <a:t> and </a:t>
            </a:r>
            <a:r>
              <a:rPr lang="cs-CZ" dirty="0" err="1"/>
              <a:t>deinstitutionalisation</a:t>
            </a:r>
            <a:endParaRPr lang="cs-CZ" dirty="0"/>
          </a:p>
          <a:p>
            <a:r>
              <a:rPr lang="en-US" i="1" dirty="0"/>
              <a:t>Approach:</a:t>
            </a:r>
            <a:r>
              <a:rPr lang="en-US" dirty="0"/>
              <a:t> Conduct in-depth interviews with key stakeholders</a:t>
            </a:r>
            <a:r>
              <a:rPr lang="cs-CZ" dirty="0"/>
              <a:t> </a:t>
            </a:r>
            <a:r>
              <a:rPr lang="cs-CZ" dirty="0" err="1"/>
              <a:t>from</a:t>
            </a:r>
            <a:r>
              <a:rPr lang="cs-CZ" dirty="0"/>
              <a:t> </a:t>
            </a:r>
            <a:r>
              <a:rPr lang="cs-CZ" dirty="0" err="1"/>
              <a:t>each</a:t>
            </a:r>
            <a:r>
              <a:rPr lang="cs-CZ" dirty="0"/>
              <a:t> region/MLSA</a:t>
            </a:r>
            <a:r>
              <a:rPr lang="en-US" dirty="0"/>
              <a:t>.</a:t>
            </a:r>
          </a:p>
          <a:p>
            <a:r>
              <a:rPr lang="en-US" i="1" dirty="0"/>
              <a:t>Themes Explored:</a:t>
            </a:r>
            <a:r>
              <a:rPr lang="en-US" dirty="0"/>
              <a:t> Uncover patterns related to challenges and decision-making.</a:t>
            </a:r>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5</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64659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en-US" b="1" dirty="0"/>
              <a:t>Content Analysis of Regional Strategy Documents</a:t>
            </a:r>
            <a:r>
              <a:rPr lang="cs-CZ" b="1" dirty="0"/>
              <a:t> </a:t>
            </a:r>
            <a:r>
              <a:rPr lang="en-US" b="1" dirty="0"/>
              <a:t>(</a:t>
            </a:r>
            <a:r>
              <a:rPr lang="en-US" b="1" dirty="0">
                <a:solidFill>
                  <a:srgbClr val="FF0000"/>
                </a:solidFill>
              </a:rPr>
              <a:t>Preliminary Results</a:t>
            </a:r>
            <a:r>
              <a:rPr lang="en-US" b="1" dirty="0"/>
              <a:t>):</a:t>
            </a:r>
            <a:endParaRPr lang="cs-CZ" b="1" dirty="0"/>
          </a:p>
          <a:p>
            <a:r>
              <a:rPr lang="en-US" dirty="0"/>
              <a:t>Source and Collection Method</a:t>
            </a:r>
            <a:r>
              <a:rPr lang="cs-CZ" dirty="0"/>
              <a:t>:</a:t>
            </a:r>
          </a:p>
          <a:p>
            <a:pPr marL="342900" indent="-342900">
              <a:buFont typeface="Arial" panose="020B0604020202020204" pitchFamily="34" charset="0"/>
              <a:buChar char="•"/>
            </a:pPr>
            <a:r>
              <a:rPr lang="en-US" dirty="0"/>
              <a:t>Documents collected in response to a call sent to </a:t>
            </a:r>
            <a:r>
              <a:rPr lang="cs-CZ" dirty="0" err="1"/>
              <a:t>regions</a:t>
            </a:r>
            <a:r>
              <a:rPr lang="en-US" dirty="0"/>
              <a:t>/M</a:t>
            </a:r>
            <a:r>
              <a:rPr lang="cs-CZ" dirty="0"/>
              <a:t>LSA i</a:t>
            </a:r>
            <a:r>
              <a:rPr lang="en-US" dirty="0"/>
              <a:t>n April 2022</a:t>
            </a:r>
            <a:endParaRPr lang="cs-CZ" dirty="0"/>
          </a:p>
          <a:p>
            <a:pPr marL="857250" lvl="1" indent="-342900"/>
            <a:r>
              <a:rPr lang="en-US" dirty="0"/>
              <a:t>Regional Strategies (SPRSS): 14 documents</a:t>
            </a:r>
          </a:p>
          <a:p>
            <a:pPr marL="857250" lvl="1" indent="-342900"/>
            <a:r>
              <a:rPr lang="en-US" dirty="0"/>
              <a:t>National Strategy (NSRSS): 1 document.</a:t>
            </a:r>
          </a:p>
          <a:p>
            <a:pPr marL="857250" lvl="1" indent="-342900"/>
            <a:r>
              <a:rPr lang="en-US" dirty="0"/>
              <a:t>Special </a:t>
            </a:r>
            <a:r>
              <a:rPr lang="cs-CZ" dirty="0"/>
              <a:t>DI </a:t>
            </a:r>
            <a:r>
              <a:rPr lang="en-US" dirty="0"/>
              <a:t>Documents from 3 </a:t>
            </a:r>
            <a:r>
              <a:rPr lang="cs-CZ" dirty="0" err="1"/>
              <a:t>regions</a:t>
            </a:r>
            <a:r>
              <a:rPr lang="en-US" dirty="0"/>
              <a:t>: 4 documents</a:t>
            </a:r>
            <a:endParaRPr lang="cs-CZ" dirty="0"/>
          </a:p>
          <a:p>
            <a:r>
              <a:rPr lang="en-US" dirty="0"/>
              <a:t>Coding</a:t>
            </a:r>
            <a:r>
              <a:rPr lang="cs-CZ" dirty="0"/>
              <a:t>:</a:t>
            </a:r>
          </a:p>
          <a:p>
            <a:pPr marL="342900" indent="-342900">
              <a:buFont typeface="Arial" panose="020B0604020202020204" pitchFamily="34" charset="0"/>
              <a:buChar char="•"/>
            </a:pPr>
            <a:r>
              <a:rPr lang="en-US" dirty="0"/>
              <a:t>Coding conducted from October 2022 to April 2023</a:t>
            </a:r>
            <a:endParaRPr lang="cs-CZ" dirty="0"/>
          </a:p>
          <a:p>
            <a:pPr marL="342900" indent="-342900">
              <a:buFont typeface="Arial" panose="020B0604020202020204" pitchFamily="34" charset="0"/>
              <a:buChar char="•"/>
            </a:pPr>
            <a:r>
              <a:rPr lang="en-US" dirty="0"/>
              <a:t>Identification of overarching themes and trends in regional and national strategies.</a:t>
            </a: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6</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89218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en-US" b="1" dirty="0"/>
              <a:t>Thematic Analysis of In-Depth Interviews(</a:t>
            </a:r>
            <a:r>
              <a:rPr lang="en-US" b="1" dirty="0">
                <a:solidFill>
                  <a:srgbClr val="FF0000"/>
                </a:solidFill>
              </a:rPr>
              <a:t>Preliminary Results</a:t>
            </a:r>
            <a:r>
              <a:rPr lang="en-US" b="1" dirty="0"/>
              <a:t>):</a:t>
            </a:r>
            <a:endParaRPr lang="cs-CZ" b="1" dirty="0"/>
          </a:p>
          <a:p>
            <a:r>
              <a:rPr lang="en-US" dirty="0"/>
              <a:t>Source and Collection Method</a:t>
            </a:r>
            <a:r>
              <a:rPr lang="cs-CZ" dirty="0"/>
              <a:t>:</a:t>
            </a:r>
          </a:p>
          <a:p>
            <a:pPr marL="342900" indent="-342900">
              <a:buFont typeface="Arial" panose="020B0604020202020204" pitchFamily="34" charset="0"/>
              <a:buChar char="•"/>
            </a:pPr>
            <a:r>
              <a:rPr lang="en-US" dirty="0"/>
              <a:t>Conducted 15 interviews with representatives from </a:t>
            </a:r>
            <a:r>
              <a:rPr lang="cs-CZ" dirty="0" err="1"/>
              <a:t>regions</a:t>
            </a:r>
            <a:r>
              <a:rPr lang="cs-CZ" dirty="0"/>
              <a:t> </a:t>
            </a:r>
            <a:r>
              <a:rPr lang="en-US" dirty="0"/>
              <a:t>and M</a:t>
            </a:r>
            <a:r>
              <a:rPr lang="cs-CZ" dirty="0"/>
              <a:t>LSA</a:t>
            </a:r>
            <a:r>
              <a:rPr lang="en-US" dirty="0"/>
              <a:t> involved in the establishment and development of social service</a:t>
            </a:r>
            <a:endParaRPr lang="cs-CZ" dirty="0"/>
          </a:p>
          <a:p>
            <a:pPr marL="342900" indent="-342900">
              <a:buFont typeface="Arial" panose="020B0604020202020204" pitchFamily="34" charset="0"/>
              <a:buChar char="•"/>
            </a:pPr>
            <a:r>
              <a:rPr lang="en-US" dirty="0"/>
              <a:t>in-person or online during July and August 2023</a:t>
            </a:r>
            <a:endParaRPr lang="cs-CZ" dirty="0"/>
          </a:p>
          <a:p>
            <a:pPr marL="342900" indent="-342900">
              <a:buFont typeface="Arial" panose="020B0604020202020204" pitchFamily="34" charset="0"/>
              <a:buChar char="•"/>
            </a:pPr>
            <a:r>
              <a:rPr lang="en-US" dirty="0"/>
              <a:t>full anonymity</a:t>
            </a:r>
            <a:r>
              <a:rPr lang="cs-CZ" dirty="0"/>
              <a:t> (</a:t>
            </a:r>
            <a:r>
              <a:rPr lang="cs-CZ" dirty="0" err="1"/>
              <a:t>except</a:t>
            </a:r>
            <a:r>
              <a:rPr lang="cs-CZ" dirty="0"/>
              <a:t> MLSA and </a:t>
            </a:r>
            <a:r>
              <a:rPr lang="cs-CZ" dirty="0" err="1"/>
              <a:t>types</a:t>
            </a:r>
            <a:r>
              <a:rPr lang="cs-CZ" dirty="0"/>
              <a:t> </a:t>
            </a:r>
            <a:r>
              <a:rPr lang="cs-CZ" dirty="0" err="1"/>
              <a:t>of</a:t>
            </a:r>
            <a:r>
              <a:rPr lang="cs-CZ" dirty="0"/>
              <a:t> </a:t>
            </a:r>
            <a:r>
              <a:rPr lang="cs-CZ" dirty="0" err="1"/>
              <a:t>deinstituionalized</a:t>
            </a:r>
            <a:r>
              <a:rPr lang="cs-CZ" dirty="0"/>
              <a:t> </a:t>
            </a:r>
            <a:r>
              <a:rPr lang="cs-CZ" dirty="0" err="1"/>
              <a:t>services</a:t>
            </a:r>
            <a:r>
              <a:rPr lang="cs-CZ" dirty="0"/>
              <a:t>)</a:t>
            </a:r>
          </a:p>
          <a:p>
            <a:r>
              <a:rPr lang="cs-CZ" dirty="0" err="1"/>
              <a:t>Thematic</a:t>
            </a:r>
            <a:r>
              <a:rPr lang="cs-CZ" dirty="0"/>
              <a:t> </a:t>
            </a:r>
            <a:r>
              <a:rPr lang="cs-CZ" dirty="0" err="1"/>
              <a:t>Analysis</a:t>
            </a:r>
            <a:r>
              <a:rPr lang="cs-CZ" dirty="0"/>
              <a:t> </a:t>
            </a:r>
            <a:r>
              <a:rPr lang="cs-CZ" dirty="0" err="1"/>
              <a:t>Process</a:t>
            </a:r>
            <a:endParaRPr lang="cs-CZ" dirty="0"/>
          </a:p>
          <a:p>
            <a:pPr marL="342900" indent="-342900">
              <a:buFont typeface="Arial" panose="020B0604020202020204" pitchFamily="34" charset="0"/>
              <a:buChar char="•"/>
            </a:pPr>
            <a:r>
              <a:rPr lang="en-US" dirty="0"/>
              <a:t>conducted throughout October and November 2023</a:t>
            </a:r>
          </a:p>
          <a:p>
            <a:pPr marL="342900" indent="-342900">
              <a:buFont typeface="Arial" panose="020B0604020202020204" pitchFamily="34" charset="0"/>
              <a:buChar char="•"/>
            </a:pPr>
            <a:r>
              <a:rPr lang="cs-CZ" dirty="0"/>
              <a:t>p</a:t>
            </a:r>
            <a:r>
              <a:rPr lang="en-US" dirty="0"/>
              <a:t>resenting preliminary insights from the thematic analysis</a:t>
            </a: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7</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122748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cs-CZ" b="1" dirty="0" err="1"/>
              <a:t>Content</a:t>
            </a:r>
            <a:r>
              <a:rPr lang="cs-CZ" b="1" dirty="0"/>
              <a:t> </a:t>
            </a:r>
            <a:r>
              <a:rPr lang="cs-CZ" b="1" dirty="0" err="1"/>
              <a:t>analysis</a:t>
            </a:r>
            <a:r>
              <a:rPr lang="cs-CZ" b="1" dirty="0"/>
              <a:t> </a:t>
            </a:r>
            <a:r>
              <a:rPr lang="cs-CZ" b="1" dirty="0" err="1"/>
              <a:t>of</a:t>
            </a:r>
            <a:r>
              <a:rPr lang="cs-CZ" b="1" dirty="0"/>
              <a:t> </a:t>
            </a:r>
            <a:r>
              <a:rPr lang="cs-CZ" b="1" dirty="0" err="1"/>
              <a:t>regional</a:t>
            </a:r>
            <a:r>
              <a:rPr lang="cs-CZ" b="1" dirty="0"/>
              <a:t> </a:t>
            </a:r>
            <a:r>
              <a:rPr lang="cs-CZ" b="1" dirty="0" err="1"/>
              <a:t>strategy</a:t>
            </a:r>
            <a:r>
              <a:rPr lang="cs-CZ" b="1" dirty="0"/>
              <a:t> </a:t>
            </a:r>
            <a:r>
              <a:rPr lang="cs-CZ" b="1" dirty="0" err="1"/>
              <a:t>documents</a:t>
            </a:r>
            <a:endParaRPr lang="cs-CZ" b="1" dirty="0"/>
          </a:p>
          <a:p>
            <a:pPr marL="342900" indent="-342900">
              <a:buFont typeface="Arial" panose="020B0604020202020204" pitchFamily="34" charset="0"/>
              <a:buChar char="•"/>
            </a:pPr>
            <a:r>
              <a:rPr lang="en-US" dirty="0"/>
              <a:t>Definition of Key Terms in Deinstitutionalization</a:t>
            </a:r>
            <a:endParaRPr lang="cs-CZ" dirty="0"/>
          </a:p>
          <a:p>
            <a:pPr marL="342900" indent="-342900">
              <a:buFont typeface="Arial" panose="020B0604020202020204" pitchFamily="34" charset="0"/>
              <a:buChar char="•"/>
            </a:pPr>
            <a:r>
              <a:rPr lang="en-US" dirty="0">
                <a:solidFill>
                  <a:schemeClr val="accent6"/>
                </a:solidFill>
              </a:rPr>
              <a:t>Involvement of Stakeholders in Document Processing</a:t>
            </a:r>
            <a:r>
              <a:rPr lang="cs-CZ" dirty="0">
                <a:solidFill>
                  <a:schemeClr val="accent6"/>
                </a:solidFill>
              </a:rPr>
              <a:t> (P</a:t>
            </a:r>
            <a:r>
              <a:rPr lang="en-US" dirty="0" err="1">
                <a:solidFill>
                  <a:schemeClr val="accent6"/>
                </a:solidFill>
              </a:rPr>
              <a:t>articipation</a:t>
            </a:r>
            <a:r>
              <a:rPr lang="en-US" dirty="0">
                <a:solidFill>
                  <a:schemeClr val="accent6"/>
                </a:solidFill>
              </a:rPr>
              <a:t> of individuals with disabilities</a:t>
            </a:r>
            <a:r>
              <a:rPr lang="pl-PL" dirty="0">
                <a:solidFill>
                  <a:schemeClr val="accent6"/>
                </a:solidFill>
              </a:rPr>
              <a:t>)</a:t>
            </a:r>
          </a:p>
          <a:p>
            <a:pPr marL="342900" indent="-342900">
              <a:buFont typeface="Arial" panose="020B0604020202020204" pitchFamily="34" charset="0"/>
              <a:buChar char="•"/>
            </a:pPr>
            <a:r>
              <a:rPr lang="pl-PL" dirty="0">
                <a:solidFill>
                  <a:schemeClr val="accent6"/>
                </a:solidFill>
              </a:rPr>
              <a:t>Strategic Visions and Objectives</a:t>
            </a:r>
          </a:p>
          <a:p>
            <a:pPr marL="342900" indent="-342900">
              <a:buFont typeface="Arial" panose="020B0604020202020204" pitchFamily="34" charset="0"/>
              <a:buChar char="•"/>
            </a:pPr>
            <a:r>
              <a:rPr lang="pl-PL" dirty="0"/>
              <a:t>Transformation of Social Services in Document Objectives</a:t>
            </a:r>
          </a:p>
          <a:p>
            <a:pPr marL="342900" indent="-342900">
              <a:buFont typeface="Arial" panose="020B0604020202020204" pitchFamily="34" charset="0"/>
              <a:buChar char="•"/>
            </a:pPr>
            <a:r>
              <a:rPr lang="en-US" dirty="0">
                <a:solidFill>
                  <a:schemeClr val="accent6"/>
                </a:solidFill>
              </a:rPr>
              <a:t>Development of Community-Centric Social Services</a:t>
            </a:r>
            <a:endParaRPr lang="cs-CZ" dirty="0">
              <a:solidFill>
                <a:schemeClr val="accent6"/>
              </a:solidFill>
            </a:endParaRPr>
          </a:p>
          <a:p>
            <a:pPr marL="342900" indent="-342900">
              <a:buFont typeface="Arial" panose="020B0604020202020204" pitchFamily="34" charset="0"/>
              <a:buChar char="•"/>
            </a:pPr>
            <a:r>
              <a:rPr lang="en-US" dirty="0"/>
              <a:t>Quality Assessment of Strategic Documents</a:t>
            </a:r>
            <a:endParaRPr lang="cs-CZ"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8</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spTree>
    <p:extLst>
      <p:ext uri="{BB962C8B-B14F-4D97-AF65-F5344CB8AC3E}">
        <p14:creationId xmlns:p14="http://schemas.microsoft.com/office/powerpoint/2010/main" val="39249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0" y="1"/>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628650" y="1474607"/>
            <a:ext cx="7945391" cy="4643775"/>
          </a:xfrm>
        </p:spPr>
        <p:txBody>
          <a:bodyPr/>
          <a:lstStyle/>
          <a:p>
            <a:r>
              <a:rPr lang="en-US" sz="2000" b="1" dirty="0"/>
              <a:t>Definition of Key Terms in Deinstitutionalization</a:t>
            </a:r>
            <a:endParaRPr lang="cs-CZ" sz="2000" b="1" dirty="0"/>
          </a:p>
          <a:p>
            <a:r>
              <a:rPr lang="cs-CZ" sz="1100" dirty="0" err="1"/>
              <a:t>Graph</a:t>
            </a:r>
            <a:r>
              <a:rPr lang="cs-CZ" sz="1100" dirty="0"/>
              <a:t> 1 – </a:t>
            </a:r>
            <a:r>
              <a:rPr lang="cs-CZ" sz="1100" dirty="0" err="1"/>
              <a:t>The</a:t>
            </a:r>
            <a:r>
              <a:rPr lang="cs-CZ" sz="1100" dirty="0"/>
              <a:t> </a:t>
            </a:r>
            <a:r>
              <a:rPr lang="en-US" sz="1100" dirty="0"/>
              <a:t>number of SPRSS (Strategic Plans for the Development of Social Services) that use and define selected terms: transformation, deinstitutionalization, and humanization (N=14)</a:t>
            </a:r>
            <a:endParaRPr lang="cs-CZ" sz="1100"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9</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endParaRPr lang="cs-CZ"/>
          </a:p>
        </p:txBody>
      </p:sp>
      <p:grpSp>
        <p:nvGrpSpPr>
          <p:cNvPr id="6" name="Skupina 5"/>
          <p:cNvGrpSpPr/>
          <p:nvPr/>
        </p:nvGrpSpPr>
        <p:grpSpPr>
          <a:xfrm>
            <a:off x="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655" y="361951"/>
            <a:ext cx="594519" cy="666750"/>
          </a:xfrm>
          <a:prstGeom prst="rect">
            <a:avLst/>
          </a:prstGeom>
        </p:spPr>
      </p:pic>
      <p:graphicFrame>
        <p:nvGraphicFramePr>
          <p:cNvPr id="10" name="Graf 9"/>
          <p:cNvGraphicFramePr>
            <a:graphicFrameLocks/>
          </p:cNvGraphicFramePr>
          <p:nvPr>
            <p:extLst>
              <p:ext uri="{D42A27DB-BD31-4B8C-83A1-F6EECF244321}">
                <p14:modId xmlns:p14="http://schemas.microsoft.com/office/powerpoint/2010/main" val="2551007027"/>
              </p:ext>
            </p:extLst>
          </p:nvPr>
        </p:nvGraphicFramePr>
        <p:xfrm>
          <a:off x="18856" y="2216785"/>
          <a:ext cx="7020697" cy="4171455"/>
        </p:xfrm>
        <a:graphic>
          <a:graphicData uri="http://schemas.openxmlformats.org/drawingml/2006/chart">
            <c:chart xmlns:c="http://schemas.openxmlformats.org/drawingml/2006/chart" xmlns:r="http://schemas.openxmlformats.org/officeDocument/2006/relationships" r:id="rId3"/>
          </a:graphicData>
        </a:graphic>
      </p:graphicFrame>
      <p:sp>
        <p:nvSpPr>
          <p:cNvPr id="11" name="Obdélník 10"/>
          <p:cNvSpPr/>
          <p:nvPr/>
        </p:nvSpPr>
        <p:spPr>
          <a:xfrm>
            <a:off x="7179333" y="2859228"/>
            <a:ext cx="1690348" cy="2267800"/>
          </a:xfrm>
          <a:prstGeom prst="rect">
            <a:avLst/>
          </a:prstGeom>
        </p:spPr>
        <p:txBody>
          <a:bodyPr wrap="square">
            <a:spAutoFit/>
          </a:bodyPr>
          <a:lstStyle/>
          <a:p>
            <a:pPr algn="just">
              <a:lnSpc>
                <a:spcPct val="105000"/>
              </a:lnSpc>
            </a:pPr>
            <a:r>
              <a:rPr lang="cs-CZ" sz="900" b="1" dirty="0">
                <a:latin typeface="Calibri" panose="020F0502020204030204" pitchFamily="34" charset="0"/>
                <a:ea typeface="Calibri" panose="020F0502020204030204" pitchFamily="34" charset="0"/>
                <a:cs typeface="Times New Roman" panose="02020603050405020304" pitchFamily="18" charset="0"/>
              </a:rPr>
              <a:t>NSRSS:</a:t>
            </a:r>
          </a:p>
          <a:p>
            <a:pPr algn="just">
              <a:lnSpc>
                <a:spcPct val="105000"/>
              </a:lnSpc>
            </a:pPr>
            <a:r>
              <a:rPr lang="cs-CZ" sz="900" dirty="0">
                <a:latin typeface="Calibri" panose="020F0502020204030204" pitchFamily="34" charset="0"/>
                <a:ea typeface="Calibri" panose="020F0502020204030204" pitchFamily="34" charset="0"/>
                <a:cs typeface="Times New Roman" panose="02020603050405020304" pitchFamily="18" charset="0"/>
              </a:rPr>
              <a:t> </a:t>
            </a:r>
            <a:r>
              <a:rPr lang="en-US" sz="900" dirty="0">
                <a:latin typeface="Calibri" panose="020F0502020204030204" pitchFamily="34" charset="0"/>
                <a:ea typeface="Calibri" panose="020F0502020204030204" pitchFamily="34" charset="0"/>
                <a:cs typeface="Times New Roman" panose="02020603050405020304" pitchFamily="18" charset="0"/>
              </a:rPr>
              <a:t>uses and defines the terms '</a:t>
            </a:r>
            <a:r>
              <a:rPr lang="en-US" sz="900" b="1" dirty="0">
                <a:latin typeface="Calibri" panose="020F0502020204030204" pitchFamily="34" charset="0"/>
                <a:ea typeface="Calibri" panose="020F0502020204030204" pitchFamily="34" charset="0"/>
                <a:cs typeface="Times New Roman" panose="02020603050405020304" pitchFamily="18" charset="0"/>
              </a:rPr>
              <a:t>deinstitutionalization</a:t>
            </a:r>
            <a:r>
              <a:rPr lang="en-US" sz="900" dirty="0">
                <a:latin typeface="Calibri" panose="020F0502020204030204" pitchFamily="34" charset="0"/>
                <a:ea typeface="Calibri" panose="020F0502020204030204" pitchFamily="34" charset="0"/>
                <a:cs typeface="Times New Roman" panose="02020603050405020304" pitchFamily="18" charset="0"/>
              </a:rPr>
              <a:t>' and '</a:t>
            </a:r>
            <a:r>
              <a:rPr lang="en-US" sz="900" b="1" dirty="0">
                <a:latin typeface="Calibri" panose="020F0502020204030204" pitchFamily="34" charset="0"/>
                <a:ea typeface="Calibri" panose="020F0502020204030204" pitchFamily="34" charset="0"/>
                <a:cs typeface="Times New Roman" panose="02020603050405020304" pitchFamily="18" charset="0"/>
              </a:rPr>
              <a:t>transformation</a:t>
            </a:r>
            <a:r>
              <a:rPr lang="en-US" sz="900" dirty="0">
                <a:latin typeface="Calibri" panose="020F0502020204030204" pitchFamily="34" charset="0"/>
                <a:ea typeface="Calibri" panose="020F0502020204030204" pitchFamily="34" charset="0"/>
                <a:cs typeface="Times New Roman" panose="02020603050405020304" pitchFamily="18" charset="0"/>
              </a:rPr>
              <a:t>.' </a:t>
            </a:r>
            <a:r>
              <a:rPr lang="en-US" sz="900" b="1" dirty="0">
                <a:latin typeface="Calibri" panose="020F0502020204030204" pitchFamily="34" charset="0"/>
                <a:ea typeface="Calibri" panose="020F0502020204030204" pitchFamily="34" charset="0"/>
                <a:cs typeface="Times New Roman" panose="02020603050405020304" pitchFamily="18" charset="0"/>
              </a:rPr>
              <a:t>'humanization</a:t>
            </a:r>
            <a:r>
              <a:rPr lang="en-US" sz="900" dirty="0">
                <a:latin typeface="Calibri" panose="020F0502020204030204" pitchFamily="34" charset="0"/>
                <a:ea typeface="Calibri" panose="020F0502020204030204" pitchFamily="34" charset="0"/>
                <a:cs typeface="Times New Roman" panose="02020603050405020304" pitchFamily="18" charset="0"/>
              </a:rPr>
              <a:t>' without a detailed definition</a:t>
            </a:r>
            <a:endParaRPr lang="cs-CZ"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pPr>
            <a:endParaRPr lang="cs-CZ"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pPr>
            <a:r>
              <a:rPr lang="cs-CZ" sz="900" b="1" dirty="0">
                <a:latin typeface="Calibri" panose="020F0502020204030204" pitchFamily="34" charset="0"/>
                <a:ea typeface="Calibri" panose="020F0502020204030204" pitchFamily="34" charset="0"/>
                <a:cs typeface="Times New Roman" panose="02020603050405020304" pitchFamily="18" charset="0"/>
              </a:rPr>
              <a:t>S</a:t>
            </a:r>
            <a:r>
              <a:rPr lang="en-US" sz="900" b="1" dirty="0" err="1">
                <a:latin typeface="Calibri" panose="020F0502020204030204" pitchFamily="34" charset="0"/>
                <a:ea typeface="Calibri" panose="020F0502020204030204" pitchFamily="34" charset="0"/>
                <a:cs typeface="Times New Roman" panose="02020603050405020304" pitchFamily="18" charset="0"/>
              </a:rPr>
              <a:t>pecial</a:t>
            </a:r>
            <a:r>
              <a:rPr lang="en-US" sz="900" b="1" dirty="0">
                <a:latin typeface="Calibri" panose="020F0502020204030204" pitchFamily="34" charset="0"/>
                <a:ea typeface="Calibri" panose="020F0502020204030204" pitchFamily="34" charset="0"/>
                <a:cs typeface="Times New Roman" panose="02020603050405020304" pitchFamily="18" charset="0"/>
              </a:rPr>
              <a:t> strategic documents</a:t>
            </a:r>
            <a:r>
              <a:rPr lang="cs-CZ" sz="9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5000"/>
              </a:lnSpc>
            </a:pPr>
            <a:r>
              <a:rPr lang="en-US" sz="900" dirty="0">
                <a:latin typeface="Calibri" panose="020F0502020204030204" pitchFamily="34" charset="0"/>
                <a:ea typeface="Calibri" panose="020F0502020204030204" pitchFamily="34" charset="0"/>
                <a:cs typeface="Times New Roman" panose="02020603050405020304" pitchFamily="18" charset="0"/>
              </a:rPr>
              <a:t>both </a:t>
            </a:r>
            <a:r>
              <a:rPr lang="en-US" sz="900" b="1" dirty="0">
                <a:latin typeface="Calibri" panose="020F0502020204030204" pitchFamily="34" charset="0"/>
                <a:ea typeface="Calibri" panose="020F0502020204030204" pitchFamily="34" charset="0"/>
                <a:cs typeface="Times New Roman" panose="02020603050405020304" pitchFamily="18" charset="0"/>
              </a:rPr>
              <a:t>'deinstitutionalization</a:t>
            </a:r>
            <a:r>
              <a:rPr lang="en-US" sz="900" dirty="0">
                <a:latin typeface="Calibri" panose="020F0502020204030204" pitchFamily="34" charset="0"/>
                <a:ea typeface="Calibri" panose="020F0502020204030204" pitchFamily="34" charset="0"/>
                <a:cs typeface="Times New Roman" panose="02020603050405020304" pitchFamily="18" charset="0"/>
              </a:rPr>
              <a:t>' and '</a:t>
            </a:r>
            <a:r>
              <a:rPr lang="en-US" sz="900" b="1" dirty="0">
                <a:latin typeface="Calibri" panose="020F0502020204030204" pitchFamily="34" charset="0"/>
                <a:ea typeface="Calibri" panose="020F0502020204030204" pitchFamily="34" charset="0"/>
                <a:cs typeface="Times New Roman" panose="02020603050405020304" pitchFamily="18" charset="0"/>
              </a:rPr>
              <a:t>transformation</a:t>
            </a:r>
            <a:r>
              <a:rPr lang="en-US" sz="900" dirty="0">
                <a:latin typeface="Calibri" panose="020F0502020204030204" pitchFamily="34" charset="0"/>
                <a:ea typeface="Calibri" panose="020F0502020204030204" pitchFamily="34" charset="0"/>
                <a:cs typeface="Times New Roman" panose="02020603050405020304" pitchFamily="18" charset="0"/>
              </a:rPr>
              <a:t>' appear in all </a:t>
            </a:r>
            <a:r>
              <a:rPr lang="cs-CZ" sz="900" dirty="0">
                <a:latin typeface="Calibri" panose="020F0502020204030204" pitchFamily="34" charset="0"/>
                <a:ea typeface="Calibri" panose="020F0502020204030204" pitchFamily="34" charset="0"/>
                <a:cs typeface="Times New Roman" panose="02020603050405020304" pitchFamily="18" charset="0"/>
              </a:rPr>
              <a:t>4</a:t>
            </a:r>
            <a:r>
              <a:rPr lang="en-US" sz="900" dirty="0">
                <a:latin typeface="Calibri" panose="020F0502020204030204" pitchFamily="34" charset="0"/>
                <a:ea typeface="Calibri" panose="020F0502020204030204" pitchFamily="34" charset="0"/>
                <a:cs typeface="Times New Roman" panose="02020603050405020304" pitchFamily="18" charset="0"/>
              </a:rPr>
              <a:t> analyzed documents</a:t>
            </a:r>
            <a:r>
              <a:rPr lang="cs-CZ" sz="900" dirty="0">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lnSpc>
                <a:spcPct val="105000"/>
              </a:lnSpc>
              <a:buFont typeface="Arial" panose="020B0604020202020204" pitchFamily="34" charset="0"/>
              <a:buChar char="•"/>
            </a:pPr>
            <a:r>
              <a:rPr lang="cs-CZ" sz="900" dirty="0">
                <a:latin typeface="Calibri" panose="020F0502020204030204" pitchFamily="34" charset="0"/>
                <a:ea typeface="Calibri" panose="020F0502020204030204" pitchFamily="34" charset="0"/>
                <a:cs typeface="Times New Roman" panose="02020603050405020304" pitchFamily="18" charset="0"/>
              </a:rPr>
              <a:t>2</a:t>
            </a:r>
            <a:r>
              <a:rPr lang="en-US" sz="900" dirty="0">
                <a:latin typeface="Calibri" panose="020F0502020204030204" pitchFamily="34" charset="0"/>
                <a:ea typeface="Calibri" panose="020F0502020204030204" pitchFamily="34" charset="0"/>
                <a:cs typeface="Times New Roman" panose="02020603050405020304" pitchFamily="18" charset="0"/>
              </a:rPr>
              <a:t> of these lack specific definitions for these terms</a:t>
            </a:r>
            <a:endParaRPr lang="cs-CZ"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5000"/>
              </a:lnSpc>
              <a:buFont typeface="Arial" panose="020B0604020202020204" pitchFamily="34" charset="0"/>
              <a:buChar char="•"/>
            </a:pPr>
            <a:r>
              <a:rPr lang="cs-CZ" sz="900" dirty="0">
                <a:latin typeface="Calibri" panose="020F0502020204030204" pitchFamily="34" charset="0"/>
                <a:ea typeface="Calibri" panose="020F0502020204030204" pitchFamily="34" charset="0"/>
                <a:cs typeface="Times New Roman" panose="02020603050405020304" pitchFamily="18" charset="0"/>
              </a:rPr>
              <a:t>2 </a:t>
            </a:r>
            <a:r>
              <a:rPr lang="cs-CZ" sz="900" dirty="0" err="1">
                <a:latin typeface="Calibri" panose="020F0502020204030204" pitchFamily="34" charset="0"/>
                <a:ea typeface="Calibri" panose="020F0502020204030204" pitchFamily="34" charset="0"/>
                <a:cs typeface="Times New Roman" panose="02020603050405020304" pitchFamily="18" charset="0"/>
              </a:rPr>
              <a:t>of</a:t>
            </a:r>
            <a:r>
              <a:rPr lang="cs-CZ" sz="900" dirty="0">
                <a:latin typeface="Calibri" panose="020F0502020204030204" pitchFamily="34" charset="0"/>
                <a:ea typeface="Calibri" panose="020F0502020204030204" pitchFamily="34" charset="0"/>
                <a:cs typeface="Times New Roman" panose="02020603050405020304" pitchFamily="18" charset="0"/>
              </a:rPr>
              <a:t> these </a:t>
            </a:r>
            <a:r>
              <a:rPr lang="en-US" sz="900" b="1" dirty="0">
                <a:latin typeface="Calibri" panose="020F0502020204030204" pitchFamily="34" charset="0"/>
                <a:ea typeface="Calibri" panose="020F0502020204030204" pitchFamily="34" charset="0"/>
                <a:cs typeface="Times New Roman" panose="02020603050405020304" pitchFamily="18" charset="0"/>
              </a:rPr>
              <a:t>provide clear definitions</a:t>
            </a:r>
            <a:r>
              <a:rPr lang="en-US" sz="900" dirty="0">
                <a:latin typeface="Calibri" panose="020F0502020204030204" pitchFamily="34" charset="0"/>
                <a:ea typeface="Calibri" panose="020F0502020204030204" pitchFamily="34" charset="0"/>
                <a:cs typeface="Times New Roman" panose="02020603050405020304" pitchFamily="18" charset="0"/>
              </a:rPr>
              <a:t>.</a:t>
            </a:r>
            <a:endParaRPr lang="cs-CZ"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0289708"/>
      </p:ext>
    </p:extLst>
  </p:cSld>
  <p:clrMapOvr>
    <a:masterClrMapping/>
  </p:clrMapOvr>
</p:sld>
</file>

<file path=ppt/theme/theme1.xml><?xml version="1.0" encoding="utf-8"?>
<a:theme xmlns:a="http://schemas.openxmlformats.org/drawingml/2006/main" name="Ombudsman">
  <a:themeElements>
    <a:clrScheme name="Ombudsman_obecny">
      <a:dk1>
        <a:sysClr val="windowText" lastClr="000000"/>
      </a:dk1>
      <a:lt1>
        <a:sysClr val="window" lastClr="FFFFFF"/>
      </a:lt1>
      <a:dk2>
        <a:srgbClr val="FFFFFF"/>
      </a:dk2>
      <a:lt2>
        <a:srgbClr val="E7E6E6"/>
      </a:lt2>
      <a:accent1>
        <a:srgbClr val="008276"/>
      </a:accent1>
      <a:accent2>
        <a:srgbClr val="00C8B5"/>
      </a:accent2>
      <a:accent3>
        <a:srgbClr val="9CBCB7"/>
      </a:accent3>
      <a:accent4>
        <a:srgbClr val="E2EFD9"/>
      </a:accent4>
      <a:accent5>
        <a:srgbClr val="D8D8D8"/>
      </a:accent5>
      <a:accent6>
        <a:srgbClr val="7F7F7F"/>
      </a:accent6>
      <a:hlink>
        <a:srgbClr val="008276"/>
      </a:hlink>
      <a:folHlink>
        <a:srgbClr val="00827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_zlutozelena.potx" id="{F533925B-ABF7-44AD-A245-FC6E069D0F31}" vid="{48D5F437-E6E9-4913-8792-85B647239370}"/>
    </a:ext>
  </a:extLst>
</a:theme>
</file>

<file path=ppt/theme/theme2.xml><?xml version="1.0" encoding="utf-8"?>
<a:theme xmlns:a="http://schemas.openxmlformats.org/drawingml/2006/main" name="Ombudsman žlutozelená">
  <a:themeElements>
    <a:clrScheme name="Ombudsman_zelenožlutá">
      <a:dk1>
        <a:sysClr val="windowText" lastClr="000000"/>
      </a:dk1>
      <a:lt1>
        <a:sysClr val="window" lastClr="FFFFFF"/>
      </a:lt1>
      <a:dk2>
        <a:srgbClr val="FFFFFF"/>
      </a:dk2>
      <a:lt2>
        <a:srgbClr val="E7E6E6"/>
      </a:lt2>
      <a:accent1>
        <a:srgbClr val="AFC32D"/>
      </a:accent1>
      <a:accent2>
        <a:srgbClr val="C9DA60"/>
      </a:accent2>
      <a:accent3>
        <a:srgbClr val="DBE795"/>
      </a:accent3>
      <a:accent4>
        <a:srgbClr val="E6EEB4"/>
      </a:accent4>
      <a:accent5>
        <a:srgbClr val="D8D8D8"/>
      </a:accent5>
      <a:accent6>
        <a:srgbClr val="7F7F7F"/>
      </a:accent6>
      <a:hlink>
        <a:srgbClr val="008276"/>
      </a:hlink>
      <a:folHlink>
        <a:srgbClr val="00827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_zlutozelena.potx" id="{F533925B-ABF7-44AD-A245-FC6E069D0F31}" vid="{A674DA40-FDB3-414B-B4F7-6A6AB19E10A9}"/>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bf4851-1fe8-4378-a6d9-5967d98f316b" xsi:nil="true"/>
    <lcf76f155ced4ddcb4097134ff3c332f xmlns="5dcaf206-b009-4658-99e1-4d638e44d8f5">
      <Terms xmlns="http://schemas.microsoft.com/office/infopath/2007/PartnerControls"/>
    </lcf76f155ced4ddcb4097134ff3c332f>
    <URL xmlns="5dcaf206-b009-4658-99e1-4d638e44d8f5">
      <Url xsi:nil="true"/>
      <Description xsi:nil="true"/>
    </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8" ma:contentTypeDescription="Create a new document." ma:contentTypeScope="" ma:versionID="a25d37ae86036ffa06e2e42208f044e0">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b113733a145fe07f04dc91c883af78a5"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91b2610-8ca3-4954-baf1-f497d7f4fe9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a178bd2-4b36-41f2-9a25-ef564fee8ee7}" ma:internalName="TaxCatchAll" ma:showField="CatchAllData" ma:web="1fbf4851-1fe8-4378-a6d9-5967d98f31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CCE779-BBB7-4231-A466-5264D2D4B534}">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7aea5b64-986d-4ed0-9f25-146f1d978e98"/>
    <ds:schemaRef ds:uri="http://www.w3.org/XML/1998/namespace"/>
  </ds:schemaRefs>
</ds:datastoreItem>
</file>

<file path=customXml/itemProps2.xml><?xml version="1.0" encoding="utf-8"?>
<ds:datastoreItem xmlns:ds="http://schemas.openxmlformats.org/officeDocument/2006/customXml" ds:itemID="{9E750A62-5C8E-434B-A011-88AE2DEF4245}">
  <ds:schemaRefs>
    <ds:schemaRef ds:uri="http://schemas.microsoft.com/sharepoint/v3/contenttype/forms"/>
  </ds:schemaRefs>
</ds:datastoreItem>
</file>

<file path=customXml/itemProps3.xml><?xml version="1.0" encoding="utf-8"?>
<ds:datastoreItem xmlns:ds="http://schemas.openxmlformats.org/officeDocument/2006/customXml" ds:itemID="{801B9730-EBF1-4AF5-9744-96570554C1CC}"/>
</file>

<file path=docProps/app.xml><?xml version="1.0" encoding="utf-8"?>
<Properties xmlns="http://schemas.openxmlformats.org/officeDocument/2006/extended-properties" xmlns:vt="http://schemas.openxmlformats.org/officeDocument/2006/docPropsVTypes">
  <Template>Prezentace_CRPD</Template>
  <TotalTime>0</TotalTime>
  <Words>3286</Words>
  <Application>Microsoft Office PowerPoint</Application>
  <PresentationFormat>On-screen Show (4:3)</PresentationFormat>
  <Paragraphs>294</Paragraphs>
  <Slides>24</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Söhne</vt:lpstr>
      <vt:lpstr>Ombudsman</vt:lpstr>
      <vt:lpstr>Ombudsman žlutozelená</vt:lpstr>
      <vt:lpstr>BARRIERS to DEINSTITUTIONALISATION  IN THE CZECH REPUBLIC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Höklová Barbora, Bc.</dc:creator>
  <cp:keywords>MF</cp:keywords>
  <cp:lastModifiedBy>Jone Elizondo Urrestarazu</cp:lastModifiedBy>
  <cp:revision>160</cp:revision>
  <cp:lastPrinted>2023-11-13T10:48:41Z</cp:lastPrinted>
  <dcterms:created xsi:type="dcterms:W3CDTF">2023-08-16T07:56:20Z</dcterms:created>
  <dcterms:modified xsi:type="dcterms:W3CDTF">2023-11-15T10:51:33Z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0x01010008820D3E3E695243A18602BCD7DE657A</vt:lpwstr>
  </property>
</Properties>
</file>