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1"/>
  </p:notesMasterIdLst>
  <p:sldIdLst>
    <p:sldId id="256" r:id="rId5"/>
    <p:sldId id="276" r:id="rId6"/>
    <p:sldId id="270" r:id="rId7"/>
    <p:sldId id="272" r:id="rId8"/>
    <p:sldId id="273" r:id="rId9"/>
    <p:sldId id="271" r:id="rId10"/>
    <p:sldId id="275" r:id="rId11"/>
    <p:sldId id="277" r:id="rId12"/>
    <p:sldId id="281" r:id="rId13"/>
    <p:sldId id="282" r:id="rId14"/>
    <p:sldId id="274" r:id="rId15"/>
    <p:sldId id="262" r:id="rId16"/>
    <p:sldId id="283" r:id="rId17"/>
    <p:sldId id="265" r:id="rId18"/>
    <p:sldId id="269" r:id="rId19"/>
    <p:sldId id="263" r:id="rId20"/>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2" roundtripDataSignature="AMtx7mjxme7JoWeHKgHfHZKuGIUoMKn2D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2A597-1543-4CD8-AE73-2762E68DC305}" v="369" dt="2023-11-13T15:52:26.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2" autoAdjust="0"/>
    <p:restoredTop sz="86430" autoAdjust="0"/>
  </p:normalViewPr>
  <p:slideViewPr>
    <p:cSldViewPr snapToGrid="0">
      <p:cViewPr varScale="1">
        <p:scale>
          <a:sx n="46" d="100"/>
          <a:sy n="46" d="100"/>
        </p:scale>
        <p:origin x="54" y="399"/>
      </p:cViewPr>
      <p:guideLst>
        <p:guide orient="horz" pos="2160"/>
        <p:guide pos="3840"/>
      </p:guideLst>
    </p:cSldViewPr>
  </p:slideViewPr>
  <p:outlineViewPr>
    <p:cViewPr>
      <p:scale>
        <a:sx n="33" d="100"/>
        <a:sy n="33" d="100"/>
      </p:scale>
      <p:origin x="0" y="-274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customschemas.google.com/relationships/presentationmetadata" Target="meta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 Elizondo Urrestarazu" userId="55f69862-87eb-458f-9708-9f9beb3bbcb1" providerId="ADAL" clId="{19E2A597-1543-4CD8-AE73-2762E68DC305}"/>
    <pc:docChg chg="modSld">
      <pc:chgData name="Jone Elizondo Urrestarazu" userId="55f69862-87eb-458f-9708-9f9beb3bbcb1" providerId="ADAL" clId="{19E2A597-1543-4CD8-AE73-2762E68DC305}" dt="2023-11-13T15:52:26.461" v="377" actId="13244"/>
      <pc:docMkLst>
        <pc:docMk/>
      </pc:docMkLst>
      <pc:sldChg chg="modSp mod">
        <pc:chgData name="Jone Elizondo Urrestarazu" userId="55f69862-87eb-458f-9708-9f9beb3bbcb1" providerId="ADAL" clId="{19E2A597-1543-4CD8-AE73-2762E68DC305}" dt="2023-11-13T15:48:21.621" v="6" actId="33553"/>
        <pc:sldMkLst>
          <pc:docMk/>
          <pc:sldMk cId="0" sldId="256"/>
        </pc:sldMkLst>
        <pc:spChg chg="mod">
          <ac:chgData name="Jone Elizondo Urrestarazu" userId="55f69862-87eb-458f-9708-9f9beb3bbcb1" providerId="ADAL" clId="{19E2A597-1543-4CD8-AE73-2762E68DC305}" dt="2023-11-13T15:48:21.621" v="6" actId="33553"/>
          <ac:spMkLst>
            <pc:docMk/>
            <pc:sldMk cId="0" sldId="256"/>
            <ac:spMk id="4" creationId="{00000000-0000-0000-0000-000000000000}"/>
          </ac:spMkLst>
        </pc:spChg>
        <pc:picChg chg="mod">
          <ac:chgData name="Jone Elizondo Urrestarazu" userId="55f69862-87eb-458f-9708-9f9beb3bbcb1" providerId="ADAL" clId="{19E2A597-1543-4CD8-AE73-2762E68DC305}" dt="2023-11-13T15:47:47.051" v="2" actId="962"/>
          <ac:picMkLst>
            <pc:docMk/>
            <pc:sldMk cId="0" sldId="256"/>
            <ac:picMk id="89" creationId="{00000000-0000-0000-0000-000000000000}"/>
          </ac:picMkLst>
        </pc:picChg>
      </pc:sldChg>
      <pc:sldChg chg="addSp modSp mod">
        <pc:chgData name="Jone Elizondo Urrestarazu" userId="55f69862-87eb-458f-9708-9f9beb3bbcb1" providerId="ADAL" clId="{19E2A597-1543-4CD8-AE73-2762E68DC305}" dt="2023-11-13T15:52:26.461" v="377" actId="13244"/>
        <pc:sldMkLst>
          <pc:docMk/>
          <pc:sldMk cId="0" sldId="263"/>
        </pc:sldMkLst>
        <pc:spChg chg="add mod">
          <ac:chgData name="Jone Elizondo Urrestarazu" userId="55f69862-87eb-458f-9708-9f9beb3bbcb1" providerId="ADAL" clId="{19E2A597-1543-4CD8-AE73-2762E68DC305}" dt="2023-11-13T15:52:07.423" v="375" actId="13244"/>
          <ac:spMkLst>
            <pc:docMk/>
            <pc:sldMk cId="0" sldId="263"/>
            <ac:spMk id="2" creationId="{13EC03CA-88BE-7478-EDF5-5FE143B7E824}"/>
          </ac:spMkLst>
        </pc:spChg>
        <pc:spChg chg="mod">
          <ac:chgData name="Jone Elizondo Urrestarazu" userId="55f69862-87eb-458f-9708-9f9beb3bbcb1" providerId="ADAL" clId="{19E2A597-1543-4CD8-AE73-2762E68DC305}" dt="2023-11-13T15:51:28.468" v="300" actId="962"/>
          <ac:spMkLst>
            <pc:docMk/>
            <pc:sldMk cId="0" sldId="263"/>
            <ac:spMk id="144" creationId="{00000000-0000-0000-0000-000000000000}"/>
          </ac:spMkLst>
        </pc:spChg>
        <pc:spChg chg="mod">
          <ac:chgData name="Jone Elizondo Urrestarazu" userId="55f69862-87eb-458f-9708-9f9beb3bbcb1" providerId="ADAL" clId="{19E2A597-1543-4CD8-AE73-2762E68DC305}" dt="2023-11-13T15:51:40.373" v="368" actId="962"/>
          <ac:spMkLst>
            <pc:docMk/>
            <pc:sldMk cId="0" sldId="263"/>
            <ac:spMk id="145" creationId="{00000000-0000-0000-0000-000000000000}"/>
          </ac:spMkLst>
        </pc:spChg>
        <pc:spChg chg="mod">
          <ac:chgData name="Jone Elizondo Urrestarazu" userId="55f69862-87eb-458f-9708-9f9beb3bbcb1" providerId="ADAL" clId="{19E2A597-1543-4CD8-AE73-2762E68DC305}" dt="2023-11-13T15:52:26.461" v="377" actId="13244"/>
          <ac:spMkLst>
            <pc:docMk/>
            <pc:sldMk cId="0" sldId="263"/>
            <ac:spMk id="146" creationId="{00000000-0000-0000-0000-000000000000}"/>
          </ac:spMkLst>
        </pc:spChg>
        <pc:spChg chg="mod">
          <ac:chgData name="Jone Elizondo Urrestarazu" userId="55f69862-87eb-458f-9708-9f9beb3bbcb1" providerId="ADAL" clId="{19E2A597-1543-4CD8-AE73-2762E68DC305}" dt="2023-11-13T15:52:23.535" v="376" actId="13244"/>
          <ac:spMkLst>
            <pc:docMk/>
            <pc:sldMk cId="0" sldId="263"/>
            <ac:spMk id="147" creationId="{00000000-0000-0000-0000-000000000000}"/>
          </ac:spMkLst>
        </pc:spChg>
        <pc:grpChg chg="mod">
          <ac:chgData name="Jone Elizondo Urrestarazu" userId="55f69862-87eb-458f-9708-9f9beb3bbcb1" providerId="ADAL" clId="{19E2A597-1543-4CD8-AE73-2762E68DC305}" dt="2023-11-13T15:47:49.611" v="3" actId="962"/>
          <ac:grpSpMkLst>
            <pc:docMk/>
            <pc:sldMk cId="0" sldId="263"/>
            <ac:grpSpMk id="133" creationId="{00000000-0000-0000-0000-000000000000}"/>
          </ac:grpSpMkLst>
        </pc:grpChg>
        <pc:picChg chg="mod">
          <ac:chgData name="Jone Elizondo Urrestarazu" userId="55f69862-87eb-458f-9708-9f9beb3bbcb1" providerId="ADAL" clId="{19E2A597-1543-4CD8-AE73-2762E68DC305}" dt="2023-11-13T15:50:05.037" v="168" actId="962"/>
          <ac:picMkLst>
            <pc:docMk/>
            <pc:sldMk cId="0" sldId="263"/>
            <ac:picMk id="136" creationId="{00000000-0000-0000-0000-000000000000}"/>
          </ac:picMkLst>
        </pc:picChg>
        <pc:picChg chg="mod">
          <ac:chgData name="Jone Elizondo Urrestarazu" userId="55f69862-87eb-458f-9708-9f9beb3bbcb1" providerId="ADAL" clId="{19E2A597-1543-4CD8-AE73-2762E68DC305}" dt="2023-11-13T15:51:15.019" v="254" actId="962"/>
          <ac:picMkLst>
            <pc:docMk/>
            <pc:sldMk cId="0" sldId="263"/>
            <ac:picMk id="137" creationId="{00000000-0000-0000-0000-000000000000}"/>
          </ac:picMkLst>
        </pc:picChg>
        <pc:picChg chg="mod">
          <ac:chgData name="Jone Elizondo Urrestarazu" userId="55f69862-87eb-458f-9708-9f9beb3bbcb1" providerId="ADAL" clId="{19E2A597-1543-4CD8-AE73-2762E68DC305}" dt="2023-11-13T15:51:46.075" v="369" actId="962"/>
          <ac:picMkLst>
            <pc:docMk/>
            <pc:sldMk cId="0" sldId="263"/>
            <ac:picMk id="138" creationId="{00000000-0000-0000-0000-000000000000}"/>
          </ac:picMkLst>
        </pc:picChg>
        <pc:picChg chg="mod">
          <ac:chgData name="Jone Elizondo Urrestarazu" userId="55f69862-87eb-458f-9708-9f9beb3bbcb1" providerId="ADAL" clId="{19E2A597-1543-4CD8-AE73-2762E68DC305}" dt="2023-11-13T15:51:48.747" v="370" actId="962"/>
          <ac:picMkLst>
            <pc:docMk/>
            <pc:sldMk cId="0" sldId="263"/>
            <ac:picMk id="139" creationId="{00000000-0000-0000-0000-000000000000}"/>
          </ac:picMkLst>
        </pc:picChg>
        <pc:picChg chg="mod">
          <ac:chgData name="Jone Elizondo Urrestarazu" userId="55f69862-87eb-458f-9708-9f9beb3bbcb1" providerId="ADAL" clId="{19E2A597-1543-4CD8-AE73-2762E68DC305}" dt="2023-11-13T15:51:51.499" v="371" actId="962"/>
          <ac:picMkLst>
            <pc:docMk/>
            <pc:sldMk cId="0" sldId="263"/>
            <ac:picMk id="140" creationId="{00000000-0000-0000-0000-000000000000}"/>
          </ac:picMkLst>
        </pc:picChg>
        <pc:picChg chg="mod">
          <ac:chgData name="Jone Elizondo Urrestarazu" userId="55f69862-87eb-458f-9708-9f9beb3bbcb1" providerId="ADAL" clId="{19E2A597-1543-4CD8-AE73-2762E68DC305}" dt="2023-11-13T15:51:54.138" v="372" actId="962"/>
          <ac:picMkLst>
            <pc:docMk/>
            <pc:sldMk cId="0" sldId="263"/>
            <ac:picMk id="141" creationId="{00000000-0000-0000-0000-000000000000}"/>
          </ac:picMkLst>
        </pc:picChg>
        <pc:picChg chg="mod">
          <ac:chgData name="Jone Elizondo Urrestarazu" userId="55f69862-87eb-458f-9708-9f9beb3bbcb1" providerId="ADAL" clId="{19E2A597-1543-4CD8-AE73-2762E68DC305}" dt="2023-11-13T15:51:56.581" v="373" actId="962"/>
          <ac:picMkLst>
            <pc:docMk/>
            <pc:sldMk cId="0" sldId="263"/>
            <ac:picMk id="142" creationId="{00000000-0000-0000-0000-000000000000}"/>
          </ac:picMkLst>
        </pc:picChg>
        <pc:picChg chg="mod">
          <ac:chgData name="Jone Elizondo Urrestarazu" userId="55f69862-87eb-458f-9708-9f9beb3bbcb1" providerId="ADAL" clId="{19E2A597-1543-4CD8-AE73-2762E68DC305}" dt="2023-11-13T15:51:59.118" v="374" actId="962"/>
          <ac:picMkLst>
            <pc:docMk/>
            <pc:sldMk cId="0" sldId="263"/>
            <ac:picMk id="143" creationId="{00000000-0000-0000-0000-000000000000}"/>
          </ac:picMkLst>
        </pc:picChg>
      </pc:sldChg>
      <pc:sldChg chg="delSp modSp mod">
        <pc:chgData name="Jone Elizondo Urrestarazu" userId="55f69862-87eb-458f-9708-9f9beb3bbcb1" providerId="ADAL" clId="{19E2A597-1543-4CD8-AE73-2762E68DC305}" dt="2023-11-13T15:48:34.213" v="8" actId="33553"/>
        <pc:sldMkLst>
          <pc:docMk/>
          <pc:sldMk cId="560818942" sldId="269"/>
        </pc:sldMkLst>
        <pc:spChg chg="del">
          <ac:chgData name="Jone Elizondo Urrestarazu" userId="55f69862-87eb-458f-9708-9f9beb3bbcb1" providerId="ADAL" clId="{19E2A597-1543-4CD8-AE73-2762E68DC305}" dt="2023-11-13T15:48:28.531" v="7" actId="478"/>
          <ac:spMkLst>
            <pc:docMk/>
            <pc:sldMk cId="560818942" sldId="269"/>
            <ac:spMk id="2" creationId="{00000000-0000-0000-0000-000000000000}"/>
          </ac:spMkLst>
        </pc:spChg>
        <pc:spChg chg="mod">
          <ac:chgData name="Jone Elizondo Urrestarazu" userId="55f69862-87eb-458f-9708-9f9beb3bbcb1" providerId="ADAL" clId="{19E2A597-1543-4CD8-AE73-2762E68DC305}" dt="2023-11-13T15:48:34.213" v="8" actId="33553"/>
          <ac:spMkLst>
            <pc:docMk/>
            <pc:sldMk cId="560818942" sldId="269"/>
            <ac:spMk id="3" creationId="{00000000-0000-0000-0000-000000000000}"/>
          </ac:spMkLst>
        </pc:spChg>
      </pc:sldChg>
      <pc:sldChg chg="modSp">
        <pc:chgData name="Jone Elizondo Urrestarazu" userId="55f69862-87eb-458f-9708-9f9beb3bbcb1" providerId="ADAL" clId="{19E2A597-1543-4CD8-AE73-2762E68DC305}" dt="2023-11-13T15:49:26.036" v="30" actId="20577"/>
        <pc:sldMkLst>
          <pc:docMk/>
          <pc:sldMk cId="806803532" sldId="273"/>
        </pc:sldMkLst>
        <pc:spChg chg="mod">
          <ac:chgData name="Jone Elizondo Urrestarazu" userId="55f69862-87eb-458f-9708-9f9beb3bbcb1" providerId="ADAL" clId="{19E2A597-1543-4CD8-AE73-2762E68DC305}" dt="2023-11-13T15:49:26.036" v="30" actId="20577"/>
          <ac:spMkLst>
            <pc:docMk/>
            <pc:sldMk cId="806803532" sldId="273"/>
            <ac:spMk id="2" creationId="{00000000-0000-0000-0000-000000000000}"/>
          </ac:spMkLst>
        </pc:spChg>
      </pc:sldChg>
      <pc:sldChg chg="modSp">
        <pc:chgData name="Jone Elizondo Urrestarazu" userId="55f69862-87eb-458f-9708-9f9beb3bbcb1" providerId="ADAL" clId="{19E2A597-1543-4CD8-AE73-2762E68DC305}" dt="2023-11-13T15:49:35.797" v="37" actId="27636"/>
        <pc:sldMkLst>
          <pc:docMk/>
          <pc:sldMk cId="3155004154" sldId="283"/>
        </pc:sldMkLst>
        <pc:spChg chg="mod">
          <ac:chgData name="Jone Elizondo Urrestarazu" userId="55f69862-87eb-458f-9708-9f9beb3bbcb1" providerId="ADAL" clId="{19E2A597-1543-4CD8-AE73-2762E68DC305}" dt="2023-11-13T15:49:35.797" v="37" actId="27636"/>
          <ac:spMkLst>
            <pc:docMk/>
            <pc:sldMk cId="3155004154" sldId="283"/>
            <ac:spMk id="12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254603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7" name="Google Shape;87;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320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Interesting</a:t>
            </a:r>
            <a:r>
              <a:rPr lang="en-US" baseline="0" dirty="0"/>
              <a:t> – For as long as possible refers to the elderly persons physical, psychological, and intellectual capacities – this would not be accepted under the UNCRPD – support services would need to be provided</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5</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6408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35486313b8_1_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35486313b8_1_0:notes"/>
          <p:cNvSpPr txBox="1">
            <a:spLocks noGrp="1"/>
          </p:cNvSpPr>
          <p:nvPr>
            <p:ph type="body" idx="1"/>
          </p:nvPr>
        </p:nvSpPr>
        <p:spPr>
          <a:xfrm>
            <a:off x="679768" y="4777194"/>
            <a:ext cx="54381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g135486313b8_1_0:notes"/>
          <p:cNvSpPr txBox="1">
            <a:spLocks noGrp="1"/>
          </p:cNvSpPr>
          <p:nvPr>
            <p:ph type="sldNum" idx="12"/>
          </p:nvPr>
        </p:nvSpPr>
        <p:spPr>
          <a:xfrm>
            <a:off x="3850443" y="9428584"/>
            <a:ext cx="2945700" cy="498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12</a:t>
            </a:fld>
            <a:endParaRPr/>
          </a:p>
        </p:txBody>
      </p:sp>
    </p:spTree>
    <p:extLst>
      <p:ext uri="{BB962C8B-B14F-4D97-AF65-F5344CB8AC3E}">
        <p14:creationId xmlns:p14="http://schemas.microsoft.com/office/powerpoint/2010/main" val="781948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35486313b8_1_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35486313b8_1_0:notes"/>
          <p:cNvSpPr txBox="1">
            <a:spLocks noGrp="1"/>
          </p:cNvSpPr>
          <p:nvPr>
            <p:ph type="body" idx="1"/>
          </p:nvPr>
        </p:nvSpPr>
        <p:spPr>
          <a:xfrm>
            <a:off x="679768" y="4777194"/>
            <a:ext cx="5438100" cy="3908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5" name="Google Shape;125;g135486313b8_1_0:notes"/>
          <p:cNvSpPr txBox="1">
            <a:spLocks noGrp="1"/>
          </p:cNvSpPr>
          <p:nvPr>
            <p:ph type="sldNum" idx="12"/>
          </p:nvPr>
        </p:nvSpPr>
        <p:spPr>
          <a:xfrm>
            <a:off x="3850443" y="9428584"/>
            <a:ext cx="2945700" cy="498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GB"/>
              <a:t>13</a:t>
            </a:fld>
            <a:endParaRPr/>
          </a:p>
        </p:txBody>
      </p:sp>
    </p:spTree>
    <p:extLst>
      <p:ext uri="{BB962C8B-B14F-4D97-AF65-F5344CB8AC3E}">
        <p14:creationId xmlns:p14="http://schemas.microsoft.com/office/powerpoint/2010/main" val="2017187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smtClean="0">
                <a:solidFill>
                  <a:schemeClr val="dk1"/>
                </a:solidFill>
                <a:latin typeface="Calibri"/>
                <a:ea typeface="Calibri"/>
                <a:cs typeface="Calibri"/>
                <a:sym typeface="Calibri"/>
              </a:rPr>
              <a:t>14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3420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1" name="Google Shape;131;p1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43998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27" name="Google Shape;27;p20"/>
          <p:cNvPicPr preferRelativeResize="0"/>
          <p:nvPr/>
        </p:nvPicPr>
        <p:blipFill rotWithShape="1">
          <a:blip r:embed="rId2">
            <a:alphaModFix/>
          </a:blip>
          <a:srcRect/>
          <a:stretch/>
        </p:blipFill>
        <p:spPr>
          <a:xfrm>
            <a:off x="0" y="0"/>
            <a:ext cx="12192000" cy="6858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8"/>
        <p:cNvGrpSpPr/>
        <p:nvPr/>
      </p:nvGrpSpPr>
      <p:grpSpPr>
        <a:xfrm>
          <a:off x="0" y="0"/>
          <a:ext cx="0" cy="0"/>
          <a:chOff x="0" y="0"/>
          <a:chExt cx="0" cy="0"/>
        </a:xfrm>
      </p:grpSpPr>
      <p:sp>
        <p:nvSpPr>
          <p:cNvPr id="29" name="Google Shape;29;p2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2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2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2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2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7"/>
          <p:cNvSpPr>
            <a:spLocks noGrp="1"/>
          </p:cNvSpPr>
          <p:nvPr>
            <p:ph type="pic" idx="2"/>
          </p:nvPr>
        </p:nvSpPr>
        <p:spPr>
          <a:xfrm>
            <a:off x="5183188" y="987425"/>
            <a:ext cx="6172200" cy="4873625"/>
          </a:xfrm>
          <a:prstGeom prst="rect">
            <a:avLst/>
          </a:prstGeom>
          <a:noFill/>
          <a:ln>
            <a:noFill/>
          </a:ln>
        </p:spPr>
      </p:sp>
      <p:sp>
        <p:nvSpPr>
          <p:cNvPr id="69" name="Google Shape;69;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pic>
        <p:nvPicPr>
          <p:cNvPr id="89" name="Google Shape;89;p1">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 name="Title 3"/>
          <p:cNvSpPr>
            <a:spLocks noGrp="1"/>
          </p:cNvSpPr>
          <p:nvPr>
            <p:ph type="title" idx="4294967295"/>
          </p:nvPr>
        </p:nvSpPr>
        <p:spPr>
          <a:xfrm>
            <a:off x="2045617" y="5018592"/>
            <a:ext cx="9897626" cy="142192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90000"/>
              </a:lnSpc>
              <a:spcBef>
                <a:spcPts val="0"/>
              </a:spcBef>
              <a:spcAft>
                <a:spcPts val="0"/>
              </a:spcAft>
              <a:buClr>
                <a:srgbClr val="000000"/>
              </a:buClr>
              <a:buSzPts val="2200"/>
              <a:buFont typeface="Arial"/>
              <a:buNone/>
              <a:tabLst/>
              <a:defRPr/>
            </a:pPr>
            <a:r>
              <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rPr>
              <a:t>The role and potential of Equality Bodies in Europe: The Maltese </a:t>
            </a:r>
          </a:p>
          <a:p>
            <a:pPr marL="0" marR="0" lvl="0" indent="0" algn="l" defTabSz="914400" rtl="0" eaLnBrk="1" fontAlgn="auto" latinLnBrk="0" hangingPunct="1">
              <a:lnSpc>
                <a:spcPct val="90000"/>
              </a:lnSpc>
              <a:spcBef>
                <a:spcPts val="0"/>
              </a:spcBef>
              <a:spcAft>
                <a:spcPts val="0"/>
              </a:spcAft>
              <a:buClr>
                <a:srgbClr val="000000"/>
              </a:buClr>
              <a:buSzPts val="2200"/>
              <a:buFont typeface="Arial"/>
              <a:buNone/>
              <a:tabLst/>
              <a:defRPr/>
            </a:pPr>
            <a:r>
              <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rPr>
              <a:t>Approach to </a:t>
            </a:r>
            <a:r>
              <a:rPr kumimoji="0" lang="en-US" sz="2400" b="1" i="1" u="none" strike="noStrike" kern="0" cap="none" spc="0" normalizeH="0" baseline="0" noProof="0" dirty="0" err="1">
                <a:ln>
                  <a:noFill/>
                </a:ln>
                <a:solidFill>
                  <a:schemeClr val="bg2"/>
                </a:solidFill>
                <a:effectLst/>
                <a:uLnTx/>
                <a:uFillTx/>
                <a:latin typeface="Calibri"/>
                <a:ea typeface="Calibri"/>
                <a:cs typeface="Calibri"/>
                <a:sym typeface="Calibri"/>
              </a:rPr>
              <a:t>deinstitutionalisation</a:t>
            </a:r>
            <a:endPar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
                <a:srgbClr val="000000"/>
              </a:buClr>
              <a:buSzPts val="2200"/>
              <a:buFont typeface="Arial"/>
              <a:buNone/>
              <a:tabLst/>
              <a:defRPr/>
            </a:pPr>
            <a:endPar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endParaRPr>
          </a:p>
          <a:p>
            <a:pPr marL="0" marR="0" lvl="0" indent="0" algn="l" defTabSz="914400" rtl="0" eaLnBrk="1" fontAlgn="auto" latinLnBrk="0" hangingPunct="1">
              <a:lnSpc>
                <a:spcPct val="90000"/>
              </a:lnSpc>
              <a:spcBef>
                <a:spcPts val="0"/>
              </a:spcBef>
              <a:spcAft>
                <a:spcPts val="0"/>
              </a:spcAft>
              <a:buClr>
                <a:srgbClr val="000000"/>
              </a:buClr>
              <a:buSzPts val="2200"/>
              <a:buFont typeface="Arial"/>
              <a:buNone/>
              <a:tabLst/>
              <a:defRPr/>
            </a:pPr>
            <a:r>
              <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rPr>
              <a:t>16</a:t>
            </a:r>
            <a:r>
              <a:rPr kumimoji="0" lang="en-US" sz="2400" b="1" i="1" u="none" strike="noStrike" kern="0" cap="none" spc="0" normalizeH="0" baseline="30000" noProof="0" dirty="0">
                <a:ln>
                  <a:noFill/>
                </a:ln>
                <a:solidFill>
                  <a:schemeClr val="bg2"/>
                </a:solidFill>
                <a:effectLst/>
                <a:uLnTx/>
                <a:uFillTx/>
                <a:latin typeface="Calibri"/>
                <a:ea typeface="Calibri"/>
                <a:cs typeface="Calibri"/>
                <a:sym typeface="Calibri"/>
              </a:rPr>
              <a:t>th</a:t>
            </a:r>
            <a:r>
              <a:rPr kumimoji="0" lang="en-US" sz="2400" b="1" i="1" u="none" strike="noStrike" kern="0" cap="none" spc="0" normalizeH="0" baseline="0" noProof="0" dirty="0">
                <a:ln>
                  <a:noFill/>
                </a:ln>
                <a:solidFill>
                  <a:schemeClr val="bg2"/>
                </a:solidFill>
                <a:effectLst/>
                <a:uLnTx/>
                <a:uFillTx/>
                <a:latin typeface="Calibri"/>
                <a:ea typeface="Calibri"/>
                <a:cs typeface="Calibri"/>
                <a:sym typeface="Calibri"/>
              </a:rPr>
              <a:t> November 2023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798"/>
            <a:ext cx="10515600" cy="1325563"/>
          </a:xfrm>
        </p:spPr>
        <p:txBody>
          <a:bodyPr>
            <a:normAutofit/>
          </a:bodyPr>
          <a:lstStyle/>
          <a:p>
            <a:r>
              <a:rPr lang="en-US" sz="4800" dirty="0"/>
              <a:t>The key findings – lacunae identified</a:t>
            </a:r>
          </a:p>
        </p:txBody>
      </p:sp>
      <p:sp>
        <p:nvSpPr>
          <p:cNvPr id="3" name="Text Placeholder 2"/>
          <p:cNvSpPr>
            <a:spLocks noGrp="1"/>
          </p:cNvSpPr>
          <p:nvPr>
            <p:ph type="body" idx="1"/>
          </p:nvPr>
        </p:nvSpPr>
        <p:spPr>
          <a:xfrm>
            <a:off x="838200" y="1268063"/>
            <a:ext cx="10515600" cy="5589937"/>
          </a:xfrm>
        </p:spPr>
        <p:txBody>
          <a:bodyPr>
            <a:normAutofit/>
          </a:bodyPr>
          <a:lstStyle/>
          <a:p>
            <a:r>
              <a:rPr lang="en-US" dirty="0"/>
              <a:t>Lack of support services including personal assistants </a:t>
            </a:r>
          </a:p>
          <a:p>
            <a:r>
              <a:rPr lang="en-US" dirty="0"/>
              <a:t>Government funding for service provision needs to be increased however independent community living has been shown in many countries to be less expensive than running institutions</a:t>
            </a:r>
          </a:p>
          <a:p>
            <a:r>
              <a:rPr lang="en-US" dirty="0"/>
              <a:t>Provision of accessible housing and apartments</a:t>
            </a:r>
          </a:p>
          <a:p>
            <a:r>
              <a:rPr lang="en-US" dirty="0"/>
              <a:t>Staff who understand the need for disabled people to be empowered</a:t>
            </a:r>
          </a:p>
          <a:p>
            <a:r>
              <a:rPr lang="en-US" dirty="0"/>
              <a:t>Retraining of residential employees to provide support in the community</a:t>
            </a:r>
          </a:p>
          <a:p>
            <a:r>
              <a:rPr lang="en-US" dirty="0"/>
              <a:t>Personal Assistance salaries are too low to attract local people</a:t>
            </a:r>
          </a:p>
        </p:txBody>
      </p:sp>
    </p:spTree>
    <p:extLst>
      <p:ext uri="{BB962C8B-B14F-4D97-AF65-F5344CB8AC3E}">
        <p14:creationId xmlns:p14="http://schemas.microsoft.com/office/powerpoint/2010/main" val="413099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a:t>Deinstitutionalisation</a:t>
            </a:r>
            <a:r>
              <a:rPr lang="en-US" sz="4800" dirty="0"/>
              <a:t> pre-requisites</a:t>
            </a:r>
          </a:p>
        </p:txBody>
      </p:sp>
      <p:sp>
        <p:nvSpPr>
          <p:cNvPr id="3" name="Text Placeholder 2"/>
          <p:cNvSpPr>
            <a:spLocks noGrp="1"/>
          </p:cNvSpPr>
          <p:nvPr>
            <p:ph type="body" idx="1"/>
          </p:nvPr>
        </p:nvSpPr>
        <p:spPr>
          <a:xfrm>
            <a:off x="838200" y="1460810"/>
            <a:ext cx="10515600" cy="5140711"/>
          </a:xfrm>
        </p:spPr>
        <p:txBody>
          <a:bodyPr>
            <a:normAutofit/>
          </a:bodyPr>
          <a:lstStyle/>
          <a:p>
            <a:r>
              <a:rPr lang="en-US" dirty="0"/>
              <a:t>Change in culture – attitudes towards disabled or elderly persons (overprotection / neglect)</a:t>
            </a:r>
          </a:p>
          <a:p>
            <a:r>
              <a:rPr lang="en-US" dirty="0"/>
              <a:t>Appropriate support for individuals</a:t>
            </a:r>
          </a:p>
          <a:p>
            <a:r>
              <a:rPr lang="en-US" dirty="0"/>
              <a:t>Appropriate housing</a:t>
            </a:r>
          </a:p>
          <a:p>
            <a:r>
              <a:rPr lang="en-US" dirty="0"/>
              <a:t>Retraining of support staff from ‘control’ to ‘empowerment’</a:t>
            </a:r>
          </a:p>
          <a:p>
            <a:r>
              <a:rPr lang="en-US" dirty="0"/>
              <a:t>Training of elderly and disabled persons in daily living skills</a:t>
            </a:r>
          </a:p>
          <a:p>
            <a:r>
              <a:rPr lang="en-US" dirty="0"/>
              <a:t>Shift in Government funding way from institutions</a:t>
            </a:r>
          </a:p>
          <a:p>
            <a:r>
              <a:rPr lang="en-US" dirty="0"/>
              <a:t>Empowerment of the decision-making of the elderly and disabled persons</a:t>
            </a:r>
          </a:p>
          <a:p>
            <a:r>
              <a:rPr lang="en-US" dirty="0"/>
              <a:t>Inter-ministerial co-operation and buy-in will be essential</a:t>
            </a:r>
          </a:p>
          <a:p>
            <a:endParaRPr lang="en-US" dirty="0"/>
          </a:p>
          <a:p>
            <a:endParaRPr lang="en-US" dirty="0"/>
          </a:p>
        </p:txBody>
      </p:sp>
    </p:spTree>
    <p:extLst>
      <p:ext uri="{BB962C8B-B14F-4D97-AF65-F5344CB8AC3E}">
        <p14:creationId xmlns:p14="http://schemas.microsoft.com/office/powerpoint/2010/main" val="2278341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35486313b8_1_0"/>
          <p:cNvSpPr txBox="1">
            <a:spLocks noGrp="1"/>
          </p:cNvSpPr>
          <p:nvPr>
            <p:ph type="title"/>
          </p:nvPr>
        </p:nvSpPr>
        <p:spPr>
          <a:xfrm>
            <a:off x="602530" y="280283"/>
            <a:ext cx="10515600" cy="1325700"/>
          </a:xfrm>
          <a:prstGeom prst="rect">
            <a:avLst/>
          </a:prstGeom>
        </p:spPr>
        <p:txBody>
          <a:bodyPr spcFirstLastPara="1" wrap="square" lIns="91425" tIns="45700" rIns="91425" bIns="45700" anchor="ctr" anchorCtr="0">
            <a:normAutofit/>
          </a:bodyPr>
          <a:lstStyle/>
          <a:p>
            <a:pPr lvl="0"/>
            <a:r>
              <a:rPr lang="en-GB" sz="4800" dirty="0">
                <a:solidFill>
                  <a:schemeClr val="tx2">
                    <a:lumMod val="10000"/>
                  </a:schemeClr>
                </a:solidFill>
              </a:rPr>
              <a:t>The role of CRPD as an Equality Body</a:t>
            </a:r>
            <a:endParaRPr sz="4800" dirty="0">
              <a:solidFill>
                <a:schemeClr val="tx2">
                  <a:lumMod val="10000"/>
                </a:schemeClr>
              </a:solidFill>
            </a:endParaRPr>
          </a:p>
        </p:txBody>
      </p:sp>
      <p:sp>
        <p:nvSpPr>
          <p:cNvPr id="128" name="Google Shape;128;g135486313b8_1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indent="-457200"/>
            <a:r>
              <a:rPr lang="en-US" dirty="0"/>
              <a:t>We receive complaint from residents about lack of autonomy and basic human rights which we investigate and take action upon </a:t>
            </a:r>
          </a:p>
          <a:p>
            <a:pPr indent="-457200"/>
            <a:r>
              <a:rPr lang="en-US" dirty="0"/>
              <a:t>We advocate on behalf of residents with regards to service provision and the need for the Government to commit to the deinstitutionalization process</a:t>
            </a:r>
          </a:p>
          <a:p>
            <a:pPr indent="-457200"/>
            <a:r>
              <a:rPr lang="en-US" dirty="0"/>
              <a:t>We provide training to parents of disabled children to encourage them to avoid overprotection and instead ask for training in independent living skills for their disabled children</a:t>
            </a:r>
          </a:p>
          <a:p>
            <a:pPr indent="-457200"/>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135486313b8_1_0"/>
          <p:cNvSpPr txBox="1">
            <a:spLocks noGrp="1"/>
          </p:cNvSpPr>
          <p:nvPr>
            <p:ph type="title"/>
          </p:nvPr>
        </p:nvSpPr>
        <p:spPr>
          <a:xfrm>
            <a:off x="602530" y="280283"/>
            <a:ext cx="10515600" cy="1325700"/>
          </a:xfrm>
          <a:prstGeom prst="rect">
            <a:avLst/>
          </a:prstGeom>
        </p:spPr>
        <p:txBody>
          <a:bodyPr spcFirstLastPara="1" wrap="square" lIns="91425" tIns="45700" rIns="91425" bIns="45700" anchor="ctr" anchorCtr="0">
            <a:normAutofit/>
          </a:bodyPr>
          <a:lstStyle/>
          <a:p>
            <a:pPr lvl="0"/>
            <a:r>
              <a:rPr lang="en-GB" sz="4800" dirty="0">
                <a:solidFill>
                  <a:schemeClr val="tx2">
                    <a:lumMod val="10000"/>
                  </a:schemeClr>
                </a:solidFill>
              </a:rPr>
              <a:t>The role of CRPD as an Equality Body II</a:t>
            </a:r>
            <a:endParaRPr sz="4800" dirty="0">
              <a:solidFill>
                <a:schemeClr val="tx2">
                  <a:lumMod val="10000"/>
                </a:schemeClr>
              </a:solidFill>
            </a:endParaRPr>
          </a:p>
        </p:txBody>
      </p:sp>
      <p:sp>
        <p:nvSpPr>
          <p:cNvPr id="128" name="Google Shape;128;g135486313b8_1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lnSpcReduction="10000"/>
          </a:bodyPr>
          <a:lstStyle/>
          <a:p>
            <a:pPr indent="-457200"/>
            <a:r>
              <a:rPr lang="en-US" dirty="0"/>
              <a:t>We work with the Ministry and National Service provider on writing legislation and policy in areas such as Personal Autonomy, Personal Assistance Reform, Personal Budgets and Supported Independent Living Services</a:t>
            </a:r>
          </a:p>
          <a:p>
            <a:pPr indent="-457200"/>
            <a:r>
              <a:rPr lang="en-US" dirty="0"/>
              <a:t>We engage actively with NGOs OPDs and individual disabled people to understand their issues and how we can ensure that they are fully included in society </a:t>
            </a:r>
          </a:p>
          <a:p>
            <a:pPr indent="-457200"/>
            <a:r>
              <a:rPr lang="en-US" dirty="0"/>
              <a:t>We create partnerships with Government entities and private </a:t>
            </a:r>
            <a:r>
              <a:rPr lang="en-US" dirty="0" err="1"/>
              <a:t>organisations</a:t>
            </a:r>
            <a:r>
              <a:rPr lang="en-US" dirty="0"/>
              <a:t> who provide assistive equipment and IT equipment ensuring it is fully accessible and will meet the needs of disabled people living independently in the community</a:t>
            </a:r>
          </a:p>
          <a:p>
            <a:pPr indent="-457200"/>
            <a:endParaRPr dirty="0"/>
          </a:p>
        </p:txBody>
      </p:sp>
    </p:spTree>
    <p:extLst>
      <p:ext uri="{BB962C8B-B14F-4D97-AF65-F5344CB8AC3E}">
        <p14:creationId xmlns:p14="http://schemas.microsoft.com/office/powerpoint/2010/main" val="315500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lumMod val="10000"/>
                  </a:schemeClr>
                </a:solidFill>
              </a:rPr>
              <a:t>A final success story - Angela</a:t>
            </a:r>
            <a:endParaRPr lang="en-US" dirty="0">
              <a:solidFill>
                <a:schemeClr val="tx2">
                  <a:lumMod val="10000"/>
                </a:schemeClr>
              </a:solidFill>
            </a:endParaRPr>
          </a:p>
        </p:txBody>
      </p:sp>
      <p:sp>
        <p:nvSpPr>
          <p:cNvPr id="3" name="Text Placeholder 2"/>
          <p:cNvSpPr>
            <a:spLocks noGrp="1"/>
          </p:cNvSpPr>
          <p:nvPr>
            <p:ph type="body" idx="1"/>
          </p:nvPr>
        </p:nvSpPr>
        <p:spPr>
          <a:xfrm>
            <a:off x="838200" y="1401878"/>
            <a:ext cx="10515600" cy="5277701"/>
          </a:xfrm>
        </p:spPr>
        <p:txBody>
          <a:bodyPr>
            <a:normAutofit lnSpcReduction="10000"/>
          </a:bodyPr>
          <a:lstStyle/>
          <a:p>
            <a:pPr indent="-457200"/>
            <a:r>
              <a:rPr lang="en-US" dirty="0"/>
              <a:t>Angela has been profoundly Deaf since birth</a:t>
            </a:r>
          </a:p>
          <a:p>
            <a:pPr indent="-457200"/>
            <a:r>
              <a:rPr lang="en-US" dirty="0"/>
              <a:t>She was sent to live in an institution as her mother could not cope with her at the age of 13</a:t>
            </a:r>
          </a:p>
          <a:p>
            <a:r>
              <a:rPr lang="en-US" dirty="0"/>
              <a:t>She was not taught sign language in the institution so she created her own (which she still uses)</a:t>
            </a:r>
          </a:p>
          <a:p>
            <a:r>
              <a:rPr lang="en-US" dirty="0"/>
              <a:t>She received (eventually) the support of a social worker who worked with her and advocated for her to move into an apartment of her own. </a:t>
            </a:r>
          </a:p>
          <a:p>
            <a:r>
              <a:rPr lang="en-US" dirty="0"/>
              <a:t>Angela now lives on her own in an apartment fitted with assistive equipment. The transition to her own apartment was long and complex as she had been in the institution for 40 years, she works at CRPD and still visits her friends in the institution but values her independence </a:t>
            </a:r>
          </a:p>
        </p:txBody>
      </p:sp>
    </p:spTree>
    <p:extLst>
      <p:ext uri="{BB962C8B-B14F-4D97-AF65-F5344CB8AC3E}">
        <p14:creationId xmlns:p14="http://schemas.microsoft.com/office/powerpoint/2010/main" val="272506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nvPr>
        </p:nvSpPr>
        <p:spPr>
          <a:xfrm>
            <a:off x="838200" y="1825625"/>
            <a:ext cx="10515600" cy="4351338"/>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normAutofit/>
          </a:bodyPr>
          <a:lstStyle/>
          <a:p>
            <a:pPr marL="3314700" marR="0" lvl="7" indent="0" algn="l" defTabSz="914400" rtl="0" eaLnBrk="1" fontAlgn="auto" latinLnBrk="0" hangingPunct="1">
              <a:lnSpc>
                <a:spcPct val="90000"/>
              </a:lnSpc>
              <a:spcBef>
                <a:spcPts val="500"/>
              </a:spcBef>
              <a:spcAft>
                <a:spcPts val="0"/>
              </a:spcAft>
              <a:buClr>
                <a:schemeClr val="dk1"/>
              </a:buClr>
              <a:buSzPts val="1800"/>
              <a:buFont typeface="Arial"/>
              <a:buNone/>
              <a:tabLst/>
              <a:defRPr/>
            </a:pPr>
            <a:endParaRPr kumimoji="0" lang="en-GB" sz="4400" b="1" i="0" u="none" strike="noStrike" kern="0" cap="none" spc="0" normalizeH="0" baseline="0" noProof="0" dirty="0">
              <a:ln>
                <a:noFill/>
              </a:ln>
              <a:solidFill>
                <a:srgbClr val="45818E"/>
              </a:solidFill>
              <a:effectLst/>
              <a:uLnTx/>
              <a:uFillTx/>
              <a:latin typeface="Calibri"/>
              <a:ea typeface="Calibri"/>
              <a:cs typeface="Calibri"/>
              <a:sym typeface="Calibri"/>
            </a:endParaRPr>
          </a:p>
          <a:p>
            <a:pPr marL="3314700" marR="0" lvl="7" indent="0" algn="l" defTabSz="914400" rtl="0" eaLnBrk="1" fontAlgn="auto" latinLnBrk="0" hangingPunct="1">
              <a:lnSpc>
                <a:spcPct val="90000"/>
              </a:lnSpc>
              <a:spcBef>
                <a:spcPts val="500"/>
              </a:spcBef>
              <a:spcAft>
                <a:spcPts val="0"/>
              </a:spcAft>
              <a:buClr>
                <a:schemeClr val="dk1"/>
              </a:buClr>
              <a:buSzPts val="1800"/>
              <a:buFont typeface="Arial"/>
              <a:buNone/>
              <a:tabLst/>
              <a:defRPr/>
            </a:pPr>
            <a:endParaRPr kumimoji="0" lang="en-GB" sz="4400" b="1" i="0" u="none" strike="noStrike" kern="0" cap="none" spc="0" normalizeH="0" baseline="0" noProof="0" dirty="0">
              <a:ln>
                <a:noFill/>
              </a:ln>
              <a:solidFill>
                <a:srgbClr val="45818E"/>
              </a:solidFill>
              <a:effectLst/>
              <a:uLnTx/>
              <a:uFillTx/>
              <a:latin typeface="Calibri"/>
              <a:ea typeface="Calibri"/>
              <a:cs typeface="Calibri"/>
              <a:sym typeface="Calibri"/>
            </a:endParaRPr>
          </a:p>
          <a:p>
            <a:pPr marL="3314700" marR="0" lvl="7" indent="0" algn="l" defTabSz="914400" rtl="0" eaLnBrk="1" fontAlgn="auto" latinLnBrk="0" hangingPunct="1">
              <a:lnSpc>
                <a:spcPct val="90000"/>
              </a:lnSpc>
              <a:spcBef>
                <a:spcPts val="500"/>
              </a:spcBef>
              <a:spcAft>
                <a:spcPts val="0"/>
              </a:spcAft>
              <a:buClr>
                <a:schemeClr val="dk1"/>
              </a:buClr>
              <a:buSzPts val="1800"/>
              <a:buFont typeface="Arial"/>
              <a:buNone/>
              <a:tabLst/>
              <a:defRPr/>
            </a:pPr>
            <a:r>
              <a:rPr kumimoji="0" lang="en-GB" sz="4400" b="1" i="0" u="none" strike="noStrike" kern="0" cap="none" spc="0" normalizeH="0" baseline="0" noProof="0" dirty="0">
                <a:ln>
                  <a:noFill/>
                </a:ln>
                <a:solidFill>
                  <a:srgbClr val="45818E"/>
                </a:solidFill>
                <a:effectLst/>
                <a:uLnTx/>
                <a:uFillTx/>
                <a:latin typeface="Calibri"/>
                <a:ea typeface="Calibri"/>
                <a:cs typeface="Calibri"/>
                <a:sym typeface="Calibri"/>
              </a:rPr>
              <a:t>Thank you!</a:t>
            </a:r>
            <a:endParaRPr kumimoji="0" lang="en-US" sz="4400" b="0" i="0" u="none" strike="noStrike" kern="0" cap="none" spc="0" normalizeH="0" baseline="0" noProof="0" dirty="0">
              <a:ln>
                <a:noFill/>
              </a:ln>
              <a:solidFill>
                <a:schemeClr val="dk1"/>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560818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2"/>
        <p:cNvGrpSpPr/>
        <p:nvPr/>
      </p:nvGrpSpPr>
      <p:grpSpPr>
        <a:xfrm>
          <a:off x="0" y="0"/>
          <a:ext cx="0" cy="0"/>
          <a:chOff x="0" y="0"/>
          <a:chExt cx="0" cy="0"/>
        </a:xfrm>
      </p:grpSpPr>
      <p:grpSp>
        <p:nvGrpSpPr>
          <p:cNvPr id="133" name="Google Shape;133;p17">
            <a:extLst>
              <a:ext uri="{C183D7F6-B498-43B3-948B-1728B52AA6E4}">
                <adec:decorative xmlns:adec="http://schemas.microsoft.com/office/drawing/2017/decorative" val="1"/>
              </a:ext>
            </a:extLst>
          </p:cNvPr>
          <p:cNvGrpSpPr/>
          <p:nvPr/>
        </p:nvGrpSpPr>
        <p:grpSpPr>
          <a:xfrm>
            <a:off x="0" y="0"/>
            <a:ext cx="12192000" cy="6858000"/>
            <a:chOff x="0" y="0"/>
            <a:chExt cx="12192000" cy="6858000"/>
          </a:xfrm>
        </p:grpSpPr>
        <p:pic>
          <p:nvPicPr>
            <p:cNvPr id="134" name="Google Shape;134;p1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5" name="Google Shape;135;p17"/>
            <p:cNvSpPr/>
            <p:nvPr/>
          </p:nvSpPr>
          <p:spPr>
            <a:xfrm>
              <a:off x="1684950" y="1847525"/>
              <a:ext cx="5926800" cy="3044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 name="Title 1">
            <a:extLst>
              <a:ext uri="{FF2B5EF4-FFF2-40B4-BE49-F238E27FC236}">
                <a16:creationId xmlns:a16="http://schemas.microsoft.com/office/drawing/2014/main" id="{13EC03CA-88BE-7478-EDF5-5FE143B7E824}"/>
              </a:ext>
            </a:extLst>
          </p:cNvPr>
          <p:cNvSpPr>
            <a:spLocks noGrp="1"/>
          </p:cNvSpPr>
          <p:nvPr>
            <p:ph type="title"/>
          </p:nvPr>
        </p:nvSpPr>
        <p:spPr>
          <a:xfrm>
            <a:off x="838200" y="-1325563"/>
            <a:ext cx="10515600" cy="1325563"/>
          </a:xfrm>
        </p:spPr>
        <p:txBody>
          <a:bodyPr spcFirstLastPara="1" wrap="square" lIns="91425" tIns="45700" rIns="91425" bIns="45700" anchor="b" anchorCtr="0">
            <a:normAutofit/>
          </a:bodyPr>
          <a:lstStyle/>
          <a:p>
            <a:r>
              <a:rPr lang="en-US" dirty="0"/>
              <a:t>CRPD Malta contact</a:t>
            </a:r>
            <a:endParaRPr lang="en-GB" dirty="0"/>
          </a:p>
        </p:txBody>
      </p:sp>
      <p:pic>
        <p:nvPicPr>
          <p:cNvPr id="136" name="Google Shape;136;p17" descr="CRPD Commission for the rights of persons with disability">
            <a:extLst>
              <a:ext uri="{C183D7F6-B498-43B3-948B-1728B52AA6E4}">
                <adec:decorative xmlns:adec="http://schemas.microsoft.com/office/drawing/2017/decorative" val="0"/>
              </a:ext>
            </a:extLst>
          </p:cNvPr>
          <p:cNvPicPr preferRelativeResize="0"/>
          <p:nvPr/>
        </p:nvPicPr>
        <p:blipFill rotWithShape="1">
          <a:blip r:embed="rId3">
            <a:alphaModFix/>
          </a:blip>
          <a:srcRect l="16485" t="31681" r="37566" b="30602"/>
          <a:stretch/>
        </p:blipFill>
        <p:spPr>
          <a:xfrm>
            <a:off x="1503557" y="443088"/>
            <a:ext cx="5232850" cy="2416225"/>
          </a:xfrm>
          <a:prstGeom prst="rect">
            <a:avLst/>
          </a:prstGeom>
          <a:noFill/>
          <a:ln>
            <a:noFill/>
          </a:ln>
        </p:spPr>
      </p:pic>
      <p:pic>
        <p:nvPicPr>
          <p:cNvPr id="137" name="Google Shape;137;p17" descr="G5 Offices, Triq Salvu Psaila, Birkirkara, Malta&#10;&#10;Phone: +356 2226 7600 (+356)7978855 (SMS for deaf people ONLY)"/>
          <p:cNvPicPr preferRelativeResize="0"/>
          <p:nvPr/>
        </p:nvPicPr>
        <p:blipFill rotWithShape="1">
          <a:blip r:embed="rId4">
            <a:alphaModFix/>
          </a:blip>
          <a:srcRect l="7609"/>
          <a:stretch/>
        </p:blipFill>
        <p:spPr>
          <a:xfrm>
            <a:off x="1831100" y="2929681"/>
            <a:ext cx="6821676" cy="939525"/>
          </a:xfrm>
          <a:prstGeom prst="rect">
            <a:avLst/>
          </a:prstGeom>
          <a:noFill/>
          <a:ln>
            <a:noFill/>
          </a:ln>
        </p:spPr>
      </p:pic>
      <p:pic>
        <p:nvPicPr>
          <p:cNvPr id="138" name="Google Shape;138;p17">
            <a:extLst>
              <a:ext uri="{C183D7F6-B498-43B3-948B-1728B52AA6E4}">
                <adec:decorative xmlns:adec="http://schemas.microsoft.com/office/drawing/2017/decorative" val="1"/>
              </a:ext>
            </a:extLst>
          </p:cNvPr>
          <p:cNvPicPr preferRelativeResize="0"/>
          <p:nvPr/>
        </p:nvPicPr>
        <p:blipFill rotWithShape="1">
          <a:blip r:embed="rId5">
            <a:alphaModFix/>
          </a:blip>
          <a:srcRect/>
          <a:stretch/>
        </p:blipFill>
        <p:spPr>
          <a:xfrm>
            <a:off x="1640600" y="4117100"/>
            <a:ext cx="381000" cy="381000"/>
          </a:xfrm>
          <a:prstGeom prst="rect">
            <a:avLst/>
          </a:prstGeom>
          <a:noFill/>
          <a:ln>
            <a:noFill/>
          </a:ln>
        </p:spPr>
      </p:pic>
      <p:pic>
        <p:nvPicPr>
          <p:cNvPr id="139" name="Google Shape;139;p17">
            <a:extLst>
              <a:ext uri="{C183D7F6-B498-43B3-948B-1728B52AA6E4}">
                <adec:decorative xmlns:adec="http://schemas.microsoft.com/office/drawing/2017/decorative" val="1"/>
              </a:ext>
            </a:extLst>
          </p:cNvPr>
          <p:cNvPicPr preferRelativeResize="0"/>
          <p:nvPr/>
        </p:nvPicPr>
        <p:blipFill rotWithShape="1">
          <a:blip r:embed="rId6">
            <a:alphaModFix/>
          </a:blip>
          <a:srcRect/>
          <a:stretch/>
        </p:blipFill>
        <p:spPr>
          <a:xfrm>
            <a:off x="1640600" y="4879100"/>
            <a:ext cx="381000" cy="381000"/>
          </a:xfrm>
          <a:prstGeom prst="rect">
            <a:avLst/>
          </a:prstGeom>
          <a:noFill/>
          <a:ln>
            <a:noFill/>
          </a:ln>
        </p:spPr>
      </p:pic>
      <p:pic>
        <p:nvPicPr>
          <p:cNvPr id="140" name="Google Shape;140;p17">
            <a:extLst>
              <a:ext uri="{C183D7F6-B498-43B3-948B-1728B52AA6E4}">
                <adec:decorative xmlns:adec="http://schemas.microsoft.com/office/drawing/2017/decorative" val="1"/>
              </a:ext>
            </a:extLst>
          </p:cNvPr>
          <p:cNvPicPr preferRelativeResize="0"/>
          <p:nvPr/>
        </p:nvPicPr>
        <p:blipFill rotWithShape="1">
          <a:blip r:embed="rId7">
            <a:alphaModFix/>
          </a:blip>
          <a:srcRect/>
          <a:stretch/>
        </p:blipFill>
        <p:spPr>
          <a:xfrm>
            <a:off x="2255938" y="4879100"/>
            <a:ext cx="381000" cy="381000"/>
          </a:xfrm>
          <a:prstGeom prst="rect">
            <a:avLst/>
          </a:prstGeom>
          <a:noFill/>
          <a:ln>
            <a:noFill/>
          </a:ln>
        </p:spPr>
      </p:pic>
      <p:pic>
        <p:nvPicPr>
          <p:cNvPr id="141" name="Google Shape;141;p17">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5677275" y="5458800"/>
            <a:ext cx="381000" cy="381000"/>
          </a:xfrm>
          <a:prstGeom prst="rect">
            <a:avLst/>
          </a:prstGeom>
          <a:noFill/>
          <a:ln>
            <a:noFill/>
          </a:ln>
        </p:spPr>
      </p:pic>
      <p:pic>
        <p:nvPicPr>
          <p:cNvPr id="142" name="Google Shape;142;p17">
            <a:extLst>
              <a:ext uri="{C183D7F6-B498-43B3-948B-1728B52AA6E4}">
                <adec:decorative xmlns:adec="http://schemas.microsoft.com/office/drawing/2017/decorative" val="1"/>
              </a:ext>
            </a:extLst>
          </p:cNvPr>
          <p:cNvPicPr preferRelativeResize="0"/>
          <p:nvPr/>
        </p:nvPicPr>
        <p:blipFill rotWithShape="1">
          <a:blip r:embed="rId9">
            <a:alphaModFix/>
          </a:blip>
          <a:srcRect/>
          <a:stretch/>
        </p:blipFill>
        <p:spPr>
          <a:xfrm>
            <a:off x="5677275" y="4879100"/>
            <a:ext cx="381000" cy="381000"/>
          </a:xfrm>
          <a:prstGeom prst="rect">
            <a:avLst/>
          </a:prstGeom>
          <a:noFill/>
          <a:ln>
            <a:noFill/>
          </a:ln>
        </p:spPr>
      </p:pic>
      <p:pic>
        <p:nvPicPr>
          <p:cNvPr id="143" name="Google Shape;143;p17">
            <a:extLst>
              <a:ext uri="{C183D7F6-B498-43B3-948B-1728B52AA6E4}">
                <adec:decorative xmlns:adec="http://schemas.microsoft.com/office/drawing/2017/decorative" val="1"/>
              </a:ext>
            </a:extLst>
          </p:cNvPr>
          <p:cNvPicPr preferRelativeResize="0"/>
          <p:nvPr/>
        </p:nvPicPr>
        <p:blipFill rotWithShape="1">
          <a:blip r:embed="rId10">
            <a:alphaModFix/>
          </a:blip>
          <a:srcRect/>
          <a:stretch/>
        </p:blipFill>
        <p:spPr>
          <a:xfrm>
            <a:off x="1640600" y="5532700"/>
            <a:ext cx="381000" cy="381000"/>
          </a:xfrm>
          <a:prstGeom prst="rect">
            <a:avLst/>
          </a:prstGeom>
          <a:noFill/>
          <a:ln>
            <a:noFill/>
          </a:ln>
        </p:spPr>
      </p:pic>
      <p:sp>
        <p:nvSpPr>
          <p:cNvPr id="144" name="Google Shape;144;p17" descr="www.crpd.org.mt"/>
          <p:cNvSpPr txBox="1">
            <a:spLocks noGrp="1"/>
          </p:cNvSpPr>
          <p:nvPr>
            <p:ph type="body" idx="1"/>
          </p:nvPr>
        </p:nvSpPr>
        <p:spPr>
          <a:xfrm>
            <a:off x="2137688" y="4117100"/>
            <a:ext cx="2150700" cy="38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sz="2025" b="1" dirty="0"/>
              <a:t>www.crpd.org.mt</a:t>
            </a:r>
            <a:endParaRPr sz="2025" b="1" dirty="0"/>
          </a:p>
        </p:txBody>
      </p:sp>
      <p:sp>
        <p:nvSpPr>
          <p:cNvPr id="145" name="Google Shape;145;p17" descr="Facebook and instagram: @crpdmalta"/>
          <p:cNvSpPr txBox="1">
            <a:spLocks noGrp="1"/>
          </p:cNvSpPr>
          <p:nvPr>
            <p:ph type="body" idx="1"/>
          </p:nvPr>
        </p:nvSpPr>
        <p:spPr>
          <a:xfrm>
            <a:off x="2871300" y="4879100"/>
            <a:ext cx="1601700" cy="38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sz="2025" b="1" dirty="0"/>
              <a:t>@</a:t>
            </a:r>
            <a:r>
              <a:rPr lang="en-GB" sz="2025" b="1" dirty="0" err="1"/>
              <a:t>crpdmalta</a:t>
            </a:r>
            <a:endParaRPr sz="2025" b="1" dirty="0"/>
          </a:p>
        </p:txBody>
      </p:sp>
      <p:sp>
        <p:nvSpPr>
          <p:cNvPr id="148" name="Google Shape;148;p17"/>
          <p:cNvSpPr txBox="1">
            <a:spLocks noGrp="1"/>
          </p:cNvSpPr>
          <p:nvPr>
            <p:ph type="body" idx="1"/>
          </p:nvPr>
        </p:nvSpPr>
        <p:spPr>
          <a:xfrm>
            <a:off x="2137700" y="5532700"/>
            <a:ext cx="1809300" cy="38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sz="2025" b="1"/>
              <a:t>CRPD Malta</a:t>
            </a:r>
            <a:endParaRPr sz="2025" b="1"/>
          </a:p>
        </p:txBody>
      </p:sp>
      <p:sp>
        <p:nvSpPr>
          <p:cNvPr id="146" name="Google Shape;146;p17"/>
          <p:cNvSpPr txBox="1">
            <a:spLocks noGrp="1"/>
          </p:cNvSpPr>
          <p:nvPr>
            <p:ph type="body" idx="1"/>
          </p:nvPr>
        </p:nvSpPr>
        <p:spPr>
          <a:xfrm>
            <a:off x="6423150" y="4879100"/>
            <a:ext cx="1809300" cy="38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sz="2025" b="1"/>
              <a:t>@CRPD_Malta</a:t>
            </a:r>
            <a:endParaRPr sz="2025" b="1"/>
          </a:p>
        </p:txBody>
      </p:sp>
      <p:sp>
        <p:nvSpPr>
          <p:cNvPr id="147" name="Google Shape;147;p17"/>
          <p:cNvSpPr txBox="1">
            <a:spLocks noGrp="1"/>
          </p:cNvSpPr>
          <p:nvPr>
            <p:ph type="body" idx="1"/>
          </p:nvPr>
        </p:nvSpPr>
        <p:spPr>
          <a:xfrm>
            <a:off x="6423150" y="5458800"/>
            <a:ext cx="3175800" cy="381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GB" sz="2025" b="1"/>
              <a:t>Commission for the Rights of Persons with Disability (CRPD) Malta</a:t>
            </a:r>
            <a:endParaRPr sz="2025"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is deinstitutionalization?</a:t>
            </a:r>
          </a:p>
        </p:txBody>
      </p:sp>
      <p:sp>
        <p:nvSpPr>
          <p:cNvPr id="3" name="Text Placeholder 2"/>
          <p:cNvSpPr>
            <a:spLocks noGrp="1"/>
          </p:cNvSpPr>
          <p:nvPr>
            <p:ph type="body" idx="1"/>
          </p:nvPr>
        </p:nvSpPr>
        <p:spPr>
          <a:xfrm>
            <a:off x="838200" y="1825624"/>
            <a:ext cx="10515600" cy="4775897"/>
          </a:xfrm>
        </p:spPr>
        <p:txBody>
          <a:bodyPr>
            <a:normAutofit/>
          </a:bodyPr>
          <a:lstStyle/>
          <a:p>
            <a:pPr lvl="1"/>
            <a:r>
              <a:rPr lang="en-US" dirty="0"/>
              <a:t>The removal of persons living in institutions to live in the community</a:t>
            </a:r>
          </a:p>
          <a:p>
            <a:pPr lvl="1"/>
            <a:endParaRPr lang="en-US" dirty="0"/>
          </a:p>
          <a:p>
            <a:pPr lvl="1"/>
            <a:r>
              <a:rPr lang="en-US" dirty="0"/>
              <a:t>Allowing the people who have lived in institutions to make their own decisions about the way they live their lives.</a:t>
            </a:r>
          </a:p>
          <a:p>
            <a:pPr marL="571500" lvl="1" indent="0">
              <a:buNone/>
            </a:pPr>
            <a:endParaRPr lang="en-US" dirty="0"/>
          </a:p>
          <a:p>
            <a:pPr lvl="1"/>
            <a:r>
              <a:rPr lang="en-US" dirty="0"/>
              <a:t>Providing the necessary support to enable elderly or disabled people to be fully included in society in terms of financial support as well as service provision</a:t>
            </a:r>
          </a:p>
          <a:p>
            <a:pPr marL="571500" lvl="1" indent="0">
              <a:buNone/>
            </a:pPr>
            <a:endParaRPr lang="en-US" dirty="0"/>
          </a:p>
          <a:p>
            <a:pPr lvl="1"/>
            <a:r>
              <a:rPr lang="en-US" dirty="0"/>
              <a:t>Ongoing counselling and psychological support for those who have become </a:t>
            </a:r>
            <a:r>
              <a:rPr lang="en-US" dirty="0" err="1"/>
              <a:t>institutionalised</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21548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UNCRPD</a:t>
            </a:r>
          </a:p>
        </p:txBody>
      </p:sp>
      <p:sp>
        <p:nvSpPr>
          <p:cNvPr id="3" name="Text Placeholder 2"/>
          <p:cNvSpPr>
            <a:spLocks noGrp="1"/>
          </p:cNvSpPr>
          <p:nvPr>
            <p:ph type="body" idx="1"/>
          </p:nvPr>
        </p:nvSpPr>
        <p:spPr>
          <a:xfrm>
            <a:off x="838200" y="1825624"/>
            <a:ext cx="10515600" cy="4775897"/>
          </a:xfrm>
        </p:spPr>
        <p:txBody>
          <a:bodyPr>
            <a:normAutofit lnSpcReduction="10000"/>
          </a:bodyPr>
          <a:lstStyle/>
          <a:p>
            <a:pPr lvl="1"/>
            <a:r>
              <a:rPr lang="en-US" dirty="0"/>
              <a:t>Article 19 Living independently and being in the community</a:t>
            </a:r>
          </a:p>
          <a:p>
            <a:pPr lvl="1"/>
            <a:endParaRPr lang="en-US" dirty="0"/>
          </a:p>
          <a:p>
            <a:pPr lvl="1"/>
            <a:r>
              <a:rPr lang="en-US" dirty="0"/>
              <a:t>Opportunity to choose their place of residence, where and with whom</a:t>
            </a:r>
          </a:p>
          <a:p>
            <a:pPr marL="571500" lvl="1" indent="0">
              <a:buNone/>
            </a:pPr>
            <a:r>
              <a:rPr lang="en-US" dirty="0"/>
              <a:t>     and not to be obliged to live in a particular living arrangement</a:t>
            </a:r>
          </a:p>
          <a:p>
            <a:pPr marL="571500" lvl="1" indent="0">
              <a:buNone/>
            </a:pPr>
            <a:endParaRPr lang="en-US" dirty="0"/>
          </a:p>
          <a:p>
            <a:pPr lvl="1"/>
            <a:r>
              <a:rPr lang="en-US" dirty="0"/>
              <a:t>Access to in-home, residential and other community support services</a:t>
            </a:r>
          </a:p>
          <a:p>
            <a:pPr marL="571500" lvl="1" indent="0">
              <a:buNone/>
            </a:pPr>
            <a:r>
              <a:rPr lang="en-US" dirty="0"/>
              <a:t>     including personal assistance necessary to support independent living </a:t>
            </a:r>
          </a:p>
          <a:p>
            <a:pPr marL="571500" lvl="1" indent="0">
              <a:buNone/>
            </a:pPr>
            <a:r>
              <a:rPr lang="en-US" dirty="0"/>
              <a:t>     and inclusion in the community, preventing isolation and segregation</a:t>
            </a:r>
          </a:p>
          <a:p>
            <a:pPr marL="571500" lvl="1" indent="0">
              <a:buNone/>
            </a:pPr>
            <a:endParaRPr lang="en-US" dirty="0"/>
          </a:p>
          <a:p>
            <a:pPr lvl="1"/>
            <a:r>
              <a:rPr lang="en-US" dirty="0"/>
              <a:t>Community services and facilities for the general population are available</a:t>
            </a:r>
          </a:p>
          <a:p>
            <a:pPr marL="571500" lvl="1" indent="0">
              <a:buNone/>
            </a:pPr>
            <a:r>
              <a:rPr lang="en-US" dirty="0"/>
              <a:t>     on an equal basis to persons with disabilities and are responsive to their</a:t>
            </a:r>
          </a:p>
          <a:p>
            <a:pPr marL="571500" lvl="1" indent="0">
              <a:buNone/>
            </a:pPr>
            <a:r>
              <a:rPr lang="en-US" dirty="0"/>
              <a:t>     needs </a:t>
            </a:r>
          </a:p>
          <a:p>
            <a:pPr lvl="1"/>
            <a:endParaRPr lang="en-US" dirty="0"/>
          </a:p>
          <a:p>
            <a:endParaRPr lang="en-US" dirty="0"/>
          </a:p>
          <a:p>
            <a:endParaRPr lang="en-US" dirty="0"/>
          </a:p>
        </p:txBody>
      </p:sp>
    </p:spTree>
    <p:extLst>
      <p:ext uri="{BB962C8B-B14F-4D97-AF65-F5344CB8AC3E}">
        <p14:creationId xmlns:p14="http://schemas.microsoft.com/office/powerpoint/2010/main" val="3455511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European Social Charter</a:t>
            </a:r>
          </a:p>
        </p:txBody>
      </p:sp>
      <p:sp>
        <p:nvSpPr>
          <p:cNvPr id="3" name="Text Placeholder 2"/>
          <p:cNvSpPr>
            <a:spLocks noGrp="1"/>
          </p:cNvSpPr>
          <p:nvPr>
            <p:ph type="body" idx="1"/>
          </p:nvPr>
        </p:nvSpPr>
        <p:spPr>
          <a:xfrm>
            <a:off x="838200" y="1446482"/>
            <a:ext cx="10515600" cy="5132738"/>
          </a:xfrm>
        </p:spPr>
        <p:txBody>
          <a:bodyPr>
            <a:normAutofit fontScale="92500" lnSpcReduction="10000"/>
          </a:bodyPr>
          <a:lstStyle/>
          <a:p>
            <a:pPr lvl="1"/>
            <a:r>
              <a:rPr lang="en-US" dirty="0"/>
              <a:t>Article 15 - The right of persons with disabilities to independence, social integration and participation in the life of the community</a:t>
            </a:r>
          </a:p>
          <a:p>
            <a:pPr lvl="1"/>
            <a:endParaRPr lang="en-US" dirty="0"/>
          </a:p>
          <a:p>
            <a:pPr lvl="1"/>
            <a:r>
              <a:rPr lang="en-US" dirty="0"/>
              <a:t>Provide persons with disability with guidance, education and vocational </a:t>
            </a:r>
          </a:p>
          <a:p>
            <a:pPr marL="571500" lvl="1" indent="0">
              <a:buNone/>
            </a:pPr>
            <a:r>
              <a:rPr lang="en-US" dirty="0"/>
              <a:t>     training in the framework of general schemes or through specialized</a:t>
            </a:r>
          </a:p>
          <a:p>
            <a:pPr marL="571500" lvl="1" indent="0">
              <a:buNone/>
            </a:pPr>
            <a:r>
              <a:rPr lang="en-US" dirty="0"/>
              <a:t>     bodies, public or private</a:t>
            </a:r>
          </a:p>
          <a:p>
            <a:pPr marL="571500" lvl="1" indent="0">
              <a:buNone/>
            </a:pPr>
            <a:endParaRPr lang="en-US" dirty="0"/>
          </a:p>
          <a:p>
            <a:pPr lvl="1"/>
            <a:r>
              <a:rPr lang="en-US" dirty="0"/>
              <a:t>Promote access to employment, encouraging employers to hire and retain </a:t>
            </a:r>
          </a:p>
          <a:p>
            <a:pPr marL="571500" lvl="1" indent="0">
              <a:buNone/>
            </a:pPr>
            <a:r>
              <a:rPr lang="en-US" dirty="0"/>
              <a:t>     persons with disabilities in mainstream employment with adjusted working </a:t>
            </a:r>
          </a:p>
          <a:p>
            <a:pPr marL="571500" lvl="1" indent="0">
              <a:buNone/>
            </a:pPr>
            <a:r>
              <a:rPr lang="en-US" dirty="0"/>
              <a:t>     conditions if necessary, or by creating sheltered employment which may include</a:t>
            </a:r>
          </a:p>
          <a:p>
            <a:pPr marL="571500" lvl="1" indent="0">
              <a:buNone/>
            </a:pPr>
            <a:r>
              <a:rPr lang="en-US" dirty="0"/>
              <a:t>     specialized placement and support services</a:t>
            </a:r>
          </a:p>
          <a:p>
            <a:pPr marL="571500" lvl="1" indent="0">
              <a:buNone/>
            </a:pPr>
            <a:endParaRPr lang="en-US" dirty="0"/>
          </a:p>
          <a:p>
            <a:pPr lvl="1"/>
            <a:r>
              <a:rPr lang="en-US" dirty="0"/>
              <a:t>Promote full social integration and participation in the community through</a:t>
            </a:r>
          </a:p>
          <a:p>
            <a:pPr marL="571500" lvl="1" indent="0">
              <a:buNone/>
            </a:pPr>
            <a:r>
              <a:rPr lang="en-US" dirty="0"/>
              <a:t>     measures including technical aids to overcome communication and mobility</a:t>
            </a:r>
          </a:p>
          <a:p>
            <a:pPr marL="571500" lvl="1" indent="0">
              <a:buNone/>
            </a:pPr>
            <a:r>
              <a:rPr lang="en-US" dirty="0"/>
              <a:t>     barriers and enabling access to transport, housing cultural activities and leisure</a:t>
            </a:r>
          </a:p>
          <a:p>
            <a:pPr lvl="1"/>
            <a:endParaRPr lang="en-US" dirty="0"/>
          </a:p>
          <a:p>
            <a:endParaRPr lang="en-US" dirty="0"/>
          </a:p>
          <a:p>
            <a:endParaRPr lang="en-US" dirty="0"/>
          </a:p>
        </p:txBody>
      </p:sp>
    </p:spTree>
    <p:extLst>
      <p:ext uri="{BB962C8B-B14F-4D97-AF65-F5344CB8AC3E}">
        <p14:creationId xmlns:p14="http://schemas.microsoft.com/office/powerpoint/2010/main" val="97162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European Social Charter II</a:t>
            </a:r>
          </a:p>
        </p:txBody>
      </p:sp>
      <p:sp>
        <p:nvSpPr>
          <p:cNvPr id="3" name="Text Placeholder 2"/>
          <p:cNvSpPr>
            <a:spLocks noGrp="1"/>
          </p:cNvSpPr>
          <p:nvPr>
            <p:ph type="body" idx="1"/>
          </p:nvPr>
        </p:nvSpPr>
        <p:spPr>
          <a:xfrm>
            <a:off x="838200" y="1446482"/>
            <a:ext cx="10515600" cy="5132738"/>
          </a:xfrm>
        </p:spPr>
        <p:txBody>
          <a:bodyPr>
            <a:normAutofit fontScale="92500" lnSpcReduction="10000"/>
          </a:bodyPr>
          <a:lstStyle/>
          <a:p>
            <a:pPr lvl="1"/>
            <a:r>
              <a:rPr lang="en-US" dirty="0"/>
              <a:t>Article 23 - The right of elderly persons to social protection</a:t>
            </a:r>
          </a:p>
          <a:p>
            <a:pPr marL="571500" lvl="1" indent="0">
              <a:buNone/>
            </a:pPr>
            <a:r>
              <a:rPr lang="en-US" dirty="0"/>
              <a:t>     </a:t>
            </a:r>
          </a:p>
          <a:p>
            <a:pPr lvl="1"/>
            <a:r>
              <a:rPr lang="en-US" dirty="0"/>
              <a:t>To enable elderly persons to remain full members of society for as long</a:t>
            </a:r>
          </a:p>
          <a:p>
            <a:pPr marL="571500" lvl="1" indent="0">
              <a:buNone/>
            </a:pPr>
            <a:r>
              <a:rPr lang="en-US" dirty="0"/>
              <a:t>     as possible by providing adequate resources to live a decent life and play</a:t>
            </a:r>
          </a:p>
          <a:p>
            <a:pPr marL="571500" lvl="1" indent="0">
              <a:buNone/>
            </a:pPr>
            <a:r>
              <a:rPr lang="en-US" dirty="0"/>
              <a:t>     an active part in society and adequate information about services and</a:t>
            </a:r>
          </a:p>
          <a:p>
            <a:pPr marL="571500" lvl="1" indent="0">
              <a:buNone/>
            </a:pPr>
            <a:r>
              <a:rPr lang="en-US" dirty="0"/>
              <a:t>     facilities available for the elderly and the opportunity to make use of them</a:t>
            </a:r>
          </a:p>
          <a:p>
            <a:pPr marL="571500" lvl="1" indent="0">
              <a:buNone/>
            </a:pPr>
            <a:endParaRPr lang="en-US" dirty="0"/>
          </a:p>
          <a:p>
            <a:pPr lvl="1"/>
            <a:r>
              <a:rPr lang="en-US" dirty="0"/>
              <a:t>To enable elderly persons to choose their lifestyle freely, leading independent lives in familiar surroundings for as long as they wish by providing housing suited to their needs or by providing adequate support for adaptations</a:t>
            </a:r>
          </a:p>
          <a:p>
            <a:pPr lvl="1"/>
            <a:endParaRPr lang="en-US" dirty="0"/>
          </a:p>
          <a:p>
            <a:pPr lvl="1"/>
            <a:r>
              <a:rPr lang="en-US" dirty="0"/>
              <a:t>To guarantee elderly persons living in institutions appropriate support whilst respecting their privacy and participation in decisions concerning living conditions in the institution.</a:t>
            </a:r>
          </a:p>
          <a:p>
            <a:pPr marL="571500" lvl="1" indent="0">
              <a:buNone/>
            </a:pPr>
            <a:r>
              <a:rPr lang="en-US" dirty="0"/>
              <a:t>     </a:t>
            </a:r>
          </a:p>
          <a:p>
            <a:endParaRPr lang="en-US" dirty="0"/>
          </a:p>
          <a:p>
            <a:endParaRPr lang="en-US" dirty="0"/>
          </a:p>
        </p:txBody>
      </p:sp>
    </p:spTree>
    <p:extLst>
      <p:ext uri="{BB962C8B-B14F-4D97-AF65-F5344CB8AC3E}">
        <p14:creationId xmlns:p14="http://schemas.microsoft.com/office/powerpoint/2010/main" val="80680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Institutions</a:t>
            </a:r>
          </a:p>
        </p:txBody>
      </p:sp>
      <p:sp>
        <p:nvSpPr>
          <p:cNvPr id="3" name="Text Placeholder 2"/>
          <p:cNvSpPr>
            <a:spLocks noGrp="1"/>
          </p:cNvSpPr>
          <p:nvPr>
            <p:ph type="body" idx="1"/>
          </p:nvPr>
        </p:nvSpPr>
        <p:spPr>
          <a:xfrm>
            <a:off x="838200" y="1825624"/>
            <a:ext cx="10515600" cy="4775897"/>
          </a:xfrm>
        </p:spPr>
        <p:txBody>
          <a:bodyPr/>
          <a:lstStyle/>
          <a:p>
            <a:r>
              <a:rPr lang="en-US" dirty="0"/>
              <a:t>Can be of any size – not necessarily large</a:t>
            </a:r>
          </a:p>
          <a:p>
            <a:r>
              <a:rPr lang="en-US" dirty="0"/>
              <a:t>Residents live under surveillance</a:t>
            </a:r>
          </a:p>
          <a:p>
            <a:r>
              <a:rPr lang="en-US" dirty="0"/>
              <a:t>Lack of ability to make their own decisions</a:t>
            </a:r>
          </a:p>
          <a:p>
            <a:r>
              <a:rPr lang="en-US" dirty="0"/>
              <a:t>Live by a time-table</a:t>
            </a:r>
          </a:p>
          <a:p>
            <a:r>
              <a:rPr lang="en-US" dirty="0"/>
              <a:t>Relationships scrutinized and controlled</a:t>
            </a:r>
          </a:p>
          <a:p>
            <a:r>
              <a:rPr lang="en-US" dirty="0"/>
              <a:t>Affects mental wellbeing</a:t>
            </a:r>
          </a:p>
          <a:p>
            <a:endParaRPr lang="en-US" dirty="0"/>
          </a:p>
          <a:p>
            <a:r>
              <a:rPr lang="en-US" dirty="0"/>
              <a:t>All of the above are an attack on fundamental human rights</a:t>
            </a:r>
          </a:p>
          <a:p>
            <a:endParaRPr lang="en-US" dirty="0"/>
          </a:p>
          <a:p>
            <a:endParaRPr lang="en-US" dirty="0"/>
          </a:p>
        </p:txBody>
      </p:sp>
    </p:spTree>
    <p:extLst>
      <p:ext uri="{BB962C8B-B14F-4D97-AF65-F5344CB8AC3E}">
        <p14:creationId xmlns:p14="http://schemas.microsoft.com/office/powerpoint/2010/main" val="120336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1325563"/>
          </a:xfrm>
        </p:spPr>
        <p:txBody>
          <a:bodyPr>
            <a:normAutofit fontScale="90000"/>
          </a:bodyPr>
          <a:lstStyle/>
          <a:p>
            <a:r>
              <a:rPr lang="en-US" sz="4800" dirty="0"/>
              <a:t>The Maltese approach to </a:t>
            </a:r>
            <a:r>
              <a:rPr lang="en-US" sz="4800" dirty="0" err="1"/>
              <a:t>deinstitutionalisation</a:t>
            </a:r>
            <a:endParaRPr lang="en-US" sz="4800" dirty="0"/>
          </a:p>
        </p:txBody>
      </p:sp>
      <p:sp>
        <p:nvSpPr>
          <p:cNvPr id="3" name="Text Placeholder 2"/>
          <p:cNvSpPr>
            <a:spLocks noGrp="1"/>
          </p:cNvSpPr>
          <p:nvPr>
            <p:ph type="body" idx="1"/>
          </p:nvPr>
        </p:nvSpPr>
        <p:spPr>
          <a:xfrm>
            <a:off x="838200" y="1825624"/>
            <a:ext cx="10515600" cy="4775897"/>
          </a:xfrm>
        </p:spPr>
        <p:txBody>
          <a:bodyPr>
            <a:normAutofit fontScale="92500"/>
          </a:bodyPr>
          <a:lstStyle/>
          <a:p>
            <a:r>
              <a:rPr lang="en-US" dirty="0"/>
              <a:t>The Maltese National Disability Strategy states that by 2030 a detailed strategy needs to be in place to begin the process of </a:t>
            </a:r>
            <a:r>
              <a:rPr lang="en-US" dirty="0" err="1"/>
              <a:t>deinstitutionalisation</a:t>
            </a:r>
            <a:endParaRPr lang="en-US" dirty="0"/>
          </a:p>
          <a:p>
            <a:r>
              <a:rPr lang="en-US" dirty="0"/>
              <a:t>The Ministry’s Directorate of Disability Issues is responsible along with CRPD and the national disability service provider for cresting this strategy</a:t>
            </a:r>
          </a:p>
          <a:p>
            <a:r>
              <a:rPr lang="en-US" dirty="0"/>
              <a:t>The first part of this process was to find out what the current state of affairs was with regards to institutions</a:t>
            </a:r>
          </a:p>
          <a:p>
            <a:r>
              <a:rPr lang="en-US" dirty="0"/>
              <a:t>Alongside this work Malta reached out to ENIL to assist with the planning </a:t>
            </a:r>
          </a:p>
          <a:p>
            <a:r>
              <a:rPr lang="en-US" dirty="0"/>
              <a:t>In 2021 CRPD began an 18 month research into the institutions in Malta</a:t>
            </a:r>
          </a:p>
          <a:p>
            <a:endParaRPr lang="en-US" dirty="0"/>
          </a:p>
          <a:p>
            <a:endParaRPr lang="en-US" dirty="0"/>
          </a:p>
        </p:txBody>
      </p:sp>
    </p:spTree>
    <p:extLst>
      <p:ext uri="{BB962C8B-B14F-4D97-AF65-F5344CB8AC3E}">
        <p14:creationId xmlns:p14="http://schemas.microsoft.com/office/powerpoint/2010/main" val="207395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The Research</a:t>
            </a:r>
          </a:p>
        </p:txBody>
      </p:sp>
      <p:sp>
        <p:nvSpPr>
          <p:cNvPr id="3" name="Text Placeholder 2"/>
          <p:cNvSpPr>
            <a:spLocks noGrp="1"/>
          </p:cNvSpPr>
          <p:nvPr>
            <p:ph type="body" idx="1"/>
          </p:nvPr>
        </p:nvSpPr>
        <p:spPr>
          <a:xfrm>
            <a:off x="838200" y="1268063"/>
            <a:ext cx="10515600" cy="5589937"/>
          </a:xfrm>
        </p:spPr>
        <p:txBody>
          <a:bodyPr>
            <a:normAutofit/>
          </a:bodyPr>
          <a:lstStyle/>
          <a:p>
            <a:r>
              <a:rPr lang="en-US" dirty="0"/>
              <a:t>The aim of the research was centered on the following aspects:</a:t>
            </a:r>
          </a:p>
          <a:p>
            <a:r>
              <a:rPr lang="en-US" dirty="0"/>
              <a:t>What needs to be included in the plan</a:t>
            </a:r>
          </a:p>
          <a:p>
            <a:r>
              <a:rPr lang="en-US" dirty="0"/>
              <a:t>How to move from a structure based on residential care to one based on community support</a:t>
            </a:r>
          </a:p>
          <a:p>
            <a:r>
              <a:rPr lang="en-US" dirty="0"/>
              <a:t>The lived experiences of the residents of the institutions</a:t>
            </a:r>
          </a:p>
          <a:p>
            <a:r>
              <a:rPr lang="en-US" dirty="0"/>
              <a:t>How the management of institutions felt about a move towards deinstitutionalization</a:t>
            </a:r>
          </a:p>
          <a:p>
            <a:r>
              <a:rPr lang="en-US" dirty="0"/>
              <a:t>The views of the CRPD Consultative Committee of Persons with Intellectual impairments regarding </a:t>
            </a:r>
            <a:r>
              <a:rPr lang="en-US" dirty="0" err="1"/>
              <a:t>deinstitutionalisation</a:t>
            </a:r>
            <a:endParaRPr lang="en-US" dirty="0"/>
          </a:p>
          <a:p>
            <a:r>
              <a:rPr lang="en-US" dirty="0"/>
              <a:t>Interviews with other stake holders – service providers and other  governmental entities and mental health services  </a:t>
            </a:r>
          </a:p>
        </p:txBody>
      </p:sp>
    </p:spTree>
    <p:extLst>
      <p:ext uri="{BB962C8B-B14F-4D97-AF65-F5344CB8AC3E}">
        <p14:creationId xmlns:p14="http://schemas.microsoft.com/office/powerpoint/2010/main" val="158616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798"/>
            <a:ext cx="10515600" cy="1325563"/>
          </a:xfrm>
        </p:spPr>
        <p:txBody>
          <a:bodyPr>
            <a:normAutofit/>
          </a:bodyPr>
          <a:lstStyle/>
          <a:p>
            <a:r>
              <a:rPr lang="en-US" sz="4800" dirty="0"/>
              <a:t>The key findings</a:t>
            </a:r>
          </a:p>
        </p:txBody>
      </p:sp>
      <p:sp>
        <p:nvSpPr>
          <p:cNvPr id="3" name="Text Placeholder 2"/>
          <p:cNvSpPr>
            <a:spLocks noGrp="1"/>
          </p:cNvSpPr>
          <p:nvPr>
            <p:ph type="body" idx="1"/>
          </p:nvPr>
        </p:nvSpPr>
        <p:spPr>
          <a:xfrm>
            <a:off x="838200" y="1268063"/>
            <a:ext cx="10515600" cy="5589937"/>
          </a:xfrm>
        </p:spPr>
        <p:txBody>
          <a:bodyPr>
            <a:normAutofit/>
          </a:bodyPr>
          <a:lstStyle/>
          <a:p>
            <a:r>
              <a:rPr lang="en-US" dirty="0"/>
              <a:t>Residents of institutions reported rigid regulations, imposed rosters and inflexible timings </a:t>
            </a:r>
          </a:p>
          <a:p>
            <a:r>
              <a:rPr lang="en-US" dirty="0"/>
              <a:t>Imposition of institutional practices including choice of food and nutrition, relationships, leisure, privacy and lack of autonomy</a:t>
            </a:r>
          </a:p>
          <a:p>
            <a:r>
              <a:rPr lang="en-US" dirty="0"/>
              <a:t>Inability to go out into the community when they chose to</a:t>
            </a:r>
          </a:p>
          <a:p>
            <a:r>
              <a:rPr lang="en-US" dirty="0"/>
              <a:t>Residences were run to suit the needs of the staff rather than the residents</a:t>
            </a:r>
          </a:p>
          <a:p>
            <a:r>
              <a:rPr lang="en-US" dirty="0"/>
              <a:t>Recruitment and retention of staff was problematic and this disturbed some residents as staff had little experience</a:t>
            </a:r>
          </a:p>
          <a:p>
            <a:r>
              <a:rPr lang="en-US" dirty="0"/>
              <a:t>Training of staff was with regards to operational practices </a:t>
            </a:r>
            <a:r>
              <a:rPr lang="en-US"/>
              <a:t>rather than </a:t>
            </a:r>
            <a:r>
              <a:rPr lang="en-US" dirty="0"/>
              <a:t>related to how to interact with the residents</a:t>
            </a:r>
          </a:p>
        </p:txBody>
      </p:sp>
    </p:spTree>
    <p:extLst>
      <p:ext uri="{BB962C8B-B14F-4D97-AF65-F5344CB8AC3E}">
        <p14:creationId xmlns:p14="http://schemas.microsoft.com/office/powerpoint/2010/main" val="77336310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820D3E3E695243A18602BCD7DE657A" ma:contentTypeVersion="18" ma:contentTypeDescription="Create a new document." ma:contentTypeScope="" ma:versionID="a25d37ae86036ffa06e2e42208f044e0">
  <xsd:schema xmlns:xsd="http://www.w3.org/2001/XMLSchema" xmlns:xs="http://www.w3.org/2001/XMLSchema" xmlns:p="http://schemas.microsoft.com/office/2006/metadata/properties" xmlns:ns2="5dcaf206-b009-4658-99e1-4d638e44d8f5" xmlns:ns3="1fbf4851-1fe8-4378-a6d9-5967d98f316b" targetNamespace="http://schemas.microsoft.com/office/2006/metadata/properties" ma:root="true" ma:fieldsID="b113733a145fe07f04dc91c883af78a5" ns2:_="" ns3:_="">
    <xsd:import namespace="5dcaf206-b009-4658-99e1-4d638e44d8f5"/>
    <xsd:import namespace="1fbf4851-1fe8-4378-a6d9-5967d98f31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URL"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af206-b009-4658-99e1-4d638e44d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URL" ma:index="2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91b2610-8ca3-4954-baf1-f497d7f4fe9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bf4851-1fe8-4378-a6d9-5967d98f316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1a178bd2-4b36-41f2-9a25-ef564fee8ee7}" ma:internalName="TaxCatchAll" ma:showField="CatchAllData" ma:web="1fbf4851-1fe8-4378-a6d9-5967d98f316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fbf4851-1fe8-4378-a6d9-5967d98f316b" xsi:nil="true"/>
    <lcf76f155ced4ddcb4097134ff3c332f xmlns="5dcaf206-b009-4658-99e1-4d638e44d8f5">
      <Terms xmlns="http://schemas.microsoft.com/office/infopath/2007/PartnerControls"/>
    </lcf76f155ced4ddcb4097134ff3c332f>
    <URL xmlns="5dcaf206-b009-4658-99e1-4d638e44d8f5">
      <Url xsi:nil="true"/>
      <Description xsi:nil="true"/>
    </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A401BA-AB0C-45DE-BBF8-69128CBE6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caf206-b009-4658-99e1-4d638e44d8f5"/>
    <ds:schemaRef ds:uri="1fbf4851-1fe8-4378-a6d9-5967d98f31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A3E95C-FA52-4F82-91B2-72D8163B5452}">
  <ds:schemaRefs>
    <ds:schemaRef ds:uri="http://schemas.microsoft.com/office/2006/metadata/properties"/>
    <ds:schemaRef ds:uri="http://schemas.microsoft.com/office/infopath/2007/PartnerControls"/>
    <ds:schemaRef ds:uri="1fbf4851-1fe8-4378-a6d9-5967d98f316b"/>
    <ds:schemaRef ds:uri="5dcaf206-b009-4658-99e1-4d638e44d8f5"/>
  </ds:schemaRefs>
</ds:datastoreItem>
</file>

<file path=customXml/itemProps3.xml><?xml version="1.0" encoding="utf-8"?>
<ds:datastoreItem xmlns:ds="http://schemas.openxmlformats.org/officeDocument/2006/customXml" ds:itemID="{01EB9489-2189-40BB-8824-351B994506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1295</Words>
  <Application>Microsoft Office PowerPoint</Application>
  <PresentationFormat>Widescreen</PresentationFormat>
  <Paragraphs>129</Paragraphs>
  <Slides>16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The role and potential of Equality Bodies in Europe: The Maltese  Approach to deinstitutionalisation  16th November 2023     </vt:lpstr>
      <vt:lpstr>What is deinstitutionalization?</vt:lpstr>
      <vt:lpstr>The UNCRPD</vt:lpstr>
      <vt:lpstr>The European Social Charter</vt:lpstr>
      <vt:lpstr>The European Social Charter II</vt:lpstr>
      <vt:lpstr>Institutions</vt:lpstr>
      <vt:lpstr>The Maltese approach to deinstitutionalisation</vt:lpstr>
      <vt:lpstr>The Research</vt:lpstr>
      <vt:lpstr>The key findings</vt:lpstr>
      <vt:lpstr>The key findings – lacunae identified</vt:lpstr>
      <vt:lpstr>Deinstitutionalisation pre-requisites</vt:lpstr>
      <vt:lpstr>The role of CRPD as an Equality Body</vt:lpstr>
      <vt:lpstr>The role of CRPD as an Equality Body II</vt:lpstr>
      <vt:lpstr>A final success story - Angela</vt:lpstr>
      <vt:lpstr>  Thank you!</vt:lpstr>
      <vt:lpstr>CRPD Malta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scicluna</dc:creator>
  <cp:lastModifiedBy>Jone Elizondo Urrestarazu</cp:lastModifiedBy>
  <cp:revision>43</cp:revision>
  <dcterms:created xsi:type="dcterms:W3CDTF">2018-08-23T09:28:36Z</dcterms:created>
  <dcterms:modified xsi:type="dcterms:W3CDTF">2023-11-13T15:52:32Z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0x01010008820D3E3E695243A18602BCD7DE657A</vt:lpwstr>
  </property>
  <property fmtid="{D5CDD505-2E9C-101B-9397-08002B2CF9AE}" pid="3" name="MediaServiceImageTags">
    <vt:lpwstr/>
  </property>
</Properties>
</file>