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1" r:id="rId5"/>
    <p:sldId id="413" r:id="rId6"/>
    <p:sldId id="262" r:id="rId7"/>
    <p:sldId id="263" r:id="rId8"/>
    <p:sldId id="659" r:id="rId9"/>
    <p:sldId id="323" r:id="rId10"/>
    <p:sldId id="326" r:id="rId11"/>
    <p:sldId id="538" r:id="rId12"/>
    <p:sldId id="738" r:id="rId13"/>
    <p:sldId id="264" r:id="rId14"/>
    <p:sldId id="739" r:id="rId15"/>
    <p:sldId id="552" r:id="rId16"/>
    <p:sldId id="270" r:id="rId17"/>
    <p:sldId id="557" r:id="rId18"/>
    <p:sldId id="740" r:id="rId19"/>
    <p:sldId id="273" r:id="rId20"/>
    <p:sldId id="274" r:id="rId2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4A7CD-025B-4F4E-BBA1-20A8EFF435F8}" v="480" dt="2023-11-15T13:01:25.352"/>
    <p1510:client id="{41FC14EF-9BE8-4052-833B-646DE1326170}" vWet="4" dt="2023-11-16T09:57:27.565"/>
    <p1510:client id="{F68F57CD-522F-4DA1-82E8-462D19EC01F4}" v="14" dt="2023-11-16T10:04:36.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 Elizondo Urrestarazu" userId="55f69862-87eb-458f-9708-9f9beb3bbcb1" providerId="ADAL" clId="{F68F57CD-522F-4DA1-82E8-462D19EC01F4}"/>
    <pc:docChg chg="custSel modSld sldOrd">
      <pc:chgData name="Jone Elizondo Urrestarazu" userId="55f69862-87eb-458f-9708-9f9beb3bbcb1" providerId="ADAL" clId="{F68F57CD-522F-4DA1-82E8-462D19EC01F4}" dt="2023-11-16T10:04:36.444" v="10" actId="1076"/>
      <pc:docMkLst>
        <pc:docMk/>
      </pc:docMkLst>
      <pc:sldChg chg="modSp mod">
        <pc:chgData name="Jone Elizondo Urrestarazu" userId="55f69862-87eb-458f-9708-9f9beb3bbcb1" providerId="ADAL" clId="{F68F57CD-522F-4DA1-82E8-462D19EC01F4}" dt="2023-11-16T09:57:47.173" v="2" actId="27636"/>
        <pc:sldMkLst>
          <pc:docMk/>
          <pc:sldMk cId="2344004676" sldId="264"/>
        </pc:sldMkLst>
        <pc:spChg chg="mod">
          <ac:chgData name="Jone Elizondo Urrestarazu" userId="55f69862-87eb-458f-9708-9f9beb3bbcb1" providerId="ADAL" clId="{F68F57CD-522F-4DA1-82E8-462D19EC01F4}" dt="2023-11-16T09:57:47.173" v="2" actId="27636"/>
          <ac:spMkLst>
            <pc:docMk/>
            <pc:sldMk cId="2344004676" sldId="264"/>
            <ac:spMk id="2" creationId="{0D03DA78-AD91-890A-E6FB-A057CEDFEEFD}"/>
          </ac:spMkLst>
        </pc:spChg>
      </pc:sldChg>
      <pc:sldChg chg="ord">
        <pc:chgData name="Jone Elizondo Urrestarazu" userId="55f69862-87eb-458f-9708-9f9beb3bbcb1" providerId="ADAL" clId="{F68F57CD-522F-4DA1-82E8-462D19EC01F4}" dt="2023-11-16T09:57:37.486" v="1"/>
        <pc:sldMkLst>
          <pc:docMk/>
          <pc:sldMk cId="289037818" sldId="538"/>
        </pc:sldMkLst>
      </pc:sldChg>
      <pc:sldChg chg="modSp mod">
        <pc:chgData name="Jone Elizondo Urrestarazu" userId="55f69862-87eb-458f-9708-9f9beb3bbcb1" providerId="ADAL" clId="{F68F57CD-522F-4DA1-82E8-462D19EC01F4}" dt="2023-11-16T10:04:15.202" v="9" actId="1076"/>
        <pc:sldMkLst>
          <pc:docMk/>
          <pc:sldMk cId="656826178" sldId="557"/>
        </pc:sldMkLst>
        <pc:graphicFrameChg chg="mod">
          <ac:chgData name="Jone Elizondo Urrestarazu" userId="55f69862-87eb-458f-9708-9f9beb3bbcb1" providerId="ADAL" clId="{F68F57CD-522F-4DA1-82E8-462D19EC01F4}" dt="2023-11-16T10:04:15.202" v="9" actId="1076"/>
          <ac:graphicFrameMkLst>
            <pc:docMk/>
            <pc:sldMk cId="656826178" sldId="557"/>
            <ac:graphicFrameMk id="5" creationId="{D96DCD78-7478-A88F-6B47-8F40334068E5}"/>
          </ac:graphicFrameMkLst>
        </pc:graphicFrameChg>
      </pc:sldChg>
      <pc:sldChg chg="modSp mod">
        <pc:chgData name="Jone Elizondo Urrestarazu" userId="55f69862-87eb-458f-9708-9f9beb3bbcb1" providerId="ADAL" clId="{F68F57CD-522F-4DA1-82E8-462D19EC01F4}" dt="2023-11-16T10:04:36.444" v="10" actId="1076"/>
        <pc:sldMkLst>
          <pc:docMk/>
          <pc:sldMk cId="81121040" sldId="739"/>
        </pc:sldMkLst>
        <pc:spChg chg="mod">
          <ac:chgData name="Jone Elizondo Urrestarazu" userId="55f69862-87eb-458f-9708-9f9beb3bbcb1" providerId="ADAL" clId="{F68F57CD-522F-4DA1-82E8-462D19EC01F4}" dt="2023-11-16T10:03:40.087" v="8" actId="1076"/>
          <ac:spMkLst>
            <pc:docMk/>
            <pc:sldMk cId="81121040" sldId="739"/>
            <ac:spMk id="4" creationId="{27114F34-45B1-3116-A685-854A2097590A}"/>
          </ac:spMkLst>
        </pc:spChg>
        <pc:graphicFrameChg chg="mod modGraphic">
          <ac:chgData name="Jone Elizondo Urrestarazu" userId="55f69862-87eb-458f-9708-9f9beb3bbcb1" providerId="ADAL" clId="{F68F57CD-522F-4DA1-82E8-462D19EC01F4}" dt="2023-11-16T10:04:36.444" v="10" actId="1076"/>
          <ac:graphicFrameMkLst>
            <pc:docMk/>
            <pc:sldMk cId="81121040" sldId="739"/>
            <ac:graphicFrameMk id="5" creationId="{D96DCD78-7478-A88F-6B47-8F40334068E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7531A-EC39-4FA3-BA4B-A36DF761A688}" type="datetimeFigureOut">
              <a:rPr lang="en-BE" smtClean="0"/>
              <a:t>11/16/2023</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4F314-172D-44F4-A09A-77A4F6BC1359}" type="slidenum">
              <a:rPr lang="en-BE" smtClean="0"/>
              <a:t>‹#›</a:t>
            </a:fld>
            <a:endParaRPr lang="en-BE"/>
          </a:p>
        </p:txBody>
      </p:sp>
    </p:spTree>
    <p:extLst>
      <p:ext uri="{BB962C8B-B14F-4D97-AF65-F5344CB8AC3E}">
        <p14:creationId xmlns:p14="http://schemas.microsoft.com/office/powerpoint/2010/main" val="73744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9149" y="4776599"/>
            <a:ext cx="6519376" cy="5017106"/>
          </a:xfrm>
        </p:spPr>
        <p:txBody>
          <a:bodyPr/>
          <a:lstStyle/>
          <a:p>
            <a:pPr indent="-457200">
              <a:defRPr/>
            </a:pPr>
            <a:r>
              <a:rPr lang="en-US" sz="1400" b="1">
                <a:cs typeface="Arial" pitchFamily="34" charset="0"/>
              </a:rPr>
              <a:t>Created in 2001</a:t>
            </a:r>
          </a:p>
          <a:p>
            <a:pPr indent="-457200">
              <a:defRPr/>
            </a:pPr>
            <a:r>
              <a:rPr lang="en-US" sz="1400" b="1">
                <a:cs typeface="Arial" pitchFamily="34" charset="0"/>
              </a:rPr>
              <a:t>Non-profit organisation </a:t>
            </a:r>
            <a:r>
              <a:rPr lang="en-US" sz="1400">
                <a:cs typeface="Arial" pitchFamily="34" charset="0"/>
              </a:rPr>
              <a:t>with Belgian statutes</a:t>
            </a:r>
          </a:p>
          <a:p>
            <a:pPr indent="-457200">
              <a:defRPr/>
            </a:pPr>
            <a:r>
              <a:rPr lang="en-GB" sz="1400" b="1">
                <a:cs typeface="Arial" pitchFamily="34" charset="0"/>
              </a:rPr>
              <a:t>European Network </a:t>
            </a:r>
            <a:r>
              <a:rPr lang="en-GB" sz="1400">
                <a:cs typeface="Arial" pitchFamily="34" charset="0"/>
              </a:rPr>
              <a:t>with ~105 Member organisations</a:t>
            </a:r>
          </a:p>
          <a:p>
            <a:pPr indent="-457200">
              <a:defRPr/>
            </a:pPr>
            <a:r>
              <a:rPr lang="en-GB" sz="1400" b="1">
                <a:cs typeface="Arial" pitchFamily="34" charset="0"/>
              </a:rPr>
              <a:t>Co-financed</a:t>
            </a:r>
            <a:r>
              <a:rPr lang="en-GB" sz="1400">
                <a:cs typeface="Arial" pitchFamily="34" charset="0"/>
              </a:rPr>
              <a:t> by a grant of the EU (DG JUST grant / CERV and different research projects) and by its members</a:t>
            </a:r>
            <a:r>
              <a:rPr lang="en-US" sz="1400">
                <a:cs typeface="Arial" pitchFamily="34" charset="0"/>
              </a:rPr>
              <a:t> </a:t>
            </a:r>
            <a:r>
              <a:rPr lang="en-US" sz="1400">
                <a:ea typeface="ＭＳ Ｐゴシック" charset="-128"/>
                <a:cs typeface="Arial" pitchFamily="34" charset="0"/>
              </a:rPr>
              <a:t>(~20%</a:t>
            </a:r>
            <a:r>
              <a:rPr lang="en-US" sz="1400">
                <a:cs typeface="Arial" pitchFamily="34" charset="0"/>
              </a:rPr>
              <a:t>)</a:t>
            </a:r>
          </a:p>
          <a:p>
            <a:pPr indent="-457200">
              <a:defRPr/>
            </a:pPr>
            <a:r>
              <a:rPr lang="fr-BE" sz="1400" b="1" err="1">
                <a:ea typeface="+mn-ea"/>
                <a:cs typeface="Arial" pitchFamily="34" charset="0"/>
              </a:rPr>
              <a:t>Advocacy</a:t>
            </a:r>
            <a:r>
              <a:rPr lang="fr-BE" sz="1400" b="1">
                <a:ea typeface="+mn-ea"/>
                <a:cs typeface="Arial" pitchFamily="34" charset="0"/>
              </a:rPr>
              <a:t> and </a:t>
            </a:r>
            <a:r>
              <a:rPr lang="fr-BE" sz="1400" b="1" err="1">
                <a:ea typeface="+mn-ea"/>
                <a:cs typeface="Arial" pitchFamily="34" charset="0"/>
              </a:rPr>
              <a:t>project</a:t>
            </a:r>
            <a:r>
              <a:rPr lang="fr-BE" sz="1400" b="1">
                <a:ea typeface="+mn-ea"/>
                <a:cs typeface="Arial" pitchFamily="34" charset="0"/>
              </a:rPr>
              <a:t> </a:t>
            </a:r>
            <a:r>
              <a:rPr lang="fr-BE" sz="1400" b="1" err="1">
                <a:ea typeface="+mn-ea"/>
                <a:cs typeface="Arial" pitchFamily="34" charset="0"/>
              </a:rPr>
              <a:t>work</a:t>
            </a:r>
            <a:r>
              <a:rPr lang="fr-BE" sz="1400" b="1">
                <a:ea typeface="+mn-ea"/>
                <a:cs typeface="Arial" pitchFamily="34" charset="0"/>
              </a:rPr>
              <a:t> </a:t>
            </a:r>
            <a:r>
              <a:rPr lang="fr-BE" sz="1400">
                <a:ea typeface="+mn-ea"/>
                <a:cs typeface="Arial" pitchFamily="34" charset="0"/>
              </a:rPr>
              <a:t>in </a:t>
            </a:r>
            <a:r>
              <a:rPr lang="fr-BE" sz="1400" err="1">
                <a:ea typeface="+mn-ea"/>
                <a:cs typeface="Arial" pitchFamily="34" charset="0"/>
              </a:rPr>
              <a:t>different</a:t>
            </a:r>
            <a:r>
              <a:rPr lang="fr-BE" sz="1400">
                <a:ea typeface="+mn-ea"/>
                <a:cs typeface="Arial" pitchFamily="34" charset="0"/>
              </a:rPr>
              <a:t> </a:t>
            </a:r>
            <a:r>
              <a:rPr lang="fr-BE" sz="1400" err="1">
                <a:ea typeface="+mn-ea"/>
                <a:cs typeface="Arial" pitchFamily="34" charset="0"/>
              </a:rPr>
              <a:t>domains</a:t>
            </a:r>
            <a:r>
              <a:rPr lang="fr-BE" sz="1400">
                <a:ea typeface="+mn-ea"/>
                <a:cs typeface="Arial" pitchFamily="34" charset="0"/>
              </a:rPr>
              <a:t> : pensions, </a:t>
            </a:r>
            <a:r>
              <a:rPr lang="fr-BE" sz="1400" err="1">
                <a:ea typeface="+mn-ea"/>
                <a:cs typeface="Arial" pitchFamily="34" charset="0"/>
              </a:rPr>
              <a:t>employment</a:t>
            </a:r>
            <a:r>
              <a:rPr lang="fr-BE" sz="1400">
                <a:ea typeface="+mn-ea"/>
                <a:cs typeface="Arial" pitchFamily="34" charset="0"/>
              </a:rPr>
              <a:t>, </a:t>
            </a:r>
            <a:r>
              <a:rPr lang="fr-BE" sz="1400" err="1">
                <a:ea typeface="+mn-ea"/>
                <a:cs typeface="Arial" pitchFamily="34" charset="0"/>
              </a:rPr>
              <a:t>volunteering</a:t>
            </a:r>
            <a:r>
              <a:rPr lang="fr-BE" sz="1400">
                <a:ea typeface="+mn-ea"/>
                <a:cs typeface="Arial" pitchFamily="34" charset="0"/>
              </a:rPr>
              <a:t>, </a:t>
            </a:r>
            <a:r>
              <a:rPr lang="fr-BE" sz="1400" err="1">
                <a:ea typeface="+mn-ea"/>
                <a:cs typeface="Arial" pitchFamily="34" charset="0"/>
              </a:rPr>
              <a:t>health</a:t>
            </a:r>
            <a:r>
              <a:rPr lang="fr-BE" sz="1400">
                <a:ea typeface="+mn-ea"/>
                <a:cs typeface="Arial" pitchFamily="34" charset="0"/>
              </a:rPr>
              <a:t>, </a:t>
            </a:r>
            <a:r>
              <a:rPr lang="fr-BE" sz="1400" err="1">
                <a:ea typeface="+mn-ea"/>
                <a:cs typeface="Arial" pitchFamily="34" charset="0"/>
              </a:rPr>
              <a:t>human</a:t>
            </a:r>
            <a:r>
              <a:rPr lang="fr-BE" sz="1400">
                <a:ea typeface="+mn-ea"/>
                <a:cs typeface="Arial" pitchFamily="34" charset="0"/>
              </a:rPr>
              <a:t> </a:t>
            </a:r>
            <a:r>
              <a:rPr lang="fr-BE" sz="1400" err="1">
                <a:ea typeface="+mn-ea"/>
                <a:cs typeface="Arial" pitchFamily="34" charset="0"/>
              </a:rPr>
              <a:t>rights</a:t>
            </a:r>
            <a:r>
              <a:rPr lang="fr-BE" sz="1400">
                <a:ea typeface="+mn-ea"/>
                <a:cs typeface="Arial" pitchFamily="34" charset="0"/>
              </a:rPr>
              <a:t>, </a:t>
            </a:r>
            <a:r>
              <a:rPr lang="fr-BE" sz="1400" err="1">
                <a:ea typeface="+mn-ea"/>
                <a:cs typeface="Arial" pitchFamily="34" charset="0"/>
              </a:rPr>
              <a:t>accessibility</a:t>
            </a:r>
            <a:r>
              <a:rPr lang="fr-BE" sz="1400">
                <a:ea typeface="+mn-ea"/>
                <a:cs typeface="Arial" pitchFamily="34" charset="0"/>
              </a:rPr>
              <a:t>, digitalisation, etc.</a:t>
            </a:r>
            <a:endParaRPr lang="fr-BE" sz="2200">
              <a:latin typeface="Arial" pitchFamily="34" charset="0"/>
              <a:ea typeface="+mn-ea"/>
              <a:cs typeface="Arial" pitchFamily="34" charset="0"/>
            </a:endParaRPr>
          </a:p>
          <a:p>
            <a:pPr marL="342900" lvl="1" indent="-342900">
              <a:defRPr/>
            </a:pPr>
            <a:endParaRPr lang="en-US" sz="2200">
              <a:latin typeface="Arial" pitchFamily="34" charset="0"/>
              <a:cs typeface="Arial" pitchFamily="34" charset="0"/>
            </a:endParaRPr>
          </a:p>
          <a:p>
            <a:endParaRPr lang="en-BE"/>
          </a:p>
        </p:txBody>
      </p:sp>
      <p:sp>
        <p:nvSpPr>
          <p:cNvPr id="5" name="Footer Placeholder 4">
            <a:extLst>
              <a:ext uri="{FF2B5EF4-FFF2-40B4-BE49-F238E27FC236}">
                <a16:creationId xmlns:a16="http://schemas.microsoft.com/office/drawing/2014/main" id="{8ED095D9-686B-A11B-6BEC-5E0967378896}"/>
              </a:ext>
            </a:extLst>
          </p:cNvPr>
          <p:cNvSpPr>
            <a:spLocks noGrp="1"/>
          </p:cNvSpPr>
          <p:nvPr>
            <p:ph type="ftr" sz="quarter" idx="4"/>
          </p:nvPr>
        </p:nvSpPr>
        <p:spPr/>
        <p:txBody>
          <a:bodyPr/>
          <a:lstStyle/>
          <a:p>
            <a:endParaRPr lang="en-BE"/>
          </a:p>
        </p:txBody>
      </p:sp>
    </p:spTree>
    <p:extLst>
      <p:ext uri="{BB962C8B-B14F-4D97-AF65-F5344CB8AC3E}">
        <p14:creationId xmlns:p14="http://schemas.microsoft.com/office/powerpoint/2010/main" val="6123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80500B1E-9862-4339-9F87-057BE011F67E}" type="slidenum">
              <a:rPr lang="en-BE" smtClean="0"/>
              <a:t>15</a:t>
            </a:fld>
            <a:endParaRPr lang="en-BE"/>
          </a:p>
        </p:txBody>
      </p:sp>
    </p:spTree>
    <p:extLst>
      <p:ext uri="{BB962C8B-B14F-4D97-AF65-F5344CB8AC3E}">
        <p14:creationId xmlns:p14="http://schemas.microsoft.com/office/powerpoint/2010/main" val="224327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4783" y="4777194"/>
            <a:ext cx="6481677" cy="4651390"/>
          </a:xfrm>
        </p:spPr>
        <p:txBody>
          <a:bodyPr/>
          <a:lstStyle/>
          <a:p>
            <a:pPr>
              <a:lnSpc>
                <a:spcPct val="150000"/>
              </a:lnSpc>
            </a:pPr>
            <a:r>
              <a:rPr lang="en-US" sz="1400"/>
              <a:t>Pick a picture that</a:t>
            </a:r>
            <a:r>
              <a:rPr lang="en-US" sz="1400" baseline="0"/>
              <a:t> resembles how you imagine yourself when you will be old, or when you think about being old?</a:t>
            </a:r>
          </a:p>
          <a:p>
            <a:pPr>
              <a:lnSpc>
                <a:spcPct val="150000"/>
              </a:lnSpc>
            </a:pPr>
            <a:r>
              <a:rPr lang="en-US" sz="1400" baseline="0"/>
              <a:t>Share your thoughts with us.</a:t>
            </a:r>
          </a:p>
          <a:p>
            <a:pPr>
              <a:lnSpc>
                <a:spcPct val="150000"/>
              </a:lnSpc>
            </a:pPr>
            <a:r>
              <a:rPr lang="en-US" sz="1400" baseline="0"/>
              <a:t>Raise hands – </a:t>
            </a:r>
          </a:p>
          <a:p>
            <a:pPr>
              <a:lnSpc>
                <a:spcPct val="150000"/>
              </a:lnSpc>
            </a:pPr>
            <a:r>
              <a:rPr lang="en-US" sz="1400" baseline="0"/>
              <a:t>how many chose a picture with an uneven number </a:t>
            </a:r>
          </a:p>
          <a:p>
            <a:pPr>
              <a:lnSpc>
                <a:spcPct val="150000"/>
              </a:lnSpc>
            </a:pPr>
            <a:r>
              <a:rPr lang="en-US" sz="1400" baseline="0"/>
              <a:t>and how many with an even number? </a:t>
            </a:r>
          </a:p>
          <a:p>
            <a:pPr>
              <a:lnSpc>
                <a:spcPct val="150000"/>
              </a:lnSpc>
            </a:pPr>
            <a:endParaRPr lang="en-US" sz="1400"/>
          </a:p>
          <a:p>
            <a:pPr>
              <a:lnSpc>
                <a:spcPct val="150000"/>
              </a:lnSpc>
            </a:pPr>
            <a:r>
              <a:rPr lang="en-US" sz="1400" baseline="0"/>
              <a:t>Notice that the even numbers are somewhat connected to more negative aspects of ageing (not all…). </a:t>
            </a:r>
            <a:endParaRPr lang="en-US" sz="1400"/>
          </a:p>
          <a:p>
            <a:pPr>
              <a:lnSpc>
                <a:spcPct val="150000"/>
              </a:lnSpc>
            </a:pPr>
            <a:r>
              <a:rPr lang="en-US" sz="1400" baseline="0"/>
              <a:t>But when people Imagine themselves, it is not always the negative aspects. </a:t>
            </a:r>
          </a:p>
          <a:p>
            <a:pPr>
              <a:lnSpc>
                <a:spcPct val="150000"/>
              </a:lnSpc>
            </a:pPr>
            <a:endParaRPr lang="en-US" sz="1400" baseline="0"/>
          </a:p>
          <a:p>
            <a:pPr marL="0" indent="0">
              <a:spcAft>
                <a:spcPts val="1600"/>
              </a:spcAft>
              <a:buFont typeface="Arial" panose="020B0604020202020204" pitchFamily="34" charset="0"/>
              <a:buNone/>
            </a:pPr>
            <a:r>
              <a:rPr lang="en-US" sz="1400">
                <a:latin typeface="Verdana" panose="020B0604030504040204" pitchFamily="34" charset="0"/>
                <a:ea typeface="Verdana" panose="020B0604030504040204" pitchFamily="34" charset="0"/>
                <a:sym typeface="Wingdings" panose="05000000000000000000" pitchFamily="2" charset="2"/>
              </a:rPr>
              <a:t> </a:t>
            </a:r>
            <a:r>
              <a:rPr lang="en-US" sz="1400">
                <a:latin typeface="Verdana" panose="020B0604030504040204" pitchFamily="34" charset="0"/>
                <a:ea typeface="Verdana" panose="020B0604030504040204" pitchFamily="34" charset="0"/>
              </a:rPr>
              <a:t>Considering/comparing to the picture that you choose, how is ageing generally described or portrayed by society? By healthcare professionals?</a:t>
            </a:r>
            <a:endParaRPr lang="en-US" sz="1200">
              <a:latin typeface="Verdana" panose="020B0604030504040204" pitchFamily="34" charset="0"/>
              <a:ea typeface="Verdana" panose="020B0604030504040204" pitchFamily="34" charset="0"/>
            </a:endParaRPr>
          </a:p>
          <a:p>
            <a:pPr>
              <a:lnSpc>
                <a:spcPct val="150000"/>
              </a:lnSpc>
            </a:pPr>
            <a:endParaRPr lang="en-US" sz="1400" baseline="0"/>
          </a:p>
          <a:p>
            <a:endParaRPr lang="en-US"/>
          </a:p>
        </p:txBody>
      </p:sp>
      <p:sp>
        <p:nvSpPr>
          <p:cNvPr id="5" name="Footer Placeholder 4">
            <a:extLst>
              <a:ext uri="{FF2B5EF4-FFF2-40B4-BE49-F238E27FC236}">
                <a16:creationId xmlns:a16="http://schemas.microsoft.com/office/drawing/2014/main" id="{C980BB66-EC69-E38C-32CC-5259423B929A}"/>
              </a:ext>
            </a:extLst>
          </p:cNvPr>
          <p:cNvSpPr>
            <a:spLocks noGrp="1"/>
          </p:cNvSpPr>
          <p:nvPr>
            <p:ph type="ftr" sz="quarter" idx="4"/>
          </p:nvPr>
        </p:nvSpPr>
        <p:spPr/>
        <p:txBody>
          <a:bodyPr/>
          <a:lstStyle/>
          <a:p>
            <a:endParaRPr lang="en-BE"/>
          </a:p>
        </p:txBody>
      </p:sp>
    </p:spTree>
    <p:extLst>
      <p:ext uri="{BB962C8B-B14F-4D97-AF65-F5344CB8AC3E}">
        <p14:creationId xmlns:p14="http://schemas.microsoft.com/office/powerpoint/2010/main" val="153769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Usually, our cultural representation of older persons bring us back to this – someone lonely, with stick to walk showing the health issues. Wrinkled hands are often used to picture older people – inspire pity or loneliness.</a:t>
            </a:r>
          </a:p>
          <a:p>
            <a:endParaRPr lang="en-US"/>
          </a:p>
          <a:p>
            <a:r>
              <a:rPr lang="en-US"/>
              <a:t>The lack of diversity is also very often pointed out, it has enormous consequences on people’s health. </a:t>
            </a:r>
            <a:r>
              <a:rPr lang="en-US" b="0" i="0">
                <a:solidFill>
                  <a:srgbClr val="555555"/>
                </a:solidFill>
                <a:effectLst/>
                <a:latin typeface="Rubik" pitchFamily="2" charset="-79"/>
                <a:cs typeface="Rubik" pitchFamily="2" charset="-79"/>
              </a:rPr>
              <a:t>Although many older people are living with a disability, disability can take various forms and not only be physical. People have very different experience over their life, they might have face discrimination for their gender, their sexual orientation or their race/ethnicity, and these discrimination might today intersects with age discrimination. </a:t>
            </a:r>
          </a:p>
          <a:p>
            <a:endParaRPr lang="en-US" b="1" i="0">
              <a:solidFill>
                <a:srgbClr val="555555"/>
              </a:solidFill>
              <a:effectLst/>
              <a:latin typeface="Rubik" pitchFamily="2" charset="-79"/>
              <a:cs typeface="Rubik" pitchFamily="2" charset="-79"/>
            </a:endParaRPr>
          </a:p>
          <a:p>
            <a:pPr algn="l" fontAlgn="base">
              <a:buFont typeface="Arial" panose="020B0604020202020204" pitchFamily="34" charset="0"/>
              <a:buNone/>
            </a:pPr>
            <a:r>
              <a:rPr lang="en-US" b="0" i="0">
                <a:solidFill>
                  <a:srgbClr val="555555"/>
                </a:solidFill>
                <a:effectLst/>
                <a:latin typeface="Rubik" pitchFamily="2" charset="-79"/>
                <a:cs typeface="Rubik" pitchFamily="2" charset="-79"/>
              </a:rPr>
              <a:t>Older people are far too often pictured as passive, looking at others or contemplating the landscape from a bench, receiving care or guidance rather than doing things or passing on knowledge.</a:t>
            </a:r>
          </a:p>
          <a:p>
            <a:endParaRPr lang="en-US"/>
          </a:p>
          <a:p>
            <a:endParaRPr lang="en-US"/>
          </a:p>
        </p:txBody>
      </p:sp>
      <p:sp>
        <p:nvSpPr>
          <p:cNvPr id="5" name="Footer Placeholder 4">
            <a:extLst>
              <a:ext uri="{FF2B5EF4-FFF2-40B4-BE49-F238E27FC236}">
                <a16:creationId xmlns:a16="http://schemas.microsoft.com/office/drawing/2014/main" id="{D336F397-FB87-006C-5344-FD7BD8A9C1CA}"/>
              </a:ext>
            </a:extLst>
          </p:cNvPr>
          <p:cNvSpPr>
            <a:spLocks noGrp="1"/>
          </p:cNvSpPr>
          <p:nvPr>
            <p:ph type="ftr" sz="quarter" idx="4"/>
          </p:nvPr>
        </p:nvSpPr>
        <p:spPr/>
        <p:txBody>
          <a:bodyPr/>
          <a:lstStyle/>
          <a:p>
            <a:endParaRPr lang="en-BE"/>
          </a:p>
        </p:txBody>
      </p:sp>
    </p:spTree>
    <p:extLst>
      <p:ext uri="{BB962C8B-B14F-4D97-AF65-F5344CB8AC3E}">
        <p14:creationId xmlns:p14="http://schemas.microsoft.com/office/powerpoint/2010/main" val="257763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a:t>Ageism means treating people unfairly because of their age </a:t>
            </a:r>
            <a:r>
              <a:rPr lang="en-GB" i="1"/>
              <a:t>(HelpAge)</a:t>
            </a:r>
          </a:p>
          <a:p>
            <a:pPr fontAlgn="base"/>
            <a:r>
              <a:rPr lang="en-GB"/>
              <a:t>Most widespread form of discrimination </a:t>
            </a:r>
          </a:p>
          <a:p>
            <a:pPr fontAlgn="base"/>
            <a:endParaRPr lang="en-GB"/>
          </a:p>
          <a:p>
            <a:pPr marL="0" marR="0" indent="0" algn="l" defTabSz="914400" rtl="0" eaLnBrk="1" fontAlgn="auto" latinLnBrk="0" hangingPunct="1">
              <a:lnSpc>
                <a:spcPct val="100000"/>
              </a:lnSpc>
              <a:spcBef>
                <a:spcPts val="0"/>
              </a:spcBef>
              <a:spcAft>
                <a:spcPts val="0"/>
              </a:spcAft>
              <a:buClrTx/>
              <a:buSzTx/>
              <a:buFontTx/>
              <a:buNone/>
              <a:tabLst/>
              <a:defRPr/>
            </a:pPr>
            <a:r>
              <a:rPr lang="en-GB"/>
              <a:t>It can take different forms: it can be about</a:t>
            </a:r>
            <a:r>
              <a:rPr lang="en-GB" baseline="0"/>
              <a:t> how we think (stereotypes), feel (prejudice), and act (discrimination). </a:t>
            </a:r>
            <a:endParaRPr lang="en-GB"/>
          </a:p>
          <a:p>
            <a:pPr fontAlgn="base"/>
            <a:r>
              <a:rPr lang="en-GB"/>
              <a:t>But Socially accepted</a:t>
            </a:r>
          </a:p>
          <a:p>
            <a:endParaRPr lang="en-GB"/>
          </a:p>
          <a:p>
            <a:r>
              <a:rPr lang="en-GB" sz="1200" b="0" i="0" u="sng" strike="noStrike" kern="1200">
                <a:solidFill>
                  <a:schemeClr val="tx1"/>
                </a:solidFill>
                <a:effectLst/>
                <a:latin typeface="+mn-lt"/>
                <a:ea typeface="+mn-ea"/>
                <a:cs typeface="+mn-cs"/>
              </a:rPr>
              <a:t>Can you give me 5 common Ageist stereotypes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old people are all sick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old people have no sex life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old people are incapable of learning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old people all suffer from dementia of varying degrees of severity</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old people don't know how to use new technologies</a:t>
            </a:r>
            <a:endParaRPr lang="en-GB" sz="1200" b="0" i="0" u="none" strike="noStrike" kern="1200">
              <a:solidFill>
                <a:schemeClr val="tx1"/>
              </a:solidFill>
              <a:effectLst/>
              <a:latin typeface="+mn-lt"/>
              <a:ea typeface="+mn-ea"/>
              <a:cs typeface="+mn-cs"/>
            </a:endParaRPr>
          </a:p>
          <a:p>
            <a:endParaRPr lang="en-GB"/>
          </a:p>
        </p:txBody>
      </p:sp>
      <p:sp>
        <p:nvSpPr>
          <p:cNvPr id="5" name="Footer Placeholder 4">
            <a:extLst>
              <a:ext uri="{FF2B5EF4-FFF2-40B4-BE49-F238E27FC236}">
                <a16:creationId xmlns:a16="http://schemas.microsoft.com/office/drawing/2014/main" id="{52D68B18-D0AC-CD16-858C-4577014C57EA}"/>
              </a:ext>
            </a:extLst>
          </p:cNvPr>
          <p:cNvSpPr>
            <a:spLocks noGrp="1"/>
          </p:cNvSpPr>
          <p:nvPr>
            <p:ph type="ftr" sz="quarter" idx="4"/>
          </p:nvPr>
        </p:nvSpPr>
        <p:spPr/>
        <p:txBody>
          <a:bodyPr/>
          <a:lstStyle/>
          <a:p>
            <a:endParaRPr lang="en-BE"/>
          </a:p>
        </p:txBody>
      </p:sp>
    </p:spTree>
    <p:extLst>
      <p:ext uri="{BB962C8B-B14F-4D97-AF65-F5344CB8AC3E}">
        <p14:creationId xmlns:p14="http://schemas.microsoft.com/office/powerpoint/2010/main" val="323619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80500B1E-9862-4339-9F87-057BE011F67E}" type="slidenum">
              <a:rPr lang="en-BE" smtClean="0"/>
              <a:t>8</a:t>
            </a:fld>
            <a:endParaRPr lang="en-BE"/>
          </a:p>
        </p:txBody>
      </p:sp>
    </p:spTree>
    <p:extLst>
      <p:ext uri="{BB962C8B-B14F-4D97-AF65-F5344CB8AC3E}">
        <p14:creationId xmlns:p14="http://schemas.microsoft.com/office/powerpoint/2010/main" val="345732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Outcomes were </a:t>
            </a:r>
          </a:p>
          <a:p>
            <a:pPr marL="342900" indent="-342900" algn="l">
              <a:buAutoNum type="arabicParenR"/>
            </a:pPr>
            <a:r>
              <a:rPr lang="en-US" sz="1800" b="0" i="0" u="none" strike="noStrike" baseline="0">
                <a:solidFill>
                  <a:srgbClr val="000000"/>
                </a:solidFill>
                <a:latin typeface="Calibri" panose="020F0502020204030204" pitchFamily="34" charset="0"/>
              </a:rPr>
              <a:t>A position paper – visual and concise – reflecting the results of the process, which was disseminated to relevant stakeholders, notably the team of the European Commission which prepared an initiative on long-term care that was released in 2022. </a:t>
            </a:r>
          </a:p>
          <a:p>
            <a:pPr marL="342900" indent="-342900" algn="l">
              <a:buAutoNum type="arabicParenR"/>
            </a:pPr>
            <a:r>
              <a:rPr lang="en-US" sz="1800" b="0" i="0" u="none" strike="noStrike" baseline="0">
                <a:solidFill>
                  <a:srgbClr val="000000"/>
                </a:solidFill>
                <a:latin typeface="Calibri" panose="020F0502020204030204" pitchFamily="34" charset="0"/>
              </a:rPr>
              <a:t>Toolkit for AGE members (extracts will be shared with you today)</a:t>
            </a:r>
          </a:p>
          <a:p>
            <a:pPr marL="342900" indent="-342900" algn="l">
              <a:buAutoNum type="arabicParenR"/>
            </a:pPr>
            <a:r>
              <a:rPr lang="en-US" sz="1800" b="0" i="0" u="none" strike="noStrike" baseline="0">
                <a:solidFill>
                  <a:srgbClr val="000000"/>
                </a:solidFill>
                <a:latin typeface="Calibri" panose="020F0502020204030204" pitchFamily="34" charset="0"/>
              </a:rPr>
              <a:t>Link with Consultation to Green Paper on Ageing </a:t>
            </a:r>
            <a:r>
              <a:rPr lang="en-US" sz="1800" b="0" i="0" u="none" strike="noStrike" baseline="0">
                <a:solidFill>
                  <a:srgbClr val="000000"/>
                </a:solidFill>
                <a:latin typeface="Calibri" panose="020F0502020204030204" pitchFamily="34" charset="0"/>
                <a:sym typeface="Wingdings" panose="05000000000000000000" pitchFamily="2" charset="2"/>
              </a:rPr>
              <a:t> see previous chapter</a:t>
            </a:r>
            <a:endParaRPr lang="en-US" sz="1800" b="0" i="0" u="none" strike="noStrike" baseline="0">
              <a:solidFill>
                <a:srgbClr val="000000"/>
              </a:solidFill>
              <a:latin typeface="Calibri" panose="020F0502020204030204" pitchFamily="34" charset="0"/>
            </a:endParaRPr>
          </a:p>
          <a:p>
            <a:endParaRPr lang="en-BE"/>
          </a:p>
        </p:txBody>
      </p:sp>
      <p:sp>
        <p:nvSpPr>
          <p:cNvPr id="4" name="Slide Number Placeholder 3"/>
          <p:cNvSpPr>
            <a:spLocks noGrp="1"/>
          </p:cNvSpPr>
          <p:nvPr>
            <p:ph type="sldNum" sz="quarter" idx="5"/>
          </p:nvPr>
        </p:nvSpPr>
        <p:spPr/>
        <p:txBody>
          <a:bodyPr/>
          <a:lstStyle/>
          <a:p>
            <a:fld id="{9C880106-0320-4EA2-8120-58CFED7DEEE8}" type="slidenum">
              <a:rPr lang="en-BE" smtClean="0"/>
              <a:t>9</a:t>
            </a:fld>
            <a:endParaRPr lang="en-BE"/>
          </a:p>
        </p:txBody>
      </p:sp>
    </p:spTree>
    <p:extLst>
      <p:ext uri="{BB962C8B-B14F-4D97-AF65-F5344CB8AC3E}">
        <p14:creationId xmlns:p14="http://schemas.microsoft.com/office/powerpoint/2010/main" val="335538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80500B1E-9862-4339-9F87-057BE011F67E}" type="slidenum">
              <a:rPr lang="en-BE" smtClean="0"/>
              <a:t>11</a:t>
            </a:fld>
            <a:endParaRPr lang="en-BE"/>
          </a:p>
        </p:txBody>
      </p:sp>
    </p:spTree>
    <p:extLst>
      <p:ext uri="{BB962C8B-B14F-4D97-AF65-F5344CB8AC3E}">
        <p14:creationId xmlns:p14="http://schemas.microsoft.com/office/powerpoint/2010/main" val="126667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80500B1E-9862-4339-9F87-057BE011F67E}" type="slidenum">
              <a:rPr lang="en-BE" smtClean="0"/>
              <a:t>12</a:t>
            </a:fld>
            <a:endParaRPr lang="en-BE"/>
          </a:p>
        </p:txBody>
      </p:sp>
    </p:spTree>
    <p:extLst>
      <p:ext uri="{BB962C8B-B14F-4D97-AF65-F5344CB8AC3E}">
        <p14:creationId xmlns:p14="http://schemas.microsoft.com/office/powerpoint/2010/main" val="20579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80500B1E-9862-4339-9F87-057BE011F67E}" type="slidenum">
              <a:rPr lang="en-BE" smtClean="0"/>
              <a:t>14</a:t>
            </a:fld>
            <a:endParaRPr lang="en-BE"/>
          </a:p>
        </p:txBody>
      </p:sp>
    </p:spTree>
    <p:extLst>
      <p:ext uri="{BB962C8B-B14F-4D97-AF65-F5344CB8AC3E}">
        <p14:creationId xmlns:p14="http://schemas.microsoft.com/office/powerpoint/2010/main" val="177507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C3B6-CDE2-6EF4-339B-2F388815A9F5}"/>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B10E060D-7825-E126-0FD3-5CFCF2FDC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Tree>
    <p:extLst>
      <p:ext uri="{BB962C8B-B14F-4D97-AF65-F5344CB8AC3E}">
        <p14:creationId xmlns:p14="http://schemas.microsoft.com/office/powerpoint/2010/main" val="227200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ntac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9A6BD7-5F2F-B174-155A-C1897D739BC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5997" y="0"/>
            <a:ext cx="6096001" cy="6858000"/>
          </a:xfrm>
          <a:prstGeom prst="rect">
            <a:avLst/>
          </a:prstGeom>
        </p:spPr>
      </p:pic>
      <p:sp>
        <p:nvSpPr>
          <p:cNvPr id="8" name="TextBox 7">
            <a:extLst>
              <a:ext uri="{FF2B5EF4-FFF2-40B4-BE49-F238E27FC236}">
                <a16:creationId xmlns:a16="http://schemas.microsoft.com/office/drawing/2014/main" id="{5F4C10CF-CB4E-9BD7-D496-EBF0F729CBA4}"/>
              </a:ext>
            </a:extLst>
          </p:cNvPr>
          <p:cNvSpPr txBox="1"/>
          <p:nvPr userDrawn="1"/>
        </p:nvSpPr>
        <p:spPr>
          <a:xfrm>
            <a:off x="6095997" y="6642556"/>
            <a:ext cx="1306768" cy="215444"/>
          </a:xfrm>
          <a:prstGeom prst="rect">
            <a:avLst/>
          </a:prstGeom>
          <a:noFill/>
        </p:spPr>
        <p:txBody>
          <a:bodyPr wrap="none" rtlCol="0">
            <a:spAutoFit/>
          </a:bodyPr>
          <a:lstStyle/>
          <a:p>
            <a:r>
              <a:rPr lang="en-BE" sz="800">
                <a:solidFill>
                  <a:schemeClr val="bg1"/>
                </a:solidFill>
                <a:latin typeface="Rubik" pitchFamily="2" charset="-79"/>
                <a:cs typeface="Rubik" pitchFamily="2" charset="-79"/>
              </a:rPr>
              <a:t>© AGE Platform Europe</a:t>
            </a:r>
          </a:p>
        </p:txBody>
      </p:sp>
      <p:pic>
        <p:nvPicPr>
          <p:cNvPr id="2" name="Picture 1">
            <a:extLst>
              <a:ext uri="{FF2B5EF4-FFF2-40B4-BE49-F238E27FC236}">
                <a16:creationId xmlns:a16="http://schemas.microsoft.com/office/drawing/2014/main" id="{B96CB566-1142-2D5A-A559-88741AB326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3558" y="5906909"/>
            <a:ext cx="764414" cy="802379"/>
          </a:xfrm>
          <a:prstGeom prst="rect">
            <a:avLst/>
          </a:prstGeom>
          <a:noFill/>
          <a:ln>
            <a:noFill/>
          </a:ln>
        </p:spPr>
      </p:pic>
      <p:sp>
        <p:nvSpPr>
          <p:cNvPr id="5" name="TextBox 4">
            <a:extLst>
              <a:ext uri="{FF2B5EF4-FFF2-40B4-BE49-F238E27FC236}">
                <a16:creationId xmlns:a16="http://schemas.microsoft.com/office/drawing/2014/main" id="{40EC5E20-B17E-F02F-7B21-1F66753236DE}"/>
              </a:ext>
            </a:extLst>
          </p:cNvPr>
          <p:cNvSpPr txBox="1"/>
          <p:nvPr userDrawn="1"/>
        </p:nvSpPr>
        <p:spPr>
          <a:xfrm>
            <a:off x="1537972" y="5954155"/>
            <a:ext cx="4204354" cy="707886"/>
          </a:xfrm>
          <a:prstGeom prst="rect">
            <a:avLst/>
          </a:prstGeom>
          <a:noFill/>
        </p:spPr>
        <p:txBody>
          <a:bodyPr wrap="square" rtlCol="0">
            <a:spAutoFit/>
          </a:bodyPr>
          <a:lstStyle/>
          <a:p>
            <a:r>
              <a:rPr lang="en-US" sz="800">
                <a:latin typeface="Rubik Light" pitchFamily="2" charset="-79"/>
                <a:cs typeface="Rubik Light" pitchFamily="2" charset="-79"/>
              </a:rPr>
              <a:t>Co-funded by the European Union. Views and opinions expressed are however those of the author(s) only and do not necessarily reflect those of the European Union. Neither the European Union nor the granting authority can be held responsible for them.</a:t>
            </a:r>
          </a:p>
          <a:p>
            <a:endParaRPr lang="en-US" sz="800">
              <a:latin typeface="Rubik Light" pitchFamily="2" charset="-79"/>
              <a:cs typeface="Rubik Light" pitchFamily="2" charset="-79"/>
            </a:endParaRPr>
          </a:p>
          <a:p>
            <a:r>
              <a:rPr lang="en-US" sz="800">
                <a:latin typeface="Rubik Light" pitchFamily="2" charset="-79"/>
                <a:cs typeface="Rubik Light" pitchFamily="2" charset="-79"/>
              </a:rPr>
              <a:t>Transparency Register ID: 16549972091-86</a:t>
            </a:r>
            <a:endParaRPr lang="en-BE" sz="800">
              <a:latin typeface="Rubik Light" pitchFamily="2" charset="-79"/>
              <a:cs typeface="Rubik Light" pitchFamily="2" charset="-79"/>
            </a:endParaRPr>
          </a:p>
        </p:txBody>
      </p:sp>
      <p:sp>
        <p:nvSpPr>
          <p:cNvPr id="24" name="TextBox 23">
            <a:extLst>
              <a:ext uri="{FF2B5EF4-FFF2-40B4-BE49-F238E27FC236}">
                <a16:creationId xmlns:a16="http://schemas.microsoft.com/office/drawing/2014/main" id="{74D330D8-BA81-83B4-8928-F3583C965204}"/>
              </a:ext>
            </a:extLst>
          </p:cNvPr>
          <p:cNvSpPr txBox="1"/>
          <p:nvPr userDrawn="1"/>
        </p:nvSpPr>
        <p:spPr>
          <a:xfrm>
            <a:off x="1765568" y="2109772"/>
            <a:ext cx="2553904" cy="369332"/>
          </a:xfrm>
          <a:prstGeom prst="rect">
            <a:avLst/>
          </a:prstGeom>
          <a:noFill/>
        </p:spPr>
        <p:txBody>
          <a:bodyPr wrap="none" rtlCol="0">
            <a:spAutoFit/>
          </a:bodyPr>
          <a:lstStyle/>
          <a:p>
            <a:r>
              <a:rPr lang="en-BE">
                <a:solidFill>
                  <a:schemeClr val="tx2"/>
                </a:solidFill>
                <a:latin typeface="Rubik" pitchFamily="2" charset="-79"/>
                <a:cs typeface="Rubik" pitchFamily="2" charset="-79"/>
              </a:rPr>
              <a:t>www.age-platform.eu</a:t>
            </a:r>
          </a:p>
        </p:txBody>
      </p:sp>
      <p:sp>
        <p:nvSpPr>
          <p:cNvPr id="27" name="TextBox 26">
            <a:extLst>
              <a:ext uri="{FF2B5EF4-FFF2-40B4-BE49-F238E27FC236}">
                <a16:creationId xmlns:a16="http://schemas.microsoft.com/office/drawing/2014/main" id="{421EDB88-9E79-1469-1E5D-B81C9DBF04B4}"/>
              </a:ext>
            </a:extLst>
          </p:cNvPr>
          <p:cNvSpPr txBox="1"/>
          <p:nvPr userDrawn="1"/>
        </p:nvSpPr>
        <p:spPr>
          <a:xfrm>
            <a:off x="1765568" y="2912679"/>
            <a:ext cx="3672800" cy="369332"/>
          </a:xfrm>
          <a:prstGeom prst="rect">
            <a:avLst/>
          </a:prstGeom>
          <a:noFill/>
        </p:spPr>
        <p:txBody>
          <a:bodyPr wrap="none" rtlCol="0">
            <a:spAutoFit/>
          </a:bodyPr>
          <a:lstStyle/>
          <a:p>
            <a:r>
              <a:rPr lang="de-DE" err="1">
                <a:solidFill>
                  <a:schemeClr val="tx2"/>
                </a:solidFill>
                <a:latin typeface="Rubik" pitchFamily="2" charset="-79"/>
                <a:cs typeface="Rubik" pitchFamily="2" charset="-79"/>
              </a:rPr>
              <a:t>philippe.seidel</a:t>
            </a:r>
            <a:r>
              <a:rPr lang="en-BE">
                <a:solidFill>
                  <a:schemeClr val="tx2"/>
                </a:solidFill>
                <a:latin typeface="Rubik" pitchFamily="2" charset="-79"/>
                <a:cs typeface="Rubik" pitchFamily="2" charset="-79"/>
              </a:rPr>
              <a:t>@age-platform.eu</a:t>
            </a:r>
          </a:p>
        </p:txBody>
      </p:sp>
      <p:sp>
        <p:nvSpPr>
          <p:cNvPr id="30" name="TextBox 29">
            <a:extLst>
              <a:ext uri="{FF2B5EF4-FFF2-40B4-BE49-F238E27FC236}">
                <a16:creationId xmlns:a16="http://schemas.microsoft.com/office/drawing/2014/main" id="{1E144762-480F-1F92-8927-3DFF2E905743}"/>
              </a:ext>
            </a:extLst>
          </p:cNvPr>
          <p:cNvSpPr txBox="1"/>
          <p:nvPr userDrawn="1"/>
        </p:nvSpPr>
        <p:spPr>
          <a:xfrm>
            <a:off x="1765568" y="3710005"/>
            <a:ext cx="3650358" cy="369332"/>
          </a:xfrm>
          <a:prstGeom prst="rect">
            <a:avLst/>
          </a:prstGeom>
          <a:noFill/>
        </p:spPr>
        <p:txBody>
          <a:bodyPr wrap="none" rtlCol="0">
            <a:spAutoFit/>
          </a:bodyPr>
          <a:lstStyle/>
          <a:p>
            <a:r>
              <a:rPr lang="en-BE">
                <a:solidFill>
                  <a:schemeClr val="tx2"/>
                </a:solidFill>
                <a:latin typeface="Rubik" pitchFamily="2" charset="-79"/>
                <a:cs typeface="Rubik" pitchFamily="2" charset="-79"/>
              </a:rPr>
              <a:t>@AGE_PlatformEU</a:t>
            </a:r>
            <a:r>
              <a:rPr lang="de-DE">
                <a:solidFill>
                  <a:schemeClr val="tx2"/>
                </a:solidFill>
                <a:latin typeface="Rubik" pitchFamily="2" charset="-79"/>
                <a:cs typeface="Rubik" pitchFamily="2" charset="-79"/>
              </a:rPr>
              <a:t> / @PhiSeidel</a:t>
            </a:r>
            <a:endParaRPr lang="en-BE">
              <a:solidFill>
                <a:schemeClr val="tx2"/>
              </a:solidFill>
              <a:latin typeface="Rubik" pitchFamily="2" charset="-79"/>
              <a:cs typeface="Rubik" pitchFamily="2" charset="-79"/>
            </a:endParaRPr>
          </a:p>
        </p:txBody>
      </p:sp>
      <p:sp>
        <p:nvSpPr>
          <p:cNvPr id="33" name="TextBox 32">
            <a:extLst>
              <a:ext uri="{FF2B5EF4-FFF2-40B4-BE49-F238E27FC236}">
                <a16:creationId xmlns:a16="http://schemas.microsoft.com/office/drawing/2014/main" id="{264C9896-63E8-32CB-8CF7-E475CFEE6912}"/>
              </a:ext>
            </a:extLst>
          </p:cNvPr>
          <p:cNvSpPr txBox="1"/>
          <p:nvPr userDrawn="1"/>
        </p:nvSpPr>
        <p:spPr>
          <a:xfrm>
            <a:off x="1765568" y="4436723"/>
            <a:ext cx="2449710" cy="369332"/>
          </a:xfrm>
          <a:prstGeom prst="rect">
            <a:avLst/>
          </a:prstGeom>
          <a:noFill/>
        </p:spPr>
        <p:txBody>
          <a:bodyPr wrap="none" rtlCol="0">
            <a:spAutoFit/>
          </a:bodyPr>
          <a:lstStyle/>
          <a:p>
            <a:r>
              <a:rPr lang="en-BE">
                <a:solidFill>
                  <a:schemeClr val="tx2"/>
                </a:solidFill>
                <a:latin typeface="Rubik" pitchFamily="2" charset="-79"/>
                <a:cs typeface="Rubik" pitchFamily="2" charset="-79"/>
              </a:rPr>
              <a:t>AGE Platform Europe</a:t>
            </a:r>
          </a:p>
        </p:txBody>
      </p:sp>
      <p:grpSp>
        <p:nvGrpSpPr>
          <p:cNvPr id="39" name="Group 38">
            <a:extLst>
              <a:ext uri="{FF2B5EF4-FFF2-40B4-BE49-F238E27FC236}">
                <a16:creationId xmlns:a16="http://schemas.microsoft.com/office/drawing/2014/main" id="{46387CD6-C417-1000-C2D4-5765E7792BA1}"/>
              </a:ext>
            </a:extLst>
          </p:cNvPr>
          <p:cNvGrpSpPr/>
          <p:nvPr userDrawn="1"/>
        </p:nvGrpSpPr>
        <p:grpSpPr>
          <a:xfrm>
            <a:off x="1684342" y="2010082"/>
            <a:ext cx="3906833" cy="3638451"/>
            <a:chOff x="833688" y="2010082"/>
            <a:chExt cx="4781365" cy="3638451"/>
          </a:xfrm>
        </p:grpSpPr>
        <p:sp>
          <p:nvSpPr>
            <p:cNvPr id="15" name="Rectangle: Rounded Corners 14">
              <a:extLst>
                <a:ext uri="{FF2B5EF4-FFF2-40B4-BE49-F238E27FC236}">
                  <a16:creationId xmlns:a16="http://schemas.microsoft.com/office/drawing/2014/main" id="{2F9107DE-FD4A-0857-4AC7-B1AFAC8CA3FF}"/>
                </a:ext>
              </a:extLst>
            </p:cNvPr>
            <p:cNvSpPr/>
            <p:nvPr userDrawn="1"/>
          </p:nvSpPr>
          <p:spPr>
            <a:xfrm>
              <a:off x="833688" y="2010082"/>
              <a:ext cx="4781365" cy="568713"/>
            </a:xfrm>
            <a:prstGeom prst="round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tangle: Rounded Corners 17">
              <a:extLst>
                <a:ext uri="{FF2B5EF4-FFF2-40B4-BE49-F238E27FC236}">
                  <a16:creationId xmlns:a16="http://schemas.microsoft.com/office/drawing/2014/main" id="{F7792224-174A-DD2C-754E-EAB74116BD83}"/>
                </a:ext>
              </a:extLst>
            </p:cNvPr>
            <p:cNvSpPr/>
            <p:nvPr userDrawn="1"/>
          </p:nvSpPr>
          <p:spPr>
            <a:xfrm>
              <a:off x="833688" y="2802286"/>
              <a:ext cx="4781365" cy="568713"/>
            </a:xfrm>
            <a:prstGeom prst="round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8" name="Rectangle: Rounded Corners 27">
              <a:extLst>
                <a:ext uri="{FF2B5EF4-FFF2-40B4-BE49-F238E27FC236}">
                  <a16:creationId xmlns:a16="http://schemas.microsoft.com/office/drawing/2014/main" id="{0C55FDD8-ED92-EABF-57EE-BA81B3DEC8F6}"/>
                </a:ext>
              </a:extLst>
            </p:cNvPr>
            <p:cNvSpPr/>
            <p:nvPr userDrawn="1"/>
          </p:nvSpPr>
          <p:spPr>
            <a:xfrm>
              <a:off x="833688" y="3599612"/>
              <a:ext cx="4781365" cy="568713"/>
            </a:xfrm>
            <a:prstGeom prst="round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Rectangle: Rounded Corners 30">
              <a:extLst>
                <a:ext uri="{FF2B5EF4-FFF2-40B4-BE49-F238E27FC236}">
                  <a16:creationId xmlns:a16="http://schemas.microsoft.com/office/drawing/2014/main" id="{E3A09800-D1E5-6FE6-ED67-E52FF9F0829E}"/>
                </a:ext>
              </a:extLst>
            </p:cNvPr>
            <p:cNvSpPr/>
            <p:nvPr userDrawn="1"/>
          </p:nvSpPr>
          <p:spPr>
            <a:xfrm>
              <a:off x="833688" y="4338687"/>
              <a:ext cx="4781365" cy="568713"/>
            </a:xfrm>
            <a:prstGeom prst="round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6" name="Rectangle: Rounded Corners 35">
              <a:extLst>
                <a:ext uri="{FF2B5EF4-FFF2-40B4-BE49-F238E27FC236}">
                  <a16:creationId xmlns:a16="http://schemas.microsoft.com/office/drawing/2014/main" id="{81F67B14-59BA-6FFC-737E-507E7D6FAC2C}"/>
                </a:ext>
              </a:extLst>
            </p:cNvPr>
            <p:cNvSpPr/>
            <p:nvPr userDrawn="1"/>
          </p:nvSpPr>
          <p:spPr>
            <a:xfrm>
              <a:off x="833688" y="5079820"/>
              <a:ext cx="4781365" cy="568713"/>
            </a:xfrm>
            <a:prstGeom prst="round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38" name="TextBox 37">
            <a:extLst>
              <a:ext uri="{FF2B5EF4-FFF2-40B4-BE49-F238E27FC236}">
                <a16:creationId xmlns:a16="http://schemas.microsoft.com/office/drawing/2014/main" id="{1D628AB7-3339-2467-F6A8-59926DE8F8AA}"/>
              </a:ext>
            </a:extLst>
          </p:cNvPr>
          <p:cNvSpPr txBox="1"/>
          <p:nvPr userDrawn="1"/>
        </p:nvSpPr>
        <p:spPr>
          <a:xfrm>
            <a:off x="1765568" y="5165499"/>
            <a:ext cx="2262158" cy="369332"/>
          </a:xfrm>
          <a:prstGeom prst="rect">
            <a:avLst/>
          </a:prstGeom>
          <a:noFill/>
        </p:spPr>
        <p:txBody>
          <a:bodyPr wrap="none" rtlCol="0">
            <a:spAutoFit/>
          </a:bodyPr>
          <a:lstStyle/>
          <a:p>
            <a:r>
              <a:rPr lang="en-BE" err="1">
                <a:solidFill>
                  <a:schemeClr val="tx2"/>
                </a:solidFill>
                <a:latin typeface="Rubik" pitchFamily="2" charset="-79"/>
                <a:cs typeface="Rubik" pitchFamily="2" charset="-79"/>
              </a:rPr>
              <a:t>ageplatformeurope</a:t>
            </a:r>
            <a:endParaRPr lang="en-BE">
              <a:solidFill>
                <a:schemeClr val="tx2"/>
              </a:solidFill>
              <a:latin typeface="Rubik" pitchFamily="2" charset="-79"/>
              <a:cs typeface="Rubik" pitchFamily="2" charset="-79"/>
            </a:endParaRPr>
          </a:p>
        </p:txBody>
      </p:sp>
      <p:grpSp>
        <p:nvGrpSpPr>
          <p:cNvPr id="45" name="Group 44">
            <a:extLst>
              <a:ext uri="{FF2B5EF4-FFF2-40B4-BE49-F238E27FC236}">
                <a16:creationId xmlns:a16="http://schemas.microsoft.com/office/drawing/2014/main" id="{88BB5EC7-BB71-59D7-99AA-28626955D04A}"/>
              </a:ext>
            </a:extLst>
          </p:cNvPr>
          <p:cNvGrpSpPr/>
          <p:nvPr userDrawn="1"/>
        </p:nvGrpSpPr>
        <p:grpSpPr>
          <a:xfrm>
            <a:off x="841117" y="2010082"/>
            <a:ext cx="568713" cy="568713"/>
            <a:chOff x="545024" y="2722837"/>
            <a:chExt cx="577330" cy="577330"/>
          </a:xfrm>
        </p:grpSpPr>
        <p:sp>
          <p:nvSpPr>
            <p:cNvPr id="44" name="Oval 43">
              <a:extLst>
                <a:ext uri="{FF2B5EF4-FFF2-40B4-BE49-F238E27FC236}">
                  <a16:creationId xmlns:a16="http://schemas.microsoft.com/office/drawing/2014/main" id="{2257522D-02C1-CA7E-5741-5D02B13F17A3}"/>
                </a:ext>
              </a:extLst>
            </p:cNvPr>
            <p:cNvSpPr/>
            <p:nvPr userDrawn="1"/>
          </p:nvSpPr>
          <p:spPr>
            <a:xfrm>
              <a:off x="545024" y="2722837"/>
              <a:ext cx="577330" cy="57733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Graphic 13" descr="Internet with solid fill">
              <a:extLst>
                <a:ext uri="{FF2B5EF4-FFF2-40B4-BE49-F238E27FC236}">
                  <a16:creationId xmlns:a16="http://schemas.microsoft.com/office/drawing/2014/main" id="{70257043-C0AC-2C6D-FC65-16FE741797B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7023" y="2770879"/>
              <a:ext cx="453331" cy="453331"/>
            </a:xfrm>
            <a:prstGeom prst="rect">
              <a:avLst/>
            </a:prstGeom>
          </p:spPr>
        </p:pic>
      </p:grpSp>
      <p:grpSp>
        <p:nvGrpSpPr>
          <p:cNvPr id="49" name="Group 48">
            <a:extLst>
              <a:ext uri="{FF2B5EF4-FFF2-40B4-BE49-F238E27FC236}">
                <a16:creationId xmlns:a16="http://schemas.microsoft.com/office/drawing/2014/main" id="{5CE77BE8-8DEC-37CD-C9E9-551F6B71CCF7}"/>
              </a:ext>
            </a:extLst>
          </p:cNvPr>
          <p:cNvGrpSpPr/>
          <p:nvPr userDrawn="1"/>
        </p:nvGrpSpPr>
        <p:grpSpPr>
          <a:xfrm>
            <a:off x="841117" y="2821386"/>
            <a:ext cx="568713" cy="568713"/>
            <a:chOff x="780043" y="3325057"/>
            <a:chExt cx="568713" cy="568713"/>
          </a:xfrm>
        </p:grpSpPr>
        <p:sp>
          <p:nvSpPr>
            <p:cNvPr id="47" name="Oval 46">
              <a:extLst>
                <a:ext uri="{FF2B5EF4-FFF2-40B4-BE49-F238E27FC236}">
                  <a16:creationId xmlns:a16="http://schemas.microsoft.com/office/drawing/2014/main" id="{F6BD542E-393B-2055-B0D7-509DADCD1F29}"/>
                </a:ext>
              </a:extLst>
            </p:cNvPr>
            <p:cNvSpPr/>
            <p:nvPr userDrawn="1"/>
          </p:nvSpPr>
          <p:spPr>
            <a:xfrm>
              <a:off x="780043" y="3325057"/>
              <a:ext cx="568713" cy="56871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6" name="Graphic 25" descr="Envelope with solid fill">
              <a:extLst>
                <a:ext uri="{FF2B5EF4-FFF2-40B4-BE49-F238E27FC236}">
                  <a16:creationId xmlns:a16="http://schemas.microsoft.com/office/drawing/2014/main" id="{EF092DD2-B9A5-6772-A2D0-CE9B67F4363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6705" y="3381719"/>
              <a:ext cx="455387" cy="455387"/>
            </a:xfrm>
            <a:prstGeom prst="rect">
              <a:avLst/>
            </a:prstGeom>
          </p:spPr>
        </p:pic>
      </p:grpSp>
      <p:grpSp>
        <p:nvGrpSpPr>
          <p:cNvPr id="66" name="Group 65">
            <a:extLst>
              <a:ext uri="{FF2B5EF4-FFF2-40B4-BE49-F238E27FC236}">
                <a16:creationId xmlns:a16="http://schemas.microsoft.com/office/drawing/2014/main" id="{6EA08690-4951-570F-6E8E-7CC6D79BE18A}"/>
              </a:ext>
            </a:extLst>
          </p:cNvPr>
          <p:cNvGrpSpPr/>
          <p:nvPr userDrawn="1"/>
        </p:nvGrpSpPr>
        <p:grpSpPr>
          <a:xfrm>
            <a:off x="841115" y="3565472"/>
            <a:ext cx="568713" cy="568713"/>
            <a:chOff x="841115" y="3565472"/>
            <a:chExt cx="568713" cy="568713"/>
          </a:xfrm>
        </p:grpSpPr>
        <p:sp>
          <p:nvSpPr>
            <p:cNvPr id="51" name="Oval 50">
              <a:extLst>
                <a:ext uri="{FF2B5EF4-FFF2-40B4-BE49-F238E27FC236}">
                  <a16:creationId xmlns:a16="http://schemas.microsoft.com/office/drawing/2014/main" id="{C5F09361-A3F9-2AC8-4870-27C6AE2E517B}"/>
                </a:ext>
              </a:extLst>
            </p:cNvPr>
            <p:cNvSpPr/>
            <p:nvPr userDrawn="1"/>
          </p:nvSpPr>
          <p:spPr>
            <a:xfrm>
              <a:off x="841115" y="3565472"/>
              <a:ext cx="568713" cy="56871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3" name="Imagen">
              <a:extLst>
                <a:ext uri="{FF2B5EF4-FFF2-40B4-BE49-F238E27FC236}">
                  <a16:creationId xmlns:a16="http://schemas.microsoft.com/office/drawing/2014/main" id="{C7AFA217-F0CF-A396-B2B9-5B1129ED335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47036" y="3688093"/>
              <a:ext cx="362268" cy="328868"/>
            </a:xfrm>
            <a:prstGeom prst="rect">
              <a:avLst/>
            </a:prstGeom>
            <a:ln w="12700">
              <a:miter lim="400000"/>
            </a:ln>
          </p:spPr>
        </p:pic>
      </p:grpSp>
      <p:grpSp>
        <p:nvGrpSpPr>
          <p:cNvPr id="60" name="Group 59">
            <a:extLst>
              <a:ext uri="{FF2B5EF4-FFF2-40B4-BE49-F238E27FC236}">
                <a16:creationId xmlns:a16="http://schemas.microsoft.com/office/drawing/2014/main" id="{B4745B05-A809-B5FB-E614-C8BC335E2DC9}"/>
              </a:ext>
            </a:extLst>
          </p:cNvPr>
          <p:cNvGrpSpPr/>
          <p:nvPr userDrawn="1"/>
        </p:nvGrpSpPr>
        <p:grpSpPr>
          <a:xfrm>
            <a:off x="833689" y="5079819"/>
            <a:ext cx="568713" cy="568713"/>
            <a:chOff x="833689" y="5079819"/>
            <a:chExt cx="568713" cy="568713"/>
          </a:xfrm>
        </p:grpSpPr>
        <p:sp>
          <p:nvSpPr>
            <p:cNvPr id="58" name="Oval 57">
              <a:extLst>
                <a:ext uri="{FF2B5EF4-FFF2-40B4-BE49-F238E27FC236}">
                  <a16:creationId xmlns:a16="http://schemas.microsoft.com/office/drawing/2014/main" id="{73BBA58E-A27B-901E-0D88-A4466C3750E7}"/>
                </a:ext>
              </a:extLst>
            </p:cNvPr>
            <p:cNvSpPr/>
            <p:nvPr userDrawn="1"/>
          </p:nvSpPr>
          <p:spPr>
            <a:xfrm>
              <a:off x="833689" y="5079819"/>
              <a:ext cx="568713" cy="56871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9" name="Imagen">
              <a:extLst>
                <a:ext uri="{FF2B5EF4-FFF2-40B4-BE49-F238E27FC236}">
                  <a16:creationId xmlns:a16="http://schemas.microsoft.com/office/drawing/2014/main" id="{0898CC36-B7A4-A8F5-CD54-0225A2AB1F64}"/>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936187" y="5179509"/>
              <a:ext cx="363717" cy="369332"/>
            </a:xfrm>
            <a:prstGeom prst="rect">
              <a:avLst/>
            </a:prstGeom>
            <a:ln w="12700">
              <a:miter lim="400000"/>
            </a:ln>
          </p:spPr>
        </p:pic>
      </p:grpSp>
      <p:grpSp>
        <p:nvGrpSpPr>
          <p:cNvPr id="63" name="Group 62">
            <a:extLst>
              <a:ext uri="{FF2B5EF4-FFF2-40B4-BE49-F238E27FC236}">
                <a16:creationId xmlns:a16="http://schemas.microsoft.com/office/drawing/2014/main" id="{440719F0-50C0-21A5-2782-CB339895545F}"/>
              </a:ext>
            </a:extLst>
          </p:cNvPr>
          <p:cNvGrpSpPr/>
          <p:nvPr userDrawn="1"/>
        </p:nvGrpSpPr>
        <p:grpSpPr>
          <a:xfrm>
            <a:off x="833688" y="4338687"/>
            <a:ext cx="568713" cy="568713"/>
            <a:chOff x="833688" y="4338687"/>
            <a:chExt cx="568713" cy="568713"/>
          </a:xfrm>
        </p:grpSpPr>
        <p:sp>
          <p:nvSpPr>
            <p:cNvPr id="56" name="Oval 55">
              <a:extLst>
                <a:ext uri="{FF2B5EF4-FFF2-40B4-BE49-F238E27FC236}">
                  <a16:creationId xmlns:a16="http://schemas.microsoft.com/office/drawing/2014/main" id="{03182404-BC26-8EF5-64AE-43B617B82DAF}"/>
                </a:ext>
              </a:extLst>
            </p:cNvPr>
            <p:cNvSpPr/>
            <p:nvPr userDrawn="1"/>
          </p:nvSpPr>
          <p:spPr>
            <a:xfrm>
              <a:off x="833688" y="4338687"/>
              <a:ext cx="568713" cy="56871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62" name="Picture 61" descr="A black and white logo&#10;&#10;Description automatically generated">
              <a:extLst>
                <a:ext uri="{FF2B5EF4-FFF2-40B4-BE49-F238E27FC236}">
                  <a16:creationId xmlns:a16="http://schemas.microsoft.com/office/drawing/2014/main" id="{7C75B366-5BB2-8C53-9260-FA6E26CE53E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73907" y="4470181"/>
              <a:ext cx="363717" cy="309303"/>
            </a:xfrm>
            <a:prstGeom prst="rect">
              <a:avLst/>
            </a:prstGeom>
          </p:spPr>
        </p:pic>
      </p:grpSp>
      <p:sp>
        <p:nvSpPr>
          <p:cNvPr id="67" name="TextBox 66">
            <a:extLst>
              <a:ext uri="{FF2B5EF4-FFF2-40B4-BE49-F238E27FC236}">
                <a16:creationId xmlns:a16="http://schemas.microsoft.com/office/drawing/2014/main" id="{CA04328F-7AB0-A181-89BA-1092263F1EA1}"/>
              </a:ext>
            </a:extLst>
          </p:cNvPr>
          <p:cNvSpPr txBox="1"/>
          <p:nvPr userDrawn="1"/>
        </p:nvSpPr>
        <p:spPr>
          <a:xfrm>
            <a:off x="833688" y="358344"/>
            <a:ext cx="4603285" cy="1446550"/>
          </a:xfrm>
          <a:prstGeom prst="rect">
            <a:avLst/>
          </a:prstGeom>
          <a:noFill/>
        </p:spPr>
        <p:txBody>
          <a:bodyPr wrap="square" rtlCol="0">
            <a:spAutoFit/>
          </a:bodyPr>
          <a:lstStyle/>
          <a:p>
            <a:pPr>
              <a:tabLst>
                <a:tab pos="1606550" algn="l"/>
              </a:tabLst>
            </a:pPr>
            <a:r>
              <a:rPr lang="en-US" sz="4400">
                <a:solidFill>
                  <a:schemeClr val="accent1"/>
                </a:solidFill>
                <a:latin typeface="Rubik" pitchFamily="2" charset="-79"/>
                <a:cs typeface="Rubik" pitchFamily="2" charset="-79"/>
              </a:rPr>
              <a:t>Want to know more about us?</a:t>
            </a:r>
            <a:endParaRPr lang="en-BE" sz="4400">
              <a:solidFill>
                <a:schemeClr val="accent1"/>
              </a:solidFill>
              <a:latin typeface="Rubik" pitchFamily="2" charset="-79"/>
              <a:cs typeface="Rubik" pitchFamily="2" charset="-79"/>
            </a:endParaRPr>
          </a:p>
        </p:txBody>
      </p:sp>
    </p:spTree>
    <p:extLst>
      <p:ext uri="{BB962C8B-B14F-4D97-AF65-F5344CB8AC3E}">
        <p14:creationId xmlns:p14="http://schemas.microsoft.com/office/powerpoint/2010/main" val="316287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Divi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9A6BD7-5F2F-B174-155A-C1897D739BC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7" y="0"/>
            <a:ext cx="6096001" cy="6858000"/>
          </a:xfrm>
          <a:prstGeom prst="rect">
            <a:avLst/>
          </a:prstGeom>
        </p:spPr>
      </p:pic>
      <p:sp>
        <p:nvSpPr>
          <p:cNvPr id="5" name="Rectangle 4">
            <a:extLst>
              <a:ext uri="{FF2B5EF4-FFF2-40B4-BE49-F238E27FC236}">
                <a16:creationId xmlns:a16="http://schemas.microsoft.com/office/drawing/2014/main" id="{7A61485B-AA73-E200-39AB-FC21854B174B}"/>
              </a:ext>
            </a:extLst>
          </p:cNvPr>
          <p:cNvSpPr/>
          <p:nvPr userDrawn="1"/>
        </p:nvSpPr>
        <p:spPr>
          <a:xfrm>
            <a:off x="1" y="0"/>
            <a:ext cx="6096000" cy="68580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BE"/>
          </a:p>
        </p:txBody>
      </p:sp>
      <p:sp>
        <p:nvSpPr>
          <p:cNvPr id="8" name="TextBox 7">
            <a:extLst>
              <a:ext uri="{FF2B5EF4-FFF2-40B4-BE49-F238E27FC236}">
                <a16:creationId xmlns:a16="http://schemas.microsoft.com/office/drawing/2014/main" id="{5F4C10CF-CB4E-9BD7-D496-EBF0F729CBA4}"/>
              </a:ext>
            </a:extLst>
          </p:cNvPr>
          <p:cNvSpPr txBox="1"/>
          <p:nvPr userDrawn="1"/>
        </p:nvSpPr>
        <p:spPr>
          <a:xfrm>
            <a:off x="10885231" y="6539346"/>
            <a:ext cx="1306768" cy="215444"/>
          </a:xfrm>
          <a:prstGeom prst="rect">
            <a:avLst/>
          </a:prstGeom>
          <a:noFill/>
        </p:spPr>
        <p:txBody>
          <a:bodyPr wrap="none" rtlCol="0">
            <a:spAutoFit/>
          </a:bodyPr>
          <a:lstStyle/>
          <a:p>
            <a:r>
              <a:rPr lang="en-BE" sz="800">
                <a:solidFill>
                  <a:schemeClr val="bg1"/>
                </a:solidFill>
                <a:latin typeface="Rubik" pitchFamily="2" charset="-79"/>
                <a:cs typeface="Rubik" pitchFamily="2" charset="-79"/>
              </a:rPr>
              <a:t>© AGE Platform Europe</a:t>
            </a:r>
          </a:p>
        </p:txBody>
      </p:sp>
      <p:sp>
        <p:nvSpPr>
          <p:cNvPr id="12" name="Title 1">
            <a:extLst>
              <a:ext uri="{FF2B5EF4-FFF2-40B4-BE49-F238E27FC236}">
                <a16:creationId xmlns:a16="http://schemas.microsoft.com/office/drawing/2014/main" id="{66236DB4-CEF0-E962-2710-98DD9C71CEBB}"/>
              </a:ext>
            </a:extLst>
          </p:cNvPr>
          <p:cNvSpPr>
            <a:spLocks noGrp="1"/>
          </p:cNvSpPr>
          <p:nvPr>
            <p:ph type="title" hasCustomPrompt="1"/>
          </p:nvPr>
        </p:nvSpPr>
        <p:spPr>
          <a:xfrm>
            <a:off x="838200" y="2222066"/>
            <a:ext cx="4781365" cy="1325563"/>
          </a:xfrm>
        </p:spPr>
        <p:txBody>
          <a:bodyPr/>
          <a:lstStyle>
            <a:lvl1pPr>
              <a:defRPr>
                <a:solidFill>
                  <a:schemeClr val="bg1"/>
                </a:solidFill>
              </a:defRPr>
            </a:lvl1pPr>
          </a:lstStyle>
          <a:p>
            <a:r>
              <a:rPr lang="en-US"/>
              <a:t>Section Divider Title</a:t>
            </a:r>
            <a:endParaRPr lang="en-BE"/>
          </a:p>
        </p:txBody>
      </p:sp>
      <p:pic>
        <p:nvPicPr>
          <p:cNvPr id="13" name="Imagen">
            <a:extLst>
              <a:ext uri="{FF2B5EF4-FFF2-40B4-BE49-F238E27FC236}">
                <a16:creationId xmlns:a16="http://schemas.microsoft.com/office/drawing/2014/main" id="{23D95C9A-9163-8218-3869-30869290A77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38496" y="6017586"/>
            <a:ext cx="1012909" cy="731309"/>
          </a:xfrm>
          <a:prstGeom prst="rect">
            <a:avLst/>
          </a:prstGeom>
          <a:ln w="12700">
            <a:miter lim="400000"/>
          </a:ln>
        </p:spPr>
      </p:pic>
      <p:sp>
        <p:nvSpPr>
          <p:cNvPr id="6" name="Text Placeholder 5">
            <a:extLst>
              <a:ext uri="{FF2B5EF4-FFF2-40B4-BE49-F238E27FC236}">
                <a16:creationId xmlns:a16="http://schemas.microsoft.com/office/drawing/2014/main" id="{2125FBEA-514D-CB2F-D70E-C450B940FA8D}"/>
              </a:ext>
            </a:extLst>
          </p:cNvPr>
          <p:cNvSpPr>
            <a:spLocks noGrp="1"/>
          </p:cNvSpPr>
          <p:nvPr>
            <p:ph type="body" sz="quarter" idx="10" hasCustomPrompt="1"/>
          </p:nvPr>
        </p:nvSpPr>
        <p:spPr>
          <a:xfrm>
            <a:off x="838200" y="3548064"/>
            <a:ext cx="4781550" cy="532324"/>
          </a:xfrm>
        </p:spPr>
        <p:txBody>
          <a:bodyPr>
            <a:normAutofit/>
          </a:bodyPr>
          <a:lstStyle>
            <a:lvl1pPr marL="0" indent="0">
              <a:buFontTx/>
              <a:buNone/>
              <a:defRPr sz="3200">
                <a:solidFill>
                  <a:schemeClr val="bg1"/>
                </a:solidFill>
              </a:defRPr>
            </a:lvl1pPr>
          </a:lstStyle>
          <a:p>
            <a:pPr lvl="0"/>
            <a:r>
              <a:rPr lang="en-US"/>
              <a:t>Subtitle</a:t>
            </a:r>
            <a:endParaRPr lang="en-BE"/>
          </a:p>
        </p:txBody>
      </p:sp>
    </p:spTree>
    <p:extLst>
      <p:ext uri="{BB962C8B-B14F-4D97-AF65-F5344CB8AC3E}">
        <p14:creationId xmlns:p14="http://schemas.microsoft.com/office/powerpoint/2010/main" val="719340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9A6BD7-5F2F-B174-155A-C1897D739BC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5997" y="0"/>
            <a:ext cx="6096001" cy="6858000"/>
          </a:xfrm>
          <a:prstGeom prst="rect">
            <a:avLst/>
          </a:prstGeom>
        </p:spPr>
      </p:pic>
      <p:sp>
        <p:nvSpPr>
          <p:cNvPr id="5" name="Rectangle 4">
            <a:extLst>
              <a:ext uri="{FF2B5EF4-FFF2-40B4-BE49-F238E27FC236}">
                <a16:creationId xmlns:a16="http://schemas.microsoft.com/office/drawing/2014/main" id="{7A61485B-AA73-E200-39AB-FC21854B174B}"/>
              </a:ext>
            </a:extLst>
          </p:cNvPr>
          <p:cNvSpPr/>
          <p:nvPr userDrawn="1"/>
        </p:nvSpPr>
        <p:spPr>
          <a:xfrm>
            <a:off x="1" y="0"/>
            <a:ext cx="6096000" cy="6858000"/>
          </a:xfrm>
          <a:prstGeom prst="rect">
            <a:avLst/>
          </a:prstGeom>
          <a:solidFill>
            <a:schemeClr val="accent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BE"/>
          </a:p>
        </p:txBody>
      </p:sp>
      <p:sp>
        <p:nvSpPr>
          <p:cNvPr id="8" name="TextBox 7">
            <a:extLst>
              <a:ext uri="{FF2B5EF4-FFF2-40B4-BE49-F238E27FC236}">
                <a16:creationId xmlns:a16="http://schemas.microsoft.com/office/drawing/2014/main" id="{5F4C10CF-CB4E-9BD7-D496-EBF0F729CBA4}"/>
              </a:ext>
            </a:extLst>
          </p:cNvPr>
          <p:cNvSpPr txBox="1"/>
          <p:nvPr userDrawn="1"/>
        </p:nvSpPr>
        <p:spPr>
          <a:xfrm>
            <a:off x="10885231" y="6539346"/>
            <a:ext cx="1306768" cy="215444"/>
          </a:xfrm>
          <a:prstGeom prst="rect">
            <a:avLst/>
          </a:prstGeom>
          <a:noFill/>
        </p:spPr>
        <p:txBody>
          <a:bodyPr wrap="none" rtlCol="0">
            <a:spAutoFit/>
          </a:bodyPr>
          <a:lstStyle/>
          <a:p>
            <a:r>
              <a:rPr lang="en-BE" sz="800">
                <a:solidFill>
                  <a:schemeClr val="bg1"/>
                </a:solidFill>
                <a:latin typeface="Rubik" pitchFamily="2" charset="-79"/>
                <a:cs typeface="Rubik" pitchFamily="2" charset="-79"/>
              </a:rPr>
              <a:t>© AGE Platform Europe</a:t>
            </a:r>
          </a:p>
        </p:txBody>
      </p:sp>
      <p:sp>
        <p:nvSpPr>
          <p:cNvPr id="12" name="Title 1">
            <a:extLst>
              <a:ext uri="{FF2B5EF4-FFF2-40B4-BE49-F238E27FC236}">
                <a16:creationId xmlns:a16="http://schemas.microsoft.com/office/drawing/2014/main" id="{66236DB4-CEF0-E962-2710-98DD9C71CEBB}"/>
              </a:ext>
            </a:extLst>
          </p:cNvPr>
          <p:cNvSpPr>
            <a:spLocks noGrp="1"/>
          </p:cNvSpPr>
          <p:nvPr>
            <p:ph type="title" hasCustomPrompt="1"/>
          </p:nvPr>
        </p:nvSpPr>
        <p:spPr>
          <a:xfrm>
            <a:off x="838200" y="2222066"/>
            <a:ext cx="4781365" cy="1325563"/>
          </a:xfrm>
        </p:spPr>
        <p:txBody>
          <a:bodyPr/>
          <a:lstStyle>
            <a:lvl1pPr>
              <a:defRPr>
                <a:solidFill>
                  <a:schemeClr val="bg1"/>
                </a:solidFill>
              </a:defRPr>
            </a:lvl1pPr>
          </a:lstStyle>
          <a:p>
            <a:r>
              <a:rPr lang="en-US"/>
              <a:t>Section Divider Title</a:t>
            </a:r>
            <a:endParaRPr lang="en-BE"/>
          </a:p>
        </p:txBody>
      </p:sp>
      <p:pic>
        <p:nvPicPr>
          <p:cNvPr id="13" name="Imagen">
            <a:extLst>
              <a:ext uri="{FF2B5EF4-FFF2-40B4-BE49-F238E27FC236}">
                <a16:creationId xmlns:a16="http://schemas.microsoft.com/office/drawing/2014/main" id="{23D95C9A-9163-8218-3869-30869290A77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38496" y="6017586"/>
            <a:ext cx="1012909" cy="731309"/>
          </a:xfrm>
          <a:prstGeom prst="rect">
            <a:avLst/>
          </a:prstGeom>
          <a:ln w="12700">
            <a:miter lim="400000"/>
          </a:ln>
        </p:spPr>
      </p:pic>
      <p:sp>
        <p:nvSpPr>
          <p:cNvPr id="4" name="Text Placeholder 5">
            <a:extLst>
              <a:ext uri="{FF2B5EF4-FFF2-40B4-BE49-F238E27FC236}">
                <a16:creationId xmlns:a16="http://schemas.microsoft.com/office/drawing/2014/main" id="{78FF7655-3E7B-CD08-B229-04A1A37E9D23}"/>
              </a:ext>
            </a:extLst>
          </p:cNvPr>
          <p:cNvSpPr>
            <a:spLocks noGrp="1"/>
          </p:cNvSpPr>
          <p:nvPr>
            <p:ph type="body" sz="quarter" idx="10" hasCustomPrompt="1"/>
          </p:nvPr>
        </p:nvSpPr>
        <p:spPr>
          <a:xfrm>
            <a:off x="838200" y="3548064"/>
            <a:ext cx="4781550" cy="532324"/>
          </a:xfrm>
        </p:spPr>
        <p:txBody>
          <a:bodyPr>
            <a:normAutofit/>
          </a:bodyPr>
          <a:lstStyle>
            <a:lvl1pPr marL="0" indent="0">
              <a:buFontTx/>
              <a:buNone/>
              <a:defRPr sz="3200">
                <a:solidFill>
                  <a:schemeClr val="bg1"/>
                </a:solidFill>
              </a:defRPr>
            </a:lvl1pPr>
          </a:lstStyle>
          <a:p>
            <a:pPr lvl="0"/>
            <a:r>
              <a:rPr lang="en-US"/>
              <a:t>Subtitle</a:t>
            </a:r>
            <a:endParaRPr lang="en-BE"/>
          </a:p>
        </p:txBody>
      </p:sp>
    </p:spTree>
    <p:extLst>
      <p:ext uri="{BB962C8B-B14F-4D97-AF65-F5344CB8AC3E}">
        <p14:creationId xmlns:p14="http://schemas.microsoft.com/office/powerpoint/2010/main" val="2037150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Divid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C2125A-8B67-6DD4-147B-AC13FBB54FF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1" cy="6858000"/>
          </a:xfrm>
          <a:prstGeom prst="rect">
            <a:avLst/>
          </a:prstGeom>
        </p:spPr>
      </p:pic>
      <p:sp>
        <p:nvSpPr>
          <p:cNvPr id="5" name="Rectangle 4">
            <a:extLst>
              <a:ext uri="{FF2B5EF4-FFF2-40B4-BE49-F238E27FC236}">
                <a16:creationId xmlns:a16="http://schemas.microsoft.com/office/drawing/2014/main" id="{7A61485B-AA73-E200-39AB-FC21854B174B}"/>
              </a:ext>
            </a:extLst>
          </p:cNvPr>
          <p:cNvSpPr/>
          <p:nvPr userDrawn="1"/>
        </p:nvSpPr>
        <p:spPr>
          <a:xfrm>
            <a:off x="1" y="0"/>
            <a:ext cx="6096000" cy="6858000"/>
          </a:xfrm>
          <a:prstGeom prst="rect">
            <a:avLst/>
          </a:prstGeom>
          <a:solidFill>
            <a:schemeClr val="tx2"/>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BE"/>
          </a:p>
        </p:txBody>
      </p:sp>
      <p:sp>
        <p:nvSpPr>
          <p:cNvPr id="8" name="TextBox 7">
            <a:extLst>
              <a:ext uri="{FF2B5EF4-FFF2-40B4-BE49-F238E27FC236}">
                <a16:creationId xmlns:a16="http://schemas.microsoft.com/office/drawing/2014/main" id="{5F4C10CF-CB4E-9BD7-D496-EBF0F729CBA4}"/>
              </a:ext>
            </a:extLst>
          </p:cNvPr>
          <p:cNvSpPr txBox="1"/>
          <p:nvPr userDrawn="1"/>
        </p:nvSpPr>
        <p:spPr>
          <a:xfrm>
            <a:off x="10885231" y="6539346"/>
            <a:ext cx="1306768" cy="215444"/>
          </a:xfrm>
          <a:prstGeom prst="rect">
            <a:avLst/>
          </a:prstGeom>
          <a:noFill/>
        </p:spPr>
        <p:txBody>
          <a:bodyPr wrap="none" rtlCol="0">
            <a:spAutoFit/>
          </a:bodyPr>
          <a:lstStyle/>
          <a:p>
            <a:r>
              <a:rPr lang="en-BE" sz="800">
                <a:solidFill>
                  <a:schemeClr val="bg1"/>
                </a:solidFill>
                <a:latin typeface="Rubik" pitchFamily="2" charset="-79"/>
                <a:cs typeface="Rubik" pitchFamily="2" charset="-79"/>
              </a:rPr>
              <a:t>© AGE Platform Europe</a:t>
            </a:r>
          </a:p>
        </p:txBody>
      </p:sp>
      <p:sp>
        <p:nvSpPr>
          <p:cNvPr id="12" name="Title 1">
            <a:extLst>
              <a:ext uri="{FF2B5EF4-FFF2-40B4-BE49-F238E27FC236}">
                <a16:creationId xmlns:a16="http://schemas.microsoft.com/office/drawing/2014/main" id="{66236DB4-CEF0-E962-2710-98DD9C71CEBB}"/>
              </a:ext>
            </a:extLst>
          </p:cNvPr>
          <p:cNvSpPr>
            <a:spLocks noGrp="1"/>
          </p:cNvSpPr>
          <p:nvPr>
            <p:ph type="title" hasCustomPrompt="1"/>
          </p:nvPr>
        </p:nvSpPr>
        <p:spPr>
          <a:xfrm>
            <a:off x="838200" y="2222066"/>
            <a:ext cx="4781365" cy="1325563"/>
          </a:xfrm>
        </p:spPr>
        <p:txBody>
          <a:bodyPr/>
          <a:lstStyle>
            <a:lvl1pPr>
              <a:defRPr>
                <a:solidFill>
                  <a:schemeClr val="bg1"/>
                </a:solidFill>
              </a:defRPr>
            </a:lvl1pPr>
          </a:lstStyle>
          <a:p>
            <a:r>
              <a:rPr lang="en-US"/>
              <a:t>Section Divider Title</a:t>
            </a:r>
            <a:endParaRPr lang="en-BE"/>
          </a:p>
        </p:txBody>
      </p:sp>
      <p:pic>
        <p:nvPicPr>
          <p:cNvPr id="13" name="Imagen">
            <a:extLst>
              <a:ext uri="{FF2B5EF4-FFF2-40B4-BE49-F238E27FC236}">
                <a16:creationId xmlns:a16="http://schemas.microsoft.com/office/drawing/2014/main" id="{23D95C9A-9163-8218-3869-30869290A77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38496" y="6017586"/>
            <a:ext cx="1012909" cy="731309"/>
          </a:xfrm>
          <a:prstGeom prst="rect">
            <a:avLst/>
          </a:prstGeom>
          <a:ln w="12700">
            <a:miter lim="400000"/>
          </a:ln>
        </p:spPr>
      </p:pic>
      <p:sp>
        <p:nvSpPr>
          <p:cNvPr id="3" name="Text Placeholder 5">
            <a:extLst>
              <a:ext uri="{FF2B5EF4-FFF2-40B4-BE49-F238E27FC236}">
                <a16:creationId xmlns:a16="http://schemas.microsoft.com/office/drawing/2014/main" id="{099E2521-E9C4-2292-4B15-54C1BA9D47EC}"/>
              </a:ext>
            </a:extLst>
          </p:cNvPr>
          <p:cNvSpPr>
            <a:spLocks noGrp="1"/>
          </p:cNvSpPr>
          <p:nvPr>
            <p:ph type="body" sz="quarter" idx="10" hasCustomPrompt="1"/>
          </p:nvPr>
        </p:nvSpPr>
        <p:spPr>
          <a:xfrm>
            <a:off x="838200" y="3548064"/>
            <a:ext cx="4781550" cy="532324"/>
          </a:xfrm>
        </p:spPr>
        <p:txBody>
          <a:bodyPr>
            <a:normAutofit/>
          </a:bodyPr>
          <a:lstStyle>
            <a:lvl1pPr marL="0" indent="0">
              <a:buFontTx/>
              <a:buNone/>
              <a:defRPr sz="3200">
                <a:solidFill>
                  <a:schemeClr val="bg1"/>
                </a:solidFill>
              </a:defRPr>
            </a:lvl1pPr>
          </a:lstStyle>
          <a:p>
            <a:pPr lvl="0"/>
            <a:r>
              <a:rPr lang="en-US"/>
              <a:t>Subtitle</a:t>
            </a:r>
            <a:endParaRPr lang="en-BE"/>
          </a:p>
        </p:txBody>
      </p:sp>
    </p:spTree>
    <p:extLst>
      <p:ext uri="{BB962C8B-B14F-4D97-AF65-F5344CB8AC3E}">
        <p14:creationId xmlns:p14="http://schemas.microsoft.com/office/powerpoint/2010/main" val="128835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06284"/>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45C71827-875F-4320-8D9B-2F319AF43467}"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AA044-8DE8-433D-A781-F4F85B23D984}" type="slidenum">
              <a:rPr lang="en-US" smtClean="0"/>
              <a:t>‹#›</a:t>
            </a:fld>
            <a:endParaRPr lang="en-US"/>
          </a:p>
        </p:txBody>
      </p:sp>
    </p:spTree>
    <p:extLst>
      <p:ext uri="{BB962C8B-B14F-4D97-AF65-F5344CB8AC3E}">
        <p14:creationId xmlns:p14="http://schemas.microsoft.com/office/powerpoint/2010/main" val="347731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6637-91DC-82A9-4C2E-6591ACF0C37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2ED6993-D262-ED0C-43FA-029ACBFE84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E7115C86-760E-4E94-4955-ADA3CB9C4C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Tree>
    <p:extLst>
      <p:ext uri="{BB962C8B-B14F-4D97-AF65-F5344CB8AC3E}">
        <p14:creationId xmlns:p14="http://schemas.microsoft.com/office/powerpoint/2010/main" val="222141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08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ver Presen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57DD-6308-4343-0D14-0A8BBF1F8A94}"/>
              </a:ext>
            </a:extLst>
          </p:cNvPr>
          <p:cNvSpPr>
            <a:spLocks noGrp="1"/>
          </p:cNvSpPr>
          <p:nvPr>
            <p:ph type="title" hasCustomPrompt="1"/>
          </p:nvPr>
        </p:nvSpPr>
        <p:spPr>
          <a:xfrm>
            <a:off x="767179" y="2483937"/>
            <a:ext cx="4781365" cy="1325563"/>
          </a:xfrm>
        </p:spPr>
        <p:txBody>
          <a:bodyPr>
            <a:spAutoFit/>
          </a:bodyPr>
          <a:lstStyle>
            <a:lvl1pPr>
              <a:defRPr/>
            </a:lvl1pPr>
          </a:lstStyle>
          <a:p>
            <a:r>
              <a:rPr lang="en-US"/>
              <a:t>Presentation </a:t>
            </a:r>
            <a:br>
              <a:rPr lang="en-US"/>
            </a:br>
            <a:r>
              <a:rPr lang="en-US"/>
              <a:t>Title</a:t>
            </a:r>
            <a:endParaRPr lang="en-BE"/>
          </a:p>
        </p:txBody>
      </p:sp>
      <p:pic>
        <p:nvPicPr>
          <p:cNvPr id="5" name="Imagen" descr="Imagen">
            <a:extLst>
              <a:ext uri="{FF2B5EF4-FFF2-40B4-BE49-F238E27FC236}">
                <a16:creationId xmlns:a16="http://schemas.microsoft.com/office/drawing/2014/main" id="{E90DB517-8EA9-335E-E695-93EE774C73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179" y="616054"/>
            <a:ext cx="1625371" cy="1048755"/>
          </a:xfrm>
          <a:prstGeom prst="rect">
            <a:avLst/>
          </a:prstGeom>
          <a:ln w="12700">
            <a:miter lim="400000"/>
          </a:ln>
        </p:spPr>
      </p:pic>
      <p:pic>
        <p:nvPicPr>
          <p:cNvPr id="7" name="20210309_AGEportraits0293.jpg">
            <a:extLst>
              <a:ext uri="{FF2B5EF4-FFF2-40B4-BE49-F238E27FC236}">
                <a16:creationId xmlns:a16="http://schemas.microsoft.com/office/drawing/2014/main" id="{4E2EEC53-4587-CB73-1786-C8B073921FE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17219" y="0"/>
            <a:ext cx="3240103" cy="3431546"/>
          </a:xfrm>
          <a:prstGeom prst="rect">
            <a:avLst/>
          </a:prstGeom>
          <a:ln w="12700">
            <a:miter lim="400000"/>
          </a:ln>
        </p:spPr>
      </p:pic>
      <p:pic>
        <p:nvPicPr>
          <p:cNvPr id="8" name="DSC03179.jpg">
            <a:extLst>
              <a:ext uri="{FF2B5EF4-FFF2-40B4-BE49-F238E27FC236}">
                <a16:creationId xmlns:a16="http://schemas.microsoft.com/office/drawing/2014/main" id="{0E2BBF8F-E8D7-948C-0764-A00F89277EA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51898" y="1"/>
            <a:ext cx="3240102" cy="3431546"/>
          </a:xfrm>
          <a:prstGeom prst="rect">
            <a:avLst/>
          </a:prstGeom>
          <a:ln w="12700">
            <a:miter lim="400000"/>
          </a:ln>
        </p:spPr>
      </p:pic>
      <p:pic>
        <p:nvPicPr>
          <p:cNvPr id="9" name="DSC03407.jpg">
            <a:extLst>
              <a:ext uri="{FF2B5EF4-FFF2-40B4-BE49-F238E27FC236}">
                <a16:creationId xmlns:a16="http://schemas.microsoft.com/office/drawing/2014/main" id="{91E9AA20-445B-0716-F6A7-20827EC327E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717219" y="3426453"/>
            <a:ext cx="3240102" cy="3431547"/>
          </a:xfrm>
          <a:prstGeom prst="rect">
            <a:avLst/>
          </a:prstGeom>
          <a:ln w="12700">
            <a:miter lim="400000"/>
          </a:ln>
        </p:spPr>
      </p:pic>
      <p:pic>
        <p:nvPicPr>
          <p:cNvPr id="10" name="DSC03144.jpg">
            <a:extLst>
              <a:ext uri="{FF2B5EF4-FFF2-40B4-BE49-F238E27FC236}">
                <a16:creationId xmlns:a16="http://schemas.microsoft.com/office/drawing/2014/main" id="{2E80F86A-7C18-8658-D87C-DD8E51B79A0E}"/>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951898" y="3426454"/>
            <a:ext cx="3240102" cy="3431546"/>
          </a:xfrm>
          <a:prstGeom prst="rect">
            <a:avLst/>
          </a:prstGeom>
          <a:ln w="12700">
            <a:miter lim="400000"/>
          </a:ln>
        </p:spPr>
      </p:pic>
      <p:sp>
        <p:nvSpPr>
          <p:cNvPr id="14" name="Text Placeholder 2">
            <a:extLst>
              <a:ext uri="{FF2B5EF4-FFF2-40B4-BE49-F238E27FC236}">
                <a16:creationId xmlns:a16="http://schemas.microsoft.com/office/drawing/2014/main" id="{C50942CC-9EF7-7710-BFB5-1F06BBB328D8}"/>
              </a:ext>
            </a:extLst>
          </p:cNvPr>
          <p:cNvSpPr>
            <a:spLocks noGrp="1"/>
          </p:cNvSpPr>
          <p:nvPr userDrawn="1">
            <p:ph idx="10" hasCustomPrompt="1"/>
          </p:nvPr>
        </p:nvSpPr>
        <p:spPr>
          <a:xfrm>
            <a:off x="767179" y="5490474"/>
            <a:ext cx="4781365" cy="338554"/>
          </a:xfrm>
          <a:prstGeom prst="rect">
            <a:avLst/>
          </a:prstGeom>
        </p:spPr>
        <p:txBody>
          <a:bodyPr vert="horz" lIns="91440" tIns="45720" rIns="91440" bIns="45720" rtlCol="0">
            <a:spAutoFit/>
          </a:bodyPr>
          <a:lstStyle>
            <a:lvl1pPr marL="0" indent="0">
              <a:buFontTx/>
              <a:buNone/>
              <a:defRPr sz="1600">
                <a:solidFill>
                  <a:schemeClr val="tx2"/>
                </a:solidFill>
                <a:latin typeface="Rubik" pitchFamily="2" charset="-79"/>
                <a:cs typeface="Rubik" pitchFamily="2" charset="-79"/>
              </a:defRPr>
            </a:lvl1pPr>
          </a:lstStyle>
          <a:p>
            <a:pPr lvl="0"/>
            <a:r>
              <a:rPr lang="en-US"/>
              <a:t>Place and Date</a:t>
            </a:r>
          </a:p>
        </p:txBody>
      </p:sp>
      <p:sp>
        <p:nvSpPr>
          <p:cNvPr id="15" name="Text Placeholder 2">
            <a:extLst>
              <a:ext uri="{FF2B5EF4-FFF2-40B4-BE49-F238E27FC236}">
                <a16:creationId xmlns:a16="http://schemas.microsoft.com/office/drawing/2014/main" id="{D6EABFE5-39B7-828C-081D-D83B07D9A53F}"/>
              </a:ext>
            </a:extLst>
          </p:cNvPr>
          <p:cNvSpPr>
            <a:spLocks noGrp="1"/>
          </p:cNvSpPr>
          <p:nvPr userDrawn="1">
            <p:ph idx="11" hasCustomPrompt="1"/>
          </p:nvPr>
        </p:nvSpPr>
        <p:spPr>
          <a:xfrm>
            <a:off x="767179" y="5930244"/>
            <a:ext cx="4781365" cy="307777"/>
          </a:xfrm>
          <a:prstGeom prst="rect">
            <a:avLst/>
          </a:prstGeom>
        </p:spPr>
        <p:txBody>
          <a:bodyPr vert="horz" lIns="91440" tIns="45720" rIns="91440" bIns="45720" rtlCol="0">
            <a:spAutoFit/>
          </a:bodyPr>
          <a:lstStyle>
            <a:lvl1pPr marL="0" indent="0">
              <a:buFontTx/>
              <a:buNone/>
              <a:defRPr sz="1400">
                <a:solidFill>
                  <a:schemeClr val="tx2"/>
                </a:solidFill>
                <a:latin typeface="Rubik Light" pitchFamily="2" charset="-79"/>
                <a:cs typeface="Rubik Light" pitchFamily="2" charset="-79"/>
              </a:defRPr>
            </a:lvl1pPr>
          </a:lstStyle>
          <a:p>
            <a:pPr lvl="0"/>
            <a:r>
              <a:rPr lang="en-US"/>
              <a:t>Author</a:t>
            </a:r>
          </a:p>
        </p:txBody>
      </p:sp>
      <p:sp>
        <p:nvSpPr>
          <p:cNvPr id="6" name="Text Placeholder 3">
            <a:extLst>
              <a:ext uri="{FF2B5EF4-FFF2-40B4-BE49-F238E27FC236}">
                <a16:creationId xmlns:a16="http://schemas.microsoft.com/office/drawing/2014/main" id="{FB172822-9F88-800B-E8CF-9359ABB5A95B}"/>
              </a:ext>
            </a:extLst>
          </p:cNvPr>
          <p:cNvSpPr>
            <a:spLocks noGrp="1"/>
          </p:cNvSpPr>
          <p:nvPr>
            <p:ph type="body" sz="quarter" idx="12" hasCustomPrompt="1"/>
          </p:nvPr>
        </p:nvSpPr>
        <p:spPr>
          <a:xfrm>
            <a:off x="766763" y="4102447"/>
            <a:ext cx="4781550" cy="398018"/>
          </a:xfrm>
        </p:spPr>
        <p:txBody>
          <a:bodyPr/>
          <a:lstStyle>
            <a:lvl1pPr marL="0" indent="0">
              <a:buFontTx/>
              <a:buNone/>
              <a:defRPr/>
            </a:lvl1pPr>
          </a:lstStyle>
          <a:p>
            <a:pPr lvl="0"/>
            <a:r>
              <a:rPr lang="en-US"/>
              <a:t>Subtitle</a:t>
            </a:r>
            <a:endParaRPr lang="en-BE"/>
          </a:p>
        </p:txBody>
      </p:sp>
    </p:spTree>
    <p:extLst>
      <p:ext uri="{BB962C8B-B14F-4D97-AF65-F5344CB8AC3E}">
        <p14:creationId xmlns:p14="http://schemas.microsoft.com/office/powerpoint/2010/main" val="179872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Just Text - 1 colum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EF6E-B292-F5DE-EBA0-D41B8C1689AA}"/>
              </a:ext>
            </a:extLst>
          </p:cNvPr>
          <p:cNvSpPr>
            <a:spLocks noGrp="1"/>
          </p:cNvSpPr>
          <p:nvPr>
            <p:ph type="title" hasCustomPrompt="1"/>
          </p:nvPr>
        </p:nvSpPr>
        <p:spPr/>
        <p:txBody>
          <a:bodyPr/>
          <a:lstStyle>
            <a:lvl1pPr>
              <a:defRPr/>
            </a:lvl1pPr>
          </a:lstStyle>
          <a:p>
            <a:r>
              <a:rPr lang="en-US"/>
              <a:t>Topic Title</a:t>
            </a:r>
            <a:endParaRPr lang="en-BE"/>
          </a:p>
        </p:txBody>
      </p:sp>
      <p:sp>
        <p:nvSpPr>
          <p:cNvPr id="6" name="Slide Number Placeholder 5">
            <a:extLst>
              <a:ext uri="{FF2B5EF4-FFF2-40B4-BE49-F238E27FC236}">
                <a16:creationId xmlns:a16="http://schemas.microsoft.com/office/drawing/2014/main" id="{8719C828-5517-8D14-111B-80C41B58E762}"/>
              </a:ext>
            </a:extLst>
          </p:cNvPr>
          <p:cNvSpPr>
            <a:spLocks noGrp="1"/>
          </p:cNvSpPr>
          <p:nvPr>
            <p:ph type="sldNum" sz="quarter" idx="12"/>
          </p:nvPr>
        </p:nvSpPr>
        <p:spPr/>
        <p:txBody>
          <a:bodyPr/>
          <a:lstStyle/>
          <a:p>
            <a:fld id="{82823A92-0C23-4353-A362-5DCEA143153A}" type="slidenum">
              <a:rPr lang="en-BE" smtClean="0"/>
              <a:t>‹#›</a:t>
            </a:fld>
            <a:endParaRPr lang="en-BE"/>
          </a:p>
        </p:txBody>
      </p:sp>
      <p:pic>
        <p:nvPicPr>
          <p:cNvPr id="7" name="Imagen">
            <a:extLst>
              <a:ext uri="{FF2B5EF4-FFF2-40B4-BE49-F238E27FC236}">
                <a16:creationId xmlns:a16="http://schemas.microsoft.com/office/drawing/2014/main" id="{E40040EA-9BC4-C061-1538-878930E523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496" y="6017800"/>
            <a:ext cx="1012909" cy="730881"/>
          </a:xfrm>
          <a:prstGeom prst="rect">
            <a:avLst/>
          </a:prstGeom>
          <a:ln w="12700">
            <a:miter lim="400000"/>
          </a:ln>
        </p:spPr>
      </p:pic>
      <p:sp>
        <p:nvSpPr>
          <p:cNvPr id="4" name="Text Placeholder 2">
            <a:extLst>
              <a:ext uri="{FF2B5EF4-FFF2-40B4-BE49-F238E27FC236}">
                <a16:creationId xmlns:a16="http://schemas.microsoft.com/office/drawing/2014/main" id="{298EFE53-C5AA-745D-6AC7-011AA45EB7ED}"/>
              </a:ext>
            </a:extLst>
          </p:cNvPr>
          <p:cNvSpPr>
            <a:spLocks noGrp="1"/>
          </p:cNvSpPr>
          <p:nvPr>
            <p:ph idx="1" hasCustomPrompt="1"/>
          </p:nvPr>
        </p:nvSpPr>
        <p:spPr>
          <a:xfrm>
            <a:off x="838200" y="1825625"/>
            <a:ext cx="10515600" cy="4351338"/>
          </a:xfrm>
          <a:prstGeom prst="rect">
            <a:avLst/>
          </a:prstGeom>
        </p:spPr>
        <p:txBody>
          <a:bodyPr vert="horz" lIns="91440" tIns="45720" rIns="91440" bIns="45720" rtlCol="0">
            <a:normAutofit/>
          </a:bodyPr>
          <a:lstStyle>
            <a:lvl1pPr>
              <a:defRPr/>
            </a:lvl1pPr>
          </a:lstStyle>
          <a:p>
            <a:pPr lvl="0"/>
            <a:r>
              <a:rPr lang="en-US"/>
              <a:t>Insert text here</a:t>
            </a:r>
          </a:p>
          <a:p>
            <a:pPr lvl="1"/>
            <a:r>
              <a:rPr lang="en-US"/>
              <a:t>Second level</a:t>
            </a:r>
          </a:p>
          <a:p>
            <a:pPr lvl="2"/>
            <a:r>
              <a:rPr lang="en-US"/>
              <a:t>Third level</a:t>
            </a:r>
          </a:p>
          <a:p>
            <a:pPr lvl="3"/>
            <a:r>
              <a:rPr lang="en-US"/>
              <a:t>Fourth level</a:t>
            </a:r>
          </a:p>
          <a:p>
            <a:pPr lvl="4"/>
            <a:r>
              <a:rPr lang="en-US"/>
              <a:t>Fifth level</a:t>
            </a:r>
            <a:endParaRPr lang="en-BE"/>
          </a:p>
        </p:txBody>
      </p:sp>
    </p:spTree>
    <p:extLst>
      <p:ext uri="{BB962C8B-B14F-4D97-AF65-F5344CB8AC3E}">
        <p14:creationId xmlns:p14="http://schemas.microsoft.com/office/powerpoint/2010/main" val="43131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B016-C905-0694-233A-B664A7B746E4}"/>
              </a:ext>
            </a:extLst>
          </p:cNvPr>
          <p:cNvSpPr>
            <a:spLocks noGrp="1"/>
          </p:cNvSpPr>
          <p:nvPr>
            <p:ph type="title" hasCustomPrompt="1"/>
          </p:nvPr>
        </p:nvSpPr>
        <p:spPr/>
        <p:txBody>
          <a:bodyPr/>
          <a:lstStyle>
            <a:lvl1pPr>
              <a:defRPr/>
            </a:lvl1pPr>
          </a:lstStyle>
          <a:p>
            <a:r>
              <a:rPr lang="en-US"/>
              <a:t>Topic Title - Topic Title - Topic Title</a:t>
            </a:r>
            <a:endParaRPr lang="en-BE"/>
          </a:p>
        </p:txBody>
      </p:sp>
      <p:sp>
        <p:nvSpPr>
          <p:cNvPr id="4" name="Slide Number Placeholder 3">
            <a:extLst>
              <a:ext uri="{FF2B5EF4-FFF2-40B4-BE49-F238E27FC236}">
                <a16:creationId xmlns:a16="http://schemas.microsoft.com/office/drawing/2014/main" id="{8E67B5E5-5AFF-5477-392A-90FC471F3297}"/>
              </a:ext>
            </a:extLst>
          </p:cNvPr>
          <p:cNvSpPr>
            <a:spLocks noGrp="1"/>
          </p:cNvSpPr>
          <p:nvPr>
            <p:ph type="sldNum" sz="quarter" idx="11"/>
          </p:nvPr>
        </p:nvSpPr>
        <p:spPr/>
        <p:txBody>
          <a:bodyPr/>
          <a:lstStyle/>
          <a:p>
            <a:fld id="{82823A92-0C23-4353-A362-5DCEA143153A}" type="slidenum">
              <a:rPr lang="en-BE" smtClean="0"/>
              <a:pPr/>
              <a:t>‹#›</a:t>
            </a:fld>
            <a:endParaRPr lang="en-BE"/>
          </a:p>
        </p:txBody>
      </p:sp>
      <p:sp>
        <p:nvSpPr>
          <p:cNvPr id="5" name="Oval 4">
            <a:extLst>
              <a:ext uri="{FF2B5EF4-FFF2-40B4-BE49-F238E27FC236}">
                <a16:creationId xmlns:a16="http://schemas.microsoft.com/office/drawing/2014/main" id="{24909B91-5E72-02CB-3645-EEC8F643BCA5}"/>
              </a:ext>
            </a:extLst>
          </p:cNvPr>
          <p:cNvSpPr/>
          <p:nvPr userDrawn="1"/>
        </p:nvSpPr>
        <p:spPr>
          <a:xfrm>
            <a:off x="969818" y="2410691"/>
            <a:ext cx="2890982" cy="289098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2400"/>
          </a:p>
        </p:txBody>
      </p:sp>
      <p:sp>
        <p:nvSpPr>
          <p:cNvPr id="6" name="Oval 5">
            <a:extLst>
              <a:ext uri="{FF2B5EF4-FFF2-40B4-BE49-F238E27FC236}">
                <a16:creationId xmlns:a16="http://schemas.microsoft.com/office/drawing/2014/main" id="{97A1D52F-C548-ECDC-79FF-816175DA1357}"/>
              </a:ext>
            </a:extLst>
          </p:cNvPr>
          <p:cNvSpPr/>
          <p:nvPr userDrawn="1"/>
        </p:nvSpPr>
        <p:spPr>
          <a:xfrm>
            <a:off x="4716318" y="2410691"/>
            <a:ext cx="2890982" cy="289098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BE" sz="2400"/>
          </a:p>
        </p:txBody>
      </p:sp>
      <p:sp>
        <p:nvSpPr>
          <p:cNvPr id="7" name="Oval 6">
            <a:extLst>
              <a:ext uri="{FF2B5EF4-FFF2-40B4-BE49-F238E27FC236}">
                <a16:creationId xmlns:a16="http://schemas.microsoft.com/office/drawing/2014/main" id="{FBDA7EB6-9FC0-285C-0CFF-1261D5303448}"/>
              </a:ext>
            </a:extLst>
          </p:cNvPr>
          <p:cNvSpPr/>
          <p:nvPr userDrawn="1"/>
        </p:nvSpPr>
        <p:spPr>
          <a:xfrm>
            <a:off x="8462818" y="2410691"/>
            <a:ext cx="2890982" cy="289098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BE" sz="2400"/>
          </a:p>
        </p:txBody>
      </p:sp>
      <p:pic>
        <p:nvPicPr>
          <p:cNvPr id="8" name="Imagen">
            <a:extLst>
              <a:ext uri="{FF2B5EF4-FFF2-40B4-BE49-F238E27FC236}">
                <a16:creationId xmlns:a16="http://schemas.microsoft.com/office/drawing/2014/main" id="{6AADCA8F-5A58-B9B7-137C-D4D4A5A76FF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6017586"/>
            <a:ext cx="1013501" cy="731309"/>
          </a:xfrm>
          <a:prstGeom prst="rect">
            <a:avLst/>
          </a:prstGeom>
          <a:ln w="12700">
            <a:miter lim="400000"/>
          </a:ln>
        </p:spPr>
      </p:pic>
      <p:sp>
        <p:nvSpPr>
          <p:cNvPr id="10" name="Text Placeholder 9">
            <a:extLst>
              <a:ext uri="{FF2B5EF4-FFF2-40B4-BE49-F238E27FC236}">
                <a16:creationId xmlns:a16="http://schemas.microsoft.com/office/drawing/2014/main" id="{47943DF6-EA7D-BE2E-7349-E73E94F58A52}"/>
              </a:ext>
            </a:extLst>
          </p:cNvPr>
          <p:cNvSpPr>
            <a:spLocks noGrp="1"/>
          </p:cNvSpPr>
          <p:nvPr>
            <p:ph type="body" sz="quarter" idx="12" hasCustomPrompt="1"/>
          </p:nvPr>
        </p:nvSpPr>
        <p:spPr>
          <a:xfrm>
            <a:off x="969818" y="3649846"/>
            <a:ext cx="2890982" cy="424732"/>
          </a:xfrm>
        </p:spPr>
        <p:txBody>
          <a:bodyPr>
            <a:spAutoFit/>
          </a:bodyPr>
          <a:lstStyle>
            <a:lvl1pPr marL="0" indent="0" algn="ctr">
              <a:buFontTx/>
              <a:buNone/>
              <a:defRPr sz="2400">
                <a:solidFill>
                  <a:schemeClr val="bg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Insert text here</a:t>
            </a:r>
          </a:p>
        </p:txBody>
      </p:sp>
      <p:sp>
        <p:nvSpPr>
          <p:cNvPr id="11" name="Text Placeholder 9">
            <a:extLst>
              <a:ext uri="{FF2B5EF4-FFF2-40B4-BE49-F238E27FC236}">
                <a16:creationId xmlns:a16="http://schemas.microsoft.com/office/drawing/2014/main" id="{8881000E-AE69-FC55-FBAE-20DA354BEF42}"/>
              </a:ext>
            </a:extLst>
          </p:cNvPr>
          <p:cNvSpPr>
            <a:spLocks noGrp="1"/>
          </p:cNvSpPr>
          <p:nvPr>
            <p:ph type="body" sz="quarter" idx="13" hasCustomPrompt="1"/>
          </p:nvPr>
        </p:nvSpPr>
        <p:spPr>
          <a:xfrm>
            <a:off x="4716318" y="3649846"/>
            <a:ext cx="2890982" cy="424732"/>
          </a:xfrm>
        </p:spPr>
        <p:txBody>
          <a:bodyPr>
            <a:spAutoFit/>
          </a:bodyPr>
          <a:lstStyle>
            <a:lvl1pPr marL="0" indent="0" algn="ctr">
              <a:buFontTx/>
              <a:buNone/>
              <a:defRPr sz="2400">
                <a:solidFill>
                  <a:schemeClr val="bg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Insert text here</a:t>
            </a:r>
            <a:endParaRPr lang="en-BE"/>
          </a:p>
        </p:txBody>
      </p:sp>
      <p:sp>
        <p:nvSpPr>
          <p:cNvPr id="12" name="Text Placeholder 9">
            <a:extLst>
              <a:ext uri="{FF2B5EF4-FFF2-40B4-BE49-F238E27FC236}">
                <a16:creationId xmlns:a16="http://schemas.microsoft.com/office/drawing/2014/main" id="{D6D15130-A22B-13FF-8734-A2E8174B8114}"/>
              </a:ext>
            </a:extLst>
          </p:cNvPr>
          <p:cNvSpPr>
            <a:spLocks noGrp="1"/>
          </p:cNvSpPr>
          <p:nvPr>
            <p:ph type="body" sz="quarter" idx="14" hasCustomPrompt="1"/>
          </p:nvPr>
        </p:nvSpPr>
        <p:spPr>
          <a:xfrm>
            <a:off x="8462818" y="3656024"/>
            <a:ext cx="2890982" cy="424732"/>
          </a:xfrm>
        </p:spPr>
        <p:txBody>
          <a:bodyPr>
            <a:spAutoFit/>
          </a:bodyPr>
          <a:lstStyle>
            <a:lvl1pPr marL="0" indent="0" algn="ctr">
              <a:buFontTx/>
              <a:buNone/>
              <a:defRPr sz="2400">
                <a:solidFill>
                  <a:schemeClr val="bg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Insert text here</a:t>
            </a:r>
            <a:endParaRPr lang="en-BE"/>
          </a:p>
        </p:txBody>
      </p:sp>
    </p:spTree>
    <p:extLst>
      <p:ext uri="{BB962C8B-B14F-4D97-AF65-F5344CB8AC3E}">
        <p14:creationId xmlns:p14="http://schemas.microsoft.com/office/powerpoint/2010/main" val="400523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3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B016-C905-0694-233A-B664A7B746E4}"/>
              </a:ext>
            </a:extLst>
          </p:cNvPr>
          <p:cNvSpPr>
            <a:spLocks noGrp="1"/>
          </p:cNvSpPr>
          <p:nvPr>
            <p:ph type="title" hasCustomPrompt="1"/>
          </p:nvPr>
        </p:nvSpPr>
        <p:spPr/>
        <p:txBody>
          <a:bodyPr/>
          <a:lstStyle>
            <a:lvl1pPr>
              <a:defRPr/>
            </a:lvl1pPr>
          </a:lstStyle>
          <a:p>
            <a:r>
              <a:rPr lang="en-US"/>
              <a:t>Topic Title - Topic Title - Topic Title</a:t>
            </a:r>
            <a:endParaRPr lang="en-BE"/>
          </a:p>
        </p:txBody>
      </p:sp>
      <p:sp>
        <p:nvSpPr>
          <p:cNvPr id="4" name="Slide Number Placeholder 3">
            <a:extLst>
              <a:ext uri="{FF2B5EF4-FFF2-40B4-BE49-F238E27FC236}">
                <a16:creationId xmlns:a16="http://schemas.microsoft.com/office/drawing/2014/main" id="{8E67B5E5-5AFF-5477-392A-90FC471F3297}"/>
              </a:ext>
            </a:extLst>
          </p:cNvPr>
          <p:cNvSpPr>
            <a:spLocks noGrp="1"/>
          </p:cNvSpPr>
          <p:nvPr>
            <p:ph type="sldNum" sz="quarter" idx="11"/>
          </p:nvPr>
        </p:nvSpPr>
        <p:spPr/>
        <p:txBody>
          <a:bodyPr/>
          <a:lstStyle/>
          <a:p>
            <a:fld id="{82823A92-0C23-4353-A362-5DCEA143153A}" type="slidenum">
              <a:rPr lang="en-BE" smtClean="0"/>
              <a:pPr/>
              <a:t>‹#›</a:t>
            </a:fld>
            <a:endParaRPr lang="en-BE"/>
          </a:p>
        </p:txBody>
      </p:sp>
      <p:sp>
        <p:nvSpPr>
          <p:cNvPr id="5" name="Oval 4">
            <a:extLst>
              <a:ext uri="{FF2B5EF4-FFF2-40B4-BE49-F238E27FC236}">
                <a16:creationId xmlns:a16="http://schemas.microsoft.com/office/drawing/2014/main" id="{24909B91-5E72-02CB-3645-EEC8F643BCA5}"/>
              </a:ext>
            </a:extLst>
          </p:cNvPr>
          <p:cNvSpPr>
            <a:spLocks noChangeAspect="1"/>
          </p:cNvSpPr>
          <p:nvPr userDrawn="1"/>
        </p:nvSpPr>
        <p:spPr>
          <a:xfrm>
            <a:off x="3175821" y="1846304"/>
            <a:ext cx="2379405" cy="23796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2400"/>
          </a:p>
        </p:txBody>
      </p:sp>
      <p:sp>
        <p:nvSpPr>
          <p:cNvPr id="6" name="Oval 5">
            <a:extLst>
              <a:ext uri="{FF2B5EF4-FFF2-40B4-BE49-F238E27FC236}">
                <a16:creationId xmlns:a16="http://schemas.microsoft.com/office/drawing/2014/main" id="{97A1D52F-C548-ECDC-79FF-816175DA1357}"/>
              </a:ext>
            </a:extLst>
          </p:cNvPr>
          <p:cNvSpPr>
            <a:spLocks noChangeAspect="1"/>
          </p:cNvSpPr>
          <p:nvPr userDrawn="1"/>
        </p:nvSpPr>
        <p:spPr>
          <a:xfrm>
            <a:off x="3175821" y="4259446"/>
            <a:ext cx="2379405" cy="2379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BE" sz="2400"/>
          </a:p>
        </p:txBody>
      </p:sp>
      <p:sp>
        <p:nvSpPr>
          <p:cNvPr id="7" name="Oval 6">
            <a:extLst>
              <a:ext uri="{FF2B5EF4-FFF2-40B4-BE49-F238E27FC236}">
                <a16:creationId xmlns:a16="http://schemas.microsoft.com/office/drawing/2014/main" id="{FBDA7EB6-9FC0-285C-0CFF-1261D5303448}"/>
              </a:ext>
            </a:extLst>
          </p:cNvPr>
          <p:cNvSpPr>
            <a:spLocks noChangeAspect="1"/>
          </p:cNvSpPr>
          <p:nvPr userDrawn="1"/>
        </p:nvSpPr>
        <p:spPr>
          <a:xfrm>
            <a:off x="6656440" y="4248060"/>
            <a:ext cx="2379405" cy="23796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BE" sz="2400"/>
          </a:p>
        </p:txBody>
      </p:sp>
      <p:pic>
        <p:nvPicPr>
          <p:cNvPr id="8" name="Imagen">
            <a:extLst>
              <a:ext uri="{FF2B5EF4-FFF2-40B4-BE49-F238E27FC236}">
                <a16:creationId xmlns:a16="http://schemas.microsoft.com/office/drawing/2014/main" id="{6AADCA8F-5A58-B9B7-137C-D4D4A5A76FF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0" y="6017586"/>
            <a:ext cx="1013501" cy="731309"/>
          </a:xfrm>
          <a:prstGeom prst="rect">
            <a:avLst/>
          </a:prstGeom>
          <a:ln w="12700">
            <a:miter lim="400000"/>
          </a:ln>
        </p:spPr>
      </p:pic>
      <p:sp>
        <p:nvSpPr>
          <p:cNvPr id="10" name="Text Placeholder 9">
            <a:extLst>
              <a:ext uri="{FF2B5EF4-FFF2-40B4-BE49-F238E27FC236}">
                <a16:creationId xmlns:a16="http://schemas.microsoft.com/office/drawing/2014/main" id="{47943DF6-EA7D-BE2E-7349-E73E94F58A52}"/>
              </a:ext>
            </a:extLst>
          </p:cNvPr>
          <p:cNvSpPr>
            <a:spLocks noGrp="1"/>
          </p:cNvSpPr>
          <p:nvPr>
            <p:ph type="body" sz="quarter" idx="12" hasCustomPrompt="1"/>
          </p:nvPr>
        </p:nvSpPr>
        <p:spPr>
          <a:xfrm>
            <a:off x="3175821" y="2650436"/>
            <a:ext cx="2205592" cy="757130"/>
          </a:xfrm>
        </p:spPr>
        <p:txBody>
          <a:bodyPr wrap="square">
            <a:spAutoFit/>
          </a:bodyPr>
          <a:lstStyle>
            <a:lvl1pPr marL="0" indent="0" algn="ctr">
              <a:buFontTx/>
              <a:buNone/>
              <a:defRPr sz="2400">
                <a:solidFill>
                  <a:schemeClr val="bg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Insert text here</a:t>
            </a:r>
          </a:p>
        </p:txBody>
      </p:sp>
      <p:sp>
        <p:nvSpPr>
          <p:cNvPr id="11" name="Text Placeholder 9">
            <a:extLst>
              <a:ext uri="{FF2B5EF4-FFF2-40B4-BE49-F238E27FC236}">
                <a16:creationId xmlns:a16="http://schemas.microsoft.com/office/drawing/2014/main" id="{8881000E-AE69-FC55-FBAE-20DA354BEF42}"/>
              </a:ext>
            </a:extLst>
          </p:cNvPr>
          <p:cNvSpPr>
            <a:spLocks noGrp="1"/>
          </p:cNvSpPr>
          <p:nvPr>
            <p:ph type="body" sz="quarter" idx="13" hasCustomPrompt="1"/>
          </p:nvPr>
        </p:nvSpPr>
        <p:spPr>
          <a:xfrm>
            <a:off x="3262727" y="5053366"/>
            <a:ext cx="2205592" cy="757130"/>
          </a:xfrm>
        </p:spPr>
        <p:txBody>
          <a:bodyPr wrap="square">
            <a:spAutoFit/>
          </a:bodyPr>
          <a:lstStyle>
            <a:lvl1pPr marL="0" indent="0" algn="ctr">
              <a:buFontTx/>
              <a:buNone/>
              <a:defRPr sz="2400">
                <a:solidFill>
                  <a:schemeClr val="bg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Insert text here</a:t>
            </a:r>
            <a:endParaRPr lang="en-BE"/>
          </a:p>
        </p:txBody>
      </p:sp>
      <p:sp>
        <p:nvSpPr>
          <p:cNvPr id="12" name="Text Placeholder 9">
            <a:extLst>
              <a:ext uri="{FF2B5EF4-FFF2-40B4-BE49-F238E27FC236}">
                <a16:creationId xmlns:a16="http://schemas.microsoft.com/office/drawing/2014/main" id="{D6D15130-A22B-13FF-8734-A2E8174B8114}"/>
              </a:ext>
            </a:extLst>
          </p:cNvPr>
          <p:cNvSpPr>
            <a:spLocks noGrp="1"/>
          </p:cNvSpPr>
          <p:nvPr>
            <p:ph type="body" sz="quarter" idx="14" hasCustomPrompt="1"/>
          </p:nvPr>
        </p:nvSpPr>
        <p:spPr>
          <a:xfrm>
            <a:off x="6730180" y="5052194"/>
            <a:ext cx="2231922" cy="757130"/>
          </a:xfrm>
        </p:spPr>
        <p:txBody>
          <a:bodyPr wrap="square">
            <a:spAutoFit/>
          </a:bodyPr>
          <a:lstStyle>
            <a:lvl1pPr marL="0" indent="0" algn="ctr">
              <a:buFontTx/>
              <a:buNone/>
              <a:defRPr sz="2400">
                <a:solidFill>
                  <a:schemeClr val="bg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Insert text here</a:t>
            </a:r>
            <a:endParaRPr lang="en-BE"/>
          </a:p>
        </p:txBody>
      </p:sp>
      <p:sp>
        <p:nvSpPr>
          <p:cNvPr id="3" name="Oval 2">
            <a:extLst>
              <a:ext uri="{FF2B5EF4-FFF2-40B4-BE49-F238E27FC236}">
                <a16:creationId xmlns:a16="http://schemas.microsoft.com/office/drawing/2014/main" id="{C5F28D8F-3776-D8F1-5129-0D2A1E1A8F8E}"/>
              </a:ext>
            </a:extLst>
          </p:cNvPr>
          <p:cNvSpPr>
            <a:spLocks noChangeAspect="1"/>
          </p:cNvSpPr>
          <p:nvPr userDrawn="1"/>
        </p:nvSpPr>
        <p:spPr>
          <a:xfrm>
            <a:off x="6656439" y="1846304"/>
            <a:ext cx="2379405" cy="2379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BE" sz="2400"/>
          </a:p>
        </p:txBody>
      </p:sp>
      <p:sp>
        <p:nvSpPr>
          <p:cNvPr id="9" name="Text Placeholder 9">
            <a:extLst>
              <a:ext uri="{FF2B5EF4-FFF2-40B4-BE49-F238E27FC236}">
                <a16:creationId xmlns:a16="http://schemas.microsoft.com/office/drawing/2014/main" id="{D802A483-163B-080A-9CC1-567BDFBBE9D2}"/>
              </a:ext>
            </a:extLst>
          </p:cNvPr>
          <p:cNvSpPr>
            <a:spLocks noGrp="1"/>
          </p:cNvSpPr>
          <p:nvPr>
            <p:ph type="body" sz="quarter" idx="15" hasCustomPrompt="1"/>
          </p:nvPr>
        </p:nvSpPr>
        <p:spPr>
          <a:xfrm>
            <a:off x="6730180" y="2650436"/>
            <a:ext cx="2231922" cy="757130"/>
          </a:xfrm>
        </p:spPr>
        <p:txBody>
          <a:bodyPr wrap="square">
            <a:spAutoFit/>
          </a:bodyPr>
          <a:lstStyle>
            <a:lvl1pPr marL="0" indent="0" algn="ctr">
              <a:buFontTx/>
              <a:buNone/>
              <a:defRPr sz="2400">
                <a:solidFill>
                  <a:schemeClr val="bg1"/>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a:t>Insert text here</a:t>
            </a:r>
            <a:endParaRPr lang="en-BE"/>
          </a:p>
        </p:txBody>
      </p:sp>
    </p:spTree>
    <p:extLst>
      <p:ext uri="{BB962C8B-B14F-4D97-AF65-F5344CB8AC3E}">
        <p14:creationId xmlns:p14="http://schemas.microsoft.com/office/powerpoint/2010/main" val="332522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igh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9A6BD7-5F2F-B174-155A-C1897D739BC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7" y="0"/>
            <a:ext cx="6096001" cy="6858000"/>
          </a:xfrm>
          <a:prstGeom prst="rect">
            <a:avLst/>
          </a:prstGeom>
        </p:spPr>
      </p:pic>
      <p:sp>
        <p:nvSpPr>
          <p:cNvPr id="5" name="Rectangle 4">
            <a:extLst>
              <a:ext uri="{FF2B5EF4-FFF2-40B4-BE49-F238E27FC236}">
                <a16:creationId xmlns:a16="http://schemas.microsoft.com/office/drawing/2014/main" id="{7A61485B-AA73-E200-39AB-FC21854B174B}"/>
              </a:ext>
            </a:extLst>
          </p:cNvPr>
          <p:cNvSpPr/>
          <p:nvPr userDrawn="1"/>
        </p:nvSpPr>
        <p:spPr>
          <a:xfrm>
            <a:off x="1" y="0"/>
            <a:ext cx="6096000" cy="6858000"/>
          </a:xfrm>
          <a:prstGeom prst="rect">
            <a:avLst/>
          </a:prstGeom>
          <a:solidFill>
            <a:schemeClr val="accent2"/>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BE"/>
          </a:p>
        </p:txBody>
      </p:sp>
      <p:sp>
        <p:nvSpPr>
          <p:cNvPr id="8" name="TextBox 7">
            <a:extLst>
              <a:ext uri="{FF2B5EF4-FFF2-40B4-BE49-F238E27FC236}">
                <a16:creationId xmlns:a16="http://schemas.microsoft.com/office/drawing/2014/main" id="{5F4C10CF-CB4E-9BD7-D496-EBF0F729CBA4}"/>
              </a:ext>
            </a:extLst>
          </p:cNvPr>
          <p:cNvSpPr txBox="1"/>
          <p:nvPr userDrawn="1"/>
        </p:nvSpPr>
        <p:spPr>
          <a:xfrm>
            <a:off x="10885231" y="6539346"/>
            <a:ext cx="1306768" cy="215444"/>
          </a:xfrm>
          <a:prstGeom prst="rect">
            <a:avLst/>
          </a:prstGeom>
          <a:noFill/>
        </p:spPr>
        <p:txBody>
          <a:bodyPr wrap="none" rtlCol="0">
            <a:spAutoFit/>
          </a:bodyPr>
          <a:lstStyle/>
          <a:p>
            <a:r>
              <a:rPr lang="en-BE" sz="800">
                <a:solidFill>
                  <a:schemeClr val="bg1"/>
                </a:solidFill>
                <a:latin typeface="Rubik" pitchFamily="2" charset="-79"/>
                <a:cs typeface="Rubik" pitchFamily="2" charset="-79"/>
              </a:rPr>
              <a:t>© AGE Platform Europe</a:t>
            </a:r>
          </a:p>
        </p:txBody>
      </p:sp>
      <p:sp>
        <p:nvSpPr>
          <p:cNvPr id="12" name="Title 1">
            <a:extLst>
              <a:ext uri="{FF2B5EF4-FFF2-40B4-BE49-F238E27FC236}">
                <a16:creationId xmlns:a16="http://schemas.microsoft.com/office/drawing/2014/main" id="{66236DB4-CEF0-E962-2710-98DD9C71CEBB}"/>
              </a:ext>
            </a:extLst>
          </p:cNvPr>
          <p:cNvSpPr>
            <a:spLocks noGrp="1"/>
          </p:cNvSpPr>
          <p:nvPr>
            <p:ph type="title" hasCustomPrompt="1"/>
          </p:nvPr>
        </p:nvSpPr>
        <p:spPr>
          <a:xfrm>
            <a:off x="838200" y="318655"/>
            <a:ext cx="4781365" cy="1325563"/>
          </a:xfrm>
        </p:spPr>
        <p:txBody>
          <a:bodyPr/>
          <a:lstStyle>
            <a:lvl1pPr>
              <a:defRPr>
                <a:solidFill>
                  <a:schemeClr val="bg1"/>
                </a:solidFill>
              </a:defRPr>
            </a:lvl1pPr>
          </a:lstStyle>
          <a:p>
            <a:r>
              <a:rPr lang="en-US"/>
              <a:t>Topic Title</a:t>
            </a:r>
            <a:endParaRPr lang="en-BE"/>
          </a:p>
        </p:txBody>
      </p:sp>
      <p:pic>
        <p:nvPicPr>
          <p:cNvPr id="13" name="Imagen">
            <a:extLst>
              <a:ext uri="{FF2B5EF4-FFF2-40B4-BE49-F238E27FC236}">
                <a16:creationId xmlns:a16="http://schemas.microsoft.com/office/drawing/2014/main" id="{23D95C9A-9163-8218-3869-30869290A77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38496" y="6017586"/>
            <a:ext cx="1012909" cy="731309"/>
          </a:xfrm>
          <a:prstGeom prst="rect">
            <a:avLst/>
          </a:prstGeom>
          <a:ln w="12700">
            <a:miter lim="400000"/>
          </a:ln>
        </p:spPr>
      </p:pic>
      <p:sp>
        <p:nvSpPr>
          <p:cNvPr id="2" name="Text Placeholder 5">
            <a:extLst>
              <a:ext uri="{FF2B5EF4-FFF2-40B4-BE49-F238E27FC236}">
                <a16:creationId xmlns:a16="http://schemas.microsoft.com/office/drawing/2014/main" id="{A4DC0F7C-F0E3-00A3-8A27-BD7773AF9B7C}"/>
              </a:ext>
            </a:extLst>
          </p:cNvPr>
          <p:cNvSpPr>
            <a:spLocks noGrp="1"/>
          </p:cNvSpPr>
          <p:nvPr>
            <p:ph type="body" sz="quarter" idx="11" hasCustomPrompt="1"/>
          </p:nvPr>
        </p:nvSpPr>
        <p:spPr>
          <a:xfrm>
            <a:off x="838200" y="1663882"/>
            <a:ext cx="4781550" cy="532324"/>
          </a:xfrm>
        </p:spPr>
        <p:txBody>
          <a:bodyPr>
            <a:normAutofit/>
          </a:bodyPr>
          <a:lstStyle>
            <a:lvl1pPr marL="0" indent="0">
              <a:buFontTx/>
              <a:buNone/>
              <a:defRPr sz="3200">
                <a:solidFill>
                  <a:schemeClr val="bg1"/>
                </a:solidFill>
              </a:defRPr>
            </a:lvl1pPr>
          </a:lstStyle>
          <a:p>
            <a:pPr lvl="0"/>
            <a:r>
              <a:rPr lang="en-US"/>
              <a:t>Subtitle</a:t>
            </a:r>
            <a:endParaRPr lang="en-BE"/>
          </a:p>
        </p:txBody>
      </p:sp>
    </p:spTree>
    <p:extLst>
      <p:ext uri="{BB962C8B-B14F-4D97-AF65-F5344CB8AC3E}">
        <p14:creationId xmlns:p14="http://schemas.microsoft.com/office/powerpoint/2010/main" val="62178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hank you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0BA64-D5A9-9DD8-68B3-42B5CEA87A0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5998" y="0"/>
            <a:ext cx="6096001" cy="6858000"/>
          </a:xfrm>
          <a:prstGeom prst="rect">
            <a:avLst/>
          </a:prstGeom>
        </p:spPr>
      </p:pic>
      <p:sp>
        <p:nvSpPr>
          <p:cNvPr id="5" name="Rectangle 4">
            <a:extLst>
              <a:ext uri="{FF2B5EF4-FFF2-40B4-BE49-F238E27FC236}">
                <a16:creationId xmlns:a16="http://schemas.microsoft.com/office/drawing/2014/main" id="{7A61485B-AA73-E200-39AB-FC21854B174B}"/>
              </a:ext>
            </a:extLst>
          </p:cNvPr>
          <p:cNvSpPr/>
          <p:nvPr userDrawn="1"/>
        </p:nvSpPr>
        <p:spPr>
          <a:xfrm>
            <a:off x="1" y="0"/>
            <a:ext cx="6096000" cy="6858000"/>
          </a:xfrm>
          <a:prstGeom prst="rect">
            <a:avLst/>
          </a:prstGeom>
          <a:solidFill>
            <a:schemeClr val="accent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BE"/>
          </a:p>
        </p:txBody>
      </p:sp>
      <p:sp>
        <p:nvSpPr>
          <p:cNvPr id="8" name="TextBox 7">
            <a:extLst>
              <a:ext uri="{FF2B5EF4-FFF2-40B4-BE49-F238E27FC236}">
                <a16:creationId xmlns:a16="http://schemas.microsoft.com/office/drawing/2014/main" id="{5F4C10CF-CB4E-9BD7-D496-EBF0F729CBA4}"/>
              </a:ext>
            </a:extLst>
          </p:cNvPr>
          <p:cNvSpPr txBox="1"/>
          <p:nvPr userDrawn="1"/>
        </p:nvSpPr>
        <p:spPr>
          <a:xfrm>
            <a:off x="10885231" y="6539346"/>
            <a:ext cx="1306768" cy="215444"/>
          </a:xfrm>
          <a:prstGeom prst="rect">
            <a:avLst/>
          </a:prstGeom>
          <a:noFill/>
        </p:spPr>
        <p:txBody>
          <a:bodyPr wrap="none" rtlCol="0">
            <a:spAutoFit/>
          </a:bodyPr>
          <a:lstStyle/>
          <a:p>
            <a:r>
              <a:rPr lang="en-BE" sz="800">
                <a:solidFill>
                  <a:schemeClr val="bg1"/>
                </a:solidFill>
                <a:latin typeface="Rubik" pitchFamily="2" charset="-79"/>
                <a:cs typeface="Rubik" pitchFamily="2" charset="-79"/>
              </a:rPr>
              <a:t>© AGE Platform Europe</a:t>
            </a:r>
          </a:p>
        </p:txBody>
      </p:sp>
      <p:pic>
        <p:nvPicPr>
          <p:cNvPr id="13" name="Imagen">
            <a:extLst>
              <a:ext uri="{FF2B5EF4-FFF2-40B4-BE49-F238E27FC236}">
                <a16:creationId xmlns:a16="http://schemas.microsoft.com/office/drawing/2014/main" id="{23D95C9A-9163-8218-3869-30869290A77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38496" y="6017586"/>
            <a:ext cx="1012909" cy="731309"/>
          </a:xfrm>
          <a:prstGeom prst="rect">
            <a:avLst/>
          </a:prstGeom>
          <a:ln w="12700">
            <a:miter lim="400000"/>
          </a:ln>
        </p:spPr>
      </p:pic>
      <p:sp>
        <p:nvSpPr>
          <p:cNvPr id="6" name="TextBox 5">
            <a:extLst>
              <a:ext uri="{FF2B5EF4-FFF2-40B4-BE49-F238E27FC236}">
                <a16:creationId xmlns:a16="http://schemas.microsoft.com/office/drawing/2014/main" id="{ADFF5CE8-AFF5-277D-8B70-50623F76162B}"/>
              </a:ext>
            </a:extLst>
          </p:cNvPr>
          <p:cNvSpPr txBox="1"/>
          <p:nvPr userDrawn="1"/>
        </p:nvSpPr>
        <p:spPr>
          <a:xfrm>
            <a:off x="838496" y="2434281"/>
            <a:ext cx="3212757" cy="769441"/>
          </a:xfrm>
          <a:prstGeom prst="rect">
            <a:avLst/>
          </a:prstGeom>
          <a:noFill/>
        </p:spPr>
        <p:txBody>
          <a:bodyPr wrap="square" rtlCol="0">
            <a:spAutoFit/>
          </a:bodyPr>
          <a:lstStyle/>
          <a:p>
            <a:r>
              <a:rPr lang="pt-PT" sz="4400">
                <a:solidFill>
                  <a:schemeClr val="bg1"/>
                </a:solidFill>
                <a:latin typeface="Rubik" pitchFamily="2" charset="-79"/>
                <a:cs typeface="Rubik" pitchFamily="2" charset="-79"/>
              </a:rPr>
              <a:t>Thank you!</a:t>
            </a:r>
            <a:endParaRPr lang="en-BE" sz="4400">
              <a:solidFill>
                <a:schemeClr val="bg1"/>
              </a:solidFill>
              <a:latin typeface="Rubik" pitchFamily="2" charset="-79"/>
              <a:cs typeface="Rubik" pitchFamily="2" charset="-79"/>
            </a:endParaRPr>
          </a:p>
        </p:txBody>
      </p:sp>
      <p:sp>
        <p:nvSpPr>
          <p:cNvPr id="9" name="TextBox 8">
            <a:extLst>
              <a:ext uri="{FF2B5EF4-FFF2-40B4-BE49-F238E27FC236}">
                <a16:creationId xmlns:a16="http://schemas.microsoft.com/office/drawing/2014/main" id="{393B1744-A914-67F8-B8FA-D327DCA1A26E}"/>
              </a:ext>
            </a:extLst>
          </p:cNvPr>
          <p:cNvSpPr txBox="1"/>
          <p:nvPr userDrawn="1"/>
        </p:nvSpPr>
        <p:spPr>
          <a:xfrm>
            <a:off x="838496" y="3361891"/>
            <a:ext cx="4573763" cy="584775"/>
          </a:xfrm>
          <a:prstGeom prst="rect">
            <a:avLst/>
          </a:prstGeom>
          <a:noFill/>
        </p:spPr>
        <p:txBody>
          <a:bodyPr wrap="square" rtlCol="0">
            <a:spAutoFit/>
          </a:bodyPr>
          <a:lstStyle/>
          <a:p>
            <a:pPr lvl="0"/>
            <a:r>
              <a:rPr lang="en-US" sz="3200">
                <a:solidFill>
                  <a:schemeClr val="bg1"/>
                </a:solidFill>
              </a:rPr>
              <a:t>Do you have questions?</a:t>
            </a:r>
          </a:p>
        </p:txBody>
      </p:sp>
    </p:spTree>
    <p:extLst>
      <p:ext uri="{BB962C8B-B14F-4D97-AF65-F5344CB8AC3E}">
        <p14:creationId xmlns:p14="http://schemas.microsoft.com/office/powerpoint/2010/main" val="8537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8D1FB5-C2E9-D8AA-7D12-E94059929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4E4954D8-7323-C501-F03C-840C854B6E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B807250E-6353-AF26-7404-256EA2CA28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A64FE-7819-4FCD-99EF-BBCB71408D2C}" type="datetimeFigureOut">
              <a:rPr lang="en-BE" smtClean="0"/>
              <a:t>11/16/2023</a:t>
            </a:fld>
            <a:endParaRPr lang="en-BE"/>
          </a:p>
        </p:txBody>
      </p:sp>
      <p:sp>
        <p:nvSpPr>
          <p:cNvPr id="5" name="Footer Placeholder 4">
            <a:extLst>
              <a:ext uri="{FF2B5EF4-FFF2-40B4-BE49-F238E27FC236}">
                <a16:creationId xmlns:a16="http://schemas.microsoft.com/office/drawing/2014/main" id="{B1AA848F-C770-0BF3-33D7-5A4C8C761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D3D95529-E249-2BE7-0D45-A1B917C6DD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5E00C-5E7B-477F-B981-51DCDF1464F0}" type="slidenum">
              <a:rPr lang="en-BE" smtClean="0"/>
              <a:t>‹#›</a:t>
            </a:fld>
            <a:endParaRPr lang="en-BE"/>
          </a:p>
        </p:txBody>
      </p:sp>
      <p:pic>
        <p:nvPicPr>
          <p:cNvPr id="7" name="Imagen">
            <a:extLst>
              <a:ext uri="{FF2B5EF4-FFF2-40B4-BE49-F238E27FC236}">
                <a16:creationId xmlns:a16="http://schemas.microsoft.com/office/drawing/2014/main" id="{B82C3151-FE93-3836-32E1-E9BCF95727C6}"/>
              </a:ext>
              <a:ext uri="{C183D7F6-B498-43B3-948B-1728B52AA6E4}">
                <adec:decorative xmlns:adec="http://schemas.microsoft.com/office/drawing/2017/decorative" val="1"/>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838496" y="6017800"/>
            <a:ext cx="1012909" cy="730881"/>
          </a:xfrm>
          <a:prstGeom prst="rect">
            <a:avLst/>
          </a:prstGeom>
          <a:ln w="12700">
            <a:miter lim="400000"/>
          </a:ln>
        </p:spPr>
      </p:pic>
    </p:spTree>
    <p:extLst>
      <p:ext uri="{BB962C8B-B14F-4D97-AF65-F5344CB8AC3E}">
        <p14:creationId xmlns:p14="http://schemas.microsoft.com/office/powerpoint/2010/main" val="4099573436"/>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61" r:id="rId4"/>
    <p:sldLayoutId id="2147483667" r:id="rId5"/>
    <p:sldLayoutId id="2147483668" r:id="rId6"/>
    <p:sldLayoutId id="2147483677" r:id="rId7"/>
    <p:sldLayoutId id="2147483669" r:id="rId8"/>
    <p:sldLayoutId id="2147483672" r:id="rId9"/>
    <p:sldLayoutId id="2147483673" r:id="rId10"/>
    <p:sldLayoutId id="2147483674" r:id="rId11"/>
    <p:sldLayoutId id="2147483675" r:id="rId12"/>
    <p:sldLayoutId id="2147483676"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social/main.jsp?catId=738&amp;langId=en&amp;pubId=8396"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euro.who.int/__data/assets/pdf_file/0010/144676/e95110.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notesSlide" Target="../notesSlides/notesSlide2.xml"/><Relationship Id="rId16"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age-platform.eu/publications/care-must-empower-us-throughout-our-lives-age-position-paper"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3260-8E33-0387-1D42-F207BD379EB0}"/>
              </a:ext>
            </a:extLst>
          </p:cNvPr>
          <p:cNvSpPr>
            <a:spLocks noGrp="1"/>
          </p:cNvSpPr>
          <p:nvPr>
            <p:ph type="title"/>
          </p:nvPr>
        </p:nvSpPr>
        <p:spPr>
          <a:xfrm>
            <a:off x="766948" y="1773936"/>
            <a:ext cx="4781365" cy="2406290"/>
          </a:xfrm>
        </p:spPr>
        <p:txBody>
          <a:bodyPr/>
          <a:lstStyle/>
          <a:p>
            <a:r>
              <a:rPr lang="en-GB" sz="3200" noProof="0"/>
              <a:t>Community, alternative or independent living?</a:t>
            </a:r>
            <a:br>
              <a:rPr lang="en-GB" noProof="0"/>
            </a:br>
            <a:r>
              <a:rPr lang="en-GB" sz="2400" noProof="0"/>
              <a:t>A critical reflection on de-institutionalisation from the perspective of older persons</a:t>
            </a:r>
            <a:endParaRPr lang="en-GB" noProof="0"/>
          </a:p>
        </p:txBody>
      </p:sp>
      <p:sp>
        <p:nvSpPr>
          <p:cNvPr id="4" name="Content Placeholder 3">
            <a:extLst>
              <a:ext uri="{FF2B5EF4-FFF2-40B4-BE49-F238E27FC236}">
                <a16:creationId xmlns:a16="http://schemas.microsoft.com/office/drawing/2014/main" id="{885652E9-63CC-16A7-3B10-08618C52AB4A}"/>
              </a:ext>
            </a:extLst>
          </p:cNvPr>
          <p:cNvSpPr>
            <a:spLocks noGrp="1"/>
          </p:cNvSpPr>
          <p:nvPr>
            <p:ph idx="11"/>
          </p:nvPr>
        </p:nvSpPr>
        <p:spPr>
          <a:xfrm>
            <a:off x="766948" y="4176197"/>
            <a:ext cx="4781365" cy="286232"/>
          </a:xfrm>
        </p:spPr>
        <p:txBody>
          <a:bodyPr/>
          <a:lstStyle/>
          <a:p>
            <a:r>
              <a:rPr lang="en-GB" noProof="0"/>
              <a:t>Philippe Seidel, Policy Manager on Social Protection</a:t>
            </a:r>
          </a:p>
        </p:txBody>
      </p:sp>
      <p:sp>
        <p:nvSpPr>
          <p:cNvPr id="5" name="Text Placeholder 4">
            <a:extLst>
              <a:ext uri="{FF2B5EF4-FFF2-40B4-BE49-F238E27FC236}">
                <a16:creationId xmlns:a16="http://schemas.microsoft.com/office/drawing/2014/main" id="{95E6FA30-0B79-82A8-D11F-235E5F7CE575}"/>
              </a:ext>
            </a:extLst>
          </p:cNvPr>
          <p:cNvSpPr>
            <a:spLocks noGrp="1"/>
          </p:cNvSpPr>
          <p:nvPr>
            <p:ph type="body" sz="quarter" idx="12"/>
          </p:nvPr>
        </p:nvSpPr>
        <p:spPr>
          <a:xfrm>
            <a:off x="766948" y="4714161"/>
            <a:ext cx="4781550" cy="550974"/>
          </a:xfrm>
        </p:spPr>
        <p:txBody>
          <a:bodyPr>
            <a:normAutofit/>
          </a:bodyPr>
          <a:lstStyle/>
          <a:p>
            <a:pPr>
              <a:lnSpc>
                <a:spcPct val="120000"/>
              </a:lnSpc>
            </a:pPr>
            <a:r>
              <a:rPr lang="en-GB" sz="2000" noProof="0"/>
              <a:t>AGE Platform Europe</a:t>
            </a:r>
          </a:p>
        </p:txBody>
      </p:sp>
      <p:sp>
        <p:nvSpPr>
          <p:cNvPr id="3" name="Content Placeholder 2">
            <a:extLst>
              <a:ext uri="{FF2B5EF4-FFF2-40B4-BE49-F238E27FC236}">
                <a16:creationId xmlns:a16="http://schemas.microsoft.com/office/drawing/2014/main" id="{EC65683D-B3BA-001C-7DDC-C00FF75C749C}"/>
              </a:ext>
            </a:extLst>
          </p:cNvPr>
          <p:cNvSpPr>
            <a:spLocks noGrp="1"/>
          </p:cNvSpPr>
          <p:nvPr>
            <p:ph idx="10"/>
          </p:nvPr>
        </p:nvSpPr>
        <p:spPr>
          <a:xfrm>
            <a:off x="766948" y="5516867"/>
            <a:ext cx="4781365" cy="313932"/>
          </a:xfrm>
        </p:spPr>
        <p:txBody>
          <a:bodyPr/>
          <a:lstStyle/>
          <a:p>
            <a:r>
              <a:rPr lang="en-GB" noProof="0"/>
              <a:t>Brussels, 16/11/2023</a:t>
            </a:r>
          </a:p>
        </p:txBody>
      </p:sp>
    </p:spTree>
    <p:extLst>
      <p:ext uri="{BB962C8B-B14F-4D97-AF65-F5344CB8AC3E}">
        <p14:creationId xmlns:p14="http://schemas.microsoft.com/office/powerpoint/2010/main" val="395468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DA78-AD91-890A-E6FB-A057CEDFEEFD}"/>
              </a:ext>
            </a:extLst>
          </p:cNvPr>
          <p:cNvSpPr>
            <a:spLocks noGrp="1"/>
          </p:cNvSpPr>
          <p:nvPr>
            <p:ph type="title"/>
          </p:nvPr>
        </p:nvSpPr>
        <p:spPr/>
        <p:txBody>
          <a:bodyPr>
            <a:normAutofit/>
          </a:bodyPr>
          <a:lstStyle/>
          <a:p>
            <a:r>
              <a:rPr lang="en-GB" b="1" noProof="0"/>
              <a:t>2# </a:t>
            </a:r>
            <a:r>
              <a:rPr lang="en-GB" noProof="0"/>
              <a:t>Issues with long-term care in Europe</a:t>
            </a:r>
          </a:p>
        </p:txBody>
      </p:sp>
      <p:sp>
        <p:nvSpPr>
          <p:cNvPr id="3" name="Text Placeholder 2">
            <a:extLst>
              <a:ext uri="{FF2B5EF4-FFF2-40B4-BE49-F238E27FC236}">
                <a16:creationId xmlns:a16="http://schemas.microsoft.com/office/drawing/2014/main" id="{2C827B0D-E0F8-8675-301E-212DA801CC75}"/>
              </a:ext>
            </a:extLst>
          </p:cNvPr>
          <p:cNvSpPr>
            <a:spLocks noGrp="1"/>
          </p:cNvSpPr>
          <p:nvPr>
            <p:ph type="body" sz="quarter" idx="10"/>
          </p:nvPr>
        </p:nvSpPr>
        <p:spPr>
          <a:xfrm>
            <a:off x="838015" y="3878804"/>
            <a:ext cx="4781550" cy="741834"/>
          </a:xfrm>
        </p:spPr>
        <p:txBody>
          <a:bodyPr>
            <a:normAutofit fontScale="77500" lnSpcReduction="20000"/>
          </a:bodyPr>
          <a:lstStyle/>
          <a:p>
            <a:pPr>
              <a:lnSpc>
                <a:spcPct val="120000"/>
              </a:lnSpc>
            </a:pPr>
            <a:r>
              <a:rPr lang="en-GB" noProof="0"/>
              <a:t>Access, affordability and quality</a:t>
            </a:r>
          </a:p>
        </p:txBody>
      </p:sp>
    </p:spTree>
    <p:extLst>
      <p:ext uri="{BB962C8B-B14F-4D97-AF65-F5344CB8AC3E}">
        <p14:creationId xmlns:p14="http://schemas.microsoft.com/office/powerpoint/2010/main" val="2344004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114F34-45B1-3116-A685-854A2097590A}"/>
              </a:ext>
            </a:extLst>
          </p:cNvPr>
          <p:cNvSpPr>
            <a:spLocks noGrp="1"/>
          </p:cNvSpPr>
          <p:nvPr>
            <p:ph type="title"/>
          </p:nvPr>
        </p:nvSpPr>
        <p:spPr>
          <a:xfrm>
            <a:off x="277488" y="447438"/>
            <a:ext cx="11408508" cy="1137376"/>
          </a:xfrm>
        </p:spPr>
        <p:txBody>
          <a:bodyPr>
            <a:normAutofit fontScale="90000"/>
          </a:bodyPr>
          <a:lstStyle/>
          <a:p>
            <a:r>
              <a:rPr lang="en-GB" noProof="0"/>
              <a:t>Care and support services are widely unavailable</a:t>
            </a:r>
            <a:br>
              <a:rPr lang="en-GB" noProof="0"/>
            </a:br>
            <a:endParaRPr lang="en-GB" noProof="0"/>
          </a:p>
        </p:txBody>
      </p:sp>
      <p:graphicFrame>
        <p:nvGraphicFramePr>
          <p:cNvPr id="5" name="Table 4">
            <a:extLst>
              <a:ext uri="{FF2B5EF4-FFF2-40B4-BE49-F238E27FC236}">
                <a16:creationId xmlns:a16="http://schemas.microsoft.com/office/drawing/2014/main" id="{D96DCD78-7478-A88F-6B47-8F40334068E5}"/>
              </a:ext>
            </a:extLst>
          </p:cNvPr>
          <p:cNvGraphicFramePr>
            <a:graphicFrameLocks noGrp="1"/>
          </p:cNvGraphicFramePr>
          <p:nvPr>
            <p:extLst>
              <p:ext uri="{D42A27DB-BD31-4B8C-83A1-F6EECF244321}">
                <p14:modId xmlns:p14="http://schemas.microsoft.com/office/powerpoint/2010/main" val="2779917561"/>
              </p:ext>
            </p:extLst>
          </p:nvPr>
        </p:nvGraphicFramePr>
        <p:xfrm>
          <a:off x="783118" y="797655"/>
          <a:ext cx="10397247" cy="4574935"/>
        </p:xfrm>
        <a:graphic>
          <a:graphicData uri="http://schemas.openxmlformats.org/drawingml/2006/table">
            <a:tbl>
              <a:tblPr firstRow="1" firstCol="1">
                <a:tableStyleId>{5C22544A-7EE6-4342-B048-85BDC9FD1C3A}</a:tableStyleId>
              </a:tblPr>
              <a:tblGrid>
                <a:gridCol w="3227962">
                  <a:extLst>
                    <a:ext uri="{9D8B030D-6E8A-4147-A177-3AD203B41FA5}">
                      <a16:colId xmlns:a16="http://schemas.microsoft.com/office/drawing/2014/main" val="2419756745"/>
                    </a:ext>
                  </a:extLst>
                </a:gridCol>
                <a:gridCol w="7169285">
                  <a:extLst>
                    <a:ext uri="{9D8B030D-6E8A-4147-A177-3AD203B41FA5}">
                      <a16:colId xmlns:a16="http://schemas.microsoft.com/office/drawing/2014/main" val="3520292058"/>
                    </a:ext>
                  </a:extLst>
                </a:gridCol>
              </a:tblGrid>
              <a:tr h="883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bg1"/>
                          </a:solidFill>
                          <a:latin typeface="+mn-lt"/>
                          <a:ea typeface="Verdana" panose="020B0604030504040204" pitchFamily="34" charset="0"/>
                        </a:rPr>
                        <a:t>Care and support services are widely unavailable</a:t>
                      </a:r>
                      <a:endParaRPr lang="en-GB" sz="1800" b="1">
                        <a:solidFill>
                          <a:schemeClr val="bg1"/>
                        </a:solidFill>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2762337"/>
                  </a:ext>
                </a:extLst>
              </a:tr>
              <a:tr h="883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rgbClr val="2596BE"/>
                          </a:solidFill>
                          <a:latin typeface="+mn-lt"/>
                          <a:ea typeface="Verdana" panose="020B0604030504040204" pitchFamily="34" charset="0"/>
                        </a:rPr>
                        <a:t>Prevalence of informal care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ea typeface="Verdana" panose="020B0604030504040204" pitchFamily="34" charset="0"/>
                        </a:rPr>
                        <a:t>80% of care is estimated to be delivered by informal carers, unpaid</a:t>
                      </a:r>
                    </a:p>
                    <a:p>
                      <a:endParaRPr lang="en-GB">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808118"/>
                  </a:ext>
                </a:extLst>
              </a:tr>
              <a:tr h="10517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2596BE"/>
                          </a:solidFill>
                          <a:latin typeface="+mn-lt"/>
                          <a:ea typeface="Verdana" panose="020B0604030504040204" pitchFamily="34" charset="0"/>
                          <a:cs typeface="+mn-cs"/>
                        </a:rPr>
                        <a:t>Lack of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a:solidFill>
                          <a:srgbClr val="2596BE"/>
                        </a:solidFill>
                        <a:latin typeface="+mn-lt"/>
                        <a:ea typeface="Verdana" panose="020B0604030504040204" pitchFamily="34"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latin typeface="+mn-lt"/>
                          <a:ea typeface="Verdana" panose="020B0604030504040204" pitchFamily="34" charset="0"/>
                          <a:cs typeface="+mn-cs"/>
                        </a:rPr>
                        <a:t>Only 1 in 3 persons over 65+ with severe difficulties in personal care or household activities used homecare services</a:t>
                      </a:r>
                      <a:r>
                        <a:rPr lang="en-GB" sz="1800" kern="1200" baseline="30000">
                          <a:solidFill>
                            <a:schemeClr val="dk1"/>
                          </a:solidFill>
                          <a:latin typeface="+mn-lt"/>
                          <a:ea typeface="Verdana" panose="020B0604030504040204" pitchFamily="34" charset="0"/>
                          <a:cs typeface="+mn-cs"/>
                        </a:rPr>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latin typeface="+mn-lt"/>
                          <a:ea typeface="Verdana" panose="020B0604030504040204" pitchFamily="34" charset="0"/>
                          <a:cs typeface="+mn-cs"/>
                        </a:rPr>
                        <a:t>47.2% had an unmet need for help</a:t>
                      </a:r>
                      <a:r>
                        <a:rPr lang="en-GB" sz="1800" kern="1200" baseline="30000">
                          <a:solidFill>
                            <a:schemeClr val="dk1"/>
                          </a:solidFill>
                          <a:latin typeface="+mn-lt"/>
                          <a:ea typeface="Verdana" panose="020B0604030504040204" pitchFamily="34" charset="0"/>
                          <a:cs typeface="+mn-cs"/>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791745"/>
                  </a:ext>
                </a:extLst>
              </a:tr>
              <a:tr h="1755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2596BE"/>
                          </a:solidFill>
                          <a:latin typeface="+mn-lt"/>
                          <a:ea typeface="Verdana" panose="020B0604030504040204" pitchFamily="34" charset="0"/>
                          <a:cs typeface="+mn-cs"/>
                        </a:rPr>
                        <a:t>Affordability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latin typeface="+mn-lt"/>
                          <a:ea typeface="Verdana" panose="020B0604030504040204" pitchFamily="34" charset="0"/>
                          <a:cs typeface="+mn-cs"/>
                        </a:rPr>
                        <a:t>Without social protection, the costs of care would put the majority of older people in the EU at </a:t>
                      </a:r>
                      <a:r>
                        <a:rPr lang="en-GB" sz="1800" b="1" kern="1200">
                          <a:solidFill>
                            <a:schemeClr val="dk1"/>
                          </a:solidFill>
                          <a:latin typeface="+mn-lt"/>
                          <a:ea typeface="Verdana" panose="020B0604030504040204" pitchFamily="34" charset="0"/>
                          <a:cs typeface="+mn-cs"/>
                        </a:rPr>
                        <a:t>risk of poverty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latin typeface="+mn-lt"/>
                          <a:ea typeface="Verdana" panose="020B0604030504040204" pitchFamily="34" charset="0"/>
                          <a:cs typeface="+mn-cs"/>
                        </a:rPr>
                        <a:t>In EU countries, </a:t>
                      </a:r>
                      <a:r>
                        <a:rPr lang="en-GB" sz="1800" b="1" kern="1200">
                          <a:solidFill>
                            <a:schemeClr val="dk1"/>
                          </a:solidFill>
                          <a:latin typeface="+mn-lt"/>
                          <a:ea typeface="Verdana" panose="020B0604030504040204" pitchFamily="34" charset="0"/>
                          <a:cs typeface="+mn-cs"/>
                        </a:rPr>
                        <a:t>60% of older people would be at risk </a:t>
                      </a:r>
                      <a:r>
                        <a:rPr lang="en-GB" sz="1800" kern="1200">
                          <a:solidFill>
                            <a:schemeClr val="dk1"/>
                          </a:solidFill>
                          <a:latin typeface="+mn-lt"/>
                          <a:ea typeface="Verdana" panose="020B0604030504040204" pitchFamily="34" charset="0"/>
                          <a:cs typeface="+mn-cs"/>
                        </a:rPr>
                        <a:t>of poverty even </a:t>
                      </a:r>
                      <a:r>
                        <a:rPr lang="en-GB" sz="1800" b="1" kern="1200">
                          <a:solidFill>
                            <a:schemeClr val="dk1"/>
                          </a:solidFill>
                          <a:latin typeface="+mn-lt"/>
                          <a:ea typeface="Verdana" panose="020B0604030504040204" pitchFamily="34" charset="0"/>
                          <a:cs typeface="+mn-cs"/>
                        </a:rPr>
                        <a:t>after receiving public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latin typeface="+mn-lt"/>
                          <a:ea typeface="Verdana" panose="020B0604030504040204" pitchFamily="34" charset="0"/>
                          <a:cs typeface="+mn-cs"/>
                        </a:rPr>
                        <a:t>In 2016, </a:t>
                      </a:r>
                      <a:r>
                        <a:rPr lang="en-GB" sz="1800" b="1" kern="1200">
                          <a:solidFill>
                            <a:schemeClr val="dk1"/>
                          </a:solidFill>
                          <a:latin typeface="+mn-lt"/>
                          <a:ea typeface="Verdana" panose="020B0604030504040204" pitchFamily="34" charset="0"/>
                          <a:cs typeface="+mn-cs"/>
                        </a:rPr>
                        <a:t>financial reasons were the most prevalent reason </a:t>
                      </a:r>
                      <a:r>
                        <a:rPr lang="en-GB" sz="1800" kern="1200">
                          <a:solidFill>
                            <a:schemeClr val="dk1"/>
                          </a:solidFill>
                          <a:latin typeface="+mn-lt"/>
                          <a:ea typeface="Verdana" panose="020B0604030504040204" pitchFamily="34" charset="0"/>
                          <a:cs typeface="+mn-cs"/>
                        </a:rPr>
                        <a:t>why people did not use professional homecare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9620673"/>
                  </a:ext>
                </a:extLst>
              </a:tr>
            </a:tbl>
          </a:graphicData>
        </a:graphic>
      </p:graphicFrame>
      <p:sp>
        <p:nvSpPr>
          <p:cNvPr id="6" name="Content Placeholder 2">
            <a:extLst>
              <a:ext uri="{FF2B5EF4-FFF2-40B4-BE49-F238E27FC236}">
                <a16:creationId xmlns:a16="http://schemas.microsoft.com/office/drawing/2014/main" id="{4C00E364-7665-84E7-F136-6CD96CB8B32F}"/>
              </a:ext>
            </a:extLst>
          </p:cNvPr>
          <p:cNvSpPr txBox="1">
            <a:spLocks/>
          </p:cNvSpPr>
          <p:nvPr/>
        </p:nvSpPr>
        <p:spPr>
          <a:xfrm>
            <a:off x="2176272" y="5653037"/>
            <a:ext cx="10015728" cy="1137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BE" sz="1200" baseline="30000">
                <a:latin typeface="Verdana" panose="020B0604030504040204" pitchFamily="34" charset="0"/>
                <a:ea typeface="Verdana" panose="020B0604030504040204" pitchFamily="34" charset="0"/>
              </a:rPr>
              <a:t>1,2</a:t>
            </a:r>
            <a:r>
              <a:rPr lang="en-BE" sz="1200">
                <a:latin typeface="Verdana" panose="020B0604030504040204" pitchFamily="34" charset="0"/>
                <a:ea typeface="Verdana" panose="020B0604030504040204" pitchFamily="34" charset="0"/>
              </a:rPr>
              <a:t> </a:t>
            </a:r>
            <a:r>
              <a:rPr lang="es-ES" sz="1200">
                <a:solidFill>
                  <a:schemeClr val="tx1">
                    <a:lumMod val="65000"/>
                    <a:lumOff val="35000"/>
                  </a:schemeClr>
                </a:solidFill>
                <a:latin typeface="Verdana" panose="020B0604030504040204" pitchFamily="34" charset="0"/>
                <a:ea typeface="Verdana" panose="020B0604030504040204" pitchFamily="34" charset="0"/>
              </a:rPr>
              <a:t>% </a:t>
            </a:r>
            <a:r>
              <a:rPr lang="es-ES" sz="1200" err="1">
                <a:solidFill>
                  <a:schemeClr val="tx1">
                    <a:lumMod val="65000"/>
                    <a:lumOff val="35000"/>
                  </a:schemeClr>
                </a:solidFill>
                <a:latin typeface="Verdana" panose="020B0604030504040204" pitchFamily="34" charset="0"/>
                <a:ea typeface="Verdana" panose="020B0604030504040204" pitchFamily="34" charset="0"/>
              </a:rPr>
              <a:t>of</a:t>
            </a:r>
            <a:r>
              <a:rPr lang="es-ES" sz="1200">
                <a:solidFill>
                  <a:schemeClr val="tx1">
                    <a:lumMod val="65000"/>
                    <a:lumOff val="35000"/>
                  </a:schemeClr>
                </a:solidFill>
                <a:latin typeface="Verdana" panose="020B0604030504040204" pitchFamily="34" charset="0"/>
                <a:ea typeface="Verdana" panose="020B0604030504040204" pitchFamily="34" charset="0"/>
              </a:rPr>
              <a:t> p</a:t>
            </a:r>
            <a:r>
              <a:rPr lang="en-BE" sz="1200">
                <a:solidFill>
                  <a:schemeClr val="tx1">
                    <a:lumMod val="65000"/>
                    <a:lumOff val="35000"/>
                  </a:schemeClr>
                </a:solidFill>
                <a:latin typeface="Verdana" panose="020B0604030504040204" pitchFamily="34" charset="0"/>
                <a:ea typeface="Verdana" panose="020B0604030504040204" pitchFamily="34" charset="0"/>
              </a:rPr>
              <a:t>eople aged 65+ with severe difficulties in personal care or household activities</a:t>
            </a:r>
            <a:r>
              <a:rPr lang="es-ES" sz="1200">
                <a:solidFill>
                  <a:schemeClr val="tx1">
                    <a:lumMod val="65000"/>
                    <a:lumOff val="35000"/>
                  </a:schemeClr>
                </a:solidFill>
                <a:latin typeface="Verdana" panose="020B0604030504040204" pitchFamily="34" charset="0"/>
                <a:ea typeface="Verdana" panose="020B0604030504040204" pitchFamily="34" charset="0"/>
              </a:rPr>
              <a:t>.</a:t>
            </a:r>
            <a:r>
              <a:rPr lang="es-ES" sz="1200">
                <a:latin typeface="Verdana" panose="020B0604030504040204" pitchFamily="34" charset="0"/>
                <a:ea typeface="Verdana" panose="020B0604030504040204" pitchFamily="34" charset="0"/>
              </a:rPr>
              <a:t> </a:t>
            </a:r>
            <a:r>
              <a:rPr lang="en-GB" sz="1200">
                <a:solidFill>
                  <a:schemeClr val="tx1">
                    <a:lumMod val="65000"/>
                    <a:lumOff val="35000"/>
                  </a:schemeClr>
                </a:solidFill>
                <a:latin typeface="Verdana" panose="020B0604030504040204" pitchFamily="34" charset="0"/>
                <a:ea typeface="Verdana" panose="020B0604030504040204" pitchFamily="34" charset="0"/>
              </a:rPr>
              <a:t>Source: 2021 </a:t>
            </a:r>
            <a:r>
              <a:rPr lang="en-GB" sz="1200">
                <a:solidFill>
                  <a:schemeClr val="tx1">
                    <a:lumMod val="65000"/>
                    <a:lumOff val="35000"/>
                  </a:schemeClr>
                </a:solidFill>
                <a:latin typeface="Verdana" panose="020B0604030504040204" pitchFamily="34" charset="0"/>
                <a:ea typeface="Verdana" panose="020B0604030504040204" pitchFamily="34" charset="0"/>
                <a:hlinkClick r:id="rId3"/>
              </a:rPr>
              <a:t>Long-term care report</a:t>
            </a:r>
            <a:r>
              <a:rPr lang="en-GB" sz="1200">
                <a:solidFill>
                  <a:schemeClr val="tx1">
                    <a:lumMod val="65000"/>
                    <a:lumOff val="35000"/>
                  </a:schemeClr>
                </a:solidFill>
                <a:latin typeface="Verdana" panose="020B0604030504040204" pitchFamily="34" charset="0"/>
                <a:ea typeface="Verdana" panose="020B0604030504040204" pitchFamily="34" charset="0"/>
              </a:rPr>
              <a:t>, vol. 1, European Union</a:t>
            </a:r>
            <a:br>
              <a:rPr lang="en-GB" sz="1200">
                <a:solidFill>
                  <a:schemeClr val="tx1">
                    <a:lumMod val="65000"/>
                    <a:lumOff val="35000"/>
                  </a:schemeClr>
                </a:solidFill>
                <a:latin typeface="Verdana" panose="020B0604030504040204" pitchFamily="34" charset="0"/>
                <a:ea typeface="Verdana" panose="020B0604030504040204" pitchFamily="34" charset="0"/>
              </a:rPr>
            </a:br>
            <a:r>
              <a:rPr lang="en-GB" sz="1200" baseline="30000">
                <a:solidFill>
                  <a:schemeClr val="tx1">
                    <a:lumMod val="65000"/>
                    <a:lumOff val="35000"/>
                  </a:schemeClr>
                </a:solidFill>
                <a:latin typeface="Verdana" panose="020B0604030504040204" pitchFamily="34" charset="0"/>
                <a:ea typeface="Verdana" panose="020B0604030504040204" pitchFamily="34" charset="0"/>
              </a:rPr>
              <a:t>1 </a:t>
            </a:r>
            <a:r>
              <a:rPr lang="en-GB" sz="1200">
                <a:solidFill>
                  <a:schemeClr val="tx1">
                    <a:lumMod val="65000"/>
                    <a:lumOff val="35000"/>
                  </a:schemeClr>
                </a:solidFill>
                <a:latin typeface="Verdana" panose="020B0604030504040204" pitchFamily="34" charset="0"/>
                <a:ea typeface="Verdana" panose="020B0604030504040204" pitchFamily="34" charset="0"/>
              </a:rPr>
              <a:t>Figure for EU-27, 2014</a:t>
            </a:r>
            <a:br>
              <a:rPr lang="en-GB" sz="1200">
                <a:solidFill>
                  <a:schemeClr val="tx1">
                    <a:lumMod val="65000"/>
                    <a:lumOff val="35000"/>
                  </a:schemeClr>
                </a:solidFill>
                <a:latin typeface="Verdana" panose="020B0604030504040204" pitchFamily="34" charset="0"/>
                <a:ea typeface="Verdana" panose="020B0604030504040204" pitchFamily="34" charset="0"/>
              </a:rPr>
            </a:br>
            <a:r>
              <a:rPr lang="en-GB" sz="1200" baseline="30000">
                <a:solidFill>
                  <a:schemeClr val="tx1">
                    <a:lumMod val="65000"/>
                    <a:lumOff val="35000"/>
                  </a:schemeClr>
                </a:solidFill>
                <a:latin typeface="Verdana" panose="020B0604030504040204" pitchFamily="34" charset="0"/>
                <a:ea typeface="Verdana" panose="020B0604030504040204" pitchFamily="34" charset="0"/>
              </a:rPr>
              <a:t>2 </a:t>
            </a:r>
            <a:r>
              <a:rPr lang="en-GB" sz="1200">
                <a:solidFill>
                  <a:schemeClr val="tx1">
                    <a:lumMod val="65000"/>
                    <a:lumOff val="35000"/>
                  </a:schemeClr>
                </a:solidFill>
                <a:latin typeface="Verdana" panose="020B0604030504040204" pitchFamily="34" charset="0"/>
                <a:ea typeface="Verdana" panose="020B0604030504040204" pitchFamily="34" charset="0"/>
              </a:rPr>
              <a:t>Figure for 22 EU countries, excluding Belgium, France, Germany, Malta and Spain, 2019</a:t>
            </a:r>
            <a:br>
              <a:rPr lang="en-GB" sz="1200">
                <a:solidFill>
                  <a:schemeClr val="tx1">
                    <a:lumMod val="65000"/>
                    <a:lumOff val="35000"/>
                  </a:schemeClr>
                </a:solidFill>
                <a:latin typeface="Verdana" panose="020B0604030504040204" pitchFamily="34" charset="0"/>
                <a:ea typeface="Verdana" panose="020B0604030504040204" pitchFamily="34" charset="0"/>
              </a:rPr>
            </a:br>
            <a:r>
              <a:rPr lang="en-GB" sz="1200">
                <a:solidFill>
                  <a:schemeClr val="tx1">
                    <a:lumMod val="65000"/>
                    <a:lumOff val="35000"/>
                  </a:schemeClr>
                </a:solidFill>
                <a:latin typeface="Verdana" panose="020B0604030504040204" pitchFamily="34" charset="0"/>
                <a:ea typeface="Verdana" panose="020B0604030504040204" pitchFamily="34" charset="0"/>
              </a:rPr>
              <a:t>Other figures</a:t>
            </a:r>
            <a:r>
              <a:rPr lang="en-GB" sz="1200">
                <a:solidFill>
                  <a:schemeClr val="tx1">
                    <a:lumMod val="65000"/>
                    <a:lumOff val="35000"/>
                  </a:schemeClr>
                </a:solidFill>
                <a:latin typeface="Verdana" panose="020B0604030504040204" pitchFamily="34" charset="0"/>
                <a:ea typeface="Verdana" panose="020B0604030504040204" pitchFamily="34" charset="0"/>
                <a:hlinkClick r:id="rId3"/>
              </a:rPr>
              <a:t>: 2021 Long-Term Care Report</a:t>
            </a:r>
            <a:r>
              <a:rPr lang="en-GB" sz="1200">
                <a:solidFill>
                  <a:schemeClr val="tx1">
                    <a:lumMod val="65000"/>
                    <a:lumOff val="35000"/>
                  </a:schemeClr>
                </a:solidFill>
                <a:latin typeface="Verdana" panose="020B0604030504040204" pitchFamily="34" charset="0"/>
                <a:ea typeface="Verdana" panose="020B0604030504040204" pitchFamily="34" charset="0"/>
              </a:rPr>
              <a:t>, vol. 1, European Union</a:t>
            </a:r>
            <a:br>
              <a:rPr lang="en-GB" sz="1200">
                <a:solidFill>
                  <a:schemeClr val="tx1">
                    <a:lumMod val="65000"/>
                    <a:lumOff val="35000"/>
                  </a:schemeClr>
                </a:solidFill>
                <a:latin typeface="Verdana" panose="020B0604030504040204" pitchFamily="34" charset="0"/>
                <a:ea typeface="Verdana" panose="020B0604030504040204" pitchFamily="34" charset="0"/>
              </a:rPr>
            </a:br>
            <a:endParaRPr lang="en-GB" sz="12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112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8334-7175-EC6E-C942-0CCC61E8B4E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noProof="0"/>
              <a:t>Care and support services are widely unavailable (2)</a:t>
            </a:r>
          </a:p>
        </p:txBody>
      </p:sp>
      <p:graphicFrame>
        <p:nvGraphicFramePr>
          <p:cNvPr id="7" name="Content Placeholder 6">
            <a:extLst>
              <a:ext uri="{FF2B5EF4-FFF2-40B4-BE49-F238E27FC236}">
                <a16:creationId xmlns:a16="http://schemas.microsoft.com/office/drawing/2014/main" id="{B08BC626-B6B7-E054-1F83-503D7E61B4DB}"/>
              </a:ext>
            </a:extLst>
          </p:cNvPr>
          <p:cNvGraphicFramePr>
            <a:graphicFrameLocks noGrp="1"/>
          </p:cNvGraphicFramePr>
          <p:nvPr>
            <p:ph idx="1"/>
            <p:extLst>
              <p:ext uri="{D42A27DB-BD31-4B8C-83A1-F6EECF244321}">
                <p14:modId xmlns:p14="http://schemas.microsoft.com/office/powerpoint/2010/main" val="759397751"/>
              </p:ext>
            </p:extLst>
          </p:nvPr>
        </p:nvGraphicFramePr>
        <p:xfrm>
          <a:off x="463207" y="-18445"/>
          <a:ext cx="10515600" cy="6286495"/>
        </p:xfrm>
        <a:graphic>
          <a:graphicData uri="http://schemas.openxmlformats.org/drawingml/2006/table">
            <a:tbl>
              <a:tblPr firstRow="1" firstCol="1">
                <a:tableStyleId>{5C22544A-7EE6-4342-B048-85BDC9FD1C3A}</a:tableStyleId>
              </a:tblPr>
              <a:tblGrid>
                <a:gridCol w="2129848">
                  <a:extLst>
                    <a:ext uri="{9D8B030D-6E8A-4147-A177-3AD203B41FA5}">
                      <a16:colId xmlns:a16="http://schemas.microsoft.com/office/drawing/2014/main" val="3337541476"/>
                    </a:ext>
                  </a:extLst>
                </a:gridCol>
                <a:gridCol w="8385752">
                  <a:extLst>
                    <a:ext uri="{9D8B030D-6E8A-4147-A177-3AD203B41FA5}">
                      <a16:colId xmlns:a16="http://schemas.microsoft.com/office/drawing/2014/main" val="1730513489"/>
                    </a:ext>
                  </a:extLst>
                </a:gridCol>
              </a:tblGrid>
              <a:tr h="690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noProof="0">
                        <a:solidFill>
                          <a:srgbClr val="2596BE"/>
                        </a:solidFill>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0">
                          <a:latin typeface="+mn-lt"/>
                          <a:ea typeface="Verdana"/>
                        </a:rPr>
                        <a:t>Care and support services are widely unavailable (continuation)</a:t>
                      </a:r>
                      <a:endParaRPr lang="en-GB" sz="1000" noProof="0">
                        <a:latin typeface="+mn-lt"/>
                        <a:ea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908752"/>
                  </a:ext>
                </a:extLst>
              </a:tr>
              <a:tr h="1601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noProof="0">
                          <a:solidFill>
                            <a:srgbClr val="2596BE"/>
                          </a:solidFill>
                          <a:latin typeface="+mn-lt"/>
                          <a:ea typeface="Verdana" panose="020B0604030504040204" pitchFamily="34" charset="0"/>
                        </a:rPr>
                        <a:t>Segregation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a:latin typeface="+mn-lt"/>
                          <a:ea typeface="Verdana"/>
                        </a:rPr>
                        <a:t>Care policies and services tend to treat older people as a segregated group </a:t>
                      </a:r>
                      <a:r>
                        <a:rPr lang="en-GB" sz="1800" b="1" noProof="0">
                          <a:latin typeface="+mn-lt"/>
                          <a:ea typeface="Verdana"/>
                        </a:rPr>
                        <a:t>without the same rights to equality and inclusion </a:t>
                      </a:r>
                      <a:r>
                        <a:rPr lang="en-GB" sz="1800" noProof="0">
                          <a:latin typeface="+mn-lt"/>
                          <a:ea typeface="Verdana"/>
                        </a:rPr>
                        <a:t>as anyone else. The vast majority of people want to stay at home, but many are unable to do so.</a:t>
                      </a:r>
                      <a:endParaRPr lang="en-GB" sz="1000" noProof="0">
                        <a:latin typeface="+mn-lt"/>
                        <a:ea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3699553"/>
                  </a:ext>
                </a:extLst>
              </a:tr>
              <a:tr h="1301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noProof="0">
                          <a:solidFill>
                            <a:srgbClr val="2596BE"/>
                          </a:solidFill>
                          <a:latin typeface="+mn-lt"/>
                          <a:ea typeface="Verdana" panose="020B0604030504040204" pitchFamily="34" charset="0"/>
                        </a:rPr>
                        <a:t>Organisational issues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a:latin typeface="+mn-lt"/>
                          <a:ea typeface="Verdana" panose="020B0604030504040204" pitchFamily="34" charset="0"/>
                        </a:rPr>
                        <a:t>Poor care is often characterised by the </a:t>
                      </a:r>
                      <a:r>
                        <a:rPr lang="en-GB" sz="1800" b="1" noProof="0">
                          <a:latin typeface="+mn-lt"/>
                          <a:ea typeface="Verdana" panose="020B0604030504040204" pitchFamily="34" charset="0"/>
                        </a:rPr>
                        <a:t>lack of coordination </a:t>
                      </a:r>
                      <a:r>
                        <a:rPr lang="en-GB" sz="1800" noProof="0">
                          <a:latin typeface="+mn-lt"/>
                          <a:ea typeface="Verdana" panose="020B0604030504040204" pitchFamily="34" charset="0"/>
                        </a:rPr>
                        <a:t>of services. Older people who access care often have </a:t>
                      </a:r>
                      <a:r>
                        <a:rPr lang="en-GB" sz="1800" b="1" noProof="0">
                          <a:latin typeface="+mn-lt"/>
                          <a:ea typeface="Verdana" panose="020B0604030504040204" pitchFamily="34" charset="0"/>
                        </a:rPr>
                        <a:t>insufficient or inadequate </a:t>
                      </a:r>
                      <a:r>
                        <a:rPr lang="en-GB" sz="1800" noProof="0">
                          <a:latin typeface="+mn-lt"/>
                          <a:ea typeface="Verdana" panose="020B0604030504040204" pitchFamily="34" charset="0"/>
                        </a:rPr>
                        <a:t>care.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017265"/>
                  </a:ext>
                </a:extLst>
              </a:tr>
              <a:tr h="1391424">
                <a:tc>
                  <a:txBody>
                    <a:bodyPr/>
                    <a:lstStyle/>
                    <a:p>
                      <a:pPr marL="0" indent="0">
                        <a:lnSpc>
                          <a:spcPct val="110000"/>
                        </a:lnSpc>
                        <a:spcBef>
                          <a:spcPts val="0"/>
                        </a:spcBef>
                        <a:buFont typeface="Arial" panose="020B0604020202020204" pitchFamily="34" charset="0"/>
                        <a:buNone/>
                      </a:pPr>
                      <a:r>
                        <a:rPr lang="en-GB" sz="1800" b="1" noProof="0">
                          <a:solidFill>
                            <a:srgbClr val="2596BE"/>
                          </a:solidFill>
                          <a:latin typeface="+mn-lt"/>
                          <a:ea typeface="Verdana" panose="020B0604030504040204" pitchFamily="34" charset="0"/>
                        </a:rPr>
                        <a:t>Difficult working conditions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noProof="0">
                          <a:latin typeface="+mn-lt"/>
                          <a:ea typeface="Verdana" panose="020B0604030504040204" pitchFamily="34" charset="0"/>
                        </a:rPr>
                        <a:t>Care workers </a:t>
                      </a:r>
                      <a:r>
                        <a:rPr lang="en-GB" sz="1800" noProof="0">
                          <a:latin typeface="+mn-lt"/>
                          <a:ea typeface="Verdana" panose="020B0604030504040204" pitchFamily="34" charset="0"/>
                        </a:rPr>
                        <a:t>experience difficult working conditions, including low wages, lack of training and heavy workloads.</a:t>
                      </a:r>
                    </a:p>
                    <a:p>
                      <a:endParaRPr lang="en-GB" noProof="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0255078"/>
                  </a:ext>
                </a:extLst>
              </a:tr>
              <a:tr h="1301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noProof="0">
                          <a:solidFill>
                            <a:srgbClr val="2596BE"/>
                          </a:solidFill>
                          <a:latin typeface="+mn-lt"/>
                          <a:ea typeface="Verdana" panose="020B0604030504040204" pitchFamily="34" charset="0"/>
                        </a:rPr>
                        <a:t>Maltreatment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a:latin typeface="+mn-lt"/>
                          <a:ea typeface="Verdana" panose="020B0604030504040204" pitchFamily="34" charset="0"/>
                        </a:rPr>
                        <a:t>Care services may </a:t>
                      </a:r>
                      <a:r>
                        <a:rPr lang="en-GB" sz="1800" b="1" noProof="0">
                          <a:latin typeface="+mn-lt"/>
                          <a:ea typeface="Verdana" panose="020B0604030504040204" pitchFamily="34" charset="0"/>
                        </a:rPr>
                        <a:t>aggravate the health conditions </a:t>
                      </a:r>
                      <a:r>
                        <a:rPr lang="en-GB" sz="1800" noProof="0">
                          <a:latin typeface="+mn-lt"/>
                          <a:ea typeface="Verdana" panose="020B0604030504040204" pitchFamily="34" charset="0"/>
                        </a:rPr>
                        <a:t>of people using them. </a:t>
                      </a:r>
                      <a:r>
                        <a:rPr lang="en-GB" sz="1800" b="1" noProof="0">
                          <a:latin typeface="+mn-lt"/>
                          <a:ea typeface="Verdana" panose="020B0604030504040204" pitchFamily="34" charset="0"/>
                        </a:rPr>
                        <a:t>Prevention and rehabilitation are weak</a:t>
                      </a:r>
                      <a:r>
                        <a:rPr lang="en-GB" sz="1800" noProof="0">
                          <a:latin typeface="+mn-lt"/>
                          <a:ea typeface="Verdana" panose="020B0604030504040204" pitchFamily="34" charset="0"/>
                        </a:rPr>
                        <a:t> or inexistent. There are situations that may be qualified as </a:t>
                      </a:r>
                      <a:r>
                        <a:rPr lang="en-GB" sz="1800" b="1" noProof="0">
                          <a:latin typeface="+mn-lt"/>
                          <a:ea typeface="Verdana" panose="020B0604030504040204" pitchFamily="34" charset="0"/>
                        </a:rPr>
                        <a:t>abusive</a:t>
                      </a:r>
                      <a:r>
                        <a:rPr lang="en-GB" sz="1800" noProof="0">
                          <a:latin typeface="+mn-lt"/>
                          <a:ea typeface="Verdana" panose="020B0604030504040204" pitchFamily="34" charset="0"/>
                        </a:rPr>
                        <a:t>.</a:t>
                      </a:r>
                    </a:p>
                  </a:txBody>
                  <a:tcPr marR="180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3659781"/>
                  </a:ext>
                </a:extLst>
              </a:tr>
            </a:tbl>
          </a:graphicData>
        </a:graphic>
      </p:graphicFrame>
      <p:sp>
        <p:nvSpPr>
          <p:cNvPr id="13" name="Oval 12">
            <a:extLst>
              <a:ext uri="{FF2B5EF4-FFF2-40B4-BE49-F238E27FC236}">
                <a16:creationId xmlns:a16="http://schemas.microsoft.com/office/drawing/2014/main" id="{C5E1FAED-1FCB-4A85-8DD0-B826C75CDA56}"/>
              </a:ext>
            </a:extLst>
          </p:cNvPr>
          <p:cNvSpPr/>
          <p:nvPr/>
        </p:nvSpPr>
        <p:spPr>
          <a:xfrm>
            <a:off x="9323653" y="4009425"/>
            <a:ext cx="2592000" cy="259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ea typeface="Verdana"/>
              </a:rPr>
              <a:t>In Europe</a:t>
            </a:r>
            <a:br>
              <a:rPr lang="en-GB" sz="1600">
                <a:ea typeface="Verdana"/>
              </a:rPr>
            </a:br>
            <a:r>
              <a:rPr lang="en-GB" sz="1600" b="1">
                <a:ea typeface="Verdana"/>
              </a:rPr>
              <a:t>1 in 4 older people</a:t>
            </a:r>
            <a:r>
              <a:rPr lang="en-GB" sz="1600">
                <a:ea typeface="Verdana"/>
              </a:rPr>
              <a:t> with high care needs experience </a:t>
            </a:r>
            <a:r>
              <a:rPr lang="en-GB" sz="1600" b="1">
                <a:ea typeface="Verdana"/>
              </a:rPr>
              <a:t>maltreatment</a:t>
            </a:r>
            <a:r>
              <a:rPr lang="en-GB" sz="1600" baseline="50000">
                <a:ea typeface="Verdana"/>
              </a:rPr>
              <a:t>8</a:t>
            </a:r>
            <a:endParaRPr lang="en-GB" sz="1600" b="1" baseline="60000">
              <a:solidFill>
                <a:schemeClr val="bg1"/>
              </a:solidFill>
              <a:ea typeface="Verdana"/>
            </a:endParaRPr>
          </a:p>
        </p:txBody>
      </p:sp>
      <p:sp>
        <p:nvSpPr>
          <p:cNvPr id="9" name="Content Placeholder 2">
            <a:extLst>
              <a:ext uri="{FF2B5EF4-FFF2-40B4-BE49-F238E27FC236}">
                <a16:creationId xmlns:a16="http://schemas.microsoft.com/office/drawing/2014/main" id="{529953DC-25F9-4CBD-A285-9C8539D98774}"/>
              </a:ext>
            </a:extLst>
          </p:cNvPr>
          <p:cNvSpPr txBox="1">
            <a:spLocks/>
          </p:cNvSpPr>
          <p:nvPr/>
        </p:nvSpPr>
        <p:spPr>
          <a:xfrm>
            <a:off x="2334638" y="6486524"/>
            <a:ext cx="9542915" cy="333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200" baseline="30000">
                <a:solidFill>
                  <a:schemeClr val="tx1">
                    <a:lumMod val="65000"/>
                    <a:lumOff val="35000"/>
                  </a:schemeClr>
                </a:solidFill>
                <a:latin typeface="+mj-lt"/>
                <a:ea typeface="Verdana" panose="020B0604030504040204" pitchFamily="34" charset="0"/>
              </a:rPr>
              <a:t>8 </a:t>
            </a:r>
            <a:r>
              <a:rPr lang="en-GB" sz="1200">
                <a:solidFill>
                  <a:schemeClr val="tx1">
                    <a:lumMod val="65000"/>
                    <a:lumOff val="35000"/>
                  </a:schemeClr>
                </a:solidFill>
                <a:latin typeface="+mj-lt"/>
                <a:ea typeface="Verdana" panose="020B0604030504040204" pitchFamily="34" charset="0"/>
              </a:rPr>
              <a:t>Source: </a:t>
            </a:r>
            <a:r>
              <a:rPr lang="en-GB" sz="1200">
                <a:solidFill>
                  <a:schemeClr val="tx1">
                    <a:lumMod val="65000"/>
                    <a:lumOff val="35000"/>
                  </a:schemeClr>
                </a:solidFill>
                <a:latin typeface="+mj-lt"/>
                <a:ea typeface="Verdana" panose="020B0604030504040204" pitchFamily="34" charset="0"/>
                <a:hlinkClick r:id="rId3"/>
              </a:rPr>
              <a:t>European report on preventing elder maltreatment</a:t>
            </a:r>
            <a:r>
              <a:rPr lang="en-GB" sz="1200">
                <a:solidFill>
                  <a:schemeClr val="tx1">
                    <a:lumMod val="65000"/>
                    <a:lumOff val="35000"/>
                  </a:schemeClr>
                </a:solidFill>
                <a:latin typeface="+mj-lt"/>
                <a:ea typeface="Verdana" panose="020B0604030504040204" pitchFamily="34" charset="0"/>
              </a:rPr>
              <a:t>, World Health Organization, 2011 </a:t>
            </a:r>
            <a:endParaRPr lang="en-US" sz="1200">
              <a:solidFill>
                <a:schemeClr val="tx1">
                  <a:lumMod val="65000"/>
                  <a:lumOff val="35000"/>
                </a:schemeClr>
              </a:solidFill>
              <a:latin typeface="+mj-lt"/>
              <a:ea typeface="Verdana" panose="020B0604030504040204" pitchFamily="34" charset="0"/>
            </a:endParaRPr>
          </a:p>
        </p:txBody>
      </p:sp>
    </p:spTree>
    <p:extLst>
      <p:ext uri="{BB962C8B-B14F-4D97-AF65-F5344CB8AC3E}">
        <p14:creationId xmlns:p14="http://schemas.microsoft.com/office/powerpoint/2010/main" val="275709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8205-AC0C-6F80-E9E8-1CE262D6ADCE}"/>
              </a:ext>
            </a:extLst>
          </p:cNvPr>
          <p:cNvSpPr>
            <a:spLocks noGrp="1"/>
          </p:cNvSpPr>
          <p:nvPr>
            <p:ph type="title"/>
          </p:nvPr>
        </p:nvSpPr>
        <p:spPr>
          <a:xfrm>
            <a:off x="641555" y="2422758"/>
            <a:ext cx="5033381" cy="2347205"/>
          </a:xfrm>
        </p:spPr>
        <p:txBody>
          <a:bodyPr>
            <a:normAutofit fontScale="90000"/>
          </a:bodyPr>
          <a:lstStyle/>
          <a:p>
            <a:r>
              <a:rPr lang="en-GB" b="1" noProof="0"/>
              <a:t>#3 </a:t>
            </a:r>
            <a:r>
              <a:rPr lang="en-GB" noProof="0"/>
              <a:t>Challenges in deinstitutionalisation from an older age perspective</a:t>
            </a:r>
          </a:p>
        </p:txBody>
      </p:sp>
    </p:spTree>
    <p:extLst>
      <p:ext uri="{BB962C8B-B14F-4D97-AF65-F5344CB8AC3E}">
        <p14:creationId xmlns:p14="http://schemas.microsoft.com/office/powerpoint/2010/main" val="428382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114F34-45B1-3116-A685-854A2097590A}"/>
              </a:ext>
            </a:extLst>
          </p:cNvPr>
          <p:cNvSpPr>
            <a:spLocks noGrp="1"/>
          </p:cNvSpPr>
          <p:nvPr>
            <p:ph type="title"/>
          </p:nvPr>
        </p:nvSpPr>
        <p:spPr>
          <a:xfrm>
            <a:off x="838200" y="365126"/>
            <a:ext cx="10515600" cy="1137376"/>
          </a:xfrm>
        </p:spPr>
        <p:txBody>
          <a:bodyPr>
            <a:normAutofit fontScale="90000"/>
          </a:bodyPr>
          <a:lstStyle/>
          <a:p>
            <a:r>
              <a:rPr lang="en-GB" noProof="0"/>
              <a:t>What elements hinder rights-based approaches to long-term care?</a:t>
            </a:r>
            <a:br>
              <a:rPr lang="en-GB" noProof="0"/>
            </a:br>
            <a:endParaRPr lang="en-GB" noProof="0"/>
          </a:p>
        </p:txBody>
      </p:sp>
      <p:graphicFrame>
        <p:nvGraphicFramePr>
          <p:cNvPr id="5" name="Table 4">
            <a:extLst>
              <a:ext uri="{FF2B5EF4-FFF2-40B4-BE49-F238E27FC236}">
                <a16:creationId xmlns:a16="http://schemas.microsoft.com/office/drawing/2014/main" id="{D96DCD78-7478-A88F-6B47-8F40334068E5}"/>
              </a:ext>
            </a:extLst>
          </p:cNvPr>
          <p:cNvGraphicFramePr>
            <a:graphicFrameLocks noGrp="1"/>
          </p:cNvGraphicFramePr>
          <p:nvPr>
            <p:extLst>
              <p:ext uri="{D42A27DB-BD31-4B8C-83A1-F6EECF244321}">
                <p14:modId xmlns:p14="http://schemas.microsoft.com/office/powerpoint/2010/main" val="3866206599"/>
              </p:ext>
            </p:extLst>
          </p:nvPr>
        </p:nvGraphicFramePr>
        <p:xfrm>
          <a:off x="897376" y="1097937"/>
          <a:ext cx="10397247" cy="5283533"/>
        </p:xfrm>
        <a:graphic>
          <a:graphicData uri="http://schemas.openxmlformats.org/drawingml/2006/table">
            <a:tbl>
              <a:tblPr firstRow="1" firstCol="1">
                <a:tableStyleId>{5C22544A-7EE6-4342-B048-85BDC9FD1C3A}</a:tableStyleId>
              </a:tblPr>
              <a:tblGrid>
                <a:gridCol w="3227962">
                  <a:extLst>
                    <a:ext uri="{9D8B030D-6E8A-4147-A177-3AD203B41FA5}">
                      <a16:colId xmlns:a16="http://schemas.microsoft.com/office/drawing/2014/main" val="2419756745"/>
                    </a:ext>
                  </a:extLst>
                </a:gridCol>
                <a:gridCol w="7169285">
                  <a:extLst>
                    <a:ext uri="{9D8B030D-6E8A-4147-A177-3AD203B41FA5}">
                      <a16:colId xmlns:a16="http://schemas.microsoft.com/office/drawing/2014/main" val="3520292058"/>
                    </a:ext>
                  </a:extLst>
                </a:gridCol>
              </a:tblGrid>
              <a:tr h="902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a:solidFill>
                          <a:srgbClr val="2596BE"/>
                        </a:solidFill>
                        <a:latin typeface="+mn-lt"/>
                        <a:ea typeface="Verdana" panose="020B0604030504040204" pitchFamily="34"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ea typeface="Verdana" panose="020B0604030504040204" pitchFamily="34" charset="0"/>
                        </a:rPr>
                        <a:t>What elements hinder rights-based approaches to long term care? </a:t>
                      </a:r>
                      <a:endParaRPr lang="en-GB" sz="1800">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667981"/>
                  </a:ext>
                </a:extLst>
              </a:tr>
              <a:tr h="902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2596BE"/>
                          </a:solidFill>
                          <a:latin typeface="+mn-lt"/>
                          <a:ea typeface="Verdana" panose="020B0604030504040204" pitchFamily="34" charset="0"/>
                          <a:cs typeface="+mn-cs"/>
                        </a:rPr>
                        <a:t>Ageism from society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ea typeface="Verdana" panose="020B0604030504040204" pitchFamily="34" charset="0"/>
                        </a:rPr>
                        <a:t>Institutional care seen as the </a:t>
                      </a:r>
                      <a:r>
                        <a:rPr lang="en-GB" sz="1800" b="1">
                          <a:latin typeface="+mn-lt"/>
                          <a:ea typeface="Verdana" panose="020B0604030504040204" pitchFamily="34" charset="0"/>
                        </a:rPr>
                        <a:t>standard model</a:t>
                      </a:r>
                      <a:r>
                        <a:rPr lang="en-GB" sz="1800">
                          <a:latin typeface="+mn-lt"/>
                          <a:ea typeface="Verdana" panose="020B0604030504040204" pitchFamily="34" charset="0"/>
                        </a:rPr>
                        <a:t>; path-dependency on existing model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808118"/>
                  </a:ext>
                </a:extLst>
              </a:tr>
              <a:tr h="1288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2596BE"/>
                          </a:solidFill>
                          <a:latin typeface="+mn-lt"/>
                          <a:ea typeface="Verdana" panose="020B0604030504040204" pitchFamily="34" charset="0"/>
                          <a:cs typeface="+mn-cs"/>
                        </a:rPr>
                        <a:t>Time pressure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atin typeface="+mn-lt"/>
                        </a:rPr>
                        <a:t>Demographic developments need that </a:t>
                      </a:r>
                      <a:r>
                        <a:rPr lang="en-GB" b="1">
                          <a:latin typeface="+mn-lt"/>
                        </a:rPr>
                        <a:t>more care services have to be rolled out quickly</a:t>
                      </a:r>
                      <a:r>
                        <a:rPr lang="en-GB">
                          <a:latin typeface="+mn-lt"/>
                        </a:rPr>
                        <a:t>. Tendency to think it is more efficient to build new projects with large capacity.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833200"/>
                  </a:ext>
                </a:extLst>
              </a:tr>
              <a:tr h="1288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2596BE"/>
                          </a:solidFill>
                          <a:latin typeface="+mn-lt"/>
                          <a:ea typeface="Verdana" panose="020B0604030504040204" pitchFamily="34" charset="0"/>
                          <a:cs typeface="+mn-cs"/>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atin typeface="+mn-lt"/>
                        </a:rPr>
                        <a:t>Evidence suggests that home and community-based care is less expensive, but </a:t>
                      </a:r>
                      <a:r>
                        <a:rPr lang="en-GB" b="1">
                          <a:latin typeface="+mn-lt"/>
                        </a:rPr>
                        <a:t>funding/social protection models can favour institutional care </a:t>
                      </a:r>
                      <a:r>
                        <a:rPr lang="en-GB">
                          <a:latin typeface="+mn-lt"/>
                        </a:rPr>
                        <a:t>(‘in-kind’ service provision by municipalities)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990997"/>
                  </a:ext>
                </a:extLst>
              </a:tr>
              <a:tr h="902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2596BE"/>
                          </a:solidFill>
                          <a:latin typeface="+mn-lt"/>
                          <a:ea typeface="Verdana" panose="020B0604030504040204" pitchFamily="34" charset="0"/>
                          <a:cs typeface="+mn-cs"/>
                        </a:rPr>
                        <a:t>Preferences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a:solidFill>
                          <a:srgbClr val="2596BE"/>
                        </a:solidFill>
                        <a:latin typeface="+mn-lt"/>
                        <a:ea typeface="Verdana" panose="020B0604030504040204" pitchFamily="34"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ea typeface="Verdana" panose="020B0604030504040204" pitchFamily="34" charset="0"/>
                        </a:rPr>
                        <a:t>Internalised ageism </a:t>
                      </a:r>
                      <a:r>
                        <a:rPr lang="en-GB" sz="1800">
                          <a:latin typeface="+mn-lt"/>
                          <a:ea typeface="Verdana" panose="020B0604030504040204" pitchFamily="34" charset="0"/>
                        </a:rPr>
                        <a:t>or other elements leading to older persons choosing to move into institutional or hybrid settings</a:t>
                      </a:r>
                      <a:endParaRPr lang="en-GB" sz="1200" b="1">
                        <a:latin typeface="+mn-lt"/>
                        <a:ea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791745"/>
                  </a:ext>
                </a:extLst>
              </a:tr>
            </a:tbl>
          </a:graphicData>
        </a:graphic>
      </p:graphicFrame>
    </p:spTree>
    <p:extLst>
      <p:ext uri="{BB962C8B-B14F-4D97-AF65-F5344CB8AC3E}">
        <p14:creationId xmlns:p14="http://schemas.microsoft.com/office/powerpoint/2010/main" val="656826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114F34-45B1-3116-A685-854A2097590A}"/>
              </a:ext>
            </a:extLst>
          </p:cNvPr>
          <p:cNvSpPr>
            <a:spLocks noGrp="1"/>
          </p:cNvSpPr>
          <p:nvPr>
            <p:ph type="title"/>
          </p:nvPr>
        </p:nvSpPr>
        <p:spPr>
          <a:xfrm>
            <a:off x="838200" y="365126"/>
            <a:ext cx="10515600" cy="1137376"/>
          </a:xfrm>
        </p:spPr>
        <p:txBody>
          <a:bodyPr>
            <a:normAutofit fontScale="90000"/>
          </a:bodyPr>
          <a:lstStyle/>
          <a:p>
            <a:r>
              <a:rPr lang="en-GB" noProof="0"/>
              <a:t>What elements hinder rights-based approaches to long-term care? (2)</a:t>
            </a:r>
            <a:br>
              <a:rPr lang="en-GB" noProof="0"/>
            </a:br>
            <a:endParaRPr lang="en-GB" noProof="0"/>
          </a:p>
        </p:txBody>
      </p:sp>
      <p:graphicFrame>
        <p:nvGraphicFramePr>
          <p:cNvPr id="5" name="Table 4">
            <a:extLst>
              <a:ext uri="{FF2B5EF4-FFF2-40B4-BE49-F238E27FC236}">
                <a16:creationId xmlns:a16="http://schemas.microsoft.com/office/drawing/2014/main" id="{D96DCD78-7478-A88F-6B47-8F40334068E5}"/>
              </a:ext>
            </a:extLst>
          </p:cNvPr>
          <p:cNvGraphicFramePr>
            <a:graphicFrameLocks noGrp="1"/>
          </p:cNvGraphicFramePr>
          <p:nvPr>
            <p:extLst>
              <p:ext uri="{D42A27DB-BD31-4B8C-83A1-F6EECF244321}">
                <p14:modId xmlns:p14="http://schemas.microsoft.com/office/powerpoint/2010/main" val="3740667163"/>
              </p:ext>
            </p:extLst>
          </p:nvPr>
        </p:nvGraphicFramePr>
        <p:xfrm>
          <a:off x="897376" y="1378310"/>
          <a:ext cx="10397247" cy="4938214"/>
        </p:xfrm>
        <a:graphic>
          <a:graphicData uri="http://schemas.openxmlformats.org/drawingml/2006/table">
            <a:tbl>
              <a:tblPr firstRow="1" firstCol="1">
                <a:tableStyleId>{5C22544A-7EE6-4342-B048-85BDC9FD1C3A}</a:tableStyleId>
              </a:tblPr>
              <a:tblGrid>
                <a:gridCol w="3227962">
                  <a:extLst>
                    <a:ext uri="{9D8B030D-6E8A-4147-A177-3AD203B41FA5}">
                      <a16:colId xmlns:a16="http://schemas.microsoft.com/office/drawing/2014/main" val="2419756745"/>
                    </a:ext>
                  </a:extLst>
                </a:gridCol>
                <a:gridCol w="7169285">
                  <a:extLst>
                    <a:ext uri="{9D8B030D-6E8A-4147-A177-3AD203B41FA5}">
                      <a16:colId xmlns:a16="http://schemas.microsoft.com/office/drawing/2014/main" val="3520292058"/>
                    </a:ext>
                  </a:extLst>
                </a:gridCol>
              </a:tblGrid>
              <a:tr h="500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kern="1200">
                        <a:solidFill>
                          <a:srgbClr val="2596BE"/>
                        </a:solidFill>
                        <a:latin typeface="+mn-lt"/>
                        <a:ea typeface="Verdana" panose="020B0604030504040204" pitchFamily="34"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noProof="0"/>
                        <a:t>What elements hinder rights-based approaches to long-term care? </a:t>
                      </a:r>
                      <a:endParaRPr lang="en-GB" sz="1050" kern="120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754492"/>
                  </a:ext>
                </a:extLst>
              </a:tr>
              <a:tr h="1150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2596BE"/>
                          </a:solidFill>
                          <a:latin typeface="+mn-lt"/>
                          <a:ea typeface="Verdana" panose="020B0604030504040204" pitchFamily="34" charset="0"/>
                          <a:cs typeface="+mn-cs"/>
                        </a:rPr>
                        <a:t>Age-’unfriendly’ environments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dk1"/>
                          </a:solidFill>
                          <a:latin typeface="+mn-lt"/>
                          <a:ea typeface="+mn-ea"/>
                          <a:cs typeface="+mn-cs"/>
                        </a:rPr>
                        <a:t>How would one continue to be included </a:t>
                      </a:r>
                      <a:r>
                        <a:rPr lang="en-GB" sz="1800" kern="1200">
                          <a:solidFill>
                            <a:schemeClr val="dk1"/>
                          </a:solidFill>
                          <a:latin typeface="+mn-lt"/>
                          <a:ea typeface="+mn-ea"/>
                          <a:cs typeface="+mn-cs"/>
                        </a:rPr>
                        <a:t>in society, at home and with impairments (mobility, offer of social activities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808118"/>
                  </a:ext>
                </a:extLst>
              </a:tr>
              <a:tr h="1643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2596BE"/>
                          </a:solidFill>
                          <a:latin typeface="+mn-lt"/>
                          <a:ea typeface="Verdana" panose="020B0604030504040204" pitchFamily="34" charset="0"/>
                          <a:cs typeface="+mn-cs"/>
                        </a:rPr>
                        <a:t>Care ecosystem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dk1"/>
                          </a:solidFill>
                          <a:latin typeface="+mn-lt"/>
                          <a:ea typeface="+mn-ea"/>
                          <a:cs typeface="+mn-cs"/>
                        </a:rPr>
                        <a:t>Home care and community-based care need coordination</a:t>
                      </a:r>
                      <a:r>
                        <a:rPr lang="en-GB" sz="1800" b="0" kern="1200">
                          <a:solidFill>
                            <a:schemeClr val="dk1"/>
                          </a:solidFill>
                          <a:latin typeface="+mn-lt"/>
                          <a:ea typeface="+mn-ea"/>
                          <a:cs typeface="+mn-cs"/>
                        </a:rPr>
                        <a:t>, sharing of information, additional roles (domestic help), additional expenses (mobility of care staff)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833200"/>
                  </a:ext>
                </a:extLst>
              </a:tr>
              <a:tr h="1643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2596BE"/>
                          </a:solidFill>
                          <a:latin typeface="+mn-lt"/>
                          <a:ea typeface="Verdana" panose="020B0604030504040204" pitchFamily="34" charset="0"/>
                          <a:cs typeface="+mn-cs"/>
                        </a:rPr>
                        <a:t>Informal care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mn-ea"/>
                          <a:cs typeface="+mn-cs"/>
                        </a:rPr>
                        <a:t>If coordination and support services are lacking, community-based and/or home care can </a:t>
                      </a:r>
                      <a:r>
                        <a:rPr lang="en-GB" sz="1800" b="1" kern="1200">
                          <a:solidFill>
                            <a:schemeClr val="dk1"/>
                          </a:solidFill>
                          <a:latin typeface="+mn-lt"/>
                          <a:ea typeface="+mn-ea"/>
                          <a:cs typeface="+mn-cs"/>
                        </a:rPr>
                        <a:t>place higher burden on informal carers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990997"/>
                  </a:ext>
                </a:extLst>
              </a:tr>
            </a:tbl>
          </a:graphicData>
        </a:graphic>
      </p:graphicFrame>
    </p:spTree>
    <p:extLst>
      <p:ext uri="{BB962C8B-B14F-4D97-AF65-F5344CB8AC3E}">
        <p14:creationId xmlns:p14="http://schemas.microsoft.com/office/powerpoint/2010/main" val="69220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3F60-63DC-48E5-A289-0EC97C06557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noProof="0"/>
              <a:t>Thank you! Do you have questions?</a:t>
            </a:r>
          </a:p>
        </p:txBody>
      </p:sp>
    </p:spTree>
    <p:extLst>
      <p:ext uri="{BB962C8B-B14F-4D97-AF65-F5344CB8AC3E}">
        <p14:creationId xmlns:p14="http://schemas.microsoft.com/office/powerpoint/2010/main" val="200947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06D9-D887-239D-424F-67FE4F83F36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noProof="0"/>
              <a:t>Want to know more about us?</a:t>
            </a:r>
          </a:p>
        </p:txBody>
      </p:sp>
    </p:spTree>
    <p:extLst>
      <p:ext uri="{BB962C8B-B14F-4D97-AF65-F5344CB8AC3E}">
        <p14:creationId xmlns:p14="http://schemas.microsoft.com/office/powerpoint/2010/main" val="166464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75E9F8-149F-4BF2-8DA9-4439CFB289A9}"/>
              </a:ext>
            </a:extLst>
          </p:cNvPr>
          <p:cNvSpPr>
            <a:spLocks noGrp="1"/>
          </p:cNvSpPr>
          <p:nvPr>
            <p:ph type="title"/>
          </p:nvPr>
        </p:nvSpPr>
        <p:spPr>
          <a:xfrm>
            <a:off x="0" y="0"/>
            <a:ext cx="12219369" cy="765296"/>
          </a:xfrm>
          <a:solidFill>
            <a:srgbClr val="0082B0"/>
          </a:solidFill>
          <a:ln>
            <a:noFill/>
          </a:ln>
        </p:spPr>
        <p:txBody>
          <a:bodyPr/>
          <a:lstStyle/>
          <a:p>
            <a:r>
              <a:rPr lang="en-GB" noProof="0">
                <a:solidFill>
                  <a:schemeClr val="bg1"/>
                </a:solidFill>
                <a:latin typeface="Rubik" pitchFamily="2" charset="-79"/>
                <a:cs typeface="Rubik" pitchFamily="2" charset="-79"/>
              </a:rPr>
              <a:t>   From where do I speak? </a:t>
            </a:r>
          </a:p>
        </p:txBody>
      </p:sp>
      <p:pic>
        <p:nvPicPr>
          <p:cNvPr id="3" name="Picture 2" descr="Picture of a group of representatives of AGE Platform Europe's members"/>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2566156" y="160418"/>
            <a:ext cx="7600950" cy="6697582"/>
          </a:xfrm>
          <a:prstGeom prst="rect">
            <a:avLst/>
          </a:prstGeom>
        </p:spPr>
      </p:pic>
      <p:sp>
        <p:nvSpPr>
          <p:cNvPr id="4" name="TextBox 3">
            <a:extLst>
              <a:ext uri="{FF2B5EF4-FFF2-40B4-BE49-F238E27FC236}">
                <a16:creationId xmlns:a16="http://schemas.microsoft.com/office/drawing/2014/main" id="{6E0C8CB4-C5B5-40A0-B26E-778E27ED7B8F}"/>
              </a:ext>
            </a:extLst>
          </p:cNvPr>
          <p:cNvSpPr txBox="1"/>
          <p:nvPr/>
        </p:nvSpPr>
        <p:spPr>
          <a:xfrm>
            <a:off x="7792279" y="6260068"/>
            <a:ext cx="2955852" cy="369332"/>
          </a:xfrm>
          <a:prstGeom prst="rect">
            <a:avLst/>
          </a:prstGeom>
          <a:noFill/>
        </p:spPr>
        <p:txBody>
          <a:bodyPr wrap="square" rtlCol="0">
            <a:spAutoFit/>
          </a:bodyPr>
          <a:lstStyle/>
          <a:p>
            <a:r>
              <a:rPr lang="fr-BE" err="1">
                <a:solidFill>
                  <a:schemeClr val="bg1"/>
                </a:solidFill>
              </a:rPr>
              <a:t>Credit</a:t>
            </a:r>
            <a:r>
              <a:rPr lang="fr-BE">
                <a:solidFill>
                  <a:schemeClr val="bg1"/>
                </a:solidFill>
              </a:rPr>
              <a:t>: AGE Platform Europe</a:t>
            </a:r>
          </a:p>
        </p:txBody>
      </p:sp>
    </p:spTree>
    <p:extLst>
      <p:ext uri="{BB962C8B-B14F-4D97-AF65-F5344CB8AC3E}">
        <p14:creationId xmlns:p14="http://schemas.microsoft.com/office/powerpoint/2010/main" val="405556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4D08-7848-E2B9-2D6B-E8A3DCDFF686}"/>
              </a:ext>
            </a:extLst>
          </p:cNvPr>
          <p:cNvSpPr>
            <a:spLocks noGrp="1"/>
          </p:cNvSpPr>
          <p:nvPr>
            <p:ph type="title"/>
          </p:nvPr>
        </p:nvSpPr>
        <p:spPr/>
        <p:txBody>
          <a:bodyPr/>
          <a:lstStyle/>
          <a:p>
            <a:r>
              <a:rPr lang="en-GB" noProof="0">
                <a:solidFill>
                  <a:schemeClr val="tx2"/>
                </a:solidFill>
              </a:rPr>
              <a:t>Sections</a:t>
            </a:r>
          </a:p>
        </p:txBody>
      </p:sp>
      <p:sp>
        <p:nvSpPr>
          <p:cNvPr id="3" name="Text Placeholder 2">
            <a:extLst>
              <a:ext uri="{FF2B5EF4-FFF2-40B4-BE49-F238E27FC236}">
                <a16:creationId xmlns:a16="http://schemas.microsoft.com/office/drawing/2014/main" id="{9D5F1988-A473-A961-A0A1-64EC7135C135}"/>
              </a:ext>
            </a:extLst>
          </p:cNvPr>
          <p:cNvSpPr>
            <a:spLocks noGrp="1"/>
          </p:cNvSpPr>
          <p:nvPr>
            <p:ph type="body" sz="quarter" idx="10"/>
          </p:nvPr>
        </p:nvSpPr>
        <p:spPr>
          <a:xfrm>
            <a:off x="838200" y="3548063"/>
            <a:ext cx="4781550" cy="2317716"/>
          </a:xfrm>
        </p:spPr>
        <p:txBody>
          <a:bodyPr>
            <a:normAutofit fontScale="77500" lnSpcReduction="20000"/>
          </a:bodyPr>
          <a:lstStyle/>
          <a:p>
            <a:pPr marL="534988" indent="-534988">
              <a:lnSpc>
                <a:spcPct val="120000"/>
              </a:lnSpc>
            </a:pPr>
            <a:r>
              <a:rPr lang="en-GB" b="1" noProof="0">
                <a:solidFill>
                  <a:schemeClr val="tx2"/>
                </a:solidFill>
              </a:rPr>
              <a:t>1#</a:t>
            </a:r>
            <a:r>
              <a:rPr lang="en-GB" noProof="0"/>
              <a:t>	Thinking care</a:t>
            </a:r>
          </a:p>
          <a:p>
            <a:pPr marL="534988" indent="-534988">
              <a:lnSpc>
                <a:spcPct val="120000"/>
              </a:lnSpc>
            </a:pPr>
            <a:r>
              <a:rPr lang="en-GB" b="1" noProof="0">
                <a:solidFill>
                  <a:schemeClr val="tx2"/>
                </a:solidFill>
              </a:rPr>
              <a:t>2#</a:t>
            </a:r>
            <a:r>
              <a:rPr lang="en-GB" noProof="0"/>
              <a:t>	Issues around long-term care</a:t>
            </a:r>
          </a:p>
          <a:p>
            <a:pPr marL="534988" indent="-534988">
              <a:lnSpc>
                <a:spcPct val="120000"/>
              </a:lnSpc>
            </a:pPr>
            <a:r>
              <a:rPr lang="en-GB" b="1" noProof="0">
                <a:solidFill>
                  <a:schemeClr val="tx2"/>
                </a:solidFill>
              </a:rPr>
              <a:t>3#</a:t>
            </a:r>
            <a:r>
              <a:rPr lang="en-GB" noProof="0"/>
              <a:t>	Challenges to deinstitutionalisation</a:t>
            </a:r>
          </a:p>
        </p:txBody>
      </p:sp>
    </p:spTree>
    <p:extLst>
      <p:ext uri="{BB962C8B-B14F-4D97-AF65-F5344CB8AC3E}">
        <p14:creationId xmlns:p14="http://schemas.microsoft.com/office/powerpoint/2010/main" val="354603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83AA-2369-AA58-AC5D-88870AFCB02D}"/>
              </a:ext>
            </a:extLst>
          </p:cNvPr>
          <p:cNvSpPr>
            <a:spLocks noGrp="1"/>
          </p:cNvSpPr>
          <p:nvPr>
            <p:ph type="title"/>
          </p:nvPr>
        </p:nvSpPr>
        <p:spPr/>
        <p:txBody>
          <a:bodyPr>
            <a:normAutofit/>
          </a:bodyPr>
          <a:lstStyle/>
          <a:p>
            <a:r>
              <a:rPr lang="en-GB" b="1" noProof="0"/>
              <a:t>1# </a:t>
            </a:r>
            <a:r>
              <a:rPr lang="en-GB" noProof="0"/>
              <a:t>Thinking care</a:t>
            </a:r>
          </a:p>
        </p:txBody>
      </p:sp>
      <p:sp>
        <p:nvSpPr>
          <p:cNvPr id="3" name="Text Placeholder 2">
            <a:extLst>
              <a:ext uri="{FF2B5EF4-FFF2-40B4-BE49-F238E27FC236}">
                <a16:creationId xmlns:a16="http://schemas.microsoft.com/office/drawing/2014/main" id="{DEC5DEF1-4B61-0B47-A620-F1F00D9C5B92}"/>
              </a:ext>
              <a:ext uri="{C183D7F6-B498-43B3-948B-1728B52AA6E4}">
                <adec:decorative xmlns:adec="http://schemas.microsoft.com/office/drawing/2017/decorative" val="0"/>
              </a:ext>
            </a:extLst>
          </p:cNvPr>
          <p:cNvSpPr>
            <a:spLocks noGrp="1"/>
          </p:cNvSpPr>
          <p:nvPr>
            <p:ph type="body" sz="quarter" idx="10"/>
          </p:nvPr>
        </p:nvSpPr>
        <p:spPr/>
        <p:txBody>
          <a:bodyPr/>
          <a:lstStyle/>
          <a:p>
            <a:endParaRPr lang="en-BE"/>
          </a:p>
        </p:txBody>
      </p:sp>
    </p:spTree>
    <p:extLst>
      <p:ext uri="{BB962C8B-B14F-4D97-AF65-F5344CB8AC3E}">
        <p14:creationId xmlns:p14="http://schemas.microsoft.com/office/powerpoint/2010/main" val="2317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336E-DB0C-DDFE-1A91-0B5ACD38750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noProof="0"/>
              <a:t>Choose which image represents ageing to you</a:t>
            </a:r>
          </a:p>
        </p:txBody>
      </p:sp>
      <p:pic>
        <p:nvPicPr>
          <p:cNvPr id="7" name="Content Placeholder 3" descr="1: an older couple with a baby and a young child on their laps&#10;"/>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8133" y="123029"/>
            <a:ext cx="2903052" cy="1935368"/>
          </a:xfrm>
        </p:spPr>
      </p:pic>
      <p:pic>
        <p:nvPicPr>
          <p:cNvPr id="37" name="Picture 36" descr="2: an older woman in a wheelchair, pushed by another older woman"/>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03596" y="118919"/>
            <a:ext cx="1649476" cy="2357102"/>
          </a:xfrm>
          <a:prstGeom prst="rect">
            <a:avLst/>
          </a:prstGeom>
        </p:spPr>
      </p:pic>
      <p:pic>
        <p:nvPicPr>
          <p:cNvPr id="3" name="Picture 2" descr="3: two older women in a camping van, with hot drinks, smiling and pointing at something">
            <a:extLst>
              <a:ext uri="{FF2B5EF4-FFF2-40B4-BE49-F238E27FC236}">
                <a16:creationId xmlns:a16="http://schemas.microsoft.com/office/drawing/2014/main" id="{B8E613CF-09AF-F9E6-1BF0-6EFDFBEDA6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6201" y="133902"/>
            <a:ext cx="2912767" cy="2246836"/>
          </a:xfrm>
          <a:prstGeom prst="rect">
            <a:avLst/>
          </a:prstGeom>
        </p:spPr>
      </p:pic>
      <p:pic>
        <p:nvPicPr>
          <p:cNvPr id="27" name="Picture 26" descr="4: two winkled hands holding each othe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40824" y="68561"/>
            <a:ext cx="1964386" cy="2266040"/>
          </a:xfrm>
          <a:prstGeom prst="rect">
            <a:avLst/>
          </a:prstGeom>
        </p:spPr>
      </p:pic>
      <p:pic>
        <p:nvPicPr>
          <p:cNvPr id="16" name="Picture 15" descr="5: two older men, possibly Latin-American, making music and singi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846537" y="48092"/>
            <a:ext cx="2306745" cy="2131888"/>
          </a:xfrm>
          <a:prstGeom prst="rect">
            <a:avLst/>
          </a:prstGeom>
        </p:spPr>
      </p:pic>
      <p:pic>
        <p:nvPicPr>
          <p:cNvPr id="33" name="Picture 32" descr="6: a person sitting alone in her home, looking out of the window with windowblinds"/>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46118" y="2278616"/>
            <a:ext cx="2318416" cy="2629595"/>
          </a:xfrm>
          <a:prstGeom prst="rect">
            <a:avLst/>
          </a:prstGeom>
        </p:spPr>
      </p:pic>
      <p:pic>
        <p:nvPicPr>
          <p:cNvPr id="12" name="Picture 11" descr="7: an older woman of colour with a laptop, smiling, dressed colourfully">
            <a:extLst>
              <a:ext uri="{FF2B5EF4-FFF2-40B4-BE49-F238E27FC236}">
                <a16:creationId xmlns:a16="http://schemas.microsoft.com/office/drawing/2014/main" id="{4F42E2B1-E253-14EC-D677-5BE1FB21733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85947" y="2477835"/>
            <a:ext cx="2793327" cy="1862218"/>
          </a:xfrm>
          <a:prstGeom prst="rect">
            <a:avLst/>
          </a:prstGeom>
        </p:spPr>
      </p:pic>
      <p:pic>
        <p:nvPicPr>
          <p:cNvPr id="24" name="Picture 23" descr="8: an older man sitting alone on a bench, back to the camera"/>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366663" y="2945001"/>
            <a:ext cx="2426415" cy="1523873"/>
          </a:xfrm>
          <a:prstGeom prst="rect">
            <a:avLst/>
          </a:prstGeom>
        </p:spPr>
      </p:pic>
      <p:pic>
        <p:nvPicPr>
          <p:cNvPr id="14" name="Picture 13" descr="9: an older man, in a suit and tie, with headphones and dancing, eyes closed"/>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516660" y="2569892"/>
            <a:ext cx="1773770" cy="2357102"/>
          </a:xfrm>
          <a:prstGeom prst="rect">
            <a:avLst/>
          </a:prstGeom>
        </p:spPr>
      </p:pic>
      <p:pic>
        <p:nvPicPr>
          <p:cNvPr id="42" name="Picture 41" descr="10: an older man in a hospital bed with an oxometer on his finger">
            <a:extLst>
              <a:ext uri="{FF2B5EF4-FFF2-40B4-BE49-F238E27FC236}">
                <a16:creationId xmlns:a16="http://schemas.microsoft.com/office/drawing/2014/main" id="{4BC45356-7932-35B8-1E0B-E380290E3F5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6834" y="2177576"/>
            <a:ext cx="2270885" cy="1513923"/>
          </a:xfrm>
          <a:prstGeom prst="rect">
            <a:avLst/>
          </a:prstGeom>
        </p:spPr>
      </p:pic>
      <p:pic>
        <p:nvPicPr>
          <p:cNvPr id="38" name="Picture 37" descr="11: an older woman jogging in the park"/>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0564" y="3953057"/>
            <a:ext cx="2095169" cy="2685730"/>
          </a:xfrm>
          <a:prstGeom prst="rect">
            <a:avLst/>
          </a:prstGeom>
        </p:spPr>
      </p:pic>
      <p:pic>
        <p:nvPicPr>
          <p:cNvPr id="67" name="Picture 66" descr="12: an older man with a cane, bent forwards and touching his lower back">
            <a:extLst>
              <a:ext uri="{FF2B5EF4-FFF2-40B4-BE49-F238E27FC236}">
                <a16:creationId xmlns:a16="http://schemas.microsoft.com/office/drawing/2014/main" id="{1AC686F7-F228-FB97-F6EA-2C16A11CE41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368084" y="5054229"/>
            <a:ext cx="2521722" cy="1675828"/>
          </a:xfrm>
          <a:prstGeom prst="rect">
            <a:avLst/>
          </a:prstGeom>
        </p:spPr>
      </p:pic>
      <p:pic>
        <p:nvPicPr>
          <p:cNvPr id="69" name="Picture 68" descr="13: an older and a younger woman, laughing, looking at a computer screen">
            <a:extLst>
              <a:ext uri="{FF2B5EF4-FFF2-40B4-BE49-F238E27FC236}">
                <a16:creationId xmlns:a16="http://schemas.microsoft.com/office/drawing/2014/main" id="{9BAD5E39-DCED-9726-62FE-E228507358D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980297" y="4776569"/>
            <a:ext cx="2738317" cy="1862218"/>
          </a:xfrm>
          <a:prstGeom prst="rect">
            <a:avLst/>
          </a:prstGeom>
        </p:spPr>
      </p:pic>
      <p:pic>
        <p:nvPicPr>
          <p:cNvPr id="72" name="Picture 71" descr="14: an older man looking grumpy">
            <a:extLst>
              <a:ext uri="{FF2B5EF4-FFF2-40B4-BE49-F238E27FC236}">
                <a16:creationId xmlns:a16="http://schemas.microsoft.com/office/drawing/2014/main" id="{7C62BB63-352C-70E0-FC92-9E6610E99C2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2514" y="4527892"/>
            <a:ext cx="1734253" cy="2165987"/>
          </a:xfrm>
          <a:prstGeom prst="rect">
            <a:avLst/>
          </a:prstGeom>
        </p:spPr>
      </p:pic>
      <p:pic>
        <p:nvPicPr>
          <p:cNvPr id="4" name="Picture 2" descr="15: an older man in an Olympic swimming pool, with bath cap and goggles, smili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9622581" y="4965592"/>
            <a:ext cx="2504837" cy="1764465"/>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C183D7F6-B498-43B3-948B-1728B52AA6E4}">
                <adec:decorative xmlns:adec="http://schemas.microsoft.com/office/drawing/2017/decorative" val="1"/>
              </a:ext>
            </a:extLst>
          </p:cNvPr>
          <p:cNvSpPr txBox="1"/>
          <p:nvPr/>
        </p:nvSpPr>
        <p:spPr>
          <a:xfrm>
            <a:off x="83036" y="129622"/>
            <a:ext cx="381675" cy="400110"/>
          </a:xfrm>
          <a:prstGeom prst="rect">
            <a:avLst/>
          </a:prstGeom>
          <a:solidFill>
            <a:srgbClr val="C00000"/>
          </a:solidFill>
        </p:spPr>
        <p:txBody>
          <a:bodyPr wrap="square" rtlCol="0" anchor="ctr">
            <a:spAutoFit/>
          </a:bodyPr>
          <a:lstStyle/>
          <a:p>
            <a:pPr algn="ctr"/>
            <a:r>
              <a:rPr lang="en-US" sz="2000" b="1">
                <a:solidFill>
                  <a:schemeClr val="bg1"/>
                </a:solidFill>
              </a:rPr>
              <a:t>1</a:t>
            </a:r>
          </a:p>
        </p:txBody>
      </p:sp>
      <p:sp>
        <p:nvSpPr>
          <p:cNvPr id="51" name="TextBox 50">
            <a:extLst>
              <a:ext uri="{C183D7F6-B498-43B3-948B-1728B52AA6E4}">
                <adec:decorative xmlns:adec="http://schemas.microsoft.com/office/drawing/2017/decorative" val="1"/>
              </a:ext>
            </a:extLst>
          </p:cNvPr>
          <p:cNvSpPr txBox="1"/>
          <p:nvPr/>
        </p:nvSpPr>
        <p:spPr>
          <a:xfrm>
            <a:off x="3030663" y="234017"/>
            <a:ext cx="381675" cy="400110"/>
          </a:xfrm>
          <a:prstGeom prst="rect">
            <a:avLst/>
          </a:prstGeom>
          <a:solidFill>
            <a:schemeClr val="accent6"/>
          </a:solidFill>
        </p:spPr>
        <p:txBody>
          <a:bodyPr wrap="square" rtlCol="0" anchor="ctr">
            <a:spAutoFit/>
          </a:bodyPr>
          <a:lstStyle/>
          <a:p>
            <a:pPr algn="ctr"/>
            <a:r>
              <a:rPr lang="en-US" sz="2000" b="1">
                <a:solidFill>
                  <a:schemeClr val="bg1"/>
                </a:solidFill>
              </a:rPr>
              <a:t>2</a:t>
            </a:r>
          </a:p>
        </p:txBody>
      </p:sp>
      <p:sp>
        <p:nvSpPr>
          <p:cNvPr id="52" name="TextBox 51">
            <a:extLst>
              <a:ext uri="{C183D7F6-B498-43B3-948B-1728B52AA6E4}">
                <adec:decorative xmlns:adec="http://schemas.microsoft.com/office/drawing/2017/decorative" val="1"/>
              </a:ext>
            </a:extLst>
          </p:cNvPr>
          <p:cNvSpPr txBox="1"/>
          <p:nvPr/>
        </p:nvSpPr>
        <p:spPr>
          <a:xfrm>
            <a:off x="4767866" y="165439"/>
            <a:ext cx="381675" cy="400110"/>
          </a:xfrm>
          <a:prstGeom prst="rect">
            <a:avLst/>
          </a:prstGeom>
          <a:solidFill>
            <a:schemeClr val="accent6"/>
          </a:solidFill>
        </p:spPr>
        <p:txBody>
          <a:bodyPr wrap="square" rtlCol="0" anchor="ctr">
            <a:spAutoFit/>
          </a:bodyPr>
          <a:lstStyle/>
          <a:p>
            <a:pPr algn="ctr"/>
            <a:r>
              <a:rPr lang="en-US" sz="2000" b="1">
                <a:solidFill>
                  <a:schemeClr val="bg1"/>
                </a:solidFill>
              </a:rPr>
              <a:t>3</a:t>
            </a:r>
          </a:p>
        </p:txBody>
      </p:sp>
      <p:sp>
        <p:nvSpPr>
          <p:cNvPr id="53" name="TextBox 52">
            <a:extLst>
              <a:ext uri="{C183D7F6-B498-43B3-948B-1728B52AA6E4}">
                <adec:decorative xmlns:adec="http://schemas.microsoft.com/office/drawing/2017/decorative" val="1"/>
              </a:ext>
            </a:extLst>
          </p:cNvPr>
          <p:cNvSpPr txBox="1"/>
          <p:nvPr/>
        </p:nvSpPr>
        <p:spPr>
          <a:xfrm>
            <a:off x="7812808" y="164121"/>
            <a:ext cx="381675" cy="400110"/>
          </a:xfrm>
          <a:prstGeom prst="rect">
            <a:avLst/>
          </a:prstGeom>
          <a:solidFill>
            <a:schemeClr val="accent6"/>
          </a:solidFill>
        </p:spPr>
        <p:txBody>
          <a:bodyPr wrap="square" rtlCol="0" anchor="ctr">
            <a:spAutoFit/>
          </a:bodyPr>
          <a:lstStyle/>
          <a:p>
            <a:pPr algn="ctr"/>
            <a:r>
              <a:rPr lang="en-US" sz="2000" b="1">
                <a:solidFill>
                  <a:schemeClr val="bg1"/>
                </a:solidFill>
              </a:rPr>
              <a:t>4</a:t>
            </a:r>
          </a:p>
        </p:txBody>
      </p:sp>
      <p:sp>
        <p:nvSpPr>
          <p:cNvPr id="54" name="TextBox 53">
            <a:extLst>
              <a:ext uri="{C183D7F6-B498-43B3-948B-1728B52AA6E4}">
                <adec:decorative xmlns:adec="http://schemas.microsoft.com/office/drawing/2017/decorative" val="1"/>
              </a:ext>
            </a:extLst>
          </p:cNvPr>
          <p:cNvSpPr txBox="1"/>
          <p:nvPr/>
        </p:nvSpPr>
        <p:spPr>
          <a:xfrm>
            <a:off x="9886465" y="163114"/>
            <a:ext cx="381675" cy="400110"/>
          </a:xfrm>
          <a:prstGeom prst="rect">
            <a:avLst/>
          </a:prstGeom>
          <a:solidFill>
            <a:schemeClr val="accent6"/>
          </a:solidFill>
        </p:spPr>
        <p:txBody>
          <a:bodyPr wrap="square" rtlCol="0" anchor="ctr">
            <a:spAutoFit/>
          </a:bodyPr>
          <a:lstStyle/>
          <a:p>
            <a:pPr algn="ctr"/>
            <a:r>
              <a:rPr lang="en-US" sz="2000" b="1">
                <a:solidFill>
                  <a:schemeClr val="bg1"/>
                </a:solidFill>
              </a:rPr>
              <a:t>5</a:t>
            </a:r>
          </a:p>
        </p:txBody>
      </p:sp>
      <p:sp>
        <p:nvSpPr>
          <p:cNvPr id="55" name="TextBox 54">
            <a:extLst>
              <a:ext uri="{C183D7F6-B498-43B3-948B-1728B52AA6E4}">
                <adec:decorative xmlns:adec="http://schemas.microsoft.com/office/drawing/2017/decorative" val="1"/>
              </a:ext>
            </a:extLst>
          </p:cNvPr>
          <p:cNvSpPr txBox="1"/>
          <p:nvPr/>
        </p:nvSpPr>
        <p:spPr>
          <a:xfrm>
            <a:off x="9849922" y="2335997"/>
            <a:ext cx="381675" cy="400110"/>
          </a:xfrm>
          <a:prstGeom prst="rect">
            <a:avLst/>
          </a:prstGeom>
          <a:solidFill>
            <a:schemeClr val="accent6"/>
          </a:solidFill>
        </p:spPr>
        <p:txBody>
          <a:bodyPr wrap="square" rtlCol="0" anchor="ctr">
            <a:spAutoFit/>
          </a:bodyPr>
          <a:lstStyle/>
          <a:p>
            <a:pPr algn="ctr"/>
            <a:r>
              <a:rPr lang="en-US" sz="2000" b="1">
                <a:solidFill>
                  <a:schemeClr val="bg1"/>
                </a:solidFill>
              </a:rPr>
              <a:t>6</a:t>
            </a:r>
          </a:p>
        </p:txBody>
      </p:sp>
      <p:sp>
        <p:nvSpPr>
          <p:cNvPr id="56" name="TextBox 55">
            <a:extLst>
              <a:ext uri="{C183D7F6-B498-43B3-948B-1728B52AA6E4}">
                <adec:decorative xmlns:adec="http://schemas.microsoft.com/office/drawing/2017/decorative" val="1"/>
              </a:ext>
            </a:extLst>
          </p:cNvPr>
          <p:cNvSpPr txBox="1"/>
          <p:nvPr/>
        </p:nvSpPr>
        <p:spPr>
          <a:xfrm>
            <a:off x="7004074" y="2517788"/>
            <a:ext cx="381675" cy="400110"/>
          </a:xfrm>
          <a:prstGeom prst="rect">
            <a:avLst/>
          </a:prstGeom>
          <a:solidFill>
            <a:schemeClr val="accent6"/>
          </a:solidFill>
        </p:spPr>
        <p:txBody>
          <a:bodyPr wrap="square" rtlCol="0" anchor="ctr">
            <a:spAutoFit/>
          </a:bodyPr>
          <a:lstStyle/>
          <a:p>
            <a:pPr algn="ctr"/>
            <a:r>
              <a:rPr lang="en-US" sz="2000" b="1">
                <a:solidFill>
                  <a:schemeClr val="bg1"/>
                </a:solidFill>
              </a:rPr>
              <a:t>7</a:t>
            </a:r>
          </a:p>
        </p:txBody>
      </p:sp>
      <p:sp>
        <p:nvSpPr>
          <p:cNvPr id="57" name="TextBox 56">
            <a:extLst>
              <a:ext uri="{C183D7F6-B498-43B3-948B-1728B52AA6E4}">
                <adec:decorative xmlns:adec="http://schemas.microsoft.com/office/drawing/2017/decorative" val="1"/>
              </a:ext>
            </a:extLst>
          </p:cNvPr>
          <p:cNvSpPr txBox="1"/>
          <p:nvPr/>
        </p:nvSpPr>
        <p:spPr>
          <a:xfrm>
            <a:off x="4429371" y="2998726"/>
            <a:ext cx="381675" cy="400110"/>
          </a:xfrm>
          <a:prstGeom prst="rect">
            <a:avLst/>
          </a:prstGeom>
          <a:solidFill>
            <a:schemeClr val="accent6"/>
          </a:solidFill>
        </p:spPr>
        <p:txBody>
          <a:bodyPr wrap="square" rtlCol="0" anchor="ctr">
            <a:spAutoFit/>
          </a:bodyPr>
          <a:lstStyle/>
          <a:p>
            <a:pPr algn="ctr"/>
            <a:r>
              <a:rPr lang="en-US" sz="2000" b="1">
                <a:solidFill>
                  <a:schemeClr val="bg1"/>
                </a:solidFill>
              </a:rPr>
              <a:t>8</a:t>
            </a:r>
          </a:p>
        </p:txBody>
      </p:sp>
      <p:sp>
        <p:nvSpPr>
          <p:cNvPr id="58" name="TextBox 57">
            <a:extLst>
              <a:ext uri="{C183D7F6-B498-43B3-948B-1728B52AA6E4}">
                <adec:decorative xmlns:adec="http://schemas.microsoft.com/office/drawing/2017/decorative" val="1"/>
              </a:ext>
            </a:extLst>
          </p:cNvPr>
          <p:cNvSpPr txBox="1"/>
          <p:nvPr/>
        </p:nvSpPr>
        <p:spPr>
          <a:xfrm>
            <a:off x="2593009" y="2627989"/>
            <a:ext cx="532905" cy="400110"/>
          </a:xfrm>
          <a:prstGeom prst="rect">
            <a:avLst/>
          </a:prstGeom>
          <a:solidFill>
            <a:schemeClr val="accent6"/>
          </a:solidFill>
        </p:spPr>
        <p:txBody>
          <a:bodyPr wrap="square" rtlCol="0" anchor="ctr">
            <a:spAutoFit/>
          </a:bodyPr>
          <a:lstStyle/>
          <a:p>
            <a:pPr algn="ctr"/>
            <a:r>
              <a:rPr lang="en-US" sz="2000" b="1">
                <a:solidFill>
                  <a:schemeClr val="bg1"/>
                </a:solidFill>
              </a:rPr>
              <a:t>9</a:t>
            </a:r>
          </a:p>
        </p:txBody>
      </p:sp>
      <p:sp>
        <p:nvSpPr>
          <p:cNvPr id="59" name="TextBox 58">
            <a:extLst>
              <a:ext uri="{C183D7F6-B498-43B3-948B-1728B52AA6E4}">
                <adec:decorative xmlns:adec="http://schemas.microsoft.com/office/drawing/2017/decorative" val="1"/>
              </a:ext>
            </a:extLst>
          </p:cNvPr>
          <p:cNvSpPr txBox="1"/>
          <p:nvPr/>
        </p:nvSpPr>
        <p:spPr>
          <a:xfrm>
            <a:off x="1754300" y="2231652"/>
            <a:ext cx="532905" cy="400110"/>
          </a:xfrm>
          <a:prstGeom prst="rect">
            <a:avLst/>
          </a:prstGeom>
          <a:solidFill>
            <a:schemeClr val="accent6"/>
          </a:solidFill>
        </p:spPr>
        <p:txBody>
          <a:bodyPr wrap="square" rtlCol="0" anchor="ctr">
            <a:spAutoFit/>
          </a:bodyPr>
          <a:lstStyle/>
          <a:p>
            <a:pPr algn="ctr"/>
            <a:r>
              <a:rPr lang="en-US" sz="2000" b="1">
                <a:solidFill>
                  <a:schemeClr val="bg1"/>
                </a:solidFill>
              </a:rPr>
              <a:t>10</a:t>
            </a:r>
          </a:p>
        </p:txBody>
      </p:sp>
      <p:sp>
        <p:nvSpPr>
          <p:cNvPr id="61" name="TextBox 60">
            <a:extLst>
              <a:ext uri="{C183D7F6-B498-43B3-948B-1728B52AA6E4}">
                <adec:decorative xmlns:adec="http://schemas.microsoft.com/office/drawing/2017/decorative" val="1"/>
              </a:ext>
            </a:extLst>
          </p:cNvPr>
          <p:cNvSpPr txBox="1"/>
          <p:nvPr/>
        </p:nvSpPr>
        <p:spPr>
          <a:xfrm>
            <a:off x="198258" y="4056786"/>
            <a:ext cx="532905" cy="400110"/>
          </a:xfrm>
          <a:prstGeom prst="rect">
            <a:avLst/>
          </a:prstGeom>
          <a:solidFill>
            <a:schemeClr val="accent6"/>
          </a:solidFill>
        </p:spPr>
        <p:txBody>
          <a:bodyPr wrap="square" rtlCol="0" anchor="ctr">
            <a:spAutoFit/>
          </a:bodyPr>
          <a:lstStyle/>
          <a:p>
            <a:pPr algn="ctr"/>
            <a:r>
              <a:rPr lang="en-US" sz="2000" b="1">
                <a:solidFill>
                  <a:schemeClr val="bg1"/>
                </a:solidFill>
              </a:rPr>
              <a:t>11</a:t>
            </a:r>
          </a:p>
        </p:txBody>
      </p:sp>
      <p:sp>
        <p:nvSpPr>
          <p:cNvPr id="64" name="TextBox 63">
            <a:extLst>
              <a:ext uri="{C183D7F6-B498-43B3-948B-1728B52AA6E4}">
                <adec:decorative xmlns:adec="http://schemas.microsoft.com/office/drawing/2017/decorative" val="1"/>
              </a:ext>
            </a:extLst>
          </p:cNvPr>
          <p:cNvSpPr txBox="1"/>
          <p:nvPr/>
        </p:nvSpPr>
        <p:spPr>
          <a:xfrm>
            <a:off x="2404606" y="5068281"/>
            <a:ext cx="532905" cy="400110"/>
          </a:xfrm>
          <a:prstGeom prst="rect">
            <a:avLst/>
          </a:prstGeom>
          <a:solidFill>
            <a:schemeClr val="accent6"/>
          </a:solidFill>
        </p:spPr>
        <p:txBody>
          <a:bodyPr wrap="square" rtlCol="0" anchor="ctr">
            <a:spAutoFit/>
          </a:bodyPr>
          <a:lstStyle/>
          <a:p>
            <a:pPr algn="ctr"/>
            <a:r>
              <a:rPr lang="en-US" sz="2000" b="1">
                <a:solidFill>
                  <a:schemeClr val="bg1"/>
                </a:solidFill>
              </a:rPr>
              <a:t>12</a:t>
            </a:r>
          </a:p>
        </p:txBody>
      </p:sp>
      <p:sp>
        <p:nvSpPr>
          <p:cNvPr id="66" name="TextBox 65">
            <a:extLst>
              <a:ext uri="{C183D7F6-B498-43B3-948B-1728B52AA6E4}">
                <adec:decorative xmlns:adec="http://schemas.microsoft.com/office/drawing/2017/decorative" val="1"/>
              </a:ext>
            </a:extLst>
          </p:cNvPr>
          <p:cNvSpPr txBox="1"/>
          <p:nvPr/>
        </p:nvSpPr>
        <p:spPr>
          <a:xfrm>
            <a:off x="11464654" y="5054229"/>
            <a:ext cx="532905" cy="400110"/>
          </a:xfrm>
          <a:prstGeom prst="rect">
            <a:avLst/>
          </a:prstGeom>
          <a:solidFill>
            <a:schemeClr val="accent6"/>
          </a:solidFill>
        </p:spPr>
        <p:txBody>
          <a:bodyPr wrap="square" rtlCol="0" anchor="ctr">
            <a:spAutoFit/>
          </a:bodyPr>
          <a:lstStyle/>
          <a:p>
            <a:pPr algn="ctr"/>
            <a:r>
              <a:rPr lang="en-US" sz="2000" b="1">
                <a:solidFill>
                  <a:schemeClr val="bg1"/>
                </a:solidFill>
              </a:rPr>
              <a:t>15</a:t>
            </a:r>
          </a:p>
        </p:txBody>
      </p:sp>
      <p:sp>
        <p:nvSpPr>
          <p:cNvPr id="70" name="TextBox 69">
            <a:extLst>
              <a:ext uri="{FF2B5EF4-FFF2-40B4-BE49-F238E27FC236}">
                <a16:creationId xmlns:a16="http://schemas.microsoft.com/office/drawing/2014/main" id="{ADA73B62-8043-71C8-4963-C220DDE7087A}"/>
              </a:ext>
              <a:ext uri="{C183D7F6-B498-43B3-948B-1728B52AA6E4}">
                <adec:decorative xmlns:adec="http://schemas.microsoft.com/office/drawing/2017/decorative" val="1"/>
              </a:ext>
            </a:extLst>
          </p:cNvPr>
          <p:cNvSpPr txBox="1"/>
          <p:nvPr/>
        </p:nvSpPr>
        <p:spPr>
          <a:xfrm>
            <a:off x="5012119" y="4895812"/>
            <a:ext cx="567554" cy="400110"/>
          </a:xfrm>
          <a:prstGeom prst="rect">
            <a:avLst/>
          </a:prstGeom>
          <a:solidFill>
            <a:schemeClr val="accent6"/>
          </a:solidFill>
        </p:spPr>
        <p:txBody>
          <a:bodyPr wrap="square" rtlCol="0" anchor="ctr">
            <a:spAutoFit/>
          </a:bodyPr>
          <a:lstStyle/>
          <a:p>
            <a:pPr algn="ctr"/>
            <a:r>
              <a:rPr lang="en-US" sz="2000" b="1">
                <a:solidFill>
                  <a:schemeClr val="bg1"/>
                </a:solidFill>
              </a:rPr>
              <a:t>13</a:t>
            </a:r>
          </a:p>
        </p:txBody>
      </p:sp>
      <p:sp>
        <p:nvSpPr>
          <p:cNvPr id="73" name="TextBox 72">
            <a:extLst>
              <a:ext uri="{FF2B5EF4-FFF2-40B4-BE49-F238E27FC236}">
                <a16:creationId xmlns:a16="http://schemas.microsoft.com/office/drawing/2014/main" id="{E73489E4-4F33-ED5C-325D-769C2ACCBA13}"/>
              </a:ext>
              <a:ext uri="{C183D7F6-B498-43B3-948B-1728B52AA6E4}">
                <adec:decorative xmlns:adec="http://schemas.microsoft.com/office/drawing/2017/decorative" val="1"/>
              </a:ext>
            </a:extLst>
          </p:cNvPr>
          <p:cNvSpPr txBox="1"/>
          <p:nvPr/>
        </p:nvSpPr>
        <p:spPr>
          <a:xfrm>
            <a:off x="9061769" y="4706792"/>
            <a:ext cx="532905" cy="400110"/>
          </a:xfrm>
          <a:prstGeom prst="rect">
            <a:avLst/>
          </a:prstGeom>
          <a:solidFill>
            <a:schemeClr val="accent6"/>
          </a:solidFill>
        </p:spPr>
        <p:txBody>
          <a:bodyPr wrap="square" rtlCol="0" anchor="ctr">
            <a:spAutoFit/>
          </a:bodyPr>
          <a:lstStyle/>
          <a:p>
            <a:pPr algn="ctr"/>
            <a:r>
              <a:rPr lang="en-US" sz="2000" b="1">
                <a:solidFill>
                  <a:schemeClr val="bg1"/>
                </a:solidFill>
              </a:rPr>
              <a:t>14</a:t>
            </a:r>
          </a:p>
        </p:txBody>
      </p:sp>
    </p:spTree>
    <p:extLst>
      <p:ext uri="{BB962C8B-B14F-4D97-AF65-F5344CB8AC3E}">
        <p14:creationId xmlns:p14="http://schemas.microsoft.com/office/powerpoint/2010/main" val="271039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icture of wrinkled hands">
            <a:extLst>
              <a:ext uri="{FF2B5EF4-FFF2-40B4-BE49-F238E27FC236}">
                <a16:creationId xmlns:a16="http://schemas.microsoft.com/office/drawing/2014/main" id="{18B072E2-9E1D-0487-4EA0-6B2B89CCA55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noProof="0"/>
              <a:t>Most-often used image of ageing</a:t>
            </a:r>
          </a:p>
        </p:txBody>
      </p:sp>
      <p:pic>
        <p:nvPicPr>
          <p:cNvPr id="6" name="Picture 2" descr="Close-up of a pair of wrinkled hands, resting on each other on the lap of a person, and holding a cane">
            <a:extLst>
              <a:ext uri="{FF2B5EF4-FFF2-40B4-BE49-F238E27FC236}">
                <a16:creationId xmlns:a16="http://schemas.microsoft.com/office/drawing/2014/main" id="{49A496AE-13D6-4B6B-AE78-B79F375D4E6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noFill/>
        </p:spPr>
      </p:pic>
    </p:spTree>
    <p:extLst>
      <p:ext uri="{BB962C8B-B14F-4D97-AF65-F5344CB8AC3E}">
        <p14:creationId xmlns:p14="http://schemas.microsoft.com/office/powerpoint/2010/main" val="103095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ree dimensions of ageism">
            <a:extLst>
              <a:ext uri="{FF2B5EF4-FFF2-40B4-BE49-F238E27FC236}">
                <a16:creationId xmlns:a16="http://schemas.microsoft.com/office/drawing/2014/main" id="{62047916-E3A6-98ED-D2AC-37B070DD3B2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noProof="0"/>
              <a:t>Three dimensions of ageism</a:t>
            </a:r>
          </a:p>
        </p:txBody>
      </p:sp>
      <p:pic>
        <p:nvPicPr>
          <p:cNvPr id="6" name="Picture 5" descr="Three dimensions of ageism.&#10;A pictogram of a person.&#10;On the persons' head: 'Stereotype. How we think about older people'.&#10;On the persons heart: 'Prejudice: how we feel about older people'.&#10;On the persons hand: 'Discrimination: How we act towards older people'">
            <a:extLst>
              <a:ext uri="{FF2B5EF4-FFF2-40B4-BE49-F238E27FC236}">
                <a16:creationId xmlns:a16="http://schemas.microsoft.com/office/drawing/2014/main" id="{CBAA275E-35FA-41E0-8CD3-3B4AB6D0C31D}"/>
              </a:ext>
            </a:extLst>
          </p:cNvPr>
          <p:cNvPicPr>
            <a:picLocks noChangeAspect="1"/>
          </p:cNvPicPr>
          <p:nvPr/>
        </p:nvPicPr>
        <p:blipFill>
          <a:blip r:embed="rId3"/>
          <a:stretch>
            <a:fillRect/>
          </a:stretch>
        </p:blipFill>
        <p:spPr>
          <a:xfrm>
            <a:off x="1453386" y="-495410"/>
            <a:ext cx="10032032" cy="7353410"/>
          </a:xfrm>
          <a:prstGeom prst="rect">
            <a:avLst/>
          </a:prstGeom>
        </p:spPr>
      </p:pic>
    </p:spTree>
    <p:extLst>
      <p:ext uri="{BB962C8B-B14F-4D97-AF65-F5344CB8AC3E}">
        <p14:creationId xmlns:p14="http://schemas.microsoft.com/office/powerpoint/2010/main" val="148564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8871A-CD25-BA3E-F870-D92C5A65BAAA}"/>
              </a:ext>
            </a:extLst>
          </p:cNvPr>
          <p:cNvSpPr>
            <a:spLocks noGrp="1"/>
          </p:cNvSpPr>
          <p:nvPr>
            <p:ph type="title"/>
          </p:nvPr>
        </p:nvSpPr>
        <p:spPr/>
        <p:txBody>
          <a:bodyPr/>
          <a:lstStyle/>
          <a:p>
            <a:r>
              <a:rPr lang="en-GB" noProof="0"/>
              <a:t>Our vision for care</a:t>
            </a:r>
            <a:br>
              <a:rPr lang="en-GB" noProof="0"/>
            </a:br>
            <a:endParaRPr lang="en-GB" noProof="0"/>
          </a:p>
        </p:txBody>
      </p:sp>
      <p:sp>
        <p:nvSpPr>
          <p:cNvPr id="9" name="Content Placeholder 2">
            <a:extLst>
              <a:ext uri="{FF2B5EF4-FFF2-40B4-BE49-F238E27FC236}">
                <a16:creationId xmlns:a16="http://schemas.microsoft.com/office/drawing/2014/main" id="{E3DF1A6D-257E-4300-A0AE-3F382F2AFDC5}"/>
              </a:ext>
            </a:extLst>
          </p:cNvPr>
          <p:cNvSpPr txBox="1">
            <a:spLocks/>
          </p:cNvSpPr>
          <p:nvPr/>
        </p:nvSpPr>
        <p:spPr>
          <a:xfrm>
            <a:off x="413398" y="1009359"/>
            <a:ext cx="11365203" cy="178586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800">
                <a:ea typeface="Verdana"/>
              </a:rPr>
              <a:t>Advocacy for reforms in care should not only point to challenges and opportunities: it must be grounded in </a:t>
            </a:r>
            <a:r>
              <a:rPr lang="en-US" sz="1800" b="1">
                <a:ea typeface="Verdana"/>
              </a:rPr>
              <a:t>a vision – a horizon that triggers greater imagination and ambitious change in policies, services, and societal attitudes</a:t>
            </a:r>
            <a:r>
              <a:rPr lang="en-US" sz="1800">
                <a:ea typeface="Verdana"/>
              </a:rPr>
              <a:t>.</a:t>
            </a:r>
          </a:p>
          <a:p>
            <a:pPr marL="0" indent="0">
              <a:lnSpc>
                <a:spcPct val="110000"/>
              </a:lnSpc>
              <a:buNone/>
            </a:pPr>
            <a:r>
              <a:rPr lang="en-US" sz="1800">
                <a:ea typeface="Verdana"/>
              </a:rPr>
              <a:t>AGE’s vision is anchored in key human rights principles. It is a call for </a:t>
            </a:r>
            <a:r>
              <a:rPr lang="en-US" sz="1800" b="1">
                <a:ea typeface="Verdana"/>
              </a:rPr>
              <a:t>care not to be the end goal, but the means</a:t>
            </a:r>
            <a:r>
              <a:rPr lang="en-US" sz="1800">
                <a:ea typeface="Verdana"/>
              </a:rPr>
              <a:t> that help us achieve the things that matter to us</a:t>
            </a:r>
            <a:r>
              <a:rPr lang="en-US" sz="1800" baseline="30000">
                <a:ea typeface="Verdana"/>
              </a:rPr>
              <a:t>10</a:t>
            </a:r>
            <a:r>
              <a:rPr lang="en-US" sz="1800">
                <a:ea typeface="Verdana"/>
              </a:rPr>
              <a:t>:</a:t>
            </a:r>
          </a:p>
        </p:txBody>
      </p:sp>
      <p:sp>
        <p:nvSpPr>
          <p:cNvPr id="3" name="Content Placeholder 2">
            <a:extLst>
              <a:ext uri="{FF2B5EF4-FFF2-40B4-BE49-F238E27FC236}">
                <a16:creationId xmlns:a16="http://schemas.microsoft.com/office/drawing/2014/main" id="{B6D2DB69-66AF-422E-87AD-778C90C79DBF}"/>
              </a:ext>
            </a:extLst>
          </p:cNvPr>
          <p:cNvSpPr>
            <a:spLocks noGrp="1"/>
          </p:cNvSpPr>
          <p:nvPr>
            <p:ph idx="1"/>
          </p:nvPr>
        </p:nvSpPr>
        <p:spPr>
          <a:xfrm>
            <a:off x="3021344" y="2795228"/>
            <a:ext cx="6149310" cy="2918628"/>
          </a:xfrm>
          <a:solidFill>
            <a:schemeClr val="accent6"/>
          </a:solidFill>
          <a:effectLst>
            <a:outerShdw blurRad="50800" dist="38100" dir="5400000" algn="t" rotWithShape="0">
              <a:prstClr val="black">
                <a:alpha val="40000"/>
              </a:prstClr>
            </a:outerShdw>
          </a:effectLst>
        </p:spPr>
        <p:txBody>
          <a:bodyPr vert="horz" lIns="360000" tIns="360000" rIns="360000" bIns="360000" rtlCol="0" anchor="ctr">
            <a:normAutofit fontScale="70000" lnSpcReduction="20000"/>
          </a:bodyPr>
          <a:lstStyle/>
          <a:p>
            <a:pPr>
              <a:lnSpc>
                <a:spcPct val="120000"/>
              </a:lnSpc>
            </a:pPr>
            <a:r>
              <a:rPr lang="en-GB" noProof="0">
                <a:solidFill>
                  <a:schemeClr val="bg1"/>
                </a:solidFill>
              </a:rPr>
              <a:t>Care empowers.</a:t>
            </a:r>
          </a:p>
          <a:p>
            <a:pPr>
              <a:lnSpc>
                <a:spcPct val="120000"/>
              </a:lnSpc>
            </a:pPr>
            <a:r>
              <a:rPr lang="en-GB" noProof="0">
                <a:solidFill>
                  <a:schemeClr val="bg1"/>
                </a:solidFill>
              </a:rPr>
              <a:t>Care supports and enables inclusion and participation.</a:t>
            </a:r>
          </a:p>
          <a:p>
            <a:pPr>
              <a:lnSpc>
                <a:spcPct val="120000"/>
              </a:lnSpc>
            </a:pPr>
            <a:r>
              <a:rPr lang="en-GB" noProof="0">
                <a:solidFill>
                  <a:schemeClr val="bg1"/>
                </a:solidFill>
              </a:rPr>
              <a:t>As we receive care, we feel better.</a:t>
            </a:r>
            <a:br>
              <a:rPr lang="en-GB" noProof="0">
                <a:solidFill>
                  <a:schemeClr val="bg1"/>
                </a:solidFill>
              </a:rPr>
            </a:br>
            <a:r>
              <a:rPr lang="en-GB" noProof="0">
                <a:solidFill>
                  <a:schemeClr val="bg1"/>
                </a:solidFill>
              </a:rPr>
              <a:t>We can remain included in the community, </a:t>
            </a:r>
            <a:br>
              <a:rPr lang="en-GB" noProof="0">
                <a:solidFill>
                  <a:schemeClr val="bg1"/>
                </a:solidFill>
              </a:rPr>
            </a:br>
            <a:r>
              <a:rPr lang="en-GB" noProof="0">
                <a:solidFill>
                  <a:schemeClr val="bg1"/>
                </a:solidFill>
              </a:rPr>
              <a:t>contribute to society and participate.</a:t>
            </a:r>
          </a:p>
        </p:txBody>
      </p:sp>
      <p:sp>
        <p:nvSpPr>
          <p:cNvPr id="10" name="Content Placeholder 2">
            <a:extLst>
              <a:ext uri="{FF2B5EF4-FFF2-40B4-BE49-F238E27FC236}">
                <a16:creationId xmlns:a16="http://schemas.microsoft.com/office/drawing/2014/main" id="{FC233868-8D4C-4CEF-B18C-98C59FF98E1F}"/>
              </a:ext>
            </a:extLst>
          </p:cNvPr>
          <p:cNvSpPr txBox="1">
            <a:spLocks/>
          </p:cNvSpPr>
          <p:nvPr/>
        </p:nvSpPr>
        <p:spPr>
          <a:xfrm>
            <a:off x="1887794" y="6353174"/>
            <a:ext cx="9883448" cy="457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BE" sz="1200" baseline="30000">
                <a:solidFill>
                  <a:schemeClr val="tx1">
                    <a:lumMod val="65000"/>
                    <a:lumOff val="35000"/>
                  </a:schemeClr>
                </a:solidFill>
                <a:latin typeface="+mj-lt"/>
                <a:ea typeface="Verdana" panose="020B0604030504040204" pitchFamily="34" charset="0"/>
              </a:rPr>
              <a:t>10 </a:t>
            </a:r>
            <a:r>
              <a:rPr lang="es-ES" sz="1200" err="1">
                <a:solidFill>
                  <a:schemeClr val="tx1">
                    <a:lumMod val="65000"/>
                    <a:lumOff val="35000"/>
                  </a:schemeClr>
                </a:solidFill>
                <a:latin typeface="+mj-lt"/>
                <a:ea typeface="Verdana" panose="020B0604030504040204" pitchFamily="34" charset="0"/>
              </a:rPr>
              <a:t>Our</a:t>
            </a:r>
            <a:r>
              <a:rPr lang="en-BE" sz="1200">
                <a:solidFill>
                  <a:schemeClr val="tx1">
                    <a:lumMod val="65000"/>
                    <a:lumOff val="35000"/>
                  </a:schemeClr>
                </a:solidFill>
                <a:latin typeface="+mj-lt"/>
                <a:ea typeface="Verdana" panose="020B0604030504040204" pitchFamily="34" charset="0"/>
              </a:rPr>
              <a:t> vision for change is based on the outcomes of Re-thinking Care, a process conducted with AGE members in 2021. To get to know more about it, you can check the dedicated </a:t>
            </a:r>
            <a:r>
              <a:rPr lang="en-BE" sz="1200">
                <a:solidFill>
                  <a:schemeClr val="tx1">
                    <a:lumMod val="65000"/>
                    <a:lumOff val="35000"/>
                  </a:schemeClr>
                </a:solidFill>
                <a:latin typeface="+mj-lt"/>
                <a:ea typeface="Verdana" panose="020B0604030504040204" pitchFamily="34" charset="0"/>
                <a:hlinkClick r:id="rId3"/>
              </a:rPr>
              <a:t>Policy Brief</a:t>
            </a:r>
            <a:r>
              <a:rPr lang="en-BE" sz="1200">
                <a:solidFill>
                  <a:schemeClr val="tx1">
                    <a:lumMod val="65000"/>
                    <a:lumOff val="35000"/>
                  </a:schemeClr>
                </a:solidFill>
                <a:latin typeface="+mj-lt"/>
                <a:ea typeface="Verdana" panose="020B0604030504040204" pitchFamily="34" charset="0"/>
              </a:rPr>
              <a:t>.</a:t>
            </a:r>
          </a:p>
        </p:txBody>
      </p:sp>
    </p:spTree>
    <p:extLst>
      <p:ext uri="{BB962C8B-B14F-4D97-AF65-F5344CB8AC3E}">
        <p14:creationId xmlns:p14="http://schemas.microsoft.com/office/powerpoint/2010/main" val="28903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C7A9-80AD-24E3-183A-BDC45DF7E72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noProof="0"/>
              <a:t>Policy brief setting out our vision of care</a:t>
            </a:r>
          </a:p>
        </p:txBody>
      </p:sp>
      <p:pic>
        <p:nvPicPr>
          <p:cNvPr id="3" name="Picture 2" descr="Cover page of AGE's policy brief entitled 'Care must mepower us throughout our lives. Our views on change in care and support for older people. AGE Platform Europe, December 2021'&#10;Illustrated with a picture of an older person and a younger person laughing together. The younger persons possibly is trisomic. The younger person looks up to the older person, the older persons has his hands on the others' shoulders, their foreheads almost touch each otther.">
            <a:extLst>
              <a:ext uri="{FF2B5EF4-FFF2-40B4-BE49-F238E27FC236}">
                <a16:creationId xmlns:a16="http://schemas.microsoft.com/office/drawing/2014/main" id="{F56CA86D-7073-488A-A4A3-701BAE31FF0F}"/>
              </a:ext>
            </a:extLst>
          </p:cNvPr>
          <p:cNvPicPr>
            <a:picLocks noChangeAspect="1"/>
          </p:cNvPicPr>
          <p:nvPr/>
        </p:nvPicPr>
        <p:blipFill>
          <a:blip r:embed="rId3"/>
          <a:stretch>
            <a:fillRect/>
          </a:stretch>
        </p:blipFill>
        <p:spPr>
          <a:xfrm>
            <a:off x="0" y="0"/>
            <a:ext cx="4838517" cy="6858000"/>
          </a:xfrm>
          <a:prstGeom prst="rect">
            <a:avLst/>
          </a:prstGeom>
        </p:spPr>
      </p:pic>
      <p:sp>
        <p:nvSpPr>
          <p:cNvPr id="4" name="TextBox 3">
            <a:extLst>
              <a:ext uri="{FF2B5EF4-FFF2-40B4-BE49-F238E27FC236}">
                <a16:creationId xmlns:a16="http://schemas.microsoft.com/office/drawing/2014/main" id="{58EE02A2-D942-4261-A541-938ED58844EC}"/>
              </a:ext>
            </a:extLst>
          </p:cNvPr>
          <p:cNvSpPr txBox="1"/>
          <p:nvPr/>
        </p:nvSpPr>
        <p:spPr>
          <a:xfrm>
            <a:off x="5325256" y="1397434"/>
            <a:ext cx="6093500" cy="2677656"/>
          </a:xfrm>
          <a:prstGeom prst="rect">
            <a:avLst/>
          </a:prstGeom>
          <a:noFill/>
        </p:spPr>
        <p:txBody>
          <a:bodyPr wrap="square">
            <a:spAutoFit/>
          </a:bodyPr>
          <a:lstStyle/>
          <a:p>
            <a:r>
              <a:rPr lang="en-GB" sz="2400">
                <a:latin typeface="Verdana" panose="020B0604030504040204" pitchFamily="34" charset="0"/>
                <a:ea typeface="Verdana" panose="020B0604030504040204" pitchFamily="34" charset="0"/>
              </a:rPr>
              <a:t>As the voice of older people in Europe, we call for care systems that empower people at all stages of their lives, enable their participation and support their autonomy. Care systems that ensure older people can be part of society as equal and full citizens.</a:t>
            </a:r>
          </a:p>
        </p:txBody>
      </p:sp>
    </p:spTree>
    <p:extLst>
      <p:ext uri="{BB962C8B-B14F-4D97-AF65-F5344CB8AC3E}">
        <p14:creationId xmlns:p14="http://schemas.microsoft.com/office/powerpoint/2010/main" val="2856721459"/>
      </p:ext>
    </p:extLst>
  </p:cSld>
  <p:clrMapOvr>
    <a:masterClrMapping/>
  </p:clrMapOvr>
</p:sld>
</file>

<file path=ppt/theme/theme1.xml><?xml version="1.0" encoding="utf-8"?>
<a:theme xmlns:a="http://schemas.openxmlformats.org/drawingml/2006/main" name="Office Theme">
  <a:themeElements>
    <a:clrScheme name="AGE palette">
      <a:dk1>
        <a:srgbClr val="000000"/>
      </a:dk1>
      <a:lt1>
        <a:sysClr val="window" lastClr="FFFFFF"/>
      </a:lt1>
      <a:dk2>
        <a:srgbClr val="104C61"/>
      </a:dk2>
      <a:lt2>
        <a:srgbClr val="E7E6E6"/>
      </a:lt2>
      <a:accent1>
        <a:srgbClr val="F08016"/>
      </a:accent1>
      <a:accent2>
        <a:srgbClr val="104C61"/>
      </a:accent2>
      <a:accent3>
        <a:srgbClr val="6DC8E4"/>
      </a:accent3>
      <a:accent4>
        <a:srgbClr val="92D050"/>
      </a:accent4>
      <a:accent5>
        <a:srgbClr val="7030A0"/>
      </a:accent5>
      <a:accent6>
        <a:srgbClr val="C00000"/>
      </a:accent6>
      <a:hlink>
        <a:srgbClr val="F08016"/>
      </a:hlink>
      <a:folHlink>
        <a:srgbClr val="F08016"/>
      </a:folHlink>
    </a:clrScheme>
    <a:fontScheme name="AGE fonts (Rubik)">
      <a:majorFont>
        <a:latin typeface="Rubik Light"/>
        <a:ea typeface=""/>
        <a:cs typeface=""/>
      </a:majorFont>
      <a:minorFont>
        <a:latin typeface="Rub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8" ma:contentTypeDescription="Create a new document." ma:contentTypeScope="" ma:versionID="a25d37ae86036ffa06e2e42208f044e0">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b113733a145fe07f04dc91c883af78a5"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053DE8-A8E4-4007-8D8C-1EAAA96043D0}">
  <ds:schemaRefs>
    <ds:schemaRef ds:uri="1fbf4851-1fe8-4378-a6d9-5967d98f316b"/>
    <ds:schemaRef ds:uri="5dcaf206-b009-4658-99e1-4d638e44d8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926375-6BDB-4F74-81AA-8E58DA9729B1}">
  <ds:schemaRefs>
    <ds:schemaRef ds:uri="1fbf4851-1fe8-4378-a6d9-5967d98f316b"/>
    <ds:schemaRef ds:uri="5dcaf206-b009-4658-99e1-4d638e44d8f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099103E-4BDD-4AC8-9D07-2844563ECF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17</Slides>
  <Notes>10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Community, alternative or independent living? A critical reflection on de-institutionalisation from the perspective of older persons</vt:lpstr>
      <vt:lpstr>   From where do I speak? </vt:lpstr>
      <vt:lpstr>Sections</vt:lpstr>
      <vt:lpstr>1# Thinking care</vt:lpstr>
      <vt:lpstr>Choose which image represents ageing to you</vt:lpstr>
      <vt:lpstr>Most-often used image of ageing</vt:lpstr>
      <vt:lpstr>Three dimensions of ageism</vt:lpstr>
      <vt:lpstr>Our vision for care </vt:lpstr>
      <vt:lpstr>Policy brief setting out our vision of care</vt:lpstr>
      <vt:lpstr>2# Issues with long-term care in Europe</vt:lpstr>
      <vt:lpstr>Care and support services are widely unavailable </vt:lpstr>
      <vt:lpstr>Care and support services are widely unavailable (2)</vt:lpstr>
      <vt:lpstr>#3 Challenges in deinstitutionalisation from an older age perspective</vt:lpstr>
      <vt:lpstr>What elements hinder rights-based approaches to long-term care? </vt:lpstr>
      <vt:lpstr>What elements hinder rights-based approaches to long-term care? (2) </vt:lpstr>
      <vt:lpstr>Thank you! Do you have questions?</vt:lpstr>
      <vt:lpstr>Want to know more about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Copy-pasted presentation, not refined yet for purpose</dc:title>
  <dc:creator>Philippe Seidel</dc:creator>
  <cp:revision>1</cp:revision>
  <dcterms:created xsi:type="dcterms:W3CDTF">2023-10-19T08:52:10Z</dcterms:created>
  <dcterms:modified xsi:type="dcterms:W3CDTF">2023-11-16T10:04:27Z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y fmtid="{D5CDD505-2E9C-101B-9397-08002B2CF9AE}" pid="3" name="MediaServiceImageTags">
    <vt:lpwstr/>
  </property>
</Properties>
</file>