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3"/>
  </p:sldMasterIdLst>
  <p:notesMasterIdLst>
    <p:notesMasterId r:id="rId18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8" r:id="rId12"/>
    <p:sldId id="264" r:id="rId13"/>
    <p:sldId id="265" r:id="rId14"/>
    <p:sldId id="267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6D7C0C-0C6C-4561-8FCB-F75FFA20BE0E}" v="70" dt="2023-06-21T09:42:36.2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5" autoAdjust="0"/>
    <p:restoredTop sz="86463" autoAdjust="0"/>
  </p:normalViewPr>
  <p:slideViewPr>
    <p:cSldViewPr snapToGrid="0">
      <p:cViewPr varScale="1">
        <p:scale>
          <a:sx n="60" d="100"/>
          <a:sy n="60" d="100"/>
        </p:scale>
        <p:origin x="72" y="605"/>
      </p:cViewPr>
      <p:guideLst/>
    </p:cSldViewPr>
  </p:slideViewPr>
  <p:outlineViewPr>
    <p:cViewPr>
      <p:scale>
        <a:sx n="33" d="100"/>
        <a:sy n="33" d="100"/>
      </p:scale>
      <p:origin x="0" y="-1431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microsoft.com/office/2015/10/relationships/revisionInfo" Target="revisionInfo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microsoft.com/office/2016/11/relationships/changesInfo" Target="changesInfos/changesInfo1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iara d'Agni" userId="03f76273-879d-4113-92d8-e575004433e4" providerId="ADAL" clId="{506D7C0C-0C6C-4561-8FCB-F75FFA20BE0E}"/>
    <pc:docChg chg="modSld">
      <pc:chgData name="Chiara d'Agni" userId="03f76273-879d-4113-92d8-e575004433e4" providerId="ADAL" clId="{506D7C0C-0C6C-4561-8FCB-F75FFA20BE0E}" dt="2023-06-21T09:42:36.270" v="70" actId="20577"/>
      <pc:docMkLst>
        <pc:docMk/>
      </pc:docMkLst>
      <pc:sldChg chg="modSp">
        <pc:chgData name="Chiara d'Agni" userId="03f76273-879d-4113-92d8-e575004433e4" providerId="ADAL" clId="{506D7C0C-0C6C-4561-8FCB-F75FFA20BE0E}" dt="2023-06-21T09:41:20.069" v="12" actId="20577"/>
        <pc:sldMkLst>
          <pc:docMk/>
          <pc:sldMk cId="1430932444" sldId="258"/>
        </pc:sldMkLst>
        <pc:spChg chg="mod">
          <ac:chgData name="Chiara d'Agni" userId="03f76273-879d-4113-92d8-e575004433e4" providerId="ADAL" clId="{506D7C0C-0C6C-4561-8FCB-F75FFA20BE0E}" dt="2023-06-21T09:41:20.069" v="12" actId="20577"/>
          <ac:spMkLst>
            <pc:docMk/>
            <pc:sldMk cId="1430932444" sldId="258"/>
            <ac:spMk id="2" creationId="{00000000-0000-0000-0000-000000000000}"/>
          </ac:spMkLst>
        </pc:spChg>
      </pc:sldChg>
      <pc:sldChg chg="modSp">
        <pc:chgData name="Chiara d'Agni" userId="03f76273-879d-4113-92d8-e575004433e4" providerId="ADAL" clId="{506D7C0C-0C6C-4561-8FCB-F75FFA20BE0E}" dt="2023-06-21T09:41:25.518" v="17" actId="20577"/>
        <pc:sldMkLst>
          <pc:docMk/>
          <pc:sldMk cId="2696877653" sldId="259"/>
        </pc:sldMkLst>
        <pc:spChg chg="mod">
          <ac:chgData name="Chiara d'Agni" userId="03f76273-879d-4113-92d8-e575004433e4" providerId="ADAL" clId="{506D7C0C-0C6C-4561-8FCB-F75FFA20BE0E}" dt="2023-06-21T09:41:25.518" v="17" actId="20577"/>
          <ac:spMkLst>
            <pc:docMk/>
            <pc:sldMk cId="2696877653" sldId="259"/>
            <ac:spMk id="2" creationId="{00000000-0000-0000-0000-000000000000}"/>
          </ac:spMkLst>
        </pc:spChg>
      </pc:sldChg>
      <pc:sldChg chg="modSp">
        <pc:chgData name="Chiara d'Agni" userId="03f76273-879d-4113-92d8-e575004433e4" providerId="ADAL" clId="{506D7C0C-0C6C-4561-8FCB-F75FFA20BE0E}" dt="2023-06-21T09:41:37.422" v="27" actId="20577"/>
        <pc:sldMkLst>
          <pc:docMk/>
          <pc:sldMk cId="2548418047" sldId="260"/>
        </pc:sldMkLst>
        <pc:spChg chg="mod">
          <ac:chgData name="Chiara d'Agni" userId="03f76273-879d-4113-92d8-e575004433e4" providerId="ADAL" clId="{506D7C0C-0C6C-4561-8FCB-F75FFA20BE0E}" dt="2023-06-21T09:41:37.422" v="27" actId="20577"/>
          <ac:spMkLst>
            <pc:docMk/>
            <pc:sldMk cId="2548418047" sldId="260"/>
            <ac:spMk id="2" creationId="{00000000-0000-0000-0000-000000000000}"/>
          </ac:spMkLst>
        </pc:spChg>
      </pc:sldChg>
      <pc:sldChg chg="modSp">
        <pc:chgData name="Chiara d'Agni" userId="03f76273-879d-4113-92d8-e575004433e4" providerId="ADAL" clId="{506D7C0C-0C6C-4561-8FCB-F75FFA20BE0E}" dt="2023-06-21T09:41:44.223" v="34" actId="20577"/>
        <pc:sldMkLst>
          <pc:docMk/>
          <pc:sldMk cId="2526623855" sldId="261"/>
        </pc:sldMkLst>
        <pc:spChg chg="mod">
          <ac:chgData name="Chiara d'Agni" userId="03f76273-879d-4113-92d8-e575004433e4" providerId="ADAL" clId="{506D7C0C-0C6C-4561-8FCB-F75FFA20BE0E}" dt="2023-06-21T09:41:44.223" v="34" actId="20577"/>
          <ac:spMkLst>
            <pc:docMk/>
            <pc:sldMk cId="2526623855" sldId="261"/>
            <ac:spMk id="2" creationId="{00000000-0000-0000-0000-000000000000}"/>
          </ac:spMkLst>
        </pc:spChg>
      </pc:sldChg>
      <pc:sldChg chg="modSp">
        <pc:chgData name="Chiara d'Agni" userId="03f76273-879d-4113-92d8-e575004433e4" providerId="ADAL" clId="{506D7C0C-0C6C-4561-8FCB-F75FFA20BE0E}" dt="2023-06-21T09:41:57.853" v="46" actId="20577"/>
        <pc:sldMkLst>
          <pc:docMk/>
          <pc:sldMk cId="2680913934" sldId="262"/>
        </pc:sldMkLst>
        <pc:spChg chg="mod">
          <ac:chgData name="Chiara d'Agni" userId="03f76273-879d-4113-92d8-e575004433e4" providerId="ADAL" clId="{506D7C0C-0C6C-4561-8FCB-F75FFA20BE0E}" dt="2023-06-21T09:41:57.853" v="46" actId="20577"/>
          <ac:spMkLst>
            <pc:docMk/>
            <pc:sldMk cId="2680913934" sldId="262"/>
            <ac:spMk id="2" creationId="{00000000-0000-0000-0000-000000000000}"/>
          </ac:spMkLst>
        </pc:spChg>
      </pc:sldChg>
      <pc:sldChg chg="modSp">
        <pc:chgData name="Chiara d'Agni" userId="03f76273-879d-4113-92d8-e575004433e4" providerId="ADAL" clId="{506D7C0C-0C6C-4561-8FCB-F75FFA20BE0E}" dt="2023-06-21T09:42:05.195" v="53" actId="20577"/>
        <pc:sldMkLst>
          <pc:docMk/>
          <pc:sldMk cId="2112593122" sldId="263"/>
        </pc:sldMkLst>
        <pc:spChg chg="mod">
          <ac:chgData name="Chiara d'Agni" userId="03f76273-879d-4113-92d8-e575004433e4" providerId="ADAL" clId="{506D7C0C-0C6C-4561-8FCB-F75FFA20BE0E}" dt="2023-06-21T09:42:05.195" v="53" actId="20577"/>
          <ac:spMkLst>
            <pc:docMk/>
            <pc:sldMk cId="2112593122" sldId="263"/>
            <ac:spMk id="2" creationId="{00000000-0000-0000-0000-000000000000}"/>
          </ac:spMkLst>
        </pc:spChg>
      </pc:sldChg>
      <pc:sldChg chg="modSp">
        <pc:chgData name="Chiara d'Agni" userId="03f76273-879d-4113-92d8-e575004433e4" providerId="ADAL" clId="{506D7C0C-0C6C-4561-8FCB-F75FFA20BE0E}" dt="2023-06-21T09:42:27.454" v="65" actId="20577"/>
        <pc:sldMkLst>
          <pc:docMk/>
          <pc:sldMk cId="1567924079" sldId="265"/>
        </pc:sldMkLst>
        <pc:spChg chg="mod">
          <ac:chgData name="Chiara d'Agni" userId="03f76273-879d-4113-92d8-e575004433e4" providerId="ADAL" clId="{506D7C0C-0C6C-4561-8FCB-F75FFA20BE0E}" dt="2023-06-21T09:42:27.454" v="65" actId="20577"/>
          <ac:spMkLst>
            <pc:docMk/>
            <pc:sldMk cId="1567924079" sldId="265"/>
            <ac:spMk id="2" creationId="{00000000-0000-0000-0000-000000000000}"/>
          </ac:spMkLst>
        </pc:spChg>
      </pc:sldChg>
      <pc:sldChg chg="modSp">
        <pc:chgData name="Chiara d'Agni" userId="03f76273-879d-4113-92d8-e575004433e4" providerId="ADAL" clId="{506D7C0C-0C6C-4561-8FCB-F75FFA20BE0E}" dt="2023-06-21T09:42:36.270" v="70" actId="20577"/>
        <pc:sldMkLst>
          <pc:docMk/>
          <pc:sldMk cId="2545754878" sldId="267"/>
        </pc:sldMkLst>
        <pc:spChg chg="mod">
          <ac:chgData name="Chiara d'Agni" userId="03f76273-879d-4113-92d8-e575004433e4" providerId="ADAL" clId="{506D7C0C-0C6C-4561-8FCB-F75FFA20BE0E}" dt="2023-06-21T09:42:36.270" v="70" actId="20577"/>
          <ac:spMkLst>
            <pc:docMk/>
            <pc:sldMk cId="2545754878" sldId="267"/>
            <ac:spMk id="2" creationId="{00000000-0000-0000-0000-000000000000}"/>
          </ac:spMkLst>
        </pc:spChg>
      </pc:sldChg>
      <pc:sldChg chg="modSp">
        <pc:chgData name="Chiara d'Agni" userId="03f76273-879d-4113-92d8-e575004433e4" providerId="ADAL" clId="{506D7C0C-0C6C-4561-8FCB-F75FFA20BE0E}" dt="2023-06-21T09:42:13.487" v="59" actId="20577"/>
        <pc:sldMkLst>
          <pc:docMk/>
          <pc:sldMk cId="381987445" sldId="268"/>
        </pc:sldMkLst>
        <pc:spChg chg="mod">
          <ac:chgData name="Chiara d'Agni" userId="03f76273-879d-4113-92d8-e575004433e4" providerId="ADAL" clId="{506D7C0C-0C6C-4561-8FCB-F75FFA20BE0E}" dt="2023-06-21T09:42:13.487" v="59" actId="20577"/>
          <ac:spMkLst>
            <pc:docMk/>
            <pc:sldMk cId="381987445" sldId="268"/>
            <ac:spMk id="2" creationId="{00000000-0000-0000-0000-000000000000}"/>
          </ac:spMkLst>
        </pc:spChg>
      </pc:sldChg>
      <pc:sldChg chg="addSp delSp modSp mod">
        <pc:chgData name="Chiara d'Agni" userId="03f76273-879d-4113-92d8-e575004433e4" providerId="ADAL" clId="{506D7C0C-0C6C-4561-8FCB-F75FFA20BE0E}" dt="2023-06-21T09:40:58.012" v="6" actId="13244"/>
        <pc:sldMkLst>
          <pc:docMk/>
          <pc:sldMk cId="1765857815" sldId="270"/>
        </pc:sldMkLst>
        <pc:spChg chg="del">
          <ac:chgData name="Chiara d'Agni" userId="03f76273-879d-4113-92d8-e575004433e4" providerId="ADAL" clId="{506D7C0C-0C6C-4561-8FCB-F75FFA20BE0E}" dt="2023-06-21T09:40:34.837" v="0" actId="478"/>
          <ac:spMkLst>
            <pc:docMk/>
            <pc:sldMk cId="1765857815" sldId="270"/>
            <ac:spMk id="2" creationId="{00000000-0000-0000-0000-000000000000}"/>
          </ac:spMkLst>
        </pc:spChg>
        <pc:spChg chg="mod">
          <ac:chgData name="Chiara d'Agni" userId="03f76273-879d-4113-92d8-e575004433e4" providerId="ADAL" clId="{506D7C0C-0C6C-4561-8FCB-F75FFA20BE0E}" dt="2023-06-21T09:40:49.205" v="4" actId="962"/>
          <ac:spMkLst>
            <pc:docMk/>
            <pc:sldMk cId="1765857815" sldId="270"/>
            <ac:spMk id="4" creationId="{00000000-0000-0000-0000-000000000000}"/>
          </ac:spMkLst>
        </pc:spChg>
        <pc:spChg chg="add mod">
          <ac:chgData name="Chiara d'Agni" userId="03f76273-879d-4113-92d8-e575004433e4" providerId="ADAL" clId="{506D7C0C-0C6C-4561-8FCB-F75FFA20BE0E}" dt="2023-06-21T09:40:58.012" v="6" actId="13244"/>
          <ac:spMkLst>
            <pc:docMk/>
            <pc:sldMk cId="1765857815" sldId="270"/>
            <ac:spMk id="6" creationId="{82D1EBA1-9847-E181-F8F4-F0D9834FE928}"/>
          </ac:spMkLst>
        </pc:spChg>
        <pc:picChg chg="mod">
          <ac:chgData name="Chiara d'Agni" userId="03f76273-879d-4113-92d8-e575004433e4" providerId="ADAL" clId="{506D7C0C-0C6C-4561-8FCB-F75FFA20BE0E}" dt="2023-06-21T09:40:55.117" v="5" actId="13244"/>
          <ac:picMkLst>
            <pc:docMk/>
            <pc:sldMk cId="1765857815" sldId="270"/>
            <ac:picMk id="5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4E8B3-808F-40CE-B61B-FBC7AEB8AD5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DD690-678F-43A6-9A66-7F318C18E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08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DD690-678F-43A6-9A66-7F318C18EA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29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DD690-678F-43A6-9A66-7F318C18EA1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994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C996-4BB3-4EA9-923B-E551F869BF2C}" type="datetime1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Equinet Seminar on the Work-life Balance Directive's transposition-Brussels, 13/6/2023.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07E8-F617-4CFA-BB17-DB7A97FEE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805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8950-3E00-4FD7-8910-177254AF8DA4}" type="datetime1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Equinet Seminar on the Work-life Balance Directive's transposition-Brussels, 13/6/2023.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07E8-F617-4CFA-BB17-DB7A97FEE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385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DF55-BDFB-44C9-851E-C8DFE1E46906}" type="datetime1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Equinet Seminar on the Work-life Balance Directive's transposition-Brussels, 13/6/2023.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07E8-F617-4CFA-BB17-DB7A97FEEC8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8040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3FB5-8B46-40C2-A058-A7F43A250C11}" type="datetime1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Equinet Seminar on the Work-life Balance Directive's transposition-Brussels, 13/6/2023.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07E8-F617-4CFA-BB17-DB7A97FEE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42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98C9-180A-448C-A863-F28D28723DB1}" type="datetime1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Equinet Seminar on the Work-life Balance Directive's transposition-Brussels, 13/6/2023.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07E8-F617-4CFA-BB17-DB7A97FEEC8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2842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9423-0323-419E-BBAD-46E660D277BF}" type="datetime1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Equinet Seminar on the Work-life Balance Directive's transposition-Brussels, 13/6/2023.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07E8-F617-4CFA-BB17-DB7A97FEE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00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CE41-F3DC-4783-8FB0-71B7CA08AA40}" type="datetime1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Equinet Seminar on the Work-life Balance Directive's transposition-Brussels, 13/6/2023.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07E8-F617-4CFA-BB17-DB7A97FEE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74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9DC0-6401-41D7-8DCC-C9C65054C1DA}" type="datetime1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Equinet Seminar on the Work-life Balance Directive's transposition-Brussels, 13/6/2023.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07E8-F617-4CFA-BB17-DB7A97FEE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301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5B256-D605-422F-891D-6E36E92FD240}" type="datetime1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Equinet Seminar on the Work-life Balance Directive's transposition-Brussels, 13/6/2023.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07E8-F617-4CFA-BB17-DB7A97FEE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313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148F-DA8D-444A-BC7E-E75F1EBAD85C}" type="datetime1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Equinet Seminar on the Work-life Balance Directive's transposition-Brussels, 13/6/2023.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07E8-F617-4CFA-BB17-DB7A97FEE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490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3E97-4C37-466C-B44A-9249E7F0F544}" type="datetime1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Equinet Seminar on the Work-life Balance Directive's transposition-Brussels, 13/6/2023.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07E8-F617-4CFA-BB17-DB7A97FEE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427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69C68-8373-4271-8835-E82DA167227E}" type="datetime1">
              <a:rPr lang="en-US" smtClean="0"/>
              <a:t>6/21/2023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Equinet Seminar on the Work-life Balance Directive's transposition-Brussels, 13/6/2023.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07E8-F617-4CFA-BB17-DB7A97FEE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240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CA82-DF73-43D0-B208-CAEA940ADD70}" type="datetime1">
              <a:rPr lang="en-US" smtClean="0"/>
              <a:t>6/21/2023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Equinet Seminar on the Work-life Balance Directive's transposition-Brussels, 13/6/2023.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07E8-F617-4CFA-BB17-DB7A97FEE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7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F963-A21E-4DAD-9992-741E57E5DD02}" type="datetime1">
              <a:rPr lang="en-US" smtClean="0"/>
              <a:t>6/21/2023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Equinet Seminar on the Work-life Balance Directive's transposition-Brussels, 13/6/2023.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07E8-F617-4CFA-BB17-DB7A97FEE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453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BE67-82A3-47F7-8813-3D4914FB1073}" type="datetime1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Equinet Seminar on the Work-life Balance Directive's transposition-Brussels, 13/6/2023.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07E8-F617-4CFA-BB17-DB7A97FEE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53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97ED9-FB8A-44C6-98CD-9491CD13C8B4}" type="datetime1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Equinet Seminar on the Work-life Balance Directive's transposition-Brussels, 13/6/2023.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07E8-F617-4CFA-BB17-DB7A97FEE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29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D7CFF-9830-47B7-AA57-00817B5B02B5}" type="datetime1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Equinet Seminar on the Work-life Balance Directive's transposition-Brussels, 13/6/2023.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C7D07E8-F617-4CFA-BB17-DB7A97FEE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27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narodne-novine.nn.hr/clanci/sluzbeni/2022_12_151_2343.html" TargetMode="External"/><Relationship Id="rId2" Type="http://schemas.openxmlformats.org/officeDocument/2006/relationships/hyperlink" Target="https://narodne-novine.nn.hr/clanci/sluzbeni/2022_07_85_1289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ov.hr/en/maternity-and-parental-benefits/704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rs.hr/" TargetMode="External"/><Relationship Id="rId4" Type="http://schemas.openxmlformats.org/officeDocument/2006/relationships/hyperlink" Target="mailto:ravnopravnost@prs.h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813518"/>
            <a:ext cx="7766936" cy="2331747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 </a:t>
            </a:r>
            <a:r>
              <a:rPr lang="en-US" b="1" dirty="0" err="1"/>
              <a:t>Equinet</a:t>
            </a:r>
            <a:r>
              <a:rPr lang="en-US" b="1" dirty="0"/>
              <a:t> Seminar </a:t>
            </a:r>
            <a:br>
              <a:rPr lang="en-US" dirty="0"/>
            </a:br>
            <a:r>
              <a:rPr lang="en-US" b="1" dirty="0"/>
              <a:t>Work-Life Balance Directive</a:t>
            </a:r>
            <a:br>
              <a:rPr lang="hr-HR" dirty="0"/>
            </a:b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511036"/>
            <a:ext cx="7766936" cy="1910970"/>
          </a:xfrm>
        </p:spPr>
        <p:txBody>
          <a:bodyPr>
            <a:normAutofit fontScale="40000" lnSpcReduction="20000"/>
          </a:bodyPr>
          <a:lstStyle/>
          <a:p>
            <a:endParaRPr lang="en-US" dirty="0"/>
          </a:p>
          <a:p>
            <a:r>
              <a:rPr lang="en-US" sz="5100" b="1" dirty="0"/>
              <a:t>Transposition of the Directive: status quo and ways forward </a:t>
            </a:r>
            <a:endParaRPr lang="en-US" sz="5100" dirty="0"/>
          </a:p>
          <a:p>
            <a:r>
              <a:rPr lang="en-US" sz="5100" i="1" dirty="0"/>
              <a:t>Assessment of the transposition of the Directive in EU countries</a:t>
            </a:r>
            <a:r>
              <a:rPr lang="hr-HR" sz="5100" i="1" dirty="0"/>
              <a:t>:</a:t>
            </a:r>
          </a:p>
          <a:p>
            <a:r>
              <a:rPr lang="hr-HR" sz="5100" b="1" dirty="0"/>
              <a:t>Croatia</a:t>
            </a:r>
            <a:r>
              <a:rPr lang="en-US" sz="5100" b="1" dirty="0"/>
              <a:t> </a:t>
            </a:r>
          </a:p>
        </p:txBody>
      </p:sp>
      <p:pic>
        <p:nvPicPr>
          <p:cNvPr id="1026" name="Picture 2" descr="PRAVOBRANITELJ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78" y="5422006"/>
            <a:ext cx="3180053" cy="1229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27075" y="3234037"/>
            <a:ext cx="25647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b="1" dirty="0">
                <a:solidFill>
                  <a:schemeClr val="bg1">
                    <a:lumMod val="50000"/>
                  </a:schemeClr>
                </a:solidFill>
                <a:latin typeface="+mj-lt"/>
                <a:cs typeface="Aharoni" panose="02010803020104030203" pitchFamily="2" charset="-79"/>
              </a:rPr>
              <a:t>BRUSSELS, 13/6/2023.</a:t>
            </a:r>
            <a:endParaRPr lang="en-US" sz="1200" b="1" dirty="0">
              <a:solidFill>
                <a:schemeClr val="bg1">
                  <a:lumMod val="50000"/>
                </a:schemeClr>
              </a:solidFill>
              <a:latin typeface="+mj-lt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9558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Carers'</a:t>
            </a:r>
            <a:r>
              <a:rPr lang="en-US" b="1" dirty="0"/>
              <a:t> leave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a</a:t>
            </a:r>
            <a:r>
              <a:rPr lang="en-US" dirty="0"/>
              <a:t> worker has the right to unpaid leave for a total of </a:t>
            </a:r>
            <a:r>
              <a:rPr lang="hr-HR" dirty="0"/>
              <a:t>5 </a:t>
            </a:r>
            <a:r>
              <a:rPr lang="en-US" dirty="0"/>
              <a:t>working days per year to provide personal care (art 87. of the </a:t>
            </a:r>
            <a:r>
              <a:rPr lang="en-US" dirty="0" err="1"/>
              <a:t>Labour</a:t>
            </a:r>
            <a:r>
              <a:rPr lang="en-US" dirty="0"/>
              <a:t> Act</a:t>
            </a:r>
            <a:r>
              <a:rPr lang="hr-HR" dirty="0"/>
              <a:t>)</a:t>
            </a:r>
          </a:p>
          <a:p>
            <a:r>
              <a:rPr lang="en-US" dirty="0"/>
              <a:t>personal care is defined as the care that the worker provides to a member of the close family or to a person living in the same household who needs it for a serious health reason</a:t>
            </a:r>
            <a:endParaRPr lang="hr-HR" dirty="0"/>
          </a:p>
          <a:p>
            <a:r>
              <a:rPr lang="en-US" dirty="0"/>
              <a:t>the employer may ask the employee for proof of the existence of a serious health reason for the person to whom the employee provides personal care</a:t>
            </a:r>
            <a:endParaRPr lang="hr-HR" dirty="0"/>
          </a:p>
          <a:p>
            <a:r>
              <a:rPr lang="hr-HR" dirty="0"/>
              <a:t>d</a:t>
            </a:r>
            <a:r>
              <a:rPr lang="en-US" dirty="0" err="1"/>
              <a:t>uring</a:t>
            </a:r>
            <a:r>
              <a:rPr lang="en-US" dirty="0"/>
              <a:t> the period of exercise of the right to provide personal care, the employer may not deregister the employee</a:t>
            </a:r>
            <a:r>
              <a:rPr lang="hr-HR" dirty="0"/>
              <a:t> </a:t>
            </a:r>
            <a:r>
              <a:rPr lang="en-US" dirty="0"/>
              <a:t>from compulsory insurance </a:t>
            </a:r>
            <a:endParaRPr lang="hr-HR" dirty="0"/>
          </a:p>
          <a:p>
            <a:r>
              <a:rPr lang="hr-HR" dirty="0"/>
              <a:t>a</a:t>
            </a:r>
            <a:r>
              <a:rPr lang="en-US" dirty="0"/>
              <a:t> fine of 4</a:t>
            </a:r>
            <a:r>
              <a:rPr lang="hr-HR" dirty="0"/>
              <a:t>.</a:t>
            </a:r>
            <a:r>
              <a:rPr lang="en-US" dirty="0"/>
              <a:t>110 to 7</a:t>
            </a:r>
            <a:r>
              <a:rPr lang="hr-HR" dirty="0"/>
              <a:t>.</a:t>
            </a:r>
            <a:r>
              <a:rPr lang="en-US" dirty="0"/>
              <a:t>960 </a:t>
            </a:r>
            <a:r>
              <a:rPr lang="hr-HR" dirty="0"/>
              <a:t>eur </a:t>
            </a:r>
            <a:r>
              <a:rPr lang="en-US" dirty="0"/>
              <a:t>will be imposed on the employer of a legal entity if he does not allow the employee to use unpaid leave to provide personal care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Equinet Seminar on the Work-life Balance Directive's transposition-Brussels, 13/6/2023.</a:t>
            </a:r>
          </a:p>
        </p:txBody>
      </p:sp>
    </p:spTree>
    <p:extLst>
      <p:ext uri="{BB962C8B-B14F-4D97-AF65-F5344CB8AC3E}">
        <p14:creationId xmlns:p14="http://schemas.microsoft.com/office/powerpoint/2010/main" val="734468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Flexible Working Arrangements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</a:t>
            </a:r>
            <a:r>
              <a:rPr lang="en-US" dirty="0"/>
              <a:t>n order to harmonize work and family obligations and personal needs an employee who works on the employer's premises can request the employer to amend the employment contract</a:t>
            </a:r>
            <a:r>
              <a:rPr lang="hr-HR" dirty="0"/>
              <a:t> to </a:t>
            </a:r>
            <a:r>
              <a:rPr lang="en-US" dirty="0"/>
              <a:t>work at a </a:t>
            </a:r>
            <a:r>
              <a:rPr lang="en-US" u="sng" dirty="0"/>
              <a:t>separate workplace</a:t>
            </a:r>
            <a:r>
              <a:rPr lang="en-US" dirty="0"/>
              <a:t> for a certain period of time, in the case of:</a:t>
            </a:r>
          </a:p>
          <a:p>
            <a:pPr lvl="1"/>
            <a:r>
              <a:rPr lang="en-US" dirty="0"/>
              <a:t>health protection due to diagnosed illness or established disability</a:t>
            </a:r>
          </a:p>
          <a:p>
            <a:pPr lvl="1"/>
            <a:r>
              <a:rPr lang="en-US" b="1" u="sng" dirty="0"/>
              <a:t>pregnancy or parental obligations</a:t>
            </a:r>
            <a:r>
              <a:rPr lang="en-US" u="sng" dirty="0"/>
              <a:t> </a:t>
            </a:r>
            <a:r>
              <a:rPr lang="en-US" dirty="0"/>
              <a:t>towards children up to the age of eight</a:t>
            </a:r>
          </a:p>
          <a:p>
            <a:pPr lvl="1"/>
            <a:r>
              <a:rPr lang="en-US" b="1" u="sng" dirty="0"/>
              <a:t>provision of personal care </a:t>
            </a:r>
            <a:r>
              <a:rPr lang="en-US" dirty="0"/>
              <a:t>that, due to serious health reasons, is needed by a member of the </a:t>
            </a:r>
            <a:r>
              <a:rPr lang="hr-HR" dirty="0"/>
              <a:t>close</a:t>
            </a:r>
            <a:r>
              <a:rPr lang="en-US" dirty="0"/>
              <a:t> family or is needed by a person living in the same household as the w</a:t>
            </a:r>
            <a:r>
              <a:rPr lang="hr-HR" dirty="0"/>
              <a:t>orker</a:t>
            </a:r>
          </a:p>
          <a:p>
            <a:pPr marL="0" indent="0">
              <a:buNone/>
            </a:pPr>
            <a:r>
              <a:rPr lang="hr-HR" dirty="0"/>
              <a:t>	(a</a:t>
            </a:r>
            <a:r>
              <a:rPr lang="en-US" dirty="0" err="1"/>
              <a:t>rt</a:t>
            </a:r>
            <a:r>
              <a:rPr lang="en-US" dirty="0"/>
              <a:t> 17.c of the </a:t>
            </a:r>
            <a:r>
              <a:rPr lang="en-US" dirty="0" err="1"/>
              <a:t>Labour</a:t>
            </a:r>
            <a:r>
              <a:rPr lang="en-US" dirty="0"/>
              <a:t> Act</a:t>
            </a:r>
            <a:r>
              <a:rPr lang="hr-HR" dirty="0"/>
              <a:t>)</a:t>
            </a:r>
            <a:endParaRPr lang="en-US" dirty="0"/>
          </a:p>
          <a:p>
            <a:pPr lvl="1"/>
            <a:endParaRPr lang="hr-HR" dirty="0"/>
          </a:p>
          <a:p>
            <a:pPr lvl="1"/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Equinet Seminar on the Work-life Balance Directive's transposition-Brussels, 13/6/2023.</a:t>
            </a:r>
          </a:p>
        </p:txBody>
      </p:sp>
    </p:spTree>
    <p:extLst>
      <p:ext uri="{BB962C8B-B14F-4D97-AF65-F5344CB8AC3E}">
        <p14:creationId xmlns:p14="http://schemas.microsoft.com/office/powerpoint/2010/main" val="1567924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Flexible</a:t>
            </a:r>
            <a:r>
              <a:rPr lang="en-US" b="1" dirty="0"/>
              <a:t> </a:t>
            </a:r>
            <a:r>
              <a:rPr lang="en-US"/>
              <a:t>Working</a:t>
            </a:r>
            <a:r>
              <a:rPr lang="en-US" b="1"/>
              <a:t> </a:t>
            </a:r>
            <a:r>
              <a:rPr lang="en-US"/>
              <a:t>Arrangements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</a:t>
            </a:r>
            <a:r>
              <a:rPr lang="en-US" dirty="0"/>
              <a:t> worker with a child up to eight years of age and a worker who provides personal care from Article 17.c of </a:t>
            </a:r>
            <a:r>
              <a:rPr lang="en-US" dirty="0" err="1"/>
              <a:t>th</a:t>
            </a:r>
            <a:r>
              <a:rPr lang="hr-HR" dirty="0"/>
              <a:t>e Labour Act</a:t>
            </a:r>
            <a:r>
              <a:rPr lang="en-US" dirty="0"/>
              <a:t>, and who has spent six months in an employment relationship with the employer, regardless of whether the employment contract was concluded for a fixed period</a:t>
            </a:r>
            <a:r>
              <a:rPr lang="hr-HR" dirty="0"/>
              <a:t> </a:t>
            </a:r>
            <a:r>
              <a:rPr lang="en-US" dirty="0"/>
              <a:t>or </a:t>
            </a:r>
            <a:r>
              <a:rPr lang="hr-HR" dirty="0"/>
              <a:t>permanen</a:t>
            </a:r>
            <a:r>
              <a:rPr lang="en-US" dirty="0"/>
              <a:t>t, due to personal needs, </a:t>
            </a:r>
            <a:r>
              <a:rPr lang="en-US" u="sng" dirty="0"/>
              <a:t>can request </a:t>
            </a:r>
            <a:r>
              <a:rPr lang="en-US" dirty="0"/>
              <a:t>from the employer, for a certain period of time, an amendment to the employment contract, which </a:t>
            </a:r>
            <a:r>
              <a:rPr lang="en-US" u="sng" dirty="0"/>
              <a:t>changes the contracted full-time working hours of the worker to part-time</a:t>
            </a:r>
            <a:r>
              <a:rPr lang="en-US" dirty="0"/>
              <a:t>, that is, requests </a:t>
            </a:r>
            <a:r>
              <a:rPr lang="en-US" u="sng" dirty="0"/>
              <a:t>a change or adjustment of the working time schedule</a:t>
            </a:r>
            <a:r>
              <a:rPr lang="hr-HR" u="sng" dirty="0"/>
              <a:t> </a:t>
            </a:r>
            <a:r>
              <a:rPr lang="hr-HR" dirty="0"/>
              <a:t>(a</a:t>
            </a:r>
            <a:r>
              <a:rPr lang="en-US" dirty="0" err="1"/>
              <a:t>rt</a:t>
            </a:r>
            <a:r>
              <a:rPr lang="en-US" dirty="0"/>
              <a:t> </a:t>
            </a:r>
            <a:r>
              <a:rPr lang="hr-HR" dirty="0"/>
              <a:t>68.</a:t>
            </a:r>
            <a:r>
              <a:rPr lang="en-US" dirty="0"/>
              <a:t> of the </a:t>
            </a:r>
            <a:r>
              <a:rPr lang="en-US" dirty="0" err="1"/>
              <a:t>Labour</a:t>
            </a:r>
            <a:r>
              <a:rPr lang="en-US" dirty="0"/>
              <a:t> Act</a:t>
            </a:r>
            <a:r>
              <a:rPr lang="hr-HR" dirty="0"/>
              <a:t>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Equinet Seminar on the Work-life Balance Directive's transposition-Brussels, 13/6/2023.</a:t>
            </a:r>
          </a:p>
        </p:txBody>
      </p:sp>
    </p:spTree>
    <p:extLst>
      <p:ext uri="{BB962C8B-B14F-4D97-AF65-F5344CB8AC3E}">
        <p14:creationId xmlns:p14="http://schemas.microsoft.com/office/powerpoint/2010/main" val="2545754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Additional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Transposition legislation:</a:t>
            </a:r>
          </a:p>
          <a:p>
            <a:pPr lvl="1"/>
            <a:r>
              <a:rPr lang="en-US" dirty="0"/>
              <a:t>Act on Maternity and Parental Benefits</a:t>
            </a:r>
            <a:endParaRPr lang="hr-HR" dirty="0"/>
          </a:p>
          <a:p>
            <a:pPr lvl="2"/>
            <a:r>
              <a:rPr lang="en-US" u="sng" dirty="0">
                <a:hlinkClick r:id="rId2"/>
              </a:rPr>
              <a:t>https://narodne-novine.nn.hr/clanci/sluzbeni/2022_07_85_1289.html</a:t>
            </a:r>
            <a:r>
              <a:rPr lang="hr-HR" dirty="0"/>
              <a:t>(Croatian)</a:t>
            </a:r>
            <a:endParaRPr lang="hr-HR" u="sng" dirty="0"/>
          </a:p>
          <a:p>
            <a:pPr lvl="1"/>
            <a:r>
              <a:rPr lang="en-US" dirty="0" err="1"/>
              <a:t>Labour</a:t>
            </a:r>
            <a:r>
              <a:rPr lang="en-US" dirty="0"/>
              <a:t> Act </a:t>
            </a:r>
            <a:endParaRPr lang="hr-HR" dirty="0"/>
          </a:p>
          <a:p>
            <a:pPr lvl="2"/>
            <a:r>
              <a:rPr lang="en-US" u="sng" dirty="0">
                <a:hlinkClick r:id="rId3"/>
              </a:rPr>
              <a:t>https://narodne-novine.nn.hr/clanci/sluzbeni/2022_12_151_2343.html</a:t>
            </a:r>
            <a:r>
              <a:rPr lang="hr-HR" u="sng" dirty="0"/>
              <a:t> </a:t>
            </a:r>
            <a:r>
              <a:rPr lang="hr-HR" dirty="0"/>
              <a:t>(Croatian)</a:t>
            </a:r>
            <a:r>
              <a:rPr lang="en-US" dirty="0"/>
              <a:t> </a:t>
            </a:r>
          </a:p>
          <a:p>
            <a:r>
              <a:rPr lang="en-US" dirty="0"/>
              <a:t>More information</a:t>
            </a:r>
            <a:r>
              <a:rPr lang="hr-HR" dirty="0"/>
              <a:t> on m</a:t>
            </a:r>
            <a:r>
              <a:rPr lang="en-US" dirty="0" err="1"/>
              <a:t>aternity</a:t>
            </a:r>
            <a:r>
              <a:rPr lang="en-US" dirty="0"/>
              <a:t> and </a:t>
            </a:r>
            <a:r>
              <a:rPr lang="hr-HR" dirty="0"/>
              <a:t>p</a:t>
            </a:r>
            <a:r>
              <a:rPr lang="en-US" dirty="0" err="1"/>
              <a:t>arental</a:t>
            </a:r>
            <a:r>
              <a:rPr lang="en-US" dirty="0"/>
              <a:t> </a:t>
            </a:r>
            <a:r>
              <a:rPr lang="hr-HR" dirty="0"/>
              <a:t>b</a:t>
            </a:r>
            <a:r>
              <a:rPr lang="en-US" dirty="0" err="1"/>
              <a:t>enefits</a:t>
            </a:r>
            <a:r>
              <a:rPr lang="hr-HR" dirty="0"/>
              <a:t> </a:t>
            </a:r>
          </a:p>
          <a:p>
            <a:pPr lvl="2"/>
            <a:r>
              <a:rPr lang="en-US" u="sng" dirty="0">
                <a:hlinkClick r:id="rId4"/>
              </a:rPr>
              <a:t>https://gov.hr/en/maternity-and-parental-benefits/704</a:t>
            </a:r>
            <a:r>
              <a:rPr lang="en-US" dirty="0"/>
              <a:t> </a:t>
            </a:r>
            <a:r>
              <a:rPr lang="hr-HR" dirty="0"/>
              <a:t>(English)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Equinet Seminar on the Work-life Balance Directive's transposition-Brussels, 13/6/2023.</a:t>
            </a:r>
          </a:p>
        </p:txBody>
      </p:sp>
    </p:spTree>
    <p:extLst>
      <p:ext uri="{BB962C8B-B14F-4D97-AF65-F5344CB8AC3E}">
        <p14:creationId xmlns:p14="http://schemas.microsoft.com/office/powerpoint/2010/main" val="3343501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2D1EBA1-9847-E181-F8F4-F0D9834FE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-1320800"/>
            <a:ext cx="8596668" cy="1320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dirty="0"/>
              <a:t>Many thanks for your attention!</a:t>
            </a:r>
            <a:endParaRPr lang="en-BE" dirty="0"/>
          </a:p>
        </p:txBody>
      </p:sp>
      <p:pic>
        <p:nvPicPr>
          <p:cNvPr id="5" name="Picture 2" descr="PRAVOBRANITELJI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5641" y="4379493"/>
            <a:ext cx="3180053" cy="1229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r-HR" sz="2800" dirty="0"/>
              <a:t>Many thanks for your attention!</a:t>
            </a:r>
          </a:p>
          <a:p>
            <a:pPr marL="0" indent="0" algn="ctr">
              <a:buNone/>
            </a:pPr>
            <a:endParaRPr lang="hr-HR" sz="1200" dirty="0"/>
          </a:p>
          <a:p>
            <a:pPr marL="0" indent="0" algn="ctr">
              <a:buNone/>
            </a:pPr>
            <a:r>
              <a:rPr lang="hr-HR" sz="1200" dirty="0"/>
              <a:t>Kristijan Kevešević, Deputy Ombudsperson for Gender Equality</a:t>
            </a:r>
          </a:p>
          <a:p>
            <a:pPr marL="0" indent="0" algn="ctr">
              <a:buNone/>
            </a:pPr>
            <a:r>
              <a:rPr lang="hr-HR" sz="1200" dirty="0">
                <a:hlinkClick r:id="rId4"/>
              </a:rPr>
              <a:t>ravnopravnost@prs.hr</a:t>
            </a:r>
            <a:endParaRPr lang="hr-HR" sz="1200" dirty="0"/>
          </a:p>
          <a:p>
            <a:pPr marL="0" indent="0" algn="ctr">
              <a:buNone/>
            </a:pPr>
            <a:r>
              <a:rPr lang="hr-HR" sz="1200" dirty="0">
                <a:hlinkClick r:id="rId5"/>
              </a:rPr>
              <a:t>www.prs.hr</a:t>
            </a:r>
            <a:r>
              <a:rPr lang="hr-HR" sz="1200" dirty="0"/>
              <a:t> </a:t>
            </a:r>
          </a:p>
        </p:txBody>
      </p:sp>
      <p:sp>
        <p:nvSpPr>
          <p:cNvPr id="4" name="Foot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Equinet</a:t>
            </a:r>
            <a:r>
              <a:rPr lang="en-US" dirty="0"/>
              <a:t> Seminar on the Work-life Balance Directive's transposition-Brussels, 13/6/2023.</a:t>
            </a:r>
          </a:p>
        </p:txBody>
      </p:sp>
    </p:spTree>
    <p:extLst>
      <p:ext uri="{BB962C8B-B14F-4D97-AF65-F5344CB8AC3E}">
        <p14:creationId xmlns:p14="http://schemas.microsoft.com/office/powerpoint/2010/main" val="1765857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400" b="1" dirty="0"/>
              <a:t>The legislative channels of transposition</a:t>
            </a:r>
            <a:endParaRPr lang="en-US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Act on Maternity and Parental Benefits</a:t>
            </a:r>
            <a:endParaRPr lang="hr-HR" sz="3200" dirty="0"/>
          </a:p>
          <a:p>
            <a:pPr lvl="1"/>
            <a:r>
              <a:rPr lang="hr-HR" sz="2400" dirty="0"/>
              <a:t>Paternity leave</a:t>
            </a:r>
          </a:p>
          <a:p>
            <a:pPr lvl="1"/>
            <a:r>
              <a:rPr lang="hr-HR" sz="2400" dirty="0"/>
              <a:t>Parental leave</a:t>
            </a:r>
          </a:p>
          <a:p>
            <a:r>
              <a:rPr lang="hr-HR" sz="3200" dirty="0"/>
              <a:t>Labour Act</a:t>
            </a:r>
          </a:p>
          <a:p>
            <a:pPr lvl="1"/>
            <a:r>
              <a:rPr lang="hr-HR" sz="2400" dirty="0"/>
              <a:t>Carers’ leave</a:t>
            </a:r>
          </a:p>
          <a:p>
            <a:pPr lvl="1"/>
            <a:r>
              <a:rPr lang="hr-HR" sz="2400" dirty="0"/>
              <a:t>Flexible working arrangement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Equinet Seminar on the Work-life Balance Directive's transposition-Brussels, 13/6/2023.</a:t>
            </a:r>
          </a:p>
        </p:txBody>
      </p:sp>
    </p:spTree>
    <p:extLst>
      <p:ext uri="{BB962C8B-B14F-4D97-AF65-F5344CB8AC3E}">
        <p14:creationId xmlns:p14="http://schemas.microsoft.com/office/powerpoint/2010/main" val="1374674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Paternity leave</a:t>
            </a:r>
            <a:r>
              <a:rPr lang="en-US" b="1" dirty="0"/>
              <a:t> (I)</a:t>
            </a:r>
            <a:br>
              <a:rPr lang="hr-HR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introduced on 1</a:t>
            </a:r>
            <a:r>
              <a:rPr lang="en-US" baseline="30000" dirty="0"/>
              <a:t>st</a:t>
            </a:r>
            <a:r>
              <a:rPr lang="en-US" dirty="0"/>
              <a:t> of August 2022</a:t>
            </a:r>
            <a:endParaRPr lang="hr-HR" dirty="0"/>
          </a:p>
          <a:p>
            <a:r>
              <a:rPr lang="hr-HR" dirty="0"/>
              <a:t>the legal definition: </a:t>
            </a:r>
            <a:r>
              <a:rPr lang="en-US" dirty="0"/>
              <a:t>the leave of an employed or self-employed father</a:t>
            </a:r>
            <a:r>
              <a:rPr lang="hr-HR" dirty="0"/>
              <a:t> </a:t>
            </a:r>
            <a:r>
              <a:rPr lang="en-US" dirty="0"/>
              <a:t>or a person equivalent to him who takes care of a child on the occasion of the birth in order to provide care and raise the child</a:t>
            </a:r>
            <a:endParaRPr lang="hr-HR" dirty="0"/>
          </a:p>
          <a:p>
            <a:r>
              <a:rPr lang="hr-HR" dirty="0"/>
              <a:t>duration (</a:t>
            </a:r>
            <a:r>
              <a:rPr lang="en-US" dirty="0"/>
              <a:t>continuous/uninterrupted </a:t>
            </a:r>
            <a:r>
              <a:rPr lang="hr-HR" dirty="0"/>
              <a:t>):</a:t>
            </a:r>
          </a:p>
          <a:p>
            <a:pPr lvl="1"/>
            <a:r>
              <a:rPr lang="en-US" dirty="0"/>
              <a:t>10 working days for one child </a:t>
            </a:r>
            <a:endParaRPr lang="hr-HR" dirty="0"/>
          </a:p>
          <a:p>
            <a:pPr lvl="1"/>
            <a:r>
              <a:rPr lang="en-US" dirty="0"/>
              <a:t>15 working days in case of birth of twins, triplets or simultaneous birth of more children</a:t>
            </a:r>
            <a:endParaRPr lang="hr-HR" dirty="0"/>
          </a:p>
          <a:p>
            <a:r>
              <a:rPr lang="en-US" dirty="0"/>
              <a:t>can </a:t>
            </a:r>
            <a:r>
              <a:rPr lang="hr-HR" dirty="0"/>
              <a:t>be </a:t>
            </a:r>
            <a:r>
              <a:rPr lang="en-US" dirty="0"/>
              <a:t>use</a:t>
            </a:r>
            <a:r>
              <a:rPr lang="hr-HR" dirty="0"/>
              <a:t>d</a:t>
            </a:r>
            <a:r>
              <a:rPr lang="en-US" dirty="0"/>
              <a:t> until the child reaches six months of age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Equinet Seminar on the Work-life Balance Directive's transposition-Brussels, 13/6/2023.</a:t>
            </a:r>
          </a:p>
        </p:txBody>
      </p:sp>
    </p:spTree>
    <p:extLst>
      <p:ext uri="{BB962C8B-B14F-4D97-AF65-F5344CB8AC3E}">
        <p14:creationId xmlns:p14="http://schemas.microsoft.com/office/powerpoint/2010/main" val="1430932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Paternity leave</a:t>
            </a:r>
            <a:r>
              <a:rPr lang="en-US" dirty="0"/>
              <a:t> (II)</a:t>
            </a:r>
            <a:br>
              <a:rPr lang="hr-HR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salary compensation</a:t>
            </a:r>
            <a:r>
              <a:rPr lang="hr-HR" dirty="0"/>
              <a:t>:</a:t>
            </a:r>
            <a:r>
              <a:rPr lang="en-US" dirty="0"/>
              <a:t> amounts to 100% of the average salary paid to the insured person in the last six months before the month when the child was born</a:t>
            </a:r>
            <a:r>
              <a:rPr lang="hr-HR" dirty="0"/>
              <a:t> (covered </a:t>
            </a:r>
            <a:r>
              <a:rPr lang="en-US" dirty="0"/>
              <a:t>from the state </a:t>
            </a:r>
            <a:r>
              <a:rPr lang="en-US" dirty="0" err="1"/>
              <a:t>bu</a:t>
            </a:r>
            <a:r>
              <a:rPr lang="hr-HR" dirty="0"/>
              <a:t>dg</a:t>
            </a:r>
            <a:r>
              <a:rPr lang="en-US" dirty="0"/>
              <a:t>et</a:t>
            </a:r>
            <a:r>
              <a:rPr lang="hr-HR" dirty="0"/>
              <a:t>)</a:t>
            </a:r>
          </a:p>
          <a:p>
            <a:r>
              <a:rPr lang="en-US" dirty="0"/>
              <a:t>non transferable</a:t>
            </a:r>
          </a:p>
          <a:p>
            <a:r>
              <a:rPr lang="hr-HR" dirty="0"/>
              <a:t>no prerequisites in terms of:</a:t>
            </a:r>
          </a:p>
          <a:p>
            <a:pPr lvl="1"/>
            <a:r>
              <a:rPr lang="hr-HR" dirty="0"/>
              <a:t>the </a:t>
            </a:r>
            <a:r>
              <a:rPr lang="en-US" dirty="0"/>
              <a:t>employment duration</a:t>
            </a:r>
            <a:endParaRPr lang="hr-HR" dirty="0"/>
          </a:p>
          <a:p>
            <a:pPr lvl="1"/>
            <a:r>
              <a:rPr lang="en-US" dirty="0"/>
              <a:t>the employment status of the mother</a:t>
            </a:r>
            <a:endParaRPr lang="hr-HR" dirty="0"/>
          </a:p>
          <a:p>
            <a:pPr lvl="1"/>
            <a:r>
              <a:rPr lang="en-US" dirty="0"/>
              <a:t>marital and family status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Equinet Seminar on the Work-life Balance Directive's transposition-Brussels, 13/6/2023.</a:t>
            </a:r>
          </a:p>
        </p:txBody>
      </p:sp>
    </p:spTree>
    <p:extLst>
      <p:ext uri="{BB962C8B-B14F-4D97-AF65-F5344CB8AC3E}">
        <p14:creationId xmlns:p14="http://schemas.microsoft.com/office/powerpoint/2010/main" val="2696877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Paternity leave</a:t>
            </a:r>
            <a:r>
              <a:rPr lang="en-US" dirty="0"/>
              <a:t> (III)</a:t>
            </a:r>
            <a:br>
              <a:rPr lang="hr-HR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Protection:</a:t>
            </a:r>
          </a:p>
          <a:p>
            <a:pPr lvl="1"/>
            <a:r>
              <a:rPr lang="hr-HR" dirty="0"/>
              <a:t>t</a:t>
            </a:r>
            <a:r>
              <a:rPr lang="en-US" dirty="0"/>
              <a:t>he employer </a:t>
            </a:r>
            <a:r>
              <a:rPr lang="en-US" u="sng" dirty="0"/>
              <a:t>will be fined</a:t>
            </a:r>
            <a:r>
              <a:rPr lang="hr-HR" dirty="0"/>
              <a:t> by</a:t>
            </a:r>
            <a:r>
              <a:rPr lang="en-US" dirty="0"/>
              <a:t> the amount of 1</a:t>
            </a:r>
            <a:r>
              <a:rPr lang="hr-HR" dirty="0"/>
              <a:t>.</a:t>
            </a:r>
            <a:r>
              <a:rPr lang="en-US" dirty="0"/>
              <a:t>320 to 6</a:t>
            </a:r>
            <a:r>
              <a:rPr lang="hr-HR" dirty="0"/>
              <a:t>.</a:t>
            </a:r>
            <a:r>
              <a:rPr lang="en-US" dirty="0"/>
              <a:t>630 euros </a:t>
            </a:r>
            <a:r>
              <a:rPr lang="en-US" u="sng" dirty="0"/>
              <a:t>if </a:t>
            </a:r>
            <a:r>
              <a:rPr lang="hr-HR" u="sng" dirty="0"/>
              <a:t>it</a:t>
            </a:r>
            <a:r>
              <a:rPr lang="en-US" u="sng" dirty="0"/>
              <a:t> prevents an employed father from using paternity leave</a:t>
            </a:r>
            <a:r>
              <a:rPr lang="hr-HR" u="sng" dirty="0"/>
              <a:t> </a:t>
            </a:r>
            <a:r>
              <a:rPr lang="hr-HR" dirty="0"/>
              <a:t>(art.71 of the </a:t>
            </a:r>
            <a:r>
              <a:rPr lang="en-US" dirty="0"/>
              <a:t>Act on Maternity and Parental Benefits</a:t>
            </a:r>
            <a:r>
              <a:rPr lang="hr-HR" dirty="0"/>
              <a:t>)</a:t>
            </a:r>
          </a:p>
          <a:p>
            <a:pPr lvl="1"/>
            <a:r>
              <a:rPr lang="en-US" dirty="0"/>
              <a:t>the employer </a:t>
            </a:r>
            <a:r>
              <a:rPr lang="hr-HR" u="sng" dirty="0"/>
              <a:t>can</a:t>
            </a:r>
            <a:r>
              <a:rPr lang="en-US" u="sng" dirty="0"/>
              <a:t>not cancel the employment contract </a:t>
            </a:r>
            <a:r>
              <a:rPr lang="en-US" dirty="0"/>
              <a:t>of the beneficiary </a:t>
            </a:r>
            <a:r>
              <a:rPr lang="hr-HR" dirty="0"/>
              <a:t>while </a:t>
            </a:r>
            <a:r>
              <a:rPr lang="en-US" dirty="0"/>
              <a:t>using </a:t>
            </a:r>
            <a:r>
              <a:rPr lang="hr-HR" dirty="0"/>
              <a:t>paternity leave and the during next 15 days</a:t>
            </a:r>
            <a:r>
              <a:rPr lang="en-US" dirty="0"/>
              <a:t> </a:t>
            </a:r>
            <a:r>
              <a:rPr lang="hr-HR" dirty="0"/>
              <a:t>(a</a:t>
            </a:r>
            <a:r>
              <a:rPr lang="en-US" dirty="0"/>
              <a:t>rt.34.</a:t>
            </a:r>
            <a:r>
              <a:rPr lang="hr-HR" dirty="0"/>
              <a:t> of the</a:t>
            </a:r>
            <a:r>
              <a:rPr lang="en-US" dirty="0"/>
              <a:t> </a:t>
            </a:r>
            <a:r>
              <a:rPr lang="en-US" dirty="0" err="1"/>
              <a:t>Labour</a:t>
            </a:r>
            <a:r>
              <a:rPr lang="en-US" dirty="0"/>
              <a:t> Act</a:t>
            </a:r>
            <a:r>
              <a:rPr lang="hr-HR" dirty="0"/>
              <a:t>)</a:t>
            </a:r>
          </a:p>
          <a:p>
            <a:pPr lvl="1"/>
            <a:r>
              <a:rPr lang="hr-HR" dirty="0"/>
              <a:t>a</a:t>
            </a:r>
            <a:r>
              <a:rPr lang="en-US" dirty="0" err="1"/>
              <a:t>fter</a:t>
            </a:r>
            <a:r>
              <a:rPr lang="en-US" dirty="0"/>
              <a:t> the expiration of paternity leave, a worker has </a:t>
            </a:r>
            <a:r>
              <a:rPr lang="en-US" u="sng" dirty="0"/>
              <a:t>the right to return to the jobs </a:t>
            </a:r>
            <a:r>
              <a:rPr lang="en-US" dirty="0"/>
              <a:t>he worked on before using </a:t>
            </a:r>
            <a:r>
              <a:rPr lang="en-US" dirty="0" err="1"/>
              <a:t>th</a:t>
            </a:r>
            <a:r>
              <a:rPr lang="hr-HR" dirty="0"/>
              <a:t>e</a:t>
            </a:r>
            <a:r>
              <a:rPr lang="en-US" dirty="0"/>
              <a:t> right</a:t>
            </a:r>
            <a:r>
              <a:rPr lang="hr-HR" dirty="0"/>
              <a:t> (a</a:t>
            </a:r>
            <a:r>
              <a:rPr lang="en-US" dirty="0"/>
              <a:t>rt.34.</a:t>
            </a:r>
            <a:r>
              <a:rPr lang="hr-HR" dirty="0"/>
              <a:t> of the</a:t>
            </a:r>
            <a:r>
              <a:rPr lang="en-US" dirty="0"/>
              <a:t> </a:t>
            </a:r>
            <a:r>
              <a:rPr lang="en-US" dirty="0" err="1"/>
              <a:t>Labour</a:t>
            </a:r>
            <a:r>
              <a:rPr lang="en-US" dirty="0"/>
              <a:t> Act</a:t>
            </a:r>
            <a:r>
              <a:rPr lang="hr-HR" dirty="0"/>
              <a:t>)</a:t>
            </a:r>
          </a:p>
          <a:p>
            <a:pPr lvl="1"/>
            <a:r>
              <a:rPr lang="en-US" u="sng" dirty="0"/>
              <a:t>discrimination</a:t>
            </a:r>
            <a:r>
              <a:rPr lang="en-US" dirty="0"/>
              <a:t> in the field of employment and occupation in the public or private sector, including public bodies,</a:t>
            </a:r>
            <a:r>
              <a:rPr lang="hr-HR" dirty="0"/>
              <a:t> </a:t>
            </a:r>
            <a:r>
              <a:rPr lang="hr-HR" u="sng" dirty="0"/>
              <a:t>is forbidden </a:t>
            </a:r>
            <a:r>
              <a:rPr lang="en-US" dirty="0"/>
              <a:t>in relation to</a:t>
            </a:r>
            <a:r>
              <a:rPr lang="hr-HR" dirty="0"/>
              <a:t>: ....6.</a:t>
            </a:r>
            <a:r>
              <a:rPr lang="en-US" dirty="0"/>
              <a:t> balance between a professional and private life </a:t>
            </a:r>
            <a:r>
              <a:rPr lang="hr-HR" dirty="0"/>
              <a:t>(art.13. of the Gender Equality Act)</a:t>
            </a:r>
          </a:p>
          <a:p>
            <a:pPr lvl="1"/>
            <a:r>
              <a:rPr lang="en-US" dirty="0"/>
              <a:t>if the employee makes it likely that he was placed in a disadvantageous position due to </a:t>
            </a:r>
            <a:r>
              <a:rPr lang="hr-HR" dirty="0"/>
              <a:t>use of the parental leave</a:t>
            </a:r>
            <a:r>
              <a:rPr lang="en-US" dirty="0"/>
              <a:t>, </a:t>
            </a:r>
            <a:r>
              <a:rPr lang="en-US" u="sng" dirty="0"/>
              <a:t>the burden of proof shifts to the employer</a:t>
            </a:r>
            <a:r>
              <a:rPr lang="hr-HR" dirty="0"/>
              <a:t> (a</a:t>
            </a:r>
            <a:r>
              <a:rPr lang="en-US" dirty="0"/>
              <a:t>rt.</a:t>
            </a:r>
            <a:r>
              <a:rPr lang="hr-HR" dirty="0"/>
              <a:t>1</a:t>
            </a:r>
            <a:r>
              <a:rPr lang="en-US" dirty="0"/>
              <a:t>3</a:t>
            </a:r>
            <a:r>
              <a:rPr lang="hr-HR" dirty="0"/>
              <a:t>5</a:t>
            </a:r>
            <a:r>
              <a:rPr lang="en-US" dirty="0"/>
              <a:t>.</a:t>
            </a:r>
            <a:r>
              <a:rPr lang="hr-HR" dirty="0"/>
              <a:t> of the</a:t>
            </a:r>
            <a:r>
              <a:rPr lang="en-US" dirty="0"/>
              <a:t> </a:t>
            </a:r>
            <a:r>
              <a:rPr lang="en-US" dirty="0" err="1"/>
              <a:t>Labour</a:t>
            </a:r>
            <a:r>
              <a:rPr lang="en-US" dirty="0"/>
              <a:t> Act</a:t>
            </a:r>
            <a:r>
              <a:rPr lang="hr-HR" dirty="0"/>
              <a:t>)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Equinet Seminar on the Work-life Balance Directive's transposition-Brussels, 13/6/2023.</a:t>
            </a:r>
          </a:p>
        </p:txBody>
      </p:sp>
    </p:spTree>
    <p:extLst>
      <p:ext uri="{BB962C8B-B14F-4D97-AF65-F5344CB8AC3E}">
        <p14:creationId xmlns:p14="http://schemas.microsoft.com/office/powerpoint/2010/main" val="2548418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Parental leave</a:t>
            </a:r>
            <a:r>
              <a:rPr lang="en-US" b="1" dirty="0"/>
              <a:t> (IV)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the legal definition of </a:t>
            </a:r>
            <a:r>
              <a:rPr lang="en-US" dirty="0"/>
              <a:t>parental leave</a:t>
            </a:r>
            <a:r>
              <a:rPr lang="hr-HR" dirty="0"/>
              <a:t>: </a:t>
            </a:r>
            <a:r>
              <a:rPr lang="en-US" dirty="0"/>
              <a:t>the leave of an employed or self-employed parent or a person equivalent to </a:t>
            </a:r>
            <a:r>
              <a:rPr lang="hr-HR" dirty="0"/>
              <a:t>parent</a:t>
            </a:r>
            <a:r>
              <a:rPr lang="en-US" dirty="0"/>
              <a:t> who takes care of a child, based on the birth or adoption of a child, in order to provide care and raise </a:t>
            </a:r>
            <a:r>
              <a:rPr lang="en-US" dirty="0" err="1"/>
              <a:t>th</a:t>
            </a:r>
            <a:r>
              <a:rPr lang="hr-HR" dirty="0"/>
              <a:t>e</a:t>
            </a:r>
            <a:r>
              <a:rPr lang="en-US" dirty="0"/>
              <a:t> child</a:t>
            </a:r>
            <a:endParaRPr lang="hr-HR" dirty="0"/>
          </a:p>
          <a:p>
            <a:r>
              <a:rPr lang="en-US" dirty="0"/>
              <a:t>can be used from the date the child is six months old</a:t>
            </a:r>
            <a:endParaRPr lang="hr-HR" dirty="0"/>
          </a:p>
          <a:p>
            <a:r>
              <a:rPr lang="hr-HR" dirty="0"/>
              <a:t>d</a:t>
            </a:r>
            <a:r>
              <a:rPr lang="en-US" dirty="0" err="1"/>
              <a:t>uration</a:t>
            </a:r>
            <a:r>
              <a:rPr lang="en-US" dirty="0"/>
              <a:t> of parental leave:</a:t>
            </a:r>
          </a:p>
          <a:p>
            <a:pPr lvl="1"/>
            <a:r>
              <a:rPr lang="en-US" dirty="0"/>
              <a:t>8 months for the first and second born child</a:t>
            </a:r>
          </a:p>
          <a:p>
            <a:pPr lvl="1"/>
            <a:r>
              <a:rPr lang="en-US" dirty="0"/>
              <a:t>30 months for twins</a:t>
            </a:r>
            <a:r>
              <a:rPr lang="hr-HR" dirty="0"/>
              <a:t>,</a:t>
            </a:r>
            <a:r>
              <a:rPr lang="en-US" dirty="0"/>
              <a:t> third and every subsequent child</a:t>
            </a:r>
          </a:p>
          <a:p>
            <a:r>
              <a:rPr lang="en-US" dirty="0"/>
              <a:t>used by both parents each for a duration of </a:t>
            </a:r>
            <a:r>
              <a:rPr lang="hr-HR" dirty="0"/>
              <a:t>4</a:t>
            </a:r>
            <a:r>
              <a:rPr lang="en-US" dirty="0"/>
              <a:t> or 15 months, with each parent retaining two months of parental leave that cannot be transferred to the other parent</a:t>
            </a:r>
            <a:endParaRPr lang="hr-HR" dirty="0"/>
          </a:p>
          <a:p>
            <a:r>
              <a:rPr lang="hr-HR" dirty="0"/>
              <a:t>non-transferable 2 months</a:t>
            </a:r>
          </a:p>
          <a:p>
            <a:endParaRPr lang="en-US" dirty="0"/>
          </a:p>
          <a:p>
            <a:endParaRPr lang="hr-HR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Equinet Seminar on the Work-life Balance Directive's transposition-Brussels, 13/6/2023.</a:t>
            </a:r>
          </a:p>
        </p:txBody>
      </p:sp>
    </p:spTree>
    <p:extLst>
      <p:ext uri="{BB962C8B-B14F-4D97-AF65-F5344CB8AC3E}">
        <p14:creationId xmlns:p14="http://schemas.microsoft.com/office/powerpoint/2010/main" val="2526623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Parental leave</a:t>
            </a:r>
            <a:r>
              <a:rPr lang="en-US" dirty="0"/>
              <a:t> (V)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9229"/>
            <a:ext cx="8596668" cy="4402133"/>
          </a:xfrm>
        </p:spPr>
        <p:txBody>
          <a:bodyPr>
            <a:normAutofit/>
          </a:bodyPr>
          <a:lstStyle/>
          <a:p>
            <a:endParaRPr lang="hr-HR" dirty="0"/>
          </a:p>
          <a:p>
            <a:r>
              <a:rPr lang="en-US" dirty="0"/>
              <a:t>the right of every employed and self-employed mother</a:t>
            </a:r>
          </a:p>
          <a:p>
            <a:r>
              <a:rPr lang="en-US" dirty="0"/>
              <a:t>the right of every employed and self-employed father, provided that the child's mother is employed or self-employed at the time of the child's birth</a:t>
            </a:r>
          </a:p>
          <a:p>
            <a:r>
              <a:rPr lang="en-US" dirty="0"/>
              <a:t>can be used individually, simultaneously or alternately, in accordance with a personal agreement</a:t>
            </a:r>
          </a:p>
          <a:p>
            <a:r>
              <a:rPr lang="en-US" dirty="0"/>
              <a:t>can be used until the child is eight years old</a:t>
            </a:r>
            <a:endParaRPr lang="hr-HR" dirty="0"/>
          </a:p>
          <a:p>
            <a:r>
              <a:rPr lang="en-US" dirty="0"/>
              <a:t>a parent can use the entire parental leave a once or in its parts (maximum of twice a year, each time lasting at least 30 days)</a:t>
            </a:r>
            <a:endParaRPr lang="hr-HR" dirty="0"/>
          </a:p>
          <a:p>
            <a:r>
              <a:rPr lang="en-US" dirty="0"/>
              <a:t>can be use</a:t>
            </a:r>
            <a:r>
              <a:rPr lang="hr-HR" dirty="0"/>
              <a:t>d</a:t>
            </a:r>
            <a:r>
              <a:rPr lang="en-US" dirty="0"/>
              <a:t> as the right to work in half-time for double the duration of unused parental leave</a:t>
            </a: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Equinet Seminar on the Work-life Balance Directive's transposition-Brussels, 13/6/2023.</a:t>
            </a:r>
          </a:p>
        </p:txBody>
      </p:sp>
    </p:spTree>
    <p:extLst>
      <p:ext uri="{BB962C8B-B14F-4D97-AF65-F5344CB8AC3E}">
        <p14:creationId xmlns:p14="http://schemas.microsoft.com/office/powerpoint/2010/main" val="2680913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Parental leave</a:t>
            </a:r>
            <a:r>
              <a:rPr lang="en-US" dirty="0"/>
              <a:t> (VI)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r>
              <a:rPr lang="en-US" dirty="0"/>
              <a:t>salary compensation for the first six months if one parent uses this right or the first eight months if both parents use this right amounts to 100% of the </a:t>
            </a:r>
            <a:r>
              <a:rPr lang="hr-HR" dirty="0"/>
              <a:t>average </a:t>
            </a:r>
            <a:r>
              <a:rPr lang="en-US" dirty="0"/>
              <a:t>salary in the last six months, which cannot </a:t>
            </a:r>
            <a:r>
              <a:rPr lang="hr-HR" dirty="0"/>
              <a:t>exceed </a:t>
            </a:r>
            <a:r>
              <a:rPr lang="en-US" dirty="0"/>
              <a:t>225.5% of the </a:t>
            </a:r>
            <a:r>
              <a:rPr lang="hr-HR" dirty="0"/>
              <a:t>„</a:t>
            </a:r>
            <a:r>
              <a:rPr lang="en-US" dirty="0"/>
              <a:t>budget base</a:t>
            </a:r>
            <a:r>
              <a:rPr lang="hr-HR" dirty="0"/>
              <a:t>”</a:t>
            </a:r>
            <a:r>
              <a:rPr lang="en-US" dirty="0"/>
              <a:t> per month (approx. 992 </a:t>
            </a:r>
            <a:r>
              <a:rPr lang="en-US" dirty="0" err="1"/>
              <a:t>eur</a:t>
            </a:r>
            <a:r>
              <a:rPr lang="en-US" dirty="0"/>
              <a:t>)</a:t>
            </a:r>
            <a:endParaRPr lang="hr-HR" dirty="0"/>
          </a:p>
          <a:p>
            <a:r>
              <a:rPr lang="en-US" dirty="0"/>
              <a:t>after the expiration of six months, 125% of the budget base per month (approx. 551 </a:t>
            </a:r>
            <a:r>
              <a:rPr lang="en-US" dirty="0" err="1"/>
              <a:t>eur</a:t>
            </a:r>
            <a:r>
              <a:rPr lang="en-US" dirty="0"/>
              <a:t>) is available to an employed or self-employed parent during the period of exercising the right to parental leave for twins, the third and each subsequent child </a:t>
            </a:r>
          </a:p>
          <a:p>
            <a:r>
              <a:rPr lang="hr-HR" dirty="0"/>
              <a:t>the a</a:t>
            </a:r>
            <a:r>
              <a:rPr lang="en-US" dirty="0" err="1"/>
              <a:t>verage</a:t>
            </a:r>
            <a:r>
              <a:rPr lang="en-US" dirty="0"/>
              <a:t> net salary in HR is 1.130 </a:t>
            </a:r>
            <a:r>
              <a:rPr lang="en-US" dirty="0" err="1"/>
              <a:t>eur.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Equinet Seminar on the Work-life Balance Directive's transposition-Brussels, 13/6/2023.</a:t>
            </a:r>
          </a:p>
        </p:txBody>
      </p:sp>
    </p:spTree>
    <p:extLst>
      <p:ext uri="{BB962C8B-B14F-4D97-AF65-F5344CB8AC3E}">
        <p14:creationId xmlns:p14="http://schemas.microsoft.com/office/powerpoint/2010/main" val="2112593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Parental leave</a:t>
            </a:r>
            <a:r>
              <a:rPr lang="en-US" dirty="0"/>
              <a:t> (VII)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hr-HR" dirty="0"/>
          </a:p>
          <a:p>
            <a:r>
              <a:rPr lang="hr-HR" dirty="0"/>
              <a:t>Protection:</a:t>
            </a:r>
          </a:p>
          <a:p>
            <a:pPr lvl="1"/>
            <a:r>
              <a:rPr lang="hr-HR" dirty="0"/>
              <a:t>t</a:t>
            </a:r>
            <a:r>
              <a:rPr lang="en-US" dirty="0"/>
              <a:t>he employer of the beneficiary of rights </a:t>
            </a:r>
            <a:r>
              <a:rPr lang="en-US" u="sng" dirty="0"/>
              <a:t>will be fined </a:t>
            </a:r>
            <a:r>
              <a:rPr lang="en-US" dirty="0"/>
              <a:t>in the amount of 1</a:t>
            </a:r>
            <a:r>
              <a:rPr lang="hr-HR" dirty="0"/>
              <a:t>.</a:t>
            </a:r>
            <a:r>
              <a:rPr lang="en-US" dirty="0"/>
              <a:t>320 to 6</a:t>
            </a:r>
            <a:r>
              <a:rPr lang="hr-HR" dirty="0"/>
              <a:t>.</a:t>
            </a:r>
            <a:r>
              <a:rPr lang="en-US" dirty="0"/>
              <a:t>630 euros </a:t>
            </a:r>
            <a:r>
              <a:rPr lang="en-US" u="sng" dirty="0"/>
              <a:t>if </a:t>
            </a:r>
            <a:r>
              <a:rPr lang="hr-HR" u="sng" dirty="0"/>
              <a:t>it</a:t>
            </a:r>
            <a:r>
              <a:rPr lang="en-US" u="sng" dirty="0"/>
              <a:t> prevents an employed </a:t>
            </a:r>
            <a:r>
              <a:rPr lang="hr-HR" u="sng" dirty="0"/>
              <a:t>parent</a:t>
            </a:r>
            <a:r>
              <a:rPr lang="en-US" u="sng" dirty="0"/>
              <a:t> from using pa</a:t>
            </a:r>
            <a:r>
              <a:rPr lang="hr-HR" u="sng" dirty="0"/>
              <a:t>rental</a:t>
            </a:r>
            <a:r>
              <a:rPr lang="en-US" u="sng" dirty="0"/>
              <a:t> leave</a:t>
            </a:r>
            <a:r>
              <a:rPr lang="hr-HR" u="sng" dirty="0"/>
              <a:t> </a:t>
            </a:r>
            <a:r>
              <a:rPr lang="hr-HR" dirty="0"/>
              <a:t>(art.71 of the </a:t>
            </a:r>
            <a:r>
              <a:rPr lang="en-US" dirty="0"/>
              <a:t>Act on Maternity and Parental Benefits</a:t>
            </a:r>
            <a:r>
              <a:rPr lang="hr-HR" dirty="0"/>
              <a:t>)</a:t>
            </a:r>
          </a:p>
          <a:p>
            <a:pPr lvl="1"/>
            <a:r>
              <a:rPr lang="en-US" dirty="0"/>
              <a:t>the employer </a:t>
            </a:r>
            <a:r>
              <a:rPr lang="hr-HR" u="sng" dirty="0"/>
              <a:t>can</a:t>
            </a:r>
            <a:r>
              <a:rPr lang="en-US" u="sng" dirty="0"/>
              <a:t>not cancel the employment contract </a:t>
            </a:r>
            <a:r>
              <a:rPr lang="en-US" dirty="0"/>
              <a:t>of the beneficiary </a:t>
            </a:r>
            <a:r>
              <a:rPr lang="hr-HR" dirty="0"/>
              <a:t>while </a:t>
            </a:r>
            <a:r>
              <a:rPr lang="en-US" dirty="0"/>
              <a:t>using pa</a:t>
            </a:r>
            <a:r>
              <a:rPr lang="hr-HR" dirty="0"/>
              <a:t>rental</a:t>
            </a:r>
            <a:r>
              <a:rPr lang="en-US" dirty="0"/>
              <a:t> leave</a:t>
            </a:r>
            <a:r>
              <a:rPr lang="hr-HR" dirty="0"/>
              <a:t> and the during next 15 days</a:t>
            </a:r>
            <a:r>
              <a:rPr lang="en-US" dirty="0"/>
              <a:t> </a:t>
            </a:r>
            <a:r>
              <a:rPr lang="hr-HR" dirty="0"/>
              <a:t>(a</a:t>
            </a:r>
            <a:r>
              <a:rPr lang="en-US" dirty="0"/>
              <a:t>rt.34.</a:t>
            </a:r>
            <a:r>
              <a:rPr lang="hr-HR" dirty="0"/>
              <a:t> of the</a:t>
            </a:r>
            <a:r>
              <a:rPr lang="en-US" dirty="0"/>
              <a:t> </a:t>
            </a:r>
            <a:r>
              <a:rPr lang="en-US" dirty="0" err="1"/>
              <a:t>Labour</a:t>
            </a:r>
            <a:r>
              <a:rPr lang="en-US" dirty="0"/>
              <a:t> Act</a:t>
            </a:r>
            <a:r>
              <a:rPr lang="hr-HR" dirty="0"/>
              <a:t>)</a:t>
            </a:r>
          </a:p>
          <a:p>
            <a:pPr lvl="1"/>
            <a:r>
              <a:rPr lang="hr-HR" dirty="0"/>
              <a:t>a</a:t>
            </a:r>
            <a:r>
              <a:rPr lang="en-US" dirty="0" err="1"/>
              <a:t>fter</a:t>
            </a:r>
            <a:r>
              <a:rPr lang="en-US" dirty="0"/>
              <a:t> the expiration of pa</a:t>
            </a:r>
            <a:r>
              <a:rPr lang="hr-HR" dirty="0"/>
              <a:t>rental</a:t>
            </a:r>
            <a:r>
              <a:rPr lang="en-US" dirty="0"/>
              <a:t> leave, a worker has </a:t>
            </a:r>
            <a:r>
              <a:rPr lang="en-US" u="sng" dirty="0"/>
              <a:t>the right to return to the jobs </a:t>
            </a:r>
            <a:r>
              <a:rPr lang="en-US" dirty="0"/>
              <a:t> worked on before using </a:t>
            </a:r>
            <a:r>
              <a:rPr lang="en-US" dirty="0" err="1"/>
              <a:t>th</a:t>
            </a:r>
            <a:r>
              <a:rPr lang="hr-HR" dirty="0"/>
              <a:t>e</a:t>
            </a:r>
            <a:r>
              <a:rPr lang="en-US" dirty="0"/>
              <a:t> </a:t>
            </a:r>
            <a:r>
              <a:rPr lang="hr-HR" dirty="0"/>
              <a:t>leave (a</a:t>
            </a:r>
            <a:r>
              <a:rPr lang="en-US" dirty="0"/>
              <a:t>rt.34.</a:t>
            </a:r>
            <a:r>
              <a:rPr lang="hr-HR" dirty="0"/>
              <a:t> of the</a:t>
            </a:r>
            <a:r>
              <a:rPr lang="en-US" dirty="0"/>
              <a:t> </a:t>
            </a:r>
            <a:r>
              <a:rPr lang="en-US" dirty="0" err="1"/>
              <a:t>Labour</a:t>
            </a:r>
            <a:r>
              <a:rPr lang="en-US" dirty="0"/>
              <a:t> Act</a:t>
            </a:r>
            <a:r>
              <a:rPr lang="hr-HR" dirty="0"/>
              <a:t>)</a:t>
            </a:r>
          </a:p>
          <a:p>
            <a:pPr lvl="1"/>
            <a:r>
              <a:rPr lang="en-US" u="sng" dirty="0"/>
              <a:t>discrimination</a:t>
            </a:r>
            <a:r>
              <a:rPr lang="en-US" dirty="0"/>
              <a:t> in the field of employment and occupation in the public or private sector, including public bodies,</a:t>
            </a:r>
            <a:r>
              <a:rPr lang="hr-HR" dirty="0"/>
              <a:t> </a:t>
            </a:r>
            <a:r>
              <a:rPr lang="hr-HR" u="sng" dirty="0"/>
              <a:t>is forbidden </a:t>
            </a:r>
            <a:r>
              <a:rPr lang="en-US" dirty="0"/>
              <a:t>in relation to</a:t>
            </a:r>
            <a:r>
              <a:rPr lang="hr-HR" dirty="0"/>
              <a:t>: ....6.</a:t>
            </a:r>
            <a:r>
              <a:rPr lang="en-US" dirty="0"/>
              <a:t> balance between a professional and private life </a:t>
            </a:r>
            <a:r>
              <a:rPr lang="hr-HR" dirty="0"/>
              <a:t>(art.13. of the Gender Equality Act)</a:t>
            </a:r>
          </a:p>
          <a:p>
            <a:pPr lvl="1"/>
            <a:r>
              <a:rPr lang="en-US" dirty="0"/>
              <a:t>if the employee makes it likely that he was placed in a disadvantageous position due to </a:t>
            </a:r>
            <a:r>
              <a:rPr lang="hr-HR" dirty="0"/>
              <a:t>use of the parental leave</a:t>
            </a:r>
            <a:r>
              <a:rPr lang="en-US" dirty="0"/>
              <a:t>, </a:t>
            </a:r>
            <a:r>
              <a:rPr lang="en-US" u="sng" dirty="0"/>
              <a:t>the burden of proof shifts to the employer</a:t>
            </a:r>
            <a:r>
              <a:rPr lang="hr-HR" u="sng" dirty="0"/>
              <a:t> </a:t>
            </a:r>
            <a:r>
              <a:rPr lang="hr-HR" dirty="0"/>
              <a:t>(a</a:t>
            </a:r>
            <a:r>
              <a:rPr lang="en-US" dirty="0"/>
              <a:t>rt.</a:t>
            </a:r>
            <a:r>
              <a:rPr lang="hr-HR" dirty="0"/>
              <a:t>1</a:t>
            </a:r>
            <a:r>
              <a:rPr lang="en-US" dirty="0"/>
              <a:t>3</a:t>
            </a:r>
            <a:r>
              <a:rPr lang="hr-HR" dirty="0"/>
              <a:t>5</a:t>
            </a:r>
            <a:r>
              <a:rPr lang="en-US" dirty="0"/>
              <a:t>.</a:t>
            </a:r>
            <a:r>
              <a:rPr lang="hr-HR" dirty="0"/>
              <a:t> of the</a:t>
            </a:r>
            <a:r>
              <a:rPr lang="en-US" dirty="0"/>
              <a:t> </a:t>
            </a:r>
            <a:r>
              <a:rPr lang="en-US" dirty="0" err="1"/>
              <a:t>Labour</a:t>
            </a:r>
            <a:r>
              <a:rPr lang="en-US" dirty="0"/>
              <a:t> Act</a:t>
            </a:r>
            <a:r>
              <a:rPr lang="hr-HR" dirty="0"/>
              <a:t>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Equinet Seminar on the Work-life Balance Directive's transposition-Brussels, 13/6/2023.</a:t>
            </a:r>
          </a:p>
        </p:txBody>
      </p:sp>
    </p:spTree>
    <p:extLst>
      <p:ext uri="{BB962C8B-B14F-4D97-AF65-F5344CB8AC3E}">
        <p14:creationId xmlns:p14="http://schemas.microsoft.com/office/powerpoint/2010/main" val="38198744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820D3E3E695243A18602BCD7DE657A" ma:contentTypeVersion="17" ma:contentTypeDescription="Create a new document." ma:contentTypeScope="" ma:versionID="1016ac3b5daa0d1bb70761a6c57a042e">
  <xsd:schema xmlns:xsd="http://www.w3.org/2001/XMLSchema" xmlns:xs="http://www.w3.org/2001/XMLSchema" xmlns:p="http://schemas.microsoft.com/office/2006/metadata/properties" xmlns:ns2="5dcaf206-b009-4658-99e1-4d638e44d8f5" xmlns:ns3="1fbf4851-1fe8-4378-a6d9-5967d98f316b" targetNamespace="http://schemas.microsoft.com/office/2006/metadata/properties" ma:root="true" ma:fieldsID="e8bea6249a1289fc437d78fd6bb227c6" ns2:_="" ns3:_="">
    <xsd:import namespace="5dcaf206-b009-4658-99e1-4d638e44d8f5"/>
    <xsd:import namespace="1fbf4851-1fe8-4378-a6d9-5967d98f31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URL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caf206-b009-4658-99e1-4d638e44d8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URL" ma:index="20" nillable="true" ma:displayName="URL" ma:format="Hyperlink" ma:internalName="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591b2610-8ca3-4954-baf1-f497d7f4fe9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bf4851-1fe8-4378-a6d9-5967d98f316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1a178bd2-4b36-41f2-9a25-ef564fee8ee7}" ma:internalName="TaxCatchAll" ma:showField="CatchAllData" ma:web="1fbf4851-1fe8-4378-a6d9-5967d98f31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E6A8F3-DC1B-48D7-997B-18396BFADF8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904510-7CBF-4CD2-97FA-0BB1ACC089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caf206-b009-4658-99e1-4d638e44d8f5"/>
    <ds:schemaRef ds:uri="1fbf4851-1fe8-4378-a6d9-5967d98f31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1505</TotalTime>
  <Words>1642</Words>
  <Application>Microsoft Office PowerPoint</Application>
  <PresentationFormat>Widescreen</PresentationFormat>
  <Paragraphs>107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Trebuchet MS</vt:lpstr>
      <vt:lpstr>Wingdings 3</vt:lpstr>
      <vt:lpstr>Facet</vt:lpstr>
      <vt:lpstr>  Equinet Seminar  Work-Life Balance Directive  </vt:lpstr>
      <vt:lpstr>The legislative channels of transposition</vt:lpstr>
      <vt:lpstr>Paternity leave (I) </vt:lpstr>
      <vt:lpstr>Paternity leave (II) </vt:lpstr>
      <vt:lpstr>Paternity leave (III) </vt:lpstr>
      <vt:lpstr>Parental leave (IV)</vt:lpstr>
      <vt:lpstr>Parental leave (V)</vt:lpstr>
      <vt:lpstr>Parental leave (VI)</vt:lpstr>
      <vt:lpstr>Parental leave (VII)</vt:lpstr>
      <vt:lpstr>Carers' leave</vt:lpstr>
      <vt:lpstr>Flexible Working Arrangements (I)</vt:lpstr>
      <vt:lpstr>Flexible Working Arrangements (II)</vt:lpstr>
      <vt:lpstr>Additional information</vt:lpstr>
      <vt:lpstr>Many thanks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Equinet Seminar  Work-Life Balance DirectiveBRUSSELS, 13.6.1023.</dc:title>
  <dc:creator>progress1</dc:creator>
  <cp:lastModifiedBy>Chiara d'Agni</cp:lastModifiedBy>
  <cp:revision>35</cp:revision>
  <dcterms:created xsi:type="dcterms:W3CDTF">2023-06-10T12:05:50Z</dcterms:created>
  <dcterms:modified xsi:type="dcterms:W3CDTF">2023-06-21T09:42:37Z</dcterms:modified>
</cp:coreProperties>
</file>