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3"/>
  </p:sldMasterIdLst>
  <p:notesMasterIdLst>
    <p:notesMasterId r:id="rId25"/>
  </p:notesMasterIdLst>
  <p:handoutMasterIdLst>
    <p:handoutMasterId r:id="rId26"/>
  </p:handoutMasterIdLst>
  <p:sldIdLst>
    <p:sldId id="257" r:id="rId4"/>
    <p:sldId id="262" r:id="rId5"/>
    <p:sldId id="265" r:id="rId6"/>
    <p:sldId id="263" r:id="rId7"/>
    <p:sldId id="264" r:id="rId8"/>
    <p:sldId id="266" r:id="rId9"/>
    <p:sldId id="269" r:id="rId10"/>
    <p:sldId id="270" r:id="rId11"/>
    <p:sldId id="271" r:id="rId12"/>
    <p:sldId id="272" r:id="rId13"/>
    <p:sldId id="274" r:id="rId14"/>
    <p:sldId id="273" r:id="rId15"/>
    <p:sldId id="424" r:id="rId16"/>
    <p:sldId id="425" r:id="rId17"/>
    <p:sldId id="482" r:id="rId18"/>
    <p:sldId id="490" r:id="rId19"/>
    <p:sldId id="491" r:id="rId20"/>
    <p:sldId id="483" r:id="rId21"/>
    <p:sldId id="492" r:id="rId22"/>
    <p:sldId id="493" r:id="rId23"/>
    <p:sldId id="423" r:id="rId24"/>
  </p:sldIdLst>
  <p:sldSz cx="12192000" cy="6858000"/>
  <p:notesSz cx="6858000" cy="9144000"/>
  <p:custDataLst>
    <p:tags r:id="rId27"/>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F05D5-D613-4C13-BAC4-1595411C9FCA}" v="2128" dt="2023-06-21T09:38:3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8" autoAdjust="0"/>
  </p:normalViewPr>
  <p:slideViewPr>
    <p:cSldViewPr snapToGrid="0">
      <p:cViewPr varScale="1">
        <p:scale>
          <a:sx n="78" d="100"/>
          <a:sy n="78" d="100"/>
        </p:scale>
        <p:origin x="77" y="40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d'Agni" userId="03f76273-879d-4113-92d8-e575004433e4" providerId="ADAL" clId="{814F05D5-D613-4C13-BAC4-1595411C9FCA}"/>
    <pc:docChg chg="modSld">
      <pc:chgData name="Chiara d'Agni" userId="03f76273-879d-4113-92d8-e575004433e4" providerId="ADAL" clId="{814F05D5-D613-4C13-BAC4-1595411C9FCA}" dt="2023-06-21T09:39:25.696" v="3153" actId="962"/>
      <pc:docMkLst>
        <pc:docMk/>
      </pc:docMkLst>
      <pc:sldChg chg="modSp mod">
        <pc:chgData name="Chiara d'Agni" userId="03f76273-879d-4113-92d8-e575004433e4" providerId="ADAL" clId="{814F05D5-D613-4C13-BAC4-1595411C9FCA}" dt="2023-06-21T09:37:59.517" v="2858" actId="962"/>
        <pc:sldMkLst>
          <pc:docMk/>
          <pc:sldMk cId="2584280759" sldId="257"/>
        </pc:sldMkLst>
        <pc:picChg chg="mod">
          <ac:chgData name="Chiara d'Agni" userId="03f76273-879d-4113-92d8-e575004433e4" providerId="ADAL" clId="{814F05D5-D613-4C13-BAC4-1595411C9FCA}" dt="2023-06-21T09:37:59.517" v="2858" actId="962"/>
          <ac:picMkLst>
            <pc:docMk/>
            <pc:sldMk cId="2584280759" sldId="257"/>
            <ac:picMk id="6" creationId="{8045422F-7258-40AC-BD2E-2469AA448922}"/>
          </ac:picMkLst>
        </pc:picChg>
      </pc:sldChg>
      <pc:sldChg chg="modSp mod">
        <pc:chgData name="Chiara d'Agni" userId="03f76273-879d-4113-92d8-e575004433e4" providerId="ADAL" clId="{814F05D5-D613-4C13-BAC4-1595411C9FCA}" dt="2023-06-21T09:31:36.424" v="1415" actId="13244"/>
        <pc:sldMkLst>
          <pc:docMk/>
          <pc:sldMk cId="436193268" sldId="262"/>
        </pc:sldMkLst>
        <pc:spChg chg="ord">
          <ac:chgData name="Chiara d'Agni" userId="03f76273-879d-4113-92d8-e575004433e4" providerId="ADAL" clId="{814F05D5-D613-4C13-BAC4-1595411C9FCA}" dt="2023-06-21T09:31:34.604" v="1414" actId="13244"/>
          <ac:spMkLst>
            <pc:docMk/>
            <pc:sldMk cId="436193268" sldId="262"/>
            <ac:spMk id="2" creationId="{E496270A-7A27-CF5D-CDEF-F56E5D21D813}"/>
          </ac:spMkLst>
        </pc:spChg>
        <pc:spChg chg="ord">
          <ac:chgData name="Chiara d'Agni" userId="03f76273-879d-4113-92d8-e575004433e4" providerId="ADAL" clId="{814F05D5-D613-4C13-BAC4-1595411C9FCA}" dt="2023-06-21T09:31:36.424" v="1415" actId="13244"/>
          <ac:spMkLst>
            <pc:docMk/>
            <pc:sldMk cId="436193268" sldId="262"/>
            <ac:spMk id="3" creationId="{185E044B-C956-ACD4-B258-667B30EA2771}"/>
          </ac:spMkLst>
        </pc:spChg>
        <pc:spChg chg="mod">
          <ac:chgData name="Chiara d'Agni" userId="03f76273-879d-4113-92d8-e575004433e4" providerId="ADAL" clId="{814F05D5-D613-4C13-BAC4-1595411C9FCA}" dt="2023-06-21T09:31:32.609" v="1413" actId="962"/>
          <ac:spMkLst>
            <pc:docMk/>
            <pc:sldMk cId="436193268" sldId="262"/>
            <ac:spMk id="4" creationId="{08C36977-0662-8F9D-0C3F-3F0F7B44A153}"/>
          </ac:spMkLst>
        </pc:spChg>
        <pc:picChg chg="mod">
          <ac:chgData name="Chiara d'Agni" userId="03f76273-879d-4113-92d8-e575004433e4" providerId="ADAL" clId="{814F05D5-D613-4C13-BAC4-1595411C9FCA}" dt="2023-06-21T09:31:30.298" v="1412" actId="962"/>
          <ac:picMkLst>
            <pc:docMk/>
            <pc:sldMk cId="436193268" sldId="262"/>
            <ac:picMk id="6" creationId="{9563990F-6B3A-9F58-9BCB-41E767B6E0AA}"/>
          </ac:picMkLst>
        </pc:picChg>
      </pc:sldChg>
      <pc:sldChg chg="modSp mod">
        <pc:chgData name="Chiara d'Agni" userId="03f76273-879d-4113-92d8-e575004433e4" providerId="ADAL" clId="{814F05D5-D613-4C13-BAC4-1595411C9FCA}" dt="2023-06-21T09:31:52.345" v="1420" actId="962"/>
        <pc:sldMkLst>
          <pc:docMk/>
          <pc:sldMk cId="1826717479" sldId="263"/>
        </pc:sldMkLst>
        <pc:spChg chg="mod ord">
          <ac:chgData name="Chiara d'Agni" userId="03f76273-879d-4113-92d8-e575004433e4" providerId="ADAL" clId="{814F05D5-D613-4C13-BAC4-1595411C9FCA}" dt="2023-06-21T09:31:52.345" v="1420" actId="962"/>
          <ac:spMkLst>
            <pc:docMk/>
            <pc:sldMk cId="1826717479" sldId="263"/>
            <ac:spMk id="4" creationId="{1CEBC66C-E6EE-FF9B-E1BE-EDDD73569996}"/>
          </ac:spMkLst>
        </pc:spChg>
        <pc:spChg chg="ord">
          <ac:chgData name="Chiara d'Agni" userId="03f76273-879d-4113-92d8-e575004433e4" providerId="ADAL" clId="{814F05D5-D613-4C13-BAC4-1595411C9FCA}" dt="2023-06-21T09:31:48.426" v="1418" actId="13244"/>
          <ac:spMkLst>
            <pc:docMk/>
            <pc:sldMk cId="1826717479" sldId="263"/>
            <ac:spMk id="10" creationId="{D7536FE2-483A-19AC-BDF2-C708CF62A09B}"/>
          </ac:spMkLst>
        </pc:spChg>
        <pc:picChg chg="mod">
          <ac:chgData name="Chiara d'Agni" userId="03f76273-879d-4113-92d8-e575004433e4" providerId="ADAL" clId="{814F05D5-D613-4C13-BAC4-1595411C9FCA}" dt="2023-06-21T09:31:44.087" v="1417" actId="962"/>
          <ac:picMkLst>
            <pc:docMk/>
            <pc:sldMk cId="1826717479" sldId="263"/>
            <ac:picMk id="5" creationId="{52AB8336-7895-42BC-14A7-5ED54F276BAF}"/>
          </ac:picMkLst>
        </pc:picChg>
      </pc:sldChg>
      <pc:sldChg chg="modSp mod">
        <pc:chgData name="Chiara d'Agni" userId="03f76273-879d-4113-92d8-e575004433e4" providerId="ADAL" clId="{814F05D5-D613-4C13-BAC4-1595411C9FCA}" dt="2023-06-21T09:16:52.847" v="0" actId="962"/>
        <pc:sldMkLst>
          <pc:docMk/>
          <pc:sldMk cId="2550563555" sldId="264"/>
        </pc:sldMkLst>
        <pc:picChg chg="mod">
          <ac:chgData name="Chiara d'Agni" userId="03f76273-879d-4113-92d8-e575004433e4" providerId="ADAL" clId="{814F05D5-D613-4C13-BAC4-1595411C9FCA}" dt="2023-06-21T09:16:52.847" v="0" actId="962"/>
          <ac:picMkLst>
            <pc:docMk/>
            <pc:sldMk cId="2550563555" sldId="264"/>
            <ac:picMk id="7" creationId="{C9EB6ABD-6B1C-8DEE-885A-6B56AC004C20}"/>
          </ac:picMkLst>
        </pc:picChg>
      </pc:sldChg>
      <pc:sldChg chg="modSp mod">
        <pc:chgData name="Chiara d'Agni" userId="03f76273-879d-4113-92d8-e575004433e4" providerId="ADAL" clId="{814F05D5-D613-4C13-BAC4-1595411C9FCA}" dt="2023-06-21T09:32:08.170" v="1424" actId="13244"/>
        <pc:sldMkLst>
          <pc:docMk/>
          <pc:sldMk cId="619638562" sldId="266"/>
        </pc:sldMkLst>
        <pc:spChg chg="mod ord">
          <ac:chgData name="Chiara d'Agni" userId="03f76273-879d-4113-92d8-e575004433e4" providerId="ADAL" clId="{814F05D5-D613-4C13-BAC4-1595411C9FCA}" dt="2023-06-21T09:32:08.170" v="1424" actId="13244"/>
          <ac:spMkLst>
            <pc:docMk/>
            <pc:sldMk cId="619638562" sldId="266"/>
            <ac:spMk id="5" creationId="{1A67FAD5-BEED-8000-C698-664251E13EA6}"/>
          </ac:spMkLst>
        </pc:spChg>
        <pc:picChg chg="mod ord">
          <ac:chgData name="Chiara d'Agni" userId="03f76273-879d-4113-92d8-e575004433e4" providerId="ADAL" clId="{814F05D5-D613-4C13-BAC4-1595411C9FCA}" dt="2023-06-21T09:32:04.068" v="1422" actId="13244"/>
          <ac:picMkLst>
            <pc:docMk/>
            <pc:sldMk cId="619638562" sldId="266"/>
            <ac:picMk id="2050" creationId="{9F0FACE0-0C03-BB71-4083-A91CAA64D2EA}"/>
          </ac:picMkLst>
        </pc:picChg>
      </pc:sldChg>
      <pc:sldChg chg="modSp mod">
        <pc:chgData name="Chiara d'Agni" userId="03f76273-879d-4113-92d8-e575004433e4" providerId="ADAL" clId="{814F05D5-D613-4C13-BAC4-1595411C9FCA}" dt="2023-06-21T09:37:50.852" v="2857" actId="13244"/>
        <pc:sldMkLst>
          <pc:docMk/>
          <pc:sldMk cId="3340675823" sldId="269"/>
        </pc:sldMkLst>
        <pc:spChg chg="mod ord">
          <ac:chgData name="Chiara d'Agni" userId="03f76273-879d-4113-92d8-e575004433e4" providerId="ADAL" clId="{814F05D5-D613-4C13-BAC4-1595411C9FCA}" dt="2023-06-21T09:37:25.138" v="2855" actId="962"/>
          <ac:spMkLst>
            <pc:docMk/>
            <pc:sldMk cId="3340675823" sldId="269"/>
            <ac:spMk id="3" creationId="{34613D8F-C699-670D-8B51-56A93AB76F76}"/>
          </ac:spMkLst>
        </pc:spChg>
        <pc:spChg chg="mod ord">
          <ac:chgData name="Chiara d'Agni" userId="03f76273-879d-4113-92d8-e575004433e4" providerId="ADAL" clId="{814F05D5-D613-4C13-BAC4-1595411C9FCA}" dt="2023-06-21T09:34:34.831" v="2026" actId="13244"/>
          <ac:spMkLst>
            <pc:docMk/>
            <pc:sldMk cId="3340675823" sldId="269"/>
            <ac:spMk id="8" creationId="{2EC1E854-E6C9-3734-E0AA-2A2FB519845E}"/>
          </ac:spMkLst>
        </pc:spChg>
        <pc:spChg chg="ord">
          <ac:chgData name="Chiara d'Agni" userId="03f76273-879d-4113-92d8-e575004433e4" providerId="ADAL" clId="{814F05D5-D613-4C13-BAC4-1595411C9FCA}" dt="2023-06-21T09:34:28.643" v="2024" actId="13244"/>
          <ac:spMkLst>
            <pc:docMk/>
            <pc:sldMk cId="3340675823" sldId="269"/>
            <ac:spMk id="13" creationId="{FB53E267-7BF1-5424-FC3E-F268F139CD43}"/>
          </ac:spMkLst>
        </pc:spChg>
        <pc:picChg chg="mod">
          <ac:chgData name="Chiara d'Agni" userId="03f76273-879d-4113-92d8-e575004433e4" providerId="ADAL" clId="{814F05D5-D613-4C13-BAC4-1595411C9FCA}" dt="2023-06-21T09:37:50.852" v="2857" actId="13244"/>
          <ac:picMkLst>
            <pc:docMk/>
            <pc:sldMk cId="3340675823" sldId="269"/>
            <ac:picMk id="3076" creationId="{F61CB0EC-961B-3F83-CC71-1ED4CC03DD53}"/>
          </ac:picMkLst>
        </pc:picChg>
        <pc:picChg chg="mod">
          <ac:chgData name="Chiara d'Agni" userId="03f76273-879d-4113-92d8-e575004433e4" providerId="ADAL" clId="{814F05D5-D613-4C13-BAC4-1595411C9FCA}" dt="2023-06-21T09:37:23.554" v="2853" actId="962"/>
          <ac:picMkLst>
            <pc:docMk/>
            <pc:sldMk cId="3340675823" sldId="269"/>
            <ac:picMk id="3078" creationId="{05FB29B7-C8BE-AD42-318A-A38C36F13092}"/>
          </ac:picMkLst>
        </pc:picChg>
      </pc:sldChg>
      <pc:sldChg chg="modSp mod">
        <pc:chgData name="Chiara d'Agni" userId="03f76273-879d-4113-92d8-e575004433e4" providerId="ADAL" clId="{814F05D5-D613-4C13-BAC4-1595411C9FCA}" dt="2023-06-21T09:25:10.680" v="4" actId="962"/>
        <pc:sldMkLst>
          <pc:docMk/>
          <pc:sldMk cId="1748447845" sldId="271"/>
        </pc:sldMkLst>
        <pc:picChg chg="mod">
          <ac:chgData name="Chiara d'Agni" userId="03f76273-879d-4113-92d8-e575004433e4" providerId="ADAL" clId="{814F05D5-D613-4C13-BAC4-1595411C9FCA}" dt="2023-06-21T09:25:07.984" v="3" actId="962"/>
          <ac:picMkLst>
            <pc:docMk/>
            <pc:sldMk cId="1748447845" sldId="271"/>
            <ac:picMk id="6" creationId="{125CF26C-1DA0-B1E2-9EAC-C23D719EDC17}"/>
          </ac:picMkLst>
        </pc:picChg>
        <pc:picChg chg="mod">
          <ac:chgData name="Chiara d'Agni" userId="03f76273-879d-4113-92d8-e575004433e4" providerId="ADAL" clId="{814F05D5-D613-4C13-BAC4-1595411C9FCA}" dt="2023-06-21T09:25:10.680" v="4" actId="962"/>
          <ac:picMkLst>
            <pc:docMk/>
            <pc:sldMk cId="1748447845" sldId="271"/>
            <ac:picMk id="7" creationId="{16AE7259-C1B8-60B3-117D-EEB80130FBC1}"/>
          </ac:picMkLst>
        </pc:picChg>
        <pc:picChg chg="mod">
          <ac:chgData name="Chiara d'Agni" userId="03f76273-879d-4113-92d8-e575004433e4" providerId="ADAL" clId="{814F05D5-D613-4C13-BAC4-1595411C9FCA}" dt="2023-06-21T09:25:05.455" v="2" actId="962"/>
          <ac:picMkLst>
            <pc:docMk/>
            <pc:sldMk cId="1748447845" sldId="271"/>
            <ac:picMk id="8" creationId="{9C916A5B-4CF2-CA4F-A431-A4D60F631439}"/>
          </ac:picMkLst>
        </pc:picChg>
      </pc:sldChg>
      <pc:sldChg chg="modSp">
        <pc:chgData name="Chiara d'Agni" userId="03f76273-879d-4113-92d8-e575004433e4" providerId="ADAL" clId="{814F05D5-D613-4C13-BAC4-1595411C9FCA}" dt="2023-06-21T09:28:44.255" v="702" actId="962"/>
        <pc:sldMkLst>
          <pc:docMk/>
          <pc:sldMk cId="3867962192" sldId="273"/>
        </pc:sldMkLst>
        <pc:graphicFrameChg chg="mod">
          <ac:chgData name="Chiara d'Agni" userId="03f76273-879d-4113-92d8-e575004433e4" providerId="ADAL" clId="{814F05D5-D613-4C13-BAC4-1595411C9FCA}" dt="2023-06-21T09:28:44.255" v="702" actId="962"/>
          <ac:graphicFrameMkLst>
            <pc:docMk/>
            <pc:sldMk cId="3867962192" sldId="273"/>
            <ac:graphicFrameMk id="8" creationId="{6074F82F-61D8-4F1C-AAD4-A52F51212973}"/>
          </ac:graphicFrameMkLst>
        </pc:graphicFrameChg>
      </pc:sldChg>
      <pc:sldChg chg="modSp">
        <pc:chgData name="Chiara d'Agni" userId="03f76273-879d-4113-92d8-e575004433e4" providerId="ADAL" clId="{814F05D5-D613-4C13-BAC4-1595411C9FCA}" dt="2023-06-21T09:27:22.994" v="390" actId="962"/>
        <pc:sldMkLst>
          <pc:docMk/>
          <pc:sldMk cId="3793878003" sldId="274"/>
        </pc:sldMkLst>
        <pc:graphicFrameChg chg="mod">
          <ac:chgData name="Chiara d'Agni" userId="03f76273-879d-4113-92d8-e575004433e4" providerId="ADAL" clId="{814F05D5-D613-4C13-BAC4-1595411C9FCA}" dt="2023-06-21T09:27:22.994" v="390" actId="962"/>
          <ac:graphicFrameMkLst>
            <pc:docMk/>
            <pc:sldMk cId="3793878003" sldId="274"/>
            <ac:graphicFrameMk id="10" creationId="{8E2CA282-B36D-4C0E-A165-A40A1FB70508}"/>
          </ac:graphicFrameMkLst>
        </pc:graphicFrameChg>
      </pc:sldChg>
      <pc:sldChg chg="modSp">
        <pc:chgData name="Chiara d'Agni" userId="03f76273-879d-4113-92d8-e575004433e4" providerId="ADAL" clId="{814F05D5-D613-4C13-BAC4-1595411C9FCA}" dt="2023-06-21T09:38:32.103" v="2861" actId="962"/>
        <pc:sldMkLst>
          <pc:docMk/>
          <pc:sldMk cId="2393360312" sldId="424"/>
        </pc:sldMkLst>
        <pc:picChg chg="mod">
          <ac:chgData name="Chiara d'Agni" userId="03f76273-879d-4113-92d8-e575004433e4" providerId="ADAL" clId="{814F05D5-D613-4C13-BAC4-1595411C9FCA}" dt="2023-06-21T09:38:32.103" v="2861" actId="962"/>
          <ac:picMkLst>
            <pc:docMk/>
            <pc:sldMk cId="2393360312" sldId="424"/>
            <ac:picMk id="2" creationId="{BE2C8BB9-DC4D-55C8-B266-22786F4242C8}"/>
          </ac:picMkLst>
        </pc:picChg>
      </pc:sldChg>
      <pc:sldChg chg="modSp mod">
        <pc:chgData name="Chiara d'Agni" userId="03f76273-879d-4113-92d8-e575004433e4" providerId="ADAL" clId="{814F05D5-D613-4C13-BAC4-1595411C9FCA}" dt="2023-06-21T09:39:25.696" v="3153" actId="962"/>
        <pc:sldMkLst>
          <pc:docMk/>
          <pc:sldMk cId="2280823417" sldId="425"/>
        </pc:sldMkLst>
        <pc:picChg chg="mod">
          <ac:chgData name="Chiara d'Agni" userId="03f76273-879d-4113-92d8-e575004433e4" providerId="ADAL" clId="{814F05D5-D613-4C13-BAC4-1595411C9FCA}" dt="2023-06-21T09:39:25.696" v="3153" actId="962"/>
          <ac:picMkLst>
            <pc:docMk/>
            <pc:sldMk cId="2280823417" sldId="425"/>
            <ac:picMk id="5" creationId="{0CDDC953-D4AF-D450-5D5C-25D438C91CDA}"/>
          </ac:picMkLst>
        </pc:picChg>
      </pc:sldChg>
      <pc:sldChg chg="modSp">
        <pc:chgData name="Chiara d'Agni" userId="03f76273-879d-4113-92d8-e575004433e4" providerId="ADAL" clId="{814F05D5-D613-4C13-BAC4-1595411C9FCA}" dt="2023-06-21T09:38:21.624" v="2860" actId="962"/>
        <pc:sldMkLst>
          <pc:docMk/>
          <pc:sldMk cId="366187282" sldId="482"/>
        </pc:sldMkLst>
        <pc:picChg chg="mod">
          <ac:chgData name="Chiara d'Agni" userId="03f76273-879d-4113-92d8-e575004433e4" providerId="ADAL" clId="{814F05D5-D613-4C13-BAC4-1595411C9FCA}" dt="2023-06-21T09:38:21.624" v="2860" actId="962"/>
          <ac:picMkLst>
            <pc:docMk/>
            <pc:sldMk cId="366187282" sldId="482"/>
            <ac:picMk id="5122" creationId="{3D731FFA-2F5D-9CA0-2E17-772931F392D8}"/>
          </ac:picMkLst>
        </pc:picChg>
      </pc:sldChg>
      <pc:sldChg chg="modSp mod">
        <pc:chgData name="Chiara d'Agni" userId="03f76273-879d-4113-92d8-e575004433e4" providerId="ADAL" clId="{814F05D5-D613-4C13-BAC4-1595411C9FCA}" dt="2023-06-21T09:31:20.447" v="1410" actId="962"/>
        <pc:sldMkLst>
          <pc:docMk/>
          <pc:sldMk cId="1128821576" sldId="483"/>
        </pc:sldMkLst>
        <pc:picChg chg="mod">
          <ac:chgData name="Chiara d'Agni" userId="03f76273-879d-4113-92d8-e575004433e4" providerId="ADAL" clId="{814F05D5-D613-4C13-BAC4-1595411C9FCA}" dt="2023-06-21T09:31:20.447" v="1410" actId="962"/>
          <ac:picMkLst>
            <pc:docMk/>
            <pc:sldMk cId="1128821576" sldId="483"/>
            <ac:picMk id="6" creationId="{E4A3B24F-8BB3-54A3-BE85-23814A5376C5}"/>
          </ac:picMkLst>
        </pc:picChg>
      </pc:sldChg>
      <pc:sldChg chg="modSp mod">
        <pc:chgData name="Chiara d'Agni" userId="03f76273-879d-4113-92d8-e575004433e4" providerId="ADAL" clId="{814F05D5-D613-4C13-BAC4-1595411C9FCA}" dt="2023-06-21T09:37:39.218" v="2856" actId="13244"/>
        <pc:sldMkLst>
          <pc:docMk/>
          <pc:sldMk cId="3448428626" sldId="490"/>
        </pc:sldMkLst>
        <pc:spChg chg="ord">
          <ac:chgData name="Chiara d'Agni" userId="03f76273-879d-4113-92d8-e575004433e4" providerId="ADAL" clId="{814F05D5-D613-4C13-BAC4-1595411C9FCA}" dt="2023-06-21T09:37:39.218" v="2856" actId="13244"/>
          <ac:spMkLst>
            <pc:docMk/>
            <pc:sldMk cId="3448428626" sldId="490"/>
            <ac:spMk id="7" creationId="{6CF4D1FD-FC0F-2060-8B52-05F605496D09}"/>
          </ac:spMkLst>
        </pc:spChg>
        <pc:picChg chg="mod">
          <ac:chgData name="Chiara d'Agni" userId="03f76273-879d-4113-92d8-e575004433e4" providerId="ADAL" clId="{814F05D5-D613-4C13-BAC4-1595411C9FCA}" dt="2023-06-21T09:30:39.550" v="1170" actId="962"/>
          <ac:picMkLst>
            <pc:docMk/>
            <pc:sldMk cId="3448428626" sldId="490"/>
            <ac:picMk id="5" creationId="{CEEF10BC-BEBA-6156-BAF9-6B79ACD7FC5B}"/>
          </ac:picMkLst>
        </pc:picChg>
      </pc:sldChg>
      <pc:sldChg chg="modSp mod">
        <pc:chgData name="Chiara d'Agni" userId="03f76273-879d-4113-92d8-e575004433e4" providerId="ADAL" clId="{814F05D5-D613-4C13-BAC4-1595411C9FCA}" dt="2023-06-21T09:38:14.698" v="2859" actId="962"/>
        <pc:sldMkLst>
          <pc:docMk/>
          <pc:sldMk cId="3763291402" sldId="491"/>
        </pc:sldMkLst>
        <pc:picChg chg="mod">
          <ac:chgData name="Chiara d'Agni" userId="03f76273-879d-4113-92d8-e575004433e4" providerId="ADAL" clId="{814F05D5-D613-4C13-BAC4-1595411C9FCA}" dt="2023-06-21T09:38:14.698" v="2859" actId="962"/>
          <ac:picMkLst>
            <pc:docMk/>
            <pc:sldMk cId="3763291402" sldId="491"/>
            <ac:picMk id="5" creationId="{34D1F0AA-DC1C-8368-F4E4-D0A25B7891A1}"/>
          </ac:picMkLst>
        </pc:picChg>
      </pc:sldChg>
      <pc:sldChg chg="modSp mod">
        <pc:chgData name="Chiara d'Agni" userId="03f76273-879d-4113-92d8-e575004433e4" providerId="ADAL" clId="{814F05D5-D613-4C13-BAC4-1595411C9FCA}" dt="2023-06-21T09:31:24.608" v="1411" actId="962"/>
        <pc:sldMkLst>
          <pc:docMk/>
          <pc:sldMk cId="3183958707" sldId="492"/>
        </pc:sldMkLst>
        <pc:picChg chg="mod">
          <ac:chgData name="Chiara d'Agni" userId="03f76273-879d-4113-92d8-e575004433e4" providerId="ADAL" clId="{814F05D5-D613-4C13-BAC4-1595411C9FCA}" dt="2023-06-21T09:31:24.608" v="1411" actId="962"/>
          <ac:picMkLst>
            <pc:docMk/>
            <pc:sldMk cId="3183958707" sldId="492"/>
            <ac:picMk id="6" creationId="{0A4D18A3-27ED-C222-F736-3C1062D8EB8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0149565\Desktop\fish\flexibility%20paper\20221109%20tables%20figures%20r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0149565\Desktop\fish\flexibility%20paper\20221109%20tables%20figures%20r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appendixB!$A$2:$A$29</c:f>
              <c:strCache>
                <c:ptCount val="28"/>
                <c:pt idx="0">
                  <c:v>Denmark</c:v>
                </c:pt>
                <c:pt idx="1">
                  <c:v>Finland</c:v>
                </c:pt>
                <c:pt idx="2">
                  <c:v>Sweden</c:v>
                </c:pt>
                <c:pt idx="3">
                  <c:v>Estonia</c:v>
                </c:pt>
                <c:pt idx="4">
                  <c:v>Germany</c:v>
                </c:pt>
                <c:pt idx="5">
                  <c:v>The Netherlands</c:v>
                </c:pt>
                <c:pt idx="6">
                  <c:v>Austria</c:v>
                </c:pt>
                <c:pt idx="7">
                  <c:v>Czech Republic</c:v>
                </c:pt>
                <c:pt idx="8">
                  <c:v>Slovenia</c:v>
                </c:pt>
                <c:pt idx="9">
                  <c:v>Spain</c:v>
                </c:pt>
                <c:pt idx="10">
                  <c:v>France</c:v>
                </c:pt>
                <c:pt idx="11">
                  <c:v>Latvia</c:v>
                </c:pt>
                <c:pt idx="12">
                  <c:v>Belgium</c:v>
                </c:pt>
                <c:pt idx="13">
                  <c:v>Hungary</c:v>
                </c:pt>
                <c:pt idx="14">
                  <c:v>Luxembourg</c:v>
                </c:pt>
                <c:pt idx="15">
                  <c:v>Lithuania</c:v>
                </c:pt>
                <c:pt idx="16">
                  <c:v>Italy</c:v>
                </c:pt>
                <c:pt idx="17">
                  <c:v>Poland</c:v>
                </c:pt>
                <c:pt idx="18">
                  <c:v>Malta</c:v>
                </c:pt>
                <c:pt idx="19">
                  <c:v>Ireland</c:v>
                </c:pt>
                <c:pt idx="20">
                  <c:v>United Kingdom</c:v>
                </c:pt>
                <c:pt idx="21">
                  <c:v>Croatia</c:v>
                </c:pt>
                <c:pt idx="22">
                  <c:v>Bulgaria</c:v>
                </c:pt>
                <c:pt idx="23">
                  <c:v>Slovakia</c:v>
                </c:pt>
                <c:pt idx="24">
                  <c:v>Romania</c:v>
                </c:pt>
                <c:pt idx="25">
                  <c:v>Portugal</c:v>
                </c:pt>
                <c:pt idx="26">
                  <c:v>Cyrus</c:v>
                </c:pt>
                <c:pt idx="27">
                  <c:v>Greece</c:v>
                </c:pt>
              </c:strCache>
            </c:strRef>
          </c:cat>
          <c:val>
            <c:numRef>
              <c:f>appendixB!$B$2:$B$29</c:f>
              <c:numCache>
                <c:formatCode>General</c:formatCode>
                <c:ptCount val="28"/>
                <c:pt idx="0">
                  <c:v>12.5</c:v>
                </c:pt>
                <c:pt idx="1">
                  <c:v>14.92</c:v>
                </c:pt>
                <c:pt idx="2">
                  <c:v>16.670000000000002</c:v>
                </c:pt>
                <c:pt idx="3">
                  <c:v>17.16</c:v>
                </c:pt>
                <c:pt idx="4">
                  <c:v>17.63</c:v>
                </c:pt>
                <c:pt idx="5">
                  <c:v>17.82</c:v>
                </c:pt>
                <c:pt idx="6">
                  <c:v>18.059999999999999</c:v>
                </c:pt>
                <c:pt idx="7">
                  <c:v>21.66</c:v>
                </c:pt>
                <c:pt idx="8">
                  <c:v>23.08</c:v>
                </c:pt>
                <c:pt idx="9">
                  <c:v>23.55</c:v>
                </c:pt>
                <c:pt idx="10">
                  <c:v>23.89</c:v>
                </c:pt>
                <c:pt idx="11">
                  <c:v>25.66</c:v>
                </c:pt>
                <c:pt idx="12">
                  <c:v>26.94</c:v>
                </c:pt>
                <c:pt idx="13">
                  <c:v>26.94</c:v>
                </c:pt>
                <c:pt idx="14">
                  <c:v>28.66</c:v>
                </c:pt>
                <c:pt idx="15">
                  <c:v>29.05</c:v>
                </c:pt>
                <c:pt idx="16">
                  <c:v>29.67</c:v>
                </c:pt>
                <c:pt idx="17">
                  <c:v>30.17</c:v>
                </c:pt>
                <c:pt idx="18">
                  <c:v>30.99</c:v>
                </c:pt>
                <c:pt idx="19">
                  <c:v>31.11</c:v>
                </c:pt>
                <c:pt idx="20">
                  <c:v>32.24</c:v>
                </c:pt>
                <c:pt idx="21">
                  <c:v>32.9</c:v>
                </c:pt>
                <c:pt idx="22">
                  <c:v>34.03</c:v>
                </c:pt>
                <c:pt idx="23">
                  <c:v>34.08</c:v>
                </c:pt>
                <c:pt idx="24">
                  <c:v>38.979999999999997</c:v>
                </c:pt>
                <c:pt idx="25">
                  <c:v>39.22</c:v>
                </c:pt>
                <c:pt idx="26">
                  <c:v>43.22</c:v>
                </c:pt>
                <c:pt idx="27">
                  <c:v>53.8</c:v>
                </c:pt>
              </c:numCache>
            </c:numRef>
          </c:val>
          <c:extLst>
            <c:ext xmlns:c16="http://schemas.microsoft.com/office/drawing/2014/chart" uri="{C3380CC4-5D6E-409C-BE32-E72D297353CC}">
              <c16:uniqueId val="{00000000-B5E6-4C52-9FA6-D2880ED0EFD1}"/>
            </c:ext>
          </c:extLst>
        </c:ser>
        <c:dLbls>
          <c:showLegendKey val="0"/>
          <c:showVal val="0"/>
          <c:showCatName val="0"/>
          <c:showSerName val="0"/>
          <c:showPercent val="0"/>
          <c:showBubbleSize val="0"/>
        </c:dLbls>
        <c:gapWidth val="219"/>
        <c:overlap val="-27"/>
        <c:axId val="1529373247"/>
        <c:axId val="1530068703"/>
      </c:barChart>
      <c:catAx>
        <c:axId val="152937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530068703"/>
        <c:crosses val="autoZero"/>
        <c:auto val="1"/>
        <c:lblAlgn val="ctr"/>
        <c:lblOffset val="100"/>
        <c:noMultiLvlLbl val="0"/>
      </c:catAx>
      <c:valAx>
        <c:axId val="1530068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529373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appendixB!$E$2:$E$29</c:f>
              <c:strCache>
                <c:ptCount val="28"/>
                <c:pt idx="0">
                  <c:v>Finland</c:v>
                </c:pt>
                <c:pt idx="1">
                  <c:v>Estonia</c:v>
                </c:pt>
                <c:pt idx="2">
                  <c:v>Sweden</c:v>
                </c:pt>
                <c:pt idx="3">
                  <c:v>Bulgaria</c:v>
                </c:pt>
                <c:pt idx="4">
                  <c:v>Poland</c:v>
                </c:pt>
                <c:pt idx="5">
                  <c:v>Slovenia</c:v>
                </c:pt>
                <c:pt idx="6">
                  <c:v>Czech Republic</c:v>
                </c:pt>
                <c:pt idx="7">
                  <c:v>Denmark</c:v>
                </c:pt>
                <c:pt idx="8">
                  <c:v>Lithuania</c:v>
                </c:pt>
                <c:pt idx="9">
                  <c:v>Hungary</c:v>
                </c:pt>
                <c:pt idx="10">
                  <c:v>Latvia</c:v>
                </c:pt>
                <c:pt idx="11">
                  <c:v>Germany</c:v>
                </c:pt>
                <c:pt idx="12">
                  <c:v>Austria</c:v>
                </c:pt>
                <c:pt idx="13">
                  <c:v>Slovakia</c:v>
                </c:pt>
                <c:pt idx="14">
                  <c:v>Malta</c:v>
                </c:pt>
                <c:pt idx="15">
                  <c:v>United Kingdom</c:v>
                </c:pt>
                <c:pt idx="16">
                  <c:v>Croatia</c:v>
                </c:pt>
                <c:pt idx="17">
                  <c:v>The Netherlands</c:v>
                </c:pt>
                <c:pt idx="18">
                  <c:v>France</c:v>
                </c:pt>
                <c:pt idx="19">
                  <c:v>Portugal</c:v>
                </c:pt>
                <c:pt idx="20">
                  <c:v>Cyrus</c:v>
                </c:pt>
                <c:pt idx="21">
                  <c:v>Belgium</c:v>
                </c:pt>
                <c:pt idx="22">
                  <c:v>Ireland</c:v>
                </c:pt>
                <c:pt idx="23">
                  <c:v>Spain</c:v>
                </c:pt>
                <c:pt idx="24">
                  <c:v>Italy</c:v>
                </c:pt>
                <c:pt idx="25">
                  <c:v>Greece</c:v>
                </c:pt>
                <c:pt idx="26">
                  <c:v>Luxembourg</c:v>
                </c:pt>
                <c:pt idx="27">
                  <c:v>Romania</c:v>
                </c:pt>
              </c:strCache>
            </c:strRef>
          </c:cat>
          <c:val>
            <c:numRef>
              <c:f>appendixB!$F$2:$F$29</c:f>
              <c:numCache>
                <c:formatCode>General</c:formatCode>
                <c:ptCount val="28"/>
                <c:pt idx="0">
                  <c:v>6.85</c:v>
                </c:pt>
                <c:pt idx="1">
                  <c:v>12.87</c:v>
                </c:pt>
                <c:pt idx="2">
                  <c:v>15.76</c:v>
                </c:pt>
                <c:pt idx="3">
                  <c:v>21.47</c:v>
                </c:pt>
                <c:pt idx="4">
                  <c:v>21.49</c:v>
                </c:pt>
                <c:pt idx="5">
                  <c:v>21.61</c:v>
                </c:pt>
                <c:pt idx="6">
                  <c:v>22.85</c:v>
                </c:pt>
                <c:pt idx="7">
                  <c:v>23.68</c:v>
                </c:pt>
                <c:pt idx="8">
                  <c:v>23.81</c:v>
                </c:pt>
                <c:pt idx="9">
                  <c:v>25.31</c:v>
                </c:pt>
                <c:pt idx="10">
                  <c:v>26.32</c:v>
                </c:pt>
                <c:pt idx="11">
                  <c:v>27.56</c:v>
                </c:pt>
                <c:pt idx="12">
                  <c:v>29.35</c:v>
                </c:pt>
                <c:pt idx="13">
                  <c:v>29.96</c:v>
                </c:pt>
                <c:pt idx="14">
                  <c:v>30.99</c:v>
                </c:pt>
                <c:pt idx="15">
                  <c:v>31.02</c:v>
                </c:pt>
                <c:pt idx="16">
                  <c:v>31.61</c:v>
                </c:pt>
                <c:pt idx="17">
                  <c:v>33.619999999999997</c:v>
                </c:pt>
                <c:pt idx="18">
                  <c:v>37.61</c:v>
                </c:pt>
                <c:pt idx="19">
                  <c:v>38.729999999999997</c:v>
                </c:pt>
                <c:pt idx="20">
                  <c:v>39.83</c:v>
                </c:pt>
                <c:pt idx="21">
                  <c:v>41.1</c:v>
                </c:pt>
                <c:pt idx="22">
                  <c:v>41.11</c:v>
                </c:pt>
                <c:pt idx="23">
                  <c:v>43.69</c:v>
                </c:pt>
                <c:pt idx="24">
                  <c:v>43.9</c:v>
                </c:pt>
                <c:pt idx="25">
                  <c:v>46.2</c:v>
                </c:pt>
                <c:pt idx="26">
                  <c:v>48.78</c:v>
                </c:pt>
                <c:pt idx="27">
                  <c:v>49.58</c:v>
                </c:pt>
              </c:numCache>
            </c:numRef>
          </c:val>
          <c:extLst>
            <c:ext xmlns:c16="http://schemas.microsoft.com/office/drawing/2014/chart" uri="{C3380CC4-5D6E-409C-BE32-E72D297353CC}">
              <c16:uniqueId val="{00000000-BAF1-47A3-B37F-BB100024F0D3}"/>
            </c:ext>
          </c:extLst>
        </c:ser>
        <c:dLbls>
          <c:showLegendKey val="0"/>
          <c:showVal val="0"/>
          <c:showCatName val="0"/>
          <c:showSerName val="0"/>
          <c:showPercent val="0"/>
          <c:showBubbleSize val="0"/>
        </c:dLbls>
        <c:gapWidth val="219"/>
        <c:overlap val="-27"/>
        <c:axId val="1536513535"/>
        <c:axId val="1536512703"/>
      </c:barChart>
      <c:catAx>
        <c:axId val="153651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536512703"/>
        <c:crosses val="autoZero"/>
        <c:auto val="1"/>
        <c:lblAlgn val="ctr"/>
        <c:lblOffset val="100"/>
        <c:noMultiLvlLbl val="0"/>
      </c:catAx>
      <c:valAx>
        <c:axId val="153651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536513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6/21/2023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6/21/2023</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B56802B-70FA-41EA-BEAA-8B64D5BF1424}" type="datetime1">
              <a:rPr lang="en-US" smtClean="0"/>
              <a:t>6/21/2023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F512D428-74E3-499E-9255-6C7C463A82F6}" type="datetime1">
              <a:rPr lang="en-US" smtClean="0"/>
              <a:t>6/21/2023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AF379E8-AC6C-43B9-9222-BDF0AF9336F0}" type="datetime1">
              <a:rPr lang="en-US" smtClean="0"/>
              <a:t>6/21/2023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6/21/2023</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5" name="Date Placeholder 4"/>
          <p:cNvSpPr>
            <a:spLocks noGrp="1"/>
          </p:cNvSpPr>
          <p:nvPr>
            <p:ph type="dt" sz="half" idx="10"/>
          </p:nvPr>
        </p:nvSpPr>
        <p:spPr/>
        <p:txBody>
          <a:bodyPr rtlCol="0"/>
          <a:lstStyle/>
          <a:p>
            <a:pPr rtl="0"/>
            <a:fld id="{3064E64D-1B50-4EC0-83A1-DE58B45AB49E}" type="datetime1">
              <a:rPr lang="en-US" smtClean="0"/>
              <a:t>6/21/2023</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6/21/2023</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Date Placeholder 2"/>
          <p:cNvSpPr>
            <a:spLocks noGrp="1"/>
          </p:cNvSpPr>
          <p:nvPr>
            <p:ph type="dt" sz="half" idx="10"/>
          </p:nvPr>
        </p:nvSpPr>
        <p:spPr/>
        <p:txBody>
          <a:bodyPr rtlCol="0"/>
          <a:lstStyle/>
          <a:p>
            <a:pPr rtl="0"/>
            <a:fld id="{D81B1D06-1BCF-4BCB-9319-09267D16BB9F}" type="datetime1">
              <a:rPr lang="en-US" smtClean="0"/>
              <a:t>6/21/2023</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6/21/2023</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6/21/2023</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6/21/2023</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6/21/2023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mbridge.org/core/journals/journal-of-social-policy/article/social-policy-case-for-a-fourday-week/0621494A8D4DA2D1A753BEE8E2BBA490"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olicy.bristoluniversitypress.co.uk/the-flexibility-paradox" TargetMode="External"/><Relationship Id="rId2" Type="http://schemas.openxmlformats.org/officeDocument/2006/relationships/hyperlink" Target="https://www.youtube.com/watch?v=Yya0lP7cy40" TargetMode="External"/><Relationship Id="rId1" Type="http://schemas.openxmlformats.org/officeDocument/2006/relationships/slideLayout" Target="../slideLayouts/slideLayout2.xml"/><Relationship Id="rId4" Type="http://schemas.openxmlformats.org/officeDocument/2006/relationships/hyperlink" Target="http://www.heejungchung.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kar.kent.ac.uk/85742/1/Shared_care_and_well-being_outcomes-_Literature_review.pdf"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onlinelibrary.wiley.com/doi/abs/10.1111/jomf.12507" TargetMode="External"/><Relationship Id="rId4" Type="http://schemas.openxmlformats.org/officeDocument/2006/relationships/hyperlink" Target="https://kar.kent.ac.uk/8587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sagepub.com/doi/pdf/10.1177/0018726717713828" TargetMode="External"/><Relationship Id="rId2" Type="http://schemas.openxmlformats.org/officeDocument/2006/relationships/hyperlink" Target="https://bristoluniversitypressdigital.com/display/book/9781447354796/ch005.xml" TargetMode="Externa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full/10.1177/09500170221096586" TargetMode="External"/><Relationship Id="rId2" Type="http://schemas.openxmlformats.org/officeDocument/2006/relationships/hyperlink" Target="https://link.springer.com/article/10.1007/s11205-018-2025-x"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45422F-7258-40AC-BD2E-2469AA44892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1975104"/>
            <a:ext cx="4775075" cy="2268522"/>
          </a:xfrm>
        </p:spPr>
        <p:txBody>
          <a:bodyPr rtlCol="0">
            <a:normAutofit/>
          </a:bodyPr>
          <a:lstStyle/>
          <a:p>
            <a:pPr rtl="0"/>
            <a:r>
              <a:rPr lang="en-gb" sz="3200" dirty="0">
                <a:solidFill>
                  <a:schemeClr val="tx1"/>
                </a:solidFill>
              </a:rPr>
              <a:t>Family policies and inequalities: </a:t>
            </a:r>
            <a:br>
              <a:rPr lang="en-gb" sz="3200" dirty="0">
                <a:solidFill>
                  <a:schemeClr val="tx1"/>
                </a:solidFill>
              </a:rPr>
            </a:br>
            <a:br>
              <a:rPr lang="en-gb" sz="3200" dirty="0">
                <a:solidFill>
                  <a:schemeClr val="tx1"/>
                </a:solidFill>
              </a:rPr>
            </a:br>
            <a:r>
              <a:rPr lang="en-gb" sz="2000" dirty="0">
                <a:solidFill>
                  <a:schemeClr val="tx1"/>
                </a:solidFill>
              </a:rPr>
              <a:t>What does the Work Life Balance Directive </a:t>
            </a:r>
            <a:r>
              <a:rPr lang="en-GB" sz="2000" dirty="0">
                <a:solidFill>
                  <a:schemeClr val="tx1"/>
                </a:solidFill>
              </a:rPr>
              <a:t>do</a:t>
            </a:r>
            <a:r>
              <a:rPr lang="en-gb" sz="2000" dirty="0">
                <a:solidFill>
                  <a:schemeClr val="tx1"/>
                </a:solidFill>
              </a:rPr>
              <a:t> well and what can it do better?</a:t>
            </a:r>
            <a:endParaRPr lang="en-gb" sz="32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2" y="4366719"/>
            <a:ext cx="4775075" cy="559656"/>
          </a:xfrm>
        </p:spPr>
        <p:txBody>
          <a:bodyPr rtlCol="0">
            <a:normAutofit fontScale="92500"/>
          </a:bodyPr>
          <a:lstStyle/>
          <a:p>
            <a:pPr rtl="0">
              <a:spcAft>
                <a:spcPts val="600"/>
              </a:spcAft>
            </a:pPr>
            <a:r>
              <a:rPr lang="en-gb" dirty="0">
                <a:solidFill>
                  <a:schemeClr val="tx1"/>
                </a:solidFill>
              </a:rPr>
              <a:t>Prof. Heejung Chung, University of Kent</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A9DE-A0B2-2274-162D-0C870B587A49}"/>
              </a:ext>
            </a:extLst>
          </p:cNvPr>
          <p:cNvSpPr>
            <a:spLocks noGrp="1"/>
          </p:cNvSpPr>
          <p:nvPr>
            <p:ph type="title"/>
          </p:nvPr>
        </p:nvSpPr>
        <p:spPr/>
        <p:txBody>
          <a:bodyPr/>
          <a:lstStyle/>
          <a:p>
            <a:r>
              <a:rPr lang="en-GB" dirty="0"/>
              <a:t>Flexibility stigma</a:t>
            </a:r>
          </a:p>
        </p:txBody>
      </p:sp>
      <p:sp>
        <p:nvSpPr>
          <p:cNvPr id="3" name="Content Placeholder 2">
            <a:extLst>
              <a:ext uri="{FF2B5EF4-FFF2-40B4-BE49-F238E27FC236}">
                <a16:creationId xmlns:a16="http://schemas.microsoft.com/office/drawing/2014/main" id="{6834549F-3DAC-AAAE-67E1-C7DE64ABE924}"/>
              </a:ext>
            </a:extLst>
          </p:cNvPr>
          <p:cNvSpPr>
            <a:spLocks noGrp="1"/>
          </p:cNvSpPr>
          <p:nvPr>
            <p:ph sz="half" idx="1"/>
          </p:nvPr>
        </p:nvSpPr>
        <p:spPr>
          <a:xfrm>
            <a:off x="1066799" y="2103120"/>
            <a:ext cx="4943475" cy="3749040"/>
          </a:xfrm>
        </p:spPr>
        <p:txBody>
          <a:bodyPr>
            <a:normAutofit fontScale="85000" lnSpcReduction="10000"/>
          </a:bodyPr>
          <a:lstStyle/>
          <a:p>
            <a:r>
              <a:rPr lang="en-GB" dirty="0"/>
              <a:t>The belief that flexible workers (those who take up flexible working arrangements and take up leaves) are not as committed, motivated, productive as non flexible workers and therefore (are expected to) experience negative career outcomes</a:t>
            </a:r>
          </a:p>
          <a:p>
            <a:r>
              <a:rPr lang="en-GB" dirty="0"/>
              <a:t>Largely linked to the </a:t>
            </a:r>
            <a:r>
              <a:rPr lang="en-GB" b="1" dirty="0"/>
              <a:t>ideal worker culture </a:t>
            </a:r>
            <a:r>
              <a:rPr lang="en-GB" dirty="0"/>
              <a:t>(Acker 1990; Williams 1999) – where the ‘ideal worker’ in a manager’s head is someone who has no other responsibilities outside of work, prioritises work above all else in life (based on the 1950s breadwinner) and can sacrifice all other aspects of one’s life – it is possible due to the female care giver who takes all reproductive responsibilities</a:t>
            </a:r>
          </a:p>
          <a:p>
            <a:endParaRPr lang="en-GB" dirty="0"/>
          </a:p>
        </p:txBody>
      </p:sp>
      <p:sp>
        <p:nvSpPr>
          <p:cNvPr id="5" name="Date Placeholder 4">
            <a:extLst>
              <a:ext uri="{FF2B5EF4-FFF2-40B4-BE49-F238E27FC236}">
                <a16:creationId xmlns:a16="http://schemas.microsoft.com/office/drawing/2014/main" id="{173B7768-4DA6-14B5-2E8F-4D673C3D1567}"/>
              </a:ext>
            </a:extLst>
          </p:cNvPr>
          <p:cNvSpPr>
            <a:spLocks noGrp="1"/>
          </p:cNvSpPr>
          <p:nvPr>
            <p:ph type="dt" sz="half" idx="10"/>
          </p:nvPr>
        </p:nvSpPr>
        <p:spPr/>
        <p:txBody>
          <a:bodyPr/>
          <a:lstStyle/>
          <a:p>
            <a:pPr rtl="0"/>
            <a:fld id="{3064E64D-1B50-4EC0-83A1-DE58B45AB49E}" type="datetime1">
              <a:rPr lang="en-US" smtClean="0"/>
              <a:t>6/21/2023</a:t>
            </a:fld>
            <a:endParaRPr lang="en-US"/>
          </a:p>
        </p:txBody>
      </p:sp>
      <p:pic>
        <p:nvPicPr>
          <p:cNvPr id="5122" name="Picture 2" descr="50s family portrait house - Google Images | Vintage housewife, Retro  housewife, Family home evening lessons">
            <a:extLst>
              <a:ext uri="{FF2B5EF4-FFF2-40B4-BE49-F238E27FC236}">
                <a16:creationId xmlns:a16="http://schemas.microsoft.com/office/drawing/2014/main" id="{CF850CC4-52EF-2EDB-D341-B6796BA8D62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1195" y="2103438"/>
            <a:ext cx="3783934" cy="37480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B55717-A947-71FA-8207-779FF72CD1CC}"/>
              </a:ext>
            </a:extLst>
          </p:cNvPr>
          <p:cNvSpPr txBox="1"/>
          <p:nvPr/>
        </p:nvSpPr>
        <p:spPr>
          <a:xfrm>
            <a:off x="8360228" y="1550591"/>
            <a:ext cx="2145139" cy="369332"/>
          </a:xfrm>
          <a:prstGeom prst="rect">
            <a:avLst/>
          </a:prstGeom>
          <a:noFill/>
        </p:spPr>
        <p:txBody>
          <a:bodyPr wrap="none" rtlCol="0">
            <a:spAutoFit/>
          </a:bodyPr>
          <a:lstStyle/>
          <a:p>
            <a:r>
              <a:rPr lang="en-GB" dirty="0"/>
              <a:t>The ideal worker?</a:t>
            </a:r>
          </a:p>
        </p:txBody>
      </p:sp>
    </p:spTree>
    <p:extLst>
      <p:ext uri="{BB962C8B-B14F-4D97-AF65-F5344CB8AC3E}">
        <p14:creationId xmlns:p14="http://schemas.microsoft.com/office/powerpoint/2010/main" val="340547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EA756A-9185-4018-C254-B4243FE88BF2}"/>
              </a:ext>
            </a:extLst>
          </p:cNvPr>
          <p:cNvSpPr>
            <a:spLocks noGrp="1"/>
          </p:cNvSpPr>
          <p:nvPr>
            <p:ph type="title"/>
          </p:nvPr>
        </p:nvSpPr>
        <p:spPr>
          <a:xfrm>
            <a:off x="1066800" y="642594"/>
            <a:ext cx="10058400" cy="1026815"/>
          </a:xfrm>
        </p:spPr>
        <p:txBody>
          <a:bodyPr>
            <a:normAutofit fontScale="90000"/>
          </a:bodyPr>
          <a:lstStyle/>
          <a:p>
            <a:r>
              <a:rPr lang="en-GB" sz="1800" dirty="0">
                <a:effectLst/>
                <a:latin typeface="Times New Roman" panose="02020603050405020304" pitchFamily="18" charset="0"/>
                <a:ea typeface="Malgun Gothic" panose="020B0503020000020004" pitchFamily="34" charset="-127"/>
              </a:rPr>
              <a:t>Flexibility Stigma (flexible working is badly perceived by colleagues) across Europe (% of workers who totally agree or tend to agree) (source: Eurobarometer 2018) </a:t>
            </a:r>
            <a:br>
              <a:rPr lang="en-GB" sz="1800" dirty="0">
                <a:effectLst/>
                <a:latin typeface="Times New Roman" panose="02020603050405020304" pitchFamily="18" charset="0"/>
                <a:ea typeface="Malgun Gothic" panose="020B0503020000020004" pitchFamily="34" charset="-127"/>
              </a:rPr>
            </a:br>
            <a:endParaRPr lang="en-GB" dirty="0"/>
          </a:p>
        </p:txBody>
      </p:sp>
      <p:sp>
        <p:nvSpPr>
          <p:cNvPr id="5" name="Date Placeholder 4">
            <a:extLst>
              <a:ext uri="{FF2B5EF4-FFF2-40B4-BE49-F238E27FC236}">
                <a16:creationId xmlns:a16="http://schemas.microsoft.com/office/drawing/2014/main" id="{170BA079-9F35-1E07-6483-FA768FE426EA}"/>
              </a:ext>
            </a:extLst>
          </p:cNvPr>
          <p:cNvSpPr>
            <a:spLocks noGrp="1"/>
          </p:cNvSpPr>
          <p:nvPr>
            <p:ph type="dt" sz="half" idx="10"/>
          </p:nvPr>
        </p:nvSpPr>
        <p:spPr/>
        <p:txBody>
          <a:bodyPr/>
          <a:lstStyle/>
          <a:p>
            <a:pPr rtl="0"/>
            <a:fld id="{3064E64D-1B50-4EC0-83A1-DE58B45AB49E}" type="datetime1">
              <a:rPr lang="en-US" smtClean="0"/>
              <a:t>6/21/2023</a:t>
            </a:fld>
            <a:endParaRPr lang="en-US"/>
          </a:p>
        </p:txBody>
      </p:sp>
      <p:graphicFrame>
        <p:nvGraphicFramePr>
          <p:cNvPr id="10" name="Content Placeholder 9" descr="The figures go from 13 (Denmark), 15 (Finland) and 17 (Sweden and Estonia), to 39 ( Romania and Portugal), 43 (Cyprus) and 54 (Greece).">
            <a:extLst>
              <a:ext uri="{FF2B5EF4-FFF2-40B4-BE49-F238E27FC236}">
                <a16:creationId xmlns:a16="http://schemas.microsoft.com/office/drawing/2014/main" id="{8E2CA282-B36D-4C0E-A165-A40A1FB70508}"/>
              </a:ext>
            </a:extLst>
          </p:cNvPr>
          <p:cNvGraphicFramePr>
            <a:graphicFrameLocks noGrp="1"/>
          </p:cNvGraphicFramePr>
          <p:nvPr>
            <p:ph idx="1"/>
            <p:extLst>
              <p:ext uri="{D42A27DB-BD31-4B8C-83A1-F6EECF244321}">
                <p14:modId xmlns:p14="http://schemas.microsoft.com/office/powerpoint/2010/main" val="319902954"/>
              </p:ext>
            </p:extLst>
          </p:nvPr>
        </p:nvGraphicFramePr>
        <p:xfrm>
          <a:off x="1066800" y="2103438"/>
          <a:ext cx="10058400" cy="3849687"/>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6C8F4ECF-988C-85C1-AD4D-E8BAA63B303B}"/>
              </a:ext>
            </a:extLst>
          </p:cNvPr>
          <p:cNvSpPr/>
          <p:nvPr/>
        </p:nvSpPr>
        <p:spPr>
          <a:xfrm>
            <a:off x="2155371" y="1539551"/>
            <a:ext cx="5253135" cy="1026815"/>
          </a:xfrm>
          <a:prstGeom prst="wedgeRectCallout">
            <a:avLst>
              <a:gd name="adj1" fmla="val 27835"/>
              <a:gd name="adj2" fmla="val 1188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Chung &amp; Seo (in review) show that this is sig associated with work culture, gender norms and family policy contexts</a:t>
            </a:r>
          </a:p>
        </p:txBody>
      </p:sp>
    </p:spTree>
    <p:extLst>
      <p:ext uri="{BB962C8B-B14F-4D97-AF65-F5344CB8AC3E}">
        <p14:creationId xmlns:p14="http://schemas.microsoft.com/office/powerpoint/2010/main" val="379387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70E4AE-0946-C51F-D05F-25639FE6643B}"/>
              </a:ext>
            </a:extLst>
          </p:cNvPr>
          <p:cNvSpPr>
            <a:spLocks noGrp="1"/>
          </p:cNvSpPr>
          <p:nvPr>
            <p:ph type="title"/>
          </p:nvPr>
        </p:nvSpPr>
        <p:spPr/>
        <p:txBody>
          <a:bodyPr/>
          <a:lstStyle/>
          <a:p>
            <a:r>
              <a:rPr lang="en-GB" sz="1800" dirty="0">
                <a:effectLst/>
                <a:latin typeface="Times New Roman" panose="02020603050405020304" pitchFamily="18" charset="0"/>
                <a:ea typeface="Malgun Gothic" panose="020B0503020000020004" pitchFamily="34" charset="-127"/>
              </a:rPr>
              <a:t>Flexibility Stigma (flexible working has/had a negative impact on one’s career) across Europe (% of workers who totally agree or tend to agree) (source: Eurobarometer 2018)</a:t>
            </a:r>
            <a:br>
              <a:rPr lang="en-GB" sz="1800" dirty="0">
                <a:effectLst/>
                <a:latin typeface="Times New Roman" panose="02020603050405020304" pitchFamily="18" charset="0"/>
                <a:ea typeface="Malgun Gothic" panose="020B0503020000020004" pitchFamily="34" charset="-127"/>
              </a:rPr>
            </a:br>
            <a:endParaRPr lang="en-GB" dirty="0"/>
          </a:p>
        </p:txBody>
      </p:sp>
      <p:sp>
        <p:nvSpPr>
          <p:cNvPr id="5" name="Date Placeholder 4">
            <a:extLst>
              <a:ext uri="{FF2B5EF4-FFF2-40B4-BE49-F238E27FC236}">
                <a16:creationId xmlns:a16="http://schemas.microsoft.com/office/drawing/2014/main" id="{AA311145-4C1F-0E21-463D-DF137F4E90A2}"/>
              </a:ext>
            </a:extLst>
          </p:cNvPr>
          <p:cNvSpPr>
            <a:spLocks noGrp="1"/>
          </p:cNvSpPr>
          <p:nvPr>
            <p:ph type="dt" sz="half" idx="10"/>
          </p:nvPr>
        </p:nvSpPr>
        <p:spPr/>
        <p:txBody>
          <a:bodyPr/>
          <a:lstStyle/>
          <a:p>
            <a:pPr rtl="0"/>
            <a:fld id="{3064E64D-1B50-4EC0-83A1-DE58B45AB49E}" type="datetime1">
              <a:rPr lang="en-US" smtClean="0"/>
              <a:t>6/21/2023</a:t>
            </a:fld>
            <a:endParaRPr lang="en-US"/>
          </a:p>
        </p:txBody>
      </p:sp>
      <p:graphicFrame>
        <p:nvGraphicFramePr>
          <p:cNvPr id="8" name="Content Placeholder 7" descr="The figures go from 7 (Finland), 13 (Estonia), and 16 (Sweden), to 46 (Greece), 49 (Luxembourg), and 50 (Romania).">
            <a:extLst>
              <a:ext uri="{FF2B5EF4-FFF2-40B4-BE49-F238E27FC236}">
                <a16:creationId xmlns:a16="http://schemas.microsoft.com/office/drawing/2014/main" id="{6074F82F-61D8-4F1C-AAD4-A52F51212973}"/>
              </a:ext>
            </a:extLst>
          </p:cNvPr>
          <p:cNvGraphicFramePr>
            <a:graphicFrameLocks noGrp="1"/>
          </p:cNvGraphicFramePr>
          <p:nvPr>
            <p:ph idx="1"/>
            <p:extLst>
              <p:ext uri="{D42A27DB-BD31-4B8C-83A1-F6EECF244321}">
                <p14:modId xmlns:p14="http://schemas.microsoft.com/office/powerpoint/2010/main" val="3458222723"/>
              </p:ext>
            </p:extLst>
          </p:nvPr>
        </p:nvGraphicFramePr>
        <p:xfrm>
          <a:off x="1066800" y="2103438"/>
          <a:ext cx="10058400" cy="3849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96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A8F8D1-E7A1-4BBE-BBAE-35DC0854EE08}"/>
              </a:ext>
            </a:extLst>
          </p:cNvPr>
          <p:cNvSpPr>
            <a:spLocks noGrp="1"/>
          </p:cNvSpPr>
          <p:nvPr>
            <p:ph type="title"/>
          </p:nvPr>
        </p:nvSpPr>
        <p:spPr>
          <a:xfrm>
            <a:off x="5132026" y="540167"/>
            <a:ext cx="5828376" cy="1083360"/>
          </a:xfrm>
        </p:spPr>
        <p:txBody>
          <a:bodyPr anchor="b">
            <a:noAutofit/>
          </a:bodyPr>
          <a:lstStyle/>
          <a:p>
            <a:r>
              <a:rPr lang="en-GB" sz="3600" dirty="0">
                <a:solidFill>
                  <a:schemeClr val="tx1"/>
                </a:solidFill>
              </a:rPr>
              <a:t>Flexibility stigma and gender</a:t>
            </a:r>
          </a:p>
        </p:txBody>
      </p:sp>
      <p:sp>
        <p:nvSpPr>
          <p:cNvPr id="5" name="Slide Number Placeholder 4">
            <a:extLst>
              <a:ext uri="{FF2B5EF4-FFF2-40B4-BE49-F238E27FC236}">
                <a16:creationId xmlns:a16="http://schemas.microsoft.com/office/drawing/2014/main" id="{9EDB78DD-2DC7-4C21-854F-3B9B0FA04A34}"/>
              </a:ext>
            </a:extLst>
          </p:cNvPr>
          <p:cNvSpPr>
            <a:spLocks noGrp="1"/>
          </p:cNvSpPr>
          <p:nvPr>
            <p:ph type="sldNum" sz="quarter" idx="10"/>
          </p:nvPr>
        </p:nvSpPr>
        <p:spPr>
          <a:xfrm>
            <a:off x="11504676" y="-14198"/>
            <a:ext cx="685800" cy="685800"/>
          </a:xfrm>
        </p:spPr>
        <p:txBody>
          <a:bodyPr>
            <a:normAutofit/>
          </a:bodyPr>
          <a:lstStyle/>
          <a:p>
            <a:pPr algn="ctr">
              <a:spcAft>
                <a:spcPts val="600"/>
              </a:spcAft>
            </a:pPr>
            <a:fld id="{2D634768-FB5D-4519-9D48-C7F90BD22E18}" type="slidenum">
              <a:rPr lang="en-GB" smtClean="0"/>
              <a:pPr algn="ctr">
                <a:spcAft>
                  <a:spcPts val="600"/>
                </a:spcAft>
              </a:pPr>
              <a:t>13</a:t>
            </a:fld>
            <a:endParaRPr lang="en-GB"/>
          </a:p>
        </p:txBody>
      </p:sp>
      <p:pic>
        <p:nvPicPr>
          <p:cNvPr id="2" name="Picture 2">
            <a:extLst>
              <a:ext uri="{FF2B5EF4-FFF2-40B4-BE49-F238E27FC236}">
                <a16:creationId xmlns:a16="http://schemas.microsoft.com/office/drawing/2014/main" id="{BE2C8BB9-DC4D-55C8-B266-22786F4242C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70" r="26481" b="2"/>
          <a:stretch/>
        </p:blipFill>
        <p:spPr bwMode="auto">
          <a:xfrm>
            <a:off x="413003" y="685800"/>
            <a:ext cx="4073933"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0A31B42F-DDB9-4C0C-A24F-2B5731BC34D1}"/>
              </a:ext>
            </a:extLst>
          </p:cNvPr>
          <p:cNvSpPr>
            <a:spLocks noGrp="1"/>
          </p:cNvSpPr>
          <p:nvPr>
            <p:ph idx="1"/>
          </p:nvPr>
        </p:nvSpPr>
        <p:spPr>
          <a:xfrm>
            <a:off x="5132025" y="1716833"/>
            <a:ext cx="5979317" cy="4455367"/>
          </a:xfrm>
        </p:spPr>
        <p:txBody>
          <a:bodyPr anchor="t">
            <a:normAutofit fontScale="92500" lnSpcReduction="10000"/>
          </a:bodyPr>
          <a:lstStyle/>
          <a:p>
            <a:pPr>
              <a:lnSpc>
                <a:spcPct val="90000"/>
              </a:lnSpc>
            </a:pPr>
            <a:r>
              <a:rPr lang="en-GB" sz="1600" b="1" dirty="0">
                <a:solidFill>
                  <a:schemeClr val="tx1"/>
                </a:solidFill>
              </a:rPr>
              <a:t>Femininity stigma </a:t>
            </a:r>
            <a:r>
              <a:rPr lang="en-GB" sz="1600" dirty="0">
                <a:solidFill>
                  <a:schemeClr val="tx1"/>
                </a:solidFill>
              </a:rPr>
              <a:t>– men are likely to experience double stigma of flexibility + femininity stigma – deviating away from the breadwinner image (</a:t>
            </a:r>
            <a:r>
              <a:rPr lang="en-GB" sz="1600" dirty="0" err="1">
                <a:solidFill>
                  <a:schemeClr val="tx1"/>
                </a:solidFill>
              </a:rPr>
              <a:t>Redman&amp;Rusher</a:t>
            </a:r>
            <a:r>
              <a:rPr lang="en-GB" sz="1600" dirty="0">
                <a:solidFill>
                  <a:schemeClr val="tx1"/>
                </a:solidFill>
              </a:rPr>
              <a:t>)</a:t>
            </a:r>
          </a:p>
          <a:p>
            <a:pPr>
              <a:lnSpc>
                <a:spcPct val="90000"/>
              </a:lnSpc>
            </a:pPr>
            <a:r>
              <a:rPr lang="en-GB" sz="1600" b="1" dirty="0">
                <a:solidFill>
                  <a:schemeClr val="tx1"/>
                </a:solidFill>
              </a:rPr>
              <a:t>Double whammy stigma </a:t>
            </a:r>
            <a:r>
              <a:rPr lang="en-GB" sz="1600" dirty="0">
                <a:solidFill>
                  <a:schemeClr val="tx1"/>
                </a:solidFill>
              </a:rPr>
              <a:t>– those who are likely to experience biases against their work productivity (mothers, ethnic minority workers, working class/lower-skilled, disabled, LGBT+) are more likely to experience flexibility stigma – </a:t>
            </a:r>
            <a:r>
              <a:rPr lang="en-GB" sz="1600" i="1" dirty="0">
                <a:solidFill>
                  <a:schemeClr val="tx1"/>
                </a:solidFill>
              </a:rPr>
              <a:t>the stigma is only triggered for those groups</a:t>
            </a:r>
            <a:r>
              <a:rPr lang="en-GB" sz="1600" dirty="0">
                <a:solidFill>
                  <a:schemeClr val="tx1"/>
                </a:solidFill>
              </a:rPr>
              <a:t>.</a:t>
            </a:r>
          </a:p>
          <a:p>
            <a:pPr>
              <a:lnSpc>
                <a:spcPct val="90000"/>
              </a:lnSpc>
            </a:pPr>
            <a:r>
              <a:rPr lang="en-GB" sz="1600" dirty="0">
                <a:solidFill>
                  <a:schemeClr val="tx1"/>
                </a:solidFill>
              </a:rPr>
              <a:t>Evidence  is mixed</a:t>
            </a:r>
          </a:p>
          <a:p>
            <a:pPr lvl="1">
              <a:lnSpc>
                <a:spcPct val="90000"/>
              </a:lnSpc>
            </a:pPr>
            <a:r>
              <a:rPr lang="en-GB" sz="1600" dirty="0" err="1"/>
              <a:t>Kelland</a:t>
            </a:r>
            <a:r>
              <a:rPr lang="en-GB" sz="1600" dirty="0"/>
              <a:t> et al. 2022 – fathers fear stigma and do not use part-time and leaves</a:t>
            </a:r>
          </a:p>
          <a:p>
            <a:pPr lvl="1">
              <a:lnSpc>
                <a:spcPct val="90000"/>
              </a:lnSpc>
            </a:pPr>
            <a:r>
              <a:rPr lang="en-GB" sz="1600" dirty="0" err="1"/>
              <a:t>Munsch</a:t>
            </a:r>
            <a:r>
              <a:rPr lang="en-GB" sz="1600" dirty="0"/>
              <a:t> 2016 fathers using flexitime evaluated positively</a:t>
            </a:r>
          </a:p>
          <a:p>
            <a:pPr lvl="1">
              <a:lnSpc>
                <a:spcPct val="90000"/>
              </a:lnSpc>
            </a:pPr>
            <a:r>
              <a:rPr lang="en-GB" sz="1600" dirty="0">
                <a:solidFill>
                  <a:schemeClr val="tx1"/>
                </a:solidFill>
              </a:rPr>
              <a:t>Chung, 2020- mothers more likely to fear and have experienced stigma; </a:t>
            </a:r>
            <a:r>
              <a:rPr lang="en-GB" sz="1600" dirty="0" err="1">
                <a:solidFill>
                  <a:schemeClr val="tx1"/>
                </a:solidFill>
              </a:rPr>
              <a:t>Lott&amp;Chung</a:t>
            </a:r>
            <a:r>
              <a:rPr lang="en-GB" sz="1600" dirty="0">
                <a:solidFill>
                  <a:schemeClr val="tx1"/>
                </a:solidFill>
              </a:rPr>
              <a:t>, 2016; </a:t>
            </a:r>
            <a:r>
              <a:rPr lang="en-GB" sz="1600" dirty="0" err="1">
                <a:solidFill>
                  <a:schemeClr val="tx1"/>
                </a:solidFill>
              </a:rPr>
              <a:t>Glass&amp;Noonan</a:t>
            </a:r>
            <a:r>
              <a:rPr lang="en-GB" sz="1600" dirty="0">
                <a:solidFill>
                  <a:schemeClr val="tx1"/>
                </a:solidFill>
              </a:rPr>
              <a:t>, 2016 – mothers are not compensated for overtime when working flexibly; </a:t>
            </a:r>
          </a:p>
          <a:p>
            <a:pPr lvl="1">
              <a:lnSpc>
                <a:spcPct val="90000"/>
              </a:lnSpc>
            </a:pPr>
            <a:r>
              <a:rPr lang="en-GB" sz="1600" dirty="0"/>
              <a:t>Wang &amp; Chung (forthcoming) – teleworking mothers experience worst stigma but the added stigma of teleworking stronger for fathers. (BUT all workers experience stigma)</a:t>
            </a:r>
            <a:endParaRPr lang="en-GB" sz="1600" dirty="0">
              <a:solidFill>
                <a:schemeClr val="tx1"/>
              </a:solidFill>
            </a:endParaRPr>
          </a:p>
          <a:p>
            <a:pPr>
              <a:lnSpc>
                <a:spcPct val="90000"/>
              </a:lnSpc>
            </a:pPr>
            <a:endParaRPr lang="en-GB" sz="1600" dirty="0">
              <a:solidFill>
                <a:schemeClr val="tx1"/>
              </a:solidFill>
            </a:endParaRPr>
          </a:p>
        </p:txBody>
      </p:sp>
    </p:spTree>
    <p:extLst>
      <p:ext uri="{BB962C8B-B14F-4D97-AF65-F5344CB8AC3E}">
        <p14:creationId xmlns:p14="http://schemas.microsoft.com/office/powerpoint/2010/main" val="239336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8D5E-DC0D-00F2-1F77-F583BF9F566A}"/>
              </a:ext>
            </a:extLst>
          </p:cNvPr>
          <p:cNvSpPr>
            <a:spLocks noGrp="1"/>
          </p:cNvSpPr>
          <p:nvPr>
            <p:ph type="title"/>
          </p:nvPr>
        </p:nvSpPr>
        <p:spPr>
          <a:xfrm>
            <a:off x="1066800" y="642594"/>
            <a:ext cx="10058400" cy="1371600"/>
          </a:xfrm>
        </p:spPr>
        <p:txBody>
          <a:bodyPr anchor="ctr">
            <a:normAutofit/>
          </a:bodyPr>
          <a:lstStyle/>
          <a:p>
            <a:r>
              <a:rPr lang="en-GB" dirty="0"/>
              <a:t>Outcomes of stigma</a:t>
            </a:r>
          </a:p>
        </p:txBody>
      </p:sp>
      <p:sp>
        <p:nvSpPr>
          <p:cNvPr id="3" name="Content Placeholder 2">
            <a:extLst>
              <a:ext uri="{FF2B5EF4-FFF2-40B4-BE49-F238E27FC236}">
                <a16:creationId xmlns:a16="http://schemas.microsoft.com/office/drawing/2014/main" id="{957362C4-7285-12E6-67D3-726972405B44}"/>
              </a:ext>
            </a:extLst>
          </p:cNvPr>
          <p:cNvSpPr>
            <a:spLocks noGrp="1"/>
          </p:cNvSpPr>
          <p:nvPr>
            <p:ph sz="half" idx="1"/>
          </p:nvPr>
        </p:nvSpPr>
        <p:spPr>
          <a:xfrm>
            <a:off x="1066800" y="2103120"/>
            <a:ext cx="7162800" cy="3749040"/>
          </a:xfrm>
        </p:spPr>
        <p:txBody>
          <a:bodyPr>
            <a:normAutofit/>
          </a:bodyPr>
          <a:lstStyle/>
          <a:p>
            <a:pPr>
              <a:lnSpc>
                <a:spcPct val="100000"/>
              </a:lnSpc>
            </a:pPr>
            <a:r>
              <a:rPr lang="en-GB" sz="1600" dirty="0"/>
              <a:t>Non-use of policies  --&gt; especially among fathers as men are deemed to be the breadwinners and fear negative career outcomes more while mothers have no other option</a:t>
            </a:r>
          </a:p>
          <a:p>
            <a:pPr>
              <a:lnSpc>
                <a:spcPct val="100000"/>
              </a:lnSpc>
            </a:pPr>
            <a:r>
              <a:rPr lang="en-GB" sz="1600" dirty="0"/>
              <a:t>Workers who use policies (leaves or flexible working) are discriminated against (proximity bias – Cristea &amp; Leonardi, 2018; Coltrane et al 2013)</a:t>
            </a:r>
          </a:p>
          <a:p>
            <a:pPr>
              <a:lnSpc>
                <a:spcPct val="100000"/>
              </a:lnSpc>
            </a:pPr>
            <a:r>
              <a:rPr lang="en-GB" sz="1600" dirty="0"/>
              <a:t>In combination you get a two-tiered labour market – with women and carers in the outer market with dead end careers (c.f. part-time)</a:t>
            </a:r>
          </a:p>
          <a:p>
            <a:pPr>
              <a:lnSpc>
                <a:spcPct val="100000"/>
              </a:lnSpc>
            </a:pPr>
            <a:r>
              <a:rPr lang="en-GB" sz="1600" dirty="0"/>
              <a:t>Workers who use policies end up working harder and longer to (over)compensate for the stigma – the so-called </a:t>
            </a:r>
            <a:r>
              <a:rPr lang="en-GB" sz="1600" b="1" dirty="0"/>
              <a:t>flexibility paradox</a:t>
            </a:r>
            <a:r>
              <a:rPr lang="en-GB" sz="1600" dirty="0"/>
              <a:t>(Chung 2022) --&gt; flexibility results in boundary blurring where work encroaches into family life --&gt; worse work-life balance and well-being outcomes (burn out)</a:t>
            </a:r>
          </a:p>
        </p:txBody>
      </p:sp>
      <p:pic>
        <p:nvPicPr>
          <p:cNvPr id="5" name="Picture 4" descr="Cover page of Heejung Chung's book &quot;The Flexibility Paradox. Why flexible working leads to (self-) exploitation&quot;.">
            <a:extLst>
              <a:ext uri="{FF2B5EF4-FFF2-40B4-BE49-F238E27FC236}">
                <a16:creationId xmlns:a16="http://schemas.microsoft.com/office/drawing/2014/main" id="{0CDDC953-D4AF-D450-5D5C-25D438C91CDA}"/>
              </a:ext>
            </a:extLst>
          </p:cNvPr>
          <p:cNvPicPr>
            <a:picLocks noChangeAspect="1"/>
          </p:cNvPicPr>
          <p:nvPr/>
        </p:nvPicPr>
        <p:blipFill>
          <a:blip r:embed="rId2"/>
          <a:stretch>
            <a:fillRect/>
          </a:stretch>
        </p:blipFill>
        <p:spPr>
          <a:xfrm>
            <a:off x="8340872" y="1495425"/>
            <a:ext cx="2893045" cy="4267809"/>
          </a:xfrm>
          <a:prstGeom prst="rect">
            <a:avLst/>
          </a:prstGeom>
          <a:noFill/>
        </p:spPr>
      </p:pic>
      <p:sp>
        <p:nvSpPr>
          <p:cNvPr id="4" name="Date Placeholder 3">
            <a:extLst>
              <a:ext uri="{FF2B5EF4-FFF2-40B4-BE49-F238E27FC236}">
                <a16:creationId xmlns:a16="http://schemas.microsoft.com/office/drawing/2014/main" id="{AB5AACD5-CAE0-A6FD-6C27-EC1A0692CEF9}"/>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22808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B87F-7119-DED9-5BA5-DCF16BF901D7}"/>
              </a:ext>
            </a:extLst>
          </p:cNvPr>
          <p:cNvSpPr>
            <a:spLocks noGrp="1"/>
          </p:cNvSpPr>
          <p:nvPr>
            <p:ph type="title"/>
          </p:nvPr>
        </p:nvSpPr>
        <p:spPr>
          <a:xfrm>
            <a:off x="5132026" y="882103"/>
            <a:ext cx="5828376" cy="1349033"/>
          </a:xfrm>
        </p:spPr>
        <p:txBody>
          <a:bodyPr anchor="b">
            <a:noAutofit/>
          </a:bodyPr>
          <a:lstStyle/>
          <a:p>
            <a:r>
              <a:rPr lang="en-GB" sz="3600" dirty="0">
                <a:solidFill>
                  <a:schemeClr val="tx1"/>
                </a:solidFill>
              </a:rPr>
              <a:t>Solutions Flexible working: normalisation of practices</a:t>
            </a:r>
          </a:p>
        </p:txBody>
      </p:sp>
      <p:pic>
        <p:nvPicPr>
          <p:cNvPr id="5122" name="Picture 2">
            <a:extLst>
              <a:ext uri="{FF2B5EF4-FFF2-40B4-BE49-F238E27FC236}">
                <a16:creationId xmlns:a16="http://schemas.microsoft.com/office/drawing/2014/main" id="{3D731FFA-2F5D-9CA0-2E17-772931F392D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05" r="25629" b="-2"/>
          <a:stretch/>
        </p:blipFill>
        <p:spPr bwMode="auto">
          <a:xfrm>
            <a:off x="413003" y="685800"/>
            <a:ext cx="4073933"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09CF38F-A09B-A137-1393-97E9B13BF2FC}"/>
              </a:ext>
            </a:extLst>
          </p:cNvPr>
          <p:cNvSpPr>
            <a:spLocks noGrp="1"/>
          </p:cNvSpPr>
          <p:nvPr>
            <p:ph idx="1"/>
          </p:nvPr>
        </p:nvSpPr>
        <p:spPr>
          <a:xfrm>
            <a:off x="5132026" y="2624328"/>
            <a:ext cx="5828376" cy="3351569"/>
          </a:xfrm>
        </p:spPr>
        <p:txBody>
          <a:bodyPr anchor="t">
            <a:normAutofit fontScale="92500" lnSpcReduction="10000"/>
          </a:bodyPr>
          <a:lstStyle/>
          <a:p>
            <a:r>
              <a:rPr lang="en-GB" dirty="0"/>
              <a:t>Ensure that policies are universal – as previous social policy literature shows how stigma is reduced for universal policies (</a:t>
            </a:r>
            <a:r>
              <a:rPr lang="en-GB" dirty="0" err="1"/>
              <a:t>Albrekt</a:t>
            </a:r>
            <a:r>
              <a:rPr lang="en-GB" dirty="0"/>
              <a:t>-Larsen, 2014; </a:t>
            </a:r>
            <a:r>
              <a:rPr lang="en-GB" dirty="0" err="1"/>
              <a:t>Baumberg</a:t>
            </a:r>
            <a:r>
              <a:rPr lang="en-GB" dirty="0"/>
              <a:t>, 2016)</a:t>
            </a:r>
          </a:p>
          <a:p>
            <a:r>
              <a:rPr lang="en-GB" dirty="0">
                <a:solidFill>
                  <a:schemeClr val="tx1"/>
                </a:solidFill>
              </a:rPr>
              <a:t>When flexible working becomes more of a norm, </a:t>
            </a:r>
            <a:r>
              <a:rPr lang="en-GB" dirty="0"/>
              <a:t>it is seen as a right &amp; more of a </a:t>
            </a:r>
            <a:r>
              <a:rPr lang="en-GB" i="1" dirty="0"/>
              <a:t>smart working </a:t>
            </a:r>
            <a:r>
              <a:rPr lang="en-GB" dirty="0"/>
              <a:t>policy </a:t>
            </a:r>
            <a:r>
              <a:rPr lang="en-GB" dirty="0">
                <a:solidFill>
                  <a:schemeClr val="tx1"/>
                </a:solidFill>
              </a:rPr>
              <a:t>(Been et al, 2017; Kelly et al, 2014; van der Lippe &amp; </a:t>
            </a:r>
            <a:r>
              <a:rPr lang="en-GB" dirty="0" err="1">
                <a:solidFill>
                  <a:schemeClr val="tx1"/>
                </a:solidFill>
              </a:rPr>
              <a:t>Lippenyi</a:t>
            </a:r>
            <a:r>
              <a:rPr lang="en-GB" dirty="0">
                <a:solidFill>
                  <a:schemeClr val="tx1"/>
                </a:solidFill>
              </a:rPr>
              <a:t>, 2020)</a:t>
            </a:r>
          </a:p>
          <a:p>
            <a:r>
              <a:rPr lang="en-GB" dirty="0">
                <a:solidFill>
                  <a:schemeClr val="tx1"/>
                </a:solidFill>
              </a:rPr>
              <a:t>Countries with high levels of flex use </a:t>
            </a:r>
            <a:r>
              <a:rPr lang="en-GB" dirty="0">
                <a:solidFill>
                  <a:schemeClr val="tx1"/>
                </a:solidFill>
                <a:sym typeface="Wingdings" panose="05000000000000000000" pitchFamily="2" charset="2"/>
              </a:rPr>
              <a:t> less stigma</a:t>
            </a:r>
            <a:endParaRPr lang="en-GB" dirty="0">
              <a:solidFill>
                <a:schemeClr val="tx1"/>
              </a:solidFill>
            </a:endParaRPr>
          </a:p>
          <a:p>
            <a:r>
              <a:rPr lang="en-GB" dirty="0">
                <a:solidFill>
                  <a:schemeClr val="tx1"/>
                </a:solidFill>
                <a:sym typeface="Wingdings" panose="05000000000000000000" pitchFamily="2" charset="2"/>
              </a:rPr>
              <a:t>As when teleworking policies </a:t>
            </a:r>
            <a:r>
              <a:rPr lang="en-GB" b="1" dirty="0">
                <a:solidFill>
                  <a:schemeClr val="tx1"/>
                </a:solidFill>
                <a:sym typeface="Wingdings" panose="05000000000000000000" pitchFamily="2" charset="2"/>
              </a:rPr>
              <a:t>are targeted to  parents, or worse mothers, sti</a:t>
            </a:r>
            <a:r>
              <a:rPr lang="en-GB" b="1" dirty="0">
                <a:sym typeface="Wingdings" panose="05000000000000000000" pitchFamily="2" charset="2"/>
              </a:rPr>
              <a:t>gmatised views are more likely to occur </a:t>
            </a:r>
            <a:r>
              <a:rPr lang="en-GB" dirty="0">
                <a:sym typeface="Wingdings" panose="05000000000000000000" pitchFamily="2" charset="2"/>
              </a:rPr>
              <a:t>(Wang &amp; Chung, in review) against ALL workers</a:t>
            </a:r>
          </a:p>
          <a:p>
            <a:r>
              <a:rPr lang="en-GB" b="1" dirty="0">
                <a:solidFill>
                  <a:schemeClr val="tx1"/>
                </a:solidFill>
                <a:sym typeface="Wingdings" panose="05000000000000000000" pitchFamily="2" charset="2"/>
              </a:rPr>
              <a:t>Stronger right to flexible working </a:t>
            </a:r>
            <a:r>
              <a:rPr lang="en-GB" dirty="0">
                <a:solidFill>
                  <a:schemeClr val="tx1"/>
                </a:solidFill>
                <a:sym typeface="Wingdings" panose="05000000000000000000" pitchFamily="2" charset="2"/>
              </a:rPr>
              <a:t>(rather than right to request?) </a:t>
            </a:r>
            <a:r>
              <a:rPr lang="en-GB" b="1" dirty="0">
                <a:solidFill>
                  <a:schemeClr val="tx1"/>
                </a:solidFill>
                <a:sym typeface="Wingdings" panose="05000000000000000000" pitchFamily="2" charset="2"/>
              </a:rPr>
              <a:t>for ALL WORKERS </a:t>
            </a:r>
            <a:r>
              <a:rPr lang="en-GB" dirty="0">
                <a:solidFill>
                  <a:schemeClr val="tx1"/>
                </a:solidFill>
                <a:sym typeface="Wingdings" panose="05000000000000000000" pitchFamily="2" charset="2"/>
              </a:rPr>
              <a:t>(not just parents) – see FI, UK, NL</a:t>
            </a:r>
            <a:endParaRPr lang="en-GB" dirty="0">
              <a:solidFill>
                <a:schemeClr val="tx1"/>
              </a:solidFill>
            </a:endParaRPr>
          </a:p>
          <a:p>
            <a:endParaRPr lang="en-GB" sz="1800" dirty="0">
              <a:solidFill>
                <a:schemeClr val="tx1"/>
              </a:solidFill>
            </a:endParaRPr>
          </a:p>
        </p:txBody>
      </p:sp>
    </p:spTree>
    <p:extLst>
      <p:ext uri="{BB962C8B-B14F-4D97-AF65-F5344CB8AC3E}">
        <p14:creationId xmlns:p14="http://schemas.microsoft.com/office/powerpoint/2010/main" val="36618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C9C-46E4-8650-D35C-E74B43C18D2E}"/>
              </a:ext>
            </a:extLst>
          </p:cNvPr>
          <p:cNvSpPr>
            <a:spLocks noGrp="1"/>
          </p:cNvSpPr>
          <p:nvPr>
            <p:ph type="title"/>
          </p:nvPr>
        </p:nvSpPr>
        <p:spPr>
          <a:xfrm>
            <a:off x="1066800" y="642594"/>
            <a:ext cx="10058400" cy="472974"/>
          </a:xfrm>
        </p:spPr>
        <p:txBody>
          <a:bodyPr>
            <a:normAutofit fontScale="90000"/>
          </a:bodyPr>
          <a:lstStyle/>
          <a:p>
            <a:r>
              <a:rPr lang="en-GB" dirty="0"/>
              <a:t>The problem with gendered policies</a:t>
            </a:r>
          </a:p>
        </p:txBody>
      </p:sp>
      <p:sp>
        <p:nvSpPr>
          <p:cNvPr id="7" name="TextBox 6">
            <a:extLst>
              <a:ext uri="{FF2B5EF4-FFF2-40B4-BE49-F238E27FC236}">
                <a16:creationId xmlns:a16="http://schemas.microsoft.com/office/drawing/2014/main" id="{6CF4D1FD-FC0F-2060-8B52-05F605496D09}"/>
              </a:ext>
            </a:extLst>
          </p:cNvPr>
          <p:cNvSpPr txBox="1"/>
          <p:nvPr/>
        </p:nvSpPr>
        <p:spPr>
          <a:xfrm>
            <a:off x="673916" y="5705772"/>
            <a:ext cx="9996880" cy="646331"/>
          </a:xfrm>
          <a:prstGeom prst="rect">
            <a:avLst/>
          </a:prstGeom>
          <a:noFill/>
        </p:spPr>
        <p:txBody>
          <a:bodyPr wrap="square">
            <a:spAutoFit/>
          </a:bodyPr>
          <a:lstStyle/>
          <a:p>
            <a:pPr algn="just"/>
            <a:r>
              <a:rPr lang="en-US" sz="1800" kern="100" dirty="0">
                <a:effectLst/>
                <a:latin typeface="Times New Roman" panose="02020603050405020304" pitchFamily="18" charset="0"/>
                <a:ea typeface="SimSun" panose="02010600030101010101" pitchFamily="2" charset="-122"/>
              </a:rPr>
              <a:t>Figure 4. Interaction effects of teleworking status with national policy context on employer perceptions for </a:t>
            </a:r>
            <a:r>
              <a:rPr lang="en-US" sz="1800" b="1" kern="100" dirty="0">
                <a:effectLst/>
                <a:latin typeface="Times New Roman" panose="02020603050405020304" pitchFamily="18" charset="0"/>
                <a:ea typeface="SimSun" panose="02010600030101010101" pitchFamily="2" charset="-122"/>
              </a:rPr>
              <a:t>mothers</a:t>
            </a:r>
            <a:endParaRPr lang="en-GB" sz="1800" b="1" kern="100" dirty="0">
              <a:effectLst/>
              <a:latin typeface="Times New Roman" panose="02020603050405020304" pitchFamily="18" charset="0"/>
              <a:ea typeface="SimSun" panose="02010600030101010101" pitchFamily="2" charset="-122"/>
            </a:endParaRPr>
          </a:p>
        </p:txBody>
      </p:sp>
      <p:pic>
        <p:nvPicPr>
          <p:cNvPr id="5" name="Content Placeholder 4" descr="Managers' attitudes toward employees worsen if employees telework more, in relation to the employees' commitment, productivity, team spirit, and promotion. ">
            <a:extLst>
              <a:ext uri="{FF2B5EF4-FFF2-40B4-BE49-F238E27FC236}">
                <a16:creationId xmlns:a16="http://schemas.microsoft.com/office/drawing/2014/main" id="{CEEF10BC-BEBA-6156-BAF9-6B79ACD7FC5B}"/>
              </a:ext>
            </a:extLst>
          </p:cNvPr>
          <p:cNvPicPr>
            <a:picLocks noGrp="1" noChangeAspect="1"/>
          </p:cNvPicPr>
          <p:nvPr>
            <p:ph idx="1"/>
          </p:nvPr>
        </p:nvPicPr>
        <p:blipFill>
          <a:blip r:embed="rId2"/>
          <a:stretch>
            <a:fillRect/>
          </a:stretch>
        </p:blipFill>
        <p:spPr>
          <a:xfrm>
            <a:off x="553674" y="1333851"/>
            <a:ext cx="8456102" cy="4278384"/>
          </a:xfrm>
        </p:spPr>
      </p:pic>
      <p:sp>
        <p:nvSpPr>
          <p:cNvPr id="8" name="TextBox 7">
            <a:extLst>
              <a:ext uri="{FF2B5EF4-FFF2-40B4-BE49-F238E27FC236}">
                <a16:creationId xmlns:a16="http://schemas.microsoft.com/office/drawing/2014/main" id="{2C1D8D74-464F-A4E5-DC54-C98347865DBF}"/>
              </a:ext>
            </a:extLst>
          </p:cNvPr>
          <p:cNvSpPr txBox="1"/>
          <p:nvPr/>
        </p:nvSpPr>
        <p:spPr>
          <a:xfrm>
            <a:off x="9767050" y="879081"/>
            <a:ext cx="1575014" cy="4524315"/>
          </a:xfrm>
          <a:prstGeom prst="rect">
            <a:avLst/>
          </a:prstGeom>
          <a:noFill/>
        </p:spPr>
        <p:txBody>
          <a:bodyPr wrap="square" rtlCol="0">
            <a:spAutoFit/>
          </a:bodyPr>
          <a:lstStyle/>
          <a:p>
            <a:r>
              <a:rPr lang="en-GB" dirty="0"/>
              <a:t>Policies that only support mothers bad even for mothers, and other workers as well</a:t>
            </a:r>
          </a:p>
          <a:p>
            <a:endParaRPr lang="en-GB" dirty="0"/>
          </a:p>
          <a:p>
            <a:r>
              <a:rPr lang="en-GB" dirty="0"/>
              <a:t>Similar results for all workers and at the organisational level take up</a:t>
            </a:r>
          </a:p>
        </p:txBody>
      </p:sp>
    </p:spTree>
    <p:extLst>
      <p:ext uri="{BB962C8B-B14F-4D97-AF65-F5344CB8AC3E}">
        <p14:creationId xmlns:p14="http://schemas.microsoft.com/office/powerpoint/2010/main" val="344842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4820-F5C0-3F0F-A560-E1375105E069}"/>
              </a:ext>
            </a:extLst>
          </p:cNvPr>
          <p:cNvSpPr>
            <a:spLocks noGrp="1"/>
          </p:cNvSpPr>
          <p:nvPr>
            <p:ph type="title"/>
          </p:nvPr>
        </p:nvSpPr>
        <p:spPr>
          <a:xfrm>
            <a:off x="1066800" y="642594"/>
            <a:ext cx="4428931" cy="1371600"/>
          </a:xfrm>
        </p:spPr>
        <p:txBody>
          <a:bodyPr anchor="ctr">
            <a:normAutofit/>
          </a:bodyPr>
          <a:lstStyle/>
          <a:p>
            <a:r>
              <a:rPr lang="en-GB" dirty="0"/>
              <a:t>Solution : Right to disconnect?</a:t>
            </a:r>
          </a:p>
        </p:txBody>
      </p:sp>
      <p:pic>
        <p:nvPicPr>
          <p:cNvPr id="5" name="Picture 2">
            <a:extLst>
              <a:ext uri="{FF2B5EF4-FFF2-40B4-BE49-F238E27FC236}">
                <a16:creationId xmlns:a16="http://schemas.microsoft.com/office/drawing/2014/main" id="{34D1F0AA-DC1C-8368-F4E4-D0A25B7891A1}"/>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2" r="14615" b="1"/>
          <a:stretch/>
        </p:blipFill>
        <p:spPr bwMode="auto">
          <a:xfrm>
            <a:off x="1066799" y="2103120"/>
            <a:ext cx="4774163" cy="3749040"/>
          </a:xfrm>
          <a:prstGeom prst="rect">
            <a:avLst/>
          </a:prstGeom>
          <a:solidFill>
            <a:srgbClr val="FFFFFF"/>
          </a:solidFill>
        </p:spPr>
      </p:pic>
      <p:sp>
        <p:nvSpPr>
          <p:cNvPr id="3" name="Content Placeholder 2">
            <a:extLst>
              <a:ext uri="{FF2B5EF4-FFF2-40B4-BE49-F238E27FC236}">
                <a16:creationId xmlns:a16="http://schemas.microsoft.com/office/drawing/2014/main" id="{45A5B4D5-2BFB-5FC0-1B74-E82B4152EB0F}"/>
              </a:ext>
            </a:extLst>
          </p:cNvPr>
          <p:cNvSpPr>
            <a:spLocks noGrp="1"/>
          </p:cNvSpPr>
          <p:nvPr>
            <p:ph sz="half" idx="2"/>
          </p:nvPr>
        </p:nvSpPr>
        <p:spPr>
          <a:xfrm>
            <a:off x="6270171" y="1434516"/>
            <a:ext cx="5066523" cy="4600523"/>
          </a:xfrm>
        </p:spPr>
        <p:txBody>
          <a:bodyPr>
            <a:normAutofit lnSpcReduction="10000"/>
          </a:bodyPr>
          <a:lstStyle/>
          <a:p>
            <a:pPr>
              <a:lnSpc>
                <a:spcPct val="100000"/>
              </a:lnSpc>
            </a:pPr>
            <a:r>
              <a:rPr lang="en-US" sz="1500" dirty="0"/>
              <a:t>We need to ensuring that the rise of remote working which can does not result in social costs - workers’ reduced work-life balance, burn out results in high social costs not only for workers, but family company –society</a:t>
            </a:r>
          </a:p>
          <a:p>
            <a:pPr>
              <a:lnSpc>
                <a:spcPct val="100000"/>
              </a:lnSpc>
            </a:pPr>
            <a:r>
              <a:rPr lang="en-GB" sz="1500" dirty="0"/>
              <a:t>Right to disconnect does NOT mean that workers lose their flexibility – as workers CAN do work, but there is no expectations</a:t>
            </a:r>
            <a:endParaRPr lang="en-US" sz="1100" dirty="0"/>
          </a:p>
          <a:p>
            <a:pPr>
              <a:lnSpc>
                <a:spcPct val="100000"/>
              </a:lnSpc>
            </a:pPr>
            <a:r>
              <a:rPr lang="en-US" sz="1500" dirty="0"/>
              <a:t>The rise of </a:t>
            </a:r>
            <a:r>
              <a:rPr lang="en-US" sz="1500" b="1" i="1" u="sng" dirty="0"/>
              <a:t>‘always-on’ culture </a:t>
            </a:r>
            <a:r>
              <a:rPr lang="en-US" sz="1500" dirty="0"/>
              <a:t>can exacerbate gender inequality patterns as marginalized individuals(mothers, workers with care responsibilities, disabled workers, racial minorities others with fewer resources) may be less able to perform to this expectation </a:t>
            </a:r>
          </a:p>
          <a:p>
            <a:pPr lvl="0" algn="just">
              <a:lnSpc>
                <a:spcPct val="100000"/>
              </a:lnSpc>
            </a:pPr>
            <a:r>
              <a:rPr lang="en-GB" sz="1500" dirty="0"/>
              <a:t>Enabling a </a:t>
            </a:r>
            <a:r>
              <a:rPr lang="en-GB" sz="1500" b="1" u="sng" dirty="0"/>
              <a:t>right to REST </a:t>
            </a:r>
            <a:r>
              <a:rPr lang="en-GB" sz="1500" dirty="0"/>
              <a:t>(</a:t>
            </a:r>
            <a:r>
              <a:rPr lang="en-GB" sz="1500" dirty="0">
                <a:hlinkClick r:id="rId3"/>
              </a:rPr>
              <a:t>Chung, 2022</a:t>
            </a:r>
            <a:r>
              <a:rPr lang="en-GB" sz="1500" dirty="0"/>
              <a:t>; see also Barcelona Time Use initiative) - mandated and protected time away from work – both physically and mentally which can help with productivity outcomes (</a:t>
            </a:r>
            <a:r>
              <a:rPr lang="en-GB" sz="1500" dirty="0" err="1"/>
              <a:t>Sonnentag</a:t>
            </a:r>
            <a:r>
              <a:rPr lang="en-GB" sz="1500" dirty="0"/>
              <a:t>)</a:t>
            </a:r>
          </a:p>
          <a:p>
            <a:pPr>
              <a:lnSpc>
                <a:spcPct val="100000"/>
              </a:lnSpc>
            </a:pPr>
            <a:endParaRPr lang="en-GB" sz="1100" dirty="0"/>
          </a:p>
        </p:txBody>
      </p:sp>
      <p:sp>
        <p:nvSpPr>
          <p:cNvPr id="4" name="Date Placeholder 3">
            <a:extLst>
              <a:ext uri="{FF2B5EF4-FFF2-40B4-BE49-F238E27FC236}">
                <a16:creationId xmlns:a16="http://schemas.microsoft.com/office/drawing/2014/main" id="{B4427669-8CE7-600C-06FA-582068E94E8C}"/>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376329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7E28-4052-E017-C3EE-E4CE8AF8EB37}"/>
              </a:ext>
            </a:extLst>
          </p:cNvPr>
          <p:cNvSpPr>
            <a:spLocks noGrp="1"/>
          </p:cNvSpPr>
          <p:nvPr>
            <p:ph type="title"/>
          </p:nvPr>
        </p:nvSpPr>
        <p:spPr/>
        <p:txBody>
          <a:bodyPr/>
          <a:lstStyle/>
          <a:p>
            <a:r>
              <a:rPr lang="en-GB" dirty="0"/>
              <a:t>Solution: Changing the ideal worker culture </a:t>
            </a:r>
          </a:p>
        </p:txBody>
      </p:sp>
      <p:sp>
        <p:nvSpPr>
          <p:cNvPr id="3" name="Content Placeholder 2">
            <a:extLst>
              <a:ext uri="{FF2B5EF4-FFF2-40B4-BE49-F238E27FC236}">
                <a16:creationId xmlns:a16="http://schemas.microsoft.com/office/drawing/2014/main" id="{26628A2D-C113-7FE6-396B-F68150921FD0}"/>
              </a:ext>
            </a:extLst>
          </p:cNvPr>
          <p:cNvSpPr>
            <a:spLocks noGrp="1"/>
          </p:cNvSpPr>
          <p:nvPr>
            <p:ph idx="1"/>
          </p:nvPr>
        </p:nvSpPr>
        <p:spPr>
          <a:xfrm>
            <a:off x="1066800" y="2103120"/>
            <a:ext cx="6189994" cy="3849624"/>
          </a:xfrm>
        </p:spPr>
        <p:txBody>
          <a:bodyPr/>
          <a:lstStyle/>
          <a:p>
            <a:r>
              <a:rPr lang="en-GB" dirty="0"/>
              <a:t>Problem with both leaves and flexible working lies in the </a:t>
            </a:r>
            <a:r>
              <a:rPr lang="en-GB" b="1" dirty="0"/>
              <a:t>current ideal worker culture </a:t>
            </a:r>
            <a:r>
              <a:rPr lang="en-GB" dirty="0"/>
              <a:t>that exist in many of our labour markets (more in certain countries than others)</a:t>
            </a:r>
          </a:p>
          <a:p>
            <a:r>
              <a:rPr lang="en-GB" dirty="0"/>
              <a:t>The idolisation of long hours busyness at work – especially in times of recession – goes against scientific evidence around work productivity (</a:t>
            </a:r>
            <a:r>
              <a:rPr lang="en-GB" dirty="0" err="1"/>
              <a:t>Pencavel</a:t>
            </a:r>
            <a:r>
              <a:rPr lang="en-GB" dirty="0"/>
              <a:t>, 2014; Caruso et al. 2006; </a:t>
            </a:r>
            <a:r>
              <a:rPr lang="en-GB" dirty="0" err="1"/>
              <a:t>Bellet</a:t>
            </a:r>
            <a:r>
              <a:rPr lang="en-GB" dirty="0"/>
              <a:t> et al., 2019).</a:t>
            </a:r>
          </a:p>
          <a:p>
            <a:r>
              <a:rPr lang="en-GB" dirty="0"/>
              <a:t>We need to change norms around “ideal worker” of someone who has responsibilities outside of work where work life balance is something that contributes to one’s productivity</a:t>
            </a:r>
          </a:p>
          <a:p>
            <a:r>
              <a:rPr lang="en-GB" dirty="0"/>
              <a:t>4 day week as a solution?</a:t>
            </a:r>
          </a:p>
          <a:p>
            <a:r>
              <a:rPr lang="en-GB" dirty="0"/>
              <a:t>Generous family policies as a solution</a:t>
            </a:r>
          </a:p>
        </p:txBody>
      </p:sp>
      <p:sp>
        <p:nvSpPr>
          <p:cNvPr id="4" name="Date Placeholder 3">
            <a:extLst>
              <a:ext uri="{FF2B5EF4-FFF2-40B4-BE49-F238E27FC236}">
                <a16:creationId xmlns:a16="http://schemas.microsoft.com/office/drawing/2014/main" id="{744959DB-AA56-5633-DE62-2ED8D6279DD6}"/>
              </a:ext>
            </a:extLst>
          </p:cNvPr>
          <p:cNvSpPr>
            <a:spLocks noGrp="1"/>
          </p:cNvSpPr>
          <p:nvPr>
            <p:ph type="dt" sz="half" idx="10"/>
          </p:nvPr>
        </p:nvSpPr>
        <p:spPr/>
        <p:txBody>
          <a:bodyPr/>
          <a:lstStyle/>
          <a:p>
            <a:pPr rtl="0"/>
            <a:fld id="{6AF379E8-AC6C-43B9-9222-BDF0AF9336F0}" type="datetime1">
              <a:rPr lang="en-US" smtClean="0"/>
              <a:t>6/21/2023</a:t>
            </a:fld>
            <a:endParaRPr lang="en-US"/>
          </a:p>
        </p:txBody>
      </p:sp>
      <p:pic>
        <p:nvPicPr>
          <p:cNvPr id="6" name="Picture 5" descr="Newspaper article titled 'Elon Musk says he now works 120 hours a week'.">
            <a:extLst>
              <a:ext uri="{FF2B5EF4-FFF2-40B4-BE49-F238E27FC236}">
                <a16:creationId xmlns:a16="http://schemas.microsoft.com/office/drawing/2014/main" id="{E4A3B24F-8BB3-54A3-BE85-23814A5376C5}"/>
              </a:ext>
            </a:extLst>
          </p:cNvPr>
          <p:cNvPicPr>
            <a:picLocks noChangeAspect="1"/>
          </p:cNvPicPr>
          <p:nvPr/>
        </p:nvPicPr>
        <p:blipFill>
          <a:blip r:embed="rId2"/>
          <a:stretch>
            <a:fillRect/>
          </a:stretch>
        </p:blipFill>
        <p:spPr>
          <a:xfrm>
            <a:off x="7633763" y="1748998"/>
            <a:ext cx="3988005" cy="4115011"/>
          </a:xfrm>
          <a:prstGeom prst="rect">
            <a:avLst/>
          </a:prstGeom>
        </p:spPr>
      </p:pic>
    </p:spTree>
    <p:extLst>
      <p:ext uri="{BB962C8B-B14F-4D97-AF65-F5344CB8AC3E}">
        <p14:creationId xmlns:p14="http://schemas.microsoft.com/office/powerpoint/2010/main" val="112882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74CB-9965-D911-516D-E454343E8131}"/>
              </a:ext>
            </a:extLst>
          </p:cNvPr>
          <p:cNvSpPr>
            <a:spLocks noGrp="1"/>
          </p:cNvSpPr>
          <p:nvPr>
            <p:ph type="title"/>
          </p:nvPr>
        </p:nvSpPr>
        <p:spPr>
          <a:xfrm>
            <a:off x="1066800" y="642594"/>
            <a:ext cx="10058400" cy="1371600"/>
          </a:xfrm>
        </p:spPr>
        <p:txBody>
          <a:bodyPr anchor="ctr">
            <a:normAutofit/>
          </a:bodyPr>
          <a:lstStyle/>
          <a:p>
            <a:r>
              <a:rPr lang="en-GB" dirty="0"/>
              <a:t>Solution : Changing gender norms</a:t>
            </a:r>
          </a:p>
        </p:txBody>
      </p:sp>
      <p:sp>
        <p:nvSpPr>
          <p:cNvPr id="11" name="Content Placeholder 2">
            <a:extLst>
              <a:ext uri="{FF2B5EF4-FFF2-40B4-BE49-F238E27FC236}">
                <a16:creationId xmlns:a16="http://schemas.microsoft.com/office/drawing/2014/main" id="{AFCA0123-64C2-3278-5A14-E4EF37B0FF7F}"/>
              </a:ext>
            </a:extLst>
          </p:cNvPr>
          <p:cNvSpPr>
            <a:spLocks noGrp="1"/>
          </p:cNvSpPr>
          <p:nvPr>
            <p:ph sz="half" idx="1"/>
          </p:nvPr>
        </p:nvSpPr>
        <p:spPr>
          <a:xfrm>
            <a:off x="1066800" y="2103120"/>
            <a:ext cx="4663440" cy="3749040"/>
          </a:xfrm>
        </p:spPr>
        <p:txBody>
          <a:bodyPr/>
          <a:lstStyle/>
          <a:p>
            <a:r>
              <a:rPr lang="en-US" dirty="0"/>
              <a:t>Ear-marked daddy leaves already a great start in the right direction</a:t>
            </a:r>
          </a:p>
          <a:p>
            <a:r>
              <a:rPr lang="en-US" dirty="0"/>
              <a:t>Ensuring strong national policies with high levels of pay, longer duration would benefit more (Petts et al 2022)</a:t>
            </a:r>
          </a:p>
          <a:p>
            <a:r>
              <a:rPr lang="en-US" dirty="0"/>
              <a:t>This will also allow the gendered flexibility paradox to not happen </a:t>
            </a:r>
            <a:r>
              <a:rPr lang="en-US" dirty="0">
                <a:sym typeface="Wingdings" panose="05000000000000000000" pitchFamily="2" charset="2"/>
              </a:rPr>
              <a:t> maybe men will be less likely to fear or be penalized for flexible working</a:t>
            </a:r>
            <a:endParaRPr lang="en-US" dirty="0"/>
          </a:p>
        </p:txBody>
      </p:sp>
      <p:pic>
        <p:nvPicPr>
          <p:cNvPr id="6" name="Picture 5">
            <a:extLst>
              <a:ext uri="{FF2B5EF4-FFF2-40B4-BE49-F238E27FC236}">
                <a16:creationId xmlns:a16="http://schemas.microsoft.com/office/drawing/2014/main" id="{0A4D18A3-27ED-C222-F736-3C1062D8EB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61760" y="2304631"/>
            <a:ext cx="4663440" cy="3346018"/>
          </a:xfrm>
          <a:prstGeom prst="rect">
            <a:avLst/>
          </a:prstGeom>
          <a:noFill/>
        </p:spPr>
      </p:pic>
      <p:sp>
        <p:nvSpPr>
          <p:cNvPr id="4" name="Date Placeholder 3">
            <a:extLst>
              <a:ext uri="{FF2B5EF4-FFF2-40B4-BE49-F238E27FC236}">
                <a16:creationId xmlns:a16="http://schemas.microsoft.com/office/drawing/2014/main" id="{646C5BAE-36E3-79D8-25ED-E64B9E669A90}"/>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318395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270A-7A27-CF5D-CDEF-F56E5D21D813}"/>
              </a:ext>
            </a:extLst>
          </p:cNvPr>
          <p:cNvSpPr>
            <a:spLocks noGrp="1"/>
          </p:cNvSpPr>
          <p:nvPr>
            <p:ph type="title"/>
          </p:nvPr>
        </p:nvSpPr>
        <p:spPr>
          <a:xfrm>
            <a:off x="8477250" y="603504"/>
            <a:ext cx="3144774" cy="1082683"/>
          </a:xfrm>
        </p:spPr>
        <p:txBody>
          <a:bodyPr anchor="b">
            <a:normAutofit/>
          </a:bodyPr>
          <a:lstStyle/>
          <a:p>
            <a:r>
              <a:rPr lang="en-GB" dirty="0"/>
              <a:t>Today</a:t>
            </a:r>
          </a:p>
        </p:txBody>
      </p:sp>
      <p:sp>
        <p:nvSpPr>
          <p:cNvPr id="3" name="Content Placeholder 2">
            <a:extLst>
              <a:ext uri="{FF2B5EF4-FFF2-40B4-BE49-F238E27FC236}">
                <a16:creationId xmlns:a16="http://schemas.microsoft.com/office/drawing/2014/main" id="{185E044B-C956-ACD4-B258-667B30EA2771}"/>
              </a:ext>
            </a:extLst>
          </p:cNvPr>
          <p:cNvSpPr>
            <a:spLocks noGrp="1"/>
          </p:cNvSpPr>
          <p:nvPr>
            <p:ph type="body" sz="half" idx="2"/>
          </p:nvPr>
        </p:nvSpPr>
        <p:spPr>
          <a:xfrm>
            <a:off x="8477250" y="2386584"/>
            <a:ext cx="3144774" cy="4014216"/>
          </a:xfrm>
        </p:spPr>
        <p:txBody>
          <a:bodyPr>
            <a:normAutofit fontScale="92500" lnSpcReduction="20000"/>
          </a:bodyPr>
          <a:lstStyle/>
          <a:p>
            <a:pPr marL="285750" indent="-285750">
              <a:buFont typeface="Arial" panose="020B0604020202020204" pitchFamily="34" charset="0"/>
              <a:buChar char="•"/>
            </a:pPr>
            <a:r>
              <a:rPr lang="en-GB" dirty="0"/>
              <a:t>Goals of family policies, especially with regards to equality</a:t>
            </a:r>
          </a:p>
          <a:p>
            <a:pPr marL="285750" indent="-285750">
              <a:buFont typeface="Arial" panose="020B0604020202020204" pitchFamily="34" charset="0"/>
              <a:buChar char="•"/>
            </a:pPr>
            <a:r>
              <a:rPr lang="en-GB" dirty="0"/>
              <a:t>What does the Work-Life Balance directive do well, the great potential for equality</a:t>
            </a:r>
          </a:p>
          <a:p>
            <a:pPr marL="285750" indent="-285750">
              <a:buFont typeface="Arial" panose="020B0604020202020204" pitchFamily="34" charset="0"/>
              <a:buChar char="•"/>
            </a:pPr>
            <a:r>
              <a:rPr lang="en-GB" dirty="0"/>
              <a:t>Potential problems for equality</a:t>
            </a:r>
          </a:p>
          <a:p>
            <a:pPr marL="742950" lvl="1" indent="-285750">
              <a:buFont typeface="Arial" panose="020B0604020202020204" pitchFamily="34" charset="0"/>
              <a:buChar char="•"/>
            </a:pPr>
            <a:r>
              <a:rPr lang="en-US" sz="1600" dirty="0"/>
              <a:t>Unequal division of </a:t>
            </a:r>
            <a:r>
              <a:rPr lang="en-US" sz="1600" dirty="0" err="1"/>
              <a:t>labour</a:t>
            </a:r>
            <a:r>
              <a:rPr lang="en-US" sz="1600" dirty="0"/>
              <a:t> </a:t>
            </a:r>
          </a:p>
          <a:p>
            <a:pPr marL="742950" lvl="1" indent="-285750">
              <a:buFont typeface="Arial" panose="020B0604020202020204" pitchFamily="34" charset="0"/>
              <a:buChar char="•"/>
            </a:pPr>
            <a:r>
              <a:rPr lang="en-US" sz="1600" b="1" dirty="0"/>
              <a:t>Flexibility stigma and its impact on women</a:t>
            </a:r>
          </a:p>
          <a:p>
            <a:pPr marL="285750" indent="-285750">
              <a:buFont typeface="Arial" panose="020B0604020202020204" pitchFamily="34" charset="0"/>
              <a:buChar char="•"/>
            </a:pPr>
            <a:r>
              <a:rPr lang="en-GB" sz="1900" dirty="0"/>
              <a:t>Modest suggestions for solutions?</a:t>
            </a:r>
          </a:p>
          <a:p>
            <a:pPr lvl="1"/>
            <a:endParaRPr lang="en-GB" sz="1800" dirty="0"/>
          </a:p>
        </p:txBody>
      </p:sp>
      <p:pic>
        <p:nvPicPr>
          <p:cNvPr id="6" name="Picture 5">
            <a:extLst>
              <a:ext uri="{FF2B5EF4-FFF2-40B4-BE49-F238E27FC236}">
                <a16:creationId xmlns:a16="http://schemas.microsoft.com/office/drawing/2014/main" id="{9563990F-6B3A-9F58-9BCB-41E767B6E0AA}"/>
              </a:ext>
              <a:ext uri="{C183D7F6-B498-43B3-948B-1728B52AA6E4}">
                <adec:decorative xmlns:adec="http://schemas.microsoft.com/office/drawing/2017/decorative" val="1"/>
              </a:ext>
            </a:extLst>
          </p:cNvPr>
          <p:cNvPicPr>
            <a:picLocks noChangeAspect="1"/>
          </p:cNvPicPr>
          <p:nvPr/>
        </p:nvPicPr>
        <p:blipFill rotWithShape="1">
          <a:blip r:embed="rId2"/>
          <a:srcRect l="7158" r="6927" b="1"/>
          <a:stretch/>
        </p:blipFill>
        <p:spPr>
          <a:xfrm>
            <a:off x="228599" y="237744"/>
            <a:ext cx="7696201" cy="6382512"/>
          </a:xfrm>
          <a:prstGeom prst="rect">
            <a:avLst/>
          </a:prstGeom>
          <a:noFill/>
          <a:ln>
            <a:noFill/>
          </a:ln>
        </p:spPr>
      </p:pic>
      <p:sp>
        <p:nvSpPr>
          <p:cNvPr id="4" name="Date Placeholder 3">
            <a:extLst>
              <a:ext uri="{FF2B5EF4-FFF2-40B4-BE49-F238E27FC236}">
                <a16:creationId xmlns:a16="http://schemas.microsoft.com/office/drawing/2014/main" id="{08C36977-0662-8F9D-0C3F-3F0F7B44A153}"/>
              </a:ext>
              <a:ext uri="{C183D7F6-B498-43B3-948B-1728B52AA6E4}">
                <adec:decorative xmlns:adec="http://schemas.microsoft.com/office/drawing/2017/decorative" val="1"/>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43619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15D5-473B-3D64-EB19-DF19662412DD}"/>
              </a:ext>
            </a:extLst>
          </p:cNvPr>
          <p:cNvSpPr>
            <a:spLocks noGrp="1"/>
          </p:cNvSpPr>
          <p:nvPr>
            <p:ph type="title"/>
          </p:nvPr>
        </p:nvSpPr>
        <p:spPr/>
        <p:txBody>
          <a:bodyPr/>
          <a:lstStyle/>
          <a:p>
            <a:r>
              <a:rPr lang="en-GB" dirty="0"/>
              <a:t>Summing up</a:t>
            </a:r>
          </a:p>
        </p:txBody>
      </p:sp>
      <p:sp>
        <p:nvSpPr>
          <p:cNvPr id="3" name="Content Placeholder 2">
            <a:extLst>
              <a:ext uri="{FF2B5EF4-FFF2-40B4-BE49-F238E27FC236}">
                <a16:creationId xmlns:a16="http://schemas.microsoft.com/office/drawing/2014/main" id="{205B7713-DADF-A958-7D97-07A78D7D2817}"/>
              </a:ext>
            </a:extLst>
          </p:cNvPr>
          <p:cNvSpPr>
            <a:spLocks noGrp="1"/>
          </p:cNvSpPr>
          <p:nvPr>
            <p:ph sz="half" idx="1"/>
          </p:nvPr>
        </p:nvSpPr>
        <p:spPr>
          <a:xfrm>
            <a:off x="933449" y="2150097"/>
            <a:ext cx="9591675" cy="3749040"/>
          </a:xfrm>
        </p:spPr>
        <p:txBody>
          <a:bodyPr/>
          <a:lstStyle/>
          <a:p>
            <a:r>
              <a:rPr lang="en-GB" dirty="0"/>
              <a:t>European Directive of </a:t>
            </a:r>
            <a:r>
              <a:rPr lang="en-GB" dirty="0" err="1"/>
              <a:t>WorkLife</a:t>
            </a:r>
            <a:r>
              <a:rPr lang="en-GB" dirty="0"/>
              <a:t> Balance is a great move in the right direction</a:t>
            </a:r>
          </a:p>
          <a:p>
            <a:r>
              <a:rPr lang="en-GB" dirty="0"/>
              <a:t>However, there are some potential negative outcomes we need to be aware of</a:t>
            </a:r>
          </a:p>
          <a:p>
            <a:r>
              <a:rPr lang="en-GB" dirty="0"/>
              <a:t>These are not very difficult to tackle, as long as we are aware of the issue can use concerted policy efforts – such as stronger flexible working rights for all workers, introducing right to disconnect, challenge ideal worker norm through shorter working legislations or enhancing family policy provision, and challenge gender norms through policy and campaigns.</a:t>
            </a:r>
          </a:p>
        </p:txBody>
      </p:sp>
      <p:sp>
        <p:nvSpPr>
          <p:cNvPr id="5" name="Date Placeholder 4">
            <a:extLst>
              <a:ext uri="{FF2B5EF4-FFF2-40B4-BE49-F238E27FC236}">
                <a16:creationId xmlns:a16="http://schemas.microsoft.com/office/drawing/2014/main" id="{51C6EE51-2A3C-3204-C819-808B8DD78363}"/>
              </a:ext>
            </a:extLst>
          </p:cNvPr>
          <p:cNvSpPr>
            <a:spLocks noGrp="1"/>
          </p:cNvSpPr>
          <p:nvPr>
            <p:ph type="dt" sz="half" idx="10"/>
          </p:nvPr>
        </p:nvSpPr>
        <p:spPr/>
        <p:txBody>
          <a:bodyPr/>
          <a:lstStyle/>
          <a:p>
            <a:pPr rtl="0"/>
            <a:fld id="{3064E64D-1B50-4EC0-83A1-DE58B45AB49E}" type="datetime1">
              <a:rPr lang="en-US" smtClean="0"/>
              <a:t>6/21/2023</a:t>
            </a:fld>
            <a:endParaRPr lang="en-US"/>
          </a:p>
        </p:txBody>
      </p:sp>
    </p:spTree>
    <p:extLst>
      <p:ext uri="{BB962C8B-B14F-4D97-AF65-F5344CB8AC3E}">
        <p14:creationId xmlns:p14="http://schemas.microsoft.com/office/powerpoint/2010/main" val="340304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B0A6-5CFE-419E-99EA-F1C2D6E4782D}"/>
              </a:ext>
            </a:extLst>
          </p:cNvPr>
          <p:cNvSpPr>
            <a:spLocks noGrp="1"/>
          </p:cNvSpPr>
          <p:nvPr>
            <p:ph type="title"/>
          </p:nvPr>
        </p:nvSpPr>
        <p:spPr>
          <a:xfrm>
            <a:off x="1066800" y="628081"/>
            <a:ext cx="10058400" cy="1371600"/>
          </a:xfrm>
        </p:spPr>
        <p:txBody>
          <a:bodyPr/>
          <a:lstStyle/>
          <a:p>
            <a:r>
              <a:rPr lang="en-GB" dirty="0"/>
              <a:t>Thank you and questions?</a:t>
            </a:r>
          </a:p>
        </p:txBody>
      </p:sp>
      <p:sp>
        <p:nvSpPr>
          <p:cNvPr id="3" name="Content Placeholder 2">
            <a:extLst>
              <a:ext uri="{FF2B5EF4-FFF2-40B4-BE49-F238E27FC236}">
                <a16:creationId xmlns:a16="http://schemas.microsoft.com/office/drawing/2014/main" id="{61693571-6D18-4787-80DB-0240AE9E2D2F}"/>
              </a:ext>
            </a:extLst>
          </p:cNvPr>
          <p:cNvSpPr>
            <a:spLocks noGrp="1"/>
          </p:cNvSpPr>
          <p:nvPr>
            <p:ph idx="1"/>
          </p:nvPr>
        </p:nvSpPr>
        <p:spPr>
          <a:xfrm>
            <a:off x="1066800" y="2608975"/>
            <a:ext cx="10058400" cy="3137483"/>
          </a:xfrm>
        </p:spPr>
        <p:txBody>
          <a:bodyPr>
            <a:normAutofit lnSpcReduction="10000"/>
          </a:bodyPr>
          <a:lstStyle/>
          <a:p>
            <a:r>
              <a:rPr lang="en-GB" sz="2400" dirty="0"/>
              <a:t>See this video for more: </a:t>
            </a:r>
            <a:r>
              <a:rPr lang="en-GB" sz="2400" dirty="0">
                <a:hlinkClick r:id="rId2"/>
              </a:rPr>
              <a:t>https://www.youtube.com/watch?v=Yya0lP7cy40</a:t>
            </a:r>
            <a:endParaRPr lang="en-GB" sz="2400" dirty="0"/>
          </a:p>
          <a:p>
            <a:r>
              <a:rPr lang="en-GB" sz="2400" dirty="0"/>
              <a:t>About The Flexibility Paradox: </a:t>
            </a:r>
            <a:r>
              <a:rPr lang="en-GB" sz="2400" dirty="0">
                <a:hlinkClick r:id="rId3"/>
              </a:rPr>
              <a:t>https://policy.bristoluniversitypress.co.uk/the-flexibility-paradox</a:t>
            </a:r>
            <a:r>
              <a:rPr lang="en-GB" sz="2400" dirty="0"/>
              <a:t> </a:t>
            </a:r>
          </a:p>
          <a:p>
            <a:endParaRPr lang="en-GB" sz="2400" dirty="0"/>
          </a:p>
          <a:p>
            <a:r>
              <a:rPr lang="en-GB" sz="2400" dirty="0"/>
              <a:t>@HeejungChung</a:t>
            </a:r>
          </a:p>
          <a:p>
            <a:r>
              <a:rPr lang="en-GB" sz="2400" dirty="0">
                <a:hlinkClick r:id="rId4"/>
              </a:rPr>
              <a:t>http://www.heejungchung.com</a:t>
            </a:r>
            <a:r>
              <a:rPr lang="en-GB" sz="2400" dirty="0"/>
              <a:t> </a:t>
            </a:r>
          </a:p>
        </p:txBody>
      </p:sp>
    </p:spTree>
    <p:extLst>
      <p:ext uri="{BB962C8B-B14F-4D97-AF65-F5344CB8AC3E}">
        <p14:creationId xmlns:p14="http://schemas.microsoft.com/office/powerpoint/2010/main" val="39833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9902-D754-97CC-3DFC-6AB1B33BD4EE}"/>
              </a:ext>
            </a:extLst>
          </p:cNvPr>
          <p:cNvSpPr>
            <a:spLocks noGrp="1"/>
          </p:cNvSpPr>
          <p:nvPr>
            <p:ph type="title"/>
          </p:nvPr>
        </p:nvSpPr>
        <p:spPr>
          <a:xfrm>
            <a:off x="1066800" y="642594"/>
            <a:ext cx="10058400" cy="1371600"/>
          </a:xfrm>
        </p:spPr>
        <p:txBody>
          <a:bodyPr anchor="ctr">
            <a:normAutofit/>
          </a:bodyPr>
          <a:lstStyle/>
          <a:p>
            <a:r>
              <a:rPr lang="en-GB" dirty="0"/>
              <a:t>What are the goals of family policies?</a:t>
            </a:r>
          </a:p>
        </p:txBody>
      </p:sp>
      <p:pic>
        <p:nvPicPr>
          <p:cNvPr id="1026" name="Picture 2" descr="How to Improve Work life Balance: Significance of Time Management">
            <a:extLst>
              <a:ext uri="{FF2B5EF4-FFF2-40B4-BE49-F238E27FC236}">
                <a16:creationId xmlns:a16="http://schemas.microsoft.com/office/drawing/2014/main" id="{A8C98FB6-30E8-F346-1AE7-1740CB6027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2520315"/>
            <a:ext cx="4663440" cy="2914649"/>
          </a:xfrm>
          <a:prstGeom prst="rect">
            <a:avLst/>
          </a:prstGeom>
          <a:solidFill>
            <a:srgbClr val="FFFFFF"/>
          </a:solidFill>
        </p:spPr>
      </p:pic>
      <p:sp>
        <p:nvSpPr>
          <p:cNvPr id="3" name="Content Placeholder 2">
            <a:extLst>
              <a:ext uri="{FF2B5EF4-FFF2-40B4-BE49-F238E27FC236}">
                <a16:creationId xmlns:a16="http://schemas.microsoft.com/office/drawing/2014/main" id="{1DCCA0BB-A6B3-B960-A4D1-FF270569C51E}"/>
              </a:ext>
            </a:extLst>
          </p:cNvPr>
          <p:cNvSpPr>
            <a:spLocks noGrp="1"/>
          </p:cNvSpPr>
          <p:nvPr>
            <p:ph sz="half" idx="2"/>
          </p:nvPr>
        </p:nvSpPr>
        <p:spPr>
          <a:xfrm>
            <a:off x="6461760" y="2103120"/>
            <a:ext cx="4663440" cy="3749040"/>
          </a:xfrm>
        </p:spPr>
        <p:txBody>
          <a:bodyPr>
            <a:normAutofit lnSpcReduction="10000"/>
          </a:bodyPr>
          <a:lstStyle/>
          <a:p>
            <a:pPr>
              <a:lnSpc>
                <a:spcPct val="100000"/>
              </a:lnSpc>
            </a:pPr>
            <a:r>
              <a:rPr lang="en-GB" dirty="0"/>
              <a:t>To ensure better integration of work and private demands for all workers (not just parents – as care is something everyone is involved in, e.g. informal care, and work-life balance should be something all workers should achieve)</a:t>
            </a:r>
          </a:p>
          <a:p>
            <a:pPr>
              <a:lnSpc>
                <a:spcPct val="100000"/>
              </a:lnSpc>
            </a:pPr>
            <a:r>
              <a:rPr lang="en-GB" dirty="0"/>
              <a:t>To ensure well-being of families (including children – as social investment)</a:t>
            </a:r>
          </a:p>
          <a:p>
            <a:pPr>
              <a:lnSpc>
                <a:spcPct val="100000"/>
              </a:lnSpc>
            </a:pPr>
            <a:r>
              <a:rPr lang="en-GB" dirty="0"/>
              <a:t>To ensure equality (across gender, classes, sexuality, disability, race etc) </a:t>
            </a:r>
          </a:p>
          <a:p>
            <a:pPr>
              <a:lnSpc>
                <a:spcPct val="100000"/>
              </a:lnSpc>
            </a:pPr>
            <a:r>
              <a:rPr lang="en-GB" dirty="0"/>
              <a:t>Changing norms around work, work-life balance and gender roles</a:t>
            </a:r>
          </a:p>
          <a:p>
            <a:pPr>
              <a:lnSpc>
                <a:spcPct val="100000"/>
              </a:lnSpc>
            </a:pPr>
            <a:endParaRPr lang="en-GB" dirty="0"/>
          </a:p>
        </p:txBody>
      </p:sp>
      <p:sp>
        <p:nvSpPr>
          <p:cNvPr id="4" name="Date Placeholder 3">
            <a:extLst>
              <a:ext uri="{FF2B5EF4-FFF2-40B4-BE49-F238E27FC236}">
                <a16:creationId xmlns:a16="http://schemas.microsoft.com/office/drawing/2014/main" id="{0A623FEE-350D-73A6-B77F-3ECF922BB71C}"/>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423885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536FE2-483A-19AC-BDF2-C708CF62A09B}"/>
              </a:ext>
            </a:extLst>
          </p:cNvPr>
          <p:cNvSpPr>
            <a:spLocks noGrp="1"/>
          </p:cNvSpPr>
          <p:nvPr>
            <p:ph type="title"/>
          </p:nvPr>
        </p:nvSpPr>
        <p:spPr>
          <a:xfrm>
            <a:off x="8477250" y="603504"/>
            <a:ext cx="3144774" cy="1645920"/>
          </a:xfrm>
        </p:spPr>
        <p:txBody>
          <a:bodyPr anchor="b">
            <a:normAutofit/>
          </a:bodyPr>
          <a:lstStyle/>
          <a:p>
            <a:r>
              <a:rPr lang="en-US" dirty="0"/>
              <a:t>Key changes in the new directive</a:t>
            </a:r>
          </a:p>
        </p:txBody>
      </p:sp>
      <p:sp>
        <p:nvSpPr>
          <p:cNvPr id="12" name="Content Placeholder 2">
            <a:extLst>
              <a:ext uri="{FF2B5EF4-FFF2-40B4-BE49-F238E27FC236}">
                <a16:creationId xmlns:a16="http://schemas.microsoft.com/office/drawing/2014/main" id="{B31EEDAB-C9C7-101D-AC05-D14959331908}"/>
              </a:ext>
            </a:extLst>
          </p:cNvPr>
          <p:cNvSpPr>
            <a:spLocks noGrp="1"/>
          </p:cNvSpPr>
          <p:nvPr>
            <p:ph type="body" sz="half" idx="2"/>
          </p:nvPr>
        </p:nvSpPr>
        <p:spPr>
          <a:xfrm>
            <a:off x="8477250" y="2386584"/>
            <a:ext cx="3144774" cy="3511296"/>
          </a:xfrm>
        </p:spPr>
        <p:txBody>
          <a:bodyPr>
            <a:normAutofit/>
          </a:bodyPr>
          <a:lstStyle/>
          <a:p>
            <a:pPr marL="285750" indent="-285750">
              <a:buFont typeface="Arial" panose="020B0604020202020204" pitchFamily="34" charset="0"/>
              <a:buChar char="•"/>
            </a:pPr>
            <a:r>
              <a:rPr lang="en-US" dirty="0"/>
              <a:t>Providing fathers and 2</a:t>
            </a:r>
            <a:r>
              <a:rPr lang="en-US" baseline="30000" dirty="0"/>
              <a:t>nd</a:t>
            </a:r>
            <a:r>
              <a:rPr lang="en-US" dirty="0"/>
              <a:t> parents ear- marked provision (use it or lose it)</a:t>
            </a:r>
          </a:p>
          <a:p>
            <a:pPr marL="285750" indent="-285750">
              <a:buFont typeface="Arial" panose="020B0604020202020204" pitchFamily="34" charset="0"/>
              <a:buChar char="•"/>
            </a:pPr>
            <a:r>
              <a:rPr lang="en-US" dirty="0"/>
              <a:t>Right to request flexible working arrangements beyond part-time working (for parents) </a:t>
            </a:r>
          </a:p>
        </p:txBody>
      </p:sp>
      <p:pic>
        <p:nvPicPr>
          <p:cNvPr id="5" name="Picture 2">
            <a:extLst>
              <a:ext uri="{FF2B5EF4-FFF2-40B4-BE49-F238E27FC236}">
                <a16:creationId xmlns:a16="http://schemas.microsoft.com/office/drawing/2014/main" id="{52AB8336-7895-42BC-14A7-5ED54F276BAF}"/>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0689" y="237744"/>
            <a:ext cx="4372020" cy="63825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CEBC66C-E6EE-FF9B-E1BE-EDDD73569996}"/>
              </a:ext>
              <a:ext uri="{C183D7F6-B498-43B3-948B-1728B52AA6E4}">
                <adec:decorative xmlns:adec="http://schemas.microsoft.com/office/drawing/2017/decorative" val="1"/>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182671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512B-9699-2A3E-BF9E-7890EEED3D7C}"/>
              </a:ext>
            </a:extLst>
          </p:cNvPr>
          <p:cNvSpPr>
            <a:spLocks noGrp="1"/>
          </p:cNvSpPr>
          <p:nvPr>
            <p:ph type="title"/>
          </p:nvPr>
        </p:nvSpPr>
        <p:spPr>
          <a:xfrm>
            <a:off x="1066800" y="642594"/>
            <a:ext cx="4774163" cy="1371600"/>
          </a:xfrm>
        </p:spPr>
        <p:txBody>
          <a:bodyPr anchor="ctr">
            <a:normAutofit/>
          </a:bodyPr>
          <a:lstStyle/>
          <a:p>
            <a:r>
              <a:rPr lang="en-GB" dirty="0"/>
              <a:t>The positives: Daddy leaves</a:t>
            </a:r>
          </a:p>
        </p:txBody>
      </p:sp>
      <p:pic>
        <p:nvPicPr>
          <p:cNvPr id="7" name="Picture 6">
            <a:extLst>
              <a:ext uri="{FF2B5EF4-FFF2-40B4-BE49-F238E27FC236}">
                <a16:creationId xmlns:a16="http://schemas.microsoft.com/office/drawing/2014/main" id="{C9EB6ABD-6B1C-8DEE-885A-6B56AC004C20}"/>
              </a:ext>
              <a:ext uri="{C183D7F6-B498-43B3-948B-1728B52AA6E4}">
                <adec:decorative xmlns:adec="http://schemas.microsoft.com/office/drawing/2017/decorative" val="1"/>
              </a:ext>
            </a:extLst>
          </p:cNvPr>
          <p:cNvPicPr>
            <a:picLocks noChangeAspect="1"/>
          </p:cNvPicPr>
          <p:nvPr/>
        </p:nvPicPr>
        <p:blipFill rotWithShape="1">
          <a:blip r:embed="rId2"/>
          <a:srcRect l="4315"/>
          <a:stretch/>
        </p:blipFill>
        <p:spPr>
          <a:xfrm>
            <a:off x="1066800" y="2103120"/>
            <a:ext cx="4663440" cy="3749040"/>
          </a:xfrm>
          <a:prstGeom prst="rect">
            <a:avLst/>
          </a:prstGeom>
          <a:noFill/>
        </p:spPr>
      </p:pic>
      <p:sp>
        <p:nvSpPr>
          <p:cNvPr id="3" name="Content Placeholder 2">
            <a:extLst>
              <a:ext uri="{FF2B5EF4-FFF2-40B4-BE49-F238E27FC236}">
                <a16:creationId xmlns:a16="http://schemas.microsoft.com/office/drawing/2014/main" id="{1CE49510-EA7D-4749-399C-457E83577EF2}"/>
              </a:ext>
            </a:extLst>
          </p:cNvPr>
          <p:cNvSpPr>
            <a:spLocks noGrp="1"/>
          </p:cNvSpPr>
          <p:nvPr>
            <p:ph sz="half" idx="2"/>
          </p:nvPr>
        </p:nvSpPr>
        <p:spPr>
          <a:xfrm>
            <a:off x="6096001" y="718457"/>
            <a:ext cx="5352660" cy="5316583"/>
          </a:xfrm>
        </p:spPr>
        <p:txBody>
          <a:bodyPr>
            <a:normAutofit lnSpcReduction="10000"/>
          </a:bodyPr>
          <a:lstStyle/>
          <a:p>
            <a:pPr>
              <a:lnSpc>
                <a:spcPct val="100000"/>
              </a:lnSpc>
            </a:pPr>
            <a:r>
              <a:rPr lang="en-GB" sz="1600" dirty="0"/>
              <a:t>Increases child well-being and a range of other child outcomes – reduction of problems, and increase well-being, cognitive development (for a summary see </a:t>
            </a:r>
            <a:r>
              <a:rPr lang="en-GB" sz="1600" dirty="0">
                <a:hlinkClick r:id="rId3"/>
              </a:rPr>
              <a:t>Chung, 2021</a:t>
            </a:r>
            <a:endParaRPr lang="en-GB" sz="1600" dirty="0"/>
          </a:p>
          <a:p>
            <a:pPr>
              <a:lnSpc>
                <a:spcPct val="100000"/>
              </a:lnSpc>
            </a:pPr>
            <a:r>
              <a:rPr lang="en-GB" sz="1600" dirty="0"/>
              <a:t>Increases father’s own well-being (</a:t>
            </a:r>
            <a:r>
              <a:rPr lang="en-GB" sz="1600" dirty="0" err="1">
                <a:hlinkClick r:id="rId4"/>
              </a:rPr>
              <a:t>Walthery</a:t>
            </a:r>
            <a:r>
              <a:rPr lang="en-GB" sz="1600" dirty="0">
                <a:hlinkClick r:id="rId4"/>
              </a:rPr>
              <a:t> &amp; Chung 2021</a:t>
            </a:r>
            <a:r>
              <a:rPr lang="en-GB" sz="1600" dirty="0"/>
              <a:t>)</a:t>
            </a:r>
          </a:p>
          <a:p>
            <a:pPr lvl="0">
              <a:lnSpc>
                <a:spcPct val="100000"/>
              </a:lnSpc>
            </a:pPr>
            <a:r>
              <a:rPr lang="en-GB" altLang="ko-KR" sz="1600" dirty="0"/>
              <a:t>Helps mothers return to work after childbirth </a:t>
            </a:r>
            <a:r>
              <a:rPr lang="en-GB" altLang="ko-KR" sz="1600" dirty="0">
                <a:hlinkClick r:id="rId5"/>
              </a:rPr>
              <a:t>Andersen, 2019</a:t>
            </a:r>
            <a:endParaRPr lang="en-GB" altLang="ko-KR" sz="1600" dirty="0"/>
          </a:p>
          <a:p>
            <a:pPr>
              <a:lnSpc>
                <a:spcPct val="100000"/>
              </a:lnSpc>
            </a:pPr>
            <a:r>
              <a:rPr lang="en-GB" sz="1600" dirty="0"/>
              <a:t>Increases fathers’ involvement in childcare beyond early years (</a:t>
            </a:r>
            <a:r>
              <a:rPr lang="en-GB" sz="1600" dirty="0" err="1"/>
              <a:t>Nepomnyaschy</a:t>
            </a:r>
            <a:r>
              <a:rPr lang="en-GB" sz="1600" dirty="0"/>
              <a:t> and </a:t>
            </a:r>
            <a:r>
              <a:rPr lang="en-GB" sz="1600" dirty="0" err="1"/>
              <a:t>Waldfogel</a:t>
            </a:r>
            <a:r>
              <a:rPr lang="en-GB" sz="1600" dirty="0"/>
              <a:t>, 2007; Norman et al. 2014, </a:t>
            </a:r>
            <a:r>
              <a:rPr lang="en-GB" sz="1600" dirty="0" err="1"/>
              <a:t>Knoester</a:t>
            </a:r>
            <a:r>
              <a:rPr lang="en-GB" sz="1600" dirty="0"/>
              <a:t>, 2019), and likelihood to reduce working hours</a:t>
            </a:r>
            <a:r>
              <a:rPr lang="en-GB" sz="1600" dirty="0">
                <a:sym typeface="Wingdings" panose="05000000000000000000" pitchFamily="2" charset="2"/>
              </a:rPr>
              <a:t> </a:t>
            </a:r>
            <a:r>
              <a:rPr lang="en-GB" sz="1600" dirty="0"/>
              <a:t>in combination helps reduce gender inequality patterns both at home and in the labour market</a:t>
            </a:r>
          </a:p>
          <a:p>
            <a:pPr>
              <a:lnSpc>
                <a:spcPct val="100000"/>
              </a:lnSpc>
            </a:pPr>
            <a:r>
              <a:rPr lang="en-GB" sz="1600" dirty="0"/>
              <a:t>Decreases couple conflict, likelihood of divorce or separation (Schober; </a:t>
            </a:r>
            <a:r>
              <a:rPr lang="en-GB" sz="1600" dirty="0" err="1"/>
              <a:t>Ruppaner</a:t>
            </a:r>
            <a:r>
              <a:rPr lang="en-GB" sz="1600" dirty="0"/>
              <a:t> et al) – family well-being</a:t>
            </a:r>
          </a:p>
          <a:p>
            <a:pPr>
              <a:lnSpc>
                <a:spcPct val="100000"/>
              </a:lnSpc>
            </a:pPr>
            <a:r>
              <a:rPr lang="en-GB" sz="1600" dirty="0"/>
              <a:t>Changes the nature of masculinity (hegemonic </a:t>
            </a:r>
            <a:r>
              <a:rPr lang="en-GB" sz="1600" dirty="0">
                <a:sym typeface="Wingdings" panose="05000000000000000000" pitchFamily="2" charset="2"/>
              </a:rPr>
              <a:t> </a:t>
            </a:r>
            <a:r>
              <a:rPr lang="en-GB" sz="1600" dirty="0"/>
              <a:t>care masculinity), and gender norms about men’s roles at home and in society</a:t>
            </a:r>
          </a:p>
          <a:p>
            <a:pPr>
              <a:lnSpc>
                <a:spcPct val="100000"/>
              </a:lnSpc>
            </a:pPr>
            <a:endParaRPr lang="en-GB" sz="1400" dirty="0"/>
          </a:p>
          <a:p>
            <a:pPr>
              <a:lnSpc>
                <a:spcPct val="100000"/>
              </a:lnSpc>
            </a:pPr>
            <a:endParaRPr lang="en-GB" sz="1100" dirty="0"/>
          </a:p>
        </p:txBody>
      </p:sp>
      <p:sp>
        <p:nvSpPr>
          <p:cNvPr id="5" name="Date Placeholder 4">
            <a:extLst>
              <a:ext uri="{FF2B5EF4-FFF2-40B4-BE49-F238E27FC236}">
                <a16:creationId xmlns:a16="http://schemas.microsoft.com/office/drawing/2014/main" id="{8C2075DD-6349-F154-A934-3966922F19C3}"/>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3064E64D-1B50-4EC0-83A1-DE58B45AB49E}" type="datetime1">
              <a:rPr lang="en-US" smtClean="0"/>
              <a:pPr rtl="0">
                <a:spcAft>
                  <a:spcPts val="600"/>
                </a:spcAft>
              </a:pPr>
              <a:t>6/21/2023</a:t>
            </a:fld>
            <a:endParaRPr lang="en-US"/>
          </a:p>
        </p:txBody>
      </p:sp>
    </p:spTree>
    <p:extLst>
      <p:ext uri="{BB962C8B-B14F-4D97-AF65-F5344CB8AC3E}">
        <p14:creationId xmlns:p14="http://schemas.microsoft.com/office/powerpoint/2010/main" val="255056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92E6-7F85-84D5-BA17-D8446CA80DEE}"/>
              </a:ext>
            </a:extLst>
          </p:cNvPr>
          <p:cNvSpPr>
            <a:spLocks noGrp="1"/>
          </p:cNvSpPr>
          <p:nvPr>
            <p:ph type="title"/>
          </p:nvPr>
        </p:nvSpPr>
        <p:spPr>
          <a:xfrm>
            <a:off x="8477250" y="603504"/>
            <a:ext cx="3144774" cy="1645920"/>
          </a:xfrm>
        </p:spPr>
        <p:txBody>
          <a:bodyPr anchor="b">
            <a:normAutofit/>
          </a:bodyPr>
          <a:lstStyle/>
          <a:p>
            <a:r>
              <a:rPr lang="en-GB" sz="3000"/>
              <a:t>The positives: Flexible working arrangements</a:t>
            </a:r>
          </a:p>
        </p:txBody>
      </p:sp>
      <p:sp>
        <p:nvSpPr>
          <p:cNvPr id="2055" name="Text Placeholder 4">
            <a:extLst>
              <a:ext uri="{FF2B5EF4-FFF2-40B4-BE49-F238E27FC236}">
                <a16:creationId xmlns:a16="http://schemas.microsoft.com/office/drawing/2014/main" id="{C5630583-F4B6-2A50-A916-D2DCBCB64771}"/>
              </a:ext>
            </a:extLst>
          </p:cNvPr>
          <p:cNvSpPr>
            <a:spLocks noGrp="1"/>
          </p:cNvSpPr>
          <p:nvPr>
            <p:ph type="body" sz="half" idx="2"/>
          </p:nvPr>
        </p:nvSpPr>
        <p:spPr>
          <a:xfrm>
            <a:off x="8477250" y="2386584"/>
            <a:ext cx="3144774" cy="4014216"/>
          </a:xfrm>
        </p:spPr>
        <p:txBody>
          <a:bodyPr>
            <a:normAutofit fontScale="77500" lnSpcReduction="20000"/>
          </a:bodyPr>
          <a:lstStyle/>
          <a:p>
            <a:pPr marL="285750" indent="-285750">
              <a:buFont typeface="Arial" panose="020B0604020202020204" pitchFamily="34" charset="0"/>
              <a:buChar char="•"/>
            </a:pPr>
            <a:r>
              <a:rPr lang="en-US" dirty="0"/>
              <a:t>Better integration of family and work roles with improvement in work-life balance satisfaction (</a:t>
            </a:r>
            <a:r>
              <a:rPr lang="en-US" dirty="0">
                <a:hlinkClick r:id="rId2"/>
              </a:rPr>
              <a:t>Chung 2022</a:t>
            </a:r>
            <a:r>
              <a:rPr lang="en-US" dirty="0"/>
              <a:t>)</a:t>
            </a:r>
          </a:p>
          <a:p>
            <a:pPr marL="285750" indent="-285750">
              <a:buFont typeface="Arial" panose="020B0604020202020204" pitchFamily="34" charset="0"/>
              <a:buChar char="•"/>
            </a:pPr>
            <a:r>
              <a:rPr lang="en-US" dirty="0" err="1"/>
              <a:t>Flexitime</a:t>
            </a:r>
            <a:r>
              <a:rPr lang="en-US" dirty="0"/>
              <a:t>, teleworking increases women’s likelihood of not dropping out of the </a:t>
            </a:r>
            <a:r>
              <a:rPr lang="en-US" dirty="0" err="1"/>
              <a:t>labour</a:t>
            </a:r>
            <a:r>
              <a:rPr lang="en-US" dirty="0"/>
              <a:t> market post childbirth (</a:t>
            </a:r>
            <a:r>
              <a:rPr lang="en-US" dirty="0">
                <a:hlinkClick r:id="rId3"/>
              </a:rPr>
              <a:t>Chung &amp; van der Horst, 2018</a:t>
            </a:r>
            <a:r>
              <a:rPr lang="en-US" dirty="0"/>
              <a:t>)</a:t>
            </a:r>
          </a:p>
          <a:p>
            <a:pPr marL="285750" indent="-285750">
              <a:buFont typeface="Arial" panose="020B0604020202020204" pitchFamily="34" charset="0"/>
              <a:buChar char="•"/>
            </a:pPr>
            <a:r>
              <a:rPr lang="en-US" dirty="0"/>
              <a:t>Reduces mother’s likelihood of moving into shorter hours/non-lucrative jobs (Chung &amp; Vander Horst, 2018; Fuller &amp; Hirsch, 2018)</a:t>
            </a:r>
          </a:p>
          <a:p>
            <a:pPr marL="285750" indent="-285750">
              <a:buFont typeface="Arial" panose="020B0604020202020204" pitchFamily="34" charset="0"/>
              <a:buChar char="•"/>
            </a:pPr>
            <a:r>
              <a:rPr lang="en-US" dirty="0"/>
              <a:t>Can help reduce gender pay gap</a:t>
            </a:r>
          </a:p>
          <a:p>
            <a:endParaRPr lang="en-US" dirty="0"/>
          </a:p>
        </p:txBody>
      </p:sp>
      <p:pic>
        <p:nvPicPr>
          <p:cNvPr id="2050" name="Picture 2">
            <a:extLst>
              <a:ext uri="{FF2B5EF4-FFF2-40B4-BE49-F238E27FC236}">
                <a16:creationId xmlns:a16="http://schemas.microsoft.com/office/drawing/2014/main" id="{9F0FACE0-0C03-BB71-4083-A91CAA64D2EA}"/>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10" r="1603" b="2"/>
          <a:stretch/>
        </p:blipFill>
        <p:spPr bwMode="auto">
          <a:xfrm>
            <a:off x="228599" y="237744"/>
            <a:ext cx="7696201" cy="6382512"/>
          </a:xfrm>
          <a:prstGeom prst="rect">
            <a:avLst/>
          </a:prstGeom>
          <a:solidFill>
            <a:srgbClr val="FFFFFF"/>
          </a:solidFill>
          <a:ln>
            <a:noFill/>
          </a:ln>
        </p:spPr>
      </p:pic>
      <p:sp>
        <p:nvSpPr>
          <p:cNvPr id="5" name="Date Placeholder 4">
            <a:extLst>
              <a:ext uri="{FF2B5EF4-FFF2-40B4-BE49-F238E27FC236}">
                <a16:creationId xmlns:a16="http://schemas.microsoft.com/office/drawing/2014/main" id="{1A67FAD5-BEED-8000-C698-664251E13EA6}"/>
              </a:ext>
              <a:ext uri="{C183D7F6-B498-43B3-948B-1728B52AA6E4}">
                <adec:decorative xmlns:adec="http://schemas.microsoft.com/office/drawing/2017/decorative" val="1"/>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3064E64D-1B50-4EC0-83A1-DE58B45AB49E}" type="datetime1">
              <a:rPr lang="en-US" smtClean="0"/>
              <a:pPr rtl="0">
                <a:spcAft>
                  <a:spcPts val="600"/>
                </a:spcAft>
              </a:pPr>
              <a:t>6/21/2023</a:t>
            </a:fld>
            <a:endParaRPr lang="en-US"/>
          </a:p>
        </p:txBody>
      </p:sp>
    </p:spTree>
    <p:extLst>
      <p:ext uri="{BB962C8B-B14F-4D97-AF65-F5344CB8AC3E}">
        <p14:creationId xmlns:p14="http://schemas.microsoft.com/office/powerpoint/2010/main" val="61963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17AAC28-D94D-6315-0196-9A37FDD73FDD}"/>
              </a:ext>
            </a:extLst>
          </p:cNvPr>
          <p:cNvSpPr>
            <a:spLocks noGrp="1"/>
          </p:cNvSpPr>
          <p:nvPr>
            <p:ph type="title"/>
          </p:nvPr>
        </p:nvSpPr>
        <p:spPr>
          <a:xfrm>
            <a:off x="1066800" y="642594"/>
            <a:ext cx="10058400" cy="1371600"/>
          </a:xfrm>
        </p:spPr>
        <p:txBody>
          <a:bodyPr/>
          <a:lstStyle/>
          <a:p>
            <a:r>
              <a:rPr lang="en-US" dirty="0"/>
              <a:t>The potential problems for inequality: unequal division of </a:t>
            </a:r>
            <a:r>
              <a:rPr lang="en-US" dirty="0" err="1"/>
              <a:t>labour</a:t>
            </a:r>
            <a:endParaRPr lang="en-US" dirty="0"/>
          </a:p>
        </p:txBody>
      </p:sp>
      <p:sp>
        <p:nvSpPr>
          <p:cNvPr id="12" name="Content Placeholder 2">
            <a:extLst>
              <a:ext uri="{FF2B5EF4-FFF2-40B4-BE49-F238E27FC236}">
                <a16:creationId xmlns:a16="http://schemas.microsoft.com/office/drawing/2014/main" id="{1C6B6C62-1478-F119-5348-2C8E9E4871E7}"/>
              </a:ext>
            </a:extLst>
          </p:cNvPr>
          <p:cNvSpPr>
            <a:spLocks noGrp="1"/>
          </p:cNvSpPr>
          <p:nvPr>
            <p:ph idx="1"/>
          </p:nvPr>
        </p:nvSpPr>
        <p:spPr>
          <a:xfrm>
            <a:off x="605405" y="2082436"/>
            <a:ext cx="6189994" cy="1485329"/>
          </a:xfrm>
        </p:spPr>
        <p:txBody>
          <a:bodyPr>
            <a:normAutofit fontScale="85000" lnSpcReduction="20000"/>
          </a:bodyPr>
          <a:lstStyle/>
          <a:p>
            <a:pPr>
              <a:lnSpc>
                <a:spcPct val="100000"/>
              </a:lnSpc>
            </a:pPr>
            <a:r>
              <a:rPr lang="en-GB" sz="1600" dirty="0">
                <a:sym typeface="Wingdings" panose="05000000000000000000" pitchFamily="2" charset="2"/>
              </a:rPr>
              <a:t>Previously maternity leave or “gender neutral” leaves meant mothers take up all leaves which </a:t>
            </a:r>
            <a:r>
              <a:rPr lang="en-GB" sz="1600" b="1" dirty="0">
                <a:sym typeface="Wingdings" panose="05000000000000000000" pitchFamily="2" charset="2"/>
              </a:rPr>
              <a:t>solidifies the role of mothers as carers and fathers as breadwinners. </a:t>
            </a:r>
          </a:p>
          <a:p>
            <a:pPr>
              <a:lnSpc>
                <a:spcPct val="100000"/>
              </a:lnSpc>
            </a:pPr>
            <a:r>
              <a:rPr lang="en-GB" sz="1600" dirty="0">
                <a:sym typeface="Wingdings" panose="05000000000000000000" pitchFamily="2" charset="2"/>
              </a:rPr>
              <a:t>2 months ear-marked paternity/2</a:t>
            </a:r>
            <a:r>
              <a:rPr lang="en-GB" sz="1600" baseline="30000" dirty="0">
                <a:sym typeface="Wingdings" panose="05000000000000000000" pitchFamily="2" charset="2"/>
              </a:rPr>
              <a:t>nd</a:t>
            </a:r>
            <a:r>
              <a:rPr lang="en-GB" sz="1600" dirty="0">
                <a:sym typeface="Wingdings" panose="05000000000000000000" pitchFamily="2" charset="2"/>
              </a:rPr>
              <a:t> parent leave is a good start BUT not enough to really equalise the playing field, especially when fathers are earning more than mothers(which leave taking will further increase the gap) (*and also language to be trans inclusive)</a:t>
            </a:r>
          </a:p>
          <a:p>
            <a:pPr>
              <a:lnSpc>
                <a:spcPct val="100000"/>
              </a:lnSpc>
            </a:pPr>
            <a:endParaRPr lang="en-GB" sz="1600" dirty="0">
              <a:sym typeface="Wingdings" panose="05000000000000000000" pitchFamily="2" charset="2"/>
            </a:endParaRPr>
          </a:p>
          <a:p>
            <a:endParaRPr lang="en-US" dirty="0"/>
          </a:p>
        </p:txBody>
      </p:sp>
      <p:pic>
        <p:nvPicPr>
          <p:cNvPr id="3076" name="Picture 4" descr="Table showing the attitudes to mothers' employment, in different circumstances, 1989, 2002, and 2012. In 2012, 5% agreed that a woman should work full-time, 43% agreed that a woman should work part-time, and 33% agreed that a woman should stay at home.">
            <a:extLst>
              <a:ext uri="{FF2B5EF4-FFF2-40B4-BE49-F238E27FC236}">
                <a16:creationId xmlns:a16="http://schemas.microsoft.com/office/drawing/2014/main" id="{F61CB0EC-961B-3F83-CC71-1ED4CC03D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766" y="3588449"/>
            <a:ext cx="5010150" cy="2514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53E267-7BF1-5424-FC3E-F268F139CD43}"/>
              </a:ext>
            </a:extLst>
          </p:cNvPr>
          <p:cNvSpPr txBox="1"/>
          <p:nvPr/>
        </p:nvSpPr>
        <p:spPr>
          <a:xfrm>
            <a:off x="1543574" y="6144705"/>
            <a:ext cx="3789820" cy="369332"/>
          </a:xfrm>
          <a:prstGeom prst="rect">
            <a:avLst/>
          </a:prstGeom>
          <a:noFill/>
        </p:spPr>
        <p:txBody>
          <a:bodyPr wrap="none" rtlCol="0">
            <a:spAutoFit/>
          </a:bodyPr>
          <a:lstStyle/>
          <a:p>
            <a:r>
              <a:rPr lang="en-GB" dirty="0"/>
              <a:t>British social attitude survey 2012</a:t>
            </a:r>
          </a:p>
        </p:txBody>
      </p:sp>
      <p:pic>
        <p:nvPicPr>
          <p:cNvPr id="3078" name="Picture 6" descr="Responses to the survey question &quot;who are better at caring for small children, men or women?&quot;. No respondent chose the &quot;men definitely&quot; and &quot;men slightly&quot; options. The most chosen option is &quot;both sexes equally&quot;, with 0.73 of women's responses and 0.56 of men's responses.">
            <a:extLst>
              <a:ext uri="{FF2B5EF4-FFF2-40B4-BE49-F238E27FC236}">
                <a16:creationId xmlns:a16="http://schemas.microsoft.com/office/drawing/2014/main" id="{05FB29B7-C8BE-AD42-318A-A38C36F13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822" y="2927557"/>
            <a:ext cx="4724758" cy="343908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2EC1E854-E6C9-3734-E0AA-2A2FB519845E}"/>
              </a:ext>
              <a:ext uri="{C183D7F6-B498-43B3-948B-1728B52AA6E4}">
                <adec:decorative xmlns:adec="http://schemas.microsoft.com/office/drawing/2017/decorative" val="1"/>
              </a:ext>
            </a:extLst>
          </p:cNvPr>
          <p:cNvSpPr/>
          <p:nvPr/>
        </p:nvSpPr>
        <p:spPr>
          <a:xfrm>
            <a:off x="4545293" y="4739780"/>
            <a:ext cx="303544" cy="6229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4613D8F-C699-670D-8B51-56A93AB76F76}"/>
              </a:ext>
              <a:ext uri="{C183D7F6-B498-43B3-948B-1728B52AA6E4}">
                <adec:decorative xmlns:adec="http://schemas.microsoft.com/office/drawing/2017/decorative" val="1"/>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BFA2D3EE-FBE6-4434-A13B-BD4C1C612D44}" type="datetime1">
              <a:rPr lang="en-US" smtClean="0"/>
              <a:pPr rtl="0">
                <a:spcAft>
                  <a:spcPts val="600"/>
                </a:spcAft>
              </a:pPr>
              <a:t>6/21/2023</a:t>
            </a:fld>
            <a:endParaRPr lang="en-US"/>
          </a:p>
        </p:txBody>
      </p:sp>
    </p:spTree>
    <p:extLst>
      <p:ext uri="{BB962C8B-B14F-4D97-AF65-F5344CB8AC3E}">
        <p14:creationId xmlns:p14="http://schemas.microsoft.com/office/powerpoint/2010/main" val="334067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157F-0D7E-8C2B-3028-BDDB801E7163}"/>
              </a:ext>
            </a:extLst>
          </p:cNvPr>
          <p:cNvSpPr>
            <a:spLocks noGrp="1"/>
          </p:cNvSpPr>
          <p:nvPr>
            <p:ph type="title"/>
          </p:nvPr>
        </p:nvSpPr>
        <p:spPr>
          <a:xfrm>
            <a:off x="1066800" y="642594"/>
            <a:ext cx="10058400" cy="1371600"/>
          </a:xfrm>
        </p:spPr>
        <p:txBody>
          <a:bodyPr anchor="ctr">
            <a:normAutofit/>
          </a:bodyPr>
          <a:lstStyle/>
          <a:p>
            <a:r>
              <a:rPr lang="en-US" dirty="0"/>
              <a:t>The potential problems for inequality: unequal division of </a:t>
            </a:r>
            <a:r>
              <a:rPr lang="en-US" dirty="0" err="1"/>
              <a:t>labour</a:t>
            </a:r>
            <a:r>
              <a:rPr lang="en-US" dirty="0"/>
              <a:t> (</a:t>
            </a:r>
            <a:r>
              <a:rPr lang="en-US" dirty="0" err="1"/>
              <a:t>cont</a:t>
            </a:r>
            <a:r>
              <a:rPr lang="en-US" dirty="0"/>
              <a:t>)</a:t>
            </a:r>
            <a:endParaRPr lang="en-GB" dirty="0"/>
          </a:p>
        </p:txBody>
      </p:sp>
      <p:sp>
        <p:nvSpPr>
          <p:cNvPr id="3" name="Content Placeholder 2">
            <a:extLst>
              <a:ext uri="{FF2B5EF4-FFF2-40B4-BE49-F238E27FC236}">
                <a16:creationId xmlns:a16="http://schemas.microsoft.com/office/drawing/2014/main" id="{1B46AF20-D4A1-97B3-E342-B36272B34BE2}"/>
              </a:ext>
            </a:extLst>
          </p:cNvPr>
          <p:cNvSpPr>
            <a:spLocks noGrp="1"/>
          </p:cNvSpPr>
          <p:nvPr>
            <p:ph sz="half" idx="1"/>
          </p:nvPr>
        </p:nvSpPr>
        <p:spPr>
          <a:xfrm>
            <a:off x="1066799" y="2103120"/>
            <a:ext cx="6500327" cy="3749040"/>
          </a:xfrm>
        </p:spPr>
        <p:txBody>
          <a:bodyPr>
            <a:normAutofit fontScale="92500" lnSpcReduction="20000"/>
          </a:bodyPr>
          <a:lstStyle/>
          <a:p>
            <a:pPr>
              <a:lnSpc>
                <a:spcPct val="100000"/>
              </a:lnSpc>
            </a:pPr>
            <a:r>
              <a:rPr lang="en-GB" sz="1600" dirty="0"/>
              <a:t>Flexible working enables couples to </a:t>
            </a:r>
            <a:r>
              <a:rPr lang="en-GB" sz="1600" b="1" dirty="0"/>
              <a:t>‘do gender’ </a:t>
            </a:r>
            <a:r>
              <a:rPr lang="en-GB" sz="1600" dirty="0"/>
              <a:t>resulting in the </a:t>
            </a:r>
            <a:r>
              <a:rPr lang="en-GB" sz="1600" b="1" dirty="0" err="1"/>
              <a:t>traditionalisation</a:t>
            </a:r>
            <a:r>
              <a:rPr lang="en-GB" sz="1600" b="1" dirty="0"/>
              <a:t> of gender roles </a:t>
            </a:r>
            <a:r>
              <a:rPr lang="en-GB" sz="1600" dirty="0"/>
              <a:t>(</a:t>
            </a:r>
            <a:r>
              <a:rPr lang="en-GB" sz="1600" dirty="0">
                <a:hlinkClick r:id="rId2"/>
              </a:rPr>
              <a:t>Chung &amp; van der Lippe 2020</a:t>
            </a:r>
            <a:r>
              <a:rPr lang="en-GB" sz="1600" dirty="0"/>
              <a:t>) </a:t>
            </a:r>
          </a:p>
          <a:p>
            <a:pPr>
              <a:lnSpc>
                <a:spcPct val="100000"/>
              </a:lnSpc>
            </a:pPr>
            <a:r>
              <a:rPr lang="en-GB" sz="1600" dirty="0"/>
              <a:t>Due to social norms women use &amp; are expected to use flexible working to meet the household/family demands (</a:t>
            </a:r>
            <a:r>
              <a:rPr lang="en-GB" sz="1600" dirty="0" err="1"/>
              <a:t>Hilbrecht</a:t>
            </a:r>
            <a:r>
              <a:rPr lang="en-GB" sz="1600" dirty="0"/>
              <a:t> et al. 2008, Sullivan&amp; Lewis, 2001) </a:t>
            </a:r>
          </a:p>
          <a:p>
            <a:pPr>
              <a:lnSpc>
                <a:spcPct val="100000"/>
              </a:lnSpc>
            </a:pPr>
            <a:r>
              <a:rPr lang="en-GB" sz="1600" dirty="0"/>
              <a:t>Women/mothers increase their household work/childcare when working from home but men do not (Kim, 2020) increasing the total hours of ‘necessary work’ women need to carry out (</a:t>
            </a:r>
            <a:r>
              <a:rPr lang="en-GB" sz="1600" dirty="0" err="1"/>
              <a:t>Kurowska</a:t>
            </a:r>
            <a:r>
              <a:rPr lang="en-GB" sz="1600" dirty="0"/>
              <a:t>, 2018) </a:t>
            </a:r>
          </a:p>
          <a:p>
            <a:pPr>
              <a:lnSpc>
                <a:spcPct val="100000"/>
              </a:lnSpc>
            </a:pPr>
            <a:r>
              <a:rPr lang="en-GB" sz="1600" dirty="0"/>
              <a:t>German study using GSEOP – women increase childcare hours by 3 hours, men increase overtime hours by 3 hours when working from home (Lott, 2019) Mothers use homeworking to do more childcare, men do less (</a:t>
            </a:r>
            <a:r>
              <a:rPr lang="en-GB" sz="1600" dirty="0">
                <a:hlinkClick r:id="rId3"/>
              </a:rPr>
              <a:t>Chung &amp; Brooker, 2023</a:t>
            </a:r>
            <a:r>
              <a:rPr lang="en-GB" sz="1600" dirty="0"/>
              <a:t>)</a:t>
            </a:r>
          </a:p>
          <a:p>
            <a:pPr>
              <a:lnSpc>
                <a:spcPct val="100000"/>
              </a:lnSpc>
            </a:pPr>
            <a:r>
              <a:rPr lang="en-GB" sz="1600" dirty="0"/>
              <a:t>Women work in communal spaces (dining room table, living room), while men generally have separate working spaces (uninterrupted time)</a:t>
            </a:r>
          </a:p>
          <a:p>
            <a:pPr>
              <a:lnSpc>
                <a:spcPct val="100000"/>
              </a:lnSpc>
            </a:pPr>
            <a:endParaRPr lang="en-GB" sz="1100" dirty="0"/>
          </a:p>
        </p:txBody>
      </p:sp>
      <p:pic>
        <p:nvPicPr>
          <p:cNvPr id="4098" name="Picture 2" descr="Taking side steps, turning down promotions': How working mothers are barely  coping during Covid-19">
            <a:extLst>
              <a:ext uri="{FF2B5EF4-FFF2-40B4-BE49-F238E27FC236}">
                <a16:creationId xmlns:a16="http://schemas.microsoft.com/office/drawing/2014/main" id="{898B7012-DD6E-F43F-5386-0B6D1FD607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3" r="12454" b="-2"/>
          <a:stretch/>
        </p:blipFill>
        <p:spPr bwMode="auto">
          <a:xfrm>
            <a:off x="7567126" y="2280402"/>
            <a:ext cx="3895098" cy="3131353"/>
          </a:xfrm>
          <a:prstGeom prst="rect">
            <a:avLst/>
          </a:prstGeom>
          <a:solidFill>
            <a:srgbClr val="FFFFFF"/>
          </a:solidFill>
        </p:spPr>
      </p:pic>
      <p:sp>
        <p:nvSpPr>
          <p:cNvPr id="4" name="Date Placeholder 3">
            <a:extLst>
              <a:ext uri="{FF2B5EF4-FFF2-40B4-BE49-F238E27FC236}">
                <a16:creationId xmlns:a16="http://schemas.microsoft.com/office/drawing/2014/main" id="{6FA5DE4D-2D91-4186-FCA6-98672F167B68}"/>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6/21/2023</a:t>
            </a:fld>
            <a:endParaRPr lang="en-US"/>
          </a:p>
        </p:txBody>
      </p:sp>
    </p:spTree>
    <p:extLst>
      <p:ext uri="{BB962C8B-B14F-4D97-AF65-F5344CB8AC3E}">
        <p14:creationId xmlns:p14="http://schemas.microsoft.com/office/powerpoint/2010/main" val="16872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C916A5B-4CF2-CA4F-A431-A4D60F631439}"/>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8177325" y="1554956"/>
            <a:ext cx="3468974" cy="3748087"/>
          </a:xfrm>
          <a:prstGeom prst="rect">
            <a:avLst/>
          </a:prstGeom>
        </p:spPr>
      </p:pic>
      <p:sp>
        <p:nvSpPr>
          <p:cNvPr id="2" name="Title 1">
            <a:extLst>
              <a:ext uri="{FF2B5EF4-FFF2-40B4-BE49-F238E27FC236}">
                <a16:creationId xmlns:a16="http://schemas.microsoft.com/office/drawing/2014/main" id="{7D8A7702-1164-4D15-8DD6-DEF855E74993}"/>
              </a:ext>
            </a:extLst>
          </p:cNvPr>
          <p:cNvSpPr>
            <a:spLocks noGrp="1"/>
          </p:cNvSpPr>
          <p:nvPr>
            <p:ph type="title"/>
          </p:nvPr>
        </p:nvSpPr>
        <p:spPr/>
        <p:txBody>
          <a:bodyPr/>
          <a:lstStyle/>
          <a:p>
            <a:r>
              <a:rPr lang="en-US" dirty="0"/>
              <a:t>The potential problems for inequality: flexibility stigma</a:t>
            </a:r>
            <a:endParaRPr lang="en-GB" dirty="0"/>
          </a:p>
        </p:txBody>
      </p:sp>
      <p:sp>
        <p:nvSpPr>
          <p:cNvPr id="3" name="Content Placeholder 2">
            <a:extLst>
              <a:ext uri="{FF2B5EF4-FFF2-40B4-BE49-F238E27FC236}">
                <a16:creationId xmlns:a16="http://schemas.microsoft.com/office/drawing/2014/main" id="{A7BDFD0F-623D-5EC6-EE4B-99695B5CBA2A}"/>
              </a:ext>
            </a:extLst>
          </p:cNvPr>
          <p:cNvSpPr>
            <a:spLocks noGrp="1"/>
          </p:cNvSpPr>
          <p:nvPr>
            <p:ph sz="half" idx="1"/>
          </p:nvPr>
        </p:nvSpPr>
        <p:spPr/>
        <p:txBody>
          <a:bodyPr/>
          <a:lstStyle/>
          <a:p>
            <a:endParaRPr lang="en-GB"/>
          </a:p>
        </p:txBody>
      </p:sp>
      <p:sp>
        <p:nvSpPr>
          <p:cNvPr id="5" name="Date Placeholder 4">
            <a:extLst>
              <a:ext uri="{FF2B5EF4-FFF2-40B4-BE49-F238E27FC236}">
                <a16:creationId xmlns:a16="http://schemas.microsoft.com/office/drawing/2014/main" id="{8C627E2C-A2E6-83F3-DD46-240D46F97134}"/>
              </a:ext>
            </a:extLst>
          </p:cNvPr>
          <p:cNvSpPr>
            <a:spLocks noGrp="1"/>
          </p:cNvSpPr>
          <p:nvPr>
            <p:ph type="dt" sz="half" idx="10"/>
          </p:nvPr>
        </p:nvSpPr>
        <p:spPr/>
        <p:txBody>
          <a:bodyPr/>
          <a:lstStyle/>
          <a:p>
            <a:pPr rtl="0"/>
            <a:fld id="{3064E64D-1B50-4EC0-83A1-DE58B45AB49E}" type="datetime1">
              <a:rPr lang="en-US" smtClean="0"/>
              <a:t>6/21/2023</a:t>
            </a:fld>
            <a:endParaRPr lang="en-US"/>
          </a:p>
        </p:txBody>
      </p:sp>
      <p:pic>
        <p:nvPicPr>
          <p:cNvPr id="6" name="Picture 5">
            <a:extLst>
              <a:ext uri="{FF2B5EF4-FFF2-40B4-BE49-F238E27FC236}">
                <a16:creationId xmlns:a16="http://schemas.microsoft.com/office/drawing/2014/main" id="{125CF26C-1DA0-B1E2-9EAC-C23D719EDC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059" y="1977571"/>
            <a:ext cx="5127181" cy="4094092"/>
          </a:xfrm>
          <a:prstGeom prst="rect">
            <a:avLst/>
          </a:prstGeom>
        </p:spPr>
      </p:pic>
      <p:pic>
        <p:nvPicPr>
          <p:cNvPr id="7" name="Picture 6">
            <a:extLst>
              <a:ext uri="{FF2B5EF4-FFF2-40B4-BE49-F238E27FC236}">
                <a16:creationId xmlns:a16="http://schemas.microsoft.com/office/drawing/2014/main" id="{16AE7259-C1B8-60B3-117D-EEB80130FB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42531" y="1235854"/>
            <a:ext cx="4998985" cy="5141171"/>
          </a:xfrm>
          <a:prstGeom prst="rect">
            <a:avLst/>
          </a:prstGeom>
        </p:spPr>
      </p:pic>
    </p:spTree>
    <p:extLst>
      <p:ext uri="{BB962C8B-B14F-4D97-AF65-F5344CB8AC3E}">
        <p14:creationId xmlns:p14="http://schemas.microsoft.com/office/powerpoint/2010/main" val="17484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1c453b0-29ae-4cb3-b770-8835981861a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7" ma:contentTypeDescription="Create a new document." ma:contentTypeScope="" ma:versionID="1016ac3b5daa0d1bb70761a6c57a042e">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e8bea6249a1289fc437d78fd6bb227c6"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EE7A1D-8465-4618-9618-58795A08A60C}">
  <ds:schemaRefs>
    <ds:schemaRef ds:uri="http://schemas.microsoft.com/sharepoint/v3/contenttype/forms"/>
  </ds:schemaRefs>
</ds:datastoreItem>
</file>

<file path=customXml/itemProps2.xml><?xml version="1.0" encoding="utf-8"?>
<ds:datastoreItem xmlns:ds="http://schemas.openxmlformats.org/officeDocument/2006/customXml" ds:itemID="{965FA7AC-3285-4A32-AB59-07FDB4F42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af206-b009-4658-99e1-4d638e44d8f5"/>
    <ds:schemaRef ds:uri="1fbf4851-1fe8-4378-a6d9-5967d98f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{06EC5E2D-936E-477B-92EB-B73A9ED393BA}tf78438558_win32</Template>
  <TotalTime>22</TotalTime>
  <Words>1904</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Garamond</vt:lpstr>
      <vt:lpstr>Times New Roman</vt:lpstr>
      <vt:lpstr>SavonVTI</vt:lpstr>
      <vt:lpstr>Family policies and inequalities:   What does the Work Life Balance Directive do well and what can it do better?</vt:lpstr>
      <vt:lpstr>Today</vt:lpstr>
      <vt:lpstr>What are the goals of family policies?</vt:lpstr>
      <vt:lpstr>Key changes in the new directive</vt:lpstr>
      <vt:lpstr>The positives: Daddy leaves</vt:lpstr>
      <vt:lpstr>The positives: Flexible working arrangements</vt:lpstr>
      <vt:lpstr>The potential problems for inequality: unequal division of labour</vt:lpstr>
      <vt:lpstr>The potential problems for inequality: unequal division of labour (cont)</vt:lpstr>
      <vt:lpstr>The potential problems for inequality: flexibility stigma</vt:lpstr>
      <vt:lpstr>Flexibility stigma</vt:lpstr>
      <vt:lpstr>Flexibility Stigma (flexible working is badly perceived by colleagues) across Europe (% of workers who totally agree or tend to agree) (source: Eurobarometer 2018)  </vt:lpstr>
      <vt:lpstr>Flexibility Stigma (flexible working has/had a negative impact on one’s career) across Europe (% of workers who totally agree or tend to agree) (source: Eurobarometer 2018) </vt:lpstr>
      <vt:lpstr>Flexibility stigma and gender</vt:lpstr>
      <vt:lpstr>Outcomes of stigma</vt:lpstr>
      <vt:lpstr>Solutions Flexible working: normalisation of practices</vt:lpstr>
      <vt:lpstr>The problem with gendered policies</vt:lpstr>
      <vt:lpstr>Solution : Right to disconnect?</vt:lpstr>
      <vt:lpstr>Solution: Changing the ideal worker culture </vt:lpstr>
      <vt:lpstr>Solution : Changing gender norms</vt:lpstr>
      <vt:lpstr>Summing up</vt:lpstr>
      <vt:lpstr>Thank you and questions?</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policies and inequalities:   What does the Work Life Balance Directive do well and what is left?</dc:title>
  <dc:creator>Heejung Chung</dc:creator>
  <cp:lastModifiedBy>Chiara d'Agni</cp:lastModifiedBy>
  <cp:revision>23</cp:revision>
  <dcterms:created xsi:type="dcterms:W3CDTF">2023-06-09T10:56:09Z</dcterms:created>
  <dcterms:modified xsi:type="dcterms:W3CDTF">2023-06-21T09:39:26Z</dcterms:modified>
</cp:coreProperties>
</file>