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8" r:id="rId6"/>
    <p:sldId id="501" r:id="rId7"/>
    <p:sldId id="489" r:id="rId8"/>
    <p:sldId id="493" r:id="rId9"/>
    <p:sldId id="491" r:id="rId10"/>
    <p:sldId id="503" r:id="rId11"/>
    <p:sldId id="502" r:id="rId12"/>
    <p:sldId id="505" r:id="rId13"/>
    <p:sldId id="494" r:id="rId14"/>
    <p:sldId id="496" r:id="rId15"/>
    <p:sldId id="481" r:id="rId16"/>
  </p:sldIdLst>
  <p:sldSz cx="12192000" cy="6858000"/>
  <p:notesSz cx="6858000" cy="9144000"/>
  <p:custDataLst>
    <p:tags r:id="rId1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point" id="{BF7A4758-E7E7-4A20-A88A-183A44A311B5}">
          <p14:sldIdLst>
            <p14:sldId id="256"/>
            <p14:sldId id="268"/>
            <p14:sldId id="501"/>
            <p14:sldId id="489"/>
            <p14:sldId id="493"/>
            <p14:sldId id="491"/>
            <p14:sldId id="503"/>
            <p14:sldId id="502"/>
            <p14:sldId id="505"/>
            <p14:sldId id="494"/>
            <p14:sldId id="496"/>
            <p14:sldId id="4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Kaarsgaard Sales" initials="SKS" lastIdx="13" clrIdx="0">
    <p:extLst>
      <p:ext uri="{19B8F6BF-5375-455C-9EA6-DF929625EA0E}">
        <p15:presenceInfo xmlns:p15="http://schemas.microsoft.com/office/powerpoint/2012/main" userId="S-1-5-21-485097422-1604032545-2772615575-4596" providerId="AD"/>
      </p:ext>
    </p:extLst>
  </p:cmAuthor>
  <p:cmAuthor id="2" name="Hedda Bank" initials="HB" lastIdx="1" clrIdx="1">
    <p:extLst>
      <p:ext uri="{19B8F6BF-5375-455C-9EA6-DF929625EA0E}">
        <p15:presenceInfo xmlns:p15="http://schemas.microsoft.com/office/powerpoint/2012/main" userId="1334c9727a8892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B1C"/>
    <a:srgbClr val="2E93A6"/>
    <a:srgbClr val="309B7C"/>
    <a:srgbClr val="FFC000"/>
    <a:srgbClr val="DF5F2E"/>
    <a:srgbClr val="D22E7F"/>
    <a:srgbClr val="7A6291"/>
    <a:srgbClr val="A87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0EA80-8CBF-4F33-A9FA-01293128EB02}" v="3" dt="2022-12-14T14:08:13.54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9" autoAdjust="0"/>
  </p:normalViewPr>
  <p:slideViewPr>
    <p:cSldViewPr snapToGrid="0" showGuides="1">
      <p:cViewPr varScale="1">
        <p:scale>
          <a:sx n="60" d="100"/>
          <a:sy n="60" d="100"/>
        </p:scale>
        <p:origin x="72" y="605"/>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1" d="100"/>
          <a:sy n="51" d="100"/>
        </p:scale>
        <p:origin x="2692"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d'Agni" userId="03f76273-879d-4113-92d8-e575004433e4" providerId="ADAL" clId="{D230EA80-8CBF-4F33-A9FA-01293128EB02}"/>
    <pc:docChg chg="modSld">
      <pc:chgData name="Chiara d'Agni" userId="03f76273-879d-4113-92d8-e575004433e4" providerId="ADAL" clId="{D230EA80-8CBF-4F33-A9FA-01293128EB02}" dt="2022-12-14T14:08:13.545" v="3" actId="962"/>
      <pc:docMkLst>
        <pc:docMk/>
      </pc:docMkLst>
      <pc:sldChg chg="modSp mod">
        <pc:chgData name="Chiara d'Agni" userId="03f76273-879d-4113-92d8-e575004433e4" providerId="ADAL" clId="{D230EA80-8CBF-4F33-A9FA-01293128EB02}" dt="2022-12-14T14:07:55.871" v="0" actId="962"/>
        <pc:sldMkLst>
          <pc:docMk/>
          <pc:sldMk cId="828015880" sldId="268"/>
        </pc:sldMkLst>
        <pc:picChg chg="mod">
          <ac:chgData name="Chiara d'Agni" userId="03f76273-879d-4113-92d8-e575004433e4" providerId="ADAL" clId="{D230EA80-8CBF-4F33-A9FA-01293128EB02}" dt="2022-12-14T14:07:55.871" v="0" actId="962"/>
          <ac:picMkLst>
            <pc:docMk/>
            <pc:sldMk cId="828015880" sldId="268"/>
            <ac:picMk id="14" creationId="{6FA9A518-9BAF-495B-925A-A97AF58EB5D2}"/>
          </ac:picMkLst>
        </pc:picChg>
      </pc:sldChg>
      <pc:sldChg chg="modSp">
        <pc:chgData name="Chiara d'Agni" userId="03f76273-879d-4113-92d8-e575004433e4" providerId="ADAL" clId="{D230EA80-8CBF-4F33-A9FA-01293128EB02}" dt="2022-12-14T14:08:04.601" v="1" actId="962"/>
        <pc:sldMkLst>
          <pc:docMk/>
          <pc:sldMk cId="1283398903" sldId="503"/>
        </pc:sldMkLst>
        <pc:picChg chg="mod">
          <ac:chgData name="Chiara d'Agni" userId="03f76273-879d-4113-92d8-e575004433e4" providerId="ADAL" clId="{D230EA80-8CBF-4F33-A9FA-01293128EB02}" dt="2022-12-14T14:08:04.601" v="1" actId="962"/>
          <ac:picMkLst>
            <pc:docMk/>
            <pc:sldMk cId="1283398903" sldId="503"/>
            <ac:picMk id="1026" creationId="{7BA01C1C-8182-441E-AAF3-F4BEB4E9209B}"/>
          </ac:picMkLst>
        </pc:picChg>
      </pc:sldChg>
      <pc:sldChg chg="modSp">
        <pc:chgData name="Chiara d'Agni" userId="03f76273-879d-4113-92d8-e575004433e4" providerId="ADAL" clId="{D230EA80-8CBF-4F33-A9FA-01293128EB02}" dt="2022-12-14T14:08:13.545" v="3" actId="962"/>
        <pc:sldMkLst>
          <pc:docMk/>
          <pc:sldMk cId="23378130" sldId="505"/>
        </pc:sldMkLst>
        <pc:picChg chg="mod">
          <ac:chgData name="Chiara d'Agni" userId="03f76273-879d-4113-92d8-e575004433e4" providerId="ADAL" clId="{D230EA80-8CBF-4F33-A9FA-01293128EB02}" dt="2022-12-14T14:08:13.545" v="3" actId="962"/>
          <ac:picMkLst>
            <pc:docMk/>
            <pc:sldMk cId="23378130" sldId="505"/>
            <ac:picMk id="1026" creationId="{44EAFD6C-810D-4388-A8D0-D7376F861C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EE0144-459C-408F-BC3D-A19C3A8069BB}" type="datetimeFigureOut">
              <a:rPr lang="da-DK" smtClean="0"/>
              <a:t>14-12-2022</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2DD33F-D91F-4CB8-AA8A-20D5867AA44B}" type="slidenum">
              <a:rPr lang="da-DK" smtClean="0"/>
              <a:t>‹#›</a:t>
            </a:fld>
            <a:endParaRPr lang="da-DK"/>
          </a:p>
        </p:txBody>
      </p:sp>
    </p:spTree>
    <p:extLst>
      <p:ext uri="{BB962C8B-B14F-4D97-AF65-F5344CB8AC3E}">
        <p14:creationId xmlns:p14="http://schemas.microsoft.com/office/powerpoint/2010/main" val="4238675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F6894-6304-4F07-A45A-00CAA2FCA4AA}" type="datetimeFigureOut">
              <a:rPr lang="da-DK" smtClean="0"/>
              <a:t>14-12-2022</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18ACC-06CB-47E8-866F-A88DCADF94E3}" type="slidenum">
              <a:rPr lang="da-DK" smtClean="0"/>
              <a:t>‹#›</a:t>
            </a:fld>
            <a:endParaRPr lang="da-DK"/>
          </a:p>
        </p:txBody>
      </p:sp>
    </p:spTree>
    <p:extLst>
      <p:ext uri="{BB962C8B-B14F-4D97-AF65-F5344CB8AC3E}">
        <p14:creationId xmlns:p14="http://schemas.microsoft.com/office/powerpoint/2010/main" val="351752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18ACC-06CB-47E8-866F-A88DCADF94E3}" type="slidenum">
              <a:rPr lang="da-DK" smtClean="0"/>
              <a:t>1</a:t>
            </a:fld>
            <a:endParaRPr lang="da-DK"/>
          </a:p>
        </p:txBody>
      </p:sp>
    </p:spTree>
    <p:extLst>
      <p:ext uri="{BB962C8B-B14F-4D97-AF65-F5344CB8AC3E}">
        <p14:creationId xmlns:p14="http://schemas.microsoft.com/office/powerpoint/2010/main" val="328433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a:t>
            </a:r>
            <a:r>
              <a:rPr lang="en-GB" dirty="0" err="1"/>
              <a:t>UfR</a:t>
            </a:r>
            <a:r>
              <a:rPr lang="en-GB" dirty="0"/>
              <a:t> 2009.2993 H) In this case, the employer argued that the reason for the pay difference was a desire to retain the new employees who had special expertise (as former leaders) that the company would like to make use of, but had not provided evidence that this was actually relevant to the work the consultants performed. It would probably have been accepted if there had been a general gender neutral policy on the maintenance of the level of salary in relation to job changes within the company,</a:t>
            </a:r>
          </a:p>
          <a:p>
            <a:endParaRPr lang="en-GB" dirty="0"/>
          </a:p>
          <a:p>
            <a:r>
              <a:rPr lang="en-GB" dirty="0"/>
              <a:t>The result thus differs from an earlier judgment from 1990, where the Supreme Court ruled that a female employee was paid less than two newly hired male consultants, since the employer had stated that he intended the male consultants to carry out some tasks that the female consultant did not perform. KODA-</a:t>
            </a:r>
            <a:r>
              <a:rPr lang="en-GB" dirty="0" err="1"/>
              <a:t>sagen</a:t>
            </a:r>
            <a:r>
              <a:rPr lang="en-GB" dirty="0"/>
              <a:t> (</a:t>
            </a:r>
            <a:r>
              <a:rPr lang="en-GB" dirty="0" err="1"/>
              <a:t>UfR</a:t>
            </a:r>
            <a:r>
              <a:rPr lang="en-GB" dirty="0"/>
              <a:t> 1990.871 H).</a:t>
            </a:r>
            <a:endParaRPr lang="da-DK" dirty="0"/>
          </a:p>
        </p:txBody>
      </p:sp>
      <p:sp>
        <p:nvSpPr>
          <p:cNvPr id="4" name="Pladsholder til slidenummer 3"/>
          <p:cNvSpPr>
            <a:spLocks noGrp="1"/>
          </p:cNvSpPr>
          <p:nvPr>
            <p:ph type="sldNum" sz="quarter" idx="10"/>
          </p:nvPr>
        </p:nvSpPr>
        <p:spPr/>
        <p:txBody>
          <a:bodyPr/>
          <a:lstStyle/>
          <a:p>
            <a:fld id="{F0318ACC-06CB-47E8-866F-A88DCADF94E3}" type="slidenum">
              <a:rPr lang="da-DK" smtClean="0"/>
              <a:t>11</a:t>
            </a:fld>
            <a:endParaRPr lang="da-DK"/>
          </a:p>
        </p:txBody>
      </p:sp>
    </p:spTree>
    <p:extLst>
      <p:ext uri="{BB962C8B-B14F-4D97-AF65-F5344CB8AC3E}">
        <p14:creationId xmlns:p14="http://schemas.microsoft.com/office/powerpoint/2010/main" val="38003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318ACC-06CB-47E8-866F-A88DCADF94E3}" type="slidenum">
              <a:rPr lang="da-DK" smtClean="0"/>
              <a:t>12</a:t>
            </a:fld>
            <a:endParaRPr lang="da-DK"/>
          </a:p>
        </p:txBody>
      </p:sp>
    </p:spTree>
    <p:extLst>
      <p:ext uri="{BB962C8B-B14F-4D97-AF65-F5344CB8AC3E}">
        <p14:creationId xmlns:p14="http://schemas.microsoft.com/office/powerpoint/2010/main" val="168616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Kilde: Beskæftigelsesministeriet (2022): Mænd og kvinder på arbejdsmarkedet</a:t>
            </a:r>
          </a:p>
        </p:txBody>
      </p:sp>
      <p:sp>
        <p:nvSpPr>
          <p:cNvPr id="4" name="Slide Number Placeholder 3"/>
          <p:cNvSpPr>
            <a:spLocks noGrp="1"/>
          </p:cNvSpPr>
          <p:nvPr>
            <p:ph type="sldNum" sz="quarter" idx="5"/>
          </p:nvPr>
        </p:nvSpPr>
        <p:spPr/>
        <p:txBody>
          <a:bodyPr/>
          <a:lstStyle/>
          <a:p>
            <a:fld id="{EEB7E68E-BE7A-4207-90F1-DAB8286D1672}" type="slidenum">
              <a:rPr lang="en-GB" smtClean="0"/>
              <a:t>2</a:t>
            </a:fld>
            <a:endParaRPr lang="en-GB"/>
          </a:p>
        </p:txBody>
      </p:sp>
    </p:spTree>
    <p:extLst>
      <p:ext uri="{BB962C8B-B14F-4D97-AF65-F5344CB8AC3E}">
        <p14:creationId xmlns:p14="http://schemas.microsoft.com/office/powerpoint/2010/main" val="378254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Kilde</a:t>
            </a:r>
            <a:r>
              <a:rPr lang="en-GB" dirty="0"/>
              <a:t>: </a:t>
            </a:r>
            <a:r>
              <a:rPr lang="en-GB" dirty="0" err="1"/>
              <a:t>Beskæftigelsesministeriet</a:t>
            </a:r>
            <a:r>
              <a:rPr lang="en-GB" dirty="0"/>
              <a:t> (2022), SFI (2016), VIVE (2020) &amp; VIVE (2018)</a:t>
            </a:r>
          </a:p>
          <a:p>
            <a:endParaRPr lang="en-GB" dirty="0"/>
          </a:p>
        </p:txBody>
      </p:sp>
      <p:sp>
        <p:nvSpPr>
          <p:cNvPr id="4" name="Slide Number Placeholder 3"/>
          <p:cNvSpPr>
            <a:spLocks noGrp="1"/>
          </p:cNvSpPr>
          <p:nvPr>
            <p:ph type="sldNum" sz="quarter" idx="5"/>
          </p:nvPr>
        </p:nvSpPr>
        <p:spPr/>
        <p:txBody>
          <a:bodyPr/>
          <a:lstStyle/>
          <a:p>
            <a:fld id="{F0318ACC-06CB-47E8-866F-A88DCADF94E3}" type="slidenum">
              <a:rPr lang="da-DK" smtClean="0"/>
              <a:t>3</a:t>
            </a:fld>
            <a:endParaRPr lang="da-DK"/>
          </a:p>
        </p:txBody>
      </p:sp>
    </p:spTree>
    <p:extLst>
      <p:ext uri="{BB962C8B-B14F-4D97-AF65-F5344CB8AC3E}">
        <p14:creationId xmlns:p14="http://schemas.microsoft.com/office/powerpoint/2010/main" val="70624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1" i="0" dirty="0">
                <a:solidFill>
                  <a:srgbClr val="000000"/>
                </a:solidFill>
                <a:effectLst/>
                <a:latin typeface="Roboto" panose="02000000000000000000" pitchFamily="2" charset="0"/>
              </a:rPr>
              <a:t>The Equal Pay Act has had limited success </a:t>
            </a:r>
          </a:p>
          <a:p>
            <a:r>
              <a:rPr lang="en-GB" b="0" i="0" dirty="0">
                <a:solidFill>
                  <a:srgbClr val="000000"/>
                </a:solidFill>
                <a:effectLst/>
                <a:latin typeface="Roboto" panose="02000000000000000000" pitchFamily="2" charset="0"/>
              </a:rPr>
              <a:t>There are few cases. Approx. 200-300 cases per year at the equal treatment board, of which 1-3 are about equal pay. Very few have been successful, and many of those cases are about salary negotiations during maternity leave. Very few judgments. Some cases are probably settled before they go to trial, and there are also quite a few arbitration cases (decided by judges and other members).</a:t>
            </a:r>
          </a:p>
          <a:p>
            <a:endParaRPr lang="en-GB" b="0" i="0" dirty="0">
              <a:solidFill>
                <a:srgbClr val="000000"/>
              </a:solidFill>
              <a:effectLst/>
              <a:latin typeface="Roboto" panose="02000000000000000000" pitchFamily="2" charset="0"/>
            </a:endParaRPr>
          </a:p>
          <a:p>
            <a:r>
              <a:rPr lang="en-GB" b="1" i="0" dirty="0">
                <a:solidFill>
                  <a:srgbClr val="000000"/>
                </a:solidFill>
                <a:effectLst/>
                <a:latin typeface="Roboto" panose="02000000000000000000" pitchFamily="2" charset="0"/>
              </a:rPr>
              <a:t>Vague criteria in the law</a:t>
            </a:r>
          </a:p>
          <a:p>
            <a:r>
              <a:rPr lang="en-GB" b="0" i="0" dirty="0">
                <a:solidFill>
                  <a:srgbClr val="000000"/>
                </a:solidFill>
                <a:effectLst/>
                <a:latin typeface="Roboto" panose="02000000000000000000" pitchFamily="2" charset="0"/>
              </a:rPr>
              <a:t>The concept of equal pay is very unclear, and this makes it difficult to make a comparison.</a:t>
            </a:r>
          </a:p>
          <a:p>
            <a:r>
              <a:rPr lang="en-GB" b="0" i="0" dirty="0">
                <a:solidFill>
                  <a:srgbClr val="000000"/>
                </a:solidFill>
                <a:effectLst/>
                <a:latin typeface="Roboto" panose="02000000000000000000" pitchFamily="2" charset="0"/>
              </a:rPr>
              <a:t>Difficulties in providing evidence that pay differences are not factually justified when the terms 'same work' and 'work of equal value' are so relatively diffuse.</a:t>
            </a:r>
          </a:p>
          <a:p>
            <a:r>
              <a:rPr lang="en-GB" b="0" i="0" dirty="0">
                <a:solidFill>
                  <a:srgbClr val="000000"/>
                </a:solidFill>
                <a:effectLst/>
                <a:latin typeface="Roboto" panose="02000000000000000000" pitchFamily="2" charset="0"/>
              </a:rPr>
              <a:t>Case law is fragmented and unclear.</a:t>
            </a:r>
          </a:p>
          <a:p>
            <a:endParaRPr lang="en-GB" b="0" i="0" dirty="0">
              <a:solidFill>
                <a:srgbClr val="000000"/>
              </a:solidFill>
              <a:effectLst/>
              <a:latin typeface="Roboto" panose="02000000000000000000" pitchFamily="2" charset="0"/>
            </a:endParaRPr>
          </a:p>
          <a:p>
            <a:r>
              <a:rPr lang="en-GB" b="1" i="0" dirty="0">
                <a:solidFill>
                  <a:srgbClr val="000000"/>
                </a:solidFill>
                <a:effectLst/>
                <a:latin typeface="Roboto" panose="02000000000000000000" pitchFamily="2" charset="0"/>
              </a:rPr>
              <a:t>Lack of transparency</a:t>
            </a:r>
            <a:endParaRPr lang="en-GB" b="0" i="0" dirty="0">
              <a:solidFill>
                <a:srgbClr val="000000"/>
              </a:solidFill>
              <a:effectLst/>
              <a:latin typeface="Roboto" panose="02000000000000000000" pitchFamily="2" charset="0"/>
            </a:endParaRPr>
          </a:p>
          <a:p>
            <a:r>
              <a:rPr lang="en-GB" b="0" i="0" dirty="0">
                <a:solidFill>
                  <a:srgbClr val="000000"/>
                </a:solidFill>
                <a:effectLst/>
                <a:latin typeface="Roboto" panose="02000000000000000000" pitchFamily="2" charset="0"/>
              </a:rPr>
              <a:t>6 out of 10 do not talk to their colleagues about pay (IMR 2017). In a study from 2014, where IMR had interviewed a number of people who had been involved in a complaint, the complainants expressed a fear of victimisation.</a:t>
            </a:r>
            <a:endParaRPr lang="da-DK" dirty="0"/>
          </a:p>
        </p:txBody>
      </p:sp>
      <p:sp>
        <p:nvSpPr>
          <p:cNvPr id="4" name="Pladsholder til slidenummer 3"/>
          <p:cNvSpPr>
            <a:spLocks noGrp="1"/>
          </p:cNvSpPr>
          <p:nvPr>
            <p:ph type="sldNum" sz="quarter" idx="10"/>
          </p:nvPr>
        </p:nvSpPr>
        <p:spPr/>
        <p:txBody>
          <a:bodyPr/>
          <a:lstStyle/>
          <a:p>
            <a:fld id="{F0318ACC-06CB-47E8-866F-A88DCADF94E3}" type="slidenum">
              <a:rPr lang="da-DK" smtClean="0"/>
              <a:t>4</a:t>
            </a:fld>
            <a:endParaRPr lang="da-DK"/>
          </a:p>
        </p:txBody>
      </p:sp>
    </p:spTree>
    <p:extLst>
      <p:ext uri="{BB962C8B-B14F-4D97-AF65-F5344CB8AC3E}">
        <p14:creationId xmlns:p14="http://schemas.microsoft.com/office/powerpoint/2010/main" val="9699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0318ACC-06CB-47E8-866F-A88DCADF94E3}" type="slidenum">
              <a:rPr lang="da-DK" smtClean="0"/>
              <a:t>5</a:t>
            </a:fld>
            <a:endParaRPr lang="da-DK"/>
          </a:p>
        </p:txBody>
      </p:sp>
    </p:spTree>
    <p:extLst>
      <p:ext uri="{BB962C8B-B14F-4D97-AF65-F5344CB8AC3E}">
        <p14:creationId xmlns:p14="http://schemas.microsoft.com/office/powerpoint/2010/main" val="116224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en-GB" b="0" i="0" dirty="0">
                <a:solidFill>
                  <a:srgbClr val="000000"/>
                </a:solidFill>
                <a:effectLst/>
                <a:latin typeface="Roboto" panose="02000000000000000000" pitchFamily="2" charset="0"/>
              </a:rPr>
              <a:t>As far as ambiguity about the definition of work of equal value is concerned, the wording of the law could not be more open than it is. This makes it difficult to prove that it is work of the same value, when, for example, level of education or previous experience can also play a role in the assessment of the work's value.</a:t>
            </a:r>
            <a:r>
              <a:rPr lang="da-DK" b="0" i="0" dirty="0">
                <a:solidFill>
                  <a:srgbClr val="000000"/>
                </a:solidFill>
                <a:effectLst/>
                <a:latin typeface="Roboto" panose="02000000000000000000" pitchFamily="2" charset="0"/>
              </a:rPr>
              <a:t> ECJ has </a:t>
            </a:r>
            <a:r>
              <a:rPr lang="da-DK" b="0" i="0" dirty="0" err="1">
                <a:solidFill>
                  <a:srgbClr val="000000"/>
                </a:solidFill>
                <a:effectLst/>
                <a:latin typeface="Roboto" panose="02000000000000000000" pitchFamily="2" charset="0"/>
              </a:rPr>
              <a:t>however</a:t>
            </a:r>
            <a:r>
              <a:rPr lang="da-DK" b="0" i="0" dirty="0">
                <a:solidFill>
                  <a:srgbClr val="000000"/>
                </a:solidFill>
                <a:effectLst/>
                <a:latin typeface="Roboto" panose="02000000000000000000" pitchFamily="2" charset="0"/>
              </a:rPr>
              <a:t> </a:t>
            </a:r>
            <a:r>
              <a:rPr lang="da-DK" b="0" i="0" dirty="0" err="1">
                <a:solidFill>
                  <a:srgbClr val="000000"/>
                </a:solidFill>
                <a:effectLst/>
                <a:latin typeface="Roboto" panose="02000000000000000000" pitchFamily="2" charset="0"/>
              </a:rPr>
              <a:t>established</a:t>
            </a:r>
            <a:r>
              <a:rPr lang="da-DK" b="0" i="0" dirty="0">
                <a:solidFill>
                  <a:srgbClr val="000000"/>
                </a:solidFill>
                <a:effectLst/>
                <a:latin typeface="Roboto" panose="02000000000000000000" pitchFamily="2" charset="0"/>
              </a:rPr>
              <a:t> </a:t>
            </a:r>
            <a:r>
              <a:rPr lang="da-DK" b="0" i="0" dirty="0" err="1">
                <a:solidFill>
                  <a:srgbClr val="000000"/>
                </a:solidFill>
                <a:effectLst/>
                <a:latin typeface="Roboto" panose="02000000000000000000" pitchFamily="2" charset="0"/>
              </a:rPr>
              <a:t>some</a:t>
            </a:r>
            <a:r>
              <a:rPr lang="da-DK" b="0" i="0" dirty="0">
                <a:solidFill>
                  <a:srgbClr val="000000"/>
                </a:solidFill>
                <a:effectLst/>
                <a:latin typeface="Roboto" panose="02000000000000000000" pitchFamily="2" charset="0"/>
              </a:rPr>
              <a:t> </a:t>
            </a:r>
            <a:r>
              <a:rPr lang="da-DK" b="0" i="0" dirty="0" err="1">
                <a:solidFill>
                  <a:srgbClr val="000000"/>
                </a:solidFill>
                <a:effectLst/>
                <a:latin typeface="Roboto" panose="02000000000000000000" pitchFamily="2" charset="0"/>
              </a:rPr>
              <a:t>criteria</a:t>
            </a:r>
            <a:r>
              <a:rPr lang="da-DK" b="0" i="0" dirty="0">
                <a:solidFill>
                  <a:srgbClr val="000000"/>
                </a:solidFill>
                <a:effectLst/>
                <a:latin typeface="Roboto" panose="02000000000000000000" pitchFamily="2" charset="0"/>
              </a:rPr>
              <a:t>.</a:t>
            </a:r>
            <a:endParaRPr lang="da-DK" dirty="0"/>
          </a:p>
        </p:txBody>
      </p:sp>
      <p:sp>
        <p:nvSpPr>
          <p:cNvPr id="4" name="Pladsholder til slidenummer 3"/>
          <p:cNvSpPr>
            <a:spLocks noGrp="1"/>
          </p:cNvSpPr>
          <p:nvPr>
            <p:ph type="sldNum" sz="quarter" idx="10"/>
          </p:nvPr>
        </p:nvSpPr>
        <p:spPr/>
        <p:txBody>
          <a:bodyPr/>
          <a:lstStyle/>
          <a:p>
            <a:fld id="{F0318ACC-06CB-47E8-866F-A88DCADF94E3}" type="slidenum">
              <a:rPr lang="da-DK" smtClean="0"/>
              <a:t>6</a:t>
            </a:fld>
            <a:endParaRPr lang="da-DK"/>
          </a:p>
        </p:txBody>
      </p:sp>
    </p:spTree>
    <p:extLst>
      <p:ext uri="{BB962C8B-B14F-4D97-AF65-F5344CB8AC3E}">
        <p14:creationId xmlns:p14="http://schemas.microsoft.com/office/powerpoint/2010/main" val="374595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Victimisation</a:t>
            </a:r>
            <a:r>
              <a:rPr lang="da-DK" dirty="0"/>
              <a:t>: negative </a:t>
            </a:r>
            <a:r>
              <a:rPr lang="da-DK" dirty="0" err="1"/>
              <a:t>consequences</a:t>
            </a:r>
            <a:r>
              <a:rPr lang="da-DK" dirty="0"/>
              <a:t>, </a:t>
            </a:r>
            <a:r>
              <a:rPr lang="da-DK" dirty="0" err="1"/>
              <a:t>discomfort</a:t>
            </a:r>
            <a:r>
              <a:rPr lang="da-DK" dirty="0"/>
              <a:t> in relation to </a:t>
            </a:r>
            <a:r>
              <a:rPr lang="da-DK" dirty="0" err="1"/>
              <a:t>employer</a:t>
            </a:r>
            <a:r>
              <a:rPr lang="da-DK" dirty="0"/>
              <a:t>, </a:t>
            </a:r>
            <a:r>
              <a:rPr lang="da-DK" dirty="0" err="1"/>
              <a:t>mistreatment</a:t>
            </a:r>
            <a:r>
              <a:rPr lang="da-DK" dirty="0"/>
              <a:t>, </a:t>
            </a:r>
            <a:r>
              <a:rPr lang="da-DK" dirty="0" err="1"/>
              <a:t>rejection</a:t>
            </a:r>
            <a:r>
              <a:rPr lang="da-DK" dirty="0"/>
              <a:t> of promotion, </a:t>
            </a:r>
            <a:r>
              <a:rPr lang="da-DK" dirty="0" err="1"/>
              <a:t>worsening</a:t>
            </a:r>
            <a:r>
              <a:rPr lang="da-DK" dirty="0"/>
              <a:t> af </a:t>
            </a:r>
            <a:r>
              <a:rPr lang="da-DK" dirty="0" err="1"/>
              <a:t>working</a:t>
            </a:r>
            <a:r>
              <a:rPr lang="da-DK" dirty="0"/>
              <a:t> </a:t>
            </a:r>
            <a:r>
              <a:rPr lang="da-DK" dirty="0" err="1"/>
              <a:t>condition</a:t>
            </a:r>
            <a:r>
              <a:rPr lang="da-DK" dirty="0"/>
              <a:t>, social </a:t>
            </a:r>
            <a:r>
              <a:rPr lang="da-DK" dirty="0" err="1"/>
              <a:t>sanctions</a:t>
            </a:r>
            <a:r>
              <a:rPr lang="da-DK" dirty="0"/>
              <a:t>, etc. High </a:t>
            </a:r>
            <a:r>
              <a:rPr lang="da-DK" dirty="0" err="1"/>
              <a:t>personal</a:t>
            </a:r>
            <a:r>
              <a:rPr lang="da-DK" dirty="0"/>
              <a:t> </a:t>
            </a:r>
            <a:r>
              <a:rPr lang="da-DK" dirty="0" err="1"/>
              <a:t>costs</a:t>
            </a:r>
            <a:r>
              <a:rPr lang="da-DK"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Group cases </a:t>
            </a:r>
            <a:r>
              <a:rPr lang="da-DK" dirty="0" err="1"/>
              <a:t>are</a:t>
            </a:r>
            <a:r>
              <a:rPr lang="da-DK" dirty="0"/>
              <a:t> </a:t>
            </a:r>
            <a:r>
              <a:rPr lang="da-DK" dirty="0" err="1"/>
              <a:t>less</a:t>
            </a:r>
            <a:r>
              <a:rPr lang="da-DK" dirty="0"/>
              <a:t> </a:t>
            </a:r>
            <a:r>
              <a:rPr lang="da-DK" dirty="0" err="1"/>
              <a:t>burdensome</a:t>
            </a:r>
            <a:r>
              <a:rPr lang="da-DK" dirty="0"/>
              <a:t>.</a:t>
            </a:r>
            <a:r>
              <a:rPr lang="en-GB" dirty="0"/>
              <a:t> About half of the complainants obtain a new job afterwards.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Difficult for the individual woman the bear the burden of a case and conflict.</a:t>
            </a:r>
          </a:p>
          <a:p>
            <a:endParaRPr lang="en-GB" dirty="0"/>
          </a:p>
        </p:txBody>
      </p:sp>
      <p:sp>
        <p:nvSpPr>
          <p:cNvPr id="4" name="Slide Number Placeholder 3"/>
          <p:cNvSpPr>
            <a:spLocks noGrp="1"/>
          </p:cNvSpPr>
          <p:nvPr>
            <p:ph type="sldNum" sz="quarter" idx="5"/>
          </p:nvPr>
        </p:nvSpPr>
        <p:spPr/>
        <p:txBody>
          <a:bodyPr/>
          <a:lstStyle/>
          <a:p>
            <a:fld id="{F0318ACC-06CB-47E8-866F-A88DCADF94E3}" type="slidenum">
              <a:rPr lang="da-DK" smtClean="0"/>
              <a:t>7</a:t>
            </a:fld>
            <a:endParaRPr lang="da-DK"/>
          </a:p>
        </p:txBody>
      </p:sp>
    </p:spTree>
    <p:extLst>
      <p:ext uri="{BB962C8B-B14F-4D97-AF65-F5344CB8AC3E}">
        <p14:creationId xmlns:p14="http://schemas.microsoft.com/office/powerpoint/2010/main" val="406426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More </a:t>
            </a:r>
            <a:r>
              <a:rPr lang="da-DK" dirty="0" err="1"/>
              <a:t>than</a:t>
            </a:r>
            <a:r>
              <a:rPr lang="da-DK" dirty="0"/>
              <a:t> 60 % </a:t>
            </a:r>
            <a:r>
              <a:rPr lang="da-DK" dirty="0" err="1"/>
              <a:t>women</a:t>
            </a:r>
            <a:r>
              <a:rPr lang="da-DK" dirty="0"/>
              <a:t> = red</a:t>
            </a:r>
          </a:p>
          <a:p>
            <a:r>
              <a:rPr lang="da-DK" dirty="0"/>
              <a:t>More </a:t>
            </a:r>
            <a:r>
              <a:rPr lang="da-DK" dirty="0" err="1"/>
              <a:t>than</a:t>
            </a:r>
            <a:r>
              <a:rPr lang="da-DK" dirty="0"/>
              <a:t> 60 % men = </a:t>
            </a:r>
            <a:r>
              <a:rPr lang="da-DK" dirty="0" err="1"/>
              <a:t>blue</a:t>
            </a:r>
            <a:endParaRPr lang="da-DK" dirty="0"/>
          </a:p>
          <a:p>
            <a:r>
              <a:rPr lang="da-DK" dirty="0" err="1"/>
              <a:t>Balanced</a:t>
            </a:r>
            <a:r>
              <a:rPr lang="da-DK" dirty="0"/>
              <a:t> = </a:t>
            </a:r>
            <a:r>
              <a:rPr lang="da-DK" dirty="0" err="1"/>
              <a:t>grey</a:t>
            </a:r>
            <a:endParaRPr lang="da-DK" dirty="0"/>
          </a:p>
          <a:p>
            <a:endParaRPr lang="en-GB" dirty="0"/>
          </a:p>
          <a:p>
            <a:r>
              <a:rPr lang="en-GB" dirty="0"/>
              <a:t>In some instances, the demands of education have become higher for women without any effect on their position in salary hierarchy…</a:t>
            </a:r>
          </a:p>
        </p:txBody>
      </p:sp>
      <p:sp>
        <p:nvSpPr>
          <p:cNvPr id="4" name="Slide Number Placeholder 3"/>
          <p:cNvSpPr>
            <a:spLocks noGrp="1"/>
          </p:cNvSpPr>
          <p:nvPr>
            <p:ph type="sldNum" sz="quarter" idx="5"/>
          </p:nvPr>
        </p:nvSpPr>
        <p:spPr/>
        <p:txBody>
          <a:bodyPr/>
          <a:lstStyle/>
          <a:p>
            <a:fld id="{F0318ACC-06CB-47E8-866F-A88DCADF94E3}" type="slidenum">
              <a:rPr lang="da-DK" smtClean="0"/>
              <a:t>9</a:t>
            </a:fld>
            <a:endParaRPr lang="da-DK"/>
          </a:p>
        </p:txBody>
      </p:sp>
    </p:spTree>
    <p:extLst>
      <p:ext uri="{BB962C8B-B14F-4D97-AF65-F5344CB8AC3E}">
        <p14:creationId xmlns:p14="http://schemas.microsoft.com/office/powerpoint/2010/main" val="296108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b="0" i="0" dirty="0">
                <a:solidFill>
                  <a:srgbClr val="000000"/>
                </a:solidFill>
                <a:effectLst/>
                <a:latin typeface="Roboto" panose="02000000000000000000" pitchFamily="2" charset="0"/>
              </a:rPr>
              <a:t>An examples is a case where a woman takes over a position from a man, but does not receive the same salary without some objective reasons to point to. So undeniably the same work.</a:t>
            </a:r>
          </a:p>
          <a:p>
            <a:endParaRPr lang="en-GB"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DengXian" panose="02010600030101010101" pitchFamily="2" charset="-122"/>
              </a:rPr>
              <a:t>At the moment, a case is pending before the courts which has been initiated by a trade union. The case regards unequal payment between female laboratory technicians and male technicians.</a:t>
            </a:r>
          </a:p>
          <a:p>
            <a:endParaRPr lang="da-DK" dirty="0"/>
          </a:p>
        </p:txBody>
      </p:sp>
      <p:sp>
        <p:nvSpPr>
          <p:cNvPr id="4" name="Pladsholder til slidenummer 3"/>
          <p:cNvSpPr>
            <a:spLocks noGrp="1"/>
          </p:cNvSpPr>
          <p:nvPr>
            <p:ph type="sldNum" sz="quarter" idx="10"/>
          </p:nvPr>
        </p:nvSpPr>
        <p:spPr/>
        <p:txBody>
          <a:bodyPr/>
          <a:lstStyle/>
          <a:p>
            <a:fld id="{F0318ACC-06CB-47E8-866F-A88DCADF94E3}" type="slidenum">
              <a:rPr lang="da-DK" smtClean="0"/>
              <a:t>10</a:t>
            </a:fld>
            <a:endParaRPr lang="da-DK"/>
          </a:p>
        </p:txBody>
      </p:sp>
    </p:spTree>
    <p:extLst>
      <p:ext uri="{BB962C8B-B14F-4D97-AF65-F5344CB8AC3E}">
        <p14:creationId xmlns:p14="http://schemas.microsoft.com/office/powerpoint/2010/main" val="1548436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 Id="rId4" Type="http://schemas.microsoft.com/office/2007/relationships/hdphoto" Target="../media/hdphoto4.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51D88A5B-4F38-2740-AD2C-938F85B09CEB}"/>
              </a:ext>
            </a:extLst>
          </p:cNvPr>
          <p:cNvSpPr>
            <a:spLocks noGrp="1"/>
          </p:cNvSpPr>
          <p:nvPr>
            <p:ph type="pic" sz="quarter" idx="12"/>
          </p:nvPr>
        </p:nvSpPr>
        <p:spPr>
          <a:xfrm>
            <a:off x="0" y="0"/>
            <a:ext cx="12192000" cy="6858000"/>
          </a:xfrm>
        </p:spPr>
        <p:txBody>
          <a:bodyPr/>
          <a:lstStyle/>
          <a:p>
            <a:endParaRPr lang="da-DK" dirty="0"/>
          </a:p>
        </p:txBody>
      </p:sp>
      <p:sp>
        <p:nvSpPr>
          <p:cNvPr id="38" name="Picture Placeholder 3">
            <a:extLst>
              <a:ext uri="{FF2B5EF4-FFF2-40B4-BE49-F238E27FC236}">
                <a16:creationId xmlns:a16="http://schemas.microsoft.com/office/drawing/2014/main" id="{E1D35F6A-AA05-6243-8B3E-E93C4754D6E4}"/>
              </a:ext>
            </a:extLst>
          </p:cNvPr>
          <p:cNvSpPr>
            <a:spLocks noGrp="1"/>
          </p:cNvSpPr>
          <p:nvPr>
            <p:ph type="pic" sz="quarter" idx="13"/>
          </p:nvPr>
        </p:nvSpPr>
        <p:spPr>
          <a:xfrm>
            <a:off x="0" y="0"/>
            <a:ext cx="12192000" cy="6858000"/>
          </a:xfrm>
          <a:blipFill dpi="0"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p:spPr>
        <p:txBody>
          <a:bodyPr/>
          <a:lstStyle/>
          <a:p>
            <a:endParaRPr lang="en-GB" dirty="0"/>
          </a:p>
        </p:txBody>
      </p:sp>
      <p:sp>
        <p:nvSpPr>
          <p:cNvPr id="28" name="Text Placeholder 17">
            <a:extLst>
              <a:ext uri="{FF2B5EF4-FFF2-40B4-BE49-F238E27FC236}">
                <a16:creationId xmlns:a16="http://schemas.microsoft.com/office/drawing/2014/main" id="{53492B11-64F1-A14A-A710-D51A32D17964}"/>
              </a:ext>
            </a:extLst>
          </p:cNvPr>
          <p:cNvSpPr>
            <a:spLocks noGrp="1"/>
          </p:cNvSpPr>
          <p:nvPr>
            <p:ph type="body" sz="quarter" idx="11" hasCustomPrompt="1"/>
          </p:nvPr>
        </p:nvSpPr>
        <p:spPr>
          <a:xfrm>
            <a:off x="1" y="2180706"/>
            <a:ext cx="12191999" cy="1022350"/>
          </a:xfrm>
        </p:spPr>
        <p:txBody>
          <a:bodyPr/>
          <a:lstStyle>
            <a:lvl1pPr marL="0" indent="0" algn="ctr">
              <a:buNone/>
              <a:defRPr sz="8000" b="1">
                <a:solidFill>
                  <a:schemeClr val="bg1"/>
                </a:solidFill>
                <a:latin typeface="+mj-lt"/>
              </a:defRPr>
            </a:lvl1pPr>
          </a:lstStyle>
          <a:p>
            <a:pPr lvl="0"/>
            <a:r>
              <a:rPr lang="en-US" dirty="0"/>
              <a:t>TITEL</a:t>
            </a:r>
            <a:endParaRPr lang="da-DK" dirty="0"/>
          </a:p>
        </p:txBody>
      </p:sp>
      <p:pic>
        <p:nvPicPr>
          <p:cNvPr id="3" name="Billede 2">
            <a:extLst>
              <a:ext uri="{FF2B5EF4-FFF2-40B4-BE49-F238E27FC236}">
                <a16:creationId xmlns:a16="http://schemas.microsoft.com/office/drawing/2014/main" id="{DBE79C73-08D7-D847-BFCA-F327FCE5F4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029" y="0"/>
            <a:ext cx="2870200" cy="1435100"/>
          </a:xfrm>
          <a:prstGeom prst="rect">
            <a:avLst/>
          </a:prstGeom>
        </p:spPr>
      </p:pic>
    </p:spTree>
    <p:custDataLst>
      <p:tags r:id="rId1"/>
    </p:custDataLst>
    <p:extLst>
      <p:ext uri="{BB962C8B-B14F-4D97-AF65-F5344CB8AC3E}">
        <p14:creationId xmlns:p14="http://schemas.microsoft.com/office/powerpoint/2010/main" val="248518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Background II">
    <p:bg>
      <p:bgPr>
        <a:solidFill>
          <a:schemeClr val="bg1">
            <a:lumMod val="95000"/>
          </a:schemeClr>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0" y="0"/>
            <a:ext cx="12192000" cy="6858000"/>
          </a:xfrm>
          <a:blipFill dpi="0" rotWithShape="1">
            <a:blip r:embed="rId3" cstate="email">
              <a:extLst>
                <a:ext uri="{28A0092B-C50C-407E-A947-70E740481C1C}">
                  <a14:useLocalDpi xmlns:a14="http://schemas.microsoft.com/office/drawing/2010/main"/>
                </a:ext>
              </a:extLst>
            </a:blip>
            <a:srcRect/>
            <a:stretch>
              <a:fillRect/>
            </a:stretch>
          </a:blip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54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p:txBody>
      </p:sp>
      <p:sp>
        <p:nvSpPr>
          <p:cNvPr id="10" name="Text Placeholder 13"/>
          <p:cNvSpPr>
            <a:spLocks noGrp="1"/>
          </p:cNvSpPr>
          <p:nvPr>
            <p:ph type="body" sz="quarter" idx="12" hasCustomPrompt="1"/>
          </p:nvPr>
        </p:nvSpPr>
        <p:spPr>
          <a:xfrm>
            <a:off x="0" y="3921086"/>
            <a:ext cx="3660775" cy="2204359"/>
          </a:xfrm>
          <a:ln/>
        </p:spPr>
        <p:style>
          <a:lnRef idx="2">
            <a:schemeClr val="accent5">
              <a:shade val="50000"/>
            </a:schemeClr>
          </a:lnRef>
          <a:fillRef idx="1">
            <a:schemeClr val="accent5"/>
          </a:fillRef>
          <a:effectRef idx="0">
            <a:schemeClr val="accent5"/>
          </a:effectRef>
          <a:fontRef idx="minor">
            <a:schemeClr val="lt1"/>
          </a:fontRef>
        </p:style>
        <p:txBody>
          <a:bodyPr lIns="360000" tIns="360000" rIns="360000" bIns="360000" anchor="ctr">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2400" dirty="0">
                <a:solidFill>
                  <a:schemeClr val="bg1"/>
                </a:solidFill>
              </a:defRPr>
            </a:lvl1pPr>
            <a:lvl2pPr marL="457200" indent="0">
              <a:buNone/>
              <a:defRPr lang="da-DK" sz="2400" dirty="0">
                <a:solidFill>
                  <a:schemeClr val="bg1"/>
                </a:solidFill>
              </a:defRPr>
            </a:lvl2pPr>
          </a:lstStyle>
          <a:p>
            <a:pPr lvl="1"/>
            <a:r>
              <a:rPr lang="en-US" sz="2400" dirty="0" err="1">
                <a:solidFill>
                  <a:schemeClr val="bg1"/>
                </a:solidFill>
                <a:latin typeface="+mj-lt"/>
              </a:rPr>
              <a:t>Understøt</a:t>
            </a:r>
            <a:r>
              <a:rPr lang="en-US" sz="2400" dirty="0">
                <a:solidFill>
                  <a:schemeClr val="bg1"/>
                </a:solidFill>
                <a:latin typeface="+mj-lt"/>
              </a:rPr>
              <a:t> din </a:t>
            </a:r>
            <a:r>
              <a:rPr lang="en-US" sz="2400" dirty="0" err="1">
                <a:solidFill>
                  <a:schemeClr val="bg1"/>
                </a:solidFill>
                <a:latin typeface="+mj-lt"/>
              </a:rPr>
              <a:t>præsentation</a:t>
            </a:r>
            <a:r>
              <a:rPr lang="en-US" sz="2400" dirty="0">
                <a:solidFill>
                  <a:schemeClr val="bg1"/>
                </a:solidFill>
                <a:latin typeface="+mj-lt"/>
              </a:rPr>
              <a:t> med </a:t>
            </a:r>
            <a:r>
              <a:rPr lang="en-US" sz="2400" dirty="0" err="1">
                <a:solidFill>
                  <a:schemeClr val="bg1"/>
                </a:solidFill>
                <a:latin typeface="+mj-lt"/>
              </a:rPr>
              <a:t>billeder</a:t>
            </a:r>
            <a:r>
              <a:rPr lang="en-US" sz="2400" dirty="0">
                <a:solidFill>
                  <a:schemeClr val="bg1"/>
                </a:solidFill>
                <a:latin typeface="+mj-lt"/>
              </a:rPr>
              <a:t>. </a:t>
            </a:r>
            <a:r>
              <a:rPr lang="en-US" sz="2400" dirty="0" err="1">
                <a:solidFill>
                  <a:schemeClr val="bg1"/>
                </a:solidFill>
                <a:latin typeface="+mj-lt"/>
              </a:rPr>
              <a:t>Begræns</a:t>
            </a:r>
            <a:r>
              <a:rPr lang="en-US" sz="2400" dirty="0">
                <a:solidFill>
                  <a:schemeClr val="bg1"/>
                </a:solidFill>
                <a:latin typeface="+mj-lt"/>
              </a:rPr>
              <a:t> </a:t>
            </a:r>
            <a:r>
              <a:rPr lang="en-US" sz="2400" dirty="0" err="1">
                <a:solidFill>
                  <a:schemeClr val="bg1"/>
                </a:solidFill>
                <a:latin typeface="+mj-lt"/>
              </a:rPr>
              <a:t>tekstindhold</a:t>
            </a:r>
            <a:r>
              <a:rPr lang="en-US" sz="2400" dirty="0">
                <a:solidFill>
                  <a:schemeClr val="bg1"/>
                </a:solidFill>
                <a:latin typeface="+mj-lt"/>
              </a:rPr>
              <a:t>.</a:t>
            </a:r>
            <a:endParaRPr lang="da-DK" sz="2400" dirty="0">
              <a:solidFill>
                <a:schemeClr val="bg1"/>
              </a:solidFill>
              <a:latin typeface="+mj-lt"/>
            </a:endParaRPr>
          </a:p>
        </p:txBody>
      </p:sp>
    </p:spTree>
    <p:custDataLst>
      <p:tags r:id="rId1"/>
    </p:custDataLst>
    <p:extLst>
      <p:ext uri="{BB962C8B-B14F-4D97-AF65-F5344CB8AC3E}">
        <p14:creationId xmlns:p14="http://schemas.microsoft.com/office/powerpoint/2010/main" val="1167514361"/>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ll Image Right S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15226B-43FD-4DCB-ACC2-AD618E2A02E9}"/>
              </a:ext>
            </a:extLst>
          </p:cNvPr>
          <p:cNvSpPr>
            <a:spLocks noGrp="1"/>
          </p:cNvSpPr>
          <p:nvPr>
            <p:ph type="body" sz="quarter" idx="12" hasCustomPrompt="1"/>
          </p:nvPr>
        </p:nvSpPr>
        <p:spPr>
          <a:xfrm>
            <a:off x="0" y="2586832"/>
            <a:ext cx="7212013" cy="1684337"/>
          </a:xfrm>
        </p:spPr>
        <p:txBody>
          <a:bodyPr lIns="720000" rIns="720000">
            <a:normAutofit/>
          </a:bodyPr>
          <a:lstStyle>
            <a:lvl1pPr marL="0" indent="0">
              <a:buNone/>
              <a:defRPr sz="2400" baseline="0">
                <a:solidFill>
                  <a:schemeClr val="tx1"/>
                </a:solidFill>
              </a:defRPr>
            </a:lvl1pPr>
          </a:lstStyle>
          <a:p>
            <a:pPr algn="just"/>
            <a:r>
              <a:rPr lang="en-US" sz="2400" dirty="0">
                <a:solidFill>
                  <a:schemeClr val="tx1">
                    <a:lumMod val="85000"/>
                    <a:lumOff val="15000"/>
                  </a:schemeClr>
                </a:solidFill>
              </a:rPr>
              <a:t>Lorem Ipsum is simply dummy text of the printing and typesetting industry. Lorem Ipsum has been the industry's standard dummy text ever since the 1500s.</a:t>
            </a:r>
          </a:p>
        </p:txBody>
      </p:sp>
      <p:sp>
        <p:nvSpPr>
          <p:cNvPr id="5" name="Picture Placeholder 26">
            <a:extLst>
              <a:ext uri="{FF2B5EF4-FFF2-40B4-BE49-F238E27FC236}">
                <a16:creationId xmlns:a16="http://schemas.microsoft.com/office/drawing/2014/main" id="{6B82FA97-7D09-4AF5-A47F-CDC681EDBCD4}"/>
              </a:ext>
            </a:extLst>
          </p:cNvPr>
          <p:cNvSpPr>
            <a:spLocks noGrp="1"/>
          </p:cNvSpPr>
          <p:nvPr>
            <p:ph type="pic" sz="quarter" idx="11" hasCustomPrompt="1"/>
          </p:nvPr>
        </p:nvSpPr>
        <p:spPr>
          <a:xfrm>
            <a:off x="7212013" y="0"/>
            <a:ext cx="4268787" cy="6858000"/>
          </a:xfrm>
          <a:blipFill dpi="0" rotWithShape="1">
            <a:blip r:embed="rId3">
              <a:extLst>
                <a:ext uri="{28A0092B-C50C-407E-A947-70E740481C1C}">
                  <a14:useLocalDpi xmlns:a14="http://schemas.microsoft.com/office/drawing/2010/main"/>
                </a:ext>
              </a:extLst>
            </a:blip>
            <a:srcRect/>
            <a:stretch>
              <a:fillRect/>
            </a:stretch>
          </a:blip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p:txBody>
      </p:sp>
    </p:spTree>
    <p:custDataLst>
      <p:tags r:id="rId1"/>
    </p:custDataLst>
    <p:extLst>
      <p:ext uri="{BB962C8B-B14F-4D97-AF65-F5344CB8AC3E}">
        <p14:creationId xmlns:p14="http://schemas.microsoft.com/office/powerpoint/2010/main" val="127886397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ll Image Left Side">
    <p:spTree>
      <p:nvGrpSpPr>
        <p:cNvPr id="1" name=""/>
        <p:cNvGrpSpPr/>
        <p:nvPr/>
      </p:nvGrpSpPr>
      <p:grpSpPr>
        <a:xfrm>
          <a:off x="0" y="0"/>
          <a:ext cx="0" cy="0"/>
          <a:chOff x="0" y="0"/>
          <a:chExt cx="0" cy="0"/>
        </a:xfrm>
      </p:grpSpPr>
      <p:sp>
        <p:nvSpPr>
          <p:cNvPr id="27" name="Picture Placeholder 26"/>
          <p:cNvSpPr>
            <a:spLocks noGrp="1"/>
          </p:cNvSpPr>
          <p:nvPr>
            <p:ph type="pic" sz="quarter" idx="11" hasCustomPrompt="1"/>
          </p:nvPr>
        </p:nvSpPr>
        <p:spPr>
          <a:xfrm>
            <a:off x="720058" y="0"/>
            <a:ext cx="4268787" cy="6858000"/>
          </a:xfrm>
          <a:blipFill dpi="0" rotWithShape="1">
            <a:blip r:embed="rId3">
              <a:extLst>
                <a:ext uri="{28A0092B-C50C-407E-A947-70E740481C1C}">
                  <a14:useLocalDpi xmlns:a14="http://schemas.microsoft.com/office/drawing/2010/main"/>
                </a:ext>
              </a:extLst>
            </a:blip>
            <a:srcRect/>
            <a:stretch>
              <a:fillRect/>
            </a:stretch>
          </a:blip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p:txBody>
      </p:sp>
      <p:sp>
        <p:nvSpPr>
          <p:cNvPr id="4" name="Text Placeholder 3">
            <a:extLst>
              <a:ext uri="{FF2B5EF4-FFF2-40B4-BE49-F238E27FC236}">
                <a16:creationId xmlns:a16="http://schemas.microsoft.com/office/drawing/2014/main" id="{C915226B-43FD-4DCB-ACC2-AD618E2A02E9}"/>
              </a:ext>
            </a:extLst>
          </p:cNvPr>
          <p:cNvSpPr>
            <a:spLocks noGrp="1"/>
          </p:cNvSpPr>
          <p:nvPr>
            <p:ph type="body" sz="quarter" idx="12" hasCustomPrompt="1"/>
          </p:nvPr>
        </p:nvSpPr>
        <p:spPr>
          <a:xfrm>
            <a:off x="4988845" y="2586832"/>
            <a:ext cx="7212013" cy="1684337"/>
          </a:xfrm>
        </p:spPr>
        <p:txBody>
          <a:bodyPr lIns="720000" rIns="720000">
            <a:normAutofit/>
          </a:bodyPr>
          <a:lstStyle>
            <a:lvl1pPr marL="0" indent="0">
              <a:buNone/>
              <a:defRPr sz="2400"/>
            </a:lvl1pPr>
          </a:lstStyle>
          <a:p>
            <a:pPr algn="just"/>
            <a:r>
              <a:rPr lang="en-US" sz="2400" dirty="0">
                <a:solidFill>
                  <a:schemeClr val="tx1">
                    <a:lumMod val="85000"/>
                    <a:lumOff val="15000"/>
                  </a:schemeClr>
                </a:solidFill>
              </a:rPr>
              <a:t>Lorem Ipsum is simply dummy text of the printing and typesetting industry. Lorem Ipsum has been the industry's standard dummy text ever since the 1500s.</a:t>
            </a:r>
          </a:p>
        </p:txBody>
      </p:sp>
    </p:spTree>
    <p:custDataLst>
      <p:tags r:id="rId1"/>
    </p:custDataLst>
    <p:extLst>
      <p:ext uri="{BB962C8B-B14F-4D97-AF65-F5344CB8AC3E}">
        <p14:creationId xmlns:p14="http://schemas.microsoft.com/office/powerpoint/2010/main" val="324210696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verview">
    <p:spTree>
      <p:nvGrpSpPr>
        <p:cNvPr id="1" name=""/>
        <p:cNvGrpSpPr/>
        <p:nvPr/>
      </p:nvGrpSpPr>
      <p:grpSpPr>
        <a:xfrm>
          <a:off x="0" y="0"/>
          <a:ext cx="0" cy="0"/>
          <a:chOff x="0" y="0"/>
          <a:chExt cx="0" cy="0"/>
        </a:xfrm>
      </p:grpSpPr>
      <p:sp>
        <p:nvSpPr>
          <p:cNvPr id="22" name="Picture Placeholder 21"/>
          <p:cNvSpPr>
            <a:spLocks noGrp="1"/>
          </p:cNvSpPr>
          <p:nvPr userDrawn="1">
            <p:ph type="pic" sz="quarter" idx="14" hasCustomPrompt="1"/>
          </p:nvPr>
        </p:nvSpPr>
        <p:spPr>
          <a:xfrm>
            <a:off x="722063" y="2389505"/>
            <a:ext cx="3151937" cy="2090141"/>
          </a:xfrm>
          <a:blipFill dpi="0"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p:txBody>
      </p:sp>
      <p:sp>
        <p:nvSpPr>
          <p:cNvPr id="3" name="Text Placeholder 2">
            <a:extLst>
              <a:ext uri="{FF2B5EF4-FFF2-40B4-BE49-F238E27FC236}">
                <a16:creationId xmlns:a16="http://schemas.microsoft.com/office/drawing/2014/main" id="{D1DA17F8-B363-4BA3-A07B-1A4B1D48D09D}"/>
              </a:ext>
            </a:extLst>
          </p:cNvPr>
          <p:cNvSpPr>
            <a:spLocks noGrp="1"/>
          </p:cNvSpPr>
          <p:nvPr userDrawn="1">
            <p:ph type="body" sz="quarter" idx="17" hasCustomPrompt="1"/>
          </p:nvPr>
        </p:nvSpPr>
        <p:spPr>
          <a:xfrm>
            <a:off x="1099759" y="4791905"/>
            <a:ext cx="2330953" cy="490537"/>
          </a:xfrm>
        </p:spPr>
        <p:txBody>
          <a:bodyPr>
            <a:normAutofit/>
          </a:bodyPr>
          <a:lstStyle>
            <a:lvl1pPr marL="0" indent="0" algn="ctr">
              <a:buNone/>
              <a:defRPr sz="1800" b="1"/>
            </a:lvl1pPr>
          </a:lstStyle>
          <a:p>
            <a:pPr marL="0" indent="0">
              <a:buNone/>
            </a:pPr>
            <a:r>
              <a:rPr lang="da-DK" sz="1800" dirty="0">
                <a:latin typeface="Calibri Light" panose="020F0302020204030204" pitchFamily="34" charset="0"/>
              </a:rPr>
              <a:t>Overskrift/nøgleord</a:t>
            </a:r>
          </a:p>
        </p:txBody>
      </p:sp>
      <p:sp>
        <p:nvSpPr>
          <p:cNvPr id="13" name="Text Placeholder 2">
            <a:extLst>
              <a:ext uri="{FF2B5EF4-FFF2-40B4-BE49-F238E27FC236}">
                <a16:creationId xmlns:a16="http://schemas.microsoft.com/office/drawing/2014/main" id="{F04EB625-763A-4179-A7BA-2BD4BFF348D5}"/>
              </a:ext>
            </a:extLst>
          </p:cNvPr>
          <p:cNvSpPr>
            <a:spLocks noGrp="1"/>
          </p:cNvSpPr>
          <p:nvPr userDrawn="1">
            <p:ph type="body" sz="quarter" idx="18" hasCustomPrompt="1"/>
          </p:nvPr>
        </p:nvSpPr>
        <p:spPr>
          <a:xfrm>
            <a:off x="4892243" y="4791905"/>
            <a:ext cx="2330953" cy="490537"/>
          </a:xfrm>
        </p:spPr>
        <p:txBody>
          <a:bodyPr>
            <a:normAutofit/>
          </a:bodyPr>
          <a:lstStyle>
            <a:lvl1pPr marL="0" indent="0" algn="ctr">
              <a:buNone/>
              <a:defRPr sz="1800" b="1"/>
            </a:lvl1pPr>
          </a:lstStyle>
          <a:p>
            <a:pPr marL="0" indent="0">
              <a:buNone/>
            </a:pPr>
            <a:r>
              <a:rPr lang="da-DK" sz="1800" dirty="0">
                <a:latin typeface="Calibri Light" panose="020F0302020204030204" pitchFamily="34" charset="0"/>
              </a:rPr>
              <a:t>Overskrift/nøgleord</a:t>
            </a:r>
          </a:p>
        </p:txBody>
      </p:sp>
      <p:sp>
        <p:nvSpPr>
          <p:cNvPr id="14" name="Text Placeholder 2">
            <a:extLst>
              <a:ext uri="{FF2B5EF4-FFF2-40B4-BE49-F238E27FC236}">
                <a16:creationId xmlns:a16="http://schemas.microsoft.com/office/drawing/2014/main" id="{019BF7A7-8133-49DF-8C53-3B516389A123}"/>
              </a:ext>
            </a:extLst>
          </p:cNvPr>
          <p:cNvSpPr>
            <a:spLocks noGrp="1"/>
          </p:cNvSpPr>
          <p:nvPr userDrawn="1">
            <p:ph type="body" sz="quarter" idx="19" hasCustomPrompt="1"/>
          </p:nvPr>
        </p:nvSpPr>
        <p:spPr>
          <a:xfrm>
            <a:off x="8709789" y="4791905"/>
            <a:ext cx="2330953" cy="490537"/>
          </a:xfrm>
        </p:spPr>
        <p:txBody>
          <a:bodyPr>
            <a:normAutofit/>
          </a:bodyPr>
          <a:lstStyle>
            <a:lvl1pPr marL="0" indent="0" algn="ctr">
              <a:buNone/>
              <a:defRPr sz="1800" b="1"/>
            </a:lvl1pPr>
          </a:lstStyle>
          <a:p>
            <a:pPr marL="0" indent="0">
              <a:buNone/>
            </a:pPr>
            <a:r>
              <a:rPr lang="da-DK" sz="1800" dirty="0">
                <a:latin typeface="Calibri Light" panose="020F0302020204030204" pitchFamily="34" charset="0"/>
              </a:rPr>
              <a:t>Overskrift/nøgleord</a:t>
            </a:r>
          </a:p>
        </p:txBody>
      </p:sp>
      <p:sp>
        <p:nvSpPr>
          <p:cNvPr id="19" name="Picture Placeholder 21">
            <a:extLst>
              <a:ext uri="{FF2B5EF4-FFF2-40B4-BE49-F238E27FC236}">
                <a16:creationId xmlns:a16="http://schemas.microsoft.com/office/drawing/2014/main" id="{227B2ED1-6EDB-479D-9E71-EE3881EDD2F0}"/>
              </a:ext>
            </a:extLst>
          </p:cNvPr>
          <p:cNvSpPr>
            <a:spLocks noGrp="1"/>
          </p:cNvSpPr>
          <p:nvPr userDrawn="1">
            <p:ph type="pic" sz="quarter" idx="20" hasCustomPrompt="1"/>
          </p:nvPr>
        </p:nvSpPr>
        <p:spPr>
          <a:xfrm>
            <a:off x="4562667" y="2389504"/>
            <a:ext cx="3030355" cy="2090141"/>
          </a:xfrm>
          <a:blipFill dpi="0" rotWithShape="1">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r>
              <a:rPr lang="da-DK" dirty="0"/>
              <a:t>Billede</a:t>
            </a:r>
          </a:p>
        </p:txBody>
      </p:sp>
      <p:sp>
        <p:nvSpPr>
          <p:cNvPr id="20" name="Picture Placeholder 21">
            <a:extLst>
              <a:ext uri="{FF2B5EF4-FFF2-40B4-BE49-F238E27FC236}">
                <a16:creationId xmlns:a16="http://schemas.microsoft.com/office/drawing/2014/main" id="{17C60694-B4A4-4B5F-B8D3-6C6E2E9EDB7F}"/>
              </a:ext>
            </a:extLst>
          </p:cNvPr>
          <p:cNvSpPr>
            <a:spLocks noGrp="1"/>
          </p:cNvSpPr>
          <p:nvPr userDrawn="1">
            <p:ph type="pic" sz="quarter" idx="21" hasCustomPrompt="1"/>
          </p:nvPr>
        </p:nvSpPr>
        <p:spPr>
          <a:xfrm>
            <a:off x="8318000" y="2367203"/>
            <a:ext cx="3151936" cy="2101292"/>
          </a:xfrm>
          <a:blipFill dpi="0" rotWithShape="1">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r>
              <a:rPr lang="da-DK" dirty="0"/>
              <a:t>Billede</a:t>
            </a:r>
          </a:p>
        </p:txBody>
      </p:sp>
    </p:spTree>
    <p:custDataLst>
      <p:tags r:id="rId1"/>
    </p:custDataLst>
    <p:extLst>
      <p:ext uri="{BB962C8B-B14F-4D97-AF65-F5344CB8AC3E}">
        <p14:creationId xmlns:p14="http://schemas.microsoft.com/office/powerpoint/2010/main" val="98488409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llustrated Mess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975643" y="4163344"/>
            <a:ext cx="8313737" cy="1407276"/>
          </a:xfrm>
        </p:spPr>
        <p:txBody>
          <a:bodyPr>
            <a:normAutofit/>
          </a:bodyPr>
          <a:lstStyle>
            <a:lvl1pPr marL="0" indent="0">
              <a:buNone/>
              <a:defRPr sz="2800">
                <a:latin typeface="+mn-lt"/>
              </a:defRPr>
            </a:lvl1pPr>
          </a:lstStyle>
          <a:p>
            <a:pPr algn="ctr"/>
            <a:r>
              <a:rPr lang="en-US" sz="2400" dirty="0"/>
              <a:t>Lorem Ipsum is simply dummy text of the printing and typesetting industry. Lorem Ipsum is simply dummy text of the printing and typesetting industry. </a:t>
            </a:r>
          </a:p>
        </p:txBody>
      </p:sp>
      <p:sp>
        <p:nvSpPr>
          <p:cNvPr id="11" name="Picture Placeholder 10"/>
          <p:cNvSpPr>
            <a:spLocks noGrp="1"/>
          </p:cNvSpPr>
          <p:nvPr>
            <p:ph type="pic" sz="quarter" idx="11" hasCustomPrompt="1"/>
          </p:nvPr>
        </p:nvSpPr>
        <p:spPr>
          <a:xfrm>
            <a:off x="3845660" y="598579"/>
            <a:ext cx="4500680" cy="3079001"/>
          </a:xfrm>
          <a:blipFill dpi="0"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a:p>
            <a:endParaRPr lang="da-DK" dirty="0"/>
          </a:p>
        </p:txBody>
      </p:sp>
    </p:spTree>
    <p:custDataLst>
      <p:tags r:id="rId1"/>
    </p:custDataLst>
    <p:extLst>
      <p:ext uri="{BB962C8B-B14F-4D97-AF65-F5344CB8AC3E}">
        <p14:creationId xmlns:p14="http://schemas.microsoft.com/office/powerpoint/2010/main" val="3549184074"/>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 Video">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1629367" y="1239838"/>
            <a:ext cx="8933265" cy="4983975"/>
          </a:xfrm>
          <a:solidFill>
            <a:schemeClr val="tx1"/>
          </a:solidFill>
          <a:effectLst/>
        </p:spPr>
        <p:txBody>
          <a:bodyPr>
            <a:no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på ikonet med filmstriben for at indsætte video fra et link. Hold derefter ‘shift’ nede og træk i hjørnerne for at tilpasse størrelsen.</a:t>
            </a:r>
          </a:p>
          <a:p>
            <a:pPr lvl="0"/>
            <a:endParaRPr lang="da-DK" dirty="0"/>
          </a:p>
        </p:txBody>
      </p:sp>
      <p:sp>
        <p:nvSpPr>
          <p:cNvPr id="12" name="Text Placeholder 11"/>
          <p:cNvSpPr>
            <a:spLocks noGrp="1"/>
          </p:cNvSpPr>
          <p:nvPr>
            <p:ph type="body" sz="quarter" idx="11" hasCustomPrompt="1"/>
          </p:nvPr>
        </p:nvSpPr>
        <p:spPr>
          <a:xfrm>
            <a:off x="0" y="554038"/>
            <a:ext cx="12192000" cy="685800"/>
          </a:xfrm>
        </p:spPr>
        <p:txBody>
          <a:bodyPr/>
          <a:lstStyle>
            <a:lvl1pPr marL="0" indent="0" algn="ctr">
              <a:buNone/>
              <a:defRPr baseline="0"/>
            </a:lvl1pPr>
          </a:lstStyle>
          <a:p>
            <a:pPr lvl="0"/>
            <a:r>
              <a:rPr lang="en-US" dirty="0"/>
              <a:t>VIDEO TITLE</a:t>
            </a:r>
            <a:endParaRPr lang="da-DK" dirty="0"/>
          </a:p>
        </p:txBody>
      </p:sp>
    </p:spTree>
    <p:extLst>
      <p:ext uri="{BB962C8B-B14F-4D97-AF65-F5344CB8AC3E}">
        <p14:creationId xmlns:p14="http://schemas.microsoft.com/office/powerpoint/2010/main" val="427313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4E3343-F356-42D7-BB8E-4B4398D62776}"/>
              </a:ext>
            </a:extLst>
          </p:cNvPr>
          <p:cNvSpPr>
            <a:spLocks noGrp="1"/>
          </p:cNvSpPr>
          <p:nvPr>
            <p:ph type="body" sz="quarter" idx="13" hasCustomPrompt="1"/>
          </p:nvPr>
        </p:nvSpPr>
        <p:spPr>
          <a:xfrm>
            <a:off x="1178719" y="2114787"/>
            <a:ext cx="9834563" cy="512408"/>
          </a:xfrm>
        </p:spPr>
        <p:txBody>
          <a:bodyPr>
            <a:normAutofit/>
          </a:bodyPr>
          <a:lstStyle>
            <a:lvl1pPr marL="0" indent="0">
              <a:buNone/>
              <a:defRPr sz="1800"/>
            </a:lvl1pPr>
          </a:lstStyle>
          <a:p>
            <a:pPr lvl="0"/>
            <a:r>
              <a:rPr lang="da-DK" sz="1800" dirty="0"/>
              <a:t>Indsæt overskrift her</a:t>
            </a:r>
            <a:endParaRPr lang="en-US" dirty="0"/>
          </a:p>
        </p:txBody>
      </p:sp>
      <p:sp>
        <p:nvSpPr>
          <p:cNvPr id="9" name="Text Placeholder 8">
            <a:extLst>
              <a:ext uri="{FF2B5EF4-FFF2-40B4-BE49-F238E27FC236}">
                <a16:creationId xmlns:a16="http://schemas.microsoft.com/office/drawing/2014/main" id="{6724D709-1BD1-4F2D-AF86-7C07D751451D}"/>
              </a:ext>
            </a:extLst>
          </p:cNvPr>
          <p:cNvSpPr>
            <a:spLocks noGrp="1"/>
          </p:cNvSpPr>
          <p:nvPr>
            <p:ph type="body" sz="quarter" idx="14" hasCustomPrompt="1"/>
          </p:nvPr>
        </p:nvSpPr>
        <p:spPr>
          <a:xfrm>
            <a:off x="1178719" y="2879726"/>
            <a:ext cx="9834563" cy="2224538"/>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800" b="0"/>
            </a:lvl1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2800" dirty="0">
                <a:solidFill>
                  <a:schemeClr val="tx1">
                    <a:lumMod val="85000"/>
                    <a:lumOff val="15000"/>
                  </a:schemeClr>
                </a:solidFill>
              </a:rPr>
              <a:t>Lorem Ipsum is simply dummy text of the printing and typesetting industry. Lorem Ipsum has been the industry's standard dummy text ever since the 1500s.</a:t>
            </a:r>
          </a:p>
        </p:txBody>
      </p:sp>
    </p:spTree>
    <p:custDataLst>
      <p:tags r:id="rId1"/>
    </p:custDataLst>
    <p:extLst>
      <p:ext uri="{BB962C8B-B14F-4D97-AF65-F5344CB8AC3E}">
        <p14:creationId xmlns:p14="http://schemas.microsoft.com/office/powerpoint/2010/main" val="291878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 Text Colour Backgroun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30804C65-6F0D-9943-B40C-8F1B7F247CA8}"/>
              </a:ext>
            </a:extLst>
          </p:cNvPr>
          <p:cNvSpPr>
            <a:spLocks noGrp="1"/>
          </p:cNvSpPr>
          <p:nvPr>
            <p:ph sz="quarter" idx="15"/>
          </p:nvPr>
        </p:nvSpPr>
        <p:spPr>
          <a:xfrm>
            <a:off x="0" y="0"/>
            <a:ext cx="12192000" cy="6858000"/>
          </a:xfrm>
        </p:spPr>
        <p:style>
          <a:lnRef idx="3">
            <a:schemeClr val="lt1"/>
          </a:lnRef>
          <a:fillRef idx="1">
            <a:schemeClr val="dk1"/>
          </a:fillRef>
          <a:effectRef idx="1">
            <a:schemeClr val="dk1"/>
          </a:effectRef>
          <a:fontRef idx="minor">
            <a:schemeClr val="lt1"/>
          </a:fontRef>
        </p:style>
        <p:txBody>
          <a:bodyPr wrap="none">
            <a:noAutofit/>
          </a:bodyPr>
          <a:lstStyle>
            <a:lvl1pPr marL="0" indent="0">
              <a:buNone/>
              <a:defRPr>
                <a:noFill/>
              </a:defRPr>
            </a:lvl1pPr>
          </a:lstStyle>
          <a:p>
            <a:pPr lvl="0"/>
            <a:endParaRPr lang="en-GB" dirty="0"/>
          </a:p>
        </p:txBody>
      </p:sp>
      <p:sp>
        <p:nvSpPr>
          <p:cNvPr id="6" name="Text Placeholder 2">
            <a:extLst>
              <a:ext uri="{FF2B5EF4-FFF2-40B4-BE49-F238E27FC236}">
                <a16:creationId xmlns:a16="http://schemas.microsoft.com/office/drawing/2014/main" id="{C9E865E3-F305-4744-90EB-6EF14C6F1F66}"/>
              </a:ext>
            </a:extLst>
          </p:cNvPr>
          <p:cNvSpPr>
            <a:spLocks noGrp="1"/>
          </p:cNvSpPr>
          <p:nvPr>
            <p:ph type="body" sz="quarter" idx="13" hasCustomPrompt="1"/>
          </p:nvPr>
        </p:nvSpPr>
        <p:spPr>
          <a:xfrm>
            <a:off x="1178719" y="2114787"/>
            <a:ext cx="9834563" cy="512408"/>
          </a:xfrm>
        </p:spPr>
        <p:txBody>
          <a:bodyPr>
            <a:normAutofit/>
          </a:bodyPr>
          <a:lstStyle>
            <a:lvl1pPr marL="0" indent="0">
              <a:buNone/>
              <a:defRPr sz="1800">
                <a:solidFill>
                  <a:schemeClr val="bg1"/>
                </a:solidFill>
              </a:defRPr>
            </a:lvl1pPr>
          </a:lstStyle>
          <a:p>
            <a:pPr lvl="0"/>
            <a:r>
              <a:rPr lang="da-DK" sz="1800" dirty="0"/>
              <a:t>Indsæt overskrift her</a:t>
            </a:r>
            <a:endParaRPr lang="en-US" dirty="0"/>
          </a:p>
        </p:txBody>
      </p:sp>
      <p:sp>
        <p:nvSpPr>
          <p:cNvPr id="9" name="Text Placeholder 8">
            <a:extLst>
              <a:ext uri="{FF2B5EF4-FFF2-40B4-BE49-F238E27FC236}">
                <a16:creationId xmlns:a16="http://schemas.microsoft.com/office/drawing/2014/main" id="{C68C9EEF-03A6-4350-BA9A-F43D973BB86D}"/>
              </a:ext>
            </a:extLst>
          </p:cNvPr>
          <p:cNvSpPr>
            <a:spLocks noGrp="1"/>
          </p:cNvSpPr>
          <p:nvPr>
            <p:ph type="body" sz="quarter" idx="14" hasCustomPrompt="1"/>
          </p:nvPr>
        </p:nvSpPr>
        <p:spPr>
          <a:xfrm>
            <a:off x="1178719" y="2879726"/>
            <a:ext cx="9834563" cy="2224538"/>
          </a:xfrm>
        </p:spPr>
        <p:txBody>
          <a:bodyPr>
            <a:normAutofit/>
          </a:bodyPr>
          <a:lstStyle>
            <a:lvl1pPr marL="0" indent="0">
              <a:lnSpc>
                <a:spcPct val="150000"/>
              </a:lnSpc>
              <a:buNone/>
              <a:defRPr sz="2800">
                <a:solidFill>
                  <a:schemeClr val="bg1"/>
                </a:solidFill>
              </a:defRPr>
            </a:lvl1pPr>
          </a:lstStyle>
          <a:p>
            <a:r>
              <a:rPr lang="en-US" sz="2800" dirty="0" err="1"/>
              <a:t>Hvis</a:t>
            </a:r>
            <a:r>
              <a:rPr lang="en-US" sz="2800" dirty="0"/>
              <a:t> du </a:t>
            </a:r>
            <a:r>
              <a:rPr lang="en-US" sz="2800" dirty="0" err="1"/>
              <a:t>skifter</a:t>
            </a:r>
            <a:r>
              <a:rPr lang="en-US" sz="2800" dirty="0"/>
              <a:t> </a:t>
            </a:r>
            <a:r>
              <a:rPr lang="en-US" sz="2800" dirty="0" err="1"/>
              <a:t>baggrundsfarven</a:t>
            </a:r>
            <a:r>
              <a:rPr lang="en-US" sz="2800" dirty="0"/>
              <a:t>: </a:t>
            </a:r>
            <a:r>
              <a:rPr lang="en-US" sz="2800" dirty="0" err="1"/>
              <a:t>Skriv</a:t>
            </a:r>
            <a:r>
              <a:rPr lang="en-US" sz="2800" dirty="0"/>
              <a:t> med sort </a:t>
            </a:r>
            <a:r>
              <a:rPr lang="en-US" sz="2800" dirty="0" err="1"/>
              <a:t>på</a:t>
            </a:r>
            <a:r>
              <a:rPr lang="en-US" sz="2800" dirty="0"/>
              <a:t> </a:t>
            </a:r>
            <a:r>
              <a:rPr lang="en-US" sz="2800" dirty="0" err="1"/>
              <a:t>gul</a:t>
            </a:r>
            <a:r>
              <a:rPr lang="en-US" sz="2800" dirty="0"/>
              <a:t> </a:t>
            </a:r>
            <a:r>
              <a:rPr lang="en-US" sz="2800" dirty="0" err="1"/>
              <a:t>og</a:t>
            </a:r>
            <a:r>
              <a:rPr lang="en-US" sz="2800" dirty="0"/>
              <a:t> orange </a:t>
            </a:r>
            <a:r>
              <a:rPr lang="en-US" sz="2800" dirty="0" err="1"/>
              <a:t>baggrund</a:t>
            </a:r>
            <a:r>
              <a:rPr lang="en-US" sz="2800" dirty="0"/>
              <a:t>. </a:t>
            </a:r>
            <a:r>
              <a:rPr lang="en-US" sz="2800" dirty="0" err="1"/>
              <a:t>Skift</a:t>
            </a:r>
            <a:r>
              <a:rPr lang="en-US" sz="2800" dirty="0"/>
              <a:t> </a:t>
            </a:r>
            <a:r>
              <a:rPr lang="en-US" sz="2800" dirty="0" err="1"/>
              <a:t>baggrundsfarve</a:t>
            </a:r>
            <a:r>
              <a:rPr lang="en-US" sz="2800" dirty="0"/>
              <a:t> </a:t>
            </a:r>
            <a:r>
              <a:rPr lang="en-US" sz="2800" dirty="0" err="1"/>
              <a:t>ved</a:t>
            </a:r>
            <a:r>
              <a:rPr lang="en-US" sz="2800" dirty="0"/>
              <a:t> at </a:t>
            </a:r>
            <a:r>
              <a:rPr lang="en-US" sz="2800" dirty="0" err="1"/>
              <a:t>højreklikke</a:t>
            </a:r>
            <a:r>
              <a:rPr lang="en-US" sz="2800" dirty="0"/>
              <a:t>, </a:t>
            </a:r>
            <a:r>
              <a:rPr lang="en-US" sz="2800" dirty="0" err="1"/>
              <a:t>så</a:t>
            </a:r>
            <a:r>
              <a:rPr lang="en-US" sz="2800" dirty="0"/>
              <a:t> du </a:t>
            </a:r>
            <a:r>
              <a:rPr lang="en-US" sz="2800" dirty="0" err="1"/>
              <a:t>vælger</a:t>
            </a:r>
            <a:r>
              <a:rPr lang="en-US" sz="2800" dirty="0"/>
              <a:t> hele </a:t>
            </a:r>
            <a:r>
              <a:rPr lang="en-US" sz="2800" dirty="0" err="1"/>
              <a:t>slidet</a:t>
            </a:r>
            <a:r>
              <a:rPr lang="en-US" sz="2800" dirty="0"/>
              <a:t>, </a:t>
            </a:r>
            <a:r>
              <a:rPr lang="en-US" sz="2800" dirty="0" err="1"/>
              <a:t>højreklik</a:t>
            </a:r>
            <a:r>
              <a:rPr lang="en-US" sz="2800" dirty="0"/>
              <a:t> </a:t>
            </a:r>
            <a:r>
              <a:rPr lang="en-US" sz="2800" dirty="0" err="1"/>
              <a:t>og</a:t>
            </a:r>
            <a:r>
              <a:rPr lang="en-US" sz="2800" dirty="0"/>
              <a:t> </a:t>
            </a:r>
            <a:r>
              <a:rPr lang="en-US" sz="2800" dirty="0" err="1"/>
              <a:t>vælg</a:t>
            </a:r>
            <a:r>
              <a:rPr lang="en-US" sz="2800" dirty="0"/>
              <a:t> ‘format shape’</a:t>
            </a:r>
            <a:endParaRPr lang="da-DK" sz="2800" dirty="0"/>
          </a:p>
        </p:txBody>
      </p:sp>
    </p:spTree>
    <p:custDataLst>
      <p:tags r:id="rId1"/>
    </p:custDataLst>
    <p:extLst>
      <p:ext uri="{BB962C8B-B14F-4D97-AF65-F5344CB8AC3E}">
        <p14:creationId xmlns:p14="http://schemas.microsoft.com/office/powerpoint/2010/main" val="2261043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10477C-1A56-45AB-B48D-566B5CDFDC6E}"/>
              </a:ext>
            </a:extLst>
          </p:cNvPr>
          <p:cNvSpPr>
            <a:spLocks noGrp="1"/>
          </p:cNvSpPr>
          <p:nvPr>
            <p:ph type="body" sz="quarter" idx="10" hasCustomPrompt="1"/>
          </p:nvPr>
        </p:nvSpPr>
        <p:spPr>
          <a:xfrm>
            <a:off x="1571625" y="2967038"/>
            <a:ext cx="9048750" cy="923925"/>
          </a:xfrm>
        </p:spPr>
        <p:txBody>
          <a:bodyPr>
            <a:normAutofit/>
          </a:bodyPr>
          <a:lstStyle>
            <a:lvl1pPr marL="0" indent="0">
              <a:buNone/>
              <a:defRPr sz="3200">
                <a:solidFill>
                  <a:schemeClr val="tx1"/>
                </a:solidFill>
              </a:defRPr>
            </a:lvl1pPr>
          </a:lstStyle>
          <a:p>
            <a:r>
              <a:rPr lang="en-US" sz="3200" dirty="0"/>
              <a:t>Lorem Ipsum is simply dummy text of the printing and typesetting industry. Lorem Ipsum has been</a:t>
            </a:r>
            <a:endParaRPr lang="da-DK" sz="3200" dirty="0"/>
          </a:p>
        </p:txBody>
      </p:sp>
      <p:cxnSp>
        <p:nvCxnSpPr>
          <p:cNvPr id="10" name="Straight Connector 9">
            <a:extLst>
              <a:ext uri="{FF2B5EF4-FFF2-40B4-BE49-F238E27FC236}">
                <a16:creationId xmlns:a16="http://schemas.microsoft.com/office/drawing/2014/main" id="{492C3D00-2A3E-0D41-BC28-BB108ABB0A64}"/>
              </a:ext>
            </a:extLst>
          </p:cNvPr>
          <p:cNvCxnSpPr>
            <a:cxnSpLocks/>
          </p:cNvCxnSpPr>
          <p:nvPr userDrawn="1"/>
        </p:nvCxnSpPr>
        <p:spPr>
          <a:xfrm flipH="1">
            <a:off x="1660412" y="2382256"/>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9">
            <a:extLst>
              <a:ext uri="{FF2B5EF4-FFF2-40B4-BE49-F238E27FC236}">
                <a16:creationId xmlns:a16="http://schemas.microsoft.com/office/drawing/2014/main" id="{F4023590-F221-C049-96D0-D20A0A1E6F8A}"/>
              </a:ext>
            </a:extLst>
          </p:cNvPr>
          <p:cNvCxnSpPr>
            <a:cxnSpLocks/>
          </p:cNvCxnSpPr>
          <p:nvPr userDrawn="1"/>
        </p:nvCxnSpPr>
        <p:spPr>
          <a:xfrm flipH="1">
            <a:off x="1660412" y="5828100"/>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2100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00"/>
                                        <p:tgtEl>
                                          <p:spTgt spid="10"/>
                                        </p:tgtEl>
                                      </p:cBhvr>
                                    </p:animEffect>
                                  </p:childTnLst>
                                </p:cTn>
                              </p:par>
                            </p:childTnLst>
                          </p:cTn>
                        </p:par>
                        <p:par>
                          <p:cTn id="8" fill="hold">
                            <p:stCondLst>
                              <p:cond delay="14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Colour Backgroun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2270B713-6D1A-3C47-A7B9-3D2EF466687F}"/>
              </a:ext>
            </a:extLst>
          </p:cNvPr>
          <p:cNvSpPr>
            <a:spLocks noGrp="1"/>
          </p:cNvSpPr>
          <p:nvPr>
            <p:ph sz="quarter" idx="15"/>
          </p:nvPr>
        </p:nvSpPr>
        <p:spPr>
          <a:xfrm>
            <a:off x="0" y="0"/>
            <a:ext cx="12192000" cy="6858000"/>
          </a:xfrm>
          <a:solidFill>
            <a:srgbClr val="DF5F2E"/>
          </a:solidFill>
        </p:spPr>
        <p:txBody>
          <a:bodyPr wrap="none">
            <a:noAutofit/>
          </a:bodyPr>
          <a:lstStyle>
            <a:lvl1pPr marL="0" indent="0">
              <a:buNone/>
              <a:defRPr>
                <a:solidFill>
                  <a:srgbClr val="DF5F2E"/>
                </a:solidFill>
              </a:defRPr>
            </a:lvl1pPr>
          </a:lstStyle>
          <a:p>
            <a:pPr lvl="0"/>
            <a:endParaRPr lang="en-GB" dirty="0"/>
          </a:p>
        </p:txBody>
      </p:sp>
      <p:sp>
        <p:nvSpPr>
          <p:cNvPr id="5" name="Text Placeholder 4">
            <a:extLst>
              <a:ext uri="{FF2B5EF4-FFF2-40B4-BE49-F238E27FC236}">
                <a16:creationId xmlns:a16="http://schemas.microsoft.com/office/drawing/2014/main" id="{3610477C-1A56-45AB-B48D-566B5CDFDC6E}"/>
              </a:ext>
            </a:extLst>
          </p:cNvPr>
          <p:cNvSpPr>
            <a:spLocks noGrp="1"/>
          </p:cNvSpPr>
          <p:nvPr>
            <p:ph type="body" sz="quarter" idx="10" hasCustomPrompt="1"/>
          </p:nvPr>
        </p:nvSpPr>
        <p:spPr>
          <a:xfrm>
            <a:off x="1571625" y="2967038"/>
            <a:ext cx="9048750" cy="923925"/>
          </a:xfrm>
        </p:spPr>
        <p:txBody>
          <a:bodyPr>
            <a:normAutofit/>
          </a:bodyPr>
          <a:lstStyle>
            <a:lvl1pPr marL="0" indent="0">
              <a:buNone/>
              <a:defRPr sz="3200">
                <a:solidFill>
                  <a:schemeClr val="tx1"/>
                </a:solidFill>
              </a:defRPr>
            </a:lvl1pPr>
          </a:lstStyle>
          <a:p>
            <a:r>
              <a:rPr lang="en-US" sz="3200" dirty="0" err="1"/>
              <a:t>Brug</a:t>
            </a:r>
            <a:r>
              <a:rPr lang="en-US" sz="3200" dirty="0"/>
              <a:t> sort </a:t>
            </a:r>
            <a:r>
              <a:rPr lang="en-US" sz="3200" dirty="0" err="1"/>
              <a:t>skrift</a:t>
            </a:r>
            <a:r>
              <a:rPr lang="en-US" sz="3200" dirty="0"/>
              <a:t> </a:t>
            </a:r>
            <a:r>
              <a:rPr lang="en-US" sz="3200" dirty="0" err="1"/>
              <a:t>på</a:t>
            </a:r>
            <a:r>
              <a:rPr lang="en-US" sz="3200" dirty="0"/>
              <a:t> orange </a:t>
            </a:r>
            <a:r>
              <a:rPr lang="en-US" sz="3200" dirty="0" err="1"/>
              <a:t>og</a:t>
            </a:r>
            <a:r>
              <a:rPr lang="en-US" sz="3200" dirty="0"/>
              <a:t> </a:t>
            </a:r>
            <a:r>
              <a:rPr lang="en-US" sz="3200" dirty="0" err="1"/>
              <a:t>gul</a:t>
            </a:r>
            <a:r>
              <a:rPr lang="en-US" sz="3200" dirty="0"/>
              <a:t> </a:t>
            </a:r>
            <a:r>
              <a:rPr lang="en-US" sz="3200" dirty="0" err="1"/>
              <a:t>baggrund</a:t>
            </a:r>
            <a:endParaRPr lang="da-DK" sz="3200" dirty="0"/>
          </a:p>
        </p:txBody>
      </p:sp>
      <p:cxnSp>
        <p:nvCxnSpPr>
          <p:cNvPr id="7" name="Straight Connector 9">
            <a:extLst>
              <a:ext uri="{FF2B5EF4-FFF2-40B4-BE49-F238E27FC236}">
                <a16:creationId xmlns:a16="http://schemas.microsoft.com/office/drawing/2014/main" id="{C5F18CEC-D262-E14E-B576-AE8AA37CB839}"/>
              </a:ext>
            </a:extLst>
          </p:cNvPr>
          <p:cNvCxnSpPr>
            <a:cxnSpLocks/>
          </p:cNvCxnSpPr>
          <p:nvPr userDrawn="1"/>
        </p:nvCxnSpPr>
        <p:spPr>
          <a:xfrm flipH="1">
            <a:off x="1660412" y="2382256"/>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9">
            <a:extLst>
              <a:ext uri="{FF2B5EF4-FFF2-40B4-BE49-F238E27FC236}">
                <a16:creationId xmlns:a16="http://schemas.microsoft.com/office/drawing/2014/main" id="{6641A1FC-E26A-3E48-B313-CBBE2319F837}"/>
              </a:ext>
            </a:extLst>
          </p:cNvPr>
          <p:cNvCxnSpPr>
            <a:cxnSpLocks/>
          </p:cNvCxnSpPr>
          <p:nvPr userDrawn="1"/>
        </p:nvCxnSpPr>
        <p:spPr>
          <a:xfrm flipH="1">
            <a:off x="1660412" y="5828100"/>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9227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00"/>
                                        <p:tgtEl>
                                          <p:spTgt spid="7"/>
                                        </p:tgtEl>
                                      </p:cBhvr>
                                    </p:animEffect>
                                  </p:childTnLst>
                                </p:cTn>
                              </p:par>
                            </p:childTnLst>
                          </p:cTn>
                        </p:par>
                        <p:par>
                          <p:cTn id="8" fill="hold">
                            <p:stCondLst>
                              <p:cond delay="14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black/white">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0202DD17-2694-644F-BEE0-0B2036FF6B95}"/>
              </a:ext>
            </a:extLst>
          </p:cNvPr>
          <p:cNvSpPr>
            <a:spLocks noGrp="1"/>
          </p:cNvSpPr>
          <p:nvPr>
            <p:ph type="body" sz="quarter" idx="10" hasCustomPrompt="1"/>
          </p:nvPr>
        </p:nvSpPr>
        <p:spPr>
          <a:xfrm>
            <a:off x="3556591" y="2478341"/>
            <a:ext cx="7685712" cy="1002184"/>
          </a:xfrm>
        </p:spPr>
        <p:txBody>
          <a:bodyPr/>
          <a:lstStyle>
            <a:lvl1pPr marL="0" indent="0">
              <a:buNone/>
              <a:defRPr sz="7200" b="1">
                <a:latin typeface="+mj-lt"/>
              </a:defRPr>
            </a:lvl1pPr>
            <a:lvl5pPr marL="1828800" indent="0">
              <a:buNone/>
              <a:defRPr/>
            </a:lvl5pPr>
          </a:lstStyle>
          <a:p>
            <a:pPr lvl="0"/>
            <a:r>
              <a:rPr lang="en-US" dirty="0"/>
              <a:t>TITEL</a:t>
            </a:r>
          </a:p>
        </p:txBody>
      </p:sp>
      <p:sp>
        <p:nvSpPr>
          <p:cNvPr id="8" name="Text Placeholder 2">
            <a:extLst>
              <a:ext uri="{FF2B5EF4-FFF2-40B4-BE49-F238E27FC236}">
                <a16:creationId xmlns:a16="http://schemas.microsoft.com/office/drawing/2014/main" id="{F1D730AD-C224-A24A-8CB8-AF5181AFCF69}"/>
              </a:ext>
            </a:extLst>
          </p:cNvPr>
          <p:cNvSpPr>
            <a:spLocks noGrp="1"/>
          </p:cNvSpPr>
          <p:nvPr>
            <p:ph type="body" sz="quarter" idx="12" hasCustomPrompt="1"/>
          </p:nvPr>
        </p:nvSpPr>
        <p:spPr>
          <a:xfrm>
            <a:off x="3556590" y="3612306"/>
            <a:ext cx="7685711" cy="938213"/>
          </a:xfrm>
        </p:spPr>
        <p:txBody>
          <a:bodyPr>
            <a:normAutofit/>
          </a:bodyPr>
          <a:lstStyle>
            <a:lvl1pPr marL="0" indent="0">
              <a:buNone/>
              <a:defRPr sz="1600" b="0">
                <a:latin typeface="+mj-lt"/>
              </a:defRPr>
            </a:lvl1pPr>
          </a:lstStyle>
          <a:p>
            <a:pPr lvl="0"/>
            <a:r>
              <a:rPr lang="da-DK" dirty="0"/>
              <a:t>Navn på taler(e)</a:t>
            </a:r>
          </a:p>
          <a:p>
            <a:pPr lvl="0"/>
            <a:endParaRPr lang="da-DK" dirty="0"/>
          </a:p>
        </p:txBody>
      </p:sp>
      <p:cxnSp>
        <p:nvCxnSpPr>
          <p:cNvPr id="9" name="Straight Connector 9">
            <a:extLst>
              <a:ext uri="{FF2B5EF4-FFF2-40B4-BE49-F238E27FC236}">
                <a16:creationId xmlns:a16="http://schemas.microsoft.com/office/drawing/2014/main" id="{9178CF07-D7E7-C244-A9C3-CEB12DA50E42}"/>
              </a:ext>
            </a:extLst>
          </p:cNvPr>
          <p:cNvCxnSpPr>
            <a:cxnSpLocks/>
          </p:cNvCxnSpPr>
          <p:nvPr userDrawn="1"/>
        </p:nvCxnSpPr>
        <p:spPr>
          <a:xfrm flipH="1">
            <a:off x="3633591" y="2382256"/>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D5FAA282-8D9E-474F-9FFC-8C15BFFD3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391" y="0"/>
            <a:ext cx="2870200" cy="1435100"/>
          </a:xfrm>
          <a:prstGeom prst="rect">
            <a:avLst/>
          </a:prstGeom>
        </p:spPr>
      </p:pic>
    </p:spTree>
    <p:extLst>
      <p:ext uri="{BB962C8B-B14F-4D97-AF65-F5344CB8AC3E}">
        <p14:creationId xmlns:p14="http://schemas.microsoft.com/office/powerpoint/2010/main" val="32076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00"/>
                                        <p:tgtEl>
                                          <p:spTgt spid="9"/>
                                        </p:tgtEl>
                                      </p:cBhvr>
                                    </p:animEffect>
                                  </p:childTnLst>
                                </p:cTn>
                              </p:par>
                            </p:childTnLst>
                          </p:cTn>
                        </p:par>
                        <p:par>
                          <p:cTn id="8" fill="hold">
                            <p:stCondLst>
                              <p:cond delay="14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4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10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ng quot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B96BF03-5A13-6245-9A02-89FB4E08EB56}"/>
              </a:ext>
            </a:extLst>
          </p:cNvPr>
          <p:cNvSpPr>
            <a:spLocks noGrp="1"/>
          </p:cNvSpPr>
          <p:nvPr>
            <p:ph type="body" sz="quarter" idx="10" hasCustomPrompt="1"/>
          </p:nvPr>
        </p:nvSpPr>
        <p:spPr>
          <a:xfrm>
            <a:off x="1571625" y="1626671"/>
            <a:ext cx="9048750" cy="358058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sz="3200" noProof="0" dirty="0"/>
              <a:t>Brug kun dette slide, når modtageren har ro til at læse. Forvent ikke, at dit publikum er i stand til at høre, hvad du siger, samtidig med at de bliver præsenteret for hele tekstafsnit. De vil automatisk begynde at læse først og overhøre tale. Men det kan være nødvendigt at forklare sig i mere tekst, når din præsentation er planlagt til distribution for læsere.</a:t>
            </a:r>
          </a:p>
        </p:txBody>
      </p:sp>
      <p:cxnSp>
        <p:nvCxnSpPr>
          <p:cNvPr id="7" name="Straight Connector 9">
            <a:extLst>
              <a:ext uri="{FF2B5EF4-FFF2-40B4-BE49-F238E27FC236}">
                <a16:creationId xmlns:a16="http://schemas.microsoft.com/office/drawing/2014/main" id="{544C0DDF-1027-0746-B7F7-AE1EFC01A2FD}"/>
              </a:ext>
            </a:extLst>
          </p:cNvPr>
          <p:cNvCxnSpPr>
            <a:cxnSpLocks/>
          </p:cNvCxnSpPr>
          <p:nvPr userDrawn="1"/>
        </p:nvCxnSpPr>
        <p:spPr>
          <a:xfrm flipH="1">
            <a:off x="1660412" y="1044345"/>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9">
            <a:extLst>
              <a:ext uri="{FF2B5EF4-FFF2-40B4-BE49-F238E27FC236}">
                <a16:creationId xmlns:a16="http://schemas.microsoft.com/office/drawing/2014/main" id="{0A9C972B-1A0D-A941-86DE-8B3B0427A161}"/>
              </a:ext>
            </a:extLst>
          </p:cNvPr>
          <p:cNvCxnSpPr>
            <a:cxnSpLocks/>
          </p:cNvCxnSpPr>
          <p:nvPr userDrawn="1"/>
        </p:nvCxnSpPr>
        <p:spPr>
          <a:xfrm flipH="1">
            <a:off x="1660412" y="5828100"/>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87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00"/>
                                        <p:tgtEl>
                                          <p:spTgt spid="7"/>
                                        </p:tgtEl>
                                      </p:cBhvr>
                                    </p:animEffect>
                                  </p:childTnLst>
                                </p:cTn>
                              </p:par>
                            </p:childTnLst>
                          </p:cTn>
                        </p:par>
                        <p:par>
                          <p:cTn id="8" fill="hold">
                            <p:stCondLst>
                              <p:cond delay="14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47CA0FB3-F36D-EB4B-AD49-B22103815D08}"/>
              </a:ext>
            </a:extLst>
          </p:cNvPr>
          <p:cNvSpPr>
            <a:spLocks noGrp="1"/>
          </p:cNvSpPr>
          <p:nvPr>
            <p:ph type="body" sz="quarter" idx="10" hasCustomPrompt="1"/>
          </p:nvPr>
        </p:nvSpPr>
        <p:spPr>
          <a:xfrm>
            <a:off x="1571625" y="1626671"/>
            <a:ext cx="5310438" cy="358058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noProof="0" dirty="0"/>
              <a:t>Lorem Ipsum is simply dummy text of the printing and typesetting industry. Lorem Ipsum is simply dummy text of the printing and typesetting industry.</a:t>
            </a:r>
          </a:p>
        </p:txBody>
      </p:sp>
      <p:cxnSp>
        <p:nvCxnSpPr>
          <p:cNvPr id="7" name="Straight Connector 9">
            <a:extLst>
              <a:ext uri="{FF2B5EF4-FFF2-40B4-BE49-F238E27FC236}">
                <a16:creationId xmlns:a16="http://schemas.microsoft.com/office/drawing/2014/main" id="{CED6995C-3A51-454B-8719-465979AB38C4}"/>
              </a:ext>
            </a:extLst>
          </p:cNvPr>
          <p:cNvCxnSpPr>
            <a:cxnSpLocks/>
          </p:cNvCxnSpPr>
          <p:nvPr userDrawn="1"/>
        </p:nvCxnSpPr>
        <p:spPr>
          <a:xfrm flipH="1">
            <a:off x="1660412" y="1044345"/>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9">
            <a:extLst>
              <a:ext uri="{FF2B5EF4-FFF2-40B4-BE49-F238E27FC236}">
                <a16:creationId xmlns:a16="http://schemas.microsoft.com/office/drawing/2014/main" id="{213B297F-1E3C-3B44-B394-CF8A02C210C6}"/>
              </a:ext>
            </a:extLst>
          </p:cNvPr>
          <p:cNvCxnSpPr>
            <a:cxnSpLocks/>
          </p:cNvCxnSpPr>
          <p:nvPr userDrawn="1"/>
        </p:nvCxnSpPr>
        <p:spPr>
          <a:xfrm flipH="1">
            <a:off x="1660412" y="5828100"/>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
        <p:nvSpPr>
          <p:cNvPr id="17" name="Picture Placeholder 26">
            <a:extLst>
              <a:ext uri="{FF2B5EF4-FFF2-40B4-BE49-F238E27FC236}">
                <a16:creationId xmlns:a16="http://schemas.microsoft.com/office/drawing/2014/main" id="{3DAB28B5-CFAB-E446-B9AF-53A0719CE39F}"/>
              </a:ext>
            </a:extLst>
          </p:cNvPr>
          <p:cNvSpPr>
            <a:spLocks noGrp="1"/>
          </p:cNvSpPr>
          <p:nvPr>
            <p:ph type="pic" sz="quarter" idx="11" hasCustomPrompt="1"/>
          </p:nvPr>
        </p:nvSpPr>
        <p:spPr>
          <a:xfrm>
            <a:off x="7212013" y="94649"/>
            <a:ext cx="4268787" cy="6858000"/>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p:txBody>
      </p:sp>
    </p:spTree>
    <p:extLst>
      <p:ext uri="{BB962C8B-B14F-4D97-AF65-F5344CB8AC3E}">
        <p14:creationId xmlns:p14="http://schemas.microsoft.com/office/powerpoint/2010/main" val="35828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00"/>
                                        <p:tgtEl>
                                          <p:spTgt spid="7"/>
                                        </p:tgtEl>
                                      </p:cBhvr>
                                    </p:animEffect>
                                  </p:childTnLst>
                                </p:cTn>
                              </p:par>
                            </p:childTnLst>
                          </p:cTn>
                        </p:par>
                        <p:par>
                          <p:cTn id="8" fill="hold">
                            <p:stCondLst>
                              <p:cond delay="14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F31A4959-5B87-5B49-B471-92687C287B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391" y="0"/>
            <a:ext cx="2870200" cy="1435100"/>
          </a:xfrm>
          <a:prstGeom prst="rect">
            <a:avLst/>
          </a:prstGeom>
        </p:spPr>
      </p:pic>
    </p:spTree>
    <p:extLst>
      <p:ext uri="{BB962C8B-B14F-4D97-AF65-F5344CB8AC3E}">
        <p14:creationId xmlns:p14="http://schemas.microsoft.com/office/powerpoint/2010/main" val="3920070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576F7C-C4F4-4111-AD0C-6ED6A2D04E41}"/>
              </a:ext>
            </a:extLst>
          </p:cNvPr>
          <p:cNvCxnSpPr/>
          <p:nvPr userDrawn="1"/>
        </p:nvCxnSpPr>
        <p:spPr>
          <a:xfrm flipH="1">
            <a:off x="2525486" y="3918857"/>
            <a:ext cx="966651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9F50777-EE09-40FC-B2EF-16BA5CFD5CF2}"/>
              </a:ext>
            </a:extLst>
          </p:cNvPr>
          <p:cNvCxnSpPr/>
          <p:nvPr userDrawn="1"/>
        </p:nvCxnSpPr>
        <p:spPr>
          <a:xfrm flipV="1">
            <a:off x="7826829" y="3384777"/>
            <a:ext cx="0" cy="97155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163934D-0768-42DE-989D-DEEFE87D9DBF}"/>
              </a:ext>
            </a:extLst>
          </p:cNvPr>
          <p:cNvSpPr/>
          <p:nvPr userDrawn="1"/>
        </p:nvSpPr>
        <p:spPr>
          <a:xfrm>
            <a:off x="774971" y="3036600"/>
            <a:ext cx="1791279" cy="179127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6" name="Text Placeholder 15">
            <a:extLst>
              <a:ext uri="{FF2B5EF4-FFF2-40B4-BE49-F238E27FC236}">
                <a16:creationId xmlns:a16="http://schemas.microsoft.com/office/drawing/2014/main" id="{CC809FA3-A93F-4618-92B6-F7246BE1BB17}"/>
              </a:ext>
            </a:extLst>
          </p:cNvPr>
          <p:cNvSpPr>
            <a:spLocks noGrp="1"/>
          </p:cNvSpPr>
          <p:nvPr>
            <p:ph type="body" sz="quarter" idx="10" hasCustomPrompt="1"/>
          </p:nvPr>
        </p:nvSpPr>
        <p:spPr>
          <a:xfrm>
            <a:off x="856866" y="3429000"/>
            <a:ext cx="1709384" cy="643228"/>
          </a:xfrm>
        </p:spPr>
        <p:txBody>
          <a:bodyPr>
            <a:normAutofit/>
          </a:bodyPr>
          <a:lstStyle>
            <a:lvl1pPr marL="0" indent="0">
              <a:buNone/>
              <a:defRPr sz="5400">
                <a:solidFill>
                  <a:schemeClr val="bg1"/>
                </a:solidFill>
                <a:latin typeface="+mj-lt"/>
              </a:defRPr>
            </a:lvl1pPr>
          </a:lstStyle>
          <a:p>
            <a:pPr lvl="0"/>
            <a:r>
              <a:rPr lang="en-US" dirty="0"/>
              <a:t>2000</a:t>
            </a:r>
          </a:p>
        </p:txBody>
      </p:sp>
      <p:sp>
        <p:nvSpPr>
          <p:cNvPr id="23" name="Text Placeholder 15">
            <a:extLst>
              <a:ext uri="{FF2B5EF4-FFF2-40B4-BE49-F238E27FC236}">
                <a16:creationId xmlns:a16="http://schemas.microsoft.com/office/drawing/2014/main" id="{04E7EB1B-219E-497B-88E8-93B01196C78E}"/>
              </a:ext>
            </a:extLst>
          </p:cNvPr>
          <p:cNvSpPr>
            <a:spLocks noGrp="1"/>
          </p:cNvSpPr>
          <p:nvPr>
            <p:ph type="body" sz="quarter" idx="11" hasCustomPrompt="1"/>
          </p:nvPr>
        </p:nvSpPr>
        <p:spPr>
          <a:xfrm>
            <a:off x="6857414" y="1832528"/>
            <a:ext cx="1709384" cy="643228"/>
          </a:xfrm>
        </p:spPr>
        <p:txBody>
          <a:bodyPr>
            <a:normAutofit/>
          </a:bodyPr>
          <a:lstStyle>
            <a:lvl1pPr marL="0" indent="0">
              <a:buNone/>
              <a:defRPr sz="5400">
                <a:solidFill>
                  <a:schemeClr val="tx1"/>
                </a:solidFill>
                <a:latin typeface="+mj-lt"/>
              </a:defRPr>
            </a:lvl1pPr>
          </a:lstStyle>
          <a:p>
            <a:pPr lvl="0"/>
            <a:r>
              <a:rPr lang="en-US" dirty="0"/>
              <a:t>2005</a:t>
            </a:r>
          </a:p>
        </p:txBody>
      </p:sp>
      <p:sp>
        <p:nvSpPr>
          <p:cNvPr id="2" name="TextBox 1">
            <a:extLst>
              <a:ext uri="{FF2B5EF4-FFF2-40B4-BE49-F238E27FC236}">
                <a16:creationId xmlns:a16="http://schemas.microsoft.com/office/drawing/2014/main" id="{DAE06D0C-E4A5-41E7-B709-E3B3EE14CDC5}"/>
              </a:ext>
            </a:extLst>
          </p:cNvPr>
          <p:cNvSpPr txBox="1"/>
          <p:nvPr userDrawn="1"/>
        </p:nvSpPr>
        <p:spPr>
          <a:xfrm>
            <a:off x="5974462" y="4576864"/>
            <a:ext cx="3704734" cy="1323439"/>
          </a:xfrm>
          <a:prstGeom prst="rect">
            <a:avLst/>
          </a:prstGeom>
          <a:noFill/>
        </p:spPr>
        <p:txBody>
          <a:bodyPr wrap="square" rtlCol="0">
            <a:spAutoFit/>
          </a:bodyPr>
          <a:lstStyle/>
          <a:p>
            <a:r>
              <a:rPr lang="da-DK" sz="2000" dirty="0"/>
              <a:t>Brug “tidslinjen” til at dele op i trin med enkle budskaber, når du har brug for at beskrive en </a:t>
            </a:r>
            <a:r>
              <a:rPr lang="da-DK" sz="2000" dirty="0" err="1"/>
              <a:t>process</a:t>
            </a:r>
            <a:r>
              <a:rPr lang="da-DK" sz="2000" dirty="0"/>
              <a:t> eller en udvikling</a:t>
            </a:r>
          </a:p>
        </p:txBody>
      </p:sp>
    </p:spTree>
    <p:extLst>
      <p:ext uri="{BB962C8B-B14F-4D97-AF65-F5344CB8AC3E}">
        <p14:creationId xmlns:p14="http://schemas.microsoft.com/office/powerpoint/2010/main" val="1802838456"/>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Sec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781C75F-EF98-4A49-B448-D78318705380}"/>
              </a:ext>
            </a:extLst>
          </p:cNvPr>
          <p:cNvCxnSpPr/>
          <p:nvPr userDrawn="1"/>
        </p:nvCxnSpPr>
        <p:spPr>
          <a:xfrm flipH="1">
            <a:off x="0" y="3918857"/>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52BA345-50CC-4954-A322-28571430398C}"/>
              </a:ext>
            </a:extLst>
          </p:cNvPr>
          <p:cNvCxnSpPr/>
          <p:nvPr userDrawn="1"/>
        </p:nvCxnSpPr>
        <p:spPr>
          <a:xfrm flipV="1">
            <a:off x="6095999" y="3384777"/>
            <a:ext cx="0" cy="971550"/>
          </a:xfrm>
          <a:prstGeom prst="line">
            <a:avLst/>
          </a:prstGeom>
        </p:spPr>
        <p:style>
          <a:lnRef idx="1">
            <a:schemeClr val="dk1"/>
          </a:lnRef>
          <a:fillRef idx="0">
            <a:schemeClr val="dk1"/>
          </a:fillRef>
          <a:effectRef idx="0">
            <a:schemeClr val="dk1"/>
          </a:effectRef>
          <a:fontRef idx="minor">
            <a:schemeClr val="tx1"/>
          </a:fontRef>
        </p:style>
      </p:cxnSp>
      <p:sp>
        <p:nvSpPr>
          <p:cNvPr id="10" name="Text Placeholder 15">
            <a:extLst>
              <a:ext uri="{FF2B5EF4-FFF2-40B4-BE49-F238E27FC236}">
                <a16:creationId xmlns:a16="http://schemas.microsoft.com/office/drawing/2014/main" id="{F6AD685B-B847-4762-BFAA-E07B2ACB77DC}"/>
              </a:ext>
            </a:extLst>
          </p:cNvPr>
          <p:cNvSpPr>
            <a:spLocks noGrp="1"/>
          </p:cNvSpPr>
          <p:nvPr>
            <p:ph type="body" sz="quarter" idx="11" hasCustomPrompt="1"/>
          </p:nvPr>
        </p:nvSpPr>
        <p:spPr>
          <a:xfrm>
            <a:off x="5241307" y="1890873"/>
            <a:ext cx="1709384" cy="643228"/>
          </a:xfrm>
        </p:spPr>
        <p:txBody>
          <a:bodyPr>
            <a:normAutofit/>
          </a:bodyPr>
          <a:lstStyle>
            <a:lvl1pPr marL="0" indent="0">
              <a:buNone/>
              <a:defRPr sz="5400">
                <a:solidFill>
                  <a:schemeClr val="tx1"/>
                </a:solidFill>
                <a:latin typeface="+mj-lt"/>
              </a:defRPr>
            </a:lvl1pPr>
          </a:lstStyle>
          <a:p>
            <a:pPr lvl="0"/>
            <a:r>
              <a:rPr lang="en-US" dirty="0"/>
              <a:t>2010</a:t>
            </a:r>
          </a:p>
        </p:txBody>
      </p:sp>
      <p:sp>
        <p:nvSpPr>
          <p:cNvPr id="2" name="TextBox 1">
            <a:extLst>
              <a:ext uri="{FF2B5EF4-FFF2-40B4-BE49-F238E27FC236}">
                <a16:creationId xmlns:a16="http://schemas.microsoft.com/office/drawing/2014/main" id="{BE7659BB-F57C-404F-BA7A-91B17CF3CD1A}"/>
              </a:ext>
            </a:extLst>
          </p:cNvPr>
          <p:cNvSpPr txBox="1"/>
          <p:nvPr userDrawn="1"/>
        </p:nvSpPr>
        <p:spPr>
          <a:xfrm>
            <a:off x="4389754" y="4694548"/>
            <a:ext cx="3412489" cy="1323439"/>
          </a:xfrm>
          <a:prstGeom prst="rect">
            <a:avLst/>
          </a:prstGeom>
          <a:noFill/>
        </p:spPr>
        <p:txBody>
          <a:bodyPr wrap="square" rtlCol="0">
            <a:spAutoFit/>
          </a:bodyPr>
          <a:lstStyle/>
          <a:p>
            <a:r>
              <a:rPr lang="da-DK" sz="2000" dirty="0"/>
              <a:t>På fanen ‘Transitions’ kan du vælge, hvordan overgangen mellem slides skal se ud/animeres</a:t>
            </a:r>
          </a:p>
        </p:txBody>
      </p:sp>
    </p:spTree>
    <p:extLst>
      <p:ext uri="{BB962C8B-B14F-4D97-AF65-F5344CB8AC3E}">
        <p14:creationId xmlns:p14="http://schemas.microsoft.com/office/powerpoint/2010/main" val="156004005"/>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3ABC272-FCCB-4C89-A0D5-5BE3AAD58C10}"/>
              </a:ext>
            </a:extLst>
          </p:cNvPr>
          <p:cNvCxnSpPr/>
          <p:nvPr userDrawn="1"/>
        </p:nvCxnSpPr>
        <p:spPr>
          <a:xfrm flipH="1">
            <a:off x="-43542" y="3918857"/>
            <a:ext cx="96665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0ED6051-FD10-432E-B31B-067EAC0191FE}"/>
              </a:ext>
            </a:extLst>
          </p:cNvPr>
          <p:cNvCxnSpPr/>
          <p:nvPr userDrawn="1"/>
        </p:nvCxnSpPr>
        <p:spPr>
          <a:xfrm flipV="1">
            <a:off x="4376862" y="3433082"/>
            <a:ext cx="0" cy="97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0400FA7-F802-4981-9145-AB9D3268B16C}"/>
              </a:ext>
            </a:extLst>
          </p:cNvPr>
          <p:cNvSpPr/>
          <p:nvPr userDrawn="1"/>
        </p:nvSpPr>
        <p:spPr>
          <a:xfrm>
            <a:off x="9025328" y="3023217"/>
            <a:ext cx="1791279" cy="179127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2" name="Text Placeholder 15">
            <a:extLst>
              <a:ext uri="{FF2B5EF4-FFF2-40B4-BE49-F238E27FC236}">
                <a16:creationId xmlns:a16="http://schemas.microsoft.com/office/drawing/2014/main" id="{6BF29C0C-6EDC-4B7E-B29E-2E88CCF73FB1}"/>
              </a:ext>
            </a:extLst>
          </p:cNvPr>
          <p:cNvSpPr>
            <a:spLocks noGrp="1"/>
          </p:cNvSpPr>
          <p:nvPr>
            <p:ph type="body" sz="quarter" idx="10" hasCustomPrompt="1"/>
          </p:nvPr>
        </p:nvSpPr>
        <p:spPr>
          <a:xfrm>
            <a:off x="9066275" y="3500066"/>
            <a:ext cx="1709384" cy="643228"/>
          </a:xfrm>
        </p:spPr>
        <p:txBody>
          <a:bodyPr>
            <a:noAutofit/>
          </a:bodyPr>
          <a:lstStyle>
            <a:lvl1pPr marL="0" indent="0">
              <a:buNone/>
              <a:defRPr sz="5400">
                <a:solidFill>
                  <a:schemeClr val="bg1"/>
                </a:solidFill>
                <a:latin typeface="+mj-lt"/>
              </a:defRPr>
            </a:lvl1pPr>
          </a:lstStyle>
          <a:p>
            <a:pPr lvl="0"/>
            <a:r>
              <a:rPr lang="en-US" dirty="0"/>
              <a:t>2020</a:t>
            </a:r>
          </a:p>
        </p:txBody>
      </p:sp>
      <p:sp>
        <p:nvSpPr>
          <p:cNvPr id="13" name="Text Placeholder 15">
            <a:extLst>
              <a:ext uri="{FF2B5EF4-FFF2-40B4-BE49-F238E27FC236}">
                <a16:creationId xmlns:a16="http://schemas.microsoft.com/office/drawing/2014/main" id="{64129823-CF14-470A-BE97-B88978C3944F}"/>
              </a:ext>
            </a:extLst>
          </p:cNvPr>
          <p:cNvSpPr>
            <a:spLocks noGrp="1"/>
          </p:cNvSpPr>
          <p:nvPr>
            <p:ph type="body" sz="quarter" idx="11" hasCustomPrompt="1"/>
          </p:nvPr>
        </p:nvSpPr>
        <p:spPr>
          <a:xfrm>
            <a:off x="3522169" y="1843679"/>
            <a:ext cx="2331875" cy="758047"/>
          </a:xfrm>
        </p:spPr>
        <p:txBody>
          <a:bodyPr>
            <a:noAutofit/>
          </a:bodyPr>
          <a:lstStyle>
            <a:lvl1pPr marL="0" indent="0">
              <a:buNone/>
              <a:defRPr sz="4400">
                <a:solidFill>
                  <a:schemeClr val="tx1"/>
                </a:solidFill>
                <a:latin typeface="+mj-lt"/>
              </a:defRPr>
            </a:lvl1pPr>
          </a:lstStyle>
          <a:p>
            <a:pPr lvl="0"/>
            <a:r>
              <a:rPr lang="en-US" dirty="0"/>
              <a:t>#</a:t>
            </a:r>
            <a:r>
              <a:rPr lang="en-US" dirty="0" err="1"/>
              <a:t>METOO</a:t>
            </a:r>
            <a:endParaRPr lang="en-US" dirty="0"/>
          </a:p>
        </p:txBody>
      </p:sp>
      <p:sp>
        <p:nvSpPr>
          <p:cNvPr id="3" name="TextBox 2">
            <a:extLst>
              <a:ext uri="{FF2B5EF4-FFF2-40B4-BE49-F238E27FC236}">
                <a16:creationId xmlns:a16="http://schemas.microsoft.com/office/drawing/2014/main" id="{633D2133-B672-4508-8044-01131EC9472D}"/>
              </a:ext>
            </a:extLst>
          </p:cNvPr>
          <p:cNvSpPr txBox="1"/>
          <p:nvPr userDrawn="1"/>
        </p:nvSpPr>
        <p:spPr>
          <a:xfrm>
            <a:off x="2674385" y="4638552"/>
            <a:ext cx="340495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Du </a:t>
            </a:r>
            <a:r>
              <a:rPr lang="en-US" sz="2000" dirty="0" err="1"/>
              <a:t>behøver</a:t>
            </a:r>
            <a:r>
              <a:rPr lang="en-US" sz="2000" dirty="0"/>
              <a:t> </a:t>
            </a:r>
            <a:r>
              <a:rPr lang="en-US" sz="2000" dirty="0" err="1"/>
              <a:t>ikke</a:t>
            </a:r>
            <a:r>
              <a:rPr lang="en-US" sz="2000" dirty="0"/>
              <a:t> </a:t>
            </a:r>
            <a:r>
              <a:rPr lang="en-US" sz="2000" dirty="0" err="1"/>
              <a:t>bruge</a:t>
            </a:r>
            <a:r>
              <a:rPr lang="en-US" sz="2000" dirty="0"/>
              <a:t> </a:t>
            </a:r>
            <a:r>
              <a:rPr lang="en-US" sz="2000" dirty="0" err="1"/>
              <a:t>årstal</a:t>
            </a:r>
            <a:r>
              <a:rPr lang="en-US" sz="2000" dirty="0"/>
              <a:t>. Din </a:t>
            </a:r>
            <a:r>
              <a:rPr lang="en-US" sz="2000" dirty="0" err="1"/>
              <a:t>markør</a:t>
            </a:r>
            <a:r>
              <a:rPr lang="en-US" sz="2000" dirty="0"/>
              <a:t> for </a:t>
            </a:r>
            <a:r>
              <a:rPr lang="en-US" sz="2000" dirty="0" err="1"/>
              <a:t>udvikling</a:t>
            </a:r>
            <a:r>
              <a:rPr lang="en-US" sz="2000" dirty="0"/>
              <a:t> </a:t>
            </a:r>
            <a:r>
              <a:rPr lang="en-US" sz="2000" dirty="0" err="1"/>
              <a:t>kan</a:t>
            </a:r>
            <a:r>
              <a:rPr lang="en-US" sz="2000" dirty="0"/>
              <a:t> </a:t>
            </a:r>
            <a:r>
              <a:rPr lang="en-US" sz="2000" dirty="0" err="1"/>
              <a:t>være</a:t>
            </a:r>
            <a:r>
              <a:rPr lang="en-US" sz="2000" dirty="0"/>
              <a:t> </a:t>
            </a:r>
            <a:r>
              <a:rPr lang="en-US" sz="2000" dirty="0" err="1"/>
              <a:t>nøgleord</a:t>
            </a:r>
            <a:r>
              <a:rPr lang="en-US" sz="2000" dirty="0"/>
              <a:t>, </a:t>
            </a:r>
            <a:r>
              <a:rPr lang="en-US" sz="2000" dirty="0" err="1"/>
              <a:t>ikoner</a:t>
            </a:r>
            <a:r>
              <a:rPr lang="en-US" sz="2000" dirty="0"/>
              <a:t> </a:t>
            </a:r>
            <a:r>
              <a:rPr lang="en-US" sz="2000" dirty="0" err="1"/>
              <a:t>eller</a:t>
            </a:r>
            <a:r>
              <a:rPr lang="en-US" sz="2000" dirty="0"/>
              <a:t> </a:t>
            </a:r>
            <a:r>
              <a:rPr lang="en-US" sz="2000" dirty="0" err="1"/>
              <a:t>små</a:t>
            </a:r>
            <a:r>
              <a:rPr lang="en-US" sz="2000" dirty="0"/>
              <a:t> </a:t>
            </a:r>
            <a:r>
              <a:rPr lang="en-US" sz="2000" dirty="0" err="1"/>
              <a:t>billeder</a:t>
            </a:r>
            <a:r>
              <a:rPr lang="en-US" sz="2000" dirty="0"/>
              <a:t>.</a:t>
            </a:r>
            <a:endParaRPr lang="da-DK" sz="2000" dirty="0"/>
          </a:p>
        </p:txBody>
      </p:sp>
    </p:spTree>
    <p:extLst>
      <p:ext uri="{BB962C8B-B14F-4D97-AF65-F5344CB8AC3E}">
        <p14:creationId xmlns:p14="http://schemas.microsoft.com/office/powerpoint/2010/main" val="3271260830"/>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dslinje - 3 step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BEFCB1-21DF-D646-A1B4-D9108691AC71}"/>
              </a:ext>
            </a:extLst>
          </p:cNvPr>
          <p:cNvCxnSpPr>
            <a:cxnSpLocks/>
          </p:cNvCxnSpPr>
          <p:nvPr userDrawn="1"/>
        </p:nvCxnSpPr>
        <p:spPr>
          <a:xfrm flipH="1">
            <a:off x="0" y="3918857"/>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FCA583DA-05DA-DD40-A5D6-2AB43479977C}"/>
              </a:ext>
            </a:extLst>
          </p:cNvPr>
          <p:cNvSpPr/>
          <p:nvPr userDrawn="1"/>
        </p:nvSpPr>
        <p:spPr>
          <a:xfrm>
            <a:off x="2068780"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adsholder til tekst 10">
            <a:extLst>
              <a:ext uri="{FF2B5EF4-FFF2-40B4-BE49-F238E27FC236}">
                <a16:creationId xmlns:a16="http://schemas.microsoft.com/office/drawing/2014/main" id="{4288D683-4931-7B4E-8762-D0EDBE2F554A}"/>
              </a:ext>
            </a:extLst>
          </p:cNvPr>
          <p:cNvSpPr>
            <a:spLocks noGrp="1"/>
          </p:cNvSpPr>
          <p:nvPr>
            <p:ph type="body" sz="quarter" idx="16" hasCustomPrompt="1"/>
          </p:nvPr>
        </p:nvSpPr>
        <p:spPr>
          <a:xfrm>
            <a:off x="1178719"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9" name="Text Placeholder 2">
            <a:extLst>
              <a:ext uri="{FF2B5EF4-FFF2-40B4-BE49-F238E27FC236}">
                <a16:creationId xmlns:a16="http://schemas.microsoft.com/office/drawing/2014/main" id="{616EFA74-1017-2740-BEDB-DF8C6C10A377}"/>
              </a:ext>
            </a:extLst>
          </p:cNvPr>
          <p:cNvSpPr>
            <a:spLocks noGrp="1"/>
          </p:cNvSpPr>
          <p:nvPr>
            <p:ph type="body" sz="quarter" idx="19" hasCustomPrompt="1"/>
          </p:nvPr>
        </p:nvSpPr>
        <p:spPr>
          <a:xfrm>
            <a:off x="1178719" y="628733"/>
            <a:ext cx="9834563" cy="512408"/>
          </a:xfrm>
        </p:spPr>
        <p:txBody>
          <a:bodyPr>
            <a:normAutofit/>
          </a:bodyPr>
          <a:lstStyle>
            <a:lvl1pPr marL="0" indent="0" algn="ctr">
              <a:buNone/>
              <a:defRPr sz="1800"/>
            </a:lvl1pPr>
          </a:lstStyle>
          <a:p>
            <a:pPr lvl="0"/>
            <a:r>
              <a:rPr lang="da-DK" sz="1800" dirty="0"/>
              <a:t>Indsæt evt. overskrift her</a:t>
            </a:r>
            <a:endParaRPr lang="en-US" dirty="0"/>
          </a:p>
        </p:txBody>
      </p:sp>
      <p:sp>
        <p:nvSpPr>
          <p:cNvPr id="10" name="Ellipse 9">
            <a:extLst>
              <a:ext uri="{FF2B5EF4-FFF2-40B4-BE49-F238E27FC236}">
                <a16:creationId xmlns:a16="http://schemas.microsoft.com/office/drawing/2014/main" id="{A265D282-5C83-1445-AC4D-236DDD9636D5}"/>
              </a:ext>
            </a:extLst>
          </p:cNvPr>
          <p:cNvSpPr/>
          <p:nvPr userDrawn="1"/>
        </p:nvSpPr>
        <p:spPr>
          <a:xfrm>
            <a:off x="5835123"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ladsholder til tekst 10">
            <a:extLst>
              <a:ext uri="{FF2B5EF4-FFF2-40B4-BE49-F238E27FC236}">
                <a16:creationId xmlns:a16="http://schemas.microsoft.com/office/drawing/2014/main" id="{FF3C69EE-0DE2-2046-80FB-85D661E1EE42}"/>
              </a:ext>
            </a:extLst>
          </p:cNvPr>
          <p:cNvSpPr>
            <a:spLocks noGrp="1"/>
          </p:cNvSpPr>
          <p:nvPr>
            <p:ph type="body" sz="quarter" idx="20" hasCustomPrompt="1"/>
          </p:nvPr>
        </p:nvSpPr>
        <p:spPr>
          <a:xfrm>
            <a:off x="4945062"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2" name="Ellipse 11">
            <a:extLst>
              <a:ext uri="{FF2B5EF4-FFF2-40B4-BE49-F238E27FC236}">
                <a16:creationId xmlns:a16="http://schemas.microsoft.com/office/drawing/2014/main" id="{70C13B04-CFF6-CA45-AC40-DA3644C2FC12}"/>
              </a:ext>
            </a:extLst>
          </p:cNvPr>
          <p:cNvSpPr/>
          <p:nvPr userDrawn="1"/>
        </p:nvSpPr>
        <p:spPr>
          <a:xfrm>
            <a:off x="9601468"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ladsholder til tekst 10">
            <a:extLst>
              <a:ext uri="{FF2B5EF4-FFF2-40B4-BE49-F238E27FC236}">
                <a16:creationId xmlns:a16="http://schemas.microsoft.com/office/drawing/2014/main" id="{5088711F-BD9C-D547-9A46-B906EC0737E3}"/>
              </a:ext>
            </a:extLst>
          </p:cNvPr>
          <p:cNvSpPr>
            <a:spLocks noGrp="1"/>
          </p:cNvSpPr>
          <p:nvPr>
            <p:ph type="body" sz="quarter" idx="21" hasCustomPrompt="1"/>
          </p:nvPr>
        </p:nvSpPr>
        <p:spPr>
          <a:xfrm>
            <a:off x="8711407"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Tree>
    <p:extLst>
      <p:ext uri="{BB962C8B-B14F-4D97-AF65-F5344CB8AC3E}">
        <p14:creationId xmlns:p14="http://schemas.microsoft.com/office/powerpoint/2010/main" val="2829379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dslinje - 4 step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8C8F0F2-7DD2-574B-888A-9E9166FD7AD3}"/>
              </a:ext>
            </a:extLst>
          </p:cNvPr>
          <p:cNvCxnSpPr>
            <a:cxnSpLocks/>
          </p:cNvCxnSpPr>
          <p:nvPr userDrawn="1"/>
        </p:nvCxnSpPr>
        <p:spPr>
          <a:xfrm flipH="1">
            <a:off x="0" y="3918857"/>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50420C73-F290-3C4F-B62A-1E4A3A7A74C4}"/>
              </a:ext>
            </a:extLst>
          </p:cNvPr>
          <p:cNvSpPr/>
          <p:nvPr userDrawn="1"/>
        </p:nvSpPr>
        <p:spPr>
          <a:xfrm>
            <a:off x="2012999"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dsholder til tekst 10">
            <a:extLst>
              <a:ext uri="{FF2B5EF4-FFF2-40B4-BE49-F238E27FC236}">
                <a16:creationId xmlns:a16="http://schemas.microsoft.com/office/drawing/2014/main" id="{123A4A2B-BC6C-0148-8FAD-EEDC576E32C2}"/>
              </a:ext>
            </a:extLst>
          </p:cNvPr>
          <p:cNvSpPr>
            <a:spLocks noGrp="1"/>
          </p:cNvSpPr>
          <p:nvPr>
            <p:ph type="body" sz="quarter" idx="16" hasCustomPrompt="1"/>
          </p:nvPr>
        </p:nvSpPr>
        <p:spPr>
          <a:xfrm>
            <a:off x="1122938"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9" name="Text Placeholder 2">
            <a:extLst>
              <a:ext uri="{FF2B5EF4-FFF2-40B4-BE49-F238E27FC236}">
                <a16:creationId xmlns:a16="http://schemas.microsoft.com/office/drawing/2014/main" id="{AD84B4D6-9A62-394F-8BEF-0D71267A7BED}"/>
              </a:ext>
            </a:extLst>
          </p:cNvPr>
          <p:cNvSpPr>
            <a:spLocks noGrp="1"/>
          </p:cNvSpPr>
          <p:nvPr>
            <p:ph type="body" sz="quarter" idx="19" hasCustomPrompt="1"/>
          </p:nvPr>
        </p:nvSpPr>
        <p:spPr>
          <a:xfrm>
            <a:off x="1178719" y="628733"/>
            <a:ext cx="9834563" cy="512408"/>
          </a:xfrm>
        </p:spPr>
        <p:txBody>
          <a:bodyPr>
            <a:normAutofit/>
          </a:bodyPr>
          <a:lstStyle>
            <a:lvl1pPr marL="0" indent="0" algn="ctr">
              <a:buNone/>
              <a:defRPr sz="1800"/>
            </a:lvl1pPr>
          </a:lstStyle>
          <a:p>
            <a:pPr lvl="0"/>
            <a:r>
              <a:rPr lang="da-DK" sz="1800" dirty="0"/>
              <a:t>Indsæt evt. overskrift her</a:t>
            </a:r>
            <a:endParaRPr lang="en-US" dirty="0"/>
          </a:p>
        </p:txBody>
      </p:sp>
      <p:sp>
        <p:nvSpPr>
          <p:cNvPr id="20" name="Ellipse 19">
            <a:extLst>
              <a:ext uri="{FF2B5EF4-FFF2-40B4-BE49-F238E27FC236}">
                <a16:creationId xmlns:a16="http://schemas.microsoft.com/office/drawing/2014/main" id="{63CEC721-E80D-2840-BE70-E4B66425D04A}"/>
              </a:ext>
            </a:extLst>
          </p:cNvPr>
          <p:cNvSpPr/>
          <p:nvPr userDrawn="1"/>
        </p:nvSpPr>
        <p:spPr>
          <a:xfrm>
            <a:off x="4567012"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ladsholder til tekst 10">
            <a:extLst>
              <a:ext uri="{FF2B5EF4-FFF2-40B4-BE49-F238E27FC236}">
                <a16:creationId xmlns:a16="http://schemas.microsoft.com/office/drawing/2014/main" id="{B009C575-9DD0-A242-B622-9ACA752824C0}"/>
              </a:ext>
            </a:extLst>
          </p:cNvPr>
          <p:cNvSpPr>
            <a:spLocks noGrp="1"/>
          </p:cNvSpPr>
          <p:nvPr>
            <p:ph type="body" sz="quarter" idx="20" hasCustomPrompt="1"/>
          </p:nvPr>
        </p:nvSpPr>
        <p:spPr>
          <a:xfrm>
            <a:off x="3676951"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22" name="Ellipse 21">
            <a:extLst>
              <a:ext uri="{FF2B5EF4-FFF2-40B4-BE49-F238E27FC236}">
                <a16:creationId xmlns:a16="http://schemas.microsoft.com/office/drawing/2014/main" id="{5AB3EE7A-ED37-F243-B3F1-66D04A38CC86}"/>
              </a:ext>
            </a:extLst>
          </p:cNvPr>
          <p:cNvSpPr/>
          <p:nvPr userDrawn="1"/>
        </p:nvSpPr>
        <p:spPr>
          <a:xfrm>
            <a:off x="7121025"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ladsholder til tekst 10">
            <a:extLst>
              <a:ext uri="{FF2B5EF4-FFF2-40B4-BE49-F238E27FC236}">
                <a16:creationId xmlns:a16="http://schemas.microsoft.com/office/drawing/2014/main" id="{CC1C8BF7-22B5-8549-A966-B3F78059C17C}"/>
              </a:ext>
            </a:extLst>
          </p:cNvPr>
          <p:cNvSpPr>
            <a:spLocks noGrp="1"/>
          </p:cNvSpPr>
          <p:nvPr>
            <p:ph type="body" sz="quarter" idx="21" hasCustomPrompt="1"/>
          </p:nvPr>
        </p:nvSpPr>
        <p:spPr>
          <a:xfrm>
            <a:off x="6230964"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24" name="Ellipse 23">
            <a:extLst>
              <a:ext uri="{FF2B5EF4-FFF2-40B4-BE49-F238E27FC236}">
                <a16:creationId xmlns:a16="http://schemas.microsoft.com/office/drawing/2014/main" id="{EBC3257B-EE42-9B49-9FEC-F8B3BEB620F3}"/>
              </a:ext>
            </a:extLst>
          </p:cNvPr>
          <p:cNvSpPr/>
          <p:nvPr userDrawn="1"/>
        </p:nvSpPr>
        <p:spPr>
          <a:xfrm>
            <a:off x="9675038"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ladsholder til tekst 10">
            <a:extLst>
              <a:ext uri="{FF2B5EF4-FFF2-40B4-BE49-F238E27FC236}">
                <a16:creationId xmlns:a16="http://schemas.microsoft.com/office/drawing/2014/main" id="{DC4A55F9-8A56-134B-84DE-F5A488A5D706}"/>
              </a:ext>
            </a:extLst>
          </p:cNvPr>
          <p:cNvSpPr>
            <a:spLocks noGrp="1"/>
          </p:cNvSpPr>
          <p:nvPr>
            <p:ph type="body" sz="quarter" idx="22" hasCustomPrompt="1"/>
          </p:nvPr>
        </p:nvSpPr>
        <p:spPr>
          <a:xfrm>
            <a:off x="8784977"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Tree>
    <p:extLst>
      <p:ext uri="{BB962C8B-B14F-4D97-AF65-F5344CB8AC3E}">
        <p14:creationId xmlns:p14="http://schemas.microsoft.com/office/powerpoint/2010/main" val="3982326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dslinje - 5 step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72256F6-1122-C247-BF13-7053078984EE}"/>
              </a:ext>
            </a:extLst>
          </p:cNvPr>
          <p:cNvCxnSpPr>
            <a:cxnSpLocks/>
          </p:cNvCxnSpPr>
          <p:nvPr userDrawn="1"/>
        </p:nvCxnSpPr>
        <p:spPr>
          <a:xfrm flipH="1">
            <a:off x="0" y="3918857"/>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B59FF009-4074-5044-B97C-18E5BF62FA63}"/>
              </a:ext>
            </a:extLst>
          </p:cNvPr>
          <p:cNvSpPr/>
          <p:nvPr userDrawn="1"/>
        </p:nvSpPr>
        <p:spPr>
          <a:xfrm>
            <a:off x="2035692"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e 9">
            <a:extLst>
              <a:ext uri="{FF2B5EF4-FFF2-40B4-BE49-F238E27FC236}">
                <a16:creationId xmlns:a16="http://schemas.microsoft.com/office/drawing/2014/main" id="{DC675E36-C1AF-4545-AB43-D8C6ECCA68A8}"/>
              </a:ext>
            </a:extLst>
          </p:cNvPr>
          <p:cNvSpPr/>
          <p:nvPr userDrawn="1"/>
        </p:nvSpPr>
        <p:spPr>
          <a:xfrm>
            <a:off x="3915161"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a:extLst>
              <a:ext uri="{FF2B5EF4-FFF2-40B4-BE49-F238E27FC236}">
                <a16:creationId xmlns:a16="http://schemas.microsoft.com/office/drawing/2014/main" id="{2D3AB46D-8FC4-C14D-AD85-E801FC9D712B}"/>
              </a:ext>
            </a:extLst>
          </p:cNvPr>
          <p:cNvSpPr/>
          <p:nvPr userDrawn="1"/>
        </p:nvSpPr>
        <p:spPr>
          <a:xfrm>
            <a:off x="5756131"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lipse 11">
            <a:extLst>
              <a:ext uri="{FF2B5EF4-FFF2-40B4-BE49-F238E27FC236}">
                <a16:creationId xmlns:a16="http://schemas.microsoft.com/office/drawing/2014/main" id="{8DFF34C0-B966-A941-9008-589A3C0F03AC}"/>
              </a:ext>
            </a:extLst>
          </p:cNvPr>
          <p:cNvSpPr/>
          <p:nvPr userDrawn="1"/>
        </p:nvSpPr>
        <p:spPr>
          <a:xfrm>
            <a:off x="7681510"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a:extLst>
              <a:ext uri="{FF2B5EF4-FFF2-40B4-BE49-F238E27FC236}">
                <a16:creationId xmlns:a16="http://schemas.microsoft.com/office/drawing/2014/main" id="{04A35C6C-57B3-3246-A6E6-4E1649950382}"/>
              </a:ext>
            </a:extLst>
          </p:cNvPr>
          <p:cNvSpPr/>
          <p:nvPr userDrawn="1"/>
        </p:nvSpPr>
        <p:spPr>
          <a:xfrm>
            <a:off x="9613534"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ladsholder til tekst 10">
            <a:extLst>
              <a:ext uri="{FF2B5EF4-FFF2-40B4-BE49-F238E27FC236}">
                <a16:creationId xmlns:a16="http://schemas.microsoft.com/office/drawing/2014/main" id="{47FA677E-8940-E54D-8EDE-5F60F5AB4E20}"/>
              </a:ext>
            </a:extLst>
          </p:cNvPr>
          <p:cNvSpPr>
            <a:spLocks noGrp="1"/>
          </p:cNvSpPr>
          <p:nvPr>
            <p:ph type="body" sz="quarter" idx="14" hasCustomPrompt="1"/>
          </p:nvPr>
        </p:nvSpPr>
        <p:spPr>
          <a:xfrm>
            <a:off x="3046123" y="4362231"/>
            <a:ext cx="2301875" cy="1723255"/>
          </a:xfrm>
        </p:spPr>
        <p:txBody>
          <a:bodyPr>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5" name="Pladsholder til tekst 10">
            <a:extLst>
              <a:ext uri="{FF2B5EF4-FFF2-40B4-BE49-F238E27FC236}">
                <a16:creationId xmlns:a16="http://schemas.microsoft.com/office/drawing/2014/main" id="{BC968383-254F-AD45-9E8F-0005E1A20842}"/>
              </a:ext>
            </a:extLst>
          </p:cNvPr>
          <p:cNvSpPr>
            <a:spLocks noGrp="1"/>
          </p:cNvSpPr>
          <p:nvPr>
            <p:ph type="body" sz="quarter" idx="15" hasCustomPrompt="1"/>
          </p:nvPr>
        </p:nvSpPr>
        <p:spPr>
          <a:xfrm>
            <a:off x="6844004" y="4362231"/>
            <a:ext cx="2301875" cy="1723255"/>
          </a:xfrm>
        </p:spPr>
        <p:txBody>
          <a:bodyPr>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6" name="Pladsholder til tekst 10">
            <a:extLst>
              <a:ext uri="{FF2B5EF4-FFF2-40B4-BE49-F238E27FC236}">
                <a16:creationId xmlns:a16="http://schemas.microsoft.com/office/drawing/2014/main" id="{0FDB9698-F990-0048-9483-B032F06278CB}"/>
              </a:ext>
            </a:extLst>
          </p:cNvPr>
          <p:cNvSpPr>
            <a:spLocks noGrp="1"/>
          </p:cNvSpPr>
          <p:nvPr>
            <p:ph type="body" sz="quarter" idx="16" hasCustomPrompt="1"/>
          </p:nvPr>
        </p:nvSpPr>
        <p:spPr>
          <a:xfrm>
            <a:off x="1145631"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7" name="Pladsholder til tekst 10">
            <a:extLst>
              <a:ext uri="{FF2B5EF4-FFF2-40B4-BE49-F238E27FC236}">
                <a16:creationId xmlns:a16="http://schemas.microsoft.com/office/drawing/2014/main" id="{058A7D57-531B-D544-AAA1-E5E9F8F15B60}"/>
              </a:ext>
            </a:extLst>
          </p:cNvPr>
          <p:cNvSpPr>
            <a:spLocks noGrp="1"/>
          </p:cNvSpPr>
          <p:nvPr>
            <p:ph type="body" sz="quarter" idx="17" hasCustomPrompt="1"/>
          </p:nvPr>
        </p:nvSpPr>
        <p:spPr>
          <a:xfrm>
            <a:off x="4876581"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8" name="Pladsholder til tekst 10">
            <a:extLst>
              <a:ext uri="{FF2B5EF4-FFF2-40B4-BE49-F238E27FC236}">
                <a16:creationId xmlns:a16="http://schemas.microsoft.com/office/drawing/2014/main" id="{3AF2B286-E425-2D49-9FD7-EE2803B1DF51}"/>
              </a:ext>
            </a:extLst>
          </p:cNvPr>
          <p:cNvSpPr>
            <a:spLocks noGrp="1"/>
          </p:cNvSpPr>
          <p:nvPr>
            <p:ph type="body" sz="quarter" idx="18" hasCustomPrompt="1"/>
          </p:nvPr>
        </p:nvSpPr>
        <p:spPr>
          <a:xfrm>
            <a:off x="8744495"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9" name="Text Placeholder 2">
            <a:extLst>
              <a:ext uri="{FF2B5EF4-FFF2-40B4-BE49-F238E27FC236}">
                <a16:creationId xmlns:a16="http://schemas.microsoft.com/office/drawing/2014/main" id="{36EC03F3-A9D3-9C4A-B726-5D4FD55D8117}"/>
              </a:ext>
            </a:extLst>
          </p:cNvPr>
          <p:cNvSpPr>
            <a:spLocks noGrp="1"/>
          </p:cNvSpPr>
          <p:nvPr>
            <p:ph type="body" sz="quarter" idx="19" hasCustomPrompt="1"/>
          </p:nvPr>
        </p:nvSpPr>
        <p:spPr>
          <a:xfrm>
            <a:off x="1178719" y="628733"/>
            <a:ext cx="9834563" cy="512408"/>
          </a:xfrm>
        </p:spPr>
        <p:txBody>
          <a:bodyPr>
            <a:normAutofit/>
          </a:bodyPr>
          <a:lstStyle>
            <a:lvl1pPr marL="0" indent="0" algn="ctr">
              <a:buNone/>
              <a:defRPr sz="1800"/>
            </a:lvl1pPr>
          </a:lstStyle>
          <a:p>
            <a:pPr lvl="0"/>
            <a:r>
              <a:rPr lang="da-DK" sz="1800" dirty="0"/>
              <a:t>Indsæt evt. overskrift her</a:t>
            </a:r>
            <a:endParaRPr lang="en-US" dirty="0"/>
          </a:p>
        </p:txBody>
      </p:sp>
    </p:spTree>
    <p:extLst>
      <p:ext uri="{BB962C8B-B14F-4D97-AF65-F5344CB8AC3E}">
        <p14:creationId xmlns:p14="http://schemas.microsoft.com/office/powerpoint/2010/main" val="3413945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dslinje - 6 step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B7BA4B1-0504-1848-9655-47484C10361D}"/>
              </a:ext>
            </a:extLst>
          </p:cNvPr>
          <p:cNvCxnSpPr>
            <a:cxnSpLocks/>
          </p:cNvCxnSpPr>
          <p:nvPr userDrawn="1"/>
        </p:nvCxnSpPr>
        <p:spPr>
          <a:xfrm flipH="1">
            <a:off x="0" y="3918857"/>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dsholder til tekst 10">
            <a:extLst>
              <a:ext uri="{FF2B5EF4-FFF2-40B4-BE49-F238E27FC236}">
                <a16:creationId xmlns:a16="http://schemas.microsoft.com/office/drawing/2014/main" id="{11520508-D185-9045-8C8A-E743B1FC0001}"/>
              </a:ext>
            </a:extLst>
          </p:cNvPr>
          <p:cNvSpPr>
            <a:spLocks noGrp="1"/>
          </p:cNvSpPr>
          <p:nvPr>
            <p:ph type="body" sz="quarter" idx="13" hasCustomPrompt="1"/>
          </p:nvPr>
        </p:nvSpPr>
        <p:spPr>
          <a:xfrm>
            <a:off x="956332" y="4362231"/>
            <a:ext cx="2301875" cy="1723255"/>
          </a:xfrm>
        </p:spPr>
        <p:txBody>
          <a:bodyPr>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2" name="Ellipse 11">
            <a:extLst>
              <a:ext uri="{FF2B5EF4-FFF2-40B4-BE49-F238E27FC236}">
                <a16:creationId xmlns:a16="http://schemas.microsoft.com/office/drawing/2014/main" id="{C6D12F7B-6C7A-CC4E-AB09-2A9EB52121EF}"/>
              </a:ext>
            </a:extLst>
          </p:cNvPr>
          <p:cNvSpPr/>
          <p:nvPr userDrawn="1"/>
        </p:nvSpPr>
        <p:spPr>
          <a:xfrm>
            <a:off x="1846391"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a:extLst>
              <a:ext uri="{FF2B5EF4-FFF2-40B4-BE49-F238E27FC236}">
                <a16:creationId xmlns:a16="http://schemas.microsoft.com/office/drawing/2014/main" id="{F163BE79-FD73-0247-BFC2-425BEF6840F8}"/>
              </a:ext>
            </a:extLst>
          </p:cNvPr>
          <p:cNvSpPr/>
          <p:nvPr userDrawn="1"/>
        </p:nvSpPr>
        <p:spPr>
          <a:xfrm>
            <a:off x="3443963"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a:extLst>
              <a:ext uri="{FF2B5EF4-FFF2-40B4-BE49-F238E27FC236}">
                <a16:creationId xmlns:a16="http://schemas.microsoft.com/office/drawing/2014/main" id="{E096CFA3-A8EB-0D45-9751-985991A3A510}"/>
              </a:ext>
            </a:extLst>
          </p:cNvPr>
          <p:cNvSpPr/>
          <p:nvPr userDrawn="1"/>
        </p:nvSpPr>
        <p:spPr>
          <a:xfrm>
            <a:off x="5041535"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lipse 14">
            <a:extLst>
              <a:ext uri="{FF2B5EF4-FFF2-40B4-BE49-F238E27FC236}">
                <a16:creationId xmlns:a16="http://schemas.microsoft.com/office/drawing/2014/main" id="{298E1D57-5028-2A47-9D57-5D41A526CD45}"/>
              </a:ext>
            </a:extLst>
          </p:cNvPr>
          <p:cNvSpPr/>
          <p:nvPr userDrawn="1"/>
        </p:nvSpPr>
        <p:spPr>
          <a:xfrm>
            <a:off x="6639107"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a:extLst>
              <a:ext uri="{FF2B5EF4-FFF2-40B4-BE49-F238E27FC236}">
                <a16:creationId xmlns:a16="http://schemas.microsoft.com/office/drawing/2014/main" id="{A8143953-8E47-174B-83E8-D78E127DD7BA}"/>
              </a:ext>
            </a:extLst>
          </p:cNvPr>
          <p:cNvSpPr/>
          <p:nvPr userDrawn="1"/>
        </p:nvSpPr>
        <p:spPr>
          <a:xfrm>
            <a:off x="8236679"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a:extLst>
              <a:ext uri="{FF2B5EF4-FFF2-40B4-BE49-F238E27FC236}">
                <a16:creationId xmlns:a16="http://schemas.microsoft.com/office/drawing/2014/main" id="{710F26A6-B5DB-4E47-B8BF-FEFE3F43F2A5}"/>
              </a:ext>
            </a:extLst>
          </p:cNvPr>
          <p:cNvSpPr/>
          <p:nvPr userDrawn="1"/>
        </p:nvSpPr>
        <p:spPr>
          <a:xfrm>
            <a:off x="9834251" y="3657979"/>
            <a:ext cx="521755" cy="5217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ladsholder til tekst 10">
            <a:extLst>
              <a:ext uri="{FF2B5EF4-FFF2-40B4-BE49-F238E27FC236}">
                <a16:creationId xmlns:a16="http://schemas.microsoft.com/office/drawing/2014/main" id="{70BD7FA7-7600-804B-A94A-EE8005E5FA36}"/>
              </a:ext>
            </a:extLst>
          </p:cNvPr>
          <p:cNvSpPr>
            <a:spLocks noGrp="1"/>
          </p:cNvSpPr>
          <p:nvPr>
            <p:ph type="body" sz="quarter" idx="14" hasCustomPrompt="1"/>
          </p:nvPr>
        </p:nvSpPr>
        <p:spPr>
          <a:xfrm>
            <a:off x="4172497" y="4362231"/>
            <a:ext cx="2301875" cy="1723255"/>
          </a:xfrm>
        </p:spPr>
        <p:txBody>
          <a:bodyPr>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19" name="Pladsholder til tekst 10">
            <a:extLst>
              <a:ext uri="{FF2B5EF4-FFF2-40B4-BE49-F238E27FC236}">
                <a16:creationId xmlns:a16="http://schemas.microsoft.com/office/drawing/2014/main" id="{8C475A89-655E-D24F-AD84-D1FBC7D318C2}"/>
              </a:ext>
            </a:extLst>
          </p:cNvPr>
          <p:cNvSpPr>
            <a:spLocks noGrp="1"/>
          </p:cNvSpPr>
          <p:nvPr>
            <p:ph type="body" sz="quarter" idx="15" hasCustomPrompt="1"/>
          </p:nvPr>
        </p:nvSpPr>
        <p:spPr>
          <a:xfrm>
            <a:off x="7399173" y="4362231"/>
            <a:ext cx="2301875" cy="1723255"/>
          </a:xfrm>
        </p:spPr>
        <p:txBody>
          <a:bodyPr>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20" name="Pladsholder til tekst 10">
            <a:extLst>
              <a:ext uri="{FF2B5EF4-FFF2-40B4-BE49-F238E27FC236}">
                <a16:creationId xmlns:a16="http://schemas.microsoft.com/office/drawing/2014/main" id="{29D88627-23CC-1944-B2F6-3AC68A33FE3D}"/>
              </a:ext>
            </a:extLst>
          </p:cNvPr>
          <p:cNvSpPr>
            <a:spLocks noGrp="1"/>
          </p:cNvSpPr>
          <p:nvPr>
            <p:ph type="body" sz="quarter" idx="16" hasCustomPrompt="1"/>
          </p:nvPr>
        </p:nvSpPr>
        <p:spPr>
          <a:xfrm>
            <a:off x="2553902"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21" name="Pladsholder til tekst 10">
            <a:extLst>
              <a:ext uri="{FF2B5EF4-FFF2-40B4-BE49-F238E27FC236}">
                <a16:creationId xmlns:a16="http://schemas.microsoft.com/office/drawing/2014/main" id="{7070A738-A66B-9246-9CBB-26D455FEBE10}"/>
              </a:ext>
            </a:extLst>
          </p:cNvPr>
          <p:cNvSpPr>
            <a:spLocks noGrp="1"/>
          </p:cNvSpPr>
          <p:nvPr>
            <p:ph type="body" sz="quarter" idx="17" hasCustomPrompt="1"/>
          </p:nvPr>
        </p:nvSpPr>
        <p:spPr>
          <a:xfrm>
            <a:off x="5759557"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22" name="Pladsholder til tekst 10">
            <a:extLst>
              <a:ext uri="{FF2B5EF4-FFF2-40B4-BE49-F238E27FC236}">
                <a16:creationId xmlns:a16="http://schemas.microsoft.com/office/drawing/2014/main" id="{F17335D4-794F-E447-BA99-DC3C748E6568}"/>
              </a:ext>
            </a:extLst>
          </p:cNvPr>
          <p:cNvSpPr>
            <a:spLocks noGrp="1"/>
          </p:cNvSpPr>
          <p:nvPr>
            <p:ph type="body" sz="quarter" idx="18" hasCustomPrompt="1"/>
          </p:nvPr>
        </p:nvSpPr>
        <p:spPr>
          <a:xfrm>
            <a:off x="8965212" y="1619031"/>
            <a:ext cx="2301875" cy="1723255"/>
          </a:xfrm>
        </p:spPr>
        <p:txBody>
          <a:bodyPr anchor="b">
            <a:noAutofit/>
          </a:bodyPr>
          <a:lstStyle>
            <a:lvl1pPr marL="0" indent="0">
              <a:buFontTx/>
              <a:buNone/>
              <a:defRPr sz="240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da-DK" noProof="0" dirty="0"/>
              <a:t>Tekst der forklarer et af flere steps I et forløb.</a:t>
            </a:r>
          </a:p>
        </p:txBody>
      </p:sp>
      <p:sp>
        <p:nvSpPr>
          <p:cNvPr id="23" name="Text Placeholder 2">
            <a:extLst>
              <a:ext uri="{FF2B5EF4-FFF2-40B4-BE49-F238E27FC236}">
                <a16:creationId xmlns:a16="http://schemas.microsoft.com/office/drawing/2014/main" id="{17854750-0CC6-6A44-AE60-AB62BBFA3D05}"/>
              </a:ext>
            </a:extLst>
          </p:cNvPr>
          <p:cNvSpPr>
            <a:spLocks noGrp="1"/>
          </p:cNvSpPr>
          <p:nvPr>
            <p:ph type="body" sz="quarter" idx="19" hasCustomPrompt="1"/>
          </p:nvPr>
        </p:nvSpPr>
        <p:spPr>
          <a:xfrm>
            <a:off x="1178719" y="628733"/>
            <a:ext cx="9834563" cy="512408"/>
          </a:xfrm>
        </p:spPr>
        <p:txBody>
          <a:bodyPr>
            <a:normAutofit/>
          </a:bodyPr>
          <a:lstStyle>
            <a:lvl1pPr marL="0" indent="0" algn="ctr">
              <a:buNone/>
              <a:defRPr sz="1800"/>
            </a:lvl1pPr>
          </a:lstStyle>
          <a:p>
            <a:pPr lvl="0"/>
            <a:r>
              <a:rPr lang="da-DK" sz="1800" dirty="0"/>
              <a:t>Indsæt evt. overskrift her</a:t>
            </a:r>
            <a:endParaRPr lang="en-US" dirty="0"/>
          </a:p>
        </p:txBody>
      </p:sp>
    </p:spTree>
    <p:extLst>
      <p:ext uri="{BB962C8B-B14F-4D97-AF65-F5344CB8AC3E}">
        <p14:creationId xmlns:p14="http://schemas.microsoft.com/office/powerpoint/2010/main" val="33486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colour bar">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C8F8496F-9DEF-9045-9E7F-367FB345D8CB}"/>
              </a:ext>
            </a:extLst>
          </p:cNvPr>
          <p:cNvSpPr>
            <a:spLocks noGrp="1"/>
          </p:cNvSpPr>
          <p:nvPr>
            <p:ph type="body" sz="quarter" idx="10" hasCustomPrompt="1"/>
          </p:nvPr>
        </p:nvSpPr>
        <p:spPr>
          <a:xfrm>
            <a:off x="3556591" y="2478341"/>
            <a:ext cx="7685712" cy="1002184"/>
          </a:xfrm>
        </p:spPr>
        <p:txBody>
          <a:bodyPr/>
          <a:lstStyle>
            <a:lvl1pPr marL="0" indent="0">
              <a:buNone/>
              <a:defRPr sz="7200" b="1">
                <a:latin typeface="+mj-lt"/>
              </a:defRPr>
            </a:lvl1pPr>
            <a:lvl5pPr marL="1828800" indent="0">
              <a:buNone/>
              <a:defRPr/>
            </a:lvl5pPr>
          </a:lstStyle>
          <a:p>
            <a:pPr lvl="0"/>
            <a:r>
              <a:rPr lang="en-US" dirty="0"/>
              <a:t>TITEL</a:t>
            </a:r>
          </a:p>
        </p:txBody>
      </p:sp>
      <p:sp>
        <p:nvSpPr>
          <p:cNvPr id="8" name="Text Placeholder 2">
            <a:extLst>
              <a:ext uri="{FF2B5EF4-FFF2-40B4-BE49-F238E27FC236}">
                <a16:creationId xmlns:a16="http://schemas.microsoft.com/office/drawing/2014/main" id="{74D98011-0509-B445-9957-C977D4A0BC95}"/>
              </a:ext>
            </a:extLst>
          </p:cNvPr>
          <p:cNvSpPr>
            <a:spLocks noGrp="1"/>
          </p:cNvSpPr>
          <p:nvPr>
            <p:ph type="body" sz="quarter" idx="12" hasCustomPrompt="1"/>
          </p:nvPr>
        </p:nvSpPr>
        <p:spPr>
          <a:xfrm>
            <a:off x="3556590" y="3612306"/>
            <a:ext cx="7685711" cy="938213"/>
          </a:xfrm>
        </p:spPr>
        <p:txBody>
          <a:bodyPr>
            <a:normAutofit/>
          </a:bodyPr>
          <a:lstStyle>
            <a:lvl1pPr marL="0" indent="0">
              <a:buNone/>
              <a:defRPr sz="1600" b="0">
                <a:latin typeface="+mj-lt"/>
              </a:defRPr>
            </a:lvl1pPr>
          </a:lstStyle>
          <a:p>
            <a:pPr lvl="0"/>
            <a:r>
              <a:rPr lang="da-DK" dirty="0"/>
              <a:t>Navn på taler(e)</a:t>
            </a:r>
          </a:p>
          <a:p>
            <a:pPr lvl="0"/>
            <a:endParaRPr lang="da-DK" dirty="0"/>
          </a:p>
        </p:txBody>
      </p:sp>
      <p:cxnSp>
        <p:nvCxnSpPr>
          <p:cNvPr id="9" name="Straight Connector 9">
            <a:extLst>
              <a:ext uri="{FF2B5EF4-FFF2-40B4-BE49-F238E27FC236}">
                <a16:creationId xmlns:a16="http://schemas.microsoft.com/office/drawing/2014/main" id="{535737B3-4266-E24E-BD4E-03F95F9A4313}"/>
              </a:ext>
            </a:extLst>
          </p:cNvPr>
          <p:cNvCxnSpPr>
            <a:cxnSpLocks/>
          </p:cNvCxnSpPr>
          <p:nvPr userDrawn="1"/>
        </p:nvCxnSpPr>
        <p:spPr>
          <a:xfrm flipH="1">
            <a:off x="3633591" y="2382256"/>
            <a:ext cx="747029" cy="0"/>
          </a:xfrm>
          <a:prstGeom prst="line">
            <a:avLst/>
          </a:prstGeom>
          <a:ln w="111125">
            <a:solidFill>
              <a:schemeClr val="accent5"/>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3E7DCC94-1D1C-A444-A94A-28E5451C10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391" y="0"/>
            <a:ext cx="2870200" cy="1435100"/>
          </a:xfrm>
          <a:prstGeom prst="rect">
            <a:avLst/>
          </a:prstGeom>
        </p:spPr>
      </p:pic>
    </p:spTree>
    <p:extLst>
      <p:ext uri="{BB962C8B-B14F-4D97-AF65-F5344CB8AC3E}">
        <p14:creationId xmlns:p14="http://schemas.microsoft.com/office/powerpoint/2010/main" val="29678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00"/>
                                        <p:tgtEl>
                                          <p:spTgt spid="9"/>
                                        </p:tgtEl>
                                      </p:cBhvr>
                                    </p:animEffect>
                                  </p:childTnLst>
                                </p:cTn>
                              </p:par>
                            </p:childTnLst>
                          </p:cTn>
                        </p:par>
                        <p:par>
                          <p:cTn id="8" fill="hold">
                            <p:stCondLst>
                              <p:cond delay="14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4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10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1000"/>
                        <p:tgtEl>
                          <p:spTgt spid="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4759A8A4-4A6B-4501-9D11-69AB4A589AFB}"/>
              </a:ext>
            </a:extLst>
          </p:cNvPr>
          <p:cNvSpPr>
            <a:spLocks noGrp="1"/>
          </p:cNvSpPr>
          <p:nvPr>
            <p:ph type="body" sz="quarter" idx="13" hasCustomPrompt="1"/>
          </p:nvPr>
        </p:nvSpPr>
        <p:spPr>
          <a:xfrm>
            <a:off x="1" y="2917825"/>
            <a:ext cx="12191999" cy="1022350"/>
          </a:xfrm>
        </p:spPr>
        <p:txBody>
          <a:bodyPr/>
          <a:lstStyle>
            <a:lvl1pPr marL="0" indent="0" algn="ctr">
              <a:buNone/>
              <a:defRPr sz="8000" b="1">
                <a:solidFill>
                  <a:schemeClr val="tx1"/>
                </a:solidFill>
                <a:latin typeface="+mj-lt"/>
              </a:defRPr>
            </a:lvl1pPr>
          </a:lstStyle>
          <a:p>
            <a:pPr lvl="0"/>
            <a:r>
              <a:rPr lang="en-US" dirty="0"/>
              <a:t>TAK FOR NU</a:t>
            </a:r>
            <a:endParaRPr lang="da-DK" dirty="0"/>
          </a:p>
        </p:txBody>
      </p:sp>
      <p:sp>
        <p:nvSpPr>
          <p:cNvPr id="9" name="Text Placeholder 8">
            <a:extLst>
              <a:ext uri="{FF2B5EF4-FFF2-40B4-BE49-F238E27FC236}">
                <a16:creationId xmlns:a16="http://schemas.microsoft.com/office/drawing/2014/main" id="{0B825E01-786F-409B-806D-4C549D0D4086}"/>
              </a:ext>
            </a:extLst>
          </p:cNvPr>
          <p:cNvSpPr>
            <a:spLocks noGrp="1"/>
          </p:cNvSpPr>
          <p:nvPr>
            <p:ph type="body" sz="quarter" idx="14" hasCustomPrompt="1"/>
          </p:nvPr>
        </p:nvSpPr>
        <p:spPr>
          <a:xfrm>
            <a:off x="401061" y="6334201"/>
            <a:ext cx="4368800" cy="36512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a:t>
            </a:r>
            <a:r>
              <a:rPr lang="en-GB" dirty="0" err="1"/>
              <a:t>Valgfri</a:t>
            </a:r>
            <a:r>
              <a:rPr lang="en-GB" dirty="0"/>
              <a:t>] </a:t>
            </a:r>
            <a:r>
              <a:rPr lang="en-GB" dirty="0" err="1"/>
              <a:t>Kontakt</a:t>
            </a:r>
            <a:r>
              <a:rPr lang="en-GB" dirty="0"/>
              <a:t>: [</a:t>
            </a:r>
            <a:r>
              <a:rPr lang="en-GB" dirty="0" err="1"/>
              <a:t>navn</a:t>
            </a:r>
            <a:r>
              <a:rPr lang="en-GB" dirty="0"/>
              <a:t>/</a:t>
            </a:r>
            <a:r>
              <a:rPr lang="en-GB" dirty="0" err="1"/>
              <a:t>mailadresse</a:t>
            </a:r>
            <a:r>
              <a:rPr lang="en-GB" dirty="0"/>
              <a:t>/</a:t>
            </a:r>
            <a:r>
              <a:rPr lang="en-GB" dirty="0" err="1"/>
              <a:t>telefon</a:t>
            </a:r>
            <a:r>
              <a:rPr lang="en-GB" dirty="0"/>
              <a:t>]</a:t>
            </a:r>
          </a:p>
          <a:p>
            <a:pPr lvl="0"/>
            <a:endParaRPr lang="en-GB" dirty="0"/>
          </a:p>
        </p:txBody>
      </p:sp>
      <p:sp>
        <p:nvSpPr>
          <p:cNvPr id="10" name="Text Placeholder 8">
            <a:extLst>
              <a:ext uri="{FF2B5EF4-FFF2-40B4-BE49-F238E27FC236}">
                <a16:creationId xmlns:a16="http://schemas.microsoft.com/office/drawing/2014/main" id="{9F88D11A-5F24-4E8C-8A43-3F15AF534A7D}"/>
              </a:ext>
            </a:extLst>
          </p:cNvPr>
          <p:cNvSpPr>
            <a:spLocks noGrp="1"/>
          </p:cNvSpPr>
          <p:nvPr>
            <p:ph type="body" sz="quarter" idx="15" hasCustomPrompt="1"/>
          </p:nvPr>
        </p:nvSpPr>
        <p:spPr>
          <a:xfrm>
            <a:off x="7422141" y="6334200"/>
            <a:ext cx="4368800" cy="365125"/>
          </a:xfrm>
        </p:spPr>
        <p:txBody>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lvl1pPr>
          </a:lstStyle>
          <a:p>
            <a:pPr algn="r"/>
            <a:r>
              <a:rPr lang="en-GB" dirty="0"/>
              <a:t>[</a:t>
            </a:r>
            <a:r>
              <a:rPr lang="en-GB" dirty="0" err="1"/>
              <a:t>Valgfri</a:t>
            </a:r>
            <a:r>
              <a:rPr lang="en-GB" dirty="0"/>
              <a:t>] Se mere op [</a:t>
            </a:r>
            <a:r>
              <a:rPr lang="en-GB" dirty="0" err="1"/>
              <a:t>tilføj</a:t>
            </a:r>
            <a:r>
              <a:rPr lang="en-GB" dirty="0"/>
              <a:t> </a:t>
            </a:r>
            <a:r>
              <a:rPr lang="en-GB" dirty="0" err="1"/>
              <a:t>webadresse</a:t>
            </a:r>
            <a:r>
              <a:rPr lang="en-GB" dirty="0"/>
              <a:t>]</a:t>
            </a:r>
          </a:p>
          <a:p>
            <a:pPr lvl="0"/>
            <a:endParaRPr lang="en-GB" dirty="0"/>
          </a:p>
        </p:txBody>
      </p:sp>
      <p:pic>
        <p:nvPicPr>
          <p:cNvPr id="8" name="Billede 7">
            <a:extLst>
              <a:ext uri="{FF2B5EF4-FFF2-40B4-BE49-F238E27FC236}">
                <a16:creationId xmlns:a16="http://schemas.microsoft.com/office/drawing/2014/main" id="{37A72009-E6C5-DD40-9D59-94A1C4AD94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391" y="-75415"/>
            <a:ext cx="2870200" cy="1435100"/>
          </a:xfrm>
          <a:prstGeom prst="rect">
            <a:avLst/>
          </a:prstGeom>
        </p:spPr>
      </p:pic>
    </p:spTree>
    <p:extLst>
      <p:ext uri="{BB962C8B-B14F-4D97-AF65-F5344CB8AC3E}">
        <p14:creationId xmlns:p14="http://schemas.microsoft.com/office/powerpoint/2010/main" val="2722978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A6934C1-E22B-498D-B865-518810AFDFDE}"/>
              </a:ext>
            </a:extLst>
          </p:cNvPr>
          <p:cNvCxnSpPr>
            <a:cxnSpLocks/>
          </p:cNvCxnSpPr>
          <p:nvPr userDrawn="1"/>
        </p:nvCxnSpPr>
        <p:spPr>
          <a:xfrm>
            <a:off x="7753350" y="1916113"/>
            <a:ext cx="403066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98C20E9-B3EC-4208-879A-E97A2B28C0C3}"/>
              </a:ext>
            </a:extLst>
          </p:cNvPr>
          <p:cNvSpPr>
            <a:spLocks noGrp="1"/>
          </p:cNvSpPr>
          <p:nvPr>
            <p:ph type="body" sz="quarter" idx="10" hasCustomPrompt="1"/>
          </p:nvPr>
        </p:nvSpPr>
        <p:spPr>
          <a:xfrm>
            <a:off x="7753350" y="992783"/>
            <a:ext cx="4030663" cy="923330"/>
          </a:xfrm>
        </p:spPr>
        <p:txBody>
          <a:bodyPr wrap="square" anchor="b" anchorCtr="0">
            <a:spAutoFit/>
          </a:bodyPr>
          <a:lstStyle>
            <a:lvl1pPr marL="0" indent="0">
              <a:buNone/>
              <a:defRPr sz="3000" b="1" cap="all" baseline="0"/>
            </a:lvl1pPr>
          </a:lstStyle>
          <a:p>
            <a:pPr lvl="0"/>
            <a:r>
              <a:rPr lang="da-DK" dirty="0"/>
              <a:t>klik for at tilføje titel</a:t>
            </a:r>
            <a:endParaRPr lang="en-GB" dirty="0"/>
          </a:p>
        </p:txBody>
      </p:sp>
      <p:sp>
        <p:nvSpPr>
          <p:cNvPr id="6" name="Text Placeholder 5">
            <a:extLst>
              <a:ext uri="{FF2B5EF4-FFF2-40B4-BE49-F238E27FC236}">
                <a16:creationId xmlns:a16="http://schemas.microsoft.com/office/drawing/2014/main" id="{EC4A1EB3-2F11-40C7-8BCC-828D0E36768B}"/>
              </a:ext>
            </a:extLst>
          </p:cNvPr>
          <p:cNvSpPr>
            <a:spLocks noGrp="1"/>
          </p:cNvSpPr>
          <p:nvPr>
            <p:ph type="body" sz="quarter" idx="11" hasCustomPrompt="1"/>
          </p:nvPr>
        </p:nvSpPr>
        <p:spPr>
          <a:xfrm>
            <a:off x="7753350" y="2060573"/>
            <a:ext cx="4030663" cy="4321169"/>
          </a:xfrm>
        </p:spPr>
        <p:txBody>
          <a:bodyPr wrap="square">
            <a:noAutofit/>
          </a:bodyPr>
          <a:lstStyle>
            <a:lvl1pPr marL="0" indent="0">
              <a:buNone/>
              <a:defRPr sz="2200"/>
            </a:lvl1pPr>
          </a:lstStyle>
          <a:p>
            <a:pPr lvl="0"/>
            <a:r>
              <a:rPr lang="da-DK" dirty="0"/>
              <a:t>Klik for at tilføje tekst</a:t>
            </a:r>
            <a:endParaRPr lang="en-US" dirty="0"/>
          </a:p>
        </p:txBody>
      </p:sp>
    </p:spTree>
    <p:custDataLst>
      <p:tags r:id="rId1"/>
    </p:custDataLst>
    <p:extLst>
      <p:ext uri="{BB962C8B-B14F-4D97-AF65-F5344CB8AC3E}">
        <p14:creationId xmlns:p14="http://schemas.microsoft.com/office/powerpoint/2010/main" val="207012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æsentation af person">
    <p:spTree>
      <p:nvGrpSpPr>
        <p:cNvPr id="1" name=""/>
        <p:cNvGrpSpPr/>
        <p:nvPr/>
      </p:nvGrpSpPr>
      <p:grpSpPr>
        <a:xfrm>
          <a:off x="0" y="0"/>
          <a:ext cx="0" cy="0"/>
          <a:chOff x="0" y="0"/>
          <a:chExt cx="0" cy="0"/>
        </a:xfrm>
      </p:grpSpPr>
      <p:cxnSp>
        <p:nvCxnSpPr>
          <p:cNvPr id="6" name="Straight Connector 9">
            <a:extLst>
              <a:ext uri="{FF2B5EF4-FFF2-40B4-BE49-F238E27FC236}">
                <a16:creationId xmlns:a16="http://schemas.microsoft.com/office/drawing/2014/main" id="{39059B0A-FF92-E847-917E-C61F91D598CE}"/>
              </a:ext>
            </a:extLst>
          </p:cNvPr>
          <p:cNvCxnSpPr>
            <a:cxnSpLocks/>
          </p:cNvCxnSpPr>
          <p:nvPr userDrawn="1"/>
        </p:nvCxnSpPr>
        <p:spPr>
          <a:xfrm flipH="1">
            <a:off x="763391" y="717087"/>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8">
            <a:extLst>
              <a:ext uri="{FF2B5EF4-FFF2-40B4-BE49-F238E27FC236}">
                <a16:creationId xmlns:a16="http://schemas.microsoft.com/office/drawing/2014/main" id="{86B2317A-1910-2B4D-86B3-591C8A623D99}"/>
              </a:ext>
            </a:extLst>
          </p:cNvPr>
          <p:cNvSpPr>
            <a:spLocks noGrp="1"/>
          </p:cNvSpPr>
          <p:nvPr>
            <p:ph type="body" sz="quarter" idx="14" hasCustomPrompt="1"/>
          </p:nvPr>
        </p:nvSpPr>
        <p:spPr>
          <a:xfrm>
            <a:off x="5349766" y="1230916"/>
            <a:ext cx="5370786" cy="755539"/>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800" b="1"/>
            </a:lvl1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2800" dirty="0" err="1">
                <a:solidFill>
                  <a:schemeClr val="tx1">
                    <a:lumMod val="85000"/>
                    <a:lumOff val="15000"/>
                  </a:schemeClr>
                </a:solidFill>
              </a:rPr>
              <a:t>Navn</a:t>
            </a:r>
            <a:endParaRPr lang="en-US" sz="2800" dirty="0">
              <a:solidFill>
                <a:schemeClr val="tx1">
                  <a:lumMod val="85000"/>
                  <a:lumOff val="15000"/>
                </a:schemeClr>
              </a:solidFill>
            </a:endParaRPr>
          </a:p>
        </p:txBody>
      </p:sp>
      <p:sp>
        <p:nvSpPr>
          <p:cNvPr id="15" name="Pladsholder til billede 14">
            <a:extLst>
              <a:ext uri="{FF2B5EF4-FFF2-40B4-BE49-F238E27FC236}">
                <a16:creationId xmlns:a16="http://schemas.microsoft.com/office/drawing/2014/main" id="{4EDE6606-81B9-584F-8BA2-AEBD04AE5F78}"/>
              </a:ext>
            </a:extLst>
          </p:cNvPr>
          <p:cNvSpPr>
            <a:spLocks noGrp="1"/>
          </p:cNvSpPr>
          <p:nvPr>
            <p:ph type="pic" sz="quarter" idx="15" hasCustomPrompt="1"/>
          </p:nvPr>
        </p:nvSpPr>
        <p:spPr>
          <a:xfrm>
            <a:off x="763391" y="1230916"/>
            <a:ext cx="3671975" cy="5627687"/>
          </a:xfrm>
        </p:spPr>
        <p:txBody>
          <a:bodyPr/>
          <a:lstStyle>
            <a:lvl1pPr>
              <a:defRPr/>
            </a:lvl1pPr>
          </a:lstStyle>
          <a:p>
            <a:r>
              <a:rPr lang="en-GB" dirty="0" err="1"/>
              <a:t>Klik</a:t>
            </a:r>
            <a:r>
              <a:rPr lang="en-GB" dirty="0"/>
              <a:t> </a:t>
            </a:r>
            <a:r>
              <a:rPr lang="en-GB" dirty="0" err="1"/>
              <a:t>på</a:t>
            </a:r>
            <a:r>
              <a:rPr lang="en-GB" dirty="0"/>
              <a:t> ikon I </a:t>
            </a:r>
            <a:r>
              <a:rPr lang="en-GB" dirty="0" err="1"/>
              <a:t>midten</a:t>
            </a:r>
            <a:r>
              <a:rPr lang="en-GB" dirty="0"/>
              <a:t> for at </a:t>
            </a:r>
            <a:r>
              <a:rPr lang="en-GB" dirty="0" err="1"/>
              <a:t>indsætte</a:t>
            </a:r>
            <a:r>
              <a:rPr lang="en-GB" dirty="0"/>
              <a:t> </a:t>
            </a:r>
            <a:r>
              <a:rPr lang="en-GB" dirty="0" err="1"/>
              <a:t>portræt</a:t>
            </a:r>
            <a:endParaRPr lang="en-GB" dirty="0"/>
          </a:p>
        </p:txBody>
      </p:sp>
      <p:sp>
        <p:nvSpPr>
          <p:cNvPr id="3" name="Pladsholder til tekst 2">
            <a:extLst>
              <a:ext uri="{FF2B5EF4-FFF2-40B4-BE49-F238E27FC236}">
                <a16:creationId xmlns:a16="http://schemas.microsoft.com/office/drawing/2014/main" id="{66CACEAE-D2E8-1F42-8DFD-3B2D5C14F925}"/>
              </a:ext>
            </a:extLst>
          </p:cNvPr>
          <p:cNvSpPr>
            <a:spLocks noGrp="1"/>
          </p:cNvSpPr>
          <p:nvPr>
            <p:ph type="body" sz="quarter" idx="16" hasCustomPrompt="1"/>
          </p:nvPr>
        </p:nvSpPr>
        <p:spPr>
          <a:xfrm>
            <a:off x="5349875" y="2133600"/>
            <a:ext cx="5370513" cy="514350"/>
          </a:xfrm>
        </p:spPr>
        <p:txBody>
          <a:bodyPr>
            <a:normAutofit/>
          </a:bodyPr>
          <a:lstStyle>
            <a:lvl1pPr marL="0" indent="0">
              <a:buFontTx/>
              <a:buNone/>
              <a:defRPr sz="160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Titel</a:t>
            </a:r>
            <a:endParaRPr lang="en-GB" dirty="0"/>
          </a:p>
        </p:txBody>
      </p:sp>
      <p:sp>
        <p:nvSpPr>
          <p:cNvPr id="7" name="Pladsholder til tekst 6">
            <a:extLst>
              <a:ext uri="{FF2B5EF4-FFF2-40B4-BE49-F238E27FC236}">
                <a16:creationId xmlns:a16="http://schemas.microsoft.com/office/drawing/2014/main" id="{85D0DF20-DE3A-8F48-9CAA-1F0F7EB226FA}"/>
              </a:ext>
            </a:extLst>
          </p:cNvPr>
          <p:cNvSpPr>
            <a:spLocks noGrp="1"/>
          </p:cNvSpPr>
          <p:nvPr>
            <p:ph type="body" sz="quarter" idx="17" hasCustomPrompt="1"/>
          </p:nvPr>
        </p:nvSpPr>
        <p:spPr>
          <a:xfrm>
            <a:off x="5349875" y="3300413"/>
            <a:ext cx="5370513" cy="2722562"/>
          </a:xfrm>
        </p:spPr>
        <p:txBody>
          <a:bodyPr>
            <a:normAutofit/>
          </a:bodyPr>
          <a:lstStyle>
            <a:lvl1pPr marL="0" indent="0">
              <a:buFontTx/>
              <a:buNone/>
              <a:defRPr sz="2400"/>
            </a:lvl1pPr>
          </a:lstStyle>
          <a:p>
            <a:pPr lvl="0"/>
            <a:r>
              <a:rPr lang="en-GB" dirty="0"/>
              <a:t>Lorem ipsum</a:t>
            </a:r>
          </a:p>
        </p:txBody>
      </p:sp>
    </p:spTree>
    <p:extLst>
      <p:ext uri="{BB962C8B-B14F-4D97-AF65-F5344CB8AC3E}">
        <p14:creationId xmlns:p14="http://schemas.microsoft.com/office/powerpoint/2010/main" val="17042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C24DF9BA-A542-094F-AFD3-969F611D3019}"/>
              </a:ext>
            </a:extLst>
          </p:cNvPr>
          <p:cNvSpPr>
            <a:spLocks noGrp="1"/>
          </p:cNvSpPr>
          <p:nvPr>
            <p:ph type="body" sz="quarter" idx="13" hasCustomPrompt="1"/>
          </p:nvPr>
        </p:nvSpPr>
        <p:spPr>
          <a:xfrm>
            <a:off x="3556591" y="1819275"/>
            <a:ext cx="7392354" cy="4352925"/>
          </a:xfrm>
        </p:spPr>
        <p:txBody>
          <a:bodyPr>
            <a:normAutofit/>
          </a:bodyPr>
          <a:lstStyle>
            <a:lvl1pPr>
              <a:defRPr sz="2000" baseline="0"/>
            </a:lvl1pPr>
          </a:lstStyle>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p:txBody>
      </p:sp>
      <p:sp>
        <p:nvSpPr>
          <p:cNvPr id="5" name="Text Placeholder 13">
            <a:extLst>
              <a:ext uri="{FF2B5EF4-FFF2-40B4-BE49-F238E27FC236}">
                <a16:creationId xmlns:a16="http://schemas.microsoft.com/office/drawing/2014/main" id="{E78BF2CA-D9A3-C849-9C7A-7125F2C1E1BF}"/>
              </a:ext>
            </a:extLst>
          </p:cNvPr>
          <p:cNvSpPr>
            <a:spLocks noGrp="1"/>
          </p:cNvSpPr>
          <p:nvPr>
            <p:ph type="body" sz="quarter" idx="10" hasCustomPrompt="1"/>
          </p:nvPr>
        </p:nvSpPr>
        <p:spPr>
          <a:xfrm>
            <a:off x="3556591" y="813172"/>
            <a:ext cx="7392354" cy="1002184"/>
          </a:xfrm>
        </p:spPr>
        <p:txBody>
          <a:bodyPr>
            <a:normAutofit/>
          </a:bodyPr>
          <a:lstStyle>
            <a:lvl1pPr marL="0" indent="0">
              <a:buNone/>
              <a:defRPr sz="4400" b="1">
                <a:latin typeface="+mj-lt"/>
              </a:defRPr>
            </a:lvl1pPr>
            <a:lvl5pPr marL="1828800" indent="0">
              <a:buNone/>
              <a:defRPr/>
            </a:lvl5pPr>
          </a:lstStyle>
          <a:p>
            <a:pPr lvl="0"/>
            <a:r>
              <a:rPr lang="en-US" dirty="0"/>
              <a:t>AGENDA</a:t>
            </a:r>
          </a:p>
        </p:txBody>
      </p:sp>
      <p:cxnSp>
        <p:nvCxnSpPr>
          <p:cNvPr id="6" name="Straight Connector 9">
            <a:extLst>
              <a:ext uri="{FF2B5EF4-FFF2-40B4-BE49-F238E27FC236}">
                <a16:creationId xmlns:a16="http://schemas.microsoft.com/office/drawing/2014/main" id="{B0A7194C-BE5C-ED40-AC45-04540BB679DF}"/>
              </a:ext>
            </a:extLst>
          </p:cNvPr>
          <p:cNvCxnSpPr>
            <a:cxnSpLocks/>
          </p:cNvCxnSpPr>
          <p:nvPr userDrawn="1"/>
        </p:nvCxnSpPr>
        <p:spPr>
          <a:xfrm flipH="1">
            <a:off x="3633591" y="717087"/>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0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00"/>
                                        <p:tgtEl>
                                          <p:spTgt spid="6"/>
                                        </p:tgtEl>
                                      </p:cBhvr>
                                    </p:animEffect>
                                  </p:childTnLst>
                                </p:cTn>
                              </p:par>
                            </p:childTnLst>
                          </p:cTn>
                        </p:par>
                        <p:par>
                          <p:cTn id="8" fill="hold">
                            <p:stCondLst>
                              <p:cond delay="14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colour bar">
    <p:spTree>
      <p:nvGrpSpPr>
        <p:cNvPr id="1" name=""/>
        <p:cNvGrpSpPr/>
        <p:nvPr/>
      </p:nvGrpSpPr>
      <p:grpSpPr>
        <a:xfrm>
          <a:off x="0" y="0"/>
          <a:ext cx="0" cy="0"/>
          <a:chOff x="0" y="0"/>
          <a:chExt cx="0" cy="0"/>
        </a:xfrm>
      </p:grpSpPr>
      <p:sp>
        <p:nvSpPr>
          <p:cNvPr id="6" name="Pladsholder til tekst 11">
            <a:extLst>
              <a:ext uri="{FF2B5EF4-FFF2-40B4-BE49-F238E27FC236}">
                <a16:creationId xmlns:a16="http://schemas.microsoft.com/office/drawing/2014/main" id="{33CDFCD6-3C19-9445-9C6C-835651BCF39D}"/>
              </a:ext>
            </a:extLst>
          </p:cNvPr>
          <p:cNvSpPr>
            <a:spLocks noGrp="1"/>
          </p:cNvSpPr>
          <p:nvPr>
            <p:ph type="body" sz="quarter" idx="13" hasCustomPrompt="1"/>
          </p:nvPr>
        </p:nvSpPr>
        <p:spPr>
          <a:xfrm>
            <a:off x="3556591" y="1819275"/>
            <a:ext cx="7392354" cy="4352925"/>
          </a:xfrm>
        </p:spPr>
        <p:txBody>
          <a:bodyPr>
            <a:normAutofit/>
          </a:bodyPr>
          <a:lstStyle>
            <a:lvl1pPr>
              <a:defRPr sz="2000" baseline="0"/>
            </a:lvl1pPr>
          </a:lstStyle>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p:txBody>
      </p:sp>
      <p:sp>
        <p:nvSpPr>
          <p:cNvPr id="7" name="Text Placeholder 13">
            <a:extLst>
              <a:ext uri="{FF2B5EF4-FFF2-40B4-BE49-F238E27FC236}">
                <a16:creationId xmlns:a16="http://schemas.microsoft.com/office/drawing/2014/main" id="{4AF8CCEE-F0B0-7441-B813-2FA0C58838BF}"/>
              </a:ext>
            </a:extLst>
          </p:cNvPr>
          <p:cNvSpPr>
            <a:spLocks noGrp="1"/>
          </p:cNvSpPr>
          <p:nvPr>
            <p:ph type="body" sz="quarter" idx="10" hasCustomPrompt="1"/>
          </p:nvPr>
        </p:nvSpPr>
        <p:spPr>
          <a:xfrm>
            <a:off x="3556591" y="813172"/>
            <a:ext cx="7392354" cy="1002184"/>
          </a:xfrm>
        </p:spPr>
        <p:txBody>
          <a:bodyPr>
            <a:normAutofit/>
          </a:bodyPr>
          <a:lstStyle>
            <a:lvl1pPr marL="0" indent="0">
              <a:buNone/>
              <a:defRPr sz="4400" b="1">
                <a:latin typeface="+mj-lt"/>
              </a:defRPr>
            </a:lvl1pPr>
            <a:lvl5pPr marL="1828800" indent="0">
              <a:buNone/>
              <a:defRPr/>
            </a:lvl5pPr>
          </a:lstStyle>
          <a:p>
            <a:pPr lvl="0"/>
            <a:r>
              <a:rPr lang="en-US" noProof="0" dirty="0"/>
              <a:t>AGENDA</a:t>
            </a:r>
          </a:p>
        </p:txBody>
      </p:sp>
      <p:cxnSp>
        <p:nvCxnSpPr>
          <p:cNvPr id="8" name="Straight Connector 9">
            <a:extLst>
              <a:ext uri="{FF2B5EF4-FFF2-40B4-BE49-F238E27FC236}">
                <a16:creationId xmlns:a16="http://schemas.microsoft.com/office/drawing/2014/main" id="{46652C18-219A-AF44-B7C8-51E4958FCFE7}"/>
              </a:ext>
            </a:extLst>
          </p:cNvPr>
          <p:cNvCxnSpPr>
            <a:cxnSpLocks/>
          </p:cNvCxnSpPr>
          <p:nvPr userDrawn="1"/>
        </p:nvCxnSpPr>
        <p:spPr>
          <a:xfrm flipH="1">
            <a:off x="3633591" y="717087"/>
            <a:ext cx="747029" cy="0"/>
          </a:xfrm>
          <a:prstGeom prst="line">
            <a:avLst/>
          </a:prstGeom>
          <a:ln w="111125">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58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1000"/>
                        <p:tgtEl>
                          <p:spTgt spid="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genda colour backgroun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71BBC6E-37A2-4EED-9D1D-33D6780FE754}"/>
              </a:ext>
            </a:extLst>
          </p:cNvPr>
          <p:cNvSpPr>
            <a:spLocks noGrp="1"/>
          </p:cNvSpPr>
          <p:nvPr>
            <p:ph type="title"/>
          </p:nvPr>
        </p:nvSpPr>
        <p:spPr/>
        <p:txBody>
          <a:bodyPr/>
          <a:lstStyle/>
          <a:p>
            <a:r>
              <a:rPr lang="en-US"/>
              <a:t>Click to edit Master title style</a:t>
            </a:r>
            <a:endParaRPr lang="en-GB"/>
          </a:p>
        </p:txBody>
      </p:sp>
      <p:sp>
        <p:nvSpPr>
          <p:cNvPr id="6" name="Content Placeholder 3">
            <a:extLst>
              <a:ext uri="{FF2B5EF4-FFF2-40B4-BE49-F238E27FC236}">
                <a16:creationId xmlns:a16="http://schemas.microsoft.com/office/drawing/2014/main" id="{E4386805-E3B0-FC46-A14D-CB96D9A34088}"/>
              </a:ext>
            </a:extLst>
          </p:cNvPr>
          <p:cNvSpPr>
            <a:spLocks noGrp="1"/>
          </p:cNvSpPr>
          <p:nvPr>
            <p:ph sz="quarter" idx="15"/>
          </p:nvPr>
        </p:nvSpPr>
        <p:spPr>
          <a:xfrm>
            <a:off x="0" y="10274"/>
            <a:ext cx="12192000" cy="6858000"/>
          </a:xfrm>
          <a:solidFill>
            <a:schemeClr val="accent1"/>
          </a:solidFill>
        </p:spPr>
        <p:txBody>
          <a:bodyPr wrap="none">
            <a:noAutofit/>
          </a:bodyPr>
          <a:lstStyle>
            <a:lvl1pPr marL="0" indent="0">
              <a:buNone/>
              <a:defRPr>
                <a:solidFill>
                  <a:schemeClr val="accent1"/>
                </a:solidFill>
              </a:defRPr>
            </a:lvl1pPr>
          </a:lstStyle>
          <a:p>
            <a:pPr lvl="0"/>
            <a:endParaRPr lang="en-GB" dirty="0"/>
          </a:p>
        </p:txBody>
      </p:sp>
      <p:sp>
        <p:nvSpPr>
          <p:cNvPr id="7" name="Pladsholder til tekst 11">
            <a:extLst>
              <a:ext uri="{FF2B5EF4-FFF2-40B4-BE49-F238E27FC236}">
                <a16:creationId xmlns:a16="http://schemas.microsoft.com/office/drawing/2014/main" id="{0A8C0D29-E194-0440-BDCD-AED8FA748A30}"/>
              </a:ext>
            </a:extLst>
          </p:cNvPr>
          <p:cNvSpPr>
            <a:spLocks noGrp="1"/>
          </p:cNvSpPr>
          <p:nvPr>
            <p:ph type="body" sz="quarter" idx="13" hasCustomPrompt="1"/>
          </p:nvPr>
        </p:nvSpPr>
        <p:spPr>
          <a:xfrm>
            <a:off x="3556591" y="1819275"/>
            <a:ext cx="7392354" cy="4352925"/>
          </a:xfrm>
        </p:spPr>
        <p:txBody>
          <a:bodyPr>
            <a:normAutofit/>
          </a:bodyPr>
          <a:lstStyle>
            <a:lvl1pPr>
              <a:defRPr sz="2000" baseline="0">
                <a:solidFill>
                  <a:schemeClr val="bg1"/>
                </a:solidFill>
              </a:defRPr>
            </a:lvl1pPr>
          </a:lstStyle>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a:p>
            <a:pPr lvl="0"/>
            <a:r>
              <a:rPr lang="en-US" noProof="0" dirty="0"/>
              <a:t>Lorem ipsum</a:t>
            </a:r>
          </a:p>
        </p:txBody>
      </p:sp>
      <p:sp>
        <p:nvSpPr>
          <p:cNvPr id="8" name="Text Placeholder 13">
            <a:extLst>
              <a:ext uri="{FF2B5EF4-FFF2-40B4-BE49-F238E27FC236}">
                <a16:creationId xmlns:a16="http://schemas.microsoft.com/office/drawing/2014/main" id="{D79F53BC-3F3F-7044-A4E5-23F51EB7708B}"/>
              </a:ext>
            </a:extLst>
          </p:cNvPr>
          <p:cNvSpPr>
            <a:spLocks noGrp="1"/>
          </p:cNvSpPr>
          <p:nvPr>
            <p:ph type="body" sz="quarter" idx="10" hasCustomPrompt="1"/>
          </p:nvPr>
        </p:nvSpPr>
        <p:spPr>
          <a:xfrm>
            <a:off x="3556591" y="813172"/>
            <a:ext cx="7392354" cy="1002184"/>
          </a:xfrm>
        </p:spPr>
        <p:txBody>
          <a:bodyPr>
            <a:normAutofit/>
          </a:bodyPr>
          <a:lstStyle>
            <a:lvl1pPr marL="0" indent="0">
              <a:buNone/>
              <a:defRPr sz="4400" b="1" baseline="0">
                <a:solidFill>
                  <a:schemeClr val="bg1"/>
                </a:solidFill>
                <a:latin typeface="+mj-lt"/>
              </a:defRPr>
            </a:lvl1pPr>
            <a:lvl5pPr marL="1828800" indent="0">
              <a:buNone/>
              <a:defRPr/>
            </a:lvl5pPr>
          </a:lstStyle>
          <a:p>
            <a:pPr lvl="0"/>
            <a:r>
              <a:rPr lang="en-US" noProof="0" dirty="0"/>
              <a:t>AGENDA</a:t>
            </a:r>
          </a:p>
        </p:txBody>
      </p:sp>
      <p:cxnSp>
        <p:nvCxnSpPr>
          <p:cNvPr id="9" name="Straight Connector 9">
            <a:extLst>
              <a:ext uri="{FF2B5EF4-FFF2-40B4-BE49-F238E27FC236}">
                <a16:creationId xmlns:a16="http://schemas.microsoft.com/office/drawing/2014/main" id="{602D6DAD-1AC7-0E45-8828-F62E43B5C66E}"/>
              </a:ext>
            </a:extLst>
          </p:cNvPr>
          <p:cNvCxnSpPr>
            <a:cxnSpLocks/>
          </p:cNvCxnSpPr>
          <p:nvPr userDrawn="1"/>
        </p:nvCxnSpPr>
        <p:spPr>
          <a:xfrm flipH="1">
            <a:off x="3633591" y="717087"/>
            <a:ext cx="747029" cy="0"/>
          </a:xfrm>
          <a:prstGeom prst="line">
            <a:avLst/>
          </a:prstGeom>
          <a:ln w="11112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356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00"/>
                                        <p:tgtEl>
                                          <p:spTgt spid="9"/>
                                        </p:tgtEl>
                                      </p:cBhvr>
                                    </p:animEffect>
                                  </p:childTnLst>
                                </p:cTn>
                              </p:par>
                            </p:childTnLst>
                          </p:cTn>
                        </p:par>
                        <p:par>
                          <p:cTn id="8" fill="hold">
                            <p:stCondLst>
                              <p:cond delay="14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100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med billede">
    <p:spTree>
      <p:nvGrpSpPr>
        <p:cNvPr id="1" name=""/>
        <p:cNvGrpSpPr/>
        <p:nvPr/>
      </p:nvGrpSpPr>
      <p:grpSpPr>
        <a:xfrm>
          <a:off x="0" y="0"/>
          <a:ext cx="0" cy="0"/>
          <a:chOff x="0" y="0"/>
          <a:chExt cx="0" cy="0"/>
        </a:xfrm>
      </p:grpSpPr>
      <p:sp>
        <p:nvSpPr>
          <p:cNvPr id="6" name="Pladsholder til tekst 11">
            <a:extLst>
              <a:ext uri="{FF2B5EF4-FFF2-40B4-BE49-F238E27FC236}">
                <a16:creationId xmlns:a16="http://schemas.microsoft.com/office/drawing/2014/main" id="{96CC0DF3-AE30-5C40-80F3-A554271305A7}"/>
              </a:ext>
            </a:extLst>
          </p:cNvPr>
          <p:cNvSpPr>
            <a:spLocks noGrp="1"/>
          </p:cNvSpPr>
          <p:nvPr>
            <p:ph type="body" sz="quarter" idx="13" hasCustomPrompt="1"/>
          </p:nvPr>
        </p:nvSpPr>
        <p:spPr>
          <a:xfrm>
            <a:off x="5211655" y="1819275"/>
            <a:ext cx="5980601" cy="4352925"/>
          </a:xfrm>
        </p:spPr>
        <p:txBody>
          <a:bodyPr>
            <a:normAutofit/>
          </a:bodyPr>
          <a:lstStyle>
            <a:lvl1pPr>
              <a:defRPr sz="2000" baseline="0"/>
            </a:lvl1pPr>
          </a:lstStyle>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a:p>
            <a:pPr lvl="0"/>
            <a:r>
              <a:rPr lang="da-DK" dirty="0" err="1"/>
              <a:t>Lorem</a:t>
            </a:r>
            <a:r>
              <a:rPr lang="da-DK" dirty="0"/>
              <a:t> </a:t>
            </a:r>
            <a:r>
              <a:rPr lang="da-DK" dirty="0" err="1"/>
              <a:t>ipsum</a:t>
            </a:r>
            <a:endParaRPr lang="da-DK" dirty="0"/>
          </a:p>
        </p:txBody>
      </p:sp>
      <p:sp>
        <p:nvSpPr>
          <p:cNvPr id="7" name="Text Placeholder 13">
            <a:extLst>
              <a:ext uri="{FF2B5EF4-FFF2-40B4-BE49-F238E27FC236}">
                <a16:creationId xmlns:a16="http://schemas.microsoft.com/office/drawing/2014/main" id="{D9742611-EE66-6745-B096-F84CEB571C54}"/>
              </a:ext>
            </a:extLst>
          </p:cNvPr>
          <p:cNvSpPr>
            <a:spLocks noGrp="1"/>
          </p:cNvSpPr>
          <p:nvPr>
            <p:ph type="body" sz="quarter" idx="10" hasCustomPrompt="1"/>
          </p:nvPr>
        </p:nvSpPr>
        <p:spPr>
          <a:xfrm>
            <a:off x="5211655" y="813172"/>
            <a:ext cx="5980601" cy="1002184"/>
          </a:xfrm>
        </p:spPr>
        <p:txBody>
          <a:bodyPr>
            <a:normAutofit/>
          </a:bodyPr>
          <a:lstStyle>
            <a:lvl1pPr marL="0" indent="0">
              <a:buNone/>
              <a:defRPr sz="4400" b="1">
                <a:latin typeface="+mj-lt"/>
              </a:defRPr>
            </a:lvl1pPr>
            <a:lvl5pPr marL="1828800" indent="0">
              <a:buNone/>
              <a:defRPr/>
            </a:lvl5pPr>
          </a:lstStyle>
          <a:p>
            <a:pPr lvl="0"/>
            <a:r>
              <a:rPr lang="en-US" dirty="0"/>
              <a:t>AGENDA</a:t>
            </a:r>
          </a:p>
        </p:txBody>
      </p:sp>
      <p:cxnSp>
        <p:nvCxnSpPr>
          <p:cNvPr id="8" name="Straight Connector 9">
            <a:extLst>
              <a:ext uri="{FF2B5EF4-FFF2-40B4-BE49-F238E27FC236}">
                <a16:creationId xmlns:a16="http://schemas.microsoft.com/office/drawing/2014/main" id="{6C4BF4BB-9839-324D-944D-0DB6A622C93D}"/>
              </a:ext>
            </a:extLst>
          </p:cNvPr>
          <p:cNvCxnSpPr>
            <a:cxnSpLocks/>
          </p:cNvCxnSpPr>
          <p:nvPr userDrawn="1"/>
        </p:nvCxnSpPr>
        <p:spPr>
          <a:xfrm flipH="1">
            <a:off x="5288655" y="717087"/>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
        <p:nvSpPr>
          <p:cNvPr id="9" name="Picture Placeholder 26">
            <a:extLst>
              <a:ext uri="{FF2B5EF4-FFF2-40B4-BE49-F238E27FC236}">
                <a16:creationId xmlns:a16="http://schemas.microsoft.com/office/drawing/2014/main" id="{088F4F57-67B8-0346-B29C-9C8831543BA7}"/>
              </a:ext>
            </a:extLst>
          </p:cNvPr>
          <p:cNvSpPr>
            <a:spLocks noGrp="1"/>
          </p:cNvSpPr>
          <p:nvPr>
            <p:ph type="pic" sz="quarter" idx="11" hasCustomPrompt="1"/>
          </p:nvPr>
        </p:nvSpPr>
        <p:spPr>
          <a:xfrm>
            <a:off x="0" y="10510"/>
            <a:ext cx="4268787" cy="6858000"/>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p:txBody>
      </p:sp>
    </p:spTree>
    <p:extLst>
      <p:ext uri="{BB962C8B-B14F-4D97-AF65-F5344CB8AC3E}">
        <p14:creationId xmlns:p14="http://schemas.microsoft.com/office/powerpoint/2010/main" val="183368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00"/>
                                        <p:tgtEl>
                                          <p:spTgt spid="8"/>
                                        </p:tgtEl>
                                      </p:cBhvr>
                                    </p:animEffect>
                                  </p:childTnLst>
                                </p:cTn>
                              </p:par>
                            </p:childTnLst>
                          </p:cTn>
                        </p:par>
                        <p:par>
                          <p:cTn id="8" fill="hold">
                            <p:stCondLst>
                              <p:cond delay="14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10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Backround">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6D6D689C-1DA7-D14A-8894-88E7ED1448D6}"/>
              </a:ext>
            </a:extLst>
          </p:cNvPr>
          <p:cNvSpPr>
            <a:spLocks noGrp="1"/>
          </p:cNvSpPr>
          <p:nvPr>
            <p:ph type="pic" sz="quarter" idx="10" hasCustomPrompt="1"/>
          </p:nvPr>
        </p:nvSpPr>
        <p:spPr>
          <a:xfrm>
            <a:off x="0" y="0"/>
            <a:ext cx="12192000" cy="6858000"/>
          </a:xfrm>
          <a:blipFill dpi="0" rotWithShape="1">
            <a:blip r:embed="rId2">
              <a:extLst>
                <a:ext uri="{28A0092B-C50C-407E-A947-70E740481C1C}">
                  <a14:useLocalDpi xmlns:a14="http://schemas.microsoft.com/office/drawing/2010/main"/>
                </a:ext>
              </a:extLst>
            </a:blip>
            <a:srcRect/>
            <a:stretch>
              <a:fillRect/>
            </a:stretch>
          </a:blip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54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a-DK" dirty="0"/>
              <a:t>Klik på ikon i midten for at indsætte billede</a:t>
            </a:r>
          </a:p>
          <a:p>
            <a:endParaRPr lang="da-DK" dirty="0"/>
          </a:p>
        </p:txBody>
      </p:sp>
      <p:sp>
        <p:nvSpPr>
          <p:cNvPr id="14" name="Text Placeholder 13"/>
          <p:cNvSpPr>
            <a:spLocks noGrp="1"/>
          </p:cNvSpPr>
          <p:nvPr userDrawn="1">
            <p:ph type="body" sz="quarter" idx="11" hasCustomPrompt="1"/>
          </p:nvPr>
        </p:nvSpPr>
        <p:spPr>
          <a:xfrm>
            <a:off x="8531225" y="3078875"/>
            <a:ext cx="3660775" cy="2204359"/>
          </a:xfrm>
          <a:ln/>
        </p:spPr>
        <p:style>
          <a:lnRef idx="2">
            <a:schemeClr val="accent2">
              <a:shade val="50000"/>
            </a:schemeClr>
          </a:lnRef>
          <a:fillRef idx="1">
            <a:schemeClr val="accent2"/>
          </a:fillRef>
          <a:effectRef idx="0">
            <a:schemeClr val="accent2"/>
          </a:effectRef>
          <a:fontRef idx="minor">
            <a:schemeClr val="lt1"/>
          </a:fontRef>
        </p:style>
        <p:txBody>
          <a:bodyPr lIns="360000" tIns="360000" rIns="360000" bIns="360000" anchor="ctr">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a-DK" sz="2400" dirty="0">
                <a:solidFill>
                  <a:schemeClr val="bg1"/>
                </a:solidFill>
              </a:defRPr>
            </a:lvl1pPr>
            <a:lvl2pPr marL="457200" indent="0">
              <a:buNone/>
              <a:defRPr/>
            </a:lvl2pPr>
          </a:lstStyle>
          <a:p>
            <a:pPr lvl="1"/>
            <a:r>
              <a:rPr lang="en-US" sz="2400" dirty="0" err="1">
                <a:solidFill>
                  <a:schemeClr val="bg1"/>
                </a:solidFill>
                <a:latin typeface="+mj-lt"/>
              </a:rPr>
              <a:t>Understøt</a:t>
            </a:r>
            <a:r>
              <a:rPr lang="en-US" sz="2400" dirty="0">
                <a:solidFill>
                  <a:schemeClr val="bg1"/>
                </a:solidFill>
                <a:latin typeface="+mj-lt"/>
              </a:rPr>
              <a:t> din </a:t>
            </a:r>
            <a:r>
              <a:rPr lang="en-US" sz="2400" dirty="0" err="1">
                <a:solidFill>
                  <a:schemeClr val="bg1"/>
                </a:solidFill>
                <a:latin typeface="+mj-lt"/>
              </a:rPr>
              <a:t>præsentation</a:t>
            </a:r>
            <a:r>
              <a:rPr lang="en-US" sz="2400" dirty="0">
                <a:solidFill>
                  <a:schemeClr val="bg1"/>
                </a:solidFill>
                <a:latin typeface="+mj-lt"/>
              </a:rPr>
              <a:t> med </a:t>
            </a:r>
            <a:r>
              <a:rPr lang="en-US" sz="2400" dirty="0" err="1">
                <a:solidFill>
                  <a:schemeClr val="bg1"/>
                </a:solidFill>
                <a:latin typeface="+mj-lt"/>
              </a:rPr>
              <a:t>billeder</a:t>
            </a:r>
            <a:r>
              <a:rPr lang="en-US" sz="2400" dirty="0">
                <a:solidFill>
                  <a:schemeClr val="bg1"/>
                </a:solidFill>
                <a:latin typeface="+mj-lt"/>
              </a:rPr>
              <a:t>. </a:t>
            </a:r>
            <a:r>
              <a:rPr lang="en-US" sz="2400" dirty="0" err="1">
                <a:solidFill>
                  <a:schemeClr val="bg1"/>
                </a:solidFill>
                <a:latin typeface="+mj-lt"/>
              </a:rPr>
              <a:t>Begræns</a:t>
            </a:r>
            <a:r>
              <a:rPr lang="en-US" sz="2400" dirty="0">
                <a:solidFill>
                  <a:schemeClr val="bg1"/>
                </a:solidFill>
                <a:latin typeface="+mj-lt"/>
              </a:rPr>
              <a:t> </a:t>
            </a:r>
            <a:r>
              <a:rPr lang="en-US" sz="2400" dirty="0" err="1">
                <a:solidFill>
                  <a:schemeClr val="bg1"/>
                </a:solidFill>
                <a:latin typeface="+mj-lt"/>
              </a:rPr>
              <a:t>tekstindhold</a:t>
            </a:r>
            <a:r>
              <a:rPr lang="en-US" sz="2400" dirty="0">
                <a:solidFill>
                  <a:schemeClr val="bg1"/>
                </a:solidFill>
                <a:latin typeface="+mj-lt"/>
              </a:rPr>
              <a:t>.</a:t>
            </a:r>
            <a:endParaRPr lang="da-DK" sz="2400" dirty="0">
              <a:solidFill>
                <a:schemeClr val="bg1"/>
              </a:solidFill>
              <a:latin typeface="+mj-lt"/>
            </a:endParaRPr>
          </a:p>
        </p:txBody>
      </p:sp>
    </p:spTree>
    <p:extLst>
      <p:ext uri="{BB962C8B-B14F-4D97-AF65-F5344CB8AC3E}">
        <p14:creationId xmlns:p14="http://schemas.microsoft.com/office/powerpoint/2010/main" val="130295471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title style</a:t>
            </a:r>
          </a:p>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da-DK"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F722D-E088-48E5-86C3-0300CF4EC2EC}" type="datetimeFigureOut">
              <a:rPr lang="da-DK" smtClean="0"/>
              <a:t>14-12-2022</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A660-B97A-4A23-8F5A-1FC1182B822C}" type="slidenum">
              <a:rPr lang="da-DK" smtClean="0"/>
              <a:t>‹#›</a:t>
            </a:fld>
            <a:endParaRPr lang="da-DK"/>
          </a:p>
        </p:txBody>
      </p:sp>
    </p:spTree>
    <p:custDataLst>
      <p:tags r:id="rId33"/>
    </p:custDataLst>
    <p:extLst>
      <p:ext uri="{BB962C8B-B14F-4D97-AF65-F5344CB8AC3E}">
        <p14:creationId xmlns:p14="http://schemas.microsoft.com/office/powerpoint/2010/main" val="10577699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24" r:id="rId3"/>
    <p:sldLayoutId id="2147483740" r:id="rId4"/>
    <p:sldLayoutId id="2147483737" r:id="rId5"/>
    <p:sldLayoutId id="2147483754" r:id="rId6"/>
    <p:sldLayoutId id="2147483753" r:id="rId7"/>
    <p:sldLayoutId id="2147483739" r:id="rId8"/>
    <p:sldLayoutId id="2147483650" r:id="rId9"/>
    <p:sldLayoutId id="2147483671" r:id="rId10"/>
    <p:sldLayoutId id="2147483674" r:id="rId11"/>
    <p:sldLayoutId id="2147483712" r:id="rId12"/>
    <p:sldLayoutId id="2147483675" r:id="rId13"/>
    <p:sldLayoutId id="2147483676" r:id="rId14"/>
    <p:sldLayoutId id="2147483651" r:id="rId15"/>
    <p:sldLayoutId id="2147483652" r:id="rId16"/>
    <p:sldLayoutId id="2147483682" r:id="rId17"/>
    <p:sldLayoutId id="2147483717" r:id="rId18"/>
    <p:sldLayoutId id="2147483713" r:id="rId19"/>
    <p:sldLayoutId id="2147483755" r:id="rId20"/>
    <p:sldLayoutId id="2147483756" r:id="rId21"/>
    <p:sldLayoutId id="2147483732" r:id="rId22"/>
    <p:sldLayoutId id="2147483734" r:id="rId23"/>
    <p:sldLayoutId id="2147483735" r:id="rId24"/>
    <p:sldLayoutId id="2147483736" r:id="rId25"/>
    <p:sldLayoutId id="2147483744" r:id="rId26"/>
    <p:sldLayoutId id="2147483743" r:id="rId27"/>
    <p:sldLayoutId id="2147483742" r:id="rId28"/>
    <p:sldLayoutId id="2147483741" r:id="rId29"/>
    <p:sldLayoutId id="2147483733" r:id="rId30"/>
    <p:sldLayoutId id="2147483757" r:id="rId31"/>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020E4D-3806-4F02-AB9A-822B65DCC9EC}"/>
              </a:ext>
            </a:extLst>
          </p:cNvPr>
          <p:cNvSpPr>
            <a:spLocks noGrp="1"/>
          </p:cNvSpPr>
          <p:nvPr>
            <p:ph type="title" idx="4294967295"/>
          </p:nvPr>
        </p:nvSpPr>
        <p:spPr>
          <a:xfrm>
            <a:off x="3556000" y="2478088"/>
            <a:ext cx="7686675" cy="1001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7200" b="1" i="0" u="none" strike="noStrike" kern="1200" cap="none" spc="0" normalizeH="0" baseline="0" noProof="0" dirty="0">
                <a:ln>
                  <a:noFill/>
                </a:ln>
                <a:solidFill>
                  <a:schemeClr val="tx1"/>
                </a:solidFill>
                <a:effectLst/>
                <a:uLnTx/>
                <a:uFillTx/>
                <a:latin typeface="+mj-lt"/>
                <a:ea typeface="+mn-ea"/>
                <a:cs typeface="+mn-cs"/>
              </a:rPr>
              <a:t>Equal Pay in Denmark</a:t>
            </a:r>
          </a:p>
        </p:txBody>
      </p:sp>
      <p:sp>
        <p:nvSpPr>
          <p:cNvPr id="5" name="Text Placeholder 4">
            <a:extLst>
              <a:ext uri="{FF2B5EF4-FFF2-40B4-BE49-F238E27FC236}">
                <a16:creationId xmlns:a16="http://schemas.microsoft.com/office/drawing/2014/main" id="{776853A9-F78D-4C95-BA44-78A4C576F7F1}"/>
              </a:ext>
            </a:extLst>
          </p:cNvPr>
          <p:cNvSpPr>
            <a:spLocks noGrp="1"/>
          </p:cNvSpPr>
          <p:nvPr>
            <p:ph type="body" sz="quarter" idx="12"/>
          </p:nvPr>
        </p:nvSpPr>
        <p:spPr/>
        <p:txBody>
          <a:bodyPr/>
          <a:lstStyle/>
          <a:p>
            <a:r>
              <a:rPr lang="da-DK" dirty="0"/>
              <a:t>Liv Navntoft Henningsen, L.L.M.</a:t>
            </a:r>
            <a:br>
              <a:rPr lang="da-DK" dirty="0"/>
            </a:br>
            <a:r>
              <a:rPr lang="da-DK" dirty="0"/>
              <a:t>Special Adviser, </a:t>
            </a:r>
            <a:r>
              <a:rPr lang="da-DK" dirty="0" err="1"/>
              <a:t>gender</a:t>
            </a:r>
            <a:r>
              <a:rPr lang="da-DK" dirty="0"/>
              <a:t> and LGBT+</a:t>
            </a:r>
          </a:p>
        </p:txBody>
      </p:sp>
    </p:spTree>
    <p:custDataLst>
      <p:tags r:id="rId1"/>
    </p:custDataLst>
    <p:extLst>
      <p:ext uri="{BB962C8B-B14F-4D97-AF65-F5344CB8AC3E}">
        <p14:creationId xmlns:p14="http://schemas.microsoft.com/office/powerpoint/2010/main" val="228450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418C20-D335-4C10-A22E-005F92B71560}"/>
              </a:ext>
            </a:extLst>
          </p:cNvPr>
          <p:cNvSpPr>
            <a:spLocks noGrp="1"/>
          </p:cNvSpPr>
          <p:nvPr>
            <p:ph type="title" idx="4294967295"/>
          </p:nvPr>
        </p:nvSpPr>
        <p:spPr/>
        <p:txBody>
          <a:bodyPr/>
          <a:lstStyle/>
          <a:p>
            <a:r>
              <a:rPr lang="en-GB" dirty="0"/>
              <a:t>Agenda with</a:t>
            </a:r>
            <a:r>
              <a:rPr lang="en-GB" baseline="0" dirty="0"/>
              <a:t> orange bar</a:t>
            </a:r>
            <a:endParaRPr lang="en-GB" dirty="0"/>
          </a:p>
        </p:txBody>
      </p:sp>
      <p:sp>
        <p:nvSpPr>
          <p:cNvPr id="5" name="Pladsholder til tekst 4">
            <a:extLst>
              <a:ext uri="{FF2B5EF4-FFF2-40B4-BE49-F238E27FC236}">
                <a16:creationId xmlns:a16="http://schemas.microsoft.com/office/drawing/2014/main" id="{5FEC3256-61D7-0846-BBFE-589A87FDE0F5}"/>
              </a:ext>
            </a:extLst>
          </p:cNvPr>
          <p:cNvSpPr>
            <a:spLocks noGrp="1"/>
          </p:cNvSpPr>
          <p:nvPr>
            <p:ph type="body" sz="quarter" idx="13"/>
          </p:nvPr>
        </p:nvSpPr>
        <p:spPr/>
        <p:txBody>
          <a:bodyPr/>
          <a:lstStyle/>
          <a:p>
            <a:endParaRPr lang="en-GB" dirty="0"/>
          </a:p>
          <a:p>
            <a:r>
              <a:rPr lang="en-GB" dirty="0"/>
              <a:t>Many barriers to initiating a case</a:t>
            </a:r>
          </a:p>
          <a:p>
            <a:r>
              <a:rPr lang="en-GB" dirty="0"/>
              <a:t>Mainly cases about maternity leave </a:t>
            </a:r>
            <a:r>
              <a:rPr lang="en-GB" i="1" dirty="0"/>
              <a:t>or</a:t>
            </a:r>
            <a:r>
              <a:rPr lang="en-GB" dirty="0"/>
              <a:t> </a:t>
            </a:r>
            <a:br>
              <a:rPr lang="en-GB" dirty="0"/>
            </a:br>
            <a:r>
              <a:rPr lang="en-GB" dirty="0"/>
              <a:t>cases about salary determinations for the (exact) same work</a:t>
            </a:r>
          </a:p>
          <a:p>
            <a:pPr marL="0" indent="0">
              <a:buNone/>
            </a:pPr>
            <a:endParaRPr lang="da-DK" dirty="0"/>
          </a:p>
          <a:p>
            <a:r>
              <a:rPr lang="da-DK" dirty="0"/>
              <a:t>The </a:t>
            </a:r>
            <a:r>
              <a:rPr lang="da-DK" dirty="0" err="1"/>
              <a:t>role</a:t>
            </a:r>
            <a:r>
              <a:rPr lang="da-DK" dirty="0"/>
              <a:t> of </a:t>
            </a:r>
            <a:r>
              <a:rPr lang="da-DK" dirty="0" err="1"/>
              <a:t>trade</a:t>
            </a:r>
            <a:r>
              <a:rPr lang="da-DK" dirty="0"/>
              <a:t> unions</a:t>
            </a:r>
          </a:p>
          <a:p>
            <a:r>
              <a:rPr lang="en-GB" dirty="0"/>
              <a:t>Collective complaints</a:t>
            </a:r>
          </a:p>
        </p:txBody>
      </p:sp>
      <p:sp>
        <p:nvSpPr>
          <p:cNvPr id="4" name="Pladsholder til tekst 3">
            <a:extLst>
              <a:ext uri="{FF2B5EF4-FFF2-40B4-BE49-F238E27FC236}">
                <a16:creationId xmlns:a16="http://schemas.microsoft.com/office/drawing/2014/main" id="{BAD51A59-2573-104C-81F4-E31E5BA7A0D2}"/>
              </a:ext>
            </a:extLst>
          </p:cNvPr>
          <p:cNvSpPr>
            <a:spLocks noGrp="1"/>
          </p:cNvSpPr>
          <p:nvPr>
            <p:ph type="body" sz="quarter" idx="10"/>
          </p:nvPr>
        </p:nvSpPr>
        <p:spPr/>
        <p:txBody>
          <a:bodyPr/>
          <a:lstStyle/>
          <a:p>
            <a:r>
              <a:rPr lang="da-DK" dirty="0"/>
              <a:t>C</a:t>
            </a:r>
            <a:r>
              <a:rPr lang="en-GB" dirty="0"/>
              <a:t>OURT CASES ON EQUAL PAY</a:t>
            </a:r>
          </a:p>
        </p:txBody>
      </p:sp>
    </p:spTree>
    <p:custDataLst>
      <p:tags r:id="rId1"/>
    </p:custDataLst>
    <p:extLst>
      <p:ext uri="{BB962C8B-B14F-4D97-AF65-F5344CB8AC3E}">
        <p14:creationId xmlns:p14="http://schemas.microsoft.com/office/powerpoint/2010/main" val="193733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5F17A2BD-FE13-604F-8D81-674EFCF680AC}"/>
              </a:ext>
            </a:extLst>
          </p:cNvPr>
          <p:cNvSpPr>
            <a:spLocks noGrp="1"/>
          </p:cNvSpPr>
          <p:nvPr>
            <p:ph type="title" idx="4294967295"/>
          </p:nvPr>
        </p:nvSpPr>
        <p:spPr>
          <a:xfrm>
            <a:off x="3556000" y="812800"/>
            <a:ext cx="7392988" cy="1003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schemeClr val="tx1"/>
                </a:solidFill>
                <a:effectLst/>
                <a:uLnTx/>
                <a:uFillTx/>
                <a:latin typeface="+mj-lt"/>
                <a:ea typeface="+mn-ea"/>
                <a:cs typeface="+mn-cs"/>
              </a:rPr>
              <a:t>Supreme Court (2009)</a:t>
            </a:r>
          </a:p>
        </p:txBody>
      </p:sp>
      <p:sp>
        <p:nvSpPr>
          <p:cNvPr id="6" name="Pladsholder til tekst 5">
            <a:extLst>
              <a:ext uri="{FF2B5EF4-FFF2-40B4-BE49-F238E27FC236}">
                <a16:creationId xmlns:a16="http://schemas.microsoft.com/office/drawing/2014/main" id="{6864FB69-2891-5441-BB90-3E567FF6743A}"/>
              </a:ext>
            </a:extLst>
          </p:cNvPr>
          <p:cNvSpPr>
            <a:spLocks noGrp="1"/>
          </p:cNvSpPr>
          <p:nvPr>
            <p:ph type="body" sz="quarter" idx="13"/>
          </p:nvPr>
        </p:nvSpPr>
        <p:spPr/>
        <p:txBody>
          <a:bodyPr/>
          <a:lstStyle/>
          <a:p>
            <a:pPr marL="0" indent="0">
              <a:buNone/>
            </a:pPr>
            <a:r>
              <a:rPr lang="en-GB" dirty="0"/>
              <a:t>"There are no written guidelines, etc. that explain the principles on which the salary determination was based. Neither is there any written material that explains how the salary for the individual employee has been determined.”</a:t>
            </a:r>
          </a:p>
          <a:p>
            <a:pPr marL="0" indent="0">
              <a:buNone/>
            </a:pP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28800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1" hidden="1">
            <a:extLst>
              <a:ext uri="{FF2B5EF4-FFF2-40B4-BE49-F238E27FC236}">
                <a16:creationId xmlns:a16="http://schemas.microsoft.com/office/drawing/2014/main" id="{10B2D26F-A006-4222-8B47-F4061D6B59A2}"/>
              </a:ext>
            </a:extLst>
          </p:cNvPr>
          <p:cNvSpPr>
            <a:spLocks noGrp="1"/>
          </p:cNvSpPr>
          <p:nvPr>
            <p:ph type="title" idx="4294967295"/>
          </p:nvPr>
        </p:nvSpPr>
        <p:spPr/>
        <p:txBody>
          <a:bodyPr/>
          <a:lstStyle/>
          <a:p>
            <a:r>
              <a:rPr lang="en-GB" dirty="0"/>
              <a:t>Slut </a:t>
            </a:r>
            <a:r>
              <a:rPr lang="en-GB" dirty="0" err="1"/>
              <a:t>på</a:t>
            </a:r>
            <a:r>
              <a:rPr lang="en-GB" dirty="0"/>
              <a:t> </a:t>
            </a:r>
            <a:r>
              <a:rPr lang="en-GB" dirty="0" err="1"/>
              <a:t>præsentation</a:t>
            </a:r>
            <a:r>
              <a:rPr lang="en-GB" dirty="0"/>
              <a:t> - </a:t>
            </a:r>
            <a:r>
              <a:rPr lang="en-GB" dirty="0" err="1"/>
              <a:t>tak</a:t>
            </a:r>
            <a:endParaRPr lang="en-GB" dirty="0"/>
          </a:p>
        </p:txBody>
      </p:sp>
      <p:sp>
        <p:nvSpPr>
          <p:cNvPr id="2" name="Pladsholder til tekst 1">
            <a:extLst>
              <a:ext uri="{FF2B5EF4-FFF2-40B4-BE49-F238E27FC236}">
                <a16:creationId xmlns:a16="http://schemas.microsoft.com/office/drawing/2014/main" id="{193A1824-05C2-334E-BE4A-AFE8069105FE}"/>
              </a:ext>
            </a:extLst>
          </p:cNvPr>
          <p:cNvSpPr>
            <a:spLocks noGrp="1"/>
          </p:cNvSpPr>
          <p:nvPr>
            <p:ph type="body" sz="quarter" idx="13"/>
          </p:nvPr>
        </p:nvSpPr>
        <p:spPr/>
        <p:txBody>
          <a:bodyPr>
            <a:normAutofit fontScale="92500" lnSpcReduction="20000"/>
          </a:bodyPr>
          <a:lstStyle/>
          <a:p>
            <a:r>
              <a:rPr lang="da-DK" dirty="0"/>
              <a:t>THANKS</a:t>
            </a:r>
          </a:p>
        </p:txBody>
      </p:sp>
      <p:sp>
        <p:nvSpPr>
          <p:cNvPr id="3" name="Pladsholder til tekst 2">
            <a:extLst>
              <a:ext uri="{FF2B5EF4-FFF2-40B4-BE49-F238E27FC236}">
                <a16:creationId xmlns:a16="http://schemas.microsoft.com/office/drawing/2014/main" id="{0AE40ECF-13EE-984E-8749-1AE0A2F4B9CC}"/>
              </a:ext>
            </a:extLst>
          </p:cNvPr>
          <p:cNvSpPr>
            <a:spLocks noGrp="1"/>
          </p:cNvSpPr>
          <p:nvPr>
            <p:ph type="body" sz="quarter" idx="14"/>
          </p:nvPr>
        </p:nvSpPr>
        <p:spPr/>
        <p:txBody>
          <a:bodyPr/>
          <a:lstStyle/>
          <a:p>
            <a:endParaRPr lang="da-DK"/>
          </a:p>
        </p:txBody>
      </p:sp>
      <p:sp>
        <p:nvSpPr>
          <p:cNvPr id="4" name="Pladsholder til tekst 3">
            <a:extLst>
              <a:ext uri="{FF2B5EF4-FFF2-40B4-BE49-F238E27FC236}">
                <a16:creationId xmlns:a16="http://schemas.microsoft.com/office/drawing/2014/main" id="{BEDED9E6-C391-A849-8A5D-406ADA2BBD66}"/>
              </a:ext>
            </a:extLst>
          </p:cNvPr>
          <p:cNvSpPr>
            <a:spLocks noGrp="1"/>
          </p:cNvSpPr>
          <p:nvPr>
            <p:ph type="body" sz="quarter" idx="15"/>
          </p:nvPr>
        </p:nvSpPr>
        <p:spPr/>
        <p:txBody>
          <a:bodyPr/>
          <a:lstStyle/>
          <a:p>
            <a:endParaRPr lang="da-DK"/>
          </a:p>
        </p:txBody>
      </p:sp>
    </p:spTree>
    <p:custDataLst>
      <p:tags r:id="rId1"/>
    </p:custDataLst>
    <p:extLst>
      <p:ext uri="{BB962C8B-B14F-4D97-AF65-F5344CB8AC3E}">
        <p14:creationId xmlns:p14="http://schemas.microsoft.com/office/powerpoint/2010/main" val="253332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2B2A6-1EEB-44C8-B1A4-5E819A84F1CC}"/>
              </a:ext>
            </a:extLst>
          </p:cNvPr>
          <p:cNvSpPr>
            <a:spLocks noGrp="1"/>
          </p:cNvSpPr>
          <p:nvPr>
            <p:ph type="title" idx="4294967295"/>
          </p:nvPr>
        </p:nvSpPr>
        <p:spPr>
          <a:xfrm>
            <a:off x="5654675" y="215900"/>
            <a:ext cx="5872163" cy="1014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3000" b="1" i="0" u="none" strike="noStrike" kern="1200" cap="all" spc="0" normalizeH="0" baseline="0" noProof="0" dirty="0">
                <a:ln>
                  <a:noFill/>
                </a:ln>
                <a:solidFill>
                  <a:schemeClr val="tx1"/>
                </a:solidFill>
                <a:effectLst/>
                <a:uLnTx/>
                <a:uFillTx/>
                <a:latin typeface="+mn-lt"/>
                <a:ea typeface="+mn-ea"/>
                <a:cs typeface="+mn-cs"/>
              </a:rPr>
              <a:t>FREQUENCY OF WORK AND EDUCATION IN DENMARK</a:t>
            </a:r>
            <a:endParaRPr kumimoji="0" lang="en-GB" sz="3000" b="1" i="0" u="none" strike="noStrike" kern="1200" cap="all" spc="0" normalizeH="0" baseline="0" noProof="0" dirty="0">
              <a:ln>
                <a:noFill/>
              </a:ln>
              <a:solidFill>
                <a:schemeClr val="tx1"/>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491DB5C5-9774-44CC-95E6-EDFAA9DE76D7}"/>
              </a:ext>
            </a:extLst>
          </p:cNvPr>
          <p:cNvSpPr>
            <a:spLocks noGrp="1"/>
          </p:cNvSpPr>
          <p:nvPr>
            <p:ph type="body" sz="quarter" idx="11"/>
          </p:nvPr>
        </p:nvSpPr>
        <p:spPr>
          <a:xfrm>
            <a:off x="5655366" y="2210886"/>
            <a:ext cx="6128648" cy="4321169"/>
          </a:xfrm>
        </p:spPr>
        <p:txBody>
          <a:bodyPr/>
          <a:lstStyle/>
          <a:p>
            <a:pPr>
              <a:lnSpc>
                <a:spcPct val="100000"/>
              </a:lnSpc>
            </a:pPr>
            <a:r>
              <a:rPr lang="da-DK" sz="2400" dirty="0"/>
              <a:t>2020:</a:t>
            </a:r>
            <a:br>
              <a:rPr lang="da-DK" sz="2400" dirty="0"/>
            </a:br>
            <a:r>
              <a:rPr lang="en-GB" sz="2400" b="1" i="0" dirty="0">
                <a:solidFill>
                  <a:srgbClr val="202122"/>
                </a:solidFill>
                <a:effectLst>
                  <a:outerShdw blurRad="38100" dist="38100" dir="2700000" algn="tl">
                    <a:srgbClr val="000000">
                      <a:alpha val="43137"/>
                    </a:srgbClr>
                  </a:outerShdw>
                </a:effectLst>
              </a:rPr>
              <a:t>♀</a:t>
            </a:r>
            <a:r>
              <a:rPr lang="da-DK" sz="2400" dirty="0"/>
              <a:t>   </a:t>
            </a:r>
            <a:r>
              <a:rPr lang="da-DK" dirty="0"/>
              <a:t>4</a:t>
            </a:r>
            <a:r>
              <a:rPr lang="en-GB" baseline="30000" dirty="0" err="1">
                <a:solidFill>
                  <a:srgbClr val="202122"/>
                </a:solidFill>
              </a:rPr>
              <a:t>th</a:t>
            </a:r>
            <a:r>
              <a:rPr lang="da-DK" dirty="0"/>
              <a:t> </a:t>
            </a:r>
            <a:r>
              <a:rPr lang="da-DK" dirty="0" err="1"/>
              <a:t>highest</a:t>
            </a:r>
            <a:r>
              <a:rPr lang="da-DK" dirty="0"/>
              <a:t> </a:t>
            </a:r>
            <a:r>
              <a:rPr lang="da-DK" dirty="0" err="1"/>
              <a:t>employment</a:t>
            </a:r>
            <a:r>
              <a:rPr lang="da-DK" dirty="0"/>
              <a:t> rate in the EU</a:t>
            </a:r>
          </a:p>
          <a:p>
            <a:pPr>
              <a:lnSpc>
                <a:spcPct val="100000"/>
              </a:lnSpc>
            </a:pPr>
            <a:r>
              <a:rPr lang="en-GB" sz="2400" dirty="0">
                <a:effectLst>
                  <a:outerShdw blurRad="38100" dist="38100" dir="2700000" algn="tl">
                    <a:srgbClr val="000000">
                      <a:alpha val="43137"/>
                    </a:srgbClr>
                  </a:outerShdw>
                </a:effectLst>
              </a:rPr>
              <a:t>♂</a:t>
            </a:r>
            <a:r>
              <a:rPr lang="en-GB" dirty="0">
                <a:solidFill>
                  <a:srgbClr val="202122"/>
                </a:solidFill>
                <a:effectLst>
                  <a:outerShdw blurRad="38100" dist="38100" dir="2700000" algn="tl">
                    <a:srgbClr val="000000">
                      <a:alpha val="43137"/>
                    </a:srgbClr>
                  </a:outerShdw>
                </a:effectLst>
              </a:rPr>
              <a:t> </a:t>
            </a:r>
            <a:r>
              <a:rPr lang="en-GB" dirty="0">
                <a:solidFill>
                  <a:srgbClr val="202122"/>
                </a:solidFill>
              </a:rPr>
              <a:t>  6</a:t>
            </a:r>
            <a:r>
              <a:rPr lang="en-GB" baseline="30000" dirty="0">
                <a:solidFill>
                  <a:srgbClr val="202122"/>
                </a:solidFill>
              </a:rPr>
              <a:t>th</a:t>
            </a:r>
            <a:r>
              <a:rPr lang="en-GB" dirty="0">
                <a:solidFill>
                  <a:srgbClr val="202122"/>
                </a:solidFill>
              </a:rPr>
              <a:t> highest employment rate in the EU</a:t>
            </a:r>
            <a:endParaRPr lang="da-DK" dirty="0"/>
          </a:p>
          <a:p>
            <a:pPr>
              <a:lnSpc>
                <a:spcPct val="100000"/>
              </a:lnSpc>
            </a:pPr>
            <a:endParaRPr lang="da-DK" dirty="0"/>
          </a:p>
          <a:p>
            <a:pPr>
              <a:lnSpc>
                <a:spcPct val="100000"/>
              </a:lnSpc>
            </a:pPr>
            <a:r>
              <a:rPr lang="en-GB" sz="1800" dirty="0"/>
              <a:t>Denmark has a high employment rate for both men and women seen in an international context</a:t>
            </a:r>
          </a:p>
          <a:p>
            <a:pPr>
              <a:lnSpc>
                <a:spcPct val="100000"/>
              </a:lnSpc>
            </a:pPr>
            <a:r>
              <a:rPr lang="en-GB" sz="1800" dirty="0"/>
              <a:t>Women generally have a higher level of education than men (age group 30-64)</a:t>
            </a:r>
          </a:p>
          <a:p>
            <a:pPr>
              <a:lnSpc>
                <a:spcPct val="100000"/>
              </a:lnSpc>
            </a:pPr>
            <a:r>
              <a:rPr lang="en-GB" sz="1800" dirty="0"/>
              <a:t>Men have lower unemployment rates than women</a:t>
            </a:r>
            <a:endParaRPr lang="da-DK" sz="1800" dirty="0"/>
          </a:p>
          <a:p>
            <a:pPr>
              <a:lnSpc>
                <a:spcPct val="100000"/>
              </a:lnSpc>
            </a:pPr>
            <a:endParaRPr lang="da-DK" dirty="0"/>
          </a:p>
          <a:p>
            <a:r>
              <a:rPr lang="da-DK" sz="1200" dirty="0"/>
              <a:t>Source: </a:t>
            </a:r>
            <a:r>
              <a:rPr lang="da-DK" sz="1200" dirty="0" err="1"/>
              <a:t>Ministry</a:t>
            </a:r>
            <a:r>
              <a:rPr lang="da-DK" sz="1200" dirty="0"/>
              <a:t> of </a:t>
            </a:r>
            <a:r>
              <a:rPr lang="da-DK" sz="1200" dirty="0" err="1"/>
              <a:t>Employment</a:t>
            </a:r>
            <a:r>
              <a:rPr lang="da-DK" sz="1200" dirty="0"/>
              <a:t> (2022)</a:t>
            </a:r>
            <a:endParaRPr lang="en-GB" sz="1800" dirty="0"/>
          </a:p>
        </p:txBody>
      </p:sp>
      <p:pic>
        <p:nvPicPr>
          <p:cNvPr id="14" name="Rectangle 5">
            <a:extLst>
              <a:ext uri="{FF2B5EF4-FFF2-40B4-BE49-F238E27FC236}">
                <a16:creationId xmlns:a16="http://schemas.microsoft.com/office/drawing/2014/main" id="{6FA9A518-9BAF-495B-925A-A97AF58EB5D2}"/>
              </a:ext>
              <a:ext uri="{C183D7F6-B498-43B3-948B-1728B52AA6E4}">
                <adec:decorative xmlns:adec="http://schemas.microsoft.com/office/drawing/2017/decorative" val="1"/>
              </a:ext>
            </a:extLst>
          </p:cNvPr>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l="13727" r="23822"/>
          <a:stretch/>
        </p:blipFill>
        <p:spPr>
          <a:xfrm>
            <a:off x="-1205478" y="0"/>
            <a:ext cx="6425852" cy="6858000"/>
          </a:xfrm>
          <a:prstGeom prst="rect">
            <a:avLst/>
          </a:prstGeom>
        </p:spPr>
      </p:pic>
    </p:spTree>
    <p:custDataLst>
      <p:tags r:id="rId1"/>
    </p:custDataLst>
    <p:extLst>
      <p:ext uri="{BB962C8B-B14F-4D97-AF65-F5344CB8AC3E}">
        <p14:creationId xmlns:p14="http://schemas.microsoft.com/office/powerpoint/2010/main" val="82801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8DDB2F-D75B-4985-91B5-6C3093ADEAF0}"/>
              </a:ext>
            </a:extLst>
          </p:cNvPr>
          <p:cNvSpPr>
            <a:spLocks noGrp="1"/>
          </p:cNvSpPr>
          <p:nvPr>
            <p:ph type="body" sz="quarter" idx="10"/>
          </p:nvPr>
        </p:nvSpPr>
        <p:spPr>
          <a:xfrm>
            <a:off x="1571625" y="2967038"/>
            <a:ext cx="9341214" cy="2699244"/>
          </a:xfrm>
        </p:spPr>
        <p:txBody>
          <a:bodyPr>
            <a:normAutofit/>
          </a:bodyPr>
          <a:lstStyle/>
          <a:p>
            <a:r>
              <a:rPr lang="en-GB" dirty="0"/>
              <a:t>The general pay gap between men and women is 15 %</a:t>
            </a:r>
          </a:p>
          <a:p>
            <a:r>
              <a:rPr lang="en-GB" dirty="0"/>
              <a:t>Even when checking for training, experience, sector, industry, absence and position, there is a residual and unexplained pay gap.</a:t>
            </a:r>
          </a:p>
          <a:p>
            <a:endParaRPr lang="en-GB" dirty="0"/>
          </a:p>
        </p:txBody>
      </p:sp>
      <p:sp>
        <p:nvSpPr>
          <p:cNvPr id="4" name="Titre 3">
            <a:extLst>
              <a:ext uri="{FF2B5EF4-FFF2-40B4-BE49-F238E27FC236}">
                <a16:creationId xmlns:a16="http://schemas.microsoft.com/office/drawing/2014/main" id="{90F57DC9-FC8E-8553-FADD-F903EFA66653}"/>
              </a:ext>
            </a:extLst>
          </p:cNvPr>
          <p:cNvSpPr txBox="1">
            <a:spLocks noGrp="1"/>
          </p:cNvSpPr>
          <p:nvPr>
            <p:ph type="title" idx="4294967295"/>
          </p:nvPr>
        </p:nvSpPr>
        <p:spPr>
          <a:xfrm>
            <a:off x="1571625" y="2378676"/>
            <a:ext cx="3478429"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chemeClr val="tx1"/>
                </a:solidFill>
                <a:effectLst/>
                <a:uLnTx/>
                <a:uFillTx/>
                <a:latin typeface="+mn-lt"/>
                <a:ea typeface="+mn-ea"/>
                <a:cs typeface="+mn-cs"/>
              </a:rPr>
              <a:t>PAY GAP IN DENMARK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5783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C863D6-2406-4F52-808C-60207902FFD3}"/>
              </a:ext>
            </a:extLst>
          </p:cNvPr>
          <p:cNvSpPr>
            <a:spLocks noGrp="1"/>
          </p:cNvSpPr>
          <p:nvPr>
            <p:ph type="title" idx="4294967295"/>
          </p:nvPr>
        </p:nvSpPr>
        <p:spPr>
          <a:xfrm>
            <a:off x="3556000" y="812800"/>
            <a:ext cx="7392988" cy="1003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4400" b="1" i="0" u="none" strike="noStrike" kern="1200" cap="none" spc="0" normalizeH="0" baseline="0" noProof="0" dirty="0">
                <a:ln>
                  <a:noFill/>
                </a:ln>
                <a:solidFill>
                  <a:schemeClr val="tx1"/>
                </a:solidFill>
                <a:effectLst/>
                <a:uLnTx/>
                <a:uFillTx/>
                <a:latin typeface="+mj-lt"/>
                <a:ea typeface="+mn-ea"/>
                <a:cs typeface="+mn-cs"/>
              </a:rPr>
              <a:t>Main Issues</a:t>
            </a:r>
          </a:p>
        </p:txBody>
      </p:sp>
      <p:sp>
        <p:nvSpPr>
          <p:cNvPr id="5" name="Text Placeholder 4">
            <a:extLst>
              <a:ext uri="{FF2B5EF4-FFF2-40B4-BE49-F238E27FC236}">
                <a16:creationId xmlns:a16="http://schemas.microsoft.com/office/drawing/2014/main" id="{DD90E8A0-47B5-4C06-A154-51531B217229}"/>
              </a:ext>
            </a:extLst>
          </p:cNvPr>
          <p:cNvSpPr>
            <a:spLocks noGrp="1"/>
          </p:cNvSpPr>
          <p:nvPr>
            <p:ph type="body" sz="quarter" idx="13"/>
          </p:nvPr>
        </p:nvSpPr>
        <p:spPr/>
        <p:txBody>
          <a:bodyPr/>
          <a:lstStyle/>
          <a:p>
            <a:pPr marL="0" indent="0">
              <a:buNone/>
            </a:pPr>
            <a:endParaRPr lang="da-DK" dirty="0"/>
          </a:p>
          <a:p>
            <a:r>
              <a:rPr lang="da-DK" sz="2400" dirty="0" err="1"/>
              <a:t>Few</a:t>
            </a:r>
            <a:r>
              <a:rPr lang="da-DK" sz="2400" dirty="0"/>
              <a:t> </a:t>
            </a:r>
            <a:r>
              <a:rPr lang="da-DK" sz="2400" dirty="0" err="1"/>
              <a:t>complaints</a:t>
            </a:r>
            <a:r>
              <a:rPr lang="da-DK" sz="2400" dirty="0"/>
              <a:t> to the </a:t>
            </a:r>
            <a:r>
              <a:rPr lang="da-DK" sz="2400" dirty="0" err="1"/>
              <a:t>Equal</a:t>
            </a:r>
            <a:r>
              <a:rPr lang="da-DK" sz="2400" dirty="0"/>
              <a:t> </a:t>
            </a:r>
            <a:r>
              <a:rPr lang="da-DK" sz="2400" dirty="0" err="1"/>
              <a:t>Protection</a:t>
            </a:r>
            <a:r>
              <a:rPr lang="da-DK" sz="2400" dirty="0"/>
              <a:t> Board </a:t>
            </a:r>
            <a:br>
              <a:rPr lang="da-DK" sz="2400" dirty="0"/>
            </a:br>
            <a:r>
              <a:rPr lang="da-DK" sz="2400" i="1" dirty="0"/>
              <a:t>and</a:t>
            </a:r>
            <a:r>
              <a:rPr lang="da-DK" sz="2400" dirty="0"/>
              <a:t> </a:t>
            </a:r>
            <a:r>
              <a:rPr lang="da-DK" sz="2400" dirty="0" err="1"/>
              <a:t>few</a:t>
            </a:r>
            <a:r>
              <a:rPr lang="da-DK" sz="2400" dirty="0"/>
              <a:t> </a:t>
            </a:r>
            <a:r>
              <a:rPr lang="da-DK" sz="2400" dirty="0" err="1"/>
              <a:t>court</a:t>
            </a:r>
            <a:r>
              <a:rPr lang="da-DK" sz="2400" dirty="0"/>
              <a:t> cases</a:t>
            </a:r>
          </a:p>
          <a:p>
            <a:r>
              <a:rPr lang="da-DK" sz="2400" dirty="0" err="1"/>
              <a:t>Vague</a:t>
            </a:r>
            <a:r>
              <a:rPr lang="da-DK" sz="2400" dirty="0"/>
              <a:t> </a:t>
            </a:r>
            <a:r>
              <a:rPr lang="da-DK" sz="2400" dirty="0" err="1"/>
              <a:t>criteria</a:t>
            </a:r>
            <a:r>
              <a:rPr lang="da-DK" sz="2400" dirty="0"/>
              <a:t> in the </a:t>
            </a:r>
            <a:r>
              <a:rPr lang="da-DK" sz="2400" dirty="0" err="1"/>
              <a:t>law</a:t>
            </a:r>
            <a:endParaRPr lang="da-DK" sz="2400" dirty="0"/>
          </a:p>
          <a:p>
            <a:r>
              <a:rPr lang="da-DK" sz="2400" dirty="0" err="1"/>
              <a:t>Lack</a:t>
            </a:r>
            <a:r>
              <a:rPr lang="da-DK" sz="2400" dirty="0"/>
              <a:t> of </a:t>
            </a:r>
            <a:r>
              <a:rPr lang="da-DK" sz="2400" dirty="0" err="1"/>
              <a:t>transparency</a:t>
            </a:r>
            <a:r>
              <a:rPr lang="da-DK" sz="2400" dirty="0"/>
              <a:t> </a:t>
            </a:r>
            <a:r>
              <a:rPr lang="da-DK" sz="2400" dirty="0" err="1"/>
              <a:t>about</a:t>
            </a:r>
            <a:r>
              <a:rPr lang="da-DK" sz="2400" dirty="0"/>
              <a:t> </a:t>
            </a:r>
            <a:r>
              <a:rPr lang="da-DK" sz="2400" dirty="0" err="1"/>
              <a:t>salaries</a:t>
            </a:r>
            <a:r>
              <a:rPr lang="da-DK" sz="2400" dirty="0"/>
              <a:t> and </a:t>
            </a:r>
            <a:r>
              <a:rPr lang="da-DK" sz="2400" dirty="0" err="1"/>
              <a:t>criterias</a:t>
            </a:r>
            <a:endParaRPr lang="da-DK" sz="2400" dirty="0"/>
          </a:p>
          <a:p>
            <a:r>
              <a:rPr lang="da-DK" sz="2400" dirty="0"/>
              <a:t>High </a:t>
            </a:r>
            <a:r>
              <a:rPr lang="da-DK" sz="2400" dirty="0" err="1"/>
              <a:t>personal</a:t>
            </a:r>
            <a:r>
              <a:rPr lang="da-DK" sz="2400" dirty="0"/>
              <a:t> </a:t>
            </a:r>
            <a:r>
              <a:rPr lang="da-DK" sz="2400" dirty="0" err="1"/>
              <a:t>costs</a:t>
            </a:r>
            <a:endParaRPr lang="da-DK" sz="2400" dirty="0"/>
          </a:p>
          <a:p>
            <a:pPr marL="0" indent="0">
              <a:buNone/>
            </a:pPr>
            <a:endParaRPr lang="da-DK" dirty="0"/>
          </a:p>
        </p:txBody>
      </p:sp>
    </p:spTree>
    <p:custDataLst>
      <p:tags r:id="rId1"/>
    </p:custDataLst>
    <p:extLst>
      <p:ext uri="{BB962C8B-B14F-4D97-AF65-F5344CB8AC3E}">
        <p14:creationId xmlns:p14="http://schemas.microsoft.com/office/powerpoint/2010/main" val="3197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E5A0E34-0B15-3971-BB1B-EA6CC2C510D6}"/>
              </a:ext>
            </a:extLst>
          </p:cNvPr>
          <p:cNvSpPr txBox="1">
            <a:spLocks noGrp="1"/>
          </p:cNvSpPr>
          <p:nvPr>
            <p:ph type="title" idx="4294967295"/>
          </p:nvPr>
        </p:nvSpPr>
        <p:spPr>
          <a:xfrm>
            <a:off x="1571625" y="2497097"/>
            <a:ext cx="4850028"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chemeClr val="tx1"/>
                </a:solidFill>
                <a:effectLst/>
                <a:uLnTx/>
                <a:uFillTx/>
                <a:latin typeface="+mn-lt"/>
                <a:ea typeface="+mn-ea"/>
                <a:cs typeface="+mn-cs"/>
              </a:rPr>
              <a:t>Danish Equal Pay Act section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ladsholder til tekst 2">
            <a:extLst>
              <a:ext uri="{FF2B5EF4-FFF2-40B4-BE49-F238E27FC236}">
                <a16:creationId xmlns:a16="http://schemas.microsoft.com/office/drawing/2014/main" id="{02704409-B77E-3242-8AD1-F20DEC3C3907}"/>
              </a:ext>
            </a:extLst>
          </p:cNvPr>
          <p:cNvSpPr>
            <a:spLocks noGrp="1"/>
          </p:cNvSpPr>
          <p:nvPr>
            <p:ph type="body" sz="quarter" idx="10"/>
          </p:nvPr>
        </p:nvSpPr>
        <p:spPr>
          <a:xfrm>
            <a:off x="1571625" y="2967038"/>
            <a:ext cx="9048750" cy="2861061"/>
          </a:xfrm>
        </p:spPr>
        <p:txBody>
          <a:bodyPr>
            <a:normAutofit/>
          </a:bodyPr>
          <a:lstStyle/>
          <a:p>
            <a:r>
              <a:rPr lang="en-GB" sz="2400" dirty="0"/>
              <a:t>1. There shall be no discrimination in pay on grounds of sex in contravention of this Act. This applies to both direct discrimination and indirect discrimination.</a:t>
            </a:r>
          </a:p>
          <a:p>
            <a:endParaRPr lang="da-DK" sz="2400" dirty="0"/>
          </a:p>
          <a:p>
            <a:r>
              <a:rPr lang="da-DK" sz="2400" dirty="0" err="1"/>
              <a:t>Entry</a:t>
            </a:r>
            <a:r>
              <a:rPr lang="da-DK" sz="2400" dirty="0"/>
              <a:t> </a:t>
            </a:r>
            <a:r>
              <a:rPr lang="da-DK" sz="2400" dirty="0" err="1"/>
              <a:t>into</a:t>
            </a:r>
            <a:r>
              <a:rPr lang="da-DK" sz="2400" dirty="0"/>
              <a:t> force: 1976</a:t>
            </a:r>
          </a:p>
          <a:p>
            <a:r>
              <a:rPr lang="da-DK" sz="2400" dirty="0" err="1"/>
              <a:t>Later</a:t>
            </a:r>
            <a:r>
              <a:rPr lang="da-DK" sz="2400" dirty="0"/>
              <a:t>: </a:t>
            </a:r>
            <a:r>
              <a:rPr lang="da-DK" sz="2400" dirty="0" err="1"/>
              <a:t>Implementation</a:t>
            </a:r>
            <a:r>
              <a:rPr lang="da-DK" sz="2400" dirty="0"/>
              <a:t> of DIRECTIVE 2006/54/EC</a:t>
            </a:r>
          </a:p>
          <a:p>
            <a:endParaRPr lang="da-DK" i="1" dirty="0"/>
          </a:p>
          <a:p>
            <a:endParaRPr lang="en-GB" i="1" dirty="0"/>
          </a:p>
        </p:txBody>
      </p:sp>
      <p:cxnSp>
        <p:nvCxnSpPr>
          <p:cNvPr id="10" name="Straight Connector 9">
            <a:extLst>
              <a:ext uri="{FF2B5EF4-FFF2-40B4-BE49-F238E27FC236}">
                <a16:creationId xmlns:a16="http://schemas.microsoft.com/office/drawing/2014/main" id="{8D783220-F1D9-BB49-90C6-90FBCA18C774}"/>
              </a:ext>
              <a:ext uri="{C183D7F6-B498-43B3-948B-1728B52AA6E4}">
                <adec:decorative xmlns:adec="http://schemas.microsoft.com/office/drawing/2017/decorative" val="1"/>
              </a:ext>
            </a:extLst>
          </p:cNvPr>
          <p:cNvCxnSpPr>
            <a:cxnSpLocks/>
          </p:cNvCxnSpPr>
          <p:nvPr/>
        </p:nvCxnSpPr>
        <p:spPr>
          <a:xfrm flipH="1">
            <a:off x="1660412" y="2382256"/>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9">
            <a:extLst>
              <a:ext uri="{FF2B5EF4-FFF2-40B4-BE49-F238E27FC236}">
                <a16:creationId xmlns:a16="http://schemas.microsoft.com/office/drawing/2014/main" id="{A4A143A5-DE9E-244B-946B-5147F8F3A8A5}"/>
              </a:ext>
              <a:ext uri="{C183D7F6-B498-43B3-948B-1728B52AA6E4}">
                <adec:decorative xmlns:adec="http://schemas.microsoft.com/office/drawing/2017/decorative" val="1"/>
              </a:ext>
            </a:extLst>
          </p:cNvPr>
          <p:cNvCxnSpPr>
            <a:cxnSpLocks/>
          </p:cNvCxnSpPr>
          <p:nvPr/>
        </p:nvCxnSpPr>
        <p:spPr>
          <a:xfrm flipH="1">
            <a:off x="1660412" y="5828100"/>
            <a:ext cx="747029" cy="0"/>
          </a:xfrm>
          <a:prstGeom prst="line">
            <a:avLst/>
          </a:prstGeom>
          <a:ln w="111125">
            <a:solidFill>
              <a:schemeClr val="tx1"/>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6209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00"/>
                                        <p:tgtEl>
                                          <p:spTgt spid="10"/>
                                        </p:tgtEl>
                                      </p:cBhvr>
                                    </p:animEffect>
                                  </p:childTnLst>
                                </p:cTn>
                              </p:par>
                            </p:childTnLst>
                          </p:cTn>
                        </p:par>
                        <p:par>
                          <p:cTn id="8" fill="hold">
                            <p:stCondLst>
                              <p:cond delay="14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A4E498-BB0A-40D6-AB59-AC97A1B9A3E8}"/>
              </a:ext>
            </a:extLst>
          </p:cNvPr>
          <p:cNvSpPr>
            <a:spLocks noGrp="1"/>
          </p:cNvSpPr>
          <p:nvPr>
            <p:ph type="body" sz="quarter" idx="10"/>
          </p:nvPr>
        </p:nvSpPr>
        <p:spPr>
          <a:xfrm>
            <a:off x="1571625" y="2967037"/>
            <a:ext cx="9048750" cy="2894117"/>
          </a:xfrm>
        </p:spPr>
        <p:txBody>
          <a:bodyPr>
            <a:normAutofit/>
          </a:bodyPr>
          <a:lstStyle/>
          <a:p>
            <a:r>
              <a:rPr lang="en-GB" sz="2800" dirty="0"/>
              <a:t>2. Every employer shall provide women and men equal pay in respect of all elements of pay and conditions of pay, for equal work or for work to which equal value is attributed.</a:t>
            </a:r>
            <a:endParaRPr lang="da-DK" sz="2800" dirty="0"/>
          </a:p>
          <a:p>
            <a:r>
              <a:rPr lang="da-DK" sz="2800" dirty="0"/>
              <a:t>3. </a:t>
            </a:r>
            <a:r>
              <a:rPr lang="en-GB" sz="2800" dirty="0"/>
              <a:t>The assessment of the value of the work must be based on an overall assessment of relevant qualifications and other relevant factors</a:t>
            </a:r>
            <a:endParaRPr lang="da-DK" sz="2800" dirty="0"/>
          </a:p>
        </p:txBody>
      </p:sp>
      <p:sp>
        <p:nvSpPr>
          <p:cNvPr id="5" name="Titre 4">
            <a:extLst>
              <a:ext uri="{FF2B5EF4-FFF2-40B4-BE49-F238E27FC236}">
                <a16:creationId xmlns:a16="http://schemas.microsoft.com/office/drawing/2014/main" id="{BF082B13-5AAC-1613-5AA5-5D742A03FF4B}"/>
              </a:ext>
            </a:extLst>
          </p:cNvPr>
          <p:cNvSpPr txBox="1">
            <a:spLocks noGrp="1"/>
          </p:cNvSpPr>
          <p:nvPr>
            <p:ph type="title" idx="4294967295"/>
          </p:nvPr>
        </p:nvSpPr>
        <p:spPr>
          <a:xfrm>
            <a:off x="1571625" y="2373529"/>
            <a:ext cx="4850028"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chemeClr val="tx1"/>
                </a:solidFill>
                <a:effectLst/>
                <a:uLnTx/>
                <a:uFillTx/>
                <a:latin typeface="+mn-lt"/>
                <a:ea typeface="+mn-ea"/>
                <a:cs typeface="+mn-cs"/>
              </a:rPr>
              <a:t>Danish Equal Pay Act </a:t>
            </a:r>
            <a:r>
              <a:rPr lang="da-DK" sz="2800" dirty="0">
                <a:latin typeface="+mn-lt"/>
                <a:ea typeface="+mn-ea"/>
                <a:cs typeface="+mn-cs"/>
              </a:rPr>
              <a:t>- </a:t>
            </a:r>
            <a:r>
              <a:rPr kumimoji="0" lang="da-DK" sz="2800" b="1" i="0" u="none" strike="noStrike" kern="1200" cap="none" spc="0" normalizeH="0" baseline="0" noProof="0" dirty="0">
                <a:ln>
                  <a:noFill/>
                </a:ln>
                <a:solidFill>
                  <a:schemeClr val="tx1"/>
                </a:solidFill>
                <a:effectLst/>
                <a:uLnTx/>
                <a:uFillTx/>
                <a:latin typeface="+mn-lt"/>
                <a:ea typeface="+mn-ea"/>
                <a:cs typeface="+mn-cs"/>
              </a:rPr>
              <a:t>Section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52151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CCAF77-83AB-4638-BBAB-1B76640F680A}"/>
              </a:ext>
            </a:extLst>
          </p:cNvPr>
          <p:cNvSpPr>
            <a:spLocks noGrp="1"/>
          </p:cNvSpPr>
          <p:nvPr>
            <p:ph type="title" idx="4294967295"/>
          </p:nvPr>
        </p:nvSpPr>
        <p:spPr>
          <a:xfrm>
            <a:off x="3556000" y="812800"/>
            <a:ext cx="7392988" cy="1003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schemeClr val="tx1"/>
                </a:solidFill>
                <a:effectLst/>
                <a:uLnTx/>
                <a:uFillTx/>
                <a:latin typeface="+mj-lt"/>
                <a:ea typeface="+mn-ea"/>
                <a:cs typeface="+mn-cs"/>
              </a:rPr>
              <a:t>REPORT ON THE EXPERIENCES OF APPLICANTS IN </a:t>
            </a:r>
            <a:br>
              <a:rPr kumimoji="0" lang="da-DK" sz="2400" b="1" i="0" u="none" strike="noStrike" kern="1200" cap="none" spc="0" normalizeH="0" baseline="0" noProof="0" dirty="0">
                <a:ln>
                  <a:noFill/>
                </a:ln>
                <a:solidFill>
                  <a:schemeClr val="tx1"/>
                </a:solidFill>
                <a:effectLst/>
                <a:uLnTx/>
                <a:uFillTx/>
                <a:latin typeface="+mj-lt"/>
                <a:ea typeface="+mn-ea"/>
                <a:cs typeface="+mn-cs"/>
              </a:rPr>
            </a:br>
            <a:r>
              <a:rPr kumimoji="0" lang="da-DK" sz="2400" b="1" i="0" u="none" strike="noStrike" kern="1200" cap="none" spc="0" normalizeH="0" baseline="0" noProof="0" dirty="0">
                <a:ln>
                  <a:noFill/>
                </a:ln>
                <a:solidFill>
                  <a:schemeClr val="tx1"/>
                </a:solidFill>
                <a:effectLst/>
                <a:uLnTx/>
                <a:uFillTx/>
                <a:latin typeface="+mj-lt"/>
                <a:ea typeface="+mn-ea"/>
                <a:cs typeface="+mn-cs"/>
              </a:rPr>
              <a:t>EQUAL PAY CASES </a:t>
            </a:r>
            <a:r>
              <a:rPr kumimoji="0" lang="da-DK" sz="2800" b="1" i="0" u="none" strike="noStrike" kern="1200" cap="none" spc="0" normalizeH="0" baseline="0" noProof="0" dirty="0">
                <a:ln>
                  <a:noFill/>
                </a:ln>
                <a:solidFill>
                  <a:schemeClr val="tx1"/>
                </a:solidFill>
                <a:effectLst/>
                <a:uLnTx/>
                <a:uFillTx/>
                <a:latin typeface="+mj-lt"/>
                <a:ea typeface="+mn-ea"/>
                <a:cs typeface="+mn-cs"/>
              </a:rPr>
              <a:t>(DIHR 2014)</a:t>
            </a:r>
          </a:p>
        </p:txBody>
      </p:sp>
      <p:sp>
        <p:nvSpPr>
          <p:cNvPr id="2" name="Text Placeholder 1">
            <a:extLst>
              <a:ext uri="{FF2B5EF4-FFF2-40B4-BE49-F238E27FC236}">
                <a16:creationId xmlns:a16="http://schemas.microsoft.com/office/drawing/2014/main" id="{91B8359A-4C0E-4868-846F-1D652063EB3A}"/>
              </a:ext>
            </a:extLst>
          </p:cNvPr>
          <p:cNvSpPr>
            <a:spLocks noGrp="1"/>
          </p:cNvSpPr>
          <p:nvPr>
            <p:ph type="body" sz="quarter" idx="13"/>
          </p:nvPr>
        </p:nvSpPr>
        <p:spPr>
          <a:xfrm>
            <a:off x="3556591" y="1568754"/>
            <a:ext cx="7392354" cy="4352925"/>
          </a:xfrm>
        </p:spPr>
        <p:txBody>
          <a:body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Taboo on discussing wages</a:t>
            </a:r>
          </a:p>
          <a:p>
            <a:pPr marL="457200" indent="-457200">
              <a:buFont typeface="Arial" panose="020B0604020202020204" pitchFamily="34" charset="0"/>
              <a:buChar char="•"/>
            </a:pPr>
            <a:r>
              <a:rPr lang="en-GB" dirty="0"/>
              <a:t>Difficulties with establishing the facts</a:t>
            </a:r>
          </a:p>
          <a:p>
            <a:pPr marL="457200" indent="-457200">
              <a:buFont typeface="Arial" panose="020B0604020202020204" pitchFamily="34" charset="0"/>
              <a:buChar char="•"/>
            </a:pPr>
            <a:r>
              <a:rPr lang="en-GB" dirty="0"/>
              <a:t>Lack of transparency about the wage statistics and policies</a:t>
            </a:r>
          </a:p>
          <a:p>
            <a:pPr marL="457200" indent="-457200">
              <a:buFont typeface="Arial" panose="020B0604020202020204" pitchFamily="34" charset="0"/>
              <a:buChar char="•"/>
            </a:pPr>
            <a:r>
              <a:rPr lang="en-GB" dirty="0"/>
              <a:t>Inadequate information and counselling</a:t>
            </a:r>
          </a:p>
          <a:p>
            <a:pPr marL="457200" indent="-457200">
              <a:buFont typeface="Arial" panose="020B0604020202020204" pitchFamily="34" charset="0"/>
              <a:buChar char="•"/>
            </a:pPr>
            <a:r>
              <a:rPr lang="en-GB" dirty="0"/>
              <a:t>Fear of victimisation</a:t>
            </a:r>
          </a:p>
          <a:p>
            <a:pPr marL="457200" indent="-457200"/>
            <a:r>
              <a:rPr lang="en-GB" dirty="0"/>
              <a:t>Discomfort at work – especially after an individual case</a:t>
            </a:r>
          </a:p>
          <a:p>
            <a:pPr marL="457200" indent="-457200"/>
            <a:r>
              <a:rPr lang="en-GB" dirty="0"/>
              <a:t>Lengthy proceedings and few appeal cases</a:t>
            </a:r>
          </a:p>
          <a:p>
            <a:pPr marL="457200" indent="-457200">
              <a:buFont typeface="Arial" panose="020B0604020202020204" pitchFamily="34" charset="0"/>
              <a:buChar char="•"/>
            </a:pPr>
            <a:r>
              <a:rPr lang="en-GB" dirty="0"/>
              <a:t>Lack of dialogue with the Board of Equal Treatment</a:t>
            </a:r>
          </a:p>
          <a:p>
            <a:pPr marL="457200" indent="-457200">
              <a:buFont typeface="Arial" panose="020B0604020202020204" pitchFamily="34" charset="0"/>
              <a:buChar char="•"/>
            </a:pPr>
            <a:endParaRPr lang="en-GB" dirty="0"/>
          </a:p>
          <a:p>
            <a:endParaRPr lang="en-GB" dirty="0"/>
          </a:p>
        </p:txBody>
      </p:sp>
      <p:pic>
        <p:nvPicPr>
          <p:cNvPr id="1026" name="Picture 2">
            <a:extLst>
              <a:ext uri="{FF2B5EF4-FFF2-40B4-BE49-F238E27FC236}">
                <a16:creationId xmlns:a16="http://schemas.microsoft.com/office/drawing/2014/main" id="{7BA01C1C-8182-441E-AAF3-F4BEB4E9209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22618"/>
            <a:ext cx="3448589" cy="25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57DBA1-331A-47E1-B587-58BA006E6E6E}"/>
              </a:ext>
            </a:extLst>
          </p:cNvPr>
          <p:cNvSpPr>
            <a:spLocks noGrp="1"/>
          </p:cNvSpPr>
          <p:nvPr>
            <p:ph type="body" sz="quarter" idx="10"/>
          </p:nvPr>
        </p:nvSpPr>
        <p:spPr>
          <a:xfrm>
            <a:off x="1271179" y="2435339"/>
            <a:ext cx="9048750" cy="3418772"/>
          </a:xfrm>
        </p:spPr>
        <p:txBody>
          <a:bodyPr>
            <a:normAutofit lnSpcReduction="10000"/>
          </a:bodyPr>
          <a:lstStyle/>
          <a:p>
            <a:endParaRPr lang="da-DK" b="1" dirty="0"/>
          </a:p>
          <a:p>
            <a:pPr marL="457200" indent="-457200">
              <a:buFont typeface="Arial" panose="020B0604020202020204" pitchFamily="34" charset="0"/>
              <a:buChar char="•"/>
            </a:pPr>
            <a:r>
              <a:rPr lang="en-GB" sz="2600" dirty="0"/>
              <a:t>Guidelines to the legislation </a:t>
            </a:r>
            <a:br>
              <a:rPr lang="en-GB" sz="2600" dirty="0"/>
            </a:br>
            <a:r>
              <a:rPr lang="en-GB" sz="2600" dirty="0"/>
              <a:t>with clarification of concepts</a:t>
            </a:r>
          </a:p>
          <a:p>
            <a:pPr marL="457200" indent="-457200">
              <a:buFont typeface="Arial" panose="020B0604020202020204" pitchFamily="34" charset="0"/>
              <a:buChar char="•"/>
            </a:pPr>
            <a:r>
              <a:rPr lang="en-GB" sz="2600" dirty="0"/>
              <a:t>General information about the rules</a:t>
            </a:r>
          </a:p>
          <a:p>
            <a:pPr marL="457200" indent="-457200">
              <a:buFont typeface="Arial" panose="020B0604020202020204" pitchFamily="34" charset="0"/>
              <a:buChar char="•"/>
            </a:pPr>
            <a:r>
              <a:rPr lang="en-GB" sz="2600" dirty="0"/>
              <a:t>Education of union representatives</a:t>
            </a:r>
          </a:p>
          <a:p>
            <a:pPr marL="457200" indent="-457200">
              <a:buFont typeface="Arial" panose="020B0604020202020204" pitchFamily="34" charset="0"/>
              <a:buChar char="•"/>
            </a:pPr>
            <a:r>
              <a:rPr lang="en-GB" sz="2600" dirty="0"/>
              <a:t>Obligation for employer to inform about rights</a:t>
            </a:r>
          </a:p>
          <a:p>
            <a:pPr marL="457200" indent="-457200">
              <a:buFont typeface="Arial" panose="020B0604020202020204" pitchFamily="34" charset="0"/>
              <a:buChar char="•"/>
            </a:pPr>
            <a:r>
              <a:rPr lang="en-GB" sz="2600" dirty="0"/>
              <a:t>Offer of subsequent mediation after cases</a:t>
            </a:r>
          </a:p>
          <a:p>
            <a:pPr marL="457200" indent="-457200">
              <a:buFont typeface="Arial" panose="020B0604020202020204" pitchFamily="34" charset="0"/>
              <a:buChar char="•"/>
            </a:pPr>
            <a:endParaRPr lang="en-GB" dirty="0"/>
          </a:p>
        </p:txBody>
      </p:sp>
      <p:sp>
        <p:nvSpPr>
          <p:cNvPr id="5" name="Titre 4">
            <a:extLst>
              <a:ext uri="{FF2B5EF4-FFF2-40B4-BE49-F238E27FC236}">
                <a16:creationId xmlns:a16="http://schemas.microsoft.com/office/drawing/2014/main" id="{2A639E21-253D-8B5F-A6E0-4419A743ADCA}"/>
              </a:ext>
            </a:extLst>
          </p:cNvPr>
          <p:cNvSpPr txBox="1">
            <a:spLocks noGrp="1"/>
          </p:cNvSpPr>
          <p:nvPr>
            <p:ph type="title" idx="4294967295"/>
          </p:nvPr>
        </p:nvSpPr>
        <p:spPr>
          <a:xfrm>
            <a:off x="1694111" y="2523779"/>
            <a:ext cx="3429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mn-lt"/>
                <a:ea typeface="+mn-ea"/>
                <a:cs typeface="+mn-cs"/>
              </a:rPr>
              <a:t>Recommendations</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3009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F55AC-0BBE-4932-A86C-920D62F00EDE}"/>
              </a:ext>
            </a:extLst>
          </p:cNvPr>
          <p:cNvSpPr>
            <a:spLocks noGrp="1"/>
          </p:cNvSpPr>
          <p:nvPr>
            <p:ph type="title" idx="4294967295"/>
          </p:nvPr>
        </p:nvSpPr>
        <p:spPr>
          <a:xfrm>
            <a:off x="3556000" y="812800"/>
            <a:ext cx="7392988" cy="1003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dirty="0">
                <a:ln>
                  <a:noFill/>
                </a:ln>
                <a:solidFill>
                  <a:schemeClr val="tx1"/>
                </a:solidFill>
                <a:effectLst/>
                <a:uLnTx/>
                <a:uFillTx/>
                <a:latin typeface="+mj-lt"/>
                <a:ea typeface="+mn-ea"/>
                <a:cs typeface="+mn-cs"/>
              </a:rPr>
              <a:t>REPORT ON EQUAL PAY IN THE </a:t>
            </a:r>
            <a:br>
              <a:rPr kumimoji="0" lang="da-DK" sz="3200" b="1" i="0" u="none" strike="noStrike" kern="1200" cap="none" spc="0" normalizeH="0" baseline="0" noProof="0" dirty="0">
                <a:ln>
                  <a:noFill/>
                </a:ln>
                <a:solidFill>
                  <a:schemeClr val="tx1"/>
                </a:solidFill>
                <a:effectLst/>
                <a:uLnTx/>
                <a:uFillTx/>
                <a:latin typeface="+mj-lt"/>
                <a:ea typeface="+mn-ea"/>
                <a:cs typeface="+mn-cs"/>
              </a:rPr>
            </a:br>
            <a:r>
              <a:rPr kumimoji="0" lang="da-DK" sz="3200" b="1" i="0" u="none" strike="noStrike" kern="1200" cap="none" spc="0" normalizeH="0" baseline="0" noProof="0" dirty="0">
                <a:ln>
                  <a:noFill/>
                </a:ln>
                <a:solidFill>
                  <a:schemeClr val="tx1"/>
                </a:solidFill>
                <a:effectLst/>
                <a:uLnTx/>
                <a:uFillTx/>
                <a:latin typeface="+mj-lt"/>
                <a:ea typeface="+mn-ea"/>
                <a:cs typeface="+mn-cs"/>
              </a:rPr>
              <a:t>PUBLIC SECTOR (DIHR 2020)</a:t>
            </a:r>
            <a:endParaRPr kumimoji="0" lang="en-GB" sz="32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 Placeholder 1">
            <a:extLst>
              <a:ext uri="{FF2B5EF4-FFF2-40B4-BE49-F238E27FC236}">
                <a16:creationId xmlns:a16="http://schemas.microsoft.com/office/drawing/2014/main" id="{BCCA8D2D-CA52-4E2E-B86D-11CD180408D1}"/>
              </a:ext>
            </a:extLst>
          </p:cNvPr>
          <p:cNvSpPr>
            <a:spLocks noGrp="1"/>
          </p:cNvSpPr>
          <p:nvPr>
            <p:ph type="body" sz="quarter" idx="13"/>
          </p:nvPr>
        </p:nvSpPr>
        <p:spPr/>
        <p:txBody>
          <a:bodyPr>
            <a:normAutofit/>
          </a:bodyPr>
          <a:lstStyle/>
          <a:p>
            <a:r>
              <a:rPr lang="da-DK" dirty="0" err="1"/>
              <a:t>Gender</a:t>
            </a:r>
            <a:r>
              <a:rPr lang="da-DK" dirty="0"/>
              <a:t> segregation on the </a:t>
            </a:r>
            <a:r>
              <a:rPr lang="da-DK" dirty="0" err="1"/>
              <a:t>labour</a:t>
            </a:r>
            <a:r>
              <a:rPr lang="da-DK" dirty="0"/>
              <a:t> </a:t>
            </a:r>
            <a:r>
              <a:rPr lang="da-DK" dirty="0" err="1"/>
              <a:t>market</a:t>
            </a:r>
            <a:endParaRPr lang="da-DK" dirty="0"/>
          </a:p>
          <a:p>
            <a:r>
              <a:rPr lang="da-DK" dirty="0"/>
              <a:t>Persistent pay </a:t>
            </a:r>
            <a:r>
              <a:rPr lang="da-DK" dirty="0" err="1"/>
              <a:t>gap</a:t>
            </a:r>
            <a:r>
              <a:rPr lang="da-DK" dirty="0"/>
              <a:t> </a:t>
            </a:r>
            <a:r>
              <a:rPr lang="da-DK" dirty="0" err="1"/>
              <a:t>between</a:t>
            </a:r>
            <a:r>
              <a:rPr lang="da-DK" dirty="0"/>
              <a:t> men and </a:t>
            </a:r>
            <a:r>
              <a:rPr lang="da-DK" dirty="0" err="1"/>
              <a:t>women</a:t>
            </a:r>
            <a:r>
              <a:rPr lang="da-DK" dirty="0"/>
              <a:t> </a:t>
            </a:r>
            <a:br>
              <a:rPr lang="da-DK" dirty="0"/>
            </a:br>
            <a:r>
              <a:rPr lang="da-DK" dirty="0"/>
              <a:t>(</a:t>
            </a:r>
            <a:r>
              <a:rPr lang="da-DK" dirty="0" err="1"/>
              <a:t>despite</a:t>
            </a:r>
            <a:r>
              <a:rPr lang="da-DK" dirty="0"/>
              <a:t> </a:t>
            </a:r>
            <a:r>
              <a:rPr lang="da-DK" dirty="0" err="1"/>
              <a:t>equivalent</a:t>
            </a:r>
            <a:r>
              <a:rPr lang="da-DK" dirty="0"/>
              <a:t> </a:t>
            </a:r>
            <a:r>
              <a:rPr lang="da-DK" dirty="0" err="1"/>
              <a:t>levels</a:t>
            </a:r>
            <a:r>
              <a:rPr lang="da-DK" dirty="0"/>
              <a:t> of </a:t>
            </a:r>
            <a:r>
              <a:rPr lang="da-DK" dirty="0" err="1"/>
              <a:t>education</a:t>
            </a:r>
            <a:r>
              <a:rPr lang="da-DK" dirty="0"/>
              <a:t>)</a:t>
            </a:r>
          </a:p>
          <a:p>
            <a:r>
              <a:rPr lang="da-DK" dirty="0" err="1"/>
              <a:t>Lower</a:t>
            </a:r>
            <a:r>
              <a:rPr lang="da-DK" dirty="0"/>
              <a:t> </a:t>
            </a:r>
            <a:r>
              <a:rPr lang="da-DK" dirty="0" err="1"/>
              <a:t>wages</a:t>
            </a:r>
            <a:r>
              <a:rPr lang="da-DK" dirty="0"/>
              <a:t> in professions with a high proportion of </a:t>
            </a:r>
            <a:r>
              <a:rPr lang="da-DK" dirty="0" err="1"/>
              <a:t>women</a:t>
            </a:r>
            <a:r>
              <a:rPr lang="da-DK" dirty="0"/>
              <a:t> </a:t>
            </a:r>
          </a:p>
          <a:p>
            <a:r>
              <a:rPr lang="da-DK" dirty="0" err="1"/>
              <a:t>Static</a:t>
            </a:r>
            <a:r>
              <a:rPr lang="da-DK" dirty="0"/>
              <a:t> </a:t>
            </a:r>
            <a:r>
              <a:rPr lang="da-DK" dirty="0" err="1"/>
              <a:t>salary</a:t>
            </a:r>
            <a:r>
              <a:rPr lang="da-DK" dirty="0"/>
              <a:t> </a:t>
            </a:r>
            <a:r>
              <a:rPr lang="da-DK" dirty="0" err="1"/>
              <a:t>hierarchy</a:t>
            </a:r>
            <a:r>
              <a:rPr lang="da-DK" dirty="0"/>
              <a:t> for civil </a:t>
            </a:r>
            <a:r>
              <a:rPr lang="da-DK" dirty="0" err="1"/>
              <a:t>servants</a:t>
            </a:r>
            <a:r>
              <a:rPr lang="da-DK" dirty="0"/>
              <a:t> from 1969</a:t>
            </a:r>
          </a:p>
          <a:p>
            <a:r>
              <a:rPr lang="da-DK" dirty="0" err="1"/>
              <a:t>Lack</a:t>
            </a:r>
            <a:r>
              <a:rPr lang="da-DK" dirty="0"/>
              <a:t> of </a:t>
            </a:r>
            <a:r>
              <a:rPr lang="da-DK" dirty="0" err="1"/>
              <a:t>objectivity</a:t>
            </a:r>
            <a:r>
              <a:rPr lang="da-DK" dirty="0"/>
              <a:t> and </a:t>
            </a:r>
            <a:r>
              <a:rPr lang="da-DK" dirty="0" err="1"/>
              <a:t>transparency</a:t>
            </a:r>
            <a:r>
              <a:rPr lang="da-DK" dirty="0"/>
              <a:t> </a:t>
            </a:r>
            <a:r>
              <a:rPr lang="da-DK" dirty="0" err="1"/>
              <a:t>about</a:t>
            </a:r>
            <a:r>
              <a:rPr lang="da-DK" dirty="0"/>
              <a:t> </a:t>
            </a:r>
            <a:r>
              <a:rPr lang="da-DK" dirty="0" err="1"/>
              <a:t>criteria</a:t>
            </a:r>
            <a:endParaRPr lang="da-DK" dirty="0"/>
          </a:p>
          <a:p>
            <a:endParaRPr lang="da-DK" dirty="0"/>
          </a:p>
          <a:p>
            <a:r>
              <a:rPr lang="da-DK" dirty="0"/>
              <a:t>Professions like </a:t>
            </a:r>
            <a:r>
              <a:rPr lang="da-DK" dirty="0" err="1"/>
              <a:t>librarians</a:t>
            </a:r>
            <a:r>
              <a:rPr lang="da-DK" dirty="0"/>
              <a:t>, </a:t>
            </a:r>
            <a:r>
              <a:rPr lang="da-DK" dirty="0" err="1"/>
              <a:t>teachers</a:t>
            </a:r>
            <a:r>
              <a:rPr lang="da-DK" dirty="0"/>
              <a:t>, </a:t>
            </a:r>
            <a:r>
              <a:rPr lang="da-DK" dirty="0" err="1"/>
              <a:t>prison</a:t>
            </a:r>
            <a:r>
              <a:rPr lang="da-DK" dirty="0"/>
              <a:t> </a:t>
            </a:r>
            <a:r>
              <a:rPr lang="da-DK" dirty="0" err="1"/>
              <a:t>guards</a:t>
            </a:r>
            <a:r>
              <a:rPr lang="da-DK" dirty="0"/>
              <a:t>, nurses, </a:t>
            </a:r>
            <a:br>
              <a:rPr lang="da-DK" dirty="0"/>
            </a:br>
            <a:r>
              <a:rPr lang="da-DK" dirty="0" err="1"/>
              <a:t>midwives</a:t>
            </a:r>
            <a:r>
              <a:rPr lang="da-DK" dirty="0"/>
              <a:t>, doctors, </a:t>
            </a:r>
            <a:r>
              <a:rPr lang="da-DK" dirty="0" err="1"/>
              <a:t>care</a:t>
            </a:r>
            <a:r>
              <a:rPr lang="da-DK" dirty="0"/>
              <a:t> </a:t>
            </a:r>
            <a:r>
              <a:rPr lang="da-DK" dirty="0" err="1"/>
              <a:t>worker</a:t>
            </a:r>
            <a:r>
              <a:rPr lang="da-DK" dirty="0"/>
              <a:t>, police officers, social </a:t>
            </a:r>
            <a:r>
              <a:rPr lang="da-DK" dirty="0" err="1"/>
              <a:t>workers</a:t>
            </a:r>
            <a:r>
              <a:rPr lang="da-DK" dirty="0"/>
              <a:t>, </a:t>
            </a:r>
            <a:r>
              <a:rPr lang="da-DK" dirty="0" err="1"/>
              <a:t>railroad</a:t>
            </a:r>
            <a:r>
              <a:rPr lang="da-DK" dirty="0"/>
              <a:t> </a:t>
            </a:r>
            <a:r>
              <a:rPr lang="da-DK" dirty="0" err="1"/>
              <a:t>engineers</a:t>
            </a:r>
            <a:r>
              <a:rPr lang="da-DK" dirty="0"/>
              <a:t>, </a:t>
            </a:r>
            <a:r>
              <a:rPr lang="da-DK" dirty="0" err="1"/>
              <a:t>day</a:t>
            </a:r>
            <a:r>
              <a:rPr lang="da-DK" dirty="0"/>
              <a:t> </a:t>
            </a:r>
            <a:r>
              <a:rPr lang="da-DK" dirty="0" err="1"/>
              <a:t>care</a:t>
            </a:r>
            <a:r>
              <a:rPr lang="da-DK" dirty="0"/>
              <a:t> </a:t>
            </a:r>
            <a:r>
              <a:rPr lang="da-DK" dirty="0" err="1"/>
              <a:t>teachers</a:t>
            </a:r>
            <a:endParaRPr lang="en-GB" dirty="0"/>
          </a:p>
        </p:txBody>
      </p:sp>
      <p:pic>
        <p:nvPicPr>
          <p:cNvPr id="1026" name="Picture 2">
            <a:extLst>
              <a:ext uri="{FF2B5EF4-FFF2-40B4-BE49-F238E27FC236}">
                <a16:creationId xmlns:a16="http://schemas.microsoft.com/office/drawing/2014/main" id="{44EAFD6C-810D-4388-A8D0-D7376F861CD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3530"/>
            <a:ext cx="3594573" cy="462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JHcbWKk"/>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EMPLAFYSLIDEID" val="63736841162814370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jokr\AppData\Local\Temp\Templafy\PowerPointVsto\Assets\d6bafad8-28b8-4589-bdde-dc7d97425ec2.jpeg"/>
</p:tagLst>
</file>

<file path=ppt/tags/tag17.xml><?xml version="1.0" encoding="utf-8"?>
<p:tagLst xmlns:a="http://schemas.openxmlformats.org/drawingml/2006/main" xmlns:r="http://schemas.openxmlformats.org/officeDocument/2006/relationships" xmlns:p="http://schemas.openxmlformats.org/presentationml/2006/main">
  <p:tag name="TEMPLAFYSLIDEID" val="637368411628143704"/>
</p:tagLst>
</file>

<file path=ppt/tags/tag18.xml><?xml version="1.0" encoding="utf-8"?>
<p:tagLst xmlns:a="http://schemas.openxmlformats.org/drawingml/2006/main" xmlns:r="http://schemas.openxmlformats.org/officeDocument/2006/relationships" xmlns:p="http://schemas.openxmlformats.org/presentationml/2006/main">
  <p:tag name="TEMPLAFYSLIDEID" val="637368385849134784"/>
</p:tagLst>
</file>

<file path=ppt/tags/tag19.xml><?xml version="1.0" encoding="utf-8"?>
<p:tagLst xmlns:a="http://schemas.openxmlformats.org/drawingml/2006/main" xmlns:r="http://schemas.openxmlformats.org/officeDocument/2006/relationships" xmlns:p="http://schemas.openxmlformats.org/presentationml/2006/main">
  <p:tag name="TEMPLAFYSLIDEID" val="63736841162814371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EMPLAFYSLIDEID" val="637368385849134771"/>
</p:tagLst>
</file>

<file path=ppt/tags/tag21.xml><?xml version="1.0" encoding="utf-8"?>
<p:tagLst xmlns:a="http://schemas.openxmlformats.org/drawingml/2006/main" xmlns:r="http://schemas.openxmlformats.org/officeDocument/2006/relationships" xmlns:p="http://schemas.openxmlformats.org/presentationml/2006/main">
  <p:tag name="TEMPLAFYSLIDEID" val="637368385849134770"/>
</p:tagLst>
</file>

<file path=ppt/tags/tag22.xml><?xml version="1.0" encoding="utf-8"?>
<p:tagLst xmlns:a="http://schemas.openxmlformats.org/drawingml/2006/main" xmlns:r="http://schemas.openxmlformats.org/officeDocument/2006/relationships" xmlns:p="http://schemas.openxmlformats.org/presentationml/2006/main">
  <p:tag name="TEMPLAFYSLIDEID" val="63736841010989230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rugerdefineret 4">
      <a:dk1>
        <a:srgbClr val="000000"/>
      </a:dk1>
      <a:lt1>
        <a:srgbClr val="FFFFFF"/>
      </a:lt1>
      <a:dk2>
        <a:srgbClr val="696969"/>
      </a:dk2>
      <a:lt2>
        <a:srgbClr val="FFFFFF"/>
      </a:lt2>
      <a:accent1>
        <a:srgbClr val="796191"/>
      </a:accent1>
      <a:accent2>
        <a:srgbClr val="0F6CA6"/>
      </a:accent2>
      <a:accent3>
        <a:srgbClr val="D22E7F"/>
      </a:accent3>
      <a:accent4>
        <a:srgbClr val="307F73"/>
      </a:accent4>
      <a:accent5>
        <a:srgbClr val="DF5F2E"/>
      </a:accent5>
      <a:accent6>
        <a:srgbClr val="FFC000"/>
      </a:accent6>
      <a:hlink>
        <a:srgbClr val="6B6B6B"/>
      </a:hlink>
      <a:folHlink>
        <a:srgbClr val="0C0C0C"/>
      </a:folHlink>
    </a:clrScheme>
    <a:fontScheme name="Ligh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7" ma:contentTypeDescription="Create a new document." ma:contentTypeScope="" ma:versionID="1016ac3b5daa0d1bb70761a6c57a042e">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e8bea6249a1289fc437d78fd6bb227c6"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Props1.xml><?xml version="1.0" encoding="utf-8"?>
<ds:datastoreItem xmlns:ds="http://schemas.openxmlformats.org/officeDocument/2006/customXml" ds:itemID="{79A0344C-B252-4266-A55A-5E57B7586A28}">
  <ds:schemaRefs>
    <ds:schemaRef ds:uri="http://schemas.microsoft.com/sharepoint/v3/contenttype/forms"/>
  </ds:schemaRefs>
</ds:datastoreItem>
</file>

<file path=customXml/itemProps2.xml><?xml version="1.0" encoding="utf-8"?>
<ds:datastoreItem xmlns:ds="http://schemas.openxmlformats.org/officeDocument/2006/customXml" ds:itemID="{EE1D19AC-7F6C-4544-AFDC-E8306A1E02CF}"/>
</file>

<file path=customXml/itemProps3.xml><?xml version="1.0" encoding="utf-8"?>
<ds:datastoreItem xmlns:ds="http://schemas.openxmlformats.org/officeDocument/2006/customXml" ds:itemID="{3AC0CE16-C203-4A8E-94FA-44EC758B61EB}">
  <ds:schemaRefs>
    <ds:schemaRef ds:uri="http://schemas.microsoft.com/office/2006/metadata/properties"/>
    <ds:schemaRef ds:uri="http://schemas.microsoft.com/office/infopath/2007/PartnerControls"/>
    <ds:schemaRef ds:uri="1fbf4851-1fe8-4378-a6d9-5967d98f316b"/>
    <ds:schemaRef ds:uri="5dcaf206-b009-4658-99e1-4d638e44d8f5"/>
  </ds:schemaRefs>
</ds:datastoreItem>
</file>

<file path=docProps/app.xml><?xml version="1.0" encoding="utf-8"?>
<Properties xmlns="http://schemas.openxmlformats.org/officeDocument/2006/extended-properties" xmlns:vt="http://schemas.openxmlformats.org/officeDocument/2006/docPropsVTypes">
  <Template>Office Theme</Template>
  <TotalTime>59</TotalTime>
  <Words>1193</Words>
  <Application>Microsoft Office PowerPoint</Application>
  <PresentationFormat>Widescreen</PresentationFormat>
  <Paragraphs>103</Paragraphs>
  <Slides>12</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vt:lpstr>
      <vt:lpstr>Office Theme</vt:lpstr>
      <vt:lpstr>Equal Pay in Denmark</vt:lpstr>
      <vt:lpstr>FREQUENCY OF WORK AND EDUCATION IN DENMARK</vt:lpstr>
      <vt:lpstr>PAY GAP IN DENMARK </vt:lpstr>
      <vt:lpstr>Main Issues</vt:lpstr>
      <vt:lpstr>Danish Equal Pay Act section 1  </vt:lpstr>
      <vt:lpstr>Danish Equal Pay Act - Section 1  </vt:lpstr>
      <vt:lpstr>REPORT ON THE EXPERIENCES OF APPLICANTS IN  EQUAL PAY CASES (DIHR 2014)</vt:lpstr>
      <vt:lpstr>Recommendations</vt:lpstr>
      <vt:lpstr>REPORT ON EQUAL PAY IN THE  PUBLIC SECTOR (DIHR 2020)</vt:lpstr>
      <vt:lpstr>Agenda with orange bar</vt:lpstr>
      <vt:lpstr>Supreme Court (2009)</vt:lpstr>
      <vt:lpstr>Slut på præsentation - tak</vt:lpstr>
    </vt:vector>
  </TitlesOfParts>
  <Company>Human Rights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Qamar Sahibzada</dc:creator>
  <cp:lastModifiedBy>Chiara d'Agni</cp:lastModifiedBy>
  <cp:revision>337</cp:revision>
  <dcterms:created xsi:type="dcterms:W3CDTF">2019-04-29T09:28:31Z</dcterms:created>
  <dcterms:modified xsi:type="dcterms:W3CDTF">2022-12-14T14:08:14Z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65F7394F-2DC4-44DE-B033-1E7406B10169</vt:lpwstr>
  </property>
  <property fmtid="{D5CDD505-2E9C-101B-9397-08002B2CF9AE}" pid="3" name="ArticulatePath">
    <vt:lpwstr>PP-Final</vt:lpwstr>
  </property>
  <property fmtid="{D5CDD505-2E9C-101B-9397-08002B2CF9AE}" pid="4" name="CustomerId">
    <vt:lpwstr>imr</vt:lpwstr>
  </property>
  <property fmtid="{D5CDD505-2E9C-101B-9397-08002B2CF9AE}" pid="5" name="TemplateId">
    <vt:lpwstr>637368410105902634</vt:lpwstr>
  </property>
  <property fmtid="{D5CDD505-2E9C-101B-9397-08002B2CF9AE}" pid="6" name="UserProfileId">
    <vt:lpwstr>637085647816371613</vt:lpwstr>
  </property>
  <property fmtid="{D5CDD505-2E9C-101B-9397-08002B2CF9AE}" pid="7" name="ContentTypeId">
    <vt:lpwstr>0x01010008820D3E3E695243A18602BCD7DE657A</vt:lpwstr>
  </property>
  <property fmtid="{D5CDD505-2E9C-101B-9397-08002B2CF9AE}" pid="8" name="MediaServiceImageTags">
    <vt:lpwstr/>
  </property>
</Properties>
</file>