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5" autoAdjust="0"/>
    <p:restoredTop sz="86469" autoAdjust="0"/>
  </p:normalViewPr>
  <p:slideViewPr>
    <p:cSldViewPr snapToGrid="0">
      <p:cViewPr varScale="1">
        <p:scale>
          <a:sx n="72" d="100"/>
          <a:sy n="72" d="100"/>
        </p:scale>
        <p:origin x="20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2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6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5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9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3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0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8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9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4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7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C8D83-94BD-4001-9489-13F2093C42BD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0AAA3-25E4-4EE3-8A59-86FB7050A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6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Collaborati</a:t>
            </a:r>
            <a:r>
              <a:rPr lang="fr-FR" sz="4000" dirty="0" err="1"/>
              <a:t>ng</a:t>
            </a:r>
            <a:r>
              <a:rPr lang="hr-HR" sz="4000" dirty="0"/>
              <a:t> with trade unions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Ombudsperson for Gender Equality</a:t>
            </a:r>
            <a:endParaRPr lang="en-US" dirty="0"/>
          </a:p>
        </p:txBody>
      </p:sp>
      <p:pic>
        <p:nvPicPr>
          <p:cNvPr id="102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873" y="1030288"/>
            <a:ext cx="381000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747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Collaboration with </a:t>
            </a:r>
            <a:r>
              <a:rPr lang="fr-FR" dirty="0" err="1"/>
              <a:t>trade</a:t>
            </a:r>
            <a:r>
              <a:rPr lang="fr-FR" dirty="0"/>
              <a:t> unions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the students and employees in management/leadership positions see the poor influence of the unions on pay regulation </a:t>
            </a:r>
            <a:endParaRPr lang="hr-HR" dirty="0"/>
          </a:p>
          <a:p>
            <a:r>
              <a:rPr lang="en-US" dirty="0"/>
              <a:t>the necessity of strengthening the unions’ role in defining, implementing, and controlling the pay policies </a:t>
            </a:r>
          </a:p>
        </p:txBody>
      </p:sp>
    </p:spTree>
    <p:extLst>
      <p:ext uri="{BB962C8B-B14F-4D97-AF65-F5344CB8AC3E}">
        <p14:creationId xmlns:p14="http://schemas.microsoft.com/office/powerpoint/2010/main" val="2554012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T</a:t>
            </a:r>
            <a:r>
              <a:rPr lang="en-US" sz="3200" dirty="0"/>
              <a:t>o what degree </a:t>
            </a:r>
            <a:r>
              <a:rPr lang="hr-HR" sz="3200" dirty="0"/>
              <a:t>c</a:t>
            </a:r>
            <a:r>
              <a:rPr lang="en-US" sz="3200" dirty="0" err="1"/>
              <a:t>ompanies</a:t>
            </a:r>
            <a:r>
              <a:rPr lang="en-US" sz="3200" dirty="0"/>
              <a:t> and institutions think mechanisms, stakeholders, and legal framework influence pay rates</a:t>
            </a:r>
          </a:p>
        </p:txBody>
      </p:sp>
      <p:pic>
        <p:nvPicPr>
          <p:cNvPr id="4" name="Content Placeholder 3" descr="The table shows to what degreee companies and institutions think mechanisms, takeholders, and legal framework influence pay rates. Here, 53,7% of the people in the survey believe that labor law is influenced by mechanisms and stakeholders. 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8375" y="1958181"/>
            <a:ext cx="7715250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84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</a:t>
            </a:r>
            <a:r>
              <a:rPr lang="hr-HR" sz="3200" dirty="0"/>
              <a:t>m</a:t>
            </a:r>
            <a:r>
              <a:rPr lang="en-US" sz="3200" dirty="0" err="1"/>
              <a:t>odel</a:t>
            </a:r>
            <a:r>
              <a:rPr lang="en-US" sz="3200" dirty="0"/>
              <a:t> of </a:t>
            </a:r>
            <a:r>
              <a:rPr lang="hr-HR" sz="3200" dirty="0"/>
              <a:t>c</a:t>
            </a:r>
            <a:r>
              <a:rPr lang="en-US" sz="3200" dirty="0" err="1"/>
              <a:t>ollective</a:t>
            </a:r>
            <a:r>
              <a:rPr lang="en-US" sz="3200" dirty="0"/>
              <a:t> </a:t>
            </a:r>
            <a:r>
              <a:rPr lang="hr-HR" sz="3200" dirty="0"/>
              <a:t>a</a:t>
            </a:r>
            <a:r>
              <a:rPr lang="en-US" sz="3200" dirty="0" err="1"/>
              <a:t>greement</a:t>
            </a:r>
            <a:r>
              <a:rPr lang="en-US" sz="3200" dirty="0"/>
              <a:t> - The </a:t>
            </a:r>
            <a:r>
              <a:rPr lang="hr-HR" sz="3200" dirty="0"/>
              <a:t>a</a:t>
            </a:r>
            <a:r>
              <a:rPr lang="en-US" sz="3200" dirty="0" err="1"/>
              <a:t>spect</a:t>
            </a:r>
            <a:r>
              <a:rPr lang="en-US" sz="3200" dirty="0"/>
              <a:t> of </a:t>
            </a:r>
            <a:r>
              <a:rPr lang="fr-FR" sz="3200" dirty="0"/>
              <a:t>g</a:t>
            </a:r>
            <a:r>
              <a:rPr lang="en-US" sz="3200" dirty="0"/>
              <a:t>ender in </a:t>
            </a:r>
            <a:r>
              <a:rPr lang="hr-HR" sz="3200" dirty="0"/>
              <a:t>c</a:t>
            </a:r>
            <a:r>
              <a:rPr lang="en-US" sz="3200" dirty="0" err="1"/>
              <a:t>ollective</a:t>
            </a:r>
            <a:r>
              <a:rPr lang="en-US" sz="3200" dirty="0"/>
              <a:t> </a:t>
            </a:r>
            <a:r>
              <a:rPr lang="hr-HR" sz="3200" dirty="0"/>
              <a:t>b</a:t>
            </a:r>
            <a:r>
              <a:rPr lang="en-US" sz="3200" dirty="0" err="1"/>
              <a:t>argaining</a:t>
            </a:r>
            <a:r>
              <a:rPr lang="en-US" sz="3200" dirty="0"/>
              <a:t> (Part 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Trade unions and collective bargaining </a:t>
            </a:r>
            <a:r>
              <a:rPr lang="hr-HR" b="1" dirty="0"/>
              <a:t>recognized as</a:t>
            </a:r>
            <a:r>
              <a:rPr lang="en-US" b="1" dirty="0"/>
              <a:t> the</a:t>
            </a:r>
            <a:r>
              <a:rPr lang="hr-HR" b="1" dirty="0"/>
              <a:t> important</a:t>
            </a:r>
            <a:r>
              <a:rPr lang="en-US" b="1" dirty="0"/>
              <a:t> mechanisms to counteract the</a:t>
            </a:r>
            <a:r>
              <a:rPr lang="hr-HR" b="1" dirty="0"/>
              <a:t> </a:t>
            </a:r>
            <a:r>
              <a:rPr lang="en-US" b="1" dirty="0"/>
              <a:t>gender pay gap</a:t>
            </a:r>
            <a:r>
              <a:rPr lang="hr-HR" dirty="0"/>
              <a:t>:</a:t>
            </a:r>
          </a:p>
          <a:p>
            <a:pPr lvl="1"/>
            <a:r>
              <a:rPr lang="en-US" dirty="0"/>
              <a:t>through policies to increase wages in occupations or</a:t>
            </a:r>
            <a:r>
              <a:rPr lang="hr-HR" dirty="0"/>
              <a:t> </a:t>
            </a:r>
            <a:r>
              <a:rPr lang="en-US" dirty="0"/>
              <a:t>sectors with a dominant female workforce</a:t>
            </a:r>
            <a:endParaRPr lang="hr-HR" dirty="0"/>
          </a:p>
          <a:p>
            <a:pPr lvl="1"/>
            <a:r>
              <a:rPr lang="en-US" dirty="0"/>
              <a:t>establish more gender-sensitive</a:t>
            </a:r>
            <a:r>
              <a:rPr lang="hr-HR" dirty="0"/>
              <a:t> </a:t>
            </a:r>
            <a:r>
              <a:rPr lang="en-US" dirty="0"/>
              <a:t>job evaluation</a:t>
            </a:r>
            <a:endParaRPr lang="hr-HR" dirty="0"/>
          </a:p>
          <a:p>
            <a:pPr lvl="1"/>
            <a:r>
              <a:rPr lang="en-US" dirty="0"/>
              <a:t>implement action plans to correct the gender pay gap</a:t>
            </a:r>
            <a:endParaRPr lang="hr-HR" dirty="0"/>
          </a:p>
          <a:p>
            <a:pPr lvl="1"/>
            <a:r>
              <a:rPr lang="en-US" dirty="0"/>
              <a:t>identified in a company/sector</a:t>
            </a:r>
            <a:endParaRPr lang="hr-HR" dirty="0"/>
          </a:p>
          <a:p>
            <a:pPr lvl="1"/>
            <a:r>
              <a:rPr lang="en-US" dirty="0"/>
              <a:t>campaigns or negotiations on other measures</a:t>
            </a:r>
            <a:r>
              <a:rPr lang="hr-HR" dirty="0"/>
              <a:t> </a:t>
            </a:r>
            <a:r>
              <a:rPr lang="en-US" dirty="0"/>
              <a:t>for gender equality, especially in relation to work-life balance</a:t>
            </a:r>
          </a:p>
        </p:txBody>
      </p:sp>
    </p:spTree>
    <p:extLst>
      <p:ext uri="{BB962C8B-B14F-4D97-AF65-F5344CB8AC3E}">
        <p14:creationId xmlns:p14="http://schemas.microsoft.com/office/powerpoint/2010/main" val="1552020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</a:t>
            </a:r>
            <a:r>
              <a:rPr lang="hr-HR" sz="3200" dirty="0"/>
              <a:t>m</a:t>
            </a:r>
            <a:r>
              <a:rPr lang="en-US" sz="3200" dirty="0" err="1"/>
              <a:t>odel</a:t>
            </a:r>
            <a:r>
              <a:rPr lang="en-US" sz="3200" dirty="0"/>
              <a:t> of </a:t>
            </a:r>
            <a:r>
              <a:rPr lang="hr-HR" sz="3200" dirty="0"/>
              <a:t>c</a:t>
            </a:r>
            <a:r>
              <a:rPr lang="en-US" sz="3200" dirty="0" err="1"/>
              <a:t>ollective</a:t>
            </a:r>
            <a:r>
              <a:rPr lang="en-US" sz="3200" dirty="0"/>
              <a:t> </a:t>
            </a:r>
            <a:r>
              <a:rPr lang="hr-HR" sz="3200" dirty="0"/>
              <a:t>a</a:t>
            </a:r>
            <a:r>
              <a:rPr lang="en-US" sz="3200" dirty="0" err="1"/>
              <a:t>greement</a:t>
            </a:r>
            <a:r>
              <a:rPr lang="en-US" sz="3200" dirty="0"/>
              <a:t> - The </a:t>
            </a:r>
            <a:r>
              <a:rPr lang="hr-HR" sz="3200" dirty="0"/>
              <a:t>a</a:t>
            </a:r>
            <a:r>
              <a:rPr lang="en-US" sz="3200" dirty="0" err="1"/>
              <a:t>spect</a:t>
            </a:r>
            <a:r>
              <a:rPr lang="en-US" sz="3200" dirty="0"/>
              <a:t> of </a:t>
            </a:r>
            <a:r>
              <a:rPr lang="hr-HR" sz="3200" dirty="0"/>
              <a:t>g</a:t>
            </a:r>
            <a:r>
              <a:rPr lang="en-US" sz="3200" dirty="0"/>
              <a:t>ender in </a:t>
            </a:r>
            <a:r>
              <a:rPr lang="hr-HR" sz="3200" dirty="0"/>
              <a:t>c</a:t>
            </a:r>
            <a:r>
              <a:rPr lang="en-US" sz="3200" dirty="0" err="1"/>
              <a:t>ollective</a:t>
            </a:r>
            <a:r>
              <a:rPr lang="en-US" sz="3200" dirty="0"/>
              <a:t> </a:t>
            </a:r>
            <a:r>
              <a:rPr lang="hr-HR" sz="3200" dirty="0"/>
              <a:t>b</a:t>
            </a:r>
            <a:r>
              <a:rPr lang="en-US" sz="3200" dirty="0" err="1"/>
              <a:t>argaining</a:t>
            </a:r>
            <a:r>
              <a:rPr lang="en-US" sz="3200" dirty="0"/>
              <a:t> (Part 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to bargain collectively </a:t>
            </a:r>
            <a:endParaRPr lang="hr-HR" dirty="0"/>
          </a:p>
          <a:p>
            <a:r>
              <a:rPr lang="en-US" dirty="0"/>
              <a:t>Protection against discrimination and protection of workers’ dignity</a:t>
            </a:r>
          </a:p>
          <a:p>
            <a:r>
              <a:rPr lang="en-US" dirty="0"/>
              <a:t>Establishment of an employment relationship (employment contract)</a:t>
            </a:r>
          </a:p>
          <a:p>
            <a:r>
              <a:rPr lang="en-US" dirty="0"/>
              <a:t>and rights at work</a:t>
            </a:r>
            <a:endParaRPr lang="hr-HR" dirty="0"/>
          </a:p>
          <a:p>
            <a:r>
              <a:rPr lang="en-US" dirty="0"/>
              <a:t>Undeclared work and fixed-term employment </a:t>
            </a:r>
            <a:endParaRPr lang="hr-HR" dirty="0"/>
          </a:p>
          <a:p>
            <a:r>
              <a:rPr lang="en-US" dirty="0"/>
              <a:t>Trade union guidelines for precarious work - without gender </a:t>
            </a:r>
            <a:endParaRPr lang="hr-HR" dirty="0"/>
          </a:p>
          <a:p>
            <a:r>
              <a:rPr lang="en-US" dirty="0"/>
              <a:t>The Ombudsperson for Gender Equality - annual reports </a:t>
            </a:r>
            <a:endParaRPr lang="hr-HR" dirty="0"/>
          </a:p>
          <a:p>
            <a:r>
              <a:rPr lang="en-US" dirty="0"/>
              <a:t>Outlining the process of collective bargaining on gender pay equity</a:t>
            </a:r>
          </a:p>
          <a:p>
            <a:r>
              <a:rPr lang="en-US" dirty="0"/>
              <a:t>Payroll/pay equity analysis and monitoring model</a:t>
            </a:r>
            <a:endParaRPr lang="hr-HR" dirty="0"/>
          </a:p>
          <a:p>
            <a:r>
              <a:rPr lang="en-US" dirty="0"/>
              <a:t>Work-life balance</a:t>
            </a:r>
          </a:p>
        </p:txBody>
      </p:sp>
    </p:spTree>
    <p:extLst>
      <p:ext uri="{BB962C8B-B14F-4D97-AF65-F5344CB8AC3E}">
        <p14:creationId xmlns:p14="http://schemas.microsoft.com/office/powerpoint/2010/main" val="634106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hr-HR" dirty="0"/>
              <a:t>m</a:t>
            </a:r>
            <a:r>
              <a:rPr lang="en-US" dirty="0" err="1"/>
              <a:t>odel</a:t>
            </a:r>
            <a:r>
              <a:rPr lang="en-US" dirty="0"/>
              <a:t> of </a:t>
            </a:r>
            <a:r>
              <a:rPr lang="hr-HR" dirty="0"/>
              <a:t>c</a:t>
            </a:r>
            <a:r>
              <a:rPr lang="en-US" dirty="0" err="1"/>
              <a:t>ollective</a:t>
            </a:r>
            <a:r>
              <a:rPr lang="en-US" dirty="0"/>
              <a:t> </a:t>
            </a:r>
            <a:r>
              <a:rPr lang="hr-HR" dirty="0"/>
              <a:t>a</a:t>
            </a:r>
            <a:r>
              <a:rPr lang="en-US" dirty="0" err="1"/>
              <a:t>greement</a:t>
            </a:r>
            <a:r>
              <a:rPr lang="en-US" dirty="0"/>
              <a:t> - The </a:t>
            </a:r>
            <a:r>
              <a:rPr lang="hr-HR" dirty="0"/>
              <a:t>a</a:t>
            </a:r>
            <a:r>
              <a:rPr lang="en-US" dirty="0" err="1"/>
              <a:t>spect</a:t>
            </a:r>
            <a:r>
              <a:rPr lang="en-US" dirty="0"/>
              <a:t> of </a:t>
            </a:r>
            <a:r>
              <a:rPr lang="fr-FR" dirty="0"/>
              <a:t>g</a:t>
            </a:r>
            <a:r>
              <a:rPr lang="en-US" dirty="0"/>
              <a:t>ender in </a:t>
            </a:r>
            <a:r>
              <a:rPr lang="hr-HR" dirty="0"/>
              <a:t>c</a:t>
            </a:r>
            <a:r>
              <a:rPr lang="en-US" dirty="0" err="1"/>
              <a:t>ollective</a:t>
            </a:r>
            <a:r>
              <a:rPr lang="en-US" dirty="0"/>
              <a:t> </a:t>
            </a:r>
            <a:r>
              <a:rPr lang="hr-HR" dirty="0"/>
              <a:t>b</a:t>
            </a:r>
            <a:r>
              <a:rPr lang="en-US" dirty="0" err="1"/>
              <a:t>argaining</a:t>
            </a:r>
            <a:r>
              <a:rPr lang="en-US" dirty="0"/>
              <a:t>,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https://gppg.prs.hr/wp-content/uploads/2020/06/Model-of-collective-agreement_eng.pdf</a:t>
            </a:r>
          </a:p>
        </p:txBody>
      </p:sp>
    </p:spTree>
    <p:extLst>
      <p:ext uri="{BB962C8B-B14F-4D97-AF65-F5344CB8AC3E}">
        <p14:creationId xmlns:p14="http://schemas.microsoft.com/office/powerpoint/2010/main" val="2169301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20D3E3E695243A18602BCD7DE657A" ma:contentTypeVersion="17" ma:contentTypeDescription="Create a new document." ma:contentTypeScope="" ma:versionID="1016ac3b5daa0d1bb70761a6c57a042e">
  <xsd:schema xmlns:xsd="http://www.w3.org/2001/XMLSchema" xmlns:xs="http://www.w3.org/2001/XMLSchema" xmlns:p="http://schemas.microsoft.com/office/2006/metadata/properties" xmlns:ns2="5dcaf206-b009-4658-99e1-4d638e44d8f5" xmlns:ns3="1fbf4851-1fe8-4378-a6d9-5967d98f316b" targetNamespace="http://schemas.microsoft.com/office/2006/metadata/properties" ma:root="true" ma:fieldsID="e8bea6249a1289fc437d78fd6bb227c6" ns2:_="" ns3:_="">
    <xsd:import namespace="5dcaf206-b009-4658-99e1-4d638e44d8f5"/>
    <xsd:import namespace="1fbf4851-1fe8-4378-a6d9-5967d98f31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URL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af206-b009-4658-99e1-4d638e44d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URL" ma:index="20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91b2610-8ca3-4954-baf1-f497d7f4fe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f4851-1fe8-4378-a6d9-5967d98f31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a178bd2-4b36-41f2-9a25-ef564fee8ee7}" ma:internalName="TaxCatchAll" ma:showField="CatchAllData" ma:web="1fbf4851-1fe8-4378-a6d9-5967d98f31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bf4851-1fe8-4378-a6d9-5967d98f316b" xsi:nil="true"/>
    <lcf76f155ced4ddcb4097134ff3c332f xmlns="5dcaf206-b009-4658-99e1-4d638e44d8f5">
      <Terms xmlns="http://schemas.microsoft.com/office/infopath/2007/PartnerControls"/>
    </lcf76f155ced4ddcb4097134ff3c332f>
    <URL xmlns="5dcaf206-b009-4658-99e1-4d638e44d8f5">
      <Url xsi:nil="true"/>
      <Description xsi:nil="true"/>
    </URL>
  </documentManagement>
</p:properties>
</file>

<file path=customXml/itemProps1.xml><?xml version="1.0" encoding="utf-8"?>
<ds:datastoreItem xmlns:ds="http://schemas.openxmlformats.org/officeDocument/2006/customXml" ds:itemID="{776C81CC-B8B6-4ABA-BE49-869B696C08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0A7FC2-937E-4E1E-9D51-537C2D303FF6}"/>
</file>

<file path=customXml/itemProps3.xml><?xml version="1.0" encoding="utf-8"?>
<ds:datastoreItem xmlns:ds="http://schemas.openxmlformats.org/officeDocument/2006/customXml" ds:itemID="{066B9034-3CFA-435E-B31B-E3E8B7DD450D}"/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294</Words>
  <Application>Microsoft Office PowerPoint</Application>
  <PresentationFormat>Grand écran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Collaborating with trade unions</vt:lpstr>
      <vt:lpstr>Collaboration with trade unions</vt:lpstr>
      <vt:lpstr>To what degree companies and institutions think mechanisms, stakeholders, and legal framework influence pay rates</vt:lpstr>
      <vt:lpstr>A model of collective agreement - The aspect of gender in collective bargaining (Part I)</vt:lpstr>
      <vt:lpstr>A model of collective agreement - The aspect of gender in collective bargaining (Part II)</vt:lpstr>
      <vt:lpstr>A model of collective agreement - The aspect of gender in collective bargaining, 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progress1</dc:creator>
  <cp:lastModifiedBy>Alizé Larguier</cp:lastModifiedBy>
  <cp:revision>10</cp:revision>
  <dcterms:created xsi:type="dcterms:W3CDTF">2022-11-29T15:02:15Z</dcterms:created>
  <dcterms:modified xsi:type="dcterms:W3CDTF">2022-12-07T11:04:01Z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0x01010008820D3E3E695243A18602BCD7DE657A</vt:lpwstr>
  </property>
  <property fmtid="{D5CDD505-2E9C-101B-9397-08002B2CF9AE}" pid="3" name="MediaServiceImageTags">
    <vt:lpwstr/>
  </property>
</Properties>
</file>