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7" r:id="rId3"/>
    <p:sldId id="258" r:id="rId4"/>
    <p:sldId id="275" r:id="rId5"/>
    <p:sldId id="260" r:id="rId6"/>
    <p:sldId id="259" r:id="rId7"/>
    <p:sldId id="261" r:id="rId8"/>
    <p:sldId id="263" r:id="rId9"/>
    <p:sldId id="274" r:id="rId10"/>
    <p:sldId id="264" r:id="rId11"/>
    <p:sldId id="266" r:id="rId12"/>
    <p:sldId id="267" r:id="rId13"/>
    <p:sldId id="269" r:id="rId14"/>
    <p:sldId id="271" r:id="rId15"/>
    <p:sldId id="272" r:id="rId16"/>
    <p:sldId id="273" r:id="rId17"/>
    <p:sldId id="265" r:id="rId18"/>
    <p:sldId id="270" r:id="rId19"/>
    <p:sldId id="276" r:id="rId20"/>
    <p:sldId id="277" r:id="rId21"/>
    <p:sldId id="278" r:id="rId22"/>
    <p:sldId id="26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05" autoAdjust="0"/>
    <p:restoredTop sz="86463" autoAdjust="0"/>
  </p:normalViewPr>
  <p:slideViewPr>
    <p:cSldViewPr snapToGrid="0">
      <p:cViewPr varScale="1">
        <p:scale>
          <a:sx n="60" d="100"/>
          <a:sy n="60" d="100"/>
        </p:scale>
        <p:origin x="72" y="355"/>
      </p:cViewPr>
      <p:guideLst/>
    </p:cSldViewPr>
  </p:slideViewPr>
  <p:outlineViewPr>
    <p:cViewPr>
      <p:scale>
        <a:sx n="33" d="100"/>
        <a:sy n="33" d="100"/>
      </p:scale>
      <p:origin x="0" y="-17923"/>
    </p:cViewPr>
  </p:outlineViewPr>
  <p:notesTextViewPr>
    <p:cViewPr>
      <p:scale>
        <a:sx n="1" d="1"/>
        <a:sy n="1" d="1"/>
      </p:scale>
      <p:origin x="0" y="0"/>
    </p:cViewPr>
  </p:notesTextViewPr>
  <p:notesViewPr>
    <p:cSldViewPr snapToGrid="0">
      <p:cViewPr>
        <p:scale>
          <a:sx n="110" d="100"/>
          <a:sy n="110" d="100"/>
        </p:scale>
        <p:origin x="1686"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BB3AB4-5CBB-4B04-8D9F-19ABA334B4B9}" type="datetimeFigureOut">
              <a:rPr lang="en-US" smtClean="0"/>
              <a:t>12/14/2022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E9B12D-9BAA-40DA-82F8-5D44D42B4210}" type="slidenum">
              <a:rPr lang="en-US" smtClean="0"/>
              <a:t>‹#›</a:t>
            </a:fld>
            <a:endParaRPr lang="en-US" dirty="0"/>
          </a:p>
        </p:txBody>
      </p:sp>
    </p:spTree>
    <p:extLst>
      <p:ext uri="{BB962C8B-B14F-4D97-AF65-F5344CB8AC3E}">
        <p14:creationId xmlns:p14="http://schemas.microsoft.com/office/powerpoint/2010/main" val="38142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E9B12D-9BAA-40DA-82F8-5D44D42B4210}" type="slidenum">
              <a:rPr lang="en-US" smtClean="0"/>
              <a:t>1</a:t>
            </a:fld>
            <a:endParaRPr lang="en-US" dirty="0"/>
          </a:p>
        </p:txBody>
      </p:sp>
    </p:spTree>
    <p:extLst>
      <p:ext uri="{BB962C8B-B14F-4D97-AF65-F5344CB8AC3E}">
        <p14:creationId xmlns:p14="http://schemas.microsoft.com/office/powerpoint/2010/main" val="695843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r-HR" dirty="0"/>
              <a:t>From the research report: </a:t>
            </a:r>
          </a:p>
          <a:p>
            <a:r>
              <a:rPr lang="hr-HR" dirty="0"/>
              <a:t>-</a:t>
            </a:r>
            <a:r>
              <a:rPr lang="en-US" dirty="0"/>
              <a:t>the educational system emerges as one of the significant factors of establishing gender inequality in the labor market </a:t>
            </a:r>
            <a:r>
              <a:rPr lang="hr-HR"/>
              <a:t>– that’s why we wanted to test students attitudes on </a:t>
            </a:r>
            <a:endParaRPr lang="en-US" dirty="0"/>
          </a:p>
        </p:txBody>
      </p:sp>
      <p:sp>
        <p:nvSpPr>
          <p:cNvPr id="4" name="Slide Number Placeholder 3"/>
          <p:cNvSpPr>
            <a:spLocks noGrp="1"/>
          </p:cNvSpPr>
          <p:nvPr>
            <p:ph type="sldNum" sz="quarter" idx="10"/>
          </p:nvPr>
        </p:nvSpPr>
        <p:spPr/>
        <p:txBody>
          <a:bodyPr/>
          <a:lstStyle/>
          <a:p>
            <a:fld id="{C8E9B12D-9BAA-40DA-82F8-5D44D42B4210}" type="slidenum">
              <a:rPr lang="en-US" smtClean="0"/>
              <a:t>7</a:t>
            </a:fld>
            <a:endParaRPr lang="en-US"/>
          </a:p>
        </p:txBody>
      </p:sp>
    </p:spTree>
    <p:extLst>
      <p:ext uri="{BB962C8B-B14F-4D97-AF65-F5344CB8AC3E}">
        <p14:creationId xmlns:p14="http://schemas.microsoft.com/office/powerpoint/2010/main" val="3448590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fld id="{C8E9B12D-9BAA-40DA-82F8-5D44D42B4210}" type="slidenum">
              <a:rPr lang="en-US" smtClean="0"/>
              <a:t>22</a:t>
            </a:fld>
            <a:endParaRPr lang="en-US" dirty="0"/>
          </a:p>
        </p:txBody>
      </p:sp>
    </p:spTree>
    <p:extLst>
      <p:ext uri="{BB962C8B-B14F-4D97-AF65-F5344CB8AC3E}">
        <p14:creationId xmlns:p14="http://schemas.microsoft.com/office/powerpoint/2010/main" val="896442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D1C4559-E216-46A5-956B-CD06F65E108B}" type="datetime1">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1A2610-EC96-43B7-BED4-FA582650F55C}" type="slidenum">
              <a:rPr lang="en-US" smtClean="0"/>
              <a:t>‹#›</a:t>
            </a:fld>
            <a:endParaRPr lang="en-US" dirty="0"/>
          </a:p>
        </p:txBody>
      </p:sp>
    </p:spTree>
    <p:extLst>
      <p:ext uri="{BB962C8B-B14F-4D97-AF65-F5344CB8AC3E}">
        <p14:creationId xmlns:p14="http://schemas.microsoft.com/office/powerpoint/2010/main" val="2432827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E9C22A-63FC-4B3E-B149-6E9C4E036AD2}" type="datetime1">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1A2610-EC96-43B7-BED4-FA582650F55C}" type="slidenum">
              <a:rPr lang="en-US" smtClean="0"/>
              <a:t>‹#›</a:t>
            </a:fld>
            <a:endParaRPr lang="en-US" dirty="0"/>
          </a:p>
        </p:txBody>
      </p:sp>
    </p:spTree>
    <p:extLst>
      <p:ext uri="{BB962C8B-B14F-4D97-AF65-F5344CB8AC3E}">
        <p14:creationId xmlns:p14="http://schemas.microsoft.com/office/powerpoint/2010/main" val="1348228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489940-2DDA-4894-93B3-0456E9CB89EF}" type="datetime1">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1A2610-EC96-43B7-BED4-FA582650F55C}" type="slidenum">
              <a:rPr lang="en-US" smtClean="0"/>
              <a:t>‹#›</a:t>
            </a:fld>
            <a:endParaRPr lang="en-US" dirty="0"/>
          </a:p>
        </p:txBody>
      </p:sp>
    </p:spTree>
    <p:extLst>
      <p:ext uri="{BB962C8B-B14F-4D97-AF65-F5344CB8AC3E}">
        <p14:creationId xmlns:p14="http://schemas.microsoft.com/office/powerpoint/2010/main" val="545783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6975B1-9897-450C-935D-71D3098ACCC8}" type="datetime1">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1A2610-EC96-43B7-BED4-FA582650F55C}" type="slidenum">
              <a:rPr lang="en-US" smtClean="0"/>
              <a:t>‹#›</a:t>
            </a:fld>
            <a:endParaRPr lang="en-US" dirty="0"/>
          </a:p>
        </p:txBody>
      </p:sp>
    </p:spTree>
    <p:extLst>
      <p:ext uri="{BB962C8B-B14F-4D97-AF65-F5344CB8AC3E}">
        <p14:creationId xmlns:p14="http://schemas.microsoft.com/office/powerpoint/2010/main" val="2208488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1D7D99-1655-4313-BD10-B089749BC8C4}" type="datetime1">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1A2610-EC96-43B7-BED4-FA582650F55C}" type="slidenum">
              <a:rPr lang="en-US" smtClean="0"/>
              <a:t>‹#›</a:t>
            </a:fld>
            <a:endParaRPr lang="en-US" dirty="0"/>
          </a:p>
        </p:txBody>
      </p:sp>
    </p:spTree>
    <p:extLst>
      <p:ext uri="{BB962C8B-B14F-4D97-AF65-F5344CB8AC3E}">
        <p14:creationId xmlns:p14="http://schemas.microsoft.com/office/powerpoint/2010/main" val="3967582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F889CFC-828E-4FE2-8F3D-2F35D6BF4CCD}" type="datetime1">
              <a:rPr lang="en-US" smtClean="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1A2610-EC96-43B7-BED4-FA582650F55C}" type="slidenum">
              <a:rPr lang="en-US" smtClean="0"/>
              <a:t>‹#›</a:t>
            </a:fld>
            <a:endParaRPr lang="en-US" dirty="0"/>
          </a:p>
        </p:txBody>
      </p:sp>
    </p:spTree>
    <p:extLst>
      <p:ext uri="{BB962C8B-B14F-4D97-AF65-F5344CB8AC3E}">
        <p14:creationId xmlns:p14="http://schemas.microsoft.com/office/powerpoint/2010/main" val="2799723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A96411A-2124-48F7-82BB-45F398A161C5}" type="datetime1">
              <a:rPr lang="en-US" smtClean="0"/>
              <a:t>12/14/2022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1A2610-EC96-43B7-BED4-FA582650F55C}" type="slidenum">
              <a:rPr lang="en-US" smtClean="0"/>
              <a:t>‹#›</a:t>
            </a:fld>
            <a:endParaRPr lang="en-US" dirty="0"/>
          </a:p>
        </p:txBody>
      </p:sp>
    </p:spTree>
    <p:extLst>
      <p:ext uri="{BB962C8B-B14F-4D97-AF65-F5344CB8AC3E}">
        <p14:creationId xmlns:p14="http://schemas.microsoft.com/office/powerpoint/2010/main" val="2007216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954BDF-A2F3-4816-863C-0B43D2B47D05}" type="datetime1">
              <a:rPr lang="en-US" smtClean="0"/>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1A2610-EC96-43B7-BED4-FA582650F55C}" type="slidenum">
              <a:rPr lang="en-US" smtClean="0"/>
              <a:t>‹#›</a:t>
            </a:fld>
            <a:endParaRPr lang="en-US" dirty="0"/>
          </a:p>
        </p:txBody>
      </p:sp>
    </p:spTree>
    <p:extLst>
      <p:ext uri="{BB962C8B-B14F-4D97-AF65-F5344CB8AC3E}">
        <p14:creationId xmlns:p14="http://schemas.microsoft.com/office/powerpoint/2010/main" val="3939619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46FB2-8930-4FDB-BE9B-8DF5D9BFCD05}" type="datetime1">
              <a:rPr lang="en-US" smtClean="0"/>
              <a:t>12/14/2022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1A2610-EC96-43B7-BED4-FA582650F55C}" type="slidenum">
              <a:rPr lang="en-US" smtClean="0"/>
              <a:t>‹#›</a:t>
            </a:fld>
            <a:endParaRPr lang="en-US" dirty="0"/>
          </a:p>
        </p:txBody>
      </p:sp>
    </p:spTree>
    <p:extLst>
      <p:ext uri="{BB962C8B-B14F-4D97-AF65-F5344CB8AC3E}">
        <p14:creationId xmlns:p14="http://schemas.microsoft.com/office/powerpoint/2010/main" val="2014886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4C04DF-BF5C-4C6F-9425-9A4433161FC6}" type="datetime1">
              <a:rPr lang="en-US" smtClean="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1A2610-EC96-43B7-BED4-FA582650F55C}" type="slidenum">
              <a:rPr lang="en-US" smtClean="0"/>
              <a:t>‹#›</a:t>
            </a:fld>
            <a:endParaRPr lang="en-US" dirty="0"/>
          </a:p>
        </p:txBody>
      </p:sp>
    </p:spTree>
    <p:extLst>
      <p:ext uri="{BB962C8B-B14F-4D97-AF65-F5344CB8AC3E}">
        <p14:creationId xmlns:p14="http://schemas.microsoft.com/office/powerpoint/2010/main" val="2292432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4D0474-59BC-40F6-8601-9F5BB4E34460}" type="datetime1">
              <a:rPr lang="en-US" smtClean="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1A2610-EC96-43B7-BED4-FA582650F55C}" type="slidenum">
              <a:rPr lang="en-US" smtClean="0"/>
              <a:t>‹#›</a:t>
            </a:fld>
            <a:endParaRPr lang="en-US" dirty="0"/>
          </a:p>
        </p:txBody>
      </p:sp>
    </p:spTree>
    <p:extLst>
      <p:ext uri="{BB962C8B-B14F-4D97-AF65-F5344CB8AC3E}">
        <p14:creationId xmlns:p14="http://schemas.microsoft.com/office/powerpoint/2010/main" val="1382683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785180-2A04-48AA-8BF5-EC33132DF31E}" type="datetime1">
              <a:rPr lang="en-US" smtClean="0"/>
              <a:t>12/14/2022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1A2610-EC96-43B7-BED4-FA582650F55C}" type="slidenum">
              <a:rPr lang="en-US" smtClean="0"/>
              <a:t>‹#›</a:t>
            </a:fld>
            <a:endParaRPr lang="en-US" dirty="0"/>
          </a:p>
        </p:txBody>
      </p:sp>
    </p:spTree>
    <p:extLst>
      <p:ext uri="{BB962C8B-B14F-4D97-AF65-F5344CB8AC3E}">
        <p14:creationId xmlns:p14="http://schemas.microsoft.com/office/powerpoint/2010/main" val="14636788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36877"/>
            <a:ext cx="9144000" cy="708338"/>
          </a:xfrm>
        </p:spPr>
        <p:txBody>
          <a:bodyPr>
            <a:normAutofit/>
          </a:bodyPr>
          <a:lstStyle/>
          <a:p>
            <a:r>
              <a:rPr lang="en-US" sz="4000" b="1" dirty="0"/>
              <a:t>“Equal rights – Equal Pay – Equal Pensions”</a:t>
            </a:r>
            <a:endParaRPr lang="en-US" sz="4000" dirty="0"/>
          </a:p>
        </p:txBody>
      </p:sp>
      <p:sp>
        <p:nvSpPr>
          <p:cNvPr id="3" name="Subtitle 2"/>
          <p:cNvSpPr>
            <a:spLocks noGrp="1"/>
          </p:cNvSpPr>
          <p:nvPr>
            <p:ph type="subTitle" idx="1"/>
          </p:nvPr>
        </p:nvSpPr>
        <p:spPr>
          <a:xfrm>
            <a:off x="1524000" y="2945215"/>
            <a:ext cx="9144000" cy="2489670"/>
          </a:xfrm>
        </p:spPr>
        <p:txBody>
          <a:bodyPr>
            <a:normAutofit fontScale="85000" lnSpcReduction="20000"/>
          </a:bodyPr>
          <a:lstStyle/>
          <a:p>
            <a:r>
              <a:rPr lang="en-US" b="1" dirty="0"/>
              <a:t>– </a:t>
            </a:r>
            <a:endParaRPr lang="hr-HR" b="1" dirty="0"/>
          </a:p>
          <a:p>
            <a:r>
              <a:rPr lang="en-US" b="1" dirty="0"/>
              <a:t>Expanding</a:t>
            </a:r>
            <a:br>
              <a:rPr lang="en-US" b="1" dirty="0"/>
            </a:br>
            <a:r>
              <a:rPr lang="en-US" b="1" dirty="0"/>
              <a:t>the scope of implementation of gender equality actions</a:t>
            </a:r>
            <a:br>
              <a:rPr lang="en-US" b="1" dirty="0"/>
            </a:br>
            <a:r>
              <a:rPr lang="en-US" b="1" dirty="0"/>
              <a:t>and legal standards towards achieving gender equality</a:t>
            </a:r>
            <a:br>
              <a:rPr lang="en-US" b="1" dirty="0"/>
            </a:br>
            <a:r>
              <a:rPr lang="en-US" b="1" dirty="0"/>
              <a:t>and combating poverty in Croatia</a:t>
            </a:r>
            <a:endParaRPr lang="hr-HR" b="1" dirty="0"/>
          </a:p>
          <a:p>
            <a:endParaRPr lang="hr-HR" b="1" dirty="0"/>
          </a:p>
          <a:p>
            <a:r>
              <a:rPr lang="hr-HR" b="1" dirty="0"/>
              <a:t>Ombudsperson for Gender Equality of the Republic of Croatia</a:t>
            </a:r>
          </a:p>
          <a:p>
            <a:r>
              <a:rPr lang="hr-HR" b="1" dirty="0"/>
              <a:t>Kristijan Kevešević, Deputy Ombudsperson</a:t>
            </a:r>
            <a:endParaRPr lang="en-US" dirty="0"/>
          </a:p>
        </p:txBody>
      </p:sp>
      <p:sp>
        <p:nvSpPr>
          <p:cNvPr id="4" name="Slide Number Placeholder 3"/>
          <p:cNvSpPr>
            <a:spLocks noGrp="1"/>
          </p:cNvSpPr>
          <p:nvPr>
            <p:ph type="sldNum" sz="quarter" idx="12"/>
          </p:nvPr>
        </p:nvSpPr>
        <p:spPr/>
        <p:txBody>
          <a:bodyPr/>
          <a:lstStyle/>
          <a:p>
            <a:fld id="{D51A2610-EC96-43B7-BED4-FA582650F55C}" type="slidenum">
              <a:rPr lang="en-US" smtClean="0"/>
              <a:t>1</a:t>
            </a:fld>
            <a:endParaRPr lang="en-US" dirty="0"/>
          </a:p>
        </p:txBody>
      </p:sp>
      <p:pic>
        <p:nvPicPr>
          <p:cNvPr id="1028"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83631" y="405571"/>
            <a:ext cx="3810000" cy="2000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796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hr-HR" sz="4000" dirty="0"/>
            </a:br>
            <a:r>
              <a:rPr lang="en-US" sz="4000" dirty="0"/>
              <a:t>Vocational school students attitude survey on gender pay and pension gap</a:t>
            </a:r>
            <a:r>
              <a:rPr lang="hr-HR" sz="4000" dirty="0"/>
              <a:t> (N=600)</a:t>
            </a:r>
            <a:r>
              <a:rPr lang="en-US" sz="4000" dirty="0"/>
              <a:t> </a:t>
            </a:r>
            <a:br>
              <a:rPr lang="hr-HR" dirty="0"/>
            </a:br>
            <a:endParaRPr lang="en-US" dirty="0"/>
          </a:p>
        </p:txBody>
      </p:sp>
      <p:sp>
        <p:nvSpPr>
          <p:cNvPr id="3" name="Slide Number Placeholder 2"/>
          <p:cNvSpPr>
            <a:spLocks noGrp="1"/>
          </p:cNvSpPr>
          <p:nvPr>
            <p:ph type="sldNum" sz="quarter" idx="12"/>
          </p:nvPr>
        </p:nvSpPr>
        <p:spPr/>
        <p:txBody>
          <a:bodyPr/>
          <a:lstStyle/>
          <a:p>
            <a:fld id="{D51A2610-EC96-43B7-BED4-FA582650F55C}" type="slidenum">
              <a:rPr lang="en-US" smtClean="0"/>
              <a:t>10</a:t>
            </a:fld>
            <a:endParaRPr lang="en-US"/>
          </a:p>
        </p:txBody>
      </p:sp>
      <p:graphicFrame>
        <p:nvGraphicFramePr>
          <p:cNvPr id="8" name="Tabella 6">
            <a:extLst>
              <a:ext uri="{FF2B5EF4-FFF2-40B4-BE49-F238E27FC236}">
                <a16:creationId xmlns:a16="http://schemas.microsoft.com/office/drawing/2014/main" id="{113DBC39-EDA9-5436-78B5-E55C32F3CD62}"/>
              </a:ext>
            </a:extLst>
          </p:cNvPr>
          <p:cNvGraphicFramePr>
            <a:graphicFrameLocks noGrp="1"/>
          </p:cNvGraphicFramePr>
          <p:nvPr>
            <p:extLst>
              <p:ext uri="{D42A27DB-BD31-4B8C-83A1-F6EECF244321}">
                <p14:modId xmlns:p14="http://schemas.microsoft.com/office/powerpoint/2010/main" val="3947083931"/>
              </p:ext>
            </p:extLst>
          </p:nvPr>
        </p:nvGraphicFramePr>
        <p:xfrm>
          <a:off x="838200" y="1751967"/>
          <a:ext cx="9891410" cy="4202701"/>
        </p:xfrm>
        <a:graphic>
          <a:graphicData uri="http://schemas.openxmlformats.org/drawingml/2006/table">
            <a:tbl>
              <a:tblPr firstRow="1" bandRow="1">
                <a:tableStyleId>{5940675A-B579-460E-94D1-54222C63F5DA}</a:tableStyleId>
              </a:tblPr>
              <a:tblGrid>
                <a:gridCol w="4589834">
                  <a:extLst>
                    <a:ext uri="{9D8B030D-6E8A-4147-A177-3AD203B41FA5}">
                      <a16:colId xmlns:a16="http://schemas.microsoft.com/office/drawing/2014/main" val="2406384797"/>
                    </a:ext>
                  </a:extLst>
                </a:gridCol>
                <a:gridCol w="1290818">
                  <a:extLst>
                    <a:ext uri="{9D8B030D-6E8A-4147-A177-3AD203B41FA5}">
                      <a16:colId xmlns:a16="http://schemas.microsoft.com/office/drawing/2014/main" val="1425208680"/>
                    </a:ext>
                  </a:extLst>
                </a:gridCol>
                <a:gridCol w="1452382">
                  <a:extLst>
                    <a:ext uri="{9D8B030D-6E8A-4147-A177-3AD203B41FA5}">
                      <a16:colId xmlns:a16="http://schemas.microsoft.com/office/drawing/2014/main" val="989442390"/>
                    </a:ext>
                  </a:extLst>
                </a:gridCol>
                <a:gridCol w="1079770">
                  <a:extLst>
                    <a:ext uri="{9D8B030D-6E8A-4147-A177-3AD203B41FA5}">
                      <a16:colId xmlns:a16="http://schemas.microsoft.com/office/drawing/2014/main" val="2096013805"/>
                    </a:ext>
                  </a:extLst>
                </a:gridCol>
                <a:gridCol w="1478606">
                  <a:extLst>
                    <a:ext uri="{9D8B030D-6E8A-4147-A177-3AD203B41FA5}">
                      <a16:colId xmlns:a16="http://schemas.microsoft.com/office/drawing/2014/main" val="1492928695"/>
                    </a:ext>
                  </a:extLst>
                </a:gridCol>
              </a:tblGrid>
              <a:tr h="622938">
                <a:tc>
                  <a:txBody>
                    <a:bodyPr/>
                    <a:lstStyle/>
                    <a:p>
                      <a:r>
                        <a:rPr lang="it-IT" sz="1600" dirty="0" err="1"/>
                        <a:t>Attitudes</a:t>
                      </a:r>
                      <a:endParaRPr lang="it-IT" sz="1600" dirty="0"/>
                    </a:p>
                  </a:txBody>
                  <a:tcPr/>
                </a:tc>
                <a:tc>
                  <a:txBody>
                    <a:bodyPr/>
                    <a:lstStyle/>
                    <a:p>
                      <a:r>
                        <a:rPr lang="it-IT" sz="1600" dirty="0" err="1"/>
                        <a:t>Completely</a:t>
                      </a:r>
                      <a:r>
                        <a:rPr lang="it-IT" sz="1600" dirty="0"/>
                        <a:t> </a:t>
                      </a:r>
                      <a:r>
                        <a:rPr lang="it-IT" sz="1600" dirty="0" err="1"/>
                        <a:t>disagree</a:t>
                      </a:r>
                      <a:endParaRPr lang="it-IT" sz="1600" dirty="0"/>
                    </a:p>
                  </a:txBody>
                  <a:tcPr/>
                </a:tc>
                <a:tc>
                  <a:txBody>
                    <a:bodyPr/>
                    <a:lstStyle/>
                    <a:p>
                      <a:r>
                        <a:rPr lang="it-IT" sz="1600" dirty="0" err="1"/>
                        <a:t>Completely</a:t>
                      </a:r>
                      <a:r>
                        <a:rPr lang="it-IT" sz="1600" dirty="0"/>
                        <a:t> </a:t>
                      </a:r>
                      <a:r>
                        <a:rPr lang="it-IT" sz="1600" dirty="0" err="1"/>
                        <a:t>disagree</a:t>
                      </a:r>
                      <a:r>
                        <a:rPr lang="it-IT" sz="1600" dirty="0"/>
                        <a:t> </a:t>
                      </a:r>
                    </a:p>
                  </a:txBody>
                  <a:tcPr/>
                </a:tc>
                <a:tc>
                  <a:txBody>
                    <a:bodyPr/>
                    <a:lstStyle/>
                    <a:p>
                      <a:r>
                        <a:rPr lang="it-IT" sz="1600" dirty="0" err="1"/>
                        <a:t>Mostly</a:t>
                      </a:r>
                      <a:r>
                        <a:rPr lang="it-IT" sz="1600" dirty="0"/>
                        <a:t> </a:t>
                      </a:r>
                      <a:r>
                        <a:rPr lang="it-IT" sz="1600" dirty="0" err="1"/>
                        <a:t>agree</a:t>
                      </a:r>
                      <a:endParaRPr lang="it-IT" sz="1600" dirty="0"/>
                    </a:p>
                  </a:txBody>
                  <a:tcPr/>
                </a:tc>
                <a:tc>
                  <a:txBody>
                    <a:bodyPr/>
                    <a:lstStyle/>
                    <a:p>
                      <a:r>
                        <a:rPr lang="it-IT" sz="1600" dirty="0" err="1"/>
                        <a:t>Completely</a:t>
                      </a:r>
                      <a:r>
                        <a:rPr lang="it-IT" sz="1600" dirty="0"/>
                        <a:t> </a:t>
                      </a:r>
                      <a:r>
                        <a:rPr lang="it-IT" sz="1600" dirty="0" err="1"/>
                        <a:t>agree</a:t>
                      </a:r>
                      <a:endParaRPr lang="it-IT" sz="1600" dirty="0"/>
                    </a:p>
                  </a:txBody>
                  <a:tcPr/>
                </a:tc>
                <a:extLst>
                  <a:ext uri="{0D108BD9-81ED-4DB2-BD59-A6C34878D82A}">
                    <a16:rowId xmlns:a16="http://schemas.microsoft.com/office/drawing/2014/main" val="907969946"/>
                  </a:ext>
                </a:extLst>
              </a:tr>
              <a:tr h="564585">
                <a:tc>
                  <a:txBody>
                    <a:bodyPr/>
                    <a:lstStyle/>
                    <a:p>
                      <a:r>
                        <a:rPr lang="it-IT" sz="1600" dirty="0"/>
                        <a:t>1, I </a:t>
                      </a:r>
                      <a:r>
                        <a:rPr lang="it-IT" sz="1600" dirty="0" err="1"/>
                        <a:t>would</a:t>
                      </a:r>
                      <a:r>
                        <a:rPr lang="it-IT" sz="1600" dirty="0"/>
                        <a:t> </a:t>
                      </a:r>
                      <a:r>
                        <a:rPr lang="it-IT" sz="1600" dirty="0" err="1"/>
                        <a:t>find</a:t>
                      </a:r>
                      <a:r>
                        <a:rPr lang="it-IT" sz="1600" dirty="0"/>
                        <a:t> </a:t>
                      </a:r>
                      <a:r>
                        <a:rPr lang="it-IT" sz="1600" dirty="0" err="1"/>
                        <a:t>it</a:t>
                      </a:r>
                      <a:r>
                        <a:rPr lang="it-IT" sz="1600" dirty="0"/>
                        <a:t> </a:t>
                      </a:r>
                      <a:r>
                        <a:rPr lang="it-IT" sz="1600" dirty="0" err="1"/>
                        <a:t>difficult</a:t>
                      </a:r>
                      <a:r>
                        <a:rPr lang="it-IT" sz="1600" dirty="0"/>
                        <a:t> to work for a female boss</a:t>
                      </a:r>
                    </a:p>
                  </a:txBody>
                  <a:tcPr/>
                </a:tc>
                <a:tc>
                  <a:txBody>
                    <a:bodyPr/>
                    <a:lstStyle/>
                    <a:p>
                      <a:r>
                        <a:rPr lang="it-IT" sz="1600" dirty="0"/>
                        <a:t>66,8</a:t>
                      </a:r>
                    </a:p>
                  </a:txBody>
                  <a:tcPr/>
                </a:tc>
                <a:tc>
                  <a:txBody>
                    <a:bodyPr/>
                    <a:lstStyle/>
                    <a:p>
                      <a:r>
                        <a:rPr lang="it-IT" sz="1600" dirty="0"/>
                        <a:t>18,3</a:t>
                      </a:r>
                    </a:p>
                  </a:txBody>
                  <a:tcPr/>
                </a:tc>
                <a:tc>
                  <a:txBody>
                    <a:bodyPr/>
                    <a:lstStyle/>
                    <a:p>
                      <a:r>
                        <a:rPr lang="it-IT" sz="1600" dirty="0"/>
                        <a:t>9,5</a:t>
                      </a:r>
                    </a:p>
                  </a:txBody>
                  <a:tcPr/>
                </a:tc>
                <a:tc>
                  <a:txBody>
                    <a:bodyPr/>
                    <a:lstStyle/>
                    <a:p>
                      <a:r>
                        <a:rPr lang="it-IT" sz="1600" dirty="0"/>
                        <a:t>5,4</a:t>
                      </a:r>
                    </a:p>
                  </a:txBody>
                  <a:tcPr/>
                </a:tc>
                <a:extLst>
                  <a:ext uri="{0D108BD9-81ED-4DB2-BD59-A6C34878D82A}">
                    <a16:rowId xmlns:a16="http://schemas.microsoft.com/office/drawing/2014/main" val="4285717513"/>
                  </a:ext>
                </a:extLst>
              </a:tr>
              <a:tr h="806549">
                <a:tc>
                  <a:txBody>
                    <a:bodyPr/>
                    <a:lstStyle/>
                    <a:p>
                      <a:r>
                        <a:rPr lang="it-IT" sz="1600" dirty="0"/>
                        <a:t>2. Women are </a:t>
                      </a:r>
                      <a:r>
                        <a:rPr lang="it-IT" sz="1600" dirty="0" err="1"/>
                        <a:t>worse</a:t>
                      </a:r>
                      <a:r>
                        <a:rPr lang="it-IT" sz="1600" dirty="0"/>
                        <a:t> </a:t>
                      </a:r>
                      <a:r>
                        <a:rPr lang="it-IT" sz="1600" dirty="0" err="1"/>
                        <a:t>employees</a:t>
                      </a:r>
                      <a:r>
                        <a:rPr lang="it-IT" sz="1600" dirty="0"/>
                        <a:t> </a:t>
                      </a:r>
                      <a:r>
                        <a:rPr lang="it-IT" sz="1600" dirty="0" err="1"/>
                        <a:t>than</a:t>
                      </a:r>
                      <a:r>
                        <a:rPr lang="it-IT" sz="1600" dirty="0"/>
                        <a:t> men </a:t>
                      </a:r>
                      <a:r>
                        <a:rPr lang="it-IT" sz="1600" dirty="0" err="1"/>
                        <a:t>because</a:t>
                      </a:r>
                      <a:r>
                        <a:rPr lang="it-IT" sz="1600" dirty="0"/>
                        <a:t> </a:t>
                      </a:r>
                      <a:r>
                        <a:rPr lang="it-IT" sz="1600" dirty="0" err="1"/>
                        <a:t>they</a:t>
                      </a:r>
                      <a:r>
                        <a:rPr lang="it-IT" sz="1600" dirty="0"/>
                        <a:t> are </a:t>
                      </a:r>
                      <a:r>
                        <a:rPr lang="it-IT" sz="1600" dirty="0" err="1"/>
                        <a:t>too</a:t>
                      </a:r>
                      <a:r>
                        <a:rPr lang="it-IT" sz="1600" dirty="0"/>
                        <a:t> </a:t>
                      </a:r>
                      <a:r>
                        <a:rPr lang="it-IT" sz="1600" dirty="0" err="1"/>
                        <a:t>focused</a:t>
                      </a:r>
                      <a:r>
                        <a:rPr lang="it-IT" sz="1600" dirty="0"/>
                        <a:t>  on family and </a:t>
                      </a:r>
                      <a:r>
                        <a:rPr lang="it-IT" sz="1600" dirty="0" err="1"/>
                        <a:t>children</a:t>
                      </a:r>
                      <a:endParaRPr lang="it-IT" sz="1600" dirty="0"/>
                    </a:p>
                  </a:txBody>
                  <a:tcPr/>
                </a:tc>
                <a:tc>
                  <a:txBody>
                    <a:bodyPr/>
                    <a:lstStyle/>
                    <a:p>
                      <a:r>
                        <a:rPr lang="it-IT" sz="1600" dirty="0"/>
                        <a:t>64,4</a:t>
                      </a:r>
                    </a:p>
                  </a:txBody>
                  <a:tcPr/>
                </a:tc>
                <a:tc>
                  <a:txBody>
                    <a:bodyPr/>
                    <a:lstStyle/>
                    <a:p>
                      <a:r>
                        <a:rPr lang="it-IT" sz="1600" dirty="0"/>
                        <a:t>22,6</a:t>
                      </a:r>
                    </a:p>
                  </a:txBody>
                  <a:tcPr/>
                </a:tc>
                <a:tc>
                  <a:txBody>
                    <a:bodyPr/>
                    <a:lstStyle/>
                    <a:p>
                      <a:r>
                        <a:rPr lang="it-IT" sz="1600" dirty="0"/>
                        <a:t>8,5</a:t>
                      </a:r>
                    </a:p>
                  </a:txBody>
                  <a:tcPr/>
                </a:tc>
                <a:tc>
                  <a:txBody>
                    <a:bodyPr/>
                    <a:lstStyle/>
                    <a:p>
                      <a:r>
                        <a:rPr lang="it-IT" sz="1600" dirty="0"/>
                        <a:t>4,5</a:t>
                      </a:r>
                    </a:p>
                  </a:txBody>
                  <a:tcPr/>
                </a:tc>
                <a:extLst>
                  <a:ext uri="{0D108BD9-81ED-4DB2-BD59-A6C34878D82A}">
                    <a16:rowId xmlns:a16="http://schemas.microsoft.com/office/drawing/2014/main" val="1927365362"/>
                  </a:ext>
                </a:extLst>
              </a:tr>
              <a:tr h="564585">
                <a:tc>
                  <a:txBody>
                    <a:bodyPr/>
                    <a:lstStyle/>
                    <a:p>
                      <a:r>
                        <a:rPr lang="it-IT" sz="1600" dirty="0"/>
                        <a:t>3. </a:t>
                      </a:r>
                      <a:r>
                        <a:rPr lang="it-IT" sz="1600" dirty="0" err="1"/>
                        <a:t>It</a:t>
                      </a:r>
                      <a:r>
                        <a:rPr lang="it-IT" sz="1600" dirty="0"/>
                        <a:t> </a:t>
                      </a:r>
                      <a:r>
                        <a:rPr lang="it-IT" sz="1600" dirty="0" err="1"/>
                        <a:t>is</a:t>
                      </a:r>
                      <a:r>
                        <a:rPr lang="it-IT" sz="1600" dirty="0"/>
                        <a:t> more </a:t>
                      </a:r>
                      <a:r>
                        <a:rPr lang="it-IT" sz="1600" dirty="0" err="1"/>
                        <a:t>natural</a:t>
                      </a:r>
                      <a:r>
                        <a:rPr lang="it-IT" sz="1600" dirty="0"/>
                        <a:t> for </a:t>
                      </a:r>
                      <a:r>
                        <a:rPr lang="it-IT" sz="1600" dirty="0" err="1"/>
                        <a:t>children</a:t>
                      </a:r>
                      <a:r>
                        <a:rPr lang="it-IT" sz="1600" dirty="0"/>
                        <a:t> to be </a:t>
                      </a:r>
                      <a:r>
                        <a:rPr lang="it-IT" sz="1600" dirty="0" err="1"/>
                        <a:t>treated</a:t>
                      </a:r>
                      <a:r>
                        <a:rPr lang="it-IT" sz="1600" dirty="0"/>
                        <a:t> by female doctors</a:t>
                      </a:r>
                    </a:p>
                  </a:txBody>
                  <a:tcPr/>
                </a:tc>
                <a:tc>
                  <a:txBody>
                    <a:bodyPr/>
                    <a:lstStyle/>
                    <a:p>
                      <a:r>
                        <a:rPr lang="it-IT" sz="1600" dirty="0"/>
                        <a:t>59,3</a:t>
                      </a:r>
                    </a:p>
                  </a:txBody>
                  <a:tcPr/>
                </a:tc>
                <a:tc>
                  <a:txBody>
                    <a:bodyPr/>
                    <a:lstStyle/>
                    <a:p>
                      <a:r>
                        <a:rPr lang="it-IT" sz="1600" dirty="0"/>
                        <a:t>22,3</a:t>
                      </a:r>
                    </a:p>
                  </a:txBody>
                  <a:tcPr/>
                </a:tc>
                <a:tc>
                  <a:txBody>
                    <a:bodyPr/>
                    <a:lstStyle/>
                    <a:p>
                      <a:r>
                        <a:rPr lang="it-IT" sz="1600" dirty="0"/>
                        <a:t>12,4</a:t>
                      </a:r>
                    </a:p>
                  </a:txBody>
                  <a:tcPr/>
                </a:tc>
                <a:tc>
                  <a:txBody>
                    <a:bodyPr/>
                    <a:lstStyle/>
                    <a:p>
                      <a:r>
                        <a:rPr lang="it-IT" sz="1600" dirty="0"/>
                        <a:t>6,0</a:t>
                      </a:r>
                    </a:p>
                  </a:txBody>
                  <a:tcPr/>
                </a:tc>
                <a:extLst>
                  <a:ext uri="{0D108BD9-81ED-4DB2-BD59-A6C34878D82A}">
                    <a16:rowId xmlns:a16="http://schemas.microsoft.com/office/drawing/2014/main" val="815190110"/>
                  </a:ext>
                </a:extLst>
              </a:tr>
              <a:tr h="806549">
                <a:tc>
                  <a:txBody>
                    <a:bodyPr/>
                    <a:lstStyle/>
                    <a:p>
                      <a:r>
                        <a:rPr lang="it-IT" sz="1600" dirty="0"/>
                        <a:t>4. </a:t>
                      </a:r>
                      <a:r>
                        <a:rPr lang="it-IT" sz="1600" dirty="0" err="1"/>
                        <a:t>If</a:t>
                      </a:r>
                      <a:r>
                        <a:rPr lang="it-IT" sz="1600" dirty="0"/>
                        <a:t> I </a:t>
                      </a:r>
                      <a:r>
                        <a:rPr lang="it-IT" sz="1600" dirty="0" err="1"/>
                        <a:t>had</a:t>
                      </a:r>
                      <a:r>
                        <a:rPr lang="it-IT" sz="1600" dirty="0"/>
                        <a:t> to </a:t>
                      </a:r>
                      <a:r>
                        <a:rPr lang="it-IT" sz="1600" dirty="0" err="1"/>
                        <a:t>choose</a:t>
                      </a:r>
                      <a:r>
                        <a:rPr lang="it-IT" sz="1600" dirty="0"/>
                        <a:t> a partner for an </a:t>
                      </a:r>
                      <a:r>
                        <a:rPr lang="it-IT" sz="1600" dirty="0" err="1"/>
                        <a:t>important</a:t>
                      </a:r>
                      <a:r>
                        <a:rPr lang="it-IT" sz="1600" dirty="0"/>
                        <a:t> and </a:t>
                      </a:r>
                      <a:r>
                        <a:rPr lang="it-IT" sz="1600" dirty="0" err="1"/>
                        <a:t>well-paid</a:t>
                      </a:r>
                      <a:r>
                        <a:rPr lang="it-IT" sz="1600" dirty="0"/>
                        <a:t> job, I </a:t>
                      </a:r>
                      <a:r>
                        <a:rPr lang="it-IT" sz="1600" dirty="0" err="1"/>
                        <a:t>would</a:t>
                      </a:r>
                      <a:r>
                        <a:rPr lang="it-IT" sz="1600" dirty="0"/>
                        <a:t> </a:t>
                      </a:r>
                      <a:r>
                        <a:rPr lang="it-IT" sz="1600" dirty="0" err="1"/>
                        <a:t>sooner</a:t>
                      </a:r>
                      <a:r>
                        <a:rPr lang="it-IT" sz="1600" dirty="0"/>
                        <a:t> </a:t>
                      </a:r>
                      <a:r>
                        <a:rPr lang="it-IT" sz="1600" dirty="0" err="1"/>
                        <a:t>choose</a:t>
                      </a:r>
                      <a:r>
                        <a:rPr lang="it-IT" sz="1600" dirty="0"/>
                        <a:t> a man </a:t>
                      </a:r>
                      <a:r>
                        <a:rPr lang="it-IT" sz="1600" dirty="0" err="1"/>
                        <a:t>than</a:t>
                      </a:r>
                      <a:r>
                        <a:rPr lang="it-IT" sz="1600" dirty="0"/>
                        <a:t> a woman</a:t>
                      </a:r>
                    </a:p>
                  </a:txBody>
                  <a:tcPr/>
                </a:tc>
                <a:tc>
                  <a:txBody>
                    <a:bodyPr/>
                    <a:lstStyle/>
                    <a:p>
                      <a:r>
                        <a:rPr lang="it-IT" sz="1600" dirty="0"/>
                        <a:t>53,8</a:t>
                      </a:r>
                    </a:p>
                  </a:txBody>
                  <a:tcPr/>
                </a:tc>
                <a:tc>
                  <a:txBody>
                    <a:bodyPr/>
                    <a:lstStyle/>
                    <a:p>
                      <a:r>
                        <a:rPr lang="it-IT" sz="1600" dirty="0"/>
                        <a:t>24,5</a:t>
                      </a:r>
                    </a:p>
                  </a:txBody>
                  <a:tcPr/>
                </a:tc>
                <a:tc>
                  <a:txBody>
                    <a:bodyPr/>
                    <a:lstStyle/>
                    <a:p>
                      <a:r>
                        <a:rPr lang="it-IT" sz="1600" dirty="0"/>
                        <a:t>13,6</a:t>
                      </a:r>
                    </a:p>
                  </a:txBody>
                  <a:tcPr/>
                </a:tc>
                <a:tc>
                  <a:txBody>
                    <a:bodyPr/>
                    <a:lstStyle/>
                    <a:p>
                      <a:r>
                        <a:rPr lang="it-IT" sz="1600" dirty="0"/>
                        <a:t>8,0</a:t>
                      </a:r>
                    </a:p>
                  </a:txBody>
                  <a:tcPr/>
                </a:tc>
                <a:extLst>
                  <a:ext uri="{0D108BD9-81ED-4DB2-BD59-A6C34878D82A}">
                    <a16:rowId xmlns:a16="http://schemas.microsoft.com/office/drawing/2014/main" val="1209678000"/>
                  </a:ext>
                </a:extLst>
              </a:tr>
              <a:tr h="806549">
                <a:tc>
                  <a:txBody>
                    <a:bodyPr/>
                    <a:lstStyle/>
                    <a:p>
                      <a:r>
                        <a:rPr lang="it-IT" sz="1600" dirty="0"/>
                        <a:t>5. Men </a:t>
                      </a:r>
                      <a:r>
                        <a:rPr lang="it-IT" sz="1600" dirty="0" err="1"/>
                        <a:t>shouldn’t</a:t>
                      </a:r>
                      <a:r>
                        <a:rPr lang="it-IT" sz="1600" dirty="0"/>
                        <a:t> </a:t>
                      </a:r>
                      <a:r>
                        <a:rPr lang="it-IT" sz="1600" dirty="0" err="1"/>
                        <a:t>perform</a:t>
                      </a:r>
                      <a:r>
                        <a:rPr lang="it-IT" sz="1600" dirty="0"/>
                        <a:t> </a:t>
                      </a:r>
                      <a:r>
                        <a:rPr lang="it-IT" sz="1600" dirty="0" err="1"/>
                        <a:t>traditionally’female</a:t>
                      </a:r>
                      <a:r>
                        <a:rPr lang="it-IT" sz="1600" dirty="0"/>
                        <a:t>’ jobs (e.g. </a:t>
                      </a:r>
                      <a:r>
                        <a:rPr lang="it-IT" sz="1600" dirty="0" err="1"/>
                        <a:t>teachers</a:t>
                      </a:r>
                      <a:r>
                        <a:rPr lang="it-IT" sz="1600" dirty="0"/>
                        <a:t>, kindergarten </a:t>
                      </a:r>
                      <a:r>
                        <a:rPr lang="it-IT" sz="1600" dirty="0" err="1"/>
                        <a:t>educators</a:t>
                      </a:r>
                      <a:r>
                        <a:rPr lang="it-IT" sz="1600" dirty="0"/>
                        <a:t>, nurses)</a:t>
                      </a:r>
                    </a:p>
                  </a:txBody>
                  <a:tcPr/>
                </a:tc>
                <a:tc>
                  <a:txBody>
                    <a:bodyPr/>
                    <a:lstStyle/>
                    <a:p>
                      <a:r>
                        <a:rPr lang="it-IT" sz="1600" dirty="0"/>
                        <a:t>50,0</a:t>
                      </a:r>
                    </a:p>
                  </a:txBody>
                  <a:tcPr/>
                </a:tc>
                <a:tc>
                  <a:txBody>
                    <a:bodyPr/>
                    <a:lstStyle/>
                    <a:p>
                      <a:r>
                        <a:rPr lang="it-IT" sz="1600" dirty="0"/>
                        <a:t>26,8</a:t>
                      </a:r>
                    </a:p>
                  </a:txBody>
                  <a:tcPr/>
                </a:tc>
                <a:tc>
                  <a:txBody>
                    <a:bodyPr/>
                    <a:lstStyle/>
                    <a:p>
                      <a:r>
                        <a:rPr lang="it-IT" sz="1600" dirty="0"/>
                        <a:t>14,2</a:t>
                      </a:r>
                    </a:p>
                  </a:txBody>
                  <a:tcPr/>
                </a:tc>
                <a:tc>
                  <a:txBody>
                    <a:bodyPr/>
                    <a:lstStyle/>
                    <a:p>
                      <a:r>
                        <a:rPr lang="it-IT" sz="1600" dirty="0"/>
                        <a:t>9,0</a:t>
                      </a:r>
                    </a:p>
                  </a:txBody>
                  <a:tcPr/>
                </a:tc>
                <a:extLst>
                  <a:ext uri="{0D108BD9-81ED-4DB2-BD59-A6C34878D82A}">
                    <a16:rowId xmlns:a16="http://schemas.microsoft.com/office/drawing/2014/main" val="3761931779"/>
                  </a:ext>
                </a:extLst>
              </a:tr>
            </a:tbl>
          </a:graphicData>
        </a:graphic>
      </p:graphicFrame>
    </p:spTree>
    <p:extLst>
      <p:ext uri="{BB962C8B-B14F-4D97-AF65-F5344CB8AC3E}">
        <p14:creationId xmlns:p14="http://schemas.microsoft.com/office/powerpoint/2010/main" val="1576211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Vocational school students attitude survey on gender pay and pension gap (I)</a:t>
            </a:r>
          </a:p>
        </p:txBody>
      </p:sp>
      <p:sp>
        <p:nvSpPr>
          <p:cNvPr id="5" name="Slide Number Placeholder 4"/>
          <p:cNvSpPr>
            <a:spLocks noGrp="1"/>
          </p:cNvSpPr>
          <p:nvPr>
            <p:ph type="sldNum" sz="quarter" idx="12"/>
          </p:nvPr>
        </p:nvSpPr>
        <p:spPr/>
        <p:txBody>
          <a:bodyPr/>
          <a:lstStyle/>
          <a:p>
            <a:fld id="{D51A2610-EC96-43B7-BED4-FA582650F55C}" type="slidenum">
              <a:rPr lang="en-US" smtClean="0"/>
              <a:t>11</a:t>
            </a:fld>
            <a:endParaRPr lang="en-US"/>
          </a:p>
        </p:txBody>
      </p:sp>
      <p:graphicFrame>
        <p:nvGraphicFramePr>
          <p:cNvPr id="8" name="Tabella 6">
            <a:extLst>
              <a:ext uri="{FF2B5EF4-FFF2-40B4-BE49-F238E27FC236}">
                <a16:creationId xmlns:a16="http://schemas.microsoft.com/office/drawing/2014/main" id="{9CF6650F-B3F7-526C-2378-9E66465B3D1F}"/>
              </a:ext>
            </a:extLst>
          </p:cNvPr>
          <p:cNvGraphicFramePr>
            <a:graphicFrameLocks noGrp="1"/>
          </p:cNvGraphicFramePr>
          <p:nvPr>
            <p:extLst>
              <p:ext uri="{D42A27DB-BD31-4B8C-83A1-F6EECF244321}">
                <p14:modId xmlns:p14="http://schemas.microsoft.com/office/powerpoint/2010/main" val="3501446009"/>
              </p:ext>
            </p:extLst>
          </p:nvPr>
        </p:nvGraphicFramePr>
        <p:xfrm>
          <a:off x="929564" y="1836050"/>
          <a:ext cx="10424235" cy="4541520"/>
        </p:xfrm>
        <a:graphic>
          <a:graphicData uri="http://schemas.openxmlformats.org/drawingml/2006/table">
            <a:tbl>
              <a:tblPr firstRow="1" bandRow="1">
                <a:tableStyleId>{5940675A-B579-460E-94D1-54222C63F5DA}</a:tableStyleId>
              </a:tblPr>
              <a:tblGrid>
                <a:gridCol w="5121040">
                  <a:extLst>
                    <a:ext uri="{9D8B030D-6E8A-4147-A177-3AD203B41FA5}">
                      <a16:colId xmlns:a16="http://schemas.microsoft.com/office/drawing/2014/main" val="2406384797"/>
                    </a:ext>
                  </a:extLst>
                </a:gridCol>
                <a:gridCol w="1228540">
                  <a:extLst>
                    <a:ext uri="{9D8B030D-6E8A-4147-A177-3AD203B41FA5}">
                      <a16:colId xmlns:a16="http://schemas.microsoft.com/office/drawing/2014/main" val="1425208680"/>
                    </a:ext>
                  </a:extLst>
                </a:gridCol>
                <a:gridCol w="1419035">
                  <a:extLst>
                    <a:ext uri="{9D8B030D-6E8A-4147-A177-3AD203B41FA5}">
                      <a16:colId xmlns:a16="http://schemas.microsoft.com/office/drawing/2014/main" val="989442390"/>
                    </a:ext>
                  </a:extLst>
                </a:gridCol>
                <a:gridCol w="1327810">
                  <a:extLst>
                    <a:ext uri="{9D8B030D-6E8A-4147-A177-3AD203B41FA5}">
                      <a16:colId xmlns:a16="http://schemas.microsoft.com/office/drawing/2014/main" val="2096013805"/>
                    </a:ext>
                  </a:extLst>
                </a:gridCol>
                <a:gridCol w="1327810">
                  <a:extLst>
                    <a:ext uri="{9D8B030D-6E8A-4147-A177-3AD203B41FA5}">
                      <a16:colId xmlns:a16="http://schemas.microsoft.com/office/drawing/2014/main" val="1492928695"/>
                    </a:ext>
                  </a:extLst>
                </a:gridCol>
              </a:tblGrid>
              <a:tr h="525072">
                <a:tc>
                  <a:txBody>
                    <a:bodyPr/>
                    <a:lstStyle/>
                    <a:p>
                      <a:r>
                        <a:rPr lang="it-IT" sz="1600" dirty="0" err="1"/>
                        <a:t>Attitudes</a:t>
                      </a:r>
                      <a:endParaRPr lang="it-IT" sz="1600" dirty="0"/>
                    </a:p>
                  </a:txBody>
                  <a:tcPr/>
                </a:tc>
                <a:tc>
                  <a:txBody>
                    <a:bodyPr/>
                    <a:lstStyle/>
                    <a:p>
                      <a:r>
                        <a:rPr lang="it-IT" sz="1600" dirty="0" err="1"/>
                        <a:t>Completely</a:t>
                      </a:r>
                      <a:r>
                        <a:rPr lang="it-IT" sz="1600" dirty="0"/>
                        <a:t> </a:t>
                      </a:r>
                      <a:r>
                        <a:rPr lang="it-IT" sz="1600" dirty="0" err="1"/>
                        <a:t>disagree</a:t>
                      </a:r>
                      <a:endParaRPr lang="it-IT" sz="1600" dirty="0"/>
                    </a:p>
                  </a:txBody>
                  <a:tcPr/>
                </a:tc>
                <a:tc>
                  <a:txBody>
                    <a:bodyPr/>
                    <a:lstStyle/>
                    <a:p>
                      <a:r>
                        <a:rPr lang="it-IT" sz="1600" dirty="0" err="1"/>
                        <a:t>Completely</a:t>
                      </a:r>
                      <a:r>
                        <a:rPr lang="it-IT" sz="1600" dirty="0"/>
                        <a:t> </a:t>
                      </a:r>
                      <a:r>
                        <a:rPr lang="it-IT" sz="1600" dirty="0" err="1"/>
                        <a:t>disagree</a:t>
                      </a:r>
                      <a:r>
                        <a:rPr lang="it-IT" sz="1600" dirty="0"/>
                        <a:t> </a:t>
                      </a:r>
                    </a:p>
                  </a:txBody>
                  <a:tcPr/>
                </a:tc>
                <a:tc>
                  <a:txBody>
                    <a:bodyPr/>
                    <a:lstStyle/>
                    <a:p>
                      <a:r>
                        <a:rPr lang="it-IT" sz="1600" dirty="0" err="1"/>
                        <a:t>Mostly</a:t>
                      </a:r>
                      <a:r>
                        <a:rPr lang="it-IT" sz="1600" dirty="0"/>
                        <a:t> </a:t>
                      </a:r>
                      <a:r>
                        <a:rPr lang="it-IT" sz="1600" dirty="0" err="1"/>
                        <a:t>agree</a:t>
                      </a:r>
                      <a:endParaRPr lang="it-IT" sz="1600" dirty="0"/>
                    </a:p>
                  </a:txBody>
                  <a:tcPr/>
                </a:tc>
                <a:tc>
                  <a:txBody>
                    <a:bodyPr/>
                    <a:lstStyle/>
                    <a:p>
                      <a:r>
                        <a:rPr lang="it-IT" sz="1600" dirty="0" err="1"/>
                        <a:t>Completely</a:t>
                      </a:r>
                      <a:r>
                        <a:rPr lang="it-IT" sz="1600" dirty="0"/>
                        <a:t> </a:t>
                      </a:r>
                      <a:r>
                        <a:rPr lang="it-IT" sz="1600" dirty="0" err="1"/>
                        <a:t>agree</a:t>
                      </a:r>
                      <a:endParaRPr lang="it-IT" sz="1600" dirty="0"/>
                    </a:p>
                  </a:txBody>
                  <a:tcPr/>
                </a:tc>
                <a:extLst>
                  <a:ext uri="{0D108BD9-81ED-4DB2-BD59-A6C34878D82A}">
                    <a16:rowId xmlns:a16="http://schemas.microsoft.com/office/drawing/2014/main" val="907969946"/>
                  </a:ext>
                </a:extLst>
              </a:tr>
              <a:tr h="525072">
                <a:tc>
                  <a:txBody>
                    <a:bodyPr/>
                    <a:lstStyle/>
                    <a:p>
                      <a:r>
                        <a:rPr lang="it-IT" sz="1600" dirty="0"/>
                        <a:t>6. </a:t>
                      </a:r>
                      <a:r>
                        <a:rPr lang="it-IT" sz="1600" dirty="0" err="1"/>
                        <a:t>If</a:t>
                      </a:r>
                      <a:r>
                        <a:rPr lang="it-IT" sz="1600" dirty="0"/>
                        <a:t> I </a:t>
                      </a:r>
                      <a:r>
                        <a:rPr lang="it-IT" sz="1600" dirty="0" err="1"/>
                        <a:t>had</a:t>
                      </a:r>
                      <a:r>
                        <a:rPr lang="it-IT" sz="1600" dirty="0"/>
                        <a:t> to </a:t>
                      </a:r>
                      <a:r>
                        <a:rPr lang="it-IT" sz="1600" dirty="0" err="1"/>
                        <a:t>have</a:t>
                      </a:r>
                      <a:r>
                        <a:rPr lang="it-IT" sz="1600" dirty="0"/>
                        <a:t> a </a:t>
                      </a:r>
                      <a:r>
                        <a:rPr lang="it-IT" sz="1600" dirty="0" err="1"/>
                        <a:t>complex</a:t>
                      </a:r>
                      <a:r>
                        <a:rPr lang="it-IT" sz="1600" dirty="0"/>
                        <a:t> surgery, </a:t>
                      </a:r>
                      <a:r>
                        <a:rPr lang="it-IT" sz="1600" dirty="0" err="1"/>
                        <a:t>I’d</a:t>
                      </a:r>
                      <a:r>
                        <a:rPr lang="it-IT" sz="1600" dirty="0"/>
                        <a:t> </a:t>
                      </a:r>
                      <a:r>
                        <a:rPr lang="it-IT" sz="1600" dirty="0" err="1"/>
                        <a:t>prefer</a:t>
                      </a:r>
                      <a:r>
                        <a:rPr lang="it-IT" sz="1600" dirty="0"/>
                        <a:t> </a:t>
                      </a:r>
                      <a:r>
                        <a:rPr lang="it-IT" sz="1600" dirty="0" err="1"/>
                        <a:t>it</a:t>
                      </a:r>
                      <a:r>
                        <a:rPr lang="it-IT" sz="1600" dirty="0"/>
                        <a:t> be </a:t>
                      </a:r>
                      <a:r>
                        <a:rPr lang="it-IT" sz="1600" dirty="0" err="1"/>
                        <a:t>done</a:t>
                      </a:r>
                      <a:r>
                        <a:rPr lang="it-IT" sz="1600" dirty="0"/>
                        <a:t> by a male </a:t>
                      </a:r>
                      <a:r>
                        <a:rPr lang="it-IT" sz="1600" dirty="0" err="1"/>
                        <a:t>surgeon</a:t>
                      </a:r>
                      <a:endParaRPr lang="it-IT" sz="1600" dirty="0"/>
                    </a:p>
                  </a:txBody>
                  <a:tcPr/>
                </a:tc>
                <a:tc>
                  <a:txBody>
                    <a:bodyPr/>
                    <a:lstStyle/>
                    <a:p>
                      <a:r>
                        <a:rPr lang="it-IT" sz="1600" dirty="0"/>
                        <a:t>50,0</a:t>
                      </a:r>
                    </a:p>
                  </a:txBody>
                  <a:tcPr/>
                </a:tc>
                <a:tc>
                  <a:txBody>
                    <a:bodyPr/>
                    <a:lstStyle/>
                    <a:p>
                      <a:r>
                        <a:rPr lang="it-IT" sz="1600" dirty="0"/>
                        <a:t>20,3</a:t>
                      </a:r>
                    </a:p>
                  </a:txBody>
                  <a:tcPr/>
                </a:tc>
                <a:tc>
                  <a:txBody>
                    <a:bodyPr/>
                    <a:lstStyle/>
                    <a:p>
                      <a:r>
                        <a:rPr lang="it-IT" sz="1600" dirty="0"/>
                        <a:t>16,2</a:t>
                      </a:r>
                    </a:p>
                  </a:txBody>
                  <a:tcPr/>
                </a:tc>
                <a:tc>
                  <a:txBody>
                    <a:bodyPr/>
                    <a:lstStyle/>
                    <a:p>
                      <a:r>
                        <a:rPr lang="it-IT" sz="1600" dirty="0"/>
                        <a:t>13,5</a:t>
                      </a:r>
                    </a:p>
                  </a:txBody>
                  <a:tcPr/>
                </a:tc>
                <a:extLst>
                  <a:ext uri="{0D108BD9-81ED-4DB2-BD59-A6C34878D82A}">
                    <a16:rowId xmlns:a16="http://schemas.microsoft.com/office/drawing/2014/main" val="4285717513"/>
                  </a:ext>
                </a:extLst>
              </a:tr>
              <a:tr h="815547">
                <a:tc>
                  <a:txBody>
                    <a:bodyPr/>
                    <a:lstStyle/>
                    <a:p>
                      <a:r>
                        <a:rPr lang="it-IT" sz="1600" dirty="0"/>
                        <a:t>7. Management positions include making </a:t>
                      </a:r>
                      <a:r>
                        <a:rPr lang="it-IT" sz="1600" dirty="0" err="1"/>
                        <a:t>difficult</a:t>
                      </a:r>
                      <a:r>
                        <a:rPr lang="it-IT" sz="1600" dirty="0"/>
                        <a:t> and </a:t>
                      </a:r>
                      <a:r>
                        <a:rPr lang="it-IT" sz="1600" dirty="0" err="1"/>
                        <a:t>uncomfortable</a:t>
                      </a:r>
                      <a:r>
                        <a:rPr lang="it-IT" sz="1600" dirty="0"/>
                        <a:t> </a:t>
                      </a:r>
                      <a:r>
                        <a:rPr lang="it-IT" sz="1600" dirty="0" err="1"/>
                        <a:t>decisions</a:t>
                      </a:r>
                      <a:r>
                        <a:rPr lang="it-IT" sz="1600" dirty="0"/>
                        <a:t>, </a:t>
                      </a:r>
                      <a:r>
                        <a:rPr lang="it-IT" sz="1600" dirty="0" err="1"/>
                        <a:t>which</a:t>
                      </a:r>
                      <a:r>
                        <a:rPr lang="it-IT" sz="1600" dirty="0"/>
                        <a:t> </a:t>
                      </a:r>
                      <a:r>
                        <a:rPr lang="it-IT" sz="1600" dirty="0" err="1"/>
                        <a:t>is</a:t>
                      </a:r>
                      <a:r>
                        <a:rPr lang="it-IT" sz="1600" dirty="0"/>
                        <a:t> </a:t>
                      </a:r>
                      <a:r>
                        <a:rPr lang="it-IT" sz="1600" dirty="0" err="1"/>
                        <a:t>why</a:t>
                      </a:r>
                      <a:r>
                        <a:rPr lang="it-IT" sz="1600" dirty="0"/>
                        <a:t> women, </a:t>
                      </a:r>
                      <a:r>
                        <a:rPr lang="it-IT" sz="1600" dirty="0" err="1"/>
                        <a:t>as</a:t>
                      </a:r>
                      <a:r>
                        <a:rPr lang="it-IT" sz="1600" dirty="0"/>
                        <a:t> the more compassionate sex, are </a:t>
                      </a:r>
                      <a:r>
                        <a:rPr lang="it-IT" sz="1600" dirty="0" err="1"/>
                        <a:t>less</a:t>
                      </a:r>
                      <a:r>
                        <a:rPr lang="it-IT" sz="1600" dirty="0"/>
                        <a:t> </a:t>
                      </a:r>
                      <a:r>
                        <a:rPr lang="it-IT" sz="1600" dirty="0" err="1"/>
                        <a:t>suited</a:t>
                      </a:r>
                      <a:r>
                        <a:rPr lang="it-IT" sz="1600" dirty="0"/>
                        <a:t> to leadership positions</a:t>
                      </a:r>
                    </a:p>
                  </a:txBody>
                  <a:tcPr/>
                </a:tc>
                <a:tc>
                  <a:txBody>
                    <a:bodyPr/>
                    <a:lstStyle/>
                    <a:p>
                      <a:r>
                        <a:rPr lang="it-IT" sz="1600" dirty="0"/>
                        <a:t>49,4</a:t>
                      </a:r>
                    </a:p>
                  </a:txBody>
                  <a:tcPr/>
                </a:tc>
                <a:tc>
                  <a:txBody>
                    <a:bodyPr/>
                    <a:lstStyle/>
                    <a:p>
                      <a:r>
                        <a:rPr lang="it-IT" sz="1600" dirty="0"/>
                        <a:t>30,0</a:t>
                      </a:r>
                    </a:p>
                  </a:txBody>
                  <a:tcPr/>
                </a:tc>
                <a:tc>
                  <a:txBody>
                    <a:bodyPr/>
                    <a:lstStyle/>
                    <a:p>
                      <a:r>
                        <a:rPr lang="it-IT" sz="1600" dirty="0"/>
                        <a:t>16,1</a:t>
                      </a:r>
                    </a:p>
                  </a:txBody>
                  <a:tcPr/>
                </a:tc>
                <a:tc>
                  <a:txBody>
                    <a:bodyPr/>
                    <a:lstStyle/>
                    <a:p>
                      <a:r>
                        <a:rPr lang="it-IT" sz="1600" dirty="0"/>
                        <a:t>4,5</a:t>
                      </a:r>
                    </a:p>
                  </a:txBody>
                  <a:tcPr/>
                </a:tc>
                <a:extLst>
                  <a:ext uri="{0D108BD9-81ED-4DB2-BD59-A6C34878D82A}">
                    <a16:rowId xmlns:a16="http://schemas.microsoft.com/office/drawing/2014/main" val="1927365362"/>
                  </a:ext>
                </a:extLst>
              </a:tr>
              <a:tr h="525072">
                <a:tc>
                  <a:txBody>
                    <a:bodyPr/>
                    <a:lstStyle/>
                    <a:p>
                      <a:r>
                        <a:rPr lang="it-IT" sz="1600" dirty="0"/>
                        <a:t>8. I </a:t>
                      </a:r>
                      <a:r>
                        <a:rPr lang="it-IT" sz="1600" dirty="0" err="1"/>
                        <a:t>would</a:t>
                      </a:r>
                      <a:r>
                        <a:rPr lang="it-IT" sz="1600" dirty="0"/>
                        <a:t> </a:t>
                      </a:r>
                      <a:r>
                        <a:rPr lang="it-IT" sz="1600" dirty="0" err="1"/>
                        <a:t>rather</a:t>
                      </a:r>
                      <a:r>
                        <a:rPr lang="it-IT" sz="1600" dirty="0"/>
                        <a:t> </a:t>
                      </a:r>
                      <a:r>
                        <a:rPr lang="it-IT" sz="1600" dirty="0" err="1"/>
                        <a:t>entrust</a:t>
                      </a:r>
                      <a:r>
                        <a:rPr lang="it-IT" sz="1600" dirty="0"/>
                        <a:t> </a:t>
                      </a:r>
                      <a:r>
                        <a:rPr lang="it-IT" sz="1600" dirty="0" err="1"/>
                        <a:t>my</a:t>
                      </a:r>
                      <a:r>
                        <a:rPr lang="it-IT" sz="1600" dirty="0"/>
                        <a:t> </a:t>
                      </a:r>
                      <a:r>
                        <a:rPr lang="it-IT" sz="1600" dirty="0" err="1"/>
                        <a:t>financial</a:t>
                      </a:r>
                      <a:r>
                        <a:rPr lang="it-IT" sz="1600" dirty="0"/>
                        <a:t> investments to a man </a:t>
                      </a:r>
                      <a:r>
                        <a:rPr lang="it-IT" sz="1600" dirty="0" err="1"/>
                        <a:t>than</a:t>
                      </a:r>
                      <a:r>
                        <a:rPr lang="it-IT" sz="1600" dirty="0"/>
                        <a:t> a woman</a:t>
                      </a:r>
                    </a:p>
                  </a:txBody>
                  <a:tcPr/>
                </a:tc>
                <a:tc>
                  <a:txBody>
                    <a:bodyPr/>
                    <a:lstStyle/>
                    <a:p>
                      <a:r>
                        <a:rPr lang="it-IT" sz="1600" dirty="0"/>
                        <a:t>49,2</a:t>
                      </a:r>
                    </a:p>
                  </a:txBody>
                  <a:tcPr/>
                </a:tc>
                <a:tc>
                  <a:txBody>
                    <a:bodyPr/>
                    <a:lstStyle/>
                    <a:p>
                      <a:r>
                        <a:rPr lang="it-IT" sz="1600" dirty="0"/>
                        <a:t>31,8</a:t>
                      </a:r>
                    </a:p>
                  </a:txBody>
                  <a:tcPr/>
                </a:tc>
                <a:tc>
                  <a:txBody>
                    <a:bodyPr/>
                    <a:lstStyle/>
                    <a:p>
                      <a:r>
                        <a:rPr lang="it-IT" sz="1600" dirty="0"/>
                        <a:t>13,4</a:t>
                      </a:r>
                    </a:p>
                  </a:txBody>
                  <a:tcPr/>
                </a:tc>
                <a:tc>
                  <a:txBody>
                    <a:bodyPr/>
                    <a:lstStyle/>
                    <a:p>
                      <a:r>
                        <a:rPr lang="it-IT" sz="1600" dirty="0"/>
                        <a:t>5,5</a:t>
                      </a:r>
                    </a:p>
                  </a:txBody>
                  <a:tcPr/>
                </a:tc>
                <a:extLst>
                  <a:ext uri="{0D108BD9-81ED-4DB2-BD59-A6C34878D82A}">
                    <a16:rowId xmlns:a16="http://schemas.microsoft.com/office/drawing/2014/main" val="815190110"/>
                  </a:ext>
                </a:extLst>
              </a:tr>
              <a:tr h="525072">
                <a:tc>
                  <a:txBody>
                    <a:bodyPr/>
                    <a:lstStyle/>
                    <a:p>
                      <a:r>
                        <a:rPr lang="it-IT" sz="1600" dirty="0"/>
                        <a:t>9. Men are </a:t>
                      </a:r>
                      <a:r>
                        <a:rPr lang="it-IT" sz="1600" dirty="0" err="1"/>
                        <a:t>better</a:t>
                      </a:r>
                      <a:r>
                        <a:rPr lang="it-IT" sz="1600" dirty="0"/>
                        <a:t> in the </a:t>
                      </a:r>
                      <a:r>
                        <a:rPr lang="it-IT" sz="1600" dirty="0" err="1"/>
                        <a:t>finance</a:t>
                      </a:r>
                      <a:r>
                        <a:rPr lang="it-IT" sz="1600" dirty="0"/>
                        <a:t> business </a:t>
                      </a:r>
                      <a:r>
                        <a:rPr lang="it-IT" sz="1600" dirty="0" err="1"/>
                        <a:t>industry</a:t>
                      </a:r>
                      <a:r>
                        <a:rPr lang="it-IT" sz="1600" dirty="0"/>
                        <a:t> </a:t>
                      </a:r>
                      <a:r>
                        <a:rPr lang="it-IT" sz="1600" dirty="0" err="1"/>
                        <a:t>because</a:t>
                      </a:r>
                      <a:r>
                        <a:rPr lang="it-IT" sz="1600" dirty="0"/>
                        <a:t> </a:t>
                      </a:r>
                      <a:r>
                        <a:rPr lang="it-IT" sz="1600" dirty="0" err="1"/>
                        <a:t>they’re</a:t>
                      </a:r>
                      <a:r>
                        <a:rPr lang="it-IT" sz="1600" dirty="0"/>
                        <a:t> more </a:t>
                      </a:r>
                      <a:r>
                        <a:rPr lang="it-IT" sz="1600" dirty="0" err="1"/>
                        <a:t>skilled</a:t>
                      </a:r>
                      <a:r>
                        <a:rPr lang="it-IT" sz="1600" dirty="0"/>
                        <a:t> with money </a:t>
                      </a:r>
                    </a:p>
                  </a:txBody>
                  <a:tcPr/>
                </a:tc>
                <a:tc>
                  <a:txBody>
                    <a:bodyPr/>
                    <a:lstStyle/>
                    <a:p>
                      <a:r>
                        <a:rPr lang="it-IT" sz="1600" dirty="0"/>
                        <a:t>45,9</a:t>
                      </a:r>
                    </a:p>
                  </a:txBody>
                  <a:tcPr/>
                </a:tc>
                <a:tc>
                  <a:txBody>
                    <a:bodyPr/>
                    <a:lstStyle/>
                    <a:p>
                      <a:r>
                        <a:rPr lang="it-IT" sz="1600" dirty="0"/>
                        <a:t>31,8</a:t>
                      </a:r>
                    </a:p>
                  </a:txBody>
                  <a:tcPr/>
                </a:tc>
                <a:tc>
                  <a:txBody>
                    <a:bodyPr/>
                    <a:lstStyle/>
                    <a:p>
                      <a:r>
                        <a:rPr lang="it-IT" sz="1600" dirty="0"/>
                        <a:t>15,2</a:t>
                      </a:r>
                    </a:p>
                  </a:txBody>
                  <a:tcPr/>
                </a:tc>
                <a:tc>
                  <a:txBody>
                    <a:bodyPr/>
                    <a:lstStyle/>
                    <a:p>
                      <a:r>
                        <a:rPr lang="it-IT" sz="1600" dirty="0"/>
                        <a:t>7,0</a:t>
                      </a:r>
                    </a:p>
                  </a:txBody>
                  <a:tcPr/>
                </a:tc>
                <a:extLst>
                  <a:ext uri="{0D108BD9-81ED-4DB2-BD59-A6C34878D82A}">
                    <a16:rowId xmlns:a16="http://schemas.microsoft.com/office/drawing/2014/main" val="1209678000"/>
                  </a:ext>
                </a:extLst>
              </a:tr>
              <a:tr h="525072">
                <a:tc>
                  <a:txBody>
                    <a:bodyPr/>
                    <a:lstStyle/>
                    <a:p>
                      <a:r>
                        <a:rPr lang="it-IT" sz="1600" dirty="0"/>
                        <a:t>10. Men are more decisive </a:t>
                      </a:r>
                      <a:r>
                        <a:rPr lang="it-IT" sz="1600" dirty="0" err="1"/>
                        <a:t>than</a:t>
                      </a:r>
                      <a:r>
                        <a:rPr lang="it-IT" sz="1600" dirty="0"/>
                        <a:t> women, making </a:t>
                      </a:r>
                      <a:r>
                        <a:rPr lang="it-IT" sz="1600" dirty="0" err="1"/>
                        <a:t>them</a:t>
                      </a:r>
                      <a:r>
                        <a:rPr lang="it-IT" sz="1600" dirty="0"/>
                        <a:t> </a:t>
                      </a:r>
                      <a:r>
                        <a:rPr lang="it-IT" sz="1600" dirty="0" err="1"/>
                        <a:t>better</a:t>
                      </a:r>
                      <a:r>
                        <a:rPr lang="it-IT" sz="1600" dirty="0"/>
                        <a:t> leaders</a:t>
                      </a:r>
                    </a:p>
                  </a:txBody>
                  <a:tcPr/>
                </a:tc>
                <a:tc>
                  <a:txBody>
                    <a:bodyPr/>
                    <a:lstStyle/>
                    <a:p>
                      <a:r>
                        <a:rPr lang="it-IT" sz="1600" dirty="0"/>
                        <a:t>41,5</a:t>
                      </a:r>
                    </a:p>
                  </a:txBody>
                  <a:tcPr/>
                </a:tc>
                <a:tc>
                  <a:txBody>
                    <a:bodyPr/>
                    <a:lstStyle/>
                    <a:p>
                      <a:r>
                        <a:rPr lang="it-IT" sz="1600" dirty="0"/>
                        <a:t>25,9</a:t>
                      </a:r>
                    </a:p>
                  </a:txBody>
                  <a:tcPr/>
                </a:tc>
                <a:tc>
                  <a:txBody>
                    <a:bodyPr/>
                    <a:lstStyle/>
                    <a:p>
                      <a:r>
                        <a:rPr lang="it-IT" sz="1600" dirty="0"/>
                        <a:t>21,8</a:t>
                      </a:r>
                    </a:p>
                  </a:txBody>
                  <a:tcPr/>
                </a:tc>
                <a:tc>
                  <a:txBody>
                    <a:bodyPr/>
                    <a:lstStyle/>
                    <a:p>
                      <a:r>
                        <a:rPr lang="it-IT" sz="1600" dirty="0"/>
                        <a:t>10,8</a:t>
                      </a:r>
                    </a:p>
                  </a:txBody>
                  <a:tcPr/>
                </a:tc>
                <a:extLst>
                  <a:ext uri="{0D108BD9-81ED-4DB2-BD59-A6C34878D82A}">
                    <a16:rowId xmlns:a16="http://schemas.microsoft.com/office/drawing/2014/main" val="3761931779"/>
                  </a:ext>
                </a:extLst>
              </a:tr>
              <a:tr h="746155">
                <a:tc>
                  <a:txBody>
                    <a:bodyPr/>
                    <a:lstStyle/>
                    <a:p>
                      <a:r>
                        <a:rPr lang="it-IT" sz="1600" dirty="0"/>
                        <a:t>11. </a:t>
                      </a:r>
                      <a:r>
                        <a:rPr lang="it-IT" sz="1600" dirty="0" err="1"/>
                        <a:t>Since</a:t>
                      </a:r>
                      <a:r>
                        <a:rPr lang="it-IT" sz="1600" dirty="0"/>
                        <a:t> </a:t>
                      </a:r>
                      <a:r>
                        <a:rPr lang="it-IT" sz="1600" dirty="0" err="1"/>
                        <a:t>they’re</a:t>
                      </a:r>
                      <a:r>
                        <a:rPr lang="it-IT" sz="1600" dirty="0"/>
                        <a:t> </a:t>
                      </a:r>
                      <a:r>
                        <a:rPr lang="it-IT" sz="1600" dirty="0" err="1"/>
                        <a:t>required</a:t>
                      </a:r>
                      <a:r>
                        <a:rPr lang="it-IT" sz="1600" dirty="0"/>
                        <a:t> to take care of the family in the </a:t>
                      </a:r>
                      <a:r>
                        <a:rPr lang="it-IT" sz="1600" dirty="0" err="1"/>
                        <a:t>financial</a:t>
                      </a:r>
                      <a:r>
                        <a:rPr lang="it-IT" sz="1600" dirty="0"/>
                        <a:t> </a:t>
                      </a:r>
                      <a:r>
                        <a:rPr lang="it-IT" sz="1600" dirty="0" err="1"/>
                        <a:t>sense</a:t>
                      </a:r>
                      <a:r>
                        <a:rPr lang="it-IT" sz="1600" dirty="0"/>
                        <a:t>, </a:t>
                      </a:r>
                      <a:r>
                        <a:rPr lang="it-IT" sz="1600" dirty="0" err="1"/>
                        <a:t>it</a:t>
                      </a:r>
                      <a:r>
                        <a:rPr lang="it-IT" sz="1600" dirty="0"/>
                        <a:t> </a:t>
                      </a:r>
                      <a:r>
                        <a:rPr lang="it-IT" sz="1600" dirty="0" err="1"/>
                        <a:t>is</a:t>
                      </a:r>
                      <a:r>
                        <a:rPr lang="it-IT" sz="1600" dirty="0"/>
                        <a:t> </a:t>
                      </a:r>
                      <a:r>
                        <a:rPr lang="it-IT" sz="1600" dirty="0" err="1"/>
                        <a:t>natural</a:t>
                      </a:r>
                      <a:r>
                        <a:rPr lang="it-IT" sz="1600" dirty="0"/>
                        <a:t> </a:t>
                      </a:r>
                      <a:r>
                        <a:rPr lang="it-IT" sz="1600" dirty="0" err="1"/>
                        <a:t>that</a:t>
                      </a:r>
                      <a:r>
                        <a:rPr lang="it-IT" sz="1600" dirty="0"/>
                        <a:t> men </a:t>
                      </a:r>
                      <a:r>
                        <a:rPr lang="it-IT" sz="1600" dirty="0" err="1"/>
                        <a:t>get</a:t>
                      </a:r>
                      <a:r>
                        <a:rPr lang="it-IT" sz="1600" dirty="0"/>
                        <a:t> the </a:t>
                      </a:r>
                      <a:r>
                        <a:rPr lang="it-IT" sz="1600" dirty="0" err="1"/>
                        <a:t>better</a:t>
                      </a:r>
                      <a:r>
                        <a:rPr lang="it-IT" sz="1600" dirty="0"/>
                        <a:t> </a:t>
                      </a:r>
                      <a:r>
                        <a:rPr lang="it-IT" sz="1600" dirty="0" err="1"/>
                        <a:t>paid</a:t>
                      </a:r>
                      <a:r>
                        <a:rPr lang="it-IT" sz="1600" dirty="0"/>
                        <a:t> jobs</a:t>
                      </a:r>
                    </a:p>
                  </a:txBody>
                  <a:tcPr/>
                </a:tc>
                <a:tc>
                  <a:txBody>
                    <a:bodyPr/>
                    <a:lstStyle/>
                    <a:p>
                      <a:r>
                        <a:rPr lang="it-IT" sz="1600" dirty="0"/>
                        <a:t>41,1</a:t>
                      </a:r>
                    </a:p>
                  </a:txBody>
                  <a:tcPr/>
                </a:tc>
                <a:tc>
                  <a:txBody>
                    <a:bodyPr/>
                    <a:lstStyle/>
                    <a:p>
                      <a:r>
                        <a:rPr lang="it-IT" sz="1600" dirty="0"/>
                        <a:t>25,5</a:t>
                      </a:r>
                    </a:p>
                  </a:txBody>
                  <a:tcPr/>
                </a:tc>
                <a:tc>
                  <a:txBody>
                    <a:bodyPr/>
                    <a:lstStyle/>
                    <a:p>
                      <a:r>
                        <a:rPr lang="it-IT" sz="1600" dirty="0"/>
                        <a:t>22,5</a:t>
                      </a:r>
                    </a:p>
                  </a:txBody>
                  <a:tcPr/>
                </a:tc>
                <a:tc>
                  <a:txBody>
                    <a:bodyPr/>
                    <a:lstStyle/>
                    <a:p>
                      <a:r>
                        <a:rPr lang="it-IT" sz="1600" dirty="0"/>
                        <a:t>10,9</a:t>
                      </a:r>
                    </a:p>
                  </a:txBody>
                  <a:tcPr/>
                </a:tc>
                <a:extLst>
                  <a:ext uri="{0D108BD9-81ED-4DB2-BD59-A6C34878D82A}">
                    <a16:rowId xmlns:a16="http://schemas.microsoft.com/office/drawing/2014/main" val="1609639671"/>
                  </a:ext>
                </a:extLst>
              </a:tr>
            </a:tbl>
          </a:graphicData>
        </a:graphic>
      </p:graphicFrame>
    </p:spTree>
    <p:extLst>
      <p:ext uri="{BB962C8B-B14F-4D97-AF65-F5344CB8AC3E}">
        <p14:creationId xmlns:p14="http://schemas.microsoft.com/office/powerpoint/2010/main" val="4057018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Vocational school students attitude survey on gender pay and pension gap (II)</a:t>
            </a:r>
          </a:p>
        </p:txBody>
      </p:sp>
      <p:sp>
        <p:nvSpPr>
          <p:cNvPr id="5" name="Slide Number Placeholder 4"/>
          <p:cNvSpPr>
            <a:spLocks noGrp="1"/>
          </p:cNvSpPr>
          <p:nvPr>
            <p:ph type="sldNum" sz="quarter" idx="12"/>
          </p:nvPr>
        </p:nvSpPr>
        <p:spPr/>
        <p:txBody>
          <a:bodyPr/>
          <a:lstStyle/>
          <a:p>
            <a:fld id="{D51A2610-EC96-43B7-BED4-FA582650F55C}" type="slidenum">
              <a:rPr lang="en-US" smtClean="0"/>
              <a:t>12</a:t>
            </a:fld>
            <a:endParaRPr lang="en-US"/>
          </a:p>
        </p:txBody>
      </p:sp>
      <p:graphicFrame>
        <p:nvGraphicFramePr>
          <p:cNvPr id="8" name="Tabella 6">
            <a:extLst>
              <a:ext uri="{FF2B5EF4-FFF2-40B4-BE49-F238E27FC236}">
                <a16:creationId xmlns:a16="http://schemas.microsoft.com/office/drawing/2014/main" id="{32831A60-490F-1C38-1BC8-DFB582C3851A}"/>
              </a:ext>
            </a:extLst>
          </p:cNvPr>
          <p:cNvGraphicFramePr>
            <a:graphicFrameLocks noGrp="1"/>
          </p:cNvGraphicFramePr>
          <p:nvPr>
            <p:extLst>
              <p:ext uri="{D42A27DB-BD31-4B8C-83A1-F6EECF244321}">
                <p14:modId xmlns:p14="http://schemas.microsoft.com/office/powerpoint/2010/main" val="4226627564"/>
              </p:ext>
            </p:extLst>
          </p:nvPr>
        </p:nvGraphicFramePr>
        <p:xfrm>
          <a:off x="929565" y="2030966"/>
          <a:ext cx="10424235" cy="4185009"/>
        </p:xfrm>
        <a:graphic>
          <a:graphicData uri="http://schemas.openxmlformats.org/drawingml/2006/table">
            <a:tbl>
              <a:tblPr firstRow="1" bandRow="1">
                <a:tableStyleId>{5940675A-B579-460E-94D1-54222C63F5DA}</a:tableStyleId>
              </a:tblPr>
              <a:tblGrid>
                <a:gridCol w="5121040">
                  <a:extLst>
                    <a:ext uri="{9D8B030D-6E8A-4147-A177-3AD203B41FA5}">
                      <a16:colId xmlns:a16="http://schemas.microsoft.com/office/drawing/2014/main" val="2406384797"/>
                    </a:ext>
                  </a:extLst>
                </a:gridCol>
                <a:gridCol w="1228540">
                  <a:extLst>
                    <a:ext uri="{9D8B030D-6E8A-4147-A177-3AD203B41FA5}">
                      <a16:colId xmlns:a16="http://schemas.microsoft.com/office/drawing/2014/main" val="1425208680"/>
                    </a:ext>
                  </a:extLst>
                </a:gridCol>
                <a:gridCol w="1419035">
                  <a:extLst>
                    <a:ext uri="{9D8B030D-6E8A-4147-A177-3AD203B41FA5}">
                      <a16:colId xmlns:a16="http://schemas.microsoft.com/office/drawing/2014/main" val="989442390"/>
                    </a:ext>
                  </a:extLst>
                </a:gridCol>
                <a:gridCol w="1327810">
                  <a:extLst>
                    <a:ext uri="{9D8B030D-6E8A-4147-A177-3AD203B41FA5}">
                      <a16:colId xmlns:a16="http://schemas.microsoft.com/office/drawing/2014/main" val="2096013805"/>
                    </a:ext>
                  </a:extLst>
                </a:gridCol>
                <a:gridCol w="1327810">
                  <a:extLst>
                    <a:ext uri="{9D8B030D-6E8A-4147-A177-3AD203B41FA5}">
                      <a16:colId xmlns:a16="http://schemas.microsoft.com/office/drawing/2014/main" val="1492928695"/>
                    </a:ext>
                  </a:extLst>
                </a:gridCol>
              </a:tblGrid>
              <a:tr h="589620">
                <a:tc>
                  <a:txBody>
                    <a:bodyPr/>
                    <a:lstStyle/>
                    <a:p>
                      <a:r>
                        <a:rPr lang="it-IT" sz="1400" dirty="0" err="1"/>
                        <a:t>Attitudes</a:t>
                      </a:r>
                      <a:endParaRPr lang="it-IT" sz="1400" dirty="0"/>
                    </a:p>
                  </a:txBody>
                  <a:tcPr/>
                </a:tc>
                <a:tc>
                  <a:txBody>
                    <a:bodyPr/>
                    <a:lstStyle/>
                    <a:p>
                      <a:r>
                        <a:rPr lang="it-IT" sz="1400" dirty="0" err="1"/>
                        <a:t>Completely</a:t>
                      </a:r>
                      <a:r>
                        <a:rPr lang="it-IT" sz="1400" dirty="0"/>
                        <a:t> </a:t>
                      </a:r>
                      <a:r>
                        <a:rPr lang="it-IT" sz="1400" dirty="0" err="1"/>
                        <a:t>disagree</a:t>
                      </a:r>
                      <a:endParaRPr lang="it-IT" sz="1400" dirty="0"/>
                    </a:p>
                  </a:txBody>
                  <a:tcPr/>
                </a:tc>
                <a:tc>
                  <a:txBody>
                    <a:bodyPr/>
                    <a:lstStyle/>
                    <a:p>
                      <a:r>
                        <a:rPr lang="it-IT" sz="1400" dirty="0" err="1"/>
                        <a:t>Completely</a:t>
                      </a:r>
                      <a:r>
                        <a:rPr lang="it-IT" sz="1400" dirty="0"/>
                        <a:t> </a:t>
                      </a:r>
                      <a:r>
                        <a:rPr lang="it-IT" sz="1400" dirty="0" err="1"/>
                        <a:t>disagree</a:t>
                      </a:r>
                      <a:r>
                        <a:rPr lang="it-IT" sz="1400" dirty="0"/>
                        <a:t> </a:t>
                      </a:r>
                    </a:p>
                  </a:txBody>
                  <a:tcPr/>
                </a:tc>
                <a:tc>
                  <a:txBody>
                    <a:bodyPr/>
                    <a:lstStyle/>
                    <a:p>
                      <a:r>
                        <a:rPr lang="it-IT" sz="1400" dirty="0" err="1"/>
                        <a:t>Mostly</a:t>
                      </a:r>
                      <a:r>
                        <a:rPr lang="it-IT" sz="1400" dirty="0"/>
                        <a:t> </a:t>
                      </a:r>
                      <a:r>
                        <a:rPr lang="it-IT" sz="1400" dirty="0" err="1"/>
                        <a:t>agree</a:t>
                      </a:r>
                      <a:endParaRPr lang="it-IT" sz="1400" dirty="0"/>
                    </a:p>
                  </a:txBody>
                  <a:tcPr/>
                </a:tc>
                <a:tc>
                  <a:txBody>
                    <a:bodyPr/>
                    <a:lstStyle/>
                    <a:p>
                      <a:r>
                        <a:rPr lang="it-IT" sz="1400" dirty="0" err="1"/>
                        <a:t>Completely</a:t>
                      </a:r>
                      <a:r>
                        <a:rPr lang="it-IT" sz="1400" dirty="0"/>
                        <a:t> </a:t>
                      </a:r>
                      <a:r>
                        <a:rPr lang="it-IT" sz="1400" dirty="0" err="1"/>
                        <a:t>agree</a:t>
                      </a:r>
                      <a:endParaRPr lang="it-IT" sz="1400" dirty="0"/>
                    </a:p>
                  </a:txBody>
                  <a:tcPr/>
                </a:tc>
                <a:extLst>
                  <a:ext uri="{0D108BD9-81ED-4DB2-BD59-A6C34878D82A}">
                    <a16:rowId xmlns:a16="http://schemas.microsoft.com/office/drawing/2014/main" val="907969946"/>
                  </a:ext>
                </a:extLst>
              </a:tr>
              <a:tr h="589620">
                <a:tc>
                  <a:txBody>
                    <a:bodyPr/>
                    <a:lstStyle/>
                    <a:p>
                      <a:r>
                        <a:rPr lang="it-IT" sz="1400" dirty="0"/>
                        <a:t>12. Thanks to </a:t>
                      </a:r>
                      <a:r>
                        <a:rPr lang="it-IT" sz="1400" dirty="0" err="1"/>
                        <a:t>their</a:t>
                      </a:r>
                      <a:r>
                        <a:rPr lang="it-IT" sz="1400" dirty="0"/>
                        <a:t> </a:t>
                      </a:r>
                      <a:r>
                        <a:rPr lang="it-IT" sz="1400" dirty="0" err="1"/>
                        <a:t>inborn</a:t>
                      </a:r>
                      <a:r>
                        <a:rPr lang="it-IT" sz="1400" dirty="0"/>
                        <a:t> </a:t>
                      </a:r>
                      <a:r>
                        <a:rPr lang="it-IT" sz="1400" dirty="0" err="1"/>
                        <a:t>rationality</a:t>
                      </a:r>
                      <a:r>
                        <a:rPr lang="it-IT" sz="1400" dirty="0"/>
                        <a:t>, men are </a:t>
                      </a:r>
                      <a:r>
                        <a:rPr lang="it-IT" sz="1400" dirty="0" err="1"/>
                        <a:t>better</a:t>
                      </a:r>
                      <a:r>
                        <a:rPr lang="it-IT" sz="1400" dirty="0"/>
                        <a:t> </a:t>
                      </a:r>
                      <a:r>
                        <a:rPr lang="it-IT" sz="1400" dirty="0" err="1"/>
                        <a:t>suited</a:t>
                      </a:r>
                      <a:r>
                        <a:rPr lang="it-IT" sz="1400" dirty="0"/>
                        <a:t> to management positions </a:t>
                      </a:r>
                      <a:r>
                        <a:rPr lang="it-IT" sz="1400" dirty="0" err="1"/>
                        <a:t>than</a:t>
                      </a:r>
                      <a:r>
                        <a:rPr lang="it-IT" sz="1400" dirty="0"/>
                        <a:t> women</a:t>
                      </a:r>
                    </a:p>
                  </a:txBody>
                  <a:tcPr/>
                </a:tc>
                <a:tc>
                  <a:txBody>
                    <a:bodyPr/>
                    <a:lstStyle/>
                    <a:p>
                      <a:r>
                        <a:rPr lang="it-IT" sz="1400" dirty="0"/>
                        <a:t>40,4</a:t>
                      </a:r>
                    </a:p>
                  </a:txBody>
                  <a:tcPr/>
                </a:tc>
                <a:tc>
                  <a:txBody>
                    <a:bodyPr/>
                    <a:lstStyle/>
                    <a:p>
                      <a:r>
                        <a:rPr lang="it-IT" sz="1400" dirty="0"/>
                        <a:t>30,5</a:t>
                      </a:r>
                    </a:p>
                  </a:txBody>
                  <a:tcPr/>
                </a:tc>
                <a:tc>
                  <a:txBody>
                    <a:bodyPr/>
                    <a:lstStyle/>
                    <a:p>
                      <a:r>
                        <a:rPr lang="it-IT" sz="1400" dirty="0"/>
                        <a:t>22,9</a:t>
                      </a:r>
                    </a:p>
                  </a:txBody>
                  <a:tcPr/>
                </a:tc>
                <a:tc>
                  <a:txBody>
                    <a:bodyPr/>
                    <a:lstStyle/>
                    <a:p>
                      <a:r>
                        <a:rPr lang="it-IT" sz="1400" dirty="0"/>
                        <a:t>6,2</a:t>
                      </a:r>
                    </a:p>
                  </a:txBody>
                  <a:tcPr/>
                </a:tc>
                <a:extLst>
                  <a:ext uri="{0D108BD9-81ED-4DB2-BD59-A6C34878D82A}">
                    <a16:rowId xmlns:a16="http://schemas.microsoft.com/office/drawing/2014/main" val="4285717513"/>
                  </a:ext>
                </a:extLst>
              </a:tr>
              <a:tr h="1095009">
                <a:tc>
                  <a:txBody>
                    <a:bodyPr/>
                    <a:lstStyle/>
                    <a:p>
                      <a:r>
                        <a:rPr lang="it-IT" sz="1400" dirty="0"/>
                        <a:t>13. Nursing jobs are </a:t>
                      </a:r>
                      <a:r>
                        <a:rPr lang="it-IT" sz="1400" dirty="0" err="1"/>
                        <a:t>nevertheless</a:t>
                      </a:r>
                      <a:r>
                        <a:rPr lang="it-IT" sz="1400" dirty="0"/>
                        <a:t> </a:t>
                      </a:r>
                      <a:r>
                        <a:rPr lang="it-IT" sz="1400" dirty="0" err="1"/>
                        <a:t>better</a:t>
                      </a:r>
                      <a:r>
                        <a:rPr lang="it-IT" sz="1400" dirty="0"/>
                        <a:t> </a:t>
                      </a:r>
                      <a:r>
                        <a:rPr lang="it-IT" sz="1400" dirty="0" err="1"/>
                        <a:t>suited</a:t>
                      </a:r>
                      <a:r>
                        <a:rPr lang="it-IT" sz="1400" dirty="0"/>
                        <a:t> to women </a:t>
                      </a:r>
                      <a:r>
                        <a:rPr lang="it-IT" sz="1400" dirty="0" err="1"/>
                        <a:t>than</a:t>
                      </a:r>
                      <a:r>
                        <a:rPr lang="it-IT" sz="1400" dirty="0"/>
                        <a:t> men</a:t>
                      </a:r>
                    </a:p>
                  </a:txBody>
                  <a:tcPr/>
                </a:tc>
                <a:tc>
                  <a:txBody>
                    <a:bodyPr/>
                    <a:lstStyle/>
                    <a:p>
                      <a:r>
                        <a:rPr lang="it-IT" sz="1400" dirty="0"/>
                        <a:t>39,8</a:t>
                      </a:r>
                    </a:p>
                  </a:txBody>
                  <a:tcPr/>
                </a:tc>
                <a:tc>
                  <a:txBody>
                    <a:bodyPr/>
                    <a:lstStyle/>
                    <a:p>
                      <a:r>
                        <a:rPr lang="it-IT" sz="1400" dirty="0"/>
                        <a:t>27,5</a:t>
                      </a:r>
                    </a:p>
                  </a:txBody>
                  <a:tcPr/>
                </a:tc>
                <a:tc>
                  <a:txBody>
                    <a:bodyPr/>
                    <a:lstStyle/>
                    <a:p>
                      <a:r>
                        <a:rPr lang="it-IT" sz="1400" dirty="0"/>
                        <a:t>22,8</a:t>
                      </a:r>
                    </a:p>
                  </a:txBody>
                  <a:tcPr/>
                </a:tc>
                <a:tc>
                  <a:txBody>
                    <a:bodyPr/>
                    <a:lstStyle/>
                    <a:p>
                      <a:r>
                        <a:rPr lang="it-IT" sz="1400" dirty="0"/>
                        <a:t>9,8</a:t>
                      </a:r>
                    </a:p>
                  </a:txBody>
                  <a:tcPr/>
                </a:tc>
                <a:extLst>
                  <a:ext uri="{0D108BD9-81ED-4DB2-BD59-A6C34878D82A}">
                    <a16:rowId xmlns:a16="http://schemas.microsoft.com/office/drawing/2014/main" val="1927365362"/>
                  </a:ext>
                </a:extLst>
              </a:tr>
              <a:tr h="589620">
                <a:tc>
                  <a:txBody>
                    <a:bodyPr/>
                    <a:lstStyle/>
                    <a:p>
                      <a:r>
                        <a:rPr lang="it-IT" sz="1400" dirty="0"/>
                        <a:t>14. </a:t>
                      </a:r>
                      <a:r>
                        <a:rPr lang="it-IT" sz="1400" dirty="0" err="1"/>
                        <a:t>It</a:t>
                      </a:r>
                      <a:r>
                        <a:rPr lang="it-IT" sz="1400" dirty="0"/>
                        <a:t> </a:t>
                      </a:r>
                      <a:r>
                        <a:rPr lang="it-IT" sz="1400" dirty="0" err="1"/>
                        <a:t>is</a:t>
                      </a:r>
                      <a:r>
                        <a:rPr lang="it-IT" sz="1400" dirty="0"/>
                        <a:t> </a:t>
                      </a:r>
                      <a:r>
                        <a:rPr lang="it-IT" sz="1400" dirty="0" err="1"/>
                        <a:t>logical</a:t>
                      </a:r>
                      <a:r>
                        <a:rPr lang="it-IT" sz="1400" dirty="0"/>
                        <a:t> </a:t>
                      </a:r>
                      <a:r>
                        <a:rPr lang="it-IT" sz="1400" dirty="0" err="1"/>
                        <a:t>that</a:t>
                      </a:r>
                      <a:r>
                        <a:rPr lang="it-IT" sz="1400" dirty="0"/>
                        <a:t> the </a:t>
                      </a:r>
                      <a:r>
                        <a:rPr lang="it-IT" sz="1400" dirty="0" err="1"/>
                        <a:t>employer</a:t>
                      </a:r>
                      <a:r>
                        <a:rPr lang="it-IT" sz="1400" dirty="0"/>
                        <a:t> </a:t>
                      </a:r>
                      <a:r>
                        <a:rPr lang="it-IT" sz="1400" dirty="0" err="1"/>
                        <a:t>will</a:t>
                      </a:r>
                      <a:r>
                        <a:rPr lang="it-IT" sz="1400" dirty="0"/>
                        <a:t> </a:t>
                      </a:r>
                      <a:r>
                        <a:rPr lang="it-IT" sz="1400" dirty="0" err="1"/>
                        <a:t>rather</a:t>
                      </a:r>
                      <a:r>
                        <a:rPr lang="it-IT" sz="1400" dirty="0"/>
                        <a:t> </a:t>
                      </a:r>
                      <a:r>
                        <a:rPr lang="it-IT" sz="1400" dirty="0" err="1"/>
                        <a:t>employ</a:t>
                      </a:r>
                      <a:r>
                        <a:rPr lang="it-IT" sz="1400" dirty="0"/>
                        <a:t> a man </a:t>
                      </a:r>
                      <a:r>
                        <a:rPr lang="it-IT" sz="1400" dirty="0" err="1"/>
                        <a:t>than</a:t>
                      </a:r>
                      <a:r>
                        <a:rPr lang="it-IT" sz="1400" dirty="0"/>
                        <a:t> a woman </a:t>
                      </a:r>
                      <a:r>
                        <a:rPr lang="it-IT" sz="1400" dirty="0" err="1"/>
                        <a:t>because</a:t>
                      </a:r>
                      <a:r>
                        <a:rPr lang="it-IT" sz="1400" dirty="0"/>
                        <a:t> he </a:t>
                      </a:r>
                      <a:r>
                        <a:rPr lang="it-IT" sz="1400" dirty="0" err="1"/>
                        <a:t>doesn’t</a:t>
                      </a:r>
                      <a:r>
                        <a:rPr lang="it-IT" sz="1400" dirty="0"/>
                        <a:t> </a:t>
                      </a:r>
                      <a:r>
                        <a:rPr lang="it-IT" sz="1400" dirty="0" err="1"/>
                        <a:t>have</a:t>
                      </a:r>
                      <a:r>
                        <a:rPr lang="it-IT" sz="1400" dirty="0"/>
                        <a:t> to </a:t>
                      </a:r>
                      <a:r>
                        <a:rPr lang="it-IT" sz="1400" dirty="0" err="1"/>
                        <a:t>worry</a:t>
                      </a:r>
                      <a:r>
                        <a:rPr lang="it-IT" sz="1400" dirty="0"/>
                        <a:t> </a:t>
                      </a:r>
                      <a:r>
                        <a:rPr lang="it-IT" sz="1400" dirty="0" err="1"/>
                        <a:t>about</a:t>
                      </a:r>
                      <a:r>
                        <a:rPr lang="it-IT" sz="1400" dirty="0"/>
                        <a:t> </a:t>
                      </a:r>
                      <a:r>
                        <a:rPr lang="it-IT" sz="1400" dirty="0" err="1"/>
                        <a:t>him</a:t>
                      </a:r>
                      <a:r>
                        <a:rPr lang="it-IT" sz="1400" dirty="0"/>
                        <a:t> </a:t>
                      </a:r>
                      <a:r>
                        <a:rPr lang="it-IT" sz="1400" dirty="0" err="1"/>
                        <a:t>taking</a:t>
                      </a:r>
                      <a:r>
                        <a:rPr lang="it-IT" sz="1400" dirty="0"/>
                        <a:t> the </a:t>
                      </a:r>
                      <a:r>
                        <a:rPr lang="it-IT" sz="1400" dirty="0" err="1"/>
                        <a:t>maternity</a:t>
                      </a:r>
                      <a:r>
                        <a:rPr lang="it-IT" sz="1400" dirty="0"/>
                        <a:t> </a:t>
                      </a:r>
                      <a:r>
                        <a:rPr lang="it-IT" sz="1400" dirty="0" err="1"/>
                        <a:t>leave</a:t>
                      </a:r>
                      <a:r>
                        <a:rPr lang="it-IT" sz="1400" dirty="0"/>
                        <a:t> </a:t>
                      </a:r>
                    </a:p>
                  </a:txBody>
                  <a:tcPr/>
                </a:tc>
                <a:tc>
                  <a:txBody>
                    <a:bodyPr/>
                    <a:lstStyle/>
                    <a:p>
                      <a:r>
                        <a:rPr lang="it-IT" sz="1400" dirty="0"/>
                        <a:t>39,2</a:t>
                      </a:r>
                    </a:p>
                  </a:txBody>
                  <a:tcPr/>
                </a:tc>
                <a:tc>
                  <a:txBody>
                    <a:bodyPr/>
                    <a:lstStyle/>
                    <a:p>
                      <a:r>
                        <a:rPr lang="it-IT" sz="1400" dirty="0"/>
                        <a:t>29,3</a:t>
                      </a:r>
                    </a:p>
                  </a:txBody>
                  <a:tcPr/>
                </a:tc>
                <a:tc>
                  <a:txBody>
                    <a:bodyPr/>
                    <a:lstStyle/>
                    <a:p>
                      <a:r>
                        <a:rPr lang="it-IT" sz="1400" dirty="0"/>
                        <a:t>23,6</a:t>
                      </a:r>
                    </a:p>
                  </a:txBody>
                  <a:tcPr/>
                </a:tc>
                <a:tc>
                  <a:txBody>
                    <a:bodyPr/>
                    <a:lstStyle/>
                    <a:p>
                      <a:r>
                        <a:rPr lang="it-IT" sz="1400" dirty="0"/>
                        <a:t>7,9</a:t>
                      </a:r>
                    </a:p>
                  </a:txBody>
                  <a:tcPr/>
                </a:tc>
                <a:extLst>
                  <a:ext uri="{0D108BD9-81ED-4DB2-BD59-A6C34878D82A}">
                    <a16:rowId xmlns:a16="http://schemas.microsoft.com/office/drawing/2014/main" val="815190110"/>
                  </a:ext>
                </a:extLst>
              </a:tr>
              <a:tr h="589620">
                <a:tc>
                  <a:txBody>
                    <a:bodyPr/>
                    <a:lstStyle/>
                    <a:p>
                      <a:r>
                        <a:rPr lang="it-IT" sz="1400" dirty="0"/>
                        <a:t>15. Women are </a:t>
                      </a:r>
                      <a:r>
                        <a:rPr lang="it-IT" sz="1400" dirty="0" err="1"/>
                        <a:t>worse</a:t>
                      </a:r>
                      <a:r>
                        <a:rPr lang="it-IT" sz="1400" dirty="0"/>
                        <a:t> </a:t>
                      </a:r>
                      <a:r>
                        <a:rPr lang="it-IT" sz="1400" dirty="0" err="1"/>
                        <a:t>at</a:t>
                      </a:r>
                      <a:r>
                        <a:rPr lang="it-IT" sz="1400" dirty="0"/>
                        <a:t> </a:t>
                      </a:r>
                      <a:r>
                        <a:rPr lang="it-IT" sz="1400" dirty="0" err="1"/>
                        <a:t>decision</a:t>
                      </a:r>
                      <a:r>
                        <a:rPr lang="it-IT" sz="1400" dirty="0"/>
                        <a:t> making </a:t>
                      </a:r>
                      <a:r>
                        <a:rPr lang="it-IT" sz="1400" dirty="0" err="1"/>
                        <a:t>because</a:t>
                      </a:r>
                      <a:r>
                        <a:rPr lang="it-IT" sz="1400" dirty="0"/>
                        <a:t> </a:t>
                      </a:r>
                      <a:r>
                        <a:rPr lang="it-IT" sz="1400" dirty="0" err="1"/>
                        <a:t>they’re</a:t>
                      </a:r>
                      <a:r>
                        <a:rPr lang="it-IT" sz="1400" dirty="0"/>
                        <a:t> more </a:t>
                      </a:r>
                      <a:r>
                        <a:rPr lang="it-IT" sz="1400" dirty="0" err="1"/>
                        <a:t>emotional</a:t>
                      </a:r>
                      <a:endParaRPr lang="it-IT" sz="1400" dirty="0"/>
                    </a:p>
                  </a:txBody>
                  <a:tcPr/>
                </a:tc>
                <a:tc>
                  <a:txBody>
                    <a:bodyPr/>
                    <a:lstStyle/>
                    <a:p>
                      <a:r>
                        <a:rPr lang="it-IT" sz="1400" dirty="0"/>
                        <a:t>33,9</a:t>
                      </a:r>
                    </a:p>
                  </a:txBody>
                  <a:tcPr/>
                </a:tc>
                <a:tc>
                  <a:txBody>
                    <a:bodyPr/>
                    <a:lstStyle/>
                    <a:p>
                      <a:r>
                        <a:rPr lang="it-IT" sz="1400" dirty="0"/>
                        <a:t>31,5</a:t>
                      </a:r>
                    </a:p>
                  </a:txBody>
                  <a:tcPr/>
                </a:tc>
                <a:tc>
                  <a:txBody>
                    <a:bodyPr/>
                    <a:lstStyle/>
                    <a:p>
                      <a:r>
                        <a:rPr lang="it-IT" sz="1400" dirty="0"/>
                        <a:t>26,9</a:t>
                      </a:r>
                    </a:p>
                  </a:txBody>
                  <a:tcPr/>
                </a:tc>
                <a:tc>
                  <a:txBody>
                    <a:bodyPr/>
                    <a:lstStyle/>
                    <a:p>
                      <a:r>
                        <a:rPr lang="it-IT" sz="1400" dirty="0"/>
                        <a:t>7,6</a:t>
                      </a:r>
                    </a:p>
                  </a:txBody>
                  <a:tcPr/>
                </a:tc>
                <a:extLst>
                  <a:ext uri="{0D108BD9-81ED-4DB2-BD59-A6C34878D82A}">
                    <a16:rowId xmlns:a16="http://schemas.microsoft.com/office/drawing/2014/main" val="1209678000"/>
                  </a:ext>
                </a:extLst>
              </a:tr>
              <a:tr h="589620">
                <a:tc>
                  <a:txBody>
                    <a:bodyPr/>
                    <a:lstStyle/>
                    <a:p>
                      <a:r>
                        <a:rPr lang="it-IT" sz="1400" dirty="0"/>
                        <a:t>16. Men handle competitive situations </a:t>
                      </a:r>
                      <a:r>
                        <a:rPr lang="it-IT" sz="1400" dirty="0" err="1"/>
                        <a:t>better</a:t>
                      </a:r>
                      <a:r>
                        <a:rPr lang="it-IT" sz="1400" dirty="0"/>
                        <a:t> </a:t>
                      </a:r>
                      <a:r>
                        <a:rPr lang="it-IT" sz="1400" dirty="0" err="1"/>
                        <a:t>than</a:t>
                      </a:r>
                      <a:r>
                        <a:rPr lang="it-IT" sz="1400" dirty="0"/>
                        <a:t> women</a:t>
                      </a:r>
                    </a:p>
                  </a:txBody>
                  <a:tcPr/>
                </a:tc>
                <a:tc>
                  <a:txBody>
                    <a:bodyPr/>
                    <a:lstStyle/>
                    <a:p>
                      <a:r>
                        <a:rPr lang="it-IT" sz="1400" dirty="0"/>
                        <a:t>32,6</a:t>
                      </a:r>
                    </a:p>
                  </a:txBody>
                  <a:tcPr/>
                </a:tc>
                <a:tc>
                  <a:txBody>
                    <a:bodyPr/>
                    <a:lstStyle/>
                    <a:p>
                      <a:r>
                        <a:rPr lang="it-IT" sz="1400" dirty="0"/>
                        <a:t>26,2</a:t>
                      </a:r>
                    </a:p>
                  </a:txBody>
                  <a:tcPr/>
                </a:tc>
                <a:tc>
                  <a:txBody>
                    <a:bodyPr/>
                    <a:lstStyle/>
                    <a:p>
                      <a:r>
                        <a:rPr lang="it-IT" sz="1400" dirty="0"/>
                        <a:t>26,3</a:t>
                      </a:r>
                    </a:p>
                  </a:txBody>
                  <a:tcPr/>
                </a:tc>
                <a:tc>
                  <a:txBody>
                    <a:bodyPr/>
                    <a:lstStyle/>
                    <a:p>
                      <a:r>
                        <a:rPr lang="it-IT" sz="1400" dirty="0"/>
                        <a:t>14,9</a:t>
                      </a:r>
                    </a:p>
                  </a:txBody>
                  <a:tcPr/>
                </a:tc>
                <a:extLst>
                  <a:ext uri="{0D108BD9-81ED-4DB2-BD59-A6C34878D82A}">
                    <a16:rowId xmlns:a16="http://schemas.microsoft.com/office/drawing/2014/main" val="3761931779"/>
                  </a:ext>
                </a:extLst>
              </a:tr>
            </a:tbl>
          </a:graphicData>
        </a:graphic>
      </p:graphicFrame>
    </p:spTree>
    <p:extLst>
      <p:ext uri="{BB962C8B-B14F-4D97-AF65-F5344CB8AC3E}">
        <p14:creationId xmlns:p14="http://schemas.microsoft.com/office/powerpoint/2010/main" val="4060164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Vocational school students attitude survey on gender pay and pension gap (III)</a:t>
            </a:r>
          </a:p>
        </p:txBody>
      </p:sp>
      <p:sp>
        <p:nvSpPr>
          <p:cNvPr id="5" name="Slide Number Placeholder 4"/>
          <p:cNvSpPr>
            <a:spLocks noGrp="1"/>
          </p:cNvSpPr>
          <p:nvPr>
            <p:ph type="sldNum" sz="quarter" idx="12"/>
          </p:nvPr>
        </p:nvSpPr>
        <p:spPr/>
        <p:txBody>
          <a:bodyPr/>
          <a:lstStyle/>
          <a:p>
            <a:fld id="{D51A2610-EC96-43B7-BED4-FA582650F55C}" type="slidenum">
              <a:rPr lang="en-US" smtClean="0"/>
              <a:t>13</a:t>
            </a:fld>
            <a:endParaRPr lang="en-US"/>
          </a:p>
        </p:txBody>
      </p:sp>
      <p:graphicFrame>
        <p:nvGraphicFramePr>
          <p:cNvPr id="8" name="Tabella 6">
            <a:extLst>
              <a:ext uri="{FF2B5EF4-FFF2-40B4-BE49-F238E27FC236}">
                <a16:creationId xmlns:a16="http://schemas.microsoft.com/office/drawing/2014/main" id="{F0F6725C-B20B-C6EE-8268-AF29DDA5AAEB}"/>
              </a:ext>
            </a:extLst>
          </p:cNvPr>
          <p:cNvGraphicFramePr>
            <a:graphicFrameLocks noGrp="1"/>
          </p:cNvGraphicFramePr>
          <p:nvPr>
            <p:extLst>
              <p:ext uri="{D42A27DB-BD31-4B8C-83A1-F6EECF244321}">
                <p14:modId xmlns:p14="http://schemas.microsoft.com/office/powerpoint/2010/main" val="1425943427"/>
              </p:ext>
            </p:extLst>
          </p:nvPr>
        </p:nvGraphicFramePr>
        <p:xfrm>
          <a:off x="1185623" y="1911037"/>
          <a:ext cx="9820753" cy="4445313"/>
        </p:xfrm>
        <a:graphic>
          <a:graphicData uri="http://schemas.openxmlformats.org/drawingml/2006/table">
            <a:tbl>
              <a:tblPr firstRow="1" bandRow="1">
                <a:tableStyleId>{5940675A-B579-460E-94D1-54222C63F5DA}</a:tableStyleId>
              </a:tblPr>
              <a:tblGrid>
                <a:gridCol w="4961105">
                  <a:extLst>
                    <a:ext uri="{9D8B030D-6E8A-4147-A177-3AD203B41FA5}">
                      <a16:colId xmlns:a16="http://schemas.microsoft.com/office/drawing/2014/main" val="2406384797"/>
                    </a:ext>
                  </a:extLst>
                </a:gridCol>
                <a:gridCol w="1125788">
                  <a:extLst>
                    <a:ext uri="{9D8B030D-6E8A-4147-A177-3AD203B41FA5}">
                      <a16:colId xmlns:a16="http://schemas.microsoft.com/office/drawing/2014/main" val="1425208680"/>
                    </a:ext>
                  </a:extLst>
                </a:gridCol>
                <a:gridCol w="1300350">
                  <a:extLst>
                    <a:ext uri="{9D8B030D-6E8A-4147-A177-3AD203B41FA5}">
                      <a16:colId xmlns:a16="http://schemas.microsoft.com/office/drawing/2014/main" val="989442390"/>
                    </a:ext>
                  </a:extLst>
                </a:gridCol>
                <a:gridCol w="1216755">
                  <a:extLst>
                    <a:ext uri="{9D8B030D-6E8A-4147-A177-3AD203B41FA5}">
                      <a16:colId xmlns:a16="http://schemas.microsoft.com/office/drawing/2014/main" val="2096013805"/>
                    </a:ext>
                  </a:extLst>
                </a:gridCol>
                <a:gridCol w="1216755">
                  <a:extLst>
                    <a:ext uri="{9D8B030D-6E8A-4147-A177-3AD203B41FA5}">
                      <a16:colId xmlns:a16="http://schemas.microsoft.com/office/drawing/2014/main" val="1492928695"/>
                    </a:ext>
                  </a:extLst>
                </a:gridCol>
              </a:tblGrid>
              <a:tr h="441838">
                <a:tc>
                  <a:txBody>
                    <a:bodyPr/>
                    <a:lstStyle/>
                    <a:p>
                      <a:r>
                        <a:rPr lang="it-IT" sz="1400" dirty="0" err="1"/>
                        <a:t>Attitudes</a:t>
                      </a:r>
                      <a:endParaRPr lang="it-IT" sz="1400" dirty="0"/>
                    </a:p>
                  </a:txBody>
                  <a:tcPr/>
                </a:tc>
                <a:tc>
                  <a:txBody>
                    <a:bodyPr/>
                    <a:lstStyle/>
                    <a:p>
                      <a:r>
                        <a:rPr lang="it-IT" sz="1400" dirty="0" err="1"/>
                        <a:t>Completely</a:t>
                      </a:r>
                      <a:r>
                        <a:rPr lang="it-IT" sz="1400" dirty="0"/>
                        <a:t> </a:t>
                      </a:r>
                      <a:r>
                        <a:rPr lang="it-IT" sz="1400" dirty="0" err="1"/>
                        <a:t>disagree</a:t>
                      </a:r>
                      <a:endParaRPr lang="it-IT" sz="1400" dirty="0"/>
                    </a:p>
                  </a:txBody>
                  <a:tcPr/>
                </a:tc>
                <a:tc>
                  <a:txBody>
                    <a:bodyPr/>
                    <a:lstStyle/>
                    <a:p>
                      <a:r>
                        <a:rPr lang="it-IT" sz="1400" dirty="0" err="1"/>
                        <a:t>Completely</a:t>
                      </a:r>
                      <a:r>
                        <a:rPr lang="it-IT" sz="1400" dirty="0"/>
                        <a:t> </a:t>
                      </a:r>
                      <a:r>
                        <a:rPr lang="it-IT" sz="1400" dirty="0" err="1"/>
                        <a:t>disagree</a:t>
                      </a:r>
                      <a:r>
                        <a:rPr lang="it-IT" sz="1400" dirty="0"/>
                        <a:t> </a:t>
                      </a:r>
                    </a:p>
                  </a:txBody>
                  <a:tcPr/>
                </a:tc>
                <a:tc>
                  <a:txBody>
                    <a:bodyPr/>
                    <a:lstStyle/>
                    <a:p>
                      <a:r>
                        <a:rPr lang="it-IT" sz="1400" dirty="0" err="1"/>
                        <a:t>Mostly</a:t>
                      </a:r>
                      <a:r>
                        <a:rPr lang="it-IT" sz="1400" dirty="0"/>
                        <a:t> </a:t>
                      </a:r>
                      <a:r>
                        <a:rPr lang="it-IT" sz="1400" dirty="0" err="1"/>
                        <a:t>agree</a:t>
                      </a:r>
                      <a:endParaRPr lang="it-IT" sz="1400" dirty="0"/>
                    </a:p>
                  </a:txBody>
                  <a:tcPr/>
                </a:tc>
                <a:tc>
                  <a:txBody>
                    <a:bodyPr/>
                    <a:lstStyle/>
                    <a:p>
                      <a:r>
                        <a:rPr lang="it-IT" sz="1400" dirty="0" err="1"/>
                        <a:t>Completely</a:t>
                      </a:r>
                      <a:r>
                        <a:rPr lang="it-IT" sz="1400" dirty="0"/>
                        <a:t> </a:t>
                      </a:r>
                      <a:r>
                        <a:rPr lang="it-IT" sz="1400" dirty="0" err="1"/>
                        <a:t>agree</a:t>
                      </a:r>
                      <a:endParaRPr lang="it-IT" sz="1400" dirty="0"/>
                    </a:p>
                  </a:txBody>
                  <a:tcPr/>
                </a:tc>
                <a:extLst>
                  <a:ext uri="{0D108BD9-81ED-4DB2-BD59-A6C34878D82A}">
                    <a16:rowId xmlns:a16="http://schemas.microsoft.com/office/drawing/2014/main" val="907969946"/>
                  </a:ext>
                </a:extLst>
              </a:tr>
              <a:tr h="441838">
                <a:tc>
                  <a:txBody>
                    <a:bodyPr/>
                    <a:lstStyle/>
                    <a:p>
                      <a:r>
                        <a:rPr lang="it-IT" sz="1400" dirty="0"/>
                        <a:t>17. Women are </a:t>
                      </a:r>
                      <a:r>
                        <a:rPr lang="it-IT" sz="1400" dirty="0" err="1"/>
                        <a:t>naturally</a:t>
                      </a:r>
                      <a:r>
                        <a:rPr lang="it-IT" sz="1400" dirty="0"/>
                        <a:t> </a:t>
                      </a:r>
                      <a:r>
                        <a:rPr lang="it-IT" sz="1400" dirty="0" err="1"/>
                        <a:t>better</a:t>
                      </a:r>
                      <a:r>
                        <a:rPr lang="it-IT" sz="1400" dirty="0"/>
                        <a:t> </a:t>
                      </a:r>
                      <a:r>
                        <a:rPr lang="it-IT" sz="1400" dirty="0" err="1"/>
                        <a:t>at</a:t>
                      </a:r>
                      <a:r>
                        <a:rPr lang="it-IT" sz="1400" dirty="0"/>
                        <a:t> </a:t>
                      </a:r>
                      <a:r>
                        <a:rPr lang="it-IT" sz="1400" dirty="0" err="1"/>
                        <a:t>sowing</a:t>
                      </a:r>
                      <a:r>
                        <a:rPr lang="it-IT" sz="1400" dirty="0"/>
                        <a:t> </a:t>
                      </a:r>
                      <a:r>
                        <a:rPr lang="it-IT" sz="1400" dirty="0" err="1"/>
                        <a:t>than</a:t>
                      </a:r>
                      <a:r>
                        <a:rPr lang="it-IT" sz="1400" dirty="0"/>
                        <a:t> men and </a:t>
                      </a:r>
                      <a:r>
                        <a:rPr lang="it-IT" sz="1400" dirty="0" err="1"/>
                        <a:t>that</a:t>
                      </a:r>
                      <a:r>
                        <a:rPr lang="it-IT" sz="1400" dirty="0"/>
                        <a:t> </a:t>
                      </a:r>
                      <a:r>
                        <a:rPr lang="it-IT" sz="1400" dirty="0" err="1"/>
                        <a:t>is</a:t>
                      </a:r>
                      <a:r>
                        <a:rPr lang="it-IT" sz="1400" dirty="0"/>
                        <a:t> </a:t>
                      </a:r>
                      <a:r>
                        <a:rPr lang="it-IT" sz="1400" dirty="0" err="1"/>
                        <a:t>why</a:t>
                      </a:r>
                      <a:r>
                        <a:rPr lang="it-IT" sz="1400" dirty="0"/>
                        <a:t> </a:t>
                      </a:r>
                      <a:r>
                        <a:rPr lang="it-IT" sz="1400" dirty="0" err="1"/>
                        <a:t>it’s</a:t>
                      </a:r>
                      <a:r>
                        <a:rPr lang="it-IT" sz="1400" dirty="0"/>
                        <a:t> </a:t>
                      </a:r>
                      <a:r>
                        <a:rPr lang="it-IT" sz="1400" dirty="0" err="1"/>
                        <a:t>normal</a:t>
                      </a:r>
                      <a:r>
                        <a:rPr lang="it-IT" sz="1400" dirty="0"/>
                        <a:t> </a:t>
                      </a:r>
                      <a:r>
                        <a:rPr lang="it-IT" sz="1400" dirty="0" err="1"/>
                        <a:t>that</a:t>
                      </a:r>
                      <a:r>
                        <a:rPr lang="it-IT" sz="1400" dirty="0"/>
                        <a:t> </a:t>
                      </a:r>
                      <a:r>
                        <a:rPr lang="it-IT" sz="1400" dirty="0" err="1"/>
                        <a:t>they</a:t>
                      </a:r>
                      <a:r>
                        <a:rPr lang="it-IT" sz="1400" dirty="0"/>
                        <a:t> dominate the </a:t>
                      </a:r>
                      <a:r>
                        <a:rPr lang="it-IT" sz="1400" dirty="0" err="1"/>
                        <a:t>textile</a:t>
                      </a:r>
                      <a:r>
                        <a:rPr lang="it-IT" sz="1400" dirty="0"/>
                        <a:t> </a:t>
                      </a:r>
                      <a:r>
                        <a:rPr lang="it-IT" sz="1400" dirty="0" err="1"/>
                        <a:t>industry</a:t>
                      </a:r>
                      <a:endParaRPr lang="it-IT" sz="1400" dirty="0"/>
                    </a:p>
                  </a:txBody>
                  <a:tcPr/>
                </a:tc>
                <a:tc>
                  <a:txBody>
                    <a:bodyPr/>
                    <a:lstStyle/>
                    <a:p>
                      <a:r>
                        <a:rPr lang="it-IT" sz="1400" dirty="0"/>
                        <a:t>24,7</a:t>
                      </a:r>
                    </a:p>
                  </a:txBody>
                  <a:tcPr/>
                </a:tc>
                <a:tc>
                  <a:txBody>
                    <a:bodyPr/>
                    <a:lstStyle/>
                    <a:p>
                      <a:r>
                        <a:rPr lang="it-IT" sz="1400" dirty="0"/>
                        <a:t>22,1</a:t>
                      </a:r>
                    </a:p>
                  </a:txBody>
                  <a:tcPr/>
                </a:tc>
                <a:tc>
                  <a:txBody>
                    <a:bodyPr/>
                    <a:lstStyle/>
                    <a:p>
                      <a:r>
                        <a:rPr lang="it-IT" sz="1400" dirty="0"/>
                        <a:t>34,2</a:t>
                      </a:r>
                    </a:p>
                  </a:txBody>
                  <a:tcPr/>
                </a:tc>
                <a:tc>
                  <a:txBody>
                    <a:bodyPr/>
                    <a:lstStyle/>
                    <a:p>
                      <a:r>
                        <a:rPr lang="it-IT" sz="1400" dirty="0"/>
                        <a:t>19,0</a:t>
                      </a:r>
                    </a:p>
                  </a:txBody>
                  <a:tcPr/>
                </a:tc>
                <a:extLst>
                  <a:ext uri="{0D108BD9-81ED-4DB2-BD59-A6C34878D82A}">
                    <a16:rowId xmlns:a16="http://schemas.microsoft.com/office/drawing/2014/main" val="4285717513"/>
                  </a:ext>
                </a:extLst>
              </a:tr>
              <a:tr h="643429">
                <a:tc>
                  <a:txBody>
                    <a:bodyPr/>
                    <a:lstStyle/>
                    <a:p>
                      <a:r>
                        <a:rPr lang="it-IT" sz="1400" dirty="0"/>
                        <a:t>18. Men are </a:t>
                      </a:r>
                      <a:r>
                        <a:rPr lang="it-IT" sz="1400" dirty="0" err="1"/>
                        <a:t>better</a:t>
                      </a:r>
                      <a:r>
                        <a:rPr lang="it-IT" sz="1400" dirty="0"/>
                        <a:t> </a:t>
                      </a:r>
                      <a:r>
                        <a:rPr lang="it-IT" sz="1400" dirty="0" err="1"/>
                        <a:t>at</a:t>
                      </a:r>
                      <a:r>
                        <a:rPr lang="it-IT" sz="1400" dirty="0"/>
                        <a:t> </a:t>
                      </a:r>
                      <a:r>
                        <a:rPr lang="it-IT" sz="1400" dirty="0" err="1"/>
                        <a:t>operating</a:t>
                      </a:r>
                      <a:r>
                        <a:rPr lang="it-IT" sz="1400" dirty="0"/>
                        <a:t> </a:t>
                      </a:r>
                      <a:r>
                        <a:rPr lang="it-IT" sz="1400" dirty="0" err="1"/>
                        <a:t>machinery</a:t>
                      </a:r>
                      <a:r>
                        <a:rPr lang="it-IT" sz="1400" dirty="0"/>
                        <a:t> </a:t>
                      </a:r>
                      <a:r>
                        <a:rPr lang="it-IT" sz="1400" dirty="0" err="1"/>
                        <a:t>than</a:t>
                      </a:r>
                      <a:r>
                        <a:rPr lang="it-IT" sz="1400" dirty="0"/>
                        <a:t> women</a:t>
                      </a:r>
                    </a:p>
                  </a:txBody>
                  <a:tcPr/>
                </a:tc>
                <a:tc>
                  <a:txBody>
                    <a:bodyPr/>
                    <a:lstStyle/>
                    <a:p>
                      <a:r>
                        <a:rPr lang="it-IT" sz="1400" dirty="0"/>
                        <a:t>20,9</a:t>
                      </a:r>
                    </a:p>
                  </a:txBody>
                  <a:tcPr/>
                </a:tc>
                <a:tc>
                  <a:txBody>
                    <a:bodyPr/>
                    <a:lstStyle/>
                    <a:p>
                      <a:r>
                        <a:rPr lang="it-IT" sz="1400" dirty="0"/>
                        <a:t>21,4</a:t>
                      </a:r>
                    </a:p>
                  </a:txBody>
                  <a:tcPr/>
                </a:tc>
                <a:tc>
                  <a:txBody>
                    <a:bodyPr/>
                    <a:lstStyle/>
                    <a:p>
                      <a:r>
                        <a:rPr lang="it-IT" sz="1400" dirty="0"/>
                        <a:t>36,0</a:t>
                      </a:r>
                    </a:p>
                  </a:txBody>
                  <a:tcPr/>
                </a:tc>
                <a:tc>
                  <a:txBody>
                    <a:bodyPr/>
                    <a:lstStyle/>
                    <a:p>
                      <a:r>
                        <a:rPr lang="it-IT" sz="1400" dirty="0"/>
                        <a:t>21,7</a:t>
                      </a:r>
                    </a:p>
                  </a:txBody>
                  <a:tcPr/>
                </a:tc>
                <a:extLst>
                  <a:ext uri="{0D108BD9-81ED-4DB2-BD59-A6C34878D82A}">
                    <a16:rowId xmlns:a16="http://schemas.microsoft.com/office/drawing/2014/main" val="1927365362"/>
                  </a:ext>
                </a:extLst>
              </a:tr>
              <a:tr h="441838">
                <a:tc>
                  <a:txBody>
                    <a:bodyPr/>
                    <a:lstStyle/>
                    <a:p>
                      <a:r>
                        <a:rPr lang="it-IT" sz="1400" dirty="0"/>
                        <a:t>19. </a:t>
                      </a:r>
                      <a:r>
                        <a:rPr lang="it-IT" sz="1400" dirty="0" err="1"/>
                        <a:t>It</a:t>
                      </a:r>
                      <a:r>
                        <a:rPr lang="it-IT" sz="1400" dirty="0"/>
                        <a:t> </a:t>
                      </a:r>
                      <a:r>
                        <a:rPr lang="it-IT" sz="1400" dirty="0" err="1"/>
                        <a:t>is</a:t>
                      </a:r>
                      <a:r>
                        <a:rPr lang="it-IT" sz="1400" dirty="0"/>
                        <a:t> </a:t>
                      </a:r>
                      <a:r>
                        <a:rPr lang="it-IT" sz="1400" dirty="0" err="1"/>
                        <a:t>acceptable</a:t>
                      </a:r>
                      <a:r>
                        <a:rPr lang="it-IT" sz="1400" dirty="0"/>
                        <a:t> for a woman to take more money </a:t>
                      </a:r>
                      <a:r>
                        <a:rPr lang="it-IT" sz="1400" dirty="0" err="1"/>
                        <a:t>than</a:t>
                      </a:r>
                      <a:r>
                        <a:rPr lang="it-IT" sz="1400" dirty="0"/>
                        <a:t> </a:t>
                      </a:r>
                      <a:r>
                        <a:rPr lang="it-IT" sz="1400" dirty="0" err="1"/>
                        <a:t>her</a:t>
                      </a:r>
                      <a:r>
                        <a:rPr lang="it-IT" sz="1400" dirty="0"/>
                        <a:t> </a:t>
                      </a:r>
                      <a:r>
                        <a:rPr lang="it-IT" sz="1400" dirty="0" err="1"/>
                        <a:t>husband</a:t>
                      </a:r>
                      <a:endParaRPr lang="it-IT" sz="1400" dirty="0"/>
                    </a:p>
                  </a:txBody>
                  <a:tcPr/>
                </a:tc>
                <a:tc>
                  <a:txBody>
                    <a:bodyPr/>
                    <a:lstStyle/>
                    <a:p>
                      <a:r>
                        <a:rPr lang="it-IT" sz="1400" dirty="0"/>
                        <a:t>17,4</a:t>
                      </a:r>
                    </a:p>
                  </a:txBody>
                  <a:tcPr/>
                </a:tc>
                <a:tc>
                  <a:txBody>
                    <a:bodyPr/>
                    <a:lstStyle/>
                    <a:p>
                      <a:r>
                        <a:rPr lang="it-IT" sz="1400" dirty="0"/>
                        <a:t>17,2</a:t>
                      </a:r>
                    </a:p>
                  </a:txBody>
                  <a:tcPr/>
                </a:tc>
                <a:tc>
                  <a:txBody>
                    <a:bodyPr/>
                    <a:lstStyle/>
                    <a:p>
                      <a:r>
                        <a:rPr lang="it-IT" sz="1400" dirty="0"/>
                        <a:t>23,7</a:t>
                      </a:r>
                    </a:p>
                  </a:txBody>
                  <a:tcPr/>
                </a:tc>
                <a:tc>
                  <a:txBody>
                    <a:bodyPr/>
                    <a:lstStyle/>
                    <a:p>
                      <a:r>
                        <a:rPr lang="it-IT" sz="1400" dirty="0"/>
                        <a:t>41,6</a:t>
                      </a:r>
                    </a:p>
                  </a:txBody>
                  <a:tcPr/>
                </a:tc>
                <a:extLst>
                  <a:ext uri="{0D108BD9-81ED-4DB2-BD59-A6C34878D82A}">
                    <a16:rowId xmlns:a16="http://schemas.microsoft.com/office/drawing/2014/main" val="815190110"/>
                  </a:ext>
                </a:extLst>
              </a:tr>
              <a:tr h="441838">
                <a:tc>
                  <a:txBody>
                    <a:bodyPr/>
                    <a:lstStyle/>
                    <a:p>
                      <a:r>
                        <a:rPr lang="it-IT" sz="1400" dirty="0"/>
                        <a:t>20. Women are </a:t>
                      </a:r>
                      <a:r>
                        <a:rPr lang="it-IT" sz="1400" dirty="0" err="1"/>
                        <a:t>better</a:t>
                      </a:r>
                      <a:r>
                        <a:rPr lang="it-IT" sz="1400" dirty="0"/>
                        <a:t> </a:t>
                      </a:r>
                      <a:r>
                        <a:rPr lang="it-IT" sz="1400" dirty="0" err="1"/>
                        <a:t>at</a:t>
                      </a:r>
                      <a:r>
                        <a:rPr lang="it-IT" sz="1400" dirty="0"/>
                        <a:t> jobs </a:t>
                      </a:r>
                      <a:r>
                        <a:rPr lang="it-IT" sz="1400" dirty="0" err="1"/>
                        <a:t>that</a:t>
                      </a:r>
                      <a:r>
                        <a:rPr lang="it-IT" sz="1400" dirty="0"/>
                        <a:t> include </a:t>
                      </a:r>
                      <a:r>
                        <a:rPr lang="it-IT" sz="1400" dirty="0" err="1"/>
                        <a:t>taking</a:t>
                      </a:r>
                      <a:r>
                        <a:rPr lang="it-IT" sz="1400" dirty="0"/>
                        <a:t> care of </a:t>
                      </a:r>
                      <a:r>
                        <a:rPr lang="it-IT" sz="1400" dirty="0" err="1"/>
                        <a:t>others</a:t>
                      </a:r>
                      <a:r>
                        <a:rPr lang="it-IT" sz="1400" dirty="0"/>
                        <a:t> (e.g. nurse, caregiver, educator)</a:t>
                      </a:r>
                    </a:p>
                  </a:txBody>
                  <a:tcPr/>
                </a:tc>
                <a:tc>
                  <a:txBody>
                    <a:bodyPr/>
                    <a:lstStyle/>
                    <a:p>
                      <a:r>
                        <a:rPr lang="it-IT" sz="1400" dirty="0"/>
                        <a:t>15,3</a:t>
                      </a:r>
                    </a:p>
                  </a:txBody>
                  <a:tcPr/>
                </a:tc>
                <a:tc>
                  <a:txBody>
                    <a:bodyPr/>
                    <a:lstStyle/>
                    <a:p>
                      <a:r>
                        <a:rPr lang="it-IT" sz="1400" dirty="0"/>
                        <a:t>17,6</a:t>
                      </a:r>
                    </a:p>
                  </a:txBody>
                  <a:tcPr/>
                </a:tc>
                <a:tc>
                  <a:txBody>
                    <a:bodyPr/>
                    <a:lstStyle/>
                    <a:p>
                      <a:r>
                        <a:rPr lang="it-IT" sz="1400" dirty="0"/>
                        <a:t>43,5</a:t>
                      </a:r>
                    </a:p>
                  </a:txBody>
                  <a:tcPr/>
                </a:tc>
                <a:tc>
                  <a:txBody>
                    <a:bodyPr/>
                    <a:lstStyle/>
                    <a:p>
                      <a:r>
                        <a:rPr lang="it-IT" sz="1400" dirty="0"/>
                        <a:t>23,5</a:t>
                      </a:r>
                    </a:p>
                  </a:txBody>
                  <a:tcPr/>
                </a:tc>
                <a:extLst>
                  <a:ext uri="{0D108BD9-81ED-4DB2-BD59-A6C34878D82A}">
                    <a16:rowId xmlns:a16="http://schemas.microsoft.com/office/drawing/2014/main" val="1209678000"/>
                  </a:ext>
                </a:extLst>
              </a:tr>
              <a:tr h="346462">
                <a:tc>
                  <a:txBody>
                    <a:bodyPr/>
                    <a:lstStyle/>
                    <a:p>
                      <a:r>
                        <a:rPr lang="it-IT" sz="1400" dirty="0"/>
                        <a:t>21. Heavy </a:t>
                      </a:r>
                      <a:r>
                        <a:rPr lang="it-IT" sz="1400" dirty="0" err="1"/>
                        <a:t>manual</a:t>
                      </a:r>
                      <a:r>
                        <a:rPr lang="it-IT" sz="1400" dirty="0"/>
                        <a:t> labour </a:t>
                      </a:r>
                      <a:r>
                        <a:rPr lang="it-IT" sz="1400" dirty="0" err="1"/>
                        <a:t>is</a:t>
                      </a:r>
                      <a:r>
                        <a:rPr lang="it-IT" sz="1400" dirty="0"/>
                        <a:t> more </a:t>
                      </a:r>
                      <a:r>
                        <a:rPr lang="it-IT" sz="1400" dirty="0" err="1"/>
                        <a:t>suited</a:t>
                      </a:r>
                      <a:r>
                        <a:rPr lang="it-IT" sz="1400" dirty="0"/>
                        <a:t> to men </a:t>
                      </a:r>
                      <a:r>
                        <a:rPr lang="it-IT" sz="1400" dirty="0" err="1"/>
                        <a:t>than</a:t>
                      </a:r>
                      <a:r>
                        <a:rPr lang="it-IT" sz="1400" dirty="0"/>
                        <a:t> women</a:t>
                      </a:r>
                    </a:p>
                  </a:txBody>
                  <a:tcPr/>
                </a:tc>
                <a:tc>
                  <a:txBody>
                    <a:bodyPr/>
                    <a:lstStyle/>
                    <a:p>
                      <a:r>
                        <a:rPr lang="it-IT" sz="1400" dirty="0"/>
                        <a:t>12,0</a:t>
                      </a:r>
                    </a:p>
                  </a:txBody>
                  <a:tcPr/>
                </a:tc>
                <a:tc>
                  <a:txBody>
                    <a:bodyPr/>
                    <a:lstStyle/>
                    <a:p>
                      <a:r>
                        <a:rPr lang="it-IT" sz="1400" dirty="0"/>
                        <a:t>16,0</a:t>
                      </a:r>
                    </a:p>
                  </a:txBody>
                  <a:tcPr/>
                </a:tc>
                <a:tc>
                  <a:txBody>
                    <a:bodyPr/>
                    <a:lstStyle/>
                    <a:p>
                      <a:r>
                        <a:rPr lang="it-IT" sz="1400" dirty="0"/>
                        <a:t>35,0</a:t>
                      </a:r>
                    </a:p>
                  </a:txBody>
                  <a:tcPr/>
                </a:tc>
                <a:tc>
                  <a:txBody>
                    <a:bodyPr/>
                    <a:lstStyle/>
                    <a:p>
                      <a:r>
                        <a:rPr lang="it-IT" sz="1400" dirty="0"/>
                        <a:t>37,0</a:t>
                      </a:r>
                    </a:p>
                  </a:txBody>
                  <a:tcPr/>
                </a:tc>
                <a:extLst>
                  <a:ext uri="{0D108BD9-81ED-4DB2-BD59-A6C34878D82A}">
                    <a16:rowId xmlns:a16="http://schemas.microsoft.com/office/drawing/2014/main" val="3761931779"/>
                  </a:ext>
                </a:extLst>
              </a:tr>
              <a:tr h="346462">
                <a:tc>
                  <a:txBody>
                    <a:bodyPr/>
                    <a:lstStyle/>
                    <a:p>
                      <a:r>
                        <a:rPr lang="it-IT" sz="1400" dirty="0"/>
                        <a:t>22. </a:t>
                      </a:r>
                      <a:r>
                        <a:rPr lang="it-IT" sz="1400" dirty="0" err="1"/>
                        <a:t>There</a:t>
                      </a:r>
                      <a:r>
                        <a:rPr lang="it-IT" sz="1400" dirty="0"/>
                        <a:t> </a:t>
                      </a:r>
                      <a:r>
                        <a:rPr lang="it-IT" sz="1400" dirty="0" err="1"/>
                        <a:t>should</a:t>
                      </a:r>
                      <a:r>
                        <a:rPr lang="it-IT" sz="1400" dirty="0"/>
                        <a:t> be more women in engineering </a:t>
                      </a:r>
                      <a:r>
                        <a:rPr lang="it-IT" sz="1400" dirty="0" err="1"/>
                        <a:t>professions</a:t>
                      </a:r>
                      <a:endParaRPr lang="it-IT" sz="1400" dirty="0"/>
                    </a:p>
                  </a:txBody>
                  <a:tcPr/>
                </a:tc>
                <a:tc>
                  <a:txBody>
                    <a:bodyPr/>
                    <a:lstStyle/>
                    <a:p>
                      <a:r>
                        <a:rPr lang="it-IT" sz="1400" dirty="0"/>
                        <a:t>10,1</a:t>
                      </a:r>
                    </a:p>
                  </a:txBody>
                  <a:tcPr/>
                </a:tc>
                <a:tc>
                  <a:txBody>
                    <a:bodyPr/>
                    <a:lstStyle/>
                    <a:p>
                      <a:r>
                        <a:rPr lang="it-IT" sz="1400" dirty="0"/>
                        <a:t>25,5</a:t>
                      </a:r>
                    </a:p>
                  </a:txBody>
                  <a:tcPr/>
                </a:tc>
                <a:tc>
                  <a:txBody>
                    <a:bodyPr/>
                    <a:lstStyle/>
                    <a:p>
                      <a:r>
                        <a:rPr lang="it-IT" sz="1400" dirty="0"/>
                        <a:t>41,2</a:t>
                      </a:r>
                    </a:p>
                  </a:txBody>
                  <a:tcPr/>
                </a:tc>
                <a:tc>
                  <a:txBody>
                    <a:bodyPr/>
                    <a:lstStyle/>
                    <a:p>
                      <a:r>
                        <a:rPr lang="it-IT" sz="1400" dirty="0"/>
                        <a:t>23,3</a:t>
                      </a:r>
                    </a:p>
                  </a:txBody>
                  <a:tcPr/>
                </a:tc>
                <a:extLst>
                  <a:ext uri="{0D108BD9-81ED-4DB2-BD59-A6C34878D82A}">
                    <a16:rowId xmlns:a16="http://schemas.microsoft.com/office/drawing/2014/main" val="4078030655"/>
                  </a:ext>
                </a:extLst>
              </a:tr>
              <a:tr h="441838">
                <a:tc>
                  <a:txBody>
                    <a:bodyPr/>
                    <a:lstStyle/>
                    <a:p>
                      <a:r>
                        <a:rPr lang="it-IT" sz="1400" dirty="0"/>
                        <a:t>23. Women and men </a:t>
                      </a:r>
                      <a:r>
                        <a:rPr lang="it-IT" sz="1400" dirty="0" err="1"/>
                        <a:t>should</a:t>
                      </a:r>
                      <a:r>
                        <a:rPr lang="it-IT" sz="1400" dirty="0"/>
                        <a:t> </a:t>
                      </a:r>
                      <a:r>
                        <a:rPr lang="it-IT" sz="1400" dirty="0" err="1"/>
                        <a:t>equally</a:t>
                      </a:r>
                      <a:r>
                        <a:rPr lang="it-IT" sz="1400" dirty="0"/>
                        <a:t> be </a:t>
                      </a:r>
                      <a:r>
                        <a:rPr lang="it-IT" sz="1400" dirty="0" err="1"/>
                        <a:t>chosen</a:t>
                      </a:r>
                      <a:r>
                        <a:rPr lang="it-IT" sz="1400" dirty="0"/>
                        <a:t> for management positions</a:t>
                      </a:r>
                    </a:p>
                  </a:txBody>
                  <a:tcPr/>
                </a:tc>
                <a:tc>
                  <a:txBody>
                    <a:bodyPr/>
                    <a:lstStyle/>
                    <a:p>
                      <a:r>
                        <a:rPr lang="it-IT" sz="1400" dirty="0"/>
                        <a:t>6,2</a:t>
                      </a:r>
                    </a:p>
                  </a:txBody>
                  <a:tcPr/>
                </a:tc>
                <a:tc>
                  <a:txBody>
                    <a:bodyPr/>
                    <a:lstStyle/>
                    <a:p>
                      <a:r>
                        <a:rPr lang="it-IT" sz="1400" dirty="0"/>
                        <a:t>12,1</a:t>
                      </a:r>
                    </a:p>
                  </a:txBody>
                  <a:tcPr/>
                </a:tc>
                <a:tc>
                  <a:txBody>
                    <a:bodyPr/>
                    <a:lstStyle/>
                    <a:p>
                      <a:r>
                        <a:rPr lang="it-IT" sz="1400" dirty="0"/>
                        <a:t>24,2</a:t>
                      </a:r>
                    </a:p>
                  </a:txBody>
                  <a:tcPr/>
                </a:tc>
                <a:tc>
                  <a:txBody>
                    <a:bodyPr/>
                    <a:lstStyle/>
                    <a:p>
                      <a:r>
                        <a:rPr lang="it-IT" sz="1400" dirty="0"/>
                        <a:t>57,4</a:t>
                      </a:r>
                    </a:p>
                  </a:txBody>
                  <a:tcPr/>
                </a:tc>
                <a:extLst>
                  <a:ext uri="{0D108BD9-81ED-4DB2-BD59-A6C34878D82A}">
                    <a16:rowId xmlns:a16="http://schemas.microsoft.com/office/drawing/2014/main" val="3884725449"/>
                  </a:ext>
                </a:extLst>
              </a:tr>
              <a:tr h="441838">
                <a:tc>
                  <a:txBody>
                    <a:bodyPr/>
                    <a:lstStyle/>
                    <a:p>
                      <a:r>
                        <a:rPr lang="it-IT" sz="1400" dirty="0"/>
                        <a:t>24. Women and men </a:t>
                      </a:r>
                      <a:r>
                        <a:rPr lang="it-IT" sz="1400" dirty="0" err="1"/>
                        <a:t>should</a:t>
                      </a:r>
                      <a:r>
                        <a:rPr lang="it-IT" sz="1400" dirty="0"/>
                        <a:t> </a:t>
                      </a:r>
                      <a:r>
                        <a:rPr lang="it-IT" sz="1400" dirty="0" err="1"/>
                        <a:t>have</a:t>
                      </a:r>
                      <a:r>
                        <a:rPr lang="it-IT" sz="1400" dirty="0"/>
                        <a:t> </a:t>
                      </a:r>
                      <a:r>
                        <a:rPr lang="it-IT" sz="1400" dirty="0" err="1"/>
                        <a:t>equal</a:t>
                      </a:r>
                      <a:r>
                        <a:rPr lang="it-IT" sz="1400" dirty="0"/>
                        <a:t> </a:t>
                      </a:r>
                      <a:r>
                        <a:rPr lang="it-IT" sz="1400" dirty="0" err="1"/>
                        <a:t>opportunities</a:t>
                      </a:r>
                      <a:r>
                        <a:rPr lang="it-IT" sz="1400" dirty="0"/>
                        <a:t> for </a:t>
                      </a:r>
                      <a:r>
                        <a:rPr lang="it-IT" sz="1400" dirty="0" err="1"/>
                        <a:t>employment</a:t>
                      </a:r>
                      <a:r>
                        <a:rPr lang="it-IT" sz="1400" dirty="0"/>
                        <a:t> and </a:t>
                      </a:r>
                      <a:r>
                        <a:rPr lang="it-IT" sz="1400" dirty="0" err="1"/>
                        <a:t>advancement</a:t>
                      </a:r>
                      <a:endParaRPr lang="it-IT" sz="1400" dirty="0"/>
                    </a:p>
                  </a:txBody>
                  <a:tcPr/>
                </a:tc>
                <a:tc>
                  <a:txBody>
                    <a:bodyPr/>
                    <a:lstStyle/>
                    <a:p>
                      <a:r>
                        <a:rPr lang="it-IT" sz="1400" dirty="0"/>
                        <a:t>3,8</a:t>
                      </a:r>
                    </a:p>
                  </a:txBody>
                  <a:tcPr/>
                </a:tc>
                <a:tc>
                  <a:txBody>
                    <a:bodyPr/>
                    <a:lstStyle/>
                    <a:p>
                      <a:r>
                        <a:rPr lang="it-IT" sz="1400" dirty="0"/>
                        <a:t>2,8</a:t>
                      </a:r>
                    </a:p>
                  </a:txBody>
                  <a:tcPr/>
                </a:tc>
                <a:tc>
                  <a:txBody>
                    <a:bodyPr/>
                    <a:lstStyle/>
                    <a:p>
                      <a:r>
                        <a:rPr lang="it-IT" sz="1400" dirty="0"/>
                        <a:t>10,7</a:t>
                      </a:r>
                    </a:p>
                  </a:txBody>
                  <a:tcPr/>
                </a:tc>
                <a:tc>
                  <a:txBody>
                    <a:bodyPr/>
                    <a:lstStyle/>
                    <a:p>
                      <a:r>
                        <a:rPr lang="it-IT" sz="1400" dirty="0"/>
                        <a:t>82,6</a:t>
                      </a:r>
                    </a:p>
                  </a:txBody>
                  <a:tcPr/>
                </a:tc>
                <a:extLst>
                  <a:ext uri="{0D108BD9-81ED-4DB2-BD59-A6C34878D82A}">
                    <a16:rowId xmlns:a16="http://schemas.microsoft.com/office/drawing/2014/main" val="1368359287"/>
                  </a:ext>
                </a:extLst>
              </a:tr>
            </a:tbl>
          </a:graphicData>
        </a:graphic>
      </p:graphicFrame>
    </p:spTree>
    <p:extLst>
      <p:ext uri="{BB962C8B-B14F-4D97-AF65-F5344CB8AC3E}">
        <p14:creationId xmlns:p14="http://schemas.microsoft.com/office/powerpoint/2010/main" val="578892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Companies and institutions </a:t>
            </a:r>
            <a:r>
              <a:rPr lang="hr-HR" sz="3600" dirty="0"/>
              <a:t>responses on question about</a:t>
            </a:r>
            <a:r>
              <a:rPr lang="en-US" sz="3600" dirty="0"/>
              <a:t> gender pay gap elimination measures </a:t>
            </a:r>
            <a:r>
              <a:rPr lang="hr-HR" sz="3600" dirty="0"/>
              <a:t>(N=41)</a:t>
            </a:r>
            <a:endParaRPr lang="en-US" sz="3600" dirty="0"/>
          </a:p>
        </p:txBody>
      </p:sp>
      <p:pic>
        <p:nvPicPr>
          <p:cNvPr id="4" name="Content Placeholder 3" descr="34 respondents indicated that there is no gender pay gap in their company/institution, 1 respondent didn't know or was not sure, 11 respondents indicated that they organised education and training programs equally accessible to men and women, while one stated that they educated their employees on the gender pay gap issue. 2 respondents indicated that they implemented pay transparency measures, 1 respondent said that they implemented specific female hiring, advancement and mentorship measures, 2 respondents that they developed specific statistical indicators on gender pay gap. Moreover, 7 respondents stated that they provided conditions for better coordination of work and family life, 6 indicated that they promoted policies encouraging women and men to equally share childcare responsibilities and 9 that they promoted flexible working arrangements( working from home-working remotely, flexible hours, working reduced hours, etc.)."/>
          <p:cNvPicPr>
            <a:picLocks noGrp="1" noChangeAspect="1"/>
          </p:cNvPicPr>
          <p:nvPr>
            <p:ph idx="1"/>
          </p:nvPr>
        </p:nvPicPr>
        <p:blipFill>
          <a:blip r:embed="rId2"/>
          <a:stretch>
            <a:fillRect/>
          </a:stretch>
        </p:blipFill>
        <p:spPr>
          <a:xfrm>
            <a:off x="2724543" y="1825625"/>
            <a:ext cx="6742913" cy="4351338"/>
          </a:xfrm>
          <a:prstGeom prst="rect">
            <a:avLst/>
          </a:prstGeom>
        </p:spPr>
      </p:pic>
      <p:sp>
        <p:nvSpPr>
          <p:cNvPr id="5" name="Slide Number Placeholder 4"/>
          <p:cNvSpPr>
            <a:spLocks noGrp="1"/>
          </p:cNvSpPr>
          <p:nvPr>
            <p:ph type="sldNum" sz="quarter" idx="12"/>
          </p:nvPr>
        </p:nvSpPr>
        <p:spPr/>
        <p:txBody>
          <a:bodyPr/>
          <a:lstStyle/>
          <a:p>
            <a:fld id="{D51A2610-EC96-43B7-BED4-FA582650F55C}" type="slidenum">
              <a:rPr lang="en-US" smtClean="0"/>
              <a:t>14</a:t>
            </a:fld>
            <a:endParaRPr lang="en-US"/>
          </a:p>
        </p:txBody>
      </p:sp>
    </p:spTree>
    <p:extLst>
      <p:ext uri="{BB962C8B-B14F-4D97-AF65-F5344CB8AC3E}">
        <p14:creationId xmlns:p14="http://schemas.microsoft.com/office/powerpoint/2010/main" val="2549829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Companies and institutions </a:t>
            </a:r>
            <a:r>
              <a:rPr lang="hr-HR" sz="3600" dirty="0"/>
              <a:t>question on roots of </a:t>
            </a:r>
            <a:r>
              <a:rPr lang="en-US" sz="3600" dirty="0"/>
              <a:t>gender pay gap</a:t>
            </a:r>
          </a:p>
        </p:txBody>
      </p:sp>
      <p:pic>
        <p:nvPicPr>
          <p:cNvPr id="6" name="Content Placeholder 5" descr="All the figures amount to 2 for the following: women and men are partial to different job positions, lack of issue awareness and knowledge in management structures, wider cultural and social attitudes and gender stereotypes, this industry is dominated by a single sex, lack of pay autonomy - government prescribed pay scales."/>
          <p:cNvPicPr>
            <a:picLocks noGrp="1" noChangeAspect="1"/>
          </p:cNvPicPr>
          <p:nvPr>
            <p:ph idx="1"/>
          </p:nvPr>
        </p:nvPicPr>
        <p:blipFill>
          <a:blip r:embed="rId2"/>
          <a:stretch>
            <a:fillRect/>
          </a:stretch>
        </p:blipFill>
        <p:spPr>
          <a:xfrm>
            <a:off x="866775" y="2172494"/>
            <a:ext cx="10458450" cy="3657600"/>
          </a:xfrm>
          <a:prstGeom prst="rect">
            <a:avLst/>
          </a:prstGeom>
        </p:spPr>
      </p:pic>
      <p:sp>
        <p:nvSpPr>
          <p:cNvPr id="7" name="Slide Number Placeholder 6"/>
          <p:cNvSpPr>
            <a:spLocks noGrp="1"/>
          </p:cNvSpPr>
          <p:nvPr>
            <p:ph type="sldNum" sz="quarter" idx="12"/>
          </p:nvPr>
        </p:nvSpPr>
        <p:spPr/>
        <p:txBody>
          <a:bodyPr/>
          <a:lstStyle/>
          <a:p>
            <a:fld id="{D51A2610-EC96-43B7-BED4-FA582650F55C}" type="slidenum">
              <a:rPr lang="en-US" smtClean="0"/>
              <a:t>15</a:t>
            </a:fld>
            <a:endParaRPr lang="en-US"/>
          </a:p>
        </p:txBody>
      </p:sp>
    </p:spTree>
    <p:extLst>
      <p:ext uri="{BB962C8B-B14F-4D97-AF65-F5344CB8AC3E}">
        <p14:creationId xmlns:p14="http://schemas.microsoft.com/office/powerpoint/2010/main" val="3575078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3600" dirty="0"/>
              <a:t>T</a:t>
            </a:r>
            <a:r>
              <a:rPr lang="en-US" sz="3600" dirty="0"/>
              <a:t>o what degree </a:t>
            </a:r>
            <a:r>
              <a:rPr lang="hr-HR" sz="3600" dirty="0"/>
              <a:t>c</a:t>
            </a:r>
            <a:r>
              <a:rPr lang="en-US" sz="3600" dirty="0" err="1"/>
              <a:t>ompanies</a:t>
            </a:r>
            <a:r>
              <a:rPr lang="en-US" sz="3600" dirty="0"/>
              <a:t> and institutions think mechanisms, stakeholders, and legal framework influence pay rates</a:t>
            </a:r>
          </a:p>
        </p:txBody>
      </p:sp>
      <p:pic>
        <p:nvPicPr>
          <p:cNvPr id="4" name="Picture 3" descr="The table shows to what degree companies and institutions think mechanisms, stakeholders, and legal framework influence pay rates. The figures for labor law, unions, minimum wage act, collective bargaining (excluding work councils and unions), direct negotiation with the employee and work councils are 53,7%, 46,3%, 41,4%, 26,6%, 26,9% and 22% respectively."/>
          <p:cNvPicPr>
            <a:picLocks noChangeAspect="1"/>
          </p:cNvPicPr>
          <p:nvPr/>
        </p:nvPicPr>
        <p:blipFill>
          <a:blip r:embed="rId2"/>
          <a:stretch>
            <a:fillRect/>
          </a:stretch>
        </p:blipFill>
        <p:spPr>
          <a:xfrm>
            <a:off x="2070950" y="1958181"/>
            <a:ext cx="7715250" cy="4086225"/>
          </a:xfrm>
          <a:prstGeom prst="rect">
            <a:avLst/>
          </a:prstGeom>
        </p:spPr>
      </p:pic>
      <p:sp>
        <p:nvSpPr>
          <p:cNvPr id="5" name="Slide Number Placeholder 4"/>
          <p:cNvSpPr>
            <a:spLocks noGrp="1"/>
          </p:cNvSpPr>
          <p:nvPr>
            <p:ph type="sldNum" sz="quarter" idx="12"/>
          </p:nvPr>
        </p:nvSpPr>
        <p:spPr/>
        <p:txBody>
          <a:bodyPr/>
          <a:lstStyle/>
          <a:p>
            <a:fld id="{D51A2610-EC96-43B7-BED4-FA582650F55C}" type="slidenum">
              <a:rPr lang="en-US" smtClean="0"/>
              <a:t>16</a:t>
            </a:fld>
            <a:endParaRPr lang="en-US"/>
          </a:p>
        </p:txBody>
      </p:sp>
    </p:spTree>
    <p:extLst>
      <p:ext uri="{BB962C8B-B14F-4D97-AF65-F5344CB8AC3E}">
        <p14:creationId xmlns:p14="http://schemas.microsoft.com/office/powerpoint/2010/main" val="334988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T</a:t>
            </a:r>
            <a:r>
              <a:rPr lang="en-US" dirty="0"/>
              <a:t>he presented results confirm</a:t>
            </a:r>
            <a:r>
              <a:rPr lang="hr-HR" dirty="0"/>
              <a:t>:</a:t>
            </a:r>
            <a:endParaRPr lang="en-US" dirty="0"/>
          </a:p>
        </p:txBody>
      </p:sp>
      <p:sp>
        <p:nvSpPr>
          <p:cNvPr id="3" name="Content Placeholder 2"/>
          <p:cNvSpPr>
            <a:spLocks noGrp="1"/>
          </p:cNvSpPr>
          <p:nvPr>
            <p:ph idx="1"/>
          </p:nvPr>
        </p:nvSpPr>
        <p:spPr/>
        <p:txBody>
          <a:bodyPr/>
          <a:lstStyle/>
          <a:p>
            <a:pPr marL="0" indent="0">
              <a:buNone/>
            </a:pPr>
            <a:endParaRPr lang="hr-HR" dirty="0"/>
          </a:p>
          <a:p>
            <a:pPr lvl="1"/>
            <a:r>
              <a:rPr lang="en-US" dirty="0"/>
              <a:t> the low level of awareness on the existence of gender pay and pension gap </a:t>
            </a:r>
            <a:endParaRPr lang="hr-HR" dirty="0"/>
          </a:p>
          <a:p>
            <a:pPr lvl="1"/>
            <a:r>
              <a:rPr lang="en-US" dirty="0"/>
              <a:t>students were mostly uninformed about the gender pay gap</a:t>
            </a:r>
            <a:endParaRPr lang="hr-HR" dirty="0"/>
          </a:p>
          <a:p>
            <a:pPr lvl="1"/>
            <a:r>
              <a:rPr lang="en-US" dirty="0"/>
              <a:t>while more than two-thirds of them have no awareness about the gender pension gap</a:t>
            </a:r>
            <a:endParaRPr lang="hr-HR" dirty="0"/>
          </a:p>
          <a:p>
            <a:pPr lvl="1"/>
            <a:r>
              <a:rPr lang="en-US" dirty="0"/>
              <a:t>the majority of surveyed companies and institutions point out that there is no gender pay gap </a:t>
            </a:r>
            <a:endParaRPr lang="hr-HR" dirty="0"/>
          </a:p>
          <a:p>
            <a:pPr lvl="1"/>
            <a:r>
              <a:rPr lang="en-US" dirty="0"/>
              <a:t>lack of any strategies, actions, and measures to eliminate it </a:t>
            </a:r>
          </a:p>
        </p:txBody>
      </p:sp>
      <p:sp>
        <p:nvSpPr>
          <p:cNvPr id="4" name="Slide Number Placeholder 3"/>
          <p:cNvSpPr>
            <a:spLocks noGrp="1"/>
          </p:cNvSpPr>
          <p:nvPr>
            <p:ph type="sldNum" sz="quarter" idx="12"/>
          </p:nvPr>
        </p:nvSpPr>
        <p:spPr/>
        <p:txBody>
          <a:bodyPr/>
          <a:lstStyle/>
          <a:p>
            <a:fld id="{D51A2610-EC96-43B7-BED4-FA582650F55C}" type="slidenum">
              <a:rPr lang="en-US" smtClean="0"/>
              <a:t>17</a:t>
            </a:fld>
            <a:endParaRPr lang="en-US"/>
          </a:p>
        </p:txBody>
      </p:sp>
    </p:spTree>
    <p:extLst>
      <p:ext uri="{BB962C8B-B14F-4D97-AF65-F5344CB8AC3E}">
        <p14:creationId xmlns:p14="http://schemas.microsoft.com/office/powerpoint/2010/main" val="2674996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Recommendations of</a:t>
            </a:r>
            <a:r>
              <a:rPr lang="hr-HR" sz="3600" b="1" dirty="0"/>
              <a:t> </a:t>
            </a:r>
            <a:r>
              <a:rPr lang="en-US" sz="3600" b="1" dirty="0"/>
              <a:t>the Ombudsperson for</a:t>
            </a:r>
            <a:r>
              <a:rPr lang="hr-HR" sz="3600" b="1" dirty="0"/>
              <a:t> </a:t>
            </a:r>
            <a:r>
              <a:rPr lang="en-US" sz="3600" b="1" dirty="0"/>
              <a:t>Gender Equality for</a:t>
            </a:r>
            <a:r>
              <a:rPr lang="hr-HR" sz="3600" b="1" dirty="0"/>
              <a:t> c</a:t>
            </a:r>
            <a:r>
              <a:rPr lang="en-US" sz="3600" b="1" dirty="0" err="1"/>
              <a:t>ombating</a:t>
            </a:r>
            <a:r>
              <a:rPr lang="en-US" sz="3600" b="1" dirty="0"/>
              <a:t> the </a:t>
            </a:r>
            <a:r>
              <a:rPr lang="hr-HR" sz="3600" b="1" dirty="0"/>
              <a:t>g</a:t>
            </a:r>
            <a:r>
              <a:rPr lang="en-US" sz="3600" b="1" dirty="0"/>
              <a:t>ender</a:t>
            </a:r>
            <a:r>
              <a:rPr lang="hr-HR" sz="3600" b="1" dirty="0"/>
              <a:t> p</a:t>
            </a:r>
            <a:r>
              <a:rPr lang="en-US" sz="3600" b="1" dirty="0"/>
              <a:t>ay and </a:t>
            </a:r>
            <a:r>
              <a:rPr lang="hr-HR" sz="3600" b="1" dirty="0"/>
              <a:t>p</a:t>
            </a:r>
            <a:r>
              <a:rPr lang="en-US" sz="3600" b="1" dirty="0" err="1"/>
              <a:t>ension</a:t>
            </a:r>
            <a:r>
              <a:rPr lang="en-US" sz="3600" b="1" dirty="0"/>
              <a:t> </a:t>
            </a:r>
            <a:r>
              <a:rPr lang="hr-HR" sz="3600" b="1" dirty="0"/>
              <a:t>g</a:t>
            </a:r>
            <a:r>
              <a:rPr lang="en-US" sz="3600" b="1" dirty="0"/>
              <a:t>ap (I)</a:t>
            </a:r>
            <a:endParaRPr lang="en-US" sz="3600" dirty="0"/>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dirty="0"/>
              <a:t>Introduce salary transparency</a:t>
            </a:r>
            <a:r>
              <a:rPr lang="hr-HR" dirty="0"/>
              <a:t> </a:t>
            </a:r>
            <a:r>
              <a:rPr lang="en-US" dirty="0"/>
              <a:t>measures in all industries</a:t>
            </a:r>
            <a:endParaRPr lang="hr-HR" dirty="0"/>
          </a:p>
          <a:p>
            <a:pPr marL="514350" indent="-514350">
              <a:buAutoNum type="arabicPeriod"/>
            </a:pPr>
            <a:r>
              <a:rPr lang="en-US" dirty="0"/>
              <a:t>Define the mechanism for</a:t>
            </a:r>
            <a:r>
              <a:rPr lang="hr-HR" dirty="0"/>
              <a:t> </a:t>
            </a:r>
            <a:r>
              <a:rPr lang="en-US" dirty="0"/>
              <a:t>monitoring salaries, the method</a:t>
            </a:r>
            <a:r>
              <a:rPr lang="hr-HR" dirty="0"/>
              <a:t> </a:t>
            </a:r>
            <a:r>
              <a:rPr lang="en-US" dirty="0"/>
              <a:t>of their determination and the</a:t>
            </a:r>
            <a:r>
              <a:rPr lang="hr-HR" dirty="0"/>
              <a:t> </a:t>
            </a:r>
            <a:r>
              <a:rPr lang="en-US" dirty="0"/>
              <a:t>method and time period for</a:t>
            </a:r>
            <a:r>
              <a:rPr lang="hr-HR" dirty="0"/>
              <a:t> </a:t>
            </a:r>
            <a:r>
              <a:rPr lang="en-US" dirty="0"/>
              <a:t>conducting salary analysis</a:t>
            </a:r>
            <a:endParaRPr lang="hr-HR" dirty="0"/>
          </a:p>
          <a:p>
            <a:pPr marL="514350" indent="-514350">
              <a:buAutoNum type="arabicPeriod"/>
            </a:pPr>
            <a:r>
              <a:rPr lang="en-US" dirty="0"/>
              <a:t>Involve trade unions and/or workers’ councils in the</a:t>
            </a:r>
            <a:r>
              <a:rPr lang="hr-HR" dirty="0"/>
              <a:t> </a:t>
            </a:r>
            <a:r>
              <a:rPr lang="en-US" dirty="0"/>
              <a:t>implementation of salary</a:t>
            </a:r>
            <a:r>
              <a:rPr lang="hr-HR" dirty="0"/>
              <a:t> </a:t>
            </a:r>
            <a:r>
              <a:rPr lang="en-US" dirty="0"/>
              <a:t>transparency measures</a:t>
            </a:r>
            <a:endParaRPr lang="hr-HR" dirty="0"/>
          </a:p>
          <a:p>
            <a:pPr marL="514350" indent="-514350">
              <a:buAutoNum type="arabicPeriod"/>
            </a:pPr>
            <a:r>
              <a:rPr lang="en-US" dirty="0"/>
              <a:t>Include the issue of the gender</a:t>
            </a:r>
            <a:r>
              <a:rPr lang="hr-HR" dirty="0"/>
              <a:t> </a:t>
            </a:r>
            <a:r>
              <a:rPr lang="en-US" dirty="0"/>
              <a:t>pay gap in the process of</a:t>
            </a:r>
            <a:r>
              <a:rPr lang="hr-HR" dirty="0"/>
              <a:t> </a:t>
            </a:r>
            <a:r>
              <a:rPr lang="en-US" dirty="0"/>
              <a:t>collective negotiations</a:t>
            </a:r>
            <a:endParaRPr lang="hr-HR" dirty="0"/>
          </a:p>
          <a:p>
            <a:pPr marL="514350" indent="-514350">
              <a:buAutoNum type="arabicPeriod"/>
            </a:pPr>
            <a:r>
              <a:rPr lang="en-US" dirty="0"/>
              <a:t>Develop measures that, in</a:t>
            </a:r>
            <a:r>
              <a:rPr lang="hr-HR" dirty="0"/>
              <a:t> </a:t>
            </a:r>
            <a:r>
              <a:rPr lang="en-US" dirty="0"/>
              <a:t>order to eliminate horizontal</a:t>
            </a:r>
            <a:r>
              <a:rPr lang="hr-HR" dirty="0"/>
              <a:t> </a:t>
            </a:r>
            <a:r>
              <a:rPr lang="en-US" dirty="0"/>
              <a:t>segregation, will increase the</a:t>
            </a:r>
            <a:r>
              <a:rPr lang="hr-HR" dirty="0"/>
              <a:t> </a:t>
            </a:r>
            <a:r>
              <a:rPr lang="en-US" dirty="0"/>
              <a:t>employment of men in the area</a:t>
            </a:r>
            <a:r>
              <a:rPr lang="hr-HR" dirty="0"/>
              <a:t> </a:t>
            </a:r>
            <a:r>
              <a:rPr lang="en-US" dirty="0"/>
              <a:t>of services and increase the</a:t>
            </a:r>
            <a:r>
              <a:rPr lang="hr-HR" dirty="0"/>
              <a:t> </a:t>
            </a:r>
            <a:r>
              <a:rPr lang="en-US" dirty="0"/>
              <a:t>employment of women in the</a:t>
            </a:r>
            <a:r>
              <a:rPr lang="hr-HR" dirty="0"/>
              <a:t> </a:t>
            </a:r>
            <a:r>
              <a:rPr lang="en-US" dirty="0"/>
              <a:t>area of industry</a:t>
            </a:r>
            <a:endParaRPr lang="hr-HR" dirty="0"/>
          </a:p>
          <a:p>
            <a:pPr marL="514350" indent="-514350">
              <a:buAutoNum type="arabicPeriod"/>
            </a:pPr>
            <a:r>
              <a:rPr lang="en-US" dirty="0"/>
              <a:t>Develop measures to promote</a:t>
            </a:r>
            <a:r>
              <a:rPr lang="hr-HR" dirty="0"/>
              <a:t> </a:t>
            </a:r>
            <a:r>
              <a:rPr lang="en-US" dirty="0"/>
              <a:t>a gender-balanced structure of</a:t>
            </a:r>
            <a:r>
              <a:rPr lang="hr-HR" dirty="0"/>
              <a:t> </a:t>
            </a:r>
            <a:r>
              <a:rPr lang="en-US" dirty="0"/>
              <a:t>employees in order to eliminate</a:t>
            </a:r>
            <a:r>
              <a:rPr lang="hr-HR" dirty="0"/>
              <a:t> </a:t>
            </a:r>
            <a:r>
              <a:rPr lang="en-US" dirty="0"/>
              <a:t>horizontal and vertical</a:t>
            </a:r>
            <a:r>
              <a:rPr lang="hr-HR" dirty="0"/>
              <a:t> </a:t>
            </a:r>
            <a:r>
              <a:rPr lang="en-US" dirty="0"/>
              <a:t>segregation</a:t>
            </a:r>
            <a:endParaRPr lang="hr-HR" dirty="0"/>
          </a:p>
          <a:p>
            <a:pPr marL="514350" indent="-514350">
              <a:buAutoNum type="arabicPeriod"/>
            </a:pPr>
            <a:r>
              <a:rPr lang="en-US" dirty="0"/>
              <a:t>Stop the trend of employment</a:t>
            </a:r>
            <a:r>
              <a:rPr lang="hr-HR" dirty="0"/>
              <a:t> </a:t>
            </a:r>
            <a:r>
              <a:rPr lang="en-US" dirty="0"/>
              <a:t>per fixed-contracts</a:t>
            </a:r>
          </a:p>
        </p:txBody>
      </p:sp>
      <p:sp>
        <p:nvSpPr>
          <p:cNvPr id="4" name="Slide Number Placeholder 3"/>
          <p:cNvSpPr>
            <a:spLocks noGrp="1"/>
          </p:cNvSpPr>
          <p:nvPr>
            <p:ph type="sldNum" sz="quarter" idx="12"/>
          </p:nvPr>
        </p:nvSpPr>
        <p:spPr/>
        <p:txBody>
          <a:bodyPr/>
          <a:lstStyle/>
          <a:p>
            <a:fld id="{D51A2610-EC96-43B7-BED4-FA582650F55C}" type="slidenum">
              <a:rPr lang="en-US" smtClean="0"/>
              <a:t>18</a:t>
            </a:fld>
            <a:endParaRPr lang="en-US"/>
          </a:p>
        </p:txBody>
      </p:sp>
    </p:spTree>
    <p:extLst>
      <p:ext uri="{BB962C8B-B14F-4D97-AF65-F5344CB8AC3E}">
        <p14:creationId xmlns:p14="http://schemas.microsoft.com/office/powerpoint/2010/main" val="2117064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Recommendations of</a:t>
            </a:r>
            <a:r>
              <a:rPr lang="hr-HR" sz="3600" b="1" dirty="0"/>
              <a:t> </a:t>
            </a:r>
            <a:r>
              <a:rPr lang="en-US" sz="3600" b="1" dirty="0"/>
              <a:t>the Ombudsperson for</a:t>
            </a:r>
            <a:r>
              <a:rPr lang="hr-HR" sz="3600" b="1" dirty="0"/>
              <a:t> </a:t>
            </a:r>
            <a:r>
              <a:rPr lang="en-US" sz="3600" b="1" dirty="0"/>
              <a:t>Gender Equality for</a:t>
            </a:r>
            <a:r>
              <a:rPr lang="hr-HR" sz="3600" b="1" dirty="0"/>
              <a:t> </a:t>
            </a:r>
            <a:r>
              <a:rPr lang="en-US" sz="3600" b="1" dirty="0"/>
              <a:t>Combating the Gender</a:t>
            </a:r>
            <a:r>
              <a:rPr lang="hr-HR" sz="3600" b="1" dirty="0"/>
              <a:t> </a:t>
            </a:r>
            <a:r>
              <a:rPr lang="en-US" sz="3600" b="1" dirty="0"/>
              <a:t>Pay and Pension Gaps (II)</a:t>
            </a:r>
            <a:endParaRPr lang="en-US" sz="3600"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startAt="8"/>
            </a:pPr>
            <a:r>
              <a:rPr lang="en-US" dirty="0"/>
              <a:t>Encourage more intensive use</a:t>
            </a:r>
            <a:r>
              <a:rPr lang="hr-HR" dirty="0"/>
              <a:t> </a:t>
            </a:r>
            <a:r>
              <a:rPr lang="en-US" dirty="0"/>
              <a:t>of active employment policy</a:t>
            </a:r>
            <a:r>
              <a:rPr lang="hr-HR" dirty="0"/>
              <a:t> </a:t>
            </a:r>
            <a:r>
              <a:rPr lang="en-US" dirty="0"/>
              <a:t>measures for women</a:t>
            </a:r>
            <a:endParaRPr lang="hr-HR" dirty="0"/>
          </a:p>
          <a:p>
            <a:pPr marL="514350" indent="-514350">
              <a:buFont typeface="+mj-lt"/>
              <a:buAutoNum type="arabicPeriod" startAt="8"/>
            </a:pPr>
            <a:r>
              <a:rPr lang="en-US" dirty="0"/>
              <a:t>Develop a new Strategy for</a:t>
            </a:r>
            <a:r>
              <a:rPr lang="hr-HR" dirty="0"/>
              <a:t> </a:t>
            </a:r>
            <a:r>
              <a:rPr lang="en-US" dirty="0"/>
              <a:t>the development of women’s</a:t>
            </a:r>
            <a:r>
              <a:rPr lang="hr-HR" dirty="0"/>
              <a:t> </a:t>
            </a:r>
            <a:r>
              <a:rPr lang="en-US" dirty="0"/>
              <a:t>entrepreneurship with action</a:t>
            </a:r>
            <a:r>
              <a:rPr lang="hr-HR" dirty="0"/>
              <a:t> </a:t>
            </a:r>
            <a:r>
              <a:rPr lang="en-US" dirty="0"/>
              <a:t>plans that will include shorter</a:t>
            </a:r>
            <a:r>
              <a:rPr lang="hr-HR" dirty="0"/>
              <a:t> </a:t>
            </a:r>
            <a:r>
              <a:rPr lang="en-US" dirty="0"/>
              <a:t>periods and activities and being</a:t>
            </a:r>
            <a:r>
              <a:rPr lang="hr-HR" dirty="0"/>
              <a:t> </a:t>
            </a:r>
            <a:r>
              <a:rPr lang="en-US" dirty="0"/>
              <a:t>clear on how to achieve the set</a:t>
            </a:r>
            <a:r>
              <a:rPr lang="hr-HR" dirty="0"/>
              <a:t> </a:t>
            </a:r>
            <a:r>
              <a:rPr lang="en-US" dirty="0"/>
              <a:t>goals</a:t>
            </a:r>
            <a:endParaRPr lang="hr-HR" dirty="0"/>
          </a:p>
          <a:p>
            <a:pPr marL="514350" indent="-514350">
              <a:buFont typeface="+mj-lt"/>
              <a:buAutoNum type="arabicPeriod" startAt="8"/>
            </a:pPr>
            <a:r>
              <a:rPr lang="en-US" dirty="0"/>
              <a:t>Include in the new National</a:t>
            </a:r>
            <a:r>
              <a:rPr lang="hr-HR" dirty="0"/>
              <a:t> </a:t>
            </a:r>
            <a:r>
              <a:rPr lang="en-US" dirty="0"/>
              <a:t>Policy for Gender Equality a</a:t>
            </a:r>
            <a:r>
              <a:rPr lang="hr-HR" dirty="0"/>
              <a:t> </a:t>
            </a:r>
            <a:r>
              <a:rPr lang="en-US" dirty="0"/>
              <a:t>package of measures aimed at</a:t>
            </a:r>
            <a:r>
              <a:rPr lang="hr-HR" dirty="0"/>
              <a:t> </a:t>
            </a:r>
            <a:r>
              <a:rPr lang="en-US" dirty="0"/>
              <a:t>achieving equal opportunities</a:t>
            </a:r>
            <a:r>
              <a:rPr lang="hr-HR" dirty="0"/>
              <a:t> </a:t>
            </a:r>
            <a:r>
              <a:rPr lang="en-US" dirty="0"/>
              <a:t>in the labor market, taking</a:t>
            </a:r>
            <a:r>
              <a:rPr lang="hr-HR" dirty="0"/>
              <a:t> </a:t>
            </a:r>
            <a:r>
              <a:rPr lang="en-US" dirty="0"/>
              <a:t>into account the experiences</a:t>
            </a:r>
            <a:r>
              <a:rPr lang="hr-HR" dirty="0"/>
              <a:t> </a:t>
            </a:r>
            <a:r>
              <a:rPr lang="en-US" dirty="0"/>
              <a:t>of leading countries in gender</a:t>
            </a:r>
            <a:r>
              <a:rPr lang="hr-HR" dirty="0"/>
              <a:t> </a:t>
            </a:r>
            <a:r>
              <a:rPr lang="en-US" dirty="0"/>
              <a:t>equality in the field of labor</a:t>
            </a:r>
            <a:endParaRPr lang="hr-HR" dirty="0"/>
          </a:p>
          <a:p>
            <a:pPr marL="514350" indent="-514350">
              <a:buFont typeface="+mj-lt"/>
              <a:buAutoNum type="arabicPeriod" startAt="8"/>
            </a:pPr>
            <a:r>
              <a:rPr lang="en-US" dirty="0"/>
              <a:t>Plan gender-sensitive budgets</a:t>
            </a:r>
            <a:r>
              <a:rPr lang="hr-HR" dirty="0"/>
              <a:t> </a:t>
            </a:r>
            <a:r>
              <a:rPr lang="en-US" dirty="0"/>
              <a:t>at the state level and at the</a:t>
            </a:r>
            <a:r>
              <a:rPr lang="hr-HR" dirty="0"/>
              <a:t> </a:t>
            </a:r>
            <a:r>
              <a:rPr lang="en-US" dirty="0"/>
              <a:t>level of local and regional</a:t>
            </a:r>
            <a:r>
              <a:rPr lang="hr-HR" dirty="0"/>
              <a:t> </a:t>
            </a:r>
            <a:r>
              <a:rPr lang="en-US" dirty="0"/>
              <a:t>self-government units in</a:t>
            </a:r>
            <a:r>
              <a:rPr lang="hr-HR" dirty="0"/>
              <a:t> </a:t>
            </a:r>
            <a:r>
              <a:rPr lang="en-US" dirty="0"/>
              <a:t>relation to the field of labor and</a:t>
            </a:r>
            <a:r>
              <a:rPr lang="hr-HR" dirty="0"/>
              <a:t> </a:t>
            </a:r>
            <a:r>
              <a:rPr lang="en-US" dirty="0"/>
              <a:t>employment</a:t>
            </a:r>
            <a:endParaRPr lang="hr-HR" dirty="0"/>
          </a:p>
          <a:p>
            <a:pPr marL="514350" indent="-514350">
              <a:buFont typeface="+mj-lt"/>
              <a:buAutoNum type="arabicPeriod" startAt="8"/>
            </a:pPr>
            <a:r>
              <a:rPr lang="en-US" dirty="0"/>
              <a:t>Stronger engagement of local</a:t>
            </a:r>
            <a:r>
              <a:rPr lang="hr-HR" dirty="0"/>
              <a:t> </a:t>
            </a:r>
            <a:r>
              <a:rPr lang="en-US" dirty="0"/>
              <a:t>and regional self-government</a:t>
            </a:r>
            <a:r>
              <a:rPr lang="hr-HR" dirty="0"/>
              <a:t> </a:t>
            </a:r>
            <a:r>
              <a:rPr lang="en-US" dirty="0"/>
              <a:t>units in the implementation</a:t>
            </a:r>
            <a:r>
              <a:rPr lang="hr-HR" dirty="0"/>
              <a:t> </a:t>
            </a:r>
            <a:r>
              <a:rPr lang="en-US" dirty="0"/>
              <a:t>of special measures from the</a:t>
            </a:r>
            <a:r>
              <a:rPr lang="hr-HR" dirty="0"/>
              <a:t> </a:t>
            </a:r>
            <a:r>
              <a:rPr lang="en-US" dirty="0"/>
              <a:t>Gender Equality Act and the</a:t>
            </a:r>
            <a:r>
              <a:rPr lang="hr-HR" dirty="0"/>
              <a:t> </a:t>
            </a:r>
            <a:r>
              <a:rPr lang="en-US" dirty="0"/>
              <a:t>Anti-Discrimination Act in</a:t>
            </a:r>
            <a:r>
              <a:rPr lang="hr-HR" dirty="0"/>
              <a:t> </a:t>
            </a:r>
            <a:r>
              <a:rPr lang="en-US" dirty="0"/>
              <a:t>order to increase the inclusion</a:t>
            </a:r>
            <a:r>
              <a:rPr lang="hr-HR" dirty="0"/>
              <a:t> </a:t>
            </a:r>
            <a:r>
              <a:rPr lang="en-US" dirty="0"/>
              <a:t>of women in the labor market</a:t>
            </a:r>
            <a:endParaRPr lang="hr-HR" dirty="0"/>
          </a:p>
          <a:p>
            <a:pPr marL="514350" indent="-514350">
              <a:buFont typeface="+mj-lt"/>
              <a:buAutoNum type="arabicPeriod" startAt="8"/>
            </a:pPr>
            <a:r>
              <a:rPr lang="en-US" dirty="0"/>
              <a:t>Consider measures to eliminate</a:t>
            </a:r>
            <a:r>
              <a:rPr lang="hr-HR" dirty="0"/>
              <a:t> </a:t>
            </a:r>
            <a:r>
              <a:rPr lang="en-US" dirty="0"/>
              <a:t>the elements of the pension gap</a:t>
            </a:r>
            <a:r>
              <a:rPr lang="hr-HR" dirty="0"/>
              <a:t> </a:t>
            </a:r>
            <a:r>
              <a:rPr lang="en-US" dirty="0"/>
              <a:t>resulting from lower incomes</a:t>
            </a:r>
            <a:r>
              <a:rPr lang="hr-HR" dirty="0"/>
              <a:t> </a:t>
            </a:r>
            <a:r>
              <a:rPr lang="en-US" dirty="0"/>
              <a:t>at the time of parental leave</a:t>
            </a:r>
            <a:r>
              <a:rPr lang="hr-HR" dirty="0"/>
              <a:t> </a:t>
            </a:r>
            <a:r>
              <a:rPr lang="en-US" dirty="0"/>
              <a:t>and leave due to other care</a:t>
            </a:r>
            <a:r>
              <a:rPr lang="hr-HR" dirty="0"/>
              <a:t> </a:t>
            </a:r>
            <a:r>
              <a:rPr lang="en-US" dirty="0"/>
              <a:t>obligations</a:t>
            </a:r>
            <a:endParaRPr lang="hr-HR" dirty="0"/>
          </a:p>
          <a:p>
            <a:pPr marL="514350" indent="-514350">
              <a:buFont typeface="+mj-lt"/>
              <a:buAutoNum type="arabicPeriod" startAt="8"/>
            </a:pPr>
            <a:r>
              <a:rPr lang="en-US" dirty="0"/>
              <a:t>Incorporate and strengthen</a:t>
            </a:r>
            <a:r>
              <a:rPr lang="hr-HR" dirty="0"/>
              <a:t> </a:t>
            </a:r>
            <a:r>
              <a:rPr lang="en-US" dirty="0"/>
              <a:t>elements of solidarity and</a:t>
            </a:r>
            <a:r>
              <a:rPr lang="hr-HR" dirty="0"/>
              <a:t> </a:t>
            </a:r>
            <a:r>
              <a:rPr lang="en-US" dirty="0" err="1"/>
              <a:t>redistributivity</a:t>
            </a:r>
            <a:r>
              <a:rPr lang="en-US" dirty="0"/>
              <a:t> into the pension</a:t>
            </a:r>
            <a:r>
              <a:rPr lang="hr-HR" dirty="0"/>
              <a:t> </a:t>
            </a:r>
            <a:r>
              <a:rPr lang="en-US" dirty="0"/>
              <a:t>system</a:t>
            </a:r>
            <a:endParaRPr lang="hr-HR" dirty="0"/>
          </a:p>
          <a:p>
            <a:pPr marL="0" indent="0">
              <a:buNone/>
            </a:pPr>
            <a:endParaRPr lang="en-US" dirty="0"/>
          </a:p>
        </p:txBody>
      </p:sp>
      <p:sp>
        <p:nvSpPr>
          <p:cNvPr id="4" name="Slide Number Placeholder 3"/>
          <p:cNvSpPr>
            <a:spLocks noGrp="1"/>
          </p:cNvSpPr>
          <p:nvPr>
            <p:ph type="sldNum" sz="quarter" idx="12"/>
          </p:nvPr>
        </p:nvSpPr>
        <p:spPr/>
        <p:txBody>
          <a:bodyPr/>
          <a:lstStyle/>
          <a:p>
            <a:fld id="{D51A2610-EC96-43B7-BED4-FA582650F55C}" type="slidenum">
              <a:rPr lang="en-US" smtClean="0"/>
              <a:t>19</a:t>
            </a:fld>
            <a:endParaRPr lang="en-US"/>
          </a:p>
        </p:txBody>
      </p:sp>
    </p:spTree>
    <p:extLst>
      <p:ext uri="{BB962C8B-B14F-4D97-AF65-F5344CB8AC3E}">
        <p14:creationId xmlns:p14="http://schemas.microsoft.com/office/powerpoint/2010/main" val="3825228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Ombudsperson for Gender Equality</a:t>
            </a:r>
            <a:endParaRPr lang="en-US" dirty="0"/>
          </a:p>
        </p:txBody>
      </p:sp>
      <p:sp>
        <p:nvSpPr>
          <p:cNvPr id="3" name="Content Placeholder 2"/>
          <p:cNvSpPr>
            <a:spLocks noGrp="1"/>
          </p:cNvSpPr>
          <p:nvPr>
            <p:ph idx="1"/>
          </p:nvPr>
        </p:nvSpPr>
        <p:spPr/>
        <p:txBody>
          <a:bodyPr/>
          <a:lstStyle/>
          <a:p>
            <a:r>
              <a:rPr lang="hr-HR" dirty="0"/>
              <a:t>Ombudsperson for Gender Equality mandate:</a:t>
            </a:r>
          </a:p>
          <a:p>
            <a:endParaRPr lang="hr-HR" dirty="0"/>
          </a:p>
          <a:p>
            <a:pPr lvl="1"/>
            <a:r>
              <a:rPr lang="hr-HR" dirty="0"/>
              <a:t>Established in 2003. as an </a:t>
            </a:r>
            <a:r>
              <a:rPr lang="en-US" dirty="0"/>
              <a:t>independent</a:t>
            </a:r>
            <a:r>
              <a:rPr lang="hr-HR" dirty="0"/>
              <a:t> authority</a:t>
            </a:r>
            <a:r>
              <a:rPr lang="en-US" dirty="0"/>
              <a:t> in charge </a:t>
            </a:r>
            <a:r>
              <a:rPr lang="hr-HR" dirty="0"/>
              <a:t>to:</a:t>
            </a:r>
          </a:p>
          <a:p>
            <a:endParaRPr lang="hr-HR" dirty="0"/>
          </a:p>
          <a:p>
            <a:pPr lvl="2"/>
            <a:r>
              <a:rPr lang="en-US" b="1" dirty="0"/>
              <a:t>monitor</a:t>
            </a:r>
            <a:r>
              <a:rPr lang="en-US" dirty="0"/>
              <a:t> the enforcement of the </a:t>
            </a:r>
            <a:r>
              <a:rPr lang="hr-HR" dirty="0"/>
              <a:t>Gender Equality </a:t>
            </a:r>
            <a:r>
              <a:rPr lang="en-US" dirty="0"/>
              <a:t>Act and other regulations on gender equality and report to the Croatian Parliament at least once a year</a:t>
            </a:r>
            <a:endParaRPr lang="hr-HR" dirty="0"/>
          </a:p>
          <a:p>
            <a:pPr lvl="1"/>
            <a:endParaRPr lang="hr-HR" dirty="0"/>
          </a:p>
          <a:p>
            <a:pPr lvl="2"/>
            <a:r>
              <a:rPr lang="en-US" b="1" dirty="0"/>
              <a:t>combating discrimination</a:t>
            </a:r>
            <a:r>
              <a:rPr lang="en-US" dirty="0"/>
              <a:t> in the field of gender equality</a:t>
            </a:r>
            <a:r>
              <a:rPr lang="hr-HR" dirty="0"/>
              <a:t> (sex, family or marital status, pregnancy, maternity and sexual orientation, gender identity)</a:t>
            </a:r>
          </a:p>
        </p:txBody>
      </p:sp>
      <p:sp>
        <p:nvSpPr>
          <p:cNvPr id="4" name="Slide Number Placeholder 3"/>
          <p:cNvSpPr>
            <a:spLocks noGrp="1"/>
          </p:cNvSpPr>
          <p:nvPr>
            <p:ph type="sldNum" sz="quarter" idx="12"/>
          </p:nvPr>
        </p:nvSpPr>
        <p:spPr/>
        <p:txBody>
          <a:bodyPr/>
          <a:lstStyle/>
          <a:p>
            <a:fld id="{D51A2610-EC96-43B7-BED4-FA582650F55C}" type="slidenum">
              <a:rPr lang="en-US" smtClean="0"/>
              <a:t>2</a:t>
            </a:fld>
            <a:endParaRPr lang="en-US" dirty="0"/>
          </a:p>
        </p:txBody>
      </p:sp>
    </p:spTree>
    <p:extLst>
      <p:ext uri="{BB962C8B-B14F-4D97-AF65-F5344CB8AC3E}">
        <p14:creationId xmlns:p14="http://schemas.microsoft.com/office/powerpoint/2010/main" val="672573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Recommendations of</a:t>
            </a:r>
            <a:r>
              <a:rPr lang="hr-HR" sz="3600" b="1" dirty="0"/>
              <a:t> </a:t>
            </a:r>
            <a:r>
              <a:rPr lang="en-US" sz="3600" b="1" dirty="0"/>
              <a:t>the Ombudsperson for</a:t>
            </a:r>
            <a:r>
              <a:rPr lang="hr-HR" sz="3600" b="1" dirty="0"/>
              <a:t> </a:t>
            </a:r>
            <a:r>
              <a:rPr lang="en-US" sz="3600" b="1" dirty="0"/>
              <a:t>Gender Equality for</a:t>
            </a:r>
            <a:r>
              <a:rPr lang="hr-HR" sz="3600" b="1" dirty="0"/>
              <a:t> </a:t>
            </a:r>
            <a:r>
              <a:rPr lang="en-US" sz="3600" b="1" dirty="0"/>
              <a:t>Combating the Gender</a:t>
            </a:r>
            <a:r>
              <a:rPr lang="hr-HR" sz="3600" b="1" dirty="0"/>
              <a:t> </a:t>
            </a:r>
            <a:r>
              <a:rPr lang="en-US" sz="3600" b="1" dirty="0"/>
              <a:t>Pay and Pension Gaps (III)</a:t>
            </a:r>
            <a:endParaRPr lang="en-US" sz="3600"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startAt="15"/>
            </a:pPr>
            <a:r>
              <a:rPr lang="en-US" dirty="0"/>
              <a:t>Continuously raise the level</a:t>
            </a:r>
            <a:r>
              <a:rPr lang="hr-HR" dirty="0"/>
              <a:t> </a:t>
            </a:r>
            <a:r>
              <a:rPr lang="en-US" dirty="0"/>
              <a:t>of knowledge and awareness</a:t>
            </a:r>
            <a:r>
              <a:rPr lang="hr-HR" dirty="0"/>
              <a:t> </a:t>
            </a:r>
            <a:r>
              <a:rPr lang="en-US" dirty="0"/>
              <a:t>about the differences in salaries</a:t>
            </a:r>
            <a:r>
              <a:rPr lang="hr-HR" dirty="0"/>
              <a:t> </a:t>
            </a:r>
            <a:r>
              <a:rPr lang="en-US" dirty="0"/>
              <a:t>and pensions between men and</a:t>
            </a:r>
            <a:r>
              <a:rPr lang="hr-HR" dirty="0"/>
              <a:t> </a:t>
            </a:r>
            <a:r>
              <a:rPr lang="en-US" dirty="0"/>
              <a:t>women and improve the system</a:t>
            </a:r>
            <a:r>
              <a:rPr lang="hr-HR" dirty="0"/>
              <a:t> </a:t>
            </a:r>
            <a:r>
              <a:rPr lang="en-US" dirty="0"/>
              <a:t>of collection, processing,</a:t>
            </a:r>
            <a:r>
              <a:rPr lang="hr-HR" dirty="0"/>
              <a:t> </a:t>
            </a:r>
            <a:r>
              <a:rPr lang="en-US" dirty="0"/>
              <a:t>dissemination and availability</a:t>
            </a:r>
            <a:r>
              <a:rPr lang="hr-HR" dirty="0"/>
              <a:t> </a:t>
            </a:r>
            <a:r>
              <a:rPr lang="en-US" dirty="0"/>
              <a:t>of statistical indicators on the</a:t>
            </a:r>
            <a:r>
              <a:rPr lang="hr-HR" dirty="0"/>
              <a:t> </a:t>
            </a:r>
            <a:r>
              <a:rPr lang="en-US" dirty="0"/>
              <a:t>gender pay and pension gaps</a:t>
            </a:r>
            <a:endParaRPr lang="hr-HR" dirty="0"/>
          </a:p>
          <a:p>
            <a:pPr marL="514350" indent="-514350">
              <a:buFont typeface="+mj-lt"/>
              <a:buAutoNum type="arabicPeriod" startAt="15"/>
            </a:pPr>
            <a:r>
              <a:rPr lang="en-US" dirty="0"/>
              <a:t>Introduce flexible working</a:t>
            </a:r>
            <a:r>
              <a:rPr lang="hr-HR" dirty="0"/>
              <a:t> </a:t>
            </a:r>
            <a:r>
              <a:rPr lang="en-US" dirty="0"/>
              <a:t>conditions for parents for the</a:t>
            </a:r>
            <a:r>
              <a:rPr lang="hr-HR" dirty="0"/>
              <a:t> </a:t>
            </a:r>
            <a:r>
              <a:rPr lang="en-US" dirty="0"/>
              <a:t>purpose of favorable effects on</a:t>
            </a:r>
            <a:r>
              <a:rPr lang="hr-HR" dirty="0"/>
              <a:t> </a:t>
            </a:r>
            <a:r>
              <a:rPr lang="en-US" dirty="0"/>
              <a:t>reducing unpaid women’s work</a:t>
            </a:r>
            <a:r>
              <a:rPr lang="hr-HR" dirty="0"/>
              <a:t> </a:t>
            </a:r>
            <a:r>
              <a:rPr lang="en-US" dirty="0"/>
              <a:t>in the family so that they have</a:t>
            </a:r>
            <a:r>
              <a:rPr lang="hr-HR" dirty="0"/>
              <a:t> </a:t>
            </a:r>
            <a:r>
              <a:rPr lang="en-US" dirty="0"/>
              <a:t>more time for paid jobs</a:t>
            </a:r>
            <a:r>
              <a:rPr lang="hr-HR" dirty="0"/>
              <a:t> </a:t>
            </a:r>
          </a:p>
          <a:p>
            <a:pPr marL="514350" indent="-514350">
              <a:buFont typeface="+mj-lt"/>
              <a:buAutoNum type="arabicPeriod" startAt="15"/>
            </a:pPr>
            <a:r>
              <a:rPr lang="en-US" dirty="0"/>
              <a:t>Continuously raise the level of</a:t>
            </a:r>
            <a:r>
              <a:rPr lang="hr-HR" dirty="0"/>
              <a:t> </a:t>
            </a:r>
            <a:r>
              <a:rPr lang="en-US" dirty="0"/>
              <a:t>knowledge and awareness of</a:t>
            </a:r>
            <a:r>
              <a:rPr lang="hr-HR" dirty="0"/>
              <a:t> </a:t>
            </a:r>
            <a:r>
              <a:rPr lang="en-US" dirty="0"/>
              <a:t>the harmonization of family</a:t>
            </a:r>
            <a:r>
              <a:rPr lang="hr-HR" dirty="0"/>
              <a:t> </a:t>
            </a:r>
            <a:r>
              <a:rPr lang="en-US" dirty="0"/>
              <a:t>and professional obligations</a:t>
            </a:r>
            <a:r>
              <a:rPr lang="hr-HR" dirty="0"/>
              <a:t> </a:t>
            </a:r>
            <a:r>
              <a:rPr lang="en-US" dirty="0"/>
              <a:t>and encourage fathers to</a:t>
            </a:r>
            <a:r>
              <a:rPr lang="hr-HR" dirty="0"/>
              <a:t> </a:t>
            </a:r>
            <a:r>
              <a:rPr lang="en-US" dirty="0"/>
              <a:t>participate more in raising</a:t>
            </a:r>
            <a:r>
              <a:rPr lang="hr-HR" dirty="0"/>
              <a:t> </a:t>
            </a:r>
            <a:r>
              <a:rPr lang="en-US" dirty="0"/>
              <a:t>children</a:t>
            </a:r>
            <a:r>
              <a:rPr lang="hr-HR" dirty="0"/>
              <a:t> </a:t>
            </a:r>
          </a:p>
          <a:p>
            <a:pPr marL="514350" indent="-514350">
              <a:buFont typeface="+mj-lt"/>
              <a:buAutoNum type="arabicPeriod" startAt="15"/>
            </a:pPr>
            <a:r>
              <a:rPr lang="en-US" dirty="0"/>
              <a:t>Reward families in which</a:t>
            </a:r>
            <a:r>
              <a:rPr lang="hr-HR" dirty="0"/>
              <a:t> </a:t>
            </a:r>
            <a:r>
              <a:rPr lang="en-US" dirty="0"/>
              <a:t>parents share parental leave</a:t>
            </a:r>
            <a:r>
              <a:rPr lang="hr-HR" dirty="0"/>
              <a:t> </a:t>
            </a:r>
            <a:r>
              <a:rPr lang="en-US" dirty="0"/>
              <a:t>more equally</a:t>
            </a:r>
            <a:endParaRPr lang="hr-HR" dirty="0"/>
          </a:p>
          <a:p>
            <a:pPr marL="514350" indent="-514350">
              <a:buFont typeface="+mj-lt"/>
              <a:buAutoNum type="arabicPeriod" startAt="15"/>
            </a:pPr>
            <a:r>
              <a:rPr lang="en-US" dirty="0"/>
              <a:t>Provide the full amount of</a:t>
            </a:r>
            <a:r>
              <a:rPr lang="hr-HR" dirty="0"/>
              <a:t> </a:t>
            </a:r>
            <a:r>
              <a:rPr lang="en-US" dirty="0"/>
              <a:t>salary during the exercise of</a:t>
            </a:r>
            <a:r>
              <a:rPr lang="hr-HR" dirty="0"/>
              <a:t> </a:t>
            </a:r>
            <a:r>
              <a:rPr lang="en-US" dirty="0"/>
              <a:t>the right to breastfeeding leave</a:t>
            </a:r>
            <a:endParaRPr lang="hr-HR" dirty="0"/>
          </a:p>
          <a:p>
            <a:pPr marL="514350" indent="-514350">
              <a:buFont typeface="+mj-lt"/>
              <a:buAutoNum type="arabicPeriod" startAt="15"/>
            </a:pPr>
            <a:r>
              <a:rPr lang="en-US" dirty="0"/>
              <a:t>Continuously create a positive</a:t>
            </a:r>
            <a:r>
              <a:rPr lang="hr-HR" dirty="0"/>
              <a:t> </a:t>
            </a:r>
            <a:r>
              <a:rPr lang="en-US" dirty="0"/>
              <a:t>climate in society towards the</a:t>
            </a:r>
            <a:r>
              <a:rPr lang="hr-HR" dirty="0"/>
              <a:t> </a:t>
            </a:r>
            <a:r>
              <a:rPr lang="en-US" dirty="0"/>
              <a:t>use of maternity and parental</a:t>
            </a:r>
            <a:r>
              <a:rPr lang="hr-HR" dirty="0"/>
              <a:t> </a:t>
            </a:r>
            <a:r>
              <a:rPr lang="en-US" dirty="0"/>
              <a:t>leave by fathers, with a special</a:t>
            </a:r>
            <a:r>
              <a:rPr lang="hr-HR" dirty="0"/>
              <a:t> </a:t>
            </a:r>
            <a:r>
              <a:rPr lang="en-US" dirty="0"/>
              <a:t>involvement of employers</a:t>
            </a:r>
          </a:p>
        </p:txBody>
      </p:sp>
      <p:sp>
        <p:nvSpPr>
          <p:cNvPr id="4" name="Slide Number Placeholder 3"/>
          <p:cNvSpPr>
            <a:spLocks noGrp="1"/>
          </p:cNvSpPr>
          <p:nvPr>
            <p:ph type="sldNum" sz="quarter" idx="12"/>
          </p:nvPr>
        </p:nvSpPr>
        <p:spPr/>
        <p:txBody>
          <a:bodyPr/>
          <a:lstStyle/>
          <a:p>
            <a:fld id="{D51A2610-EC96-43B7-BED4-FA582650F55C}" type="slidenum">
              <a:rPr lang="en-US" smtClean="0"/>
              <a:t>20</a:t>
            </a:fld>
            <a:endParaRPr lang="en-US"/>
          </a:p>
        </p:txBody>
      </p:sp>
    </p:spTree>
    <p:extLst>
      <p:ext uri="{BB962C8B-B14F-4D97-AF65-F5344CB8AC3E}">
        <p14:creationId xmlns:p14="http://schemas.microsoft.com/office/powerpoint/2010/main" val="2247663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Recommendations of</a:t>
            </a:r>
            <a:r>
              <a:rPr lang="hr-HR" sz="3600" b="1" dirty="0"/>
              <a:t> </a:t>
            </a:r>
            <a:r>
              <a:rPr lang="en-US" sz="3600" b="1" dirty="0"/>
              <a:t>the Ombudsperson for</a:t>
            </a:r>
            <a:r>
              <a:rPr lang="hr-HR" sz="3600" b="1" dirty="0"/>
              <a:t> </a:t>
            </a:r>
            <a:r>
              <a:rPr lang="en-US" sz="3600" b="1" dirty="0"/>
              <a:t>Gender Equality for</a:t>
            </a:r>
            <a:r>
              <a:rPr lang="hr-HR" sz="3600" b="1" dirty="0"/>
              <a:t> </a:t>
            </a:r>
            <a:r>
              <a:rPr lang="en-US" sz="3600" b="1" dirty="0"/>
              <a:t>Combating the Gender</a:t>
            </a:r>
            <a:r>
              <a:rPr lang="hr-HR" sz="3600" b="1" dirty="0"/>
              <a:t> </a:t>
            </a:r>
            <a:r>
              <a:rPr lang="en-US" sz="3600" b="1" dirty="0"/>
              <a:t>Pay and Pension Gaps</a:t>
            </a:r>
            <a:endParaRPr lang="en-US" sz="3600"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startAt="21"/>
            </a:pPr>
            <a:r>
              <a:rPr lang="en-US" dirty="0"/>
              <a:t>Align the legislative framework</a:t>
            </a:r>
            <a:r>
              <a:rPr lang="hr-HR" dirty="0"/>
              <a:t> </a:t>
            </a:r>
            <a:r>
              <a:rPr lang="en-US" dirty="0"/>
              <a:t>as soon as possible with</a:t>
            </a:r>
            <a:r>
              <a:rPr lang="hr-HR" dirty="0"/>
              <a:t> </a:t>
            </a:r>
            <a:r>
              <a:rPr lang="en-US" dirty="0"/>
              <a:t>Directive (EU) 2019/1158</a:t>
            </a:r>
            <a:endParaRPr lang="hr-HR" dirty="0"/>
          </a:p>
          <a:p>
            <a:pPr marL="514350" indent="-514350">
              <a:buFont typeface="+mj-lt"/>
              <a:buAutoNum type="arabicPeriod" startAt="21"/>
            </a:pPr>
            <a:r>
              <a:rPr lang="en-US" dirty="0"/>
              <a:t>Introduce the father’s leave as</a:t>
            </a:r>
            <a:r>
              <a:rPr lang="hr-HR" dirty="0"/>
              <a:t> </a:t>
            </a:r>
            <a:r>
              <a:rPr lang="en-US" dirty="0"/>
              <a:t>soon as possible</a:t>
            </a:r>
            <a:endParaRPr lang="hr-HR" dirty="0"/>
          </a:p>
          <a:p>
            <a:pPr marL="514350" indent="-514350">
              <a:buFont typeface="+mj-lt"/>
              <a:buAutoNum type="arabicPeriod" startAt="21"/>
            </a:pPr>
            <a:r>
              <a:rPr lang="en-US" dirty="0"/>
              <a:t>Improve the system of parental</a:t>
            </a:r>
            <a:r>
              <a:rPr lang="hr-HR" dirty="0"/>
              <a:t> </a:t>
            </a:r>
            <a:r>
              <a:rPr lang="en-US" dirty="0"/>
              <a:t>leave by encouraging active</a:t>
            </a:r>
            <a:r>
              <a:rPr lang="hr-HR" dirty="0"/>
              <a:t> </a:t>
            </a:r>
            <a:r>
              <a:rPr lang="en-US" dirty="0"/>
              <a:t>parenting of both parents</a:t>
            </a:r>
            <a:endParaRPr lang="hr-HR" dirty="0"/>
          </a:p>
          <a:p>
            <a:pPr marL="514350" indent="-514350">
              <a:buFont typeface="+mj-lt"/>
              <a:buAutoNum type="arabicPeriod" startAt="21"/>
            </a:pPr>
            <a:r>
              <a:rPr lang="en-US" dirty="0"/>
              <a:t>Create policies and strategies</a:t>
            </a:r>
            <a:r>
              <a:rPr lang="hr-HR" dirty="0"/>
              <a:t> </a:t>
            </a:r>
            <a:r>
              <a:rPr lang="en-US" dirty="0"/>
              <a:t>that will contribute to the</a:t>
            </a:r>
            <a:r>
              <a:rPr lang="hr-HR" dirty="0"/>
              <a:t> </a:t>
            </a:r>
            <a:r>
              <a:rPr lang="en-US" dirty="0"/>
              <a:t>equal involvement of fathers</a:t>
            </a:r>
            <a:r>
              <a:rPr lang="hr-HR" dirty="0"/>
              <a:t> </a:t>
            </a:r>
            <a:r>
              <a:rPr lang="en-US" dirty="0"/>
              <a:t>in parenting and ensure </a:t>
            </a:r>
            <a:r>
              <a:rPr lang="en-US" dirty="0" err="1"/>
              <a:t>intersectoral</a:t>
            </a:r>
            <a:r>
              <a:rPr lang="hr-HR" dirty="0"/>
              <a:t> </a:t>
            </a:r>
            <a:r>
              <a:rPr lang="en-US" dirty="0"/>
              <a:t>access</a:t>
            </a:r>
            <a:endParaRPr lang="hr-HR" dirty="0"/>
          </a:p>
          <a:p>
            <a:pPr marL="514350" indent="-514350">
              <a:buFont typeface="+mj-lt"/>
              <a:buAutoNum type="arabicPeriod" startAt="21"/>
            </a:pPr>
            <a:r>
              <a:rPr lang="en-US" dirty="0"/>
              <a:t>Open additional quality and</a:t>
            </a:r>
            <a:r>
              <a:rPr lang="hr-HR" dirty="0"/>
              <a:t> </a:t>
            </a:r>
            <a:r>
              <a:rPr lang="en-US" dirty="0"/>
              <a:t>economically affordable</a:t>
            </a:r>
            <a:r>
              <a:rPr lang="hr-HR" dirty="0"/>
              <a:t> </a:t>
            </a:r>
            <a:r>
              <a:rPr lang="en-US" dirty="0"/>
              <a:t>nursery and preschool</a:t>
            </a:r>
            <a:r>
              <a:rPr lang="hr-HR" dirty="0"/>
              <a:t> </a:t>
            </a:r>
            <a:r>
              <a:rPr lang="en-US" dirty="0"/>
              <a:t>programs throughout the</a:t>
            </a:r>
            <a:r>
              <a:rPr lang="hr-HR" dirty="0"/>
              <a:t> </a:t>
            </a:r>
            <a:r>
              <a:rPr lang="en-US" dirty="0"/>
              <a:t>Republic of Croatia with the</a:t>
            </a:r>
            <a:r>
              <a:rPr lang="hr-HR" dirty="0"/>
              <a:t> </a:t>
            </a:r>
            <a:r>
              <a:rPr lang="en-US" dirty="0"/>
              <a:t>minimum goal to achieve</a:t>
            </a:r>
            <a:r>
              <a:rPr lang="hr-HR" dirty="0"/>
              <a:t> </a:t>
            </a:r>
            <a:r>
              <a:rPr lang="en-US" dirty="0"/>
              <a:t>the goals from Barcelona in</a:t>
            </a:r>
            <a:r>
              <a:rPr lang="hr-HR" dirty="0"/>
              <a:t> </a:t>
            </a:r>
            <a:r>
              <a:rPr lang="en-US" dirty="0"/>
              <a:t>every environment</a:t>
            </a:r>
            <a:endParaRPr lang="hr-HR" dirty="0"/>
          </a:p>
          <a:p>
            <a:pPr marL="514350" indent="-514350">
              <a:buFont typeface="+mj-lt"/>
              <a:buAutoNum type="arabicPeriod" startAt="21"/>
            </a:pPr>
            <a:r>
              <a:rPr lang="en-US" dirty="0"/>
              <a:t>Improve the affordability</a:t>
            </a:r>
            <a:r>
              <a:rPr lang="hr-HR" dirty="0"/>
              <a:t> </a:t>
            </a:r>
            <a:r>
              <a:rPr lang="en-US" dirty="0"/>
              <a:t>of preschool programs and</a:t>
            </a:r>
            <a:r>
              <a:rPr lang="hr-HR" dirty="0"/>
              <a:t> </a:t>
            </a:r>
            <a:r>
              <a:rPr lang="en-US" dirty="0"/>
              <a:t>harmonize the organization</a:t>
            </a:r>
            <a:r>
              <a:rPr lang="hr-HR" dirty="0"/>
              <a:t> </a:t>
            </a:r>
            <a:r>
              <a:rPr lang="en-US" dirty="0"/>
              <a:t>of work and working hours</a:t>
            </a:r>
            <a:r>
              <a:rPr lang="hr-HR" dirty="0"/>
              <a:t> </a:t>
            </a:r>
            <a:r>
              <a:rPr lang="en-US" dirty="0"/>
              <a:t>with the requirements of the</a:t>
            </a:r>
            <a:r>
              <a:rPr lang="hr-HR" dirty="0"/>
              <a:t> </a:t>
            </a:r>
            <a:r>
              <a:rPr lang="en-US" dirty="0"/>
              <a:t>labor market and the needs of</a:t>
            </a:r>
            <a:r>
              <a:rPr lang="hr-HR" dirty="0"/>
              <a:t> </a:t>
            </a:r>
            <a:r>
              <a:rPr lang="en-US" dirty="0"/>
              <a:t>(employed) parents</a:t>
            </a:r>
            <a:endParaRPr lang="hr-HR" dirty="0"/>
          </a:p>
          <a:p>
            <a:pPr marL="514350" indent="-514350">
              <a:buFont typeface="+mj-lt"/>
              <a:buAutoNum type="arabicPeriod" startAt="21"/>
            </a:pPr>
            <a:r>
              <a:rPr lang="en-US" dirty="0"/>
              <a:t>Improve the system of public</a:t>
            </a:r>
            <a:r>
              <a:rPr lang="hr-HR" dirty="0"/>
              <a:t> </a:t>
            </a:r>
            <a:r>
              <a:rPr lang="en-US" dirty="0"/>
              <a:t>care services for the elderly</a:t>
            </a:r>
            <a:r>
              <a:rPr lang="hr-HR" dirty="0"/>
              <a:t> </a:t>
            </a:r>
            <a:r>
              <a:rPr lang="en-US" dirty="0"/>
              <a:t>and other dependent family</a:t>
            </a:r>
            <a:r>
              <a:rPr lang="hr-HR" dirty="0"/>
              <a:t> </a:t>
            </a:r>
            <a:r>
              <a:rPr lang="en-US" dirty="0"/>
              <a:t>members in terms of improving</a:t>
            </a:r>
            <a:r>
              <a:rPr lang="hr-HR" dirty="0"/>
              <a:t> </a:t>
            </a:r>
            <a:r>
              <a:rPr lang="en-US" dirty="0"/>
              <a:t>the infrastructure, accessibility</a:t>
            </a:r>
            <a:r>
              <a:rPr lang="hr-HR" dirty="0"/>
              <a:t> </a:t>
            </a:r>
            <a:r>
              <a:rPr lang="en-US" dirty="0"/>
              <a:t>and affordability of services</a:t>
            </a:r>
            <a:endParaRPr lang="hr-HR" dirty="0"/>
          </a:p>
          <a:p>
            <a:pPr marL="514350" indent="-514350">
              <a:buFont typeface="+mj-lt"/>
              <a:buAutoNum type="arabicPeriod" startAt="21"/>
            </a:pPr>
            <a:endParaRPr lang="en-US" dirty="0"/>
          </a:p>
        </p:txBody>
      </p:sp>
      <p:sp>
        <p:nvSpPr>
          <p:cNvPr id="4" name="Slide Number Placeholder 3"/>
          <p:cNvSpPr>
            <a:spLocks noGrp="1"/>
          </p:cNvSpPr>
          <p:nvPr>
            <p:ph type="sldNum" sz="quarter" idx="12"/>
          </p:nvPr>
        </p:nvSpPr>
        <p:spPr/>
        <p:txBody>
          <a:bodyPr/>
          <a:lstStyle/>
          <a:p>
            <a:fld id="{D51A2610-EC96-43B7-BED4-FA582650F55C}" type="slidenum">
              <a:rPr lang="en-US" smtClean="0"/>
              <a:t>21</a:t>
            </a:fld>
            <a:endParaRPr lang="en-US"/>
          </a:p>
        </p:txBody>
      </p:sp>
    </p:spTree>
    <p:extLst>
      <p:ext uri="{BB962C8B-B14F-4D97-AF65-F5344CB8AC3E}">
        <p14:creationId xmlns:p14="http://schemas.microsoft.com/office/powerpoint/2010/main" val="2498488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3FBCE25-9BD6-492C-21A0-BD0AD5F6769B}"/>
              </a:ext>
            </a:extLst>
          </p:cNvPr>
          <p:cNvSpPr>
            <a:spLocks noGrp="1"/>
          </p:cNvSpPr>
          <p:nvPr>
            <p:ph type="title"/>
          </p:nvPr>
        </p:nvSpPr>
        <p:spPr/>
        <p:txBody>
          <a:bodyPr>
            <a:normAutofit/>
          </a:bodyPr>
          <a:lstStyle/>
          <a:p>
            <a:pPr marL="457200" lvl="1" indent="0" algn="ctr"/>
            <a:r>
              <a:rPr lang="hr-HR" sz="2400" b="1" dirty="0"/>
              <a:t>Thanks for your attention!</a:t>
            </a:r>
          </a:p>
        </p:txBody>
      </p:sp>
      <p:sp>
        <p:nvSpPr>
          <p:cNvPr id="3" name="Content Placeholder 2"/>
          <p:cNvSpPr>
            <a:spLocks noGrp="1"/>
          </p:cNvSpPr>
          <p:nvPr>
            <p:ph idx="1"/>
          </p:nvPr>
        </p:nvSpPr>
        <p:spPr/>
        <p:txBody>
          <a:bodyPr/>
          <a:lstStyle/>
          <a:p>
            <a:pPr marL="457200" lvl="1" indent="0" algn="ctr">
              <a:buNone/>
            </a:pPr>
            <a:r>
              <a:rPr lang="hr-HR" b="1" dirty="0"/>
              <a:t>www.prs.hr</a:t>
            </a:r>
          </a:p>
          <a:p>
            <a:pPr marL="457200" lvl="1" indent="0" algn="ctr">
              <a:buNone/>
            </a:pPr>
            <a:endParaRPr lang="hr-HR" b="1" dirty="0"/>
          </a:p>
        </p:txBody>
      </p:sp>
      <p:sp>
        <p:nvSpPr>
          <p:cNvPr id="4" name="Slide Number Placeholder 3"/>
          <p:cNvSpPr>
            <a:spLocks noGrp="1"/>
          </p:cNvSpPr>
          <p:nvPr>
            <p:ph type="sldNum" sz="quarter" idx="12"/>
          </p:nvPr>
        </p:nvSpPr>
        <p:spPr/>
        <p:txBody>
          <a:bodyPr/>
          <a:lstStyle/>
          <a:p>
            <a:fld id="{D51A2610-EC96-43B7-BED4-FA582650F55C}" type="slidenum">
              <a:rPr lang="en-US" smtClean="0"/>
              <a:t>22</a:t>
            </a:fld>
            <a:endParaRPr lang="en-US" dirty="0"/>
          </a:p>
        </p:txBody>
      </p:sp>
      <p:pic>
        <p:nvPicPr>
          <p:cNvPr id="5"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2572" y="3151188"/>
            <a:ext cx="3810000" cy="2000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453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Pay transparency situation prior to project</a:t>
            </a:r>
            <a:endParaRPr lang="en-US" dirty="0"/>
          </a:p>
        </p:txBody>
      </p:sp>
      <p:sp>
        <p:nvSpPr>
          <p:cNvPr id="3" name="Content Placeholder 2"/>
          <p:cNvSpPr>
            <a:spLocks noGrp="1"/>
          </p:cNvSpPr>
          <p:nvPr>
            <p:ph idx="1"/>
          </p:nvPr>
        </p:nvSpPr>
        <p:spPr/>
        <p:txBody>
          <a:bodyPr>
            <a:normAutofit/>
          </a:bodyPr>
          <a:lstStyle/>
          <a:p>
            <a:r>
              <a:rPr lang="hr-HR" dirty="0"/>
              <a:t>gender pay gap increasing (from 5,7% in 2010 to </a:t>
            </a:r>
            <a:r>
              <a:rPr lang="en-US" dirty="0"/>
              <a:t>11.6% in 2017</a:t>
            </a:r>
            <a:r>
              <a:rPr lang="hr-HR" dirty="0"/>
              <a:t>)</a:t>
            </a:r>
          </a:p>
          <a:p>
            <a:r>
              <a:rPr lang="hr-HR" dirty="0"/>
              <a:t>gender pension gap increasing (from </a:t>
            </a:r>
            <a:r>
              <a:rPr lang="en-US" dirty="0"/>
              <a:t>23.2%</a:t>
            </a:r>
            <a:r>
              <a:rPr lang="hr-HR" dirty="0"/>
              <a:t> in 2013 to</a:t>
            </a:r>
            <a:r>
              <a:rPr lang="en-US" dirty="0"/>
              <a:t> 25.3%</a:t>
            </a:r>
            <a:r>
              <a:rPr lang="hr-HR" dirty="0"/>
              <a:t> in 2017)</a:t>
            </a:r>
          </a:p>
          <a:p>
            <a:r>
              <a:rPr lang="hr-HR" dirty="0"/>
              <a:t>30% of </a:t>
            </a:r>
            <a:r>
              <a:rPr lang="en-US" dirty="0"/>
              <a:t>people over</a:t>
            </a:r>
            <a:r>
              <a:rPr lang="hr-HR" dirty="0"/>
              <a:t> </a:t>
            </a:r>
            <a:r>
              <a:rPr lang="en-US" dirty="0"/>
              <a:t>the age of 65</a:t>
            </a:r>
            <a:r>
              <a:rPr lang="hr-HR" dirty="0"/>
              <a:t> </a:t>
            </a:r>
            <a:r>
              <a:rPr lang="en-US" dirty="0"/>
              <a:t>at risk of poverty</a:t>
            </a:r>
            <a:endParaRPr lang="hr-HR" dirty="0"/>
          </a:p>
          <a:p>
            <a:r>
              <a:rPr lang="en-US" dirty="0"/>
              <a:t>the nearly invisible</a:t>
            </a:r>
            <a:r>
              <a:rPr lang="hr-HR" dirty="0"/>
              <a:t> </a:t>
            </a:r>
            <a:r>
              <a:rPr lang="en-US" dirty="0"/>
              <a:t>topic of gender pay and pension</a:t>
            </a:r>
            <a:r>
              <a:rPr lang="hr-HR" dirty="0"/>
              <a:t> </a:t>
            </a:r>
            <a:r>
              <a:rPr lang="en-US" dirty="0"/>
              <a:t>inequalities, resulting in social and</a:t>
            </a:r>
            <a:r>
              <a:rPr lang="hr-HR" dirty="0"/>
              <a:t> </a:t>
            </a:r>
            <a:r>
              <a:rPr lang="en-US" dirty="0"/>
              <a:t>economic insecurity of women</a:t>
            </a:r>
            <a:endParaRPr lang="hr-HR" dirty="0"/>
          </a:p>
        </p:txBody>
      </p:sp>
      <p:sp>
        <p:nvSpPr>
          <p:cNvPr id="4" name="Slide Number Placeholder 3"/>
          <p:cNvSpPr>
            <a:spLocks noGrp="1"/>
          </p:cNvSpPr>
          <p:nvPr>
            <p:ph type="sldNum" sz="quarter" idx="12"/>
          </p:nvPr>
        </p:nvSpPr>
        <p:spPr/>
        <p:txBody>
          <a:bodyPr/>
          <a:lstStyle/>
          <a:p>
            <a:fld id="{D51A2610-EC96-43B7-BED4-FA582650F55C}" type="slidenum">
              <a:rPr lang="en-US" smtClean="0"/>
              <a:t>3</a:t>
            </a:fld>
            <a:endParaRPr lang="en-US" dirty="0"/>
          </a:p>
        </p:txBody>
      </p:sp>
    </p:spTree>
    <p:extLst>
      <p:ext uri="{BB962C8B-B14F-4D97-AF65-F5344CB8AC3E}">
        <p14:creationId xmlns:p14="http://schemas.microsoft.com/office/powerpoint/2010/main" val="3220540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project</a:t>
            </a:r>
          </a:p>
        </p:txBody>
      </p:sp>
      <p:sp>
        <p:nvSpPr>
          <p:cNvPr id="3" name="Content Placeholder 2"/>
          <p:cNvSpPr>
            <a:spLocks noGrp="1"/>
          </p:cNvSpPr>
          <p:nvPr>
            <p:ph idx="1"/>
          </p:nvPr>
        </p:nvSpPr>
        <p:spPr/>
        <p:txBody>
          <a:bodyPr/>
          <a:lstStyle/>
          <a:p>
            <a:r>
              <a:rPr lang="hr-HR" b="1" dirty="0"/>
              <a:t>T</a:t>
            </a:r>
            <a:r>
              <a:rPr lang="en-US" b="1" dirty="0"/>
              <a:t>he project</a:t>
            </a:r>
            <a:r>
              <a:rPr lang="hr-HR" b="1" dirty="0"/>
              <a:t> objectives</a:t>
            </a:r>
            <a:r>
              <a:rPr lang="hr-HR" dirty="0"/>
              <a:t>:</a:t>
            </a:r>
          </a:p>
          <a:p>
            <a:pPr lvl="1"/>
            <a:r>
              <a:rPr lang="en-US" dirty="0"/>
              <a:t>ensuring</a:t>
            </a:r>
            <a:r>
              <a:rPr lang="hr-HR" dirty="0"/>
              <a:t> </a:t>
            </a:r>
            <a:r>
              <a:rPr lang="en-US" dirty="0"/>
              <a:t>standards, measures and actions</a:t>
            </a:r>
            <a:r>
              <a:rPr lang="hr-HR" dirty="0"/>
              <a:t> </a:t>
            </a:r>
            <a:r>
              <a:rPr lang="en-US" dirty="0"/>
              <a:t>that will contribute to raising</a:t>
            </a:r>
            <a:r>
              <a:rPr lang="hr-HR" dirty="0"/>
              <a:t> </a:t>
            </a:r>
            <a:r>
              <a:rPr lang="en-US" dirty="0"/>
              <a:t>awareness about the problem of</a:t>
            </a:r>
            <a:r>
              <a:rPr lang="hr-HR" dirty="0"/>
              <a:t> </a:t>
            </a:r>
            <a:r>
              <a:rPr lang="en-US" dirty="0"/>
              <a:t>pay and pension gaps between men</a:t>
            </a:r>
            <a:r>
              <a:rPr lang="hr-HR" dirty="0"/>
              <a:t> </a:t>
            </a:r>
            <a:r>
              <a:rPr lang="en-US" dirty="0"/>
              <a:t>and women with a view to reducing</a:t>
            </a:r>
            <a:r>
              <a:rPr lang="hr-HR" dirty="0"/>
              <a:t> </a:t>
            </a:r>
            <a:r>
              <a:rPr lang="en-US" dirty="0"/>
              <a:t>the risk of poverty for women</a:t>
            </a:r>
            <a:endParaRPr lang="hr-HR" dirty="0"/>
          </a:p>
          <a:p>
            <a:pPr lvl="1"/>
            <a:endParaRPr lang="hr-HR" b="1" dirty="0"/>
          </a:p>
          <a:p>
            <a:r>
              <a:rPr lang="en-US" b="1" dirty="0"/>
              <a:t>Total project worth: </a:t>
            </a:r>
            <a:r>
              <a:rPr lang="en-US" dirty="0"/>
              <a:t>€468,510.20</a:t>
            </a:r>
            <a:endParaRPr lang="hr-HR" dirty="0"/>
          </a:p>
          <a:p>
            <a:endParaRPr lang="hr-HR" dirty="0"/>
          </a:p>
          <a:p>
            <a:r>
              <a:rPr lang="hr-HR" b="1" dirty="0"/>
              <a:t>Implementation period</a:t>
            </a:r>
            <a:r>
              <a:rPr lang="hr-HR" dirty="0"/>
              <a:t>: </a:t>
            </a:r>
            <a:r>
              <a:rPr lang="en-US" dirty="0"/>
              <a:t>1 October 2018</a:t>
            </a:r>
            <a:r>
              <a:rPr lang="hr-HR" dirty="0"/>
              <a:t>-</a:t>
            </a:r>
            <a:r>
              <a:rPr lang="en-US" dirty="0"/>
              <a:t>30 September 2020.</a:t>
            </a:r>
          </a:p>
        </p:txBody>
      </p:sp>
      <p:sp>
        <p:nvSpPr>
          <p:cNvPr id="4" name="Slide Number Placeholder 3"/>
          <p:cNvSpPr>
            <a:spLocks noGrp="1"/>
          </p:cNvSpPr>
          <p:nvPr>
            <p:ph type="sldNum" sz="quarter" idx="12"/>
          </p:nvPr>
        </p:nvSpPr>
        <p:spPr/>
        <p:txBody>
          <a:bodyPr/>
          <a:lstStyle/>
          <a:p>
            <a:fld id="{D51A2610-EC96-43B7-BED4-FA582650F55C}" type="slidenum">
              <a:rPr lang="en-US" smtClean="0"/>
              <a:t>4</a:t>
            </a:fld>
            <a:endParaRPr lang="en-US" dirty="0"/>
          </a:p>
        </p:txBody>
      </p:sp>
    </p:spTree>
    <p:extLst>
      <p:ext uri="{BB962C8B-B14F-4D97-AF65-F5344CB8AC3E}">
        <p14:creationId xmlns:p14="http://schemas.microsoft.com/office/powerpoint/2010/main" val="1761854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PROJECT PARTNERS</a:t>
            </a:r>
            <a:endParaRPr lang="en-US" dirty="0"/>
          </a:p>
        </p:txBody>
      </p:sp>
      <p:sp>
        <p:nvSpPr>
          <p:cNvPr id="3" name="Content Placeholder 2"/>
          <p:cNvSpPr>
            <a:spLocks noGrp="1"/>
          </p:cNvSpPr>
          <p:nvPr>
            <p:ph idx="1"/>
          </p:nvPr>
        </p:nvSpPr>
        <p:spPr/>
        <p:txBody>
          <a:bodyPr>
            <a:normAutofit fontScale="92500" lnSpcReduction="20000"/>
          </a:bodyPr>
          <a:lstStyle/>
          <a:p>
            <a:r>
              <a:rPr lang="hr-HR" b="1" dirty="0"/>
              <a:t>Coordinator: Ombudsperson for Gender Equality</a:t>
            </a:r>
          </a:p>
          <a:p>
            <a:endParaRPr lang="hr-HR" b="1" dirty="0"/>
          </a:p>
          <a:p>
            <a:r>
              <a:rPr lang="en-US" b="1" dirty="0"/>
              <a:t>Partners: </a:t>
            </a:r>
            <a:endParaRPr lang="hr-HR" b="1" dirty="0"/>
          </a:p>
          <a:p>
            <a:pPr lvl="1"/>
            <a:r>
              <a:rPr lang="en-US" dirty="0"/>
              <a:t>Institute for Social</a:t>
            </a:r>
            <a:r>
              <a:rPr lang="hr-HR" dirty="0"/>
              <a:t> </a:t>
            </a:r>
            <a:r>
              <a:rPr lang="en-US" dirty="0"/>
              <a:t>Research in Zagreb, </a:t>
            </a:r>
            <a:endParaRPr lang="hr-HR" dirty="0"/>
          </a:p>
          <a:p>
            <a:pPr lvl="1"/>
            <a:r>
              <a:rPr lang="en-US" dirty="0"/>
              <a:t>CESI – Centre for</a:t>
            </a:r>
            <a:r>
              <a:rPr lang="hr-HR" dirty="0"/>
              <a:t> </a:t>
            </a:r>
            <a:r>
              <a:rPr lang="en-US" dirty="0"/>
              <a:t>Education, Counselling and Research,</a:t>
            </a:r>
            <a:endParaRPr lang="hr-HR" dirty="0"/>
          </a:p>
          <a:p>
            <a:pPr lvl="1"/>
            <a:r>
              <a:rPr lang="en-US" dirty="0"/>
              <a:t>Retired Persons’ Trade Union of</a:t>
            </a:r>
            <a:r>
              <a:rPr lang="hr-HR" dirty="0"/>
              <a:t> </a:t>
            </a:r>
            <a:r>
              <a:rPr lang="en-US" dirty="0"/>
              <a:t>Croatia and </a:t>
            </a:r>
            <a:endParaRPr lang="hr-HR" dirty="0"/>
          </a:p>
          <a:p>
            <a:pPr lvl="1"/>
            <a:r>
              <a:rPr lang="en-US" dirty="0"/>
              <a:t>Institute for the Equality</a:t>
            </a:r>
            <a:r>
              <a:rPr lang="hr-HR" dirty="0"/>
              <a:t> </a:t>
            </a:r>
            <a:r>
              <a:rPr lang="en-US" dirty="0"/>
              <a:t>of Women and Men (Belgium)</a:t>
            </a:r>
            <a:endParaRPr lang="hr-HR" dirty="0"/>
          </a:p>
          <a:p>
            <a:pPr lvl="1"/>
            <a:endParaRPr lang="hr-HR" dirty="0"/>
          </a:p>
          <a:p>
            <a:r>
              <a:rPr lang="en-US" b="1" dirty="0"/>
              <a:t>Supporting state bodies:</a:t>
            </a:r>
          </a:p>
          <a:p>
            <a:pPr lvl="1"/>
            <a:r>
              <a:rPr lang="en-US" dirty="0"/>
              <a:t>Ministry of </a:t>
            </a:r>
            <a:r>
              <a:rPr lang="en-US" dirty="0" err="1"/>
              <a:t>Labour</a:t>
            </a:r>
            <a:r>
              <a:rPr lang="en-US" dirty="0"/>
              <a:t> and Pension</a:t>
            </a:r>
            <a:r>
              <a:rPr lang="hr-HR" dirty="0"/>
              <a:t> </a:t>
            </a:r>
            <a:r>
              <a:rPr lang="en-US" dirty="0"/>
              <a:t>System, </a:t>
            </a:r>
            <a:endParaRPr lang="hr-HR" dirty="0"/>
          </a:p>
          <a:p>
            <a:pPr lvl="1"/>
            <a:r>
              <a:rPr lang="en-US" dirty="0"/>
              <a:t>Ministry of Science and</a:t>
            </a:r>
            <a:r>
              <a:rPr lang="hr-HR" dirty="0"/>
              <a:t> </a:t>
            </a:r>
            <a:r>
              <a:rPr lang="en-US" dirty="0"/>
              <a:t>Education, </a:t>
            </a:r>
            <a:endParaRPr lang="hr-HR" dirty="0"/>
          </a:p>
          <a:p>
            <a:pPr lvl="1"/>
            <a:r>
              <a:rPr lang="en-US" dirty="0"/>
              <a:t>Ministry of Public</a:t>
            </a:r>
            <a:r>
              <a:rPr lang="hr-HR" dirty="0"/>
              <a:t> </a:t>
            </a:r>
            <a:r>
              <a:rPr lang="en-US" dirty="0"/>
              <a:t>Administration and </a:t>
            </a:r>
            <a:endParaRPr lang="hr-HR" dirty="0"/>
          </a:p>
          <a:p>
            <a:pPr lvl="1"/>
            <a:r>
              <a:rPr lang="en-US" dirty="0"/>
              <a:t>Croatian Bureau</a:t>
            </a:r>
            <a:r>
              <a:rPr lang="hr-HR" dirty="0"/>
              <a:t> </a:t>
            </a:r>
            <a:r>
              <a:rPr lang="en-US" dirty="0"/>
              <a:t>of Statistics.</a:t>
            </a:r>
          </a:p>
        </p:txBody>
      </p:sp>
      <p:sp>
        <p:nvSpPr>
          <p:cNvPr id="4" name="Slide Number Placeholder 3"/>
          <p:cNvSpPr>
            <a:spLocks noGrp="1"/>
          </p:cNvSpPr>
          <p:nvPr>
            <p:ph type="sldNum" sz="quarter" idx="12"/>
          </p:nvPr>
        </p:nvSpPr>
        <p:spPr/>
        <p:txBody>
          <a:bodyPr/>
          <a:lstStyle/>
          <a:p>
            <a:fld id="{D51A2610-EC96-43B7-BED4-FA582650F55C}" type="slidenum">
              <a:rPr lang="en-US" smtClean="0"/>
              <a:t>5</a:t>
            </a:fld>
            <a:endParaRPr lang="en-US"/>
          </a:p>
        </p:txBody>
      </p:sp>
    </p:spTree>
    <p:extLst>
      <p:ext uri="{BB962C8B-B14F-4D97-AF65-F5344CB8AC3E}">
        <p14:creationId xmlns:p14="http://schemas.microsoft.com/office/powerpoint/2010/main" val="422596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TARGET GROUPS</a:t>
            </a:r>
            <a:endParaRPr lang="en-US" dirty="0"/>
          </a:p>
        </p:txBody>
      </p:sp>
      <p:sp>
        <p:nvSpPr>
          <p:cNvPr id="3" name="Content Placeholder 2"/>
          <p:cNvSpPr>
            <a:spLocks noGrp="1"/>
          </p:cNvSpPr>
          <p:nvPr>
            <p:ph idx="1"/>
          </p:nvPr>
        </p:nvSpPr>
        <p:spPr/>
        <p:txBody>
          <a:bodyPr/>
          <a:lstStyle/>
          <a:p>
            <a:r>
              <a:rPr lang="en-US" b="1" dirty="0"/>
              <a:t>Target groups </a:t>
            </a:r>
            <a:r>
              <a:rPr lang="en-US" dirty="0"/>
              <a:t>are representatives</a:t>
            </a:r>
            <a:r>
              <a:rPr lang="hr-HR" dirty="0"/>
              <a:t> of:</a:t>
            </a:r>
          </a:p>
          <a:p>
            <a:endParaRPr lang="en-US" dirty="0"/>
          </a:p>
          <a:p>
            <a:pPr lvl="1"/>
            <a:r>
              <a:rPr lang="en-US" dirty="0"/>
              <a:t>competent authorities, </a:t>
            </a:r>
            <a:endParaRPr lang="hr-HR" dirty="0"/>
          </a:p>
          <a:p>
            <a:pPr lvl="1"/>
            <a:r>
              <a:rPr lang="en-US" dirty="0"/>
              <a:t>public and</a:t>
            </a:r>
            <a:r>
              <a:rPr lang="hr-HR" dirty="0"/>
              <a:t> </a:t>
            </a:r>
            <a:r>
              <a:rPr lang="en-US" dirty="0"/>
              <a:t>private companies, </a:t>
            </a:r>
            <a:endParaRPr lang="hr-HR" dirty="0"/>
          </a:p>
          <a:p>
            <a:pPr lvl="1"/>
            <a:r>
              <a:rPr lang="en-US" dirty="0"/>
              <a:t>trade union</a:t>
            </a:r>
            <a:r>
              <a:rPr lang="hr-HR" dirty="0"/>
              <a:t>s</a:t>
            </a:r>
            <a:endParaRPr lang="en-US" dirty="0"/>
          </a:p>
          <a:p>
            <a:pPr lvl="1"/>
            <a:r>
              <a:rPr lang="en-US" dirty="0"/>
              <a:t>high school students</a:t>
            </a:r>
          </a:p>
        </p:txBody>
      </p:sp>
      <p:sp>
        <p:nvSpPr>
          <p:cNvPr id="4" name="Slide Number Placeholder 3"/>
          <p:cNvSpPr>
            <a:spLocks noGrp="1"/>
          </p:cNvSpPr>
          <p:nvPr>
            <p:ph type="sldNum" sz="quarter" idx="12"/>
          </p:nvPr>
        </p:nvSpPr>
        <p:spPr/>
        <p:txBody>
          <a:bodyPr/>
          <a:lstStyle/>
          <a:p>
            <a:fld id="{D51A2610-EC96-43B7-BED4-FA582650F55C}" type="slidenum">
              <a:rPr lang="en-US" smtClean="0"/>
              <a:t>6</a:t>
            </a:fld>
            <a:endParaRPr lang="en-US"/>
          </a:p>
        </p:txBody>
      </p:sp>
    </p:spTree>
    <p:extLst>
      <p:ext uri="{BB962C8B-B14F-4D97-AF65-F5344CB8AC3E}">
        <p14:creationId xmlns:p14="http://schemas.microsoft.com/office/powerpoint/2010/main" val="385789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Project stages (I):</a:t>
            </a:r>
            <a:endParaRPr lang="en-US" dirty="0"/>
          </a:p>
        </p:txBody>
      </p:sp>
      <p:sp>
        <p:nvSpPr>
          <p:cNvPr id="3" name="Content Placeholder 2"/>
          <p:cNvSpPr>
            <a:spLocks noGrp="1"/>
          </p:cNvSpPr>
          <p:nvPr>
            <p:ph idx="1"/>
          </p:nvPr>
        </p:nvSpPr>
        <p:spPr/>
        <p:txBody>
          <a:bodyPr>
            <a:normAutofit/>
          </a:bodyPr>
          <a:lstStyle/>
          <a:p>
            <a:pPr lvl="1"/>
            <a:r>
              <a:rPr lang="en-US" b="1" dirty="0"/>
              <a:t>In-depth research at the</a:t>
            </a:r>
            <a:r>
              <a:rPr lang="hr-HR" b="1" dirty="0"/>
              <a:t> </a:t>
            </a:r>
            <a:r>
              <a:rPr lang="en-US" b="1" dirty="0"/>
              <a:t>national level</a:t>
            </a:r>
          </a:p>
          <a:p>
            <a:pPr lvl="2"/>
            <a:r>
              <a:rPr lang="en-US" dirty="0"/>
              <a:t>Situation analysis that will take</a:t>
            </a:r>
            <a:r>
              <a:rPr lang="hr-HR" dirty="0"/>
              <a:t> </a:t>
            </a:r>
            <a:r>
              <a:rPr lang="en-US" dirty="0"/>
              <a:t>into consideration statistical</a:t>
            </a:r>
            <a:r>
              <a:rPr lang="hr-HR" dirty="0"/>
              <a:t> </a:t>
            </a:r>
            <a:r>
              <a:rPr lang="en-US" dirty="0"/>
              <a:t>data, policies, practices,</a:t>
            </a:r>
            <a:r>
              <a:rPr lang="hr-HR" dirty="0"/>
              <a:t> </a:t>
            </a:r>
            <a:r>
              <a:rPr lang="en-US" dirty="0"/>
              <a:t>legislation, pension system</a:t>
            </a:r>
          </a:p>
          <a:p>
            <a:pPr lvl="2"/>
            <a:r>
              <a:rPr lang="en-US" dirty="0"/>
              <a:t>Quantitative research on gender</a:t>
            </a:r>
            <a:r>
              <a:rPr lang="hr-HR" dirty="0"/>
              <a:t> </a:t>
            </a:r>
            <a:r>
              <a:rPr lang="en-US" dirty="0"/>
              <a:t>pay and pension gaps in the</a:t>
            </a:r>
            <a:r>
              <a:rPr lang="hr-HR" dirty="0"/>
              <a:t> </a:t>
            </a:r>
            <a:r>
              <a:rPr lang="en-US" dirty="0"/>
              <a:t>private and public sectors in the</a:t>
            </a:r>
            <a:r>
              <a:rPr lang="hr-HR" dirty="0"/>
              <a:t> </a:t>
            </a:r>
            <a:r>
              <a:rPr lang="en-US" dirty="0"/>
              <a:t>areas of production, finance</a:t>
            </a:r>
            <a:r>
              <a:rPr lang="hr-HR" dirty="0"/>
              <a:t> </a:t>
            </a:r>
            <a:r>
              <a:rPr lang="en-US" dirty="0"/>
              <a:t>and insurance, and health</a:t>
            </a:r>
            <a:r>
              <a:rPr lang="hr-HR" dirty="0"/>
              <a:t> </a:t>
            </a:r>
            <a:r>
              <a:rPr lang="en-US" dirty="0"/>
              <a:t>care and social welfare, and</a:t>
            </a:r>
            <a:r>
              <a:rPr lang="hr-HR" dirty="0"/>
              <a:t> </a:t>
            </a:r>
            <a:r>
              <a:rPr lang="en-US" dirty="0"/>
              <a:t>testing gender stereotypes on</a:t>
            </a:r>
            <a:r>
              <a:rPr lang="hr-HR" dirty="0"/>
              <a:t> </a:t>
            </a:r>
            <a:r>
              <a:rPr lang="en-US" dirty="0"/>
              <a:t>a population of young people</a:t>
            </a:r>
            <a:r>
              <a:rPr lang="hr-HR" dirty="0"/>
              <a:t> </a:t>
            </a:r>
            <a:r>
              <a:rPr lang="en-US" dirty="0"/>
              <a:t>when choosing their jobs</a:t>
            </a:r>
            <a:endParaRPr lang="hr-HR" dirty="0"/>
          </a:p>
          <a:p>
            <a:pPr lvl="1"/>
            <a:r>
              <a:rPr lang="en-US" b="1" dirty="0"/>
              <a:t>Creation of educational</a:t>
            </a:r>
            <a:r>
              <a:rPr lang="hr-HR" b="1" dirty="0"/>
              <a:t> </a:t>
            </a:r>
            <a:r>
              <a:rPr lang="en-US" b="1" dirty="0" err="1"/>
              <a:t>programmes</a:t>
            </a:r>
            <a:endParaRPr lang="hr-HR" b="1" dirty="0"/>
          </a:p>
          <a:p>
            <a:pPr lvl="2"/>
            <a:r>
              <a:rPr lang="en-US" dirty="0"/>
              <a:t>Creation of educational</a:t>
            </a:r>
            <a:r>
              <a:rPr lang="hr-HR" dirty="0"/>
              <a:t> </a:t>
            </a:r>
            <a:r>
              <a:rPr lang="en-US" dirty="0" err="1"/>
              <a:t>programme</a:t>
            </a:r>
            <a:r>
              <a:rPr lang="en-US" dirty="0"/>
              <a:t> and manual</a:t>
            </a:r>
            <a:endParaRPr lang="hr-HR" dirty="0"/>
          </a:p>
          <a:p>
            <a:pPr lvl="2"/>
            <a:r>
              <a:rPr lang="en-US" dirty="0"/>
              <a:t>Holding workshops in four cities</a:t>
            </a:r>
            <a:r>
              <a:rPr lang="hr-HR" dirty="0"/>
              <a:t> </a:t>
            </a:r>
            <a:r>
              <a:rPr lang="en-US" dirty="0"/>
              <a:t>for the representatives</a:t>
            </a:r>
            <a:r>
              <a:rPr lang="hr-HR" dirty="0"/>
              <a:t> </a:t>
            </a:r>
            <a:r>
              <a:rPr lang="en-US" dirty="0"/>
              <a:t>of companies, public authorities,</a:t>
            </a:r>
            <a:r>
              <a:rPr lang="hr-HR" dirty="0"/>
              <a:t> </a:t>
            </a:r>
            <a:r>
              <a:rPr lang="en-US" dirty="0"/>
              <a:t>trade unions, civil society</a:t>
            </a:r>
            <a:r>
              <a:rPr lang="hr-HR" dirty="0"/>
              <a:t> </a:t>
            </a:r>
            <a:r>
              <a:rPr lang="en-US" dirty="0" err="1"/>
              <a:t>organisations</a:t>
            </a:r>
            <a:r>
              <a:rPr lang="en-US" dirty="0"/>
              <a:t> and high school</a:t>
            </a:r>
            <a:r>
              <a:rPr lang="hr-HR" dirty="0"/>
              <a:t> </a:t>
            </a:r>
            <a:r>
              <a:rPr lang="en-US" dirty="0"/>
              <a:t>students</a:t>
            </a:r>
          </a:p>
          <a:p>
            <a:pPr lvl="1"/>
            <a:endParaRPr lang="en-US" dirty="0"/>
          </a:p>
          <a:p>
            <a:pPr marL="914400" lvl="2" indent="0">
              <a:buNone/>
            </a:pPr>
            <a:endParaRPr lang="hr-HR" dirty="0"/>
          </a:p>
        </p:txBody>
      </p:sp>
      <p:sp>
        <p:nvSpPr>
          <p:cNvPr id="4" name="Slide Number Placeholder 3"/>
          <p:cNvSpPr>
            <a:spLocks noGrp="1"/>
          </p:cNvSpPr>
          <p:nvPr>
            <p:ph type="sldNum" sz="quarter" idx="12"/>
          </p:nvPr>
        </p:nvSpPr>
        <p:spPr/>
        <p:txBody>
          <a:bodyPr/>
          <a:lstStyle/>
          <a:p>
            <a:fld id="{D51A2610-EC96-43B7-BED4-FA582650F55C}" type="slidenum">
              <a:rPr lang="en-US" smtClean="0"/>
              <a:t>7</a:t>
            </a:fld>
            <a:endParaRPr lang="en-US"/>
          </a:p>
        </p:txBody>
      </p:sp>
    </p:spTree>
    <p:extLst>
      <p:ext uri="{BB962C8B-B14F-4D97-AF65-F5344CB8AC3E}">
        <p14:creationId xmlns:p14="http://schemas.microsoft.com/office/powerpoint/2010/main" val="34407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Project stages (II):</a:t>
            </a:r>
            <a:endParaRPr lang="en-US" dirty="0"/>
          </a:p>
        </p:txBody>
      </p:sp>
      <p:sp>
        <p:nvSpPr>
          <p:cNvPr id="3" name="Content Placeholder 2"/>
          <p:cNvSpPr>
            <a:spLocks noGrp="1"/>
          </p:cNvSpPr>
          <p:nvPr>
            <p:ph idx="1"/>
          </p:nvPr>
        </p:nvSpPr>
        <p:spPr/>
        <p:txBody>
          <a:bodyPr>
            <a:normAutofit/>
          </a:bodyPr>
          <a:lstStyle/>
          <a:p>
            <a:pPr lvl="1"/>
            <a:r>
              <a:rPr lang="en-US" b="1" dirty="0"/>
              <a:t>Creation of a national legislative</a:t>
            </a:r>
            <a:r>
              <a:rPr lang="hr-HR" b="1" dirty="0"/>
              <a:t> </a:t>
            </a:r>
            <a:r>
              <a:rPr lang="en-US" b="1" dirty="0"/>
              <a:t>framework for equal pay and</a:t>
            </a:r>
            <a:r>
              <a:rPr lang="hr-HR" b="1" dirty="0"/>
              <a:t> </a:t>
            </a:r>
            <a:r>
              <a:rPr lang="en-US" b="1" dirty="0"/>
              <a:t>pensions in the Republic of Croatia</a:t>
            </a:r>
            <a:endParaRPr lang="hr-HR" b="1" dirty="0"/>
          </a:p>
          <a:p>
            <a:pPr lvl="2"/>
            <a:r>
              <a:rPr lang="en-US" dirty="0"/>
              <a:t>Creation of a strategic document</a:t>
            </a:r>
            <a:r>
              <a:rPr lang="hr-HR" dirty="0"/>
              <a:t>	</a:t>
            </a:r>
            <a:r>
              <a:rPr lang="en-US" dirty="0"/>
              <a:t>that will ensure standards and</a:t>
            </a:r>
            <a:r>
              <a:rPr lang="hr-HR" dirty="0"/>
              <a:t> </a:t>
            </a:r>
            <a:r>
              <a:rPr lang="en-US" dirty="0"/>
              <a:t>positive measures to achieve</a:t>
            </a:r>
            <a:r>
              <a:rPr lang="hr-HR" dirty="0"/>
              <a:t> </a:t>
            </a:r>
            <a:r>
              <a:rPr lang="en-US" dirty="0"/>
              <a:t>gender equality in the </a:t>
            </a:r>
            <a:r>
              <a:rPr lang="en-US" dirty="0" err="1"/>
              <a:t>labour</a:t>
            </a:r>
            <a:r>
              <a:rPr lang="hr-HR" dirty="0"/>
              <a:t> </a:t>
            </a:r>
            <a:r>
              <a:rPr lang="en-US" dirty="0"/>
              <a:t>market and the pension system</a:t>
            </a:r>
            <a:endParaRPr lang="hr-HR" dirty="0"/>
          </a:p>
          <a:p>
            <a:pPr lvl="1"/>
            <a:r>
              <a:rPr lang="en-US" b="1" dirty="0"/>
              <a:t>Increasing visibility</a:t>
            </a:r>
            <a:r>
              <a:rPr lang="hr-HR" b="1" dirty="0"/>
              <a:t> on the subject</a:t>
            </a:r>
          </a:p>
          <a:p>
            <a:pPr lvl="2"/>
            <a:r>
              <a:rPr lang="en-US" dirty="0" err="1"/>
              <a:t>Organising</a:t>
            </a:r>
            <a:r>
              <a:rPr lang="en-US" dirty="0"/>
              <a:t> national campaigns</a:t>
            </a:r>
            <a:endParaRPr lang="hr-HR" dirty="0"/>
          </a:p>
          <a:p>
            <a:pPr lvl="2"/>
            <a:r>
              <a:rPr lang="en-US" dirty="0"/>
              <a:t>Creation of videos</a:t>
            </a:r>
            <a:endParaRPr lang="hr-HR" dirty="0"/>
          </a:p>
          <a:p>
            <a:pPr lvl="2"/>
            <a:r>
              <a:rPr lang="en-US" dirty="0"/>
              <a:t>Publishing research reports</a:t>
            </a:r>
            <a:endParaRPr lang="hr-HR" dirty="0"/>
          </a:p>
          <a:p>
            <a:pPr lvl="2"/>
            <a:r>
              <a:rPr lang="en-US" dirty="0"/>
              <a:t>Publishing articles in the official</a:t>
            </a:r>
            <a:r>
              <a:rPr lang="hr-HR" dirty="0"/>
              <a:t> newsletter</a:t>
            </a:r>
            <a:r>
              <a:rPr lang="en-US" dirty="0"/>
              <a:t> of the Retired Persons’</a:t>
            </a:r>
            <a:r>
              <a:rPr lang="hr-HR" dirty="0"/>
              <a:t> </a:t>
            </a:r>
            <a:r>
              <a:rPr lang="en-US" dirty="0"/>
              <a:t>Trade Union</a:t>
            </a:r>
            <a:endParaRPr lang="hr-HR" dirty="0"/>
          </a:p>
        </p:txBody>
      </p:sp>
      <p:sp>
        <p:nvSpPr>
          <p:cNvPr id="4" name="Slide Number Placeholder 3"/>
          <p:cNvSpPr>
            <a:spLocks noGrp="1"/>
          </p:cNvSpPr>
          <p:nvPr>
            <p:ph type="sldNum" sz="quarter" idx="12"/>
          </p:nvPr>
        </p:nvSpPr>
        <p:spPr/>
        <p:txBody>
          <a:bodyPr/>
          <a:lstStyle/>
          <a:p>
            <a:fld id="{D51A2610-EC96-43B7-BED4-FA582650F55C}" type="slidenum">
              <a:rPr lang="en-US" smtClean="0"/>
              <a:t>8</a:t>
            </a:fld>
            <a:endParaRPr lang="en-US"/>
          </a:p>
        </p:txBody>
      </p:sp>
    </p:spTree>
    <p:extLst>
      <p:ext uri="{BB962C8B-B14F-4D97-AF65-F5344CB8AC3E}">
        <p14:creationId xmlns:p14="http://schemas.microsoft.com/office/powerpoint/2010/main" val="1716417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Research in the selected</a:t>
            </a:r>
            <a:r>
              <a:rPr lang="en-US" dirty="0"/>
              <a:t> branches of</a:t>
            </a:r>
            <a:r>
              <a:rPr lang="hr-HR" dirty="0"/>
              <a:t> </a:t>
            </a:r>
            <a:r>
              <a:rPr lang="en-US" dirty="0"/>
              <a:t>industry w</a:t>
            </a:r>
            <a:r>
              <a:rPr lang="hr-HR" dirty="0"/>
              <a:t>ith</a:t>
            </a:r>
            <a:r>
              <a:rPr lang="en-US" dirty="0"/>
              <a:t> the largest unadjusted</a:t>
            </a:r>
            <a:r>
              <a:rPr lang="hr-HR" dirty="0"/>
              <a:t> </a:t>
            </a:r>
            <a:r>
              <a:rPr lang="en-US" dirty="0"/>
              <a:t>gender pay gap</a:t>
            </a:r>
          </a:p>
        </p:txBody>
      </p:sp>
      <p:sp>
        <p:nvSpPr>
          <p:cNvPr id="3" name="Content Placeholder 2"/>
          <p:cNvSpPr>
            <a:spLocks noGrp="1"/>
          </p:cNvSpPr>
          <p:nvPr>
            <p:ph idx="1"/>
          </p:nvPr>
        </p:nvSpPr>
        <p:spPr/>
        <p:txBody>
          <a:bodyPr>
            <a:normAutofit fontScale="92500"/>
          </a:bodyPr>
          <a:lstStyle/>
          <a:p>
            <a:r>
              <a:rPr lang="en-US" b="1" dirty="0"/>
              <a:t>Finance and insurance</a:t>
            </a:r>
            <a:r>
              <a:rPr lang="hr-HR" b="1" dirty="0"/>
              <a:t>-</a:t>
            </a:r>
            <a:r>
              <a:rPr lang="en-US" dirty="0"/>
              <a:t>24.9%</a:t>
            </a:r>
            <a:endParaRPr lang="hr-HR" dirty="0"/>
          </a:p>
          <a:p>
            <a:r>
              <a:rPr lang="en-US" b="1" dirty="0"/>
              <a:t>Health Care and Social</a:t>
            </a:r>
            <a:r>
              <a:rPr lang="hr-HR" b="1" dirty="0"/>
              <a:t> </a:t>
            </a:r>
            <a:r>
              <a:rPr lang="en-US" b="1" dirty="0"/>
              <a:t>Welfare</a:t>
            </a:r>
            <a:r>
              <a:rPr lang="hr-HR" b="1" dirty="0"/>
              <a:t>-</a:t>
            </a:r>
            <a:r>
              <a:rPr lang="en-US" dirty="0"/>
              <a:t>27.2%</a:t>
            </a:r>
            <a:endParaRPr lang="hr-HR" dirty="0"/>
          </a:p>
          <a:p>
            <a:r>
              <a:rPr lang="en-US" b="1" dirty="0"/>
              <a:t>Manufacturing</a:t>
            </a:r>
            <a:r>
              <a:rPr lang="hr-HR" b="1" dirty="0"/>
              <a:t>-</a:t>
            </a:r>
            <a:r>
              <a:rPr lang="en-US" dirty="0"/>
              <a:t>19.7%</a:t>
            </a:r>
            <a:r>
              <a:rPr lang="hr-HR" b="1" dirty="0"/>
              <a:t> </a:t>
            </a:r>
          </a:p>
          <a:p>
            <a:endParaRPr lang="hr-HR" b="1" dirty="0"/>
          </a:p>
          <a:p>
            <a:r>
              <a:rPr lang="en-US" dirty="0"/>
              <a:t>Men are predominantly</a:t>
            </a:r>
            <a:r>
              <a:rPr lang="hr-HR" dirty="0"/>
              <a:t> </a:t>
            </a:r>
            <a:r>
              <a:rPr lang="en-US" dirty="0"/>
              <a:t>better educated</a:t>
            </a:r>
            <a:endParaRPr lang="hr-HR" dirty="0"/>
          </a:p>
          <a:p>
            <a:r>
              <a:rPr lang="en-US" dirty="0"/>
              <a:t>On average, men</a:t>
            </a:r>
            <a:r>
              <a:rPr lang="hr-HR" dirty="0"/>
              <a:t> </a:t>
            </a:r>
            <a:r>
              <a:rPr lang="en-US" dirty="0"/>
              <a:t>work longer than women</a:t>
            </a:r>
            <a:endParaRPr lang="hr-HR" dirty="0"/>
          </a:p>
          <a:p>
            <a:r>
              <a:rPr lang="hr-HR" dirty="0"/>
              <a:t>W</a:t>
            </a:r>
            <a:r>
              <a:rPr lang="en-US" dirty="0"/>
              <a:t>omen generally</a:t>
            </a:r>
            <a:r>
              <a:rPr lang="hr-HR" dirty="0"/>
              <a:t> </a:t>
            </a:r>
            <a:r>
              <a:rPr lang="en-US" dirty="0"/>
              <a:t>have a higher share of fixed-term</a:t>
            </a:r>
            <a:r>
              <a:rPr lang="hr-HR" dirty="0"/>
              <a:t> </a:t>
            </a:r>
            <a:r>
              <a:rPr lang="en-US" dirty="0"/>
              <a:t>employees</a:t>
            </a:r>
            <a:endParaRPr lang="hr-HR" dirty="0"/>
          </a:p>
          <a:p>
            <a:r>
              <a:rPr lang="hr-HR" dirty="0"/>
              <a:t>T</a:t>
            </a:r>
            <a:r>
              <a:rPr lang="en-US" dirty="0"/>
              <a:t>he gender/age</a:t>
            </a:r>
            <a:r>
              <a:rPr lang="hr-HR" dirty="0"/>
              <a:t> </a:t>
            </a:r>
            <a:r>
              <a:rPr lang="en-US" dirty="0"/>
              <a:t>pay gap in the middle age group (30-49) is usually deeper, suggesting</a:t>
            </a:r>
            <a:r>
              <a:rPr lang="hr-HR" dirty="0"/>
              <a:t> </a:t>
            </a:r>
            <a:r>
              <a:rPr lang="en-US" dirty="0"/>
              <a:t>that parenthood is likely to play a</a:t>
            </a:r>
            <a:r>
              <a:rPr lang="hr-HR" dirty="0"/>
              <a:t> </a:t>
            </a:r>
            <a:r>
              <a:rPr lang="en-US" dirty="0"/>
              <a:t>key role in women’s pay lag</a:t>
            </a:r>
          </a:p>
        </p:txBody>
      </p:sp>
      <p:sp>
        <p:nvSpPr>
          <p:cNvPr id="4" name="Slide Number Placeholder 3"/>
          <p:cNvSpPr>
            <a:spLocks noGrp="1"/>
          </p:cNvSpPr>
          <p:nvPr>
            <p:ph type="sldNum" sz="quarter" idx="12"/>
          </p:nvPr>
        </p:nvSpPr>
        <p:spPr/>
        <p:txBody>
          <a:bodyPr/>
          <a:lstStyle/>
          <a:p>
            <a:fld id="{D51A2610-EC96-43B7-BED4-FA582650F55C}" type="slidenum">
              <a:rPr lang="en-US" smtClean="0"/>
              <a:t>9</a:t>
            </a:fld>
            <a:endParaRPr lang="en-US"/>
          </a:p>
        </p:txBody>
      </p:sp>
    </p:spTree>
    <p:extLst>
      <p:ext uri="{BB962C8B-B14F-4D97-AF65-F5344CB8AC3E}">
        <p14:creationId xmlns:p14="http://schemas.microsoft.com/office/powerpoint/2010/main" val="1590985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820D3E3E695243A18602BCD7DE657A" ma:contentTypeVersion="17" ma:contentTypeDescription="Create a new document." ma:contentTypeScope="" ma:versionID="1016ac3b5daa0d1bb70761a6c57a042e">
  <xsd:schema xmlns:xsd="http://www.w3.org/2001/XMLSchema" xmlns:xs="http://www.w3.org/2001/XMLSchema" xmlns:p="http://schemas.microsoft.com/office/2006/metadata/properties" xmlns:ns2="5dcaf206-b009-4658-99e1-4d638e44d8f5" xmlns:ns3="1fbf4851-1fe8-4378-a6d9-5967d98f316b" targetNamespace="http://schemas.microsoft.com/office/2006/metadata/properties" ma:root="true" ma:fieldsID="e8bea6249a1289fc437d78fd6bb227c6" ns2:_="" ns3:_="">
    <xsd:import namespace="5dcaf206-b009-4658-99e1-4d638e44d8f5"/>
    <xsd:import namespace="1fbf4851-1fe8-4378-a6d9-5967d98f316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URL"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caf206-b009-4658-99e1-4d638e44d8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URL" ma:index="20" nillable="true" ma:displayName="URL"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591b2610-8ca3-4954-baf1-f497d7f4fe9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fbf4851-1fe8-4378-a6d9-5967d98f316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1a178bd2-4b36-41f2-9a25-ef564fee8ee7}" ma:internalName="TaxCatchAll" ma:showField="CatchAllData" ma:web="1fbf4851-1fe8-4378-a6d9-5967d98f316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F6EF58-D93C-4E95-AB07-D4CA903E31B3}"/>
</file>

<file path=customXml/itemProps2.xml><?xml version="1.0" encoding="utf-8"?>
<ds:datastoreItem xmlns:ds="http://schemas.openxmlformats.org/officeDocument/2006/customXml" ds:itemID="{CC443F71-74FB-4910-A25F-AF28F4A655DA}"/>
</file>

<file path=docProps/app.xml><?xml version="1.0" encoding="utf-8"?>
<Properties xmlns="http://schemas.openxmlformats.org/officeDocument/2006/extended-properties" xmlns:vt="http://schemas.openxmlformats.org/officeDocument/2006/docPropsVTypes">
  <Template>Crop</Template>
  <TotalTime>1202</TotalTime>
  <Words>2051</Words>
  <Application>Microsoft Office PowerPoint</Application>
  <PresentationFormat>Widescreen</PresentationFormat>
  <Paragraphs>285</Paragraphs>
  <Slides>22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“Equal rights – Equal Pay – Equal Pensions”</vt:lpstr>
      <vt:lpstr>Ombudsperson for Gender Equality</vt:lpstr>
      <vt:lpstr>Pay transparency situation prior to project</vt:lpstr>
      <vt:lpstr>The project</vt:lpstr>
      <vt:lpstr>PROJECT PARTNERS</vt:lpstr>
      <vt:lpstr>TARGET GROUPS</vt:lpstr>
      <vt:lpstr>Project stages (I):</vt:lpstr>
      <vt:lpstr>Project stages (II):</vt:lpstr>
      <vt:lpstr>Research in the selected branches of industry with the largest unadjusted gender pay gap</vt:lpstr>
      <vt:lpstr> Vocational school students attitude survey on gender pay and pension gap (N=600)  </vt:lpstr>
      <vt:lpstr>Vocational school students attitude survey on gender pay and pension gap (I)</vt:lpstr>
      <vt:lpstr>Vocational school students attitude survey on gender pay and pension gap (II)</vt:lpstr>
      <vt:lpstr>Vocational school students attitude survey on gender pay and pension gap (III)</vt:lpstr>
      <vt:lpstr>Companies and institutions responses on question about gender pay gap elimination measures (N=41)</vt:lpstr>
      <vt:lpstr>Companies and institutions question on roots of gender pay gap</vt:lpstr>
      <vt:lpstr>To what degree companies and institutions think mechanisms, stakeholders, and legal framework influence pay rates</vt:lpstr>
      <vt:lpstr>The presented results confirm:</vt:lpstr>
      <vt:lpstr>Recommendations of the Ombudsperson for Gender Equality for combating the gender pay and pension gap (I)</vt:lpstr>
      <vt:lpstr>Recommendations of the Ombudsperson for Gender Equality for Combating the Gender Pay and Pension Gaps (II)</vt:lpstr>
      <vt:lpstr>Recommendations of the Ombudsperson for Gender Equality for Combating the Gender Pay and Pension Gaps (III)</vt:lpstr>
      <vt:lpstr>Recommendations of the Ombudsperson for Gender Equality for Combating the Gender Pay and Pension Gaps</vt:lpstr>
      <vt:lpstr>Thanks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 rights – Equal Pay – Equal Pensions”</dc:title>
  <dc:creator>progress1</dc:creator>
  <cp:lastModifiedBy>Chiara d'Agni</cp:lastModifiedBy>
  <cp:revision>32</cp:revision>
  <dcterms:created xsi:type="dcterms:W3CDTF">2022-11-29T07:53:34Z</dcterms:created>
  <dcterms:modified xsi:type="dcterms:W3CDTF">2022-12-14T11:32:07Z</dcterms:modified>
</cp:coreProperties>
</file>