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28"/>
  </p:notesMasterIdLst>
  <p:handoutMasterIdLst>
    <p:handoutMasterId r:id="rId29"/>
  </p:handoutMasterIdLst>
  <p:sldIdLst>
    <p:sldId id="257" r:id="rId5"/>
    <p:sldId id="318" r:id="rId6"/>
    <p:sldId id="329" r:id="rId7"/>
    <p:sldId id="320" r:id="rId8"/>
    <p:sldId id="330" r:id="rId9"/>
    <p:sldId id="337" r:id="rId10"/>
    <p:sldId id="331" r:id="rId11"/>
    <p:sldId id="319" r:id="rId12"/>
    <p:sldId id="317" r:id="rId13"/>
    <p:sldId id="321" r:id="rId14"/>
    <p:sldId id="332" r:id="rId15"/>
    <p:sldId id="339" r:id="rId16"/>
    <p:sldId id="333" r:id="rId17"/>
    <p:sldId id="322" r:id="rId18"/>
    <p:sldId id="323" r:id="rId19"/>
    <p:sldId id="334" r:id="rId20"/>
    <p:sldId id="324" r:id="rId21"/>
    <p:sldId id="340" r:id="rId22"/>
    <p:sldId id="335" r:id="rId23"/>
    <p:sldId id="336" r:id="rId24"/>
    <p:sldId id="341" r:id="rId25"/>
    <p:sldId id="327" r:id="rId26"/>
    <p:sldId id="264" r:id="rId27"/>
  </p:sldIdLst>
  <p:sldSz cx="9144000" cy="5715000" type="screen16x10"/>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6" userDrawn="1">
          <p15:clr>
            <a:srgbClr val="A4A3A4"/>
          </p15:clr>
        </p15:guide>
        <p15:guide id="2" pos="2767" userDrawn="1">
          <p15:clr>
            <a:srgbClr val="A4A3A4"/>
          </p15:clr>
        </p15:guide>
        <p15:guide id="3" orient="horz" pos="189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6770"/>
    <a:srgbClr val="07747E"/>
    <a:srgbClr val="F7D021"/>
    <a:srgbClr val="D5DD6E"/>
    <a:srgbClr val="61A679"/>
    <a:srgbClr val="258F97"/>
    <a:srgbClr val="7BC298"/>
    <a:srgbClr val="006D86"/>
    <a:srgbClr val="626262"/>
    <a:srgbClr val="46508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104894-DCDC-4D0F-A227-83675C3ABDAA}" v="48" dt="2022-12-14T14:05:57.011"/>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5" autoAdjust="0"/>
    <p:restoredTop sz="86463" autoAdjust="0"/>
  </p:normalViewPr>
  <p:slideViewPr>
    <p:cSldViewPr snapToGrid="0">
      <p:cViewPr varScale="1">
        <p:scale>
          <a:sx n="83" d="100"/>
          <a:sy n="83" d="100"/>
        </p:scale>
        <p:origin x="48" y="893"/>
      </p:cViewPr>
      <p:guideLst>
        <p:guide orient="horz" pos="1256"/>
        <p:guide pos="2767"/>
        <p:guide orient="horz" pos="1891"/>
      </p:guideLst>
    </p:cSldViewPr>
  </p:slideViewPr>
  <p:outlineViewPr>
    <p:cViewPr>
      <p:scale>
        <a:sx n="33" d="100"/>
        <a:sy n="33" d="100"/>
      </p:scale>
      <p:origin x="0" y="-1666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iara d'Agni" userId="03f76273-879d-4113-92d8-e575004433e4" providerId="ADAL" clId="{EA104894-DCDC-4D0F-A227-83675C3ABDAA}"/>
    <pc:docChg chg="modSld">
      <pc:chgData name="Chiara d'Agni" userId="03f76273-879d-4113-92d8-e575004433e4" providerId="ADAL" clId="{EA104894-DCDC-4D0F-A227-83675C3ABDAA}" dt="2022-12-14T14:05:57.011" v="50" actId="20577"/>
      <pc:docMkLst>
        <pc:docMk/>
      </pc:docMkLst>
      <pc:sldChg chg="addSp delSp modSp mod">
        <pc:chgData name="Chiara d'Agni" userId="03f76273-879d-4113-92d8-e575004433e4" providerId="ADAL" clId="{EA104894-DCDC-4D0F-A227-83675C3ABDAA}" dt="2022-12-14T14:05:57.011" v="50" actId="20577"/>
        <pc:sldMkLst>
          <pc:docMk/>
          <pc:sldMk cId="1085664041" sldId="264"/>
        </pc:sldMkLst>
        <pc:spChg chg="add del mod">
          <ac:chgData name="Chiara d'Agni" userId="03f76273-879d-4113-92d8-e575004433e4" providerId="ADAL" clId="{EA104894-DCDC-4D0F-A227-83675C3ABDAA}" dt="2022-12-14T14:03:41.646" v="2" actId="478"/>
          <ac:spMkLst>
            <pc:docMk/>
            <pc:sldMk cId="1085664041" sldId="264"/>
            <ac:spMk id="2" creationId="{989038A2-F465-1E96-D9E8-A16C6D3E6824}"/>
          </ac:spMkLst>
        </pc:spChg>
        <pc:spChg chg="add del mod">
          <ac:chgData name="Chiara d'Agni" userId="03f76273-879d-4113-92d8-e575004433e4" providerId="ADAL" clId="{EA104894-DCDC-4D0F-A227-83675C3ABDAA}" dt="2022-12-14T14:05:52.032" v="40" actId="478"/>
          <ac:spMkLst>
            <pc:docMk/>
            <pc:sldMk cId="1085664041" sldId="264"/>
            <ac:spMk id="3" creationId="{A1B04450-84CA-117F-D8B3-F3A6B80F41D2}"/>
          </ac:spMkLst>
        </pc:spChg>
        <pc:spChg chg="add mod">
          <ac:chgData name="Chiara d'Agni" userId="03f76273-879d-4113-92d8-e575004433e4" providerId="ADAL" clId="{EA104894-DCDC-4D0F-A227-83675C3ABDAA}" dt="2022-12-14T14:05:57.011" v="50" actId="20577"/>
          <ac:spMkLst>
            <pc:docMk/>
            <pc:sldMk cId="1085664041" sldId="264"/>
            <ac:spMk id="4" creationId="{47C006BB-810E-7788-2B7A-BDE429BA759A}"/>
          </ac:spMkLst>
        </pc:spChg>
      </pc:sldChg>
      <pc:sldChg chg="modSp">
        <pc:chgData name="Chiara d'Agni" userId="03f76273-879d-4113-92d8-e575004433e4" providerId="ADAL" clId="{EA104894-DCDC-4D0F-A227-83675C3ABDAA}" dt="2022-12-14T14:05:03.351" v="16" actId="20577"/>
        <pc:sldMkLst>
          <pc:docMk/>
          <pc:sldMk cId="4198215524" sldId="317"/>
        </pc:sldMkLst>
        <pc:spChg chg="mod">
          <ac:chgData name="Chiara d'Agni" userId="03f76273-879d-4113-92d8-e575004433e4" providerId="ADAL" clId="{EA104894-DCDC-4D0F-A227-83675C3ABDAA}" dt="2022-12-14T14:05:03.351" v="16" actId="20577"/>
          <ac:spMkLst>
            <pc:docMk/>
            <pc:sldMk cId="4198215524" sldId="317"/>
            <ac:spMk id="5" creationId="{00000000-0000-0000-0000-000000000000}"/>
          </ac:spMkLst>
        </pc:spChg>
      </pc:sldChg>
      <pc:sldChg chg="modSp">
        <pc:chgData name="Chiara d'Agni" userId="03f76273-879d-4113-92d8-e575004433e4" providerId="ADAL" clId="{EA104894-DCDC-4D0F-A227-83675C3ABDAA}" dt="2022-12-14T14:04:55.431" v="12" actId="20577"/>
        <pc:sldMkLst>
          <pc:docMk/>
          <pc:sldMk cId="2037339718" sldId="320"/>
        </pc:sldMkLst>
        <pc:spChg chg="mod">
          <ac:chgData name="Chiara d'Agni" userId="03f76273-879d-4113-92d8-e575004433e4" providerId="ADAL" clId="{EA104894-DCDC-4D0F-A227-83675C3ABDAA}" dt="2022-12-14T14:04:55.431" v="12" actId="20577"/>
          <ac:spMkLst>
            <pc:docMk/>
            <pc:sldMk cId="2037339718" sldId="320"/>
            <ac:spMk id="5" creationId="{00000000-0000-0000-0000-000000000000}"/>
          </ac:spMkLst>
        </pc:spChg>
      </pc:sldChg>
      <pc:sldChg chg="modSp">
        <pc:chgData name="Chiara d'Agni" userId="03f76273-879d-4113-92d8-e575004433e4" providerId="ADAL" clId="{EA104894-DCDC-4D0F-A227-83675C3ABDAA}" dt="2022-12-14T14:05:13.081" v="19" actId="20577"/>
        <pc:sldMkLst>
          <pc:docMk/>
          <pc:sldMk cId="1415397162" sldId="321"/>
        </pc:sldMkLst>
        <pc:spChg chg="mod">
          <ac:chgData name="Chiara d'Agni" userId="03f76273-879d-4113-92d8-e575004433e4" providerId="ADAL" clId="{EA104894-DCDC-4D0F-A227-83675C3ABDAA}" dt="2022-12-14T14:05:13.081" v="19" actId="20577"/>
          <ac:spMkLst>
            <pc:docMk/>
            <pc:sldMk cId="1415397162" sldId="321"/>
            <ac:spMk id="6" creationId="{2192899B-75B5-4504-BE98-2E1DD90CF51F}"/>
          </ac:spMkLst>
        </pc:spChg>
      </pc:sldChg>
      <pc:sldChg chg="modSp">
        <pc:chgData name="Chiara d'Agni" userId="03f76273-879d-4113-92d8-e575004433e4" providerId="ADAL" clId="{EA104894-DCDC-4D0F-A227-83675C3ABDAA}" dt="2022-12-14T14:05:28.581" v="27" actId="20577"/>
        <pc:sldMkLst>
          <pc:docMk/>
          <pc:sldMk cId="3530246570" sldId="322"/>
        </pc:sldMkLst>
        <pc:spChg chg="mod">
          <ac:chgData name="Chiara d'Agni" userId="03f76273-879d-4113-92d8-e575004433e4" providerId="ADAL" clId="{EA104894-DCDC-4D0F-A227-83675C3ABDAA}" dt="2022-12-14T14:05:28.581" v="27" actId="20577"/>
          <ac:spMkLst>
            <pc:docMk/>
            <pc:sldMk cId="3530246570" sldId="322"/>
            <ac:spMk id="5" creationId="{00000000-0000-0000-0000-000000000000}"/>
          </ac:spMkLst>
        </pc:spChg>
      </pc:sldChg>
      <pc:sldChg chg="modSp">
        <pc:chgData name="Chiara d'Agni" userId="03f76273-879d-4113-92d8-e575004433e4" providerId="ADAL" clId="{EA104894-DCDC-4D0F-A227-83675C3ABDAA}" dt="2022-12-14T14:05:33.191" v="32" actId="20577"/>
        <pc:sldMkLst>
          <pc:docMk/>
          <pc:sldMk cId="2645844513" sldId="323"/>
        </pc:sldMkLst>
        <pc:spChg chg="mod">
          <ac:chgData name="Chiara d'Agni" userId="03f76273-879d-4113-92d8-e575004433e4" providerId="ADAL" clId="{EA104894-DCDC-4D0F-A227-83675C3ABDAA}" dt="2022-12-14T14:05:33.191" v="32" actId="20577"/>
          <ac:spMkLst>
            <pc:docMk/>
            <pc:sldMk cId="2645844513" sldId="323"/>
            <ac:spMk id="5" creationId="{00000000-0000-0000-0000-000000000000}"/>
          </ac:spMkLst>
        </pc:spChg>
      </pc:sldChg>
      <pc:sldChg chg="modSp">
        <pc:chgData name="Chiara d'Agni" userId="03f76273-879d-4113-92d8-e575004433e4" providerId="ADAL" clId="{EA104894-DCDC-4D0F-A227-83675C3ABDAA}" dt="2022-12-14T14:04:12.311" v="8" actId="20577"/>
        <pc:sldMkLst>
          <pc:docMk/>
          <pc:sldMk cId="957625023" sldId="330"/>
        </pc:sldMkLst>
        <pc:spChg chg="mod">
          <ac:chgData name="Chiara d'Agni" userId="03f76273-879d-4113-92d8-e575004433e4" providerId="ADAL" clId="{EA104894-DCDC-4D0F-A227-83675C3ABDAA}" dt="2022-12-14T14:04:12.311" v="8" actId="20577"/>
          <ac:spMkLst>
            <pc:docMk/>
            <pc:sldMk cId="957625023" sldId="330"/>
            <ac:spMk id="5" creationId="{00000000-0000-0000-0000-000000000000}"/>
          </ac:spMkLst>
        </pc:spChg>
      </pc:sldChg>
      <pc:sldChg chg="modSp">
        <pc:chgData name="Chiara d'Agni" userId="03f76273-879d-4113-92d8-e575004433e4" providerId="ADAL" clId="{EA104894-DCDC-4D0F-A227-83675C3ABDAA}" dt="2022-12-14T14:05:18.961" v="23" actId="20577"/>
        <pc:sldMkLst>
          <pc:docMk/>
          <pc:sldMk cId="2137792027" sldId="332"/>
        </pc:sldMkLst>
        <pc:spChg chg="mod">
          <ac:chgData name="Chiara d'Agni" userId="03f76273-879d-4113-92d8-e575004433e4" providerId="ADAL" clId="{EA104894-DCDC-4D0F-A227-83675C3ABDAA}" dt="2022-12-14T14:05:18.961" v="23" actId="20577"/>
          <ac:spMkLst>
            <pc:docMk/>
            <pc:sldMk cId="2137792027" sldId="332"/>
            <ac:spMk id="6" creationId="{2192899B-75B5-4504-BE98-2E1DD90CF51F}"/>
          </ac:spMkLst>
        </pc:spChg>
      </pc:sldChg>
      <pc:sldChg chg="modSp">
        <pc:chgData name="Chiara d'Agni" userId="03f76273-879d-4113-92d8-e575004433e4" providerId="ADAL" clId="{EA104894-DCDC-4D0F-A227-83675C3ABDAA}" dt="2022-12-14T14:05:40.211" v="38" actId="20577"/>
        <pc:sldMkLst>
          <pc:docMk/>
          <pc:sldMk cId="1242684322" sldId="334"/>
        </pc:sldMkLst>
        <pc:spChg chg="mod">
          <ac:chgData name="Chiara d'Agni" userId="03f76273-879d-4113-92d8-e575004433e4" providerId="ADAL" clId="{EA104894-DCDC-4D0F-A227-83675C3ABDAA}" dt="2022-12-14T14:05:40.211" v="38" actId="20577"/>
          <ac:spMkLst>
            <pc:docMk/>
            <pc:sldMk cId="1242684322" sldId="334"/>
            <ac:spMk id="5" creationId="{00000000-0000-0000-0000-000000000000}"/>
          </ac:spMkLst>
        </pc:spChg>
      </pc:sldChg>
      <pc:sldChg chg="modSp">
        <pc:chgData name="Chiara d'Agni" userId="03f76273-879d-4113-92d8-e575004433e4" providerId="ADAL" clId="{EA104894-DCDC-4D0F-A227-83675C3ABDAA}" dt="2022-12-14T14:04:17.403" v="9" actId="20577"/>
        <pc:sldMkLst>
          <pc:docMk/>
          <pc:sldMk cId="3708471700" sldId="337"/>
        </pc:sldMkLst>
        <pc:spChg chg="mod">
          <ac:chgData name="Chiara d'Agni" userId="03f76273-879d-4113-92d8-e575004433e4" providerId="ADAL" clId="{EA104894-DCDC-4D0F-A227-83675C3ABDAA}" dt="2022-12-14T14:04:17.403" v="9" actId="20577"/>
          <ac:spMkLst>
            <pc:docMk/>
            <pc:sldMk cId="3708471700" sldId="337"/>
            <ac:spMk id="5" creationId="{00000000-0000-0000-0000-000000000000}"/>
          </ac:spMkLst>
        </pc:spChg>
      </pc:sldChg>
    </pc:docChg>
  </pc:docChgLst>
  <pc:docChgLst>
    <pc:chgData name="Moana Genevey" userId="00e3f74e-7682-423a-b100-bd9d64645295" providerId="ADAL" clId="{B6750C09-E05A-4BC6-8F96-26BCAE74B35D}"/>
    <pc:docChg chg="undo custSel addSld delSld modSld">
      <pc:chgData name="Moana Genevey" userId="00e3f74e-7682-423a-b100-bd9d64645295" providerId="ADAL" clId="{B6750C09-E05A-4BC6-8F96-26BCAE74B35D}" dt="2022-11-28T17:32:29.271" v="916"/>
      <pc:docMkLst>
        <pc:docMk/>
      </pc:docMkLst>
      <pc:sldChg chg="modSp mod">
        <pc:chgData name="Moana Genevey" userId="00e3f74e-7682-423a-b100-bd9d64645295" providerId="ADAL" clId="{B6750C09-E05A-4BC6-8F96-26BCAE74B35D}" dt="2022-11-28T16:12:20.394" v="160" actId="20577"/>
        <pc:sldMkLst>
          <pc:docMk/>
          <pc:sldMk cId="2144714434" sldId="257"/>
        </pc:sldMkLst>
        <pc:spChg chg="mod">
          <ac:chgData name="Moana Genevey" userId="00e3f74e-7682-423a-b100-bd9d64645295" providerId="ADAL" clId="{B6750C09-E05A-4BC6-8F96-26BCAE74B35D}" dt="2022-11-28T16:12:20.394" v="160" actId="20577"/>
          <ac:spMkLst>
            <pc:docMk/>
            <pc:sldMk cId="2144714434" sldId="257"/>
            <ac:spMk id="3" creationId="{14F36C03-A0B1-5949-9E8D-CD6DE5ED10DC}"/>
          </ac:spMkLst>
        </pc:spChg>
      </pc:sldChg>
      <pc:sldChg chg="modSp mod">
        <pc:chgData name="Moana Genevey" userId="00e3f74e-7682-423a-b100-bd9d64645295" providerId="ADAL" clId="{B6750C09-E05A-4BC6-8F96-26BCAE74B35D}" dt="2022-11-28T16:21:37.491" v="202" actId="14734"/>
        <pc:sldMkLst>
          <pc:docMk/>
          <pc:sldMk cId="1415397162" sldId="321"/>
        </pc:sldMkLst>
        <pc:spChg chg="mod">
          <ac:chgData name="Moana Genevey" userId="00e3f74e-7682-423a-b100-bd9d64645295" providerId="ADAL" clId="{B6750C09-E05A-4BC6-8F96-26BCAE74B35D}" dt="2022-11-28T16:18:27.203" v="171" actId="14100"/>
          <ac:spMkLst>
            <pc:docMk/>
            <pc:sldMk cId="1415397162" sldId="321"/>
            <ac:spMk id="4" creationId="{00000000-0000-0000-0000-000000000000}"/>
          </ac:spMkLst>
        </pc:spChg>
        <pc:graphicFrameChg chg="mod modGraphic">
          <ac:chgData name="Moana Genevey" userId="00e3f74e-7682-423a-b100-bd9d64645295" providerId="ADAL" clId="{B6750C09-E05A-4BC6-8F96-26BCAE74B35D}" dt="2022-11-28T16:21:37.491" v="202" actId="14734"/>
          <ac:graphicFrameMkLst>
            <pc:docMk/>
            <pc:sldMk cId="1415397162" sldId="321"/>
            <ac:graphicFrameMk id="8" creationId="{8B1A5139-0904-4BC8-9642-21AD40EB03B9}"/>
          </ac:graphicFrameMkLst>
        </pc:graphicFrameChg>
      </pc:sldChg>
      <pc:sldChg chg="modSp mod setBg modNotesTx">
        <pc:chgData name="Moana Genevey" userId="00e3f74e-7682-423a-b100-bd9d64645295" providerId="ADAL" clId="{B6750C09-E05A-4BC6-8F96-26BCAE74B35D}" dt="2022-11-28T17:32:29.271" v="916"/>
        <pc:sldMkLst>
          <pc:docMk/>
          <pc:sldMk cId="1281632549" sldId="324"/>
        </pc:sldMkLst>
        <pc:spChg chg="mod">
          <ac:chgData name="Moana Genevey" userId="00e3f74e-7682-423a-b100-bd9d64645295" providerId="ADAL" clId="{B6750C09-E05A-4BC6-8F96-26BCAE74B35D}" dt="2022-11-28T17:17:40.772" v="685"/>
          <ac:spMkLst>
            <pc:docMk/>
            <pc:sldMk cId="1281632549" sldId="324"/>
            <ac:spMk id="2" creationId="{00000000-0000-0000-0000-000000000000}"/>
          </ac:spMkLst>
        </pc:spChg>
        <pc:spChg chg="mod">
          <ac:chgData name="Moana Genevey" userId="00e3f74e-7682-423a-b100-bd9d64645295" providerId="ADAL" clId="{B6750C09-E05A-4BC6-8F96-26BCAE74B35D}" dt="2022-11-28T16:39:15.729" v="368" actId="207"/>
          <ac:spMkLst>
            <pc:docMk/>
            <pc:sldMk cId="1281632549" sldId="324"/>
            <ac:spMk id="4" creationId="{00000000-0000-0000-0000-000000000000}"/>
          </ac:spMkLst>
        </pc:spChg>
      </pc:sldChg>
      <pc:sldChg chg="del">
        <pc:chgData name="Moana Genevey" userId="00e3f74e-7682-423a-b100-bd9d64645295" providerId="ADAL" clId="{B6750C09-E05A-4BC6-8F96-26BCAE74B35D}" dt="2022-11-28T17:23:42.382" v="801" actId="47"/>
        <pc:sldMkLst>
          <pc:docMk/>
          <pc:sldMk cId="823218588" sldId="325"/>
        </pc:sldMkLst>
      </pc:sldChg>
      <pc:sldChg chg="modSp mod modNotesTx">
        <pc:chgData name="Moana Genevey" userId="00e3f74e-7682-423a-b100-bd9d64645295" providerId="ADAL" clId="{B6750C09-E05A-4BC6-8F96-26BCAE74B35D}" dt="2022-11-28T17:31:28.991" v="913" actId="113"/>
        <pc:sldMkLst>
          <pc:docMk/>
          <pc:sldMk cId="4162212314" sldId="327"/>
        </pc:sldMkLst>
        <pc:spChg chg="mod">
          <ac:chgData name="Moana Genevey" userId="00e3f74e-7682-423a-b100-bd9d64645295" providerId="ADAL" clId="{B6750C09-E05A-4BC6-8F96-26BCAE74B35D}" dt="2022-11-28T17:29:46.569" v="907" actId="108"/>
          <ac:spMkLst>
            <pc:docMk/>
            <pc:sldMk cId="4162212314" sldId="327"/>
            <ac:spMk id="4" creationId="{00000000-0000-0000-0000-000000000000}"/>
          </ac:spMkLst>
        </pc:spChg>
      </pc:sldChg>
      <pc:sldChg chg="add del">
        <pc:chgData name="Moana Genevey" userId="00e3f74e-7682-423a-b100-bd9d64645295" providerId="ADAL" clId="{B6750C09-E05A-4BC6-8F96-26BCAE74B35D}" dt="2022-11-28T17:29:51.524" v="908" actId="47"/>
        <pc:sldMkLst>
          <pc:docMk/>
          <pc:sldMk cId="1494284442" sldId="328"/>
        </pc:sldMkLst>
      </pc:sldChg>
      <pc:sldChg chg="modSp mod modNotesTx">
        <pc:chgData name="Moana Genevey" userId="00e3f74e-7682-423a-b100-bd9d64645295" providerId="ADAL" clId="{B6750C09-E05A-4BC6-8F96-26BCAE74B35D}" dt="2022-11-28T16:06:06.411" v="55" actId="1076"/>
        <pc:sldMkLst>
          <pc:docMk/>
          <pc:sldMk cId="957625023" sldId="330"/>
        </pc:sldMkLst>
        <pc:spChg chg="mod">
          <ac:chgData name="Moana Genevey" userId="00e3f74e-7682-423a-b100-bd9d64645295" providerId="ADAL" clId="{B6750C09-E05A-4BC6-8F96-26BCAE74B35D}" dt="2022-11-28T16:06:06.411" v="55" actId="1076"/>
          <ac:spMkLst>
            <pc:docMk/>
            <pc:sldMk cId="957625023" sldId="330"/>
            <ac:spMk id="4" creationId="{00000000-0000-0000-0000-000000000000}"/>
          </ac:spMkLst>
        </pc:spChg>
      </pc:sldChg>
      <pc:sldChg chg="modSp mod">
        <pc:chgData name="Moana Genevey" userId="00e3f74e-7682-423a-b100-bd9d64645295" providerId="ADAL" clId="{B6750C09-E05A-4BC6-8F96-26BCAE74B35D}" dt="2022-11-28T16:31:37.147" v="246" actId="2164"/>
        <pc:sldMkLst>
          <pc:docMk/>
          <pc:sldMk cId="2137792027" sldId="332"/>
        </pc:sldMkLst>
        <pc:graphicFrameChg chg="mod modGraphic">
          <ac:chgData name="Moana Genevey" userId="00e3f74e-7682-423a-b100-bd9d64645295" providerId="ADAL" clId="{B6750C09-E05A-4BC6-8F96-26BCAE74B35D}" dt="2022-11-28T16:31:37.147" v="246" actId="2164"/>
          <ac:graphicFrameMkLst>
            <pc:docMk/>
            <pc:sldMk cId="2137792027" sldId="332"/>
            <ac:graphicFrameMk id="3" creationId="{C8D3E50A-F373-4018-AFDB-08E82B5F780A}"/>
          </ac:graphicFrameMkLst>
        </pc:graphicFrameChg>
      </pc:sldChg>
      <pc:sldChg chg="add del">
        <pc:chgData name="Moana Genevey" userId="00e3f74e-7682-423a-b100-bd9d64645295" providerId="ADAL" clId="{B6750C09-E05A-4BC6-8F96-26BCAE74B35D}" dt="2022-11-28T17:12:51.178" v="555" actId="47"/>
        <pc:sldMkLst>
          <pc:docMk/>
          <pc:sldMk cId="1242684322" sldId="334"/>
        </pc:sldMkLst>
      </pc:sldChg>
      <pc:sldChg chg="modSp mod">
        <pc:chgData name="Moana Genevey" userId="00e3f74e-7682-423a-b100-bd9d64645295" providerId="ADAL" clId="{B6750C09-E05A-4BC6-8F96-26BCAE74B35D}" dt="2022-11-28T17:23:28.696" v="800" actId="20577"/>
        <pc:sldMkLst>
          <pc:docMk/>
          <pc:sldMk cId="3264908116" sldId="335"/>
        </pc:sldMkLst>
        <pc:spChg chg="mod">
          <ac:chgData name="Moana Genevey" userId="00e3f74e-7682-423a-b100-bd9d64645295" providerId="ADAL" clId="{B6750C09-E05A-4BC6-8F96-26BCAE74B35D}" dt="2022-11-28T17:23:28.696" v="800" actId="20577"/>
          <ac:spMkLst>
            <pc:docMk/>
            <pc:sldMk cId="3264908116" sldId="335"/>
            <ac:spMk id="2" creationId="{00000000-0000-0000-0000-000000000000}"/>
          </ac:spMkLst>
        </pc:spChg>
      </pc:sldChg>
      <pc:sldChg chg="modSp mod setBg modNotesTx">
        <pc:chgData name="Moana Genevey" userId="00e3f74e-7682-423a-b100-bd9d64645295" providerId="ADAL" clId="{B6750C09-E05A-4BC6-8F96-26BCAE74B35D}" dt="2022-11-28T17:21:54.069" v="794" actId="108"/>
        <pc:sldMkLst>
          <pc:docMk/>
          <pc:sldMk cId="1886991917" sldId="336"/>
        </pc:sldMkLst>
        <pc:spChg chg="mod">
          <ac:chgData name="Moana Genevey" userId="00e3f74e-7682-423a-b100-bd9d64645295" providerId="ADAL" clId="{B6750C09-E05A-4BC6-8F96-26BCAE74B35D}" dt="2022-11-28T17:17:32.603" v="684"/>
          <ac:spMkLst>
            <pc:docMk/>
            <pc:sldMk cId="1886991917" sldId="336"/>
            <ac:spMk id="2" creationId="{00000000-0000-0000-0000-000000000000}"/>
          </ac:spMkLst>
        </pc:spChg>
        <pc:spChg chg="mod">
          <ac:chgData name="Moana Genevey" userId="00e3f74e-7682-423a-b100-bd9d64645295" providerId="ADAL" clId="{B6750C09-E05A-4BC6-8F96-26BCAE74B35D}" dt="2022-11-28T17:21:54.069" v="794" actId="108"/>
          <ac:spMkLst>
            <pc:docMk/>
            <pc:sldMk cId="1886991917" sldId="336"/>
            <ac:spMk id="4" creationId="{00000000-0000-0000-0000-000000000000}"/>
          </ac:spMkLst>
        </pc:spChg>
        <pc:spChg chg="mod">
          <ac:chgData name="Moana Genevey" userId="00e3f74e-7682-423a-b100-bd9d64645295" providerId="ADAL" clId="{B6750C09-E05A-4BC6-8F96-26BCAE74B35D}" dt="2022-11-28T17:15:18.094" v="618" actId="20577"/>
          <ac:spMkLst>
            <pc:docMk/>
            <pc:sldMk cId="1886991917" sldId="336"/>
            <ac:spMk id="5" creationId="{00000000-0000-0000-0000-000000000000}"/>
          </ac:spMkLst>
        </pc:spChg>
      </pc:sldChg>
      <pc:sldChg chg="modSp mod modNotesTx">
        <pc:chgData name="Moana Genevey" userId="00e3f74e-7682-423a-b100-bd9d64645295" providerId="ADAL" clId="{B6750C09-E05A-4BC6-8F96-26BCAE74B35D}" dt="2022-11-28T16:10:41.396" v="126"/>
        <pc:sldMkLst>
          <pc:docMk/>
          <pc:sldMk cId="3708471700" sldId="337"/>
        </pc:sldMkLst>
        <pc:spChg chg="mod">
          <ac:chgData name="Moana Genevey" userId="00e3f74e-7682-423a-b100-bd9d64645295" providerId="ADAL" clId="{B6750C09-E05A-4BC6-8F96-26BCAE74B35D}" dt="2022-11-28T16:09:49.836" v="107" actId="113"/>
          <ac:spMkLst>
            <pc:docMk/>
            <pc:sldMk cId="3708471700" sldId="337"/>
            <ac:spMk id="4" creationId="{00000000-0000-0000-0000-000000000000}"/>
          </ac:spMkLst>
        </pc:spChg>
      </pc:sldChg>
      <pc:sldChg chg="add del">
        <pc:chgData name="Moana Genevey" userId="00e3f74e-7682-423a-b100-bd9d64645295" providerId="ADAL" clId="{B6750C09-E05A-4BC6-8F96-26BCAE74B35D}" dt="2022-11-28T17:01:19.342" v="432" actId="47"/>
        <pc:sldMkLst>
          <pc:docMk/>
          <pc:sldMk cId="173050382" sldId="338"/>
        </pc:sldMkLst>
      </pc:sldChg>
      <pc:sldChg chg="modSp add mod">
        <pc:chgData name="Moana Genevey" userId="00e3f74e-7682-423a-b100-bd9d64645295" providerId="ADAL" clId="{B6750C09-E05A-4BC6-8F96-26BCAE74B35D}" dt="2022-11-28T17:03:16.706" v="441" actId="207"/>
        <pc:sldMkLst>
          <pc:docMk/>
          <pc:sldMk cId="2189796728" sldId="339"/>
        </pc:sldMkLst>
        <pc:spChg chg="mod">
          <ac:chgData name="Moana Genevey" userId="00e3f74e-7682-423a-b100-bd9d64645295" providerId="ADAL" clId="{B6750C09-E05A-4BC6-8F96-26BCAE74B35D}" dt="2022-11-28T17:03:16.706" v="441" actId="207"/>
          <ac:spMkLst>
            <pc:docMk/>
            <pc:sldMk cId="2189796728" sldId="339"/>
            <ac:spMk id="4" creationId="{00000000-0000-0000-0000-000000000000}"/>
          </ac:spMkLst>
        </pc:spChg>
        <pc:spChg chg="mod">
          <ac:chgData name="Moana Genevey" userId="00e3f74e-7682-423a-b100-bd9d64645295" providerId="ADAL" clId="{B6750C09-E05A-4BC6-8F96-26BCAE74B35D}" dt="2022-11-28T16:55:26.655" v="402" actId="20577"/>
          <ac:spMkLst>
            <pc:docMk/>
            <pc:sldMk cId="2189796728" sldId="339"/>
            <ac:spMk id="5" creationId="{00000000-0000-0000-0000-000000000000}"/>
          </ac:spMkLst>
        </pc:spChg>
      </pc:sldChg>
      <pc:sldChg chg="addSp modSp add mod modNotesTx">
        <pc:chgData name="Moana Genevey" userId="00e3f74e-7682-423a-b100-bd9d64645295" providerId="ADAL" clId="{B6750C09-E05A-4BC6-8F96-26BCAE74B35D}" dt="2022-11-28T17:10:00.818" v="553" actId="20577"/>
        <pc:sldMkLst>
          <pc:docMk/>
          <pc:sldMk cId="967624369" sldId="340"/>
        </pc:sldMkLst>
        <pc:spChg chg="add mod">
          <ac:chgData name="Moana Genevey" userId="00e3f74e-7682-423a-b100-bd9d64645295" providerId="ADAL" clId="{B6750C09-E05A-4BC6-8F96-26BCAE74B35D}" dt="2022-11-28T17:07:32.227" v="525" actId="1076"/>
          <ac:spMkLst>
            <pc:docMk/>
            <pc:sldMk cId="967624369" sldId="340"/>
            <ac:spMk id="3" creationId="{54EE29AF-092C-62A4-4547-AFDCE7332AF6}"/>
          </ac:spMkLst>
        </pc:spChg>
        <pc:spChg chg="mod">
          <ac:chgData name="Moana Genevey" userId="00e3f74e-7682-423a-b100-bd9d64645295" providerId="ADAL" clId="{B6750C09-E05A-4BC6-8F96-26BCAE74B35D}" dt="2022-11-28T17:07:44.562" v="529" actId="1076"/>
          <ac:spMkLst>
            <pc:docMk/>
            <pc:sldMk cId="967624369" sldId="340"/>
            <ac:spMk id="4" creationId="{00000000-0000-0000-0000-000000000000}"/>
          </ac:spMkLst>
        </pc:spChg>
        <pc:spChg chg="mod">
          <ac:chgData name="Moana Genevey" userId="00e3f74e-7682-423a-b100-bd9d64645295" providerId="ADAL" clId="{B6750C09-E05A-4BC6-8F96-26BCAE74B35D}" dt="2022-11-28T17:04:20.849" v="463" actId="20577"/>
          <ac:spMkLst>
            <pc:docMk/>
            <pc:sldMk cId="967624369" sldId="340"/>
            <ac:spMk id="5" creationId="{00000000-0000-0000-0000-000000000000}"/>
          </ac:spMkLst>
        </pc:spChg>
        <pc:spChg chg="add mod">
          <ac:chgData name="Moana Genevey" userId="00e3f74e-7682-423a-b100-bd9d64645295" providerId="ADAL" clId="{B6750C09-E05A-4BC6-8F96-26BCAE74B35D}" dt="2022-11-28T17:07:49.851" v="531" actId="1076"/>
          <ac:spMkLst>
            <pc:docMk/>
            <pc:sldMk cId="967624369" sldId="340"/>
            <ac:spMk id="6" creationId="{95F8BFEE-892A-AAB3-5F70-D7D96DDA1B61}"/>
          </ac:spMkLst>
        </pc:spChg>
      </pc:sldChg>
      <pc:sldChg chg="modSp add mod setBg modNotesTx">
        <pc:chgData name="Moana Genevey" userId="00e3f74e-7682-423a-b100-bd9d64645295" providerId="ADAL" clId="{B6750C09-E05A-4BC6-8F96-26BCAE74B35D}" dt="2022-11-28T17:29:25.269" v="906" actId="1076"/>
        <pc:sldMkLst>
          <pc:docMk/>
          <pc:sldMk cId="3897530652" sldId="341"/>
        </pc:sldMkLst>
        <pc:spChg chg="mod">
          <ac:chgData name="Moana Genevey" userId="00e3f74e-7682-423a-b100-bd9d64645295" providerId="ADAL" clId="{B6750C09-E05A-4BC6-8F96-26BCAE74B35D}" dt="2022-11-28T17:29:25.269" v="906" actId="1076"/>
          <ac:spMkLst>
            <pc:docMk/>
            <pc:sldMk cId="3897530652" sldId="341"/>
            <ac:spMk id="4" creationId="{00000000-0000-0000-0000-000000000000}"/>
          </ac:spMkLst>
        </pc:spChg>
        <pc:spChg chg="mod">
          <ac:chgData name="Moana Genevey" userId="00e3f74e-7682-423a-b100-bd9d64645295" providerId="ADAL" clId="{B6750C09-E05A-4BC6-8F96-26BCAE74B35D}" dt="2022-11-28T17:27:03.050" v="842" actId="20577"/>
          <ac:spMkLst>
            <pc:docMk/>
            <pc:sldMk cId="3897530652" sldId="341"/>
            <ac:spMk id="5" creationId="{00000000-0000-0000-0000-000000000000}"/>
          </ac:spMkLst>
        </pc:spChg>
      </pc:sldChg>
    </pc:docChg>
  </pc:docChgLst>
  <pc:docChgLst>
    <pc:chgData name="Chiara d'Agni" userId="S::chag@equineteurope.org::03f76273-879d-4113-92d8-e575004433e4" providerId="AD" clId="Web-{6590DD7B-42BE-DE9B-D52F-BEDF47E3BA0D}"/>
    <pc:docChg chg="modSld">
      <pc:chgData name="Chiara d'Agni" userId="S::chag@equineteurope.org::03f76273-879d-4113-92d8-e575004433e4" providerId="AD" clId="Web-{6590DD7B-42BE-DE9B-D52F-BEDF47E3BA0D}" dt="2022-11-29T06:35:34.765" v="18" actId="14100"/>
      <pc:docMkLst>
        <pc:docMk/>
      </pc:docMkLst>
      <pc:sldChg chg="modSp">
        <pc:chgData name="Chiara d'Agni" userId="S::chag@equineteurope.org::03f76273-879d-4113-92d8-e575004433e4" providerId="AD" clId="Web-{6590DD7B-42BE-DE9B-D52F-BEDF47E3BA0D}" dt="2022-11-29T06:34:40.153" v="2" actId="1076"/>
        <pc:sldMkLst>
          <pc:docMk/>
          <pc:sldMk cId="282251326" sldId="318"/>
        </pc:sldMkLst>
        <pc:spChg chg="mod">
          <ac:chgData name="Chiara d'Agni" userId="S::chag@equineteurope.org::03f76273-879d-4113-92d8-e575004433e4" providerId="AD" clId="Web-{6590DD7B-42BE-DE9B-D52F-BEDF47E3BA0D}" dt="2022-11-29T06:34:40.153" v="2" actId="1076"/>
          <ac:spMkLst>
            <pc:docMk/>
            <pc:sldMk cId="282251326" sldId="318"/>
            <ac:spMk id="2" creationId="{00000000-0000-0000-0000-000000000000}"/>
          </ac:spMkLst>
        </pc:spChg>
        <pc:spChg chg="mod">
          <ac:chgData name="Chiara d'Agni" userId="S::chag@equineteurope.org::03f76273-879d-4113-92d8-e575004433e4" providerId="AD" clId="Web-{6590DD7B-42BE-DE9B-D52F-BEDF47E3BA0D}" dt="2022-11-29T06:34:36.356" v="1" actId="1076"/>
          <ac:spMkLst>
            <pc:docMk/>
            <pc:sldMk cId="282251326" sldId="318"/>
            <ac:spMk id="7" creationId="{2B9CA123-473B-4335-A560-1C7DAC5064C1}"/>
          </ac:spMkLst>
        </pc:spChg>
        <pc:spChg chg="mod">
          <ac:chgData name="Chiara d'Agni" userId="S::chag@equineteurope.org::03f76273-879d-4113-92d8-e575004433e4" providerId="AD" clId="Web-{6590DD7B-42BE-DE9B-D52F-BEDF47E3BA0D}" dt="2022-11-29T06:34:29.481" v="0" actId="1076"/>
          <ac:spMkLst>
            <pc:docMk/>
            <pc:sldMk cId="282251326" sldId="318"/>
            <ac:spMk id="8" creationId="{63ACE03D-8070-478B-A36A-A5E569271CCF}"/>
          </ac:spMkLst>
        </pc:spChg>
      </pc:sldChg>
      <pc:sldChg chg="modSp">
        <pc:chgData name="Chiara d'Agni" userId="S::chag@equineteurope.org::03f76273-879d-4113-92d8-e575004433e4" providerId="AD" clId="Web-{6590DD7B-42BE-DE9B-D52F-BEDF47E3BA0D}" dt="2022-11-29T06:35:05.920" v="10" actId="14100"/>
        <pc:sldMkLst>
          <pc:docMk/>
          <pc:sldMk cId="2037339718" sldId="320"/>
        </pc:sldMkLst>
        <pc:spChg chg="mod">
          <ac:chgData name="Chiara d'Agni" userId="S::chag@equineteurope.org::03f76273-879d-4113-92d8-e575004433e4" providerId="AD" clId="Web-{6590DD7B-42BE-DE9B-D52F-BEDF47E3BA0D}" dt="2022-11-29T06:35:05.920" v="10" actId="14100"/>
          <ac:spMkLst>
            <pc:docMk/>
            <pc:sldMk cId="2037339718" sldId="320"/>
            <ac:spMk id="4" creationId="{00000000-0000-0000-0000-000000000000}"/>
          </ac:spMkLst>
        </pc:spChg>
      </pc:sldChg>
      <pc:sldChg chg="modSp">
        <pc:chgData name="Chiara d'Agni" userId="S::chag@equineteurope.org::03f76273-879d-4113-92d8-e575004433e4" providerId="AD" clId="Web-{6590DD7B-42BE-DE9B-D52F-BEDF47E3BA0D}" dt="2022-11-29T06:35:34.765" v="18" actId="14100"/>
        <pc:sldMkLst>
          <pc:docMk/>
          <pc:sldMk cId="3708471700" sldId="337"/>
        </pc:sldMkLst>
        <pc:spChg chg="mod">
          <ac:chgData name="Chiara d'Agni" userId="S::chag@equineteurope.org::03f76273-879d-4113-92d8-e575004433e4" providerId="AD" clId="Web-{6590DD7B-42BE-DE9B-D52F-BEDF47E3BA0D}" dt="2022-11-29T06:35:34.765" v="18" actId="14100"/>
          <ac:spMkLst>
            <pc:docMk/>
            <pc:sldMk cId="3708471700" sldId="337"/>
            <ac:spMk id="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086F899-A76A-CE4E-AD97-52DD8F1982E6}" type="datetime1">
              <a:rPr lang="fr-BE" smtClean="0"/>
              <a:t>14-12-22</a:t>
            </a:fld>
            <a:endParaRPr lang="fr-F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4F4B5210-216E-CA46-ADC5-71177F4BCD13}" type="slidenum">
              <a:rPr lang="fr-FR" smtClean="0"/>
              <a:t>‹#›</a:t>
            </a:fld>
            <a:endParaRPr lang="fr-FR"/>
          </a:p>
        </p:txBody>
      </p:sp>
    </p:spTree>
    <p:extLst>
      <p:ext uri="{BB962C8B-B14F-4D97-AF65-F5344CB8AC3E}">
        <p14:creationId xmlns:p14="http://schemas.microsoft.com/office/powerpoint/2010/main" val="20210007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31662B1-1ABD-0145-B0C0-DC4EB50F9F25}" type="datetime1">
              <a:rPr lang="fr-BE" smtClean="0"/>
              <a:t>14-12-22</a:t>
            </a:fld>
            <a:endParaRPr lang="fr-FR"/>
          </a:p>
        </p:txBody>
      </p:sp>
      <p:sp>
        <p:nvSpPr>
          <p:cNvPr id="4" name="Espace réservé de l'image des diapositives 3"/>
          <p:cNvSpPr>
            <a:spLocks noGrp="1" noRot="1" noChangeAspect="1"/>
          </p:cNvSpPr>
          <p:nvPr>
            <p:ph type="sldImg" idx="2"/>
          </p:nvPr>
        </p:nvSpPr>
        <p:spPr>
          <a:xfrm>
            <a:off x="420688" y="744538"/>
            <a:ext cx="5956300"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761FB2E-1B10-C84B-B0AA-85687548D42D}" type="slidenum">
              <a:rPr lang="fr-FR" smtClean="0"/>
              <a:t>‹#›</a:t>
            </a:fld>
            <a:endParaRPr lang="fr-FR"/>
          </a:p>
        </p:txBody>
      </p:sp>
    </p:spTree>
    <p:extLst>
      <p:ext uri="{BB962C8B-B14F-4D97-AF65-F5344CB8AC3E}">
        <p14:creationId xmlns:p14="http://schemas.microsoft.com/office/powerpoint/2010/main" val="355361955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nl-BE" sz="1800" b="0" i="0" u="none" strike="noStrike" dirty="0">
                <a:solidFill>
                  <a:srgbClr val="000000"/>
                </a:solidFill>
                <a:effectLst/>
                <a:latin typeface="Arial" panose="020B0604020202020204" pitchFamily="34" charset="0"/>
              </a:rPr>
              <a:t>7 equality </a:t>
            </a:r>
            <a:r>
              <a:rPr lang="nl-BE" sz="1800" b="0" i="0" u="none" strike="noStrike" dirty="0" err="1">
                <a:solidFill>
                  <a:srgbClr val="000000"/>
                </a:solidFill>
                <a:effectLst/>
                <a:latin typeface="Arial" panose="020B0604020202020204" pitchFamily="34" charset="0"/>
              </a:rPr>
              <a:t>bodies</a:t>
            </a:r>
            <a:r>
              <a:rPr lang="nl-BE" sz="1800" b="0" i="0" u="none" strike="noStrike" dirty="0">
                <a:solidFill>
                  <a:srgbClr val="000000"/>
                </a:solidFill>
                <a:effectLst/>
                <a:latin typeface="Arial" panose="020B0604020202020204" pitchFamily="34" charset="0"/>
              </a:rPr>
              <a:t>: Spain, Germany, Denmark, CZ, CIG in Portugal, Slovakia </a:t>
            </a:r>
            <a:br>
              <a:rPr lang="nl-BE" sz="1800" b="0" i="0" u="none" strike="noStrike" dirty="0">
                <a:solidFill>
                  <a:srgbClr val="000000"/>
                </a:solidFill>
                <a:effectLst/>
                <a:latin typeface="Arial" panose="020B0604020202020204" pitchFamily="34" charset="0"/>
              </a:rPr>
            </a:br>
            <a:r>
              <a:rPr lang="nl-BE" sz="1800" b="0" i="0" u="none" strike="noStrike" dirty="0">
                <a:solidFill>
                  <a:srgbClr val="000000"/>
                </a:solidFill>
                <a:effectLst/>
                <a:latin typeface="Arial" panose="020B0604020202020204" pitchFamily="34" charset="0"/>
              </a:rPr>
              <a:t>10 </a:t>
            </a:r>
            <a:r>
              <a:rPr lang="nl-BE" sz="1800" b="0" i="0" u="none" strike="noStrike" dirty="0" err="1">
                <a:solidFill>
                  <a:srgbClr val="000000"/>
                </a:solidFill>
                <a:effectLst/>
                <a:latin typeface="Arial" panose="020B0604020202020204" pitchFamily="34" charset="0"/>
              </a:rPr>
              <a:t>NEBs</a:t>
            </a:r>
            <a:r>
              <a:rPr lang="nl-BE" sz="1800" b="0" i="0" u="none" strike="noStrike" dirty="0">
                <a:solidFill>
                  <a:srgbClr val="000000"/>
                </a:solidFill>
                <a:effectLst/>
                <a:latin typeface="Arial" panose="020B0604020202020204" pitchFamily="34" charset="0"/>
              </a:rPr>
              <a:t>: Croatia, Sweden, Lithuania, Austria, Bosnia </a:t>
            </a:r>
            <a:r>
              <a:rPr lang="nl-BE" sz="1800" b="0" i="0" u="none" strike="noStrike" dirty="0" err="1">
                <a:solidFill>
                  <a:srgbClr val="000000"/>
                </a:solidFill>
                <a:effectLst/>
                <a:latin typeface="Arial" panose="020B0604020202020204" pitchFamily="34" charset="0"/>
              </a:rPr>
              <a:t>and</a:t>
            </a:r>
            <a:r>
              <a:rPr lang="nl-BE" sz="1800" b="0" i="0" u="none" strike="noStrike" dirty="0">
                <a:solidFill>
                  <a:srgbClr val="000000"/>
                </a:solidFill>
                <a:effectLst/>
                <a:latin typeface="Arial" panose="020B0604020202020204" pitchFamily="34" charset="0"/>
              </a:rPr>
              <a:t> Herzegovina, Latvia, Cyprus, Hungary, Greece </a:t>
            </a:r>
            <a:r>
              <a:rPr lang="nl-BE" sz="1800" b="0" i="0" u="none" strike="noStrike" dirty="0" err="1">
                <a:solidFill>
                  <a:srgbClr val="000000"/>
                </a:solidFill>
                <a:effectLst/>
                <a:latin typeface="Arial" panose="020B0604020202020204" pitchFamily="34" charset="0"/>
              </a:rPr>
              <a:t>and</a:t>
            </a:r>
            <a:r>
              <a:rPr lang="nl-BE" sz="1800" b="0" i="0" u="none" strike="noStrike" dirty="0">
                <a:solidFill>
                  <a:srgbClr val="000000"/>
                </a:solidFill>
                <a:effectLst/>
                <a:latin typeface="Arial" panose="020B0604020202020204" pitchFamily="34" charset="0"/>
              </a:rPr>
              <a:t> Slovenia</a:t>
            </a:r>
            <a:endParaRPr lang="en-BE" dirty="0"/>
          </a:p>
        </p:txBody>
      </p:sp>
      <p:sp>
        <p:nvSpPr>
          <p:cNvPr id="4" name="Espace réservé du numéro de diapositive 3"/>
          <p:cNvSpPr>
            <a:spLocks noGrp="1"/>
          </p:cNvSpPr>
          <p:nvPr>
            <p:ph type="sldNum" sz="quarter" idx="5"/>
          </p:nvPr>
        </p:nvSpPr>
        <p:spPr/>
        <p:txBody>
          <a:bodyPr/>
          <a:lstStyle/>
          <a:p>
            <a:fld id="{D761FB2E-1B10-C84B-B0AA-85687548D42D}" type="slidenum">
              <a:rPr lang="fr-FR" smtClean="0"/>
              <a:t>5</a:t>
            </a:fld>
            <a:endParaRPr lang="fr-FR"/>
          </a:p>
        </p:txBody>
      </p:sp>
    </p:spTree>
    <p:extLst>
      <p:ext uri="{BB962C8B-B14F-4D97-AF65-F5344CB8AC3E}">
        <p14:creationId xmlns:p14="http://schemas.microsoft.com/office/powerpoint/2010/main" val="1399238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6 </a:t>
            </a:r>
            <a:r>
              <a:rPr lang="fr-BE" dirty="0" err="1"/>
              <a:t>NEBs</a:t>
            </a:r>
            <a:r>
              <a:rPr lang="fr-BE" dirty="0"/>
              <a:t>: </a:t>
            </a:r>
            <a:r>
              <a:rPr lang="nl-BE" sz="1800" b="0" i="0" u="none" strike="noStrike" dirty="0">
                <a:solidFill>
                  <a:srgbClr val="000000"/>
                </a:solidFill>
                <a:effectLst/>
                <a:latin typeface="Arial" panose="020B0604020202020204" pitchFamily="34" charset="0"/>
              </a:rPr>
              <a:t>Sweden, Lithuania, Austria, Latvia, Cyprus </a:t>
            </a:r>
            <a:r>
              <a:rPr lang="nl-BE" sz="1800" b="0" i="0" u="none" strike="noStrike" dirty="0" err="1">
                <a:solidFill>
                  <a:srgbClr val="000000"/>
                </a:solidFill>
                <a:effectLst/>
                <a:latin typeface="Arial" panose="020B0604020202020204" pitchFamily="34" charset="0"/>
              </a:rPr>
              <a:t>and</a:t>
            </a:r>
            <a:r>
              <a:rPr lang="nl-BE" sz="1800" b="0" i="0" u="none" strike="noStrike" dirty="0">
                <a:solidFill>
                  <a:srgbClr val="000000"/>
                </a:solidFill>
                <a:effectLst/>
                <a:latin typeface="Arial" panose="020B0604020202020204" pitchFamily="34" charset="0"/>
              </a:rPr>
              <a:t> Greece</a:t>
            </a:r>
          </a:p>
          <a:p>
            <a:r>
              <a:rPr lang="nl-BE" sz="1800" b="0" i="0" u="none" strike="noStrike" dirty="0">
                <a:solidFill>
                  <a:srgbClr val="000000"/>
                </a:solidFill>
                <a:effectLst/>
                <a:latin typeface="Arial" panose="020B0604020202020204" pitchFamily="34" charset="0"/>
              </a:rPr>
              <a:t>4 </a:t>
            </a:r>
            <a:r>
              <a:rPr lang="nl-BE" sz="1800" b="0" i="0" u="none" strike="noStrike" dirty="0" err="1">
                <a:solidFill>
                  <a:srgbClr val="000000"/>
                </a:solidFill>
                <a:effectLst/>
                <a:latin typeface="Arial" panose="020B0604020202020204" pitchFamily="34" charset="0"/>
              </a:rPr>
              <a:t>Nebs</a:t>
            </a:r>
            <a:r>
              <a:rPr lang="nl-BE" sz="1800" b="0" i="0" u="none" strike="noStrike" dirty="0">
                <a:solidFill>
                  <a:srgbClr val="000000"/>
                </a:solidFill>
                <a:effectLst/>
                <a:latin typeface="Arial" panose="020B0604020202020204" pitchFamily="34" charset="0"/>
              </a:rPr>
              <a:t>: </a:t>
            </a:r>
            <a:r>
              <a:rPr lang="en-US" sz="1800" b="0" i="0" u="none" strike="noStrike" dirty="0">
                <a:solidFill>
                  <a:srgbClr val="000000"/>
                </a:solidFill>
                <a:effectLst/>
                <a:latin typeface="Arial" panose="020B0604020202020204" pitchFamily="34" charset="0"/>
              </a:rPr>
              <a:t>Austria, Bosnia and Herzegovina, Lithuania and Greece</a:t>
            </a:r>
            <a:endParaRPr lang="en-BE" dirty="0"/>
          </a:p>
        </p:txBody>
      </p:sp>
      <p:sp>
        <p:nvSpPr>
          <p:cNvPr id="4" name="Espace réservé du numéro de diapositive 3"/>
          <p:cNvSpPr>
            <a:spLocks noGrp="1"/>
          </p:cNvSpPr>
          <p:nvPr>
            <p:ph type="sldNum" sz="quarter" idx="5"/>
          </p:nvPr>
        </p:nvSpPr>
        <p:spPr/>
        <p:txBody>
          <a:bodyPr/>
          <a:lstStyle/>
          <a:p>
            <a:fld id="{D761FB2E-1B10-C84B-B0AA-85687548D42D}" type="slidenum">
              <a:rPr lang="fr-FR" smtClean="0"/>
              <a:t>6</a:t>
            </a:fld>
            <a:endParaRPr lang="fr-FR"/>
          </a:p>
        </p:txBody>
      </p:sp>
    </p:spTree>
    <p:extLst>
      <p:ext uri="{BB962C8B-B14F-4D97-AF65-F5344CB8AC3E}">
        <p14:creationId xmlns:p14="http://schemas.microsoft.com/office/powerpoint/2010/main" val="3657850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9 </a:t>
            </a:r>
            <a:r>
              <a:rPr lang="fr-BE" dirty="0" err="1"/>
              <a:t>NEBs</a:t>
            </a:r>
            <a:r>
              <a:rPr lang="fr-BE" dirty="0"/>
              <a:t>: </a:t>
            </a:r>
            <a:r>
              <a:rPr lang="en-US" sz="1200" b="0" i="0" dirty="0">
                <a:solidFill>
                  <a:srgbClr val="000000"/>
                </a:solidFill>
                <a:effectLst/>
                <a:latin typeface="Calibri Light" panose="020F0302020204030204" pitchFamily="34" charset="0"/>
              </a:rPr>
              <a:t>namely equality bodies in </a:t>
            </a:r>
            <a:r>
              <a:rPr lang="en-US" sz="1200" b="1" i="0" dirty="0">
                <a:solidFill>
                  <a:schemeClr val="accent3"/>
                </a:solidFill>
                <a:effectLst/>
                <a:latin typeface="Calibri Light" panose="020F0302020204030204" pitchFamily="34" charset="0"/>
              </a:rPr>
              <a:t>Croatia, Spain, Belgium, Portugal, Denmark, Lithuania and Malta, Slovenia and BH</a:t>
            </a:r>
            <a:r>
              <a:rPr lang="en-US" sz="1200" b="0" i="0" dirty="0">
                <a:solidFill>
                  <a:srgbClr val="000000"/>
                </a:solidFill>
                <a:effectLst/>
                <a:latin typeface="Calibri Light" panose="020F0302020204030204" pitchFamily="34" charset="0"/>
              </a:rPr>
              <a:t>.  </a:t>
            </a:r>
          </a:p>
          <a:p>
            <a:r>
              <a:rPr lang="en-US" sz="1200" b="0" i="0" dirty="0">
                <a:solidFill>
                  <a:srgbClr val="000000"/>
                </a:solidFill>
                <a:effectLst/>
                <a:latin typeface="Calibri Light" panose="020F0302020204030204" pitchFamily="34" charset="0"/>
              </a:rPr>
              <a:t>5 NEBs: in </a:t>
            </a:r>
            <a:r>
              <a:rPr lang="en-US" sz="1200" b="1" i="0" dirty="0">
                <a:solidFill>
                  <a:schemeClr val="accent3"/>
                </a:solidFill>
                <a:effectLst/>
                <a:latin typeface="Calibri Light" panose="020F0302020204030204" pitchFamily="34" charset="0"/>
              </a:rPr>
              <a:t>Croatia, Belgium, Germany, Hungary and Greece </a:t>
            </a:r>
          </a:p>
          <a:p>
            <a:endParaRPr lang="en-US" sz="1200" b="1" i="0" dirty="0">
              <a:solidFill>
                <a:schemeClr val="accent3"/>
              </a:solidFill>
              <a:effectLst/>
              <a:latin typeface="Calibri Light" panose="020F0302020204030204" pitchFamily="34" charset="0"/>
            </a:endParaRPr>
          </a:p>
          <a:p>
            <a:pPr rtl="0">
              <a:spcBef>
                <a:spcPts val="1200"/>
              </a:spcBef>
              <a:spcAft>
                <a:spcPts val="1200"/>
              </a:spcAft>
            </a:pPr>
            <a:r>
              <a:rPr lang="en-US" sz="1800" b="1" i="0" u="none" strike="noStrike" dirty="0">
                <a:solidFill>
                  <a:srgbClr val="000000"/>
                </a:solidFill>
                <a:effectLst/>
                <a:latin typeface="Arial" panose="020B0604020202020204" pitchFamily="34" charset="0"/>
              </a:rPr>
              <a:t>NEBs as monitoring bodies?</a:t>
            </a:r>
            <a:endParaRPr lang="en-US" b="1" dirty="0">
              <a:effectLst/>
            </a:endParaRPr>
          </a:p>
          <a:p>
            <a:pPr rtl="0">
              <a:spcBef>
                <a:spcPts val="1200"/>
              </a:spcBef>
              <a:spcAft>
                <a:spcPts val="1200"/>
              </a:spcAft>
            </a:pPr>
            <a:r>
              <a:rPr lang="en-US" sz="1800" b="0" i="0" u="none" strike="noStrike" dirty="0">
                <a:solidFill>
                  <a:srgbClr val="000000"/>
                </a:solidFill>
                <a:effectLst/>
                <a:latin typeface="Arial" panose="020B0604020202020204" pitchFamily="34" charset="0"/>
              </a:rPr>
              <a:t>The NEBs expressed very divergent opinions on whether they would like to be designated as monitoring bodies under the proposed directive (Art. 26). Almost half of NEBs were for and half were against adopting this competency. Some did not express an opinion.</a:t>
            </a:r>
            <a:endParaRPr lang="en-US" b="0" dirty="0">
              <a:effectLst/>
            </a:endParaRPr>
          </a:p>
          <a:p>
            <a:pPr rtl="0">
              <a:spcBef>
                <a:spcPts val="1200"/>
              </a:spcBef>
              <a:spcAft>
                <a:spcPts val="1200"/>
              </a:spcAft>
            </a:pPr>
            <a:r>
              <a:rPr lang="en-US" sz="1800" b="0" i="0" u="none" strike="noStrike" dirty="0">
                <a:solidFill>
                  <a:srgbClr val="000000"/>
                </a:solidFill>
                <a:effectLst/>
                <a:latin typeface="Arial" panose="020B0604020202020204" pitchFamily="34" charset="0"/>
              </a:rPr>
              <a:t> </a:t>
            </a:r>
            <a:r>
              <a:rPr lang="en-US" sz="1800" b="1" i="0" u="none" strike="noStrike" dirty="0">
                <a:solidFill>
                  <a:srgbClr val="000000"/>
                </a:solidFill>
                <a:effectLst/>
                <a:latin typeface="Arial" panose="020B0604020202020204" pitchFamily="34" charset="0"/>
              </a:rPr>
              <a:t>Arguments </a:t>
            </a:r>
            <a:r>
              <a:rPr lang="en-US" sz="1800" b="1" i="1" u="none" strike="noStrike" dirty="0">
                <a:solidFill>
                  <a:srgbClr val="000000"/>
                </a:solidFill>
                <a:effectLst/>
                <a:latin typeface="Arial" panose="020B0604020202020204" pitchFamily="34" charset="0"/>
              </a:rPr>
              <a:t>for</a:t>
            </a:r>
            <a:r>
              <a:rPr lang="en-US" sz="1800" b="0" i="0" u="none" strike="noStrike" dirty="0">
                <a:solidFill>
                  <a:srgbClr val="000000"/>
                </a:solidFill>
                <a:effectLst/>
                <a:latin typeface="Arial" panose="020B0604020202020204" pitchFamily="34" charset="0"/>
              </a:rPr>
              <a:t> the adoption of the competency were the following:</a:t>
            </a:r>
            <a:endParaRPr lang="en-US" b="0" dirty="0">
              <a:effectLst/>
            </a:endParaRPr>
          </a:p>
          <a:p>
            <a:pPr rtl="0">
              <a:spcBef>
                <a:spcPts val="1200"/>
              </a:spcBef>
              <a:spcAft>
                <a:spcPts val="1200"/>
              </a:spcAft>
            </a:pPr>
            <a:r>
              <a:rPr lang="en-US" sz="1800" b="0" i="0" u="none" strike="noStrike" dirty="0">
                <a:solidFill>
                  <a:srgbClr val="000000"/>
                </a:solidFill>
                <a:effectLst/>
                <a:latin typeface="Arial" panose="020B0604020202020204" pitchFamily="34" charset="0"/>
              </a:rPr>
              <a:t> ·</a:t>
            </a:r>
            <a:r>
              <a:rPr lang="en-US" sz="1800" b="0" i="0" u="none" strike="noStrike" dirty="0">
                <a:solidFill>
                  <a:srgbClr val="000000"/>
                </a:solidFill>
                <a:effectLst/>
                <a:latin typeface="Times New Roman" panose="02020603050405020304" pitchFamily="18" charset="0"/>
              </a:rPr>
              <a:t>         </a:t>
            </a:r>
            <a:r>
              <a:rPr lang="en-US" sz="1800" b="0" i="0" u="none" strike="noStrike" dirty="0">
                <a:solidFill>
                  <a:srgbClr val="000000"/>
                </a:solidFill>
                <a:effectLst/>
                <a:latin typeface="Arial" panose="020B0604020202020204" pitchFamily="34" charset="0"/>
              </a:rPr>
              <a:t>NEBs </a:t>
            </a:r>
            <a:r>
              <a:rPr lang="en-US" sz="1800" b="0" i="0" u="none" strike="noStrike" dirty="0" err="1">
                <a:solidFill>
                  <a:srgbClr val="000000"/>
                </a:solidFill>
                <a:effectLst/>
                <a:latin typeface="Arial" panose="020B0604020202020204" pitchFamily="34" charset="0"/>
              </a:rPr>
              <a:t>posess</a:t>
            </a:r>
            <a:r>
              <a:rPr lang="en-US" sz="1800" b="0" i="0" u="none" strike="noStrike" dirty="0">
                <a:solidFill>
                  <a:srgbClr val="000000"/>
                </a:solidFill>
                <a:effectLst/>
                <a:latin typeface="Arial" panose="020B0604020202020204" pitchFamily="34" charset="0"/>
              </a:rPr>
              <a:t> expertise in the field of gender equality and wage equality</a:t>
            </a:r>
            <a:endParaRPr lang="en-US" b="0" dirty="0">
              <a:effectLst/>
            </a:endParaRPr>
          </a:p>
          <a:p>
            <a:pPr indent="-228600" rtl="0">
              <a:spcBef>
                <a:spcPts val="1200"/>
              </a:spcBef>
              <a:spcAft>
                <a:spcPts val="1200"/>
              </a:spcAft>
            </a:pPr>
            <a:r>
              <a:rPr lang="en-US" sz="1800" b="0" i="0" u="none" strike="noStrike" dirty="0">
                <a:solidFill>
                  <a:srgbClr val="000000"/>
                </a:solidFill>
                <a:effectLst/>
                <a:latin typeface="Arial" panose="020B0604020202020204" pitchFamily="34" charset="0"/>
              </a:rPr>
              <a:t>·</a:t>
            </a:r>
            <a:r>
              <a:rPr lang="en-US" sz="1800" b="0" i="0" u="none" strike="noStrike" dirty="0">
                <a:solidFill>
                  <a:srgbClr val="000000"/>
                </a:solidFill>
                <a:effectLst/>
                <a:latin typeface="Times New Roman" panose="02020603050405020304" pitchFamily="18" charset="0"/>
              </a:rPr>
              <a:t>         </a:t>
            </a:r>
            <a:r>
              <a:rPr lang="en-US" sz="1800" b="0" i="0" u="none" strike="noStrike" dirty="0">
                <a:solidFill>
                  <a:srgbClr val="000000"/>
                </a:solidFill>
                <a:effectLst/>
                <a:latin typeface="Arial" panose="020B0604020202020204" pitchFamily="34" charset="0"/>
              </a:rPr>
              <a:t>NEBs also have competencies in information and awareness raising</a:t>
            </a:r>
            <a:endParaRPr lang="en-US" b="0" dirty="0">
              <a:effectLst/>
            </a:endParaRPr>
          </a:p>
          <a:p>
            <a:pPr indent="-228600" rtl="0">
              <a:spcBef>
                <a:spcPts val="1200"/>
              </a:spcBef>
              <a:spcAft>
                <a:spcPts val="1200"/>
              </a:spcAft>
            </a:pPr>
            <a:r>
              <a:rPr lang="en-US" sz="1800" b="0" i="0" u="none" strike="noStrike" dirty="0">
                <a:solidFill>
                  <a:srgbClr val="000000"/>
                </a:solidFill>
                <a:effectLst/>
                <a:latin typeface="Arial" panose="020B0604020202020204" pitchFamily="34" charset="0"/>
              </a:rPr>
              <a:t>·</a:t>
            </a:r>
            <a:r>
              <a:rPr lang="en-US" sz="1800" b="0" i="0" u="none" strike="noStrike" dirty="0">
                <a:solidFill>
                  <a:srgbClr val="000000"/>
                </a:solidFill>
                <a:effectLst/>
                <a:latin typeface="Times New Roman" panose="02020603050405020304" pitchFamily="18" charset="0"/>
              </a:rPr>
              <a:t>         </a:t>
            </a:r>
            <a:r>
              <a:rPr lang="en-US" sz="1800" b="0" i="0" u="none" strike="noStrike" dirty="0">
                <a:solidFill>
                  <a:srgbClr val="000000"/>
                </a:solidFill>
                <a:effectLst/>
                <a:latin typeface="Arial" panose="020B0604020202020204" pitchFamily="34" charset="0"/>
              </a:rPr>
              <a:t>The additional collection of data and good practices could improve the NEB´s promotional work</a:t>
            </a:r>
            <a:endParaRPr lang="en-US" b="0" dirty="0">
              <a:effectLst/>
            </a:endParaRPr>
          </a:p>
          <a:p>
            <a:pPr indent="-228600" rtl="0">
              <a:spcBef>
                <a:spcPts val="1200"/>
              </a:spcBef>
              <a:spcAft>
                <a:spcPts val="1200"/>
              </a:spcAft>
            </a:pPr>
            <a:r>
              <a:rPr lang="en-US" sz="1800" b="0" i="0" u="none" strike="noStrike" dirty="0">
                <a:solidFill>
                  <a:srgbClr val="000000"/>
                </a:solidFill>
                <a:effectLst/>
                <a:latin typeface="Arial" panose="020B0604020202020204" pitchFamily="34" charset="0"/>
              </a:rPr>
              <a:t>·</a:t>
            </a:r>
            <a:r>
              <a:rPr lang="en-US" sz="1800" b="0" i="0" u="none" strike="noStrike" dirty="0">
                <a:solidFill>
                  <a:srgbClr val="000000"/>
                </a:solidFill>
                <a:effectLst/>
                <a:latin typeface="Times New Roman" panose="02020603050405020304" pitchFamily="18" charset="0"/>
              </a:rPr>
              <a:t>         </a:t>
            </a:r>
            <a:r>
              <a:rPr lang="en-US" sz="1800" b="0" i="0" u="none" strike="noStrike" dirty="0">
                <a:solidFill>
                  <a:srgbClr val="000000"/>
                </a:solidFill>
                <a:effectLst/>
                <a:latin typeface="Arial" panose="020B0604020202020204" pitchFamily="34" charset="0"/>
              </a:rPr>
              <a:t>Potential strengthening of NEBs</a:t>
            </a:r>
            <a:endParaRPr lang="en-US" b="0" dirty="0">
              <a:effectLst/>
            </a:endParaRPr>
          </a:p>
          <a:p>
            <a:pPr indent="-228600" rtl="0">
              <a:spcBef>
                <a:spcPts val="1200"/>
              </a:spcBef>
              <a:spcAft>
                <a:spcPts val="1200"/>
              </a:spcAft>
            </a:pPr>
            <a:r>
              <a:rPr lang="en-US" sz="1800" b="0" i="0" u="none" strike="noStrike" dirty="0">
                <a:solidFill>
                  <a:srgbClr val="000000"/>
                </a:solidFill>
                <a:effectLst/>
                <a:latin typeface="Arial" panose="020B0604020202020204" pitchFamily="34" charset="0"/>
              </a:rPr>
              <a:t>·</a:t>
            </a:r>
            <a:r>
              <a:rPr lang="en-US" sz="1800" b="0" i="0" u="none" strike="noStrike" dirty="0">
                <a:solidFill>
                  <a:srgbClr val="000000"/>
                </a:solidFill>
                <a:effectLst/>
                <a:latin typeface="Times New Roman" panose="02020603050405020304" pitchFamily="18" charset="0"/>
              </a:rPr>
              <a:t>         </a:t>
            </a:r>
            <a:r>
              <a:rPr lang="en-US" sz="1800" b="0" i="0" u="none" strike="noStrike" dirty="0">
                <a:solidFill>
                  <a:srgbClr val="000000"/>
                </a:solidFill>
                <a:effectLst/>
                <a:latin typeface="Arial" panose="020B0604020202020204" pitchFamily="34" charset="0"/>
              </a:rPr>
              <a:t>Avoiding the duplication of structures</a:t>
            </a:r>
            <a:endParaRPr lang="en-US" b="0" dirty="0">
              <a:effectLst/>
            </a:endParaRPr>
          </a:p>
          <a:p>
            <a:pPr rtl="0">
              <a:spcBef>
                <a:spcPts val="1200"/>
              </a:spcBef>
              <a:spcAft>
                <a:spcPts val="1200"/>
              </a:spcAft>
            </a:pPr>
            <a:r>
              <a:rPr lang="en-US" sz="1800" b="0" i="0" u="none" strike="noStrike" dirty="0">
                <a:solidFill>
                  <a:srgbClr val="000000"/>
                </a:solidFill>
                <a:effectLst/>
                <a:latin typeface="Arial" panose="020B0604020202020204" pitchFamily="34" charset="0"/>
              </a:rPr>
              <a:t>Most NEBs expressed their concern about the additional work load that would arise with this new competency. Thus, they expressed the clear demand for significant </a:t>
            </a:r>
            <a:r>
              <a:rPr lang="en-US" sz="1800" b="1" i="0" u="none" strike="noStrike" dirty="0">
                <a:solidFill>
                  <a:srgbClr val="000000"/>
                </a:solidFill>
                <a:effectLst/>
                <a:latin typeface="Arial" panose="020B0604020202020204" pitchFamily="34" charset="0"/>
              </a:rPr>
              <a:t>additional human and financial resources</a:t>
            </a:r>
            <a:r>
              <a:rPr lang="en-US" sz="1800" b="0" i="0" u="none" strike="noStrike" dirty="0">
                <a:solidFill>
                  <a:srgbClr val="000000"/>
                </a:solidFill>
                <a:effectLst/>
                <a:latin typeface="Arial" panose="020B0604020202020204" pitchFamily="34" charset="0"/>
              </a:rPr>
              <a:t> in case this mandate should be adopted by them.</a:t>
            </a:r>
            <a:endParaRPr lang="en-US" b="0" dirty="0">
              <a:effectLst/>
            </a:endParaRPr>
          </a:p>
          <a:p>
            <a:pPr rtl="0">
              <a:spcBef>
                <a:spcPts val="1200"/>
              </a:spcBef>
              <a:spcAft>
                <a:spcPts val="1200"/>
              </a:spcAft>
            </a:pPr>
            <a:r>
              <a:rPr lang="en-US" sz="1800" b="0" i="0" u="none" strike="noStrike" dirty="0">
                <a:solidFill>
                  <a:srgbClr val="000000"/>
                </a:solidFill>
                <a:effectLst/>
                <a:latin typeface="Arial" panose="020B0604020202020204" pitchFamily="34" charset="0"/>
              </a:rPr>
              <a:t> </a:t>
            </a:r>
            <a:r>
              <a:rPr lang="en-US" sz="1800" b="1" i="0" u="none" strike="noStrike" dirty="0">
                <a:solidFill>
                  <a:srgbClr val="000000"/>
                </a:solidFill>
                <a:effectLst/>
                <a:latin typeface="Arial" panose="020B0604020202020204" pitchFamily="34" charset="0"/>
              </a:rPr>
              <a:t>Arguments </a:t>
            </a:r>
            <a:r>
              <a:rPr lang="en-US" sz="1800" b="1" i="1" u="none" strike="noStrike" dirty="0">
                <a:solidFill>
                  <a:srgbClr val="000000"/>
                </a:solidFill>
                <a:effectLst/>
                <a:latin typeface="Arial" panose="020B0604020202020204" pitchFamily="34" charset="0"/>
              </a:rPr>
              <a:t>against</a:t>
            </a:r>
            <a:r>
              <a:rPr lang="en-US" sz="1800" b="0" i="0" u="none" strike="noStrike" dirty="0">
                <a:solidFill>
                  <a:srgbClr val="000000"/>
                </a:solidFill>
                <a:effectLst/>
                <a:latin typeface="Arial" panose="020B0604020202020204" pitchFamily="34" charset="0"/>
              </a:rPr>
              <a:t> the adoption of the competency were the following:</a:t>
            </a:r>
            <a:endParaRPr lang="en-US" b="0" dirty="0">
              <a:effectLst/>
            </a:endParaRPr>
          </a:p>
          <a:p>
            <a:pPr marL="457200" rtl="0">
              <a:spcBef>
                <a:spcPts val="1200"/>
              </a:spcBef>
              <a:spcAft>
                <a:spcPts val="1200"/>
              </a:spcAft>
            </a:pPr>
            <a:r>
              <a:rPr lang="en-US" sz="1800" b="0" i="0" u="none" strike="noStrike" dirty="0">
                <a:solidFill>
                  <a:srgbClr val="000000"/>
                </a:solidFill>
                <a:effectLst/>
                <a:latin typeface="Arial" panose="020B0604020202020204" pitchFamily="34" charset="0"/>
              </a:rPr>
              <a:t> ·</a:t>
            </a:r>
            <a:r>
              <a:rPr lang="en-US" sz="1800" b="0" i="0" u="none" strike="noStrike" dirty="0">
                <a:solidFill>
                  <a:srgbClr val="000000"/>
                </a:solidFill>
                <a:effectLst/>
                <a:latin typeface="Times New Roman" panose="02020603050405020304" pitchFamily="18" charset="0"/>
              </a:rPr>
              <a:t>         </a:t>
            </a:r>
            <a:r>
              <a:rPr lang="en-US" sz="1800" b="0" i="0" u="none" strike="noStrike" dirty="0">
                <a:solidFill>
                  <a:srgbClr val="000000"/>
                </a:solidFill>
                <a:effectLst/>
                <a:latin typeface="Arial" panose="020B0604020202020204" pitchFamily="34" charset="0"/>
              </a:rPr>
              <a:t>NEBs could stay more focused on seeking pathways to justice including strategic litigation</a:t>
            </a:r>
            <a:endParaRPr lang="en-US" b="0" dirty="0">
              <a:effectLst/>
            </a:endParaRPr>
          </a:p>
          <a:p>
            <a:pPr marL="495300" indent="-228600" rtl="0">
              <a:spcBef>
                <a:spcPts val="1200"/>
              </a:spcBef>
              <a:spcAft>
                <a:spcPts val="1200"/>
              </a:spcAft>
            </a:pPr>
            <a:r>
              <a:rPr lang="en-US" sz="1800" b="0" i="0" u="none" strike="noStrike" dirty="0">
                <a:solidFill>
                  <a:srgbClr val="000000"/>
                </a:solidFill>
                <a:effectLst/>
                <a:latin typeface="Arial" panose="020B0604020202020204" pitchFamily="34" charset="0"/>
              </a:rPr>
              <a:t>·</a:t>
            </a:r>
            <a:r>
              <a:rPr lang="en-US" sz="1800" b="0" i="0" u="none" strike="noStrike" dirty="0">
                <a:solidFill>
                  <a:srgbClr val="000000"/>
                </a:solidFill>
                <a:effectLst/>
                <a:latin typeface="Times New Roman" panose="02020603050405020304" pitchFamily="18" charset="0"/>
              </a:rPr>
              <a:t>         </a:t>
            </a:r>
            <a:r>
              <a:rPr lang="en-US" sz="1800" b="0" i="0" u="none" strike="noStrike" dirty="0">
                <a:solidFill>
                  <a:srgbClr val="000000"/>
                </a:solidFill>
                <a:effectLst/>
                <a:latin typeface="Arial" panose="020B0604020202020204" pitchFamily="34" charset="0"/>
              </a:rPr>
              <a:t>Taking responsibility away from social partners - transparency must go hand in hand with responsibility</a:t>
            </a:r>
            <a:endParaRPr lang="en-US" b="0" dirty="0">
              <a:effectLst/>
            </a:endParaRPr>
          </a:p>
          <a:p>
            <a:pPr marL="495300" indent="-228600" rtl="0">
              <a:spcBef>
                <a:spcPts val="1200"/>
              </a:spcBef>
              <a:spcAft>
                <a:spcPts val="1200"/>
              </a:spcAft>
            </a:pPr>
            <a:r>
              <a:rPr lang="en-US" sz="1800" b="0" i="0" u="none" strike="noStrike" dirty="0">
                <a:solidFill>
                  <a:srgbClr val="000000"/>
                </a:solidFill>
                <a:effectLst/>
                <a:latin typeface="Arial" panose="020B0604020202020204" pitchFamily="34" charset="0"/>
              </a:rPr>
              <a:t>·</a:t>
            </a:r>
            <a:r>
              <a:rPr lang="en-US" sz="1800" b="0" i="0" u="none" strike="noStrike" dirty="0">
                <a:solidFill>
                  <a:srgbClr val="000000"/>
                </a:solidFill>
                <a:effectLst/>
                <a:latin typeface="Times New Roman" panose="02020603050405020304" pitchFamily="18" charset="0"/>
              </a:rPr>
              <a:t>         </a:t>
            </a:r>
            <a:r>
              <a:rPr lang="en-US" sz="1800" b="0" i="0" u="none" strike="noStrike" dirty="0">
                <a:solidFill>
                  <a:srgbClr val="000000"/>
                </a:solidFill>
                <a:effectLst/>
                <a:latin typeface="Arial" panose="020B0604020202020204" pitchFamily="34" charset="0"/>
              </a:rPr>
              <a:t>The task should not be done by a government or government-related body</a:t>
            </a:r>
            <a:endParaRPr lang="en-US" b="0" dirty="0">
              <a:effectLst/>
            </a:endParaRPr>
          </a:p>
          <a:p>
            <a:br>
              <a:rPr lang="en-US" dirty="0"/>
            </a:br>
            <a:endParaRPr lang="en-BE" dirty="0"/>
          </a:p>
        </p:txBody>
      </p:sp>
      <p:sp>
        <p:nvSpPr>
          <p:cNvPr id="4" name="Espace réservé du numéro de diapositive 3"/>
          <p:cNvSpPr>
            <a:spLocks noGrp="1"/>
          </p:cNvSpPr>
          <p:nvPr>
            <p:ph type="sldNum" sz="quarter" idx="5"/>
          </p:nvPr>
        </p:nvSpPr>
        <p:spPr/>
        <p:txBody>
          <a:bodyPr/>
          <a:lstStyle/>
          <a:p>
            <a:fld id="{D761FB2E-1B10-C84B-B0AA-85687548D42D}" type="slidenum">
              <a:rPr lang="fr-FR" smtClean="0"/>
              <a:t>17</a:t>
            </a:fld>
            <a:endParaRPr lang="fr-FR"/>
          </a:p>
        </p:txBody>
      </p:sp>
    </p:spTree>
    <p:extLst>
      <p:ext uri="{BB962C8B-B14F-4D97-AF65-F5344CB8AC3E}">
        <p14:creationId xmlns:p14="http://schemas.microsoft.com/office/powerpoint/2010/main" val="1804648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rtl="0">
              <a:spcBef>
                <a:spcPts val="1200"/>
              </a:spcBef>
              <a:spcAft>
                <a:spcPts val="0"/>
              </a:spcAft>
            </a:pPr>
            <a:r>
              <a:rPr lang="en-US" sz="1800" b="1" i="0" u="none" strike="noStrike" dirty="0">
                <a:solidFill>
                  <a:srgbClr val="000000"/>
                </a:solidFill>
                <a:effectLst/>
                <a:latin typeface="Arial" panose="020B0604020202020204" pitchFamily="34" charset="0"/>
              </a:rPr>
              <a:t>Good practice 1 </a:t>
            </a:r>
            <a:r>
              <a:rPr lang="en-US" sz="1800" b="0" i="0" u="none" strike="noStrike" dirty="0">
                <a:solidFill>
                  <a:srgbClr val="000000"/>
                </a:solidFill>
                <a:effectLst/>
                <a:latin typeface="Arial" panose="020B0604020202020204" pitchFamily="34" charset="0"/>
              </a:rPr>
              <a:t>- The Institute participates in bi-annual meetings to monitor the implementation of the equal pay regulation, together with the Ministry of </a:t>
            </a:r>
            <a:r>
              <a:rPr lang="en-US" sz="1800" b="0" i="0" u="none" strike="noStrike" dirty="0" err="1">
                <a:solidFill>
                  <a:srgbClr val="000000"/>
                </a:solidFill>
                <a:effectLst/>
                <a:latin typeface="Arial" panose="020B0604020202020204" pitchFamily="34" charset="0"/>
              </a:rPr>
              <a:t>Labour</a:t>
            </a:r>
            <a:r>
              <a:rPr lang="en-US" sz="1800" b="0" i="0" u="none" strike="noStrike" dirty="0">
                <a:solidFill>
                  <a:srgbClr val="000000"/>
                </a:solidFill>
                <a:effectLst/>
                <a:latin typeface="Arial" panose="020B0604020202020204" pitchFamily="34" charset="0"/>
              </a:rPr>
              <a:t>, the Ministry of Equality and social partners. The goal of these meetings is to </a:t>
            </a:r>
            <a:r>
              <a:rPr lang="en-US" sz="1800" b="0" i="0" u="none" strike="noStrike" dirty="0" err="1">
                <a:solidFill>
                  <a:srgbClr val="000000"/>
                </a:solidFill>
                <a:effectLst/>
                <a:latin typeface="Arial" panose="020B0604020202020204" pitchFamily="34" charset="0"/>
              </a:rPr>
              <a:t>analyse</a:t>
            </a:r>
            <a:r>
              <a:rPr lang="en-US" sz="1800" b="0" i="0" u="none" strike="noStrike" dirty="0">
                <a:solidFill>
                  <a:srgbClr val="000000"/>
                </a:solidFill>
                <a:effectLst/>
                <a:latin typeface="Arial" panose="020B0604020202020204" pitchFamily="34" charset="0"/>
              </a:rPr>
              <a:t> the effectiveness of tackling the gender pay gap in order to guarantee the correct implementation of the principle of equal pay between women and men. </a:t>
            </a:r>
          </a:p>
          <a:p>
            <a:pPr algn="just" rtl="0">
              <a:spcBef>
                <a:spcPts val="1200"/>
              </a:spcBef>
              <a:spcAft>
                <a:spcPts val="0"/>
              </a:spcAft>
            </a:pPr>
            <a:endParaRPr lang="en-US" sz="1800" b="0" i="0" u="none" strike="noStrike" dirty="0">
              <a:solidFill>
                <a:srgbClr val="000000"/>
              </a:solidFill>
              <a:effectLst/>
              <a:latin typeface="Arial" panose="020B0604020202020204" pitchFamily="34" charset="0"/>
            </a:endParaRPr>
          </a:p>
          <a:p>
            <a:pPr algn="just" rtl="0">
              <a:spcBef>
                <a:spcPts val="1200"/>
              </a:spcBef>
              <a:spcAft>
                <a:spcPts val="0"/>
              </a:spcAft>
            </a:pPr>
            <a:r>
              <a:rPr lang="en-US" sz="1800" b="1" i="0" u="none" strike="noStrike" dirty="0">
                <a:solidFill>
                  <a:srgbClr val="000000"/>
                </a:solidFill>
                <a:effectLst/>
                <a:latin typeface="Arial" panose="020B0604020202020204" pitchFamily="34" charset="0"/>
              </a:rPr>
              <a:t>Good practice 2 </a:t>
            </a:r>
            <a:r>
              <a:rPr lang="en-US" sz="1800" b="0" i="0" u="none" strike="noStrike" dirty="0">
                <a:solidFill>
                  <a:srgbClr val="000000"/>
                </a:solidFill>
                <a:effectLst/>
                <a:latin typeface="Arial" panose="020B0604020202020204" pitchFamily="34" charset="0"/>
              </a:rPr>
              <a:t>-  “Eg-check.de” is an online tool-box for a gender-oriented analysis of the wage structure on the basis of the legal principles "equal pay for equal work or work of equal value". With this tool-box, employers, employee representatives, collective bargaining parties and – as far as data is provided – employees themselves can check pay regulations and pay practices in order to identify possible direct and indirect pay discrimination. The following pay components can be examined: basic pay (factor-based), pay levels (experience-based), performance pay, overtime pay, hardship allowances. </a:t>
            </a:r>
            <a:endParaRPr lang="en-US" b="0" dirty="0">
              <a:effectLst/>
            </a:endParaRPr>
          </a:p>
          <a:p>
            <a:pPr algn="just" rtl="0">
              <a:spcBef>
                <a:spcPts val="1200"/>
              </a:spcBef>
              <a:spcAft>
                <a:spcPts val="0"/>
              </a:spcAft>
            </a:pPr>
            <a:endParaRPr lang="en-US" sz="1800" b="0" i="0" u="none" strike="noStrike" dirty="0">
              <a:solidFill>
                <a:srgbClr val="000000"/>
              </a:solidFill>
              <a:effectLst/>
              <a:latin typeface="Arial" panose="020B0604020202020204" pitchFamily="34" charset="0"/>
            </a:endParaRPr>
          </a:p>
          <a:p>
            <a:pPr algn="just" rtl="0">
              <a:spcBef>
                <a:spcPts val="1200"/>
              </a:spcBef>
              <a:spcAft>
                <a:spcPts val="0"/>
              </a:spcAft>
            </a:pPr>
            <a:r>
              <a:rPr lang="en-US" sz="1800" b="0" i="0" u="none" strike="noStrike" dirty="0">
                <a:solidFill>
                  <a:srgbClr val="000000"/>
                </a:solidFill>
                <a:effectLst/>
                <a:latin typeface="Arial" panose="020B0604020202020204" pitchFamily="34" charset="0"/>
              </a:rPr>
              <a:t>FADA supports the application of the toolbox by hosting the homepage and supporting the actualization of eg-check.de, by financing a limited number of company projects each year and by awarding a certificate for having finished a project to check equal pay</a:t>
            </a:r>
            <a:r>
              <a:rPr lang="en-US" sz="1800" b="0" i="0" u="none" strike="noStrike" dirty="0">
                <a:solidFill>
                  <a:srgbClr val="333333"/>
                </a:solidFill>
                <a:effectLst/>
                <a:latin typeface="Arial" panose="020B0604020202020204" pitchFamily="34" charset="0"/>
              </a:rPr>
              <a:t>  </a:t>
            </a:r>
            <a:endParaRPr lang="en-US" b="0" dirty="0">
              <a:effectLst/>
            </a:endParaRPr>
          </a:p>
          <a:p>
            <a:br>
              <a:rPr lang="en-US" dirty="0"/>
            </a:br>
            <a:endParaRPr lang="en-US" b="0" dirty="0">
              <a:effectLst/>
            </a:endParaRPr>
          </a:p>
          <a:p>
            <a:br>
              <a:rPr lang="en-US" dirty="0"/>
            </a:br>
            <a:endParaRPr lang="en-BE" dirty="0"/>
          </a:p>
        </p:txBody>
      </p:sp>
      <p:sp>
        <p:nvSpPr>
          <p:cNvPr id="4" name="Espace réservé du numéro de diapositive 3"/>
          <p:cNvSpPr>
            <a:spLocks noGrp="1"/>
          </p:cNvSpPr>
          <p:nvPr>
            <p:ph type="sldNum" sz="quarter" idx="5"/>
          </p:nvPr>
        </p:nvSpPr>
        <p:spPr/>
        <p:txBody>
          <a:bodyPr/>
          <a:lstStyle/>
          <a:p>
            <a:fld id="{D761FB2E-1B10-C84B-B0AA-85687548D42D}" type="slidenum">
              <a:rPr lang="fr-FR" smtClean="0"/>
              <a:t>18</a:t>
            </a:fld>
            <a:endParaRPr lang="fr-FR"/>
          </a:p>
        </p:txBody>
      </p:sp>
    </p:spTree>
    <p:extLst>
      <p:ext uri="{BB962C8B-B14F-4D97-AF65-F5344CB8AC3E}">
        <p14:creationId xmlns:p14="http://schemas.microsoft.com/office/powerpoint/2010/main" val="786220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rtl="0">
              <a:spcBef>
                <a:spcPts val="1200"/>
              </a:spcBef>
              <a:spcAft>
                <a:spcPts val="1200"/>
              </a:spcAft>
            </a:pPr>
            <a:r>
              <a:rPr lang="en-US" sz="1800" b="0" i="0" u="none" strike="noStrike" dirty="0">
                <a:solidFill>
                  <a:srgbClr val="000000"/>
                </a:solidFill>
                <a:effectLst/>
                <a:latin typeface="Arial" panose="020B0604020202020204" pitchFamily="34" charset="0"/>
              </a:rPr>
              <a:t>Even when regulations are in place, an important issue that is often mentioned by Equality Bodies, is the underreporting of cases of gender pay discrimination. Except for Austria, that regularly treats cases of pay discrimination, most other Member States receive a very limited number of complaints or even no complaints at all on this topic. Underreporting is a problem that occurs for most types of discrimination and for a variety of reasons: people are unaware they are a victim, they do not wish to take action because they do not believe in a positive outcome, they are afraid of the consequences, they do not know where to file a complaint, etc.</a:t>
            </a:r>
          </a:p>
          <a:p>
            <a:pPr algn="just" rtl="0">
              <a:spcBef>
                <a:spcPts val="1200"/>
              </a:spcBef>
              <a:spcAft>
                <a:spcPts val="1200"/>
              </a:spcAft>
            </a:pPr>
            <a:endParaRPr lang="en-US" sz="2800" b="0" dirty="0">
              <a:effectLst/>
            </a:endParaRPr>
          </a:p>
          <a:p>
            <a:pPr algn="just" rtl="0">
              <a:spcBef>
                <a:spcPts val="1200"/>
              </a:spcBef>
              <a:spcAft>
                <a:spcPts val="1200"/>
              </a:spcAft>
            </a:pPr>
            <a:r>
              <a:rPr lang="en-US" sz="1800" b="0" i="0" u="none" strike="noStrike" dirty="0">
                <a:solidFill>
                  <a:srgbClr val="000000"/>
                </a:solidFill>
                <a:effectLst/>
                <a:latin typeface="Arial" panose="020B0604020202020204" pitchFamily="34" charset="0"/>
              </a:rPr>
              <a:t>For cases of pay discrimination, the main reason for the underreporting is a lack of awareness of the problem. People do not </a:t>
            </a:r>
            <a:r>
              <a:rPr lang="en-US" sz="1800" b="0" i="0" u="none" strike="noStrike" dirty="0" err="1">
                <a:solidFill>
                  <a:srgbClr val="000000"/>
                </a:solidFill>
                <a:effectLst/>
                <a:latin typeface="Arial" panose="020B0604020202020204" pitchFamily="34" charset="0"/>
              </a:rPr>
              <a:t>realise</a:t>
            </a:r>
            <a:r>
              <a:rPr lang="en-US" sz="1800" b="0" i="0" u="none" strike="noStrike" dirty="0">
                <a:solidFill>
                  <a:srgbClr val="000000"/>
                </a:solidFill>
                <a:effectLst/>
                <a:latin typeface="Arial" panose="020B0604020202020204" pitchFamily="34" charset="0"/>
              </a:rPr>
              <a:t> certain pay inequalities can be discriminatory. They are relatively unaware of the existence of a gender pay gap and of regulations in their country, and of the impact this could have on their live. Croatia reports that not only employees themselves are unaware of the issue, social partners also lack knowledge on the gender pay gap and on its causes. This leads to a lack of social dialogue on the issue. In Slovakia, equal pay is not considered a priority for trade unions.</a:t>
            </a:r>
          </a:p>
          <a:p>
            <a:pPr algn="just" rtl="0">
              <a:spcBef>
                <a:spcPts val="1200"/>
              </a:spcBef>
              <a:spcAft>
                <a:spcPts val="1200"/>
              </a:spcAft>
            </a:pPr>
            <a:endParaRPr lang="en-US" sz="2800" b="0" dirty="0">
              <a:effectLst/>
            </a:endParaRPr>
          </a:p>
          <a:p>
            <a:pPr algn="just" rtl="0">
              <a:spcBef>
                <a:spcPts val="1200"/>
              </a:spcBef>
              <a:spcAft>
                <a:spcPts val="1200"/>
              </a:spcAft>
            </a:pPr>
            <a:r>
              <a:rPr lang="en-US" sz="1800" b="0" i="0" u="none" strike="noStrike" dirty="0">
                <a:solidFill>
                  <a:srgbClr val="000000"/>
                </a:solidFill>
                <a:effectLst/>
                <a:latin typeface="Arial" panose="020B0604020202020204" pitchFamily="34" charset="0"/>
              </a:rPr>
              <a:t>Moreover, in many countries, talking about one’s salary is, to some degree a taboo topic (e.g. Denmark, Belgium, …). Employees do not know how much their colleagues earn. Thus, people are unable to identify salary inequalities, let alone pay gaps between women and men.</a:t>
            </a:r>
          </a:p>
          <a:p>
            <a:pPr algn="just" rtl="0">
              <a:spcBef>
                <a:spcPts val="1200"/>
              </a:spcBef>
              <a:spcAft>
                <a:spcPts val="1200"/>
              </a:spcAft>
            </a:pPr>
            <a:endParaRPr lang="en-US" sz="2800" b="0" dirty="0">
              <a:effectLst/>
            </a:endParaRPr>
          </a:p>
          <a:p>
            <a:pPr algn="just" rtl="0">
              <a:spcBef>
                <a:spcPts val="1200"/>
              </a:spcBef>
              <a:spcAft>
                <a:spcPts val="1200"/>
              </a:spcAft>
            </a:pPr>
            <a:r>
              <a:rPr lang="en-US" sz="1800" b="0" i="0" u="none" strike="noStrike" dirty="0">
                <a:solidFill>
                  <a:srgbClr val="000000"/>
                </a:solidFill>
                <a:effectLst/>
                <a:latin typeface="Arial" panose="020B0604020202020204" pitchFamily="34" charset="0"/>
              </a:rPr>
              <a:t>In the limited number of cases where employees are aware of pay inequalities, many of them decide not to report the case, mostly out of fear of losing their job altogether.</a:t>
            </a:r>
            <a:endParaRPr lang="en-US" sz="2800" b="0" dirty="0">
              <a:effectLst/>
            </a:endParaRPr>
          </a:p>
          <a:p>
            <a:pPr rtl="0">
              <a:spcBef>
                <a:spcPts val="1200"/>
              </a:spcBef>
              <a:spcAft>
                <a:spcPts val="1200"/>
              </a:spcAft>
            </a:pPr>
            <a:endParaRPr lang="en-US" sz="1800" b="0" i="0" u="none" strike="noStrike" dirty="0">
              <a:solidFill>
                <a:srgbClr val="000000"/>
              </a:solidFill>
              <a:effectLst/>
              <a:latin typeface="Arial" panose="020B0604020202020204" pitchFamily="34" charset="0"/>
            </a:endParaRPr>
          </a:p>
          <a:p>
            <a:pPr rtl="0">
              <a:spcBef>
                <a:spcPts val="1200"/>
              </a:spcBef>
              <a:spcAft>
                <a:spcPts val="1200"/>
              </a:spcAft>
            </a:pPr>
            <a:r>
              <a:rPr lang="en-US" sz="1800" b="0" i="0" u="none" strike="noStrike" dirty="0">
                <a:solidFill>
                  <a:srgbClr val="000000"/>
                </a:solidFill>
                <a:effectLst/>
                <a:latin typeface="Arial" panose="020B0604020202020204" pitchFamily="34" charset="0"/>
              </a:rPr>
              <a:t>For some Equality Bodies (e.g. Slovenia and Cyprus), the low number of complaints makes it difficult to </a:t>
            </a:r>
            <a:r>
              <a:rPr lang="en-US" sz="1800" b="0" i="0" u="none" strike="noStrike" dirty="0" err="1">
                <a:solidFill>
                  <a:srgbClr val="000000"/>
                </a:solidFill>
                <a:effectLst/>
                <a:latin typeface="Arial" panose="020B0604020202020204" pitchFamily="34" charset="0"/>
              </a:rPr>
              <a:t>specialise</a:t>
            </a:r>
            <a:r>
              <a:rPr lang="en-US" sz="1800" b="0" i="0" u="none" strike="noStrike" dirty="0">
                <a:solidFill>
                  <a:srgbClr val="000000"/>
                </a:solidFill>
                <a:effectLst/>
                <a:latin typeface="Arial" panose="020B0604020202020204" pitchFamily="34" charset="0"/>
              </a:rPr>
              <a:t> in this topic. The lack of cases means they have limited possibilities to build experience and expertise in tackling pay discrimination cases.</a:t>
            </a:r>
            <a:endParaRPr lang="en-US" sz="2800" b="0" dirty="0">
              <a:effectLst/>
            </a:endParaRPr>
          </a:p>
          <a:p>
            <a:br>
              <a:rPr lang="en-US" sz="2800" dirty="0"/>
            </a:br>
            <a:endParaRPr lang="en-BE" dirty="0"/>
          </a:p>
        </p:txBody>
      </p:sp>
      <p:sp>
        <p:nvSpPr>
          <p:cNvPr id="4" name="Espace réservé du numéro de diapositive 3"/>
          <p:cNvSpPr>
            <a:spLocks noGrp="1"/>
          </p:cNvSpPr>
          <p:nvPr>
            <p:ph type="sldNum" sz="quarter" idx="5"/>
          </p:nvPr>
        </p:nvSpPr>
        <p:spPr/>
        <p:txBody>
          <a:bodyPr/>
          <a:lstStyle/>
          <a:p>
            <a:fld id="{D761FB2E-1B10-C84B-B0AA-85687548D42D}" type="slidenum">
              <a:rPr lang="fr-FR" smtClean="0"/>
              <a:t>20</a:t>
            </a:fld>
            <a:endParaRPr lang="fr-FR"/>
          </a:p>
        </p:txBody>
      </p:sp>
    </p:spTree>
    <p:extLst>
      <p:ext uri="{BB962C8B-B14F-4D97-AF65-F5344CB8AC3E}">
        <p14:creationId xmlns:p14="http://schemas.microsoft.com/office/powerpoint/2010/main" val="1199584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800" b="0" i="0" u="none" strike="noStrike" dirty="0">
                <a:solidFill>
                  <a:srgbClr val="000000"/>
                </a:solidFill>
                <a:effectLst/>
                <a:latin typeface="Arial" panose="020B0604020202020204" pitchFamily="34" charset="0"/>
              </a:rPr>
              <a:t>Several Equality Bodies (e.g. Belgium, Czech Republic, Denmark, Lithuania, and Portugal) report that there is a difficulty to assess in particular the concept of “equal pay for work of equal value”. When two persons perform exactly the same work, this seems relatively clear, but as soon as people have different tasks, questions arise regarding the comparability of their work. Such assessment is even harder when persons have jobs with different job titles or different types of jobs. For example, it can be hard to establish whether an accountant and a legal advisor do work of equal value. This proves to be an important challenge in court proceedings. As the Czech Equality Body points out: “we are missing tools to counter argue against employers on the incomparability of different positions”. Faced with this same challenge, judges seem to be reluctant to apply the principles of equal pay, often ignoring the existing European case law on the matter. The chances of winning a case of pay discrimination are therefore low.</a:t>
            </a:r>
            <a:br>
              <a:rPr lang="en-US" sz="2800" dirty="0"/>
            </a:br>
            <a:endParaRPr lang="en-BE" dirty="0"/>
          </a:p>
        </p:txBody>
      </p:sp>
      <p:sp>
        <p:nvSpPr>
          <p:cNvPr id="4" name="Espace réservé du numéro de diapositive 3"/>
          <p:cNvSpPr>
            <a:spLocks noGrp="1"/>
          </p:cNvSpPr>
          <p:nvPr>
            <p:ph type="sldNum" sz="quarter" idx="5"/>
          </p:nvPr>
        </p:nvSpPr>
        <p:spPr/>
        <p:txBody>
          <a:bodyPr/>
          <a:lstStyle/>
          <a:p>
            <a:fld id="{D761FB2E-1B10-C84B-B0AA-85687548D42D}" type="slidenum">
              <a:rPr lang="fr-FR" smtClean="0"/>
              <a:t>21</a:t>
            </a:fld>
            <a:endParaRPr lang="fr-FR"/>
          </a:p>
        </p:txBody>
      </p:sp>
    </p:spTree>
    <p:extLst>
      <p:ext uri="{BB962C8B-B14F-4D97-AF65-F5344CB8AC3E}">
        <p14:creationId xmlns:p14="http://schemas.microsoft.com/office/powerpoint/2010/main" val="3091604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a:spcBef>
                <a:spcPts val="1200"/>
              </a:spcBef>
              <a:spcAft>
                <a:spcPts val="1200"/>
              </a:spcAft>
            </a:pPr>
            <a:r>
              <a:rPr lang="en-US" sz="1800" b="0" i="0" u="none" strike="noStrike" dirty="0">
                <a:solidFill>
                  <a:srgbClr val="000000"/>
                </a:solidFill>
                <a:effectLst/>
                <a:latin typeface="Arial" panose="020B0604020202020204" pitchFamily="34" charset="0"/>
              </a:rPr>
              <a:t>The majority (12 of 19) of NEBs partaking in the survey are </a:t>
            </a:r>
            <a:r>
              <a:rPr lang="en-US" sz="1800" b="1" i="0" u="none" strike="noStrike" dirty="0">
                <a:solidFill>
                  <a:srgbClr val="000000"/>
                </a:solidFill>
                <a:effectLst/>
                <a:latin typeface="Arial" panose="020B0604020202020204" pitchFamily="34" charset="0"/>
              </a:rPr>
              <a:t>against</a:t>
            </a:r>
            <a:r>
              <a:rPr lang="en-US" sz="1800" b="0" i="0" u="none" strike="noStrike" dirty="0">
                <a:solidFill>
                  <a:srgbClr val="000000"/>
                </a:solidFill>
                <a:effectLst/>
                <a:latin typeface="Arial" panose="020B0604020202020204" pitchFamily="34" charset="0"/>
              </a:rPr>
              <a:t> this proposition, mainly because it carries the risk of creating a conflict of interest, or at least the suspicion of it. It could be perceived that an equality body has a financial interest in using its pay transparency functions, if any resulting fines stood to be allocated to the equality body. </a:t>
            </a:r>
          </a:p>
          <a:p>
            <a:pPr rtl="0">
              <a:spcBef>
                <a:spcPts val="1200"/>
              </a:spcBef>
              <a:spcAft>
                <a:spcPts val="1200"/>
              </a:spcAft>
            </a:pPr>
            <a:endParaRPr lang="en-US" b="0" dirty="0">
              <a:effectLst/>
            </a:endParaRPr>
          </a:p>
          <a:p>
            <a:pPr rtl="0">
              <a:spcBef>
                <a:spcPts val="1200"/>
              </a:spcBef>
              <a:spcAft>
                <a:spcPts val="1200"/>
              </a:spcAft>
            </a:pPr>
            <a:r>
              <a:rPr lang="en-US" sz="1800" b="0" i="0" u="none" strike="noStrike" dirty="0">
                <a:solidFill>
                  <a:srgbClr val="000000"/>
                </a:solidFill>
                <a:effectLst/>
                <a:latin typeface="Arial" panose="020B0604020202020204" pitchFamily="34" charset="0"/>
              </a:rPr>
              <a:t>Some NEBs also mentioned that other institutions, such as </a:t>
            </a:r>
            <a:r>
              <a:rPr lang="en-US" sz="1800" b="0" i="0" u="none" strike="noStrike" dirty="0" err="1">
                <a:solidFill>
                  <a:srgbClr val="000000"/>
                </a:solidFill>
                <a:effectLst/>
                <a:latin typeface="Arial" panose="020B0604020202020204" pitchFamily="34" charset="0"/>
              </a:rPr>
              <a:t>labour</a:t>
            </a:r>
            <a:r>
              <a:rPr lang="en-US" sz="1800" b="0" i="0" u="none" strike="noStrike" dirty="0">
                <a:solidFill>
                  <a:srgbClr val="000000"/>
                </a:solidFill>
                <a:effectLst/>
                <a:latin typeface="Arial" panose="020B0604020202020204" pitchFamily="34" charset="0"/>
              </a:rPr>
              <a:t> inspectorates, are currently responsible for imposing fines, or would probably be the ones taking over these tasks.</a:t>
            </a:r>
            <a:endParaRPr lang="en-US" b="0" dirty="0">
              <a:effectLst/>
            </a:endParaRPr>
          </a:p>
          <a:p>
            <a:pPr rtl="0">
              <a:spcBef>
                <a:spcPts val="1200"/>
              </a:spcBef>
              <a:spcAft>
                <a:spcPts val="1200"/>
              </a:spcAft>
            </a:pPr>
            <a:endParaRPr lang="en-US" sz="1800" b="0" i="0" u="none" strike="noStrike" dirty="0">
              <a:solidFill>
                <a:srgbClr val="000000"/>
              </a:solidFill>
              <a:effectLst/>
              <a:latin typeface="Arial" panose="020B0604020202020204" pitchFamily="34" charset="0"/>
            </a:endParaRPr>
          </a:p>
          <a:p>
            <a:pPr rtl="0">
              <a:spcBef>
                <a:spcPts val="1200"/>
              </a:spcBef>
              <a:spcAft>
                <a:spcPts val="1200"/>
              </a:spcAft>
            </a:pPr>
            <a:r>
              <a:rPr lang="en-US" sz="1800" b="0" i="0" u="none" strike="noStrike" dirty="0">
                <a:solidFill>
                  <a:srgbClr val="000000"/>
                </a:solidFill>
                <a:effectLst/>
                <a:latin typeface="Arial" panose="020B0604020202020204" pitchFamily="34" charset="0"/>
              </a:rPr>
              <a:t>Some NEBs </a:t>
            </a:r>
            <a:r>
              <a:rPr lang="en-US" sz="1800" b="1" i="0" u="none" strike="noStrike" dirty="0">
                <a:solidFill>
                  <a:srgbClr val="000000"/>
                </a:solidFill>
                <a:effectLst/>
                <a:latin typeface="Arial" panose="020B0604020202020204" pitchFamily="34" charset="0"/>
              </a:rPr>
              <a:t>welcomed</a:t>
            </a:r>
            <a:r>
              <a:rPr lang="en-US" sz="1800" b="0" i="0" u="none" strike="noStrike" dirty="0">
                <a:solidFill>
                  <a:srgbClr val="000000"/>
                </a:solidFill>
                <a:effectLst/>
                <a:latin typeface="Arial" panose="020B0604020202020204" pitchFamily="34" charset="0"/>
              </a:rPr>
              <a:t> the proposition by arguing that thereby the fines would directly contribute to ensuring gender equality. They also underlined the pressing need for additional funding for the NEBs, that they hoped to receive with this provision. Nonetheless, they stated, that fines could only </a:t>
            </a:r>
            <a:r>
              <a:rPr lang="en-US" sz="1800" b="0" i="0" u="none" strike="noStrike" dirty="0" err="1">
                <a:solidFill>
                  <a:srgbClr val="000000"/>
                </a:solidFill>
                <a:effectLst/>
                <a:latin typeface="Arial" panose="020B0604020202020204" pitchFamily="34" charset="0"/>
              </a:rPr>
              <a:t>consitute</a:t>
            </a:r>
            <a:r>
              <a:rPr lang="en-US" sz="1800" b="0" i="0" u="none" strike="noStrike" dirty="0">
                <a:solidFill>
                  <a:srgbClr val="000000"/>
                </a:solidFill>
                <a:effectLst/>
                <a:latin typeface="Arial" panose="020B0604020202020204" pitchFamily="34" charset="0"/>
              </a:rPr>
              <a:t> </a:t>
            </a:r>
            <a:r>
              <a:rPr lang="en-US" sz="1800" b="1" i="0" u="none" strike="noStrike" dirty="0">
                <a:solidFill>
                  <a:srgbClr val="000000"/>
                </a:solidFill>
                <a:effectLst/>
                <a:latin typeface="Arial" panose="020B0604020202020204" pitchFamily="34" charset="0"/>
              </a:rPr>
              <a:t>an additional financial source </a:t>
            </a:r>
            <a:r>
              <a:rPr lang="en-US" sz="1800" b="0" i="0" u="none" strike="noStrike" dirty="0">
                <a:solidFill>
                  <a:srgbClr val="000000"/>
                </a:solidFill>
                <a:effectLst/>
                <a:latin typeface="Arial" panose="020B0604020202020204" pitchFamily="34" charset="0"/>
              </a:rPr>
              <a:t>and that the basic funding must be guaranteed regardless.</a:t>
            </a:r>
            <a:endParaRPr lang="en-US" b="0" dirty="0">
              <a:effectLst/>
            </a:endParaRPr>
          </a:p>
          <a:p>
            <a:br>
              <a:rPr lang="en-US" dirty="0"/>
            </a:br>
            <a:endParaRPr lang="en-BE" dirty="0"/>
          </a:p>
        </p:txBody>
      </p:sp>
      <p:sp>
        <p:nvSpPr>
          <p:cNvPr id="4" name="Espace réservé du numéro de diapositive 3"/>
          <p:cNvSpPr>
            <a:spLocks noGrp="1"/>
          </p:cNvSpPr>
          <p:nvPr>
            <p:ph type="sldNum" sz="quarter" idx="5"/>
          </p:nvPr>
        </p:nvSpPr>
        <p:spPr/>
        <p:txBody>
          <a:bodyPr/>
          <a:lstStyle/>
          <a:p>
            <a:fld id="{D761FB2E-1B10-C84B-B0AA-85687548D42D}" type="slidenum">
              <a:rPr lang="fr-FR" smtClean="0"/>
              <a:t>22</a:t>
            </a:fld>
            <a:endParaRPr lang="fr-FR"/>
          </a:p>
        </p:txBody>
      </p:sp>
    </p:spTree>
    <p:extLst>
      <p:ext uri="{BB962C8B-B14F-4D97-AF65-F5344CB8AC3E}">
        <p14:creationId xmlns:p14="http://schemas.microsoft.com/office/powerpoint/2010/main" val="1565452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D761FB2E-1B10-C84B-B0AA-85687548D42D}" type="slidenum">
              <a:rPr lang="fr-FR" smtClean="0"/>
              <a:t>23</a:t>
            </a:fld>
            <a:endParaRPr lang="fr-FR"/>
          </a:p>
        </p:txBody>
      </p:sp>
    </p:spTree>
    <p:extLst>
      <p:ext uri="{BB962C8B-B14F-4D97-AF65-F5344CB8AC3E}">
        <p14:creationId xmlns:p14="http://schemas.microsoft.com/office/powerpoint/2010/main" val="1586408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hyperlink" Target="mailto:info@equineteurope.org" TargetMode="External"/><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7" name="Text Placeholder 8"/>
          <p:cNvSpPr>
            <a:spLocks noGrp="1"/>
          </p:cNvSpPr>
          <p:nvPr>
            <p:ph type="body" sz="quarter" idx="10" hasCustomPrompt="1"/>
          </p:nvPr>
        </p:nvSpPr>
        <p:spPr>
          <a:xfrm>
            <a:off x="724262" y="2444434"/>
            <a:ext cx="5844643" cy="822826"/>
          </a:xfrm>
          <a:prstGeom prst="rect">
            <a:avLst/>
          </a:prstGeom>
        </p:spPr>
        <p:txBody>
          <a:bodyPr vert="horz"/>
          <a:lstStyle>
            <a:lvl1pPr marL="0" indent="0">
              <a:buNone/>
              <a:defRPr sz="2800" b="1">
                <a:solidFill>
                  <a:schemeClr val="accent3"/>
                </a:solidFill>
                <a:latin typeface="DIN-RegularAlternate"/>
                <a:cs typeface="DIN-RegularAlternate"/>
              </a:defRPr>
            </a:lvl1pPr>
          </a:lstStyle>
          <a:p>
            <a:pPr lvl="0"/>
            <a:r>
              <a:rPr lang="en-GB"/>
              <a:t>TITLE</a:t>
            </a:r>
          </a:p>
        </p:txBody>
      </p:sp>
      <p:sp>
        <p:nvSpPr>
          <p:cNvPr id="8" name="Text Placeholder 10"/>
          <p:cNvSpPr>
            <a:spLocks noGrp="1"/>
          </p:cNvSpPr>
          <p:nvPr>
            <p:ph type="body" sz="quarter" idx="11" hasCustomPrompt="1"/>
          </p:nvPr>
        </p:nvSpPr>
        <p:spPr>
          <a:xfrm>
            <a:off x="723730" y="3276943"/>
            <a:ext cx="5845175" cy="1117600"/>
          </a:xfrm>
          <a:prstGeom prst="rect">
            <a:avLst/>
          </a:prstGeom>
        </p:spPr>
        <p:txBody>
          <a:bodyPr vert="horz"/>
          <a:lstStyle>
            <a:lvl1pPr marL="0" indent="0">
              <a:buNone/>
              <a:defRPr sz="2000">
                <a:latin typeface="DIN-Light"/>
                <a:cs typeface="DIN-Light"/>
              </a:defRPr>
            </a:lvl1pPr>
          </a:lstStyle>
          <a:p>
            <a:pPr lvl="0"/>
            <a:r>
              <a:rPr lang="en-GB"/>
              <a:t>SUBTITLE</a:t>
            </a:r>
          </a:p>
        </p:txBody>
      </p:sp>
      <p:pic>
        <p:nvPicPr>
          <p:cNvPr id="3" name="Picture 2"/>
          <p:cNvPicPr>
            <a:picLocks noChangeAspect="1"/>
          </p:cNvPicPr>
          <p:nvPr userDrawn="1"/>
        </p:nvPicPr>
        <p:blipFill>
          <a:blip r:embed="rId2"/>
          <a:stretch>
            <a:fillRect/>
          </a:stretch>
        </p:blipFill>
        <p:spPr>
          <a:xfrm>
            <a:off x="723730" y="1061882"/>
            <a:ext cx="3543470" cy="985777"/>
          </a:xfrm>
          <a:prstGeom prst="rect">
            <a:avLst/>
          </a:prstGeom>
        </p:spPr>
      </p:pic>
      <p:pic>
        <p:nvPicPr>
          <p:cNvPr id="17" name="Picture 16" descr="equinet_flag.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90252" y="853574"/>
            <a:ext cx="5611348" cy="4213726"/>
          </a:xfrm>
          <a:prstGeom prst="rect">
            <a:avLst/>
          </a:prstGeom>
        </p:spPr>
      </p:pic>
      <p:sp>
        <p:nvSpPr>
          <p:cNvPr id="2" name="TextBox 1">
            <a:extLst>
              <a:ext uri="{FF2B5EF4-FFF2-40B4-BE49-F238E27FC236}">
                <a16:creationId xmlns:a16="http://schemas.microsoft.com/office/drawing/2014/main" id="{CB426B35-9652-4EE6-8449-CE997C9DCB84}"/>
              </a:ext>
            </a:extLst>
          </p:cNvPr>
          <p:cNvSpPr txBox="1"/>
          <p:nvPr userDrawn="1"/>
        </p:nvSpPr>
        <p:spPr>
          <a:xfrm>
            <a:off x="723730" y="5179612"/>
            <a:ext cx="2667629" cy="400110"/>
          </a:xfrm>
          <a:prstGeom prst="rect">
            <a:avLst/>
          </a:prstGeom>
          <a:noFill/>
        </p:spPr>
        <p:txBody>
          <a:bodyPr wrap="square" rtlCol="0">
            <a:spAutoFit/>
          </a:bodyPr>
          <a:lstStyle/>
          <a:p>
            <a:r>
              <a:rPr lang="nl-NL" sz="1000" err="1"/>
              <a:t>Cofunded</a:t>
            </a:r>
            <a:r>
              <a:rPr lang="nl-NL" sz="1000"/>
              <a:t> </a:t>
            </a:r>
            <a:r>
              <a:rPr lang="nl-NL" sz="1000" err="1"/>
              <a:t>by</a:t>
            </a:r>
            <a:r>
              <a:rPr lang="nl-NL" sz="1000"/>
              <a:t> </a:t>
            </a:r>
            <a:r>
              <a:rPr lang="nl-NL" sz="1000" err="1"/>
              <a:t>the</a:t>
            </a:r>
            <a:r>
              <a:rPr lang="nl-NL" sz="1000"/>
              <a:t> Rights, </a:t>
            </a:r>
            <a:r>
              <a:rPr lang="nl-NL" sz="1000" err="1"/>
              <a:t>Equality</a:t>
            </a:r>
            <a:r>
              <a:rPr lang="nl-NL" sz="1000"/>
              <a:t> </a:t>
            </a:r>
            <a:r>
              <a:rPr lang="nl-NL" sz="1000" err="1"/>
              <a:t>and</a:t>
            </a:r>
            <a:r>
              <a:rPr lang="nl-NL" sz="1000"/>
              <a:t> </a:t>
            </a:r>
            <a:r>
              <a:rPr lang="nl-NL" sz="1000" err="1"/>
              <a:t>Citizenship</a:t>
            </a:r>
            <a:r>
              <a:rPr lang="nl-NL" sz="1000"/>
              <a:t> </a:t>
            </a:r>
            <a:r>
              <a:rPr lang="nl-NL" sz="1000" err="1"/>
              <a:t>Programme</a:t>
            </a:r>
            <a:r>
              <a:rPr lang="nl-NL" sz="1000"/>
              <a:t> of </a:t>
            </a:r>
            <a:r>
              <a:rPr lang="nl-NL" sz="1000" err="1"/>
              <a:t>the</a:t>
            </a:r>
            <a:r>
              <a:rPr lang="nl-NL" sz="1000"/>
              <a:t> European Union</a:t>
            </a:r>
            <a:endParaRPr lang="x-none" sz="1000"/>
          </a:p>
        </p:txBody>
      </p:sp>
      <p:pic>
        <p:nvPicPr>
          <p:cNvPr id="5" name="Picture 4">
            <a:extLst>
              <a:ext uri="{FF2B5EF4-FFF2-40B4-BE49-F238E27FC236}">
                <a16:creationId xmlns:a16="http://schemas.microsoft.com/office/drawing/2014/main" id="{99C5FE48-36B8-4CE2-B77B-2F1D0658B5CB}"/>
              </a:ext>
            </a:extLst>
          </p:cNvPr>
          <p:cNvPicPr>
            <a:picLocks noChangeAspect="1"/>
          </p:cNvPicPr>
          <p:nvPr userDrawn="1"/>
        </p:nvPicPr>
        <p:blipFill>
          <a:blip r:embed="rId4"/>
          <a:stretch>
            <a:fillRect/>
          </a:stretch>
        </p:blipFill>
        <p:spPr>
          <a:xfrm>
            <a:off x="166099" y="5200835"/>
            <a:ext cx="557631" cy="378887"/>
          </a:xfrm>
          <a:prstGeom prst="rect">
            <a:avLst/>
          </a:prstGeom>
        </p:spPr>
      </p:pic>
      <p:sp>
        <p:nvSpPr>
          <p:cNvPr id="6" name="TextBox 5">
            <a:extLst>
              <a:ext uri="{FF2B5EF4-FFF2-40B4-BE49-F238E27FC236}">
                <a16:creationId xmlns:a16="http://schemas.microsoft.com/office/drawing/2014/main" id="{5F759D6B-3EA2-4B0D-AF8D-89335BB3907E}"/>
              </a:ext>
            </a:extLst>
          </p:cNvPr>
          <p:cNvSpPr txBox="1"/>
          <p:nvPr userDrawn="1"/>
        </p:nvSpPr>
        <p:spPr>
          <a:xfrm>
            <a:off x="7190252" y="5267167"/>
            <a:ext cx="2138794" cy="246221"/>
          </a:xfrm>
          <a:prstGeom prst="rect">
            <a:avLst/>
          </a:prstGeom>
          <a:noFill/>
        </p:spPr>
        <p:txBody>
          <a:bodyPr wrap="square" rtlCol="0">
            <a:spAutoFit/>
          </a:bodyPr>
          <a:lstStyle/>
          <a:p>
            <a:r>
              <a:rPr lang="nl-NL" sz="1000"/>
              <a:t>www.equineteurope.org</a:t>
            </a:r>
            <a:endParaRPr lang="x-none" sz="1000"/>
          </a:p>
        </p:txBody>
      </p:sp>
    </p:spTree>
    <p:extLst>
      <p:ext uri="{BB962C8B-B14F-4D97-AF65-F5344CB8AC3E}">
        <p14:creationId xmlns:p14="http://schemas.microsoft.com/office/powerpoint/2010/main" val="2564533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Footer Placeholder 4"/>
          <p:cNvSpPr>
            <a:spLocks noGrp="1"/>
          </p:cNvSpPr>
          <p:nvPr>
            <p:ph type="ftr" sz="quarter" idx="11"/>
          </p:nvPr>
        </p:nvSpPr>
        <p:spPr/>
        <p:txBody>
          <a:bodyPr/>
          <a:lstStyle/>
          <a:p>
            <a:r>
              <a:rPr lang="en-US"/>
              <a:t>www.equineteurope.org</a:t>
            </a:r>
            <a:endParaRPr lang="fr-BE"/>
          </a:p>
        </p:txBody>
      </p:sp>
    </p:spTree>
    <p:extLst>
      <p:ext uri="{BB962C8B-B14F-4D97-AF65-F5344CB8AC3E}">
        <p14:creationId xmlns:p14="http://schemas.microsoft.com/office/powerpoint/2010/main" val="170591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p:bg>
      <p:bgRef idx="1001">
        <a:schemeClr val="bg1"/>
      </p:bgRef>
    </p:bg>
    <p:spTree>
      <p:nvGrpSpPr>
        <p:cNvPr id="1" name=""/>
        <p:cNvGrpSpPr/>
        <p:nvPr/>
      </p:nvGrpSpPr>
      <p:grpSpPr>
        <a:xfrm>
          <a:off x="0" y="0"/>
          <a:ext cx="0" cy="0"/>
          <a:chOff x="0" y="0"/>
          <a:chExt cx="0" cy="0"/>
        </a:xfrm>
      </p:grpSpPr>
      <p:sp>
        <p:nvSpPr>
          <p:cNvPr id="8" name="Text Placeholder 8"/>
          <p:cNvSpPr>
            <a:spLocks noGrp="1"/>
          </p:cNvSpPr>
          <p:nvPr>
            <p:ph type="body" sz="quarter" idx="10" hasCustomPrompt="1"/>
          </p:nvPr>
        </p:nvSpPr>
        <p:spPr>
          <a:xfrm>
            <a:off x="723730" y="1679074"/>
            <a:ext cx="5844643" cy="822826"/>
          </a:xfrm>
          <a:prstGeom prst="rect">
            <a:avLst/>
          </a:prstGeom>
        </p:spPr>
        <p:txBody>
          <a:bodyPr vert="horz"/>
          <a:lstStyle>
            <a:lvl1pPr marL="0" indent="0">
              <a:buNone/>
              <a:defRPr sz="2800" b="1">
                <a:solidFill>
                  <a:schemeClr val="bg2"/>
                </a:solidFill>
                <a:latin typeface="DIN-RegularAlternate"/>
                <a:cs typeface="DIN-RegularAlternate"/>
              </a:defRPr>
            </a:lvl1pPr>
          </a:lstStyle>
          <a:p>
            <a:pPr lvl="0"/>
            <a:r>
              <a:rPr lang="en-GB"/>
              <a:t>TITLE</a:t>
            </a:r>
          </a:p>
        </p:txBody>
      </p:sp>
      <p:sp>
        <p:nvSpPr>
          <p:cNvPr id="11" name="Text Placeholder 10"/>
          <p:cNvSpPr>
            <a:spLocks noGrp="1"/>
          </p:cNvSpPr>
          <p:nvPr>
            <p:ph type="body" sz="quarter" idx="11" hasCustomPrompt="1"/>
          </p:nvPr>
        </p:nvSpPr>
        <p:spPr>
          <a:xfrm>
            <a:off x="723730" y="2743543"/>
            <a:ext cx="5845175" cy="1117600"/>
          </a:xfrm>
          <a:prstGeom prst="rect">
            <a:avLst/>
          </a:prstGeom>
        </p:spPr>
        <p:txBody>
          <a:bodyPr vert="horz"/>
          <a:lstStyle>
            <a:lvl1pPr marL="0" indent="0">
              <a:buNone/>
              <a:defRPr sz="2000">
                <a:latin typeface="DIN-Light"/>
                <a:cs typeface="DIN-Light"/>
              </a:defRPr>
            </a:lvl1pPr>
          </a:lstStyle>
          <a:p>
            <a:pPr lvl="0"/>
            <a:r>
              <a:rPr lang="en-GB"/>
              <a:t>SUBTITLE</a:t>
            </a:r>
          </a:p>
        </p:txBody>
      </p:sp>
      <p:pic>
        <p:nvPicPr>
          <p:cNvPr id="4" name="Picture 3" descr="equinet_fla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90252" y="853574"/>
            <a:ext cx="5611348" cy="4213726"/>
          </a:xfrm>
          <a:prstGeom prst="rect">
            <a:avLst/>
          </a:prstGeom>
        </p:spPr>
      </p:pic>
      <p:sp>
        <p:nvSpPr>
          <p:cNvPr id="2" name="Rectangle 1">
            <a:extLst>
              <a:ext uri="{FF2B5EF4-FFF2-40B4-BE49-F238E27FC236}">
                <a16:creationId xmlns:a16="http://schemas.microsoft.com/office/drawing/2014/main" id="{8B66BEDC-CE7C-40CB-946B-12099BF4B7A3}"/>
              </a:ext>
            </a:extLst>
          </p:cNvPr>
          <p:cNvSpPr/>
          <p:nvPr userDrawn="1"/>
        </p:nvSpPr>
        <p:spPr>
          <a:xfrm>
            <a:off x="723730" y="5167670"/>
            <a:ext cx="2669374" cy="400110"/>
          </a:xfrm>
          <a:prstGeom prst="rect">
            <a:avLst/>
          </a:prstGeom>
        </p:spPr>
        <p:txBody>
          <a:bodyPr wrap="square">
            <a:spAutoFit/>
          </a:bodyPr>
          <a:lstStyle/>
          <a:p>
            <a:r>
              <a:rPr lang="nl-NL" sz="1000" err="1"/>
              <a:t>Cofunded</a:t>
            </a:r>
            <a:r>
              <a:rPr lang="nl-NL" sz="1000"/>
              <a:t> </a:t>
            </a:r>
            <a:r>
              <a:rPr lang="nl-NL" sz="1000" err="1"/>
              <a:t>by</a:t>
            </a:r>
            <a:r>
              <a:rPr lang="nl-NL" sz="1000"/>
              <a:t> </a:t>
            </a:r>
            <a:r>
              <a:rPr lang="nl-NL" sz="1000" err="1"/>
              <a:t>the</a:t>
            </a:r>
            <a:r>
              <a:rPr lang="nl-NL" sz="1000"/>
              <a:t> Rights, </a:t>
            </a:r>
            <a:r>
              <a:rPr lang="nl-NL" sz="1000" err="1"/>
              <a:t>Equality</a:t>
            </a:r>
            <a:r>
              <a:rPr lang="nl-NL" sz="1000"/>
              <a:t> </a:t>
            </a:r>
            <a:r>
              <a:rPr lang="nl-NL" sz="1000" err="1"/>
              <a:t>and</a:t>
            </a:r>
            <a:r>
              <a:rPr lang="nl-NL" sz="1000"/>
              <a:t> </a:t>
            </a:r>
            <a:r>
              <a:rPr lang="nl-NL" sz="1000" err="1"/>
              <a:t>Citizenship</a:t>
            </a:r>
            <a:r>
              <a:rPr lang="nl-NL" sz="1000"/>
              <a:t> </a:t>
            </a:r>
            <a:r>
              <a:rPr lang="nl-NL" sz="1000" err="1"/>
              <a:t>Programme</a:t>
            </a:r>
            <a:r>
              <a:rPr lang="nl-NL" sz="1000"/>
              <a:t> of </a:t>
            </a:r>
            <a:r>
              <a:rPr lang="nl-NL" sz="1000" err="1"/>
              <a:t>the</a:t>
            </a:r>
            <a:r>
              <a:rPr lang="nl-NL" sz="1000"/>
              <a:t> European Union</a:t>
            </a:r>
            <a:endParaRPr lang="x-none" sz="1000"/>
          </a:p>
        </p:txBody>
      </p:sp>
      <p:pic>
        <p:nvPicPr>
          <p:cNvPr id="6" name="Picture 5">
            <a:extLst>
              <a:ext uri="{FF2B5EF4-FFF2-40B4-BE49-F238E27FC236}">
                <a16:creationId xmlns:a16="http://schemas.microsoft.com/office/drawing/2014/main" id="{B342481F-1B28-46FF-964A-32389A936A0C}"/>
              </a:ext>
            </a:extLst>
          </p:cNvPr>
          <p:cNvPicPr>
            <a:picLocks noChangeAspect="1"/>
          </p:cNvPicPr>
          <p:nvPr userDrawn="1"/>
        </p:nvPicPr>
        <p:blipFill>
          <a:blip r:embed="rId3"/>
          <a:stretch>
            <a:fillRect/>
          </a:stretch>
        </p:blipFill>
        <p:spPr>
          <a:xfrm>
            <a:off x="166099" y="5208246"/>
            <a:ext cx="557631" cy="378887"/>
          </a:xfrm>
          <a:prstGeom prst="rect">
            <a:avLst/>
          </a:prstGeom>
        </p:spPr>
      </p:pic>
      <p:sp>
        <p:nvSpPr>
          <p:cNvPr id="3" name="Rectangle 2">
            <a:extLst>
              <a:ext uri="{FF2B5EF4-FFF2-40B4-BE49-F238E27FC236}">
                <a16:creationId xmlns:a16="http://schemas.microsoft.com/office/drawing/2014/main" id="{6B8B1CD3-0153-44AB-9157-E5E3B53DE2E1}"/>
              </a:ext>
            </a:extLst>
          </p:cNvPr>
          <p:cNvSpPr/>
          <p:nvPr userDrawn="1"/>
        </p:nvSpPr>
        <p:spPr>
          <a:xfrm>
            <a:off x="7190252" y="5259189"/>
            <a:ext cx="1579600" cy="276999"/>
          </a:xfrm>
          <a:prstGeom prst="rect">
            <a:avLst/>
          </a:prstGeom>
        </p:spPr>
        <p:txBody>
          <a:bodyPr wrap="none">
            <a:spAutoFit/>
          </a:bodyPr>
          <a:lstStyle/>
          <a:p>
            <a:r>
              <a:rPr lang="nl-NL" sz="1200"/>
              <a:t>www.</a:t>
            </a:r>
            <a:r>
              <a:rPr lang="nl-NL" sz="1000"/>
              <a:t>equineteurope</a:t>
            </a:r>
            <a:r>
              <a:rPr lang="nl-NL" sz="1200"/>
              <a:t>.org</a:t>
            </a:r>
            <a:endParaRPr lang="x-none" sz="1200"/>
          </a:p>
        </p:txBody>
      </p:sp>
    </p:spTree>
    <p:extLst>
      <p:ext uri="{BB962C8B-B14F-4D97-AF65-F5344CB8AC3E}">
        <p14:creationId xmlns:p14="http://schemas.microsoft.com/office/powerpoint/2010/main" val="3204908630"/>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En-tête de section">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118946" y="5014338"/>
            <a:ext cx="10617200" cy="1312752"/>
          </a:xfrm>
          <a:prstGeom prst="rect">
            <a:avLst/>
          </a:prstGeom>
        </p:spPr>
      </p:pic>
      <p:sp>
        <p:nvSpPr>
          <p:cNvPr id="2" name="Rectangle 1"/>
          <p:cNvSpPr/>
          <p:nvPr userDrawn="1"/>
        </p:nvSpPr>
        <p:spPr>
          <a:xfrm>
            <a:off x="723900" y="1790700"/>
            <a:ext cx="7226300" cy="3187700"/>
          </a:xfrm>
          <a:prstGeom prst="rect">
            <a:avLst/>
          </a:prstGeom>
          <a:solidFill>
            <a:schemeClr val="bg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accent5"/>
              </a:solidFill>
            </a:endParaRPr>
          </a:p>
        </p:txBody>
      </p:sp>
      <p:sp>
        <p:nvSpPr>
          <p:cNvPr id="3" name="Espace réservé du numéro de diapositive 3"/>
          <p:cNvSpPr>
            <a:spLocks noGrp="1"/>
          </p:cNvSpPr>
          <p:nvPr>
            <p:ph type="sldNum" sz="quarter" idx="4"/>
          </p:nvPr>
        </p:nvSpPr>
        <p:spPr>
          <a:xfrm>
            <a:off x="6705600" y="5213652"/>
            <a:ext cx="2133600" cy="445484"/>
          </a:xfrm>
          <a:prstGeom prst="rect">
            <a:avLst/>
          </a:prstGeom>
        </p:spPr>
        <p:txBody>
          <a:bodyPr/>
          <a:lstStyle>
            <a:lvl1pPr algn="r">
              <a:defRPr>
                <a:solidFill>
                  <a:srgbClr val="002B5C"/>
                </a:solidFill>
              </a:defRPr>
            </a:lvl1pPr>
          </a:lstStyle>
          <a:p>
            <a:fld id="{1C0CC0F3-E61D-6543-9B4D-7D7FDFFE389F}" type="slidenum">
              <a:rPr lang="fr-FR" smtClean="0"/>
              <a:pPr/>
              <a:t>‹#›</a:t>
            </a:fld>
            <a:endParaRPr lang="fr-FR"/>
          </a:p>
        </p:txBody>
      </p:sp>
      <p:sp>
        <p:nvSpPr>
          <p:cNvPr id="10" name="Text Placeholder 4"/>
          <p:cNvSpPr>
            <a:spLocks noGrp="1"/>
          </p:cNvSpPr>
          <p:nvPr>
            <p:ph type="body" sz="quarter" idx="10" hasCustomPrompt="1"/>
          </p:nvPr>
        </p:nvSpPr>
        <p:spPr>
          <a:xfrm>
            <a:off x="749300" y="1143000"/>
            <a:ext cx="4318000" cy="533400"/>
          </a:xfrm>
          <a:prstGeom prst="rect">
            <a:avLst/>
          </a:prstGeom>
        </p:spPr>
        <p:txBody>
          <a:bodyPr vert="horz"/>
          <a:lstStyle>
            <a:lvl1pPr marL="0" indent="0">
              <a:buNone/>
              <a:defRPr sz="2000">
                <a:solidFill>
                  <a:schemeClr val="tx1"/>
                </a:solidFill>
                <a:latin typeface="DIN-Light"/>
                <a:cs typeface="DIN-Light"/>
              </a:defRPr>
            </a:lvl1pPr>
          </a:lstStyle>
          <a:p>
            <a:pPr lvl="0"/>
            <a:r>
              <a:rPr lang="nl-BE"/>
              <a:t>SUBTITLE</a:t>
            </a:r>
            <a:endParaRPr lang="en-GB"/>
          </a:p>
        </p:txBody>
      </p:sp>
      <p:sp>
        <p:nvSpPr>
          <p:cNvPr id="11" name="Text Placeholder 6"/>
          <p:cNvSpPr>
            <a:spLocks noGrp="1"/>
          </p:cNvSpPr>
          <p:nvPr>
            <p:ph type="body" sz="quarter" idx="11" hasCustomPrompt="1"/>
          </p:nvPr>
        </p:nvSpPr>
        <p:spPr>
          <a:xfrm>
            <a:off x="749300" y="1905000"/>
            <a:ext cx="7099300" cy="2844800"/>
          </a:xfrm>
          <a:prstGeom prst="rect">
            <a:avLst/>
          </a:prstGeom>
        </p:spPr>
        <p:txBody>
          <a:bodyPr vert="horz"/>
          <a:lstStyle>
            <a:lvl1pPr marL="0" indent="0">
              <a:buNone/>
              <a:defRPr sz="1800">
                <a:latin typeface="DIN-Light"/>
                <a:cs typeface="DIN-Light"/>
              </a:defRPr>
            </a:lvl1pPr>
          </a:lstStyle>
          <a:p>
            <a:pPr lvl="0"/>
            <a:r>
              <a:rPr lang="fr-FR"/>
              <a:t>Lorem ipsum dolor sit amet, consectetuer adipiscing elit. Maecenas porttitor congue massa. Fusce posuere, magna sed pulvinar ultricies, purus lectus malesuada libero, sit amet commodo magna eros quis urna.</a:t>
            </a:r>
          </a:p>
          <a:p>
            <a:pPr lvl="0"/>
            <a:endParaRPr lang="fr-FR"/>
          </a:p>
          <a:p>
            <a:pPr lvl="0"/>
            <a:r>
              <a:rPr lang="fr-FR"/>
              <a:t>Nunc viverra imperdiet enim. Fusce est. Vivamus a tellus.</a:t>
            </a:r>
          </a:p>
          <a:p>
            <a:pPr lvl="0"/>
            <a:r>
              <a:rPr lang="fr-FR" err="1"/>
              <a:t>Pellentesque</a:t>
            </a:r>
            <a:r>
              <a:rPr lang="fr-FR"/>
              <a:t> habitant morbi tristique senectus et netus et malesuada fames ac turpis egestas. Proin pharetra nonummy pede. Mauris et orci.</a:t>
            </a:r>
            <a:endParaRPr lang="en-GB"/>
          </a:p>
          <a:p>
            <a:pPr lvl="0"/>
            <a:endParaRPr lang="en-GB"/>
          </a:p>
        </p:txBody>
      </p:sp>
      <p:sp>
        <p:nvSpPr>
          <p:cNvPr id="4" name="TextBox 3"/>
          <p:cNvSpPr txBox="1"/>
          <p:nvPr userDrawn="1"/>
        </p:nvSpPr>
        <p:spPr>
          <a:xfrm>
            <a:off x="3263900" y="6172200"/>
            <a:ext cx="184666" cy="369332"/>
          </a:xfrm>
          <a:prstGeom prst="rect">
            <a:avLst/>
          </a:prstGeom>
          <a:noFill/>
        </p:spPr>
        <p:txBody>
          <a:bodyPr wrap="none" rtlCol="0">
            <a:spAutoFit/>
          </a:bodyPr>
          <a:lstStyle/>
          <a:p>
            <a:endParaRPr lang="en-GB"/>
          </a:p>
        </p:txBody>
      </p:sp>
      <p:sp>
        <p:nvSpPr>
          <p:cNvPr id="12" name="Text Placeholder 3"/>
          <p:cNvSpPr>
            <a:spLocks noGrp="1"/>
          </p:cNvSpPr>
          <p:nvPr>
            <p:ph type="body" sz="quarter" idx="12" hasCustomPrompt="1"/>
          </p:nvPr>
        </p:nvSpPr>
        <p:spPr>
          <a:xfrm>
            <a:off x="749300" y="369888"/>
            <a:ext cx="6070600" cy="658812"/>
          </a:xfrm>
          <a:prstGeom prst="rect">
            <a:avLst/>
          </a:prstGeom>
        </p:spPr>
        <p:txBody>
          <a:bodyPr vert="horz"/>
          <a:lstStyle>
            <a:lvl1pPr marL="0" indent="0">
              <a:buNone/>
              <a:defRPr b="1" baseline="0">
                <a:solidFill>
                  <a:schemeClr val="tx1"/>
                </a:solidFill>
                <a:latin typeface="DIN-RegularAlternate"/>
                <a:cs typeface="DIN-RegularAlternate"/>
              </a:defRPr>
            </a:lvl1pPr>
          </a:lstStyle>
          <a:p>
            <a:pPr lvl="0"/>
            <a:r>
              <a:rPr lang="en-GB"/>
              <a:t>ONE COLUMN SAMPLE</a:t>
            </a:r>
          </a:p>
        </p:txBody>
      </p:sp>
      <p:sp>
        <p:nvSpPr>
          <p:cNvPr id="6" name="Rectangle 5">
            <a:extLst>
              <a:ext uri="{FF2B5EF4-FFF2-40B4-BE49-F238E27FC236}">
                <a16:creationId xmlns:a16="http://schemas.microsoft.com/office/drawing/2014/main" id="{D32C5C1F-6925-4CA8-B30A-3C58B3F04051}"/>
              </a:ext>
            </a:extLst>
          </p:cNvPr>
          <p:cNvSpPr/>
          <p:nvPr userDrawn="1"/>
        </p:nvSpPr>
        <p:spPr>
          <a:xfrm>
            <a:off x="746254" y="5211012"/>
            <a:ext cx="2702312" cy="400110"/>
          </a:xfrm>
          <a:prstGeom prst="rect">
            <a:avLst/>
          </a:prstGeom>
        </p:spPr>
        <p:txBody>
          <a:bodyPr wrap="square">
            <a:spAutoFit/>
          </a:bodyPr>
          <a:lstStyle/>
          <a:p>
            <a:r>
              <a:rPr lang="nl-NL" sz="1000" err="1"/>
              <a:t>Cofunded</a:t>
            </a:r>
            <a:r>
              <a:rPr lang="nl-NL" sz="1000"/>
              <a:t> </a:t>
            </a:r>
            <a:r>
              <a:rPr lang="nl-NL" sz="1000" err="1"/>
              <a:t>by</a:t>
            </a:r>
            <a:r>
              <a:rPr lang="nl-NL" sz="1000"/>
              <a:t> </a:t>
            </a:r>
            <a:r>
              <a:rPr lang="nl-NL" sz="1000" err="1"/>
              <a:t>the</a:t>
            </a:r>
            <a:r>
              <a:rPr lang="nl-NL" sz="1000"/>
              <a:t> Rights, </a:t>
            </a:r>
            <a:r>
              <a:rPr lang="nl-NL" sz="1000" err="1"/>
              <a:t>Equality</a:t>
            </a:r>
            <a:r>
              <a:rPr lang="nl-NL" sz="1000"/>
              <a:t> </a:t>
            </a:r>
            <a:r>
              <a:rPr lang="nl-NL" sz="1000" err="1"/>
              <a:t>and</a:t>
            </a:r>
            <a:r>
              <a:rPr lang="nl-NL" sz="1000"/>
              <a:t> </a:t>
            </a:r>
            <a:r>
              <a:rPr lang="nl-NL" sz="1000" err="1"/>
              <a:t>Citizenship</a:t>
            </a:r>
            <a:r>
              <a:rPr lang="nl-NL" sz="1000"/>
              <a:t> </a:t>
            </a:r>
            <a:r>
              <a:rPr lang="nl-NL" sz="1000" err="1"/>
              <a:t>Programme</a:t>
            </a:r>
            <a:r>
              <a:rPr lang="nl-NL" sz="1000"/>
              <a:t> of </a:t>
            </a:r>
            <a:r>
              <a:rPr lang="nl-NL" sz="1000" err="1"/>
              <a:t>the</a:t>
            </a:r>
            <a:r>
              <a:rPr lang="nl-NL" sz="1000"/>
              <a:t> European Union</a:t>
            </a:r>
            <a:endParaRPr lang="x-none" sz="1000"/>
          </a:p>
        </p:txBody>
      </p:sp>
      <p:pic>
        <p:nvPicPr>
          <p:cNvPr id="13" name="Picture 12">
            <a:extLst>
              <a:ext uri="{FF2B5EF4-FFF2-40B4-BE49-F238E27FC236}">
                <a16:creationId xmlns:a16="http://schemas.microsoft.com/office/drawing/2014/main" id="{3A3DB4CE-E4B0-4C34-BF73-678271EF8CD5}"/>
              </a:ext>
            </a:extLst>
          </p:cNvPr>
          <p:cNvPicPr>
            <a:picLocks noChangeAspect="1"/>
          </p:cNvPicPr>
          <p:nvPr userDrawn="1"/>
        </p:nvPicPr>
        <p:blipFill>
          <a:blip r:embed="rId3"/>
          <a:stretch>
            <a:fillRect/>
          </a:stretch>
        </p:blipFill>
        <p:spPr>
          <a:xfrm>
            <a:off x="191669" y="5246950"/>
            <a:ext cx="557631" cy="378887"/>
          </a:xfrm>
          <a:prstGeom prst="rect">
            <a:avLst/>
          </a:prstGeom>
        </p:spPr>
      </p:pic>
    </p:spTree>
    <p:extLst>
      <p:ext uri="{BB962C8B-B14F-4D97-AF65-F5344CB8AC3E}">
        <p14:creationId xmlns:p14="http://schemas.microsoft.com/office/powerpoint/2010/main" val="1055321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139D780-1264-4CB9-9A31-EF85A284FACD}"/>
              </a:ext>
            </a:extLst>
          </p:cNvPr>
          <p:cNvSpPr/>
          <p:nvPr userDrawn="1"/>
        </p:nvSpPr>
        <p:spPr>
          <a:xfrm>
            <a:off x="4857750" y="1420125"/>
            <a:ext cx="4025900" cy="35052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1" name="Picture 10"/>
          <p:cNvPicPr>
            <a:picLocks noChangeAspect="1"/>
          </p:cNvPicPr>
          <p:nvPr userDrawn="1"/>
        </p:nvPicPr>
        <p:blipFill>
          <a:blip r:embed="rId2"/>
          <a:stretch>
            <a:fillRect/>
          </a:stretch>
        </p:blipFill>
        <p:spPr>
          <a:xfrm>
            <a:off x="0" y="5010452"/>
            <a:ext cx="10617200" cy="1312752"/>
          </a:xfrm>
          <a:prstGeom prst="rect">
            <a:avLst/>
          </a:prstGeom>
        </p:spPr>
      </p:pic>
      <p:sp>
        <p:nvSpPr>
          <p:cNvPr id="3" name="Espace réservé du numéro de diapositive 3"/>
          <p:cNvSpPr>
            <a:spLocks noGrp="1"/>
          </p:cNvSpPr>
          <p:nvPr>
            <p:ph type="sldNum" sz="quarter" idx="4"/>
          </p:nvPr>
        </p:nvSpPr>
        <p:spPr>
          <a:xfrm>
            <a:off x="6705600" y="5213652"/>
            <a:ext cx="2133600" cy="445484"/>
          </a:xfrm>
          <a:prstGeom prst="rect">
            <a:avLst/>
          </a:prstGeom>
        </p:spPr>
        <p:txBody>
          <a:bodyPr/>
          <a:lstStyle>
            <a:lvl1pPr algn="r">
              <a:defRPr>
                <a:solidFill>
                  <a:srgbClr val="002B5C"/>
                </a:solidFill>
              </a:defRPr>
            </a:lvl1pPr>
          </a:lstStyle>
          <a:p>
            <a:fld id="{1C0CC0F3-E61D-6543-9B4D-7D7FDFFE389F}" type="slidenum">
              <a:rPr lang="fr-FR" smtClean="0"/>
              <a:pPr/>
              <a:t>‹#›</a:t>
            </a:fld>
            <a:endParaRPr lang="fr-FR"/>
          </a:p>
        </p:txBody>
      </p:sp>
      <p:sp>
        <p:nvSpPr>
          <p:cNvPr id="4" name="Rectangle 3"/>
          <p:cNvSpPr/>
          <p:nvPr userDrawn="1"/>
        </p:nvSpPr>
        <p:spPr>
          <a:xfrm>
            <a:off x="749300" y="1420125"/>
            <a:ext cx="4025900" cy="35052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Text Placeholder 6"/>
          <p:cNvSpPr>
            <a:spLocks noGrp="1"/>
          </p:cNvSpPr>
          <p:nvPr>
            <p:ph type="body" sz="quarter" idx="11" hasCustomPrompt="1"/>
          </p:nvPr>
        </p:nvSpPr>
        <p:spPr>
          <a:xfrm>
            <a:off x="749300" y="1905000"/>
            <a:ext cx="3822700" cy="2743200"/>
          </a:xfrm>
          <a:prstGeom prst="rect">
            <a:avLst/>
          </a:prstGeom>
        </p:spPr>
        <p:txBody>
          <a:bodyPr vert="horz"/>
          <a:lstStyle>
            <a:lvl1pPr marL="0" indent="0">
              <a:buNone/>
              <a:defRPr sz="1800">
                <a:latin typeface="DIN-Light"/>
                <a:cs typeface="DIN-Light"/>
              </a:defRPr>
            </a:lvl1pPr>
          </a:lstStyle>
          <a:p>
            <a:pPr lvl="0"/>
            <a:r>
              <a:rPr lang="fr-FR"/>
              <a:t>Lorem ipsum dolor sit amet, consectetuer adipiscing elit. Maecenas porttitor congue massa. Fusce posuere, magna sed pulvinar ultricies, purus lectus malesuada libero, sit amet commodo magna eros quis urna.</a:t>
            </a:r>
          </a:p>
          <a:p>
            <a:pPr lvl="0"/>
            <a:endParaRPr lang="fr-FR"/>
          </a:p>
          <a:p>
            <a:pPr lvl="0"/>
            <a:endParaRPr lang="fr-FR"/>
          </a:p>
          <a:p>
            <a:pPr lvl="0"/>
            <a:endParaRPr lang="en-GB"/>
          </a:p>
        </p:txBody>
      </p:sp>
      <p:sp>
        <p:nvSpPr>
          <p:cNvPr id="7" name="Text Placeholder 6"/>
          <p:cNvSpPr>
            <a:spLocks noGrp="1"/>
          </p:cNvSpPr>
          <p:nvPr>
            <p:ph type="body" sz="quarter" idx="12" hasCustomPrompt="1"/>
          </p:nvPr>
        </p:nvSpPr>
        <p:spPr>
          <a:xfrm>
            <a:off x="4902200" y="1905000"/>
            <a:ext cx="3937000" cy="2743200"/>
          </a:xfrm>
          <a:prstGeom prst="rect">
            <a:avLst/>
          </a:prstGeom>
        </p:spPr>
        <p:txBody>
          <a:bodyPr vert="horz"/>
          <a:lstStyle>
            <a:lvl1pPr marL="0" indent="0">
              <a:buNone/>
              <a:defRPr sz="1800">
                <a:latin typeface="DIN-Light"/>
                <a:cs typeface="DIN-Light"/>
              </a:defRPr>
            </a:lvl1pPr>
          </a:lstStyle>
          <a:p>
            <a:pPr lvl="0"/>
            <a:r>
              <a:rPr lang="fr-FR"/>
              <a:t>Lorem ipsum dolor sit amet, consectetuer adipiscing elit. Maecenas porttitor congue massa. Fusce posuere, magna sed pulvinar ultricies, purus lectus malesuada libero, sit amet commodo magna eros quis urna.</a:t>
            </a:r>
          </a:p>
          <a:p>
            <a:pPr lvl="0"/>
            <a:endParaRPr lang="fr-FR"/>
          </a:p>
          <a:p>
            <a:pPr lvl="0"/>
            <a:endParaRPr lang="fr-FR"/>
          </a:p>
          <a:p>
            <a:pPr lvl="0"/>
            <a:endParaRPr lang="en-GB"/>
          </a:p>
        </p:txBody>
      </p:sp>
      <p:sp>
        <p:nvSpPr>
          <p:cNvPr id="12" name="Text Placeholder 4"/>
          <p:cNvSpPr>
            <a:spLocks noGrp="1"/>
          </p:cNvSpPr>
          <p:nvPr>
            <p:ph type="body" sz="quarter" idx="10" hasCustomPrompt="1"/>
          </p:nvPr>
        </p:nvSpPr>
        <p:spPr>
          <a:xfrm>
            <a:off x="749300" y="1143000"/>
            <a:ext cx="4318000" cy="533400"/>
          </a:xfrm>
          <a:prstGeom prst="rect">
            <a:avLst/>
          </a:prstGeom>
        </p:spPr>
        <p:txBody>
          <a:bodyPr vert="horz"/>
          <a:lstStyle>
            <a:lvl1pPr marL="0" indent="0">
              <a:buNone/>
              <a:defRPr sz="2000">
                <a:solidFill>
                  <a:schemeClr val="tx1"/>
                </a:solidFill>
                <a:latin typeface="DIN-Light"/>
                <a:cs typeface="DIN-Light"/>
              </a:defRPr>
            </a:lvl1pPr>
          </a:lstStyle>
          <a:p>
            <a:pPr lvl="0"/>
            <a:r>
              <a:rPr lang="nl-BE"/>
              <a:t>SUBTITLE</a:t>
            </a:r>
            <a:endParaRPr lang="en-GB"/>
          </a:p>
        </p:txBody>
      </p:sp>
      <p:sp>
        <p:nvSpPr>
          <p:cNvPr id="13" name="Text Placeholder 3"/>
          <p:cNvSpPr>
            <a:spLocks noGrp="1"/>
          </p:cNvSpPr>
          <p:nvPr>
            <p:ph type="body" sz="quarter" idx="13" hasCustomPrompt="1"/>
          </p:nvPr>
        </p:nvSpPr>
        <p:spPr>
          <a:xfrm>
            <a:off x="749300" y="369888"/>
            <a:ext cx="6070600" cy="658812"/>
          </a:xfrm>
          <a:prstGeom prst="rect">
            <a:avLst/>
          </a:prstGeom>
        </p:spPr>
        <p:txBody>
          <a:bodyPr vert="horz"/>
          <a:lstStyle>
            <a:lvl1pPr marL="0" indent="0">
              <a:buNone/>
              <a:defRPr b="1" baseline="0">
                <a:solidFill>
                  <a:schemeClr val="tx1"/>
                </a:solidFill>
                <a:latin typeface="DIN-RegularAlternate"/>
                <a:cs typeface="DIN-RegularAlternate"/>
              </a:defRPr>
            </a:lvl1pPr>
          </a:lstStyle>
          <a:p>
            <a:pPr lvl="0"/>
            <a:r>
              <a:rPr lang="en-GB"/>
              <a:t>TWO COLUMN SAMPLE</a:t>
            </a:r>
          </a:p>
        </p:txBody>
      </p:sp>
      <p:sp>
        <p:nvSpPr>
          <p:cNvPr id="2" name="Rectangle 1">
            <a:extLst>
              <a:ext uri="{FF2B5EF4-FFF2-40B4-BE49-F238E27FC236}">
                <a16:creationId xmlns:a16="http://schemas.microsoft.com/office/drawing/2014/main" id="{E8B3C191-1C97-4022-A900-C5142C9C8EE1}"/>
              </a:ext>
            </a:extLst>
          </p:cNvPr>
          <p:cNvSpPr/>
          <p:nvPr userDrawn="1"/>
        </p:nvSpPr>
        <p:spPr>
          <a:xfrm>
            <a:off x="658851" y="5213652"/>
            <a:ext cx="2692710" cy="400110"/>
          </a:xfrm>
          <a:prstGeom prst="rect">
            <a:avLst/>
          </a:prstGeom>
        </p:spPr>
        <p:txBody>
          <a:bodyPr wrap="square">
            <a:spAutoFit/>
          </a:bodyPr>
          <a:lstStyle/>
          <a:p>
            <a:r>
              <a:rPr lang="nl-NL" sz="1000" err="1"/>
              <a:t>Cofunded</a:t>
            </a:r>
            <a:r>
              <a:rPr lang="nl-NL" sz="1000"/>
              <a:t> </a:t>
            </a:r>
            <a:r>
              <a:rPr lang="nl-NL" sz="1000" err="1"/>
              <a:t>by</a:t>
            </a:r>
            <a:r>
              <a:rPr lang="nl-NL" sz="1000"/>
              <a:t> </a:t>
            </a:r>
            <a:r>
              <a:rPr lang="nl-NL" sz="1000" err="1"/>
              <a:t>the</a:t>
            </a:r>
            <a:r>
              <a:rPr lang="nl-NL" sz="1000"/>
              <a:t> Rights, </a:t>
            </a:r>
            <a:r>
              <a:rPr lang="nl-NL" sz="1000" err="1"/>
              <a:t>Equality</a:t>
            </a:r>
            <a:r>
              <a:rPr lang="nl-NL" sz="1000"/>
              <a:t> </a:t>
            </a:r>
            <a:r>
              <a:rPr lang="nl-NL" sz="1000" err="1"/>
              <a:t>and</a:t>
            </a:r>
            <a:r>
              <a:rPr lang="nl-NL" sz="1000"/>
              <a:t> </a:t>
            </a:r>
            <a:r>
              <a:rPr lang="nl-NL" sz="1000" err="1"/>
              <a:t>Citizenship</a:t>
            </a:r>
            <a:r>
              <a:rPr lang="nl-NL" sz="1000"/>
              <a:t> </a:t>
            </a:r>
            <a:r>
              <a:rPr lang="nl-NL" sz="1000" err="1"/>
              <a:t>Programme</a:t>
            </a:r>
            <a:r>
              <a:rPr lang="nl-NL" sz="1000"/>
              <a:t> of </a:t>
            </a:r>
            <a:r>
              <a:rPr lang="nl-NL" sz="1000" err="1"/>
              <a:t>the</a:t>
            </a:r>
            <a:r>
              <a:rPr lang="nl-NL" sz="1000"/>
              <a:t> European Union</a:t>
            </a:r>
            <a:endParaRPr lang="x-none" sz="1000"/>
          </a:p>
        </p:txBody>
      </p:sp>
      <p:pic>
        <p:nvPicPr>
          <p:cNvPr id="10" name="Picture 9">
            <a:extLst>
              <a:ext uri="{FF2B5EF4-FFF2-40B4-BE49-F238E27FC236}">
                <a16:creationId xmlns:a16="http://schemas.microsoft.com/office/drawing/2014/main" id="{FA48AF17-2A88-400D-A239-E95A8514C69F}"/>
              </a:ext>
            </a:extLst>
          </p:cNvPr>
          <p:cNvPicPr>
            <a:picLocks noChangeAspect="1"/>
          </p:cNvPicPr>
          <p:nvPr userDrawn="1"/>
        </p:nvPicPr>
        <p:blipFill>
          <a:blip r:embed="rId3"/>
          <a:stretch>
            <a:fillRect/>
          </a:stretch>
        </p:blipFill>
        <p:spPr>
          <a:xfrm>
            <a:off x="112571" y="5250385"/>
            <a:ext cx="547519" cy="372017"/>
          </a:xfrm>
          <a:prstGeom prst="rect">
            <a:avLst/>
          </a:prstGeom>
        </p:spPr>
      </p:pic>
    </p:spTree>
    <p:extLst>
      <p:ext uri="{BB962C8B-B14F-4D97-AF65-F5344CB8AC3E}">
        <p14:creationId xmlns:p14="http://schemas.microsoft.com/office/powerpoint/2010/main" val="2299326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En-tête de section">
    <p:bg>
      <p:bgRef idx="1001">
        <a:schemeClr val="bg1"/>
      </p:bgRef>
    </p:bg>
    <p:spTree>
      <p:nvGrpSpPr>
        <p:cNvPr id="1" name=""/>
        <p:cNvGrpSpPr/>
        <p:nvPr/>
      </p:nvGrpSpPr>
      <p:grpSpPr>
        <a:xfrm>
          <a:off x="0" y="0"/>
          <a:ext cx="0" cy="0"/>
          <a:chOff x="0" y="0"/>
          <a:chExt cx="0" cy="0"/>
        </a:xfrm>
      </p:grpSpPr>
      <p:sp>
        <p:nvSpPr>
          <p:cNvPr id="21" name="TextBox 20"/>
          <p:cNvSpPr txBox="1"/>
          <p:nvPr userDrawn="1"/>
        </p:nvSpPr>
        <p:spPr>
          <a:xfrm>
            <a:off x="3263900" y="6172200"/>
            <a:ext cx="184666" cy="369332"/>
          </a:xfrm>
          <a:prstGeom prst="rect">
            <a:avLst/>
          </a:prstGeom>
          <a:noFill/>
        </p:spPr>
        <p:txBody>
          <a:bodyPr wrap="none" rtlCol="0">
            <a:spAutoFit/>
          </a:bodyPr>
          <a:lstStyle/>
          <a:p>
            <a:endParaRPr lang="en-GB"/>
          </a:p>
        </p:txBody>
      </p:sp>
      <p:sp>
        <p:nvSpPr>
          <p:cNvPr id="9" name="Picture Placeholder 8"/>
          <p:cNvSpPr>
            <a:spLocks noGrp="1"/>
          </p:cNvSpPr>
          <p:nvPr>
            <p:ph type="pic" sz="quarter" idx="12" hasCustomPrompt="1"/>
          </p:nvPr>
        </p:nvSpPr>
        <p:spPr>
          <a:xfrm>
            <a:off x="4749800" y="-88900"/>
            <a:ext cx="4521200" cy="5918200"/>
          </a:xfrm>
          <a:prstGeom prst="rect">
            <a:avLst/>
          </a:prstGeom>
        </p:spPr>
        <p:txBody>
          <a:bodyPr vert="horz"/>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a:lvl1pPr>
          </a:lstStyle>
          <a:p>
            <a:r>
              <a:rPr lang="en-GB"/>
              <a:t>Picture Picture Picture </a:t>
            </a:r>
          </a:p>
          <a:p>
            <a:endParaRPr lang="en-GB"/>
          </a:p>
        </p:txBody>
      </p:sp>
      <p:pic>
        <p:nvPicPr>
          <p:cNvPr id="3" name="Picture 2"/>
          <p:cNvPicPr>
            <a:picLocks noChangeAspect="1"/>
          </p:cNvPicPr>
          <p:nvPr userDrawn="1"/>
        </p:nvPicPr>
        <p:blipFill>
          <a:blip r:embed="rId2"/>
          <a:stretch>
            <a:fillRect/>
          </a:stretch>
        </p:blipFill>
        <p:spPr>
          <a:xfrm>
            <a:off x="-1587500" y="-14908"/>
            <a:ext cx="7119434" cy="6045200"/>
          </a:xfrm>
          <a:prstGeom prst="rect">
            <a:avLst/>
          </a:prstGeom>
        </p:spPr>
      </p:pic>
      <p:sp>
        <p:nvSpPr>
          <p:cNvPr id="19" name="Text Placeholder 6"/>
          <p:cNvSpPr>
            <a:spLocks noGrp="1"/>
          </p:cNvSpPr>
          <p:nvPr>
            <p:ph type="body" sz="quarter" idx="11" hasCustomPrompt="1"/>
          </p:nvPr>
        </p:nvSpPr>
        <p:spPr>
          <a:xfrm>
            <a:off x="749300" y="1905000"/>
            <a:ext cx="3898900" cy="2844800"/>
          </a:xfrm>
          <a:prstGeom prst="rect">
            <a:avLst/>
          </a:prstGeom>
        </p:spPr>
        <p:txBody>
          <a:bodyPr vert="horz"/>
          <a:lstStyle>
            <a:lvl1pPr marL="0" indent="0">
              <a:buNone/>
              <a:defRPr sz="1800">
                <a:solidFill>
                  <a:srgbClr val="22489E"/>
                </a:solidFill>
                <a:latin typeface="DIN-Light"/>
                <a:cs typeface="DIN-Light"/>
              </a:defRPr>
            </a:lvl1pPr>
          </a:lstStyle>
          <a:p>
            <a:pPr lvl="0"/>
            <a:r>
              <a:rPr lang="fr-FR"/>
              <a:t>Lorem ipsum dolor sit amet, consectetuer adipiscing elit. Maecenas porttitor congue massa. Fusce posuere, magna sed pulvinar ultricies, purus lectus malesuada libero, sit amet commodo magna eros quis </a:t>
            </a:r>
            <a:r>
              <a:rPr lang="fr-FR" err="1"/>
              <a:t>urna</a:t>
            </a:r>
            <a:r>
              <a:rPr lang="fr-FR"/>
              <a:t>.</a:t>
            </a:r>
          </a:p>
          <a:p>
            <a:pPr lvl="0"/>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p>
          <a:p>
            <a:pPr lvl="0"/>
            <a:endParaRPr lang="fr-FR"/>
          </a:p>
        </p:txBody>
      </p:sp>
      <p:sp>
        <p:nvSpPr>
          <p:cNvPr id="18" name="Text Placeholder 4"/>
          <p:cNvSpPr>
            <a:spLocks noGrp="1"/>
          </p:cNvSpPr>
          <p:nvPr>
            <p:ph type="body" sz="quarter" idx="10" hasCustomPrompt="1"/>
          </p:nvPr>
        </p:nvSpPr>
        <p:spPr>
          <a:xfrm>
            <a:off x="749300" y="1143000"/>
            <a:ext cx="3898900" cy="533400"/>
          </a:xfrm>
          <a:prstGeom prst="rect">
            <a:avLst/>
          </a:prstGeom>
        </p:spPr>
        <p:txBody>
          <a:bodyPr vert="horz"/>
          <a:lstStyle>
            <a:lvl1pPr marL="0" indent="0">
              <a:buNone/>
              <a:defRPr sz="2000">
                <a:solidFill>
                  <a:srgbClr val="22489E"/>
                </a:solidFill>
                <a:latin typeface="DIN-Light"/>
                <a:cs typeface="DIN-Light"/>
              </a:defRPr>
            </a:lvl1pPr>
          </a:lstStyle>
          <a:p>
            <a:pPr lvl="0"/>
            <a:r>
              <a:rPr lang="nl-BE"/>
              <a:t>SUBTITLE</a:t>
            </a:r>
            <a:endParaRPr lang="en-GB"/>
          </a:p>
        </p:txBody>
      </p:sp>
      <p:sp>
        <p:nvSpPr>
          <p:cNvPr id="22" name="Text Placeholder 3"/>
          <p:cNvSpPr>
            <a:spLocks noGrp="1"/>
          </p:cNvSpPr>
          <p:nvPr>
            <p:ph type="body" sz="quarter" idx="13" hasCustomPrompt="1"/>
          </p:nvPr>
        </p:nvSpPr>
        <p:spPr>
          <a:xfrm>
            <a:off x="749300" y="369888"/>
            <a:ext cx="3898900" cy="658812"/>
          </a:xfrm>
          <a:prstGeom prst="rect">
            <a:avLst/>
          </a:prstGeom>
        </p:spPr>
        <p:txBody>
          <a:bodyPr vert="horz"/>
          <a:lstStyle>
            <a:lvl1pPr marL="0" indent="0">
              <a:buNone/>
              <a:defRPr b="1" baseline="0">
                <a:solidFill>
                  <a:srgbClr val="22489E"/>
                </a:solidFill>
                <a:latin typeface="DIN-RegularAlternate"/>
                <a:cs typeface="DIN-RegularAlternate"/>
              </a:defRPr>
            </a:lvl1pPr>
          </a:lstStyle>
          <a:p>
            <a:pPr lvl="0"/>
            <a:r>
              <a:rPr lang="en-GB"/>
              <a:t>TEXT &amp; IMAGE</a:t>
            </a:r>
          </a:p>
          <a:p>
            <a:pPr lvl="0"/>
            <a:endParaRPr lang="en-GB"/>
          </a:p>
        </p:txBody>
      </p:sp>
      <p:sp>
        <p:nvSpPr>
          <p:cNvPr id="2" name="Rectangle 1">
            <a:extLst>
              <a:ext uri="{FF2B5EF4-FFF2-40B4-BE49-F238E27FC236}">
                <a16:creationId xmlns:a16="http://schemas.microsoft.com/office/drawing/2014/main" id="{2D60E868-64ED-415A-84DB-D564530509AA}"/>
              </a:ext>
            </a:extLst>
          </p:cNvPr>
          <p:cNvSpPr/>
          <p:nvPr userDrawn="1"/>
        </p:nvSpPr>
        <p:spPr>
          <a:xfrm>
            <a:off x="601597" y="5169185"/>
            <a:ext cx="2632566" cy="400110"/>
          </a:xfrm>
          <a:prstGeom prst="rect">
            <a:avLst/>
          </a:prstGeom>
        </p:spPr>
        <p:txBody>
          <a:bodyPr wrap="square">
            <a:spAutoFit/>
          </a:bodyPr>
          <a:lstStyle/>
          <a:p>
            <a:r>
              <a:rPr lang="nl-NL" sz="1000" kern="1200" err="1">
                <a:solidFill>
                  <a:schemeClr val="bg1"/>
                </a:solidFill>
                <a:latin typeface="+mn-lt"/>
                <a:ea typeface="+mn-ea"/>
                <a:cs typeface="+mn-cs"/>
              </a:rPr>
              <a:t>Cofunded</a:t>
            </a:r>
            <a:r>
              <a:rPr lang="nl-NL" sz="1000" kern="1200">
                <a:solidFill>
                  <a:schemeClr val="bg1"/>
                </a:solidFill>
                <a:latin typeface="+mn-lt"/>
                <a:ea typeface="+mn-ea"/>
                <a:cs typeface="+mn-cs"/>
              </a:rPr>
              <a:t> </a:t>
            </a:r>
            <a:r>
              <a:rPr lang="nl-NL" sz="1000" kern="1200" err="1">
                <a:solidFill>
                  <a:schemeClr val="bg1"/>
                </a:solidFill>
                <a:latin typeface="+mn-lt"/>
                <a:ea typeface="+mn-ea"/>
                <a:cs typeface="+mn-cs"/>
              </a:rPr>
              <a:t>by</a:t>
            </a:r>
            <a:r>
              <a:rPr lang="nl-NL" sz="1000" kern="1200">
                <a:solidFill>
                  <a:schemeClr val="bg1"/>
                </a:solidFill>
                <a:latin typeface="+mn-lt"/>
                <a:ea typeface="+mn-ea"/>
                <a:cs typeface="+mn-cs"/>
              </a:rPr>
              <a:t> </a:t>
            </a:r>
            <a:r>
              <a:rPr lang="nl-NL" sz="1000" kern="1200" err="1">
                <a:solidFill>
                  <a:schemeClr val="bg1"/>
                </a:solidFill>
                <a:latin typeface="+mn-lt"/>
                <a:ea typeface="+mn-ea"/>
                <a:cs typeface="+mn-cs"/>
              </a:rPr>
              <a:t>the</a:t>
            </a:r>
            <a:r>
              <a:rPr lang="nl-NL" sz="1000" kern="1200">
                <a:solidFill>
                  <a:schemeClr val="bg1"/>
                </a:solidFill>
                <a:latin typeface="+mn-lt"/>
                <a:ea typeface="+mn-ea"/>
                <a:cs typeface="+mn-cs"/>
              </a:rPr>
              <a:t> Rights, </a:t>
            </a:r>
            <a:r>
              <a:rPr lang="nl-NL" sz="1000" kern="1200" err="1">
                <a:solidFill>
                  <a:schemeClr val="bg1"/>
                </a:solidFill>
                <a:latin typeface="+mn-lt"/>
                <a:ea typeface="+mn-ea"/>
                <a:cs typeface="+mn-cs"/>
              </a:rPr>
              <a:t>Equality</a:t>
            </a:r>
            <a:r>
              <a:rPr lang="nl-NL" sz="1000" kern="1200">
                <a:solidFill>
                  <a:schemeClr val="bg1"/>
                </a:solidFill>
                <a:latin typeface="+mn-lt"/>
                <a:ea typeface="+mn-ea"/>
                <a:cs typeface="+mn-cs"/>
              </a:rPr>
              <a:t> </a:t>
            </a:r>
            <a:r>
              <a:rPr lang="nl-NL" sz="1000" kern="1200" err="1">
                <a:solidFill>
                  <a:schemeClr val="bg1"/>
                </a:solidFill>
                <a:latin typeface="+mn-lt"/>
                <a:ea typeface="+mn-ea"/>
                <a:cs typeface="+mn-cs"/>
              </a:rPr>
              <a:t>and</a:t>
            </a:r>
            <a:r>
              <a:rPr lang="nl-NL" sz="1000" kern="1200">
                <a:solidFill>
                  <a:schemeClr val="bg1"/>
                </a:solidFill>
                <a:latin typeface="+mn-lt"/>
                <a:ea typeface="+mn-ea"/>
                <a:cs typeface="+mn-cs"/>
              </a:rPr>
              <a:t> </a:t>
            </a:r>
            <a:r>
              <a:rPr lang="nl-NL" sz="1000" kern="1200" err="1">
                <a:solidFill>
                  <a:schemeClr val="bg1"/>
                </a:solidFill>
                <a:latin typeface="+mn-lt"/>
                <a:ea typeface="+mn-ea"/>
                <a:cs typeface="+mn-cs"/>
              </a:rPr>
              <a:t>Citizenship</a:t>
            </a:r>
            <a:r>
              <a:rPr lang="nl-NL" sz="1000" kern="1200">
                <a:solidFill>
                  <a:schemeClr val="bg1"/>
                </a:solidFill>
                <a:latin typeface="+mn-lt"/>
                <a:ea typeface="+mn-ea"/>
                <a:cs typeface="+mn-cs"/>
              </a:rPr>
              <a:t> </a:t>
            </a:r>
            <a:r>
              <a:rPr lang="nl-NL" sz="1000" kern="1200" err="1">
                <a:solidFill>
                  <a:schemeClr val="bg1"/>
                </a:solidFill>
                <a:latin typeface="+mn-lt"/>
                <a:ea typeface="+mn-ea"/>
                <a:cs typeface="+mn-cs"/>
              </a:rPr>
              <a:t>Programme</a:t>
            </a:r>
            <a:r>
              <a:rPr lang="nl-NL" sz="1000" kern="1200">
                <a:solidFill>
                  <a:schemeClr val="bg1"/>
                </a:solidFill>
                <a:latin typeface="+mn-lt"/>
                <a:ea typeface="+mn-ea"/>
                <a:cs typeface="+mn-cs"/>
              </a:rPr>
              <a:t> of </a:t>
            </a:r>
            <a:r>
              <a:rPr lang="nl-NL" sz="1000" kern="1200" err="1">
                <a:solidFill>
                  <a:schemeClr val="bg1"/>
                </a:solidFill>
                <a:latin typeface="+mn-lt"/>
                <a:ea typeface="+mn-ea"/>
                <a:cs typeface="+mn-cs"/>
              </a:rPr>
              <a:t>the</a:t>
            </a:r>
            <a:r>
              <a:rPr lang="nl-NL" sz="1000" kern="1200">
                <a:solidFill>
                  <a:schemeClr val="bg1"/>
                </a:solidFill>
                <a:latin typeface="+mn-lt"/>
                <a:ea typeface="+mn-ea"/>
                <a:cs typeface="+mn-cs"/>
              </a:rPr>
              <a:t> European Union</a:t>
            </a:r>
            <a:endParaRPr lang="x-none" sz="1000" kern="1200">
              <a:solidFill>
                <a:schemeClr val="bg1"/>
              </a:solidFill>
              <a:latin typeface="+mn-lt"/>
              <a:ea typeface="+mn-ea"/>
              <a:cs typeface="+mn-cs"/>
            </a:endParaRPr>
          </a:p>
        </p:txBody>
      </p:sp>
      <p:pic>
        <p:nvPicPr>
          <p:cNvPr id="10" name="Picture 9">
            <a:extLst>
              <a:ext uri="{FF2B5EF4-FFF2-40B4-BE49-F238E27FC236}">
                <a16:creationId xmlns:a16="http://schemas.microsoft.com/office/drawing/2014/main" id="{F9939FAC-84BD-4344-9EAB-72B3CB5A538A}"/>
              </a:ext>
            </a:extLst>
          </p:cNvPr>
          <p:cNvPicPr>
            <a:picLocks noChangeAspect="1"/>
          </p:cNvPicPr>
          <p:nvPr userDrawn="1"/>
        </p:nvPicPr>
        <p:blipFill>
          <a:blip r:embed="rId3"/>
          <a:stretch>
            <a:fillRect/>
          </a:stretch>
        </p:blipFill>
        <p:spPr>
          <a:xfrm>
            <a:off x="88706" y="5183231"/>
            <a:ext cx="547519" cy="372017"/>
          </a:xfrm>
          <a:prstGeom prst="rect">
            <a:avLst/>
          </a:prstGeom>
        </p:spPr>
      </p:pic>
    </p:spTree>
    <p:extLst>
      <p:ext uri="{BB962C8B-B14F-4D97-AF65-F5344CB8AC3E}">
        <p14:creationId xmlns:p14="http://schemas.microsoft.com/office/powerpoint/2010/main" val="782744928"/>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4"/>
          <p:cNvSpPr/>
          <p:nvPr userDrawn="1"/>
        </p:nvSpPr>
        <p:spPr>
          <a:xfrm>
            <a:off x="3313288" y="1879600"/>
            <a:ext cx="2520001" cy="3130852"/>
          </a:xfrm>
          <a:prstGeom prst="rect">
            <a:avLst/>
          </a:prstGeom>
          <a:solidFill>
            <a:schemeClr val="bg1">
              <a:lumMod val="95000"/>
              <a:alpha val="8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4" name="Picture 13"/>
          <p:cNvPicPr>
            <a:picLocks noChangeAspect="1"/>
          </p:cNvPicPr>
          <p:nvPr userDrawn="1"/>
        </p:nvPicPr>
        <p:blipFill>
          <a:blip r:embed="rId2"/>
          <a:stretch>
            <a:fillRect/>
          </a:stretch>
        </p:blipFill>
        <p:spPr>
          <a:xfrm>
            <a:off x="0" y="5002760"/>
            <a:ext cx="10617200" cy="1312752"/>
          </a:xfrm>
          <a:prstGeom prst="rect">
            <a:avLst/>
          </a:prstGeom>
        </p:spPr>
      </p:pic>
      <p:sp>
        <p:nvSpPr>
          <p:cNvPr id="8" name="Picture Placeholder 12"/>
          <p:cNvSpPr>
            <a:spLocks noGrp="1"/>
          </p:cNvSpPr>
          <p:nvPr>
            <p:ph type="pic" sz="quarter" idx="11" hasCustomPrompt="1"/>
          </p:nvPr>
        </p:nvSpPr>
        <p:spPr>
          <a:xfrm>
            <a:off x="4140200" y="2026877"/>
            <a:ext cx="889000" cy="818285"/>
          </a:xfrm>
          <a:prstGeom prst="rect">
            <a:avLst/>
          </a:prstGeom>
        </p:spPr>
        <p:txBody>
          <a:bodyPr vert="horz"/>
          <a:lstStyle>
            <a:lvl1pPr marL="0" indent="0">
              <a:buNone/>
              <a:defRPr sz="1800"/>
            </a:lvl1pPr>
          </a:lstStyle>
          <a:p>
            <a:r>
              <a:rPr lang="en-GB"/>
              <a:t>icon</a:t>
            </a:r>
          </a:p>
        </p:txBody>
      </p:sp>
      <p:sp>
        <p:nvSpPr>
          <p:cNvPr id="9" name="Picture Placeholder 12"/>
          <p:cNvSpPr>
            <a:spLocks noGrp="1"/>
          </p:cNvSpPr>
          <p:nvPr>
            <p:ph type="pic" sz="quarter" idx="12" hasCustomPrompt="1"/>
          </p:nvPr>
        </p:nvSpPr>
        <p:spPr>
          <a:xfrm>
            <a:off x="1485900" y="2026877"/>
            <a:ext cx="889000" cy="818285"/>
          </a:xfrm>
          <a:prstGeom prst="rect">
            <a:avLst/>
          </a:prstGeom>
        </p:spPr>
        <p:txBody>
          <a:bodyPr vert="horz"/>
          <a:lstStyle>
            <a:lvl1pPr marL="0" indent="0">
              <a:buNone/>
              <a:defRPr sz="1800"/>
            </a:lvl1pPr>
          </a:lstStyle>
          <a:p>
            <a:r>
              <a:rPr lang="en-GB"/>
              <a:t>icon</a:t>
            </a:r>
          </a:p>
        </p:txBody>
      </p:sp>
      <p:sp>
        <p:nvSpPr>
          <p:cNvPr id="10" name="Picture Placeholder 12"/>
          <p:cNvSpPr>
            <a:spLocks noGrp="1"/>
          </p:cNvSpPr>
          <p:nvPr>
            <p:ph type="pic" sz="quarter" idx="13" hasCustomPrompt="1"/>
          </p:nvPr>
        </p:nvSpPr>
        <p:spPr>
          <a:xfrm>
            <a:off x="6731000" y="2026877"/>
            <a:ext cx="889000" cy="818285"/>
          </a:xfrm>
          <a:prstGeom prst="rect">
            <a:avLst/>
          </a:prstGeom>
        </p:spPr>
        <p:txBody>
          <a:bodyPr vert="horz"/>
          <a:lstStyle>
            <a:lvl1pPr marL="0" indent="0">
              <a:buNone/>
              <a:defRPr sz="1800"/>
            </a:lvl1pPr>
          </a:lstStyle>
          <a:p>
            <a:r>
              <a:rPr lang="en-GB"/>
              <a:t>icon</a:t>
            </a:r>
          </a:p>
        </p:txBody>
      </p:sp>
      <p:sp>
        <p:nvSpPr>
          <p:cNvPr id="11" name="Text Placeholder 10"/>
          <p:cNvSpPr>
            <a:spLocks noGrp="1"/>
          </p:cNvSpPr>
          <p:nvPr>
            <p:ph type="body" sz="quarter" idx="15" hasCustomPrompt="1"/>
          </p:nvPr>
        </p:nvSpPr>
        <p:spPr>
          <a:xfrm>
            <a:off x="736600" y="3341920"/>
            <a:ext cx="2455863" cy="1619028"/>
          </a:xfrm>
          <a:prstGeom prst="rect">
            <a:avLst/>
          </a:prstGeom>
        </p:spPr>
        <p:txBody>
          <a:bodyPr vert="horz"/>
          <a:lstStyle>
            <a:lvl1pPr marL="0" indent="0">
              <a:buNone/>
              <a:defRPr sz="3200">
                <a:latin typeface="DIN-Light"/>
                <a:cs typeface="DIN-Light"/>
              </a:defRPr>
            </a:lvl1pPr>
          </a:lstStyle>
          <a:p>
            <a:pPr algn="ctr"/>
            <a:r>
              <a:rPr lang="fr-FR" sz="1600" b="1" err="1"/>
              <a:t>Lorem</a:t>
            </a:r>
            <a:r>
              <a:rPr lang="fr-FR" sz="1600" b="1"/>
              <a:t> </a:t>
            </a:r>
            <a:r>
              <a:rPr lang="fr-FR" sz="1600" b="1" err="1"/>
              <a:t>Ipsum</a:t>
            </a:r>
            <a:endParaRPr lang="fr-FR" sz="1600" b="1"/>
          </a:p>
          <a:p>
            <a:pPr algn="ctr"/>
            <a:r>
              <a:rPr lang="en-US" sz="1600"/>
              <a:t>It is a long established fact that a reader will be distracted by the readable.</a:t>
            </a:r>
            <a:endParaRPr lang="fr-FR" sz="1600"/>
          </a:p>
          <a:p>
            <a:pPr lvl="0"/>
            <a:endParaRPr lang="en-GB"/>
          </a:p>
        </p:txBody>
      </p:sp>
      <p:sp>
        <p:nvSpPr>
          <p:cNvPr id="12" name="Text Placeholder 10"/>
          <p:cNvSpPr>
            <a:spLocks noGrp="1"/>
          </p:cNvSpPr>
          <p:nvPr>
            <p:ph type="body" sz="quarter" idx="17" hasCustomPrompt="1"/>
          </p:nvPr>
        </p:nvSpPr>
        <p:spPr>
          <a:xfrm>
            <a:off x="5980926" y="3341920"/>
            <a:ext cx="2455863" cy="1619028"/>
          </a:xfrm>
          <a:prstGeom prst="rect">
            <a:avLst/>
          </a:prstGeom>
        </p:spPr>
        <p:txBody>
          <a:bodyPr vert="horz"/>
          <a:lstStyle>
            <a:lvl1pPr marL="0" indent="0">
              <a:buNone/>
              <a:defRPr sz="3200">
                <a:latin typeface="DIN-Light"/>
                <a:cs typeface="DIN-Light"/>
              </a:defRPr>
            </a:lvl1pPr>
          </a:lstStyle>
          <a:p>
            <a:pPr algn="ctr"/>
            <a:r>
              <a:rPr lang="fr-FR" sz="1600" b="1" err="1"/>
              <a:t>Lorem</a:t>
            </a:r>
            <a:r>
              <a:rPr lang="fr-FR" sz="1600" b="1"/>
              <a:t> </a:t>
            </a:r>
            <a:r>
              <a:rPr lang="fr-FR" sz="1600" b="1" err="1"/>
              <a:t>Ipsum</a:t>
            </a:r>
            <a:endParaRPr lang="fr-FR" sz="1600" b="1"/>
          </a:p>
          <a:p>
            <a:pPr algn="ctr"/>
            <a:r>
              <a:rPr lang="en-US" sz="1600"/>
              <a:t>It is a long established fact that a reader will be distracted by the readable.</a:t>
            </a:r>
            <a:endParaRPr lang="fr-FR" sz="1600"/>
          </a:p>
          <a:p>
            <a:pPr lvl="0"/>
            <a:endParaRPr lang="en-GB"/>
          </a:p>
        </p:txBody>
      </p:sp>
      <p:sp>
        <p:nvSpPr>
          <p:cNvPr id="13" name="Text Placeholder 10"/>
          <p:cNvSpPr>
            <a:spLocks noGrp="1"/>
          </p:cNvSpPr>
          <p:nvPr>
            <p:ph type="body" sz="quarter" idx="18" hasCustomPrompt="1"/>
          </p:nvPr>
        </p:nvSpPr>
        <p:spPr>
          <a:xfrm>
            <a:off x="3340324" y="3341920"/>
            <a:ext cx="2455863" cy="1619028"/>
          </a:xfrm>
          <a:prstGeom prst="rect">
            <a:avLst/>
          </a:prstGeom>
        </p:spPr>
        <p:txBody>
          <a:bodyPr vert="horz"/>
          <a:lstStyle>
            <a:lvl1pPr marL="0" indent="0">
              <a:buNone/>
              <a:defRPr sz="3200">
                <a:latin typeface="DIN-Light"/>
                <a:cs typeface="DIN-Light"/>
              </a:defRPr>
            </a:lvl1pPr>
          </a:lstStyle>
          <a:p>
            <a:pPr algn="ctr"/>
            <a:r>
              <a:rPr lang="fr-FR" sz="1600" b="1" err="1"/>
              <a:t>Lorem</a:t>
            </a:r>
            <a:r>
              <a:rPr lang="fr-FR" sz="1600" b="1"/>
              <a:t> </a:t>
            </a:r>
            <a:r>
              <a:rPr lang="fr-FR" sz="1600" b="1" err="1"/>
              <a:t>Ipsum</a:t>
            </a:r>
            <a:endParaRPr lang="fr-FR" sz="1600" b="1"/>
          </a:p>
          <a:p>
            <a:pPr algn="ctr"/>
            <a:r>
              <a:rPr lang="en-US" sz="1600"/>
              <a:t>It is a long established fact that a reader will be distracted by the readable.</a:t>
            </a:r>
            <a:endParaRPr lang="fr-FR" sz="1600"/>
          </a:p>
          <a:p>
            <a:pPr lvl="0"/>
            <a:endParaRPr lang="en-GB"/>
          </a:p>
        </p:txBody>
      </p:sp>
      <p:sp>
        <p:nvSpPr>
          <p:cNvPr id="15" name="Text Placeholder 3"/>
          <p:cNvSpPr>
            <a:spLocks noGrp="1"/>
          </p:cNvSpPr>
          <p:nvPr>
            <p:ph type="body" sz="quarter" idx="19" hasCustomPrompt="1"/>
          </p:nvPr>
        </p:nvSpPr>
        <p:spPr>
          <a:xfrm>
            <a:off x="749300" y="369888"/>
            <a:ext cx="3898900" cy="658812"/>
          </a:xfrm>
          <a:prstGeom prst="rect">
            <a:avLst/>
          </a:prstGeom>
        </p:spPr>
        <p:txBody>
          <a:bodyPr vert="horz"/>
          <a:lstStyle>
            <a:lvl1pPr marL="0" indent="0">
              <a:buNone/>
              <a:defRPr b="1" baseline="0">
                <a:solidFill>
                  <a:srgbClr val="22489E"/>
                </a:solidFill>
                <a:latin typeface="DIN-RegularAlternate"/>
                <a:cs typeface="DIN-RegularAlternate"/>
              </a:defRPr>
            </a:lvl1pPr>
          </a:lstStyle>
          <a:p>
            <a:pPr lvl="0"/>
            <a:r>
              <a:rPr lang="en-GB"/>
              <a:t>ICONS</a:t>
            </a:r>
          </a:p>
        </p:txBody>
      </p:sp>
      <p:sp>
        <p:nvSpPr>
          <p:cNvPr id="7" name="Espace réservé du numéro de diapositive 3"/>
          <p:cNvSpPr>
            <a:spLocks noGrp="1"/>
          </p:cNvSpPr>
          <p:nvPr>
            <p:ph type="sldNum" sz="quarter" idx="4"/>
          </p:nvPr>
        </p:nvSpPr>
        <p:spPr>
          <a:xfrm>
            <a:off x="6705600" y="5213652"/>
            <a:ext cx="2133600" cy="445484"/>
          </a:xfrm>
          <a:prstGeom prst="rect">
            <a:avLst/>
          </a:prstGeom>
        </p:spPr>
        <p:txBody>
          <a:bodyPr/>
          <a:lstStyle>
            <a:lvl1pPr algn="r">
              <a:defRPr>
                <a:solidFill>
                  <a:srgbClr val="002B5C"/>
                </a:solidFill>
              </a:defRPr>
            </a:lvl1pPr>
          </a:lstStyle>
          <a:p>
            <a:fld id="{1C0CC0F3-E61D-6543-9B4D-7D7FDFFE389F}" type="slidenum">
              <a:rPr lang="fr-FR" smtClean="0"/>
              <a:pPr/>
              <a:t>‹#›</a:t>
            </a:fld>
            <a:endParaRPr lang="fr-FR"/>
          </a:p>
        </p:txBody>
      </p:sp>
      <p:sp>
        <p:nvSpPr>
          <p:cNvPr id="2" name="Rectangle 1">
            <a:extLst>
              <a:ext uri="{FF2B5EF4-FFF2-40B4-BE49-F238E27FC236}">
                <a16:creationId xmlns:a16="http://schemas.microsoft.com/office/drawing/2014/main" id="{4B85123F-3F7C-4CDF-AC9D-AB33F0B1D8DF}"/>
              </a:ext>
            </a:extLst>
          </p:cNvPr>
          <p:cNvSpPr/>
          <p:nvPr userDrawn="1"/>
        </p:nvSpPr>
        <p:spPr>
          <a:xfrm>
            <a:off x="698654" y="5213652"/>
            <a:ext cx="2653371" cy="400110"/>
          </a:xfrm>
          <a:prstGeom prst="rect">
            <a:avLst/>
          </a:prstGeom>
        </p:spPr>
        <p:txBody>
          <a:bodyPr wrap="square">
            <a:spAutoFit/>
          </a:bodyPr>
          <a:lstStyle/>
          <a:p>
            <a:r>
              <a:rPr lang="nl-NL" sz="1000" err="1"/>
              <a:t>Cofunded</a:t>
            </a:r>
            <a:r>
              <a:rPr lang="nl-NL" sz="1000"/>
              <a:t> </a:t>
            </a:r>
            <a:r>
              <a:rPr lang="nl-NL" sz="1000" err="1"/>
              <a:t>by</a:t>
            </a:r>
            <a:r>
              <a:rPr lang="nl-NL" sz="1000"/>
              <a:t> </a:t>
            </a:r>
            <a:r>
              <a:rPr lang="nl-NL" sz="1000" err="1"/>
              <a:t>the</a:t>
            </a:r>
            <a:r>
              <a:rPr lang="nl-NL" sz="1000"/>
              <a:t> Rights, </a:t>
            </a:r>
            <a:r>
              <a:rPr lang="nl-NL" sz="1000" err="1"/>
              <a:t>Equality</a:t>
            </a:r>
            <a:r>
              <a:rPr lang="nl-NL" sz="1000"/>
              <a:t> </a:t>
            </a:r>
            <a:r>
              <a:rPr lang="nl-NL" sz="1000" err="1"/>
              <a:t>and</a:t>
            </a:r>
            <a:r>
              <a:rPr lang="nl-NL" sz="1000"/>
              <a:t> </a:t>
            </a:r>
            <a:r>
              <a:rPr lang="nl-NL" sz="1000" err="1"/>
              <a:t>Citizenship</a:t>
            </a:r>
            <a:r>
              <a:rPr lang="nl-NL" sz="1000"/>
              <a:t> </a:t>
            </a:r>
            <a:r>
              <a:rPr lang="nl-NL" sz="1000" err="1"/>
              <a:t>Programme</a:t>
            </a:r>
            <a:r>
              <a:rPr lang="nl-NL" sz="1000"/>
              <a:t> of </a:t>
            </a:r>
            <a:r>
              <a:rPr lang="nl-NL" sz="1000" err="1"/>
              <a:t>the</a:t>
            </a:r>
            <a:r>
              <a:rPr lang="nl-NL" sz="1000"/>
              <a:t> European Union</a:t>
            </a:r>
            <a:endParaRPr lang="x-none" sz="1000"/>
          </a:p>
        </p:txBody>
      </p:sp>
      <p:pic>
        <p:nvPicPr>
          <p:cNvPr id="16" name="Picture 15">
            <a:extLst>
              <a:ext uri="{FF2B5EF4-FFF2-40B4-BE49-F238E27FC236}">
                <a16:creationId xmlns:a16="http://schemas.microsoft.com/office/drawing/2014/main" id="{AE4FA2E4-F21E-4CC9-8027-56A5222F8C63}"/>
              </a:ext>
            </a:extLst>
          </p:cNvPr>
          <p:cNvPicPr>
            <a:picLocks noChangeAspect="1"/>
          </p:cNvPicPr>
          <p:nvPr userDrawn="1"/>
        </p:nvPicPr>
        <p:blipFill>
          <a:blip r:embed="rId3"/>
          <a:stretch>
            <a:fillRect/>
          </a:stretch>
        </p:blipFill>
        <p:spPr>
          <a:xfrm>
            <a:off x="201781" y="5233638"/>
            <a:ext cx="547519" cy="372017"/>
          </a:xfrm>
          <a:prstGeom prst="rect">
            <a:avLst/>
          </a:prstGeom>
        </p:spPr>
      </p:pic>
    </p:spTree>
    <p:extLst>
      <p:ext uri="{BB962C8B-B14F-4D97-AF65-F5344CB8AC3E}">
        <p14:creationId xmlns:p14="http://schemas.microsoft.com/office/powerpoint/2010/main" val="1404772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0" y="5010452"/>
            <a:ext cx="10617200" cy="1312752"/>
          </a:xfrm>
          <a:prstGeom prst="rect">
            <a:avLst/>
          </a:prstGeom>
        </p:spPr>
      </p:pic>
      <p:sp>
        <p:nvSpPr>
          <p:cNvPr id="15" name="Rectangle 14"/>
          <p:cNvSpPr/>
          <p:nvPr userDrawn="1"/>
        </p:nvSpPr>
        <p:spPr>
          <a:xfrm>
            <a:off x="660400" y="2032000"/>
            <a:ext cx="4025900" cy="207496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ZoneTexte 19"/>
          <p:cNvSpPr txBox="1"/>
          <p:nvPr userDrawn="1"/>
        </p:nvSpPr>
        <p:spPr>
          <a:xfrm>
            <a:off x="5606808" y="2342170"/>
            <a:ext cx="2903981" cy="1477328"/>
          </a:xfrm>
          <a:prstGeom prst="rect">
            <a:avLst/>
          </a:prstGeom>
          <a:noFill/>
        </p:spPr>
        <p:txBody>
          <a:bodyPr wrap="square" rtlCol="0">
            <a:spAutoFit/>
          </a:bodyPr>
          <a:lstStyle/>
          <a:p>
            <a:r>
              <a:rPr lang="en-US" i="1" cap="all">
                <a:solidFill>
                  <a:schemeClr val="tx1"/>
                </a:solidFill>
                <a:latin typeface="DIN-Light"/>
                <a:cs typeface="DIN-Light"/>
              </a:rPr>
              <a:t>It has roots in a piece of classical Latin literature </a:t>
            </a:r>
            <a:r>
              <a:rPr lang="en-US" b="1" i="1" cap="all">
                <a:solidFill>
                  <a:schemeClr val="tx1"/>
                </a:solidFill>
                <a:latin typeface="DIN-Light"/>
                <a:cs typeface="DIN-Light"/>
              </a:rPr>
              <a:t>from 45 BC, </a:t>
            </a:r>
            <a:r>
              <a:rPr lang="en-US" i="1" cap="all">
                <a:solidFill>
                  <a:schemeClr val="tx1"/>
                </a:solidFill>
                <a:latin typeface="DIN-Light"/>
                <a:cs typeface="DIN-Light"/>
              </a:rPr>
              <a:t>making it over </a:t>
            </a:r>
            <a:r>
              <a:rPr lang="en-US" b="1" i="1" cap="all">
                <a:solidFill>
                  <a:schemeClr val="tx1"/>
                </a:solidFill>
                <a:latin typeface="DIN-Light"/>
                <a:cs typeface="DIN-Light"/>
              </a:rPr>
              <a:t>2000 years old. </a:t>
            </a:r>
            <a:endParaRPr lang="fr-FR" b="1" i="1" cap="all">
              <a:solidFill>
                <a:schemeClr val="tx1"/>
              </a:solidFill>
              <a:latin typeface="DIN-Light"/>
              <a:cs typeface="DIN-Light"/>
            </a:endParaRPr>
          </a:p>
        </p:txBody>
      </p:sp>
      <p:sp>
        <p:nvSpPr>
          <p:cNvPr id="7" name="Espace réservé du numéro de diapositive 3"/>
          <p:cNvSpPr>
            <a:spLocks noGrp="1"/>
          </p:cNvSpPr>
          <p:nvPr>
            <p:ph type="sldNum" sz="quarter" idx="4"/>
          </p:nvPr>
        </p:nvSpPr>
        <p:spPr>
          <a:xfrm>
            <a:off x="6705600" y="5213652"/>
            <a:ext cx="2133600" cy="445484"/>
          </a:xfrm>
          <a:prstGeom prst="rect">
            <a:avLst/>
          </a:prstGeom>
        </p:spPr>
        <p:txBody>
          <a:bodyPr/>
          <a:lstStyle>
            <a:lvl1pPr algn="r">
              <a:defRPr>
                <a:solidFill>
                  <a:srgbClr val="002B5C"/>
                </a:solidFill>
              </a:defRPr>
            </a:lvl1pPr>
          </a:lstStyle>
          <a:p>
            <a:fld id="{1C0CC0F3-E61D-6543-9B4D-7D7FDFFE389F}" type="slidenum">
              <a:rPr lang="fr-FR" smtClean="0"/>
              <a:pPr/>
              <a:t>‹#›</a:t>
            </a:fld>
            <a:endParaRPr lang="fr-FR"/>
          </a:p>
        </p:txBody>
      </p:sp>
      <p:sp>
        <p:nvSpPr>
          <p:cNvPr id="8" name="Rectangle 7"/>
          <p:cNvSpPr/>
          <p:nvPr userDrawn="1"/>
        </p:nvSpPr>
        <p:spPr>
          <a:xfrm>
            <a:off x="5503594" y="2052538"/>
            <a:ext cx="3071378" cy="47824"/>
          </a:xfrm>
          <a:prstGeom prst="rect">
            <a:avLst/>
          </a:prstGeom>
          <a:solidFill>
            <a:schemeClr val="tx2"/>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solidFill>
                <a:schemeClr val="tx2"/>
              </a:solidFill>
            </a:endParaRPr>
          </a:p>
        </p:txBody>
      </p:sp>
      <p:sp>
        <p:nvSpPr>
          <p:cNvPr id="9" name="Rectangle 8"/>
          <p:cNvSpPr/>
          <p:nvPr userDrawn="1"/>
        </p:nvSpPr>
        <p:spPr>
          <a:xfrm>
            <a:off x="5503594" y="4059138"/>
            <a:ext cx="3071378" cy="47824"/>
          </a:xfrm>
          <a:prstGeom prst="rect">
            <a:avLst/>
          </a:prstGeom>
          <a:solidFill>
            <a:schemeClr val="tx2"/>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solidFill>
                <a:schemeClr val="tx2"/>
              </a:solidFill>
            </a:endParaRPr>
          </a:p>
        </p:txBody>
      </p:sp>
      <p:sp>
        <p:nvSpPr>
          <p:cNvPr id="11" name="Text Placeholder 4"/>
          <p:cNvSpPr>
            <a:spLocks noGrp="1"/>
          </p:cNvSpPr>
          <p:nvPr>
            <p:ph type="body" sz="quarter" idx="10" hasCustomPrompt="1"/>
          </p:nvPr>
        </p:nvSpPr>
        <p:spPr>
          <a:xfrm>
            <a:off x="749300" y="1143000"/>
            <a:ext cx="4318000" cy="533400"/>
          </a:xfrm>
          <a:prstGeom prst="rect">
            <a:avLst/>
          </a:prstGeom>
        </p:spPr>
        <p:txBody>
          <a:bodyPr vert="horz"/>
          <a:lstStyle>
            <a:lvl1pPr marL="0" indent="0">
              <a:buNone/>
              <a:defRPr sz="2000">
                <a:solidFill>
                  <a:schemeClr val="tx1"/>
                </a:solidFill>
                <a:latin typeface="DIN-Light"/>
                <a:cs typeface="DIN-Light"/>
              </a:defRPr>
            </a:lvl1pPr>
          </a:lstStyle>
          <a:p>
            <a:pPr lvl="0"/>
            <a:r>
              <a:rPr lang="nl-BE"/>
              <a:t>SUBTITLE</a:t>
            </a:r>
            <a:endParaRPr lang="en-GB"/>
          </a:p>
        </p:txBody>
      </p:sp>
      <p:sp>
        <p:nvSpPr>
          <p:cNvPr id="12" name="Text Placeholder 3"/>
          <p:cNvSpPr>
            <a:spLocks noGrp="1"/>
          </p:cNvSpPr>
          <p:nvPr>
            <p:ph type="body" sz="quarter" idx="12" hasCustomPrompt="1"/>
          </p:nvPr>
        </p:nvSpPr>
        <p:spPr>
          <a:xfrm>
            <a:off x="749300" y="369888"/>
            <a:ext cx="6070600" cy="658812"/>
          </a:xfrm>
          <a:prstGeom prst="rect">
            <a:avLst/>
          </a:prstGeom>
        </p:spPr>
        <p:txBody>
          <a:bodyPr vert="horz"/>
          <a:lstStyle>
            <a:lvl1pPr marL="0" indent="0">
              <a:buNone/>
              <a:defRPr b="1" baseline="0">
                <a:solidFill>
                  <a:schemeClr val="tx1"/>
                </a:solidFill>
                <a:latin typeface="DIN-RegularAlternate"/>
                <a:cs typeface="DIN-RegularAlternate"/>
              </a:defRPr>
            </a:lvl1pPr>
          </a:lstStyle>
          <a:p>
            <a:pPr lvl="0"/>
            <a:r>
              <a:rPr lang="en-GB"/>
              <a:t>TEXT &amp; FACTS</a:t>
            </a:r>
          </a:p>
        </p:txBody>
      </p:sp>
      <p:sp>
        <p:nvSpPr>
          <p:cNvPr id="13" name="Text Placeholder 6"/>
          <p:cNvSpPr>
            <a:spLocks noGrp="1"/>
          </p:cNvSpPr>
          <p:nvPr>
            <p:ph type="body" sz="quarter" idx="11" hasCustomPrompt="1"/>
          </p:nvPr>
        </p:nvSpPr>
        <p:spPr>
          <a:xfrm>
            <a:off x="749300" y="2032000"/>
            <a:ext cx="3937000" cy="2743200"/>
          </a:xfrm>
          <a:prstGeom prst="rect">
            <a:avLst/>
          </a:prstGeom>
        </p:spPr>
        <p:txBody>
          <a:bodyPr vert="horz"/>
          <a:lstStyle>
            <a:lvl1pPr marL="0" indent="0">
              <a:buNone/>
              <a:defRPr sz="1800">
                <a:latin typeface="DIN-Light"/>
                <a:cs typeface="DIN-Light"/>
              </a:defRPr>
            </a:lvl1pPr>
          </a:lstStyle>
          <a:p>
            <a:pPr lvl="0"/>
            <a:r>
              <a:rPr lang="fr-FR"/>
              <a:t>Lorem ipsum dolor sit amet, consectetuer adipiscing elit. Maecenas porttitor congue massa. Fusce posuere, magna sed pulvinar ultricies, purus lectus malesuada libero, sit amet commodo magna eros quis urna.</a:t>
            </a:r>
          </a:p>
          <a:p>
            <a:pPr lvl="0"/>
            <a:endParaRPr lang="fr-FR"/>
          </a:p>
          <a:p>
            <a:pPr lvl="0"/>
            <a:endParaRPr lang="fr-FR"/>
          </a:p>
          <a:p>
            <a:pPr lvl="0"/>
            <a:endParaRPr lang="en-GB"/>
          </a:p>
        </p:txBody>
      </p:sp>
      <p:sp>
        <p:nvSpPr>
          <p:cNvPr id="2" name="Rectangle 1">
            <a:extLst>
              <a:ext uri="{FF2B5EF4-FFF2-40B4-BE49-F238E27FC236}">
                <a16:creationId xmlns:a16="http://schemas.microsoft.com/office/drawing/2014/main" id="{8B1BCE43-D74B-476F-9FBD-D211A5BB23BB}"/>
              </a:ext>
            </a:extLst>
          </p:cNvPr>
          <p:cNvSpPr/>
          <p:nvPr userDrawn="1"/>
        </p:nvSpPr>
        <p:spPr>
          <a:xfrm>
            <a:off x="660400" y="5213652"/>
            <a:ext cx="2679080" cy="400110"/>
          </a:xfrm>
          <a:prstGeom prst="rect">
            <a:avLst/>
          </a:prstGeom>
        </p:spPr>
        <p:txBody>
          <a:bodyPr wrap="square">
            <a:spAutoFit/>
          </a:bodyPr>
          <a:lstStyle/>
          <a:p>
            <a:r>
              <a:rPr lang="nl-NL" sz="1000" err="1"/>
              <a:t>Cofunded</a:t>
            </a:r>
            <a:r>
              <a:rPr lang="nl-NL" sz="1000"/>
              <a:t> </a:t>
            </a:r>
            <a:r>
              <a:rPr lang="nl-NL" sz="1000" err="1"/>
              <a:t>by</a:t>
            </a:r>
            <a:r>
              <a:rPr lang="nl-NL" sz="1000"/>
              <a:t> </a:t>
            </a:r>
            <a:r>
              <a:rPr lang="nl-NL" sz="1000" err="1"/>
              <a:t>the</a:t>
            </a:r>
            <a:r>
              <a:rPr lang="nl-NL" sz="1000"/>
              <a:t> Rights, </a:t>
            </a:r>
            <a:r>
              <a:rPr lang="nl-NL" sz="1000" err="1"/>
              <a:t>Equality</a:t>
            </a:r>
            <a:r>
              <a:rPr lang="nl-NL" sz="1000"/>
              <a:t> </a:t>
            </a:r>
            <a:r>
              <a:rPr lang="nl-NL" sz="1000" err="1"/>
              <a:t>and</a:t>
            </a:r>
            <a:r>
              <a:rPr lang="nl-NL" sz="1000"/>
              <a:t> </a:t>
            </a:r>
            <a:r>
              <a:rPr lang="nl-NL" sz="1000" err="1"/>
              <a:t>Citizenship</a:t>
            </a:r>
            <a:r>
              <a:rPr lang="nl-NL" sz="1000"/>
              <a:t> </a:t>
            </a:r>
            <a:r>
              <a:rPr lang="nl-NL" sz="1000" err="1"/>
              <a:t>Programme</a:t>
            </a:r>
            <a:r>
              <a:rPr lang="nl-NL" sz="1000"/>
              <a:t> of </a:t>
            </a:r>
            <a:r>
              <a:rPr lang="nl-NL" sz="1000" err="1"/>
              <a:t>the</a:t>
            </a:r>
            <a:r>
              <a:rPr lang="nl-NL" sz="1000"/>
              <a:t> European Union</a:t>
            </a:r>
            <a:endParaRPr lang="x-none" sz="1000"/>
          </a:p>
        </p:txBody>
      </p:sp>
      <p:pic>
        <p:nvPicPr>
          <p:cNvPr id="16" name="Picture 15">
            <a:extLst>
              <a:ext uri="{FF2B5EF4-FFF2-40B4-BE49-F238E27FC236}">
                <a16:creationId xmlns:a16="http://schemas.microsoft.com/office/drawing/2014/main" id="{644D1331-9E85-4EC3-8030-FA7AC73C0F9C}"/>
              </a:ext>
            </a:extLst>
          </p:cNvPr>
          <p:cNvPicPr>
            <a:picLocks noChangeAspect="1"/>
          </p:cNvPicPr>
          <p:nvPr userDrawn="1"/>
        </p:nvPicPr>
        <p:blipFill>
          <a:blip r:embed="rId3"/>
          <a:stretch>
            <a:fillRect/>
          </a:stretch>
        </p:blipFill>
        <p:spPr>
          <a:xfrm>
            <a:off x="112881" y="5227698"/>
            <a:ext cx="547519" cy="372017"/>
          </a:xfrm>
          <a:prstGeom prst="rect">
            <a:avLst/>
          </a:prstGeom>
        </p:spPr>
      </p:pic>
    </p:spTree>
    <p:extLst>
      <p:ext uri="{BB962C8B-B14F-4D97-AF65-F5344CB8AC3E}">
        <p14:creationId xmlns:p14="http://schemas.microsoft.com/office/powerpoint/2010/main" val="1475891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bg>
      <p:bgRef idx="1001">
        <a:schemeClr val="bg1"/>
      </p:bgRef>
    </p:bg>
    <p:spTree>
      <p:nvGrpSpPr>
        <p:cNvPr id="1" name=""/>
        <p:cNvGrpSpPr/>
        <p:nvPr/>
      </p:nvGrpSpPr>
      <p:grpSpPr>
        <a:xfrm>
          <a:off x="0" y="0"/>
          <a:ext cx="0" cy="0"/>
          <a:chOff x="0" y="0"/>
          <a:chExt cx="0" cy="0"/>
        </a:xfrm>
      </p:grpSpPr>
      <p:sp>
        <p:nvSpPr>
          <p:cNvPr id="3" name="Text Placeholder 10"/>
          <p:cNvSpPr>
            <a:spLocks noGrp="1"/>
          </p:cNvSpPr>
          <p:nvPr>
            <p:ph type="body" sz="quarter" idx="15" hasCustomPrompt="1"/>
          </p:nvPr>
        </p:nvSpPr>
        <p:spPr>
          <a:xfrm>
            <a:off x="1054100" y="1854200"/>
            <a:ext cx="5549900" cy="22225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600" b="0" i="1">
                <a:solidFill>
                  <a:schemeClr val="tx1"/>
                </a:solidFill>
                <a:latin typeface="DIN-Light"/>
                <a:cs typeface="DIN-Light"/>
              </a:defRPr>
            </a:lvl1pPr>
          </a:lstStyle>
          <a:p>
            <a:pPr lvl="0"/>
            <a:r>
              <a:rPr lang="fr-FR"/>
              <a:t>"</a:t>
            </a:r>
            <a:r>
              <a:rPr lang="fr-FR" err="1"/>
              <a:t>Neque</a:t>
            </a:r>
            <a:r>
              <a:rPr lang="fr-FR"/>
              <a:t> </a:t>
            </a:r>
            <a:r>
              <a:rPr lang="fr-FR" err="1"/>
              <a:t>porro</a:t>
            </a:r>
            <a:r>
              <a:rPr lang="fr-FR"/>
              <a:t> </a:t>
            </a:r>
            <a:r>
              <a:rPr lang="fr-FR" err="1"/>
              <a:t>quisquam</a:t>
            </a:r>
            <a:r>
              <a:rPr lang="fr-FR"/>
              <a:t> est qui </a:t>
            </a:r>
            <a:r>
              <a:rPr lang="fr-FR" err="1"/>
              <a:t>dolorem</a:t>
            </a:r>
            <a:r>
              <a:rPr lang="fr-FR"/>
              <a:t> </a:t>
            </a:r>
            <a:r>
              <a:rPr lang="fr-FR" err="1"/>
              <a:t>ipsum</a:t>
            </a:r>
            <a:r>
              <a:rPr lang="fr-FR"/>
              <a:t> quia </a:t>
            </a:r>
            <a:r>
              <a:rPr lang="fr-FR" err="1"/>
              <a:t>dolor</a:t>
            </a:r>
            <a:r>
              <a:rPr lang="fr-FR"/>
              <a:t> </a:t>
            </a:r>
            <a:r>
              <a:rPr lang="fr-FR" err="1"/>
              <a:t>sit</a:t>
            </a:r>
            <a:r>
              <a:rPr lang="fr-FR"/>
              <a:t> </a:t>
            </a:r>
            <a:r>
              <a:rPr lang="fr-FR" err="1"/>
              <a:t>amet</a:t>
            </a:r>
            <a:r>
              <a:rPr lang="fr-FR"/>
              <a:t>, </a:t>
            </a:r>
            <a:r>
              <a:rPr lang="fr-FR" err="1"/>
              <a:t>consectetur</a:t>
            </a:r>
            <a:r>
              <a:rPr lang="fr-FR"/>
              <a:t>, </a:t>
            </a:r>
            <a:r>
              <a:rPr lang="fr-FR" err="1"/>
              <a:t>adipisci</a:t>
            </a:r>
            <a:r>
              <a:rPr lang="fr-FR"/>
              <a:t> </a:t>
            </a:r>
            <a:r>
              <a:rPr lang="fr-FR" err="1"/>
              <a:t>velit</a:t>
            </a:r>
            <a:r>
              <a:rPr lang="fr-FR"/>
              <a:t>..."</a:t>
            </a:r>
          </a:p>
          <a:p>
            <a:pPr lvl="0"/>
            <a:endParaRPr lang="en-GB"/>
          </a:p>
        </p:txBody>
      </p:sp>
      <p:pic>
        <p:nvPicPr>
          <p:cNvPr id="5" name="Picture 4" descr="equinet_fla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90252" y="853574"/>
            <a:ext cx="5611348" cy="4213726"/>
          </a:xfrm>
          <a:prstGeom prst="rect">
            <a:avLst/>
          </a:prstGeom>
        </p:spPr>
      </p:pic>
      <p:sp>
        <p:nvSpPr>
          <p:cNvPr id="2" name="Rectangle 1">
            <a:extLst>
              <a:ext uri="{FF2B5EF4-FFF2-40B4-BE49-F238E27FC236}">
                <a16:creationId xmlns:a16="http://schemas.microsoft.com/office/drawing/2014/main" id="{18D81099-2C87-429A-8EBE-7D56773D92D6}"/>
              </a:ext>
            </a:extLst>
          </p:cNvPr>
          <p:cNvSpPr/>
          <p:nvPr userDrawn="1"/>
        </p:nvSpPr>
        <p:spPr>
          <a:xfrm>
            <a:off x="706478" y="5143937"/>
            <a:ext cx="2701636" cy="400110"/>
          </a:xfrm>
          <a:prstGeom prst="rect">
            <a:avLst/>
          </a:prstGeom>
        </p:spPr>
        <p:txBody>
          <a:bodyPr wrap="square">
            <a:spAutoFit/>
          </a:bodyPr>
          <a:lstStyle/>
          <a:p>
            <a:r>
              <a:rPr lang="nl-NL" sz="1000" err="1"/>
              <a:t>Cofunded</a:t>
            </a:r>
            <a:r>
              <a:rPr lang="nl-NL" sz="1000"/>
              <a:t> </a:t>
            </a:r>
            <a:r>
              <a:rPr lang="nl-NL" sz="1000" err="1"/>
              <a:t>by</a:t>
            </a:r>
            <a:r>
              <a:rPr lang="nl-NL" sz="1000"/>
              <a:t> </a:t>
            </a:r>
            <a:r>
              <a:rPr lang="nl-NL" sz="1000" err="1"/>
              <a:t>the</a:t>
            </a:r>
            <a:r>
              <a:rPr lang="nl-NL" sz="1000"/>
              <a:t> Rights, </a:t>
            </a:r>
            <a:r>
              <a:rPr lang="nl-NL" sz="1000" err="1"/>
              <a:t>Equality</a:t>
            </a:r>
            <a:r>
              <a:rPr lang="nl-NL" sz="1000"/>
              <a:t> </a:t>
            </a:r>
            <a:r>
              <a:rPr lang="nl-NL" sz="1000" err="1"/>
              <a:t>and</a:t>
            </a:r>
            <a:r>
              <a:rPr lang="nl-NL" sz="1000"/>
              <a:t> </a:t>
            </a:r>
            <a:r>
              <a:rPr lang="nl-NL" sz="1000" err="1"/>
              <a:t>Citizenship</a:t>
            </a:r>
            <a:r>
              <a:rPr lang="nl-NL" sz="1000"/>
              <a:t> </a:t>
            </a:r>
            <a:r>
              <a:rPr lang="nl-NL" sz="1000" err="1"/>
              <a:t>Programme</a:t>
            </a:r>
            <a:r>
              <a:rPr lang="nl-NL" sz="1000"/>
              <a:t> of </a:t>
            </a:r>
            <a:r>
              <a:rPr lang="nl-NL" sz="1000" err="1"/>
              <a:t>the</a:t>
            </a:r>
            <a:r>
              <a:rPr lang="nl-NL" sz="1000"/>
              <a:t> European Union</a:t>
            </a:r>
            <a:endParaRPr lang="x-none" sz="1000"/>
          </a:p>
        </p:txBody>
      </p:sp>
      <p:pic>
        <p:nvPicPr>
          <p:cNvPr id="6" name="Picture 5">
            <a:extLst>
              <a:ext uri="{FF2B5EF4-FFF2-40B4-BE49-F238E27FC236}">
                <a16:creationId xmlns:a16="http://schemas.microsoft.com/office/drawing/2014/main" id="{453AC8A2-D74E-4127-B459-BAFA93E42084}"/>
              </a:ext>
            </a:extLst>
          </p:cNvPr>
          <p:cNvPicPr>
            <a:picLocks noChangeAspect="1"/>
          </p:cNvPicPr>
          <p:nvPr userDrawn="1"/>
        </p:nvPicPr>
        <p:blipFill>
          <a:blip r:embed="rId3"/>
          <a:stretch>
            <a:fillRect/>
          </a:stretch>
        </p:blipFill>
        <p:spPr>
          <a:xfrm>
            <a:off x="158959" y="5172030"/>
            <a:ext cx="547519" cy="372017"/>
          </a:xfrm>
          <a:prstGeom prst="rect">
            <a:avLst/>
          </a:prstGeom>
        </p:spPr>
      </p:pic>
    </p:spTree>
    <p:extLst>
      <p:ext uri="{BB962C8B-B14F-4D97-AF65-F5344CB8AC3E}">
        <p14:creationId xmlns:p14="http://schemas.microsoft.com/office/powerpoint/2010/main" val="3878546403"/>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bg>
      <p:bgRef idx="1001">
        <a:schemeClr val="bg1"/>
      </p:bgRef>
    </p:bg>
    <p:spTree>
      <p:nvGrpSpPr>
        <p:cNvPr id="1" name=""/>
        <p:cNvGrpSpPr/>
        <p:nvPr/>
      </p:nvGrpSpPr>
      <p:grpSpPr>
        <a:xfrm>
          <a:off x="0" y="0"/>
          <a:ext cx="0" cy="0"/>
          <a:chOff x="0" y="0"/>
          <a:chExt cx="0" cy="0"/>
        </a:xfrm>
      </p:grpSpPr>
      <p:sp>
        <p:nvSpPr>
          <p:cNvPr id="3" name="ZoneTexte 5"/>
          <p:cNvSpPr txBox="1"/>
          <p:nvPr userDrawn="1"/>
        </p:nvSpPr>
        <p:spPr>
          <a:xfrm>
            <a:off x="541867" y="1898778"/>
            <a:ext cx="8297333" cy="523220"/>
          </a:xfrm>
          <a:prstGeom prst="rect">
            <a:avLst/>
          </a:prstGeom>
          <a:noFill/>
        </p:spPr>
        <p:txBody>
          <a:bodyPr wrap="square" rtlCol="0">
            <a:spAutoFit/>
          </a:bodyPr>
          <a:lstStyle/>
          <a:p>
            <a:r>
              <a:rPr lang="fr-FR" sz="2800" b="1" cap="all" spc="100" err="1">
                <a:solidFill>
                  <a:schemeClr val="bg2"/>
                </a:solidFill>
                <a:latin typeface="DIN-RegularAlternate"/>
                <a:cs typeface="DIN-RegularAlternate"/>
              </a:rPr>
              <a:t>Thanks</a:t>
            </a:r>
            <a:r>
              <a:rPr lang="fr-FR" sz="2800" b="1" cap="all" spc="100">
                <a:solidFill>
                  <a:schemeClr val="bg2"/>
                </a:solidFill>
                <a:latin typeface="DIN-RegularAlternate"/>
                <a:cs typeface="DIN-RegularAlternate"/>
              </a:rPr>
              <a:t> for </a:t>
            </a:r>
            <a:r>
              <a:rPr lang="fr-FR" sz="2800" b="1" cap="all" spc="100" err="1">
                <a:solidFill>
                  <a:schemeClr val="bg2"/>
                </a:solidFill>
                <a:latin typeface="DIN-RegularAlternate"/>
                <a:cs typeface="DIN-RegularAlternate"/>
              </a:rPr>
              <a:t>your</a:t>
            </a:r>
            <a:r>
              <a:rPr lang="fr-FR" sz="2800" b="1" cap="all" spc="100">
                <a:solidFill>
                  <a:schemeClr val="bg2"/>
                </a:solidFill>
                <a:latin typeface="DIN-RegularAlternate"/>
                <a:cs typeface="DIN-RegularAlternate"/>
              </a:rPr>
              <a:t> attention!</a:t>
            </a:r>
          </a:p>
        </p:txBody>
      </p:sp>
      <p:sp>
        <p:nvSpPr>
          <p:cNvPr id="4" name="ZoneTexte 7"/>
          <p:cNvSpPr txBox="1"/>
          <p:nvPr userDrawn="1"/>
        </p:nvSpPr>
        <p:spPr>
          <a:xfrm>
            <a:off x="541867" y="2776220"/>
            <a:ext cx="8297333" cy="492443"/>
          </a:xfrm>
          <a:prstGeom prst="rect">
            <a:avLst/>
          </a:prstGeom>
          <a:noFill/>
        </p:spPr>
        <p:txBody>
          <a:bodyPr wrap="square" rtlCol="0">
            <a:spAutoFit/>
          </a:bodyPr>
          <a:lstStyle/>
          <a:p>
            <a:r>
              <a:rPr lang="fr-FR" sz="2600" b="1" cap="all">
                <a:solidFill>
                  <a:schemeClr val="tx1"/>
                </a:solidFill>
                <a:latin typeface="DIN-Light"/>
                <a:cs typeface="DIN-Light"/>
              </a:rPr>
              <a:t>A</a:t>
            </a:r>
            <a:r>
              <a:rPr lang="nl-BE" sz="2600" b="1" cap="all">
                <a:solidFill>
                  <a:schemeClr val="tx1"/>
                </a:solidFill>
                <a:latin typeface="DIN-Light"/>
                <a:cs typeface="DIN-Light"/>
              </a:rPr>
              <a:t>ny questions ?</a:t>
            </a:r>
            <a:endParaRPr lang="fr-FR" sz="2600" b="1" cap="all">
              <a:solidFill>
                <a:schemeClr val="tx1"/>
              </a:solidFill>
              <a:latin typeface="DIN-Light"/>
              <a:cs typeface="DIN-Light"/>
            </a:endParaRPr>
          </a:p>
        </p:txBody>
      </p:sp>
      <p:pic>
        <p:nvPicPr>
          <p:cNvPr id="12" name="Picture 11" descr="equinet_fla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90252" y="853574"/>
            <a:ext cx="5611348" cy="4213726"/>
          </a:xfrm>
          <a:prstGeom prst="rect">
            <a:avLst/>
          </a:prstGeom>
        </p:spPr>
      </p:pic>
      <p:sp>
        <p:nvSpPr>
          <p:cNvPr id="2" name="Rectangle 1">
            <a:extLst>
              <a:ext uri="{FF2B5EF4-FFF2-40B4-BE49-F238E27FC236}">
                <a16:creationId xmlns:a16="http://schemas.microsoft.com/office/drawing/2014/main" id="{74FF9EB5-D663-4DF2-A886-4873E52AEDE0}"/>
              </a:ext>
            </a:extLst>
          </p:cNvPr>
          <p:cNvSpPr/>
          <p:nvPr userDrawn="1"/>
        </p:nvSpPr>
        <p:spPr>
          <a:xfrm>
            <a:off x="700565" y="5149355"/>
            <a:ext cx="2686523" cy="400110"/>
          </a:xfrm>
          <a:prstGeom prst="rect">
            <a:avLst/>
          </a:prstGeom>
        </p:spPr>
        <p:txBody>
          <a:bodyPr wrap="square">
            <a:spAutoFit/>
          </a:bodyPr>
          <a:lstStyle/>
          <a:p>
            <a:r>
              <a:rPr lang="nl-NL" sz="1000" err="1"/>
              <a:t>Cofunded</a:t>
            </a:r>
            <a:r>
              <a:rPr lang="nl-NL" sz="1000"/>
              <a:t> </a:t>
            </a:r>
            <a:r>
              <a:rPr lang="nl-NL" sz="1000" err="1"/>
              <a:t>by</a:t>
            </a:r>
            <a:r>
              <a:rPr lang="nl-NL" sz="1000"/>
              <a:t> </a:t>
            </a:r>
            <a:r>
              <a:rPr lang="nl-NL" sz="1000" err="1"/>
              <a:t>the</a:t>
            </a:r>
            <a:r>
              <a:rPr lang="nl-NL" sz="1000"/>
              <a:t> Rights, </a:t>
            </a:r>
            <a:r>
              <a:rPr lang="nl-NL" sz="1000" err="1"/>
              <a:t>Equality</a:t>
            </a:r>
            <a:r>
              <a:rPr lang="nl-NL" sz="1000"/>
              <a:t> </a:t>
            </a:r>
            <a:r>
              <a:rPr lang="nl-NL" sz="1000" err="1"/>
              <a:t>and</a:t>
            </a:r>
            <a:r>
              <a:rPr lang="nl-NL" sz="1000"/>
              <a:t> </a:t>
            </a:r>
            <a:r>
              <a:rPr lang="nl-NL" sz="1000" err="1"/>
              <a:t>Citizenship</a:t>
            </a:r>
            <a:r>
              <a:rPr lang="nl-NL" sz="1000"/>
              <a:t> </a:t>
            </a:r>
            <a:r>
              <a:rPr lang="nl-NL" sz="1000" err="1"/>
              <a:t>Programme</a:t>
            </a:r>
            <a:r>
              <a:rPr lang="nl-NL" sz="1000"/>
              <a:t> of </a:t>
            </a:r>
            <a:r>
              <a:rPr lang="nl-NL" sz="1000" err="1"/>
              <a:t>the</a:t>
            </a:r>
            <a:r>
              <a:rPr lang="nl-NL" sz="1000"/>
              <a:t> European Union</a:t>
            </a:r>
            <a:endParaRPr lang="x-none" sz="1000"/>
          </a:p>
        </p:txBody>
      </p:sp>
      <p:pic>
        <p:nvPicPr>
          <p:cNvPr id="6" name="Picture 5">
            <a:extLst>
              <a:ext uri="{FF2B5EF4-FFF2-40B4-BE49-F238E27FC236}">
                <a16:creationId xmlns:a16="http://schemas.microsoft.com/office/drawing/2014/main" id="{A1F6B8C6-C5CB-4581-AB0A-02E00ACBA4EF}"/>
              </a:ext>
            </a:extLst>
          </p:cNvPr>
          <p:cNvPicPr>
            <a:picLocks noChangeAspect="1"/>
          </p:cNvPicPr>
          <p:nvPr userDrawn="1"/>
        </p:nvPicPr>
        <p:blipFill>
          <a:blip r:embed="rId3"/>
          <a:stretch>
            <a:fillRect/>
          </a:stretch>
        </p:blipFill>
        <p:spPr>
          <a:xfrm>
            <a:off x="153046" y="5177448"/>
            <a:ext cx="547519" cy="372017"/>
          </a:xfrm>
          <a:prstGeom prst="rect">
            <a:avLst/>
          </a:prstGeom>
        </p:spPr>
      </p:pic>
      <p:sp>
        <p:nvSpPr>
          <p:cNvPr id="5" name="Rectangle 4">
            <a:extLst>
              <a:ext uri="{FF2B5EF4-FFF2-40B4-BE49-F238E27FC236}">
                <a16:creationId xmlns:a16="http://schemas.microsoft.com/office/drawing/2014/main" id="{90FBA7B6-ED63-4991-AC70-9DA12C265B44}"/>
              </a:ext>
            </a:extLst>
          </p:cNvPr>
          <p:cNvSpPr/>
          <p:nvPr userDrawn="1"/>
        </p:nvSpPr>
        <p:spPr>
          <a:xfrm>
            <a:off x="7190252" y="5226299"/>
            <a:ext cx="1483098" cy="246221"/>
          </a:xfrm>
          <a:prstGeom prst="rect">
            <a:avLst/>
          </a:prstGeom>
        </p:spPr>
        <p:txBody>
          <a:bodyPr wrap="none">
            <a:spAutoFit/>
          </a:bodyPr>
          <a:lstStyle/>
          <a:p>
            <a:r>
              <a:rPr lang="nl-NL" sz="1000"/>
              <a:t>www.equineteurope.org</a:t>
            </a:r>
            <a:endParaRPr lang="x-none" sz="1000"/>
          </a:p>
        </p:txBody>
      </p:sp>
      <p:pic>
        <p:nvPicPr>
          <p:cNvPr id="8" name="Picture 4" descr="http://img3.wikia.nocookie.net/__cb20130408215021/warframe/images/archive/7/78/20130408220026!Facebook_logo(2).png">
            <a:extLst>
              <a:ext uri="{FF2B5EF4-FFF2-40B4-BE49-F238E27FC236}">
                <a16:creationId xmlns:a16="http://schemas.microsoft.com/office/drawing/2014/main" id="{7CC5D3DC-48B9-4790-99FD-EA92C2C019FA}"/>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313852" y="5185886"/>
            <a:ext cx="393974" cy="32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9D5F293C-D6EC-4390-A787-8DA2FB3857A1}"/>
              </a:ext>
            </a:extLst>
          </p:cNvPr>
          <p:cNvPicPr>
            <a:picLocks noChangeAspect="1"/>
          </p:cNvPicPr>
          <p:nvPr userDrawn="1"/>
        </p:nvPicPr>
        <p:blipFill>
          <a:blip r:embed="rId5"/>
          <a:stretch>
            <a:fillRect/>
          </a:stretch>
        </p:blipFill>
        <p:spPr>
          <a:xfrm>
            <a:off x="4822088" y="5211038"/>
            <a:ext cx="350158" cy="284677"/>
          </a:xfrm>
          <a:prstGeom prst="rect">
            <a:avLst/>
          </a:prstGeom>
        </p:spPr>
      </p:pic>
      <p:sp>
        <p:nvSpPr>
          <p:cNvPr id="11" name="Rectangle 10">
            <a:extLst>
              <a:ext uri="{FF2B5EF4-FFF2-40B4-BE49-F238E27FC236}">
                <a16:creationId xmlns:a16="http://schemas.microsoft.com/office/drawing/2014/main" id="{2E067549-E18E-4835-A384-044F414EF69B}"/>
              </a:ext>
            </a:extLst>
          </p:cNvPr>
          <p:cNvSpPr/>
          <p:nvPr userDrawn="1"/>
        </p:nvSpPr>
        <p:spPr>
          <a:xfrm>
            <a:off x="5216062" y="5211038"/>
            <a:ext cx="974947" cy="246221"/>
          </a:xfrm>
          <a:prstGeom prst="rect">
            <a:avLst/>
          </a:prstGeom>
        </p:spPr>
        <p:txBody>
          <a:bodyPr wrap="none">
            <a:spAutoFit/>
          </a:bodyPr>
          <a:lstStyle/>
          <a:p>
            <a:r>
              <a:rPr lang="nl-NL" sz="1000" err="1"/>
              <a:t>EquinetEurope</a:t>
            </a:r>
            <a:endParaRPr lang="x-none" sz="1000"/>
          </a:p>
        </p:txBody>
      </p:sp>
      <p:sp>
        <p:nvSpPr>
          <p:cNvPr id="10" name="Rectangle 9">
            <a:extLst>
              <a:ext uri="{FF2B5EF4-FFF2-40B4-BE49-F238E27FC236}">
                <a16:creationId xmlns:a16="http://schemas.microsoft.com/office/drawing/2014/main" id="{75B01363-335A-403A-AAD3-927B6D9CACA6}"/>
              </a:ext>
            </a:extLst>
          </p:cNvPr>
          <p:cNvSpPr/>
          <p:nvPr userDrawn="1"/>
        </p:nvSpPr>
        <p:spPr>
          <a:xfrm>
            <a:off x="541867" y="3427845"/>
            <a:ext cx="3221531" cy="1477328"/>
          </a:xfrm>
          <a:prstGeom prst="rect">
            <a:avLst/>
          </a:prstGeom>
        </p:spPr>
        <p:txBody>
          <a:bodyPr wrap="square">
            <a:spAutoFit/>
          </a:bodyPr>
          <a:lstStyle/>
          <a:p>
            <a:pPr algn="l">
              <a:defRPr/>
            </a:pPr>
            <a:r>
              <a:rPr lang="en-GB" altLang="fr-FR"/>
              <a:t>EQUINET SECRETARIAT</a:t>
            </a:r>
          </a:p>
          <a:p>
            <a:pPr algn="l">
              <a:defRPr/>
            </a:pPr>
            <a:r>
              <a:rPr lang="en-GB" altLang="fr-FR"/>
              <a:t>138 Rue Royale / </a:t>
            </a:r>
            <a:r>
              <a:rPr lang="en-GB" altLang="fr-FR" err="1"/>
              <a:t>Koningsstraat</a:t>
            </a:r>
            <a:r>
              <a:rPr lang="en-GB" altLang="fr-FR"/>
              <a:t> </a:t>
            </a:r>
          </a:p>
          <a:p>
            <a:pPr algn="l">
              <a:defRPr/>
            </a:pPr>
            <a:r>
              <a:rPr lang="en-GB" altLang="fr-FR"/>
              <a:t>B-1000 Brussels, Belgium</a:t>
            </a:r>
          </a:p>
          <a:p>
            <a:pPr algn="l">
              <a:defRPr/>
            </a:pPr>
            <a:r>
              <a:rPr lang="en-GB" altLang="fr-FR"/>
              <a:t>Tel: +32 (0)2 212 3182</a:t>
            </a:r>
          </a:p>
          <a:p>
            <a:pPr algn="l">
              <a:defRPr/>
            </a:pPr>
            <a:r>
              <a:rPr lang="en-GB" altLang="fr-FR" u="sng">
                <a:solidFill>
                  <a:schemeClr val="tx1"/>
                </a:solidFill>
                <a:hlinkClick r:id="rId6">
                  <a:extLst>
                    <a:ext uri="{A12FA001-AC4F-418D-AE19-62706E023703}">
                      <ahyp:hlinkClr xmlns:ahyp="http://schemas.microsoft.com/office/drawing/2018/hyperlinkcolor" val="tx"/>
                    </a:ext>
                  </a:extLst>
                </a:hlinkClick>
              </a:rPr>
              <a:t>info@equineteurope.org</a:t>
            </a:r>
            <a:endParaRPr lang="en-GB" altLang="fr-FR" u="sng">
              <a:solidFill>
                <a:schemeClr val="tx1"/>
              </a:solidFill>
            </a:endParaRPr>
          </a:p>
        </p:txBody>
      </p:sp>
    </p:spTree>
    <p:extLst>
      <p:ext uri="{BB962C8B-B14F-4D97-AF65-F5344CB8AC3E}">
        <p14:creationId xmlns:p14="http://schemas.microsoft.com/office/powerpoint/2010/main" val="3734706202"/>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20095694"/>
      </p:ext>
    </p:extLst>
  </p:cSld>
  <p:clrMap bg1="lt1" tx1="dk1" bg2="lt2" tx2="dk2" accent1="accent1" accent2="accent2" accent3="accent3" accent4="accent4" accent5="accent5" accent6="accent6" hlink="hlink" folHlink="folHlink"/>
  <p:sldLayoutIdLst>
    <p:sldLayoutId id="2147483674" r:id="rId1"/>
    <p:sldLayoutId id="2147483673" r:id="rId2"/>
    <p:sldLayoutId id="2147483677" r:id="rId3"/>
    <p:sldLayoutId id="2147483690" r:id="rId4"/>
    <p:sldLayoutId id="2147483682" r:id="rId5"/>
    <p:sldLayoutId id="2147483689" r:id="rId6"/>
    <p:sldLayoutId id="2147483692" r:id="rId7"/>
    <p:sldLayoutId id="2147483691" r:id="rId8"/>
    <p:sldLayoutId id="2147483688" r:id="rId9"/>
    <p:sldLayoutId id="2147483693" r:id="rId10"/>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hemeOverride" Target="../theme/themeOverride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4F36C03-A0B1-5949-9E8D-CD6DE5ED10DC}"/>
              </a:ext>
            </a:extLst>
          </p:cNvPr>
          <p:cNvSpPr>
            <a:spLocks noGrp="1"/>
          </p:cNvSpPr>
          <p:nvPr>
            <p:ph type="title" idx="4294967295"/>
          </p:nvPr>
        </p:nvSpPr>
        <p:spPr>
          <a:xfrm>
            <a:off x="724262" y="2253294"/>
            <a:ext cx="6119030" cy="243300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1" i="0" u="none" strike="noStrike" kern="1200" cap="none" spc="0" normalizeH="0" baseline="0" noProof="0" dirty="0">
                <a:ln>
                  <a:noFill/>
                </a:ln>
                <a:solidFill>
                  <a:schemeClr val="tx1"/>
                </a:solidFill>
                <a:effectLst/>
                <a:uLnTx/>
                <a:uFillTx/>
                <a:latin typeface="DIN-Light"/>
                <a:ea typeface="+mn-ea"/>
                <a:cs typeface="DIN-Light"/>
              </a:rPr>
              <a:t>Equality Bodies and Pay Transparency in the EU</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GB" sz="1600" b="1" i="0" u="none" strike="noStrike" kern="1200" cap="none" spc="0" normalizeH="0" baseline="0" noProof="0" dirty="0">
              <a:ln>
                <a:noFill/>
              </a:ln>
              <a:solidFill>
                <a:schemeClr val="tx1"/>
              </a:solidFill>
              <a:effectLst/>
              <a:uLnTx/>
              <a:uFillTx/>
              <a:latin typeface="DIN-Light"/>
              <a:ea typeface="+mn-ea"/>
              <a:cs typeface="DIN-Light"/>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GB" sz="1600" b="1" i="0" u="none" strike="noStrike" kern="1200" cap="none" spc="0" normalizeH="0" baseline="0" noProof="0" dirty="0">
                <a:ln>
                  <a:noFill/>
                </a:ln>
                <a:solidFill>
                  <a:schemeClr val="tx1"/>
                </a:solidFill>
                <a:effectLst/>
                <a:uLnTx/>
                <a:uFillTx/>
                <a:latin typeface="DIN-Light"/>
                <a:ea typeface="+mn-ea"/>
                <a:cs typeface="DIN-Light"/>
              </a:rPr>
              <a:t>Moana </a:t>
            </a:r>
            <a:r>
              <a:rPr kumimoji="0" lang="en-GB" sz="1600" b="1" i="0" u="none" strike="noStrike" kern="1200" cap="none" spc="0" normalizeH="0" baseline="0" noProof="0" dirty="0" err="1">
                <a:ln>
                  <a:noFill/>
                </a:ln>
                <a:solidFill>
                  <a:schemeClr val="tx1"/>
                </a:solidFill>
                <a:effectLst/>
                <a:uLnTx/>
                <a:uFillTx/>
                <a:latin typeface="DIN-Light"/>
                <a:ea typeface="+mn-ea"/>
                <a:cs typeface="DIN-Light"/>
              </a:rPr>
              <a:t>Genevey</a:t>
            </a:r>
            <a:r>
              <a:rPr kumimoji="0" lang="en-GB" sz="1600" b="1" i="0" u="none" strike="noStrike" kern="1200" cap="none" spc="0" normalizeH="0" baseline="0" noProof="0" dirty="0">
                <a:ln>
                  <a:noFill/>
                </a:ln>
                <a:solidFill>
                  <a:schemeClr val="tx1"/>
                </a:solidFill>
                <a:effectLst/>
                <a:uLnTx/>
                <a:uFillTx/>
                <a:latin typeface="DIN-Light"/>
                <a:ea typeface="+mn-ea"/>
                <a:cs typeface="DIN-Light"/>
              </a:rPr>
              <a:t>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GB" sz="1600" b="0" i="0" u="none" strike="noStrike" kern="1200" cap="none" spc="0" normalizeH="0" baseline="0" noProof="0" dirty="0" err="1">
                <a:ln>
                  <a:noFill/>
                </a:ln>
                <a:solidFill>
                  <a:schemeClr val="tx1"/>
                </a:solidFill>
                <a:effectLst/>
                <a:uLnTx/>
                <a:uFillTx/>
                <a:latin typeface="DIN-Light"/>
                <a:ea typeface="+mn-ea"/>
                <a:cs typeface="DIN-Light"/>
              </a:rPr>
              <a:t>Equinet</a:t>
            </a:r>
            <a:r>
              <a:rPr kumimoji="0" lang="en-GB" sz="1600" b="0" i="0" u="none" strike="noStrike" kern="1200" cap="none" spc="0" normalizeH="0" baseline="0" noProof="0" dirty="0">
                <a:ln>
                  <a:noFill/>
                </a:ln>
                <a:solidFill>
                  <a:schemeClr val="tx1"/>
                </a:solidFill>
                <a:effectLst/>
                <a:uLnTx/>
                <a:uFillTx/>
                <a:latin typeface="DIN-Light"/>
                <a:ea typeface="+mn-ea"/>
                <a:cs typeface="DIN-Light"/>
              </a:rPr>
              <a:t> Seminar Pay Transparency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GB" sz="3200" b="1" i="1" u="none" strike="noStrike" kern="1200" cap="none" spc="0" normalizeH="0" baseline="0" noProof="0" dirty="0">
              <a:ln>
                <a:noFill/>
              </a:ln>
              <a:solidFill>
                <a:schemeClr val="tx1"/>
              </a:solidFill>
              <a:effectLst/>
              <a:uLnTx/>
              <a:uFillTx/>
              <a:latin typeface="DIN-Light"/>
              <a:ea typeface="+mn-ea"/>
              <a:cs typeface="DIN-Light"/>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GB" sz="1200" b="0" i="0" u="none" strike="noStrike" kern="1200" cap="none" spc="0" normalizeH="0" baseline="0" noProof="0" dirty="0">
              <a:ln>
                <a:noFill/>
              </a:ln>
              <a:solidFill>
                <a:schemeClr val="tx1"/>
              </a:solidFill>
              <a:effectLst/>
              <a:uLnTx/>
              <a:uFillTx/>
              <a:latin typeface="DIN-Light"/>
              <a:ea typeface="+mn-ea"/>
              <a:cs typeface="DIN-Light"/>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GB" sz="1200" b="0" i="0" u="none" strike="noStrike" kern="1200" cap="none" spc="0" normalizeH="0" baseline="0" noProof="0" dirty="0">
              <a:ln>
                <a:noFill/>
              </a:ln>
              <a:solidFill>
                <a:schemeClr val="tx1"/>
              </a:solidFill>
              <a:effectLst/>
              <a:uLnTx/>
              <a:uFillTx/>
              <a:latin typeface="DIN-Light"/>
              <a:ea typeface="+mn-ea"/>
              <a:cs typeface="DIN-Light"/>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GB" sz="1600" b="0" i="0" u="none" strike="noStrike" kern="1200" cap="none" spc="0" normalizeH="0" baseline="0" noProof="0" dirty="0">
              <a:ln>
                <a:noFill/>
              </a:ln>
              <a:solidFill>
                <a:schemeClr val="tx1"/>
              </a:solidFill>
              <a:effectLst/>
              <a:uLnTx/>
              <a:uFillTx/>
              <a:latin typeface="DIN-Light"/>
              <a:ea typeface="+mn-ea"/>
              <a:cs typeface="DIN-Light"/>
            </a:endParaRPr>
          </a:p>
        </p:txBody>
      </p:sp>
    </p:spTree>
    <p:extLst>
      <p:ext uri="{BB962C8B-B14F-4D97-AF65-F5344CB8AC3E}">
        <p14:creationId xmlns:p14="http://schemas.microsoft.com/office/powerpoint/2010/main" val="2144714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2192899B-75B5-4504-BE98-2E1DD90CF51F}"/>
              </a:ext>
            </a:extLst>
          </p:cNvPr>
          <p:cNvSpPr txBox="1">
            <a:spLocks noGrp="1"/>
          </p:cNvSpPr>
          <p:nvPr>
            <p:ph type="title" idx="4294967295"/>
          </p:nvPr>
        </p:nvSpPr>
        <p:spPr>
          <a:xfrm>
            <a:off x="816981" y="476568"/>
            <a:ext cx="7510037" cy="10712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457200" rtl="0" eaLnBrk="1" latinLnBrk="0" hangingPunct="1">
              <a:spcBef>
                <a:spcPct val="20000"/>
              </a:spcBef>
              <a:buFont typeface="Arial"/>
              <a:buNone/>
              <a:defRPr sz="3200" b="1" kern="1200" baseline="0">
                <a:solidFill>
                  <a:schemeClr val="tx1"/>
                </a:solidFill>
                <a:latin typeface="DIN-RegularAlternate"/>
                <a:ea typeface="+mn-ea"/>
                <a:cs typeface="DIN-RegularAlternate"/>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just" defTabSz="457200" rtl="0" eaLnBrk="1" fontAlgn="auto" latinLnBrk="0" hangingPunct="1">
              <a:lnSpc>
                <a:spcPct val="100000"/>
              </a:lnSpc>
              <a:spcBef>
                <a:spcPct val="20000"/>
              </a:spcBef>
              <a:spcAft>
                <a:spcPts val="0"/>
              </a:spcAft>
              <a:buClrTx/>
              <a:buSzTx/>
              <a:buFont typeface="Arial"/>
              <a:buNone/>
              <a:tabLst/>
              <a:defRPr/>
            </a:pPr>
            <a:r>
              <a:rPr kumimoji="0" lang="en-GB" sz="3600" b="1" i="0" u="none" strike="noStrike" kern="1200" cap="none" spc="0" normalizeH="0" baseline="0" noProof="0" dirty="0">
                <a:ln>
                  <a:noFill/>
                </a:ln>
                <a:solidFill>
                  <a:schemeClr val="tx1"/>
                </a:solidFill>
                <a:effectLst/>
                <a:uLnTx/>
                <a:uFillTx/>
                <a:latin typeface="DIN-RegularAlternate"/>
                <a:ea typeface="+mn-ea"/>
                <a:cs typeface="DIN-RegularAlternate"/>
              </a:rPr>
              <a:t>Preliminary mapping results (I)</a:t>
            </a:r>
            <a:endParaRPr kumimoji="0" lang="en-US" sz="3600" b="1" i="0" u="none" strike="noStrike" kern="1200" cap="none" spc="0" normalizeH="0" baseline="0" noProof="0" dirty="0">
              <a:ln>
                <a:noFill/>
              </a:ln>
              <a:solidFill>
                <a:schemeClr val="tx1"/>
              </a:solidFill>
              <a:effectLst/>
              <a:uLnTx/>
              <a:uFillTx/>
              <a:latin typeface="DIN-RegularAlternate"/>
              <a:ea typeface="+mn-ea"/>
              <a:cs typeface="DIN-RegularAlternate"/>
            </a:endParaRPr>
          </a:p>
        </p:txBody>
      </p:sp>
      <p:sp>
        <p:nvSpPr>
          <p:cNvPr id="9" name="Text Placeholder 4">
            <a:extLst>
              <a:ext uri="{FF2B5EF4-FFF2-40B4-BE49-F238E27FC236}">
                <a16:creationId xmlns:a16="http://schemas.microsoft.com/office/drawing/2014/main" id="{3CEA6ADD-0E95-4BF6-A345-DF73B7D3CE59}"/>
              </a:ext>
            </a:extLst>
          </p:cNvPr>
          <p:cNvSpPr txBox="1">
            <a:spLocks/>
          </p:cNvSpPr>
          <p:nvPr/>
        </p:nvSpPr>
        <p:spPr>
          <a:xfrm>
            <a:off x="816981" y="1044550"/>
            <a:ext cx="7510037" cy="1071260"/>
          </a:xfrm>
          <a:prstGeom prst="rect">
            <a:avLst/>
          </a:prstGeom>
        </p:spPr>
        <p:txBody>
          <a:bodyPr vert="horz" lIns="91440" tIns="45720" rIns="91440" bIns="45720" anchor="t">
            <a:noAutofit/>
          </a:bodyPr>
          <a:lstStyle>
            <a:lvl1pPr marL="0" indent="0" algn="l" defTabSz="457200" rtl="0" eaLnBrk="1" latinLnBrk="0" hangingPunct="1">
              <a:spcBef>
                <a:spcPct val="20000"/>
              </a:spcBef>
              <a:buFont typeface="Arial"/>
              <a:buNone/>
              <a:defRPr sz="3200" b="1" kern="1200" baseline="0">
                <a:solidFill>
                  <a:schemeClr val="tx1"/>
                </a:solidFill>
                <a:latin typeface="DIN-RegularAlternate"/>
                <a:ea typeface="+mn-ea"/>
                <a:cs typeface="DIN-RegularAlternate"/>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n-GB" sz="2800" b="0" i="1" dirty="0"/>
              <a:t>Judicial procedures </a:t>
            </a:r>
            <a:endParaRPr lang="en-US" sz="2800" b="0" i="1" dirty="0"/>
          </a:p>
        </p:txBody>
      </p:sp>
      <p:graphicFrame>
        <p:nvGraphicFramePr>
          <p:cNvPr id="8" name="Tableau 7">
            <a:extLst>
              <a:ext uri="{FF2B5EF4-FFF2-40B4-BE49-F238E27FC236}">
                <a16:creationId xmlns:a16="http://schemas.microsoft.com/office/drawing/2014/main" id="{8B1A5139-0904-4BC8-9642-21AD40EB03B9}"/>
              </a:ext>
            </a:extLst>
          </p:cNvPr>
          <p:cNvGraphicFramePr>
            <a:graphicFrameLocks noGrp="1"/>
          </p:cNvGraphicFramePr>
          <p:nvPr>
            <p:extLst>
              <p:ext uri="{D42A27DB-BD31-4B8C-83A1-F6EECF244321}">
                <p14:modId xmlns:p14="http://schemas.microsoft.com/office/powerpoint/2010/main" val="3444160664"/>
              </p:ext>
            </p:extLst>
          </p:nvPr>
        </p:nvGraphicFramePr>
        <p:xfrm>
          <a:off x="749300" y="1787557"/>
          <a:ext cx="7204403" cy="3398520"/>
        </p:xfrm>
        <a:graphic>
          <a:graphicData uri="http://schemas.openxmlformats.org/drawingml/2006/table">
            <a:tbl>
              <a:tblPr firstRow="1"/>
              <a:tblGrid>
                <a:gridCol w="907378">
                  <a:extLst>
                    <a:ext uri="{9D8B030D-6E8A-4147-A177-3AD203B41FA5}">
                      <a16:colId xmlns:a16="http://schemas.microsoft.com/office/drawing/2014/main" val="2407114580"/>
                    </a:ext>
                  </a:extLst>
                </a:gridCol>
                <a:gridCol w="1001652">
                  <a:extLst>
                    <a:ext uri="{9D8B030D-6E8A-4147-A177-3AD203B41FA5}">
                      <a16:colId xmlns:a16="http://schemas.microsoft.com/office/drawing/2014/main" val="1117013638"/>
                    </a:ext>
                  </a:extLst>
                </a:gridCol>
                <a:gridCol w="930947">
                  <a:extLst>
                    <a:ext uri="{9D8B030D-6E8A-4147-A177-3AD203B41FA5}">
                      <a16:colId xmlns:a16="http://schemas.microsoft.com/office/drawing/2014/main" val="3965806092"/>
                    </a:ext>
                  </a:extLst>
                </a:gridCol>
                <a:gridCol w="1037006">
                  <a:extLst>
                    <a:ext uri="{9D8B030D-6E8A-4147-A177-3AD203B41FA5}">
                      <a16:colId xmlns:a16="http://schemas.microsoft.com/office/drawing/2014/main" val="491365234"/>
                    </a:ext>
                  </a:extLst>
                </a:gridCol>
                <a:gridCol w="1025219">
                  <a:extLst>
                    <a:ext uri="{9D8B030D-6E8A-4147-A177-3AD203B41FA5}">
                      <a16:colId xmlns:a16="http://schemas.microsoft.com/office/drawing/2014/main" val="496131632"/>
                    </a:ext>
                  </a:extLst>
                </a:gridCol>
                <a:gridCol w="836672">
                  <a:extLst>
                    <a:ext uri="{9D8B030D-6E8A-4147-A177-3AD203B41FA5}">
                      <a16:colId xmlns:a16="http://schemas.microsoft.com/office/drawing/2014/main" val="3618330576"/>
                    </a:ext>
                  </a:extLst>
                </a:gridCol>
                <a:gridCol w="1465529">
                  <a:extLst>
                    <a:ext uri="{9D8B030D-6E8A-4147-A177-3AD203B41FA5}">
                      <a16:colId xmlns:a16="http://schemas.microsoft.com/office/drawing/2014/main" val="3898285492"/>
                    </a:ext>
                  </a:extLst>
                </a:gridCol>
              </a:tblGrid>
              <a:tr h="1077910">
                <a:tc>
                  <a:txBody>
                    <a:bodyPr/>
                    <a:lstStyle/>
                    <a:p>
                      <a:pPr algn="just" rtl="0" fontAlgn="base"/>
                      <a:r>
                        <a:rPr lang="en-GB" sz="1000" b="0" i="0" dirty="0">
                          <a:solidFill>
                            <a:srgbClr val="000000"/>
                          </a:solidFill>
                          <a:effectLst/>
                          <a:latin typeface="Calibri Light" panose="020F0302020204030204" pitchFamily="34" charset="0"/>
                        </a:rPr>
                        <a:t> </a:t>
                      </a:r>
                    </a:p>
                  </a:txBody>
                  <a:tcPr>
                    <a:lnL w="9525" cap="flat" cmpd="sng" algn="ctr">
                      <a:solidFill>
                        <a:srgbClr val="D0B90E"/>
                      </a:solidFill>
                      <a:prstDash val="solid"/>
                      <a:round/>
                      <a:headEnd type="none" w="med" len="med"/>
                      <a:tailEnd type="none" w="med" len="med"/>
                    </a:lnL>
                    <a:lnR w="9525" cap="flat" cmpd="sng" algn="ctr">
                      <a:solidFill>
                        <a:srgbClr val="D0B90E"/>
                      </a:solidFill>
                      <a:prstDash val="solid"/>
                      <a:round/>
                      <a:headEnd type="none" w="med" len="med"/>
                      <a:tailEnd type="none" w="med" len="med"/>
                    </a:lnR>
                    <a:lnT w="9525" cap="flat" cmpd="sng" algn="ctr">
                      <a:solidFill>
                        <a:srgbClr val="D0B90E"/>
                      </a:solidFill>
                      <a:prstDash val="solid"/>
                      <a:round/>
                      <a:headEnd type="none" w="med" len="med"/>
                      <a:tailEnd type="none" w="med" len="med"/>
                    </a:lnT>
                    <a:lnB w="9525" cap="flat" cmpd="sng" algn="ctr">
                      <a:solidFill>
                        <a:srgbClr val="D0B90E"/>
                      </a:solidFill>
                      <a:prstDash val="solid"/>
                      <a:round/>
                      <a:headEnd type="none" w="med" len="med"/>
                      <a:tailEnd type="none" w="med" len="med"/>
                    </a:lnB>
                  </a:tcPr>
                </a:tc>
                <a:tc>
                  <a:txBody>
                    <a:bodyPr/>
                    <a:lstStyle/>
                    <a:p>
                      <a:pPr algn="l" rtl="0" fontAlgn="base"/>
                      <a:r>
                        <a:rPr lang="en-US" sz="1000" b="0" i="0">
                          <a:solidFill>
                            <a:srgbClr val="000000"/>
                          </a:solidFill>
                          <a:effectLst/>
                          <a:latin typeface="Calibri Light" panose="020F0302020204030204" pitchFamily="34" charset="0"/>
                        </a:rPr>
                        <a:t>Bringing proceedings  to court, on behalf or in support of an individual worker </a:t>
                      </a:r>
                      <a:endParaRPr lang="en-US" b="0" i="0">
                        <a:effectLst/>
                      </a:endParaRPr>
                    </a:p>
                  </a:txBody>
                  <a:tcPr>
                    <a:lnL w="9525" cap="flat" cmpd="sng" algn="ctr">
                      <a:solidFill>
                        <a:srgbClr val="D0B90E"/>
                      </a:solidFill>
                      <a:prstDash val="solid"/>
                      <a:round/>
                      <a:headEnd type="none" w="med" len="med"/>
                      <a:tailEnd type="none" w="med" len="med"/>
                    </a:lnL>
                    <a:lnR w="9525" cap="flat" cmpd="sng" algn="ctr">
                      <a:solidFill>
                        <a:srgbClr val="D0B40E"/>
                      </a:solidFill>
                      <a:prstDash val="solid"/>
                      <a:round/>
                      <a:headEnd type="none" w="med" len="med"/>
                      <a:tailEnd type="none" w="med" len="med"/>
                    </a:lnR>
                    <a:lnT w="9525" cap="flat" cmpd="sng" algn="ctr">
                      <a:solidFill>
                        <a:srgbClr val="D0B40E"/>
                      </a:solidFill>
                      <a:prstDash val="solid"/>
                      <a:round/>
                      <a:headEnd type="none" w="med" len="med"/>
                      <a:tailEnd type="none" w="med" len="med"/>
                    </a:lnT>
                    <a:lnB w="9525" cap="flat" cmpd="sng" algn="ctr">
                      <a:solidFill>
                        <a:srgbClr val="D0B40E"/>
                      </a:solidFill>
                      <a:prstDash val="solid"/>
                      <a:round/>
                      <a:headEnd type="none" w="med" len="med"/>
                      <a:tailEnd type="none" w="med" len="med"/>
                    </a:lnB>
                  </a:tcPr>
                </a:tc>
                <a:tc>
                  <a:txBody>
                    <a:bodyPr/>
                    <a:lstStyle/>
                    <a:p>
                      <a:pPr algn="l" rtl="0" fontAlgn="base"/>
                      <a:r>
                        <a:rPr lang="en-US" sz="1000" b="0" i="0">
                          <a:solidFill>
                            <a:srgbClr val="000000"/>
                          </a:solidFill>
                          <a:effectLst/>
                          <a:latin typeface="Calibri Light" panose="020F0302020204030204" pitchFamily="34" charset="0"/>
                        </a:rPr>
                        <a:t>Bringing proceedings to court,  on behalf or in support of several worker </a:t>
                      </a:r>
                      <a:endParaRPr lang="en-US" b="0" i="0">
                        <a:effectLst/>
                      </a:endParaRPr>
                    </a:p>
                  </a:txBody>
                  <a:tcPr>
                    <a:lnL w="9525" cap="flat" cmpd="sng" algn="ctr">
                      <a:solidFill>
                        <a:srgbClr val="D0B40E"/>
                      </a:solidFill>
                      <a:prstDash val="solid"/>
                      <a:round/>
                      <a:headEnd type="none" w="med" len="med"/>
                      <a:tailEnd type="none" w="med" len="med"/>
                    </a:lnL>
                    <a:lnR w="9525" cap="flat" cmpd="sng" algn="ctr">
                      <a:solidFill>
                        <a:srgbClr val="D0BE0E"/>
                      </a:solidFill>
                      <a:prstDash val="solid"/>
                      <a:round/>
                      <a:headEnd type="none" w="med" len="med"/>
                      <a:tailEnd type="none" w="med" len="med"/>
                    </a:lnR>
                    <a:lnT w="9525" cap="flat" cmpd="sng" algn="ctr">
                      <a:solidFill>
                        <a:srgbClr val="D0BE0E"/>
                      </a:solidFill>
                      <a:prstDash val="solid"/>
                      <a:round/>
                      <a:headEnd type="none" w="med" len="med"/>
                      <a:tailEnd type="none" w="med" len="med"/>
                    </a:lnT>
                    <a:lnB w="9525" cap="flat" cmpd="sng" algn="ctr">
                      <a:solidFill>
                        <a:srgbClr val="D0BE0E"/>
                      </a:solidFill>
                      <a:prstDash val="solid"/>
                      <a:round/>
                      <a:headEnd type="none" w="med" len="med"/>
                      <a:tailEnd type="none" w="med" len="med"/>
                    </a:lnB>
                  </a:tcPr>
                </a:tc>
                <a:tc>
                  <a:txBody>
                    <a:bodyPr/>
                    <a:lstStyle/>
                    <a:p>
                      <a:pPr algn="l" rtl="0" fontAlgn="base"/>
                      <a:r>
                        <a:rPr lang="en-US" sz="1000" b="0" i="0" dirty="0">
                          <a:solidFill>
                            <a:srgbClr val="000000"/>
                          </a:solidFill>
                          <a:effectLst/>
                          <a:latin typeface="Calibri Light" panose="020F0302020204030204" pitchFamily="34" charset="0"/>
                        </a:rPr>
                        <a:t>Bringing proceedings to courts with no identifiable victims to court </a:t>
                      </a:r>
                      <a:endParaRPr lang="en-US" b="0" i="0" dirty="0">
                        <a:effectLst/>
                      </a:endParaRPr>
                    </a:p>
                  </a:txBody>
                  <a:tcPr>
                    <a:lnL w="9525" cap="flat" cmpd="sng" algn="ctr">
                      <a:solidFill>
                        <a:srgbClr val="D0BE0E"/>
                      </a:solidFill>
                      <a:prstDash val="solid"/>
                      <a:round/>
                      <a:headEnd type="none" w="med" len="med"/>
                      <a:tailEnd type="none" w="med" len="med"/>
                    </a:lnL>
                    <a:lnR w="9525" cap="flat" cmpd="sng" algn="ctr">
                      <a:solidFill>
                        <a:srgbClr val="90B90E"/>
                      </a:solidFill>
                      <a:prstDash val="solid"/>
                      <a:round/>
                      <a:headEnd type="none" w="med" len="med"/>
                      <a:tailEnd type="none" w="med" len="med"/>
                    </a:lnR>
                    <a:lnT w="9525" cap="flat" cmpd="sng" algn="ctr">
                      <a:solidFill>
                        <a:srgbClr val="90B90E"/>
                      </a:solidFill>
                      <a:prstDash val="solid"/>
                      <a:round/>
                      <a:headEnd type="none" w="med" len="med"/>
                      <a:tailEnd type="none" w="med" len="med"/>
                    </a:lnT>
                    <a:lnB w="9525" cap="flat" cmpd="sng" algn="ctr">
                      <a:solidFill>
                        <a:srgbClr val="90B90E"/>
                      </a:solidFill>
                      <a:prstDash val="solid"/>
                      <a:round/>
                      <a:headEnd type="none" w="med" len="med"/>
                      <a:tailEnd type="none" w="med" len="med"/>
                    </a:lnB>
                  </a:tcPr>
                </a:tc>
                <a:tc>
                  <a:txBody>
                    <a:bodyPr/>
                    <a:lstStyle/>
                    <a:p>
                      <a:pPr algn="l" rtl="0" fontAlgn="base"/>
                      <a:r>
                        <a:rPr lang="en-US" sz="1000" b="0" i="0" dirty="0">
                          <a:solidFill>
                            <a:srgbClr val="000000"/>
                          </a:solidFill>
                          <a:effectLst/>
                          <a:latin typeface="Calibri Light" panose="020F0302020204030204" pitchFamily="34" charset="0"/>
                        </a:rPr>
                        <a:t>Engaging in procedure on behalf or in support of an individual worker   </a:t>
                      </a:r>
                      <a:endParaRPr lang="en-US" b="0" i="0" dirty="0">
                        <a:effectLst/>
                      </a:endParaRPr>
                    </a:p>
                  </a:txBody>
                  <a:tcPr>
                    <a:lnL w="9525" cap="flat" cmpd="sng" algn="ctr">
                      <a:solidFill>
                        <a:srgbClr val="90B90E"/>
                      </a:solidFill>
                      <a:prstDash val="solid"/>
                      <a:round/>
                      <a:headEnd type="none" w="med" len="med"/>
                      <a:tailEnd type="none" w="med" len="med"/>
                    </a:lnL>
                    <a:lnR w="9525" cap="flat" cmpd="sng" algn="ctr">
                      <a:solidFill>
                        <a:srgbClr val="90B70C"/>
                      </a:solidFill>
                      <a:prstDash val="solid"/>
                      <a:round/>
                      <a:headEnd type="none" w="med" len="med"/>
                      <a:tailEnd type="none" w="med" len="med"/>
                    </a:lnR>
                    <a:lnT w="9525" cap="flat" cmpd="sng" algn="ctr">
                      <a:solidFill>
                        <a:srgbClr val="90B70C"/>
                      </a:solidFill>
                      <a:prstDash val="solid"/>
                      <a:round/>
                      <a:headEnd type="none" w="med" len="med"/>
                      <a:tailEnd type="none" w="med" len="med"/>
                    </a:lnT>
                    <a:lnB w="9525" cap="flat" cmpd="sng" algn="ctr">
                      <a:solidFill>
                        <a:srgbClr val="90B70C"/>
                      </a:solidFill>
                      <a:prstDash val="solid"/>
                      <a:round/>
                      <a:headEnd type="none" w="med" len="med"/>
                      <a:tailEnd type="none" w="med" len="med"/>
                    </a:lnB>
                  </a:tcPr>
                </a:tc>
                <a:tc>
                  <a:txBody>
                    <a:bodyPr/>
                    <a:lstStyle/>
                    <a:p>
                      <a:pPr algn="l" rtl="0" fontAlgn="base"/>
                      <a:r>
                        <a:rPr lang="en-US" sz="1000" b="0" i="0" dirty="0">
                          <a:solidFill>
                            <a:srgbClr val="000000"/>
                          </a:solidFill>
                          <a:effectLst/>
                          <a:latin typeface="Calibri Light" panose="020F0302020204030204" pitchFamily="34" charset="0"/>
                        </a:rPr>
                        <a:t>Engaging in procedure on behalf or in support  of several workers </a:t>
                      </a:r>
                      <a:endParaRPr lang="en-US" b="0" i="0" dirty="0">
                        <a:effectLst/>
                      </a:endParaRPr>
                    </a:p>
                  </a:txBody>
                  <a:tcPr>
                    <a:lnL w="9525" cap="flat" cmpd="sng" algn="ctr">
                      <a:solidFill>
                        <a:srgbClr val="90B70C"/>
                      </a:solidFill>
                      <a:prstDash val="solid"/>
                      <a:round/>
                      <a:headEnd type="none" w="med" len="med"/>
                      <a:tailEnd type="none" w="med" len="med"/>
                    </a:lnL>
                    <a:lnR w="9525" cap="flat" cmpd="sng" algn="ctr">
                      <a:solidFill>
                        <a:srgbClr val="D0B80C"/>
                      </a:solidFill>
                      <a:prstDash val="solid"/>
                      <a:round/>
                      <a:headEnd type="none" w="med" len="med"/>
                      <a:tailEnd type="none" w="med" len="med"/>
                    </a:lnR>
                    <a:lnT w="9525" cap="flat" cmpd="sng" algn="ctr">
                      <a:solidFill>
                        <a:srgbClr val="D0B80C"/>
                      </a:solidFill>
                      <a:prstDash val="solid"/>
                      <a:round/>
                      <a:headEnd type="none" w="med" len="med"/>
                      <a:tailEnd type="none" w="med" len="med"/>
                    </a:lnT>
                    <a:lnB w="9525" cap="flat" cmpd="sng" algn="ctr">
                      <a:solidFill>
                        <a:srgbClr val="D0B80C"/>
                      </a:solidFill>
                      <a:prstDash val="solid"/>
                      <a:round/>
                      <a:headEnd type="none" w="med" len="med"/>
                      <a:tailEnd type="none" w="med" len="med"/>
                    </a:lnB>
                  </a:tcPr>
                </a:tc>
                <a:tc>
                  <a:txBody>
                    <a:bodyPr/>
                    <a:lstStyle/>
                    <a:p>
                      <a:pPr algn="l" rtl="0" fontAlgn="base"/>
                      <a:r>
                        <a:rPr lang="en-US" sz="1000" b="0" i="0" dirty="0">
                          <a:solidFill>
                            <a:srgbClr val="000000"/>
                          </a:solidFill>
                          <a:effectLst/>
                          <a:latin typeface="Calibri Light" panose="020F0302020204030204" pitchFamily="34" charset="0"/>
                        </a:rPr>
                        <a:t>Engaging in procedure with no identifiable victim  </a:t>
                      </a:r>
                      <a:endParaRPr lang="en-US" b="0" i="0" dirty="0">
                        <a:effectLst/>
                      </a:endParaRPr>
                    </a:p>
                  </a:txBody>
                  <a:tcPr>
                    <a:lnL w="9525" cap="flat" cmpd="sng" algn="ctr">
                      <a:solidFill>
                        <a:srgbClr val="D0B80C"/>
                      </a:solidFill>
                      <a:prstDash val="solid"/>
                      <a:round/>
                      <a:headEnd type="none" w="med" len="med"/>
                      <a:tailEnd type="none" w="med" len="med"/>
                    </a:lnL>
                    <a:lnR w="9525" cap="flat" cmpd="sng" algn="ctr">
                      <a:solidFill>
                        <a:srgbClr val="90B90C"/>
                      </a:solidFill>
                      <a:prstDash val="solid"/>
                      <a:round/>
                      <a:headEnd type="none" w="med" len="med"/>
                      <a:tailEnd type="none" w="med" len="med"/>
                    </a:lnR>
                    <a:lnT w="9525" cap="flat" cmpd="sng" algn="ctr">
                      <a:solidFill>
                        <a:srgbClr val="90B90C"/>
                      </a:solidFill>
                      <a:prstDash val="solid"/>
                      <a:round/>
                      <a:headEnd type="none" w="med" len="med"/>
                      <a:tailEnd type="none" w="med" len="med"/>
                    </a:lnT>
                    <a:lnB w="9525" cap="flat" cmpd="sng" algn="ctr">
                      <a:solidFill>
                        <a:srgbClr val="90B90C"/>
                      </a:solidFill>
                      <a:prstDash val="solid"/>
                      <a:round/>
                      <a:headEnd type="none" w="med" len="med"/>
                      <a:tailEnd type="none" w="med" len="med"/>
                    </a:lnB>
                  </a:tcPr>
                </a:tc>
                <a:extLst>
                  <a:ext uri="{0D108BD9-81ED-4DB2-BD59-A6C34878D82A}">
                    <a16:rowId xmlns:a16="http://schemas.microsoft.com/office/drawing/2014/main" val="3293620137"/>
                  </a:ext>
                </a:extLst>
              </a:tr>
              <a:tr h="241111">
                <a:tc>
                  <a:txBody>
                    <a:bodyPr/>
                    <a:lstStyle/>
                    <a:p>
                      <a:pPr algn="just" rtl="0" fontAlgn="base"/>
                      <a:r>
                        <a:rPr lang="en-GB" sz="1100" b="1" i="0" dirty="0">
                          <a:solidFill>
                            <a:srgbClr val="000000"/>
                          </a:solidFill>
                          <a:effectLst/>
                          <a:latin typeface="Calibri Light" panose="020F0302020204030204" pitchFamily="34" charset="0"/>
                        </a:rPr>
                        <a:t>Belgium</a:t>
                      </a:r>
                      <a:r>
                        <a:rPr lang="en-GB" sz="1100" b="0" i="0" dirty="0">
                          <a:solidFill>
                            <a:srgbClr val="000000"/>
                          </a:solidFill>
                          <a:effectLst/>
                          <a:latin typeface="Calibri Light" panose="020F0302020204030204" pitchFamily="34" charset="0"/>
                        </a:rPr>
                        <a:t>  </a:t>
                      </a:r>
                      <a:endParaRPr lang="en-GB" b="0" i="0" dirty="0">
                        <a:effectLst/>
                      </a:endParaRPr>
                    </a:p>
                  </a:txBody>
                  <a:tcPr>
                    <a:lnL w="9525" cap="flat" cmpd="sng" algn="ctr">
                      <a:solidFill>
                        <a:srgbClr val="D0B90C"/>
                      </a:solidFill>
                      <a:prstDash val="solid"/>
                      <a:round/>
                      <a:headEnd type="none" w="med" len="med"/>
                      <a:tailEnd type="none" w="med" len="med"/>
                    </a:lnL>
                    <a:lnR w="9525" cap="flat" cmpd="sng" algn="ctr">
                      <a:solidFill>
                        <a:srgbClr val="D0B90C"/>
                      </a:solidFill>
                      <a:prstDash val="solid"/>
                      <a:round/>
                      <a:headEnd type="none" w="med" len="med"/>
                      <a:tailEnd type="none" w="med" len="med"/>
                    </a:lnR>
                    <a:lnT w="9525" cap="flat" cmpd="sng" algn="ctr">
                      <a:solidFill>
                        <a:srgbClr val="D0B90E"/>
                      </a:solidFill>
                      <a:prstDash val="solid"/>
                      <a:round/>
                      <a:headEnd type="none" w="med" len="med"/>
                      <a:tailEnd type="none" w="med" len="med"/>
                    </a:lnT>
                    <a:lnB w="9525" cap="flat" cmpd="sng" algn="ctr">
                      <a:solidFill>
                        <a:srgbClr val="D0B90C"/>
                      </a:solidFill>
                      <a:prstDash val="solid"/>
                      <a:round/>
                      <a:headEnd type="none" w="med" len="med"/>
                      <a:tailEnd type="none" w="med" len="med"/>
                    </a:lnB>
                  </a:tcPr>
                </a:tc>
                <a:tc>
                  <a:txBody>
                    <a:bodyPr/>
                    <a:lstStyle/>
                    <a:p>
                      <a:pPr algn="ctr" rtl="0" fontAlgn="base"/>
                      <a:r>
                        <a:rPr lang="en-GB" sz="1100" b="1" i="0" dirty="0">
                          <a:solidFill>
                            <a:srgbClr val="000000"/>
                          </a:solidFill>
                          <a:effectLst/>
                          <a:latin typeface="Calibri Light" panose="020F0302020204030204" pitchFamily="34" charset="0"/>
                        </a:rPr>
                        <a:t>X</a:t>
                      </a:r>
                      <a:r>
                        <a:rPr lang="en-GB" sz="1100" b="0" i="0" dirty="0">
                          <a:solidFill>
                            <a:srgbClr val="000000"/>
                          </a:solidFill>
                          <a:effectLst/>
                          <a:latin typeface="Calibri Light" panose="020F0302020204030204" pitchFamily="34" charset="0"/>
                        </a:rPr>
                        <a:t> </a:t>
                      </a:r>
                      <a:endParaRPr lang="en-GB" b="0" i="0" dirty="0">
                        <a:effectLst/>
                      </a:endParaRPr>
                    </a:p>
                  </a:txBody>
                  <a:tcPr>
                    <a:lnL w="9525" cap="flat" cmpd="sng" algn="ctr">
                      <a:solidFill>
                        <a:srgbClr val="D0B90C"/>
                      </a:solidFill>
                      <a:prstDash val="solid"/>
                      <a:round/>
                      <a:headEnd type="none" w="med" len="med"/>
                      <a:tailEnd type="none" w="med" len="med"/>
                    </a:lnL>
                    <a:lnR w="9525" cap="flat" cmpd="sng" algn="ctr">
                      <a:solidFill>
                        <a:srgbClr val="50D00C"/>
                      </a:solidFill>
                      <a:prstDash val="solid"/>
                      <a:round/>
                      <a:headEnd type="none" w="med" len="med"/>
                      <a:tailEnd type="none" w="med" len="med"/>
                    </a:lnR>
                    <a:lnT w="9525" cap="flat" cmpd="sng" algn="ctr">
                      <a:solidFill>
                        <a:srgbClr val="D0B40E"/>
                      </a:solidFill>
                      <a:prstDash val="solid"/>
                      <a:round/>
                      <a:headEnd type="none" w="med" len="med"/>
                      <a:tailEnd type="none" w="med" len="med"/>
                    </a:lnT>
                    <a:lnB w="9525" cap="flat" cmpd="sng" algn="ctr">
                      <a:solidFill>
                        <a:srgbClr val="50D00C"/>
                      </a:solidFill>
                      <a:prstDash val="solid"/>
                      <a:round/>
                      <a:headEnd type="none" w="med" len="med"/>
                      <a:tailEnd type="none" w="med" len="med"/>
                    </a:lnB>
                    <a:solidFill>
                      <a:srgbClr val="E2EFD9"/>
                    </a:solidFill>
                  </a:tcPr>
                </a:tc>
                <a:tc>
                  <a:txBody>
                    <a:bodyPr/>
                    <a:lstStyle/>
                    <a:p>
                      <a:pPr algn="just" rtl="0" fontAlgn="base"/>
                      <a:endParaRPr lang="en-GB" sz="1100" b="0" i="0" u="sng" dirty="0">
                        <a:solidFill>
                          <a:srgbClr val="000000"/>
                        </a:solidFill>
                        <a:effectLst/>
                        <a:latin typeface="Calibri Light" panose="020F0302020204030204" pitchFamily="34" charset="0"/>
                      </a:endParaRPr>
                    </a:p>
                  </a:txBody>
                  <a:tcPr>
                    <a:lnL w="9525" cap="flat" cmpd="sng" algn="ctr">
                      <a:solidFill>
                        <a:srgbClr val="50D00C"/>
                      </a:solidFill>
                      <a:prstDash val="solid"/>
                      <a:round/>
                      <a:headEnd type="none" w="med" len="med"/>
                      <a:tailEnd type="none" w="med" len="med"/>
                    </a:lnL>
                    <a:lnR w="9525" cap="flat" cmpd="sng" algn="ctr">
                      <a:solidFill>
                        <a:srgbClr val="90CD0C"/>
                      </a:solidFill>
                      <a:prstDash val="solid"/>
                      <a:round/>
                      <a:headEnd type="none" w="med" len="med"/>
                      <a:tailEnd type="none" w="med" len="med"/>
                    </a:lnR>
                    <a:lnT w="9525" cap="flat" cmpd="sng" algn="ctr">
                      <a:solidFill>
                        <a:srgbClr val="D0BE0E"/>
                      </a:solidFill>
                      <a:prstDash val="solid"/>
                      <a:round/>
                      <a:headEnd type="none" w="med" len="med"/>
                      <a:tailEnd type="none" w="med" len="med"/>
                    </a:lnT>
                    <a:lnB w="9525" cap="flat" cmpd="sng" algn="ctr">
                      <a:solidFill>
                        <a:srgbClr val="90CD0C"/>
                      </a:solidFill>
                      <a:prstDash val="solid"/>
                      <a:round/>
                      <a:headEnd type="none" w="med" len="med"/>
                      <a:tailEnd type="none" w="med" len="med"/>
                    </a:lnB>
                  </a:tcPr>
                </a:tc>
                <a:tc>
                  <a:txBody>
                    <a:bodyPr/>
                    <a:lstStyle/>
                    <a:p>
                      <a:pPr algn="ctr" rtl="0" fontAlgn="base"/>
                      <a:r>
                        <a:rPr lang="en-GB" sz="1100" b="1" i="0" dirty="0">
                          <a:solidFill>
                            <a:srgbClr val="000000"/>
                          </a:solidFill>
                          <a:effectLst/>
                          <a:latin typeface="Calibri Light" panose="020F0302020204030204" pitchFamily="34" charset="0"/>
                        </a:rPr>
                        <a:t>X</a:t>
                      </a:r>
                      <a:r>
                        <a:rPr lang="en-GB" sz="1100" b="0" i="0" dirty="0">
                          <a:solidFill>
                            <a:srgbClr val="000000"/>
                          </a:solidFill>
                          <a:effectLst/>
                          <a:latin typeface="Calibri Light" panose="020F0302020204030204" pitchFamily="34" charset="0"/>
                        </a:rPr>
                        <a:t> </a:t>
                      </a:r>
                      <a:endParaRPr lang="en-GB" b="0" i="0" dirty="0">
                        <a:effectLst/>
                      </a:endParaRPr>
                    </a:p>
                  </a:txBody>
                  <a:tcPr>
                    <a:lnL w="9525" cap="flat" cmpd="sng" algn="ctr">
                      <a:solidFill>
                        <a:srgbClr val="90CD0C"/>
                      </a:solidFill>
                      <a:prstDash val="solid"/>
                      <a:round/>
                      <a:headEnd type="none" w="med" len="med"/>
                      <a:tailEnd type="none" w="med" len="med"/>
                    </a:lnL>
                    <a:lnR w="9525" cap="flat" cmpd="sng" algn="ctr">
                      <a:solidFill>
                        <a:srgbClr val="50C60C"/>
                      </a:solidFill>
                      <a:prstDash val="solid"/>
                      <a:round/>
                      <a:headEnd type="none" w="med" len="med"/>
                      <a:tailEnd type="none" w="med" len="med"/>
                    </a:lnR>
                    <a:lnT w="9525" cap="flat" cmpd="sng" algn="ctr">
                      <a:solidFill>
                        <a:srgbClr val="90B90E"/>
                      </a:solidFill>
                      <a:prstDash val="solid"/>
                      <a:round/>
                      <a:headEnd type="none" w="med" len="med"/>
                      <a:tailEnd type="none" w="med" len="med"/>
                    </a:lnT>
                    <a:lnB w="9525" cap="flat" cmpd="sng" algn="ctr">
                      <a:solidFill>
                        <a:srgbClr val="50C60C"/>
                      </a:solidFill>
                      <a:prstDash val="solid"/>
                      <a:round/>
                      <a:headEnd type="none" w="med" len="med"/>
                      <a:tailEnd type="none" w="med" len="med"/>
                    </a:lnB>
                    <a:solidFill>
                      <a:srgbClr val="E2EFD9"/>
                    </a:solidFill>
                  </a:tcPr>
                </a:tc>
                <a:tc>
                  <a:txBody>
                    <a:bodyPr/>
                    <a:lstStyle/>
                    <a:p>
                      <a:pPr algn="ctr" rtl="0" fontAlgn="base"/>
                      <a:r>
                        <a:rPr lang="en-GB" sz="1100" b="1" i="0" dirty="0">
                          <a:solidFill>
                            <a:srgbClr val="000000"/>
                          </a:solidFill>
                          <a:effectLst/>
                          <a:latin typeface="Calibri Light" panose="020F0302020204030204" pitchFamily="34" charset="0"/>
                        </a:rPr>
                        <a:t>X</a:t>
                      </a:r>
                      <a:r>
                        <a:rPr lang="en-GB" sz="1100" b="0" i="0" dirty="0">
                          <a:solidFill>
                            <a:srgbClr val="000000"/>
                          </a:solidFill>
                          <a:effectLst/>
                          <a:latin typeface="Calibri Light" panose="020F0302020204030204" pitchFamily="34" charset="0"/>
                        </a:rPr>
                        <a:t> </a:t>
                      </a:r>
                      <a:endParaRPr lang="en-GB" b="0" i="0" dirty="0">
                        <a:effectLst/>
                      </a:endParaRPr>
                    </a:p>
                  </a:txBody>
                  <a:tcPr>
                    <a:lnL w="9525" cap="flat" cmpd="sng" algn="ctr">
                      <a:solidFill>
                        <a:srgbClr val="50C60C"/>
                      </a:solidFill>
                      <a:prstDash val="solid"/>
                      <a:round/>
                      <a:headEnd type="none" w="med" len="med"/>
                      <a:tailEnd type="none" w="med" len="med"/>
                    </a:lnL>
                    <a:lnR w="9525" cap="flat" cmpd="sng" algn="ctr">
                      <a:solidFill>
                        <a:srgbClr val="D0DE0C"/>
                      </a:solidFill>
                      <a:prstDash val="solid"/>
                      <a:round/>
                      <a:headEnd type="none" w="med" len="med"/>
                      <a:tailEnd type="none" w="med" len="med"/>
                    </a:lnR>
                    <a:lnT w="9525" cap="flat" cmpd="sng" algn="ctr">
                      <a:solidFill>
                        <a:srgbClr val="90B70C"/>
                      </a:solidFill>
                      <a:prstDash val="solid"/>
                      <a:round/>
                      <a:headEnd type="none" w="med" len="med"/>
                      <a:tailEnd type="none" w="med" len="med"/>
                    </a:lnT>
                    <a:lnB w="9525" cap="flat" cmpd="sng" algn="ctr">
                      <a:solidFill>
                        <a:srgbClr val="D0DE0C"/>
                      </a:solidFill>
                      <a:prstDash val="solid"/>
                      <a:round/>
                      <a:headEnd type="none" w="med" len="med"/>
                      <a:tailEnd type="none" w="med" len="med"/>
                    </a:lnB>
                    <a:solidFill>
                      <a:srgbClr val="E2EFD9"/>
                    </a:solidFill>
                  </a:tcPr>
                </a:tc>
                <a:tc>
                  <a:txBody>
                    <a:bodyPr/>
                    <a:lstStyle/>
                    <a:p>
                      <a:pPr algn="ctr" rtl="0" fontAlgn="base"/>
                      <a:r>
                        <a:rPr lang="en-GB" sz="1100" b="1" i="0" dirty="0">
                          <a:solidFill>
                            <a:srgbClr val="000000"/>
                          </a:solidFill>
                          <a:effectLst/>
                          <a:latin typeface="Calibri Light" panose="020F0302020204030204" pitchFamily="34" charset="0"/>
                        </a:rPr>
                        <a:t>X</a:t>
                      </a:r>
                      <a:r>
                        <a:rPr lang="en-GB" sz="1100" b="0" i="0" dirty="0">
                          <a:solidFill>
                            <a:srgbClr val="000000"/>
                          </a:solidFill>
                          <a:effectLst/>
                          <a:latin typeface="Calibri Light" panose="020F0302020204030204" pitchFamily="34" charset="0"/>
                        </a:rPr>
                        <a:t> </a:t>
                      </a:r>
                      <a:endParaRPr lang="en-GB" b="0" i="0" dirty="0">
                        <a:effectLst/>
                      </a:endParaRPr>
                    </a:p>
                  </a:txBody>
                  <a:tcPr>
                    <a:lnL w="9525" cap="flat" cmpd="sng" algn="ctr">
                      <a:solidFill>
                        <a:srgbClr val="D0DE0C"/>
                      </a:solidFill>
                      <a:prstDash val="solid"/>
                      <a:round/>
                      <a:headEnd type="none" w="med" len="med"/>
                      <a:tailEnd type="none" w="med" len="med"/>
                    </a:lnL>
                    <a:lnR w="9525" cap="flat" cmpd="sng" algn="ctr">
                      <a:solidFill>
                        <a:srgbClr val="10DA0C"/>
                      </a:solidFill>
                      <a:prstDash val="solid"/>
                      <a:round/>
                      <a:headEnd type="none" w="med" len="med"/>
                      <a:tailEnd type="none" w="med" len="med"/>
                    </a:lnR>
                    <a:lnT w="9525" cap="flat" cmpd="sng" algn="ctr">
                      <a:solidFill>
                        <a:srgbClr val="D0B80C"/>
                      </a:solidFill>
                      <a:prstDash val="solid"/>
                      <a:round/>
                      <a:headEnd type="none" w="med" len="med"/>
                      <a:tailEnd type="none" w="med" len="med"/>
                    </a:lnT>
                    <a:lnB w="9525" cap="flat" cmpd="sng" algn="ctr">
                      <a:solidFill>
                        <a:srgbClr val="10DA0C"/>
                      </a:solidFill>
                      <a:prstDash val="solid"/>
                      <a:round/>
                      <a:headEnd type="none" w="med" len="med"/>
                      <a:tailEnd type="none" w="med" len="med"/>
                    </a:lnB>
                    <a:solidFill>
                      <a:srgbClr val="E2EFD9"/>
                    </a:solidFill>
                  </a:tcPr>
                </a:tc>
                <a:tc>
                  <a:txBody>
                    <a:bodyPr/>
                    <a:lstStyle/>
                    <a:p>
                      <a:pPr algn="ctr" rtl="0" fontAlgn="base"/>
                      <a:r>
                        <a:rPr lang="en-GB" sz="1100" b="1" i="0" dirty="0">
                          <a:solidFill>
                            <a:srgbClr val="000000"/>
                          </a:solidFill>
                          <a:effectLst/>
                          <a:latin typeface="Calibri Light" panose="020F0302020204030204" pitchFamily="34" charset="0"/>
                        </a:rPr>
                        <a:t>X</a:t>
                      </a:r>
                      <a:r>
                        <a:rPr lang="en-GB" sz="1100" b="0" i="0" dirty="0">
                          <a:solidFill>
                            <a:srgbClr val="000000"/>
                          </a:solidFill>
                          <a:effectLst/>
                          <a:latin typeface="Calibri Light" panose="020F0302020204030204" pitchFamily="34" charset="0"/>
                        </a:rPr>
                        <a:t> </a:t>
                      </a:r>
                      <a:endParaRPr lang="en-GB" b="0" i="0" dirty="0">
                        <a:effectLst/>
                      </a:endParaRPr>
                    </a:p>
                  </a:txBody>
                  <a:tcPr>
                    <a:lnL w="9525" cap="flat" cmpd="sng" algn="ctr">
                      <a:solidFill>
                        <a:srgbClr val="10DA0C"/>
                      </a:solidFill>
                      <a:prstDash val="solid"/>
                      <a:round/>
                      <a:headEnd type="none" w="med" len="med"/>
                      <a:tailEnd type="none" w="med" len="med"/>
                    </a:lnL>
                    <a:lnR w="9525" cap="flat" cmpd="sng" algn="ctr">
                      <a:solidFill>
                        <a:srgbClr val="10DF0C"/>
                      </a:solidFill>
                      <a:prstDash val="solid"/>
                      <a:round/>
                      <a:headEnd type="none" w="med" len="med"/>
                      <a:tailEnd type="none" w="med" len="med"/>
                    </a:lnR>
                    <a:lnT w="9525" cap="flat" cmpd="sng" algn="ctr">
                      <a:solidFill>
                        <a:srgbClr val="90B90C"/>
                      </a:solidFill>
                      <a:prstDash val="solid"/>
                      <a:round/>
                      <a:headEnd type="none" w="med" len="med"/>
                      <a:tailEnd type="none" w="med" len="med"/>
                    </a:lnT>
                    <a:lnB w="9525" cap="flat" cmpd="sng" algn="ctr">
                      <a:solidFill>
                        <a:srgbClr val="10DF0C"/>
                      </a:solidFill>
                      <a:prstDash val="solid"/>
                      <a:round/>
                      <a:headEnd type="none" w="med" len="med"/>
                      <a:tailEnd type="none" w="med" len="med"/>
                    </a:lnB>
                    <a:solidFill>
                      <a:srgbClr val="E2EFD9"/>
                    </a:solidFill>
                  </a:tcPr>
                </a:tc>
                <a:extLst>
                  <a:ext uri="{0D108BD9-81ED-4DB2-BD59-A6C34878D82A}">
                    <a16:rowId xmlns:a16="http://schemas.microsoft.com/office/drawing/2014/main" val="2741341755"/>
                  </a:ext>
                </a:extLst>
              </a:tr>
              <a:tr h="241111">
                <a:tc>
                  <a:txBody>
                    <a:bodyPr/>
                    <a:lstStyle/>
                    <a:p>
                      <a:pPr algn="just" rtl="0" fontAlgn="base"/>
                      <a:r>
                        <a:rPr lang="en-GB" sz="1100" b="1" i="0" dirty="0">
                          <a:solidFill>
                            <a:srgbClr val="000000"/>
                          </a:solidFill>
                          <a:effectLst/>
                          <a:latin typeface="Calibri Light" panose="020F0302020204030204" pitchFamily="34" charset="0"/>
                        </a:rPr>
                        <a:t>Slovakia  </a:t>
                      </a:r>
                      <a:endParaRPr lang="en-GB" b="1" i="0" dirty="0">
                        <a:effectLst/>
                      </a:endParaRPr>
                    </a:p>
                  </a:txBody>
                  <a:tcPr>
                    <a:lnL w="9525" cap="flat" cmpd="sng" algn="ctr">
                      <a:solidFill>
                        <a:srgbClr val="10DD0C"/>
                      </a:solidFill>
                      <a:prstDash val="solid"/>
                      <a:round/>
                      <a:headEnd type="none" w="med" len="med"/>
                      <a:tailEnd type="none" w="med" len="med"/>
                    </a:lnL>
                    <a:lnR w="9525" cap="flat" cmpd="sng" algn="ctr">
                      <a:solidFill>
                        <a:srgbClr val="10DD0C"/>
                      </a:solidFill>
                      <a:prstDash val="solid"/>
                      <a:round/>
                      <a:headEnd type="none" w="med" len="med"/>
                      <a:tailEnd type="none" w="med" len="med"/>
                    </a:lnR>
                    <a:lnT w="9525" cap="flat" cmpd="sng" algn="ctr">
                      <a:solidFill>
                        <a:srgbClr val="D0B90C"/>
                      </a:solidFill>
                      <a:prstDash val="solid"/>
                      <a:round/>
                      <a:headEnd type="none" w="med" len="med"/>
                      <a:tailEnd type="none" w="med" len="med"/>
                    </a:lnT>
                    <a:lnB w="9525" cap="flat" cmpd="sng" algn="ctr">
                      <a:solidFill>
                        <a:srgbClr val="10DD0C"/>
                      </a:solidFill>
                      <a:prstDash val="solid"/>
                      <a:round/>
                      <a:headEnd type="none" w="med" len="med"/>
                      <a:tailEnd type="none" w="med" len="med"/>
                    </a:lnB>
                  </a:tcPr>
                </a:tc>
                <a:tc>
                  <a:txBody>
                    <a:bodyPr/>
                    <a:lstStyle/>
                    <a:p>
                      <a:pPr algn="ctr" rtl="0" fontAlgn="base"/>
                      <a:r>
                        <a:rPr lang="en-GB" sz="1100" b="1" i="0" dirty="0">
                          <a:solidFill>
                            <a:srgbClr val="000000"/>
                          </a:solidFill>
                          <a:effectLst/>
                          <a:latin typeface="Calibri Light" panose="020F0302020204030204" pitchFamily="34" charset="0"/>
                        </a:rPr>
                        <a:t>X</a:t>
                      </a:r>
                      <a:r>
                        <a:rPr lang="en-GB" sz="1100" b="0" i="0" dirty="0">
                          <a:solidFill>
                            <a:srgbClr val="000000"/>
                          </a:solidFill>
                          <a:effectLst/>
                          <a:latin typeface="Calibri Light" panose="020F0302020204030204" pitchFamily="34" charset="0"/>
                        </a:rPr>
                        <a:t> </a:t>
                      </a:r>
                      <a:endParaRPr lang="en-GB" b="0" i="0" dirty="0">
                        <a:effectLst/>
                      </a:endParaRPr>
                    </a:p>
                  </a:txBody>
                  <a:tcPr>
                    <a:lnL w="9525" cap="flat" cmpd="sng" algn="ctr">
                      <a:solidFill>
                        <a:srgbClr val="10DD0C"/>
                      </a:solidFill>
                      <a:prstDash val="solid"/>
                      <a:round/>
                      <a:headEnd type="none" w="med" len="med"/>
                      <a:tailEnd type="none" w="med" len="med"/>
                    </a:lnL>
                    <a:lnR w="9525" cap="flat" cmpd="sng" algn="ctr">
                      <a:solidFill>
                        <a:srgbClr val="D0E60C"/>
                      </a:solidFill>
                      <a:prstDash val="solid"/>
                      <a:round/>
                      <a:headEnd type="none" w="med" len="med"/>
                      <a:tailEnd type="none" w="med" len="med"/>
                    </a:lnR>
                    <a:lnT w="9525" cap="flat" cmpd="sng" algn="ctr">
                      <a:solidFill>
                        <a:srgbClr val="50D00C"/>
                      </a:solidFill>
                      <a:prstDash val="solid"/>
                      <a:round/>
                      <a:headEnd type="none" w="med" len="med"/>
                      <a:tailEnd type="none" w="med" len="med"/>
                    </a:lnT>
                    <a:lnB w="9525" cap="flat" cmpd="sng" algn="ctr">
                      <a:solidFill>
                        <a:srgbClr val="D0E60C"/>
                      </a:solidFill>
                      <a:prstDash val="solid"/>
                      <a:round/>
                      <a:headEnd type="none" w="med" len="med"/>
                      <a:tailEnd type="none" w="med" len="med"/>
                    </a:lnB>
                    <a:solidFill>
                      <a:srgbClr val="E2EFD9"/>
                    </a:solidFill>
                  </a:tcPr>
                </a:tc>
                <a:tc>
                  <a:txBody>
                    <a:bodyPr/>
                    <a:lstStyle/>
                    <a:p>
                      <a:pPr algn="ctr" rtl="0" fontAlgn="base"/>
                      <a:r>
                        <a:rPr lang="en-GB" sz="1100" b="1" i="0" dirty="0">
                          <a:solidFill>
                            <a:srgbClr val="000000"/>
                          </a:solidFill>
                          <a:effectLst/>
                          <a:latin typeface="Calibri Light" panose="020F0302020204030204" pitchFamily="34" charset="0"/>
                        </a:rPr>
                        <a:t> </a:t>
                      </a:r>
                    </a:p>
                  </a:txBody>
                  <a:tcPr>
                    <a:lnL w="9525" cap="flat" cmpd="sng" algn="ctr">
                      <a:solidFill>
                        <a:srgbClr val="D0E60C"/>
                      </a:solidFill>
                      <a:prstDash val="solid"/>
                      <a:round/>
                      <a:headEnd type="none" w="med" len="med"/>
                      <a:tailEnd type="none" w="med" len="med"/>
                    </a:lnL>
                    <a:lnR w="9525" cap="flat" cmpd="sng" algn="ctr">
                      <a:solidFill>
                        <a:srgbClr val="50F10C"/>
                      </a:solidFill>
                      <a:prstDash val="solid"/>
                      <a:round/>
                      <a:headEnd type="none" w="med" len="med"/>
                      <a:tailEnd type="none" w="med" len="med"/>
                    </a:lnR>
                    <a:lnT w="9525" cap="flat" cmpd="sng" algn="ctr">
                      <a:solidFill>
                        <a:srgbClr val="90CD0C"/>
                      </a:solidFill>
                      <a:prstDash val="solid"/>
                      <a:round/>
                      <a:headEnd type="none" w="med" len="med"/>
                      <a:tailEnd type="none" w="med" len="med"/>
                    </a:lnT>
                    <a:lnB w="9525" cap="flat" cmpd="sng" algn="ctr">
                      <a:solidFill>
                        <a:srgbClr val="50F10C"/>
                      </a:solidFill>
                      <a:prstDash val="solid"/>
                      <a:round/>
                      <a:headEnd type="none" w="med" len="med"/>
                      <a:tailEnd type="none" w="med" len="med"/>
                    </a:lnB>
                    <a:solidFill>
                      <a:schemeClr val="accent5"/>
                    </a:solidFill>
                  </a:tcPr>
                </a:tc>
                <a:tc>
                  <a:txBody>
                    <a:bodyPr/>
                    <a:lstStyle/>
                    <a:p>
                      <a:pPr algn="ctr" rtl="0" fontAlgn="base"/>
                      <a:r>
                        <a:rPr lang="en-GB" sz="1100" b="1" i="0">
                          <a:solidFill>
                            <a:srgbClr val="000000"/>
                          </a:solidFill>
                          <a:effectLst/>
                          <a:latin typeface="Calibri Light" panose="020F0302020204030204" pitchFamily="34" charset="0"/>
                        </a:rPr>
                        <a:t>X</a:t>
                      </a:r>
                      <a:r>
                        <a:rPr lang="en-GB" sz="1100" b="0" i="0">
                          <a:solidFill>
                            <a:srgbClr val="000000"/>
                          </a:solidFill>
                          <a:effectLst/>
                          <a:latin typeface="Calibri Light" panose="020F0302020204030204" pitchFamily="34" charset="0"/>
                        </a:rPr>
                        <a:t> </a:t>
                      </a:r>
                      <a:endParaRPr lang="en-GB" b="0" i="0">
                        <a:effectLst/>
                      </a:endParaRPr>
                    </a:p>
                  </a:txBody>
                  <a:tcPr>
                    <a:lnL w="9525" cap="flat" cmpd="sng" algn="ctr">
                      <a:solidFill>
                        <a:srgbClr val="50F10C"/>
                      </a:solidFill>
                      <a:prstDash val="solid"/>
                      <a:round/>
                      <a:headEnd type="none" w="med" len="med"/>
                      <a:tailEnd type="none" w="med" len="med"/>
                    </a:lnL>
                    <a:lnR w="9525" cap="flat" cmpd="sng" algn="ctr">
                      <a:solidFill>
                        <a:srgbClr val="10E30C"/>
                      </a:solidFill>
                      <a:prstDash val="solid"/>
                      <a:round/>
                      <a:headEnd type="none" w="med" len="med"/>
                      <a:tailEnd type="none" w="med" len="med"/>
                    </a:lnR>
                    <a:lnT w="9525" cap="flat" cmpd="sng" algn="ctr">
                      <a:solidFill>
                        <a:srgbClr val="50C60C"/>
                      </a:solidFill>
                      <a:prstDash val="solid"/>
                      <a:round/>
                      <a:headEnd type="none" w="med" len="med"/>
                      <a:tailEnd type="none" w="med" len="med"/>
                    </a:lnT>
                    <a:lnB w="9525" cap="flat" cmpd="sng" algn="ctr">
                      <a:solidFill>
                        <a:srgbClr val="10E30C"/>
                      </a:solidFill>
                      <a:prstDash val="solid"/>
                      <a:round/>
                      <a:headEnd type="none" w="med" len="med"/>
                      <a:tailEnd type="none" w="med" len="med"/>
                    </a:lnB>
                    <a:solidFill>
                      <a:srgbClr val="E2EFD9"/>
                    </a:solidFill>
                  </a:tcPr>
                </a:tc>
                <a:tc>
                  <a:txBody>
                    <a:bodyPr/>
                    <a:lstStyle/>
                    <a:p>
                      <a:pPr algn="ctr" rtl="0" fontAlgn="base"/>
                      <a:r>
                        <a:rPr lang="en-GB" sz="1100" b="1" i="0">
                          <a:solidFill>
                            <a:srgbClr val="000000"/>
                          </a:solidFill>
                          <a:effectLst/>
                          <a:latin typeface="Calibri Light" panose="020F0302020204030204" pitchFamily="34" charset="0"/>
                        </a:rPr>
                        <a:t>X</a:t>
                      </a:r>
                      <a:r>
                        <a:rPr lang="en-GB" sz="1100" b="0" i="0">
                          <a:solidFill>
                            <a:srgbClr val="000000"/>
                          </a:solidFill>
                          <a:effectLst/>
                          <a:latin typeface="Calibri Light" panose="020F0302020204030204" pitchFamily="34" charset="0"/>
                        </a:rPr>
                        <a:t> </a:t>
                      </a:r>
                      <a:endParaRPr lang="en-GB" b="0" i="0">
                        <a:effectLst/>
                      </a:endParaRPr>
                    </a:p>
                  </a:txBody>
                  <a:tcPr>
                    <a:lnL w="9525" cap="flat" cmpd="sng" algn="ctr">
                      <a:solidFill>
                        <a:srgbClr val="10E30C"/>
                      </a:solidFill>
                      <a:prstDash val="solid"/>
                      <a:round/>
                      <a:headEnd type="none" w="med" len="med"/>
                      <a:tailEnd type="none" w="med" len="med"/>
                    </a:lnL>
                    <a:lnR w="9525" cap="flat" cmpd="sng" algn="ctr">
                      <a:solidFill>
                        <a:srgbClr val="50F20C"/>
                      </a:solidFill>
                      <a:prstDash val="solid"/>
                      <a:round/>
                      <a:headEnd type="none" w="med" len="med"/>
                      <a:tailEnd type="none" w="med" len="med"/>
                    </a:lnR>
                    <a:lnT w="9525" cap="flat" cmpd="sng" algn="ctr">
                      <a:solidFill>
                        <a:srgbClr val="D0DE0C"/>
                      </a:solidFill>
                      <a:prstDash val="solid"/>
                      <a:round/>
                      <a:headEnd type="none" w="med" len="med"/>
                      <a:tailEnd type="none" w="med" len="med"/>
                    </a:lnT>
                    <a:lnB w="9525" cap="flat" cmpd="sng" algn="ctr">
                      <a:solidFill>
                        <a:srgbClr val="50F20C"/>
                      </a:solidFill>
                      <a:prstDash val="solid"/>
                      <a:round/>
                      <a:headEnd type="none" w="med" len="med"/>
                      <a:tailEnd type="none" w="med" len="med"/>
                    </a:lnB>
                    <a:solidFill>
                      <a:srgbClr val="E2EFD9"/>
                    </a:solidFill>
                  </a:tcPr>
                </a:tc>
                <a:tc>
                  <a:txBody>
                    <a:bodyPr/>
                    <a:lstStyle/>
                    <a:p>
                      <a:pPr algn="ctr" rtl="0" fontAlgn="base"/>
                      <a:r>
                        <a:rPr lang="en-GB" sz="1100" b="1" i="0" dirty="0">
                          <a:solidFill>
                            <a:srgbClr val="000000"/>
                          </a:solidFill>
                          <a:effectLst/>
                          <a:latin typeface="Calibri Light" panose="020F0302020204030204" pitchFamily="34" charset="0"/>
                        </a:rPr>
                        <a:t>X</a:t>
                      </a:r>
                      <a:r>
                        <a:rPr lang="en-GB" sz="1100" b="0" i="0" dirty="0">
                          <a:solidFill>
                            <a:srgbClr val="000000"/>
                          </a:solidFill>
                          <a:effectLst/>
                          <a:latin typeface="Calibri Light" panose="020F0302020204030204" pitchFamily="34" charset="0"/>
                        </a:rPr>
                        <a:t> </a:t>
                      </a:r>
                      <a:endParaRPr lang="en-GB" b="0" i="0" dirty="0">
                        <a:effectLst/>
                      </a:endParaRPr>
                    </a:p>
                  </a:txBody>
                  <a:tcPr>
                    <a:lnL w="9525" cap="flat" cmpd="sng" algn="ctr">
                      <a:solidFill>
                        <a:srgbClr val="50F20C"/>
                      </a:solidFill>
                      <a:prstDash val="solid"/>
                      <a:round/>
                      <a:headEnd type="none" w="med" len="med"/>
                      <a:tailEnd type="none" w="med" len="med"/>
                    </a:lnL>
                    <a:lnR w="9525" cap="flat" cmpd="sng" algn="ctr">
                      <a:solidFill>
                        <a:srgbClr val="50F70C"/>
                      </a:solidFill>
                      <a:prstDash val="solid"/>
                      <a:round/>
                      <a:headEnd type="none" w="med" len="med"/>
                      <a:tailEnd type="none" w="med" len="med"/>
                    </a:lnR>
                    <a:lnT w="9525" cap="flat" cmpd="sng" algn="ctr">
                      <a:solidFill>
                        <a:srgbClr val="10DA0C"/>
                      </a:solidFill>
                      <a:prstDash val="solid"/>
                      <a:round/>
                      <a:headEnd type="none" w="med" len="med"/>
                      <a:tailEnd type="none" w="med" len="med"/>
                    </a:lnT>
                    <a:lnB w="9525" cap="flat" cmpd="sng" algn="ctr">
                      <a:solidFill>
                        <a:srgbClr val="50F70C"/>
                      </a:solidFill>
                      <a:prstDash val="solid"/>
                      <a:round/>
                      <a:headEnd type="none" w="med" len="med"/>
                      <a:tailEnd type="none" w="med" len="med"/>
                    </a:lnB>
                    <a:solidFill>
                      <a:srgbClr val="E2EFD9"/>
                    </a:solidFill>
                  </a:tcPr>
                </a:tc>
                <a:tc>
                  <a:txBody>
                    <a:bodyPr/>
                    <a:lstStyle/>
                    <a:p>
                      <a:pPr algn="ctr" rtl="0" fontAlgn="base"/>
                      <a:r>
                        <a:rPr lang="en-GB" sz="1100" b="1" i="0">
                          <a:solidFill>
                            <a:srgbClr val="000000"/>
                          </a:solidFill>
                          <a:effectLst/>
                          <a:latin typeface="Calibri Light" panose="020F0302020204030204" pitchFamily="34" charset="0"/>
                        </a:rPr>
                        <a:t>X</a:t>
                      </a:r>
                      <a:r>
                        <a:rPr lang="en-GB" sz="1100" b="0" i="0">
                          <a:solidFill>
                            <a:srgbClr val="000000"/>
                          </a:solidFill>
                          <a:effectLst/>
                          <a:latin typeface="Calibri Light" panose="020F0302020204030204" pitchFamily="34" charset="0"/>
                        </a:rPr>
                        <a:t> </a:t>
                      </a:r>
                      <a:endParaRPr lang="en-GB" b="0" i="0">
                        <a:effectLst/>
                      </a:endParaRPr>
                    </a:p>
                  </a:txBody>
                  <a:tcPr>
                    <a:lnL w="9525" cap="flat" cmpd="sng" algn="ctr">
                      <a:solidFill>
                        <a:srgbClr val="50F70C"/>
                      </a:solidFill>
                      <a:prstDash val="solid"/>
                      <a:round/>
                      <a:headEnd type="none" w="med" len="med"/>
                      <a:tailEnd type="none" w="med" len="med"/>
                    </a:lnL>
                    <a:lnR w="9525" cap="flat" cmpd="sng" algn="ctr">
                      <a:solidFill>
                        <a:srgbClr val="D0F10C"/>
                      </a:solidFill>
                      <a:prstDash val="solid"/>
                      <a:round/>
                      <a:headEnd type="none" w="med" len="med"/>
                      <a:tailEnd type="none" w="med" len="med"/>
                    </a:lnR>
                    <a:lnT w="9525" cap="flat" cmpd="sng" algn="ctr">
                      <a:solidFill>
                        <a:srgbClr val="10DF0C"/>
                      </a:solidFill>
                      <a:prstDash val="solid"/>
                      <a:round/>
                      <a:headEnd type="none" w="med" len="med"/>
                      <a:tailEnd type="none" w="med" len="med"/>
                    </a:lnT>
                    <a:lnB w="9525" cap="flat" cmpd="sng" algn="ctr">
                      <a:solidFill>
                        <a:srgbClr val="D0F10C"/>
                      </a:solidFill>
                      <a:prstDash val="solid"/>
                      <a:round/>
                      <a:headEnd type="none" w="med" len="med"/>
                      <a:tailEnd type="none" w="med" len="med"/>
                    </a:lnB>
                    <a:solidFill>
                      <a:srgbClr val="E2EFD9"/>
                    </a:solidFill>
                  </a:tcPr>
                </a:tc>
                <a:extLst>
                  <a:ext uri="{0D108BD9-81ED-4DB2-BD59-A6C34878D82A}">
                    <a16:rowId xmlns:a16="http://schemas.microsoft.com/office/drawing/2014/main" val="2238778021"/>
                  </a:ext>
                </a:extLst>
              </a:tr>
              <a:tr h="241111">
                <a:tc>
                  <a:txBody>
                    <a:bodyPr/>
                    <a:lstStyle/>
                    <a:p>
                      <a:pPr algn="just" rtl="0" fontAlgn="base"/>
                      <a:r>
                        <a:rPr lang="en-GB" sz="1100" b="1" i="0" dirty="0">
                          <a:solidFill>
                            <a:srgbClr val="000000"/>
                          </a:solidFill>
                          <a:effectLst/>
                          <a:latin typeface="Calibri Light" panose="020F0302020204030204" pitchFamily="34" charset="0"/>
                        </a:rPr>
                        <a:t>Denmark  </a:t>
                      </a:r>
                      <a:endParaRPr lang="en-GB" b="1" i="0" dirty="0">
                        <a:effectLst/>
                      </a:endParaRPr>
                    </a:p>
                  </a:txBody>
                  <a:tcPr>
                    <a:lnL w="9525" cap="flat" cmpd="sng" algn="ctr">
                      <a:solidFill>
                        <a:srgbClr val="10000D"/>
                      </a:solidFill>
                      <a:prstDash val="solid"/>
                      <a:round/>
                      <a:headEnd type="none" w="med" len="med"/>
                      <a:tailEnd type="none" w="med" len="med"/>
                    </a:lnL>
                    <a:lnR w="9525" cap="flat" cmpd="sng" algn="ctr">
                      <a:solidFill>
                        <a:srgbClr val="10000D"/>
                      </a:solidFill>
                      <a:prstDash val="solid"/>
                      <a:round/>
                      <a:headEnd type="none" w="med" len="med"/>
                      <a:tailEnd type="none" w="med" len="med"/>
                    </a:lnR>
                    <a:lnT w="9525" cap="flat" cmpd="sng" algn="ctr">
                      <a:solidFill>
                        <a:srgbClr val="10DD0C"/>
                      </a:solidFill>
                      <a:prstDash val="solid"/>
                      <a:round/>
                      <a:headEnd type="none" w="med" len="med"/>
                      <a:tailEnd type="none" w="med" len="med"/>
                    </a:lnT>
                    <a:lnB w="9525" cap="flat" cmpd="sng" algn="ctr">
                      <a:solidFill>
                        <a:srgbClr val="10000D"/>
                      </a:solidFill>
                      <a:prstDash val="solid"/>
                      <a:round/>
                      <a:headEnd type="none" w="med" len="med"/>
                      <a:tailEnd type="none" w="med" len="med"/>
                    </a:lnB>
                  </a:tcPr>
                </a:tc>
                <a:tc>
                  <a:txBody>
                    <a:bodyPr/>
                    <a:lstStyle/>
                    <a:p>
                      <a:pPr algn="ctr" rtl="0" fontAlgn="base"/>
                      <a:r>
                        <a:rPr lang="en-GB" sz="1100" b="0" i="0">
                          <a:solidFill>
                            <a:srgbClr val="000000"/>
                          </a:solidFill>
                          <a:effectLst/>
                          <a:latin typeface="Calibri Light" panose="020F0302020204030204" pitchFamily="34" charset="0"/>
                        </a:rPr>
                        <a:t> </a:t>
                      </a:r>
                    </a:p>
                  </a:txBody>
                  <a:tcPr>
                    <a:lnL w="9525" cap="flat" cmpd="sng" algn="ctr">
                      <a:solidFill>
                        <a:srgbClr val="10000D"/>
                      </a:solidFill>
                      <a:prstDash val="solid"/>
                      <a:round/>
                      <a:headEnd type="none" w="med" len="med"/>
                      <a:tailEnd type="none" w="med" len="med"/>
                    </a:lnL>
                    <a:lnR w="9525" cap="flat" cmpd="sng" algn="ctr">
                      <a:solidFill>
                        <a:srgbClr val="500D0D"/>
                      </a:solidFill>
                      <a:prstDash val="solid"/>
                      <a:round/>
                      <a:headEnd type="none" w="med" len="med"/>
                      <a:tailEnd type="none" w="med" len="med"/>
                    </a:lnR>
                    <a:lnT w="9525" cap="flat" cmpd="sng" algn="ctr">
                      <a:solidFill>
                        <a:srgbClr val="D0E60C"/>
                      </a:solidFill>
                      <a:prstDash val="solid"/>
                      <a:round/>
                      <a:headEnd type="none" w="med" len="med"/>
                      <a:tailEnd type="none" w="med" len="med"/>
                    </a:lnT>
                    <a:lnB w="9525" cap="flat" cmpd="sng" algn="ctr">
                      <a:solidFill>
                        <a:srgbClr val="500D0D"/>
                      </a:solidFill>
                      <a:prstDash val="solid"/>
                      <a:round/>
                      <a:headEnd type="none" w="med" len="med"/>
                      <a:tailEnd type="none" w="med" len="med"/>
                    </a:lnB>
                  </a:tcPr>
                </a:tc>
                <a:tc>
                  <a:txBody>
                    <a:bodyPr/>
                    <a:lstStyle/>
                    <a:p>
                      <a:pPr algn="just" rtl="0" fontAlgn="base"/>
                      <a:endParaRPr lang="en-GB" sz="1100" b="0" i="0" u="sng" dirty="0">
                        <a:solidFill>
                          <a:srgbClr val="000000"/>
                        </a:solidFill>
                        <a:effectLst/>
                        <a:latin typeface="Calibri Light" panose="020F0302020204030204" pitchFamily="34" charset="0"/>
                      </a:endParaRPr>
                    </a:p>
                  </a:txBody>
                  <a:tcPr>
                    <a:lnL w="9525" cap="flat" cmpd="sng" algn="ctr">
                      <a:solidFill>
                        <a:srgbClr val="500D0D"/>
                      </a:solidFill>
                      <a:prstDash val="solid"/>
                      <a:round/>
                      <a:headEnd type="none" w="med" len="med"/>
                      <a:tailEnd type="none" w="med" len="med"/>
                    </a:lnL>
                    <a:lnR w="9525" cap="flat" cmpd="sng" algn="ctr">
                      <a:solidFill>
                        <a:srgbClr val="100F0D"/>
                      </a:solidFill>
                      <a:prstDash val="solid"/>
                      <a:round/>
                      <a:headEnd type="none" w="med" len="med"/>
                      <a:tailEnd type="none" w="med" len="med"/>
                    </a:lnR>
                    <a:lnT w="9525" cap="flat" cmpd="sng" algn="ctr">
                      <a:solidFill>
                        <a:srgbClr val="50F10C"/>
                      </a:solidFill>
                      <a:prstDash val="solid"/>
                      <a:round/>
                      <a:headEnd type="none" w="med" len="med"/>
                      <a:tailEnd type="none" w="med" len="med"/>
                    </a:lnT>
                    <a:lnB w="9525" cap="flat" cmpd="sng" algn="ctr">
                      <a:solidFill>
                        <a:srgbClr val="100F0D"/>
                      </a:solidFill>
                      <a:prstDash val="solid"/>
                      <a:round/>
                      <a:headEnd type="none" w="med" len="med"/>
                      <a:tailEnd type="none" w="med" len="med"/>
                    </a:lnB>
                  </a:tcPr>
                </a:tc>
                <a:tc>
                  <a:txBody>
                    <a:bodyPr/>
                    <a:lstStyle/>
                    <a:p>
                      <a:pPr algn="just" rtl="0" fontAlgn="base"/>
                      <a:endParaRPr lang="en-GB" sz="1100" b="0" i="0" u="sng" dirty="0">
                        <a:solidFill>
                          <a:srgbClr val="000000"/>
                        </a:solidFill>
                        <a:effectLst/>
                        <a:latin typeface="Calibri Light" panose="020F0302020204030204" pitchFamily="34" charset="0"/>
                      </a:endParaRPr>
                    </a:p>
                  </a:txBody>
                  <a:tcPr>
                    <a:lnL w="9525" cap="flat" cmpd="sng" algn="ctr">
                      <a:solidFill>
                        <a:srgbClr val="100F0D"/>
                      </a:solidFill>
                      <a:prstDash val="solid"/>
                      <a:round/>
                      <a:headEnd type="none" w="med" len="med"/>
                      <a:tailEnd type="none" w="med" len="med"/>
                    </a:lnL>
                    <a:lnR w="9525" cap="flat" cmpd="sng" algn="ctr">
                      <a:solidFill>
                        <a:srgbClr val="D0170D"/>
                      </a:solidFill>
                      <a:prstDash val="solid"/>
                      <a:round/>
                      <a:headEnd type="none" w="med" len="med"/>
                      <a:tailEnd type="none" w="med" len="med"/>
                    </a:lnR>
                    <a:lnT w="9525" cap="flat" cmpd="sng" algn="ctr">
                      <a:solidFill>
                        <a:srgbClr val="10E30C"/>
                      </a:solidFill>
                      <a:prstDash val="solid"/>
                      <a:round/>
                      <a:headEnd type="none" w="med" len="med"/>
                      <a:tailEnd type="none" w="med" len="med"/>
                    </a:lnT>
                    <a:lnB w="9525" cap="flat" cmpd="sng" algn="ctr">
                      <a:solidFill>
                        <a:srgbClr val="D0170D"/>
                      </a:solidFill>
                      <a:prstDash val="solid"/>
                      <a:round/>
                      <a:headEnd type="none" w="med" len="med"/>
                      <a:tailEnd type="none" w="med" len="med"/>
                    </a:lnB>
                  </a:tcPr>
                </a:tc>
                <a:tc>
                  <a:txBody>
                    <a:bodyPr/>
                    <a:lstStyle/>
                    <a:p>
                      <a:pPr algn="ctr" rtl="0" fontAlgn="base"/>
                      <a:r>
                        <a:rPr lang="en-GB" sz="1100" b="1" i="0">
                          <a:solidFill>
                            <a:srgbClr val="000000"/>
                          </a:solidFill>
                          <a:effectLst/>
                          <a:latin typeface="Calibri Light" panose="020F0302020204030204" pitchFamily="34" charset="0"/>
                        </a:rPr>
                        <a:t>X</a:t>
                      </a:r>
                      <a:r>
                        <a:rPr lang="en-GB" sz="1100" b="0" i="0">
                          <a:solidFill>
                            <a:srgbClr val="000000"/>
                          </a:solidFill>
                          <a:effectLst/>
                          <a:latin typeface="Calibri Light" panose="020F0302020204030204" pitchFamily="34" charset="0"/>
                        </a:rPr>
                        <a:t> </a:t>
                      </a:r>
                      <a:endParaRPr lang="en-GB" b="0" i="0">
                        <a:effectLst/>
                      </a:endParaRPr>
                    </a:p>
                  </a:txBody>
                  <a:tcPr>
                    <a:lnL w="9525" cap="flat" cmpd="sng" algn="ctr">
                      <a:solidFill>
                        <a:srgbClr val="D0170D"/>
                      </a:solidFill>
                      <a:prstDash val="solid"/>
                      <a:round/>
                      <a:headEnd type="none" w="med" len="med"/>
                      <a:tailEnd type="none" w="med" len="med"/>
                    </a:lnL>
                    <a:lnR w="9525" cap="flat" cmpd="sng" algn="ctr">
                      <a:solidFill>
                        <a:srgbClr val="101D0D"/>
                      </a:solidFill>
                      <a:prstDash val="solid"/>
                      <a:round/>
                      <a:headEnd type="none" w="med" len="med"/>
                      <a:tailEnd type="none" w="med" len="med"/>
                    </a:lnR>
                    <a:lnT w="9525" cap="flat" cmpd="sng" algn="ctr">
                      <a:solidFill>
                        <a:srgbClr val="50F20C"/>
                      </a:solidFill>
                      <a:prstDash val="solid"/>
                      <a:round/>
                      <a:headEnd type="none" w="med" len="med"/>
                      <a:tailEnd type="none" w="med" len="med"/>
                    </a:lnT>
                    <a:lnB w="9525" cap="flat" cmpd="sng" algn="ctr">
                      <a:solidFill>
                        <a:srgbClr val="101D0D"/>
                      </a:solidFill>
                      <a:prstDash val="solid"/>
                      <a:round/>
                      <a:headEnd type="none" w="med" len="med"/>
                      <a:tailEnd type="none" w="med" len="med"/>
                    </a:lnB>
                    <a:solidFill>
                      <a:srgbClr val="E2EFD9"/>
                    </a:solidFill>
                  </a:tcPr>
                </a:tc>
                <a:tc>
                  <a:txBody>
                    <a:bodyPr/>
                    <a:lstStyle/>
                    <a:p>
                      <a:pPr algn="ctr" rtl="0" fontAlgn="base"/>
                      <a:r>
                        <a:rPr lang="en-GB" sz="1100" b="1" i="0" dirty="0">
                          <a:solidFill>
                            <a:srgbClr val="000000"/>
                          </a:solidFill>
                          <a:effectLst/>
                          <a:latin typeface="Calibri Light" panose="020F0302020204030204" pitchFamily="34" charset="0"/>
                        </a:rPr>
                        <a:t>X</a:t>
                      </a:r>
                      <a:r>
                        <a:rPr lang="en-GB" sz="1100" b="0" i="0" dirty="0">
                          <a:solidFill>
                            <a:srgbClr val="000000"/>
                          </a:solidFill>
                          <a:effectLst/>
                          <a:latin typeface="Calibri Light" panose="020F0302020204030204" pitchFamily="34" charset="0"/>
                        </a:rPr>
                        <a:t> </a:t>
                      </a:r>
                      <a:endParaRPr lang="en-GB" b="0" i="0" dirty="0">
                        <a:effectLst/>
                      </a:endParaRPr>
                    </a:p>
                  </a:txBody>
                  <a:tcPr>
                    <a:lnL w="9525" cap="flat" cmpd="sng" algn="ctr">
                      <a:solidFill>
                        <a:srgbClr val="101D0D"/>
                      </a:solidFill>
                      <a:prstDash val="solid"/>
                      <a:round/>
                      <a:headEnd type="none" w="med" len="med"/>
                      <a:tailEnd type="none" w="med" len="med"/>
                    </a:lnL>
                    <a:lnR w="9525" cap="flat" cmpd="sng" algn="ctr">
                      <a:solidFill>
                        <a:srgbClr val="502A0D"/>
                      </a:solidFill>
                      <a:prstDash val="solid"/>
                      <a:round/>
                      <a:headEnd type="none" w="med" len="med"/>
                      <a:tailEnd type="none" w="med" len="med"/>
                    </a:lnR>
                    <a:lnT w="9525" cap="flat" cmpd="sng" algn="ctr">
                      <a:solidFill>
                        <a:srgbClr val="50F70C"/>
                      </a:solidFill>
                      <a:prstDash val="solid"/>
                      <a:round/>
                      <a:headEnd type="none" w="med" len="med"/>
                      <a:tailEnd type="none" w="med" len="med"/>
                    </a:lnT>
                    <a:lnB w="9525" cap="flat" cmpd="sng" algn="ctr">
                      <a:solidFill>
                        <a:srgbClr val="502A0D"/>
                      </a:solidFill>
                      <a:prstDash val="solid"/>
                      <a:round/>
                      <a:headEnd type="none" w="med" len="med"/>
                      <a:tailEnd type="none" w="med" len="med"/>
                    </a:lnB>
                    <a:solidFill>
                      <a:srgbClr val="E2EFD9"/>
                    </a:solidFill>
                  </a:tcPr>
                </a:tc>
                <a:tc>
                  <a:txBody>
                    <a:bodyPr/>
                    <a:lstStyle/>
                    <a:p>
                      <a:pPr algn="just" rtl="0" fontAlgn="base"/>
                      <a:r>
                        <a:rPr lang="en-GB" sz="1100" b="0" i="0" u="sng" dirty="0">
                          <a:solidFill>
                            <a:srgbClr val="000000"/>
                          </a:solidFill>
                          <a:effectLst/>
                          <a:latin typeface="Calibri Light" panose="020F0302020204030204" pitchFamily="34" charset="0"/>
                        </a:rPr>
                        <a:t> </a:t>
                      </a:r>
                    </a:p>
                  </a:txBody>
                  <a:tcPr>
                    <a:lnL w="9525" cap="flat" cmpd="sng" algn="ctr">
                      <a:solidFill>
                        <a:srgbClr val="502A0D"/>
                      </a:solidFill>
                      <a:prstDash val="solid"/>
                      <a:round/>
                      <a:headEnd type="none" w="med" len="med"/>
                      <a:tailEnd type="none" w="med" len="med"/>
                    </a:lnL>
                    <a:lnR w="9525" cap="flat" cmpd="sng" algn="ctr">
                      <a:solidFill>
                        <a:srgbClr val="10220D"/>
                      </a:solidFill>
                      <a:prstDash val="solid"/>
                      <a:round/>
                      <a:headEnd type="none" w="med" len="med"/>
                      <a:tailEnd type="none" w="med" len="med"/>
                    </a:lnR>
                    <a:lnT w="9525" cap="flat" cmpd="sng" algn="ctr">
                      <a:solidFill>
                        <a:srgbClr val="D0F10C"/>
                      </a:solidFill>
                      <a:prstDash val="solid"/>
                      <a:round/>
                      <a:headEnd type="none" w="med" len="med"/>
                      <a:tailEnd type="none" w="med" len="med"/>
                    </a:lnT>
                    <a:lnB w="9525" cap="flat" cmpd="sng" algn="ctr">
                      <a:solidFill>
                        <a:srgbClr val="10220D"/>
                      </a:solidFill>
                      <a:prstDash val="solid"/>
                      <a:round/>
                      <a:headEnd type="none" w="med" len="med"/>
                      <a:tailEnd type="none" w="med" len="med"/>
                    </a:lnB>
                  </a:tcPr>
                </a:tc>
                <a:extLst>
                  <a:ext uri="{0D108BD9-81ED-4DB2-BD59-A6C34878D82A}">
                    <a16:rowId xmlns:a16="http://schemas.microsoft.com/office/drawing/2014/main" val="2123244975"/>
                  </a:ext>
                </a:extLst>
              </a:tr>
              <a:tr h="241111">
                <a:tc>
                  <a:txBody>
                    <a:bodyPr/>
                    <a:lstStyle/>
                    <a:p>
                      <a:pPr algn="just" rtl="0" fontAlgn="base"/>
                      <a:r>
                        <a:rPr lang="en-GB" sz="1100" b="1" i="0" dirty="0">
                          <a:solidFill>
                            <a:srgbClr val="000000"/>
                          </a:solidFill>
                          <a:effectLst/>
                          <a:latin typeface="Calibri Light" panose="020F0302020204030204" pitchFamily="34" charset="0"/>
                        </a:rPr>
                        <a:t>Sweden  </a:t>
                      </a:r>
                      <a:endParaRPr lang="en-GB" b="1" i="0" dirty="0">
                        <a:effectLst/>
                      </a:endParaRPr>
                    </a:p>
                  </a:txBody>
                  <a:tcPr>
                    <a:lnL w="9525" cap="flat" cmpd="sng" algn="ctr">
                      <a:solidFill>
                        <a:srgbClr val="902A0D"/>
                      </a:solidFill>
                      <a:prstDash val="solid"/>
                      <a:round/>
                      <a:headEnd type="none" w="med" len="med"/>
                      <a:tailEnd type="none" w="med" len="med"/>
                    </a:lnL>
                    <a:lnR w="9525" cap="flat" cmpd="sng" algn="ctr">
                      <a:solidFill>
                        <a:srgbClr val="902A0D"/>
                      </a:solidFill>
                      <a:prstDash val="solid"/>
                      <a:round/>
                      <a:headEnd type="none" w="med" len="med"/>
                      <a:tailEnd type="none" w="med" len="med"/>
                    </a:lnR>
                    <a:lnT w="9525" cap="flat" cmpd="sng" algn="ctr">
                      <a:solidFill>
                        <a:srgbClr val="10000D"/>
                      </a:solidFill>
                      <a:prstDash val="solid"/>
                      <a:round/>
                      <a:headEnd type="none" w="med" len="med"/>
                      <a:tailEnd type="none" w="med" len="med"/>
                    </a:lnT>
                    <a:lnB w="9525" cap="flat" cmpd="sng" algn="ctr">
                      <a:solidFill>
                        <a:srgbClr val="902A0D"/>
                      </a:solidFill>
                      <a:prstDash val="solid"/>
                      <a:round/>
                      <a:headEnd type="none" w="med" len="med"/>
                      <a:tailEnd type="none" w="med" len="med"/>
                    </a:lnB>
                  </a:tcPr>
                </a:tc>
                <a:tc>
                  <a:txBody>
                    <a:bodyPr/>
                    <a:lstStyle/>
                    <a:p>
                      <a:pPr algn="ctr" rtl="0" fontAlgn="base"/>
                      <a:r>
                        <a:rPr lang="en-GB" sz="1100" b="1" i="0">
                          <a:solidFill>
                            <a:srgbClr val="000000"/>
                          </a:solidFill>
                          <a:effectLst/>
                          <a:latin typeface="Calibri Light" panose="020F0302020204030204" pitchFamily="34" charset="0"/>
                        </a:rPr>
                        <a:t>X</a:t>
                      </a:r>
                      <a:r>
                        <a:rPr lang="en-GB" sz="1100" b="0" i="0">
                          <a:solidFill>
                            <a:srgbClr val="000000"/>
                          </a:solidFill>
                          <a:effectLst/>
                          <a:latin typeface="Calibri Light" panose="020F0302020204030204" pitchFamily="34" charset="0"/>
                        </a:rPr>
                        <a:t> </a:t>
                      </a:r>
                      <a:endParaRPr lang="en-GB" b="0" i="0">
                        <a:effectLst/>
                      </a:endParaRPr>
                    </a:p>
                  </a:txBody>
                  <a:tcPr>
                    <a:lnL w="9525" cap="flat" cmpd="sng" algn="ctr">
                      <a:solidFill>
                        <a:srgbClr val="902A0D"/>
                      </a:solidFill>
                      <a:prstDash val="solid"/>
                      <a:round/>
                      <a:headEnd type="none" w="med" len="med"/>
                      <a:tailEnd type="none" w="med" len="med"/>
                    </a:lnL>
                    <a:lnR w="9525" cap="flat" cmpd="sng" algn="ctr">
                      <a:solidFill>
                        <a:srgbClr val="902D0D"/>
                      </a:solidFill>
                      <a:prstDash val="solid"/>
                      <a:round/>
                      <a:headEnd type="none" w="med" len="med"/>
                      <a:tailEnd type="none" w="med" len="med"/>
                    </a:lnR>
                    <a:lnT w="9525" cap="flat" cmpd="sng" algn="ctr">
                      <a:solidFill>
                        <a:srgbClr val="500D0D"/>
                      </a:solidFill>
                      <a:prstDash val="solid"/>
                      <a:round/>
                      <a:headEnd type="none" w="med" len="med"/>
                      <a:tailEnd type="none" w="med" len="med"/>
                    </a:lnT>
                    <a:lnB w="9525" cap="flat" cmpd="sng" algn="ctr">
                      <a:solidFill>
                        <a:srgbClr val="902D0D"/>
                      </a:solidFill>
                      <a:prstDash val="solid"/>
                      <a:round/>
                      <a:headEnd type="none" w="med" len="med"/>
                      <a:tailEnd type="none" w="med" len="med"/>
                    </a:lnB>
                    <a:solidFill>
                      <a:srgbClr val="E2EFD9"/>
                    </a:solidFill>
                  </a:tcPr>
                </a:tc>
                <a:tc>
                  <a:txBody>
                    <a:bodyPr/>
                    <a:lstStyle/>
                    <a:p>
                      <a:pPr algn="just" rtl="0" fontAlgn="base"/>
                      <a:endParaRPr lang="en-GB" sz="1100" b="0" i="0" u="sng" dirty="0">
                        <a:solidFill>
                          <a:srgbClr val="000000"/>
                        </a:solidFill>
                        <a:effectLst/>
                        <a:latin typeface="Calibri Light" panose="020F0302020204030204" pitchFamily="34" charset="0"/>
                      </a:endParaRPr>
                    </a:p>
                  </a:txBody>
                  <a:tcPr>
                    <a:lnL w="9525" cap="flat" cmpd="sng" algn="ctr">
                      <a:solidFill>
                        <a:srgbClr val="902D0D"/>
                      </a:solidFill>
                      <a:prstDash val="solid"/>
                      <a:round/>
                      <a:headEnd type="none" w="med" len="med"/>
                      <a:tailEnd type="none" w="med" len="med"/>
                    </a:lnL>
                    <a:lnR w="9525" cap="flat" cmpd="sng" algn="ctr">
                      <a:solidFill>
                        <a:srgbClr val="D03E0D"/>
                      </a:solidFill>
                      <a:prstDash val="solid"/>
                      <a:round/>
                      <a:headEnd type="none" w="med" len="med"/>
                      <a:tailEnd type="none" w="med" len="med"/>
                    </a:lnR>
                    <a:lnT w="9525" cap="flat" cmpd="sng" algn="ctr">
                      <a:solidFill>
                        <a:srgbClr val="100F0D"/>
                      </a:solidFill>
                      <a:prstDash val="solid"/>
                      <a:round/>
                      <a:headEnd type="none" w="med" len="med"/>
                      <a:tailEnd type="none" w="med" len="med"/>
                    </a:lnT>
                    <a:lnB w="9525" cap="flat" cmpd="sng" algn="ctr">
                      <a:solidFill>
                        <a:srgbClr val="D03E0D"/>
                      </a:solidFill>
                      <a:prstDash val="solid"/>
                      <a:round/>
                      <a:headEnd type="none" w="med" len="med"/>
                      <a:tailEnd type="none" w="med" len="med"/>
                    </a:lnB>
                  </a:tcPr>
                </a:tc>
                <a:tc>
                  <a:txBody>
                    <a:bodyPr/>
                    <a:lstStyle/>
                    <a:p>
                      <a:pPr algn="just" rtl="0" fontAlgn="base"/>
                      <a:endParaRPr lang="en-GB" sz="1100" b="0" i="0" u="sng" dirty="0">
                        <a:solidFill>
                          <a:srgbClr val="000000"/>
                        </a:solidFill>
                        <a:effectLst/>
                        <a:latin typeface="Calibri Light" panose="020F0302020204030204" pitchFamily="34" charset="0"/>
                      </a:endParaRPr>
                    </a:p>
                  </a:txBody>
                  <a:tcPr>
                    <a:lnL w="9525" cap="flat" cmpd="sng" algn="ctr">
                      <a:solidFill>
                        <a:srgbClr val="D03E0D"/>
                      </a:solidFill>
                      <a:prstDash val="solid"/>
                      <a:round/>
                      <a:headEnd type="none" w="med" len="med"/>
                      <a:tailEnd type="none" w="med" len="med"/>
                    </a:lnL>
                    <a:lnR w="9525" cap="flat" cmpd="sng" algn="ctr">
                      <a:solidFill>
                        <a:srgbClr val="10330D"/>
                      </a:solidFill>
                      <a:prstDash val="solid"/>
                      <a:round/>
                      <a:headEnd type="none" w="med" len="med"/>
                      <a:tailEnd type="none" w="med" len="med"/>
                    </a:lnR>
                    <a:lnT w="9525" cap="flat" cmpd="sng" algn="ctr">
                      <a:solidFill>
                        <a:srgbClr val="D0170D"/>
                      </a:solidFill>
                      <a:prstDash val="solid"/>
                      <a:round/>
                      <a:headEnd type="none" w="med" len="med"/>
                      <a:tailEnd type="none" w="med" len="med"/>
                    </a:lnT>
                    <a:lnB w="9525" cap="flat" cmpd="sng" algn="ctr">
                      <a:solidFill>
                        <a:srgbClr val="10330D"/>
                      </a:solidFill>
                      <a:prstDash val="solid"/>
                      <a:round/>
                      <a:headEnd type="none" w="med" len="med"/>
                      <a:tailEnd type="none" w="med" len="med"/>
                    </a:lnB>
                  </a:tcPr>
                </a:tc>
                <a:tc>
                  <a:txBody>
                    <a:bodyPr/>
                    <a:lstStyle/>
                    <a:p>
                      <a:pPr algn="ctr" rtl="0" fontAlgn="base"/>
                      <a:r>
                        <a:rPr lang="en-GB" sz="1100" b="1" i="0" dirty="0">
                          <a:solidFill>
                            <a:srgbClr val="000000"/>
                          </a:solidFill>
                          <a:effectLst/>
                          <a:latin typeface="Calibri Light" panose="020F0302020204030204" pitchFamily="34" charset="0"/>
                        </a:rPr>
                        <a:t> </a:t>
                      </a:r>
                    </a:p>
                  </a:txBody>
                  <a:tcPr>
                    <a:lnL w="9525" cap="flat" cmpd="sng" algn="ctr">
                      <a:solidFill>
                        <a:srgbClr val="10330D"/>
                      </a:solidFill>
                      <a:prstDash val="solid"/>
                      <a:round/>
                      <a:headEnd type="none" w="med" len="med"/>
                      <a:tailEnd type="none" w="med" len="med"/>
                    </a:lnL>
                    <a:lnR w="9525" cap="flat" cmpd="sng" algn="ctr">
                      <a:solidFill>
                        <a:srgbClr val="50340D"/>
                      </a:solidFill>
                      <a:prstDash val="solid"/>
                      <a:round/>
                      <a:headEnd type="none" w="med" len="med"/>
                      <a:tailEnd type="none" w="med" len="med"/>
                    </a:lnR>
                    <a:lnT w="9525" cap="flat" cmpd="sng" algn="ctr">
                      <a:solidFill>
                        <a:srgbClr val="101D0D"/>
                      </a:solidFill>
                      <a:prstDash val="solid"/>
                      <a:round/>
                      <a:headEnd type="none" w="med" len="med"/>
                      <a:tailEnd type="none" w="med" len="med"/>
                    </a:lnT>
                    <a:lnB w="9525" cap="flat" cmpd="sng" algn="ctr">
                      <a:solidFill>
                        <a:srgbClr val="50340D"/>
                      </a:solidFill>
                      <a:prstDash val="solid"/>
                      <a:round/>
                      <a:headEnd type="none" w="med" len="med"/>
                      <a:tailEnd type="none" w="med" len="med"/>
                    </a:lnB>
                    <a:solidFill>
                      <a:schemeClr val="accent6">
                        <a:lumMod val="20000"/>
                        <a:lumOff val="80000"/>
                      </a:schemeClr>
                    </a:solidFill>
                  </a:tcPr>
                </a:tc>
                <a:tc>
                  <a:txBody>
                    <a:bodyPr/>
                    <a:lstStyle/>
                    <a:p>
                      <a:pPr algn="ctr" rtl="0" fontAlgn="base"/>
                      <a:r>
                        <a:rPr lang="en-GB" sz="1100" b="1" i="0" dirty="0">
                          <a:solidFill>
                            <a:srgbClr val="000000"/>
                          </a:solidFill>
                          <a:effectLst/>
                          <a:latin typeface="Calibri Light" panose="020F0302020204030204" pitchFamily="34" charset="0"/>
                        </a:rPr>
                        <a:t> </a:t>
                      </a:r>
                    </a:p>
                  </a:txBody>
                  <a:tcPr>
                    <a:lnL w="9525" cap="flat" cmpd="sng" algn="ctr">
                      <a:solidFill>
                        <a:srgbClr val="50340D"/>
                      </a:solidFill>
                      <a:prstDash val="solid"/>
                      <a:round/>
                      <a:headEnd type="none" w="med" len="med"/>
                      <a:tailEnd type="none" w="med" len="med"/>
                    </a:lnL>
                    <a:lnR w="9525" cap="flat" cmpd="sng" algn="ctr">
                      <a:solidFill>
                        <a:srgbClr val="10360D"/>
                      </a:solidFill>
                      <a:prstDash val="solid"/>
                      <a:round/>
                      <a:headEnd type="none" w="med" len="med"/>
                      <a:tailEnd type="none" w="med" len="med"/>
                    </a:lnR>
                    <a:lnT w="9525" cap="flat" cmpd="sng" algn="ctr">
                      <a:solidFill>
                        <a:srgbClr val="502A0D"/>
                      </a:solidFill>
                      <a:prstDash val="solid"/>
                      <a:round/>
                      <a:headEnd type="none" w="med" len="med"/>
                      <a:tailEnd type="none" w="med" len="med"/>
                    </a:lnT>
                    <a:lnB w="9525" cap="flat" cmpd="sng" algn="ctr">
                      <a:solidFill>
                        <a:srgbClr val="10360D"/>
                      </a:solidFill>
                      <a:prstDash val="solid"/>
                      <a:round/>
                      <a:headEnd type="none" w="med" len="med"/>
                      <a:tailEnd type="none" w="med" len="med"/>
                    </a:lnB>
                    <a:solidFill>
                      <a:schemeClr val="accent6">
                        <a:lumMod val="20000"/>
                        <a:lumOff val="80000"/>
                      </a:schemeClr>
                    </a:solidFill>
                  </a:tcPr>
                </a:tc>
                <a:tc>
                  <a:txBody>
                    <a:bodyPr/>
                    <a:lstStyle/>
                    <a:p>
                      <a:pPr algn="ctr" rtl="0" fontAlgn="base"/>
                      <a:r>
                        <a:rPr lang="en-GB" sz="1100" b="1" i="0" dirty="0">
                          <a:solidFill>
                            <a:srgbClr val="000000"/>
                          </a:solidFill>
                          <a:effectLst/>
                          <a:latin typeface="Calibri Light" panose="020F0302020204030204" pitchFamily="34" charset="0"/>
                        </a:rPr>
                        <a:t> </a:t>
                      </a:r>
                    </a:p>
                  </a:txBody>
                  <a:tcPr>
                    <a:lnL w="9525" cap="flat" cmpd="sng" algn="ctr">
                      <a:solidFill>
                        <a:srgbClr val="10360D"/>
                      </a:solidFill>
                      <a:prstDash val="solid"/>
                      <a:round/>
                      <a:headEnd type="none" w="med" len="med"/>
                      <a:tailEnd type="none" w="med" len="med"/>
                    </a:lnL>
                    <a:lnR w="9525" cap="flat" cmpd="sng" algn="ctr">
                      <a:solidFill>
                        <a:srgbClr val="90410D"/>
                      </a:solidFill>
                      <a:prstDash val="solid"/>
                      <a:round/>
                      <a:headEnd type="none" w="med" len="med"/>
                      <a:tailEnd type="none" w="med" len="med"/>
                    </a:lnR>
                    <a:lnT w="9525" cap="flat" cmpd="sng" algn="ctr">
                      <a:solidFill>
                        <a:srgbClr val="10220D"/>
                      </a:solidFill>
                      <a:prstDash val="solid"/>
                      <a:round/>
                      <a:headEnd type="none" w="med" len="med"/>
                      <a:tailEnd type="none" w="med" len="med"/>
                    </a:lnT>
                    <a:lnB w="9525" cap="flat" cmpd="sng" algn="ctr">
                      <a:solidFill>
                        <a:srgbClr val="90410D"/>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996582214"/>
                  </a:ext>
                </a:extLst>
              </a:tr>
              <a:tr h="241111">
                <a:tc>
                  <a:txBody>
                    <a:bodyPr/>
                    <a:lstStyle/>
                    <a:p>
                      <a:pPr algn="just" rtl="0" fontAlgn="base"/>
                      <a:r>
                        <a:rPr lang="en-GB" sz="1100" b="1" i="0" dirty="0">
                          <a:solidFill>
                            <a:srgbClr val="000000"/>
                          </a:solidFill>
                          <a:effectLst/>
                          <a:latin typeface="Calibri Light" panose="020F0302020204030204" pitchFamily="34" charset="0"/>
                        </a:rPr>
                        <a:t>Lithuania  </a:t>
                      </a:r>
                      <a:endParaRPr lang="en-GB" b="1" i="0" dirty="0">
                        <a:effectLst/>
                      </a:endParaRPr>
                    </a:p>
                  </a:txBody>
                  <a:tcPr>
                    <a:lnL w="9525" cap="flat" cmpd="sng" algn="ctr">
                      <a:solidFill>
                        <a:srgbClr val="50510D"/>
                      </a:solidFill>
                      <a:prstDash val="solid"/>
                      <a:round/>
                      <a:headEnd type="none" w="med" len="med"/>
                      <a:tailEnd type="none" w="med" len="med"/>
                    </a:lnL>
                    <a:lnR w="9525" cap="flat" cmpd="sng" algn="ctr">
                      <a:solidFill>
                        <a:srgbClr val="50510D"/>
                      </a:solidFill>
                      <a:prstDash val="solid"/>
                      <a:round/>
                      <a:headEnd type="none" w="med" len="med"/>
                      <a:tailEnd type="none" w="med" len="med"/>
                    </a:lnR>
                    <a:lnT w="9525" cap="flat" cmpd="sng" algn="ctr">
                      <a:solidFill>
                        <a:srgbClr val="902A0D"/>
                      </a:solidFill>
                      <a:prstDash val="solid"/>
                      <a:round/>
                      <a:headEnd type="none" w="med" len="med"/>
                      <a:tailEnd type="none" w="med" len="med"/>
                    </a:lnT>
                    <a:lnB w="9525" cap="flat" cmpd="sng" algn="ctr">
                      <a:solidFill>
                        <a:srgbClr val="50510D"/>
                      </a:solidFill>
                      <a:prstDash val="solid"/>
                      <a:round/>
                      <a:headEnd type="none" w="med" len="med"/>
                      <a:tailEnd type="none" w="med" len="med"/>
                    </a:lnB>
                  </a:tcPr>
                </a:tc>
                <a:tc>
                  <a:txBody>
                    <a:bodyPr/>
                    <a:lstStyle/>
                    <a:p>
                      <a:pPr algn="just" rtl="0" fontAlgn="base"/>
                      <a:r>
                        <a:rPr lang="en-GB" sz="1100" b="0" i="0" u="sng">
                          <a:solidFill>
                            <a:srgbClr val="000000"/>
                          </a:solidFill>
                          <a:effectLst/>
                          <a:latin typeface="Calibri Light" panose="020F0302020204030204" pitchFamily="34" charset="0"/>
                        </a:rPr>
                        <a:t> </a:t>
                      </a:r>
                    </a:p>
                  </a:txBody>
                  <a:tcPr>
                    <a:lnL w="9525" cap="flat" cmpd="sng" algn="ctr">
                      <a:solidFill>
                        <a:srgbClr val="50510D"/>
                      </a:solidFill>
                      <a:prstDash val="solid"/>
                      <a:round/>
                      <a:headEnd type="none" w="med" len="med"/>
                      <a:tailEnd type="none" w="med" len="med"/>
                    </a:lnL>
                    <a:lnR w="9525" cap="flat" cmpd="sng" algn="ctr">
                      <a:solidFill>
                        <a:srgbClr val="50500D"/>
                      </a:solidFill>
                      <a:prstDash val="solid"/>
                      <a:round/>
                      <a:headEnd type="none" w="med" len="med"/>
                      <a:tailEnd type="none" w="med" len="med"/>
                    </a:lnR>
                    <a:lnT w="9525" cap="flat" cmpd="sng" algn="ctr">
                      <a:solidFill>
                        <a:srgbClr val="902D0D"/>
                      </a:solidFill>
                      <a:prstDash val="solid"/>
                      <a:round/>
                      <a:headEnd type="none" w="med" len="med"/>
                      <a:tailEnd type="none" w="med" len="med"/>
                    </a:lnT>
                    <a:lnB w="9525" cap="flat" cmpd="sng" algn="ctr">
                      <a:solidFill>
                        <a:srgbClr val="50500D"/>
                      </a:solidFill>
                      <a:prstDash val="solid"/>
                      <a:round/>
                      <a:headEnd type="none" w="med" len="med"/>
                      <a:tailEnd type="none" w="med" len="med"/>
                    </a:lnB>
                  </a:tcPr>
                </a:tc>
                <a:tc>
                  <a:txBody>
                    <a:bodyPr/>
                    <a:lstStyle/>
                    <a:p>
                      <a:pPr algn="just" rtl="0" fontAlgn="base"/>
                      <a:endParaRPr lang="en-GB" sz="1100" b="0" i="0" u="sng" dirty="0">
                        <a:solidFill>
                          <a:srgbClr val="000000"/>
                        </a:solidFill>
                        <a:effectLst/>
                        <a:latin typeface="Calibri Light" panose="020F0302020204030204" pitchFamily="34" charset="0"/>
                      </a:endParaRPr>
                    </a:p>
                  </a:txBody>
                  <a:tcPr>
                    <a:lnL w="9525" cap="flat" cmpd="sng" algn="ctr">
                      <a:solidFill>
                        <a:srgbClr val="50500D"/>
                      </a:solidFill>
                      <a:prstDash val="solid"/>
                      <a:round/>
                      <a:headEnd type="none" w="med" len="med"/>
                      <a:tailEnd type="none" w="med" len="med"/>
                    </a:lnL>
                    <a:lnR w="9525" cap="flat" cmpd="sng" algn="ctr">
                      <a:solidFill>
                        <a:srgbClr val="10460D"/>
                      </a:solidFill>
                      <a:prstDash val="solid"/>
                      <a:round/>
                      <a:headEnd type="none" w="med" len="med"/>
                      <a:tailEnd type="none" w="med" len="med"/>
                    </a:lnR>
                    <a:lnT w="9525" cap="flat" cmpd="sng" algn="ctr">
                      <a:solidFill>
                        <a:srgbClr val="D03E0D"/>
                      </a:solidFill>
                      <a:prstDash val="solid"/>
                      <a:round/>
                      <a:headEnd type="none" w="med" len="med"/>
                      <a:tailEnd type="none" w="med" len="med"/>
                    </a:lnT>
                    <a:lnB w="9525" cap="flat" cmpd="sng" algn="ctr">
                      <a:solidFill>
                        <a:srgbClr val="10460D"/>
                      </a:solidFill>
                      <a:prstDash val="solid"/>
                      <a:round/>
                      <a:headEnd type="none" w="med" len="med"/>
                      <a:tailEnd type="none" w="med" len="med"/>
                    </a:lnB>
                  </a:tcPr>
                </a:tc>
                <a:tc>
                  <a:txBody>
                    <a:bodyPr/>
                    <a:lstStyle/>
                    <a:p>
                      <a:pPr algn="just" rtl="0" fontAlgn="base"/>
                      <a:endParaRPr lang="en-GB" sz="1100" b="0" i="0" u="sng" dirty="0">
                        <a:solidFill>
                          <a:srgbClr val="000000"/>
                        </a:solidFill>
                        <a:effectLst/>
                        <a:latin typeface="Calibri Light" panose="020F0302020204030204" pitchFamily="34" charset="0"/>
                      </a:endParaRPr>
                    </a:p>
                  </a:txBody>
                  <a:tcPr>
                    <a:lnL w="9525" cap="flat" cmpd="sng" algn="ctr">
                      <a:solidFill>
                        <a:srgbClr val="10460D"/>
                      </a:solidFill>
                      <a:prstDash val="solid"/>
                      <a:round/>
                      <a:headEnd type="none" w="med" len="med"/>
                      <a:tailEnd type="none" w="med" len="med"/>
                    </a:lnL>
                    <a:lnR w="9525" cap="flat" cmpd="sng" algn="ctr">
                      <a:solidFill>
                        <a:srgbClr val="10550D"/>
                      </a:solidFill>
                      <a:prstDash val="solid"/>
                      <a:round/>
                      <a:headEnd type="none" w="med" len="med"/>
                      <a:tailEnd type="none" w="med" len="med"/>
                    </a:lnR>
                    <a:lnT w="9525" cap="flat" cmpd="sng" algn="ctr">
                      <a:solidFill>
                        <a:srgbClr val="10330D"/>
                      </a:solidFill>
                      <a:prstDash val="solid"/>
                      <a:round/>
                      <a:headEnd type="none" w="med" len="med"/>
                      <a:tailEnd type="none" w="med" len="med"/>
                    </a:lnT>
                    <a:lnB w="9525" cap="flat" cmpd="sng" algn="ctr">
                      <a:solidFill>
                        <a:srgbClr val="10550D"/>
                      </a:solidFill>
                      <a:prstDash val="solid"/>
                      <a:round/>
                      <a:headEnd type="none" w="med" len="med"/>
                      <a:tailEnd type="none" w="med" len="med"/>
                    </a:lnB>
                  </a:tcPr>
                </a:tc>
                <a:tc>
                  <a:txBody>
                    <a:bodyPr/>
                    <a:lstStyle/>
                    <a:p>
                      <a:pPr algn="ctr" rtl="0" fontAlgn="base"/>
                      <a:r>
                        <a:rPr lang="en-GB" sz="1100" b="1" i="0" dirty="0">
                          <a:solidFill>
                            <a:srgbClr val="000000"/>
                          </a:solidFill>
                          <a:effectLst/>
                          <a:latin typeface="Calibri Light" panose="020F0302020204030204" pitchFamily="34" charset="0"/>
                        </a:rPr>
                        <a:t>X</a:t>
                      </a:r>
                      <a:r>
                        <a:rPr lang="en-GB" sz="1100" b="0" i="0" dirty="0">
                          <a:solidFill>
                            <a:srgbClr val="000000"/>
                          </a:solidFill>
                          <a:effectLst/>
                          <a:latin typeface="Calibri Light" panose="020F0302020204030204" pitchFamily="34" charset="0"/>
                        </a:rPr>
                        <a:t> </a:t>
                      </a:r>
                      <a:endParaRPr lang="en-GB" b="0" i="0" dirty="0">
                        <a:effectLst/>
                      </a:endParaRPr>
                    </a:p>
                  </a:txBody>
                  <a:tcPr>
                    <a:lnL w="9525" cap="flat" cmpd="sng" algn="ctr">
                      <a:solidFill>
                        <a:srgbClr val="10550D"/>
                      </a:solidFill>
                      <a:prstDash val="solid"/>
                      <a:round/>
                      <a:headEnd type="none" w="med" len="med"/>
                      <a:tailEnd type="none" w="med" len="med"/>
                    </a:lnL>
                    <a:lnR w="9525" cap="flat" cmpd="sng" algn="ctr">
                      <a:solidFill>
                        <a:srgbClr val="90550D"/>
                      </a:solidFill>
                      <a:prstDash val="solid"/>
                      <a:round/>
                      <a:headEnd type="none" w="med" len="med"/>
                      <a:tailEnd type="none" w="med" len="med"/>
                    </a:lnR>
                    <a:lnT w="9525" cap="flat" cmpd="sng" algn="ctr">
                      <a:solidFill>
                        <a:srgbClr val="50340D"/>
                      </a:solidFill>
                      <a:prstDash val="solid"/>
                      <a:round/>
                      <a:headEnd type="none" w="med" len="med"/>
                      <a:tailEnd type="none" w="med" len="med"/>
                    </a:lnT>
                    <a:lnB w="9525" cap="flat" cmpd="sng" algn="ctr">
                      <a:solidFill>
                        <a:srgbClr val="90550D"/>
                      </a:solidFill>
                      <a:prstDash val="solid"/>
                      <a:round/>
                      <a:headEnd type="none" w="med" len="med"/>
                      <a:tailEnd type="none" w="med" len="med"/>
                    </a:lnB>
                    <a:solidFill>
                      <a:srgbClr val="E2EFD9"/>
                    </a:solidFill>
                  </a:tcPr>
                </a:tc>
                <a:tc>
                  <a:txBody>
                    <a:bodyPr/>
                    <a:lstStyle/>
                    <a:p>
                      <a:pPr algn="ctr" rtl="0" fontAlgn="base"/>
                      <a:r>
                        <a:rPr lang="en-GB" sz="1100" b="1" i="0" dirty="0">
                          <a:solidFill>
                            <a:srgbClr val="000000"/>
                          </a:solidFill>
                          <a:effectLst/>
                          <a:latin typeface="Calibri Light" panose="020F0302020204030204" pitchFamily="34" charset="0"/>
                        </a:rPr>
                        <a:t>X</a:t>
                      </a:r>
                      <a:r>
                        <a:rPr lang="en-GB" sz="1100" b="0" i="0" dirty="0">
                          <a:solidFill>
                            <a:srgbClr val="000000"/>
                          </a:solidFill>
                          <a:effectLst/>
                          <a:latin typeface="Calibri Light" panose="020F0302020204030204" pitchFamily="34" charset="0"/>
                        </a:rPr>
                        <a:t> </a:t>
                      </a:r>
                      <a:endParaRPr lang="en-GB" b="0" i="0" dirty="0">
                        <a:effectLst/>
                      </a:endParaRPr>
                    </a:p>
                  </a:txBody>
                  <a:tcPr>
                    <a:lnL w="9525" cap="flat" cmpd="sng" algn="ctr">
                      <a:solidFill>
                        <a:srgbClr val="90550D"/>
                      </a:solidFill>
                      <a:prstDash val="solid"/>
                      <a:round/>
                      <a:headEnd type="none" w="med" len="med"/>
                      <a:tailEnd type="none" w="med" len="med"/>
                    </a:lnL>
                    <a:lnR w="9525" cap="flat" cmpd="sng" algn="ctr">
                      <a:solidFill>
                        <a:srgbClr val="105C0D"/>
                      </a:solidFill>
                      <a:prstDash val="solid"/>
                      <a:round/>
                      <a:headEnd type="none" w="med" len="med"/>
                      <a:tailEnd type="none" w="med" len="med"/>
                    </a:lnR>
                    <a:lnT w="9525" cap="flat" cmpd="sng" algn="ctr">
                      <a:solidFill>
                        <a:srgbClr val="10360D"/>
                      </a:solidFill>
                      <a:prstDash val="solid"/>
                      <a:round/>
                      <a:headEnd type="none" w="med" len="med"/>
                      <a:tailEnd type="none" w="med" len="med"/>
                    </a:lnT>
                    <a:lnB w="9525" cap="flat" cmpd="sng" algn="ctr">
                      <a:solidFill>
                        <a:srgbClr val="105C0D"/>
                      </a:solidFill>
                      <a:prstDash val="solid"/>
                      <a:round/>
                      <a:headEnd type="none" w="med" len="med"/>
                      <a:tailEnd type="none" w="med" len="med"/>
                    </a:lnB>
                    <a:solidFill>
                      <a:srgbClr val="E2EFD9"/>
                    </a:solidFill>
                  </a:tcPr>
                </a:tc>
                <a:tc>
                  <a:txBody>
                    <a:bodyPr/>
                    <a:lstStyle/>
                    <a:p>
                      <a:pPr algn="ctr" rtl="0" fontAlgn="base"/>
                      <a:r>
                        <a:rPr lang="en-GB" sz="1100" b="1" i="0" dirty="0">
                          <a:solidFill>
                            <a:srgbClr val="000000"/>
                          </a:solidFill>
                          <a:effectLst/>
                          <a:latin typeface="Calibri Light" panose="020F0302020204030204" pitchFamily="34" charset="0"/>
                        </a:rPr>
                        <a:t>X</a:t>
                      </a:r>
                      <a:r>
                        <a:rPr lang="en-GB" sz="1100" b="0" i="0" dirty="0">
                          <a:solidFill>
                            <a:srgbClr val="000000"/>
                          </a:solidFill>
                          <a:effectLst/>
                          <a:latin typeface="Calibri Light" panose="020F0302020204030204" pitchFamily="34" charset="0"/>
                        </a:rPr>
                        <a:t> </a:t>
                      </a:r>
                      <a:endParaRPr lang="en-GB" b="0" i="0" dirty="0">
                        <a:effectLst/>
                      </a:endParaRPr>
                    </a:p>
                  </a:txBody>
                  <a:tcPr>
                    <a:lnL w="9525" cap="flat" cmpd="sng" algn="ctr">
                      <a:solidFill>
                        <a:srgbClr val="105C0D"/>
                      </a:solidFill>
                      <a:prstDash val="solid"/>
                      <a:round/>
                      <a:headEnd type="none" w="med" len="med"/>
                      <a:tailEnd type="none" w="med" len="med"/>
                    </a:lnL>
                    <a:lnR w="9525" cap="flat" cmpd="sng" algn="ctr">
                      <a:solidFill>
                        <a:srgbClr val="90810D"/>
                      </a:solidFill>
                      <a:prstDash val="solid"/>
                      <a:round/>
                      <a:headEnd type="none" w="med" len="med"/>
                      <a:tailEnd type="none" w="med" len="med"/>
                    </a:lnR>
                    <a:lnT w="9525" cap="flat" cmpd="sng" algn="ctr">
                      <a:solidFill>
                        <a:srgbClr val="90410D"/>
                      </a:solidFill>
                      <a:prstDash val="solid"/>
                      <a:round/>
                      <a:headEnd type="none" w="med" len="med"/>
                      <a:tailEnd type="none" w="med" len="med"/>
                    </a:lnT>
                    <a:lnB w="9525" cap="flat" cmpd="sng" algn="ctr">
                      <a:solidFill>
                        <a:srgbClr val="90810D"/>
                      </a:solidFill>
                      <a:prstDash val="solid"/>
                      <a:round/>
                      <a:headEnd type="none" w="med" len="med"/>
                      <a:tailEnd type="none" w="med" len="med"/>
                    </a:lnB>
                    <a:solidFill>
                      <a:srgbClr val="E2EFD9"/>
                    </a:solidFill>
                  </a:tcPr>
                </a:tc>
                <a:extLst>
                  <a:ext uri="{0D108BD9-81ED-4DB2-BD59-A6C34878D82A}">
                    <a16:rowId xmlns:a16="http://schemas.microsoft.com/office/drawing/2014/main" val="825247586"/>
                  </a:ext>
                </a:extLst>
              </a:tr>
              <a:tr h="241111">
                <a:tc>
                  <a:txBody>
                    <a:bodyPr/>
                    <a:lstStyle/>
                    <a:p>
                      <a:pPr algn="just" rtl="0" fontAlgn="base"/>
                      <a:r>
                        <a:rPr lang="en-GB" sz="1100" b="1" i="0" dirty="0">
                          <a:solidFill>
                            <a:srgbClr val="000000"/>
                          </a:solidFill>
                          <a:effectLst/>
                          <a:latin typeface="Calibri Light" panose="020F0302020204030204" pitchFamily="34" charset="0"/>
                        </a:rPr>
                        <a:t>Latvia  </a:t>
                      </a:r>
                      <a:endParaRPr lang="en-GB" b="1" i="0" dirty="0">
                        <a:effectLst/>
                      </a:endParaRPr>
                    </a:p>
                  </a:txBody>
                  <a:tcPr>
                    <a:lnL w="9525" cap="flat" cmpd="sng" algn="ctr">
                      <a:solidFill>
                        <a:srgbClr val="D0740D"/>
                      </a:solidFill>
                      <a:prstDash val="solid"/>
                      <a:round/>
                      <a:headEnd type="none" w="med" len="med"/>
                      <a:tailEnd type="none" w="med" len="med"/>
                    </a:lnL>
                    <a:lnR w="9525" cap="flat" cmpd="sng" algn="ctr">
                      <a:solidFill>
                        <a:srgbClr val="D0740D"/>
                      </a:solidFill>
                      <a:prstDash val="solid"/>
                      <a:round/>
                      <a:headEnd type="none" w="med" len="med"/>
                      <a:tailEnd type="none" w="med" len="med"/>
                    </a:lnR>
                    <a:lnT w="9525" cap="flat" cmpd="sng" algn="ctr">
                      <a:solidFill>
                        <a:srgbClr val="50510D"/>
                      </a:solidFill>
                      <a:prstDash val="solid"/>
                      <a:round/>
                      <a:headEnd type="none" w="med" len="med"/>
                      <a:tailEnd type="none" w="med" len="med"/>
                    </a:lnT>
                    <a:lnB w="9525" cap="flat" cmpd="sng" algn="ctr">
                      <a:solidFill>
                        <a:srgbClr val="D0740D"/>
                      </a:solidFill>
                      <a:prstDash val="solid"/>
                      <a:round/>
                      <a:headEnd type="none" w="med" len="med"/>
                      <a:tailEnd type="none" w="med" len="med"/>
                    </a:lnB>
                  </a:tcPr>
                </a:tc>
                <a:tc>
                  <a:txBody>
                    <a:bodyPr/>
                    <a:lstStyle/>
                    <a:p>
                      <a:pPr algn="ctr" rtl="0" fontAlgn="base"/>
                      <a:r>
                        <a:rPr lang="en-GB" sz="1100" b="1" i="0" dirty="0">
                          <a:solidFill>
                            <a:srgbClr val="000000"/>
                          </a:solidFill>
                          <a:effectLst/>
                          <a:latin typeface="Calibri Light" panose="020F0302020204030204" pitchFamily="34" charset="0"/>
                        </a:rPr>
                        <a:t>X</a:t>
                      </a:r>
                      <a:r>
                        <a:rPr lang="en-GB" sz="1100" b="0" i="0" dirty="0">
                          <a:solidFill>
                            <a:srgbClr val="000000"/>
                          </a:solidFill>
                          <a:effectLst/>
                          <a:latin typeface="Calibri Light" panose="020F0302020204030204" pitchFamily="34" charset="0"/>
                        </a:rPr>
                        <a:t> </a:t>
                      </a:r>
                      <a:endParaRPr lang="en-GB" b="0" i="0" dirty="0">
                        <a:effectLst/>
                      </a:endParaRPr>
                    </a:p>
                  </a:txBody>
                  <a:tcPr>
                    <a:lnL w="9525" cap="flat" cmpd="sng" algn="ctr">
                      <a:solidFill>
                        <a:srgbClr val="D0740D"/>
                      </a:solidFill>
                      <a:prstDash val="solid"/>
                      <a:round/>
                      <a:headEnd type="none" w="med" len="med"/>
                      <a:tailEnd type="none" w="med" len="med"/>
                    </a:lnL>
                    <a:lnR w="9525" cap="flat" cmpd="sng" algn="ctr">
                      <a:solidFill>
                        <a:srgbClr val="D0830D"/>
                      </a:solidFill>
                      <a:prstDash val="solid"/>
                      <a:round/>
                      <a:headEnd type="none" w="med" len="med"/>
                      <a:tailEnd type="none" w="med" len="med"/>
                    </a:lnR>
                    <a:lnT w="9525" cap="flat" cmpd="sng" algn="ctr">
                      <a:solidFill>
                        <a:srgbClr val="50500D"/>
                      </a:solidFill>
                      <a:prstDash val="solid"/>
                      <a:round/>
                      <a:headEnd type="none" w="med" len="med"/>
                      <a:tailEnd type="none" w="med" len="med"/>
                    </a:lnT>
                    <a:lnB w="9525" cap="flat" cmpd="sng" algn="ctr">
                      <a:solidFill>
                        <a:srgbClr val="D0830D"/>
                      </a:solidFill>
                      <a:prstDash val="solid"/>
                      <a:round/>
                      <a:headEnd type="none" w="med" len="med"/>
                      <a:tailEnd type="none" w="med" len="med"/>
                    </a:lnB>
                    <a:solidFill>
                      <a:srgbClr val="E2EFD9"/>
                    </a:solidFill>
                  </a:tcPr>
                </a:tc>
                <a:tc>
                  <a:txBody>
                    <a:bodyPr/>
                    <a:lstStyle/>
                    <a:p>
                      <a:pPr algn="just" rtl="0" fontAlgn="base"/>
                      <a:endParaRPr lang="en-GB" sz="1100" b="0" i="0" u="sng" dirty="0">
                        <a:solidFill>
                          <a:srgbClr val="000000"/>
                        </a:solidFill>
                        <a:effectLst/>
                        <a:latin typeface="Calibri Light" panose="020F0302020204030204" pitchFamily="34" charset="0"/>
                      </a:endParaRPr>
                    </a:p>
                  </a:txBody>
                  <a:tcPr>
                    <a:lnL w="9525" cap="flat" cmpd="sng" algn="ctr">
                      <a:solidFill>
                        <a:srgbClr val="D0830D"/>
                      </a:solidFill>
                      <a:prstDash val="solid"/>
                      <a:round/>
                      <a:headEnd type="none" w="med" len="med"/>
                      <a:tailEnd type="none" w="med" len="med"/>
                    </a:lnL>
                    <a:lnR w="9525" cap="flat" cmpd="sng" algn="ctr">
                      <a:solidFill>
                        <a:srgbClr val="508D0D"/>
                      </a:solidFill>
                      <a:prstDash val="solid"/>
                      <a:round/>
                      <a:headEnd type="none" w="med" len="med"/>
                      <a:tailEnd type="none" w="med" len="med"/>
                    </a:lnR>
                    <a:lnT w="9525" cap="flat" cmpd="sng" algn="ctr">
                      <a:solidFill>
                        <a:srgbClr val="10460D"/>
                      </a:solidFill>
                      <a:prstDash val="solid"/>
                      <a:round/>
                      <a:headEnd type="none" w="med" len="med"/>
                      <a:tailEnd type="none" w="med" len="med"/>
                    </a:lnT>
                    <a:lnB w="9525" cap="flat" cmpd="sng" algn="ctr">
                      <a:solidFill>
                        <a:srgbClr val="508D0D"/>
                      </a:solidFill>
                      <a:prstDash val="solid"/>
                      <a:round/>
                      <a:headEnd type="none" w="med" len="med"/>
                      <a:tailEnd type="none" w="med" len="med"/>
                    </a:lnB>
                  </a:tcPr>
                </a:tc>
                <a:tc>
                  <a:txBody>
                    <a:bodyPr/>
                    <a:lstStyle/>
                    <a:p>
                      <a:pPr algn="just" rtl="0" fontAlgn="base"/>
                      <a:endParaRPr lang="en-GB" sz="1100" b="0" i="0" u="sng" dirty="0">
                        <a:solidFill>
                          <a:srgbClr val="000000"/>
                        </a:solidFill>
                        <a:effectLst/>
                        <a:latin typeface="Calibri Light" panose="020F0302020204030204" pitchFamily="34" charset="0"/>
                      </a:endParaRPr>
                    </a:p>
                  </a:txBody>
                  <a:tcPr>
                    <a:lnL w="9525" cap="flat" cmpd="sng" algn="ctr">
                      <a:solidFill>
                        <a:srgbClr val="508D0D"/>
                      </a:solidFill>
                      <a:prstDash val="solid"/>
                      <a:round/>
                      <a:headEnd type="none" w="med" len="med"/>
                      <a:tailEnd type="none" w="med" len="med"/>
                    </a:lnL>
                    <a:lnR w="9525" cap="flat" cmpd="sng" algn="ctr">
                      <a:solidFill>
                        <a:srgbClr val="D0890D"/>
                      </a:solidFill>
                      <a:prstDash val="solid"/>
                      <a:round/>
                      <a:headEnd type="none" w="med" len="med"/>
                      <a:tailEnd type="none" w="med" len="med"/>
                    </a:lnR>
                    <a:lnT w="9525" cap="flat" cmpd="sng" algn="ctr">
                      <a:solidFill>
                        <a:srgbClr val="10550D"/>
                      </a:solidFill>
                      <a:prstDash val="solid"/>
                      <a:round/>
                      <a:headEnd type="none" w="med" len="med"/>
                      <a:tailEnd type="none" w="med" len="med"/>
                    </a:lnT>
                    <a:lnB w="9525" cap="flat" cmpd="sng" algn="ctr">
                      <a:solidFill>
                        <a:srgbClr val="D0890D"/>
                      </a:solidFill>
                      <a:prstDash val="solid"/>
                      <a:round/>
                      <a:headEnd type="none" w="med" len="med"/>
                      <a:tailEnd type="none" w="med" len="med"/>
                    </a:lnB>
                  </a:tcPr>
                </a:tc>
                <a:tc>
                  <a:txBody>
                    <a:bodyPr/>
                    <a:lstStyle/>
                    <a:p>
                      <a:pPr algn="ctr" rtl="0" fontAlgn="base"/>
                      <a:r>
                        <a:rPr lang="en-GB" sz="1100" b="1" i="0" dirty="0">
                          <a:solidFill>
                            <a:srgbClr val="000000"/>
                          </a:solidFill>
                          <a:effectLst/>
                          <a:latin typeface="Calibri Light" panose="020F0302020204030204" pitchFamily="34" charset="0"/>
                        </a:rPr>
                        <a:t> </a:t>
                      </a:r>
                    </a:p>
                  </a:txBody>
                  <a:tcPr>
                    <a:lnL w="9525" cap="flat" cmpd="sng" algn="ctr">
                      <a:solidFill>
                        <a:srgbClr val="D0890D"/>
                      </a:solidFill>
                      <a:prstDash val="solid"/>
                      <a:round/>
                      <a:headEnd type="none" w="med" len="med"/>
                      <a:tailEnd type="none" w="med" len="med"/>
                    </a:lnL>
                    <a:lnR w="9525" cap="flat" cmpd="sng" algn="ctr">
                      <a:solidFill>
                        <a:srgbClr val="10920D"/>
                      </a:solidFill>
                      <a:prstDash val="solid"/>
                      <a:round/>
                      <a:headEnd type="none" w="med" len="med"/>
                      <a:tailEnd type="none" w="med" len="med"/>
                    </a:lnR>
                    <a:lnT w="9525" cap="flat" cmpd="sng" algn="ctr">
                      <a:solidFill>
                        <a:srgbClr val="90550D"/>
                      </a:solidFill>
                      <a:prstDash val="solid"/>
                      <a:round/>
                      <a:headEnd type="none" w="med" len="med"/>
                      <a:tailEnd type="none" w="med" len="med"/>
                    </a:lnT>
                    <a:lnB w="9525" cap="flat" cmpd="sng" algn="ctr">
                      <a:solidFill>
                        <a:srgbClr val="10920D"/>
                      </a:solidFill>
                      <a:prstDash val="solid"/>
                      <a:round/>
                      <a:headEnd type="none" w="med" len="med"/>
                      <a:tailEnd type="none" w="med" len="med"/>
                    </a:lnB>
                    <a:solidFill>
                      <a:schemeClr val="accent6">
                        <a:lumMod val="20000"/>
                        <a:lumOff val="80000"/>
                      </a:schemeClr>
                    </a:solidFill>
                  </a:tcPr>
                </a:tc>
                <a:tc>
                  <a:txBody>
                    <a:bodyPr/>
                    <a:lstStyle/>
                    <a:p>
                      <a:pPr algn="ctr" rtl="0" fontAlgn="base"/>
                      <a:r>
                        <a:rPr lang="en-GB" sz="1100" b="1" i="0" dirty="0">
                          <a:solidFill>
                            <a:srgbClr val="000000"/>
                          </a:solidFill>
                          <a:effectLst/>
                          <a:latin typeface="Calibri Light" panose="020F0302020204030204" pitchFamily="34" charset="0"/>
                        </a:rPr>
                        <a:t> </a:t>
                      </a:r>
                    </a:p>
                  </a:txBody>
                  <a:tcPr>
                    <a:lnL w="9525" cap="flat" cmpd="sng" algn="ctr">
                      <a:solidFill>
                        <a:srgbClr val="10920D"/>
                      </a:solidFill>
                      <a:prstDash val="solid"/>
                      <a:round/>
                      <a:headEnd type="none" w="med" len="med"/>
                      <a:tailEnd type="none" w="med" len="med"/>
                    </a:lnL>
                    <a:lnR w="9525" cap="flat" cmpd="sng" algn="ctr">
                      <a:solidFill>
                        <a:srgbClr val="909C0D"/>
                      </a:solidFill>
                      <a:prstDash val="solid"/>
                      <a:round/>
                      <a:headEnd type="none" w="med" len="med"/>
                      <a:tailEnd type="none" w="med" len="med"/>
                    </a:lnR>
                    <a:lnT w="9525" cap="flat" cmpd="sng" algn="ctr">
                      <a:solidFill>
                        <a:srgbClr val="105C0D"/>
                      </a:solidFill>
                      <a:prstDash val="solid"/>
                      <a:round/>
                      <a:headEnd type="none" w="med" len="med"/>
                      <a:tailEnd type="none" w="med" len="med"/>
                    </a:lnT>
                    <a:lnB w="9525" cap="flat" cmpd="sng" algn="ctr">
                      <a:solidFill>
                        <a:srgbClr val="909C0D"/>
                      </a:solidFill>
                      <a:prstDash val="solid"/>
                      <a:round/>
                      <a:headEnd type="none" w="med" len="med"/>
                      <a:tailEnd type="none" w="med" len="med"/>
                    </a:lnB>
                    <a:solidFill>
                      <a:schemeClr val="accent6">
                        <a:lumMod val="20000"/>
                        <a:lumOff val="80000"/>
                      </a:schemeClr>
                    </a:solidFill>
                  </a:tcPr>
                </a:tc>
                <a:tc>
                  <a:txBody>
                    <a:bodyPr/>
                    <a:lstStyle/>
                    <a:p>
                      <a:pPr algn="ctr" rtl="0" fontAlgn="base"/>
                      <a:r>
                        <a:rPr lang="en-GB" sz="1100" b="1" i="0" dirty="0">
                          <a:solidFill>
                            <a:srgbClr val="000000"/>
                          </a:solidFill>
                          <a:effectLst/>
                          <a:latin typeface="Calibri Light" panose="020F0302020204030204" pitchFamily="34" charset="0"/>
                        </a:rPr>
                        <a:t> </a:t>
                      </a:r>
                    </a:p>
                  </a:txBody>
                  <a:tcPr>
                    <a:lnL w="9525" cap="flat" cmpd="sng" algn="ctr">
                      <a:solidFill>
                        <a:srgbClr val="909C0D"/>
                      </a:solidFill>
                      <a:prstDash val="solid"/>
                      <a:round/>
                      <a:headEnd type="none" w="med" len="med"/>
                      <a:tailEnd type="none" w="med" len="med"/>
                    </a:lnL>
                    <a:lnR w="9525" cap="flat" cmpd="sng" algn="ctr">
                      <a:solidFill>
                        <a:srgbClr val="D0930D"/>
                      </a:solidFill>
                      <a:prstDash val="solid"/>
                      <a:round/>
                      <a:headEnd type="none" w="med" len="med"/>
                      <a:tailEnd type="none" w="med" len="med"/>
                    </a:lnR>
                    <a:lnT w="9525" cap="flat" cmpd="sng" algn="ctr">
                      <a:solidFill>
                        <a:srgbClr val="90810D"/>
                      </a:solidFill>
                      <a:prstDash val="solid"/>
                      <a:round/>
                      <a:headEnd type="none" w="med" len="med"/>
                      <a:tailEnd type="none" w="med" len="med"/>
                    </a:lnT>
                    <a:lnB w="9525" cap="flat" cmpd="sng" algn="ctr">
                      <a:solidFill>
                        <a:srgbClr val="D0930D"/>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122760041"/>
                  </a:ext>
                </a:extLst>
              </a:tr>
              <a:tr h="397125">
                <a:tc>
                  <a:txBody>
                    <a:bodyPr/>
                    <a:lstStyle/>
                    <a:p>
                      <a:pPr algn="just" rtl="0" fontAlgn="base"/>
                      <a:r>
                        <a:rPr lang="en-GB" sz="1100" b="1" i="0" kern="1200" dirty="0">
                          <a:solidFill>
                            <a:srgbClr val="000000"/>
                          </a:solidFill>
                          <a:effectLst/>
                          <a:latin typeface="Calibri Light" panose="020F0302020204030204" pitchFamily="34" charset="0"/>
                          <a:ea typeface="+mn-ea"/>
                          <a:cs typeface="+mn-cs"/>
                        </a:rPr>
                        <a:t>Slovenia</a:t>
                      </a:r>
                    </a:p>
                  </a:txBody>
                  <a:tcPr>
                    <a:lnL w="9525" cap="flat" cmpd="sng" algn="ctr">
                      <a:solidFill>
                        <a:srgbClr val="D0740D"/>
                      </a:solidFill>
                      <a:prstDash val="solid"/>
                      <a:round/>
                      <a:headEnd type="none" w="med" len="med"/>
                      <a:tailEnd type="none" w="med" len="med"/>
                    </a:lnL>
                    <a:lnR w="9525" cap="flat" cmpd="sng" algn="ctr">
                      <a:solidFill>
                        <a:srgbClr val="D0740D"/>
                      </a:solidFill>
                      <a:prstDash val="solid"/>
                      <a:round/>
                      <a:headEnd type="none" w="med" len="med"/>
                      <a:tailEnd type="none" w="med" len="med"/>
                    </a:lnR>
                    <a:lnT w="9525" cap="flat" cmpd="sng" algn="ctr">
                      <a:solidFill>
                        <a:srgbClr val="D0740D"/>
                      </a:solidFill>
                      <a:prstDash val="solid"/>
                      <a:round/>
                      <a:headEnd type="none" w="med" len="med"/>
                      <a:tailEnd type="none" w="med" len="med"/>
                    </a:lnT>
                    <a:lnB w="9525" cap="flat" cmpd="sng" algn="ctr">
                      <a:solidFill>
                        <a:srgbClr val="D0740D"/>
                      </a:solidFill>
                      <a:prstDash val="solid"/>
                      <a:round/>
                      <a:headEnd type="none" w="med" len="med"/>
                      <a:tailEnd type="none" w="med" len="med"/>
                    </a:lnB>
                  </a:tcPr>
                </a:tc>
                <a:tc>
                  <a:txBody>
                    <a:bodyPr/>
                    <a:lstStyle/>
                    <a:p>
                      <a:pPr marL="0" algn="ctr" defTabSz="457200" rtl="0" eaLnBrk="1" fontAlgn="base" latinLnBrk="0" hangingPunct="1"/>
                      <a:r>
                        <a:rPr lang="en-GB" sz="1100" b="1" i="0" kern="1200" dirty="0">
                          <a:solidFill>
                            <a:srgbClr val="000000"/>
                          </a:solidFill>
                          <a:effectLst/>
                          <a:latin typeface="Calibri Light" panose="020F0302020204030204" pitchFamily="34" charset="0"/>
                          <a:ea typeface="+mn-ea"/>
                          <a:cs typeface="+mn-cs"/>
                        </a:rPr>
                        <a:t>X</a:t>
                      </a:r>
                    </a:p>
                  </a:txBody>
                  <a:tcPr>
                    <a:lnL w="9525" cap="flat" cmpd="sng" algn="ctr">
                      <a:solidFill>
                        <a:srgbClr val="D0740D"/>
                      </a:solidFill>
                      <a:prstDash val="solid"/>
                      <a:round/>
                      <a:headEnd type="none" w="med" len="med"/>
                      <a:tailEnd type="none" w="med" len="med"/>
                    </a:lnL>
                    <a:lnR w="9525" cap="flat" cmpd="sng" algn="ctr">
                      <a:solidFill>
                        <a:srgbClr val="D0830D"/>
                      </a:solidFill>
                      <a:prstDash val="solid"/>
                      <a:round/>
                      <a:headEnd type="none" w="med" len="med"/>
                      <a:tailEnd type="none" w="med" len="med"/>
                    </a:lnR>
                    <a:lnT w="9525" cap="flat" cmpd="sng" algn="ctr">
                      <a:solidFill>
                        <a:srgbClr val="D0830D"/>
                      </a:solidFill>
                      <a:prstDash val="solid"/>
                      <a:round/>
                      <a:headEnd type="none" w="med" len="med"/>
                      <a:tailEnd type="none" w="med" len="med"/>
                    </a:lnT>
                    <a:lnB w="9525" cap="flat" cmpd="sng" algn="ctr">
                      <a:solidFill>
                        <a:srgbClr val="D0830D"/>
                      </a:solidFill>
                      <a:prstDash val="solid"/>
                      <a:round/>
                      <a:headEnd type="none" w="med" len="med"/>
                      <a:tailEnd type="none" w="med" len="med"/>
                    </a:lnB>
                    <a:solidFill>
                      <a:srgbClr val="E2EFD9"/>
                    </a:solidFill>
                  </a:tcPr>
                </a:tc>
                <a:tc>
                  <a:txBody>
                    <a:bodyPr/>
                    <a:lstStyle/>
                    <a:p>
                      <a:pPr algn="just" rtl="0" fontAlgn="base"/>
                      <a:endParaRPr lang="en-GB" sz="1100" b="0" i="0" u="sng" dirty="0">
                        <a:solidFill>
                          <a:srgbClr val="000000"/>
                        </a:solidFill>
                        <a:effectLst/>
                        <a:latin typeface="Calibri Light" panose="020F0302020204030204" pitchFamily="34" charset="0"/>
                      </a:endParaRPr>
                    </a:p>
                  </a:txBody>
                  <a:tcPr>
                    <a:lnL w="9525" cap="flat" cmpd="sng" algn="ctr">
                      <a:solidFill>
                        <a:srgbClr val="D0830D"/>
                      </a:solidFill>
                      <a:prstDash val="solid"/>
                      <a:round/>
                      <a:headEnd type="none" w="med" len="med"/>
                      <a:tailEnd type="none" w="med" len="med"/>
                    </a:lnL>
                    <a:lnR w="9525" cap="flat" cmpd="sng" algn="ctr">
                      <a:solidFill>
                        <a:srgbClr val="508D0D"/>
                      </a:solidFill>
                      <a:prstDash val="solid"/>
                      <a:round/>
                      <a:headEnd type="none" w="med" len="med"/>
                      <a:tailEnd type="none" w="med" len="med"/>
                    </a:lnR>
                    <a:lnT w="9525" cap="flat" cmpd="sng" algn="ctr">
                      <a:solidFill>
                        <a:srgbClr val="508D0D"/>
                      </a:solidFill>
                      <a:prstDash val="solid"/>
                      <a:round/>
                      <a:headEnd type="none" w="med" len="med"/>
                      <a:tailEnd type="none" w="med" len="med"/>
                    </a:lnT>
                    <a:lnB w="9525" cap="flat" cmpd="sng" algn="ctr">
                      <a:solidFill>
                        <a:srgbClr val="508D0D"/>
                      </a:solidFill>
                      <a:prstDash val="solid"/>
                      <a:round/>
                      <a:headEnd type="none" w="med" len="med"/>
                      <a:tailEnd type="none" w="med" len="med"/>
                    </a:lnB>
                  </a:tcPr>
                </a:tc>
                <a:tc>
                  <a:txBody>
                    <a:bodyPr/>
                    <a:lstStyle/>
                    <a:p>
                      <a:pPr marL="0" algn="ctr" defTabSz="457200" rtl="0" eaLnBrk="1" fontAlgn="base" latinLnBrk="0" hangingPunct="1"/>
                      <a:r>
                        <a:rPr lang="en-GB" sz="1100" b="1" i="0" kern="1200" dirty="0">
                          <a:solidFill>
                            <a:srgbClr val="000000"/>
                          </a:solidFill>
                          <a:effectLst/>
                          <a:latin typeface="Calibri Light" panose="020F0302020204030204" pitchFamily="34" charset="0"/>
                          <a:ea typeface="+mn-ea"/>
                          <a:cs typeface="+mn-cs"/>
                        </a:rPr>
                        <a:t>X</a:t>
                      </a:r>
                    </a:p>
                  </a:txBody>
                  <a:tcPr>
                    <a:lnL w="9525" cap="flat" cmpd="sng" algn="ctr">
                      <a:solidFill>
                        <a:srgbClr val="508D0D"/>
                      </a:solidFill>
                      <a:prstDash val="solid"/>
                      <a:round/>
                      <a:headEnd type="none" w="med" len="med"/>
                      <a:tailEnd type="none" w="med" len="med"/>
                    </a:lnL>
                    <a:lnR w="9525" cap="flat" cmpd="sng" algn="ctr">
                      <a:solidFill>
                        <a:srgbClr val="D0890D"/>
                      </a:solidFill>
                      <a:prstDash val="solid"/>
                      <a:round/>
                      <a:headEnd type="none" w="med" len="med"/>
                      <a:tailEnd type="none" w="med" len="med"/>
                    </a:lnR>
                    <a:lnT w="9525" cap="flat" cmpd="sng" algn="ctr">
                      <a:solidFill>
                        <a:srgbClr val="D0890D"/>
                      </a:solidFill>
                      <a:prstDash val="solid"/>
                      <a:round/>
                      <a:headEnd type="none" w="med" len="med"/>
                      <a:tailEnd type="none" w="med" len="med"/>
                    </a:lnT>
                    <a:lnB w="9525" cap="flat" cmpd="sng" algn="ctr">
                      <a:solidFill>
                        <a:srgbClr val="D0890D"/>
                      </a:solidFill>
                      <a:prstDash val="solid"/>
                      <a:round/>
                      <a:headEnd type="none" w="med" len="med"/>
                      <a:tailEnd type="none" w="med" len="med"/>
                    </a:lnB>
                  </a:tcPr>
                </a:tc>
                <a:tc>
                  <a: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lang="en-GB" sz="1100" b="1" i="0" kern="1200" dirty="0">
                          <a:solidFill>
                            <a:srgbClr val="000000"/>
                          </a:solidFill>
                          <a:effectLst/>
                          <a:latin typeface="Calibri Light" panose="020F0302020204030204" pitchFamily="34" charset="0"/>
                          <a:ea typeface="+mn-ea"/>
                          <a:cs typeface="+mn-cs"/>
                        </a:rPr>
                        <a:t>X</a:t>
                      </a:r>
                    </a:p>
                    <a:p>
                      <a:pPr algn="ctr" rtl="0" fontAlgn="base"/>
                      <a:endParaRPr lang="en-GB" sz="1100" b="1" i="0" dirty="0">
                        <a:solidFill>
                          <a:srgbClr val="000000"/>
                        </a:solidFill>
                        <a:effectLst/>
                        <a:latin typeface="Calibri Light" panose="020F0302020204030204" pitchFamily="34" charset="0"/>
                      </a:endParaRPr>
                    </a:p>
                  </a:txBody>
                  <a:tcPr>
                    <a:lnL w="9525" cap="flat" cmpd="sng" algn="ctr">
                      <a:solidFill>
                        <a:srgbClr val="D0890D"/>
                      </a:solidFill>
                      <a:prstDash val="solid"/>
                      <a:round/>
                      <a:headEnd type="none" w="med" len="med"/>
                      <a:tailEnd type="none" w="med" len="med"/>
                    </a:lnL>
                    <a:lnR w="9525" cap="flat" cmpd="sng" algn="ctr">
                      <a:solidFill>
                        <a:srgbClr val="10920D"/>
                      </a:solidFill>
                      <a:prstDash val="solid"/>
                      <a:round/>
                      <a:headEnd type="none" w="med" len="med"/>
                      <a:tailEnd type="none" w="med" len="med"/>
                    </a:lnR>
                    <a:lnT w="9525" cap="flat" cmpd="sng" algn="ctr">
                      <a:solidFill>
                        <a:srgbClr val="10920D"/>
                      </a:solidFill>
                      <a:prstDash val="solid"/>
                      <a:round/>
                      <a:headEnd type="none" w="med" len="med"/>
                      <a:tailEnd type="none" w="med" len="med"/>
                    </a:lnT>
                    <a:lnB w="9525" cap="flat" cmpd="sng" algn="ctr">
                      <a:solidFill>
                        <a:srgbClr val="10920D"/>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lang="en-GB" sz="1100" b="1" i="0" kern="1200" dirty="0">
                          <a:solidFill>
                            <a:srgbClr val="000000"/>
                          </a:solidFill>
                          <a:effectLst/>
                          <a:latin typeface="Calibri Light" panose="020F0302020204030204" pitchFamily="34" charset="0"/>
                          <a:ea typeface="+mn-ea"/>
                          <a:cs typeface="+mn-cs"/>
                        </a:rPr>
                        <a:t>X</a:t>
                      </a:r>
                    </a:p>
                    <a:p>
                      <a:pPr algn="ctr" rtl="0" fontAlgn="base"/>
                      <a:endParaRPr lang="en-GB" sz="1100" b="1" i="0" dirty="0">
                        <a:solidFill>
                          <a:srgbClr val="000000"/>
                        </a:solidFill>
                        <a:effectLst/>
                        <a:latin typeface="Calibri Light" panose="020F0302020204030204" pitchFamily="34" charset="0"/>
                      </a:endParaRPr>
                    </a:p>
                  </a:txBody>
                  <a:tcPr>
                    <a:lnL w="9525" cap="flat" cmpd="sng" algn="ctr">
                      <a:solidFill>
                        <a:srgbClr val="10920D"/>
                      </a:solidFill>
                      <a:prstDash val="solid"/>
                      <a:round/>
                      <a:headEnd type="none" w="med" len="med"/>
                      <a:tailEnd type="none" w="med" len="med"/>
                    </a:lnL>
                    <a:lnR w="9525" cap="flat" cmpd="sng" algn="ctr">
                      <a:solidFill>
                        <a:srgbClr val="909C0D"/>
                      </a:solidFill>
                      <a:prstDash val="solid"/>
                      <a:round/>
                      <a:headEnd type="none" w="med" len="med"/>
                      <a:tailEnd type="none" w="med" len="med"/>
                    </a:lnR>
                    <a:lnT w="9525" cap="flat" cmpd="sng" algn="ctr">
                      <a:solidFill>
                        <a:srgbClr val="909C0D"/>
                      </a:solidFill>
                      <a:prstDash val="solid"/>
                      <a:round/>
                      <a:headEnd type="none" w="med" len="med"/>
                      <a:tailEnd type="none" w="med" len="med"/>
                    </a:lnT>
                    <a:lnB w="9525" cap="flat" cmpd="sng" algn="ctr">
                      <a:solidFill>
                        <a:srgbClr val="909C0D"/>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lang="en-GB" sz="1100" b="1" i="0" kern="1200" dirty="0">
                          <a:solidFill>
                            <a:srgbClr val="000000"/>
                          </a:solidFill>
                          <a:effectLst/>
                          <a:latin typeface="Calibri Light" panose="020F0302020204030204" pitchFamily="34" charset="0"/>
                          <a:ea typeface="+mn-ea"/>
                          <a:cs typeface="+mn-cs"/>
                        </a:rPr>
                        <a:t>X</a:t>
                      </a:r>
                    </a:p>
                    <a:p>
                      <a:pPr algn="ctr" rtl="0" fontAlgn="base"/>
                      <a:endParaRPr lang="en-GB" sz="1100" b="1" i="0" dirty="0">
                        <a:solidFill>
                          <a:srgbClr val="000000"/>
                        </a:solidFill>
                        <a:effectLst/>
                        <a:latin typeface="Calibri Light" panose="020F0302020204030204" pitchFamily="34" charset="0"/>
                      </a:endParaRPr>
                    </a:p>
                  </a:txBody>
                  <a:tcPr>
                    <a:lnL w="9525" cap="flat" cmpd="sng" algn="ctr">
                      <a:solidFill>
                        <a:srgbClr val="909C0D"/>
                      </a:solidFill>
                      <a:prstDash val="solid"/>
                      <a:round/>
                      <a:headEnd type="none" w="med" len="med"/>
                      <a:tailEnd type="none" w="med" len="med"/>
                    </a:lnL>
                    <a:lnR w="9525" cap="flat" cmpd="sng" algn="ctr">
                      <a:solidFill>
                        <a:srgbClr val="D0930D"/>
                      </a:solidFill>
                      <a:prstDash val="solid"/>
                      <a:round/>
                      <a:headEnd type="none" w="med" len="med"/>
                      <a:tailEnd type="none" w="med" len="med"/>
                    </a:lnR>
                    <a:lnT w="9525" cap="flat" cmpd="sng" algn="ctr">
                      <a:solidFill>
                        <a:srgbClr val="D0930D"/>
                      </a:solidFill>
                      <a:prstDash val="solid"/>
                      <a:round/>
                      <a:headEnd type="none" w="med" len="med"/>
                      <a:tailEnd type="none" w="med" len="med"/>
                    </a:lnT>
                    <a:lnB w="9525" cap="flat" cmpd="sng" algn="ctr">
                      <a:solidFill>
                        <a:srgbClr val="D0930D"/>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680818526"/>
                  </a:ext>
                </a:extLst>
              </a:tr>
              <a:tr h="241111">
                <a:tc>
                  <a:txBody>
                    <a:bodyPr/>
                    <a:lstStyle/>
                    <a:p>
                      <a:pPr algn="just" rtl="0" fontAlgn="base"/>
                      <a:r>
                        <a:rPr lang="en-GB" sz="1100" b="1" i="0" dirty="0">
                          <a:solidFill>
                            <a:srgbClr val="000000"/>
                          </a:solidFill>
                          <a:effectLst/>
                          <a:latin typeface="Calibri Light" panose="020F0302020204030204" pitchFamily="34" charset="0"/>
                        </a:rPr>
                        <a:t>Poland  </a:t>
                      </a:r>
                      <a:endParaRPr lang="en-GB" b="1" i="0" dirty="0">
                        <a:effectLst/>
                      </a:endParaRPr>
                    </a:p>
                  </a:txBody>
                  <a:tcPr>
                    <a:lnL w="9525" cap="flat" cmpd="sng" algn="ctr">
                      <a:solidFill>
                        <a:srgbClr val="109C0D"/>
                      </a:solidFill>
                      <a:prstDash val="solid"/>
                      <a:round/>
                      <a:headEnd type="none" w="med" len="med"/>
                      <a:tailEnd type="none" w="med" len="med"/>
                    </a:lnL>
                    <a:lnR w="9525" cap="flat" cmpd="sng" algn="ctr">
                      <a:solidFill>
                        <a:srgbClr val="109C0D"/>
                      </a:solidFill>
                      <a:prstDash val="solid"/>
                      <a:round/>
                      <a:headEnd type="none" w="med" len="med"/>
                      <a:tailEnd type="none" w="med" len="med"/>
                    </a:lnR>
                    <a:lnT w="9525" cap="flat" cmpd="sng" algn="ctr">
                      <a:solidFill>
                        <a:srgbClr val="D0740D"/>
                      </a:solidFill>
                      <a:prstDash val="solid"/>
                      <a:round/>
                      <a:headEnd type="none" w="med" len="med"/>
                      <a:tailEnd type="none" w="med" len="med"/>
                    </a:lnT>
                    <a:lnB w="9525" cap="flat" cmpd="sng" algn="ctr">
                      <a:solidFill>
                        <a:srgbClr val="109C0D"/>
                      </a:solidFill>
                      <a:prstDash val="solid"/>
                      <a:round/>
                      <a:headEnd type="none" w="med" len="med"/>
                      <a:tailEnd type="none" w="med" len="med"/>
                    </a:lnB>
                  </a:tcPr>
                </a:tc>
                <a:tc>
                  <a:txBody>
                    <a:bodyPr/>
                    <a:lstStyle/>
                    <a:p>
                      <a:pPr algn="ctr" rtl="0" fontAlgn="base"/>
                      <a:r>
                        <a:rPr lang="en-GB" sz="1100" b="1" i="0">
                          <a:solidFill>
                            <a:srgbClr val="000000"/>
                          </a:solidFill>
                          <a:effectLst/>
                          <a:latin typeface="Calibri Light" panose="020F0302020204030204" pitchFamily="34" charset="0"/>
                        </a:rPr>
                        <a:t>X</a:t>
                      </a:r>
                      <a:r>
                        <a:rPr lang="en-GB" sz="1100" b="0" i="0">
                          <a:solidFill>
                            <a:srgbClr val="000000"/>
                          </a:solidFill>
                          <a:effectLst/>
                          <a:latin typeface="Calibri Light" panose="020F0302020204030204" pitchFamily="34" charset="0"/>
                        </a:rPr>
                        <a:t> </a:t>
                      </a:r>
                      <a:endParaRPr lang="en-GB" b="0" i="0">
                        <a:effectLst/>
                      </a:endParaRPr>
                    </a:p>
                  </a:txBody>
                  <a:tcPr>
                    <a:lnL w="9525" cap="flat" cmpd="sng" algn="ctr">
                      <a:solidFill>
                        <a:srgbClr val="109C0D"/>
                      </a:solidFill>
                      <a:prstDash val="solid"/>
                      <a:round/>
                      <a:headEnd type="none" w="med" len="med"/>
                      <a:tailEnd type="none" w="med" len="med"/>
                    </a:lnL>
                    <a:lnR w="9525" cap="flat" cmpd="sng" algn="ctr">
                      <a:solidFill>
                        <a:srgbClr val="10A30D"/>
                      </a:solidFill>
                      <a:prstDash val="solid"/>
                      <a:round/>
                      <a:headEnd type="none" w="med" len="med"/>
                      <a:tailEnd type="none" w="med" len="med"/>
                    </a:lnR>
                    <a:lnT w="9525" cap="flat" cmpd="sng" algn="ctr">
                      <a:solidFill>
                        <a:srgbClr val="D0830D"/>
                      </a:solidFill>
                      <a:prstDash val="solid"/>
                      <a:round/>
                      <a:headEnd type="none" w="med" len="med"/>
                      <a:tailEnd type="none" w="med" len="med"/>
                    </a:lnT>
                    <a:lnB w="9525" cap="flat" cmpd="sng" algn="ctr">
                      <a:solidFill>
                        <a:srgbClr val="10A30D"/>
                      </a:solidFill>
                      <a:prstDash val="solid"/>
                      <a:round/>
                      <a:headEnd type="none" w="med" len="med"/>
                      <a:tailEnd type="none" w="med" len="med"/>
                    </a:lnB>
                    <a:solidFill>
                      <a:srgbClr val="E2EFD9"/>
                    </a:solidFill>
                  </a:tcPr>
                </a:tc>
                <a:tc>
                  <a:txBody>
                    <a:bodyPr/>
                    <a:lstStyle/>
                    <a:p>
                      <a:pPr algn="ctr" rtl="0" fontAlgn="base"/>
                      <a:r>
                        <a:rPr lang="en-GB" sz="1100" b="1" i="0">
                          <a:solidFill>
                            <a:srgbClr val="000000"/>
                          </a:solidFill>
                          <a:effectLst/>
                          <a:latin typeface="Calibri Light" panose="020F0302020204030204" pitchFamily="34" charset="0"/>
                        </a:rPr>
                        <a:t>X</a:t>
                      </a:r>
                      <a:r>
                        <a:rPr lang="en-GB" sz="1100" b="0" i="0">
                          <a:solidFill>
                            <a:srgbClr val="000000"/>
                          </a:solidFill>
                          <a:effectLst/>
                          <a:latin typeface="Calibri Light" panose="020F0302020204030204" pitchFamily="34" charset="0"/>
                        </a:rPr>
                        <a:t> </a:t>
                      </a:r>
                      <a:endParaRPr lang="en-GB" b="0" i="0">
                        <a:effectLst/>
                      </a:endParaRPr>
                    </a:p>
                  </a:txBody>
                  <a:tcPr>
                    <a:lnL w="9525" cap="flat" cmpd="sng" algn="ctr">
                      <a:solidFill>
                        <a:srgbClr val="10A30D"/>
                      </a:solidFill>
                      <a:prstDash val="solid"/>
                      <a:round/>
                      <a:headEnd type="none" w="med" len="med"/>
                      <a:tailEnd type="none" w="med" len="med"/>
                    </a:lnL>
                    <a:lnR w="9525" cap="flat" cmpd="sng" algn="ctr">
                      <a:solidFill>
                        <a:srgbClr val="50A40D"/>
                      </a:solidFill>
                      <a:prstDash val="solid"/>
                      <a:round/>
                      <a:headEnd type="none" w="med" len="med"/>
                      <a:tailEnd type="none" w="med" len="med"/>
                    </a:lnR>
                    <a:lnT w="9525" cap="flat" cmpd="sng" algn="ctr">
                      <a:solidFill>
                        <a:srgbClr val="508D0D"/>
                      </a:solidFill>
                      <a:prstDash val="solid"/>
                      <a:round/>
                      <a:headEnd type="none" w="med" len="med"/>
                      <a:tailEnd type="none" w="med" len="med"/>
                    </a:lnT>
                    <a:lnB w="9525" cap="flat" cmpd="sng" algn="ctr">
                      <a:solidFill>
                        <a:srgbClr val="50A40D"/>
                      </a:solidFill>
                      <a:prstDash val="solid"/>
                      <a:round/>
                      <a:headEnd type="none" w="med" len="med"/>
                      <a:tailEnd type="none" w="med" len="med"/>
                    </a:lnB>
                    <a:solidFill>
                      <a:srgbClr val="E2EFD9"/>
                    </a:solidFill>
                  </a:tcPr>
                </a:tc>
                <a:tc>
                  <a:txBody>
                    <a:bodyPr/>
                    <a:lstStyle/>
                    <a:p>
                      <a:pPr algn="ctr" rtl="0" fontAlgn="base"/>
                      <a:r>
                        <a:rPr lang="en-GB" sz="1100" b="1" i="0">
                          <a:solidFill>
                            <a:srgbClr val="000000"/>
                          </a:solidFill>
                          <a:effectLst/>
                          <a:latin typeface="Calibri Light" panose="020F0302020204030204" pitchFamily="34" charset="0"/>
                        </a:rPr>
                        <a:t>X</a:t>
                      </a:r>
                      <a:r>
                        <a:rPr lang="en-GB" sz="1100" b="0" i="0">
                          <a:solidFill>
                            <a:srgbClr val="000000"/>
                          </a:solidFill>
                          <a:effectLst/>
                          <a:latin typeface="Calibri Light" panose="020F0302020204030204" pitchFamily="34" charset="0"/>
                        </a:rPr>
                        <a:t> </a:t>
                      </a:r>
                      <a:endParaRPr lang="en-GB" b="0" i="0">
                        <a:effectLst/>
                      </a:endParaRPr>
                    </a:p>
                  </a:txBody>
                  <a:tcPr>
                    <a:lnL w="9525" cap="flat" cmpd="sng" algn="ctr">
                      <a:solidFill>
                        <a:srgbClr val="50A40D"/>
                      </a:solidFill>
                      <a:prstDash val="solid"/>
                      <a:round/>
                      <a:headEnd type="none" w="med" len="med"/>
                      <a:tailEnd type="none" w="med" len="med"/>
                    </a:lnL>
                    <a:lnR w="9525" cap="flat" cmpd="sng" algn="ctr">
                      <a:solidFill>
                        <a:srgbClr val="10AC0D"/>
                      </a:solidFill>
                      <a:prstDash val="solid"/>
                      <a:round/>
                      <a:headEnd type="none" w="med" len="med"/>
                      <a:tailEnd type="none" w="med" len="med"/>
                    </a:lnR>
                    <a:lnT w="9525" cap="flat" cmpd="sng" algn="ctr">
                      <a:solidFill>
                        <a:srgbClr val="D0890D"/>
                      </a:solidFill>
                      <a:prstDash val="solid"/>
                      <a:round/>
                      <a:headEnd type="none" w="med" len="med"/>
                      <a:tailEnd type="none" w="med" len="med"/>
                    </a:lnT>
                    <a:lnB w="9525" cap="flat" cmpd="sng" algn="ctr">
                      <a:solidFill>
                        <a:srgbClr val="10AC0D"/>
                      </a:solidFill>
                      <a:prstDash val="solid"/>
                      <a:round/>
                      <a:headEnd type="none" w="med" len="med"/>
                      <a:tailEnd type="none" w="med" len="med"/>
                    </a:lnB>
                    <a:solidFill>
                      <a:srgbClr val="E2EFD9"/>
                    </a:solidFill>
                  </a:tcPr>
                </a:tc>
                <a:tc>
                  <a:txBody>
                    <a:bodyPr/>
                    <a:lstStyle/>
                    <a:p>
                      <a:pPr algn="ctr" rtl="0" fontAlgn="base"/>
                      <a:r>
                        <a:rPr lang="en-GB" sz="1100" b="1" i="0" dirty="0">
                          <a:solidFill>
                            <a:srgbClr val="000000"/>
                          </a:solidFill>
                          <a:effectLst/>
                          <a:latin typeface="Calibri Light" panose="020F0302020204030204" pitchFamily="34" charset="0"/>
                        </a:rPr>
                        <a:t>X</a:t>
                      </a:r>
                      <a:r>
                        <a:rPr lang="en-GB" sz="1100" b="0" i="0" dirty="0">
                          <a:solidFill>
                            <a:srgbClr val="000000"/>
                          </a:solidFill>
                          <a:effectLst/>
                          <a:latin typeface="Calibri Light" panose="020F0302020204030204" pitchFamily="34" charset="0"/>
                        </a:rPr>
                        <a:t> </a:t>
                      </a:r>
                      <a:endParaRPr lang="en-GB" b="0" i="0" dirty="0">
                        <a:effectLst/>
                      </a:endParaRPr>
                    </a:p>
                  </a:txBody>
                  <a:tcPr>
                    <a:lnL w="9525" cap="flat" cmpd="sng" algn="ctr">
                      <a:solidFill>
                        <a:srgbClr val="10AC0D"/>
                      </a:solidFill>
                      <a:prstDash val="solid"/>
                      <a:round/>
                      <a:headEnd type="none" w="med" len="med"/>
                      <a:tailEnd type="none" w="med" len="med"/>
                    </a:lnL>
                    <a:lnR w="9525" cap="flat" cmpd="sng" algn="ctr">
                      <a:solidFill>
                        <a:srgbClr val="10BB0D"/>
                      </a:solidFill>
                      <a:prstDash val="solid"/>
                      <a:round/>
                      <a:headEnd type="none" w="med" len="med"/>
                      <a:tailEnd type="none" w="med" len="med"/>
                    </a:lnR>
                    <a:lnT w="9525" cap="flat" cmpd="sng" algn="ctr">
                      <a:solidFill>
                        <a:srgbClr val="10920D"/>
                      </a:solidFill>
                      <a:prstDash val="solid"/>
                      <a:round/>
                      <a:headEnd type="none" w="med" len="med"/>
                      <a:tailEnd type="none" w="med" len="med"/>
                    </a:lnT>
                    <a:lnB w="9525" cap="flat" cmpd="sng" algn="ctr">
                      <a:solidFill>
                        <a:srgbClr val="10BB0D"/>
                      </a:solidFill>
                      <a:prstDash val="solid"/>
                      <a:round/>
                      <a:headEnd type="none" w="med" len="med"/>
                      <a:tailEnd type="none" w="med" len="med"/>
                    </a:lnB>
                    <a:solidFill>
                      <a:srgbClr val="E2EFD9"/>
                    </a:solidFill>
                  </a:tcPr>
                </a:tc>
                <a:tc>
                  <a:txBody>
                    <a:bodyPr/>
                    <a:lstStyle/>
                    <a:p>
                      <a:pPr algn="ctr" rtl="0" fontAlgn="base"/>
                      <a:r>
                        <a:rPr lang="en-GB" sz="1100" b="1" i="0" dirty="0">
                          <a:solidFill>
                            <a:srgbClr val="000000"/>
                          </a:solidFill>
                          <a:effectLst/>
                          <a:latin typeface="Calibri Light" panose="020F0302020204030204" pitchFamily="34" charset="0"/>
                        </a:rPr>
                        <a:t>X</a:t>
                      </a:r>
                      <a:r>
                        <a:rPr lang="en-GB" sz="1100" b="0" i="0" dirty="0">
                          <a:solidFill>
                            <a:srgbClr val="000000"/>
                          </a:solidFill>
                          <a:effectLst/>
                          <a:latin typeface="Calibri Light" panose="020F0302020204030204" pitchFamily="34" charset="0"/>
                        </a:rPr>
                        <a:t> </a:t>
                      </a:r>
                      <a:endParaRPr lang="en-GB" b="0" i="0" dirty="0">
                        <a:effectLst/>
                      </a:endParaRPr>
                    </a:p>
                  </a:txBody>
                  <a:tcPr>
                    <a:lnL w="9525" cap="flat" cmpd="sng" algn="ctr">
                      <a:solidFill>
                        <a:srgbClr val="10BB0D"/>
                      </a:solidFill>
                      <a:prstDash val="solid"/>
                      <a:round/>
                      <a:headEnd type="none" w="med" len="med"/>
                      <a:tailEnd type="none" w="med" len="med"/>
                    </a:lnL>
                    <a:lnR w="9525" cap="flat" cmpd="sng" algn="ctr">
                      <a:solidFill>
                        <a:srgbClr val="90B50D"/>
                      </a:solidFill>
                      <a:prstDash val="solid"/>
                      <a:round/>
                      <a:headEnd type="none" w="med" len="med"/>
                      <a:tailEnd type="none" w="med" len="med"/>
                    </a:lnR>
                    <a:lnT w="9525" cap="flat" cmpd="sng" algn="ctr">
                      <a:solidFill>
                        <a:srgbClr val="909C0D"/>
                      </a:solidFill>
                      <a:prstDash val="solid"/>
                      <a:round/>
                      <a:headEnd type="none" w="med" len="med"/>
                      <a:tailEnd type="none" w="med" len="med"/>
                    </a:lnT>
                    <a:lnB w="9525" cap="flat" cmpd="sng" algn="ctr">
                      <a:solidFill>
                        <a:srgbClr val="90B50D"/>
                      </a:solidFill>
                      <a:prstDash val="solid"/>
                      <a:round/>
                      <a:headEnd type="none" w="med" len="med"/>
                      <a:tailEnd type="none" w="med" len="med"/>
                    </a:lnB>
                    <a:solidFill>
                      <a:srgbClr val="E2EFD9"/>
                    </a:solidFill>
                  </a:tcPr>
                </a:tc>
                <a:tc>
                  <a:txBody>
                    <a:bodyPr/>
                    <a:lstStyle/>
                    <a:p>
                      <a:pPr algn="ctr" rtl="0" fontAlgn="base"/>
                      <a:r>
                        <a:rPr lang="en-GB" sz="1100" b="1" i="0" dirty="0">
                          <a:solidFill>
                            <a:srgbClr val="000000"/>
                          </a:solidFill>
                          <a:effectLst/>
                          <a:latin typeface="Calibri Light" panose="020F0302020204030204" pitchFamily="34" charset="0"/>
                        </a:rPr>
                        <a:t>X</a:t>
                      </a:r>
                      <a:r>
                        <a:rPr lang="en-GB" sz="1100" b="0" i="0" dirty="0">
                          <a:solidFill>
                            <a:srgbClr val="000000"/>
                          </a:solidFill>
                          <a:effectLst/>
                          <a:latin typeface="Calibri Light" panose="020F0302020204030204" pitchFamily="34" charset="0"/>
                        </a:rPr>
                        <a:t> </a:t>
                      </a:r>
                      <a:endParaRPr lang="en-GB" b="0" i="0" dirty="0">
                        <a:effectLst/>
                      </a:endParaRPr>
                    </a:p>
                  </a:txBody>
                  <a:tcPr>
                    <a:lnL w="9525" cap="flat" cmpd="sng" algn="ctr">
                      <a:solidFill>
                        <a:srgbClr val="90B50D"/>
                      </a:solidFill>
                      <a:prstDash val="solid"/>
                      <a:round/>
                      <a:headEnd type="none" w="med" len="med"/>
                      <a:tailEnd type="none" w="med" len="med"/>
                    </a:lnL>
                    <a:lnR w="9525" cap="flat" cmpd="sng" algn="ctr">
                      <a:solidFill>
                        <a:srgbClr val="D0B10D"/>
                      </a:solidFill>
                      <a:prstDash val="solid"/>
                      <a:round/>
                      <a:headEnd type="none" w="med" len="med"/>
                      <a:tailEnd type="none" w="med" len="med"/>
                    </a:lnR>
                    <a:lnT w="9525" cap="flat" cmpd="sng" algn="ctr">
                      <a:solidFill>
                        <a:srgbClr val="D0930D"/>
                      </a:solidFill>
                      <a:prstDash val="solid"/>
                      <a:round/>
                      <a:headEnd type="none" w="med" len="med"/>
                      <a:tailEnd type="none" w="med" len="med"/>
                    </a:lnT>
                    <a:lnB w="9525" cap="flat" cmpd="sng" algn="ctr">
                      <a:solidFill>
                        <a:srgbClr val="D0B10D"/>
                      </a:solidFill>
                      <a:prstDash val="solid"/>
                      <a:round/>
                      <a:headEnd type="none" w="med" len="med"/>
                      <a:tailEnd type="none" w="med" len="med"/>
                    </a:lnB>
                    <a:solidFill>
                      <a:srgbClr val="E2EFD9"/>
                    </a:solidFill>
                  </a:tcPr>
                </a:tc>
                <a:extLst>
                  <a:ext uri="{0D108BD9-81ED-4DB2-BD59-A6C34878D82A}">
                    <a16:rowId xmlns:a16="http://schemas.microsoft.com/office/drawing/2014/main" val="2490963982"/>
                  </a:ext>
                </a:extLst>
              </a:tr>
            </a:tbl>
          </a:graphicData>
        </a:graphic>
      </p:graphicFrame>
      <p:sp>
        <p:nvSpPr>
          <p:cNvPr id="2" name="Slide Number Placeholder 1"/>
          <p:cNvSpPr>
            <a:spLocks noGrp="1"/>
          </p:cNvSpPr>
          <p:nvPr>
            <p:ph type="sldNum" sz="quarter" idx="4"/>
          </p:nvPr>
        </p:nvSpPr>
        <p:spPr/>
        <p:txBody>
          <a:bodyPr/>
          <a:lstStyle/>
          <a:p>
            <a:fld id="{1C0CC0F3-E61D-6543-9B4D-7D7FDFFE389F}" type="slidenum">
              <a:rPr lang="fr-FR" smtClean="0"/>
              <a:pPr/>
              <a:t>10</a:t>
            </a:fld>
            <a:endParaRPr lang="fr-FR"/>
          </a:p>
        </p:txBody>
      </p:sp>
    </p:spTree>
    <p:extLst>
      <p:ext uri="{BB962C8B-B14F-4D97-AF65-F5344CB8AC3E}">
        <p14:creationId xmlns:p14="http://schemas.microsoft.com/office/powerpoint/2010/main" val="1415397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2192899B-75B5-4504-BE98-2E1DD90CF51F}"/>
              </a:ext>
            </a:extLst>
          </p:cNvPr>
          <p:cNvSpPr txBox="1">
            <a:spLocks noGrp="1"/>
          </p:cNvSpPr>
          <p:nvPr>
            <p:ph type="title" idx="4294967295"/>
          </p:nvPr>
        </p:nvSpPr>
        <p:spPr>
          <a:xfrm>
            <a:off x="816981" y="476568"/>
            <a:ext cx="7510037" cy="10712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457200" rtl="0" eaLnBrk="1" latinLnBrk="0" hangingPunct="1">
              <a:spcBef>
                <a:spcPct val="20000"/>
              </a:spcBef>
              <a:buFont typeface="Arial"/>
              <a:buNone/>
              <a:defRPr sz="3200" b="1" kern="1200" baseline="0">
                <a:solidFill>
                  <a:schemeClr val="tx1"/>
                </a:solidFill>
                <a:latin typeface="DIN-RegularAlternate"/>
                <a:ea typeface="+mn-ea"/>
                <a:cs typeface="DIN-RegularAlternate"/>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just" defTabSz="457200" rtl="0" eaLnBrk="1" fontAlgn="auto" latinLnBrk="0" hangingPunct="1">
              <a:lnSpc>
                <a:spcPct val="100000"/>
              </a:lnSpc>
              <a:spcBef>
                <a:spcPct val="20000"/>
              </a:spcBef>
              <a:spcAft>
                <a:spcPts val="0"/>
              </a:spcAft>
              <a:buClrTx/>
              <a:buSzTx/>
              <a:buFont typeface="Arial"/>
              <a:buNone/>
              <a:tabLst/>
              <a:defRPr/>
            </a:pPr>
            <a:r>
              <a:rPr kumimoji="0" lang="en-GB" sz="3600" b="1" i="0" u="none" strike="noStrike" kern="1200" cap="none" spc="0" normalizeH="0" baseline="0" noProof="0" dirty="0">
                <a:ln>
                  <a:noFill/>
                </a:ln>
                <a:solidFill>
                  <a:schemeClr val="tx1"/>
                </a:solidFill>
                <a:effectLst/>
                <a:uLnTx/>
                <a:uFillTx/>
                <a:latin typeface="DIN-RegularAlternate"/>
                <a:ea typeface="+mn-ea"/>
                <a:cs typeface="DIN-RegularAlternate"/>
              </a:rPr>
              <a:t>Preliminary mapping results (II)</a:t>
            </a:r>
            <a:endParaRPr kumimoji="0" lang="en-US" sz="3600" b="1" i="0" u="none" strike="noStrike" kern="1200" cap="none" spc="0" normalizeH="0" baseline="0" noProof="0" dirty="0">
              <a:ln>
                <a:noFill/>
              </a:ln>
              <a:solidFill>
                <a:schemeClr val="tx1"/>
              </a:solidFill>
              <a:effectLst/>
              <a:uLnTx/>
              <a:uFillTx/>
              <a:latin typeface="DIN-RegularAlternate"/>
              <a:ea typeface="+mn-ea"/>
              <a:cs typeface="DIN-RegularAlternate"/>
            </a:endParaRPr>
          </a:p>
        </p:txBody>
      </p:sp>
      <p:sp>
        <p:nvSpPr>
          <p:cNvPr id="9" name="Text Placeholder 4">
            <a:extLst>
              <a:ext uri="{FF2B5EF4-FFF2-40B4-BE49-F238E27FC236}">
                <a16:creationId xmlns:a16="http://schemas.microsoft.com/office/drawing/2014/main" id="{3CEA6ADD-0E95-4BF6-A345-DF73B7D3CE59}"/>
              </a:ext>
            </a:extLst>
          </p:cNvPr>
          <p:cNvSpPr txBox="1">
            <a:spLocks/>
          </p:cNvSpPr>
          <p:nvPr/>
        </p:nvSpPr>
        <p:spPr>
          <a:xfrm>
            <a:off x="816981" y="1044550"/>
            <a:ext cx="7510037" cy="1071260"/>
          </a:xfrm>
          <a:prstGeom prst="rect">
            <a:avLst/>
          </a:prstGeom>
        </p:spPr>
        <p:txBody>
          <a:bodyPr vert="horz" lIns="91440" tIns="45720" rIns="91440" bIns="45720" anchor="t">
            <a:noAutofit/>
          </a:bodyPr>
          <a:lstStyle>
            <a:lvl1pPr marL="0" indent="0" algn="l" defTabSz="457200" rtl="0" eaLnBrk="1" latinLnBrk="0" hangingPunct="1">
              <a:spcBef>
                <a:spcPct val="20000"/>
              </a:spcBef>
              <a:buFont typeface="Arial"/>
              <a:buNone/>
              <a:defRPr sz="3200" b="1" kern="1200" baseline="0">
                <a:solidFill>
                  <a:schemeClr val="tx1"/>
                </a:solidFill>
                <a:latin typeface="DIN-RegularAlternate"/>
                <a:ea typeface="+mn-ea"/>
                <a:cs typeface="DIN-RegularAlternate"/>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n-GB" sz="2800" b="0" i="1" dirty="0"/>
              <a:t>Administrative procedures </a:t>
            </a:r>
            <a:endParaRPr lang="en-US" sz="2800" b="0" i="1" dirty="0"/>
          </a:p>
        </p:txBody>
      </p:sp>
      <p:graphicFrame>
        <p:nvGraphicFramePr>
          <p:cNvPr id="3" name="Tableau 2">
            <a:extLst>
              <a:ext uri="{FF2B5EF4-FFF2-40B4-BE49-F238E27FC236}">
                <a16:creationId xmlns:a16="http://schemas.microsoft.com/office/drawing/2014/main" id="{C8D3E50A-F373-4018-AFDB-08E82B5F780A}"/>
              </a:ext>
            </a:extLst>
          </p:cNvPr>
          <p:cNvGraphicFramePr>
            <a:graphicFrameLocks noGrp="1"/>
          </p:cNvGraphicFramePr>
          <p:nvPr>
            <p:extLst>
              <p:ext uri="{D42A27DB-BD31-4B8C-83A1-F6EECF244321}">
                <p14:modId xmlns:p14="http://schemas.microsoft.com/office/powerpoint/2010/main" val="2483587894"/>
              </p:ext>
            </p:extLst>
          </p:nvPr>
        </p:nvGraphicFramePr>
        <p:xfrm>
          <a:off x="749300" y="1788445"/>
          <a:ext cx="7216024" cy="3133888"/>
        </p:xfrm>
        <a:graphic>
          <a:graphicData uri="http://schemas.openxmlformats.org/drawingml/2006/table">
            <a:tbl>
              <a:tblPr firstRow="1"/>
              <a:tblGrid>
                <a:gridCol w="824695">
                  <a:extLst>
                    <a:ext uri="{9D8B030D-6E8A-4147-A177-3AD203B41FA5}">
                      <a16:colId xmlns:a16="http://schemas.microsoft.com/office/drawing/2014/main" val="1299667049"/>
                    </a:ext>
                  </a:extLst>
                </a:gridCol>
                <a:gridCol w="993662">
                  <a:extLst>
                    <a:ext uri="{9D8B030D-6E8A-4147-A177-3AD203B41FA5}">
                      <a16:colId xmlns:a16="http://schemas.microsoft.com/office/drawing/2014/main" val="693132711"/>
                    </a:ext>
                  </a:extLst>
                </a:gridCol>
                <a:gridCol w="969127">
                  <a:extLst>
                    <a:ext uri="{9D8B030D-6E8A-4147-A177-3AD203B41FA5}">
                      <a16:colId xmlns:a16="http://schemas.microsoft.com/office/drawing/2014/main" val="495185251"/>
                    </a:ext>
                  </a:extLst>
                </a:gridCol>
                <a:gridCol w="1226741">
                  <a:extLst>
                    <a:ext uri="{9D8B030D-6E8A-4147-A177-3AD203B41FA5}">
                      <a16:colId xmlns:a16="http://schemas.microsoft.com/office/drawing/2014/main" val="3087022466"/>
                    </a:ext>
                  </a:extLst>
                </a:gridCol>
                <a:gridCol w="920057">
                  <a:extLst>
                    <a:ext uri="{9D8B030D-6E8A-4147-A177-3AD203B41FA5}">
                      <a16:colId xmlns:a16="http://schemas.microsoft.com/office/drawing/2014/main" val="904688305"/>
                    </a:ext>
                  </a:extLst>
                </a:gridCol>
                <a:gridCol w="870988">
                  <a:extLst>
                    <a:ext uri="{9D8B030D-6E8A-4147-A177-3AD203B41FA5}">
                      <a16:colId xmlns:a16="http://schemas.microsoft.com/office/drawing/2014/main" val="2499158676"/>
                    </a:ext>
                  </a:extLst>
                </a:gridCol>
                <a:gridCol w="1410754">
                  <a:extLst>
                    <a:ext uri="{9D8B030D-6E8A-4147-A177-3AD203B41FA5}">
                      <a16:colId xmlns:a16="http://schemas.microsoft.com/office/drawing/2014/main" val="4119316421"/>
                    </a:ext>
                  </a:extLst>
                </a:gridCol>
              </a:tblGrid>
              <a:tr h="1162428">
                <a:tc>
                  <a:txBody>
                    <a:bodyPr/>
                    <a:lstStyle/>
                    <a:p>
                      <a:pPr algn="just" rtl="0" fontAlgn="base"/>
                      <a:r>
                        <a:rPr lang="en-GB" sz="1000" b="0" i="0">
                          <a:solidFill>
                            <a:srgbClr val="000000"/>
                          </a:solidFill>
                          <a:effectLst/>
                          <a:latin typeface="Calibri Light" panose="020F0302020204030204" pitchFamily="34" charset="0"/>
                        </a:rPr>
                        <a:t> </a:t>
                      </a:r>
                    </a:p>
                  </a:txBody>
                  <a:tcPr>
                    <a:lnL w="9525" cap="flat" cmpd="sng" algn="ctr">
                      <a:solidFill>
                        <a:srgbClr val="2029CA"/>
                      </a:solidFill>
                      <a:prstDash val="solid"/>
                      <a:round/>
                      <a:headEnd type="none" w="med" len="med"/>
                      <a:tailEnd type="none" w="med" len="med"/>
                    </a:lnL>
                    <a:lnR w="9525" cap="flat" cmpd="sng" algn="ctr">
                      <a:solidFill>
                        <a:srgbClr val="2029CA"/>
                      </a:solidFill>
                      <a:prstDash val="solid"/>
                      <a:round/>
                      <a:headEnd type="none" w="med" len="med"/>
                      <a:tailEnd type="none" w="med" len="med"/>
                    </a:lnR>
                    <a:lnT w="9525" cap="flat" cmpd="sng" algn="ctr">
                      <a:solidFill>
                        <a:srgbClr val="2029CA"/>
                      </a:solidFill>
                      <a:prstDash val="solid"/>
                      <a:round/>
                      <a:headEnd type="none" w="med" len="med"/>
                      <a:tailEnd type="none" w="med" len="med"/>
                    </a:lnT>
                    <a:lnB w="9525" cap="flat" cmpd="sng" algn="ctr">
                      <a:solidFill>
                        <a:srgbClr val="2029CA"/>
                      </a:solidFill>
                      <a:prstDash val="solid"/>
                      <a:round/>
                      <a:headEnd type="none" w="med" len="med"/>
                      <a:tailEnd type="none" w="med" len="med"/>
                    </a:lnB>
                  </a:tcPr>
                </a:tc>
                <a:tc>
                  <a:txBody>
                    <a:bodyPr/>
                    <a:lstStyle/>
                    <a:p>
                      <a:pPr algn="l" rtl="0" fontAlgn="base"/>
                      <a:r>
                        <a:rPr lang="en-US" sz="1000" b="0" i="0">
                          <a:solidFill>
                            <a:srgbClr val="000000"/>
                          </a:solidFill>
                          <a:effectLst/>
                          <a:latin typeface="Calibri Light" panose="020F0302020204030204" pitchFamily="34" charset="0"/>
                        </a:rPr>
                        <a:t>Bringing proceedings  to court, on behalf or in support of an individual worker </a:t>
                      </a:r>
                      <a:endParaRPr lang="en-US" b="0" i="0">
                        <a:effectLst/>
                      </a:endParaRPr>
                    </a:p>
                  </a:txBody>
                  <a:tcPr>
                    <a:lnL w="9525" cap="flat" cmpd="sng" algn="ctr">
                      <a:solidFill>
                        <a:srgbClr val="2029CA"/>
                      </a:solidFill>
                      <a:prstDash val="solid"/>
                      <a:round/>
                      <a:headEnd type="none" w="med" len="med"/>
                      <a:tailEnd type="none" w="med" len="med"/>
                    </a:lnL>
                    <a:lnR w="9525" cap="flat" cmpd="sng" algn="ctr">
                      <a:solidFill>
                        <a:srgbClr val="602DCA"/>
                      </a:solidFill>
                      <a:prstDash val="solid"/>
                      <a:round/>
                      <a:headEnd type="none" w="med" len="med"/>
                      <a:tailEnd type="none" w="med" len="med"/>
                    </a:lnR>
                    <a:lnT w="9525" cap="flat" cmpd="sng" algn="ctr">
                      <a:solidFill>
                        <a:srgbClr val="602DCA"/>
                      </a:solidFill>
                      <a:prstDash val="solid"/>
                      <a:round/>
                      <a:headEnd type="none" w="med" len="med"/>
                      <a:tailEnd type="none" w="med" len="med"/>
                    </a:lnT>
                    <a:lnB w="9525" cap="flat" cmpd="sng" algn="ctr">
                      <a:solidFill>
                        <a:srgbClr val="602DCA"/>
                      </a:solidFill>
                      <a:prstDash val="solid"/>
                      <a:round/>
                      <a:headEnd type="none" w="med" len="med"/>
                      <a:tailEnd type="none" w="med" len="med"/>
                    </a:lnB>
                  </a:tcPr>
                </a:tc>
                <a:tc>
                  <a:txBody>
                    <a:bodyPr/>
                    <a:lstStyle/>
                    <a:p>
                      <a:pPr algn="l" rtl="0" fontAlgn="base"/>
                      <a:r>
                        <a:rPr lang="en-US" sz="1000" b="0" i="0">
                          <a:solidFill>
                            <a:srgbClr val="000000"/>
                          </a:solidFill>
                          <a:effectLst/>
                          <a:latin typeface="Calibri Light" panose="020F0302020204030204" pitchFamily="34" charset="0"/>
                        </a:rPr>
                        <a:t>Bringing proceedings to court,  on behalf or in support of several worker </a:t>
                      </a:r>
                      <a:endParaRPr lang="en-US" b="0" i="0">
                        <a:effectLst/>
                      </a:endParaRPr>
                    </a:p>
                  </a:txBody>
                  <a:tcPr>
                    <a:lnL w="9525" cap="flat" cmpd="sng" algn="ctr">
                      <a:solidFill>
                        <a:srgbClr val="602DCA"/>
                      </a:solidFill>
                      <a:prstDash val="solid"/>
                      <a:round/>
                      <a:headEnd type="none" w="med" len="med"/>
                      <a:tailEnd type="none" w="med" len="med"/>
                    </a:lnL>
                    <a:lnR w="9525" cap="flat" cmpd="sng" algn="ctr">
                      <a:solidFill>
                        <a:srgbClr val="2029CA"/>
                      </a:solidFill>
                      <a:prstDash val="solid"/>
                      <a:round/>
                      <a:headEnd type="none" w="med" len="med"/>
                      <a:tailEnd type="none" w="med" len="med"/>
                    </a:lnR>
                    <a:lnT w="9525" cap="flat" cmpd="sng" algn="ctr">
                      <a:solidFill>
                        <a:srgbClr val="2029CA"/>
                      </a:solidFill>
                      <a:prstDash val="solid"/>
                      <a:round/>
                      <a:headEnd type="none" w="med" len="med"/>
                      <a:tailEnd type="none" w="med" len="med"/>
                    </a:lnT>
                    <a:lnB w="9525" cap="flat" cmpd="sng" algn="ctr">
                      <a:solidFill>
                        <a:srgbClr val="2029CA"/>
                      </a:solidFill>
                      <a:prstDash val="solid"/>
                      <a:round/>
                      <a:headEnd type="none" w="med" len="med"/>
                      <a:tailEnd type="none" w="med" len="med"/>
                    </a:lnB>
                  </a:tcPr>
                </a:tc>
                <a:tc>
                  <a:txBody>
                    <a:bodyPr/>
                    <a:lstStyle/>
                    <a:p>
                      <a:pPr algn="l" rtl="0" fontAlgn="base"/>
                      <a:r>
                        <a:rPr lang="en-US" sz="1000" b="0" i="0">
                          <a:solidFill>
                            <a:srgbClr val="000000"/>
                          </a:solidFill>
                          <a:effectLst/>
                          <a:latin typeface="Calibri Light" panose="020F0302020204030204" pitchFamily="34" charset="0"/>
                        </a:rPr>
                        <a:t>Bringing proceedings to courts with no identifiable victims to court </a:t>
                      </a:r>
                      <a:endParaRPr lang="en-US" b="0" i="0">
                        <a:effectLst/>
                      </a:endParaRPr>
                    </a:p>
                  </a:txBody>
                  <a:tcPr>
                    <a:lnL w="9525" cap="flat" cmpd="sng" algn="ctr">
                      <a:solidFill>
                        <a:srgbClr val="2029CA"/>
                      </a:solidFill>
                      <a:prstDash val="solid"/>
                      <a:round/>
                      <a:headEnd type="none" w="med" len="med"/>
                      <a:tailEnd type="none" w="med" len="med"/>
                    </a:lnL>
                    <a:lnR w="9525" cap="flat" cmpd="sng" algn="ctr">
                      <a:solidFill>
                        <a:srgbClr val="A022CA"/>
                      </a:solidFill>
                      <a:prstDash val="solid"/>
                      <a:round/>
                      <a:headEnd type="none" w="med" len="med"/>
                      <a:tailEnd type="none" w="med" len="med"/>
                    </a:lnR>
                    <a:lnT w="9525" cap="flat" cmpd="sng" algn="ctr">
                      <a:solidFill>
                        <a:srgbClr val="A022CA"/>
                      </a:solidFill>
                      <a:prstDash val="solid"/>
                      <a:round/>
                      <a:headEnd type="none" w="med" len="med"/>
                      <a:tailEnd type="none" w="med" len="med"/>
                    </a:lnT>
                    <a:lnB w="9525" cap="flat" cmpd="sng" algn="ctr">
                      <a:solidFill>
                        <a:srgbClr val="A022CA"/>
                      </a:solidFill>
                      <a:prstDash val="solid"/>
                      <a:round/>
                      <a:headEnd type="none" w="med" len="med"/>
                      <a:tailEnd type="none" w="med" len="med"/>
                    </a:lnB>
                  </a:tcPr>
                </a:tc>
                <a:tc>
                  <a:txBody>
                    <a:bodyPr/>
                    <a:lstStyle/>
                    <a:p>
                      <a:pPr algn="l" rtl="0" fontAlgn="base"/>
                      <a:r>
                        <a:rPr lang="en-US" sz="1000" b="0" i="0">
                          <a:solidFill>
                            <a:srgbClr val="000000"/>
                          </a:solidFill>
                          <a:effectLst/>
                          <a:latin typeface="Calibri Light" panose="020F0302020204030204" pitchFamily="34" charset="0"/>
                        </a:rPr>
                        <a:t>Engaging in procedure on behalf or in support of an individual worker   </a:t>
                      </a:r>
                      <a:endParaRPr lang="en-US" b="0" i="0">
                        <a:effectLst/>
                      </a:endParaRPr>
                    </a:p>
                  </a:txBody>
                  <a:tcPr>
                    <a:lnL w="9525" cap="flat" cmpd="sng" algn="ctr">
                      <a:solidFill>
                        <a:srgbClr val="A022CA"/>
                      </a:solidFill>
                      <a:prstDash val="solid"/>
                      <a:round/>
                      <a:headEnd type="none" w="med" len="med"/>
                      <a:tailEnd type="none" w="med" len="med"/>
                    </a:lnL>
                    <a:lnR w="9525" cap="flat" cmpd="sng" algn="ctr">
                      <a:solidFill>
                        <a:srgbClr val="202BCA"/>
                      </a:solidFill>
                      <a:prstDash val="solid"/>
                      <a:round/>
                      <a:headEnd type="none" w="med" len="med"/>
                      <a:tailEnd type="none" w="med" len="med"/>
                    </a:lnR>
                    <a:lnT w="9525" cap="flat" cmpd="sng" algn="ctr">
                      <a:solidFill>
                        <a:srgbClr val="202BCA"/>
                      </a:solidFill>
                      <a:prstDash val="solid"/>
                      <a:round/>
                      <a:headEnd type="none" w="med" len="med"/>
                      <a:tailEnd type="none" w="med" len="med"/>
                    </a:lnT>
                    <a:lnB w="9525" cap="flat" cmpd="sng" algn="ctr">
                      <a:solidFill>
                        <a:srgbClr val="202BCA"/>
                      </a:solidFill>
                      <a:prstDash val="solid"/>
                      <a:round/>
                      <a:headEnd type="none" w="med" len="med"/>
                      <a:tailEnd type="none" w="med" len="med"/>
                    </a:lnB>
                  </a:tcPr>
                </a:tc>
                <a:tc>
                  <a:txBody>
                    <a:bodyPr/>
                    <a:lstStyle/>
                    <a:p>
                      <a:pPr algn="l" rtl="0" fontAlgn="base"/>
                      <a:r>
                        <a:rPr lang="en-US" sz="1000" b="0" i="0">
                          <a:solidFill>
                            <a:srgbClr val="000000"/>
                          </a:solidFill>
                          <a:effectLst/>
                          <a:latin typeface="Calibri Light" panose="020F0302020204030204" pitchFamily="34" charset="0"/>
                        </a:rPr>
                        <a:t>Engaging in procedure on behalf or in support  of several workers </a:t>
                      </a:r>
                      <a:endParaRPr lang="en-US" b="0" i="0">
                        <a:effectLst/>
                      </a:endParaRPr>
                    </a:p>
                  </a:txBody>
                  <a:tcPr>
                    <a:lnL w="9525" cap="flat" cmpd="sng" algn="ctr">
                      <a:solidFill>
                        <a:srgbClr val="202BCA"/>
                      </a:solidFill>
                      <a:prstDash val="solid"/>
                      <a:round/>
                      <a:headEnd type="none" w="med" len="med"/>
                      <a:tailEnd type="none" w="med" len="med"/>
                    </a:lnL>
                    <a:lnR w="9525" cap="flat" cmpd="sng" algn="ctr">
                      <a:solidFill>
                        <a:srgbClr val="2032CA"/>
                      </a:solidFill>
                      <a:prstDash val="solid"/>
                      <a:round/>
                      <a:headEnd type="none" w="med" len="med"/>
                      <a:tailEnd type="none" w="med" len="med"/>
                    </a:lnR>
                    <a:lnT w="9525" cap="flat" cmpd="sng" algn="ctr">
                      <a:solidFill>
                        <a:srgbClr val="2032CA"/>
                      </a:solidFill>
                      <a:prstDash val="solid"/>
                      <a:round/>
                      <a:headEnd type="none" w="med" len="med"/>
                      <a:tailEnd type="none" w="med" len="med"/>
                    </a:lnT>
                    <a:lnB w="9525" cap="flat" cmpd="sng" algn="ctr">
                      <a:solidFill>
                        <a:srgbClr val="2032CA"/>
                      </a:solidFill>
                      <a:prstDash val="solid"/>
                      <a:round/>
                      <a:headEnd type="none" w="med" len="med"/>
                      <a:tailEnd type="none" w="med" len="med"/>
                    </a:lnB>
                  </a:tcPr>
                </a:tc>
                <a:tc>
                  <a:txBody>
                    <a:bodyPr/>
                    <a:lstStyle/>
                    <a:p>
                      <a:pPr algn="l" rtl="0" fontAlgn="base"/>
                      <a:r>
                        <a:rPr lang="en-US" sz="1000" b="0" i="0" dirty="0">
                          <a:solidFill>
                            <a:srgbClr val="000000"/>
                          </a:solidFill>
                          <a:effectLst/>
                          <a:latin typeface="Calibri Light" panose="020F0302020204030204" pitchFamily="34" charset="0"/>
                        </a:rPr>
                        <a:t>Engaging in procedure with no identifiable victim  </a:t>
                      </a:r>
                      <a:endParaRPr lang="en-US" b="0" i="0" dirty="0">
                        <a:effectLst/>
                      </a:endParaRPr>
                    </a:p>
                  </a:txBody>
                  <a:tcPr>
                    <a:lnL w="9525" cap="flat" cmpd="sng" algn="ctr">
                      <a:solidFill>
                        <a:srgbClr val="2032CA"/>
                      </a:solidFill>
                      <a:prstDash val="solid"/>
                      <a:round/>
                      <a:headEnd type="none" w="med" len="med"/>
                      <a:tailEnd type="none" w="med" len="med"/>
                    </a:lnL>
                    <a:lnR w="9525" cap="flat" cmpd="sng" algn="ctr">
                      <a:solidFill>
                        <a:srgbClr val="6032CA"/>
                      </a:solidFill>
                      <a:prstDash val="solid"/>
                      <a:round/>
                      <a:headEnd type="none" w="med" len="med"/>
                      <a:tailEnd type="none" w="med" len="med"/>
                    </a:lnR>
                    <a:lnT w="9525" cap="flat" cmpd="sng" algn="ctr">
                      <a:solidFill>
                        <a:srgbClr val="6032CA"/>
                      </a:solidFill>
                      <a:prstDash val="solid"/>
                      <a:round/>
                      <a:headEnd type="none" w="med" len="med"/>
                      <a:tailEnd type="none" w="med" len="med"/>
                    </a:lnT>
                    <a:lnB w="9525" cap="flat" cmpd="sng" algn="ctr">
                      <a:solidFill>
                        <a:srgbClr val="6032CA"/>
                      </a:solidFill>
                      <a:prstDash val="solid"/>
                      <a:round/>
                      <a:headEnd type="none" w="med" len="med"/>
                      <a:tailEnd type="none" w="med" len="med"/>
                    </a:lnB>
                  </a:tcPr>
                </a:tc>
                <a:extLst>
                  <a:ext uri="{0D108BD9-81ED-4DB2-BD59-A6C34878D82A}">
                    <a16:rowId xmlns:a16="http://schemas.microsoft.com/office/drawing/2014/main" val="3648243403"/>
                  </a:ext>
                </a:extLst>
              </a:tr>
              <a:tr h="219796">
                <a:tc>
                  <a:txBody>
                    <a:bodyPr/>
                    <a:lstStyle/>
                    <a:p>
                      <a:pPr algn="just" rtl="0" fontAlgn="base"/>
                      <a:r>
                        <a:rPr lang="en-GB" sz="1100" b="1" i="0">
                          <a:solidFill>
                            <a:srgbClr val="000000"/>
                          </a:solidFill>
                          <a:effectLst/>
                          <a:latin typeface="Calibri Light" panose="020F0302020204030204" pitchFamily="34" charset="0"/>
                        </a:rPr>
                        <a:t>Denmark  </a:t>
                      </a:r>
                      <a:endParaRPr lang="en-GB" b="1" i="0">
                        <a:effectLst/>
                      </a:endParaRPr>
                    </a:p>
                  </a:txBody>
                  <a:tcPr>
                    <a:lnL w="9525" cap="flat" cmpd="sng" algn="ctr">
                      <a:solidFill>
                        <a:srgbClr val="2040CA"/>
                      </a:solidFill>
                      <a:prstDash val="solid"/>
                      <a:round/>
                      <a:headEnd type="none" w="med" len="med"/>
                      <a:tailEnd type="none" w="med" len="med"/>
                    </a:lnL>
                    <a:lnR w="9525" cap="flat" cmpd="sng" algn="ctr">
                      <a:solidFill>
                        <a:srgbClr val="2040CA"/>
                      </a:solidFill>
                      <a:prstDash val="solid"/>
                      <a:round/>
                      <a:headEnd type="none" w="med" len="med"/>
                      <a:tailEnd type="none" w="med" len="med"/>
                    </a:lnR>
                    <a:lnT w="9525" cap="flat" cmpd="sng" algn="ctr">
                      <a:solidFill>
                        <a:srgbClr val="2029CA"/>
                      </a:solidFill>
                      <a:prstDash val="solid"/>
                      <a:round/>
                      <a:headEnd type="none" w="med" len="med"/>
                      <a:tailEnd type="none" w="med" len="med"/>
                    </a:lnT>
                    <a:lnB w="9525" cap="flat" cmpd="sng" algn="ctr">
                      <a:solidFill>
                        <a:srgbClr val="2040CA"/>
                      </a:solidFill>
                      <a:prstDash val="solid"/>
                      <a:round/>
                      <a:headEnd type="none" w="med" len="med"/>
                      <a:tailEnd type="none" w="med" len="med"/>
                    </a:lnB>
                  </a:tcPr>
                </a:tc>
                <a:tc>
                  <a:txBody>
                    <a:bodyPr/>
                    <a:lstStyle/>
                    <a:p>
                      <a:pPr algn="ctr" rtl="0" fontAlgn="base"/>
                      <a:r>
                        <a:rPr lang="en-GB" sz="1100" b="1" i="0">
                          <a:solidFill>
                            <a:srgbClr val="000000"/>
                          </a:solidFill>
                          <a:effectLst/>
                          <a:latin typeface="Calibri Light" panose="020F0302020204030204" pitchFamily="34" charset="0"/>
                        </a:rPr>
                        <a:t>X</a:t>
                      </a:r>
                      <a:r>
                        <a:rPr lang="en-GB" sz="1100" b="0" i="0">
                          <a:solidFill>
                            <a:srgbClr val="000000"/>
                          </a:solidFill>
                          <a:effectLst/>
                          <a:latin typeface="Calibri Light" panose="020F0302020204030204" pitchFamily="34" charset="0"/>
                        </a:rPr>
                        <a:t> </a:t>
                      </a:r>
                      <a:endParaRPr lang="en-GB" b="0" i="0">
                        <a:effectLst/>
                      </a:endParaRPr>
                    </a:p>
                  </a:txBody>
                  <a:tcPr>
                    <a:lnL w="9525" cap="flat" cmpd="sng" algn="ctr">
                      <a:solidFill>
                        <a:srgbClr val="2040CA"/>
                      </a:solidFill>
                      <a:prstDash val="solid"/>
                      <a:round/>
                      <a:headEnd type="none" w="med" len="med"/>
                      <a:tailEnd type="none" w="med" len="med"/>
                    </a:lnL>
                    <a:lnR w="9525" cap="flat" cmpd="sng" algn="ctr">
                      <a:solidFill>
                        <a:srgbClr val="6035CA"/>
                      </a:solidFill>
                      <a:prstDash val="solid"/>
                      <a:round/>
                      <a:headEnd type="none" w="med" len="med"/>
                      <a:tailEnd type="none" w="med" len="med"/>
                    </a:lnR>
                    <a:lnT w="9525" cap="flat" cmpd="sng" algn="ctr">
                      <a:solidFill>
                        <a:srgbClr val="602DCA"/>
                      </a:solidFill>
                      <a:prstDash val="solid"/>
                      <a:round/>
                      <a:headEnd type="none" w="med" len="med"/>
                      <a:tailEnd type="none" w="med" len="med"/>
                    </a:lnT>
                    <a:lnB w="9525" cap="flat" cmpd="sng" algn="ctr">
                      <a:solidFill>
                        <a:srgbClr val="6035CA"/>
                      </a:solidFill>
                      <a:prstDash val="solid"/>
                      <a:round/>
                      <a:headEnd type="none" w="med" len="med"/>
                      <a:tailEnd type="none" w="med" len="med"/>
                    </a:lnB>
                    <a:solidFill>
                      <a:srgbClr val="E2EFD9"/>
                    </a:solidFill>
                  </a:tcPr>
                </a:tc>
                <a:tc>
                  <a:txBody>
                    <a:bodyPr/>
                    <a:lstStyle/>
                    <a:p>
                      <a:pPr algn="ctr" rtl="0" fontAlgn="base"/>
                      <a:r>
                        <a:rPr lang="en-GB" sz="1100" b="1" i="0">
                          <a:solidFill>
                            <a:srgbClr val="000000"/>
                          </a:solidFill>
                          <a:effectLst/>
                          <a:latin typeface="Calibri Light" panose="020F0302020204030204" pitchFamily="34" charset="0"/>
                        </a:rPr>
                        <a:t>X</a:t>
                      </a:r>
                      <a:r>
                        <a:rPr lang="en-GB" sz="1100" b="0" i="0">
                          <a:solidFill>
                            <a:srgbClr val="000000"/>
                          </a:solidFill>
                          <a:effectLst/>
                          <a:latin typeface="Calibri Light" panose="020F0302020204030204" pitchFamily="34" charset="0"/>
                        </a:rPr>
                        <a:t> </a:t>
                      </a:r>
                      <a:endParaRPr lang="en-GB" b="0" i="0">
                        <a:effectLst/>
                      </a:endParaRPr>
                    </a:p>
                  </a:txBody>
                  <a:tcPr>
                    <a:lnL w="9525" cap="flat" cmpd="sng" algn="ctr">
                      <a:solidFill>
                        <a:srgbClr val="6035CA"/>
                      </a:solidFill>
                      <a:prstDash val="solid"/>
                      <a:round/>
                      <a:headEnd type="none" w="med" len="med"/>
                      <a:tailEnd type="none" w="med" len="med"/>
                    </a:lnL>
                    <a:lnR w="9525" cap="flat" cmpd="sng" algn="ctr">
                      <a:solidFill>
                        <a:srgbClr val="2043CA"/>
                      </a:solidFill>
                      <a:prstDash val="solid"/>
                      <a:round/>
                      <a:headEnd type="none" w="med" len="med"/>
                      <a:tailEnd type="none" w="med" len="med"/>
                    </a:lnR>
                    <a:lnT w="9525" cap="flat" cmpd="sng" algn="ctr">
                      <a:solidFill>
                        <a:srgbClr val="2029CA"/>
                      </a:solidFill>
                      <a:prstDash val="solid"/>
                      <a:round/>
                      <a:headEnd type="none" w="med" len="med"/>
                      <a:tailEnd type="none" w="med" len="med"/>
                    </a:lnT>
                    <a:lnB w="9525" cap="flat" cmpd="sng" algn="ctr">
                      <a:solidFill>
                        <a:srgbClr val="2043CA"/>
                      </a:solidFill>
                      <a:prstDash val="solid"/>
                      <a:round/>
                      <a:headEnd type="none" w="med" len="med"/>
                      <a:tailEnd type="none" w="med" len="med"/>
                    </a:lnB>
                    <a:solidFill>
                      <a:srgbClr val="E2EFD9"/>
                    </a:solidFill>
                  </a:tcPr>
                </a:tc>
                <a:tc>
                  <a:txBody>
                    <a:bodyPr/>
                    <a:lstStyle/>
                    <a:p>
                      <a:pPr algn="ctr" rtl="0" fontAlgn="base"/>
                      <a:r>
                        <a:rPr lang="en-GB" sz="1100" b="1" i="0" dirty="0">
                          <a:solidFill>
                            <a:srgbClr val="000000"/>
                          </a:solidFill>
                          <a:effectLst/>
                          <a:latin typeface="Calibri Light" panose="020F0302020204030204" pitchFamily="34" charset="0"/>
                        </a:rPr>
                        <a:t>X</a:t>
                      </a:r>
                      <a:r>
                        <a:rPr lang="en-GB" sz="1100" b="0" i="0" dirty="0">
                          <a:solidFill>
                            <a:srgbClr val="000000"/>
                          </a:solidFill>
                          <a:effectLst/>
                          <a:latin typeface="Calibri Light" panose="020F0302020204030204" pitchFamily="34" charset="0"/>
                        </a:rPr>
                        <a:t> </a:t>
                      </a:r>
                      <a:endParaRPr lang="en-GB" b="0" i="0" dirty="0">
                        <a:effectLst/>
                      </a:endParaRPr>
                    </a:p>
                  </a:txBody>
                  <a:tcPr>
                    <a:lnL w="9525" cap="flat" cmpd="sng" algn="ctr">
                      <a:solidFill>
                        <a:srgbClr val="2043CA"/>
                      </a:solidFill>
                      <a:prstDash val="solid"/>
                      <a:round/>
                      <a:headEnd type="none" w="med" len="med"/>
                      <a:tailEnd type="none" w="med" len="med"/>
                    </a:lnL>
                    <a:lnR w="9525" cap="flat" cmpd="sng" algn="ctr">
                      <a:solidFill>
                        <a:srgbClr val="6043CA"/>
                      </a:solidFill>
                      <a:prstDash val="solid"/>
                      <a:round/>
                      <a:headEnd type="none" w="med" len="med"/>
                      <a:tailEnd type="none" w="med" len="med"/>
                    </a:lnR>
                    <a:lnT w="9525" cap="flat" cmpd="sng" algn="ctr">
                      <a:solidFill>
                        <a:srgbClr val="A022CA"/>
                      </a:solidFill>
                      <a:prstDash val="solid"/>
                      <a:round/>
                      <a:headEnd type="none" w="med" len="med"/>
                      <a:tailEnd type="none" w="med" len="med"/>
                    </a:lnT>
                    <a:lnB w="9525" cap="flat" cmpd="sng" algn="ctr">
                      <a:solidFill>
                        <a:srgbClr val="6043CA"/>
                      </a:solidFill>
                      <a:prstDash val="solid"/>
                      <a:round/>
                      <a:headEnd type="none" w="med" len="med"/>
                      <a:tailEnd type="none" w="med" len="med"/>
                    </a:lnB>
                    <a:solidFill>
                      <a:srgbClr val="E2EFD9"/>
                    </a:solidFill>
                  </a:tcPr>
                </a:tc>
                <a:tc>
                  <a:txBody>
                    <a:bodyPr/>
                    <a:lstStyle/>
                    <a:p>
                      <a:pPr algn="ctr" rtl="0" fontAlgn="base"/>
                      <a:r>
                        <a:rPr lang="en-GB" sz="1100" b="1" i="0">
                          <a:solidFill>
                            <a:srgbClr val="000000"/>
                          </a:solidFill>
                          <a:effectLst/>
                          <a:latin typeface="Calibri Light" panose="020F0302020204030204" pitchFamily="34" charset="0"/>
                        </a:rPr>
                        <a:t>X</a:t>
                      </a:r>
                      <a:r>
                        <a:rPr lang="en-GB" sz="1100" b="0" i="0">
                          <a:solidFill>
                            <a:srgbClr val="000000"/>
                          </a:solidFill>
                          <a:effectLst/>
                          <a:latin typeface="Calibri Light" panose="020F0302020204030204" pitchFamily="34" charset="0"/>
                        </a:rPr>
                        <a:t> </a:t>
                      </a:r>
                      <a:endParaRPr lang="en-GB" b="0" i="0">
                        <a:effectLst/>
                      </a:endParaRPr>
                    </a:p>
                  </a:txBody>
                  <a:tcPr>
                    <a:lnL w="9525" cap="flat" cmpd="sng" algn="ctr">
                      <a:solidFill>
                        <a:srgbClr val="6043CA"/>
                      </a:solidFill>
                      <a:prstDash val="solid"/>
                      <a:round/>
                      <a:headEnd type="none" w="med" len="med"/>
                      <a:tailEnd type="none" w="med" len="med"/>
                    </a:lnL>
                    <a:lnR w="9525" cap="flat" cmpd="sng" algn="ctr">
                      <a:solidFill>
                        <a:srgbClr val="2045CA"/>
                      </a:solidFill>
                      <a:prstDash val="solid"/>
                      <a:round/>
                      <a:headEnd type="none" w="med" len="med"/>
                      <a:tailEnd type="none" w="med" len="med"/>
                    </a:lnR>
                    <a:lnT w="9525" cap="flat" cmpd="sng" algn="ctr">
                      <a:solidFill>
                        <a:srgbClr val="202BCA"/>
                      </a:solidFill>
                      <a:prstDash val="solid"/>
                      <a:round/>
                      <a:headEnd type="none" w="med" len="med"/>
                      <a:tailEnd type="none" w="med" len="med"/>
                    </a:lnT>
                    <a:lnB w="9525" cap="flat" cmpd="sng" algn="ctr">
                      <a:solidFill>
                        <a:srgbClr val="2045CA"/>
                      </a:solidFill>
                      <a:prstDash val="solid"/>
                      <a:round/>
                      <a:headEnd type="none" w="med" len="med"/>
                      <a:tailEnd type="none" w="med" len="med"/>
                    </a:lnB>
                    <a:solidFill>
                      <a:srgbClr val="E2EFD9"/>
                    </a:solidFill>
                  </a:tcPr>
                </a:tc>
                <a:tc>
                  <a:txBody>
                    <a:bodyPr/>
                    <a:lstStyle/>
                    <a:p>
                      <a:pPr algn="ctr" rtl="0" fontAlgn="base"/>
                      <a:r>
                        <a:rPr lang="en-GB" sz="1100" b="1" i="0">
                          <a:solidFill>
                            <a:srgbClr val="000000"/>
                          </a:solidFill>
                          <a:effectLst/>
                          <a:latin typeface="Calibri Light" panose="020F0302020204030204" pitchFamily="34" charset="0"/>
                        </a:rPr>
                        <a:t>X</a:t>
                      </a:r>
                      <a:r>
                        <a:rPr lang="en-GB" sz="1100" b="0" i="0">
                          <a:solidFill>
                            <a:srgbClr val="000000"/>
                          </a:solidFill>
                          <a:effectLst/>
                          <a:latin typeface="Calibri Light" panose="020F0302020204030204" pitchFamily="34" charset="0"/>
                        </a:rPr>
                        <a:t> </a:t>
                      </a:r>
                      <a:endParaRPr lang="en-GB" b="0" i="0">
                        <a:effectLst/>
                      </a:endParaRPr>
                    </a:p>
                  </a:txBody>
                  <a:tcPr>
                    <a:lnL w="9525" cap="flat" cmpd="sng" algn="ctr">
                      <a:solidFill>
                        <a:srgbClr val="2045CA"/>
                      </a:solidFill>
                      <a:prstDash val="solid"/>
                      <a:round/>
                      <a:headEnd type="none" w="med" len="med"/>
                      <a:tailEnd type="none" w="med" len="med"/>
                    </a:lnL>
                    <a:lnR w="9525" cap="flat" cmpd="sng" algn="ctr">
                      <a:solidFill>
                        <a:srgbClr val="2044CA"/>
                      </a:solidFill>
                      <a:prstDash val="solid"/>
                      <a:round/>
                      <a:headEnd type="none" w="med" len="med"/>
                      <a:tailEnd type="none" w="med" len="med"/>
                    </a:lnR>
                    <a:lnT w="9525" cap="flat" cmpd="sng" algn="ctr">
                      <a:solidFill>
                        <a:srgbClr val="2032CA"/>
                      </a:solidFill>
                      <a:prstDash val="solid"/>
                      <a:round/>
                      <a:headEnd type="none" w="med" len="med"/>
                      <a:tailEnd type="none" w="med" len="med"/>
                    </a:lnT>
                    <a:lnB w="9525" cap="flat" cmpd="sng" algn="ctr">
                      <a:solidFill>
                        <a:srgbClr val="2044CA"/>
                      </a:solidFill>
                      <a:prstDash val="solid"/>
                      <a:round/>
                      <a:headEnd type="none" w="med" len="med"/>
                      <a:tailEnd type="none" w="med" len="med"/>
                    </a:lnB>
                    <a:solidFill>
                      <a:srgbClr val="E2EFD9"/>
                    </a:solidFill>
                  </a:tcPr>
                </a:tc>
                <a:tc>
                  <a:txBody>
                    <a:bodyPr/>
                    <a:lstStyle/>
                    <a:p>
                      <a:pPr algn="just" rtl="0" fontAlgn="base"/>
                      <a:endParaRPr lang="en-GB" sz="1100" b="0" i="0" u="sng" dirty="0">
                        <a:solidFill>
                          <a:srgbClr val="000000"/>
                        </a:solidFill>
                        <a:effectLst/>
                        <a:latin typeface="Calibri Light" panose="020F0302020204030204" pitchFamily="34" charset="0"/>
                      </a:endParaRPr>
                    </a:p>
                  </a:txBody>
                  <a:tcPr>
                    <a:lnL w="9525" cap="flat" cmpd="sng" algn="ctr">
                      <a:solidFill>
                        <a:srgbClr val="2044CA"/>
                      </a:solidFill>
                      <a:prstDash val="solid"/>
                      <a:round/>
                      <a:headEnd type="none" w="med" len="med"/>
                      <a:tailEnd type="none" w="med" len="med"/>
                    </a:lnL>
                    <a:lnR w="9525" cap="flat" cmpd="sng" algn="ctr">
                      <a:solidFill>
                        <a:srgbClr val="A042CA"/>
                      </a:solidFill>
                      <a:prstDash val="solid"/>
                      <a:round/>
                      <a:headEnd type="none" w="med" len="med"/>
                      <a:tailEnd type="none" w="med" len="med"/>
                    </a:lnR>
                    <a:lnT w="9525" cap="flat" cmpd="sng" algn="ctr">
                      <a:solidFill>
                        <a:srgbClr val="6032CA"/>
                      </a:solidFill>
                      <a:prstDash val="solid"/>
                      <a:round/>
                      <a:headEnd type="none" w="med" len="med"/>
                      <a:tailEnd type="none" w="med" len="med"/>
                    </a:lnT>
                    <a:lnB w="9525" cap="flat" cmpd="sng" algn="ctr">
                      <a:solidFill>
                        <a:srgbClr val="A042CA"/>
                      </a:solidFill>
                      <a:prstDash val="solid"/>
                      <a:round/>
                      <a:headEnd type="none" w="med" len="med"/>
                      <a:tailEnd type="none" w="med" len="med"/>
                    </a:lnB>
                  </a:tcPr>
                </a:tc>
                <a:extLst>
                  <a:ext uri="{0D108BD9-81ED-4DB2-BD59-A6C34878D82A}">
                    <a16:rowId xmlns:a16="http://schemas.microsoft.com/office/drawing/2014/main" val="2478759218"/>
                  </a:ext>
                </a:extLst>
              </a:tr>
              <a:tr h="219796">
                <a:tc>
                  <a:txBody>
                    <a:bodyPr/>
                    <a:lstStyle/>
                    <a:p>
                      <a:pPr algn="just" rtl="0" fontAlgn="base"/>
                      <a:r>
                        <a:rPr lang="en-GB" sz="1100" b="1" i="0">
                          <a:solidFill>
                            <a:srgbClr val="000000"/>
                          </a:solidFill>
                          <a:effectLst/>
                          <a:latin typeface="Calibri Light" panose="020F0302020204030204" pitchFamily="34" charset="0"/>
                        </a:rPr>
                        <a:t>Lithuania  </a:t>
                      </a:r>
                      <a:endParaRPr lang="en-GB" b="1" i="0">
                        <a:effectLst/>
                      </a:endParaRPr>
                    </a:p>
                  </a:txBody>
                  <a:tcPr>
                    <a:lnL w="9525" cap="flat" cmpd="sng" algn="ctr">
                      <a:solidFill>
                        <a:srgbClr val="204BCA"/>
                      </a:solidFill>
                      <a:prstDash val="solid"/>
                      <a:round/>
                      <a:headEnd type="none" w="med" len="med"/>
                      <a:tailEnd type="none" w="med" len="med"/>
                    </a:lnL>
                    <a:lnR w="9525" cap="flat" cmpd="sng" algn="ctr">
                      <a:solidFill>
                        <a:srgbClr val="204BCA"/>
                      </a:solidFill>
                      <a:prstDash val="solid"/>
                      <a:round/>
                      <a:headEnd type="none" w="med" len="med"/>
                      <a:tailEnd type="none" w="med" len="med"/>
                    </a:lnR>
                    <a:lnT w="9525" cap="flat" cmpd="sng" algn="ctr">
                      <a:solidFill>
                        <a:srgbClr val="2040CA"/>
                      </a:solidFill>
                      <a:prstDash val="solid"/>
                      <a:round/>
                      <a:headEnd type="none" w="med" len="med"/>
                      <a:tailEnd type="none" w="med" len="med"/>
                    </a:lnT>
                    <a:lnB w="9525" cap="flat" cmpd="sng" algn="ctr">
                      <a:solidFill>
                        <a:srgbClr val="204BCA"/>
                      </a:solidFill>
                      <a:prstDash val="solid"/>
                      <a:round/>
                      <a:headEnd type="none" w="med" len="med"/>
                      <a:tailEnd type="none" w="med" len="med"/>
                    </a:lnB>
                  </a:tcPr>
                </a:tc>
                <a:tc>
                  <a:txBody>
                    <a:bodyPr/>
                    <a:lstStyle/>
                    <a:p>
                      <a:pPr algn="ctr" rtl="0" fontAlgn="base"/>
                      <a:r>
                        <a:rPr lang="en-GB" sz="1100" b="1" i="0">
                          <a:solidFill>
                            <a:srgbClr val="000000"/>
                          </a:solidFill>
                          <a:effectLst/>
                          <a:latin typeface="Calibri Light" panose="020F0302020204030204" pitchFamily="34" charset="0"/>
                        </a:rPr>
                        <a:t>X</a:t>
                      </a:r>
                      <a:r>
                        <a:rPr lang="en-GB" sz="1100" b="0" i="0">
                          <a:solidFill>
                            <a:srgbClr val="000000"/>
                          </a:solidFill>
                          <a:effectLst/>
                          <a:latin typeface="Calibri Light" panose="020F0302020204030204" pitchFamily="34" charset="0"/>
                        </a:rPr>
                        <a:t> </a:t>
                      </a:r>
                      <a:endParaRPr lang="en-GB" b="0" i="0">
                        <a:effectLst/>
                      </a:endParaRPr>
                    </a:p>
                  </a:txBody>
                  <a:tcPr>
                    <a:lnL w="9525" cap="flat" cmpd="sng" algn="ctr">
                      <a:solidFill>
                        <a:srgbClr val="204BCA"/>
                      </a:solidFill>
                      <a:prstDash val="solid"/>
                      <a:round/>
                      <a:headEnd type="none" w="med" len="med"/>
                      <a:tailEnd type="none" w="med" len="med"/>
                    </a:lnL>
                    <a:lnR w="9525" cap="flat" cmpd="sng" algn="ctr">
                      <a:solidFill>
                        <a:srgbClr val="A052CA"/>
                      </a:solidFill>
                      <a:prstDash val="solid"/>
                      <a:round/>
                      <a:headEnd type="none" w="med" len="med"/>
                      <a:tailEnd type="none" w="med" len="med"/>
                    </a:lnR>
                    <a:lnT w="9525" cap="flat" cmpd="sng" algn="ctr">
                      <a:solidFill>
                        <a:srgbClr val="6035CA"/>
                      </a:solidFill>
                      <a:prstDash val="solid"/>
                      <a:round/>
                      <a:headEnd type="none" w="med" len="med"/>
                      <a:tailEnd type="none" w="med" len="med"/>
                    </a:lnT>
                    <a:lnB w="9525" cap="flat" cmpd="sng" algn="ctr">
                      <a:solidFill>
                        <a:srgbClr val="A052CA"/>
                      </a:solidFill>
                      <a:prstDash val="solid"/>
                      <a:round/>
                      <a:headEnd type="none" w="med" len="med"/>
                      <a:tailEnd type="none" w="med" len="med"/>
                    </a:lnB>
                    <a:solidFill>
                      <a:srgbClr val="E2EFD9"/>
                    </a:solidFill>
                  </a:tcPr>
                </a:tc>
                <a:tc>
                  <a:txBody>
                    <a:bodyPr/>
                    <a:lstStyle/>
                    <a:p>
                      <a:pPr algn="ctr" rtl="0" fontAlgn="base"/>
                      <a:r>
                        <a:rPr lang="en-GB" sz="1100" b="1" i="0">
                          <a:solidFill>
                            <a:srgbClr val="000000"/>
                          </a:solidFill>
                          <a:effectLst/>
                          <a:latin typeface="Calibri Light" panose="020F0302020204030204" pitchFamily="34" charset="0"/>
                        </a:rPr>
                        <a:t>X</a:t>
                      </a:r>
                      <a:r>
                        <a:rPr lang="en-GB" sz="1100" b="0" i="0">
                          <a:solidFill>
                            <a:srgbClr val="000000"/>
                          </a:solidFill>
                          <a:effectLst/>
                          <a:latin typeface="Calibri Light" panose="020F0302020204030204" pitchFamily="34" charset="0"/>
                        </a:rPr>
                        <a:t> </a:t>
                      </a:r>
                      <a:endParaRPr lang="en-GB" b="0" i="0">
                        <a:effectLst/>
                      </a:endParaRPr>
                    </a:p>
                  </a:txBody>
                  <a:tcPr>
                    <a:lnL w="9525" cap="flat" cmpd="sng" algn="ctr">
                      <a:solidFill>
                        <a:srgbClr val="A052CA"/>
                      </a:solidFill>
                      <a:prstDash val="solid"/>
                      <a:round/>
                      <a:headEnd type="none" w="med" len="med"/>
                      <a:tailEnd type="none" w="med" len="med"/>
                    </a:lnL>
                    <a:lnR w="9525" cap="flat" cmpd="sng" algn="ctr">
                      <a:solidFill>
                        <a:srgbClr val="E058CA"/>
                      </a:solidFill>
                      <a:prstDash val="solid"/>
                      <a:round/>
                      <a:headEnd type="none" w="med" len="med"/>
                      <a:tailEnd type="none" w="med" len="med"/>
                    </a:lnR>
                    <a:lnT w="9525" cap="flat" cmpd="sng" algn="ctr">
                      <a:solidFill>
                        <a:srgbClr val="2043CA"/>
                      </a:solidFill>
                      <a:prstDash val="solid"/>
                      <a:round/>
                      <a:headEnd type="none" w="med" len="med"/>
                      <a:tailEnd type="none" w="med" len="med"/>
                    </a:lnT>
                    <a:lnB w="9525" cap="flat" cmpd="sng" algn="ctr">
                      <a:solidFill>
                        <a:srgbClr val="E058CA"/>
                      </a:solidFill>
                      <a:prstDash val="solid"/>
                      <a:round/>
                      <a:headEnd type="none" w="med" len="med"/>
                      <a:tailEnd type="none" w="med" len="med"/>
                    </a:lnB>
                    <a:solidFill>
                      <a:srgbClr val="E2EFD9"/>
                    </a:solidFill>
                  </a:tcPr>
                </a:tc>
                <a:tc>
                  <a:txBody>
                    <a:bodyPr/>
                    <a:lstStyle/>
                    <a:p>
                      <a:pPr algn="ctr" rtl="0" fontAlgn="base"/>
                      <a:r>
                        <a:rPr lang="en-GB" sz="1100" b="1" i="0">
                          <a:solidFill>
                            <a:srgbClr val="000000"/>
                          </a:solidFill>
                          <a:effectLst/>
                          <a:latin typeface="Calibri Light" panose="020F0302020204030204" pitchFamily="34" charset="0"/>
                        </a:rPr>
                        <a:t>X</a:t>
                      </a:r>
                      <a:r>
                        <a:rPr lang="en-GB" sz="1100" b="0" i="0">
                          <a:solidFill>
                            <a:srgbClr val="000000"/>
                          </a:solidFill>
                          <a:effectLst/>
                          <a:latin typeface="Calibri Light" panose="020F0302020204030204" pitchFamily="34" charset="0"/>
                        </a:rPr>
                        <a:t> </a:t>
                      </a:r>
                      <a:endParaRPr lang="en-GB" b="0" i="0">
                        <a:effectLst/>
                      </a:endParaRPr>
                    </a:p>
                  </a:txBody>
                  <a:tcPr>
                    <a:lnL w="9525" cap="flat" cmpd="sng" algn="ctr">
                      <a:solidFill>
                        <a:srgbClr val="E058CA"/>
                      </a:solidFill>
                      <a:prstDash val="solid"/>
                      <a:round/>
                      <a:headEnd type="none" w="med" len="med"/>
                      <a:tailEnd type="none" w="med" len="med"/>
                    </a:lnL>
                    <a:lnR w="9525" cap="flat" cmpd="sng" algn="ctr">
                      <a:solidFill>
                        <a:srgbClr val="2055CA"/>
                      </a:solidFill>
                      <a:prstDash val="solid"/>
                      <a:round/>
                      <a:headEnd type="none" w="med" len="med"/>
                      <a:tailEnd type="none" w="med" len="med"/>
                    </a:lnR>
                    <a:lnT w="9525" cap="flat" cmpd="sng" algn="ctr">
                      <a:solidFill>
                        <a:srgbClr val="6043CA"/>
                      </a:solidFill>
                      <a:prstDash val="solid"/>
                      <a:round/>
                      <a:headEnd type="none" w="med" len="med"/>
                      <a:tailEnd type="none" w="med" len="med"/>
                    </a:lnT>
                    <a:lnB w="9525" cap="flat" cmpd="sng" algn="ctr">
                      <a:solidFill>
                        <a:srgbClr val="2055CA"/>
                      </a:solidFill>
                      <a:prstDash val="solid"/>
                      <a:round/>
                      <a:headEnd type="none" w="med" len="med"/>
                      <a:tailEnd type="none" w="med" len="med"/>
                    </a:lnB>
                    <a:solidFill>
                      <a:srgbClr val="E2EFD9"/>
                    </a:solidFill>
                  </a:tcPr>
                </a:tc>
                <a:tc>
                  <a:txBody>
                    <a:bodyPr/>
                    <a:lstStyle/>
                    <a:p>
                      <a:pPr algn="ctr" rtl="0" fontAlgn="base"/>
                      <a:r>
                        <a:rPr lang="en-GB" sz="1100" b="1" i="0">
                          <a:solidFill>
                            <a:srgbClr val="000000"/>
                          </a:solidFill>
                          <a:effectLst/>
                          <a:latin typeface="Calibri Light" panose="020F0302020204030204" pitchFamily="34" charset="0"/>
                        </a:rPr>
                        <a:t>X</a:t>
                      </a:r>
                      <a:r>
                        <a:rPr lang="en-GB" sz="1100" b="0" i="0">
                          <a:solidFill>
                            <a:srgbClr val="000000"/>
                          </a:solidFill>
                          <a:effectLst/>
                          <a:latin typeface="Calibri Light" panose="020F0302020204030204" pitchFamily="34" charset="0"/>
                        </a:rPr>
                        <a:t> </a:t>
                      </a:r>
                      <a:endParaRPr lang="en-GB" b="0" i="0">
                        <a:effectLst/>
                      </a:endParaRPr>
                    </a:p>
                  </a:txBody>
                  <a:tcPr>
                    <a:lnL w="9525" cap="flat" cmpd="sng" algn="ctr">
                      <a:solidFill>
                        <a:srgbClr val="2055CA"/>
                      </a:solidFill>
                      <a:prstDash val="solid"/>
                      <a:round/>
                      <a:headEnd type="none" w="med" len="med"/>
                      <a:tailEnd type="none" w="med" len="med"/>
                    </a:lnL>
                    <a:lnR w="9525" cap="flat" cmpd="sng" algn="ctr">
                      <a:solidFill>
                        <a:srgbClr val="605FCA"/>
                      </a:solidFill>
                      <a:prstDash val="solid"/>
                      <a:round/>
                      <a:headEnd type="none" w="med" len="med"/>
                      <a:tailEnd type="none" w="med" len="med"/>
                    </a:lnR>
                    <a:lnT w="9525" cap="flat" cmpd="sng" algn="ctr">
                      <a:solidFill>
                        <a:srgbClr val="2045CA"/>
                      </a:solidFill>
                      <a:prstDash val="solid"/>
                      <a:round/>
                      <a:headEnd type="none" w="med" len="med"/>
                      <a:tailEnd type="none" w="med" len="med"/>
                    </a:lnT>
                    <a:lnB w="9525" cap="flat" cmpd="sng" algn="ctr">
                      <a:solidFill>
                        <a:srgbClr val="605FCA"/>
                      </a:solidFill>
                      <a:prstDash val="solid"/>
                      <a:round/>
                      <a:headEnd type="none" w="med" len="med"/>
                      <a:tailEnd type="none" w="med" len="med"/>
                    </a:lnB>
                    <a:solidFill>
                      <a:srgbClr val="E2EFD9"/>
                    </a:solidFill>
                  </a:tcPr>
                </a:tc>
                <a:tc>
                  <a:txBody>
                    <a:bodyPr/>
                    <a:lstStyle/>
                    <a:p>
                      <a:pPr algn="ctr" rtl="0" fontAlgn="base"/>
                      <a:r>
                        <a:rPr lang="en-GB" sz="1100" b="1" i="0">
                          <a:solidFill>
                            <a:srgbClr val="000000"/>
                          </a:solidFill>
                          <a:effectLst/>
                          <a:latin typeface="Calibri Light" panose="020F0302020204030204" pitchFamily="34" charset="0"/>
                        </a:rPr>
                        <a:t>X</a:t>
                      </a:r>
                      <a:r>
                        <a:rPr lang="en-GB" sz="1100" b="0" i="0">
                          <a:solidFill>
                            <a:srgbClr val="000000"/>
                          </a:solidFill>
                          <a:effectLst/>
                          <a:latin typeface="Calibri Light" panose="020F0302020204030204" pitchFamily="34" charset="0"/>
                        </a:rPr>
                        <a:t> </a:t>
                      </a:r>
                      <a:endParaRPr lang="en-GB" b="0" i="0">
                        <a:effectLst/>
                      </a:endParaRPr>
                    </a:p>
                  </a:txBody>
                  <a:tcPr>
                    <a:lnL w="9525" cap="flat" cmpd="sng" algn="ctr">
                      <a:solidFill>
                        <a:srgbClr val="605FCA"/>
                      </a:solidFill>
                      <a:prstDash val="solid"/>
                      <a:round/>
                      <a:headEnd type="none" w="med" len="med"/>
                      <a:tailEnd type="none" w="med" len="med"/>
                    </a:lnL>
                    <a:lnR w="9525" cap="flat" cmpd="sng" algn="ctr">
                      <a:solidFill>
                        <a:srgbClr val="2071CA"/>
                      </a:solidFill>
                      <a:prstDash val="solid"/>
                      <a:round/>
                      <a:headEnd type="none" w="med" len="med"/>
                      <a:tailEnd type="none" w="med" len="med"/>
                    </a:lnR>
                    <a:lnT w="9525" cap="flat" cmpd="sng" algn="ctr">
                      <a:solidFill>
                        <a:srgbClr val="2044CA"/>
                      </a:solidFill>
                      <a:prstDash val="solid"/>
                      <a:round/>
                      <a:headEnd type="none" w="med" len="med"/>
                      <a:tailEnd type="none" w="med" len="med"/>
                    </a:lnT>
                    <a:lnB w="9525" cap="flat" cmpd="sng" algn="ctr">
                      <a:solidFill>
                        <a:srgbClr val="2071CA"/>
                      </a:solidFill>
                      <a:prstDash val="solid"/>
                      <a:round/>
                      <a:headEnd type="none" w="med" len="med"/>
                      <a:tailEnd type="none" w="med" len="med"/>
                    </a:lnB>
                    <a:solidFill>
                      <a:srgbClr val="E2EFD9"/>
                    </a:solidFill>
                  </a:tcPr>
                </a:tc>
                <a:tc>
                  <a:txBody>
                    <a:bodyPr/>
                    <a:lstStyle/>
                    <a:p>
                      <a:pPr algn="ctr" rtl="0" fontAlgn="base"/>
                      <a:r>
                        <a:rPr lang="en-GB" sz="1100" b="1" i="0">
                          <a:solidFill>
                            <a:srgbClr val="000000"/>
                          </a:solidFill>
                          <a:effectLst/>
                          <a:latin typeface="Calibri Light" panose="020F0302020204030204" pitchFamily="34" charset="0"/>
                        </a:rPr>
                        <a:t>X</a:t>
                      </a:r>
                      <a:r>
                        <a:rPr lang="en-GB" sz="1100" b="0" i="0">
                          <a:solidFill>
                            <a:srgbClr val="000000"/>
                          </a:solidFill>
                          <a:effectLst/>
                          <a:latin typeface="Calibri Light" panose="020F0302020204030204" pitchFamily="34" charset="0"/>
                        </a:rPr>
                        <a:t> </a:t>
                      </a:r>
                      <a:endParaRPr lang="en-GB" b="0" i="0">
                        <a:effectLst/>
                      </a:endParaRPr>
                    </a:p>
                  </a:txBody>
                  <a:tcPr>
                    <a:lnL w="9525" cap="flat" cmpd="sng" algn="ctr">
                      <a:solidFill>
                        <a:srgbClr val="2071CA"/>
                      </a:solidFill>
                      <a:prstDash val="solid"/>
                      <a:round/>
                      <a:headEnd type="none" w="med" len="med"/>
                      <a:tailEnd type="none" w="med" len="med"/>
                    </a:lnL>
                    <a:lnR w="9525" cap="flat" cmpd="sng" algn="ctr">
                      <a:solidFill>
                        <a:srgbClr val="A070CA"/>
                      </a:solidFill>
                      <a:prstDash val="solid"/>
                      <a:round/>
                      <a:headEnd type="none" w="med" len="med"/>
                      <a:tailEnd type="none" w="med" len="med"/>
                    </a:lnR>
                    <a:lnT w="9525" cap="flat" cmpd="sng" algn="ctr">
                      <a:solidFill>
                        <a:srgbClr val="A042CA"/>
                      </a:solidFill>
                      <a:prstDash val="solid"/>
                      <a:round/>
                      <a:headEnd type="none" w="med" len="med"/>
                      <a:tailEnd type="none" w="med" len="med"/>
                    </a:lnT>
                    <a:lnB w="9525" cap="flat" cmpd="sng" algn="ctr">
                      <a:solidFill>
                        <a:srgbClr val="A070CA"/>
                      </a:solidFill>
                      <a:prstDash val="solid"/>
                      <a:round/>
                      <a:headEnd type="none" w="med" len="med"/>
                      <a:tailEnd type="none" w="med" len="med"/>
                    </a:lnB>
                    <a:solidFill>
                      <a:srgbClr val="E2EFD9"/>
                    </a:solidFill>
                  </a:tcPr>
                </a:tc>
                <a:extLst>
                  <a:ext uri="{0D108BD9-81ED-4DB2-BD59-A6C34878D82A}">
                    <a16:rowId xmlns:a16="http://schemas.microsoft.com/office/drawing/2014/main" val="654354323"/>
                  </a:ext>
                </a:extLst>
              </a:tr>
              <a:tr h="219796">
                <a:tc>
                  <a:txBody>
                    <a:bodyPr/>
                    <a:lstStyle/>
                    <a:p>
                      <a:pPr algn="just" rtl="0" fontAlgn="base"/>
                      <a:r>
                        <a:rPr lang="en-GB" sz="1100" b="1" i="0" dirty="0">
                          <a:solidFill>
                            <a:srgbClr val="000000"/>
                          </a:solidFill>
                          <a:effectLst/>
                          <a:latin typeface="Calibri Light" panose="020F0302020204030204" pitchFamily="34" charset="0"/>
                        </a:rPr>
                        <a:t>Austria  </a:t>
                      </a:r>
                      <a:endParaRPr lang="en-GB" b="1" i="0" dirty="0">
                        <a:effectLst/>
                      </a:endParaRPr>
                    </a:p>
                  </a:txBody>
                  <a:tcPr>
                    <a:lnL w="9525" cap="flat" cmpd="sng" algn="ctr">
                      <a:solidFill>
                        <a:srgbClr val="606BCA"/>
                      </a:solidFill>
                      <a:prstDash val="solid"/>
                      <a:round/>
                      <a:headEnd type="none" w="med" len="med"/>
                      <a:tailEnd type="none" w="med" len="med"/>
                    </a:lnL>
                    <a:lnR w="9525" cap="flat" cmpd="sng" algn="ctr">
                      <a:solidFill>
                        <a:srgbClr val="606BCA"/>
                      </a:solidFill>
                      <a:prstDash val="solid"/>
                      <a:round/>
                      <a:headEnd type="none" w="med" len="med"/>
                      <a:tailEnd type="none" w="med" len="med"/>
                    </a:lnR>
                    <a:lnT w="9525" cap="flat" cmpd="sng" algn="ctr">
                      <a:solidFill>
                        <a:srgbClr val="204BCA"/>
                      </a:solidFill>
                      <a:prstDash val="solid"/>
                      <a:round/>
                      <a:headEnd type="none" w="med" len="med"/>
                      <a:tailEnd type="none" w="med" len="med"/>
                    </a:lnT>
                    <a:lnB w="9525" cap="flat" cmpd="sng" algn="ctr">
                      <a:solidFill>
                        <a:srgbClr val="606BCA"/>
                      </a:solidFill>
                      <a:prstDash val="solid"/>
                      <a:round/>
                      <a:headEnd type="none" w="med" len="med"/>
                      <a:tailEnd type="none" w="med" len="med"/>
                    </a:lnB>
                  </a:tcPr>
                </a:tc>
                <a:tc>
                  <a:txBody>
                    <a:bodyPr/>
                    <a:lstStyle/>
                    <a:p>
                      <a:pPr algn="ctr" rtl="0" fontAlgn="base"/>
                      <a:r>
                        <a:rPr lang="en-GB" sz="1100" b="1" i="0">
                          <a:solidFill>
                            <a:srgbClr val="000000"/>
                          </a:solidFill>
                          <a:effectLst/>
                          <a:latin typeface="Calibri Light" panose="020F0302020204030204" pitchFamily="34" charset="0"/>
                        </a:rPr>
                        <a:t>X</a:t>
                      </a:r>
                      <a:r>
                        <a:rPr lang="en-GB" sz="1100" b="0" i="0">
                          <a:solidFill>
                            <a:srgbClr val="000000"/>
                          </a:solidFill>
                          <a:effectLst/>
                          <a:latin typeface="Calibri Light" panose="020F0302020204030204" pitchFamily="34" charset="0"/>
                        </a:rPr>
                        <a:t> </a:t>
                      </a:r>
                      <a:endParaRPr lang="en-GB" b="0" i="0">
                        <a:effectLst/>
                      </a:endParaRPr>
                    </a:p>
                  </a:txBody>
                  <a:tcPr>
                    <a:lnL w="9525" cap="flat" cmpd="sng" algn="ctr">
                      <a:solidFill>
                        <a:srgbClr val="606BCA"/>
                      </a:solidFill>
                      <a:prstDash val="solid"/>
                      <a:round/>
                      <a:headEnd type="none" w="med" len="med"/>
                      <a:tailEnd type="none" w="med" len="med"/>
                    </a:lnL>
                    <a:lnR w="9525" cap="flat" cmpd="sng" algn="ctr">
                      <a:solidFill>
                        <a:srgbClr val="6079CA"/>
                      </a:solidFill>
                      <a:prstDash val="solid"/>
                      <a:round/>
                      <a:headEnd type="none" w="med" len="med"/>
                      <a:tailEnd type="none" w="med" len="med"/>
                    </a:lnR>
                    <a:lnT w="9525" cap="flat" cmpd="sng" algn="ctr">
                      <a:solidFill>
                        <a:srgbClr val="A052CA"/>
                      </a:solidFill>
                      <a:prstDash val="solid"/>
                      <a:round/>
                      <a:headEnd type="none" w="med" len="med"/>
                      <a:tailEnd type="none" w="med" len="med"/>
                    </a:lnT>
                    <a:lnB w="9525" cap="flat" cmpd="sng" algn="ctr">
                      <a:solidFill>
                        <a:srgbClr val="6079CA"/>
                      </a:solidFill>
                      <a:prstDash val="solid"/>
                      <a:round/>
                      <a:headEnd type="none" w="med" len="med"/>
                      <a:tailEnd type="none" w="med" len="med"/>
                    </a:lnB>
                    <a:solidFill>
                      <a:srgbClr val="E2EFD9"/>
                    </a:solidFill>
                  </a:tcPr>
                </a:tc>
                <a:tc>
                  <a:txBody>
                    <a:bodyPr/>
                    <a:lstStyle/>
                    <a:p>
                      <a:pPr algn="just" rtl="0" fontAlgn="base"/>
                      <a:endParaRPr lang="en-GB" sz="1100" b="0" i="0" u="sng" dirty="0">
                        <a:solidFill>
                          <a:srgbClr val="000000"/>
                        </a:solidFill>
                        <a:effectLst/>
                        <a:latin typeface="Calibri Light" panose="020F0302020204030204" pitchFamily="34" charset="0"/>
                      </a:endParaRPr>
                    </a:p>
                  </a:txBody>
                  <a:tcPr>
                    <a:lnL w="9525" cap="flat" cmpd="sng" algn="ctr">
                      <a:solidFill>
                        <a:srgbClr val="6079CA"/>
                      </a:solidFill>
                      <a:prstDash val="solid"/>
                      <a:round/>
                      <a:headEnd type="none" w="med" len="med"/>
                      <a:tailEnd type="none" w="med" len="med"/>
                    </a:lnL>
                    <a:lnR w="9525" cap="flat" cmpd="sng" algn="ctr">
                      <a:solidFill>
                        <a:srgbClr val="6078CA"/>
                      </a:solidFill>
                      <a:prstDash val="solid"/>
                      <a:round/>
                      <a:headEnd type="none" w="med" len="med"/>
                      <a:tailEnd type="none" w="med" len="med"/>
                    </a:lnR>
                    <a:lnT w="9525" cap="flat" cmpd="sng" algn="ctr">
                      <a:solidFill>
                        <a:srgbClr val="E058CA"/>
                      </a:solidFill>
                      <a:prstDash val="solid"/>
                      <a:round/>
                      <a:headEnd type="none" w="med" len="med"/>
                      <a:tailEnd type="none" w="med" len="med"/>
                    </a:lnT>
                    <a:lnB w="9525" cap="flat" cmpd="sng" algn="ctr">
                      <a:solidFill>
                        <a:srgbClr val="6078CA"/>
                      </a:solidFill>
                      <a:prstDash val="solid"/>
                      <a:round/>
                      <a:headEnd type="none" w="med" len="med"/>
                      <a:tailEnd type="none" w="med" len="med"/>
                    </a:lnB>
                  </a:tcPr>
                </a:tc>
                <a:tc>
                  <a:txBody>
                    <a:bodyPr/>
                    <a:lstStyle/>
                    <a:p>
                      <a:pPr algn="ctr" rtl="0" fontAlgn="base"/>
                      <a:r>
                        <a:rPr lang="en-GB" sz="1100" b="1" i="0">
                          <a:solidFill>
                            <a:srgbClr val="000000"/>
                          </a:solidFill>
                          <a:effectLst/>
                          <a:latin typeface="Calibri Light" panose="020F0302020204030204" pitchFamily="34" charset="0"/>
                        </a:rPr>
                        <a:t>X</a:t>
                      </a:r>
                      <a:r>
                        <a:rPr lang="en-GB" sz="1100" b="0" i="0">
                          <a:solidFill>
                            <a:srgbClr val="000000"/>
                          </a:solidFill>
                          <a:effectLst/>
                          <a:latin typeface="Calibri Light" panose="020F0302020204030204" pitchFamily="34" charset="0"/>
                        </a:rPr>
                        <a:t> </a:t>
                      </a:r>
                      <a:endParaRPr lang="en-GB" b="0" i="0">
                        <a:effectLst/>
                      </a:endParaRPr>
                    </a:p>
                  </a:txBody>
                  <a:tcPr>
                    <a:lnL w="9525" cap="flat" cmpd="sng" algn="ctr">
                      <a:solidFill>
                        <a:srgbClr val="6078CA"/>
                      </a:solidFill>
                      <a:prstDash val="solid"/>
                      <a:round/>
                      <a:headEnd type="none" w="med" len="med"/>
                      <a:tailEnd type="none" w="med" len="med"/>
                    </a:lnL>
                    <a:lnR w="9525" cap="flat" cmpd="sng" algn="ctr">
                      <a:solidFill>
                        <a:srgbClr val="2076CA"/>
                      </a:solidFill>
                      <a:prstDash val="solid"/>
                      <a:round/>
                      <a:headEnd type="none" w="med" len="med"/>
                      <a:tailEnd type="none" w="med" len="med"/>
                    </a:lnR>
                    <a:lnT w="9525" cap="flat" cmpd="sng" algn="ctr">
                      <a:solidFill>
                        <a:srgbClr val="2055CA"/>
                      </a:solidFill>
                      <a:prstDash val="solid"/>
                      <a:round/>
                      <a:headEnd type="none" w="med" len="med"/>
                      <a:tailEnd type="none" w="med" len="med"/>
                    </a:lnT>
                    <a:lnB w="9525" cap="flat" cmpd="sng" algn="ctr">
                      <a:solidFill>
                        <a:srgbClr val="2076CA"/>
                      </a:solidFill>
                      <a:prstDash val="solid"/>
                      <a:round/>
                      <a:headEnd type="none" w="med" len="med"/>
                      <a:tailEnd type="none" w="med" len="med"/>
                    </a:lnB>
                    <a:solidFill>
                      <a:srgbClr val="E2EFD9"/>
                    </a:solidFill>
                  </a:tcPr>
                </a:tc>
                <a:tc>
                  <a:txBody>
                    <a:bodyPr/>
                    <a:lstStyle/>
                    <a:p>
                      <a:pPr algn="ctr" rtl="0" fontAlgn="base"/>
                      <a:r>
                        <a:rPr lang="en-GB" sz="1100" b="1" i="0">
                          <a:solidFill>
                            <a:srgbClr val="000000"/>
                          </a:solidFill>
                          <a:effectLst/>
                          <a:latin typeface="Calibri Light" panose="020F0302020204030204" pitchFamily="34" charset="0"/>
                        </a:rPr>
                        <a:t>X</a:t>
                      </a:r>
                      <a:r>
                        <a:rPr lang="en-GB" sz="1100" b="0" i="0">
                          <a:solidFill>
                            <a:srgbClr val="000000"/>
                          </a:solidFill>
                          <a:effectLst/>
                          <a:latin typeface="Calibri Light" panose="020F0302020204030204" pitchFamily="34" charset="0"/>
                        </a:rPr>
                        <a:t> </a:t>
                      </a:r>
                      <a:endParaRPr lang="en-GB" b="0" i="0">
                        <a:effectLst/>
                      </a:endParaRPr>
                    </a:p>
                  </a:txBody>
                  <a:tcPr>
                    <a:lnL w="9525" cap="flat" cmpd="sng" algn="ctr">
                      <a:solidFill>
                        <a:srgbClr val="2076CA"/>
                      </a:solidFill>
                      <a:prstDash val="solid"/>
                      <a:round/>
                      <a:headEnd type="none" w="med" len="med"/>
                      <a:tailEnd type="none" w="med" len="med"/>
                    </a:lnL>
                    <a:lnR w="9525" cap="flat" cmpd="sng" algn="ctr">
                      <a:solidFill>
                        <a:srgbClr val="6078CA"/>
                      </a:solidFill>
                      <a:prstDash val="solid"/>
                      <a:round/>
                      <a:headEnd type="none" w="med" len="med"/>
                      <a:tailEnd type="none" w="med" len="med"/>
                    </a:lnR>
                    <a:lnT w="9525" cap="flat" cmpd="sng" algn="ctr">
                      <a:solidFill>
                        <a:srgbClr val="605FCA"/>
                      </a:solidFill>
                      <a:prstDash val="solid"/>
                      <a:round/>
                      <a:headEnd type="none" w="med" len="med"/>
                      <a:tailEnd type="none" w="med" len="med"/>
                    </a:lnT>
                    <a:lnB w="9525" cap="flat" cmpd="sng" algn="ctr">
                      <a:solidFill>
                        <a:srgbClr val="6078CA"/>
                      </a:solidFill>
                      <a:prstDash val="solid"/>
                      <a:round/>
                      <a:headEnd type="none" w="med" len="med"/>
                      <a:tailEnd type="none" w="med" len="med"/>
                    </a:lnB>
                    <a:solidFill>
                      <a:srgbClr val="E2EFD9"/>
                    </a:solidFill>
                  </a:tcPr>
                </a:tc>
                <a:tc>
                  <a:txBody>
                    <a:bodyPr/>
                    <a:lstStyle/>
                    <a:p>
                      <a:pPr algn="ctr" rtl="0" fontAlgn="base"/>
                      <a:r>
                        <a:rPr lang="en-GB" sz="1100" b="1" i="0" dirty="0">
                          <a:solidFill>
                            <a:srgbClr val="000000"/>
                          </a:solidFill>
                          <a:effectLst/>
                          <a:latin typeface="Calibri Light" panose="020F0302020204030204" pitchFamily="34" charset="0"/>
                        </a:rPr>
                        <a:t> </a:t>
                      </a:r>
                    </a:p>
                  </a:txBody>
                  <a:tcPr>
                    <a:lnL w="9525" cap="flat" cmpd="sng" algn="ctr">
                      <a:solidFill>
                        <a:srgbClr val="6078CA"/>
                      </a:solidFill>
                      <a:prstDash val="solid"/>
                      <a:round/>
                      <a:headEnd type="none" w="med" len="med"/>
                      <a:tailEnd type="none" w="med" len="med"/>
                    </a:lnL>
                    <a:lnR w="9525" cap="flat" cmpd="sng" algn="ctr">
                      <a:solidFill>
                        <a:srgbClr val="2077CA"/>
                      </a:solidFill>
                      <a:prstDash val="solid"/>
                      <a:round/>
                      <a:headEnd type="none" w="med" len="med"/>
                      <a:tailEnd type="none" w="med" len="med"/>
                    </a:lnR>
                    <a:lnT w="9525" cap="flat" cmpd="sng" algn="ctr">
                      <a:solidFill>
                        <a:srgbClr val="2071CA"/>
                      </a:solidFill>
                      <a:prstDash val="solid"/>
                      <a:round/>
                      <a:headEnd type="none" w="med" len="med"/>
                      <a:tailEnd type="none" w="med" len="med"/>
                    </a:lnT>
                    <a:lnB w="9525" cap="flat" cmpd="sng" algn="ctr">
                      <a:solidFill>
                        <a:srgbClr val="2077CA"/>
                      </a:solidFill>
                      <a:prstDash val="solid"/>
                      <a:round/>
                      <a:headEnd type="none" w="med" len="med"/>
                      <a:tailEnd type="none" w="med" len="med"/>
                    </a:lnB>
                    <a:solidFill>
                      <a:schemeClr val="accent6">
                        <a:lumMod val="20000"/>
                        <a:lumOff val="80000"/>
                      </a:schemeClr>
                    </a:solidFill>
                  </a:tcPr>
                </a:tc>
                <a:tc>
                  <a:txBody>
                    <a:bodyPr/>
                    <a:lstStyle/>
                    <a:p>
                      <a:pPr algn="ctr" rtl="0" fontAlgn="base"/>
                      <a:r>
                        <a:rPr lang="en-GB" sz="1100" b="1" i="0">
                          <a:solidFill>
                            <a:srgbClr val="000000"/>
                          </a:solidFill>
                          <a:effectLst/>
                          <a:latin typeface="Calibri Light" panose="020F0302020204030204" pitchFamily="34" charset="0"/>
                        </a:rPr>
                        <a:t>X</a:t>
                      </a:r>
                      <a:r>
                        <a:rPr lang="en-GB" sz="1100" b="0" i="0">
                          <a:solidFill>
                            <a:srgbClr val="000000"/>
                          </a:solidFill>
                          <a:effectLst/>
                          <a:latin typeface="Calibri Light" panose="020F0302020204030204" pitchFamily="34" charset="0"/>
                        </a:rPr>
                        <a:t> </a:t>
                      </a:r>
                      <a:endParaRPr lang="en-GB" b="0" i="0">
                        <a:effectLst/>
                      </a:endParaRPr>
                    </a:p>
                  </a:txBody>
                  <a:tcPr>
                    <a:lnL w="9525" cap="flat" cmpd="sng" algn="ctr">
                      <a:solidFill>
                        <a:srgbClr val="2077CA"/>
                      </a:solidFill>
                      <a:prstDash val="solid"/>
                      <a:round/>
                      <a:headEnd type="none" w="med" len="med"/>
                      <a:tailEnd type="none" w="med" len="med"/>
                    </a:lnL>
                    <a:lnR w="9525" cap="flat" cmpd="sng" algn="ctr">
                      <a:solidFill>
                        <a:srgbClr val="6078CA"/>
                      </a:solidFill>
                      <a:prstDash val="solid"/>
                      <a:round/>
                      <a:headEnd type="none" w="med" len="med"/>
                      <a:tailEnd type="none" w="med" len="med"/>
                    </a:lnR>
                    <a:lnT w="9525" cap="flat" cmpd="sng" algn="ctr">
                      <a:solidFill>
                        <a:srgbClr val="A070CA"/>
                      </a:solidFill>
                      <a:prstDash val="solid"/>
                      <a:round/>
                      <a:headEnd type="none" w="med" len="med"/>
                      <a:tailEnd type="none" w="med" len="med"/>
                    </a:lnT>
                    <a:lnB w="9525" cap="flat" cmpd="sng" algn="ctr">
                      <a:solidFill>
                        <a:srgbClr val="6078CA"/>
                      </a:solidFill>
                      <a:prstDash val="solid"/>
                      <a:round/>
                      <a:headEnd type="none" w="med" len="med"/>
                      <a:tailEnd type="none" w="med" len="med"/>
                    </a:lnB>
                    <a:solidFill>
                      <a:srgbClr val="E2EFD9"/>
                    </a:solidFill>
                  </a:tcPr>
                </a:tc>
                <a:extLst>
                  <a:ext uri="{0D108BD9-81ED-4DB2-BD59-A6C34878D82A}">
                    <a16:rowId xmlns:a16="http://schemas.microsoft.com/office/drawing/2014/main" val="2554610714"/>
                  </a:ext>
                </a:extLst>
              </a:tr>
              <a:tr h="219796">
                <a:tc>
                  <a:txBody>
                    <a:bodyPr/>
                    <a:lstStyle/>
                    <a:p>
                      <a:pPr algn="just" rtl="0" fontAlgn="base"/>
                      <a:r>
                        <a:rPr lang="en-GB" sz="1100" b="1" i="0" dirty="0">
                          <a:solidFill>
                            <a:srgbClr val="000000"/>
                          </a:solidFill>
                          <a:effectLst/>
                          <a:latin typeface="Calibri Light" panose="020F0302020204030204" pitchFamily="34" charset="0"/>
                        </a:rPr>
                        <a:t>Malta   </a:t>
                      </a:r>
                      <a:endParaRPr lang="en-GB" b="1" i="0" dirty="0">
                        <a:effectLst/>
                      </a:endParaRPr>
                    </a:p>
                  </a:txBody>
                  <a:tcPr>
                    <a:lnL w="9525" cap="flat" cmpd="sng" algn="ctr">
                      <a:solidFill>
                        <a:srgbClr val="208ECA"/>
                      </a:solidFill>
                      <a:prstDash val="solid"/>
                      <a:round/>
                      <a:headEnd type="none" w="med" len="med"/>
                      <a:tailEnd type="none" w="med" len="med"/>
                    </a:lnL>
                    <a:lnR w="9525" cap="flat" cmpd="sng" algn="ctr">
                      <a:solidFill>
                        <a:srgbClr val="208ECA"/>
                      </a:solidFill>
                      <a:prstDash val="solid"/>
                      <a:round/>
                      <a:headEnd type="none" w="med" len="med"/>
                      <a:tailEnd type="none" w="med" len="med"/>
                    </a:lnR>
                    <a:lnT w="9525" cap="flat" cmpd="sng" algn="ctr">
                      <a:solidFill>
                        <a:srgbClr val="606BCA"/>
                      </a:solidFill>
                      <a:prstDash val="solid"/>
                      <a:round/>
                      <a:headEnd type="none" w="med" len="med"/>
                      <a:tailEnd type="none" w="med" len="med"/>
                    </a:lnT>
                    <a:lnB w="9525" cap="flat" cmpd="sng" algn="ctr">
                      <a:solidFill>
                        <a:srgbClr val="208ECA"/>
                      </a:solidFill>
                      <a:prstDash val="solid"/>
                      <a:round/>
                      <a:headEnd type="none" w="med" len="med"/>
                      <a:tailEnd type="none" w="med" len="med"/>
                    </a:lnB>
                  </a:tcPr>
                </a:tc>
                <a:tc>
                  <a:txBody>
                    <a:bodyPr/>
                    <a:lstStyle/>
                    <a:p>
                      <a:pPr algn="ctr" rtl="0" fontAlgn="base"/>
                      <a:r>
                        <a:rPr lang="en-GB" sz="1100" b="1" i="0">
                          <a:solidFill>
                            <a:srgbClr val="000000"/>
                          </a:solidFill>
                          <a:effectLst/>
                          <a:latin typeface="Calibri Light" panose="020F0302020204030204" pitchFamily="34" charset="0"/>
                        </a:rPr>
                        <a:t> </a:t>
                      </a:r>
                    </a:p>
                  </a:txBody>
                  <a:tcPr>
                    <a:lnL w="9525" cap="flat" cmpd="sng" algn="ctr">
                      <a:solidFill>
                        <a:srgbClr val="208ECA"/>
                      </a:solidFill>
                      <a:prstDash val="solid"/>
                      <a:round/>
                      <a:headEnd type="none" w="med" len="med"/>
                      <a:tailEnd type="none" w="med" len="med"/>
                    </a:lnL>
                    <a:lnR w="9525" cap="flat" cmpd="sng" algn="ctr">
                      <a:solidFill>
                        <a:srgbClr val="608ECA"/>
                      </a:solidFill>
                      <a:prstDash val="solid"/>
                      <a:round/>
                      <a:headEnd type="none" w="med" len="med"/>
                      <a:tailEnd type="none" w="med" len="med"/>
                    </a:lnR>
                    <a:lnT w="9525" cap="flat" cmpd="sng" algn="ctr">
                      <a:solidFill>
                        <a:srgbClr val="6079CA"/>
                      </a:solidFill>
                      <a:prstDash val="solid"/>
                      <a:round/>
                      <a:headEnd type="none" w="med" len="med"/>
                      <a:tailEnd type="none" w="med" len="med"/>
                    </a:lnT>
                    <a:lnB w="9525" cap="flat" cmpd="sng" algn="ctr">
                      <a:solidFill>
                        <a:srgbClr val="608ECA"/>
                      </a:solidFill>
                      <a:prstDash val="solid"/>
                      <a:round/>
                      <a:headEnd type="none" w="med" len="med"/>
                      <a:tailEnd type="none" w="med" len="med"/>
                    </a:lnB>
                  </a:tcPr>
                </a:tc>
                <a:tc>
                  <a:txBody>
                    <a:bodyPr/>
                    <a:lstStyle/>
                    <a:p>
                      <a:pPr algn="just" rtl="0" fontAlgn="base"/>
                      <a:endParaRPr lang="en-GB" sz="1100" b="0" i="0" u="sng" dirty="0">
                        <a:solidFill>
                          <a:srgbClr val="000000"/>
                        </a:solidFill>
                        <a:effectLst/>
                        <a:latin typeface="Calibri Light" panose="020F0302020204030204" pitchFamily="34" charset="0"/>
                      </a:endParaRPr>
                    </a:p>
                  </a:txBody>
                  <a:tcPr>
                    <a:lnL w="9525" cap="flat" cmpd="sng" algn="ctr">
                      <a:solidFill>
                        <a:srgbClr val="608ECA"/>
                      </a:solidFill>
                      <a:prstDash val="solid"/>
                      <a:round/>
                      <a:headEnd type="none" w="med" len="med"/>
                      <a:tailEnd type="none" w="med" len="med"/>
                    </a:lnL>
                    <a:lnR w="9525" cap="flat" cmpd="sng" algn="ctr">
                      <a:solidFill>
                        <a:srgbClr val="A08CCA"/>
                      </a:solidFill>
                      <a:prstDash val="solid"/>
                      <a:round/>
                      <a:headEnd type="none" w="med" len="med"/>
                      <a:tailEnd type="none" w="med" len="med"/>
                    </a:lnR>
                    <a:lnT w="9525" cap="flat" cmpd="sng" algn="ctr">
                      <a:solidFill>
                        <a:srgbClr val="6078CA"/>
                      </a:solidFill>
                      <a:prstDash val="solid"/>
                      <a:round/>
                      <a:headEnd type="none" w="med" len="med"/>
                      <a:tailEnd type="none" w="med" len="med"/>
                    </a:lnT>
                    <a:lnB w="9525" cap="flat" cmpd="sng" algn="ctr">
                      <a:solidFill>
                        <a:srgbClr val="A08CCA"/>
                      </a:solidFill>
                      <a:prstDash val="solid"/>
                      <a:round/>
                      <a:headEnd type="none" w="med" len="med"/>
                      <a:tailEnd type="none" w="med" len="med"/>
                    </a:lnB>
                  </a:tcPr>
                </a:tc>
                <a:tc>
                  <a:txBody>
                    <a:bodyPr/>
                    <a:lstStyle/>
                    <a:p>
                      <a:pPr algn="ctr" rtl="0" fontAlgn="base"/>
                      <a:r>
                        <a:rPr lang="en-GB" sz="1100" b="1" i="0" dirty="0">
                          <a:solidFill>
                            <a:srgbClr val="000000"/>
                          </a:solidFill>
                          <a:effectLst/>
                          <a:latin typeface="Calibri Light" panose="020F0302020204030204" pitchFamily="34" charset="0"/>
                        </a:rPr>
                        <a:t> </a:t>
                      </a:r>
                    </a:p>
                  </a:txBody>
                  <a:tcPr>
                    <a:lnL w="9525" cap="flat" cmpd="sng" algn="ctr">
                      <a:solidFill>
                        <a:srgbClr val="A08CCA"/>
                      </a:solidFill>
                      <a:prstDash val="solid"/>
                      <a:round/>
                      <a:headEnd type="none" w="med" len="med"/>
                      <a:tailEnd type="none" w="med" len="med"/>
                    </a:lnL>
                    <a:lnR w="9525" cap="flat" cmpd="sng" algn="ctr">
                      <a:solidFill>
                        <a:srgbClr val="A084CA"/>
                      </a:solidFill>
                      <a:prstDash val="solid"/>
                      <a:round/>
                      <a:headEnd type="none" w="med" len="med"/>
                      <a:tailEnd type="none" w="med" len="med"/>
                    </a:lnR>
                    <a:lnT w="9525" cap="flat" cmpd="sng" algn="ctr">
                      <a:solidFill>
                        <a:srgbClr val="2076CA"/>
                      </a:solidFill>
                      <a:prstDash val="solid"/>
                      <a:round/>
                      <a:headEnd type="none" w="med" len="med"/>
                      <a:tailEnd type="none" w="med" len="med"/>
                    </a:lnT>
                    <a:lnB w="9525" cap="flat" cmpd="sng" algn="ctr">
                      <a:solidFill>
                        <a:srgbClr val="A084CA"/>
                      </a:solidFill>
                      <a:prstDash val="solid"/>
                      <a:round/>
                      <a:headEnd type="none" w="med" len="med"/>
                      <a:tailEnd type="none" w="med" len="med"/>
                    </a:lnB>
                    <a:solidFill>
                      <a:schemeClr val="accent6">
                        <a:lumMod val="20000"/>
                        <a:lumOff val="80000"/>
                      </a:schemeClr>
                    </a:solidFill>
                  </a:tcPr>
                </a:tc>
                <a:tc>
                  <a:txBody>
                    <a:bodyPr/>
                    <a:lstStyle/>
                    <a:p>
                      <a:pPr algn="ctr" rtl="0" fontAlgn="base"/>
                      <a:r>
                        <a:rPr lang="en-GB" sz="1100" b="1" i="0">
                          <a:solidFill>
                            <a:srgbClr val="000000"/>
                          </a:solidFill>
                          <a:effectLst/>
                          <a:latin typeface="Calibri Light" panose="020F0302020204030204" pitchFamily="34" charset="0"/>
                        </a:rPr>
                        <a:t>X</a:t>
                      </a:r>
                      <a:r>
                        <a:rPr lang="en-GB" sz="1100" b="0" i="0">
                          <a:solidFill>
                            <a:srgbClr val="000000"/>
                          </a:solidFill>
                          <a:effectLst/>
                          <a:latin typeface="Calibri Light" panose="020F0302020204030204" pitchFamily="34" charset="0"/>
                        </a:rPr>
                        <a:t> </a:t>
                      </a:r>
                      <a:endParaRPr lang="en-GB" b="0" i="0">
                        <a:effectLst/>
                      </a:endParaRPr>
                    </a:p>
                  </a:txBody>
                  <a:tcPr>
                    <a:lnL w="9525" cap="flat" cmpd="sng" algn="ctr">
                      <a:solidFill>
                        <a:srgbClr val="A084CA"/>
                      </a:solidFill>
                      <a:prstDash val="solid"/>
                      <a:round/>
                      <a:headEnd type="none" w="med" len="med"/>
                      <a:tailEnd type="none" w="med" len="med"/>
                    </a:lnL>
                    <a:lnR w="9525" cap="flat" cmpd="sng" algn="ctr">
                      <a:solidFill>
                        <a:srgbClr val="2099CA"/>
                      </a:solidFill>
                      <a:prstDash val="solid"/>
                      <a:round/>
                      <a:headEnd type="none" w="med" len="med"/>
                      <a:tailEnd type="none" w="med" len="med"/>
                    </a:lnR>
                    <a:lnT w="9525" cap="flat" cmpd="sng" algn="ctr">
                      <a:solidFill>
                        <a:srgbClr val="6078CA"/>
                      </a:solidFill>
                      <a:prstDash val="solid"/>
                      <a:round/>
                      <a:headEnd type="none" w="med" len="med"/>
                      <a:tailEnd type="none" w="med" len="med"/>
                    </a:lnT>
                    <a:lnB w="9525" cap="flat" cmpd="sng" algn="ctr">
                      <a:solidFill>
                        <a:srgbClr val="2099CA"/>
                      </a:solidFill>
                      <a:prstDash val="solid"/>
                      <a:round/>
                      <a:headEnd type="none" w="med" len="med"/>
                      <a:tailEnd type="none" w="med" len="med"/>
                    </a:lnB>
                    <a:solidFill>
                      <a:srgbClr val="E2EFD9"/>
                    </a:solidFill>
                  </a:tcPr>
                </a:tc>
                <a:tc>
                  <a:txBody>
                    <a:bodyPr/>
                    <a:lstStyle/>
                    <a:p>
                      <a:pPr algn="ctr" rtl="0" fontAlgn="base"/>
                      <a:r>
                        <a:rPr lang="en-GB" sz="1100" b="1" i="0">
                          <a:solidFill>
                            <a:srgbClr val="000000"/>
                          </a:solidFill>
                          <a:effectLst/>
                          <a:latin typeface="Calibri Light" panose="020F0302020204030204" pitchFamily="34" charset="0"/>
                        </a:rPr>
                        <a:t>X</a:t>
                      </a:r>
                      <a:r>
                        <a:rPr lang="en-GB" sz="1100" b="0" i="0">
                          <a:solidFill>
                            <a:srgbClr val="000000"/>
                          </a:solidFill>
                          <a:effectLst/>
                          <a:latin typeface="Calibri Light" panose="020F0302020204030204" pitchFamily="34" charset="0"/>
                        </a:rPr>
                        <a:t> </a:t>
                      </a:r>
                      <a:endParaRPr lang="en-GB" b="0" i="0">
                        <a:effectLst/>
                      </a:endParaRPr>
                    </a:p>
                  </a:txBody>
                  <a:tcPr>
                    <a:lnL w="9525" cap="flat" cmpd="sng" algn="ctr">
                      <a:solidFill>
                        <a:srgbClr val="2099CA"/>
                      </a:solidFill>
                      <a:prstDash val="solid"/>
                      <a:round/>
                      <a:headEnd type="none" w="med" len="med"/>
                      <a:tailEnd type="none" w="med" len="med"/>
                    </a:lnL>
                    <a:lnR w="9525" cap="flat" cmpd="sng" algn="ctr">
                      <a:solidFill>
                        <a:srgbClr val="E091CA"/>
                      </a:solidFill>
                      <a:prstDash val="solid"/>
                      <a:round/>
                      <a:headEnd type="none" w="med" len="med"/>
                      <a:tailEnd type="none" w="med" len="med"/>
                    </a:lnR>
                    <a:lnT w="9525" cap="flat" cmpd="sng" algn="ctr">
                      <a:solidFill>
                        <a:srgbClr val="2077CA"/>
                      </a:solidFill>
                      <a:prstDash val="solid"/>
                      <a:round/>
                      <a:headEnd type="none" w="med" len="med"/>
                      <a:tailEnd type="none" w="med" len="med"/>
                    </a:lnT>
                    <a:lnB w="9525" cap="flat" cmpd="sng" algn="ctr">
                      <a:solidFill>
                        <a:srgbClr val="E091CA"/>
                      </a:solidFill>
                      <a:prstDash val="solid"/>
                      <a:round/>
                      <a:headEnd type="none" w="med" len="med"/>
                      <a:tailEnd type="none" w="med" len="med"/>
                    </a:lnB>
                    <a:solidFill>
                      <a:srgbClr val="E2EFD9"/>
                    </a:solidFill>
                  </a:tcPr>
                </a:tc>
                <a:tc>
                  <a:txBody>
                    <a:bodyPr/>
                    <a:lstStyle/>
                    <a:p>
                      <a:pPr algn="ctr" rtl="0" fontAlgn="base"/>
                      <a:r>
                        <a:rPr lang="en-GB" sz="1100" b="1" i="0">
                          <a:solidFill>
                            <a:srgbClr val="000000"/>
                          </a:solidFill>
                          <a:effectLst/>
                          <a:latin typeface="Calibri Light" panose="020F0302020204030204" pitchFamily="34" charset="0"/>
                        </a:rPr>
                        <a:t>X</a:t>
                      </a:r>
                      <a:r>
                        <a:rPr lang="en-GB" sz="1100" b="0" i="0">
                          <a:solidFill>
                            <a:srgbClr val="000000"/>
                          </a:solidFill>
                          <a:effectLst/>
                          <a:latin typeface="Calibri Light" panose="020F0302020204030204" pitchFamily="34" charset="0"/>
                        </a:rPr>
                        <a:t> </a:t>
                      </a:r>
                      <a:endParaRPr lang="en-GB" b="0" i="0">
                        <a:effectLst/>
                      </a:endParaRPr>
                    </a:p>
                  </a:txBody>
                  <a:tcPr>
                    <a:lnL w="9525" cap="flat" cmpd="sng" algn="ctr">
                      <a:solidFill>
                        <a:srgbClr val="E091CA"/>
                      </a:solidFill>
                      <a:prstDash val="solid"/>
                      <a:round/>
                      <a:headEnd type="none" w="med" len="med"/>
                      <a:tailEnd type="none" w="med" len="med"/>
                    </a:lnL>
                    <a:lnR w="9525" cap="flat" cmpd="sng" algn="ctr">
                      <a:solidFill>
                        <a:srgbClr val="E091CA"/>
                      </a:solidFill>
                      <a:prstDash val="solid"/>
                      <a:round/>
                      <a:headEnd type="none" w="med" len="med"/>
                      <a:tailEnd type="none" w="med" len="med"/>
                    </a:lnR>
                    <a:lnT w="9525" cap="flat" cmpd="sng" algn="ctr">
                      <a:solidFill>
                        <a:srgbClr val="6078CA"/>
                      </a:solidFill>
                      <a:prstDash val="solid"/>
                      <a:round/>
                      <a:headEnd type="none" w="med" len="med"/>
                      <a:tailEnd type="none" w="med" len="med"/>
                    </a:lnT>
                    <a:lnB w="9525" cap="flat" cmpd="sng" algn="ctr">
                      <a:solidFill>
                        <a:srgbClr val="E091CA"/>
                      </a:solidFill>
                      <a:prstDash val="solid"/>
                      <a:round/>
                      <a:headEnd type="none" w="med" len="med"/>
                      <a:tailEnd type="none" w="med" len="med"/>
                    </a:lnB>
                    <a:solidFill>
                      <a:srgbClr val="E2EFD9"/>
                    </a:solidFill>
                  </a:tcPr>
                </a:tc>
                <a:extLst>
                  <a:ext uri="{0D108BD9-81ED-4DB2-BD59-A6C34878D82A}">
                    <a16:rowId xmlns:a16="http://schemas.microsoft.com/office/drawing/2014/main" val="3026312061"/>
                  </a:ext>
                </a:extLst>
              </a:tr>
              <a:tr h="310300">
                <a:tc>
                  <a:txBody>
                    <a:bodyPr/>
                    <a:lstStyle/>
                    <a:p>
                      <a:pPr algn="just" rtl="0" fontAlgn="base"/>
                      <a:r>
                        <a:rPr lang="en-GB" sz="1100" b="1" i="0" kern="1200" dirty="0">
                          <a:solidFill>
                            <a:srgbClr val="000000"/>
                          </a:solidFill>
                          <a:effectLst/>
                          <a:latin typeface="Calibri Light" panose="020F0302020204030204" pitchFamily="34" charset="0"/>
                          <a:ea typeface="+mn-ea"/>
                          <a:cs typeface="+mn-cs"/>
                        </a:rPr>
                        <a:t>Greece</a:t>
                      </a:r>
                    </a:p>
                  </a:txBody>
                  <a:tcPr>
                    <a:lnL w="9525" cap="flat" cmpd="sng" algn="ctr">
                      <a:solidFill>
                        <a:srgbClr val="6093CA"/>
                      </a:solidFill>
                      <a:prstDash val="solid"/>
                      <a:round/>
                      <a:headEnd type="none" w="med" len="med"/>
                      <a:tailEnd type="none" w="med" len="med"/>
                    </a:lnL>
                    <a:lnR w="9525" cap="flat" cmpd="sng" algn="ctr">
                      <a:solidFill>
                        <a:srgbClr val="6093CA"/>
                      </a:solidFill>
                      <a:prstDash val="solid"/>
                      <a:round/>
                      <a:headEnd type="none" w="med" len="med"/>
                      <a:tailEnd type="none" w="med" len="med"/>
                    </a:lnR>
                    <a:lnT w="9525" cap="flat" cmpd="sng" algn="ctr">
                      <a:solidFill>
                        <a:srgbClr val="208ECA"/>
                      </a:solidFill>
                      <a:prstDash val="solid"/>
                      <a:round/>
                      <a:headEnd type="none" w="med" len="med"/>
                      <a:tailEnd type="none" w="med" len="med"/>
                    </a:lnT>
                    <a:lnB w="9525" cap="flat" cmpd="sng" algn="ctr">
                      <a:solidFill>
                        <a:srgbClr val="208ECA"/>
                      </a:solidFill>
                      <a:prstDash val="solid"/>
                      <a:round/>
                      <a:headEnd type="none" w="med" len="med"/>
                      <a:tailEnd type="none" w="med" len="med"/>
                    </a:lnB>
                  </a:tcPr>
                </a:tc>
                <a:tc>
                  <a:txBody>
                    <a:bodyPr/>
                    <a:lstStyle/>
                    <a:p>
                      <a:pPr algn="ctr" rtl="0" fontAlgn="base"/>
                      <a:endParaRPr lang="en-GB" b="0" i="0" dirty="0">
                        <a:effectLst/>
                      </a:endParaRPr>
                    </a:p>
                  </a:txBody>
                  <a:tcPr>
                    <a:lnL w="9525" cap="flat" cmpd="sng" algn="ctr">
                      <a:solidFill>
                        <a:srgbClr val="6093CA"/>
                      </a:solidFill>
                      <a:prstDash val="solid"/>
                      <a:round/>
                      <a:headEnd type="none" w="med" len="med"/>
                      <a:tailEnd type="none" w="med" len="med"/>
                    </a:lnL>
                    <a:lnR w="9525" cap="flat" cmpd="sng" algn="ctr">
                      <a:solidFill>
                        <a:srgbClr val="6096CA"/>
                      </a:solidFill>
                      <a:prstDash val="solid"/>
                      <a:round/>
                      <a:headEnd type="none" w="med" len="med"/>
                      <a:tailEnd type="none" w="med" len="med"/>
                    </a:lnR>
                    <a:lnT w="9525" cap="flat" cmpd="sng" algn="ctr">
                      <a:solidFill>
                        <a:srgbClr val="608ECA"/>
                      </a:solidFill>
                      <a:prstDash val="solid"/>
                      <a:round/>
                      <a:headEnd type="none" w="med" len="med"/>
                      <a:tailEnd type="none" w="med" len="med"/>
                    </a:lnT>
                    <a:lnB w="9525" cap="flat" cmpd="sng" algn="ctr">
                      <a:solidFill>
                        <a:srgbClr val="608ECA"/>
                      </a:solidFill>
                      <a:prstDash val="solid"/>
                      <a:round/>
                      <a:headEnd type="none" w="med" len="med"/>
                      <a:tailEnd type="none" w="med" len="med"/>
                    </a:lnB>
                    <a:solidFill>
                      <a:srgbClr val="E2EFD9"/>
                    </a:solidFill>
                  </a:tcPr>
                </a:tc>
                <a:tc>
                  <a:txBody>
                    <a:bodyPr/>
                    <a:lstStyle/>
                    <a:p>
                      <a:pPr algn="ctr" rtl="0" fontAlgn="base"/>
                      <a:endParaRPr lang="en-GB" b="0" i="0">
                        <a:effectLst/>
                      </a:endParaRPr>
                    </a:p>
                  </a:txBody>
                  <a:tcPr>
                    <a:lnL w="9525" cap="flat" cmpd="sng" algn="ctr">
                      <a:solidFill>
                        <a:srgbClr val="6096CA"/>
                      </a:solidFill>
                      <a:prstDash val="solid"/>
                      <a:round/>
                      <a:headEnd type="none" w="med" len="med"/>
                      <a:tailEnd type="none" w="med" len="med"/>
                    </a:lnL>
                    <a:lnR w="9525" cap="flat" cmpd="sng" algn="ctr">
                      <a:solidFill>
                        <a:srgbClr val="A0AACA"/>
                      </a:solidFill>
                      <a:prstDash val="solid"/>
                      <a:round/>
                      <a:headEnd type="none" w="med" len="med"/>
                      <a:tailEnd type="none" w="med" len="med"/>
                    </a:lnR>
                    <a:lnT w="9525" cap="flat" cmpd="sng" algn="ctr">
                      <a:solidFill>
                        <a:srgbClr val="A08CCA"/>
                      </a:solidFill>
                      <a:prstDash val="solid"/>
                      <a:round/>
                      <a:headEnd type="none" w="med" len="med"/>
                      <a:tailEnd type="none" w="med" len="med"/>
                    </a:lnT>
                    <a:lnB w="9525" cap="flat" cmpd="sng" algn="ctr">
                      <a:solidFill>
                        <a:srgbClr val="A08CCA"/>
                      </a:solidFill>
                      <a:prstDash val="solid"/>
                      <a:round/>
                      <a:headEnd type="none" w="med" len="med"/>
                      <a:tailEnd type="none" w="med" len="med"/>
                    </a:lnB>
                    <a:solidFill>
                      <a:srgbClr val="E2EFD9"/>
                    </a:solidFill>
                  </a:tcPr>
                </a:tc>
                <a:tc>
                  <a:txBody>
                    <a:bodyPr/>
                    <a:lstStyle/>
                    <a:p>
                      <a:pPr algn="ctr" rtl="0" fontAlgn="base"/>
                      <a:endParaRPr lang="en-GB" b="0" i="0">
                        <a:effectLst/>
                      </a:endParaRPr>
                    </a:p>
                  </a:txBody>
                  <a:tcPr>
                    <a:lnL w="9525" cap="flat" cmpd="sng" algn="ctr">
                      <a:solidFill>
                        <a:srgbClr val="A0AACA"/>
                      </a:solidFill>
                      <a:prstDash val="solid"/>
                      <a:round/>
                      <a:headEnd type="none" w="med" len="med"/>
                      <a:tailEnd type="none" w="med" len="med"/>
                    </a:lnL>
                    <a:lnR w="9525" cap="flat" cmpd="sng" algn="ctr">
                      <a:solidFill>
                        <a:srgbClr val="E0A9CA"/>
                      </a:solidFill>
                      <a:prstDash val="solid"/>
                      <a:round/>
                      <a:headEnd type="none" w="med" len="med"/>
                      <a:tailEnd type="none" w="med" len="med"/>
                    </a:lnR>
                    <a:lnT w="9525" cap="flat" cmpd="sng" algn="ctr">
                      <a:solidFill>
                        <a:srgbClr val="A084CA"/>
                      </a:solidFill>
                      <a:prstDash val="solid"/>
                      <a:round/>
                      <a:headEnd type="none" w="med" len="med"/>
                      <a:tailEnd type="none" w="med" len="med"/>
                    </a:lnT>
                    <a:lnB w="9525" cap="flat" cmpd="sng" algn="ctr">
                      <a:solidFill>
                        <a:srgbClr val="A084CA"/>
                      </a:solidFill>
                      <a:prstDash val="solid"/>
                      <a:round/>
                      <a:headEnd type="none" w="med" len="med"/>
                      <a:tailEnd type="none" w="med" len="med"/>
                    </a:lnB>
                    <a:solidFill>
                      <a:srgbClr val="E2EFD9"/>
                    </a:solidFill>
                  </a:tcPr>
                </a:tc>
                <a:tc>
                  <a:txBody>
                    <a:bodyPr/>
                    <a:lstStyle/>
                    <a:p>
                      <a:pPr marL="0" algn="ctr" defTabSz="457200" rtl="0" eaLnBrk="1" fontAlgn="base" latinLnBrk="0" hangingPunct="1"/>
                      <a:r>
                        <a:rPr lang="en-GB" sz="1100" b="1" i="0" kern="1200" dirty="0">
                          <a:solidFill>
                            <a:srgbClr val="000000"/>
                          </a:solidFill>
                          <a:effectLst/>
                          <a:latin typeface="Calibri Light" panose="020F0302020204030204" pitchFamily="34" charset="0"/>
                          <a:ea typeface="+mn-ea"/>
                          <a:cs typeface="+mn-cs"/>
                        </a:rPr>
                        <a:t>X</a:t>
                      </a:r>
                    </a:p>
                  </a:txBody>
                  <a:tcPr>
                    <a:lnL w="9525" cap="flat" cmpd="sng" algn="ctr">
                      <a:solidFill>
                        <a:srgbClr val="E0A9CA"/>
                      </a:solidFill>
                      <a:prstDash val="solid"/>
                      <a:round/>
                      <a:headEnd type="none" w="med" len="med"/>
                      <a:tailEnd type="none" w="med" len="med"/>
                    </a:lnL>
                    <a:lnR w="9525" cap="flat" cmpd="sng" algn="ctr">
                      <a:solidFill>
                        <a:srgbClr val="E0A2CA"/>
                      </a:solidFill>
                      <a:prstDash val="solid"/>
                      <a:round/>
                      <a:headEnd type="none" w="med" len="med"/>
                      <a:tailEnd type="none" w="med" len="med"/>
                    </a:lnR>
                    <a:lnT w="9525" cap="flat" cmpd="sng" algn="ctr">
                      <a:solidFill>
                        <a:srgbClr val="2099CA"/>
                      </a:solidFill>
                      <a:prstDash val="solid"/>
                      <a:round/>
                      <a:headEnd type="none" w="med" len="med"/>
                      <a:tailEnd type="none" w="med" len="med"/>
                    </a:lnT>
                    <a:lnB w="9525" cap="flat" cmpd="sng" algn="ctr">
                      <a:solidFill>
                        <a:srgbClr val="2099CA"/>
                      </a:solidFill>
                      <a:prstDash val="solid"/>
                      <a:round/>
                      <a:headEnd type="none" w="med" len="med"/>
                      <a:tailEnd type="none" w="med" len="med"/>
                    </a:lnB>
                    <a:solidFill>
                      <a:srgbClr val="E2EFD9"/>
                    </a:solidFill>
                  </a:tcPr>
                </a:tc>
                <a:tc>
                  <a:txBody>
                    <a:bodyPr/>
                    <a:lstStyle/>
                    <a:p>
                      <a:pPr marL="0" algn="ctr" defTabSz="457200" rtl="0" eaLnBrk="1" fontAlgn="base" latinLnBrk="0" hangingPunct="1"/>
                      <a:r>
                        <a:rPr lang="en-GB" sz="1100" b="1" i="0" kern="1200" dirty="0">
                          <a:solidFill>
                            <a:srgbClr val="000000"/>
                          </a:solidFill>
                          <a:effectLst/>
                          <a:latin typeface="Calibri Light" panose="020F0302020204030204" pitchFamily="34" charset="0"/>
                          <a:ea typeface="+mn-ea"/>
                          <a:cs typeface="+mn-cs"/>
                        </a:rPr>
                        <a:t>X</a:t>
                      </a:r>
                    </a:p>
                  </a:txBody>
                  <a:tcPr>
                    <a:lnL w="9525" cap="flat" cmpd="sng" algn="ctr">
                      <a:solidFill>
                        <a:srgbClr val="E0A2CA"/>
                      </a:solidFill>
                      <a:prstDash val="solid"/>
                      <a:round/>
                      <a:headEnd type="none" w="med" len="med"/>
                      <a:tailEnd type="none" w="med" len="med"/>
                    </a:lnL>
                    <a:lnR w="9525" cap="flat" cmpd="sng" algn="ctr">
                      <a:solidFill>
                        <a:srgbClr val="20A5CA"/>
                      </a:solidFill>
                      <a:prstDash val="solid"/>
                      <a:round/>
                      <a:headEnd type="none" w="med" len="med"/>
                      <a:tailEnd type="none" w="med" len="med"/>
                    </a:lnR>
                    <a:lnT w="9525" cap="flat" cmpd="sng" algn="ctr">
                      <a:solidFill>
                        <a:srgbClr val="E091CA"/>
                      </a:solidFill>
                      <a:prstDash val="solid"/>
                      <a:round/>
                      <a:headEnd type="none" w="med" len="med"/>
                      <a:tailEnd type="none" w="med" len="med"/>
                    </a:lnT>
                    <a:lnB w="9525" cap="flat" cmpd="sng" algn="ctr">
                      <a:solidFill>
                        <a:srgbClr val="E091CA"/>
                      </a:solidFill>
                      <a:prstDash val="solid"/>
                      <a:round/>
                      <a:headEnd type="none" w="med" len="med"/>
                      <a:tailEnd type="none" w="med" len="med"/>
                    </a:lnB>
                    <a:solidFill>
                      <a:srgbClr val="E2EFD9"/>
                    </a:solidFill>
                  </a:tcPr>
                </a:tc>
                <a:tc>
                  <a:txBody>
                    <a:bodyPr/>
                    <a:lstStyle/>
                    <a:p>
                      <a:pPr marL="0" algn="ctr" defTabSz="457200" rtl="0" eaLnBrk="1" fontAlgn="base" latinLnBrk="0" hangingPunct="1"/>
                      <a:r>
                        <a:rPr lang="en-GB" sz="1100" b="1" i="0" kern="1200" dirty="0">
                          <a:solidFill>
                            <a:srgbClr val="000000"/>
                          </a:solidFill>
                          <a:effectLst/>
                          <a:latin typeface="Calibri Light" panose="020F0302020204030204" pitchFamily="34" charset="0"/>
                          <a:ea typeface="+mn-ea"/>
                          <a:cs typeface="+mn-cs"/>
                        </a:rPr>
                        <a:t>X</a:t>
                      </a:r>
                    </a:p>
                  </a:txBody>
                  <a:tcPr>
                    <a:lnL w="9525" cap="flat" cmpd="sng" algn="ctr">
                      <a:solidFill>
                        <a:srgbClr val="20A5CA"/>
                      </a:solidFill>
                      <a:prstDash val="solid"/>
                      <a:round/>
                      <a:headEnd type="none" w="med" len="med"/>
                      <a:tailEnd type="none" w="med" len="med"/>
                    </a:lnL>
                    <a:lnR w="9525" cap="flat" cmpd="sng" algn="ctr">
                      <a:solidFill>
                        <a:srgbClr val="E0BECA"/>
                      </a:solidFill>
                      <a:prstDash val="solid"/>
                      <a:round/>
                      <a:headEnd type="none" w="med" len="med"/>
                      <a:tailEnd type="none" w="med" len="med"/>
                    </a:lnR>
                    <a:lnT w="9525" cap="flat" cmpd="sng" algn="ctr">
                      <a:solidFill>
                        <a:srgbClr val="E091CA"/>
                      </a:solidFill>
                      <a:prstDash val="solid"/>
                      <a:round/>
                      <a:headEnd type="none" w="med" len="med"/>
                      <a:tailEnd type="none" w="med" len="med"/>
                    </a:lnT>
                    <a:lnB w="9525" cap="flat" cmpd="sng" algn="ctr">
                      <a:solidFill>
                        <a:srgbClr val="E091CA"/>
                      </a:solidFill>
                      <a:prstDash val="solid"/>
                      <a:round/>
                      <a:headEnd type="none" w="med" len="med"/>
                      <a:tailEnd type="none" w="med" len="med"/>
                    </a:lnB>
                    <a:solidFill>
                      <a:srgbClr val="E2EFD9"/>
                    </a:solidFill>
                  </a:tcPr>
                </a:tc>
                <a:extLst>
                  <a:ext uri="{0D108BD9-81ED-4DB2-BD59-A6C34878D82A}">
                    <a16:rowId xmlns:a16="http://schemas.microsoft.com/office/drawing/2014/main" val="3903876795"/>
                  </a:ext>
                </a:extLst>
              </a:tr>
              <a:tr h="310300">
                <a:tc>
                  <a:txBody>
                    <a:bodyPr/>
                    <a:lstStyle/>
                    <a:p>
                      <a:pPr algn="just" rtl="0" fontAlgn="base"/>
                      <a:r>
                        <a:rPr lang="en-GB" sz="1100" b="1" i="0" kern="1200" dirty="0">
                          <a:solidFill>
                            <a:srgbClr val="000000"/>
                          </a:solidFill>
                          <a:effectLst/>
                          <a:latin typeface="Calibri Light" panose="020F0302020204030204" pitchFamily="34" charset="0"/>
                          <a:ea typeface="+mn-ea"/>
                          <a:cs typeface="+mn-cs"/>
                        </a:rPr>
                        <a:t>Slovenia</a:t>
                      </a:r>
                    </a:p>
                  </a:txBody>
                  <a:tcPr>
                    <a:lnL w="9525" cap="flat" cmpd="sng" algn="ctr">
                      <a:solidFill>
                        <a:srgbClr val="6093CA"/>
                      </a:solidFill>
                      <a:prstDash val="solid"/>
                      <a:round/>
                      <a:headEnd type="none" w="med" len="med"/>
                      <a:tailEnd type="none" w="med" len="med"/>
                    </a:lnL>
                    <a:lnR w="9525" cap="flat" cmpd="sng" algn="ctr">
                      <a:solidFill>
                        <a:srgbClr val="6093CA"/>
                      </a:solidFill>
                      <a:prstDash val="solid"/>
                      <a:round/>
                      <a:headEnd type="none" w="med" len="med"/>
                      <a:tailEnd type="none" w="med" len="med"/>
                    </a:lnR>
                    <a:lnT w="9525" cap="flat" cmpd="sng" algn="ctr">
                      <a:solidFill>
                        <a:srgbClr val="208ECA"/>
                      </a:solidFill>
                      <a:prstDash val="solid"/>
                      <a:round/>
                      <a:headEnd type="none" w="med" len="med"/>
                      <a:tailEnd type="none" w="med" len="med"/>
                    </a:lnT>
                    <a:lnB w="9525" cap="flat" cmpd="sng" algn="ctr">
                      <a:solidFill>
                        <a:srgbClr val="208ECA"/>
                      </a:solidFill>
                      <a:prstDash val="solid"/>
                      <a:round/>
                      <a:headEnd type="none" w="med" len="med"/>
                      <a:tailEnd type="none" w="med" len="med"/>
                    </a:lnB>
                  </a:tcPr>
                </a:tc>
                <a:tc>
                  <a:txBody>
                    <a:bodyPr/>
                    <a:lstStyle/>
                    <a:p>
                      <a:pPr marL="0" algn="ctr" defTabSz="457200" rtl="0" eaLnBrk="1" fontAlgn="base" latinLnBrk="0" hangingPunct="1"/>
                      <a:r>
                        <a:rPr lang="en-GB" sz="1100" b="1" i="0" kern="1200" dirty="0">
                          <a:solidFill>
                            <a:srgbClr val="000000"/>
                          </a:solidFill>
                          <a:effectLst/>
                          <a:latin typeface="Calibri Light" panose="020F0302020204030204" pitchFamily="34" charset="0"/>
                          <a:ea typeface="+mn-ea"/>
                          <a:cs typeface="+mn-cs"/>
                        </a:rPr>
                        <a:t>X</a:t>
                      </a:r>
                    </a:p>
                  </a:txBody>
                  <a:tcPr>
                    <a:lnL w="9525" cap="flat" cmpd="sng" algn="ctr">
                      <a:solidFill>
                        <a:srgbClr val="6093CA"/>
                      </a:solidFill>
                      <a:prstDash val="solid"/>
                      <a:round/>
                      <a:headEnd type="none" w="med" len="med"/>
                      <a:tailEnd type="none" w="med" len="med"/>
                    </a:lnL>
                    <a:lnR w="9525" cap="flat" cmpd="sng" algn="ctr">
                      <a:solidFill>
                        <a:srgbClr val="6096CA"/>
                      </a:solidFill>
                      <a:prstDash val="solid"/>
                      <a:round/>
                      <a:headEnd type="none" w="med" len="med"/>
                      <a:tailEnd type="none" w="med" len="med"/>
                    </a:lnR>
                    <a:lnT w="9525" cap="flat" cmpd="sng" algn="ctr">
                      <a:solidFill>
                        <a:srgbClr val="608ECA"/>
                      </a:solidFill>
                      <a:prstDash val="solid"/>
                      <a:round/>
                      <a:headEnd type="none" w="med" len="med"/>
                      <a:tailEnd type="none" w="med" len="med"/>
                    </a:lnT>
                    <a:lnB w="9525" cap="flat" cmpd="sng" algn="ctr">
                      <a:solidFill>
                        <a:srgbClr val="608ECA"/>
                      </a:solidFill>
                      <a:prstDash val="solid"/>
                      <a:round/>
                      <a:headEnd type="none" w="med" len="med"/>
                      <a:tailEnd type="none" w="med" len="med"/>
                    </a:lnB>
                    <a:solidFill>
                      <a:srgbClr val="E2EFD9"/>
                    </a:solidFill>
                  </a:tcPr>
                </a:tc>
                <a:tc>
                  <a:txBody>
                    <a:bodyPr/>
                    <a:lstStyle/>
                    <a:p>
                      <a:pPr marL="0" algn="ctr" defTabSz="457200" rtl="0" eaLnBrk="1" fontAlgn="base" latinLnBrk="0" hangingPunct="1"/>
                      <a:r>
                        <a:rPr lang="en-GB" sz="1100" b="1" i="0" kern="1200" dirty="0">
                          <a:solidFill>
                            <a:srgbClr val="000000"/>
                          </a:solidFill>
                          <a:effectLst/>
                          <a:latin typeface="Calibri Light" panose="020F0302020204030204" pitchFamily="34" charset="0"/>
                          <a:ea typeface="+mn-ea"/>
                          <a:cs typeface="+mn-cs"/>
                        </a:rPr>
                        <a:t>X</a:t>
                      </a:r>
                    </a:p>
                  </a:txBody>
                  <a:tcPr>
                    <a:lnL w="9525" cap="flat" cmpd="sng" algn="ctr">
                      <a:solidFill>
                        <a:srgbClr val="6096CA"/>
                      </a:solidFill>
                      <a:prstDash val="solid"/>
                      <a:round/>
                      <a:headEnd type="none" w="med" len="med"/>
                      <a:tailEnd type="none" w="med" len="med"/>
                    </a:lnL>
                    <a:lnR w="9525" cap="flat" cmpd="sng" algn="ctr">
                      <a:solidFill>
                        <a:srgbClr val="A0AACA"/>
                      </a:solidFill>
                      <a:prstDash val="solid"/>
                      <a:round/>
                      <a:headEnd type="none" w="med" len="med"/>
                      <a:tailEnd type="none" w="med" len="med"/>
                    </a:lnR>
                    <a:lnT w="9525" cap="flat" cmpd="sng" algn="ctr">
                      <a:solidFill>
                        <a:srgbClr val="A08CCA"/>
                      </a:solidFill>
                      <a:prstDash val="solid"/>
                      <a:round/>
                      <a:headEnd type="none" w="med" len="med"/>
                      <a:tailEnd type="none" w="med" len="med"/>
                    </a:lnT>
                    <a:lnB w="9525" cap="flat" cmpd="sng" algn="ctr">
                      <a:solidFill>
                        <a:srgbClr val="A08CCA"/>
                      </a:solidFill>
                      <a:prstDash val="solid"/>
                      <a:round/>
                      <a:headEnd type="none" w="med" len="med"/>
                      <a:tailEnd type="none" w="med" len="med"/>
                    </a:lnB>
                    <a:solidFill>
                      <a:srgbClr val="E2EFD9"/>
                    </a:solidFill>
                  </a:tcPr>
                </a:tc>
                <a:tc>
                  <a:txBody>
                    <a:bodyPr/>
                    <a:lstStyle/>
                    <a:p>
                      <a:pPr marL="0" algn="ctr" defTabSz="457200" rtl="0" eaLnBrk="1" fontAlgn="base" latinLnBrk="0" hangingPunct="1"/>
                      <a:r>
                        <a:rPr lang="en-GB" sz="1100" b="1" i="0" kern="1200" dirty="0">
                          <a:solidFill>
                            <a:srgbClr val="000000"/>
                          </a:solidFill>
                          <a:effectLst/>
                          <a:latin typeface="Calibri Light" panose="020F0302020204030204" pitchFamily="34" charset="0"/>
                          <a:ea typeface="+mn-ea"/>
                          <a:cs typeface="+mn-cs"/>
                        </a:rPr>
                        <a:t>X</a:t>
                      </a:r>
                    </a:p>
                  </a:txBody>
                  <a:tcPr>
                    <a:lnL w="9525" cap="flat" cmpd="sng" algn="ctr">
                      <a:solidFill>
                        <a:srgbClr val="A0AACA"/>
                      </a:solidFill>
                      <a:prstDash val="solid"/>
                      <a:round/>
                      <a:headEnd type="none" w="med" len="med"/>
                      <a:tailEnd type="none" w="med" len="med"/>
                    </a:lnL>
                    <a:lnR w="9525" cap="flat" cmpd="sng" algn="ctr">
                      <a:solidFill>
                        <a:srgbClr val="E0A9CA"/>
                      </a:solidFill>
                      <a:prstDash val="solid"/>
                      <a:round/>
                      <a:headEnd type="none" w="med" len="med"/>
                      <a:tailEnd type="none" w="med" len="med"/>
                    </a:lnR>
                    <a:lnT w="9525" cap="flat" cmpd="sng" algn="ctr">
                      <a:solidFill>
                        <a:srgbClr val="A084CA"/>
                      </a:solidFill>
                      <a:prstDash val="solid"/>
                      <a:round/>
                      <a:headEnd type="none" w="med" len="med"/>
                      <a:tailEnd type="none" w="med" len="med"/>
                    </a:lnT>
                    <a:lnB w="9525" cap="flat" cmpd="sng" algn="ctr">
                      <a:solidFill>
                        <a:srgbClr val="A084CA"/>
                      </a:solidFill>
                      <a:prstDash val="solid"/>
                      <a:round/>
                      <a:headEnd type="none" w="med" len="med"/>
                      <a:tailEnd type="none" w="med" len="med"/>
                    </a:lnB>
                    <a:solidFill>
                      <a:srgbClr val="E2EFD9"/>
                    </a:solidFill>
                  </a:tcPr>
                </a:tc>
                <a:tc>
                  <a:txBody>
                    <a:bodyPr/>
                    <a:lstStyle/>
                    <a:p>
                      <a:pPr marL="0" algn="ctr" defTabSz="457200" rtl="0" eaLnBrk="1" fontAlgn="base" latinLnBrk="0" hangingPunct="1"/>
                      <a:endParaRPr lang="en-GB" sz="1100" b="1" i="0" kern="1200" dirty="0">
                        <a:solidFill>
                          <a:srgbClr val="000000"/>
                        </a:solidFill>
                        <a:effectLst/>
                        <a:latin typeface="Calibri Light" panose="020F0302020204030204" pitchFamily="34" charset="0"/>
                        <a:ea typeface="+mn-ea"/>
                        <a:cs typeface="+mn-cs"/>
                      </a:endParaRPr>
                    </a:p>
                  </a:txBody>
                  <a:tcPr>
                    <a:lnL w="9525" cap="flat" cmpd="sng" algn="ctr">
                      <a:solidFill>
                        <a:srgbClr val="E0A9CA"/>
                      </a:solidFill>
                      <a:prstDash val="solid"/>
                      <a:round/>
                      <a:headEnd type="none" w="med" len="med"/>
                      <a:tailEnd type="none" w="med" len="med"/>
                    </a:lnL>
                    <a:lnR w="9525" cap="flat" cmpd="sng" algn="ctr">
                      <a:solidFill>
                        <a:srgbClr val="E0A2CA"/>
                      </a:solidFill>
                      <a:prstDash val="solid"/>
                      <a:round/>
                      <a:headEnd type="none" w="med" len="med"/>
                      <a:tailEnd type="none" w="med" len="med"/>
                    </a:lnR>
                    <a:lnT w="9525" cap="flat" cmpd="sng" algn="ctr">
                      <a:solidFill>
                        <a:srgbClr val="2099CA"/>
                      </a:solidFill>
                      <a:prstDash val="solid"/>
                      <a:round/>
                      <a:headEnd type="none" w="med" len="med"/>
                      <a:tailEnd type="none" w="med" len="med"/>
                    </a:lnT>
                    <a:lnB w="9525" cap="flat" cmpd="sng" algn="ctr">
                      <a:solidFill>
                        <a:srgbClr val="2099CA"/>
                      </a:solidFill>
                      <a:prstDash val="solid"/>
                      <a:round/>
                      <a:headEnd type="none" w="med" len="med"/>
                      <a:tailEnd type="none" w="med" len="med"/>
                    </a:lnB>
                    <a:solidFill>
                      <a:srgbClr val="E2EFD9"/>
                    </a:solidFill>
                  </a:tcPr>
                </a:tc>
                <a:tc>
                  <a:txBody>
                    <a:bodyPr/>
                    <a:lstStyle/>
                    <a:p>
                      <a:pPr marL="0" algn="ctr" defTabSz="457200" rtl="0" eaLnBrk="1" fontAlgn="base" latinLnBrk="0" hangingPunct="1"/>
                      <a:endParaRPr lang="en-GB" sz="1100" b="1" i="0" kern="1200" dirty="0">
                        <a:solidFill>
                          <a:srgbClr val="000000"/>
                        </a:solidFill>
                        <a:effectLst/>
                        <a:latin typeface="Calibri Light" panose="020F0302020204030204" pitchFamily="34" charset="0"/>
                        <a:ea typeface="+mn-ea"/>
                        <a:cs typeface="+mn-cs"/>
                      </a:endParaRPr>
                    </a:p>
                  </a:txBody>
                  <a:tcPr>
                    <a:lnL w="9525" cap="flat" cmpd="sng" algn="ctr">
                      <a:solidFill>
                        <a:srgbClr val="E0A2CA"/>
                      </a:solidFill>
                      <a:prstDash val="solid"/>
                      <a:round/>
                      <a:headEnd type="none" w="med" len="med"/>
                      <a:tailEnd type="none" w="med" len="med"/>
                    </a:lnL>
                    <a:lnR w="9525" cap="flat" cmpd="sng" algn="ctr">
                      <a:solidFill>
                        <a:srgbClr val="20A5CA"/>
                      </a:solidFill>
                      <a:prstDash val="solid"/>
                      <a:round/>
                      <a:headEnd type="none" w="med" len="med"/>
                      <a:tailEnd type="none" w="med" len="med"/>
                    </a:lnR>
                    <a:lnT w="9525" cap="flat" cmpd="sng" algn="ctr">
                      <a:solidFill>
                        <a:srgbClr val="E091CA"/>
                      </a:solidFill>
                      <a:prstDash val="solid"/>
                      <a:round/>
                      <a:headEnd type="none" w="med" len="med"/>
                      <a:tailEnd type="none" w="med" len="med"/>
                    </a:lnT>
                    <a:lnB w="9525" cap="flat" cmpd="sng" algn="ctr">
                      <a:solidFill>
                        <a:srgbClr val="E091CA"/>
                      </a:solidFill>
                      <a:prstDash val="solid"/>
                      <a:round/>
                      <a:headEnd type="none" w="med" len="med"/>
                      <a:tailEnd type="none" w="med" len="med"/>
                    </a:lnB>
                    <a:solidFill>
                      <a:srgbClr val="E2EFD9"/>
                    </a:solidFill>
                  </a:tcPr>
                </a:tc>
                <a:tc>
                  <a:txBody>
                    <a:bodyPr/>
                    <a:lstStyle/>
                    <a:p>
                      <a:pPr marL="0" algn="ctr" defTabSz="457200" rtl="0" eaLnBrk="1" fontAlgn="base" latinLnBrk="0" hangingPunct="1"/>
                      <a:endParaRPr lang="en-GB" sz="1100" b="1" i="0" kern="1200" dirty="0">
                        <a:solidFill>
                          <a:srgbClr val="000000"/>
                        </a:solidFill>
                        <a:effectLst/>
                        <a:latin typeface="Calibri Light" panose="020F0302020204030204" pitchFamily="34" charset="0"/>
                        <a:ea typeface="+mn-ea"/>
                        <a:cs typeface="+mn-cs"/>
                      </a:endParaRPr>
                    </a:p>
                  </a:txBody>
                  <a:tcPr>
                    <a:lnL w="9525" cap="flat" cmpd="sng" algn="ctr">
                      <a:solidFill>
                        <a:srgbClr val="20A5CA"/>
                      </a:solidFill>
                      <a:prstDash val="solid"/>
                      <a:round/>
                      <a:headEnd type="none" w="med" len="med"/>
                      <a:tailEnd type="none" w="med" len="med"/>
                    </a:lnL>
                    <a:lnR w="9525" cap="flat" cmpd="sng" algn="ctr">
                      <a:solidFill>
                        <a:srgbClr val="E0BECA"/>
                      </a:solidFill>
                      <a:prstDash val="solid"/>
                      <a:round/>
                      <a:headEnd type="none" w="med" len="med"/>
                      <a:tailEnd type="none" w="med" len="med"/>
                    </a:lnR>
                    <a:lnT w="9525" cap="flat" cmpd="sng" algn="ctr">
                      <a:solidFill>
                        <a:srgbClr val="E091CA"/>
                      </a:solidFill>
                      <a:prstDash val="solid"/>
                      <a:round/>
                      <a:headEnd type="none" w="med" len="med"/>
                      <a:tailEnd type="none" w="med" len="med"/>
                    </a:lnT>
                    <a:lnB w="9525" cap="flat" cmpd="sng" algn="ctr">
                      <a:solidFill>
                        <a:srgbClr val="E091CA"/>
                      </a:solidFill>
                      <a:prstDash val="solid"/>
                      <a:round/>
                      <a:headEnd type="none" w="med" len="med"/>
                      <a:tailEnd type="none" w="med" len="med"/>
                    </a:lnB>
                    <a:solidFill>
                      <a:srgbClr val="E2EFD9"/>
                    </a:solidFill>
                  </a:tcPr>
                </a:tc>
                <a:extLst>
                  <a:ext uri="{0D108BD9-81ED-4DB2-BD59-A6C34878D82A}">
                    <a16:rowId xmlns:a16="http://schemas.microsoft.com/office/drawing/2014/main" val="1612847538"/>
                  </a:ext>
                </a:extLst>
              </a:tr>
              <a:tr h="219796">
                <a:tc>
                  <a:txBody>
                    <a:bodyPr/>
                    <a:lstStyle/>
                    <a:p>
                      <a:pPr algn="just" rtl="0" fontAlgn="base"/>
                      <a:r>
                        <a:rPr lang="en-GB" sz="1100" b="1" i="0" dirty="0">
                          <a:solidFill>
                            <a:srgbClr val="000000"/>
                          </a:solidFill>
                          <a:effectLst/>
                          <a:latin typeface="Calibri Light" panose="020F0302020204030204" pitchFamily="34" charset="0"/>
                        </a:rPr>
                        <a:t>Poland  </a:t>
                      </a:r>
                      <a:endParaRPr lang="en-GB" b="1" i="0" dirty="0">
                        <a:effectLst/>
                      </a:endParaRPr>
                    </a:p>
                  </a:txBody>
                  <a:tcPr>
                    <a:lnL w="9525" cap="flat" cmpd="sng" algn="ctr">
                      <a:solidFill>
                        <a:srgbClr val="6093CA"/>
                      </a:solidFill>
                      <a:prstDash val="solid"/>
                      <a:round/>
                      <a:headEnd type="none" w="med" len="med"/>
                      <a:tailEnd type="none" w="med" len="med"/>
                    </a:lnL>
                    <a:lnR w="9525" cap="flat" cmpd="sng" algn="ctr">
                      <a:solidFill>
                        <a:srgbClr val="6093CA"/>
                      </a:solidFill>
                      <a:prstDash val="solid"/>
                      <a:round/>
                      <a:headEnd type="none" w="med" len="med"/>
                      <a:tailEnd type="none" w="med" len="med"/>
                    </a:lnR>
                    <a:lnT w="9525" cap="flat" cmpd="sng" algn="ctr">
                      <a:solidFill>
                        <a:srgbClr val="208ECA"/>
                      </a:solidFill>
                      <a:prstDash val="solid"/>
                      <a:round/>
                      <a:headEnd type="none" w="med" len="med"/>
                      <a:tailEnd type="none" w="med" len="med"/>
                    </a:lnT>
                    <a:lnB w="9525" cap="flat" cmpd="sng" algn="ctr">
                      <a:solidFill>
                        <a:srgbClr val="6093CA"/>
                      </a:solidFill>
                      <a:prstDash val="solid"/>
                      <a:round/>
                      <a:headEnd type="none" w="med" len="med"/>
                      <a:tailEnd type="none" w="med" len="med"/>
                    </a:lnB>
                  </a:tcPr>
                </a:tc>
                <a:tc>
                  <a:txBody>
                    <a:bodyPr/>
                    <a:lstStyle/>
                    <a:p>
                      <a:pPr algn="ctr" rtl="0" fontAlgn="base"/>
                      <a:r>
                        <a:rPr lang="en-GB" sz="1100" b="1" i="0" dirty="0">
                          <a:solidFill>
                            <a:srgbClr val="000000"/>
                          </a:solidFill>
                          <a:effectLst/>
                          <a:latin typeface="Calibri Light" panose="020F0302020204030204" pitchFamily="34" charset="0"/>
                        </a:rPr>
                        <a:t>X</a:t>
                      </a:r>
                      <a:r>
                        <a:rPr lang="en-GB" sz="1100" b="0" i="0" dirty="0">
                          <a:solidFill>
                            <a:srgbClr val="000000"/>
                          </a:solidFill>
                          <a:effectLst/>
                          <a:latin typeface="Calibri Light" panose="020F0302020204030204" pitchFamily="34" charset="0"/>
                        </a:rPr>
                        <a:t> </a:t>
                      </a:r>
                      <a:endParaRPr lang="en-GB" b="0" i="0" dirty="0">
                        <a:effectLst/>
                      </a:endParaRPr>
                    </a:p>
                  </a:txBody>
                  <a:tcPr>
                    <a:lnL w="9525" cap="flat" cmpd="sng" algn="ctr">
                      <a:solidFill>
                        <a:srgbClr val="6093CA"/>
                      </a:solidFill>
                      <a:prstDash val="solid"/>
                      <a:round/>
                      <a:headEnd type="none" w="med" len="med"/>
                      <a:tailEnd type="none" w="med" len="med"/>
                    </a:lnL>
                    <a:lnR w="9525" cap="flat" cmpd="sng" algn="ctr">
                      <a:solidFill>
                        <a:srgbClr val="6096CA"/>
                      </a:solidFill>
                      <a:prstDash val="solid"/>
                      <a:round/>
                      <a:headEnd type="none" w="med" len="med"/>
                      <a:tailEnd type="none" w="med" len="med"/>
                    </a:lnR>
                    <a:lnT w="9525" cap="flat" cmpd="sng" algn="ctr">
                      <a:solidFill>
                        <a:srgbClr val="608ECA"/>
                      </a:solidFill>
                      <a:prstDash val="solid"/>
                      <a:round/>
                      <a:headEnd type="none" w="med" len="med"/>
                      <a:tailEnd type="none" w="med" len="med"/>
                    </a:lnT>
                    <a:lnB w="9525" cap="flat" cmpd="sng" algn="ctr">
                      <a:solidFill>
                        <a:srgbClr val="6096CA"/>
                      </a:solidFill>
                      <a:prstDash val="solid"/>
                      <a:round/>
                      <a:headEnd type="none" w="med" len="med"/>
                      <a:tailEnd type="none" w="med" len="med"/>
                    </a:lnB>
                    <a:solidFill>
                      <a:srgbClr val="E2EFD9"/>
                    </a:solidFill>
                  </a:tcPr>
                </a:tc>
                <a:tc>
                  <a:txBody>
                    <a:bodyPr/>
                    <a:lstStyle/>
                    <a:p>
                      <a:pPr algn="ctr" rtl="0" fontAlgn="base"/>
                      <a:r>
                        <a:rPr lang="en-GB" sz="1100" b="1" i="0">
                          <a:solidFill>
                            <a:srgbClr val="000000"/>
                          </a:solidFill>
                          <a:effectLst/>
                          <a:latin typeface="Calibri Light" panose="020F0302020204030204" pitchFamily="34" charset="0"/>
                        </a:rPr>
                        <a:t>X</a:t>
                      </a:r>
                      <a:r>
                        <a:rPr lang="en-GB" sz="1100" b="0" i="0">
                          <a:solidFill>
                            <a:srgbClr val="000000"/>
                          </a:solidFill>
                          <a:effectLst/>
                          <a:latin typeface="Calibri Light" panose="020F0302020204030204" pitchFamily="34" charset="0"/>
                        </a:rPr>
                        <a:t> </a:t>
                      </a:r>
                      <a:endParaRPr lang="en-GB" b="0" i="0">
                        <a:effectLst/>
                      </a:endParaRPr>
                    </a:p>
                  </a:txBody>
                  <a:tcPr>
                    <a:lnL w="9525" cap="flat" cmpd="sng" algn="ctr">
                      <a:solidFill>
                        <a:srgbClr val="6096CA"/>
                      </a:solidFill>
                      <a:prstDash val="solid"/>
                      <a:round/>
                      <a:headEnd type="none" w="med" len="med"/>
                      <a:tailEnd type="none" w="med" len="med"/>
                    </a:lnL>
                    <a:lnR w="9525" cap="flat" cmpd="sng" algn="ctr">
                      <a:solidFill>
                        <a:srgbClr val="A0AACA"/>
                      </a:solidFill>
                      <a:prstDash val="solid"/>
                      <a:round/>
                      <a:headEnd type="none" w="med" len="med"/>
                      <a:tailEnd type="none" w="med" len="med"/>
                    </a:lnR>
                    <a:lnT w="9525" cap="flat" cmpd="sng" algn="ctr">
                      <a:solidFill>
                        <a:srgbClr val="A08CCA"/>
                      </a:solidFill>
                      <a:prstDash val="solid"/>
                      <a:round/>
                      <a:headEnd type="none" w="med" len="med"/>
                      <a:tailEnd type="none" w="med" len="med"/>
                    </a:lnT>
                    <a:lnB w="9525" cap="flat" cmpd="sng" algn="ctr">
                      <a:solidFill>
                        <a:srgbClr val="A0AACA"/>
                      </a:solidFill>
                      <a:prstDash val="solid"/>
                      <a:round/>
                      <a:headEnd type="none" w="med" len="med"/>
                      <a:tailEnd type="none" w="med" len="med"/>
                    </a:lnB>
                    <a:solidFill>
                      <a:srgbClr val="E2EFD9"/>
                    </a:solidFill>
                  </a:tcPr>
                </a:tc>
                <a:tc>
                  <a:txBody>
                    <a:bodyPr/>
                    <a:lstStyle/>
                    <a:p>
                      <a:pPr algn="ctr" rtl="0" fontAlgn="base"/>
                      <a:r>
                        <a:rPr lang="en-GB" sz="1100" b="1" i="0">
                          <a:solidFill>
                            <a:srgbClr val="000000"/>
                          </a:solidFill>
                          <a:effectLst/>
                          <a:latin typeface="Calibri Light" panose="020F0302020204030204" pitchFamily="34" charset="0"/>
                        </a:rPr>
                        <a:t>X</a:t>
                      </a:r>
                      <a:r>
                        <a:rPr lang="en-GB" sz="1100" b="0" i="0">
                          <a:solidFill>
                            <a:srgbClr val="000000"/>
                          </a:solidFill>
                          <a:effectLst/>
                          <a:latin typeface="Calibri Light" panose="020F0302020204030204" pitchFamily="34" charset="0"/>
                        </a:rPr>
                        <a:t> </a:t>
                      </a:r>
                      <a:endParaRPr lang="en-GB" b="0" i="0">
                        <a:effectLst/>
                      </a:endParaRPr>
                    </a:p>
                  </a:txBody>
                  <a:tcPr>
                    <a:lnL w="9525" cap="flat" cmpd="sng" algn="ctr">
                      <a:solidFill>
                        <a:srgbClr val="A0AACA"/>
                      </a:solidFill>
                      <a:prstDash val="solid"/>
                      <a:round/>
                      <a:headEnd type="none" w="med" len="med"/>
                      <a:tailEnd type="none" w="med" len="med"/>
                    </a:lnL>
                    <a:lnR w="9525" cap="flat" cmpd="sng" algn="ctr">
                      <a:solidFill>
                        <a:srgbClr val="E0A9CA"/>
                      </a:solidFill>
                      <a:prstDash val="solid"/>
                      <a:round/>
                      <a:headEnd type="none" w="med" len="med"/>
                      <a:tailEnd type="none" w="med" len="med"/>
                    </a:lnR>
                    <a:lnT w="9525" cap="flat" cmpd="sng" algn="ctr">
                      <a:solidFill>
                        <a:srgbClr val="A084CA"/>
                      </a:solidFill>
                      <a:prstDash val="solid"/>
                      <a:round/>
                      <a:headEnd type="none" w="med" len="med"/>
                      <a:tailEnd type="none" w="med" len="med"/>
                    </a:lnT>
                    <a:lnB w="9525" cap="flat" cmpd="sng" algn="ctr">
                      <a:solidFill>
                        <a:srgbClr val="E0A9CA"/>
                      </a:solidFill>
                      <a:prstDash val="solid"/>
                      <a:round/>
                      <a:headEnd type="none" w="med" len="med"/>
                      <a:tailEnd type="none" w="med" len="med"/>
                    </a:lnB>
                    <a:solidFill>
                      <a:srgbClr val="E2EFD9"/>
                    </a:solidFill>
                  </a:tcPr>
                </a:tc>
                <a:tc>
                  <a:txBody>
                    <a:bodyPr/>
                    <a:lstStyle/>
                    <a:p>
                      <a:pPr algn="ctr" rtl="0" fontAlgn="base"/>
                      <a:r>
                        <a:rPr lang="en-GB" sz="1100" b="1" i="0" dirty="0">
                          <a:solidFill>
                            <a:srgbClr val="000000"/>
                          </a:solidFill>
                          <a:effectLst/>
                          <a:latin typeface="Calibri Light" panose="020F0302020204030204" pitchFamily="34" charset="0"/>
                        </a:rPr>
                        <a:t>X</a:t>
                      </a:r>
                      <a:r>
                        <a:rPr lang="en-GB" sz="1100" b="0" i="0" dirty="0">
                          <a:solidFill>
                            <a:srgbClr val="000000"/>
                          </a:solidFill>
                          <a:effectLst/>
                          <a:latin typeface="Calibri Light" panose="020F0302020204030204" pitchFamily="34" charset="0"/>
                        </a:rPr>
                        <a:t> </a:t>
                      </a:r>
                      <a:endParaRPr lang="en-GB" b="0" i="0" dirty="0">
                        <a:effectLst/>
                      </a:endParaRPr>
                    </a:p>
                  </a:txBody>
                  <a:tcPr>
                    <a:lnL w="9525" cap="flat" cmpd="sng" algn="ctr">
                      <a:solidFill>
                        <a:srgbClr val="E0A9CA"/>
                      </a:solidFill>
                      <a:prstDash val="solid"/>
                      <a:round/>
                      <a:headEnd type="none" w="med" len="med"/>
                      <a:tailEnd type="none" w="med" len="med"/>
                    </a:lnL>
                    <a:lnR w="9525" cap="flat" cmpd="sng" algn="ctr">
                      <a:solidFill>
                        <a:srgbClr val="E0A2CA"/>
                      </a:solidFill>
                      <a:prstDash val="solid"/>
                      <a:round/>
                      <a:headEnd type="none" w="med" len="med"/>
                      <a:tailEnd type="none" w="med" len="med"/>
                    </a:lnR>
                    <a:lnT w="9525" cap="flat" cmpd="sng" algn="ctr">
                      <a:solidFill>
                        <a:srgbClr val="2099CA"/>
                      </a:solidFill>
                      <a:prstDash val="solid"/>
                      <a:round/>
                      <a:headEnd type="none" w="med" len="med"/>
                      <a:tailEnd type="none" w="med" len="med"/>
                    </a:lnT>
                    <a:lnB w="9525" cap="flat" cmpd="sng" algn="ctr">
                      <a:solidFill>
                        <a:srgbClr val="E0A2CA"/>
                      </a:solidFill>
                      <a:prstDash val="solid"/>
                      <a:round/>
                      <a:headEnd type="none" w="med" len="med"/>
                      <a:tailEnd type="none" w="med" len="med"/>
                    </a:lnB>
                    <a:solidFill>
                      <a:srgbClr val="E2EFD9"/>
                    </a:solidFill>
                  </a:tcPr>
                </a:tc>
                <a:tc>
                  <a:txBody>
                    <a:bodyPr/>
                    <a:lstStyle/>
                    <a:p>
                      <a:pPr algn="ctr" rtl="0" fontAlgn="base"/>
                      <a:r>
                        <a:rPr lang="en-GB" sz="1100" b="1" i="0">
                          <a:solidFill>
                            <a:srgbClr val="000000"/>
                          </a:solidFill>
                          <a:effectLst/>
                          <a:latin typeface="Calibri Light" panose="020F0302020204030204" pitchFamily="34" charset="0"/>
                        </a:rPr>
                        <a:t>X</a:t>
                      </a:r>
                      <a:r>
                        <a:rPr lang="en-GB" sz="1100" b="0" i="0">
                          <a:solidFill>
                            <a:srgbClr val="000000"/>
                          </a:solidFill>
                          <a:effectLst/>
                          <a:latin typeface="Calibri Light" panose="020F0302020204030204" pitchFamily="34" charset="0"/>
                        </a:rPr>
                        <a:t> </a:t>
                      </a:r>
                      <a:endParaRPr lang="en-GB" b="0" i="0" dirty="0">
                        <a:effectLst/>
                      </a:endParaRPr>
                    </a:p>
                  </a:txBody>
                  <a:tcPr>
                    <a:lnL w="9525" cap="flat" cmpd="sng" algn="ctr">
                      <a:solidFill>
                        <a:srgbClr val="E0A2CA"/>
                      </a:solidFill>
                      <a:prstDash val="solid"/>
                      <a:round/>
                      <a:headEnd type="none" w="med" len="med"/>
                      <a:tailEnd type="none" w="med" len="med"/>
                    </a:lnL>
                    <a:lnR w="9525" cap="flat" cmpd="sng" algn="ctr">
                      <a:solidFill>
                        <a:srgbClr val="20A5CA"/>
                      </a:solidFill>
                      <a:prstDash val="solid"/>
                      <a:round/>
                      <a:headEnd type="none" w="med" len="med"/>
                      <a:tailEnd type="none" w="med" len="med"/>
                    </a:lnR>
                    <a:lnT w="9525" cap="flat" cmpd="sng" algn="ctr">
                      <a:solidFill>
                        <a:srgbClr val="E091CA"/>
                      </a:solidFill>
                      <a:prstDash val="solid"/>
                      <a:round/>
                      <a:headEnd type="none" w="med" len="med"/>
                      <a:tailEnd type="none" w="med" len="med"/>
                    </a:lnT>
                    <a:lnB w="9525" cap="flat" cmpd="sng" algn="ctr">
                      <a:solidFill>
                        <a:srgbClr val="20A5CA"/>
                      </a:solidFill>
                      <a:prstDash val="solid"/>
                      <a:round/>
                      <a:headEnd type="none" w="med" len="med"/>
                      <a:tailEnd type="none" w="med" len="med"/>
                    </a:lnB>
                    <a:solidFill>
                      <a:srgbClr val="E2EFD9"/>
                    </a:solidFill>
                  </a:tcPr>
                </a:tc>
                <a:tc>
                  <a:txBody>
                    <a:bodyPr/>
                    <a:lstStyle/>
                    <a:p>
                      <a:pPr algn="ctr" rtl="0" fontAlgn="base"/>
                      <a:r>
                        <a:rPr lang="en-GB" sz="1100" b="1" i="0" dirty="0">
                          <a:solidFill>
                            <a:srgbClr val="000000"/>
                          </a:solidFill>
                          <a:effectLst/>
                          <a:latin typeface="Calibri Light" panose="020F0302020204030204" pitchFamily="34" charset="0"/>
                        </a:rPr>
                        <a:t>X</a:t>
                      </a:r>
                      <a:r>
                        <a:rPr lang="en-GB" sz="1100" b="0" i="0" dirty="0">
                          <a:solidFill>
                            <a:srgbClr val="000000"/>
                          </a:solidFill>
                          <a:effectLst/>
                          <a:latin typeface="Calibri Light" panose="020F0302020204030204" pitchFamily="34" charset="0"/>
                        </a:rPr>
                        <a:t> </a:t>
                      </a:r>
                      <a:endParaRPr lang="en-GB" b="0" i="0" dirty="0">
                        <a:effectLst/>
                      </a:endParaRPr>
                    </a:p>
                  </a:txBody>
                  <a:tcPr>
                    <a:lnL w="9525" cap="flat" cmpd="sng" algn="ctr">
                      <a:solidFill>
                        <a:srgbClr val="20A5CA"/>
                      </a:solidFill>
                      <a:prstDash val="solid"/>
                      <a:round/>
                      <a:headEnd type="none" w="med" len="med"/>
                      <a:tailEnd type="none" w="med" len="med"/>
                    </a:lnL>
                    <a:lnR w="9525" cap="flat" cmpd="sng" algn="ctr">
                      <a:solidFill>
                        <a:srgbClr val="E0BECA"/>
                      </a:solidFill>
                      <a:prstDash val="solid"/>
                      <a:round/>
                      <a:headEnd type="none" w="med" len="med"/>
                      <a:tailEnd type="none" w="med" len="med"/>
                    </a:lnR>
                    <a:lnT w="9525" cap="flat" cmpd="sng" algn="ctr">
                      <a:solidFill>
                        <a:srgbClr val="E091CA"/>
                      </a:solidFill>
                      <a:prstDash val="solid"/>
                      <a:round/>
                      <a:headEnd type="none" w="med" len="med"/>
                      <a:tailEnd type="none" w="med" len="med"/>
                    </a:lnT>
                    <a:lnB w="9525" cap="flat" cmpd="sng" algn="ctr">
                      <a:solidFill>
                        <a:srgbClr val="E0BECA"/>
                      </a:solidFill>
                      <a:prstDash val="solid"/>
                      <a:round/>
                      <a:headEnd type="none" w="med" len="med"/>
                      <a:tailEnd type="none" w="med" len="med"/>
                    </a:lnB>
                    <a:solidFill>
                      <a:srgbClr val="E2EFD9"/>
                    </a:solidFill>
                  </a:tcPr>
                </a:tc>
                <a:extLst>
                  <a:ext uri="{0D108BD9-81ED-4DB2-BD59-A6C34878D82A}">
                    <a16:rowId xmlns:a16="http://schemas.microsoft.com/office/drawing/2014/main" val="1103284592"/>
                  </a:ext>
                </a:extLst>
              </a:tr>
            </a:tbl>
          </a:graphicData>
        </a:graphic>
      </p:graphicFrame>
      <p:sp>
        <p:nvSpPr>
          <p:cNvPr id="4" name="Text Placeholder 3" descr="The table shows the administrative procedures that can be taken by Equality Bodies regarding Pay Transparency&#10;&#10;"/>
          <p:cNvSpPr>
            <a:spLocks noGrp="1"/>
          </p:cNvSpPr>
          <p:nvPr>
            <p:ph type="body" sz="quarter" idx="11"/>
          </p:nvPr>
        </p:nvSpPr>
        <p:spPr>
          <a:xfrm>
            <a:off x="749300" y="1788445"/>
            <a:ext cx="7216025" cy="3265483"/>
          </a:xfrm>
        </p:spPr>
        <p:txBody>
          <a:bodyPr vert="horz" lIns="91440" tIns="45720" rIns="91440" bIns="45720" anchor="t">
            <a:normAutofit/>
          </a:bodyPr>
          <a:lstStyle/>
          <a:p>
            <a:pPr marL="342900" indent="-342900" algn="just">
              <a:buFont typeface="Wingdings" panose="05000000000000000000" pitchFamily="2" charset="2"/>
              <a:buChar char="v"/>
            </a:pPr>
            <a:endParaRPr lang="en-GB" sz="2000" dirty="0"/>
          </a:p>
          <a:p>
            <a:pPr marL="342900" indent="-342900" algn="just">
              <a:buFont typeface="Wingdings" panose="05000000000000000000" pitchFamily="2" charset="2"/>
              <a:buChar char="v"/>
            </a:pPr>
            <a:endParaRPr lang="en-GB" sz="2000" dirty="0"/>
          </a:p>
          <a:p>
            <a:pPr marL="342900" indent="-342900" algn="just">
              <a:buFont typeface="Wingdings" panose="05000000000000000000" pitchFamily="2" charset="2"/>
              <a:buChar char="v"/>
            </a:pPr>
            <a:endParaRPr lang="en-GB" sz="2000" dirty="0"/>
          </a:p>
        </p:txBody>
      </p:sp>
      <p:sp>
        <p:nvSpPr>
          <p:cNvPr id="2" name="Slide Number Placeholder 1"/>
          <p:cNvSpPr>
            <a:spLocks noGrp="1"/>
          </p:cNvSpPr>
          <p:nvPr>
            <p:ph type="sldNum" sz="quarter" idx="4"/>
          </p:nvPr>
        </p:nvSpPr>
        <p:spPr/>
        <p:txBody>
          <a:bodyPr/>
          <a:lstStyle/>
          <a:p>
            <a:fld id="{1C0CC0F3-E61D-6543-9B4D-7D7FDFFE389F}" type="slidenum">
              <a:rPr lang="fr-FR" smtClean="0"/>
              <a:pPr/>
              <a:t>11</a:t>
            </a:fld>
            <a:endParaRPr lang="fr-FR"/>
          </a:p>
        </p:txBody>
      </p:sp>
    </p:spTree>
    <p:extLst>
      <p:ext uri="{BB962C8B-B14F-4D97-AF65-F5344CB8AC3E}">
        <p14:creationId xmlns:p14="http://schemas.microsoft.com/office/powerpoint/2010/main" val="2137792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title" idx="4294967295"/>
          </p:nvPr>
        </p:nvSpPr>
        <p:spPr>
          <a:xfrm>
            <a:off x="749299" y="369888"/>
            <a:ext cx="7510037" cy="10712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just" defTabSz="457200" rtl="0" eaLnBrk="1" fontAlgn="auto" latinLnBrk="0" hangingPunct="1">
              <a:lnSpc>
                <a:spcPct val="100000"/>
              </a:lnSpc>
              <a:spcBef>
                <a:spcPct val="20000"/>
              </a:spcBef>
              <a:spcAft>
                <a:spcPts val="0"/>
              </a:spcAft>
              <a:buClrTx/>
              <a:buSzTx/>
              <a:buFont typeface="Arial"/>
              <a:buNone/>
              <a:tabLst/>
              <a:defRPr/>
            </a:pPr>
            <a:r>
              <a:rPr kumimoji="0" lang="en-GB" sz="3600" b="1" i="0" u="none" strike="noStrike" kern="1200" cap="none" spc="0" normalizeH="0" baseline="0" noProof="0" dirty="0">
                <a:ln>
                  <a:noFill/>
                </a:ln>
                <a:solidFill>
                  <a:schemeClr val="tx1"/>
                </a:solidFill>
                <a:effectLst/>
                <a:uLnTx/>
                <a:uFillTx/>
                <a:latin typeface="DIN-RegularAlternate"/>
                <a:ea typeface="+mn-ea"/>
                <a:cs typeface="DIN-RegularAlternate"/>
              </a:rPr>
              <a:t>Preliminary results </a:t>
            </a:r>
            <a:endParaRPr kumimoji="0" lang="en-US" sz="3600" b="1" i="0" u="none" strike="noStrike" kern="1200" cap="none" spc="0" normalizeH="0" baseline="0" noProof="0" dirty="0">
              <a:ln>
                <a:noFill/>
              </a:ln>
              <a:solidFill>
                <a:schemeClr val="tx1"/>
              </a:solidFill>
              <a:effectLst/>
              <a:uLnTx/>
              <a:uFillTx/>
              <a:latin typeface="DIN-RegularAlternate"/>
              <a:ea typeface="+mn-ea"/>
              <a:cs typeface="DIN-RegularAlternate"/>
            </a:endParaRPr>
          </a:p>
        </p:txBody>
      </p:sp>
      <p:sp>
        <p:nvSpPr>
          <p:cNvPr id="4" name="Text Placeholder 3"/>
          <p:cNvSpPr>
            <a:spLocks noGrp="1"/>
          </p:cNvSpPr>
          <p:nvPr>
            <p:ph type="body" sz="quarter" idx="11"/>
          </p:nvPr>
        </p:nvSpPr>
        <p:spPr>
          <a:xfrm>
            <a:off x="749300" y="1788445"/>
            <a:ext cx="7216025" cy="3191551"/>
          </a:xfrm>
        </p:spPr>
        <p:txBody>
          <a:bodyPr vert="horz" lIns="91440" tIns="45720" rIns="91440" bIns="45720" anchor="t">
            <a:normAutofit/>
          </a:bodyPr>
          <a:lstStyle/>
          <a:p>
            <a:pPr marL="285750" indent="-285750" algn="just">
              <a:buFont typeface="Arial" panose="020B0604020202020204" pitchFamily="34" charset="0"/>
              <a:buChar char="•"/>
            </a:pPr>
            <a:r>
              <a:rPr lang="en-US" sz="2800" b="1" dirty="0">
                <a:latin typeface="Calibri Light" panose="020F0302020204030204" pitchFamily="34" charset="0"/>
                <a:cs typeface="Calibri Light" panose="020F0302020204030204" pitchFamily="34" charset="0"/>
              </a:rPr>
              <a:t>S</a:t>
            </a:r>
            <a:r>
              <a:rPr lang="en-US" sz="2800" b="1" dirty="0">
                <a:solidFill>
                  <a:schemeClr val="accent3"/>
                </a:solidFill>
                <a:latin typeface="Calibri Light" panose="020F0302020204030204" pitchFamily="34" charset="0"/>
                <a:cs typeface="Calibri Light" panose="020F0302020204030204" pitchFamily="34" charset="0"/>
              </a:rPr>
              <a:t>ignificant disparities </a:t>
            </a:r>
            <a:r>
              <a:rPr lang="en-US" sz="2800" dirty="0">
                <a:solidFill>
                  <a:schemeClr val="accent2"/>
                </a:solidFill>
                <a:latin typeface="Calibri Light" panose="020F0302020204030204" pitchFamily="34" charset="0"/>
                <a:cs typeface="Calibri Light" panose="020F0302020204030204" pitchFamily="34" charset="0"/>
              </a:rPr>
              <a:t>of legal standing and access to courts among equality bodies</a:t>
            </a:r>
          </a:p>
          <a:p>
            <a:pPr marL="285750" indent="-285750" algn="just">
              <a:buFont typeface="Arial" panose="020B0604020202020204" pitchFamily="34" charset="0"/>
              <a:buChar char="•"/>
            </a:pPr>
            <a:r>
              <a:rPr lang="en-US" sz="2800" dirty="0">
                <a:solidFill>
                  <a:schemeClr val="accent2"/>
                </a:solidFill>
                <a:latin typeface="Calibri Light" panose="020F0302020204030204" pitchFamily="34" charset="0"/>
                <a:cs typeface="Calibri Light" panose="020F0302020204030204" pitchFamily="34" charset="0"/>
              </a:rPr>
              <a:t>Biggest innovations proposed in the Directive would be for the NEBs to have the competence to instigate or engage in judicial proceedings for </a:t>
            </a:r>
            <a:r>
              <a:rPr lang="en-US" sz="2800" b="1" dirty="0">
                <a:solidFill>
                  <a:schemeClr val="accent3"/>
                </a:solidFill>
                <a:latin typeface="Calibri Light" panose="020F0302020204030204" pitchFamily="34" charset="0"/>
                <a:cs typeface="Calibri Light" panose="020F0302020204030204" pitchFamily="34" charset="0"/>
              </a:rPr>
              <a:t>collective claims</a:t>
            </a:r>
            <a:endParaRPr lang="en-GB" sz="2800" b="1" dirty="0">
              <a:solidFill>
                <a:schemeClr val="accent3"/>
              </a:solidFill>
              <a:latin typeface="Calibri Light" panose="020F0302020204030204" pitchFamily="34" charset="0"/>
              <a:cs typeface="Calibri Light" panose="020F0302020204030204" pitchFamily="34" charset="0"/>
            </a:endParaRPr>
          </a:p>
          <a:p>
            <a:pPr marL="342900" indent="-342900" algn="just">
              <a:buFont typeface="Wingdings" panose="05000000000000000000" pitchFamily="2" charset="2"/>
              <a:buChar char="v"/>
            </a:pPr>
            <a:endParaRPr lang="en-GB" sz="2000" dirty="0"/>
          </a:p>
        </p:txBody>
      </p:sp>
      <p:sp>
        <p:nvSpPr>
          <p:cNvPr id="2" name="Slide Number Placeholder 1"/>
          <p:cNvSpPr>
            <a:spLocks noGrp="1"/>
          </p:cNvSpPr>
          <p:nvPr>
            <p:ph type="sldNum" sz="quarter" idx="4"/>
          </p:nvPr>
        </p:nvSpPr>
        <p:spPr/>
        <p:txBody>
          <a:bodyPr/>
          <a:lstStyle/>
          <a:p>
            <a:fld id="{1C0CC0F3-E61D-6543-9B4D-7D7FDFFE389F}" type="slidenum">
              <a:rPr lang="fr-FR" smtClean="0"/>
              <a:pPr/>
              <a:t>12</a:t>
            </a:fld>
            <a:endParaRPr lang="fr-FR"/>
          </a:p>
        </p:txBody>
      </p:sp>
    </p:spTree>
    <p:extLst>
      <p:ext uri="{BB962C8B-B14F-4D97-AF65-F5344CB8AC3E}">
        <p14:creationId xmlns:p14="http://schemas.microsoft.com/office/powerpoint/2010/main" val="2189796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06335" y="2430498"/>
            <a:ext cx="6724105" cy="1225021"/>
          </a:xfrm>
          <a:prstGeom prst="rect">
            <a:avLst/>
          </a:prstGeom>
        </p:spPr>
        <p:txBody>
          <a:bodyPr/>
          <a:lstStyle/>
          <a:p>
            <a:r>
              <a:rPr lang="en-GB" dirty="0"/>
              <a:t>3. Monitoring</a:t>
            </a:r>
          </a:p>
        </p:txBody>
      </p:sp>
    </p:spTree>
    <p:extLst>
      <p:ext uri="{BB962C8B-B14F-4D97-AF65-F5344CB8AC3E}">
        <p14:creationId xmlns:p14="http://schemas.microsoft.com/office/powerpoint/2010/main" val="1438357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title" idx="4294967295"/>
          </p:nvPr>
        </p:nvSpPr>
        <p:spPr>
          <a:xfrm>
            <a:off x="749299" y="369888"/>
            <a:ext cx="7510037" cy="10712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just" defTabSz="457200" rtl="0" eaLnBrk="1" fontAlgn="auto" latinLnBrk="0" hangingPunct="1">
              <a:lnSpc>
                <a:spcPct val="100000"/>
              </a:lnSpc>
              <a:spcBef>
                <a:spcPct val="20000"/>
              </a:spcBef>
              <a:spcAft>
                <a:spcPts val="0"/>
              </a:spcAft>
              <a:buClrTx/>
              <a:buSzTx/>
              <a:buFont typeface="Arial"/>
              <a:buNone/>
              <a:tabLst/>
              <a:defRPr/>
            </a:pPr>
            <a:r>
              <a:rPr kumimoji="0" lang="en-GB" sz="3600" b="1" i="0" u="none" strike="noStrike" kern="1200" cap="none" spc="0" normalizeH="0" baseline="0" noProof="0" dirty="0">
                <a:ln>
                  <a:noFill/>
                </a:ln>
                <a:solidFill>
                  <a:schemeClr val="tx1"/>
                </a:solidFill>
                <a:effectLst/>
                <a:uLnTx/>
                <a:uFillTx/>
                <a:latin typeface="DIN-RegularAlternate"/>
                <a:ea typeface="+mn-ea"/>
                <a:cs typeface="DIN-RegularAlternate"/>
              </a:rPr>
              <a:t>What about monitoring bodies? (I) </a:t>
            </a:r>
          </a:p>
        </p:txBody>
      </p:sp>
      <p:sp>
        <p:nvSpPr>
          <p:cNvPr id="4" name="Text Placeholder 3"/>
          <p:cNvSpPr>
            <a:spLocks noGrp="1"/>
          </p:cNvSpPr>
          <p:nvPr>
            <p:ph type="body" sz="quarter" idx="11"/>
          </p:nvPr>
        </p:nvSpPr>
        <p:spPr>
          <a:xfrm>
            <a:off x="727106" y="1854984"/>
            <a:ext cx="7216025" cy="3191551"/>
          </a:xfrm>
        </p:spPr>
        <p:txBody>
          <a:bodyPr vert="horz" lIns="91440" tIns="45720" rIns="91440" bIns="45720" anchor="t">
            <a:normAutofit/>
          </a:bodyPr>
          <a:lstStyle/>
          <a:p>
            <a:pPr algn="just"/>
            <a:r>
              <a:rPr lang="en-GB" sz="2000" b="1" dirty="0"/>
              <a:t>Familiar wording of the Directive </a:t>
            </a:r>
          </a:p>
          <a:p>
            <a:pPr algn="just"/>
            <a:endParaRPr lang="en-GB" sz="1600" b="1" dirty="0"/>
          </a:p>
          <a:p>
            <a:pPr marL="342900" indent="-342900" algn="just">
              <a:buFont typeface="Wingdings" panose="05000000000000000000" pitchFamily="2" charset="2"/>
              <a:buChar char="v"/>
            </a:pPr>
            <a:endParaRPr lang="en-GB" sz="2000" dirty="0"/>
          </a:p>
          <a:p>
            <a:pPr marL="342900" indent="-342900" algn="just">
              <a:buFont typeface="Wingdings" panose="05000000000000000000" pitchFamily="2" charset="2"/>
              <a:buChar char="v"/>
            </a:pPr>
            <a:endParaRPr lang="en-GB" sz="2000" dirty="0"/>
          </a:p>
          <a:p>
            <a:pPr marL="342900" indent="-342900" algn="just">
              <a:buFont typeface="Wingdings" panose="05000000000000000000" pitchFamily="2" charset="2"/>
              <a:buChar char="v"/>
            </a:pPr>
            <a:endParaRPr lang="en-GB" sz="2000" dirty="0"/>
          </a:p>
        </p:txBody>
      </p:sp>
      <p:sp>
        <p:nvSpPr>
          <p:cNvPr id="7" name="Rectangle 6">
            <a:extLst>
              <a:ext uri="{FF2B5EF4-FFF2-40B4-BE49-F238E27FC236}">
                <a16:creationId xmlns:a16="http://schemas.microsoft.com/office/drawing/2014/main" id="{99101E42-A30C-41D4-8444-2BC78AC9E8D7}"/>
              </a:ext>
              <a:ext uri="{C183D7F6-B498-43B3-948B-1728B52AA6E4}">
                <adec:decorative xmlns:adec="http://schemas.microsoft.com/office/drawing/2017/decorative" val="1"/>
              </a:ext>
            </a:extLst>
          </p:cNvPr>
          <p:cNvSpPr/>
          <p:nvPr/>
        </p:nvSpPr>
        <p:spPr>
          <a:xfrm>
            <a:off x="1000217" y="2289400"/>
            <a:ext cx="3629488" cy="30075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a:ea typeface="+mn-lt"/>
                <a:cs typeface="+mn-lt"/>
              </a:rPr>
              <a:t>Movement</a:t>
            </a:r>
            <a:endParaRPr lang="fr-FR"/>
          </a:p>
        </p:txBody>
      </p:sp>
      <p:sp>
        <p:nvSpPr>
          <p:cNvPr id="8" name="ZoneTexte 7">
            <a:extLst>
              <a:ext uri="{FF2B5EF4-FFF2-40B4-BE49-F238E27FC236}">
                <a16:creationId xmlns:a16="http://schemas.microsoft.com/office/drawing/2014/main" id="{1733128B-3D57-4CF8-8241-33ACA77366A7}"/>
              </a:ext>
            </a:extLst>
          </p:cNvPr>
          <p:cNvSpPr txBox="1"/>
          <p:nvPr/>
        </p:nvSpPr>
        <p:spPr>
          <a:xfrm>
            <a:off x="998089" y="2291211"/>
            <a:ext cx="420801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400" dirty="0">
                <a:solidFill>
                  <a:schemeClr val="accent2"/>
                </a:solidFill>
                <a:ea typeface="+mn-lt"/>
                <a:cs typeface="+mn-lt"/>
              </a:rPr>
              <a:t>Directive 2014/54/EU on Freedom of </a:t>
            </a:r>
            <a:r>
              <a:rPr lang="fr-FR" sz="1400" dirty="0" err="1">
                <a:solidFill>
                  <a:schemeClr val="accent2"/>
                </a:solidFill>
                <a:ea typeface="+mn-lt"/>
                <a:cs typeface="+mn-lt"/>
              </a:rPr>
              <a:t>Movement</a:t>
            </a:r>
            <a:endParaRPr lang="fr-FR" sz="1400" dirty="0">
              <a:solidFill>
                <a:schemeClr val="accent2"/>
              </a:solidFill>
            </a:endParaRPr>
          </a:p>
        </p:txBody>
      </p:sp>
      <p:sp>
        <p:nvSpPr>
          <p:cNvPr id="13" name="ZoneTexte 12">
            <a:extLst>
              <a:ext uri="{FF2B5EF4-FFF2-40B4-BE49-F238E27FC236}">
                <a16:creationId xmlns:a16="http://schemas.microsoft.com/office/drawing/2014/main" id="{96646A13-5D22-4DD2-AD8D-F05D680D5C77}"/>
              </a:ext>
            </a:extLst>
          </p:cNvPr>
          <p:cNvSpPr txBox="1"/>
          <p:nvPr/>
        </p:nvSpPr>
        <p:spPr>
          <a:xfrm>
            <a:off x="997628" y="2694901"/>
            <a:ext cx="3711975" cy="22929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300" b="1" dirty="0">
                <a:solidFill>
                  <a:schemeClr val="accent2"/>
                </a:solidFill>
                <a:ea typeface="+mn-lt"/>
                <a:cs typeface="+mn-lt"/>
              </a:rPr>
              <a:t>Art 4.1</a:t>
            </a:r>
            <a:r>
              <a:rPr lang="fr-FR" sz="1300" dirty="0">
                <a:solidFill>
                  <a:schemeClr val="accent2"/>
                </a:solidFill>
                <a:ea typeface="+mn-lt"/>
                <a:cs typeface="+mn-lt"/>
              </a:rPr>
              <a:t> - </a:t>
            </a:r>
            <a:r>
              <a:rPr lang="fr-FR" sz="1300" dirty="0" err="1">
                <a:solidFill>
                  <a:schemeClr val="accent2"/>
                </a:solidFill>
                <a:ea typeface="+mn-lt"/>
                <a:cs typeface="+mn-lt"/>
              </a:rPr>
              <a:t>Each</a:t>
            </a:r>
            <a:r>
              <a:rPr lang="fr-FR" sz="1300" dirty="0">
                <a:solidFill>
                  <a:schemeClr val="accent2"/>
                </a:solidFill>
                <a:ea typeface="+mn-lt"/>
                <a:cs typeface="+mn-lt"/>
              </a:rPr>
              <a:t> </a:t>
            </a:r>
            <a:r>
              <a:rPr lang="fr-FR" sz="1300" dirty="0" err="1">
                <a:solidFill>
                  <a:schemeClr val="accent2"/>
                </a:solidFill>
                <a:ea typeface="+mn-lt"/>
                <a:cs typeface="+mn-lt"/>
              </a:rPr>
              <a:t>Member</a:t>
            </a:r>
            <a:r>
              <a:rPr lang="fr-FR" sz="1300" dirty="0">
                <a:solidFill>
                  <a:schemeClr val="accent2"/>
                </a:solidFill>
                <a:ea typeface="+mn-lt"/>
                <a:cs typeface="+mn-lt"/>
              </a:rPr>
              <a:t> State </a:t>
            </a:r>
            <a:r>
              <a:rPr lang="fr-FR" sz="1300" dirty="0" err="1">
                <a:solidFill>
                  <a:schemeClr val="accent2"/>
                </a:solidFill>
                <a:ea typeface="+mn-lt"/>
                <a:cs typeface="+mn-lt"/>
              </a:rPr>
              <a:t>shall</a:t>
            </a:r>
            <a:r>
              <a:rPr lang="fr-FR" sz="1300" dirty="0">
                <a:solidFill>
                  <a:schemeClr val="accent2"/>
                </a:solidFill>
                <a:ea typeface="+mn-lt"/>
                <a:cs typeface="+mn-lt"/>
              </a:rPr>
              <a:t> </a:t>
            </a:r>
            <a:r>
              <a:rPr lang="fr-FR" sz="1300" dirty="0" err="1">
                <a:solidFill>
                  <a:schemeClr val="accent2"/>
                </a:solidFill>
                <a:ea typeface="+mn-lt"/>
                <a:cs typeface="+mn-lt"/>
              </a:rPr>
              <a:t>designate</a:t>
            </a:r>
            <a:r>
              <a:rPr lang="fr-FR" sz="1300" dirty="0">
                <a:solidFill>
                  <a:schemeClr val="accent2"/>
                </a:solidFill>
                <a:ea typeface="+mn-lt"/>
                <a:cs typeface="+mn-lt"/>
              </a:rPr>
              <a:t> one or more structures or bodies (‘bodies’) for the promotion, </a:t>
            </a:r>
            <a:r>
              <a:rPr lang="fr-FR" sz="1300" dirty="0" err="1">
                <a:solidFill>
                  <a:schemeClr val="accent2"/>
                </a:solidFill>
                <a:ea typeface="+mn-lt"/>
                <a:cs typeface="+mn-lt"/>
              </a:rPr>
              <a:t>analysis</a:t>
            </a:r>
            <a:r>
              <a:rPr lang="fr-FR" sz="1300" dirty="0">
                <a:solidFill>
                  <a:schemeClr val="accent2"/>
                </a:solidFill>
                <a:ea typeface="+mn-lt"/>
                <a:cs typeface="+mn-lt"/>
              </a:rPr>
              <a:t>, monitoring and support of </a:t>
            </a:r>
            <a:r>
              <a:rPr lang="fr-FR" sz="1300" dirty="0" err="1">
                <a:solidFill>
                  <a:schemeClr val="accent2"/>
                </a:solidFill>
                <a:ea typeface="+mn-lt"/>
                <a:cs typeface="+mn-lt"/>
              </a:rPr>
              <a:t>equal</a:t>
            </a:r>
            <a:r>
              <a:rPr lang="fr-FR" sz="1300" dirty="0">
                <a:solidFill>
                  <a:schemeClr val="accent2"/>
                </a:solidFill>
                <a:ea typeface="+mn-lt"/>
                <a:cs typeface="+mn-lt"/>
              </a:rPr>
              <a:t> </a:t>
            </a:r>
            <a:r>
              <a:rPr lang="fr-FR" sz="1300" dirty="0" err="1">
                <a:solidFill>
                  <a:schemeClr val="accent2"/>
                </a:solidFill>
                <a:ea typeface="+mn-lt"/>
                <a:cs typeface="+mn-lt"/>
              </a:rPr>
              <a:t>treatment</a:t>
            </a:r>
            <a:r>
              <a:rPr lang="fr-FR" sz="1300" dirty="0">
                <a:solidFill>
                  <a:schemeClr val="accent2"/>
                </a:solidFill>
                <a:ea typeface="+mn-lt"/>
                <a:cs typeface="+mn-lt"/>
              </a:rPr>
              <a:t> of Union </a:t>
            </a:r>
            <a:r>
              <a:rPr lang="fr-FR" sz="1300" dirty="0" err="1">
                <a:solidFill>
                  <a:schemeClr val="accent2"/>
                </a:solidFill>
                <a:ea typeface="+mn-lt"/>
                <a:cs typeface="+mn-lt"/>
              </a:rPr>
              <a:t>workers</a:t>
            </a:r>
            <a:r>
              <a:rPr lang="fr-FR" sz="1300" dirty="0">
                <a:solidFill>
                  <a:schemeClr val="accent2"/>
                </a:solidFill>
                <a:ea typeface="+mn-lt"/>
                <a:cs typeface="+mn-lt"/>
              </a:rPr>
              <a:t> and </a:t>
            </a:r>
            <a:r>
              <a:rPr lang="fr-FR" sz="1300" dirty="0" err="1">
                <a:solidFill>
                  <a:schemeClr val="accent2"/>
                </a:solidFill>
                <a:ea typeface="+mn-lt"/>
                <a:cs typeface="+mn-lt"/>
              </a:rPr>
              <a:t>members</a:t>
            </a:r>
            <a:r>
              <a:rPr lang="fr-FR" sz="1300" dirty="0">
                <a:solidFill>
                  <a:schemeClr val="accent2"/>
                </a:solidFill>
                <a:ea typeface="+mn-lt"/>
                <a:cs typeface="+mn-lt"/>
              </a:rPr>
              <a:t> of </a:t>
            </a:r>
            <a:r>
              <a:rPr lang="fr-FR" sz="1300" dirty="0" err="1">
                <a:solidFill>
                  <a:schemeClr val="accent2"/>
                </a:solidFill>
                <a:ea typeface="+mn-lt"/>
                <a:cs typeface="+mn-lt"/>
              </a:rPr>
              <a:t>their</a:t>
            </a:r>
            <a:r>
              <a:rPr lang="fr-FR" sz="1300" dirty="0">
                <a:solidFill>
                  <a:schemeClr val="accent2"/>
                </a:solidFill>
                <a:ea typeface="+mn-lt"/>
                <a:cs typeface="+mn-lt"/>
              </a:rPr>
              <a:t> </a:t>
            </a:r>
            <a:r>
              <a:rPr lang="fr-FR" sz="1300" dirty="0" err="1">
                <a:solidFill>
                  <a:schemeClr val="accent2"/>
                </a:solidFill>
                <a:ea typeface="+mn-lt"/>
                <a:cs typeface="+mn-lt"/>
              </a:rPr>
              <a:t>family</a:t>
            </a:r>
            <a:r>
              <a:rPr lang="fr-FR" sz="1300" dirty="0">
                <a:solidFill>
                  <a:schemeClr val="accent2"/>
                </a:solidFill>
                <a:ea typeface="+mn-lt"/>
                <a:cs typeface="+mn-lt"/>
              </a:rPr>
              <a:t> </a:t>
            </a:r>
            <a:r>
              <a:rPr lang="fr-FR" sz="1300" dirty="0" err="1">
                <a:solidFill>
                  <a:schemeClr val="accent2"/>
                </a:solidFill>
                <a:ea typeface="+mn-lt"/>
                <a:cs typeface="+mn-lt"/>
              </a:rPr>
              <a:t>without</a:t>
            </a:r>
            <a:r>
              <a:rPr lang="fr-FR" sz="1300" dirty="0">
                <a:solidFill>
                  <a:schemeClr val="accent2"/>
                </a:solidFill>
                <a:ea typeface="+mn-lt"/>
                <a:cs typeface="+mn-lt"/>
              </a:rPr>
              <a:t> discrimination on grounds of </a:t>
            </a:r>
            <a:r>
              <a:rPr lang="fr-FR" sz="1300" dirty="0" err="1">
                <a:solidFill>
                  <a:schemeClr val="accent2"/>
                </a:solidFill>
                <a:ea typeface="+mn-lt"/>
                <a:cs typeface="+mn-lt"/>
              </a:rPr>
              <a:t>nationality</a:t>
            </a:r>
            <a:r>
              <a:rPr lang="fr-FR" sz="1300" dirty="0">
                <a:solidFill>
                  <a:schemeClr val="accent2"/>
                </a:solidFill>
                <a:ea typeface="+mn-lt"/>
                <a:cs typeface="+mn-lt"/>
              </a:rPr>
              <a:t>, </a:t>
            </a:r>
            <a:r>
              <a:rPr lang="fr-FR" sz="1300" dirty="0" err="1">
                <a:solidFill>
                  <a:schemeClr val="accent2"/>
                </a:solidFill>
                <a:ea typeface="+mn-lt"/>
                <a:cs typeface="+mn-lt"/>
              </a:rPr>
              <a:t>unjustified</a:t>
            </a:r>
            <a:r>
              <a:rPr lang="fr-FR" sz="1300" dirty="0">
                <a:solidFill>
                  <a:schemeClr val="accent2"/>
                </a:solidFill>
                <a:ea typeface="+mn-lt"/>
                <a:cs typeface="+mn-lt"/>
              </a:rPr>
              <a:t> restrictions or obstacles to </a:t>
            </a:r>
            <a:r>
              <a:rPr lang="fr-FR" sz="1300" dirty="0" err="1">
                <a:solidFill>
                  <a:schemeClr val="accent2"/>
                </a:solidFill>
                <a:ea typeface="+mn-lt"/>
                <a:cs typeface="+mn-lt"/>
              </a:rPr>
              <a:t>their</a:t>
            </a:r>
            <a:r>
              <a:rPr lang="fr-FR" sz="1300" dirty="0">
                <a:solidFill>
                  <a:schemeClr val="accent2"/>
                </a:solidFill>
                <a:ea typeface="+mn-lt"/>
                <a:cs typeface="+mn-lt"/>
              </a:rPr>
              <a:t> right to free </a:t>
            </a:r>
            <a:r>
              <a:rPr lang="fr-FR" sz="1300" dirty="0" err="1">
                <a:solidFill>
                  <a:schemeClr val="accent2"/>
                </a:solidFill>
                <a:ea typeface="+mn-lt"/>
                <a:cs typeface="+mn-lt"/>
              </a:rPr>
              <a:t>movement</a:t>
            </a:r>
            <a:r>
              <a:rPr lang="fr-FR" sz="1300" dirty="0">
                <a:solidFill>
                  <a:schemeClr val="accent2"/>
                </a:solidFill>
                <a:ea typeface="+mn-lt"/>
                <a:cs typeface="+mn-lt"/>
              </a:rPr>
              <a:t> and </a:t>
            </a:r>
            <a:r>
              <a:rPr lang="fr-FR" sz="1300" dirty="0" err="1">
                <a:solidFill>
                  <a:schemeClr val="accent2"/>
                </a:solidFill>
                <a:ea typeface="+mn-lt"/>
                <a:cs typeface="+mn-lt"/>
              </a:rPr>
              <a:t>shall</a:t>
            </a:r>
            <a:r>
              <a:rPr lang="fr-FR" sz="1300" dirty="0">
                <a:solidFill>
                  <a:schemeClr val="accent2"/>
                </a:solidFill>
                <a:ea typeface="+mn-lt"/>
                <a:cs typeface="+mn-lt"/>
              </a:rPr>
              <a:t> </a:t>
            </a:r>
            <a:r>
              <a:rPr lang="fr-FR" sz="1300" dirty="0" err="1">
                <a:solidFill>
                  <a:schemeClr val="accent2"/>
                </a:solidFill>
                <a:ea typeface="+mn-lt"/>
                <a:cs typeface="+mn-lt"/>
              </a:rPr>
              <a:t>make</a:t>
            </a:r>
            <a:r>
              <a:rPr lang="fr-FR" sz="1300" dirty="0">
                <a:solidFill>
                  <a:schemeClr val="accent2"/>
                </a:solidFill>
                <a:ea typeface="+mn-lt"/>
                <a:cs typeface="+mn-lt"/>
              </a:rPr>
              <a:t> the </a:t>
            </a:r>
            <a:r>
              <a:rPr lang="fr-FR" sz="1300" dirty="0" err="1">
                <a:solidFill>
                  <a:schemeClr val="accent2"/>
                </a:solidFill>
                <a:ea typeface="+mn-lt"/>
                <a:cs typeface="+mn-lt"/>
              </a:rPr>
              <a:t>necessary</a:t>
            </a:r>
            <a:r>
              <a:rPr lang="fr-FR" sz="1300" dirty="0">
                <a:solidFill>
                  <a:schemeClr val="accent2"/>
                </a:solidFill>
                <a:ea typeface="+mn-lt"/>
                <a:cs typeface="+mn-lt"/>
              </a:rPr>
              <a:t> arrangements for the </a:t>
            </a:r>
            <a:r>
              <a:rPr lang="fr-FR" sz="1300" dirty="0" err="1">
                <a:solidFill>
                  <a:schemeClr val="accent2"/>
                </a:solidFill>
                <a:ea typeface="+mn-lt"/>
                <a:cs typeface="+mn-lt"/>
              </a:rPr>
              <a:t>proper</a:t>
            </a:r>
            <a:r>
              <a:rPr lang="fr-FR" sz="1300" dirty="0">
                <a:solidFill>
                  <a:schemeClr val="accent2"/>
                </a:solidFill>
                <a:ea typeface="+mn-lt"/>
                <a:cs typeface="+mn-lt"/>
              </a:rPr>
              <a:t> </a:t>
            </a:r>
            <a:r>
              <a:rPr lang="fr-FR" sz="1300" dirty="0" err="1">
                <a:solidFill>
                  <a:schemeClr val="accent2"/>
                </a:solidFill>
                <a:ea typeface="+mn-lt"/>
                <a:cs typeface="+mn-lt"/>
              </a:rPr>
              <a:t>functioning</a:t>
            </a:r>
            <a:r>
              <a:rPr lang="fr-FR" sz="1300" dirty="0">
                <a:solidFill>
                  <a:schemeClr val="accent2"/>
                </a:solidFill>
                <a:ea typeface="+mn-lt"/>
                <a:cs typeface="+mn-lt"/>
              </a:rPr>
              <a:t> of </a:t>
            </a:r>
            <a:r>
              <a:rPr lang="fr-FR" sz="1300" dirty="0" err="1">
                <a:solidFill>
                  <a:schemeClr val="accent2"/>
                </a:solidFill>
                <a:ea typeface="+mn-lt"/>
                <a:cs typeface="+mn-lt"/>
              </a:rPr>
              <a:t>such</a:t>
            </a:r>
            <a:r>
              <a:rPr lang="fr-FR" sz="1300" dirty="0">
                <a:solidFill>
                  <a:schemeClr val="accent2"/>
                </a:solidFill>
                <a:ea typeface="+mn-lt"/>
                <a:cs typeface="+mn-lt"/>
              </a:rPr>
              <a:t> bodies. </a:t>
            </a:r>
            <a:r>
              <a:rPr lang="fr-FR" sz="1300" b="1" dirty="0" err="1">
                <a:solidFill>
                  <a:schemeClr val="accent2"/>
                </a:solidFill>
                <a:ea typeface="+mn-lt"/>
                <a:cs typeface="+mn-lt"/>
              </a:rPr>
              <a:t>Those</a:t>
            </a:r>
            <a:r>
              <a:rPr lang="fr-FR" sz="1300" b="1" dirty="0">
                <a:solidFill>
                  <a:schemeClr val="accent2"/>
                </a:solidFill>
                <a:ea typeface="+mn-lt"/>
                <a:cs typeface="+mn-lt"/>
              </a:rPr>
              <a:t> bodies </a:t>
            </a:r>
            <a:r>
              <a:rPr lang="fr-FR" sz="1300" b="1" dirty="0" err="1">
                <a:solidFill>
                  <a:schemeClr val="accent2"/>
                </a:solidFill>
                <a:ea typeface="+mn-lt"/>
                <a:cs typeface="+mn-lt"/>
              </a:rPr>
              <a:t>may</a:t>
            </a:r>
            <a:r>
              <a:rPr lang="fr-FR" sz="1300" b="1" dirty="0">
                <a:solidFill>
                  <a:schemeClr val="accent2"/>
                </a:solidFill>
                <a:ea typeface="+mn-lt"/>
                <a:cs typeface="+mn-lt"/>
              </a:rPr>
              <a:t> </a:t>
            </a:r>
            <a:r>
              <a:rPr lang="fr-FR" sz="1300" b="1" dirty="0" err="1">
                <a:solidFill>
                  <a:schemeClr val="accent2"/>
                </a:solidFill>
                <a:ea typeface="+mn-lt"/>
                <a:cs typeface="+mn-lt"/>
              </a:rPr>
              <a:t>form</a:t>
            </a:r>
            <a:r>
              <a:rPr lang="fr-FR" sz="1300" b="1" dirty="0">
                <a:solidFill>
                  <a:schemeClr val="accent2"/>
                </a:solidFill>
                <a:ea typeface="+mn-lt"/>
                <a:cs typeface="+mn-lt"/>
              </a:rPr>
              <a:t> part of </a:t>
            </a:r>
            <a:r>
              <a:rPr lang="fr-FR" sz="1300" b="1" dirty="0" err="1">
                <a:solidFill>
                  <a:schemeClr val="accent2"/>
                </a:solidFill>
                <a:ea typeface="+mn-lt"/>
                <a:cs typeface="+mn-lt"/>
              </a:rPr>
              <a:t>existing</a:t>
            </a:r>
            <a:r>
              <a:rPr lang="fr-FR" sz="1300" b="1" dirty="0">
                <a:solidFill>
                  <a:schemeClr val="accent2"/>
                </a:solidFill>
                <a:ea typeface="+mn-lt"/>
                <a:cs typeface="+mn-lt"/>
              </a:rPr>
              <a:t> bodies at national </a:t>
            </a:r>
            <a:r>
              <a:rPr lang="fr-FR" sz="1300" b="1" dirty="0" err="1">
                <a:solidFill>
                  <a:schemeClr val="accent2"/>
                </a:solidFill>
                <a:ea typeface="+mn-lt"/>
                <a:cs typeface="+mn-lt"/>
              </a:rPr>
              <a:t>level</a:t>
            </a:r>
            <a:r>
              <a:rPr lang="fr-FR" sz="1300" b="1" dirty="0">
                <a:solidFill>
                  <a:schemeClr val="accent2"/>
                </a:solidFill>
                <a:ea typeface="+mn-lt"/>
                <a:cs typeface="+mn-lt"/>
              </a:rPr>
              <a:t> </a:t>
            </a:r>
            <a:r>
              <a:rPr lang="fr-FR" sz="1300" b="1" dirty="0" err="1">
                <a:solidFill>
                  <a:schemeClr val="accent2"/>
                </a:solidFill>
                <a:ea typeface="+mn-lt"/>
                <a:cs typeface="+mn-lt"/>
              </a:rPr>
              <a:t>which</a:t>
            </a:r>
            <a:r>
              <a:rPr lang="fr-FR" sz="1300" b="1" dirty="0">
                <a:solidFill>
                  <a:schemeClr val="accent2"/>
                </a:solidFill>
                <a:ea typeface="+mn-lt"/>
                <a:cs typeface="+mn-lt"/>
              </a:rPr>
              <a:t> have </a:t>
            </a:r>
            <a:r>
              <a:rPr lang="fr-FR" sz="1300" b="1" dirty="0" err="1">
                <a:solidFill>
                  <a:schemeClr val="accent2"/>
                </a:solidFill>
                <a:ea typeface="+mn-lt"/>
                <a:cs typeface="+mn-lt"/>
              </a:rPr>
              <a:t>similar</a:t>
            </a:r>
            <a:r>
              <a:rPr lang="fr-FR" sz="1300" b="1" dirty="0">
                <a:solidFill>
                  <a:schemeClr val="accent2"/>
                </a:solidFill>
                <a:ea typeface="+mn-lt"/>
                <a:cs typeface="+mn-lt"/>
              </a:rPr>
              <a:t> objectives</a:t>
            </a:r>
            <a:endParaRPr lang="fr-FR" sz="1300" b="1" dirty="0">
              <a:solidFill>
                <a:schemeClr val="accent2"/>
              </a:solidFill>
            </a:endParaRPr>
          </a:p>
        </p:txBody>
      </p:sp>
      <p:sp>
        <p:nvSpPr>
          <p:cNvPr id="10" name="Rectangle 9">
            <a:extLst>
              <a:ext uri="{FF2B5EF4-FFF2-40B4-BE49-F238E27FC236}">
                <a16:creationId xmlns:a16="http://schemas.microsoft.com/office/drawing/2014/main" id="{0157CF81-E0EB-4726-9CCC-537458A8EEE6}"/>
              </a:ext>
              <a:ext uri="{C183D7F6-B498-43B3-948B-1728B52AA6E4}">
                <adec:decorative xmlns:adec="http://schemas.microsoft.com/office/drawing/2017/decorative" val="1"/>
              </a:ext>
            </a:extLst>
          </p:cNvPr>
          <p:cNvSpPr/>
          <p:nvPr/>
        </p:nvSpPr>
        <p:spPr>
          <a:xfrm>
            <a:off x="4713304" y="2289400"/>
            <a:ext cx="3163411" cy="300759"/>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fr-FR"/>
          </a:p>
        </p:txBody>
      </p:sp>
      <p:sp>
        <p:nvSpPr>
          <p:cNvPr id="11" name="ZoneTexte 10">
            <a:extLst>
              <a:ext uri="{FF2B5EF4-FFF2-40B4-BE49-F238E27FC236}">
                <a16:creationId xmlns:a16="http://schemas.microsoft.com/office/drawing/2014/main" id="{B30D5BBA-FF4B-4597-8593-AD2C6D94A8D1}"/>
              </a:ext>
            </a:extLst>
          </p:cNvPr>
          <p:cNvSpPr txBox="1"/>
          <p:nvPr/>
        </p:nvSpPr>
        <p:spPr>
          <a:xfrm>
            <a:off x="4714228" y="2286223"/>
            <a:ext cx="357918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400" dirty="0">
                <a:solidFill>
                  <a:schemeClr val="accent2"/>
                </a:solidFill>
              </a:rPr>
              <a:t>Directive 2021/0050 on </a:t>
            </a:r>
            <a:r>
              <a:rPr lang="fr-FR" sz="1400" dirty="0" err="1">
                <a:solidFill>
                  <a:schemeClr val="accent2"/>
                </a:solidFill>
              </a:rPr>
              <a:t>Pay</a:t>
            </a:r>
            <a:r>
              <a:rPr lang="fr-FR" sz="1400" dirty="0">
                <a:solidFill>
                  <a:schemeClr val="accent2"/>
                </a:solidFill>
              </a:rPr>
              <a:t> </a:t>
            </a:r>
            <a:r>
              <a:rPr lang="fr-FR" sz="1400" dirty="0" err="1">
                <a:solidFill>
                  <a:schemeClr val="accent2"/>
                </a:solidFill>
              </a:rPr>
              <a:t>Transparency</a:t>
            </a:r>
            <a:endParaRPr lang="fr-FR" sz="1400" dirty="0">
              <a:solidFill>
                <a:schemeClr val="accent2"/>
              </a:solidFill>
              <a:ea typeface="+mn-lt"/>
              <a:cs typeface="+mn-lt"/>
            </a:endParaRPr>
          </a:p>
          <a:p>
            <a:pPr algn="l"/>
            <a:endParaRPr lang="fr-FR" dirty="0"/>
          </a:p>
        </p:txBody>
      </p:sp>
      <p:sp>
        <p:nvSpPr>
          <p:cNvPr id="14" name="Rectangle 13">
            <a:extLst>
              <a:ext uri="{FF2B5EF4-FFF2-40B4-BE49-F238E27FC236}">
                <a16:creationId xmlns:a16="http://schemas.microsoft.com/office/drawing/2014/main" id="{715F4115-063D-4B32-8FB0-903D4D5B563E}"/>
              </a:ext>
              <a:ext uri="{C183D7F6-B498-43B3-948B-1728B52AA6E4}">
                <adec:decorative xmlns:adec="http://schemas.microsoft.com/office/drawing/2017/decorative" val="1"/>
              </a:ext>
            </a:extLst>
          </p:cNvPr>
          <p:cNvSpPr/>
          <p:nvPr/>
        </p:nvSpPr>
        <p:spPr>
          <a:xfrm>
            <a:off x="4710806" y="2730224"/>
            <a:ext cx="3141214" cy="2141682"/>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0178AD00-4838-498E-8776-BD6D871D5E67}"/>
              </a:ext>
            </a:extLst>
          </p:cNvPr>
          <p:cNvSpPr txBox="1"/>
          <p:nvPr/>
        </p:nvSpPr>
        <p:spPr>
          <a:xfrm>
            <a:off x="4709603" y="2754586"/>
            <a:ext cx="3113103" cy="18928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300" b="1" dirty="0">
                <a:solidFill>
                  <a:schemeClr val="accent2"/>
                </a:solidFill>
              </a:rPr>
              <a:t>Art 26.2</a:t>
            </a:r>
            <a:r>
              <a:rPr lang="en-US" sz="1300" dirty="0">
                <a:solidFill>
                  <a:schemeClr val="accent2"/>
                </a:solidFill>
              </a:rPr>
              <a:t> - Each Member State shall designate a body (‘monitoring body’) for the monitoring and support of the implementation of national legal provisions implementing this Directive and shall make the necessary arrangements for the proper functioning of such body. T</a:t>
            </a:r>
            <a:r>
              <a:rPr lang="en-US" sz="1300" b="1" dirty="0">
                <a:solidFill>
                  <a:schemeClr val="accent2"/>
                </a:solidFill>
              </a:rPr>
              <a:t>he monitoring body may be part of existing bodies or structures at national level</a:t>
            </a:r>
          </a:p>
        </p:txBody>
      </p:sp>
      <p:sp>
        <p:nvSpPr>
          <p:cNvPr id="2" name="Slide Number Placeholder 1"/>
          <p:cNvSpPr>
            <a:spLocks noGrp="1"/>
          </p:cNvSpPr>
          <p:nvPr>
            <p:ph type="sldNum" sz="quarter" idx="4"/>
          </p:nvPr>
        </p:nvSpPr>
        <p:spPr/>
        <p:txBody>
          <a:bodyPr/>
          <a:lstStyle/>
          <a:p>
            <a:fld id="{1C0CC0F3-E61D-6543-9B4D-7D7FDFFE389F}" type="slidenum">
              <a:rPr lang="fr-FR" smtClean="0"/>
              <a:pPr/>
              <a:t>14</a:t>
            </a:fld>
            <a:endParaRPr lang="fr-FR"/>
          </a:p>
        </p:txBody>
      </p:sp>
    </p:spTree>
    <p:extLst>
      <p:ext uri="{BB962C8B-B14F-4D97-AF65-F5344CB8AC3E}">
        <p14:creationId xmlns:p14="http://schemas.microsoft.com/office/powerpoint/2010/main" val="3530246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title" idx="4294967295"/>
          </p:nvPr>
        </p:nvSpPr>
        <p:spPr>
          <a:xfrm>
            <a:off x="749299" y="369888"/>
            <a:ext cx="7510037" cy="10712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just" defTabSz="457200" rtl="0" eaLnBrk="1" fontAlgn="auto" latinLnBrk="0" hangingPunct="1">
              <a:lnSpc>
                <a:spcPct val="100000"/>
              </a:lnSpc>
              <a:spcBef>
                <a:spcPct val="20000"/>
              </a:spcBef>
              <a:spcAft>
                <a:spcPts val="0"/>
              </a:spcAft>
              <a:buClrTx/>
              <a:buSzTx/>
              <a:buFont typeface="Arial"/>
              <a:buNone/>
              <a:tabLst/>
              <a:defRPr/>
            </a:pPr>
            <a:r>
              <a:rPr kumimoji="0" lang="en-GB" sz="3600" b="1" i="0" u="none" strike="noStrike" kern="1200" cap="none" spc="0" normalizeH="0" baseline="0" noProof="0" dirty="0">
                <a:ln>
                  <a:noFill/>
                </a:ln>
                <a:solidFill>
                  <a:schemeClr val="tx1"/>
                </a:solidFill>
                <a:effectLst/>
                <a:uLnTx/>
                <a:uFillTx/>
                <a:latin typeface="DIN-RegularAlternate"/>
                <a:ea typeface="+mn-ea"/>
                <a:cs typeface="DIN-RegularAlternate"/>
              </a:rPr>
              <a:t>What about monitoring bodies? (II) </a:t>
            </a:r>
          </a:p>
        </p:txBody>
      </p:sp>
      <p:sp>
        <p:nvSpPr>
          <p:cNvPr id="4" name="Text Placeholder 3"/>
          <p:cNvSpPr>
            <a:spLocks noGrp="1"/>
          </p:cNvSpPr>
          <p:nvPr>
            <p:ph type="body" sz="quarter" idx="11"/>
          </p:nvPr>
        </p:nvSpPr>
        <p:spPr>
          <a:xfrm>
            <a:off x="727106" y="1854984"/>
            <a:ext cx="7216025" cy="3191551"/>
          </a:xfrm>
        </p:spPr>
        <p:txBody>
          <a:bodyPr vert="horz" lIns="91440" tIns="45720" rIns="91440" bIns="45720" anchor="t">
            <a:normAutofit/>
          </a:bodyPr>
          <a:lstStyle/>
          <a:p>
            <a:pPr algn="just"/>
            <a:r>
              <a:rPr lang="en-GB" sz="2000" b="1" dirty="0"/>
              <a:t>Familiar wording of the Directive </a:t>
            </a:r>
          </a:p>
          <a:p>
            <a:pPr algn="just"/>
            <a:endParaRPr lang="en-GB" sz="1600" b="1" dirty="0"/>
          </a:p>
          <a:p>
            <a:pPr algn="just"/>
            <a:r>
              <a:rPr lang="en-GB" sz="2000" dirty="0">
                <a:solidFill>
                  <a:schemeClr val="accent2"/>
                </a:solidFill>
                <a:latin typeface="Calibri Light" panose="020F0302020204030204" pitchFamily="34" charset="0"/>
                <a:cs typeface="Calibri Light" panose="020F0302020204030204" pitchFamily="34" charset="0"/>
              </a:rPr>
              <a:t>The wording of the 2014 Directive on Freedom of Movement resulted in creating an </a:t>
            </a:r>
            <a:r>
              <a:rPr lang="en-GB" sz="2000" b="1" dirty="0">
                <a:solidFill>
                  <a:schemeClr val="accent2"/>
                </a:solidFill>
                <a:latin typeface="Calibri Light" panose="020F0302020204030204" pitchFamily="34" charset="0"/>
                <a:cs typeface="Calibri Light" panose="020F0302020204030204" pitchFamily="34" charset="0"/>
              </a:rPr>
              <a:t>additional mandate</a:t>
            </a:r>
            <a:r>
              <a:rPr lang="en-GB" sz="2000" dirty="0">
                <a:solidFill>
                  <a:schemeClr val="accent2"/>
                </a:solidFill>
                <a:latin typeface="Calibri Light" panose="020F0302020204030204" pitchFamily="34" charset="0"/>
                <a:cs typeface="Calibri Light" panose="020F0302020204030204" pitchFamily="34" charset="0"/>
              </a:rPr>
              <a:t> on equal treatment for Union workers </a:t>
            </a:r>
            <a:r>
              <a:rPr lang="en-GB" sz="2000" b="1" dirty="0">
                <a:solidFill>
                  <a:schemeClr val="accent2"/>
                </a:solidFill>
                <a:latin typeface="Calibri Light" panose="020F0302020204030204" pitchFamily="34" charset="0"/>
                <a:cs typeface="Calibri Light" panose="020F0302020204030204" pitchFamily="34" charset="0"/>
              </a:rPr>
              <a:t>to 17 equality bodies</a:t>
            </a:r>
            <a:r>
              <a:rPr lang="en-GB" sz="2000" dirty="0">
                <a:solidFill>
                  <a:schemeClr val="accent2"/>
                </a:solidFill>
                <a:latin typeface="Calibri Light" panose="020F0302020204030204" pitchFamily="34" charset="0"/>
                <a:cs typeface="Calibri Light" panose="020F0302020204030204" pitchFamily="34" charset="0"/>
              </a:rPr>
              <a:t>.</a:t>
            </a:r>
          </a:p>
        </p:txBody>
      </p:sp>
      <p:sp>
        <p:nvSpPr>
          <p:cNvPr id="2" name="Slide Number Placeholder 1"/>
          <p:cNvSpPr>
            <a:spLocks noGrp="1"/>
          </p:cNvSpPr>
          <p:nvPr>
            <p:ph type="sldNum" sz="quarter" idx="4"/>
          </p:nvPr>
        </p:nvSpPr>
        <p:spPr/>
        <p:txBody>
          <a:bodyPr/>
          <a:lstStyle/>
          <a:p>
            <a:fld id="{1C0CC0F3-E61D-6543-9B4D-7D7FDFFE389F}" type="slidenum">
              <a:rPr lang="fr-FR" smtClean="0"/>
              <a:pPr/>
              <a:t>15</a:t>
            </a:fld>
            <a:endParaRPr lang="fr-FR"/>
          </a:p>
        </p:txBody>
      </p:sp>
    </p:spTree>
    <p:extLst>
      <p:ext uri="{BB962C8B-B14F-4D97-AF65-F5344CB8AC3E}">
        <p14:creationId xmlns:p14="http://schemas.microsoft.com/office/powerpoint/2010/main" val="2645844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title" idx="4294967295"/>
          </p:nvPr>
        </p:nvSpPr>
        <p:spPr>
          <a:xfrm>
            <a:off x="749299" y="369888"/>
            <a:ext cx="7510037" cy="10712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just" defTabSz="457200" rtl="0" eaLnBrk="1" fontAlgn="auto" latinLnBrk="0" hangingPunct="1">
              <a:lnSpc>
                <a:spcPct val="100000"/>
              </a:lnSpc>
              <a:spcBef>
                <a:spcPct val="20000"/>
              </a:spcBef>
              <a:spcAft>
                <a:spcPts val="0"/>
              </a:spcAft>
              <a:buClrTx/>
              <a:buSzTx/>
              <a:buFont typeface="Arial"/>
              <a:buNone/>
              <a:tabLst/>
              <a:defRPr/>
            </a:pPr>
            <a:r>
              <a:rPr kumimoji="0" lang="en-GB" sz="3600" b="1" i="0" u="none" strike="noStrike" kern="1200" cap="none" spc="0" normalizeH="0" baseline="0" noProof="0" dirty="0">
                <a:ln>
                  <a:noFill/>
                </a:ln>
                <a:solidFill>
                  <a:schemeClr val="tx1"/>
                </a:solidFill>
                <a:effectLst/>
                <a:uLnTx/>
                <a:uFillTx/>
                <a:latin typeface="DIN-RegularAlternate"/>
                <a:ea typeface="+mn-ea"/>
                <a:cs typeface="DIN-RegularAlternate"/>
              </a:rPr>
              <a:t>What about monitoring bodies? (III) </a:t>
            </a:r>
          </a:p>
        </p:txBody>
      </p:sp>
      <p:sp>
        <p:nvSpPr>
          <p:cNvPr id="4" name="Text Placeholder 3"/>
          <p:cNvSpPr>
            <a:spLocks noGrp="1"/>
          </p:cNvSpPr>
          <p:nvPr>
            <p:ph type="body" sz="quarter" idx="11"/>
          </p:nvPr>
        </p:nvSpPr>
        <p:spPr>
          <a:xfrm>
            <a:off x="727106" y="1854984"/>
            <a:ext cx="7216025" cy="3191551"/>
          </a:xfrm>
        </p:spPr>
        <p:txBody>
          <a:bodyPr vert="horz" lIns="91440" tIns="45720" rIns="91440" bIns="45720" anchor="t">
            <a:normAutofit fontScale="92500" lnSpcReduction="10000"/>
          </a:bodyPr>
          <a:lstStyle/>
          <a:p>
            <a:pPr algn="just"/>
            <a:r>
              <a:rPr lang="en-GB" sz="2000" b="1" dirty="0"/>
              <a:t>Functions of monitoring bodies </a:t>
            </a:r>
            <a:endParaRPr lang="en-GB" sz="1600" b="1" dirty="0"/>
          </a:p>
          <a:p>
            <a:pPr algn="l" rtl="0" fontAlgn="base"/>
            <a:r>
              <a:rPr lang="en-US" sz="1800" b="0" i="0" dirty="0">
                <a:solidFill>
                  <a:srgbClr val="000000"/>
                </a:solidFill>
                <a:effectLst/>
                <a:latin typeface="Calibri Light" panose="020F0302020204030204" pitchFamily="34" charset="0"/>
              </a:rPr>
              <a:t>The list of tasks allocated to the monitoring bodies also include many tasks already undertaken by some equality bodies. This includes:   </a:t>
            </a:r>
            <a:endParaRPr lang="en-US" sz="2000"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Light" panose="020F0302020204030204" pitchFamily="34" charset="0"/>
              </a:rPr>
              <a:t>  </a:t>
            </a:r>
            <a:endParaRPr lang="en-US" sz="2000"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US" sz="1800" b="0" i="0" dirty="0">
                <a:solidFill>
                  <a:srgbClr val="000000"/>
                </a:solidFill>
                <a:effectLst/>
                <a:latin typeface="Calibri Light" panose="020F0302020204030204" pitchFamily="34" charset="0"/>
              </a:rPr>
              <a:t>to raise awareness among public and private undertakings and </a:t>
            </a:r>
            <a:r>
              <a:rPr lang="en-US" sz="1800" b="0" i="0" dirty="0" err="1">
                <a:solidFill>
                  <a:srgbClr val="000000"/>
                </a:solidFill>
                <a:effectLst/>
                <a:latin typeface="Calibri Light" panose="020F0302020204030204" pitchFamily="34" charset="0"/>
              </a:rPr>
              <a:t>organisations</a:t>
            </a:r>
            <a:r>
              <a:rPr lang="en-US" sz="1800" b="0" i="0" dirty="0">
                <a:solidFill>
                  <a:srgbClr val="000000"/>
                </a:solidFill>
                <a:effectLst/>
                <a:latin typeface="Calibri Light" panose="020F0302020204030204" pitchFamily="34" charset="0"/>
              </a:rPr>
              <a:t>, social partners and the general public to promote the principle of equal pay and the right to pay transparency (</a:t>
            </a:r>
            <a:r>
              <a:rPr lang="en-US" sz="1800" b="1" i="0" dirty="0">
                <a:solidFill>
                  <a:srgbClr val="000000"/>
                </a:solidFill>
                <a:effectLst/>
                <a:latin typeface="Calibri Light" panose="020F0302020204030204" pitchFamily="34" charset="0"/>
              </a:rPr>
              <a:t>Article 26.3.a</a:t>
            </a:r>
            <a:r>
              <a:rPr lang="en-US" sz="1800" b="0" i="0" dirty="0">
                <a:solidFill>
                  <a:srgbClr val="000000"/>
                </a:solidFill>
                <a:effectLst/>
                <a:latin typeface="Calibri Light" panose="020F0302020204030204" pitchFamily="34" charset="0"/>
              </a:rPr>
              <a:t>);   </a:t>
            </a:r>
          </a:p>
          <a:p>
            <a:pPr algn="l" rtl="0" fontAlgn="base">
              <a:buFont typeface="Arial" panose="020B0604020202020204" pitchFamily="34" charset="0"/>
              <a:buChar char="•"/>
            </a:pPr>
            <a:r>
              <a:rPr lang="en-US" sz="1800" b="0" i="0" dirty="0">
                <a:solidFill>
                  <a:srgbClr val="000000"/>
                </a:solidFill>
                <a:effectLst/>
                <a:latin typeface="Calibri Light" panose="020F0302020204030204" pitchFamily="34" charset="0"/>
              </a:rPr>
              <a:t>to tackle the causes of the gender pay gap and devise tools to help </a:t>
            </a:r>
            <a:r>
              <a:rPr lang="en-US" sz="1800" b="0" i="0" dirty="0" err="1">
                <a:solidFill>
                  <a:srgbClr val="000000"/>
                </a:solidFill>
                <a:effectLst/>
                <a:latin typeface="Calibri Light" panose="020F0302020204030204" pitchFamily="34" charset="0"/>
              </a:rPr>
              <a:t>analyse</a:t>
            </a:r>
            <a:r>
              <a:rPr lang="en-US" sz="1800" b="0" i="0" dirty="0">
                <a:solidFill>
                  <a:srgbClr val="000000"/>
                </a:solidFill>
                <a:effectLst/>
                <a:latin typeface="Calibri Light" panose="020F0302020204030204" pitchFamily="34" charset="0"/>
              </a:rPr>
              <a:t> and assess pay inequalities (</a:t>
            </a:r>
            <a:r>
              <a:rPr lang="en-US" sz="1800" b="1" i="0" dirty="0">
                <a:solidFill>
                  <a:srgbClr val="000000"/>
                </a:solidFill>
                <a:effectLst/>
                <a:latin typeface="Calibri Light" panose="020F0302020204030204" pitchFamily="34" charset="0"/>
              </a:rPr>
              <a:t>Article 26.3.b</a:t>
            </a:r>
            <a:r>
              <a:rPr lang="en-US" sz="1800" b="0" i="0" dirty="0">
                <a:solidFill>
                  <a:srgbClr val="000000"/>
                </a:solidFill>
                <a:effectLst/>
                <a:latin typeface="Calibri Light" panose="020F0302020204030204" pitchFamily="34" charset="0"/>
              </a:rPr>
              <a:t>);   </a:t>
            </a:r>
          </a:p>
          <a:p>
            <a:pPr algn="l" rtl="0" fontAlgn="base">
              <a:buFont typeface="Arial" panose="020B0604020202020204" pitchFamily="34" charset="0"/>
              <a:buChar char="•"/>
            </a:pPr>
            <a:r>
              <a:rPr lang="en-US" sz="1800" b="0" i="0" dirty="0">
                <a:solidFill>
                  <a:srgbClr val="000000"/>
                </a:solidFill>
                <a:effectLst/>
                <a:latin typeface="Calibri Light" panose="020F0302020204030204" pitchFamily="34" charset="0"/>
              </a:rPr>
              <a:t>to collect and aggregate data from pay reporting, joint pay assessments and pay discrimination claims brought before courts and “</a:t>
            </a:r>
            <a:r>
              <a:rPr lang="en-US" sz="1800" b="0" i="1" dirty="0">
                <a:solidFill>
                  <a:srgbClr val="000000"/>
                </a:solidFill>
                <a:effectLst/>
                <a:latin typeface="Calibri Light" panose="020F0302020204030204" pitchFamily="34" charset="0"/>
              </a:rPr>
              <a:t>the competent public authorities, including equality bodies</a:t>
            </a:r>
            <a:r>
              <a:rPr lang="en-US" sz="1800" b="0" i="0" dirty="0">
                <a:solidFill>
                  <a:srgbClr val="000000"/>
                </a:solidFill>
                <a:effectLst/>
                <a:latin typeface="Calibri Light" panose="020F0302020204030204" pitchFamily="34" charset="0"/>
              </a:rPr>
              <a:t>” (</a:t>
            </a:r>
            <a:r>
              <a:rPr lang="en-US" sz="1800" b="1" i="0" dirty="0">
                <a:solidFill>
                  <a:srgbClr val="000000"/>
                </a:solidFill>
                <a:effectLst/>
                <a:latin typeface="Calibri Light" panose="020F0302020204030204" pitchFamily="34" charset="0"/>
              </a:rPr>
              <a:t>Articles 26.3.c</a:t>
            </a:r>
            <a:r>
              <a:rPr lang="en-US" dirty="0">
                <a:solidFill>
                  <a:srgbClr val="000000"/>
                </a:solidFill>
                <a:latin typeface="Calibri Light" panose="020F0302020204030204" pitchFamily="34" charset="0"/>
              </a:rPr>
              <a:t>, </a:t>
            </a:r>
            <a:r>
              <a:rPr lang="en-US" sz="1800" b="1" i="0" dirty="0">
                <a:solidFill>
                  <a:srgbClr val="000000"/>
                </a:solidFill>
                <a:effectLst/>
                <a:latin typeface="Calibri Light" panose="020F0302020204030204" pitchFamily="34" charset="0"/>
              </a:rPr>
              <a:t>26.3.d </a:t>
            </a:r>
            <a:r>
              <a:rPr lang="en-US" sz="1800" i="0" dirty="0">
                <a:solidFill>
                  <a:srgbClr val="000000"/>
                </a:solidFill>
                <a:effectLst/>
                <a:latin typeface="Calibri Light" panose="020F0302020204030204" pitchFamily="34" charset="0"/>
              </a:rPr>
              <a:t>and</a:t>
            </a:r>
            <a:r>
              <a:rPr lang="en-US" sz="1800" b="1" i="0" dirty="0">
                <a:solidFill>
                  <a:srgbClr val="000000"/>
                </a:solidFill>
                <a:effectLst/>
                <a:latin typeface="Calibri Light" panose="020F0302020204030204" pitchFamily="34" charset="0"/>
              </a:rPr>
              <a:t> Article 26.3.e</a:t>
            </a:r>
            <a:r>
              <a:rPr lang="en-US" sz="1800" b="0" i="0" dirty="0">
                <a:solidFill>
                  <a:srgbClr val="000000"/>
                </a:solidFill>
                <a:effectLst/>
                <a:latin typeface="Calibri Light" panose="020F0302020204030204" pitchFamily="34" charset="0"/>
              </a:rPr>
              <a:t>)   </a:t>
            </a:r>
          </a:p>
          <a:p>
            <a:pPr algn="l" rtl="0" fontAlgn="base"/>
            <a:endParaRPr lang="en-US" sz="1800" b="0" i="0" dirty="0">
              <a:solidFill>
                <a:srgbClr val="000000"/>
              </a:solidFill>
              <a:effectLst/>
              <a:latin typeface="Calibri Light" panose="020F0302020204030204" pitchFamily="34" charset="0"/>
            </a:endParaRPr>
          </a:p>
        </p:txBody>
      </p:sp>
      <p:sp>
        <p:nvSpPr>
          <p:cNvPr id="2" name="Slide Number Placeholder 1"/>
          <p:cNvSpPr>
            <a:spLocks noGrp="1"/>
          </p:cNvSpPr>
          <p:nvPr>
            <p:ph type="sldNum" sz="quarter" idx="4"/>
          </p:nvPr>
        </p:nvSpPr>
        <p:spPr/>
        <p:txBody>
          <a:bodyPr/>
          <a:lstStyle/>
          <a:p>
            <a:fld id="{1C0CC0F3-E61D-6543-9B4D-7D7FDFFE389F}" type="slidenum">
              <a:rPr lang="fr-FR" smtClean="0"/>
              <a:pPr/>
              <a:t>16</a:t>
            </a:fld>
            <a:endParaRPr lang="fr-FR"/>
          </a:p>
        </p:txBody>
      </p:sp>
    </p:spTree>
    <p:extLst>
      <p:ext uri="{BB962C8B-B14F-4D97-AF65-F5344CB8AC3E}">
        <p14:creationId xmlns:p14="http://schemas.microsoft.com/office/powerpoint/2010/main" val="1242684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ext Placeholder 4"/>
          <p:cNvSpPr>
            <a:spLocks noGrp="1"/>
          </p:cNvSpPr>
          <p:nvPr>
            <p:ph type="title" idx="4294967295"/>
          </p:nvPr>
        </p:nvSpPr>
        <p:spPr>
          <a:xfrm>
            <a:off x="749299" y="369888"/>
            <a:ext cx="7510037" cy="10712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just" defTabSz="457200" rtl="0" eaLnBrk="1" fontAlgn="auto" latinLnBrk="0" hangingPunct="1">
              <a:lnSpc>
                <a:spcPct val="100000"/>
              </a:lnSpc>
              <a:spcBef>
                <a:spcPct val="20000"/>
              </a:spcBef>
              <a:spcAft>
                <a:spcPts val="0"/>
              </a:spcAft>
              <a:buClrTx/>
              <a:buSzTx/>
              <a:buFont typeface="Arial"/>
              <a:buNone/>
              <a:tabLst/>
              <a:defRPr/>
            </a:pPr>
            <a:r>
              <a:rPr kumimoji="0" lang="en-GB" sz="3600" b="0" i="0" u="none" strike="noStrike" kern="1200" cap="none" spc="0" normalizeH="0" baseline="0" noProof="0" dirty="0">
                <a:ln>
                  <a:noFill/>
                </a:ln>
                <a:solidFill>
                  <a:schemeClr val="tx1"/>
                </a:solidFill>
                <a:effectLst/>
                <a:uLnTx/>
                <a:uFillTx/>
                <a:latin typeface="DIN-Light"/>
                <a:ea typeface="+mn-ea"/>
                <a:cs typeface="DIN-Light"/>
              </a:rPr>
              <a:t>Preliminary mapping results </a:t>
            </a:r>
          </a:p>
        </p:txBody>
      </p:sp>
      <p:sp>
        <p:nvSpPr>
          <p:cNvPr id="4" name="Text Placeholder 3"/>
          <p:cNvSpPr>
            <a:spLocks noGrp="1"/>
          </p:cNvSpPr>
          <p:nvPr>
            <p:ph type="body" sz="quarter" idx="10"/>
          </p:nvPr>
        </p:nvSpPr>
        <p:spPr>
          <a:xfrm>
            <a:off x="727106" y="1854984"/>
            <a:ext cx="7216025" cy="3191551"/>
          </a:xfrm>
        </p:spPr>
        <p:txBody>
          <a:bodyPr vert="horz" lIns="91440" tIns="45720" rIns="91440" bIns="45720" anchor="t">
            <a:normAutofit/>
          </a:bodyPr>
          <a:lstStyle/>
          <a:p>
            <a:pPr marL="285750" indent="-285750" algn="just" rtl="0" fontAlgn="base">
              <a:buFont typeface="Arial" panose="020B0604020202020204" pitchFamily="34" charset="0"/>
              <a:buChar char="•"/>
            </a:pPr>
            <a:r>
              <a:rPr lang="en-US" sz="1800" b="1" i="0" dirty="0">
                <a:solidFill>
                  <a:schemeClr val="accent3"/>
                </a:solidFill>
                <a:effectLst/>
                <a:latin typeface="Calibri Light" panose="020F0302020204030204" pitchFamily="34" charset="0"/>
              </a:rPr>
              <a:t>Almost all equality bodies (except Cyprus) </a:t>
            </a:r>
            <a:r>
              <a:rPr lang="en-US" sz="1800" b="0" i="0" dirty="0">
                <a:solidFill>
                  <a:srgbClr val="000000"/>
                </a:solidFill>
                <a:effectLst/>
                <a:latin typeface="Calibri Light" panose="020F0302020204030204" pitchFamily="34" charset="0"/>
              </a:rPr>
              <a:t>indicated that they are currently raising awareness on the principle of equal pay and the right to pay transparency.  </a:t>
            </a:r>
            <a:endParaRPr lang="en-US" sz="2000" b="0" i="0" dirty="0">
              <a:solidFill>
                <a:srgbClr val="000000"/>
              </a:solidFill>
              <a:effectLst/>
              <a:latin typeface="Segoe UI" panose="020B0502040204020203" pitchFamily="34" charset="0"/>
            </a:endParaRPr>
          </a:p>
          <a:p>
            <a:pPr marL="285750" indent="-285750" algn="just" rtl="0" fontAlgn="base">
              <a:buFont typeface="Arial" panose="020B0604020202020204" pitchFamily="34" charset="0"/>
              <a:buChar char="•"/>
            </a:pPr>
            <a:r>
              <a:rPr lang="en-US" sz="1800" b="1" i="0" dirty="0">
                <a:solidFill>
                  <a:schemeClr val="accent3"/>
                </a:solidFill>
                <a:effectLst/>
                <a:latin typeface="Calibri Light" panose="020F0302020204030204" pitchFamily="34" charset="0"/>
              </a:rPr>
              <a:t>9 equality bodies </a:t>
            </a:r>
            <a:r>
              <a:rPr lang="en-US" sz="1800" b="0" i="0" dirty="0">
                <a:solidFill>
                  <a:srgbClr val="000000"/>
                </a:solidFill>
                <a:effectLst/>
                <a:latin typeface="Calibri Light" panose="020F0302020204030204" pitchFamily="34" charset="0"/>
              </a:rPr>
              <a:t>indicated that they are working on tackling the causes of the gender pay gap and devise tools to help </a:t>
            </a:r>
            <a:r>
              <a:rPr lang="en-US" sz="1800" b="0" i="0" dirty="0" err="1">
                <a:solidFill>
                  <a:srgbClr val="000000"/>
                </a:solidFill>
                <a:effectLst/>
                <a:latin typeface="Calibri Light" panose="020F0302020204030204" pitchFamily="34" charset="0"/>
              </a:rPr>
              <a:t>analyse</a:t>
            </a:r>
            <a:r>
              <a:rPr lang="en-US" sz="1800" b="0" i="0" dirty="0">
                <a:solidFill>
                  <a:srgbClr val="000000"/>
                </a:solidFill>
                <a:effectLst/>
                <a:latin typeface="Calibri Light" panose="020F0302020204030204" pitchFamily="34" charset="0"/>
              </a:rPr>
              <a:t> and assess pay inequalities, </a:t>
            </a:r>
            <a:endParaRPr lang="en-US" sz="2000" b="0" i="0" dirty="0">
              <a:solidFill>
                <a:srgbClr val="000000"/>
              </a:solidFill>
              <a:effectLst/>
              <a:latin typeface="Segoe UI" panose="020B0502040204020203" pitchFamily="34" charset="0"/>
            </a:endParaRPr>
          </a:p>
          <a:p>
            <a:pPr marL="285750" indent="-285750" algn="just" rtl="0" fontAlgn="base">
              <a:buFont typeface="Arial" panose="020B0604020202020204" pitchFamily="34" charset="0"/>
              <a:buChar char="•"/>
            </a:pPr>
            <a:r>
              <a:rPr lang="en-US" b="1" dirty="0">
                <a:latin typeface="Calibri Light" panose="020F0302020204030204" pitchFamily="34" charset="0"/>
              </a:rPr>
              <a:t>5 e</a:t>
            </a:r>
            <a:r>
              <a:rPr lang="en-US" sz="1800" b="1" i="0" dirty="0">
                <a:effectLst/>
                <a:latin typeface="Calibri Light" panose="020F0302020204030204" pitchFamily="34" charset="0"/>
              </a:rPr>
              <a:t>quality bodies </a:t>
            </a:r>
            <a:r>
              <a:rPr lang="en-US" sz="1800" b="0" i="0" dirty="0">
                <a:solidFill>
                  <a:srgbClr val="000000"/>
                </a:solidFill>
                <a:effectLst/>
                <a:latin typeface="Calibri Light" panose="020F0302020204030204" pitchFamily="34" charset="0"/>
              </a:rPr>
              <a:t>are aggregating data on pay discrimination complaints.   </a:t>
            </a:r>
            <a:endParaRPr lang="en-US" sz="2000" b="0" i="0" dirty="0">
              <a:solidFill>
                <a:srgbClr val="000000"/>
              </a:solidFill>
              <a:effectLst/>
              <a:latin typeface="Segoe UI" panose="020B0502040204020203" pitchFamily="34" charset="0"/>
            </a:endParaRPr>
          </a:p>
          <a:p>
            <a:pPr algn="just" rtl="0" fontAlgn="base"/>
            <a:r>
              <a:rPr lang="en-US" sz="1800" b="0" i="0" dirty="0">
                <a:solidFill>
                  <a:srgbClr val="000000"/>
                </a:solidFill>
                <a:effectLst/>
                <a:latin typeface="Calibri Light" panose="020F0302020204030204" pitchFamily="34" charset="0"/>
              </a:rPr>
              <a:t> </a:t>
            </a:r>
            <a:endParaRPr lang="en-US" sz="2000" b="0" i="0" dirty="0">
              <a:solidFill>
                <a:srgbClr val="000000"/>
              </a:solidFill>
              <a:effectLst/>
              <a:latin typeface="Segoe UI" panose="020B0502040204020203" pitchFamily="34" charset="0"/>
            </a:endParaRPr>
          </a:p>
          <a:p>
            <a:pPr algn="just"/>
            <a:endParaRPr lang="en-GB" sz="2000" dirty="0"/>
          </a:p>
        </p:txBody>
      </p:sp>
      <p:sp>
        <p:nvSpPr>
          <p:cNvPr id="2" name="Slide Number Placeholder 1"/>
          <p:cNvSpPr>
            <a:spLocks noGrp="1"/>
          </p:cNvSpPr>
          <p:nvPr>
            <p:ph type="sldNum" sz="quarter" idx="4"/>
          </p:nvPr>
        </p:nvSpPr>
        <p:spPr/>
        <p:txBody>
          <a:bodyPr/>
          <a:lstStyle/>
          <a:p>
            <a:fld id="{1C0CC0F3-E61D-6543-9B4D-7D7FDFFE389F}" type="slidenum">
              <a:rPr lang="fr-FR" smtClean="0"/>
              <a:pPr/>
              <a:t>17</a:t>
            </a:fld>
            <a:endParaRPr lang="fr-FR"/>
          </a:p>
        </p:txBody>
      </p:sp>
    </p:spTree>
    <p:extLst>
      <p:ext uri="{BB962C8B-B14F-4D97-AF65-F5344CB8AC3E}">
        <p14:creationId xmlns:p14="http://schemas.microsoft.com/office/powerpoint/2010/main" val="1281632549"/>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title" idx="4294967295"/>
          </p:nvPr>
        </p:nvSpPr>
        <p:spPr>
          <a:xfrm>
            <a:off x="749299" y="369888"/>
            <a:ext cx="7510037" cy="10712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just" defTabSz="457200" rtl="0" eaLnBrk="1" fontAlgn="auto" latinLnBrk="0" hangingPunct="1">
              <a:lnSpc>
                <a:spcPct val="100000"/>
              </a:lnSpc>
              <a:spcBef>
                <a:spcPct val="20000"/>
              </a:spcBef>
              <a:spcAft>
                <a:spcPts val="0"/>
              </a:spcAft>
              <a:buClrTx/>
              <a:buSzTx/>
              <a:buFont typeface="Arial"/>
              <a:buNone/>
              <a:tabLst/>
              <a:defRPr/>
            </a:pPr>
            <a:r>
              <a:rPr kumimoji="0" lang="en-GB" sz="3600" b="1" i="0" u="none" strike="noStrike" kern="1200" cap="none" spc="0" normalizeH="0" baseline="0" noProof="0" dirty="0">
                <a:ln>
                  <a:noFill/>
                </a:ln>
                <a:solidFill>
                  <a:schemeClr val="tx1"/>
                </a:solidFill>
                <a:effectLst/>
                <a:uLnTx/>
                <a:uFillTx/>
                <a:latin typeface="DIN-RegularAlternate"/>
                <a:ea typeface="+mn-ea"/>
                <a:cs typeface="DIN-RegularAlternate"/>
              </a:rPr>
              <a:t>Good practices </a:t>
            </a:r>
          </a:p>
        </p:txBody>
      </p:sp>
      <p:sp>
        <p:nvSpPr>
          <p:cNvPr id="4" name="Text Placeholder 3"/>
          <p:cNvSpPr>
            <a:spLocks noGrp="1"/>
          </p:cNvSpPr>
          <p:nvPr>
            <p:ph type="body" sz="quarter" idx="11"/>
          </p:nvPr>
        </p:nvSpPr>
        <p:spPr>
          <a:xfrm>
            <a:off x="1023532" y="2022101"/>
            <a:ext cx="6522035" cy="3191551"/>
          </a:xfrm>
        </p:spPr>
        <p:txBody>
          <a:bodyPr vert="horz" lIns="91440" tIns="45720" rIns="91440" bIns="45720" anchor="t">
            <a:normAutofit/>
          </a:bodyPr>
          <a:lstStyle/>
          <a:p>
            <a:pPr algn="just"/>
            <a:r>
              <a:rPr lang="en-US" sz="2800" b="1" i="0" u="none" strike="noStrike" dirty="0">
                <a:solidFill>
                  <a:srgbClr val="000000"/>
                </a:solidFill>
                <a:effectLst/>
                <a:latin typeface="Arial" panose="020B0604020202020204" pitchFamily="34" charset="0"/>
              </a:rPr>
              <a:t>Monitoring meetings </a:t>
            </a:r>
            <a:r>
              <a:rPr lang="en-US" sz="2800" b="0" i="0" u="none" strike="noStrike" dirty="0">
                <a:solidFill>
                  <a:srgbClr val="000000"/>
                </a:solidFill>
                <a:effectLst/>
                <a:latin typeface="Arial" panose="020B0604020202020204" pitchFamily="34" charset="0"/>
              </a:rPr>
              <a:t>(Institute of Women, Spain)  </a:t>
            </a:r>
          </a:p>
          <a:p>
            <a:pPr algn="just"/>
            <a:endParaRPr lang="en-US" sz="2800" b="0" i="0" u="none" strike="noStrike" dirty="0">
              <a:solidFill>
                <a:srgbClr val="000000"/>
              </a:solidFill>
              <a:effectLst/>
              <a:latin typeface="Arial" panose="020B0604020202020204" pitchFamily="34" charset="0"/>
            </a:endParaRPr>
          </a:p>
          <a:p>
            <a:pPr algn="just"/>
            <a:r>
              <a:rPr lang="en-US" sz="2800" b="1" i="0" u="none" strike="noStrike" dirty="0">
                <a:solidFill>
                  <a:srgbClr val="000000"/>
                </a:solidFill>
                <a:effectLst/>
                <a:latin typeface="Arial" panose="020B0604020202020204" pitchFamily="34" charset="0"/>
              </a:rPr>
              <a:t>Tool-box to identify pay discrimination </a:t>
            </a:r>
            <a:r>
              <a:rPr lang="en-US" sz="2800" b="0" i="0" u="none" strike="noStrike" dirty="0">
                <a:solidFill>
                  <a:srgbClr val="000000"/>
                </a:solidFill>
                <a:effectLst/>
                <a:latin typeface="Arial" panose="020B0604020202020204" pitchFamily="34" charset="0"/>
              </a:rPr>
              <a:t>(FADA, Germany) </a:t>
            </a:r>
          </a:p>
          <a:p>
            <a:pPr marL="285750" indent="-285750" algn="just">
              <a:buFont typeface="Arial" panose="020B0604020202020204" pitchFamily="34" charset="0"/>
              <a:buChar char="•"/>
            </a:pPr>
            <a:endParaRPr lang="en-GB" sz="2000" dirty="0"/>
          </a:p>
        </p:txBody>
      </p:sp>
      <p:sp>
        <p:nvSpPr>
          <p:cNvPr id="2" name="Slide Number Placeholder 1"/>
          <p:cNvSpPr>
            <a:spLocks noGrp="1"/>
          </p:cNvSpPr>
          <p:nvPr>
            <p:ph type="sldNum" sz="quarter" idx="4"/>
          </p:nvPr>
        </p:nvSpPr>
        <p:spPr/>
        <p:txBody>
          <a:bodyPr/>
          <a:lstStyle/>
          <a:p>
            <a:fld id="{1C0CC0F3-E61D-6543-9B4D-7D7FDFFE389F}" type="slidenum">
              <a:rPr lang="fr-FR" smtClean="0"/>
              <a:pPr/>
              <a:t>18</a:t>
            </a:fld>
            <a:endParaRPr lang="fr-FR"/>
          </a:p>
        </p:txBody>
      </p:sp>
      <p:sp>
        <p:nvSpPr>
          <p:cNvPr id="3" name="Flèche : droite 2">
            <a:extLst>
              <a:ext uri="{FF2B5EF4-FFF2-40B4-BE49-F238E27FC236}">
                <a16:creationId xmlns:a16="http://schemas.microsoft.com/office/drawing/2014/main" id="{54EE29AF-092C-62A4-4547-AFDCE7332AF6}"/>
              </a:ext>
              <a:ext uri="{C183D7F6-B498-43B3-948B-1728B52AA6E4}">
                <adec:decorative xmlns:adec="http://schemas.microsoft.com/office/drawing/2017/decorative" val="1"/>
              </a:ext>
            </a:extLst>
          </p:cNvPr>
          <p:cNvSpPr/>
          <p:nvPr/>
        </p:nvSpPr>
        <p:spPr>
          <a:xfrm>
            <a:off x="430679" y="2230734"/>
            <a:ext cx="592853" cy="160773"/>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E" dirty="0">
              <a:solidFill>
                <a:schemeClr val="tx1"/>
              </a:solidFill>
            </a:endParaRPr>
          </a:p>
        </p:txBody>
      </p:sp>
      <p:sp>
        <p:nvSpPr>
          <p:cNvPr id="6" name="Flèche : droite 5">
            <a:extLst>
              <a:ext uri="{FF2B5EF4-FFF2-40B4-BE49-F238E27FC236}">
                <a16:creationId xmlns:a16="http://schemas.microsoft.com/office/drawing/2014/main" id="{95F8BFEE-892A-AAB3-5F70-D7D96DDA1B61}"/>
              </a:ext>
              <a:ext uri="{C183D7F6-B498-43B3-948B-1728B52AA6E4}">
                <adec:decorative xmlns:adec="http://schemas.microsoft.com/office/drawing/2017/decorative" val="1"/>
              </a:ext>
            </a:extLst>
          </p:cNvPr>
          <p:cNvSpPr/>
          <p:nvPr/>
        </p:nvSpPr>
        <p:spPr>
          <a:xfrm>
            <a:off x="452872" y="3722193"/>
            <a:ext cx="592853" cy="160773"/>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E" dirty="0">
              <a:solidFill>
                <a:schemeClr val="tx1"/>
              </a:solidFill>
            </a:endParaRPr>
          </a:p>
        </p:txBody>
      </p:sp>
    </p:spTree>
    <p:extLst>
      <p:ext uri="{BB962C8B-B14F-4D97-AF65-F5344CB8AC3E}">
        <p14:creationId xmlns:p14="http://schemas.microsoft.com/office/powerpoint/2010/main" val="9676243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2521938"/>
            <a:ext cx="7772400" cy="1225021"/>
          </a:xfrm>
          <a:prstGeom prst="rect">
            <a:avLst/>
          </a:prstGeom>
        </p:spPr>
        <p:txBody>
          <a:bodyPr/>
          <a:lstStyle/>
          <a:p>
            <a:r>
              <a:rPr lang="en-GB" dirty="0"/>
              <a:t>4. Key challenges </a:t>
            </a:r>
          </a:p>
        </p:txBody>
      </p:sp>
    </p:spTree>
    <p:extLst>
      <p:ext uri="{BB962C8B-B14F-4D97-AF65-F5344CB8AC3E}">
        <p14:creationId xmlns:p14="http://schemas.microsoft.com/office/powerpoint/2010/main" val="3264908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66191" y="515401"/>
            <a:ext cx="7772400" cy="1225021"/>
          </a:xfrm>
          <a:prstGeom prst="rect">
            <a:avLst/>
          </a:prstGeom>
        </p:spPr>
        <p:txBody>
          <a:bodyPr/>
          <a:lstStyle/>
          <a:p>
            <a:r>
              <a:rPr lang="en-GB"/>
              <a:t>Equality Bodies &amp; the Pay Transparency Directive </a:t>
            </a:r>
          </a:p>
        </p:txBody>
      </p:sp>
      <p:sp>
        <p:nvSpPr>
          <p:cNvPr id="7" name="ZoneTexte 6">
            <a:extLst>
              <a:ext uri="{FF2B5EF4-FFF2-40B4-BE49-F238E27FC236}">
                <a16:creationId xmlns:a16="http://schemas.microsoft.com/office/drawing/2014/main" id="{2B9CA123-473B-4335-A560-1C7DAC5064C1}"/>
              </a:ext>
            </a:extLst>
          </p:cNvPr>
          <p:cNvSpPr txBox="1"/>
          <p:nvPr/>
        </p:nvSpPr>
        <p:spPr>
          <a:xfrm>
            <a:off x="1376326" y="2176712"/>
            <a:ext cx="5474153" cy="1200329"/>
          </a:xfrm>
          <a:prstGeom prst="rect">
            <a:avLst/>
          </a:prstGeom>
          <a:noFill/>
        </p:spPr>
        <p:txBody>
          <a:bodyPr wrap="square" lIns="91440" tIns="45720" rIns="91440" bIns="45720" anchor="t">
            <a:spAutoFit/>
          </a:bodyPr>
          <a:lstStyle/>
          <a:p>
            <a:r>
              <a:rPr lang="en-US" sz="2400" dirty="0"/>
              <a:t>Equinet (Taskforce on Pay Transparency)  is undertaking a </a:t>
            </a:r>
            <a:r>
              <a:rPr lang="en-US" sz="2400" b="1" dirty="0"/>
              <a:t>mapping exercise </a:t>
            </a:r>
            <a:r>
              <a:rPr lang="en-US" sz="2400" dirty="0"/>
              <a:t>on equality bodies and pay transparency</a:t>
            </a:r>
          </a:p>
        </p:txBody>
      </p:sp>
      <p:sp>
        <p:nvSpPr>
          <p:cNvPr id="8" name="ZoneTexte 7">
            <a:extLst>
              <a:ext uri="{FF2B5EF4-FFF2-40B4-BE49-F238E27FC236}">
                <a16:creationId xmlns:a16="http://schemas.microsoft.com/office/drawing/2014/main" id="{63ACE03D-8070-478B-A36A-A5E569271CCF}"/>
              </a:ext>
            </a:extLst>
          </p:cNvPr>
          <p:cNvSpPr txBox="1"/>
          <p:nvPr/>
        </p:nvSpPr>
        <p:spPr>
          <a:xfrm>
            <a:off x="1376325" y="3692850"/>
            <a:ext cx="5474153" cy="830997"/>
          </a:xfrm>
          <a:prstGeom prst="rect">
            <a:avLst/>
          </a:prstGeom>
          <a:noFill/>
        </p:spPr>
        <p:txBody>
          <a:bodyPr wrap="square" lIns="91440" tIns="45720" rIns="91440" bIns="45720" anchor="t">
            <a:spAutoFit/>
          </a:bodyPr>
          <a:lstStyle/>
          <a:p>
            <a:r>
              <a:rPr lang="en-US" sz="2400" b="1" dirty="0"/>
              <a:t>14 equality bodies </a:t>
            </a:r>
            <a:r>
              <a:rPr lang="en-US" sz="2400" dirty="0"/>
              <a:t>contributed for now, giving preliminary results. </a:t>
            </a:r>
          </a:p>
        </p:txBody>
      </p:sp>
    </p:spTree>
    <p:extLst>
      <p:ext uri="{BB962C8B-B14F-4D97-AF65-F5344CB8AC3E}">
        <p14:creationId xmlns:p14="http://schemas.microsoft.com/office/powerpoint/2010/main" val="282251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ext Placeholder 4"/>
          <p:cNvSpPr>
            <a:spLocks noGrp="1"/>
          </p:cNvSpPr>
          <p:nvPr>
            <p:ph type="title" idx="4294967295"/>
          </p:nvPr>
        </p:nvSpPr>
        <p:spPr>
          <a:xfrm>
            <a:off x="749299" y="369888"/>
            <a:ext cx="7510037" cy="10712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just" defTabSz="457200" rtl="0" eaLnBrk="1" fontAlgn="auto" latinLnBrk="0" hangingPunct="1">
              <a:lnSpc>
                <a:spcPct val="100000"/>
              </a:lnSpc>
              <a:spcBef>
                <a:spcPct val="20000"/>
              </a:spcBef>
              <a:spcAft>
                <a:spcPts val="0"/>
              </a:spcAft>
              <a:buClrTx/>
              <a:buSzTx/>
              <a:buFont typeface="Arial"/>
              <a:buNone/>
              <a:tabLst/>
              <a:defRPr/>
            </a:pPr>
            <a:r>
              <a:rPr kumimoji="0" lang="en-GB" sz="3600" b="0" i="0" u="none" strike="noStrike" kern="1200" cap="none" spc="0" normalizeH="0" baseline="0" noProof="0" dirty="0">
                <a:ln>
                  <a:noFill/>
                </a:ln>
                <a:solidFill>
                  <a:schemeClr val="tx1"/>
                </a:solidFill>
                <a:effectLst/>
                <a:uLnTx/>
                <a:uFillTx/>
                <a:latin typeface="DIN-Light"/>
                <a:ea typeface="+mn-ea"/>
                <a:cs typeface="DIN-Light"/>
              </a:rPr>
              <a:t>Under-reporting and lack of data </a:t>
            </a:r>
            <a:endParaRPr kumimoji="0" lang="fr-FR" sz="1800" b="0" i="0" u="none" strike="noStrike" kern="1200" cap="none" spc="0" normalizeH="0" baseline="0" noProof="0" dirty="0">
              <a:ln>
                <a:noFill/>
              </a:ln>
              <a:solidFill>
                <a:schemeClr val="tx1"/>
              </a:solidFill>
              <a:effectLst/>
              <a:uLnTx/>
              <a:uFillTx/>
              <a:latin typeface="DIN-Light"/>
              <a:ea typeface="+mn-ea"/>
              <a:cs typeface="DIN-Light"/>
            </a:endParaRPr>
          </a:p>
        </p:txBody>
      </p:sp>
      <p:sp>
        <p:nvSpPr>
          <p:cNvPr id="4" name="Text Placeholder 3"/>
          <p:cNvSpPr>
            <a:spLocks noGrp="1"/>
          </p:cNvSpPr>
          <p:nvPr>
            <p:ph type="body" sz="quarter" idx="10"/>
          </p:nvPr>
        </p:nvSpPr>
        <p:spPr>
          <a:xfrm>
            <a:off x="749299" y="1731624"/>
            <a:ext cx="6756401" cy="3191551"/>
          </a:xfrm>
        </p:spPr>
        <p:txBody>
          <a:bodyPr vert="horz" lIns="91440" tIns="45720" rIns="91440" bIns="45720" anchor="t">
            <a:normAutofit/>
          </a:bodyPr>
          <a:lstStyle/>
          <a:p>
            <a:pPr algn="just"/>
            <a:endParaRPr lang="en-GB" sz="2000" dirty="0"/>
          </a:p>
          <a:p>
            <a:pPr algn="just"/>
            <a:endParaRPr lang="en-GB" sz="2000" dirty="0"/>
          </a:p>
          <a:p>
            <a:pPr marL="342900" indent="-342900" algn="just">
              <a:buFont typeface="Arial" panose="020B0604020202020204" pitchFamily="34" charset="0"/>
              <a:buChar char="•"/>
            </a:pPr>
            <a:r>
              <a:rPr lang="en-US" sz="1800" dirty="0">
                <a:solidFill>
                  <a:srgbClr val="000000"/>
                </a:solidFill>
                <a:latin typeface="Calibri Light" panose="020F0302020204030204" pitchFamily="34" charset="0"/>
              </a:rPr>
              <a:t>Except for Austria, that regularly treats cases of pay discrimination, most other Member States receive a </a:t>
            </a:r>
            <a:r>
              <a:rPr lang="en-US" b="1" dirty="0">
                <a:solidFill>
                  <a:schemeClr val="accent3"/>
                </a:solidFill>
                <a:latin typeface="Calibri Light" panose="020F0302020204030204" pitchFamily="34" charset="0"/>
              </a:rPr>
              <a:t>very limited number of complaints </a:t>
            </a:r>
            <a:r>
              <a:rPr lang="en-US" sz="1800" dirty="0">
                <a:solidFill>
                  <a:srgbClr val="000000"/>
                </a:solidFill>
                <a:latin typeface="Calibri Light" panose="020F0302020204030204" pitchFamily="34" charset="0"/>
              </a:rPr>
              <a:t>or even no complaints at all on this topic</a:t>
            </a:r>
          </a:p>
          <a:p>
            <a:pPr marL="342900" indent="-342900" algn="just">
              <a:buFont typeface="Arial" panose="020B0604020202020204" pitchFamily="34" charset="0"/>
              <a:buChar char="•"/>
            </a:pPr>
            <a:r>
              <a:rPr lang="en-US" b="1" dirty="0">
                <a:solidFill>
                  <a:schemeClr val="accent3"/>
                </a:solidFill>
                <a:latin typeface="Calibri Light" panose="020F0302020204030204" pitchFamily="34" charset="0"/>
              </a:rPr>
              <a:t>Main reason</a:t>
            </a:r>
            <a:r>
              <a:rPr lang="en-US" sz="1800" dirty="0">
                <a:solidFill>
                  <a:srgbClr val="000000"/>
                </a:solidFill>
                <a:latin typeface="Calibri Light" panose="020F0302020204030204" pitchFamily="34" charset="0"/>
              </a:rPr>
              <a:t>: lack of awareness of the problem</a:t>
            </a:r>
          </a:p>
          <a:p>
            <a:pPr marL="342900" indent="-342900" algn="just">
              <a:buFont typeface="Arial" panose="020B0604020202020204" pitchFamily="34" charset="0"/>
              <a:buChar char="•"/>
            </a:pPr>
            <a:r>
              <a:rPr lang="en-US" b="1" dirty="0">
                <a:solidFill>
                  <a:schemeClr val="accent3"/>
                </a:solidFill>
                <a:latin typeface="Calibri Light" panose="020F0302020204030204" pitchFamily="34" charset="0"/>
              </a:rPr>
              <a:t>Lack of social dialogue</a:t>
            </a:r>
          </a:p>
          <a:p>
            <a:pPr marL="342900" indent="-342900" algn="just">
              <a:buFont typeface="Arial" panose="020B0604020202020204" pitchFamily="34" charset="0"/>
              <a:buChar char="•"/>
            </a:pPr>
            <a:r>
              <a:rPr lang="en-US" b="1" dirty="0">
                <a:solidFill>
                  <a:schemeClr val="accent3"/>
                </a:solidFill>
                <a:latin typeface="Calibri Light" panose="020F0302020204030204" pitchFamily="34" charset="0"/>
              </a:rPr>
              <a:t>Taboo issue, fear of losing job</a:t>
            </a:r>
          </a:p>
          <a:p>
            <a:pPr marL="342900" indent="-342900" algn="just">
              <a:buFont typeface="Arial" panose="020B0604020202020204" pitchFamily="34" charset="0"/>
              <a:buChar char="•"/>
            </a:pPr>
            <a:r>
              <a:rPr lang="en-US" sz="1800" dirty="0">
                <a:solidFill>
                  <a:srgbClr val="000000"/>
                </a:solidFill>
                <a:latin typeface="Calibri Light" panose="020F0302020204030204" pitchFamily="34" charset="0"/>
              </a:rPr>
              <a:t>No specialization of NEBs </a:t>
            </a:r>
            <a:endParaRPr lang="en-GB" sz="1800" dirty="0">
              <a:solidFill>
                <a:srgbClr val="000000"/>
              </a:solidFill>
              <a:latin typeface="Calibri Light" panose="020F0302020204030204" pitchFamily="34" charset="0"/>
            </a:endParaRPr>
          </a:p>
        </p:txBody>
      </p:sp>
      <p:sp>
        <p:nvSpPr>
          <p:cNvPr id="2" name="Slide Number Placeholder 1"/>
          <p:cNvSpPr>
            <a:spLocks noGrp="1"/>
          </p:cNvSpPr>
          <p:nvPr>
            <p:ph type="sldNum" sz="quarter" idx="4"/>
          </p:nvPr>
        </p:nvSpPr>
        <p:spPr/>
        <p:txBody>
          <a:bodyPr/>
          <a:lstStyle/>
          <a:p>
            <a:fld id="{1C0CC0F3-E61D-6543-9B4D-7D7FDFFE389F}" type="slidenum">
              <a:rPr lang="fr-FR" smtClean="0"/>
              <a:pPr/>
              <a:t>20</a:t>
            </a:fld>
            <a:endParaRPr lang="fr-FR"/>
          </a:p>
        </p:txBody>
      </p:sp>
    </p:spTree>
    <p:extLst>
      <p:ext uri="{BB962C8B-B14F-4D97-AF65-F5344CB8AC3E}">
        <p14:creationId xmlns:p14="http://schemas.microsoft.com/office/powerpoint/2010/main" val="1886991917"/>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title" idx="4294967295"/>
          </p:nvPr>
        </p:nvSpPr>
        <p:spPr>
          <a:xfrm>
            <a:off x="749299" y="369888"/>
            <a:ext cx="7510037" cy="10712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just" defTabSz="457200" rtl="0" eaLnBrk="1" fontAlgn="auto" latinLnBrk="0" hangingPunct="1">
              <a:lnSpc>
                <a:spcPct val="100000"/>
              </a:lnSpc>
              <a:spcBef>
                <a:spcPct val="20000"/>
              </a:spcBef>
              <a:spcAft>
                <a:spcPts val="0"/>
              </a:spcAft>
              <a:buClrTx/>
              <a:buSzTx/>
              <a:buFont typeface="Arial"/>
              <a:buNone/>
              <a:tabLst/>
              <a:defRPr/>
            </a:pPr>
            <a:r>
              <a:rPr kumimoji="0" lang="en-GB" sz="3600" b="0" i="0" u="none" strike="noStrike" kern="1200" cap="none" spc="0" normalizeH="0" baseline="0" noProof="0" dirty="0">
                <a:ln>
                  <a:noFill/>
                </a:ln>
                <a:solidFill>
                  <a:schemeClr val="tx1"/>
                </a:solidFill>
                <a:effectLst/>
                <a:uLnTx/>
                <a:uFillTx/>
                <a:latin typeface="DIN-Light"/>
                <a:ea typeface="+mn-ea"/>
                <a:cs typeface="DIN-Light"/>
              </a:rPr>
              <a:t>Understanding principles of equal pay </a:t>
            </a:r>
            <a:endParaRPr kumimoji="0" lang="fr-FR" sz="1800" b="0" i="0" u="none" strike="noStrike" kern="1200" cap="none" spc="0" normalizeH="0" baseline="0" noProof="0" dirty="0">
              <a:ln>
                <a:noFill/>
              </a:ln>
              <a:solidFill>
                <a:schemeClr val="tx1"/>
              </a:solidFill>
              <a:effectLst/>
              <a:uLnTx/>
              <a:uFillTx/>
              <a:latin typeface="DIN-Light"/>
              <a:ea typeface="+mn-ea"/>
              <a:cs typeface="DIN-Light"/>
            </a:endParaRPr>
          </a:p>
        </p:txBody>
      </p:sp>
      <p:sp>
        <p:nvSpPr>
          <p:cNvPr id="4" name="Text Placeholder 3"/>
          <p:cNvSpPr>
            <a:spLocks noGrp="1"/>
          </p:cNvSpPr>
          <p:nvPr>
            <p:ph type="body" sz="quarter" idx="10"/>
          </p:nvPr>
        </p:nvSpPr>
        <p:spPr>
          <a:xfrm>
            <a:off x="1373682" y="1783830"/>
            <a:ext cx="5866568" cy="2989444"/>
          </a:xfrm>
        </p:spPr>
        <p:txBody>
          <a:bodyPr vert="horz" lIns="91440" tIns="45720" rIns="91440" bIns="45720" anchor="t">
            <a:normAutofit/>
          </a:bodyPr>
          <a:lstStyle/>
          <a:p>
            <a:pPr algn="just"/>
            <a:endParaRPr lang="en-GB" sz="2000" dirty="0"/>
          </a:p>
          <a:p>
            <a:pPr algn="just"/>
            <a:endParaRPr lang="en-GB" sz="2000" dirty="0"/>
          </a:p>
          <a:p>
            <a:pPr algn="ctr"/>
            <a:r>
              <a:rPr lang="en-US" sz="4000" dirty="0">
                <a:solidFill>
                  <a:srgbClr val="000000"/>
                </a:solidFill>
                <a:latin typeface="Calibri Light" panose="020F0302020204030204" pitchFamily="34" charset="0"/>
              </a:rPr>
              <a:t>Principle of “</a:t>
            </a:r>
            <a:r>
              <a:rPr lang="en-US" sz="4000" i="1" dirty="0">
                <a:solidFill>
                  <a:srgbClr val="000000"/>
                </a:solidFill>
                <a:latin typeface="Calibri Light" panose="020F0302020204030204" pitchFamily="34" charset="0"/>
              </a:rPr>
              <a:t>equal pay for work of equal value</a:t>
            </a:r>
            <a:r>
              <a:rPr lang="en-US" sz="4000" dirty="0">
                <a:solidFill>
                  <a:srgbClr val="000000"/>
                </a:solidFill>
                <a:latin typeface="Calibri Light" panose="020F0302020204030204" pitchFamily="34" charset="0"/>
              </a:rPr>
              <a:t>” </a:t>
            </a:r>
            <a:endParaRPr lang="en-GB" sz="4000" dirty="0">
              <a:solidFill>
                <a:srgbClr val="000000"/>
              </a:solidFill>
              <a:latin typeface="Calibri Light" panose="020F0302020204030204" pitchFamily="34" charset="0"/>
            </a:endParaRPr>
          </a:p>
        </p:txBody>
      </p:sp>
      <p:sp>
        <p:nvSpPr>
          <p:cNvPr id="2" name="Slide Number Placeholder 1"/>
          <p:cNvSpPr>
            <a:spLocks noGrp="1"/>
          </p:cNvSpPr>
          <p:nvPr>
            <p:ph type="sldNum" sz="quarter" idx="4"/>
          </p:nvPr>
        </p:nvSpPr>
        <p:spPr/>
        <p:txBody>
          <a:bodyPr/>
          <a:lstStyle/>
          <a:p>
            <a:fld id="{1C0CC0F3-E61D-6543-9B4D-7D7FDFFE389F}" type="slidenum">
              <a:rPr lang="fr-FR" smtClean="0"/>
              <a:pPr/>
              <a:t>21</a:t>
            </a:fld>
            <a:endParaRPr lang="fr-FR"/>
          </a:p>
        </p:txBody>
      </p:sp>
    </p:spTree>
    <p:extLst>
      <p:ext uri="{BB962C8B-B14F-4D97-AF65-F5344CB8AC3E}">
        <p14:creationId xmlns:p14="http://schemas.microsoft.com/office/powerpoint/2010/main" val="38975306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title" idx="4294967295"/>
          </p:nvPr>
        </p:nvSpPr>
        <p:spPr>
          <a:xfrm>
            <a:off x="749299" y="369888"/>
            <a:ext cx="7510037" cy="10712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just" defTabSz="457200" rtl="0" eaLnBrk="1" fontAlgn="auto" latinLnBrk="0" hangingPunct="1">
              <a:lnSpc>
                <a:spcPct val="100000"/>
              </a:lnSpc>
              <a:spcBef>
                <a:spcPct val="20000"/>
              </a:spcBef>
              <a:spcAft>
                <a:spcPts val="0"/>
              </a:spcAft>
              <a:buClrTx/>
              <a:buSzTx/>
              <a:buFont typeface="Arial"/>
              <a:buNone/>
              <a:tabLst/>
              <a:defRPr/>
            </a:pPr>
            <a:r>
              <a:rPr kumimoji="0" lang="en-GB" sz="3600" b="1" i="0" u="none" strike="noStrike" kern="1200" cap="none" spc="0" normalizeH="0" baseline="0" noProof="0" dirty="0">
                <a:ln>
                  <a:noFill/>
                </a:ln>
                <a:solidFill>
                  <a:schemeClr val="tx1"/>
                </a:solidFill>
                <a:effectLst/>
                <a:uLnTx/>
                <a:uFillTx/>
                <a:latin typeface="DIN-RegularAlternate"/>
                <a:ea typeface="+mn-ea"/>
                <a:cs typeface="DIN-RegularAlternate"/>
              </a:rPr>
              <a:t>The key aspect of resources </a:t>
            </a:r>
            <a:endParaRPr kumimoji="0" lang="fr-FR" sz="3200" b="1" i="0" u="none" strike="noStrike" kern="1200" cap="none" spc="0" normalizeH="0" baseline="0" noProof="0" dirty="0">
              <a:ln>
                <a:noFill/>
              </a:ln>
              <a:solidFill>
                <a:schemeClr val="tx1"/>
              </a:solidFill>
              <a:effectLst/>
              <a:uLnTx/>
              <a:uFillTx/>
              <a:latin typeface="DIN-RegularAlternate"/>
              <a:ea typeface="+mn-ea"/>
              <a:cs typeface="DIN-RegularAlternate"/>
            </a:endParaRPr>
          </a:p>
        </p:txBody>
      </p:sp>
      <p:sp>
        <p:nvSpPr>
          <p:cNvPr id="4" name="Text Placeholder 3"/>
          <p:cNvSpPr>
            <a:spLocks noGrp="1"/>
          </p:cNvSpPr>
          <p:nvPr>
            <p:ph type="body" sz="quarter" idx="11"/>
          </p:nvPr>
        </p:nvSpPr>
        <p:spPr>
          <a:xfrm>
            <a:off x="727106" y="1854984"/>
            <a:ext cx="7216025" cy="3191551"/>
          </a:xfrm>
        </p:spPr>
        <p:txBody>
          <a:bodyPr vert="horz" lIns="91440" tIns="45720" rIns="91440" bIns="45720" anchor="t">
            <a:normAutofit/>
          </a:bodyPr>
          <a:lstStyle/>
          <a:p>
            <a:pPr marL="342900" indent="-342900" algn="just">
              <a:buChar char="•"/>
            </a:pPr>
            <a:r>
              <a:rPr lang="en-GB" dirty="0">
                <a:solidFill>
                  <a:srgbClr val="000000"/>
                </a:solidFill>
                <a:latin typeface="Calibri Light" panose="020F0302020204030204" pitchFamily="34" charset="0"/>
              </a:rPr>
              <a:t>Absolutely essential to grant adequate resources to carry out these new roles. </a:t>
            </a:r>
          </a:p>
          <a:p>
            <a:pPr marL="342900" indent="-342900" algn="just">
              <a:buChar char="•"/>
            </a:pPr>
            <a:r>
              <a:rPr lang="en-GB" dirty="0">
                <a:solidFill>
                  <a:srgbClr val="000000"/>
                </a:solidFill>
                <a:latin typeface="Calibri Light" panose="020F0302020204030204" pitchFamily="34" charset="0"/>
              </a:rPr>
              <a:t>Some equality bodies have already indicated that, on new functions for access to information, they would need more funding and additional staff (such as social scientists).  </a:t>
            </a:r>
          </a:p>
          <a:p>
            <a:pPr marL="342900" indent="-342900" algn="just">
              <a:buChar char="•"/>
            </a:pPr>
            <a:r>
              <a:rPr lang="en-GB" dirty="0">
                <a:solidFill>
                  <a:srgbClr val="000000"/>
                </a:solidFill>
                <a:latin typeface="Calibri Light" panose="020F0302020204030204" pitchFamily="34" charset="0"/>
              </a:rPr>
              <a:t>NEBs are currently discussing whether reallocating funds from fines is an adequate source of resources for them.</a:t>
            </a:r>
          </a:p>
          <a:p>
            <a:pPr marL="342900" indent="-342900" algn="just">
              <a:buChar char="•"/>
            </a:pPr>
            <a:r>
              <a:rPr lang="en-GB" dirty="0">
                <a:solidFill>
                  <a:srgbClr val="000000"/>
                </a:solidFill>
                <a:latin typeface="Calibri Light" panose="020F0302020204030204" pitchFamily="34" charset="0"/>
              </a:rPr>
              <a:t>Resources being reinforced in the Directive is even more essential if we take into account the great national disparities between equality bodies </a:t>
            </a:r>
          </a:p>
          <a:p>
            <a:pPr algn="just"/>
            <a:endParaRPr lang="en-GB" sz="2000" dirty="0"/>
          </a:p>
          <a:p>
            <a:pPr algn="just"/>
            <a:endParaRPr lang="en-GB" sz="2000" dirty="0"/>
          </a:p>
          <a:p>
            <a:pPr algn="just"/>
            <a:endParaRPr lang="en-GB" sz="2000" dirty="0"/>
          </a:p>
          <a:p>
            <a:pPr algn="just"/>
            <a:endParaRPr lang="en-GB" sz="2000" dirty="0"/>
          </a:p>
        </p:txBody>
      </p:sp>
      <p:sp>
        <p:nvSpPr>
          <p:cNvPr id="2" name="Slide Number Placeholder 1"/>
          <p:cNvSpPr>
            <a:spLocks noGrp="1"/>
          </p:cNvSpPr>
          <p:nvPr>
            <p:ph type="sldNum" sz="quarter" idx="4"/>
          </p:nvPr>
        </p:nvSpPr>
        <p:spPr/>
        <p:txBody>
          <a:bodyPr/>
          <a:lstStyle/>
          <a:p>
            <a:fld id="{1C0CC0F3-E61D-6543-9B4D-7D7FDFFE389F}" type="slidenum">
              <a:rPr lang="fr-FR" smtClean="0"/>
              <a:pPr/>
              <a:t>22</a:t>
            </a:fld>
            <a:endParaRPr lang="fr-FR"/>
          </a:p>
        </p:txBody>
      </p:sp>
    </p:spTree>
    <p:extLst>
      <p:ext uri="{BB962C8B-B14F-4D97-AF65-F5344CB8AC3E}">
        <p14:creationId xmlns:p14="http://schemas.microsoft.com/office/powerpoint/2010/main" val="41622123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C006BB-810E-7788-2B7A-BDE429BA759A}"/>
              </a:ext>
            </a:extLst>
          </p:cNvPr>
          <p:cNvSpPr>
            <a:spLocks noGrp="1"/>
          </p:cNvSpPr>
          <p:nvPr>
            <p:ph type="title" idx="4294967295"/>
          </p:nvPr>
        </p:nvSpPr>
        <p:spPr>
          <a:xfrm>
            <a:off x="628650" y="-1104900"/>
            <a:ext cx="7886700" cy="1104900"/>
          </a:xfrm>
          <a:prstGeom prst="rect">
            <a:avLst/>
          </a:prstGeom>
        </p:spPr>
        <p:txBody>
          <a:bodyPr anchor="b"/>
          <a:lstStyle/>
          <a:p>
            <a:r>
              <a:rPr lang="en-GB"/>
              <a:t>Thank you</a:t>
            </a:r>
            <a:endParaRPr lang="en-BE" dirty="0"/>
          </a:p>
        </p:txBody>
      </p:sp>
    </p:spTree>
    <p:extLst>
      <p:ext uri="{BB962C8B-B14F-4D97-AF65-F5344CB8AC3E}">
        <p14:creationId xmlns:p14="http://schemas.microsoft.com/office/powerpoint/2010/main" val="1085664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06335" y="2430498"/>
            <a:ext cx="6724105" cy="1225021"/>
          </a:xfrm>
          <a:prstGeom prst="rect">
            <a:avLst/>
          </a:prstGeom>
        </p:spPr>
        <p:txBody>
          <a:bodyPr/>
          <a:lstStyle/>
          <a:p>
            <a:r>
              <a:rPr lang="en-GB" dirty="0"/>
              <a:t>1. Access to information</a:t>
            </a:r>
          </a:p>
        </p:txBody>
      </p:sp>
    </p:spTree>
    <p:extLst>
      <p:ext uri="{BB962C8B-B14F-4D97-AF65-F5344CB8AC3E}">
        <p14:creationId xmlns:p14="http://schemas.microsoft.com/office/powerpoint/2010/main" val="2229668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title" idx="4294967295"/>
          </p:nvPr>
        </p:nvSpPr>
        <p:spPr>
          <a:xfrm>
            <a:off x="749299" y="369888"/>
            <a:ext cx="7510037" cy="10712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just" defTabSz="457200" rtl="0" eaLnBrk="1" fontAlgn="auto" latinLnBrk="0" hangingPunct="1">
              <a:lnSpc>
                <a:spcPct val="100000"/>
              </a:lnSpc>
              <a:spcBef>
                <a:spcPct val="20000"/>
              </a:spcBef>
              <a:spcAft>
                <a:spcPts val="0"/>
              </a:spcAft>
              <a:buClrTx/>
              <a:buSzTx/>
              <a:buFont typeface="Arial"/>
              <a:buNone/>
              <a:tabLst/>
              <a:defRPr/>
            </a:pPr>
            <a:r>
              <a:rPr kumimoji="0" lang="en-GB" sz="3600" b="1" i="0" u="none" strike="noStrike" kern="1200" cap="none" spc="0" normalizeH="0" baseline="0" noProof="0" dirty="0">
                <a:ln>
                  <a:noFill/>
                </a:ln>
                <a:solidFill>
                  <a:schemeClr val="tx1"/>
                </a:solidFill>
                <a:effectLst/>
                <a:uLnTx/>
                <a:uFillTx/>
                <a:latin typeface="DIN-RegularAlternate"/>
                <a:ea typeface="+mn-ea"/>
                <a:cs typeface="DIN-RegularAlternate"/>
              </a:rPr>
              <a:t>"New" role foreseen for equality bodies in the Directive (I)</a:t>
            </a:r>
            <a:endParaRPr kumimoji="0" lang="en-US" sz="3600" b="1" i="0" u="none" strike="noStrike" kern="1200" cap="none" spc="0" normalizeH="0" baseline="0" noProof="0" dirty="0">
              <a:ln>
                <a:noFill/>
              </a:ln>
              <a:solidFill>
                <a:schemeClr val="tx1"/>
              </a:solidFill>
              <a:effectLst/>
              <a:uLnTx/>
              <a:uFillTx/>
              <a:latin typeface="DIN-RegularAlternate"/>
              <a:ea typeface="+mn-ea"/>
              <a:cs typeface="DIN-RegularAlternate"/>
            </a:endParaRPr>
          </a:p>
        </p:txBody>
      </p:sp>
      <p:sp>
        <p:nvSpPr>
          <p:cNvPr id="4" name="Text Placeholder 3"/>
          <p:cNvSpPr>
            <a:spLocks noGrp="1"/>
          </p:cNvSpPr>
          <p:nvPr>
            <p:ph type="body" sz="quarter" idx="11"/>
          </p:nvPr>
        </p:nvSpPr>
        <p:spPr>
          <a:xfrm>
            <a:off x="749299" y="1813945"/>
            <a:ext cx="7216025" cy="2855375"/>
          </a:xfrm>
        </p:spPr>
        <p:txBody>
          <a:bodyPr vert="horz" lIns="91440" tIns="45720" rIns="91440" bIns="45720" anchor="t">
            <a:normAutofit/>
          </a:bodyPr>
          <a:lstStyle/>
          <a:p>
            <a:pPr algn="just" fontAlgn="base">
              <a:buFont typeface="Arial" panose="020B0604020202020204" pitchFamily="34" charset="0"/>
              <a:buChar char="•"/>
            </a:pPr>
            <a:r>
              <a:rPr lang="en-US" dirty="0">
                <a:solidFill>
                  <a:srgbClr val="000000"/>
                </a:solidFill>
                <a:latin typeface="Calibri Light"/>
              </a:rPr>
              <a:t> </a:t>
            </a:r>
            <a:r>
              <a:rPr lang="en-US" sz="1800" b="0" i="0" dirty="0">
                <a:solidFill>
                  <a:srgbClr val="000000"/>
                </a:solidFill>
                <a:effectLst/>
                <a:latin typeface="Calibri Light"/>
              </a:rPr>
              <a:t>Equality bodies could </a:t>
            </a:r>
            <a:r>
              <a:rPr lang="en-US" sz="1800" b="1" i="0" dirty="0">
                <a:effectLst/>
                <a:latin typeface="Calibri Light"/>
              </a:rPr>
              <a:t>request information </a:t>
            </a:r>
            <a:r>
              <a:rPr lang="en-US" sz="1800" b="0" i="0" dirty="0">
                <a:solidFill>
                  <a:srgbClr val="000000"/>
                </a:solidFill>
                <a:effectLst/>
                <a:latin typeface="Calibri Light"/>
              </a:rPr>
              <a:t>for workers on individual and average </a:t>
            </a:r>
            <a:r>
              <a:rPr lang="en-US" dirty="0">
                <a:solidFill>
                  <a:srgbClr val="000000"/>
                </a:solidFill>
                <a:latin typeface="Calibri Light"/>
              </a:rPr>
              <a:t>gender </a:t>
            </a:r>
            <a:r>
              <a:rPr lang="en-US" sz="1800" b="0" i="0" dirty="0">
                <a:solidFill>
                  <a:srgbClr val="000000"/>
                </a:solidFill>
                <a:effectLst/>
                <a:latin typeface="Calibri Light"/>
              </a:rPr>
              <a:t>pay levels (</a:t>
            </a:r>
            <a:r>
              <a:rPr lang="en-US" sz="1800" b="1" i="0" dirty="0">
                <a:solidFill>
                  <a:srgbClr val="000000"/>
                </a:solidFill>
                <a:effectLst/>
                <a:latin typeface="Calibri Light"/>
              </a:rPr>
              <a:t>Article 7.4</a:t>
            </a:r>
            <a:r>
              <a:rPr lang="en-US" sz="1800" b="0" i="0" dirty="0">
                <a:solidFill>
                  <a:srgbClr val="000000"/>
                </a:solidFill>
                <a:effectLst/>
                <a:latin typeface="Calibri Light"/>
              </a:rPr>
              <a:t>), and on the gender pay gap to employers of at least 250 workers (</a:t>
            </a:r>
            <a:r>
              <a:rPr lang="en-US" sz="1800" b="1" i="0" dirty="0">
                <a:solidFill>
                  <a:srgbClr val="000000"/>
                </a:solidFill>
                <a:effectLst/>
                <a:latin typeface="Calibri Light"/>
              </a:rPr>
              <a:t>Article 8.5</a:t>
            </a:r>
            <a:r>
              <a:rPr lang="en-US" sz="1800" b="0" i="0" dirty="0">
                <a:solidFill>
                  <a:srgbClr val="000000"/>
                </a:solidFill>
                <a:effectLst/>
                <a:latin typeface="Calibri Light"/>
              </a:rPr>
              <a:t>) </a:t>
            </a:r>
          </a:p>
          <a:p>
            <a:pPr algn="just" fontAlgn="base">
              <a:buFont typeface="Arial" panose="020B0604020202020204" pitchFamily="34" charset="0"/>
              <a:buChar char="•"/>
            </a:pPr>
            <a:r>
              <a:rPr lang="en-US" dirty="0">
                <a:solidFill>
                  <a:srgbClr val="000000"/>
                </a:solidFill>
                <a:latin typeface="Calibri Light"/>
              </a:rPr>
              <a:t> </a:t>
            </a:r>
            <a:r>
              <a:rPr lang="en-US" sz="1800" b="0" i="0" dirty="0">
                <a:solidFill>
                  <a:srgbClr val="000000"/>
                </a:solidFill>
                <a:effectLst/>
                <a:latin typeface="Calibri Light"/>
              </a:rPr>
              <a:t>Equality bodies could </a:t>
            </a:r>
            <a:r>
              <a:rPr lang="en-US" sz="1800" b="1" i="0" dirty="0">
                <a:effectLst/>
                <a:latin typeface="Calibri Light"/>
              </a:rPr>
              <a:t>ask further clarifications </a:t>
            </a:r>
            <a:r>
              <a:rPr lang="en-US" sz="1800" b="0" i="0" dirty="0">
                <a:solidFill>
                  <a:srgbClr val="000000"/>
                </a:solidFill>
                <a:effectLst/>
                <a:latin typeface="Calibri Light"/>
              </a:rPr>
              <a:t>to some employers on their reporting on gender pay gap situation  (</a:t>
            </a:r>
            <a:r>
              <a:rPr lang="en-US" sz="1800" b="1" i="0" dirty="0">
                <a:solidFill>
                  <a:srgbClr val="000000"/>
                </a:solidFill>
                <a:effectLst/>
                <a:latin typeface="Calibri Light"/>
              </a:rPr>
              <a:t>Article 8.7</a:t>
            </a:r>
            <a:r>
              <a:rPr lang="en-US" sz="1800" b="0" i="0" dirty="0">
                <a:solidFill>
                  <a:srgbClr val="000000"/>
                </a:solidFill>
                <a:effectLst/>
                <a:latin typeface="Calibri Light"/>
              </a:rPr>
              <a:t>)  </a:t>
            </a:r>
          </a:p>
          <a:p>
            <a:pPr algn="just" fontAlgn="base">
              <a:buFont typeface="Arial" panose="020B0604020202020204" pitchFamily="34" charset="0"/>
              <a:buChar char="•"/>
            </a:pPr>
            <a:r>
              <a:rPr lang="en-US" dirty="0">
                <a:solidFill>
                  <a:srgbClr val="000000"/>
                </a:solidFill>
                <a:latin typeface="Calibri Light"/>
              </a:rPr>
              <a:t> </a:t>
            </a:r>
            <a:r>
              <a:rPr lang="en-US" sz="1800" b="0" i="0" dirty="0">
                <a:solidFill>
                  <a:srgbClr val="000000"/>
                </a:solidFill>
                <a:effectLst/>
                <a:latin typeface="Calibri Light"/>
              </a:rPr>
              <a:t>Equality </a:t>
            </a:r>
            <a:r>
              <a:rPr lang="en-US" dirty="0">
                <a:solidFill>
                  <a:srgbClr val="000000"/>
                </a:solidFill>
                <a:latin typeface="Calibri Light"/>
              </a:rPr>
              <a:t>bodies</a:t>
            </a:r>
            <a:r>
              <a:rPr lang="en-US" sz="1800" b="0" i="0" dirty="0">
                <a:solidFill>
                  <a:srgbClr val="000000"/>
                </a:solidFill>
                <a:effectLst/>
                <a:latin typeface="Calibri Light"/>
              </a:rPr>
              <a:t> can have </a:t>
            </a:r>
            <a:r>
              <a:rPr lang="en-US" sz="1800" b="1" i="0" dirty="0">
                <a:effectLst/>
                <a:latin typeface="Calibri Light"/>
              </a:rPr>
              <a:t>access to joint pay assessments</a:t>
            </a:r>
            <a:r>
              <a:rPr lang="en-US" sz="1800" b="0" i="0" dirty="0">
                <a:solidFill>
                  <a:srgbClr val="000000"/>
                </a:solidFill>
                <a:effectLst/>
                <a:latin typeface="Calibri Light"/>
              </a:rPr>
              <a:t> of some employers (</a:t>
            </a:r>
            <a:r>
              <a:rPr lang="en-US" sz="1800" b="1" i="0" dirty="0">
                <a:solidFill>
                  <a:srgbClr val="000000"/>
                </a:solidFill>
                <a:effectLst/>
                <a:latin typeface="Calibri Light"/>
              </a:rPr>
              <a:t>Article 9.3</a:t>
            </a:r>
            <a:r>
              <a:rPr lang="en-US" dirty="0">
                <a:solidFill>
                  <a:srgbClr val="000000"/>
                </a:solidFill>
                <a:latin typeface="Calibri Light"/>
              </a:rPr>
              <a:t>)</a:t>
            </a:r>
            <a:endParaRPr lang="en-US" sz="1800" b="0" i="0" dirty="0">
              <a:solidFill>
                <a:srgbClr val="000000"/>
              </a:solidFill>
              <a:effectLst/>
              <a:latin typeface="Calibri Light"/>
            </a:endParaRPr>
          </a:p>
          <a:p>
            <a:pPr algn="just" rtl="0" fontAlgn="base">
              <a:buFont typeface="Arial" panose="020B0604020202020204" pitchFamily="34" charset="0"/>
              <a:buChar char="•"/>
            </a:pPr>
            <a:r>
              <a:rPr lang="en-US" sz="1800" b="0" i="0" dirty="0">
                <a:solidFill>
                  <a:srgbClr val="000000"/>
                </a:solidFill>
                <a:effectLst/>
                <a:latin typeface="Calibri Light" panose="020F0302020204030204" pitchFamily="34" charset="0"/>
              </a:rPr>
              <a:t>When the gender pay differences are not justified, equality bodies can </a:t>
            </a:r>
            <a:r>
              <a:rPr lang="en-US" sz="1800" b="1" i="0" dirty="0">
                <a:effectLst/>
                <a:latin typeface="Calibri Light" panose="020F0302020204030204" pitchFamily="34" charset="0"/>
              </a:rPr>
              <a:t>cooperate with employers to remedy the situation</a:t>
            </a:r>
            <a:r>
              <a:rPr lang="en-US" sz="1800" b="0" i="0" dirty="0">
                <a:solidFill>
                  <a:srgbClr val="000000"/>
                </a:solidFill>
                <a:effectLst/>
                <a:latin typeface="Calibri Light" panose="020F0302020204030204" pitchFamily="34" charset="0"/>
              </a:rPr>
              <a:t>  (</a:t>
            </a:r>
            <a:r>
              <a:rPr lang="en-US" sz="1800" b="1" i="0" dirty="0">
                <a:solidFill>
                  <a:srgbClr val="000000"/>
                </a:solidFill>
                <a:effectLst/>
                <a:latin typeface="Calibri Light" panose="020F0302020204030204" pitchFamily="34" charset="0"/>
              </a:rPr>
              <a:t>Articles 8.7, 9.4</a:t>
            </a:r>
            <a:r>
              <a:rPr lang="en-US" sz="1800" b="0" i="0" dirty="0">
                <a:solidFill>
                  <a:srgbClr val="000000"/>
                </a:solidFill>
                <a:effectLst/>
                <a:latin typeface="Calibri Light" panose="020F0302020204030204" pitchFamily="34" charset="0"/>
              </a:rPr>
              <a:t>)  </a:t>
            </a:r>
            <a:endParaRPr lang="en-GB" sz="2000" dirty="0"/>
          </a:p>
          <a:p>
            <a:pPr algn="just"/>
            <a:endParaRPr lang="en-GB" sz="2000" dirty="0"/>
          </a:p>
          <a:p>
            <a:pPr marL="342900" indent="-342900" algn="just">
              <a:buFont typeface="Wingdings" panose="05000000000000000000" pitchFamily="2" charset="2"/>
              <a:buChar char="v"/>
            </a:pPr>
            <a:endParaRPr lang="en-GB" sz="2000" dirty="0"/>
          </a:p>
          <a:p>
            <a:pPr marL="342900" indent="-342900" algn="just">
              <a:buFont typeface="Wingdings" panose="05000000000000000000" pitchFamily="2" charset="2"/>
              <a:buChar char="v"/>
            </a:pPr>
            <a:endParaRPr lang="en-GB" sz="2000" dirty="0"/>
          </a:p>
          <a:p>
            <a:pPr marL="342900" indent="-342900" algn="just">
              <a:buFont typeface="Wingdings" panose="05000000000000000000" pitchFamily="2" charset="2"/>
              <a:buChar char="v"/>
            </a:pPr>
            <a:endParaRPr lang="en-GB" sz="2000" dirty="0"/>
          </a:p>
        </p:txBody>
      </p:sp>
      <p:sp>
        <p:nvSpPr>
          <p:cNvPr id="2" name="Slide Number Placeholder 1"/>
          <p:cNvSpPr>
            <a:spLocks noGrp="1"/>
          </p:cNvSpPr>
          <p:nvPr>
            <p:ph type="sldNum" sz="quarter" idx="4"/>
          </p:nvPr>
        </p:nvSpPr>
        <p:spPr/>
        <p:txBody>
          <a:bodyPr/>
          <a:lstStyle/>
          <a:p>
            <a:fld id="{1C0CC0F3-E61D-6543-9B4D-7D7FDFFE389F}" type="slidenum">
              <a:rPr lang="fr-FR" smtClean="0"/>
              <a:pPr/>
              <a:t>4</a:t>
            </a:fld>
            <a:endParaRPr lang="fr-FR"/>
          </a:p>
        </p:txBody>
      </p:sp>
    </p:spTree>
    <p:extLst>
      <p:ext uri="{BB962C8B-B14F-4D97-AF65-F5344CB8AC3E}">
        <p14:creationId xmlns:p14="http://schemas.microsoft.com/office/powerpoint/2010/main" val="2037339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title" idx="4294967295"/>
          </p:nvPr>
        </p:nvSpPr>
        <p:spPr>
          <a:xfrm>
            <a:off x="749299" y="369888"/>
            <a:ext cx="7510037" cy="10712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just" defTabSz="457200" rtl="0" eaLnBrk="1" fontAlgn="auto" latinLnBrk="0" hangingPunct="1">
              <a:lnSpc>
                <a:spcPct val="100000"/>
              </a:lnSpc>
              <a:spcBef>
                <a:spcPct val="20000"/>
              </a:spcBef>
              <a:spcAft>
                <a:spcPts val="0"/>
              </a:spcAft>
              <a:buClrTx/>
              <a:buSzTx/>
              <a:buFont typeface="Arial"/>
              <a:buNone/>
              <a:tabLst/>
              <a:defRPr/>
            </a:pPr>
            <a:r>
              <a:rPr kumimoji="0" lang="en-GB" sz="3600" b="1" i="0" u="none" strike="noStrike" kern="1200" cap="none" spc="0" normalizeH="0" baseline="0" noProof="0" dirty="0">
                <a:ln>
                  <a:noFill/>
                </a:ln>
                <a:solidFill>
                  <a:schemeClr val="tx1"/>
                </a:solidFill>
                <a:effectLst/>
                <a:uLnTx/>
                <a:uFillTx/>
                <a:latin typeface="DIN-RegularAlternate"/>
                <a:ea typeface="+mn-ea"/>
                <a:cs typeface="DIN-RegularAlternate"/>
              </a:rPr>
              <a:t>Preliminary mapping results – 19 equality bodies (I)</a:t>
            </a:r>
            <a:endParaRPr kumimoji="0" lang="en-US" sz="3600" b="1" i="0" u="none" strike="noStrike" kern="1200" cap="none" spc="0" normalizeH="0" baseline="0" noProof="0" dirty="0">
              <a:ln>
                <a:noFill/>
              </a:ln>
              <a:solidFill>
                <a:schemeClr val="tx1"/>
              </a:solidFill>
              <a:effectLst/>
              <a:uLnTx/>
              <a:uFillTx/>
              <a:latin typeface="DIN-RegularAlternate"/>
              <a:ea typeface="+mn-ea"/>
              <a:cs typeface="DIN-RegularAlternate"/>
            </a:endParaRPr>
          </a:p>
        </p:txBody>
      </p:sp>
      <p:sp>
        <p:nvSpPr>
          <p:cNvPr id="4" name="Text Placeholder 3"/>
          <p:cNvSpPr>
            <a:spLocks noGrp="1"/>
          </p:cNvSpPr>
          <p:nvPr>
            <p:ph type="body" sz="quarter" idx="11"/>
          </p:nvPr>
        </p:nvSpPr>
        <p:spPr>
          <a:xfrm>
            <a:off x="749299" y="1872328"/>
            <a:ext cx="7216025" cy="3191551"/>
          </a:xfrm>
        </p:spPr>
        <p:txBody>
          <a:bodyPr vert="horz" lIns="91440" tIns="45720" rIns="91440" bIns="45720" anchor="t">
            <a:normAutofit fontScale="70000" lnSpcReduction="20000"/>
          </a:bodyPr>
          <a:lstStyle/>
          <a:p>
            <a:pPr marL="285750" indent="-285750" algn="just" rtl="0" fontAlgn="base">
              <a:buFont typeface="Arial" panose="020B0604020202020204" pitchFamily="34" charset="0"/>
              <a:buChar char="•"/>
            </a:pPr>
            <a:r>
              <a:rPr lang="en-US" sz="4400" b="1" dirty="0">
                <a:latin typeface="Calibri Light" panose="020F0302020204030204" pitchFamily="34" charset="0"/>
              </a:rPr>
              <a:t>S</a:t>
            </a:r>
            <a:r>
              <a:rPr lang="en-US" sz="4400" b="1" i="0" dirty="0">
                <a:effectLst/>
                <a:latin typeface="Calibri Light" panose="020F0302020204030204" pitchFamily="34" charset="0"/>
              </a:rPr>
              <a:t>ignificant disparities</a:t>
            </a:r>
            <a:r>
              <a:rPr lang="en-US" sz="4400" b="0" i="0" dirty="0">
                <a:effectLst/>
                <a:latin typeface="Calibri Light" panose="020F0302020204030204" pitchFamily="34" charset="0"/>
              </a:rPr>
              <a:t> </a:t>
            </a:r>
            <a:r>
              <a:rPr lang="en-US" sz="4400" b="0" i="0" dirty="0">
                <a:solidFill>
                  <a:srgbClr val="000000"/>
                </a:solidFill>
                <a:effectLst/>
                <a:latin typeface="Calibri Light" panose="020F0302020204030204" pitchFamily="34" charset="0"/>
              </a:rPr>
              <a:t>between equality bodies on access to information</a:t>
            </a:r>
          </a:p>
          <a:p>
            <a:pPr algn="just" rtl="0" fontAlgn="base"/>
            <a:r>
              <a:rPr lang="en-US" sz="4400" b="0" i="0" dirty="0">
                <a:solidFill>
                  <a:srgbClr val="000000"/>
                </a:solidFill>
                <a:effectLst/>
                <a:latin typeface="Calibri Light" panose="020F0302020204030204" pitchFamily="34" charset="0"/>
              </a:rPr>
              <a:t> </a:t>
            </a:r>
          </a:p>
          <a:p>
            <a:pPr marL="285750" indent="-285750" algn="just" rtl="0" fontAlgn="base">
              <a:buFont typeface="Arial" panose="020B0604020202020204" pitchFamily="34" charset="0"/>
              <a:buChar char="•"/>
            </a:pPr>
            <a:r>
              <a:rPr lang="en-US" sz="2600" b="1" i="0" dirty="0">
                <a:effectLst/>
                <a:latin typeface="Calibri Light" panose="020F0302020204030204" pitchFamily="34" charset="0"/>
              </a:rPr>
              <a:t>7 equality bodies </a:t>
            </a:r>
            <a:r>
              <a:rPr lang="en-US" sz="2600" b="0" i="0" dirty="0">
                <a:solidFill>
                  <a:srgbClr val="000000"/>
                </a:solidFill>
                <a:effectLst/>
                <a:latin typeface="Calibri Light" panose="020F0302020204030204" pitchFamily="34" charset="0"/>
              </a:rPr>
              <a:t>have no explicit access to information function</a:t>
            </a:r>
            <a:endParaRPr lang="en-US" sz="2600" dirty="0">
              <a:solidFill>
                <a:srgbClr val="000000"/>
              </a:solidFill>
              <a:latin typeface="Calibri Light" panose="020F0302020204030204" pitchFamily="34" charset="0"/>
            </a:endParaRPr>
          </a:p>
          <a:p>
            <a:pPr marL="285750" indent="-285750" algn="just" rtl="0" fontAlgn="base">
              <a:buFont typeface="Arial" panose="020B0604020202020204" pitchFamily="34" charset="0"/>
              <a:buChar char="•"/>
            </a:pPr>
            <a:r>
              <a:rPr lang="en-US" sz="2600" b="1" i="0" dirty="0">
                <a:effectLst/>
                <a:latin typeface="Calibri Light" panose="020F0302020204030204" pitchFamily="34" charset="0"/>
              </a:rPr>
              <a:t>10 Equality bodies </a:t>
            </a:r>
            <a:r>
              <a:rPr lang="en-US" sz="2600" i="0" dirty="0">
                <a:solidFill>
                  <a:schemeClr val="accent2"/>
                </a:solidFill>
                <a:effectLst/>
                <a:latin typeface="Calibri Light" panose="020F0302020204030204" pitchFamily="34" charset="0"/>
              </a:rPr>
              <a:t>have the power to </a:t>
            </a:r>
            <a:r>
              <a:rPr lang="en-US" sz="2600" b="0" i="0" dirty="0">
                <a:solidFill>
                  <a:srgbClr val="000000"/>
                </a:solidFill>
                <a:effectLst/>
                <a:latin typeface="Calibri Light" panose="020F0302020204030204" pitchFamily="34" charset="0"/>
              </a:rPr>
              <a:t>request information from employers on worker´s individual &amp; average gender pay levels</a:t>
            </a:r>
          </a:p>
          <a:p>
            <a:pPr marL="285750" indent="-285750" algn="just" rtl="0" fontAlgn="base">
              <a:buFont typeface="Arial" panose="020B0604020202020204" pitchFamily="34" charset="0"/>
              <a:buChar char="•"/>
            </a:pPr>
            <a:r>
              <a:rPr lang="en-US" sz="2600" b="0" i="0" dirty="0">
                <a:solidFill>
                  <a:srgbClr val="000000"/>
                </a:solidFill>
                <a:effectLst/>
                <a:latin typeface="Calibri Light" panose="020F0302020204030204" pitchFamily="34" charset="0"/>
              </a:rPr>
              <a:t>The </a:t>
            </a:r>
            <a:r>
              <a:rPr lang="en-US" sz="2600" b="1" i="0" dirty="0">
                <a:effectLst/>
                <a:latin typeface="Calibri Light" panose="020F0302020204030204" pitchFamily="34" charset="0"/>
              </a:rPr>
              <a:t>Belgian</a:t>
            </a:r>
            <a:r>
              <a:rPr lang="en-US" sz="2600" b="0" i="0" dirty="0">
                <a:solidFill>
                  <a:srgbClr val="000000"/>
                </a:solidFill>
                <a:effectLst/>
                <a:latin typeface="Calibri Light" panose="020F0302020204030204" pitchFamily="34" charset="0"/>
              </a:rPr>
              <a:t> equality body can request this type of information, but only through their </a:t>
            </a:r>
            <a:r>
              <a:rPr lang="en-US" sz="2600" b="0" i="0" dirty="0" err="1">
                <a:solidFill>
                  <a:srgbClr val="000000"/>
                </a:solidFill>
                <a:effectLst/>
                <a:latin typeface="Calibri Light" panose="020F0302020204030204" pitchFamily="34" charset="0"/>
              </a:rPr>
              <a:t>labour</a:t>
            </a:r>
            <a:r>
              <a:rPr lang="en-US" sz="2600" b="0" i="0" dirty="0">
                <a:solidFill>
                  <a:srgbClr val="000000"/>
                </a:solidFill>
                <a:effectLst/>
                <a:latin typeface="Calibri Light" panose="020F0302020204030204" pitchFamily="34" charset="0"/>
              </a:rPr>
              <a:t> inspectorate (not directly to employers).</a:t>
            </a:r>
          </a:p>
          <a:p>
            <a:pPr marL="285750" indent="-285750" algn="just" rtl="0" fontAlgn="base">
              <a:buFont typeface="Arial" panose="020B0604020202020204" pitchFamily="34" charset="0"/>
              <a:buChar char="•"/>
            </a:pPr>
            <a:r>
              <a:rPr lang="en-US" sz="2600" dirty="0">
                <a:solidFill>
                  <a:srgbClr val="000000"/>
                </a:solidFill>
                <a:latin typeface="Calibri Light" panose="020F0302020204030204" pitchFamily="34" charset="0"/>
              </a:rPr>
              <a:t>Equality bodies in </a:t>
            </a:r>
            <a:r>
              <a:rPr lang="en-US" sz="2600" b="1" dirty="0">
                <a:latin typeface="Calibri Light" panose="020F0302020204030204" pitchFamily="34" charset="0"/>
              </a:rPr>
              <a:t>Malta, Hungary, Poland and Slovenia </a:t>
            </a:r>
            <a:r>
              <a:rPr lang="en-US" sz="2600" dirty="0">
                <a:solidFill>
                  <a:srgbClr val="000000"/>
                </a:solidFill>
                <a:latin typeface="Calibri Light" panose="020F0302020204030204" pitchFamily="34" charset="0"/>
              </a:rPr>
              <a:t>can request this type of information when investigating cases of alleged discrimination.  </a:t>
            </a:r>
          </a:p>
          <a:p>
            <a:pPr algn="just"/>
            <a:endParaRPr lang="en-GB" sz="2000" dirty="0"/>
          </a:p>
          <a:p>
            <a:pPr marL="342900" indent="-342900" algn="just">
              <a:buFont typeface="Wingdings" panose="05000000000000000000" pitchFamily="2" charset="2"/>
              <a:buChar char="v"/>
            </a:pPr>
            <a:endParaRPr lang="en-GB" sz="2000" dirty="0"/>
          </a:p>
          <a:p>
            <a:pPr marL="342900" indent="-342900" algn="just">
              <a:buFont typeface="Wingdings" panose="05000000000000000000" pitchFamily="2" charset="2"/>
              <a:buChar char="v"/>
            </a:pPr>
            <a:endParaRPr lang="en-GB" sz="2000" dirty="0"/>
          </a:p>
          <a:p>
            <a:pPr marL="342900" indent="-342900" algn="just">
              <a:buFont typeface="Wingdings" panose="05000000000000000000" pitchFamily="2" charset="2"/>
              <a:buChar char="v"/>
            </a:pPr>
            <a:endParaRPr lang="en-GB" sz="2000" dirty="0"/>
          </a:p>
        </p:txBody>
      </p:sp>
      <p:sp>
        <p:nvSpPr>
          <p:cNvPr id="2" name="Slide Number Placeholder 1"/>
          <p:cNvSpPr>
            <a:spLocks noGrp="1"/>
          </p:cNvSpPr>
          <p:nvPr>
            <p:ph type="sldNum" sz="quarter" idx="4"/>
          </p:nvPr>
        </p:nvSpPr>
        <p:spPr/>
        <p:txBody>
          <a:bodyPr/>
          <a:lstStyle/>
          <a:p>
            <a:fld id="{1C0CC0F3-E61D-6543-9B4D-7D7FDFFE389F}" type="slidenum">
              <a:rPr lang="fr-FR" smtClean="0"/>
              <a:pPr/>
              <a:t>5</a:t>
            </a:fld>
            <a:endParaRPr lang="fr-FR"/>
          </a:p>
        </p:txBody>
      </p:sp>
    </p:spTree>
    <p:extLst>
      <p:ext uri="{BB962C8B-B14F-4D97-AF65-F5344CB8AC3E}">
        <p14:creationId xmlns:p14="http://schemas.microsoft.com/office/powerpoint/2010/main" val="957625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title" idx="4294967295"/>
          </p:nvPr>
        </p:nvSpPr>
        <p:spPr>
          <a:xfrm>
            <a:off x="749299" y="369888"/>
            <a:ext cx="7510037" cy="10712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just" defTabSz="457200" rtl="0" eaLnBrk="1" fontAlgn="auto" latinLnBrk="0" hangingPunct="1">
              <a:lnSpc>
                <a:spcPct val="100000"/>
              </a:lnSpc>
              <a:spcBef>
                <a:spcPct val="20000"/>
              </a:spcBef>
              <a:spcAft>
                <a:spcPts val="0"/>
              </a:spcAft>
              <a:buClrTx/>
              <a:buSzTx/>
              <a:buFont typeface="Arial"/>
              <a:buNone/>
              <a:tabLst/>
              <a:defRPr/>
            </a:pPr>
            <a:r>
              <a:rPr kumimoji="0" lang="en-GB" sz="3600" b="1" i="0" u="none" strike="noStrike" kern="1200" cap="none" spc="0" normalizeH="0" baseline="0" noProof="0" dirty="0">
                <a:ln>
                  <a:noFill/>
                </a:ln>
                <a:solidFill>
                  <a:schemeClr val="tx1"/>
                </a:solidFill>
                <a:effectLst/>
                <a:uLnTx/>
                <a:uFillTx/>
                <a:latin typeface="DIN-RegularAlternate"/>
                <a:ea typeface="+mn-ea"/>
                <a:cs typeface="DIN-RegularAlternate"/>
              </a:rPr>
              <a:t>Preliminary mapping results – 19 equality bodies (II)</a:t>
            </a:r>
            <a:endParaRPr kumimoji="0" lang="en-US" sz="3600" b="1" i="0" u="none" strike="noStrike" kern="1200" cap="none" spc="0" normalizeH="0" baseline="0" noProof="0" dirty="0">
              <a:ln>
                <a:noFill/>
              </a:ln>
              <a:solidFill>
                <a:schemeClr val="tx1"/>
              </a:solidFill>
              <a:effectLst/>
              <a:uLnTx/>
              <a:uFillTx/>
              <a:latin typeface="DIN-RegularAlternate"/>
              <a:ea typeface="+mn-ea"/>
              <a:cs typeface="DIN-RegularAlternate"/>
            </a:endParaRPr>
          </a:p>
        </p:txBody>
      </p:sp>
      <p:sp>
        <p:nvSpPr>
          <p:cNvPr id="4" name="Text Placeholder 3"/>
          <p:cNvSpPr>
            <a:spLocks noGrp="1"/>
          </p:cNvSpPr>
          <p:nvPr>
            <p:ph type="body" sz="quarter" idx="11"/>
          </p:nvPr>
        </p:nvSpPr>
        <p:spPr>
          <a:xfrm>
            <a:off x="749299" y="2022101"/>
            <a:ext cx="7216025" cy="2838135"/>
          </a:xfrm>
        </p:spPr>
        <p:txBody>
          <a:bodyPr vert="horz" lIns="91440" tIns="45720" rIns="91440" bIns="45720" anchor="t">
            <a:noAutofit/>
          </a:bodyPr>
          <a:lstStyle/>
          <a:p>
            <a:pPr marL="285750" indent="-285750" algn="just" rtl="0" fontAlgn="base">
              <a:buFont typeface="Arial" panose="020B0604020202020204" pitchFamily="34" charset="0"/>
              <a:buChar char="•"/>
            </a:pPr>
            <a:r>
              <a:rPr lang="en-US" sz="2000" b="1" dirty="0">
                <a:latin typeface="Calibri Light"/>
              </a:rPr>
              <a:t>6 equality bodies </a:t>
            </a:r>
            <a:r>
              <a:rPr lang="en-US" sz="2000" dirty="0">
                <a:solidFill>
                  <a:srgbClr val="000000"/>
                </a:solidFill>
                <a:latin typeface="Calibri Light"/>
              </a:rPr>
              <a:t>can ask for clarifications on employer’s reports on their gender pay gap</a:t>
            </a:r>
          </a:p>
          <a:p>
            <a:pPr marL="285750" indent="-285750" algn="just" rtl="0" fontAlgn="base">
              <a:buFont typeface="Arial" panose="020B0604020202020204" pitchFamily="34" charset="0"/>
              <a:buChar char="•"/>
            </a:pPr>
            <a:r>
              <a:rPr lang="en-US" sz="2000" b="1" dirty="0">
                <a:latin typeface="Calibri Light"/>
              </a:rPr>
              <a:t>4 equality bodies </a:t>
            </a:r>
            <a:r>
              <a:rPr lang="en-US" sz="2000" dirty="0">
                <a:solidFill>
                  <a:srgbClr val="000000"/>
                </a:solidFill>
                <a:latin typeface="Calibri Light"/>
              </a:rPr>
              <a:t>can request access to joint pay assessments made by an employer with trade unions/workers representatives</a:t>
            </a:r>
          </a:p>
          <a:p>
            <a:pPr marL="285750" indent="-285750" algn="just" rtl="0" fontAlgn="base">
              <a:buFont typeface="Arial" panose="020B0604020202020204" pitchFamily="34" charset="0"/>
              <a:buChar char="•"/>
            </a:pPr>
            <a:r>
              <a:rPr lang="en-US" sz="2000" b="0" i="0" dirty="0">
                <a:solidFill>
                  <a:srgbClr val="000000"/>
                </a:solidFill>
                <a:effectLst/>
                <a:latin typeface="Calibri Light"/>
              </a:rPr>
              <a:t>No equality bodies indicated that they are cooperating with employers to remedy unjustified gender pay inequalities. This indicates that the “</a:t>
            </a:r>
            <a:r>
              <a:rPr lang="en-US" sz="2000" b="1" i="0" dirty="0">
                <a:effectLst/>
                <a:latin typeface="Calibri Light"/>
              </a:rPr>
              <a:t>remedy” function would be a significant innovation</a:t>
            </a:r>
            <a:r>
              <a:rPr lang="en-US" sz="2000" b="0" i="0" dirty="0">
                <a:solidFill>
                  <a:srgbClr val="000000"/>
                </a:solidFill>
                <a:effectLst/>
                <a:latin typeface="Calibri Light"/>
              </a:rPr>
              <a:t> from the proposed Directive</a:t>
            </a:r>
          </a:p>
          <a:p>
            <a:pPr algn="just"/>
            <a:endParaRPr lang="en-GB" sz="2000" dirty="0"/>
          </a:p>
          <a:p>
            <a:pPr marL="342900" indent="-342900" algn="just">
              <a:buFont typeface="Wingdings" panose="05000000000000000000" pitchFamily="2" charset="2"/>
              <a:buChar char="v"/>
            </a:pPr>
            <a:endParaRPr lang="en-GB" sz="2000" dirty="0"/>
          </a:p>
          <a:p>
            <a:pPr marL="342900" indent="-342900" algn="just">
              <a:buFont typeface="Wingdings" panose="05000000000000000000" pitchFamily="2" charset="2"/>
              <a:buChar char="v"/>
            </a:pPr>
            <a:endParaRPr lang="en-GB" sz="2000" dirty="0"/>
          </a:p>
          <a:p>
            <a:pPr marL="342900" indent="-342900" algn="just">
              <a:buFont typeface="Wingdings" panose="05000000000000000000" pitchFamily="2" charset="2"/>
              <a:buChar char="v"/>
            </a:pPr>
            <a:endParaRPr lang="en-GB" sz="2000" dirty="0"/>
          </a:p>
        </p:txBody>
      </p:sp>
      <p:sp>
        <p:nvSpPr>
          <p:cNvPr id="2" name="Slide Number Placeholder 1"/>
          <p:cNvSpPr>
            <a:spLocks noGrp="1"/>
          </p:cNvSpPr>
          <p:nvPr>
            <p:ph type="sldNum" sz="quarter" idx="4"/>
          </p:nvPr>
        </p:nvSpPr>
        <p:spPr/>
        <p:txBody>
          <a:bodyPr/>
          <a:lstStyle/>
          <a:p>
            <a:fld id="{1C0CC0F3-E61D-6543-9B4D-7D7FDFFE389F}" type="slidenum">
              <a:rPr lang="fr-FR" smtClean="0"/>
              <a:pPr/>
              <a:t>6</a:t>
            </a:fld>
            <a:endParaRPr lang="fr-FR"/>
          </a:p>
        </p:txBody>
      </p:sp>
    </p:spTree>
    <p:extLst>
      <p:ext uri="{BB962C8B-B14F-4D97-AF65-F5344CB8AC3E}">
        <p14:creationId xmlns:p14="http://schemas.microsoft.com/office/powerpoint/2010/main" val="3708471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06335" y="2430498"/>
            <a:ext cx="6724105" cy="1225021"/>
          </a:xfrm>
          <a:prstGeom prst="rect">
            <a:avLst/>
          </a:prstGeom>
        </p:spPr>
        <p:txBody>
          <a:bodyPr/>
          <a:lstStyle/>
          <a:p>
            <a:r>
              <a:rPr lang="en-GB" dirty="0"/>
              <a:t>2. Access to courts</a:t>
            </a:r>
          </a:p>
        </p:txBody>
      </p:sp>
    </p:spTree>
    <p:extLst>
      <p:ext uri="{BB962C8B-B14F-4D97-AF65-F5344CB8AC3E}">
        <p14:creationId xmlns:p14="http://schemas.microsoft.com/office/powerpoint/2010/main" val="1971995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title" idx="4294967295"/>
          </p:nvPr>
        </p:nvSpPr>
        <p:spPr>
          <a:xfrm>
            <a:off x="653125" y="399462"/>
            <a:ext cx="7510037" cy="10712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just" defTabSz="457200" rtl="0" eaLnBrk="1" fontAlgn="auto" latinLnBrk="0" hangingPunct="1">
              <a:lnSpc>
                <a:spcPct val="100000"/>
              </a:lnSpc>
              <a:spcBef>
                <a:spcPct val="20000"/>
              </a:spcBef>
              <a:spcAft>
                <a:spcPts val="0"/>
              </a:spcAft>
              <a:buClrTx/>
              <a:buSzTx/>
              <a:buFont typeface="Arial"/>
              <a:buNone/>
              <a:tabLst/>
              <a:defRPr/>
            </a:pPr>
            <a:r>
              <a:rPr kumimoji="0" lang="en-GB" sz="3600" b="1" i="0" u="none" strike="noStrike" kern="1200" cap="none" spc="0" normalizeH="0" baseline="0" noProof="0" dirty="0">
                <a:ln>
                  <a:noFill/>
                </a:ln>
                <a:solidFill>
                  <a:schemeClr val="tx1"/>
                </a:solidFill>
                <a:effectLst/>
                <a:uLnTx/>
                <a:uFillTx/>
                <a:latin typeface="DIN-RegularAlternate"/>
                <a:ea typeface="+mn-ea"/>
                <a:cs typeface="DIN-RegularAlternate"/>
              </a:rPr>
              <a:t>Important background on the diversity of equality bodies</a:t>
            </a:r>
          </a:p>
        </p:txBody>
      </p:sp>
      <p:sp>
        <p:nvSpPr>
          <p:cNvPr id="4" name="Text Placeholder 3"/>
          <p:cNvSpPr>
            <a:spLocks noGrp="1"/>
          </p:cNvSpPr>
          <p:nvPr>
            <p:ph type="body" sz="quarter" idx="11"/>
          </p:nvPr>
        </p:nvSpPr>
        <p:spPr>
          <a:xfrm>
            <a:off x="749300" y="1788445"/>
            <a:ext cx="7216025" cy="3191551"/>
          </a:xfrm>
        </p:spPr>
        <p:txBody>
          <a:bodyPr vert="horz" lIns="91440" tIns="45720" rIns="91440" bIns="45720" anchor="t">
            <a:normAutofit/>
          </a:bodyPr>
          <a:lstStyle/>
          <a:p>
            <a:pPr algn="just"/>
            <a:r>
              <a:rPr lang="en-GB" sz="2000"/>
              <a:t>1. </a:t>
            </a:r>
            <a:r>
              <a:rPr lang="en-GB" sz="2000" b="1"/>
              <a:t>Access to court</a:t>
            </a:r>
            <a:r>
              <a:rPr lang="en-GB" sz="2000"/>
              <a:t> - </a:t>
            </a:r>
            <a:r>
              <a:rPr lang="en-GB" sz="2000" b="1"/>
              <a:t>Various forms of legal standing for equality bodies </a:t>
            </a:r>
            <a:r>
              <a:rPr lang="en-GB" sz="2000"/>
              <a:t> </a:t>
            </a:r>
          </a:p>
          <a:p>
            <a:pPr algn="just"/>
            <a:endParaRPr lang="en-GB" sz="2000"/>
          </a:p>
          <a:p>
            <a:pPr algn="just"/>
            <a:endParaRPr lang="en-GB" sz="2000"/>
          </a:p>
          <a:p>
            <a:pPr marL="342900" indent="-342900" algn="just">
              <a:buFont typeface="Wingdings" panose="05000000000000000000" pitchFamily="2" charset="2"/>
              <a:buChar char="v"/>
            </a:pPr>
            <a:endParaRPr lang="en-GB" sz="2000"/>
          </a:p>
          <a:p>
            <a:pPr marL="342900" indent="-342900" algn="just">
              <a:buFont typeface="Wingdings" panose="05000000000000000000" pitchFamily="2" charset="2"/>
              <a:buChar char="v"/>
            </a:pPr>
            <a:endParaRPr lang="en-GB" sz="2000"/>
          </a:p>
          <a:p>
            <a:pPr marL="342900" indent="-342900" algn="just">
              <a:buFont typeface="Wingdings" panose="05000000000000000000" pitchFamily="2" charset="2"/>
              <a:buChar char="v"/>
            </a:pPr>
            <a:endParaRPr lang="en-GB" sz="2000"/>
          </a:p>
        </p:txBody>
      </p:sp>
      <p:sp>
        <p:nvSpPr>
          <p:cNvPr id="8" name="Flèche : droite 7">
            <a:extLst>
              <a:ext uri="{FF2B5EF4-FFF2-40B4-BE49-F238E27FC236}">
                <a16:creationId xmlns:a16="http://schemas.microsoft.com/office/drawing/2014/main" id="{BFF9B892-0861-4BEA-9E9E-21AB36DD68F9}"/>
              </a:ext>
              <a:ext uri="{C183D7F6-B498-43B3-948B-1728B52AA6E4}">
                <adec:decorative xmlns:adec="http://schemas.microsoft.com/office/drawing/2017/decorative" val="1"/>
              </a:ext>
            </a:extLst>
          </p:cNvPr>
          <p:cNvSpPr/>
          <p:nvPr/>
        </p:nvSpPr>
        <p:spPr>
          <a:xfrm>
            <a:off x="864641" y="2607789"/>
            <a:ext cx="704679" cy="410700"/>
          </a:xfrm>
          <a:prstGeom prst="rightArrow">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AD666DFC-06B6-42FA-B447-3FD28E69C70E}"/>
              </a:ext>
            </a:extLst>
          </p:cNvPr>
          <p:cNvSpPr txBox="1"/>
          <p:nvPr/>
        </p:nvSpPr>
        <p:spPr>
          <a:xfrm>
            <a:off x="1686109" y="2638695"/>
            <a:ext cx="544349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600"/>
              <a:t>Representing victim(s) of discrimination before the court </a:t>
            </a:r>
          </a:p>
        </p:txBody>
      </p:sp>
      <p:sp>
        <p:nvSpPr>
          <p:cNvPr id="10" name="Flèche : droite 9">
            <a:extLst>
              <a:ext uri="{FF2B5EF4-FFF2-40B4-BE49-F238E27FC236}">
                <a16:creationId xmlns:a16="http://schemas.microsoft.com/office/drawing/2014/main" id="{957552F6-64F8-44BD-BDED-8942A219AF5D}"/>
              </a:ext>
              <a:ext uri="{C183D7F6-B498-43B3-948B-1728B52AA6E4}">
                <adec:decorative xmlns:adec="http://schemas.microsoft.com/office/drawing/2017/decorative" val="1"/>
              </a:ext>
            </a:extLst>
          </p:cNvPr>
          <p:cNvSpPr/>
          <p:nvPr/>
        </p:nvSpPr>
        <p:spPr>
          <a:xfrm>
            <a:off x="886184" y="3117925"/>
            <a:ext cx="682485" cy="403307"/>
          </a:xfrm>
          <a:prstGeom prst="rightArrow">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FEEFF307-D0E1-4384-9CC6-F6D0904C7F3D}"/>
              </a:ext>
            </a:extLst>
          </p:cNvPr>
          <p:cNvSpPr txBox="1"/>
          <p:nvPr/>
        </p:nvSpPr>
        <p:spPr>
          <a:xfrm>
            <a:off x="1662503" y="3082293"/>
            <a:ext cx="622028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ea typeface="+mn-lt"/>
                <a:cs typeface="+mn-lt"/>
              </a:rPr>
              <a:t>Bringing proceedings in the name of the equality body (with or without an identifiable victim) </a:t>
            </a:r>
            <a:endParaRPr lang="fr-FR" sz="1600"/>
          </a:p>
        </p:txBody>
      </p:sp>
      <p:sp>
        <p:nvSpPr>
          <p:cNvPr id="12" name="Flèche : droite 11">
            <a:extLst>
              <a:ext uri="{FF2B5EF4-FFF2-40B4-BE49-F238E27FC236}">
                <a16:creationId xmlns:a16="http://schemas.microsoft.com/office/drawing/2014/main" id="{5FFE375B-E768-4C77-AD97-6DA9733D57CC}"/>
              </a:ext>
              <a:ext uri="{C183D7F6-B498-43B3-948B-1728B52AA6E4}">
                <adec:decorative xmlns:adec="http://schemas.microsoft.com/office/drawing/2017/decorative" val="1"/>
              </a:ext>
            </a:extLst>
          </p:cNvPr>
          <p:cNvSpPr/>
          <p:nvPr/>
        </p:nvSpPr>
        <p:spPr>
          <a:xfrm>
            <a:off x="856592" y="3665026"/>
            <a:ext cx="756466" cy="381127"/>
          </a:xfrm>
          <a:prstGeom prst="rightArrow">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0457F105-E0E5-4213-8D53-CFE976F4A4C9}"/>
              </a:ext>
            </a:extLst>
          </p:cNvPr>
          <p:cNvSpPr txBox="1"/>
          <p:nvPr/>
        </p:nvSpPr>
        <p:spPr>
          <a:xfrm>
            <a:off x="1661107" y="3681147"/>
            <a:ext cx="617589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ea typeface="+mn-lt"/>
                <a:cs typeface="+mn-lt"/>
              </a:rPr>
              <a:t>Intervention in support of a party</a:t>
            </a:r>
            <a:endParaRPr lang="fr-FR"/>
          </a:p>
        </p:txBody>
      </p:sp>
      <p:sp>
        <p:nvSpPr>
          <p:cNvPr id="14" name="Flèche : droite 13">
            <a:extLst>
              <a:ext uri="{FF2B5EF4-FFF2-40B4-BE49-F238E27FC236}">
                <a16:creationId xmlns:a16="http://schemas.microsoft.com/office/drawing/2014/main" id="{8B0E6BDD-EE54-4803-898A-02F0806846A6}"/>
              </a:ext>
              <a:ext uri="{C183D7F6-B498-43B3-948B-1728B52AA6E4}">
                <adec:decorative xmlns:adec="http://schemas.microsoft.com/office/drawing/2017/decorative" val="1"/>
              </a:ext>
            </a:extLst>
          </p:cNvPr>
          <p:cNvSpPr/>
          <p:nvPr/>
        </p:nvSpPr>
        <p:spPr>
          <a:xfrm>
            <a:off x="841160" y="4138195"/>
            <a:ext cx="726874" cy="358947"/>
          </a:xfrm>
          <a:prstGeom prst="rightArrow">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Flèche : droite 14">
            <a:extLst>
              <a:ext uri="{FF2B5EF4-FFF2-40B4-BE49-F238E27FC236}">
                <a16:creationId xmlns:a16="http://schemas.microsoft.com/office/drawing/2014/main" id="{F7C6B45D-E880-49C6-BCE5-62F14F6A877E}"/>
              </a:ext>
              <a:ext uri="{C183D7F6-B498-43B3-948B-1728B52AA6E4}">
                <adec:decorative xmlns:adec="http://schemas.microsoft.com/office/drawing/2017/decorative" val="1"/>
              </a:ext>
            </a:extLst>
          </p:cNvPr>
          <p:cNvSpPr/>
          <p:nvPr/>
        </p:nvSpPr>
        <p:spPr>
          <a:xfrm>
            <a:off x="811477" y="4589185"/>
            <a:ext cx="756466" cy="381127"/>
          </a:xfrm>
          <a:prstGeom prst="rightArrow">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6E9DA889-AD8B-4653-AABA-BA6146F5E8B4}"/>
              </a:ext>
            </a:extLst>
          </p:cNvPr>
          <p:cNvSpPr txBox="1"/>
          <p:nvPr/>
        </p:nvSpPr>
        <p:spPr>
          <a:xfrm>
            <a:off x="1659940" y="4139530"/>
            <a:ext cx="617589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ea typeface="+mn-lt"/>
                <a:cs typeface="+mn-lt"/>
              </a:rPr>
              <a:t>Amicus curiae brief or similar</a:t>
            </a:r>
            <a:endParaRPr lang="fr-FR" dirty="0"/>
          </a:p>
        </p:txBody>
      </p:sp>
      <p:sp>
        <p:nvSpPr>
          <p:cNvPr id="17" name="ZoneTexte 16">
            <a:extLst>
              <a:ext uri="{FF2B5EF4-FFF2-40B4-BE49-F238E27FC236}">
                <a16:creationId xmlns:a16="http://schemas.microsoft.com/office/drawing/2014/main" id="{0C238CF7-4FD9-47F7-9C79-BC12ECA1FD94}"/>
              </a:ext>
            </a:extLst>
          </p:cNvPr>
          <p:cNvSpPr txBox="1"/>
          <p:nvPr/>
        </p:nvSpPr>
        <p:spPr>
          <a:xfrm>
            <a:off x="1614387" y="4590519"/>
            <a:ext cx="617589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ea typeface="+mn-lt"/>
                <a:cs typeface="+mn-lt"/>
              </a:rPr>
              <a:t>Defending own legally binding decision before the courts</a:t>
            </a:r>
            <a:endParaRPr lang="fr-FR"/>
          </a:p>
        </p:txBody>
      </p:sp>
      <p:sp>
        <p:nvSpPr>
          <p:cNvPr id="2" name="Slide Number Placeholder 1"/>
          <p:cNvSpPr>
            <a:spLocks noGrp="1"/>
          </p:cNvSpPr>
          <p:nvPr>
            <p:ph type="sldNum" sz="quarter" idx="4"/>
          </p:nvPr>
        </p:nvSpPr>
        <p:spPr/>
        <p:txBody>
          <a:bodyPr/>
          <a:lstStyle/>
          <a:p>
            <a:fld id="{1C0CC0F3-E61D-6543-9B4D-7D7FDFFE389F}" type="slidenum">
              <a:rPr lang="fr-FR" smtClean="0"/>
              <a:pPr/>
              <a:t>8</a:t>
            </a:fld>
            <a:endParaRPr lang="fr-FR"/>
          </a:p>
        </p:txBody>
      </p:sp>
    </p:spTree>
    <p:extLst>
      <p:ext uri="{BB962C8B-B14F-4D97-AF65-F5344CB8AC3E}">
        <p14:creationId xmlns:p14="http://schemas.microsoft.com/office/powerpoint/2010/main" val="4047373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title" idx="4294967295"/>
          </p:nvPr>
        </p:nvSpPr>
        <p:spPr>
          <a:xfrm>
            <a:off x="749299" y="369888"/>
            <a:ext cx="7510037" cy="10712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just" defTabSz="457200" rtl="0" eaLnBrk="1" fontAlgn="auto" latinLnBrk="0" hangingPunct="1">
              <a:lnSpc>
                <a:spcPct val="100000"/>
              </a:lnSpc>
              <a:spcBef>
                <a:spcPct val="20000"/>
              </a:spcBef>
              <a:spcAft>
                <a:spcPts val="0"/>
              </a:spcAft>
              <a:buClrTx/>
              <a:buSzTx/>
              <a:buFont typeface="Arial"/>
              <a:buNone/>
              <a:tabLst/>
              <a:defRPr/>
            </a:pPr>
            <a:r>
              <a:rPr kumimoji="0" lang="en-GB" sz="3600" b="1" i="0" u="none" strike="noStrike" kern="1200" cap="none" spc="0" normalizeH="0" baseline="0" noProof="0" dirty="0">
                <a:ln>
                  <a:noFill/>
                </a:ln>
                <a:solidFill>
                  <a:schemeClr val="tx1"/>
                </a:solidFill>
                <a:effectLst/>
                <a:uLnTx/>
                <a:uFillTx/>
                <a:latin typeface="DIN-RegularAlternate"/>
                <a:ea typeface="+mn-ea"/>
                <a:cs typeface="DIN-RegularAlternate"/>
              </a:rPr>
              <a:t>"New" role foreseen for equality bodies in the Directive (II)</a:t>
            </a:r>
            <a:endParaRPr kumimoji="0" lang="en-US" sz="3600" b="1" i="0" u="none" strike="noStrike" kern="1200" cap="none" spc="0" normalizeH="0" baseline="0" noProof="0" dirty="0">
              <a:ln>
                <a:noFill/>
              </a:ln>
              <a:solidFill>
                <a:schemeClr val="tx1"/>
              </a:solidFill>
              <a:effectLst/>
              <a:uLnTx/>
              <a:uFillTx/>
              <a:latin typeface="DIN-RegularAlternate"/>
              <a:ea typeface="+mn-ea"/>
              <a:cs typeface="DIN-RegularAlternate"/>
            </a:endParaRPr>
          </a:p>
        </p:txBody>
      </p:sp>
      <p:sp>
        <p:nvSpPr>
          <p:cNvPr id="4" name="Text Placeholder 3"/>
          <p:cNvSpPr>
            <a:spLocks noGrp="1"/>
          </p:cNvSpPr>
          <p:nvPr>
            <p:ph type="body" sz="quarter" idx="11"/>
          </p:nvPr>
        </p:nvSpPr>
        <p:spPr>
          <a:xfrm>
            <a:off x="749300" y="1788445"/>
            <a:ext cx="7216025" cy="3191551"/>
          </a:xfrm>
        </p:spPr>
        <p:txBody>
          <a:bodyPr vert="horz" lIns="91440" tIns="45720" rIns="91440" bIns="45720" anchor="t">
            <a:normAutofit/>
          </a:bodyPr>
          <a:lstStyle/>
          <a:p>
            <a:pPr algn="just"/>
            <a:r>
              <a:rPr lang="en-GB" sz="2000" dirty="0">
                <a:solidFill>
                  <a:schemeClr val="accent2"/>
                </a:solidFill>
                <a:latin typeface="Calibri Light" panose="020F0302020204030204" pitchFamily="34" charset="0"/>
                <a:cs typeface="Calibri Light" panose="020F0302020204030204" pitchFamily="34" charset="0"/>
              </a:rPr>
              <a:t>With the Directive, equality bodies could:</a:t>
            </a:r>
          </a:p>
          <a:p>
            <a:pPr algn="just" rtl="0" fontAlgn="base">
              <a:buFont typeface="Arial" panose="020B0604020202020204" pitchFamily="34" charset="0"/>
              <a:buChar char="•"/>
            </a:pPr>
            <a:r>
              <a:rPr lang="en-US" sz="1800" b="1" i="0" dirty="0">
                <a:solidFill>
                  <a:schemeClr val="accent3"/>
                </a:solidFill>
                <a:effectLst/>
                <a:latin typeface="Calibri Light" panose="020F0302020204030204" pitchFamily="34" charset="0"/>
                <a:cs typeface="Calibri Light" panose="020F0302020204030204" pitchFamily="34" charset="0"/>
              </a:rPr>
              <a:t>Bring proceedings to court</a:t>
            </a:r>
            <a:r>
              <a:rPr lang="en-US" sz="1800" b="0" i="0" dirty="0">
                <a:solidFill>
                  <a:schemeClr val="accent2"/>
                </a:solidFill>
                <a:effectLst/>
                <a:latin typeface="Calibri Light" panose="020F0302020204030204" pitchFamily="34" charset="0"/>
                <a:cs typeface="Calibri Light" panose="020F0302020204030204" pitchFamily="34" charset="0"/>
              </a:rPr>
              <a:t> on behalf or in support of one specific worker (</a:t>
            </a:r>
            <a:r>
              <a:rPr lang="en-US" sz="1800" b="1" i="0" dirty="0">
                <a:solidFill>
                  <a:schemeClr val="accent3"/>
                </a:solidFill>
                <a:effectLst/>
                <a:latin typeface="Calibri Light" panose="020F0302020204030204" pitchFamily="34" charset="0"/>
                <a:cs typeface="Calibri Light" panose="020F0302020204030204" pitchFamily="34" charset="0"/>
              </a:rPr>
              <a:t>individual complaint</a:t>
            </a:r>
            <a:r>
              <a:rPr lang="en-US" sz="1800" b="0" i="0" dirty="0">
                <a:solidFill>
                  <a:schemeClr val="accent2"/>
                </a:solidFill>
                <a:effectLst/>
                <a:latin typeface="Calibri Light" panose="020F0302020204030204" pitchFamily="34" charset="0"/>
                <a:cs typeface="Calibri Light" panose="020F0302020204030204" pitchFamily="34" charset="0"/>
              </a:rPr>
              <a:t>), several workers (</a:t>
            </a:r>
            <a:r>
              <a:rPr lang="en-US" sz="1800" b="1" i="0" dirty="0">
                <a:solidFill>
                  <a:schemeClr val="accent3"/>
                </a:solidFill>
                <a:effectLst/>
                <a:latin typeface="Calibri Light" panose="020F0302020204030204" pitchFamily="34" charset="0"/>
                <a:cs typeface="Calibri Light" panose="020F0302020204030204" pitchFamily="34" charset="0"/>
              </a:rPr>
              <a:t>collective complaint</a:t>
            </a:r>
            <a:r>
              <a:rPr lang="en-US" sz="1800" b="0" i="0" dirty="0">
                <a:solidFill>
                  <a:schemeClr val="accent2"/>
                </a:solidFill>
                <a:effectLst/>
                <a:latin typeface="Calibri Light" panose="020F0302020204030204" pitchFamily="34" charset="0"/>
                <a:cs typeface="Calibri Light" panose="020F0302020204030204" pitchFamily="34" charset="0"/>
              </a:rPr>
              <a:t>) or without identifiable victims (</a:t>
            </a:r>
            <a:r>
              <a:rPr lang="en-US" sz="1800" b="1" i="0" dirty="0">
                <a:solidFill>
                  <a:schemeClr val="accent2"/>
                </a:solidFill>
                <a:effectLst/>
                <a:latin typeface="Calibri Light" panose="020F0302020204030204" pitchFamily="34" charset="0"/>
                <a:cs typeface="Calibri Light" panose="020F0302020204030204" pitchFamily="34" charset="0"/>
              </a:rPr>
              <a:t>Article 13.2</a:t>
            </a:r>
            <a:r>
              <a:rPr lang="en-US" sz="1800" b="0" i="0" dirty="0">
                <a:solidFill>
                  <a:schemeClr val="accent2"/>
                </a:solidFill>
                <a:effectLst/>
                <a:latin typeface="Calibri Light" panose="020F0302020204030204" pitchFamily="34" charset="0"/>
                <a:cs typeface="Calibri Light" panose="020F0302020204030204" pitchFamily="34" charset="0"/>
              </a:rPr>
              <a:t>) . This includes representing victims of discrimination before the court, but also bringing proceedings in the name of the equality body.  </a:t>
            </a:r>
          </a:p>
          <a:p>
            <a:pPr algn="just" rtl="0" fontAlgn="base">
              <a:buFont typeface="Arial" panose="020B0604020202020204" pitchFamily="34" charset="0"/>
              <a:buChar char="•"/>
            </a:pPr>
            <a:r>
              <a:rPr lang="en-US" sz="1800" b="1" i="0" dirty="0">
                <a:solidFill>
                  <a:schemeClr val="accent3"/>
                </a:solidFill>
                <a:effectLst/>
                <a:latin typeface="Calibri Light" panose="020F0302020204030204" pitchFamily="34" charset="0"/>
                <a:cs typeface="Calibri Light" panose="020F0302020204030204" pitchFamily="34" charset="0"/>
              </a:rPr>
              <a:t>Engage with procedures </a:t>
            </a:r>
            <a:r>
              <a:rPr lang="en-US" sz="1800" b="0" i="0" dirty="0">
                <a:solidFill>
                  <a:schemeClr val="accent2"/>
                </a:solidFill>
                <a:effectLst/>
                <a:latin typeface="Calibri Light" panose="020F0302020204030204" pitchFamily="34" charset="0"/>
                <a:cs typeface="Calibri Light" panose="020F0302020204030204" pitchFamily="34" charset="0"/>
              </a:rPr>
              <a:t>for individual and collective complaints, but also in cases without identifiable victims (</a:t>
            </a:r>
            <a:r>
              <a:rPr lang="en-US" sz="1800" b="1" i="0" dirty="0">
                <a:solidFill>
                  <a:schemeClr val="accent2"/>
                </a:solidFill>
                <a:effectLst/>
                <a:latin typeface="Calibri Light" panose="020F0302020204030204" pitchFamily="34" charset="0"/>
                <a:cs typeface="Calibri Light" panose="020F0302020204030204" pitchFamily="34" charset="0"/>
              </a:rPr>
              <a:t>Article 13.1</a:t>
            </a:r>
            <a:r>
              <a:rPr lang="en-US" sz="1800" b="0" i="0" dirty="0">
                <a:solidFill>
                  <a:schemeClr val="accent2"/>
                </a:solidFill>
                <a:effectLst/>
                <a:latin typeface="Calibri Light" panose="020F0302020204030204" pitchFamily="34" charset="0"/>
                <a:cs typeface="Calibri Light" panose="020F0302020204030204" pitchFamily="34" charset="0"/>
              </a:rPr>
              <a:t>). This includes interventions on behalf of a party, or amicus curiae briefs.  </a:t>
            </a:r>
          </a:p>
          <a:p>
            <a:pPr algn="just"/>
            <a:endParaRPr lang="en-GB" sz="2000" dirty="0"/>
          </a:p>
          <a:p>
            <a:pPr marL="342900" indent="-342900" algn="just">
              <a:buFont typeface="Wingdings" panose="05000000000000000000" pitchFamily="2" charset="2"/>
              <a:buChar char="v"/>
            </a:pPr>
            <a:endParaRPr lang="en-GB" sz="2000" dirty="0"/>
          </a:p>
          <a:p>
            <a:pPr marL="342900" indent="-342900" algn="just">
              <a:buFont typeface="Wingdings" panose="05000000000000000000" pitchFamily="2" charset="2"/>
              <a:buChar char="v"/>
            </a:pPr>
            <a:endParaRPr lang="en-GB" sz="2000" dirty="0"/>
          </a:p>
        </p:txBody>
      </p:sp>
      <p:sp>
        <p:nvSpPr>
          <p:cNvPr id="2" name="Slide Number Placeholder 1"/>
          <p:cNvSpPr>
            <a:spLocks noGrp="1"/>
          </p:cNvSpPr>
          <p:nvPr>
            <p:ph type="sldNum" sz="quarter" idx="4"/>
          </p:nvPr>
        </p:nvSpPr>
        <p:spPr/>
        <p:txBody>
          <a:bodyPr/>
          <a:lstStyle/>
          <a:p>
            <a:fld id="{1C0CC0F3-E61D-6543-9B4D-7D7FDFFE389F}" type="slidenum">
              <a:rPr lang="fr-FR" smtClean="0"/>
              <a:pPr/>
              <a:t>9</a:t>
            </a:fld>
            <a:endParaRPr lang="fr-FR"/>
          </a:p>
        </p:txBody>
      </p:sp>
    </p:spTree>
    <p:extLst>
      <p:ext uri="{BB962C8B-B14F-4D97-AF65-F5344CB8AC3E}">
        <p14:creationId xmlns:p14="http://schemas.microsoft.com/office/powerpoint/2010/main" val="4198215524"/>
      </p:ext>
    </p:extLst>
  </p:cSld>
  <p:clrMapOvr>
    <a:masterClrMapping/>
  </p:clrMapOvr>
</p:sld>
</file>

<file path=ppt/theme/theme1.xml><?xml version="1.0" encoding="utf-8"?>
<a:theme xmlns:a="http://schemas.openxmlformats.org/drawingml/2006/main" name="Cohesify">
  <a:themeElements>
    <a:clrScheme name="EQUINET1">
      <a:dk1>
        <a:srgbClr val="22489E"/>
      </a:dk1>
      <a:lt1>
        <a:sysClr val="window" lastClr="FFFFFF"/>
      </a:lt1>
      <a:dk2>
        <a:srgbClr val="F7D40A"/>
      </a:dk2>
      <a:lt2>
        <a:srgbClr val="F2F2F3"/>
      </a:lt2>
      <a:accent1>
        <a:srgbClr val="FFFFFF"/>
      </a:accent1>
      <a:accent2>
        <a:srgbClr val="000000"/>
      </a:accent2>
      <a:accent3>
        <a:srgbClr val="22489E"/>
      </a:accent3>
      <a:accent4>
        <a:srgbClr val="F7D40A"/>
      </a:accent4>
      <a:accent5>
        <a:srgbClr val="F2F2F3"/>
      </a:accent5>
      <a:accent6>
        <a:srgbClr val="A6ADB1"/>
      </a:accent6>
      <a:hlink>
        <a:srgbClr val="0000FF"/>
      </a:hlink>
      <a:folHlink>
        <a:srgbClr val="800080"/>
      </a:folHlink>
    </a:clrScheme>
    <a:fontScheme name="Aube">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EQUINET1">
    <a:dk1>
      <a:srgbClr val="22489E"/>
    </a:dk1>
    <a:lt1>
      <a:sysClr val="window" lastClr="FFFFFF"/>
    </a:lt1>
    <a:dk2>
      <a:srgbClr val="F7D40A"/>
    </a:dk2>
    <a:lt2>
      <a:srgbClr val="F2F2F3"/>
    </a:lt2>
    <a:accent1>
      <a:srgbClr val="FFFFFF"/>
    </a:accent1>
    <a:accent2>
      <a:srgbClr val="000000"/>
    </a:accent2>
    <a:accent3>
      <a:srgbClr val="22489E"/>
    </a:accent3>
    <a:accent4>
      <a:srgbClr val="F7D40A"/>
    </a:accent4>
    <a:accent5>
      <a:srgbClr val="F2F2F3"/>
    </a:accent5>
    <a:accent6>
      <a:srgbClr val="A6ADB1"/>
    </a:accent6>
    <a:hlink>
      <a:srgbClr val="0000FF"/>
    </a:hlink>
    <a:folHlink>
      <a:srgbClr val="800080"/>
    </a:folHlink>
  </a:clrScheme>
</a:themeOverride>
</file>

<file path=ppt/theme/themeOverride2.xml><?xml version="1.0" encoding="utf-8"?>
<a:themeOverride xmlns:a="http://schemas.openxmlformats.org/drawingml/2006/main">
  <a:clrScheme name="EQUINET1">
    <a:dk1>
      <a:srgbClr val="22489E"/>
    </a:dk1>
    <a:lt1>
      <a:sysClr val="window" lastClr="FFFFFF"/>
    </a:lt1>
    <a:dk2>
      <a:srgbClr val="F7D40A"/>
    </a:dk2>
    <a:lt2>
      <a:srgbClr val="F2F2F3"/>
    </a:lt2>
    <a:accent1>
      <a:srgbClr val="FFFFFF"/>
    </a:accent1>
    <a:accent2>
      <a:srgbClr val="000000"/>
    </a:accent2>
    <a:accent3>
      <a:srgbClr val="22489E"/>
    </a:accent3>
    <a:accent4>
      <a:srgbClr val="F7D40A"/>
    </a:accent4>
    <a:accent5>
      <a:srgbClr val="F2F2F3"/>
    </a:accent5>
    <a:accent6>
      <a:srgbClr val="A6ADB1"/>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URL xmlns="5dcaf206-b009-4658-99e1-4d638e44d8f5">
      <Url xsi:nil="true"/>
      <Description xsi:nil="true"/>
    </URL>
    <SharedWithUsers xmlns="1fbf4851-1fe8-4378-a6d9-5967d98f316b">
      <UserInfo>
        <DisplayName>Tamas Kadar</DisplayName>
        <AccountId>19</AccountId>
        <AccountType/>
      </UserInfo>
    </SharedWithUsers>
    <TaxCatchAll xmlns="1fbf4851-1fe8-4378-a6d9-5967d98f316b" xsi:nil="true"/>
    <lcf76f155ced4ddcb4097134ff3c332f xmlns="5dcaf206-b009-4658-99e1-4d638e44d8f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8820D3E3E695243A18602BCD7DE657A" ma:contentTypeVersion="17" ma:contentTypeDescription="Create a new document." ma:contentTypeScope="" ma:versionID="1016ac3b5daa0d1bb70761a6c57a042e">
  <xsd:schema xmlns:xsd="http://www.w3.org/2001/XMLSchema" xmlns:xs="http://www.w3.org/2001/XMLSchema" xmlns:p="http://schemas.microsoft.com/office/2006/metadata/properties" xmlns:ns2="5dcaf206-b009-4658-99e1-4d638e44d8f5" xmlns:ns3="1fbf4851-1fe8-4378-a6d9-5967d98f316b" targetNamespace="http://schemas.microsoft.com/office/2006/metadata/properties" ma:root="true" ma:fieldsID="e8bea6249a1289fc437d78fd6bb227c6" ns2:_="" ns3:_="">
    <xsd:import namespace="5dcaf206-b009-4658-99e1-4d638e44d8f5"/>
    <xsd:import namespace="1fbf4851-1fe8-4378-a6d9-5967d98f316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URL"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caf206-b009-4658-99e1-4d638e44d8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URL" ma:index="20" nillable="true" ma:displayName="URL" ma:format="Hyperlink" ma:internalName="URL">
      <xsd:complexType>
        <xsd:complexContent>
          <xsd:extension base="dms:URL">
            <xsd:sequence>
              <xsd:element name="Url" type="dms:ValidUrl" minOccurs="0" nillable="true"/>
              <xsd:element name="Description" type="xsd:string" nillable="true"/>
            </xsd:sequence>
          </xsd:extension>
        </xsd:complexContent>
      </xsd:complex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591b2610-8ca3-4954-baf1-f497d7f4fe9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fbf4851-1fe8-4378-a6d9-5967d98f316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1a178bd2-4b36-41f2-9a25-ef564fee8ee7}" ma:internalName="TaxCatchAll" ma:showField="CatchAllData" ma:web="1fbf4851-1fe8-4378-a6d9-5967d98f316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BECB97-E388-4561-98C2-3A2EA15177A0}">
  <ds:schemaRefs>
    <ds:schemaRef ds:uri="1fbf4851-1fe8-4378-a6d9-5967d98f316b"/>
    <ds:schemaRef ds:uri="5dcaf206-b009-4658-99e1-4d638e44d8f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FD9F533-4943-4F90-BF1B-C7FE7D1A81E1}">
  <ds:schemaRefs>
    <ds:schemaRef ds:uri="http://schemas.microsoft.com/sharepoint/v3/contenttype/forms"/>
  </ds:schemaRefs>
</ds:datastoreItem>
</file>

<file path=customXml/itemProps3.xml><?xml version="1.0" encoding="utf-8"?>
<ds:datastoreItem xmlns:ds="http://schemas.openxmlformats.org/officeDocument/2006/customXml" ds:itemID="{17FBE68B-DA3A-4DDC-AD8C-0A178213A551}"/>
</file>

<file path=docProps/app.xml><?xml version="1.0" encoding="utf-8"?>
<Properties xmlns="http://schemas.openxmlformats.org/officeDocument/2006/extended-properties" xmlns:vt="http://schemas.openxmlformats.org/officeDocument/2006/docPropsVTypes">
  <Template/>
  <TotalTime>32</TotalTime>
  <Words>2727</Words>
  <Application>Microsoft Office PowerPoint</Application>
  <PresentationFormat>On-screen Show (16:10)</PresentationFormat>
  <Paragraphs>275</Paragraphs>
  <Slides>23</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Arial</vt:lpstr>
      <vt:lpstr>Calibri</vt:lpstr>
      <vt:lpstr>Calibri Light</vt:lpstr>
      <vt:lpstr>Corbel</vt:lpstr>
      <vt:lpstr>DIN-Light</vt:lpstr>
      <vt:lpstr>DIN-RegularAlternate</vt:lpstr>
      <vt:lpstr>Segoe UI</vt:lpstr>
      <vt:lpstr>Times New Roman</vt:lpstr>
      <vt:lpstr>Wingdings</vt:lpstr>
      <vt:lpstr>Cohesify</vt:lpstr>
      <vt:lpstr>Equality Bodies and Pay Transparency in the EU  Moana Genevey  Equinet Seminar Pay Transparency     </vt:lpstr>
      <vt:lpstr>Equality Bodies &amp; the Pay Transparency Directive </vt:lpstr>
      <vt:lpstr>1. Access to information</vt:lpstr>
      <vt:lpstr>"New" role foreseen for equality bodies in the Directive (I)</vt:lpstr>
      <vt:lpstr>Preliminary mapping results – 19 equality bodies (I)</vt:lpstr>
      <vt:lpstr>Preliminary mapping results – 19 equality bodies (II)</vt:lpstr>
      <vt:lpstr>2. Access to courts</vt:lpstr>
      <vt:lpstr>Important background on the diversity of equality bodies</vt:lpstr>
      <vt:lpstr>"New" role foreseen for equality bodies in the Directive (II)</vt:lpstr>
      <vt:lpstr>Preliminary mapping results (I)</vt:lpstr>
      <vt:lpstr>Preliminary mapping results (II)</vt:lpstr>
      <vt:lpstr>Preliminary results </vt:lpstr>
      <vt:lpstr>3. Monitoring</vt:lpstr>
      <vt:lpstr>What about monitoring bodies? (I) </vt:lpstr>
      <vt:lpstr>What about monitoring bodies? (II) </vt:lpstr>
      <vt:lpstr>What about monitoring bodies? (III) </vt:lpstr>
      <vt:lpstr>Preliminary mapping results </vt:lpstr>
      <vt:lpstr>Good practices </vt:lpstr>
      <vt:lpstr>4. Key challenges </vt:lpstr>
      <vt:lpstr>Under-reporting and lack of data </vt:lpstr>
      <vt:lpstr>Understanding principles of equal pay </vt:lpstr>
      <vt:lpstr>The key aspect of resources </vt:lpstr>
      <vt:lpstr>Thank you</vt:lpstr>
    </vt:vector>
  </TitlesOfParts>
  <Company>mac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CENTURY GOTHIC UPPERCASE 32</dc:title>
  <dc:creator>supermac super</dc:creator>
  <cp:lastModifiedBy>Chiara d'Agni</cp:lastModifiedBy>
  <cp:revision>20</cp:revision>
  <cp:lastPrinted>2019-12-03T08:18:25Z</cp:lastPrinted>
  <dcterms:created xsi:type="dcterms:W3CDTF">2016-04-18T13:13:22Z</dcterms:created>
  <dcterms:modified xsi:type="dcterms:W3CDTF">2022-12-14T14:05:59Z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0x01010008820D3E3E695243A18602BCD7DE657A</vt:lpwstr>
  </property>
  <property fmtid="{D5CDD505-2E9C-101B-9397-08002B2CF9AE}" pid="3" name="MediaServiceImageTags">
    <vt:lpwstr/>
  </property>
</Properties>
</file>