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Lst>
  <p:notesMasterIdLst>
    <p:notesMasterId r:id="rId22"/>
  </p:notesMasterIdLst>
  <p:sldIdLst>
    <p:sldId id="256" r:id="rId5"/>
    <p:sldId id="257" r:id="rId6"/>
    <p:sldId id="271" r:id="rId7"/>
    <p:sldId id="260" r:id="rId8"/>
    <p:sldId id="273" r:id="rId9"/>
    <p:sldId id="272" r:id="rId10"/>
    <p:sldId id="270" r:id="rId11"/>
    <p:sldId id="259" r:id="rId12"/>
    <p:sldId id="274" r:id="rId13"/>
    <p:sldId id="258" r:id="rId14"/>
    <p:sldId id="269" r:id="rId15"/>
    <p:sldId id="263" r:id="rId16"/>
    <p:sldId id="261" r:id="rId17"/>
    <p:sldId id="262" r:id="rId18"/>
    <p:sldId id="267" r:id="rId19"/>
    <p:sldId id="268"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98" autoAdjust="0"/>
    <p:restoredTop sz="95097" autoAdjust="0"/>
  </p:normalViewPr>
  <p:slideViewPr>
    <p:cSldViewPr snapToGrid="0" snapToObjects="1">
      <p:cViewPr varScale="1">
        <p:scale>
          <a:sx n="75" d="100"/>
          <a:sy n="75" d="100"/>
        </p:scale>
        <p:origin x="43" y="418"/>
      </p:cViewPr>
      <p:guideLst/>
    </p:cSldViewPr>
  </p:slideViewPr>
  <p:outlineViewPr>
    <p:cViewPr>
      <p:scale>
        <a:sx n="33" d="100"/>
        <a:sy n="33" d="100"/>
      </p:scale>
      <p:origin x="0" y="-1040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iara d'Agni" userId="03f76273-879d-4113-92d8-e575004433e4" providerId="ADAL" clId="{1F82C3B5-8751-4D2B-B242-93EBDABD5004}"/>
    <pc:docChg chg="modSld">
      <pc:chgData name="Chiara d'Agni" userId="03f76273-879d-4113-92d8-e575004433e4" providerId="ADAL" clId="{1F82C3B5-8751-4D2B-B242-93EBDABD5004}" dt="2022-12-14T14:01:38.081" v="1687" actId="962"/>
      <pc:docMkLst>
        <pc:docMk/>
      </pc:docMkLst>
      <pc:sldChg chg="modSp mod">
        <pc:chgData name="Chiara d'Agni" userId="03f76273-879d-4113-92d8-e575004433e4" providerId="ADAL" clId="{1F82C3B5-8751-4D2B-B242-93EBDABD5004}" dt="2022-12-14T13:56:05.511" v="4" actId="20577"/>
        <pc:sldMkLst>
          <pc:docMk/>
          <pc:sldMk cId="115829359" sldId="258"/>
        </pc:sldMkLst>
        <pc:spChg chg="mod">
          <ac:chgData name="Chiara d'Agni" userId="03f76273-879d-4113-92d8-e575004433e4" providerId="ADAL" clId="{1F82C3B5-8751-4D2B-B242-93EBDABD5004}" dt="2022-12-14T13:56:05.511" v="4" actId="20577"/>
          <ac:spMkLst>
            <pc:docMk/>
            <pc:sldMk cId="115829359" sldId="258"/>
            <ac:spMk id="2" creationId="{E82FED04-9E2B-D841-BA9E-EDCB08448E35}"/>
          </ac:spMkLst>
        </pc:spChg>
      </pc:sldChg>
      <pc:sldChg chg="modSp mod">
        <pc:chgData name="Chiara d'Agni" userId="03f76273-879d-4113-92d8-e575004433e4" providerId="ADAL" clId="{1F82C3B5-8751-4D2B-B242-93EBDABD5004}" dt="2022-12-14T13:56:08.576" v="5" actId="20577"/>
        <pc:sldMkLst>
          <pc:docMk/>
          <pc:sldMk cId="2375734694" sldId="269"/>
        </pc:sldMkLst>
        <pc:spChg chg="mod">
          <ac:chgData name="Chiara d'Agni" userId="03f76273-879d-4113-92d8-e575004433e4" providerId="ADAL" clId="{1F82C3B5-8751-4D2B-B242-93EBDABD5004}" dt="2022-12-14T13:56:08.576" v="5" actId="20577"/>
          <ac:spMkLst>
            <pc:docMk/>
            <pc:sldMk cId="2375734694" sldId="269"/>
            <ac:spMk id="2" creationId="{F62B4ABF-C689-7D43-B608-5C13141017AA}"/>
          </ac:spMkLst>
        </pc:spChg>
      </pc:sldChg>
      <pc:sldChg chg="modSp mod">
        <pc:chgData name="Chiara d'Agni" userId="03f76273-879d-4113-92d8-e575004433e4" providerId="ADAL" clId="{1F82C3B5-8751-4D2B-B242-93EBDABD5004}" dt="2022-12-14T13:58:37.241" v="735" actId="962"/>
        <pc:sldMkLst>
          <pc:docMk/>
          <pc:sldMk cId="69122985" sldId="271"/>
        </pc:sldMkLst>
        <pc:picChg chg="mod">
          <ac:chgData name="Chiara d'Agni" userId="03f76273-879d-4113-92d8-e575004433e4" providerId="ADAL" clId="{1F82C3B5-8751-4D2B-B242-93EBDABD5004}" dt="2022-12-14T13:58:37.241" v="735" actId="962"/>
          <ac:picMkLst>
            <pc:docMk/>
            <pc:sldMk cId="69122985" sldId="271"/>
            <ac:picMk id="5" creationId="{290181D9-8D16-BC43-88A1-36210706CC3D}"/>
          </ac:picMkLst>
        </pc:picChg>
      </pc:sldChg>
      <pc:sldChg chg="modSp mod">
        <pc:chgData name="Chiara d'Agni" userId="03f76273-879d-4113-92d8-e575004433e4" providerId="ADAL" clId="{1F82C3B5-8751-4D2B-B242-93EBDABD5004}" dt="2022-12-14T14:01:38.081" v="1687" actId="962"/>
        <pc:sldMkLst>
          <pc:docMk/>
          <pc:sldMk cId="3392377669" sldId="272"/>
        </pc:sldMkLst>
        <pc:picChg chg="mod">
          <ac:chgData name="Chiara d'Agni" userId="03f76273-879d-4113-92d8-e575004433e4" providerId="ADAL" clId="{1F82C3B5-8751-4D2B-B242-93EBDABD5004}" dt="2022-12-14T14:01:38.081" v="1687" actId="962"/>
          <ac:picMkLst>
            <pc:docMk/>
            <pc:sldMk cId="3392377669" sldId="272"/>
            <ac:picMk id="7" creationId="{F5073972-FF9D-CD40-A693-0C292CFAAE6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247C4E-3723-F545-90E3-E132964E1813}" type="datetimeFigureOut">
              <a:rPr lang="en-ES" smtClean="0"/>
              <a:t>12/14/2022</a:t>
            </a:fld>
            <a:endParaRPr lang="en-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15136C-5CB8-6246-8CA7-6944C811E6D8}" type="slidenum">
              <a:rPr lang="en-ES" smtClean="0"/>
              <a:t>‹#›</a:t>
            </a:fld>
            <a:endParaRPr lang="en-ES"/>
          </a:p>
        </p:txBody>
      </p:sp>
    </p:spTree>
    <p:extLst>
      <p:ext uri="{BB962C8B-B14F-4D97-AF65-F5344CB8AC3E}">
        <p14:creationId xmlns:p14="http://schemas.microsoft.com/office/powerpoint/2010/main" val="865371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ES" dirty="0"/>
              <a:t>EUROSTAT 2021:</a:t>
            </a:r>
          </a:p>
          <a:p>
            <a:endParaRPr lang="en-ES" dirty="0"/>
          </a:p>
          <a:p>
            <a:r>
              <a:rPr lang="en-ES" dirty="0"/>
              <a:t>“</a:t>
            </a:r>
            <a:r>
              <a:rPr lang="en-GB" b="0" i="0" dirty="0">
                <a:effectLst/>
                <a:latin typeface="Arial" panose="020B0604020202020204" pitchFamily="34" charset="0"/>
              </a:rPr>
              <a:t>Tackling possible discrimination in earnings between men and women is one of the key priorities of gender policies at both EU and national levels. The unadjusted gender pay gap (GPG), which is calculated as the relative difference between the average earnings of women and men, is widely used as the key indicator to monitor progress in this </a:t>
            </a:r>
            <a:r>
              <a:rPr lang="en-GB" b="0" i="0" dirty="0" err="1">
                <a:effectLst/>
                <a:latin typeface="Arial" panose="020B0604020202020204" pitchFamily="34" charset="0"/>
              </a:rPr>
              <a:t>area.However</a:t>
            </a:r>
            <a:r>
              <a:rPr lang="en-GB" b="0" i="0" dirty="0">
                <a:effectLst/>
                <a:latin typeface="Arial" panose="020B0604020202020204" pitchFamily="34" charset="0"/>
              </a:rPr>
              <a:t>, the unadjusted GPG does not capture discrimination as such in the sense of ‘equal pay for equal work or work of equal value’. Indeed, the unadjusted GPG combines (1)possible differences in the average characteristics of men and women in the </a:t>
            </a:r>
            <a:r>
              <a:rPr lang="en-GB" b="0" i="0" dirty="0" err="1">
                <a:effectLst/>
                <a:latin typeface="Arial" panose="020B0604020202020204" pitchFamily="34" charset="0"/>
              </a:rPr>
              <a:t>labou</a:t>
            </a:r>
            <a:r>
              <a:rPr lang="en-GB" b="0" i="0" dirty="0">
                <a:effectLst/>
                <a:latin typeface="Arial" panose="020B0604020202020204" pitchFamily="34" charset="0"/>
              </a:rPr>
              <a:t> </a:t>
            </a:r>
            <a:r>
              <a:rPr lang="en-GB" b="0" i="0" dirty="0" err="1">
                <a:effectLst/>
                <a:latin typeface="Arial" panose="020B0604020202020204" pitchFamily="34" charset="0"/>
              </a:rPr>
              <a:t>rmarket</a:t>
            </a:r>
            <a:r>
              <a:rPr lang="en-GB" b="0" i="0" dirty="0">
                <a:effectLst/>
                <a:latin typeface="Arial" panose="020B0604020202020204" pitchFamily="34" charset="0"/>
              </a:rPr>
              <a:t> (e.g. different occupations, economic activities and average age) and (2) </a:t>
            </a:r>
            <a:r>
              <a:rPr lang="en-GB" b="0" i="0" dirty="0" err="1">
                <a:effectLst/>
                <a:latin typeface="Arial" panose="020B0604020202020204" pitchFamily="34" charset="0"/>
              </a:rPr>
              <a:t>gendergaps</a:t>
            </a:r>
            <a:r>
              <a:rPr lang="en-GB" b="0" i="0" dirty="0">
                <a:effectLst/>
                <a:latin typeface="Arial" panose="020B0604020202020204" pitchFamily="34" charset="0"/>
              </a:rPr>
              <a:t> for the same average characteristics</a:t>
            </a:r>
            <a:r>
              <a:rPr lang="en-ES" dirty="0"/>
              <a:t>”</a:t>
            </a:r>
          </a:p>
          <a:p>
            <a:endParaRPr lang="en-ES" dirty="0"/>
          </a:p>
          <a:p>
            <a:r>
              <a:rPr lang="en-ES" dirty="0"/>
              <a:t>Characteristics which can be OBSERVED BY EUROSTAT in calculated the ADJUSTED GPG:</a:t>
            </a:r>
          </a:p>
          <a:p>
            <a:r>
              <a:rPr lang="en-ES" dirty="0"/>
              <a:t>Age, education, occupation, job experience in the current enterprise, employment contract,</a:t>
            </a:r>
          </a:p>
          <a:p>
            <a:r>
              <a:rPr lang="en-GB" dirty="0"/>
              <a:t>W</a:t>
            </a:r>
            <a:r>
              <a:rPr lang="en-ES" dirty="0"/>
              <a:t>orking time, economic activity of employer, employer size, public or private ownership of employer, geographical local of employer</a:t>
            </a:r>
          </a:p>
          <a:p>
            <a:endParaRPr lang="en-ES" dirty="0"/>
          </a:p>
          <a:p>
            <a:r>
              <a:rPr lang="en-ES" dirty="0"/>
              <a:t>“</a:t>
            </a:r>
            <a:r>
              <a:rPr lang="en-GB" b="0" i="0" dirty="0">
                <a:effectLst/>
                <a:latin typeface="Arial" panose="020B0604020202020204" pitchFamily="34" charset="0"/>
              </a:rPr>
              <a:t>The decomposition of the unadjusted GPG does not capture all of the segregation effects between men and women in the labour market. In particular, women work, on average, fewer hours per month than men in the labour market do. Moreover, a lower proportion of women than men participate in the labour market. This is shown by the lower employment rates for women throughout the Member States. Figure 4 shows all the possible factors that may influence the expected earnings of women and men of working age (15–64 years old).</a:t>
            </a:r>
            <a:r>
              <a:rPr lang="en-ES" dirty="0"/>
              <a:t>”</a:t>
            </a:r>
          </a:p>
          <a:p>
            <a:endParaRPr lang="en-ES" dirty="0"/>
          </a:p>
          <a:p>
            <a:r>
              <a:rPr lang="en-ES" dirty="0"/>
              <a:t>“</a:t>
            </a:r>
            <a:r>
              <a:rPr lang="en-GB" dirty="0"/>
              <a:t>Given  their  importance  for  public  policies,  official  statistics  on  gender  equality attract much attention from the media and from the public. The unadjusted GPG in particular, owing to its simple definition, is a prominent indicator in this respect. It is sometimes viewed as a tool to measure possible gender discrimination on the labour market. However, ‘u </a:t>
            </a:r>
            <a:r>
              <a:rPr lang="en-GB" dirty="0" err="1"/>
              <a:t>nequal</a:t>
            </a:r>
            <a:r>
              <a:rPr lang="en-GB" dirty="0"/>
              <a:t> pay for equal work, among male and female workers’  is just one of the possible causes of the unadjusted GPG. The other possible drivers of the GPG are the different characteristics of male and female employees and possible gender gaps in financial returns for the same characteristics. In countries  with  a  lower  employment  rate  of  women,  the  former  component  may  partly  come from segregation effects, including ‘self-selection’: women who decide to engage in the labour market are those with higher education levels or skills levels. In such cases, the unadjusted GPG may be null or even turn negative just because the subpopulations of male and female employees have different profiles. The  unadjusted  GPG  is  therefore  an  equivocal  (non-bijective)  indicator  of  gender  inequalities in the labour market, as illustrated in Figure 6.</a:t>
            </a:r>
            <a:r>
              <a:rPr lang="en-ES" dirty="0"/>
              <a:t>”</a:t>
            </a:r>
          </a:p>
        </p:txBody>
      </p:sp>
      <p:sp>
        <p:nvSpPr>
          <p:cNvPr id="4" name="Slide Number Placeholder 3"/>
          <p:cNvSpPr>
            <a:spLocks noGrp="1"/>
          </p:cNvSpPr>
          <p:nvPr>
            <p:ph type="sldNum" sz="quarter" idx="5"/>
          </p:nvPr>
        </p:nvSpPr>
        <p:spPr/>
        <p:txBody>
          <a:bodyPr/>
          <a:lstStyle/>
          <a:p>
            <a:fld id="{9D15136C-5CB8-6246-8CA7-6944C811E6D8}" type="slidenum">
              <a:rPr lang="en-ES" smtClean="0"/>
              <a:t>2</a:t>
            </a:fld>
            <a:endParaRPr lang="en-ES"/>
          </a:p>
        </p:txBody>
      </p:sp>
    </p:spTree>
    <p:extLst>
      <p:ext uri="{BB962C8B-B14F-4D97-AF65-F5344CB8AC3E}">
        <p14:creationId xmlns:p14="http://schemas.microsoft.com/office/powerpoint/2010/main" val="3393970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ES" dirty="0"/>
              <a:t>EUROSTAT 2021:</a:t>
            </a:r>
          </a:p>
          <a:p>
            <a:endParaRPr lang="en-ES" dirty="0"/>
          </a:p>
          <a:p>
            <a:r>
              <a:rPr lang="en-ES" dirty="0"/>
              <a:t>“</a:t>
            </a:r>
            <a:r>
              <a:rPr lang="en-GB" b="0" i="0" dirty="0">
                <a:effectLst/>
                <a:latin typeface="Arial" panose="020B0604020202020204" pitchFamily="34" charset="0"/>
              </a:rPr>
              <a:t>As an unadjusted indicator, the GPG gives an overall picture of the differences in </a:t>
            </a:r>
            <a:r>
              <a:rPr lang="en-GB" b="0" i="0" dirty="0" err="1">
                <a:effectLst/>
                <a:latin typeface="Arial" panose="020B0604020202020204" pitchFamily="34" charset="0"/>
              </a:rPr>
              <a:t>paybetween</a:t>
            </a:r>
            <a:r>
              <a:rPr lang="en-GB" b="0" i="0" dirty="0">
                <a:effectLst/>
                <a:latin typeface="Arial" panose="020B0604020202020204" pitchFamily="34" charset="0"/>
              </a:rPr>
              <a:t> men and women. It measures a concept that is broader than the concept of ‘equal pay for equal work or work of equal value’. A part of the difference in earnings between men and women can be explained by differences in the average </a:t>
            </a:r>
            <a:r>
              <a:rPr lang="en-GB" b="0" i="0" dirty="0" err="1">
                <a:effectLst/>
                <a:latin typeface="Arial" panose="020B0604020202020204" pitchFamily="34" charset="0"/>
              </a:rPr>
              <a:t>characteristicsof</a:t>
            </a:r>
            <a:r>
              <a:rPr lang="en-GB" b="0" i="0" dirty="0">
                <a:effectLst/>
                <a:latin typeface="Arial" panose="020B0604020202020204" pitchFamily="34" charset="0"/>
              </a:rPr>
              <a:t> male and female employees ( European Foundation for the Improvement of Living and Working Conditions, 2010). The differences in the average characteristics can result from many factors, including the concentration of one sex in certain economic activities or the concentration of one sex in certain occupations. The first phenomenon is called ‘sectoral gender segregation’ and the second one is called ‘occupational gender segregation’. Sectoral gender segregation may explain part of the difference in earnings between men and women, since women tend to be concentrated in the low-paying economic sectors. For example, women tend to work in education and health domains whereas men tend to work in the finance and IT sectors. Similarly, occupational gender segregation may explain the difference in earnings between men and women, since one sex tends to be concentrated in low-paying occupations. Occupational gender segregation may also be partially caused by men being more likely to be promoted to supervisory and management positions than </a:t>
            </a:r>
            <a:r>
              <a:rPr lang="en-GB" b="0" i="0" dirty="0" err="1">
                <a:effectLst/>
                <a:latin typeface="Arial" panose="020B0604020202020204" pitchFamily="34" charset="0"/>
              </a:rPr>
              <a:t>womendue</a:t>
            </a:r>
            <a:r>
              <a:rPr lang="en-GB" b="0" i="0" dirty="0">
                <a:effectLst/>
                <a:latin typeface="Arial" panose="020B0604020202020204" pitchFamily="34" charset="0"/>
              </a:rPr>
              <a:t> to discrimination or self-restraints. The term ‘glass ceiling’ is used as a metaphor to describe an invisible barrier that keeps women from rising beyond a certain level in an enterprise’s </a:t>
            </a:r>
            <a:r>
              <a:rPr lang="en-GB" b="0" i="0" dirty="0" err="1">
                <a:effectLst/>
                <a:latin typeface="Arial" panose="020B0604020202020204" pitchFamily="34" charset="0"/>
              </a:rPr>
              <a:t>hierarchy.Another</a:t>
            </a:r>
            <a:r>
              <a:rPr lang="en-GB" b="0" i="0" dirty="0">
                <a:effectLst/>
                <a:latin typeface="Arial" panose="020B0604020202020204" pitchFamily="34" charset="0"/>
              </a:rPr>
              <a:t> possible source of GPGs is the difference between the financial returns paid to women versus those paid to men with the same average characteristics. Such differences may stem from ‘unequal pay for equal work’ but also from the lack of information on detailed economic activities and occupations in which men or women maybe concentrated. Such effects of segregation cannot be captured directly because SES variables are collected at a rather aggregated level (e.g. NACE sections). The unadjusted GPG is therefore a complex indicator. Its measurement covers possible discrimination between men and women through ‘ unequal pay for equal work’; the differences in the average characteristics of male and female employees and further segregation effects that would show up in the different financial returns of men and women.</a:t>
            </a:r>
            <a:r>
              <a:rPr lang="en-ES" dirty="0"/>
              <a:t>”</a:t>
            </a:r>
          </a:p>
        </p:txBody>
      </p:sp>
      <p:sp>
        <p:nvSpPr>
          <p:cNvPr id="4" name="Slide Number Placeholder 3"/>
          <p:cNvSpPr>
            <a:spLocks noGrp="1"/>
          </p:cNvSpPr>
          <p:nvPr>
            <p:ph type="sldNum" sz="quarter" idx="5"/>
          </p:nvPr>
        </p:nvSpPr>
        <p:spPr/>
        <p:txBody>
          <a:bodyPr/>
          <a:lstStyle/>
          <a:p>
            <a:fld id="{9D15136C-5CB8-6246-8CA7-6944C811E6D8}" type="slidenum">
              <a:rPr lang="en-ES" smtClean="0"/>
              <a:t>4</a:t>
            </a:fld>
            <a:endParaRPr lang="en-ES"/>
          </a:p>
        </p:txBody>
      </p:sp>
    </p:spTree>
    <p:extLst>
      <p:ext uri="{BB962C8B-B14F-4D97-AF65-F5344CB8AC3E}">
        <p14:creationId xmlns:p14="http://schemas.microsoft.com/office/powerpoint/2010/main" val="337404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dirty="0"/>
          </a:p>
        </p:txBody>
      </p:sp>
      <p:sp>
        <p:nvSpPr>
          <p:cNvPr id="4" name="Slide Number Placeholder 3"/>
          <p:cNvSpPr>
            <a:spLocks noGrp="1"/>
          </p:cNvSpPr>
          <p:nvPr>
            <p:ph type="sldNum" sz="quarter" idx="5"/>
          </p:nvPr>
        </p:nvSpPr>
        <p:spPr/>
        <p:txBody>
          <a:bodyPr/>
          <a:lstStyle/>
          <a:p>
            <a:fld id="{9D15136C-5CB8-6246-8CA7-6944C811E6D8}" type="slidenum">
              <a:rPr lang="en-ES" smtClean="0"/>
              <a:t>10</a:t>
            </a:fld>
            <a:endParaRPr lang="en-ES"/>
          </a:p>
        </p:txBody>
      </p:sp>
    </p:spTree>
    <p:extLst>
      <p:ext uri="{BB962C8B-B14F-4D97-AF65-F5344CB8AC3E}">
        <p14:creationId xmlns:p14="http://schemas.microsoft.com/office/powerpoint/2010/main" val="833097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dirty="0"/>
          </a:p>
        </p:txBody>
      </p:sp>
      <p:sp>
        <p:nvSpPr>
          <p:cNvPr id="4" name="Slide Number Placeholder 3"/>
          <p:cNvSpPr>
            <a:spLocks noGrp="1"/>
          </p:cNvSpPr>
          <p:nvPr>
            <p:ph type="sldNum" sz="quarter" idx="5"/>
          </p:nvPr>
        </p:nvSpPr>
        <p:spPr/>
        <p:txBody>
          <a:bodyPr/>
          <a:lstStyle/>
          <a:p>
            <a:fld id="{9D15136C-5CB8-6246-8CA7-6944C811E6D8}" type="slidenum">
              <a:rPr lang="en-ES" smtClean="0"/>
              <a:t>12</a:t>
            </a:fld>
            <a:endParaRPr lang="en-ES"/>
          </a:p>
        </p:txBody>
      </p:sp>
    </p:spTree>
    <p:extLst>
      <p:ext uri="{BB962C8B-B14F-4D97-AF65-F5344CB8AC3E}">
        <p14:creationId xmlns:p14="http://schemas.microsoft.com/office/powerpoint/2010/main" val="7122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12/14/2022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12/14/2022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12/14/2022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12/14/2022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GB"/>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12/14/2022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12/14/2022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12/14/2022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equalitylaw.eu/downloads/5536-european-equality-law-review-2-2021-pdf-1-349-kb"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EC7FF834-B204-4967-8D47-8BB36EAF0E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780A22D-61EA-43E3-BD94-3E39CF9021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8509"/>
            <a:ext cx="12192000" cy="19394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9542F0-8419-BD4A-94B4-7CC3DABDD7DB}"/>
              </a:ext>
            </a:extLst>
          </p:cNvPr>
          <p:cNvSpPr>
            <a:spLocks noGrp="1"/>
          </p:cNvSpPr>
          <p:nvPr>
            <p:ph type="ctrTitle"/>
          </p:nvPr>
        </p:nvSpPr>
        <p:spPr>
          <a:xfrm>
            <a:off x="1600200" y="4269282"/>
            <a:ext cx="8991600" cy="1264762"/>
          </a:xfrm>
        </p:spPr>
        <p:txBody>
          <a:bodyPr>
            <a:normAutofit/>
          </a:bodyPr>
          <a:lstStyle/>
          <a:p>
            <a:r>
              <a:rPr lang="en-ES" sz="3200" dirty="0"/>
              <a:t>Setting the scene: </a:t>
            </a:r>
            <a:br>
              <a:rPr lang="en-ES" sz="3200" dirty="0"/>
            </a:br>
            <a:r>
              <a:rPr lang="en-ES" sz="3200" dirty="0"/>
              <a:t>equal pay in the eu</a:t>
            </a:r>
          </a:p>
        </p:txBody>
      </p:sp>
      <p:sp>
        <p:nvSpPr>
          <p:cNvPr id="3" name="Subtitle 2">
            <a:extLst>
              <a:ext uri="{FF2B5EF4-FFF2-40B4-BE49-F238E27FC236}">
                <a16:creationId xmlns:a16="http://schemas.microsoft.com/office/drawing/2014/main" id="{AF33BD64-434A-AF4B-B63B-7A53E3F35640}"/>
              </a:ext>
            </a:extLst>
          </p:cNvPr>
          <p:cNvSpPr>
            <a:spLocks noGrp="1"/>
          </p:cNvSpPr>
          <p:nvPr>
            <p:ph type="subTitle" idx="1"/>
          </p:nvPr>
        </p:nvSpPr>
        <p:spPr>
          <a:xfrm>
            <a:off x="2266685" y="5662546"/>
            <a:ext cx="7658628" cy="536125"/>
          </a:xfrm>
        </p:spPr>
        <p:txBody>
          <a:bodyPr>
            <a:noAutofit/>
          </a:bodyPr>
          <a:lstStyle/>
          <a:p>
            <a:r>
              <a:rPr lang="en-ES" dirty="0">
                <a:solidFill>
                  <a:srgbClr val="FFFFFF"/>
                </a:solidFill>
              </a:rPr>
              <a:t>Dr Sara BENEDI LAHUERTA – University College Dublin (UCD)</a:t>
            </a:r>
          </a:p>
          <a:p>
            <a:r>
              <a:rPr lang="en-ES" sz="1600" dirty="0">
                <a:solidFill>
                  <a:srgbClr val="FFFFFF"/>
                </a:solidFill>
              </a:rPr>
              <a:t>Equinet Seminar on Pay Transparency – Brussels, 29-30 November 2022</a:t>
            </a:r>
          </a:p>
        </p:txBody>
      </p:sp>
      <p:pic>
        <p:nvPicPr>
          <p:cNvPr id="10" name="Google Shape;104;p1" descr="5 Gender Pay Gap Myths &amp; Simple Truths | Heartpace Blog">
            <a:extLst>
              <a:ext uri="{FF2B5EF4-FFF2-40B4-BE49-F238E27FC236}">
                <a16:creationId xmlns:a16="http://schemas.microsoft.com/office/drawing/2014/main" id="{4E84B76F-3DFA-D040-BA9A-4F5BB01CBC52}"/>
              </a:ext>
            </a:extLst>
          </p:cNvPr>
          <p:cNvPicPr preferRelativeResize="0"/>
          <p:nvPr/>
        </p:nvPicPr>
        <p:blipFill rotWithShape="1">
          <a:blip r:embed="rId2"/>
          <a:srcRect l="47435" r="-247"/>
          <a:stretch/>
        </p:blipFill>
        <p:spPr>
          <a:xfrm>
            <a:off x="4107813" y="659329"/>
            <a:ext cx="3976373" cy="3301307"/>
          </a:xfrm>
          <a:prstGeom prst="rect">
            <a:avLst/>
          </a:prstGeom>
          <a:noFill/>
        </p:spPr>
      </p:pic>
    </p:spTree>
    <p:extLst>
      <p:ext uri="{BB962C8B-B14F-4D97-AF65-F5344CB8AC3E}">
        <p14:creationId xmlns:p14="http://schemas.microsoft.com/office/powerpoint/2010/main" val="1695324883"/>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FED04-9E2B-D841-BA9E-EDCB08448E35}"/>
              </a:ext>
            </a:extLst>
          </p:cNvPr>
          <p:cNvSpPr>
            <a:spLocks noGrp="1"/>
          </p:cNvSpPr>
          <p:nvPr>
            <p:ph type="title"/>
          </p:nvPr>
        </p:nvSpPr>
        <p:spPr>
          <a:xfrm>
            <a:off x="2231136" y="482267"/>
            <a:ext cx="7729728" cy="1188720"/>
          </a:xfrm>
        </p:spPr>
        <p:txBody>
          <a:bodyPr/>
          <a:lstStyle/>
          <a:p>
            <a:r>
              <a:rPr lang="en-GB" dirty="0"/>
              <a:t>E</a:t>
            </a:r>
            <a:r>
              <a:rPr lang="en-ES" dirty="0"/>
              <a:t>volution of eu law (I</a:t>
            </a:r>
            <a:r>
              <a:rPr lang="en-GB" dirty="0"/>
              <a:t>V</a:t>
            </a:r>
            <a:r>
              <a:rPr lang="en-ES" dirty="0"/>
              <a:t>)</a:t>
            </a:r>
          </a:p>
        </p:txBody>
      </p:sp>
      <p:sp>
        <p:nvSpPr>
          <p:cNvPr id="3" name="Content Placeholder 2">
            <a:extLst>
              <a:ext uri="{FF2B5EF4-FFF2-40B4-BE49-F238E27FC236}">
                <a16:creationId xmlns:a16="http://schemas.microsoft.com/office/drawing/2014/main" id="{69FC7A19-48A3-E144-92BF-F036864DE693}"/>
              </a:ext>
            </a:extLst>
          </p:cNvPr>
          <p:cNvSpPr>
            <a:spLocks noGrp="1"/>
          </p:cNvSpPr>
          <p:nvPr>
            <p:ph idx="1"/>
          </p:nvPr>
        </p:nvSpPr>
        <p:spPr>
          <a:xfrm>
            <a:off x="1053380" y="2102017"/>
            <a:ext cx="10597337" cy="4551031"/>
          </a:xfrm>
        </p:spPr>
        <p:txBody>
          <a:bodyPr>
            <a:normAutofit/>
          </a:bodyPr>
          <a:lstStyle/>
          <a:p>
            <a:pPr marL="0" indent="0">
              <a:buNone/>
            </a:pPr>
            <a:r>
              <a:rPr lang="en-ES" b="1" dirty="0">
                <a:solidFill>
                  <a:srgbClr val="0070C0"/>
                </a:solidFill>
              </a:rPr>
              <a:t>SECONDARY LEGISLATION:</a:t>
            </a:r>
          </a:p>
          <a:p>
            <a:r>
              <a:rPr lang="en-ES" dirty="0"/>
              <a:t>Initial Equal Pay Directive: 75/117/EEC </a:t>
            </a:r>
            <a:r>
              <a:rPr lang="en-ES" dirty="0">
                <a:sym typeface="Wingdings" pitchFamily="2" charset="2"/>
              </a:rPr>
              <a:t> reinforced concept of ‘equal value’ (Art. 1)</a:t>
            </a:r>
          </a:p>
          <a:p>
            <a:pPr lvl="1"/>
            <a:r>
              <a:rPr lang="en-ES" b="1" dirty="0"/>
              <a:t>IF </a:t>
            </a:r>
            <a:r>
              <a:rPr lang="en-ES" dirty="0"/>
              <a:t>job classification systems used </a:t>
            </a:r>
            <a:r>
              <a:rPr lang="en-ES" dirty="0">
                <a:sym typeface="Wingdings" pitchFamily="2" charset="2"/>
              </a:rPr>
              <a:t> same criteria for M/F and non-discriminatory (Art. 1(2))</a:t>
            </a:r>
            <a:endParaRPr lang="en-ES" dirty="0"/>
          </a:p>
          <a:p>
            <a:r>
              <a:rPr lang="en-ES" dirty="0"/>
              <a:t>Replaced by Directive 2006/54/EC (Recast)</a:t>
            </a:r>
          </a:p>
          <a:p>
            <a:pPr lvl="1"/>
            <a:r>
              <a:rPr lang="en-ES" dirty="0"/>
              <a:t>Prohibits </a:t>
            </a:r>
            <a:r>
              <a:rPr lang="en-ES" b="1" dirty="0"/>
              <a:t>direct and indirect discrimination</a:t>
            </a:r>
            <a:r>
              <a:rPr lang="en-ES" dirty="0"/>
              <a:t>: “</a:t>
            </a:r>
            <a:r>
              <a:rPr lang="en-GB" dirty="0"/>
              <a:t>For the same work or for work to which equal value is attributed, direct and indirect discrimination on grounds of sex with regard to all aspects and conditions of remuneration shall be eliminated.</a:t>
            </a:r>
            <a:r>
              <a:rPr lang="en-ES" dirty="0"/>
              <a:t>” – Art. 4(1)</a:t>
            </a:r>
          </a:p>
          <a:p>
            <a:pPr lvl="1"/>
            <a:r>
              <a:rPr lang="en-ES" dirty="0"/>
              <a:t>Same provisions re </a:t>
            </a:r>
            <a:r>
              <a:rPr lang="en-ES" b="1" dirty="0"/>
              <a:t>Job Classification Systems </a:t>
            </a:r>
            <a:r>
              <a:rPr lang="en-ES" dirty="0"/>
              <a:t>(Art. 4(2))</a:t>
            </a:r>
          </a:p>
          <a:p>
            <a:pPr lvl="1"/>
            <a:r>
              <a:rPr lang="en-ES" dirty="0"/>
              <a:t>Introduces </a:t>
            </a:r>
            <a:r>
              <a:rPr lang="en-ES" b="1" dirty="0"/>
              <a:t>equality bodies </a:t>
            </a:r>
            <a:r>
              <a:rPr lang="en-ES" dirty="0"/>
              <a:t>– Art. 20</a:t>
            </a:r>
          </a:p>
          <a:p>
            <a:pPr lvl="1"/>
            <a:r>
              <a:rPr lang="en-ES" b="1" dirty="0"/>
              <a:t>(Mild) proactive measures </a:t>
            </a:r>
            <a:r>
              <a:rPr lang="en-ES" dirty="0"/>
              <a:t>– positive action allowed (Art. 3); prevention required/encouraged through social dialogue and NGOs (Arts. 21, 22, 26); mainstreaming required (Art. 29)</a:t>
            </a:r>
          </a:p>
          <a:p>
            <a:pPr marL="0" indent="0">
              <a:buNone/>
            </a:pPr>
            <a:endParaRPr lang="en-ES" dirty="0"/>
          </a:p>
        </p:txBody>
      </p:sp>
    </p:spTree>
    <p:extLst>
      <p:ext uri="{BB962C8B-B14F-4D97-AF65-F5344CB8AC3E}">
        <p14:creationId xmlns:p14="http://schemas.microsoft.com/office/powerpoint/2010/main" val="115829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B4ABF-C689-7D43-B608-5C13141017AA}"/>
              </a:ext>
            </a:extLst>
          </p:cNvPr>
          <p:cNvSpPr>
            <a:spLocks noGrp="1"/>
          </p:cNvSpPr>
          <p:nvPr>
            <p:ph type="title"/>
          </p:nvPr>
        </p:nvSpPr>
        <p:spPr>
          <a:xfrm>
            <a:off x="2231128" y="523613"/>
            <a:ext cx="7729728" cy="1188720"/>
          </a:xfrm>
        </p:spPr>
        <p:txBody>
          <a:bodyPr/>
          <a:lstStyle/>
          <a:p>
            <a:r>
              <a:rPr lang="en-GB" dirty="0"/>
              <a:t>E</a:t>
            </a:r>
            <a:r>
              <a:rPr lang="en-ES" dirty="0"/>
              <a:t>volution of eu law (V)</a:t>
            </a:r>
          </a:p>
        </p:txBody>
      </p:sp>
      <p:graphicFrame>
        <p:nvGraphicFramePr>
          <p:cNvPr id="4" name="Google Shape;120;p3">
            <a:extLst>
              <a:ext uri="{FF2B5EF4-FFF2-40B4-BE49-F238E27FC236}">
                <a16:creationId xmlns:a16="http://schemas.microsoft.com/office/drawing/2014/main" id="{81453DAF-8821-D940-94BC-74DD67A59273}"/>
              </a:ext>
            </a:extLst>
          </p:cNvPr>
          <p:cNvGraphicFramePr/>
          <p:nvPr>
            <p:extLst>
              <p:ext uri="{D42A27DB-BD31-4B8C-83A1-F6EECF244321}">
                <p14:modId xmlns:p14="http://schemas.microsoft.com/office/powerpoint/2010/main" val="3265796590"/>
              </p:ext>
            </p:extLst>
          </p:nvPr>
        </p:nvGraphicFramePr>
        <p:xfrm>
          <a:off x="1043434" y="2631162"/>
          <a:ext cx="9706708" cy="3358813"/>
        </p:xfrm>
        <a:graphic>
          <a:graphicData uri="http://schemas.openxmlformats.org/drawingml/2006/table">
            <a:tbl>
              <a:tblPr firstRow="1">
                <a:noFill/>
              </a:tblPr>
              <a:tblGrid>
                <a:gridCol w="9706708">
                  <a:extLst>
                    <a:ext uri="{9D8B030D-6E8A-4147-A177-3AD203B41FA5}">
                      <a16:colId xmlns:a16="http://schemas.microsoft.com/office/drawing/2014/main" val="20000"/>
                    </a:ext>
                  </a:extLst>
                </a:gridCol>
              </a:tblGrid>
              <a:tr h="921969">
                <a:tc>
                  <a:txBody>
                    <a:bodyPr/>
                    <a:lstStyle/>
                    <a:p>
                      <a:pPr marL="0" marR="0" lvl="0" indent="0" algn="ctr" rtl="0">
                        <a:spcBef>
                          <a:spcPts val="0"/>
                        </a:spcBef>
                        <a:spcAft>
                          <a:spcPts val="0"/>
                        </a:spcAft>
                        <a:buNone/>
                      </a:pPr>
                      <a:r>
                        <a:rPr lang="en-ES" sz="2200" b="1" u="none" strike="noStrike" cap="none" dirty="0">
                          <a:latin typeface="Calibri"/>
                          <a:ea typeface="Calibri"/>
                          <a:cs typeface="Calibri"/>
                          <a:sym typeface="Calibri"/>
                        </a:rPr>
                        <a:t>EU Recommendation </a:t>
                      </a:r>
                      <a:endParaRPr sz="2200" dirty="0"/>
                    </a:p>
                    <a:p>
                      <a:pPr marL="0" marR="0" lvl="0" indent="0" algn="ctr" rtl="0">
                        <a:spcBef>
                          <a:spcPts val="0"/>
                        </a:spcBef>
                        <a:spcAft>
                          <a:spcPts val="0"/>
                        </a:spcAft>
                        <a:buNone/>
                      </a:pPr>
                      <a:r>
                        <a:rPr lang="en-ES" sz="2200" b="0" u="none" strike="noStrike" cap="none" dirty="0">
                          <a:latin typeface="Calibri"/>
                          <a:ea typeface="Calibri"/>
                          <a:cs typeface="Calibri"/>
                          <a:sym typeface="Calibri"/>
                        </a:rPr>
                        <a:t>on strengthening the principle of equal pay between men and women through transparency (</a:t>
                      </a:r>
                      <a:r>
                        <a:rPr lang="en-ES" sz="2200" b="1" u="none" strike="noStrike" cap="none" dirty="0">
                          <a:latin typeface="Calibri"/>
                          <a:ea typeface="Calibri"/>
                          <a:cs typeface="Calibri"/>
                          <a:sym typeface="Calibri"/>
                        </a:rPr>
                        <a:t>2014</a:t>
                      </a:r>
                      <a:r>
                        <a:rPr lang="en-ES" sz="2200" b="0" u="none" strike="noStrike" cap="none" dirty="0">
                          <a:latin typeface="Calibri"/>
                          <a:ea typeface="Calibri"/>
                          <a:cs typeface="Calibri"/>
                          <a:sym typeface="Calibri"/>
                        </a:rPr>
                        <a:t>/124/EU)</a:t>
                      </a:r>
                      <a:endParaRPr sz="2200" dirty="0"/>
                    </a:p>
                    <a:p>
                      <a:pPr marL="0" marR="0" lvl="0" indent="0" algn="ctr" rtl="0">
                        <a:spcBef>
                          <a:spcPts val="0"/>
                        </a:spcBef>
                        <a:spcAft>
                          <a:spcPts val="0"/>
                        </a:spcAft>
                        <a:buNone/>
                      </a:pPr>
                      <a:endParaRPr sz="2200" b="1"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9C9C9"/>
                    </a:solidFill>
                  </a:tcPr>
                </a:tc>
                <a:extLst>
                  <a:ext uri="{0D108BD9-81ED-4DB2-BD59-A6C34878D82A}">
                    <a16:rowId xmlns:a16="http://schemas.microsoft.com/office/drawing/2014/main" val="10000"/>
                  </a:ext>
                </a:extLst>
              </a:tr>
              <a:tr h="2017693">
                <a:tc>
                  <a:txBody>
                    <a:bodyPr/>
                    <a:lstStyle/>
                    <a:p>
                      <a:pPr marL="0" marR="0" lvl="0" indent="0" algn="l" rtl="0">
                        <a:spcBef>
                          <a:spcPts val="0"/>
                        </a:spcBef>
                        <a:spcAft>
                          <a:spcPts val="0"/>
                        </a:spcAft>
                        <a:buNone/>
                      </a:pPr>
                      <a:r>
                        <a:rPr lang="en-ES" sz="2200" u="sng" strike="noStrike" cap="none" dirty="0">
                          <a:latin typeface="Calibri"/>
                          <a:ea typeface="Calibri"/>
                          <a:cs typeface="Calibri"/>
                          <a:sym typeface="Calibri"/>
                        </a:rPr>
                        <a:t>Recommends choosing </a:t>
                      </a:r>
                      <a:r>
                        <a:rPr lang="en-ES" sz="2200" b="1" u="sng" strike="noStrike" cap="none" dirty="0">
                          <a:latin typeface="Calibri"/>
                          <a:ea typeface="Calibri"/>
                          <a:cs typeface="Calibri"/>
                          <a:sym typeface="Calibri"/>
                        </a:rPr>
                        <a:t>one</a:t>
                      </a:r>
                      <a:r>
                        <a:rPr lang="en-ES" sz="2200" u="sng" strike="noStrike" cap="none" dirty="0">
                          <a:latin typeface="Calibri"/>
                          <a:ea typeface="Calibri"/>
                          <a:cs typeface="Calibri"/>
                          <a:sym typeface="Calibri"/>
                        </a:rPr>
                        <a:t> out of four potential measures</a:t>
                      </a:r>
                      <a:r>
                        <a:rPr lang="en-ES" sz="2200" u="none" strike="noStrike" cap="none" dirty="0">
                          <a:latin typeface="Calibri"/>
                          <a:ea typeface="Calibri"/>
                          <a:cs typeface="Calibri"/>
                          <a:sym typeface="Calibri"/>
                        </a:rPr>
                        <a:t>:</a:t>
                      </a:r>
                      <a:endParaRPr sz="2200" dirty="0"/>
                    </a:p>
                    <a:p>
                      <a:pPr marL="342900" marR="0" lvl="0" indent="-342900" algn="l" rtl="0">
                        <a:spcBef>
                          <a:spcPts val="0"/>
                        </a:spcBef>
                        <a:spcAft>
                          <a:spcPts val="0"/>
                        </a:spcAft>
                        <a:buClrTx/>
                        <a:buSzPts val="1600"/>
                        <a:buFont typeface="+mj-lt"/>
                        <a:buAutoNum type="arabicPeriod"/>
                      </a:pPr>
                      <a:r>
                        <a:rPr lang="en-ES" sz="2200" dirty="0">
                          <a:solidFill>
                            <a:schemeClr val="tx1"/>
                          </a:solidFill>
                          <a:latin typeface="Calibri"/>
                          <a:ea typeface="Calibri"/>
                          <a:cs typeface="Calibri"/>
                          <a:sym typeface="Calibri"/>
                        </a:rPr>
                        <a:t>Right to request pay information</a:t>
                      </a:r>
                      <a:endParaRPr sz="2200" dirty="0">
                        <a:solidFill>
                          <a:schemeClr val="tx1"/>
                        </a:solidFill>
                      </a:endParaRPr>
                    </a:p>
                    <a:p>
                      <a:pPr marL="342900" marR="0" lvl="0" indent="-342900" algn="l" rtl="0">
                        <a:spcBef>
                          <a:spcPts val="0"/>
                        </a:spcBef>
                        <a:spcAft>
                          <a:spcPts val="0"/>
                        </a:spcAft>
                        <a:buClrTx/>
                        <a:buSzPts val="1600"/>
                        <a:buFont typeface="+mj-lt"/>
                        <a:buAutoNum type="arabicPeriod"/>
                      </a:pPr>
                      <a:r>
                        <a:rPr lang="en-ES" sz="2200" dirty="0">
                          <a:solidFill>
                            <a:schemeClr val="tx1"/>
                          </a:solidFill>
                          <a:latin typeface="Calibri"/>
                          <a:ea typeface="Calibri"/>
                          <a:cs typeface="Calibri"/>
                          <a:sym typeface="Calibri"/>
                        </a:rPr>
                        <a:t>Publication of pay information by gender for employers with 50+ employees</a:t>
                      </a:r>
                      <a:endParaRPr sz="2200" dirty="0">
                        <a:solidFill>
                          <a:schemeClr val="tx1"/>
                        </a:solidFill>
                      </a:endParaRPr>
                    </a:p>
                    <a:p>
                      <a:pPr marL="342900" marR="0" lvl="0" indent="-342900" algn="l" rtl="0">
                        <a:spcBef>
                          <a:spcPts val="0"/>
                        </a:spcBef>
                        <a:spcAft>
                          <a:spcPts val="0"/>
                        </a:spcAft>
                        <a:buClrTx/>
                        <a:buSzPts val="1600"/>
                        <a:buFont typeface="+mj-lt"/>
                        <a:buAutoNum type="arabicPeriod"/>
                      </a:pPr>
                      <a:r>
                        <a:rPr lang="en-ES" sz="2200" dirty="0">
                          <a:solidFill>
                            <a:schemeClr val="tx1"/>
                          </a:solidFill>
                          <a:latin typeface="Calibri"/>
                          <a:ea typeface="Calibri"/>
                          <a:cs typeface="Calibri"/>
                          <a:sym typeface="Calibri"/>
                        </a:rPr>
                        <a:t>Pay audits</a:t>
                      </a:r>
                      <a:endParaRPr sz="2200" dirty="0">
                        <a:solidFill>
                          <a:schemeClr val="tx1"/>
                        </a:solidFill>
                      </a:endParaRPr>
                    </a:p>
                    <a:p>
                      <a:pPr marL="342900" marR="0" lvl="0" indent="-342900" algn="l" rtl="0">
                        <a:spcBef>
                          <a:spcPts val="0"/>
                        </a:spcBef>
                        <a:spcAft>
                          <a:spcPts val="0"/>
                        </a:spcAft>
                        <a:buClrTx/>
                        <a:buSzPts val="1600"/>
                        <a:buFont typeface="+mj-lt"/>
                        <a:buAutoNum type="arabicPeriod"/>
                      </a:pPr>
                      <a:r>
                        <a:rPr lang="en-ES" sz="2200" dirty="0">
                          <a:solidFill>
                            <a:schemeClr val="tx1"/>
                          </a:solidFill>
                          <a:latin typeface="Calibri"/>
                          <a:ea typeface="Calibri"/>
                          <a:cs typeface="Calibri"/>
                          <a:sym typeface="Calibri"/>
                        </a:rPr>
                        <a:t>Equal pay (and pay audits) dealt with through collective bargaining</a:t>
                      </a:r>
                      <a:endParaRPr sz="2200" dirty="0">
                        <a:solidFill>
                          <a:schemeClr val="tx1"/>
                        </a:solidFill>
                      </a:endParaRPr>
                    </a:p>
                  </a:txBody>
                  <a:tcPr marL="91450" marR="91450" marT="45725" marB="45725">
                    <a:lnT w="12700" cap="flat" cmpd="sng">
                      <a:solidFill>
                        <a:srgbClr val="000000"/>
                      </a:solidFill>
                      <a:prstDash val="solid"/>
                      <a:round/>
                      <a:headEnd type="none" w="sm" len="sm"/>
                      <a:tailEnd type="none" w="sm" len="sm"/>
                    </a:lnT>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75734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FED04-9E2B-D841-BA9E-EDCB08448E35}"/>
              </a:ext>
            </a:extLst>
          </p:cNvPr>
          <p:cNvSpPr>
            <a:spLocks noGrp="1"/>
          </p:cNvSpPr>
          <p:nvPr>
            <p:ph type="title"/>
          </p:nvPr>
        </p:nvSpPr>
        <p:spPr>
          <a:xfrm>
            <a:off x="2231136" y="290923"/>
            <a:ext cx="7729728" cy="937376"/>
          </a:xfrm>
        </p:spPr>
        <p:txBody>
          <a:bodyPr/>
          <a:lstStyle/>
          <a:p>
            <a:r>
              <a:rPr lang="en-GB" dirty="0"/>
              <a:t>E</a:t>
            </a:r>
            <a:r>
              <a:rPr lang="en-ES" dirty="0"/>
              <a:t>volution of eu law (III)</a:t>
            </a:r>
          </a:p>
        </p:txBody>
      </p:sp>
      <p:graphicFrame>
        <p:nvGraphicFramePr>
          <p:cNvPr id="4" name="Table 4">
            <a:extLst>
              <a:ext uri="{FF2B5EF4-FFF2-40B4-BE49-F238E27FC236}">
                <a16:creationId xmlns:a16="http://schemas.microsoft.com/office/drawing/2014/main" id="{2672FAD1-C323-364C-9573-514C87B290BD}"/>
              </a:ext>
            </a:extLst>
          </p:cNvPr>
          <p:cNvGraphicFramePr>
            <a:graphicFrameLocks noGrp="1"/>
          </p:cNvGraphicFramePr>
          <p:nvPr>
            <p:extLst>
              <p:ext uri="{D42A27DB-BD31-4B8C-83A1-F6EECF244321}">
                <p14:modId xmlns:p14="http://schemas.microsoft.com/office/powerpoint/2010/main" val="1144541060"/>
              </p:ext>
            </p:extLst>
          </p:nvPr>
        </p:nvGraphicFramePr>
        <p:xfrm>
          <a:off x="1246260" y="1419098"/>
          <a:ext cx="9644061" cy="4846320"/>
        </p:xfrm>
        <a:graphic>
          <a:graphicData uri="http://schemas.openxmlformats.org/drawingml/2006/table">
            <a:tbl>
              <a:tblPr firstRow="1" bandRow="1">
                <a:tableStyleId>{5940675A-B579-460E-94D1-54222C63F5DA}</a:tableStyleId>
              </a:tblPr>
              <a:tblGrid>
                <a:gridCol w="3214687">
                  <a:extLst>
                    <a:ext uri="{9D8B030D-6E8A-4147-A177-3AD203B41FA5}">
                      <a16:colId xmlns:a16="http://schemas.microsoft.com/office/drawing/2014/main" val="1110228557"/>
                    </a:ext>
                  </a:extLst>
                </a:gridCol>
                <a:gridCol w="3214687">
                  <a:extLst>
                    <a:ext uri="{9D8B030D-6E8A-4147-A177-3AD203B41FA5}">
                      <a16:colId xmlns:a16="http://schemas.microsoft.com/office/drawing/2014/main" val="753928590"/>
                    </a:ext>
                  </a:extLst>
                </a:gridCol>
                <a:gridCol w="3214687">
                  <a:extLst>
                    <a:ext uri="{9D8B030D-6E8A-4147-A177-3AD203B41FA5}">
                      <a16:colId xmlns:a16="http://schemas.microsoft.com/office/drawing/2014/main" val="1421568824"/>
                    </a:ext>
                  </a:extLst>
                </a:gridCol>
              </a:tblGrid>
              <a:tr h="370840">
                <a:tc>
                  <a:txBody>
                    <a:bodyPr/>
                    <a:lstStyle/>
                    <a:p>
                      <a:pPr algn="ctr"/>
                      <a:r>
                        <a:rPr lang="en-ES" dirty="0"/>
                        <a:t>No measures</a:t>
                      </a:r>
                    </a:p>
                  </a:txBody>
                  <a:tcPr anchor="ctr"/>
                </a:tc>
                <a:tc>
                  <a:txBody>
                    <a:bodyPr/>
                    <a:lstStyle/>
                    <a:p>
                      <a:pPr algn="ctr"/>
                      <a:r>
                        <a:rPr lang="en-ES" dirty="0"/>
                        <a:t>Some mild obligations,</a:t>
                      </a:r>
                    </a:p>
                    <a:p>
                      <a:pPr algn="ctr"/>
                      <a:r>
                        <a:rPr lang="en-GB" dirty="0"/>
                        <a:t>n</a:t>
                      </a:r>
                      <a:r>
                        <a:rPr lang="en-ES" dirty="0"/>
                        <a:t>ot effective / not aligned with 2014 Rec</a:t>
                      </a:r>
                    </a:p>
                  </a:txBody>
                  <a:tcPr anchor="ctr"/>
                </a:tc>
                <a:tc>
                  <a:txBody>
                    <a:bodyPr/>
                    <a:lstStyle/>
                    <a:p>
                      <a:pPr algn="ctr"/>
                      <a:r>
                        <a:rPr lang="en-ES" dirty="0"/>
                        <a:t>At least one  2014 Rec implemented</a:t>
                      </a:r>
                    </a:p>
                  </a:txBody>
                  <a:tcPr anchor="ctr"/>
                </a:tc>
                <a:extLst>
                  <a:ext uri="{0D108BD9-81ED-4DB2-BD59-A6C34878D82A}">
                    <a16:rowId xmlns:a16="http://schemas.microsoft.com/office/drawing/2014/main" val="3200938014"/>
                  </a:ext>
                </a:extLst>
              </a:tr>
              <a:tr h="0">
                <a:tc>
                  <a:txBody>
                    <a:bodyPr/>
                    <a:lstStyle/>
                    <a:p>
                      <a:pPr algn="ctr"/>
                      <a:r>
                        <a:rPr lang="en-GB" dirty="0"/>
                        <a:t>Bulgaria </a:t>
                      </a:r>
                    </a:p>
                    <a:p>
                      <a:pPr algn="ctr"/>
                      <a:r>
                        <a:rPr lang="en-GB" dirty="0"/>
                        <a:t>Czech Republic</a:t>
                      </a:r>
                    </a:p>
                    <a:p>
                      <a:pPr algn="ctr"/>
                      <a:r>
                        <a:rPr lang="en-GB" dirty="0"/>
                        <a:t>Greece</a:t>
                      </a:r>
                    </a:p>
                    <a:p>
                      <a:pPr algn="ctr"/>
                      <a:r>
                        <a:rPr lang="en-GB" dirty="0"/>
                        <a:t>Hungary</a:t>
                      </a:r>
                    </a:p>
                    <a:p>
                      <a:pPr algn="ctr"/>
                      <a:r>
                        <a:rPr lang="en-GB" dirty="0"/>
                        <a:t>Malta </a:t>
                      </a:r>
                    </a:p>
                    <a:p>
                      <a:pPr algn="ctr"/>
                      <a:r>
                        <a:rPr lang="en-GB" dirty="0"/>
                        <a:t>Romania </a:t>
                      </a:r>
                    </a:p>
                    <a:p>
                      <a:pPr algn="ctr"/>
                      <a:r>
                        <a:rPr lang="en-GB" dirty="0"/>
                        <a:t>(Estonia)</a:t>
                      </a:r>
                    </a:p>
                    <a:p>
                      <a:pPr algn="ctr"/>
                      <a:r>
                        <a:rPr lang="en-GB" dirty="0"/>
                        <a:t>(Poland)</a:t>
                      </a:r>
                    </a:p>
                    <a:p>
                      <a:pPr algn="ctr"/>
                      <a:r>
                        <a:rPr lang="en-GB" dirty="0"/>
                        <a:t>(Netherlands)</a:t>
                      </a:r>
                    </a:p>
                    <a:p>
                      <a:pPr algn="ctr"/>
                      <a:endParaRPr lang="en-ES" dirty="0"/>
                    </a:p>
                  </a:txBody>
                  <a:tcPr/>
                </a:tc>
                <a:tc>
                  <a:txBody>
                    <a:bodyPr/>
                    <a:lstStyle/>
                    <a:p>
                      <a:pPr algn="ctr"/>
                      <a:r>
                        <a:rPr lang="en-ES" dirty="0"/>
                        <a:t>Latvia</a:t>
                      </a:r>
                    </a:p>
                    <a:p>
                      <a:pPr algn="ctr"/>
                      <a:r>
                        <a:rPr lang="en-ES" dirty="0"/>
                        <a:t>Slovenia</a:t>
                      </a:r>
                    </a:p>
                    <a:p>
                      <a:pPr algn="ctr"/>
                      <a:r>
                        <a:rPr lang="en-ES" dirty="0"/>
                        <a:t>Slovakia</a:t>
                      </a:r>
                    </a:p>
                    <a:p>
                      <a:pPr algn="ctr"/>
                      <a:r>
                        <a:rPr lang="en-ES" dirty="0"/>
                        <a:t>Cyprus</a:t>
                      </a:r>
                    </a:p>
                  </a:txBody>
                  <a:tcPr/>
                </a:tc>
                <a:tc>
                  <a:txBody>
                    <a:bodyPr/>
                    <a:lstStyle/>
                    <a:p>
                      <a:pPr algn="ctr"/>
                      <a:r>
                        <a:rPr lang="en-GB" dirty="0"/>
                        <a:t>Croatia</a:t>
                      </a:r>
                    </a:p>
                    <a:p>
                      <a:pPr algn="ctr"/>
                      <a:r>
                        <a:rPr lang="en-GB" dirty="0"/>
                        <a:t>Finland* </a:t>
                      </a:r>
                    </a:p>
                    <a:p>
                      <a:pPr algn="ctr"/>
                      <a:r>
                        <a:rPr lang="en-GB" dirty="0"/>
                        <a:t>Germany*</a:t>
                      </a:r>
                    </a:p>
                    <a:p>
                      <a:pPr algn="ctr"/>
                      <a:r>
                        <a:rPr lang="en-GB" dirty="0"/>
                        <a:t>Italy*</a:t>
                      </a:r>
                    </a:p>
                    <a:p>
                      <a:pPr algn="ctr"/>
                      <a:r>
                        <a:rPr lang="en-GB" dirty="0"/>
                        <a:t>Lithuania </a:t>
                      </a:r>
                    </a:p>
                    <a:p>
                      <a:pPr algn="ctr"/>
                      <a:r>
                        <a:rPr lang="en-GB" dirty="0"/>
                        <a:t>Luxembourg*</a:t>
                      </a:r>
                    </a:p>
                    <a:p>
                      <a:pPr algn="ctr"/>
                      <a:r>
                        <a:rPr lang="en-GB" dirty="0"/>
                        <a:t>Spain</a:t>
                      </a:r>
                    </a:p>
                    <a:p>
                      <a:pPr algn="ctr"/>
                      <a:r>
                        <a:rPr lang="en-GB" dirty="0"/>
                        <a:t>Ireland</a:t>
                      </a:r>
                    </a:p>
                    <a:p>
                      <a:pPr algn="ctr"/>
                      <a:r>
                        <a:rPr lang="en-GB" dirty="0"/>
                        <a:t>Portugal</a:t>
                      </a:r>
                    </a:p>
                    <a:p>
                      <a:pPr algn="ctr"/>
                      <a:r>
                        <a:rPr lang="en-GB" dirty="0"/>
                        <a:t>Denmark</a:t>
                      </a:r>
                    </a:p>
                    <a:p>
                      <a:pPr algn="ctr"/>
                      <a:r>
                        <a:rPr lang="en-GB" dirty="0"/>
                        <a:t>Sweden*</a:t>
                      </a:r>
                    </a:p>
                    <a:p>
                      <a:pPr algn="ctr"/>
                      <a:r>
                        <a:rPr lang="en-GB" dirty="0"/>
                        <a:t>France</a:t>
                      </a:r>
                    </a:p>
                    <a:p>
                      <a:pPr algn="ctr"/>
                      <a:r>
                        <a:rPr lang="en-GB" dirty="0"/>
                        <a:t>Austria*</a:t>
                      </a:r>
                    </a:p>
                    <a:p>
                      <a:pPr algn="ctr"/>
                      <a:r>
                        <a:rPr lang="en-GB" dirty="0"/>
                        <a:t>Belgium*</a:t>
                      </a:r>
                      <a:endParaRPr lang="en-ES" dirty="0"/>
                    </a:p>
                  </a:txBody>
                  <a:tcPr/>
                </a:tc>
                <a:extLst>
                  <a:ext uri="{0D108BD9-81ED-4DB2-BD59-A6C34878D82A}">
                    <a16:rowId xmlns:a16="http://schemas.microsoft.com/office/drawing/2014/main" val="585549898"/>
                  </a:ext>
                </a:extLst>
              </a:tr>
            </a:tbl>
          </a:graphicData>
        </a:graphic>
      </p:graphicFrame>
      <p:sp>
        <p:nvSpPr>
          <p:cNvPr id="3" name="TextBox 2">
            <a:extLst>
              <a:ext uri="{FF2B5EF4-FFF2-40B4-BE49-F238E27FC236}">
                <a16:creationId xmlns:a16="http://schemas.microsoft.com/office/drawing/2014/main" id="{DE044728-BD8E-EF4F-B378-5B7F331C5C75}"/>
              </a:ext>
            </a:extLst>
          </p:cNvPr>
          <p:cNvSpPr txBox="1"/>
          <p:nvPr/>
        </p:nvSpPr>
        <p:spPr>
          <a:xfrm>
            <a:off x="1717964" y="6271551"/>
            <a:ext cx="9615054" cy="369332"/>
          </a:xfrm>
          <a:prstGeom prst="rect">
            <a:avLst/>
          </a:prstGeom>
          <a:noFill/>
        </p:spPr>
        <p:txBody>
          <a:bodyPr wrap="square" rtlCol="0">
            <a:spAutoFit/>
          </a:bodyPr>
          <a:lstStyle/>
          <a:p>
            <a:r>
              <a:rPr lang="en-ES" dirty="0"/>
              <a:t>(*) Denotes that some legislation was already present before the 2014 Rec was published</a:t>
            </a:r>
          </a:p>
        </p:txBody>
      </p:sp>
    </p:spTree>
    <p:extLst>
      <p:ext uri="{BB962C8B-B14F-4D97-AF65-F5344CB8AC3E}">
        <p14:creationId xmlns:p14="http://schemas.microsoft.com/office/powerpoint/2010/main" val="1010182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084CB-216F-0146-BC0C-B43CE82E562D}"/>
              </a:ext>
            </a:extLst>
          </p:cNvPr>
          <p:cNvSpPr>
            <a:spLocks noGrp="1"/>
          </p:cNvSpPr>
          <p:nvPr>
            <p:ph type="title"/>
          </p:nvPr>
        </p:nvSpPr>
        <p:spPr>
          <a:xfrm>
            <a:off x="2070715" y="627807"/>
            <a:ext cx="7729728" cy="1188720"/>
          </a:xfrm>
        </p:spPr>
        <p:txBody>
          <a:bodyPr/>
          <a:lstStyle/>
          <a:p>
            <a:r>
              <a:rPr lang="en-GB" dirty="0"/>
              <a:t>O</a:t>
            </a:r>
            <a:r>
              <a:rPr lang="en-ES" dirty="0"/>
              <a:t>bstacles to pay equity (I)</a:t>
            </a:r>
          </a:p>
        </p:txBody>
      </p:sp>
      <p:sp>
        <p:nvSpPr>
          <p:cNvPr id="3" name="Content Placeholder 2">
            <a:extLst>
              <a:ext uri="{FF2B5EF4-FFF2-40B4-BE49-F238E27FC236}">
                <a16:creationId xmlns:a16="http://schemas.microsoft.com/office/drawing/2014/main" id="{183E7412-D4A2-C241-8A0A-5ABF6224194F}"/>
              </a:ext>
            </a:extLst>
          </p:cNvPr>
          <p:cNvSpPr>
            <a:spLocks noGrp="1"/>
          </p:cNvSpPr>
          <p:nvPr>
            <p:ph idx="1"/>
          </p:nvPr>
        </p:nvSpPr>
        <p:spPr>
          <a:xfrm>
            <a:off x="545433" y="2149642"/>
            <a:ext cx="11042222" cy="4379746"/>
          </a:xfrm>
        </p:spPr>
        <p:txBody>
          <a:bodyPr>
            <a:normAutofit/>
          </a:bodyPr>
          <a:lstStyle/>
          <a:p>
            <a:pPr marL="0" indent="0">
              <a:buNone/>
            </a:pPr>
            <a:r>
              <a:rPr lang="en-ES" dirty="0">
                <a:solidFill>
                  <a:srgbClr val="0070C0"/>
                </a:solidFill>
              </a:rPr>
              <a:t>INDIVIDUAL LEVEL:</a:t>
            </a:r>
          </a:p>
          <a:p>
            <a:pPr lvl="1"/>
            <a:r>
              <a:rPr lang="en-ES" sz="1800" b="1" dirty="0"/>
              <a:t>Burden</a:t>
            </a:r>
            <a:r>
              <a:rPr lang="en-ES" sz="1800" dirty="0"/>
              <a:t> to take action is on the individual</a:t>
            </a:r>
          </a:p>
          <a:p>
            <a:pPr lvl="2"/>
            <a:r>
              <a:rPr lang="en-ES" sz="1800" dirty="0">
                <a:solidFill>
                  <a:schemeClr val="accent3">
                    <a:lumMod val="75000"/>
                  </a:schemeClr>
                </a:solidFill>
              </a:rPr>
              <a:t>Lack of knowledge </a:t>
            </a:r>
            <a:r>
              <a:rPr lang="en-ES" sz="1800" dirty="0"/>
              <a:t>on how to do it </a:t>
            </a:r>
            <a:r>
              <a:rPr lang="en-ES" sz="1800" b="1" dirty="0"/>
              <a:t>+</a:t>
            </a:r>
            <a:r>
              <a:rPr lang="en-ES" sz="1800" dirty="0"/>
              <a:t> </a:t>
            </a:r>
            <a:r>
              <a:rPr lang="en-ES" sz="1800" dirty="0">
                <a:solidFill>
                  <a:schemeClr val="accent3">
                    <a:lumMod val="75000"/>
                  </a:schemeClr>
                </a:solidFill>
              </a:rPr>
              <a:t>fear</a:t>
            </a:r>
            <a:r>
              <a:rPr lang="en-ES" sz="1800" dirty="0"/>
              <a:t> of retaliation </a:t>
            </a:r>
            <a:r>
              <a:rPr lang="en-ES" sz="1800" b="1" dirty="0"/>
              <a:t>+</a:t>
            </a:r>
            <a:r>
              <a:rPr lang="en-ES" sz="1800" dirty="0"/>
              <a:t> </a:t>
            </a:r>
            <a:r>
              <a:rPr lang="en-ES" sz="1800" dirty="0">
                <a:solidFill>
                  <a:schemeClr val="accent3">
                    <a:lumMod val="75000"/>
                  </a:schemeClr>
                </a:solidFill>
              </a:rPr>
              <a:t>cost</a:t>
            </a:r>
          </a:p>
          <a:p>
            <a:pPr lvl="1"/>
            <a:r>
              <a:rPr lang="en-ES" sz="1800" b="1" dirty="0">
                <a:sym typeface="Wingdings" pitchFamily="2" charset="2"/>
              </a:rPr>
              <a:t></a:t>
            </a:r>
            <a:r>
              <a:rPr lang="en-ES" sz="1800" dirty="0">
                <a:sym typeface="Wingdings" pitchFamily="2" charset="2"/>
              </a:rPr>
              <a:t>I</a:t>
            </a:r>
            <a:r>
              <a:rPr lang="en-ES" sz="1800" dirty="0"/>
              <a:t>ndividuals often ignore if they are being paid less than their peers!</a:t>
            </a:r>
          </a:p>
          <a:p>
            <a:pPr lvl="1"/>
            <a:r>
              <a:rPr lang="en-ES" sz="1800" b="1" dirty="0"/>
              <a:t>EVEN WHEN THEY KNOW:</a:t>
            </a:r>
            <a:endParaRPr lang="en-ES" sz="1800" dirty="0"/>
          </a:p>
          <a:p>
            <a:pPr lvl="2"/>
            <a:r>
              <a:rPr lang="en-ES" sz="1800" dirty="0"/>
              <a:t>Difficult to find an valid comparator </a:t>
            </a:r>
            <a:r>
              <a:rPr lang="en-ES" sz="1800" dirty="0">
                <a:sym typeface="Wingdings" pitchFamily="2" charset="2"/>
              </a:rPr>
              <a:t> </a:t>
            </a:r>
            <a:r>
              <a:rPr lang="en-ES" sz="1800" i="1" dirty="0">
                <a:sym typeface="Wingdings" pitchFamily="2" charset="2"/>
              </a:rPr>
              <a:t>Macarthys</a:t>
            </a:r>
            <a:r>
              <a:rPr lang="en-ES" sz="1800" dirty="0">
                <a:sym typeface="Wingdings" pitchFamily="2" charset="2"/>
              </a:rPr>
              <a:t>  interpreted as not allowing “hypothetical comparators”</a:t>
            </a:r>
            <a:endParaRPr lang="en-ES" sz="1800" dirty="0"/>
          </a:p>
          <a:p>
            <a:pPr lvl="2"/>
            <a:r>
              <a:rPr lang="en-ES" sz="1800" dirty="0"/>
              <a:t>Lack of clarity on the “equal value” concept</a:t>
            </a:r>
          </a:p>
          <a:p>
            <a:pPr lvl="2"/>
            <a:r>
              <a:rPr lang="en-ES" sz="1800" dirty="0"/>
              <a:t>Confusion about the (shift) of the burden of proof</a:t>
            </a:r>
          </a:p>
          <a:p>
            <a:pPr lvl="2"/>
            <a:r>
              <a:rPr lang="en-ES" sz="1800" dirty="0"/>
              <a:t>Caps on compensation</a:t>
            </a:r>
          </a:p>
          <a:p>
            <a:pPr lvl="2"/>
            <a:r>
              <a:rPr lang="en-ES" sz="1800" dirty="0"/>
              <a:t>Lack of / insufficient penalties</a:t>
            </a:r>
          </a:p>
        </p:txBody>
      </p:sp>
    </p:spTree>
    <p:extLst>
      <p:ext uri="{BB962C8B-B14F-4D97-AF65-F5344CB8AC3E}">
        <p14:creationId xmlns:p14="http://schemas.microsoft.com/office/powerpoint/2010/main" val="3535505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084CB-216F-0146-BC0C-B43CE82E562D}"/>
              </a:ext>
            </a:extLst>
          </p:cNvPr>
          <p:cNvSpPr>
            <a:spLocks noGrp="1"/>
          </p:cNvSpPr>
          <p:nvPr>
            <p:ph type="title"/>
          </p:nvPr>
        </p:nvSpPr>
        <p:spPr>
          <a:xfrm>
            <a:off x="1990505" y="511938"/>
            <a:ext cx="7729728" cy="1188720"/>
          </a:xfrm>
        </p:spPr>
        <p:txBody>
          <a:bodyPr/>
          <a:lstStyle/>
          <a:p>
            <a:r>
              <a:rPr lang="en-GB" dirty="0"/>
              <a:t>O</a:t>
            </a:r>
            <a:r>
              <a:rPr lang="en-ES" dirty="0"/>
              <a:t>bstacles to pay equity (II)</a:t>
            </a:r>
          </a:p>
        </p:txBody>
      </p:sp>
      <p:sp>
        <p:nvSpPr>
          <p:cNvPr id="3" name="Content Placeholder 2">
            <a:extLst>
              <a:ext uri="{FF2B5EF4-FFF2-40B4-BE49-F238E27FC236}">
                <a16:creationId xmlns:a16="http://schemas.microsoft.com/office/drawing/2014/main" id="{183E7412-D4A2-C241-8A0A-5ABF6224194F}"/>
              </a:ext>
            </a:extLst>
          </p:cNvPr>
          <p:cNvSpPr>
            <a:spLocks noGrp="1"/>
          </p:cNvSpPr>
          <p:nvPr>
            <p:ph idx="1"/>
          </p:nvPr>
        </p:nvSpPr>
        <p:spPr>
          <a:xfrm>
            <a:off x="428988" y="2317834"/>
            <a:ext cx="8208580" cy="4028228"/>
          </a:xfrm>
        </p:spPr>
        <p:txBody>
          <a:bodyPr>
            <a:normAutofit/>
          </a:bodyPr>
          <a:lstStyle/>
          <a:p>
            <a:pPr marL="0" indent="0">
              <a:buNone/>
            </a:pPr>
            <a:r>
              <a:rPr lang="en-ES" dirty="0">
                <a:solidFill>
                  <a:srgbClr val="0070C0"/>
                </a:solidFill>
              </a:rPr>
              <a:t>COLLECTIVE LEVEL:</a:t>
            </a:r>
          </a:p>
          <a:p>
            <a:pPr lvl="1"/>
            <a:r>
              <a:rPr lang="en-ES" sz="1800" dirty="0"/>
              <a:t>Individual equal pay claims don’t trigger structual action</a:t>
            </a:r>
          </a:p>
          <a:p>
            <a:pPr lvl="1"/>
            <a:r>
              <a:rPr lang="en-ES" sz="1800" dirty="0"/>
              <a:t>Lack of employers’ responsibility</a:t>
            </a:r>
          </a:p>
          <a:p>
            <a:pPr lvl="1"/>
            <a:r>
              <a:rPr lang="en-ES" sz="1800" dirty="0"/>
              <a:t>Lack of information and accountability</a:t>
            </a:r>
          </a:p>
          <a:p>
            <a:pPr lvl="1"/>
            <a:r>
              <a:rPr lang="en-ES" sz="1800" dirty="0"/>
              <a:t>Wealth of practices that encourage structural pay inequity</a:t>
            </a:r>
          </a:p>
          <a:p>
            <a:pPr lvl="2">
              <a:buFont typeface="Wingdings" pitchFamily="2" charset="2"/>
              <a:buChar char="ü"/>
            </a:pPr>
            <a:r>
              <a:rPr lang="en-ES" sz="1800" dirty="0"/>
              <a:t>Secrecy around pay (e.g. non-disclosure clauses)</a:t>
            </a:r>
          </a:p>
          <a:p>
            <a:pPr lvl="2">
              <a:buFont typeface="Wingdings" pitchFamily="2" charset="2"/>
              <a:buChar char="ü"/>
            </a:pPr>
            <a:r>
              <a:rPr lang="en-ES" sz="1800" dirty="0"/>
              <a:t>Salary history enquiries</a:t>
            </a:r>
          </a:p>
          <a:p>
            <a:pPr lvl="2">
              <a:buFont typeface="Wingdings" pitchFamily="2" charset="2"/>
              <a:buChar char="ü"/>
            </a:pPr>
            <a:r>
              <a:rPr lang="en-ES" sz="1800" dirty="0"/>
              <a:t>Lack of pay determination politices based on objective gender-neutral criteria</a:t>
            </a:r>
          </a:p>
          <a:p>
            <a:pPr lvl="2">
              <a:buFont typeface="Wingdings" pitchFamily="2" charset="2"/>
              <a:buChar char="ü"/>
            </a:pPr>
            <a:r>
              <a:rPr lang="en-ES" sz="1800" dirty="0">
                <a:solidFill>
                  <a:schemeClr val="accent3">
                    <a:lumMod val="75000"/>
                  </a:schemeClr>
                </a:solidFill>
              </a:rPr>
              <a:t>Working time practices that push women into part-time work &amp; low-paid jobs</a:t>
            </a:r>
          </a:p>
        </p:txBody>
      </p:sp>
      <p:cxnSp>
        <p:nvCxnSpPr>
          <p:cNvPr id="5" name="Straight Arrow Connector 4" descr="Arrow showing the first working time practices that push women into part-time work &amp; low-paid jobs&#10;&#10;">
            <a:extLst>
              <a:ext uri="{FF2B5EF4-FFF2-40B4-BE49-F238E27FC236}">
                <a16:creationId xmlns:a16="http://schemas.microsoft.com/office/drawing/2014/main" id="{94F35B54-D110-0C4E-8A1B-75AEEEB2A48F}"/>
              </a:ext>
            </a:extLst>
          </p:cNvPr>
          <p:cNvCxnSpPr>
            <a:cxnSpLocks/>
            <a:endCxn id="10" idx="1"/>
          </p:cNvCxnSpPr>
          <p:nvPr/>
        </p:nvCxnSpPr>
        <p:spPr>
          <a:xfrm flipV="1">
            <a:off x="8637568" y="3353948"/>
            <a:ext cx="648322" cy="2393148"/>
          </a:xfrm>
          <a:prstGeom prst="straightConnector1">
            <a:avLst/>
          </a:prstGeom>
          <a:ln>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descr="Arrow showing the second working time practices that push women into part-time work &amp; low-paid jobs&#10;&#10;">
            <a:extLst>
              <a:ext uri="{FF2B5EF4-FFF2-40B4-BE49-F238E27FC236}">
                <a16:creationId xmlns:a16="http://schemas.microsoft.com/office/drawing/2014/main" id="{57ED4024-897A-5943-8D20-FA1955AE1848}"/>
              </a:ext>
            </a:extLst>
          </p:cNvPr>
          <p:cNvCxnSpPr>
            <a:cxnSpLocks/>
            <a:endCxn id="11" idx="1"/>
          </p:cNvCxnSpPr>
          <p:nvPr/>
        </p:nvCxnSpPr>
        <p:spPr>
          <a:xfrm flipV="1">
            <a:off x="8637568" y="4213853"/>
            <a:ext cx="616791" cy="1533243"/>
          </a:xfrm>
          <a:prstGeom prst="straightConnector1">
            <a:avLst/>
          </a:prstGeom>
          <a:ln>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descr="Arrow showing the third working time practices that push women into part-time work &amp; low-paid jobs&#10;&#10;">
            <a:extLst>
              <a:ext uri="{FF2B5EF4-FFF2-40B4-BE49-F238E27FC236}">
                <a16:creationId xmlns:a16="http://schemas.microsoft.com/office/drawing/2014/main" id="{8FB1C549-B4DE-1D4D-8BBC-37256E1D0B9D}"/>
              </a:ext>
            </a:extLst>
          </p:cNvPr>
          <p:cNvCxnSpPr>
            <a:cxnSpLocks/>
            <a:endCxn id="12" idx="1"/>
          </p:cNvCxnSpPr>
          <p:nvPr/>
        </p:nvCxnSpPr>
        <p:spPr>
          <a:xfrm flipV="1">
            <a:off x="8637568" y="5219856"/>
            <a:ext cx="648322" cy="527240"/>
          </a:xfrm>
          <a:prstGeom prst="straightConnector1">
            <a:avLst/>
          </a:prstGeom>
          <a:ln>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566A4FA-193E-0040-81A7-BAA4954266F0}"/>
              </a:ext>
            </a:extLst>
          </p:cNvPr>
          <p:cNvSpPr txBox="1"/>
          <p:nvPr/>
        </p:nvSpPr>
        <p:spPr>
          <a:xfrm>
            <a:off x="9285890" y="3030782"/>
            <a:ext cx="2364827" cy="646331"/>
          </a:xfrm>
          <a:prstGeom prst="rect">
            <a:avLst/>
          </a:prstGeom>
          <a:noFill/>
          <a:ln>
            <a:solidFill>
              <a:schemeClr val="accent1">
                <a:lumMod val="75000"/>
              </a:schemeClr>
            </a:solidFill>
          </a:ln>
        </p:spPr>
        <p:txBody>
          <a:bodyPr wrap="square" rtlCol="0">
            <a:spAutoFit/>
          </a:bodyPr>
          <a:lstStyle/>
          <a:p>
            <a:r>
              <a:rPr lang="en-ES" dirty="0"/>
              <a:t>Working-time regulation</a:t>
            </a:r>
          </a:p>
        </p:txBody>
      </p:sp>
      <p:sp>
        <p:nvSpPr>
          <p:cNvPr id="11" name="TextBox 10">
            <a:extLst>
              <a:ext uri="{FF2B5EF4-FFF2-40B4-BE49-F238E27FC236}">
                <a16:creationId xmlns:a16="http://schemas.microsoft.com/office/drawing/2014/main" id="{0F9EE7E1-CD80-F142-BFF9-75634E4D7AEF}"/>
              </a:ext>
            </a:extLst>
          </p:cNvPr>
          <p:cNvSpPr txBox="1"/>
          <p:nvPr/>
        </p:nvSpPr>
        <p:spPr>
          <a:xfrm>
            <a:off x="9254359" y="3752188"/>
            <a:ext cx="2364827" cy="923330"/>
          </a:xfrm>
          <a:prstGeom prst="rect">
            <a:avLst/>
          </a:prstGeom>
          <a:noFill/>
          <a:ln>
            <a:solidFill>
              <a:schemeClr val="accent3"/>
            </a:solidFill>
          </a:ln>
        </p:spPr>
        <p:txBody>
          <a:bodyPr wrap="square" rtlCol="0">
            <a:spAutoFit/>
          </a:bodyPr>
          <a:lstStyle/>
          <a:p>
            <a:r>
              <a:rPr lang="en-ES" dirty="0"/>
              <a:t>Work-life balance and flexible working policies</a:t>
            </a:r>
          </a:p>
        </p:txBody>
      </p:sp>
      <p:sp>
        <p:nvSpPr>
          <p:cNvPr id="12" name="TextBox 11">
            <a:extLst>
              <a:ext uri="{FF2B5EF4-FFF2-40B4-BE49-F238E27FC236}">
                <a16:creationId xmlns:a16="http://schemas.microsoft.com/office/drawing/2014/main" id="{9E1933D3-FF92-1447-B217-972B9D0A7858}"/>
              </a:ext>
            </a:extLst>
          </p:cNvPr>
          <p:cNvSpPr txBox="1"/>
          <p:nvPr/>
        </p:nvSpPr>
        <p:spPr>
          <a:xfrm>
            <a:off x="9285890" y="4758191"/>
            <a:ext cx="2333296" cy="923330"/>
          </a:xfrm>
          <a:prstGeom prst="rect">
            <a:avLst/>
          </a:prstGeom>
          <a:noFill/>
          <a:ln>
            <a:solidFill>
              <a:schemeClr val="accent3"/>
            </a:solidFill>
          </a:ln>
        </p:spPr>
        <p:txBody>
          <a:bodyPr wrap="square" rtlCol="0">
            <a:spAutoFit/>
          </a:bodyPr>
          <a:lstStyle/>
          <a:p>
            <a:r>
              <a:rPr lang="en-ES" dirty="0"/>
              <a:t>Availability of diverse </a:t>
            </a:r>
          </a:p>
          <a:p>
            <a:r>
              <a:rPr lang="en-GB" dirty="0"/>
              <a:t>c</a:t>
            </a:r>
            <a:r>
              <a:rPr lang="en-ES" dirty="0"/>
              <a:t>hild care and adult care options</a:t>
            </a:r>
          </a:p>
        </p:txBody>
      </p:sp>
      <p:cxnSp>
        <p:nvCxnSpPr>
          <p:cNvPr id="14" name="Straight Arrow Connector 13" descr="Arrow showing the fourth working time practices that push women into part-time work &amp; low-paid jobs&#10;&#10;">
            <a:extLst>
              <a:ext uri="{FF2B5EF4-FFF2-40B4-BE49-F238E27FC236}">
                <a16:creationId xmlns:a16="http://schemas.microsoft.com/office/drawing/2014/main" id="{521A2FB6-6DC4-5F48-9EF6-51877D3ECF86}"/>
              </a:ext>
            </a:extLst>
          </p:cNvPr>
          <p:cNvCxnSpPr>
            <a:cxnSpLocks/>
            <a:endCxn id="15" idx="1"/>
          </p:cNvCxnSpPr>
          <p:nvPr/>
        </p:nvCxnSpPr>
        <p:spPr>
          <a:xfrm>
            <a:off x="8637568" y="5747096"/>
            <a:ext cx="648322" cy="311021"/>
          </a:xfrm>
          <a:prstGeom prst="straightConnector1">
            <a:avLst/>
          </a:prstGeom>
          <a:ln>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E835246-B1F6-9C44-A663-32CFA518352D}"/>
              </a:ext>
            </a:extLst>
          </p:cNvPr>
          <p:cNvSpPr txBox="1"/>
          <p:nvPr/>
        </p:nvSpPr>
        <p:spPr>
          <a:xfrm>
            <a:off x="9285890" y="5734951"/>
            <a:ext cx="2270233" cy="646331"/>
          </a:xfrm>
          <a:prstGeom prst="rect">
            <a:avLst/>
          </a:prstGeom>
          <a:noFill/>
          <a:ln>
            <a:solidFill>
              <a:schemeClr val="accent3"/>
            </a:solidFill>
          </a:ln>
        </p:spPr>
        <p:txBody>
          <a:bodyPr wrap="square" rtlCol="0">
            <a:spAutoFit/>
          </a:bodyPr>
          <a:lstStyle/>
          <a:p>
            <a:r>
              <a:rPr lang="en-ES" dirty="0"/>
              <a:t>Minimum and living wage regulation</a:t>
            </a:r>
          </a:p>
        </p:txBody>
      </p:sp>
      <p:sp>
        <p:nvSpPr>
          <p:cNvPr id="4" name="TextBox 3">
            <a:extLst>
              <a:ext uri="{FF2B5EF4-FFF2-40B4-BE49-F238E27FC236}">
                <a16:creationId xmlns:a16="http://schemas.microsoft.com/office/drawing/2014/main" id="{38EB35FD-5217-0F4A-BFEB-BE910F1239F9}"/>
              </a:ext>
            </a:extLst>
          </p:cNvPr>
          <p:cNvSpPr txBox="1"/>
          <p:nvPr/>
        </p:nvSpPr>
        <p:spPr>
          <a:xfrm>
            <a:off x="831951" y="6196616"/>
            <a:ext cx="7402653"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ES" dirty="0">
                <a:sym typeface="Wingdings" pitchFamily="2" charset="2"/>
              </a:rPr>
              <a:t>Info. Assymetries + Regulatory failure = Market failure</a:t>
            </a:r>
            <a:endParaRPr lang="en-ES" dirty="0"/>
          </a:p>
        </p:txBody>
      </p:sp>
    </p:spTree>
    <p:extLst>
      <p:ext uri="{BB962C8B-B14F-4D97-AF65-F5344CB8AC3E}">
        <p14:creationId xmlns:p14="http://schemas.microsoft.com/office/powerpoint/2010/main" val="3653184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5"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F653-DDFF-404F-B09E-9FBB47FF0AB7}"/>
              </a:ext>
            </a:extLst>
          </p:cNvPr>
          <p:cNvSpPr>
            <a:spLocks noGrp="1"/>
          </p:cNvSpPr>
          <p:nvPr>
            <p:ph type="title"/>
          </p:nvPr>
        </p:nvSpPr>
        <p:spPr>
          <a:xfrm>
            <a:off x="2231135" y="382936"/>
            <a:ext cx="7729728" cy="707923"/>
          </a:xfrm>
        </p:spPr>
        <p:txBody>
          <a:bodyPr>
            <a:normAutofit fontScale="90000"/>
          </a:bodyPr>
          <a:lstStyle/>
          <a:p>
            <a:r>
              <a:rPr lang="en-ES" dirty="0"/>
              <a:t>Dir. </a:t>
            </a:r>
            <a:r>
              <a:rPr lang="en-GB" dirty="0"/>
              <a:t>P</a:t>
            </a:r>
            <a:r>
              <a:rPr lang="en-ES" dirty="0"/>
              <a:t>roposal: key measures</a:t>
            </a:r>
          </a:p>
        </p:txBody>
      </p:sp>
      <p:graphicFrame>
        <p:nvGraphicFramePr>
          <p:cNvPr id="4" name="Google Shape;120;p3">
            <a:extLst>
              <a:ext uri="{FF2B5EF4-FFF2-40B4-BE49-F238E27FC236}">
                <a16:creationId xmlns:a16="http://schemas.microsoft.com/office/drawing/2014/main" id="{A981E805-331B-2B4D-A9C9-21245AF6C4F8}"/>
              </a:ext>
            </a:extLst>
          </p:cNvPr>
          <p:cNvGraphicFramePr>
            <a:graphicFrameLocks noGrp="1"/>
          </p:cNvGraphicFramePr>
          <p:nvPr>
            <p:ph idx="1"/>
            <p:extLst>
              <p:ext uri="{D42A27DB-BD31-4B8C-83A1-F6EECF244321}">
                <p14:modId xmlns:p14="http://schemas.microsoft.com/office/powerpoint/2010/main" val="3337435320"/>
              </p:ext>
            </p:extLst>
          </p:nvPr>
        </p:nvGraphicFramePr>
        <p:xfrm>
          <a:off x="794049" y="1368891"/>
          <a:ext cx="7243046" cy="5029371"/>
        </p:xfrm>
        <a:graphic>
          <a:graphicData uri="http://schemas.openxmlformats.org/drawingml/2006/table">
            <a:tbl>
              <a:tblPr firstRow="1">
                <a:noFill/>
              </a:tblPr>
              <a:tblGrid>
                <a:gridCol w="7243046">
                  <a:extLst>
                    <a:ext uri="{9D8B030D-6E8A-4147-A177-3AD203B41FA5}">
                      <a16:colId xmlns:a16="http://schemas.microsoft.com/office/drawing/2014/main" val="20001"/>
                    </a:ext>
                  </a:extLst>
                </a:gridCol>
              </a:tblGrid>
              <a:tr h="731691">
                <a:tc>
                  <a:txBody>
                    <a:bodyPr/>
                    <a:lstStyle/>
                    <a:p>
                      <a:pPr marL="0" marR="0" lvl="0" indent="0" algn="ctr" rtl="0">
                        <a:spcBef>
                          <a:spcPts val="0"/>
                        </a:spcBef>
                        <a:spcAft>
                          <a:spcPts val="0"/>
                        </a:spcAft>
                        <a:buNone/>
                      </a:pPr>
                      <a:r>
                        <a:rPr lang="en-ES" sz="1600" b="1" u="none" strike="noStrike" cap="none" dirty="0">
                          <a:latin typeface="Calibri"/>
                          <a:ea typeface="Calibri"/>
                          <a:cs typeface="Calibri"/>
                          <a:sym typeface="Calibri"/>
                        </a:rPr>
                        <a:t>EU Directive Proposal - </a:t>
                      </a:r>
                      <a:r>
                        <a:rPr lang="en-ES" sz="1800" b="0" u="none" strike="noStrike" cap="none" dirty="0">
                          <a:latin typeface="Calibri"/>
                          <a:ea typeface="Calibri"/>
                          <a:cs typeface="Calibri"/>
                          <a:sym typeface="Calibri"/>
                        </a:rPr>
                        <a:t>COM(</a:t>
                      </a:r>
                      <a:r>
                        <a:rPr lang="en-ES" sz="1800" b="1" u="none" strike="noStrike" cap="none" dirty="0">
                          <a:latin typeface="Calibri"/>
                          <a:ea typeface="Calibri"/>
                          <a:cs typeface="Calibri"/>
                          <a:sym typeface="Calibri"/>
                        </a:rPr>
                        <a:t>2021</a:t>
                      </a:r>
                      <a:r>
                        <a:rPr lang="en-ES" sz="1800" b="0" u="none" strike="noStrike" cap="none" dirty="0">
                          <a:latin typeface="Calibri"/>
                          <a:ea typeface="Calibri"/>
                          <a:cs typeface="Calibri"/>
                          <a:sym typeface="Calibri"/>
                        </a:rPr>
                        <a:t>) 93 final</a:t>
                      </a:r>
                      <a:endParaRPr dirty="0"/>
                    </a:p>
                    <a:p>
                      <a:pPr marL="0" marR="0" lvl="0" indent="0" algn="ctr" rtl="0">
                        <a:spcBef>
                          <a:spcPts val="0"/>
                        </a:spcBef>
                        <a:spcAft>
                          <a:spcPts val="0"/>
                        </a:spcAft>
                        <a:buNone/>
                      </a:pPr>
                      <a:r>
                        <a:rPr lang="en-ES" sz="1600" b="0" u="none" strike="noStrike" cap="none" dirty="0">
                          <a:latin typeface="Calibri"/>
                          <a:ea typeface="Calibri"/>
                          <a:cs typeface="Calibri"/>
                          <a:sym typeface="Calibri"/>
                        </a:rPr>
                        <a:t>(to strengthen the application of the principle of equal pay through pay transparency</a:t>
                      </a:r>
                      <a:endParaRPr sz="1600" b="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solidFill>
                      <a:srgbClr val="C9C9C9"/>
                    </a:solidFill>
                  </a:tcPr>
                </a:tc>
                <a:extLst>
                  <a:ext uri="{0D108BD9-81ED-4DB2-BD59-A6C34878D82A}">
                    <a16:rowId xmlns:a16="http://schemas.microsoft.com/office/drawing/2014/main" val="10000"/>
                  </a:ext>
                </a:extLst>
              </a:tr>
              <a:tr h="3090450">
                <a:tc>
                  <a:txBody>
                    <a:bodyPr/>
                    <a:lstStyle/>
                    <a:p>
                      <a:pPr marL="0" marR="0" lvl="0" indent="0" algn="just" rtl="0">
                        <a:spcBef>
                          <a:spcPts val="0"/>
                        </a:spcBef>
                        <a:spcAft>
                          <a:spcPts val="0"/>
                        </a:spcAft>
                        <a:buNone/>
                      </a:pPr>
                      <a:r>
                        <a:rPr lang="en-ES" sz="1800" dirty="0">
                          <a:latin typeface="Calibri"/>
                          <a:ea typeface="Calibri"/>
                          <a:cs typeface="Calibri"/>
                          <a:sym typeface="Calibri"/>
                        </a:rPr>
                        <a:t>-</a:t>
                      </a:r>
                      <a:r>
                        <a:rPr lang="en-ES" sz="1800" b="1" dirty="0">
                          <a:latin typeface="Calibri"/>
                          <a:ea typeface="Calibri"/>
                          <a:cs typeface="Calibri"/>
                          <a:sym typeface="Calibri"/>
                        </a:rPr>
                        <a:t>Individual transparency measures – ALL employers:</a:t>
                      </a:r>
                      <a:endParaRPr sz="1800" dirty="0">
                        <a:latin typeface="Calibri"/>
                        <a:ea typeface="Calibri"/>
                        <a:cs typeface="Calibri"/>
                        <a:sym typeface="Calibri"/>
                      </a:endParaRPr>
                    </a:p>
                    <a:p>
                      <a:pPr marL="0" marR="0" lvl="0" indent="0" algn="just" rtl="0">
                        <a:spcBef>
                          <a:spcPts val="0"/>
                        </a:spcBef>
                        <a:spcAft>
                          <a:spcPts val="0"/>
                        </a:spcAft>
                        <a:buNone/>
                      </a:pPr>
                      <a:r>
                        <a:rPr lang="en-ES" sz="1800" b="1" dirty="0">
                          <a:solidFill>
                            <a:srgbClr val="0070C0"/>
                          </a:solidFill>
                          <a:latin typeface="Calibri"/>
                          <a:ea typeface="Calibri"/>
                          <a:cs typeface="Calibri"/>
                          <a:sym typeface="Calibri"/>
                        </a:rPr>
                        <a:t>+During recruitment:</a:t>
                      </a:r>
                    </a:p>
                    <a:p>
                      <a:pPr marL="342900" marR="0" lvl="0" indent="-342900" algn="just" rtl="0">
                        <a:spcBef>
                          <a:spcPts val="0"/>
                        </a:spcBef>
                        <a:spcAft>
                          <a:spcPts val="0"/>
                        </a:spcAft>
                        <a:buAutoNum type="arabicPeriod"/>
                      </a:pPr>
                      <a:r>
                        <a:rPr lang="en-ES" sz="1800" dirty="0">
                          <a:latin typeface="Calibri"/>
                          <a:ea typeface="Calibri"/>
                          <a:cs typeface="Calibri"/>
                          <a:sym typeface="Calibri"/>
                        </a:rPr>
                        <a:t>Ban of salary history enquiries</a:t>
                      </a:r>
                    </a:p>
                    <a:p>
                      <a:pPr marL="342900" marR="0" lvl="0" indent="-342900" algn="just" rtl="0">
                        <a:spcBef>
                          <a:spcPts val="0"/>
                        </a:spcBef>
                        <a:spcAft>
                          <a:spcPts val="0"/>
                        </a:spcAft>
                        <a:buAutoNum type="arabicPeriod"/>
                      </a:pPr>
                      <a:r>
                        <a:rPr lang="en-ES" sz="1800" dirty="0">
                          <a:latin typeface="Calibri"/>
                          <a:ea typeface="Calibri"/>
                          <a:cs typeface="Calibri"/>
                          <a:sym typeface="Calibri"/>
                        </a:rPr>
                        <a:t>Duty to provide salary range</a:t>
                      </a:r>
                    </a:p>
                    <a:p>
                      <a:pPr marL="0" marR="0" lvl="0" indent="0" algn="just" rtl="0">
                        <a:spcBef>
                          <a:spcPts val="0"/>
                        </a:spcBef>
                        <a:spcAft>
                          <a:spcPts val="0"/>
                        </a:spcAft>
                        <a:buNone/>
                      </a:pPr>
                      <a:endParaRPr lang="en-ES" sz="1000" dirty="0">
                        <a:latin typeface="Calibri"/>
                        <a:ea typeface="Calibri"/>
                        <a:cs typeface="Calibri"/>
                        <a:sym typeface="Calibri"/>
                      </a:endParaRPr>
                    </a:p>
                    <a:p>
                      <a:pPr marL="0" marR="0" lvl="0" indent="0" algn="just" rtl="0">
                        <a:spcBef>
                          <a:spcPts val="0"/>
                        </a:spcBef>
                        <a:spcAft>
                          <a:spcPts val="0"/>
                        </a:spcAft>
                        <a:buNone/>
                      </a:pPr>
                      <a:r>
                        <a:rPr lang="en-ES" sz="1800" b="1" dirty="0">
                          <a:solidFill>
                            <a:srgbClr val="0070C0"/>
                          </a:solidFill>
                          <a:latin typeface="Calibri"/>
                          <a:ea typeface="Calibri"/>
                          <a:cs typeface="Calibri"/>
                          <a:sym typeface="Calibri"/>
                        </a:rPr>
                        <a:t>+During the employment relationship:</a:t>
                      </a:r>
                    </a:p>
                    <a:p>
                      <a:pPr marL="0" marR="0" lvl="0" indent="0" algn="just" rtl="0">
                        <a:spcBef>
                          <a:spcPts val="0"/>
                        </a:spcBef>
                        <a:spcAft>
                          <a:spcPts val="0"/>
                        </a:spcAft>
                        <a:buNone/>
                      </a:pPr>
                      <a:r>
                        <a:rPr lang="en-ES" sz="1800" dirty="0">
                          <a:latin typeface="Calibri"/>
                          <a:ea typeface="Calibri"/>
                          <a:cs typeface="Calibri"/>
                          <a:sym typeface="Calibri"/>
                        </a:rPr>
                        <a:t>1. Right to pay information</a:t>
                      </a:r>
                      <a:endParaRPr sz="1800" dirty="0"/>
                    </a:p>
                    <a:p>
                      <a:pPr marL="0" marR="0" lvl="0" indent="0" algn="just" rtl="0">
                        <a:spcBef>
                          <a:spcPts val="0"/>
                        </a:spcBef>
                        <a:spcAft>
                          <a:spcPts val="0"/>
                        </a:spcAft>
                        <a:buNone/>
                      </a:pPr>
                      <a:endParaRPr sz="1000" dirty="0">
                        <a:latin typeface="Calibri"/>
                        <a:ea typeface="Calibri"/>
                        <a:cs typeface="Calibri"/>
                        <a:sym typeface="Calibri"/>
                      </a:endParaRPr>
                    </a:p>
                    <a:p>
                      <a:pPr marL="0" marR="0" lvl="0" indent="0" algn="just" rtl="0">
                        <a:spcBef>
                          <a:spcPts val="0"/>
                        </a:spcBef>
                        <a:spcAft>
                          <a:spcPts val="0"/>
                        </a:spcAft>
                        <a:buNone/>
                      </a:pPr>
                      <a:r>
                        <a:rPr lang="en-ES" sz="1800" b="1" dirty="0">
                          <a:latin typeface="Calibri"/>
                          <a:ea typeface="Calibri"/>
                          <a:cs typeface="Calibri"/>
                          <a:sym typeface="Calibri"/>
                        </a:rPr>
                        <a:t>-Collective transparency measures - </a:t>
                      </a:r>
                      <a:r>
                        <a:rPr lang="en-ES" sz="1800" b="0" dirty="0">
                          <a:latin typeface="Calibri"/>
                          <a:ea typeface="Calibri"/>
                          <a:cs typeface="Calibri"/>
                          <a:sym typeface="Calibri"/>
                        </a:rPr>
                        <a:t>Employers with </a:t>
                      </a:r>
                      <a:r>
                        <a:rPr lang="en-ES" sz="1800" b="1" u="none" dirty="0">
                          <a:latin typeface="Calibri"/>
                          <a:ea typeface="Calibri"/>
                          <a:cs typeface="Calibri"/>
                          <a:sym typeface="Calibri"/>
                        </a:rPr>
                        <a:t>250+ </a:t>
                      </a:r>
                      <a:r>
                        <a:rPr lang="es-ES" sz="1800" b="1" dirty="0" err="1">
                          <a:latin typeface="Calibri"/>
                          <a:ea typeface="Calibri"/>
                          <a:cs typeface="Calibri"/>
                          <a:sym typeface="Calibri"/>
                        </a:rPr>
                        <a:t>workers</a:t>
                      </a:r>
                      <a:r>
                        <a:rPr lang="es-ES" sz="1800" b="1" dirty="0">
                          <a:latin typeface="Calibri"/>
                          <a:ea typeface="Calibri"/>
                          <a:cs typeface="Calibri"/>
                          <a:sym typeface="Calibri"/>
                        </a:rPr>
                        <a:t>:</a:t>
                      </a:r>
                      <a:endParaRPr sz="1800" b="1" dirty="0"/>
                    </a:p>
                    <a:p>
                      <a:pPr marL="0" marR="0" lvl="0" indent="0" algn="just" rtl="0">
                        <a:spcBef>
                          <a:spcPts val="0"/>
                        </a:spcBef>
                        <a:spcAft>
                          <a:spcPts val="0"/>
                        </a:spcAft>
                        <a:buClr>
                          <a:schemeClr val="accent1"/>
                        </a:buClr>
                        <a:buSzPts val="1600"/>
                        <a:buFont typeface="Arial"/>
                        <a:buNone/>
                      </a:pPr>
                      <a:r>
                        <a:rPr lang="en-ES" sz="1800" b="1" i="0" dirty="0">
                          <a:solidFill>
                            <a:srgbClr val="0070C0"/>
                          </a:solidFill>
                          <a:latin typeface="Calibri"/>
                          <a:ea typeface="Calibri"/>
                          <a:cs typeface="Calibri"/>
                          <a:sym typeface="Calibri"/>
                        </a:rPr>
                        <a:t>+Public </a:t>
                      </a:r>
                      <a:r>
                        <a:rPr lang="en-ES" sz="1800" dirty="0">
                          <a:latin typeface="Calibri"/>
                          <a:ea typeface="Calibri"/>
                          <a:cs typeface="Calibri"/>
                          <a:sym typeface="Calibri"/>
                        </a:rPr>
                        <a:t>reporting of pay aggregated data by gender </a:t>
                      </a:r>
                      <a:endParaRPr sz="1800" dirty="0">
                        <a:latin typeface="Calibri"/>
                        <a:ea typeface="Calibri"/>
                        <a:cs typeface="Calibri"/>
                        <a:sym typeface="Calibri"/>
                      </a:endParaRPr>
                    </a:p>
                    <a:p>
                      <a:pPr marL="0" marR="0" lvl="0" indent="0" algn="just" rtl="0">
                        <a:spcBef>
                          <a:spcPts val="0"/>
                        </a:spcBef>
                        <a:spcAft>
                          <a:spcPts val="0"/>
                        </a:spcAft>
                        <a:buNone/>
                      </a:pPr>
                      <a:r>
                        <a:rPr lang="en-ES" sz="1800" b="1" i="0" dirty="0">
                          <a:solidFill>
                            <a:srgbClr val="0070C0"/>
                          </a:solidFill>
                          <a:latin typeface="Calibri"/>
                          <a:ea typeface="Calibri"/>
                          <a:cs typeface="Calibri"/>
                          <a:sym typeface="Calibri"/>
                        </a:rPr>
                        <a:t>+Internal</a:t>
                      </a:r>
                      <a:r>
                        <a:rPr lang="en-ES" sz="1800" i="0" dirty="0">
                          <a:solidFill>
                            <a:srgbClr val="0070C0"/>
                          </a:solidFill>
                          <a:latin typeface="Calibri"/>
                          <a:ea typeface="Calibri"/>
                          <a:cs typeface="Calibri"/>
                          <a:sym typeface="Calibri"/>
                        </a:rPr>
                        <a:t> </a:t>
                      </a:r>
                      <a:r>
                        <a:rPr lang="en-ES" sz="1800" dirty="0">
                          <a:latin typeface="Calibri"/>
                          <a:ea typeface="Calibri"/>
                          <a:cs typeface="Calibri"/>
                          <a:sym typeface="Calibri"/>
                        </a:rPr>
                        <a:t>reporting of pay gaps by gender ‘by categories of workers’</a:t>
                      </a:r>
                    </a:p>
                    <a:p>
                      <a:pPr marL="0" marR="0" lvl="0" indent="0" algn="just" rtl="0">
                        <a:spcBef>
                          <a:spcPts val="0"/>
                        </a:spcBef>
                        <a:spcAft>
                          <a:spcPts val="0"/>
                        </a:spcAft>
                        <a:buNone/>
                      </a:pPr>
                      <a:r>
                        <a:rPr lang="en-ES" sz="1800" b="1" dirty="0">
                          <a:solidFill>
                            <a:srgbClr val="0070C0"/>
                          </a:solidFill>
                          <a:latin typeface="Calibri"/>
                          <a:ea typeface="Calibri"/>
                          <a:cs typeface="Calibri"/>
                          <a:sym typeface="Calibri"/>
                        </a:rPr>
                        <a:t>+Joint pay reports +  duty to take action to address gaps</a:t>
                      </a:r>
                    </a:p>
                    <a:p>
                      <a:pPr marL="0" marR="0" lvl="0" indent="0" algn="just" rtl="0">
                        <a:spcBef>
                          <a:spcPts val="0"/>
                        </a:spcBef>
                        <a:spcAft>
                          <a:spcPts val="0"/>
                        </a:spcAft>
                        <a:buNone/>
                      </a:pPr>
                      <a:endParaRPr lang="en-ES" sz="1000" dirty="0">
                        <a:latin typeface="Calibri"/>
                        <a:ea typeface="Calibri"/>
                        <a:cs typeface="Calibri"/>
                        <a:sym typeface="Calibri"/>
                      </a:endParaRPr>
                    </a:p>
                    <a:p>
                      <a:pPr marL="0" marR="0" lvl="0" indent="0" algn="just" rtl="0">
                        <a:spcBef>
                          <a:spcPts val="0"/>
                        </a:spcBef>
                        <a:spcAft>
                          <a:spcPts val="0"/>
                        </a:spcAft>
                        <a:buNone/>
                      </a:pPr>
                      <a:r>
                        <a:rPr lang="en-ES" sz="1800" b="1" dirty="0">
                          <a:latin typeface="Calibri"/>
                          <a:ea typeface="Calibri"/>
                          <a:cs typeface="Calibri"/>
                          <a:sym typeface="Calibri"/>
                        </a:rPr>
                        <a:t>-Other measures:</a:t>
                      </a:r>
                    </a:p>
                    <a:p>
                      <a:pPr marL="0" marR="0" lvl="0" indent="0" algn="just" rtl="0">
                        <a:spcBef>
                          <a:spcPts val="0"/>
                        </a:spcBef>
                        <a:spcAft>
                          <a:spcPts val="0"/>
                        </a:spcAft>
                        <a:buNone/>
                      </a:pPr>
                      <a:r>
                        <a:rPr lang="es-ES" sz="1800" b="1" dirty="0">
                          <a:solidFill>
                            <a:srgbClr val="0070C0"/>
                          </a:solidFill>
                          <a:latin typeface="Calibri"/>
                          <a:ea typeface="Calibri"/>
                          <a:cs typeface="Calibri"/>
                          <a:sym typeface="Calibri"/>
                        </a:rPr>
                        <a:t>+</a:t>
                      </a:r>
                      <a:r>
                        <a:rPr lang="es-ES" sz="1800" b="1" dirty="0" err="1">
                          <a:solidFill>
                            <a:srgbClr val="0070C0"/>
                          </a:solidFill>
                          <a:latin typeface="Calibri"/>
                          <a:ea typeface="Calibri"/>
                          <a:cs typeface="Calibri"/>
                          <a:sym typeface="Calibri"/>
                        </a:rPr>
                        <a:t>Clarifying</a:t>
                      </a:r>
                      <a:r>
                        <a:rPr lang="es-ES" sz="1800" b="1" dirty="0">
                          <a:solidFill>
                            <a:srgbClr val="0070C0"/>
                          </a:solidFill>
                          <a:latin typeface="Calibri"/>
                          <a:ea typeface="Calibri"/>
                          <a:cs typeface="Calibri"/>
                          <a:sym typeface="Calibri"/>
                        </a:rPr>
                        <a:t> </a:t>
                      </a:r>
                      <a:r>
                        <a:rPr lang="es-ES" sz="1800" b="1" dirty="0" err="1">
                          <a:solidFill>
                            <a:srgbClr val="0070C0"/>
                          </a:solidFill>
                          <a:latin typeface="Calibri"/>
                          <a:ea typeface="Calibri"/>
                          <a:cs typeface="Calibri"/>
                          <a:sym typeface="Calibri"/>
                        </a:rPr>
                        <a:t>concepts</a:t>
                      </a:r>
                      <a:endParaRPr lang="es-ES" sz="1800" b="1" dirty="0">
                        <a:solidFill>
                          <a:srgbClr val="0070C0"/>
                        </a:solidFill>
                        <a:latin typeface="Calibri"/>
                        <a:ea typeface="Calibri"/>
                        <a:cs typeface="Calibri"/>
                        <a:sym typeface="Calibri"/>
                      </a:endParaRPr>
                    </a:p>
                    <a:p>
                      <a:pPr marL="0" marR="0" lvl="0" indent="0" algn="just" rtl="0">
                        <a:spcBef>
                          <a:spcPts val="0"/>
                        </a:spcBef>
                        <a:spcAft>
                          <a:spcPts val="0"/>
                        </a:spcAft>
                        <a:buNone/>
                      </a:pPr>
                      <a:r>
                        <a:rPr lang="es-ES" sz="1800" b="1" dirty="0">
                          <a:solidFill>
                            <a:srgbClr val="0070C0"/>
                          </a:solidFill>
                          <a:latin typeface="Calibri"/>
                          <a:ea typeface="Calibri"/>
                          <a:cs typeface="Calibri"/>
                          <a:sym typeface="Calibri"/>
                        </a:rPr>
                        <a:t>+</a:t>
                      </a:r>
                      <a:r>
                        <a:rPr lang="es-ES" sz="1800" b="1" dirty="0" err="1">
                          <a:solidFill>
                            <a:srgbClr val="0070C0"/>
                          </a:solidFill>
                          <a:latin typeface="Calibri"/>
                          <a:ea typeface="Calibri"/>
                          <a:cs typeface="Calibri"/>
                          <a:sym typeface="Calibri"/>
                        </a:rPr>
                        <a:t>Improving</a:t>
                      </a:r>
                      <a:r>
                        <a:rPr lang="es-ES" sz="1800" b="1" dirty="0">
                          <a:solidFill>
                            <a:srgbClr val="0070C0"/>
                          </a:solidFill>
                          <a:latin typeface="Calibri"/>
                          <a:ea typeface="Calibri"/>
                          <a:cs typeface="Calibri"/>
                          <a:sym typeface="Calibri"/>
                        </a:rPr>
                        <a:t> </a:t>
                      </a:r>
                      <a:r>
                        <a:rPr lang="es-ES" sz="1800" b="1" dirty="0" err="1">
                          <a:solidFill>
                            <a:srgbClr val="0070C0"/>
                          </a:solidFill>
                          <a:latin typeface="Calibri"/>
                          <a:ea typeface="Calibri"/>
                          <a:cs typeface="Calibri"/>
                          <a:sym typeface="Calibri"/>
                        </a:rPr>
                        <a:t>access</a:t>
                      </a:r>
                      <a:r>
                        <a:rPr lang="es-ES" sz="1800" b="1" dirty="0">
                          <a:solidFill>
                            <a:srgbClr val="0070C0"/>
                          </a:solidFill>
                          <a:latin typeface="Calibri"/>
                          <a:ea typeface="Calibri"/>
                          <a:cs typeface="Calibri"/>
                          <a:sym typeface="Calibri"/>
                        </a:rPr>
                        <a:t> to </a:t>
                      </a:r>
                      <a:r>
                        <a:rPr lang="es-ES" sz="1800" b="1" dirty="0" err="1">
                          <a:solidFill>
                            <a:srgbClr val="0070C0"/>
                          </a:solidFill>
                          <a:latin typeface="Calibri"/>
                          <a:ea typeface="Calibri"/>
                          <a:cs typeface="Calibri"/>
                          <a:sym typeface="Calibri"/>
                        </a:rPr>
                        <a:t>justice</a:t>
                      </a:r>
                      <a:endParaRPr lang="es-ES" sz="1800" b="1" dirty="0">
                        <a:solidFill>
                          <a:srgbClr val="0070C0"/>
                        </a:solidFill>
                        <a:latin typeface="Calibri"/>
                        <a:ea typeface="Calibri"/>
                        <a:cs typeface="Calibri"/>
                        <a:sym typeface="Calibri"/>
                      </a:endParaRPr>
                    </a:p>
                    <a:p>
                      <a:pPr marL="0" marR="0" lvl="0" indent="0" algn="just" rtl="0">
                        <a:spcBef>
                          <a:spcPts val="0"/>
                        </a:spcBef>
                        <a:spcAft>
                          <a:spcPts val="0"/>
                        </a:spcAft>
                        <a:buNone/>
                      </a:pPr>
                      <a:r>
                        <a:rPr lang="es-ES" sz="1800" b="1" dirty="0">
                          <a:solidFill>
                            <a:srgbClr val="0070C0"/>
                          </a:solidFill>
                          <a:latin typeface="Calibri"/>
                          <a:ea typeface="Calibri"/>
                          <a:cs typeface="Calibri"/>
                          <a:sym typeface="Calibri"/>
                        </a:rPr>
                        <a:t>+</a:t>
                      </a:r>
                      <a:r>
                        <a:rPr lang="es-ES" sz="1800" b="1" dirty="0" err="1">
                          <a:solidFill>
                            <a:srgbClr val="0070C0"/>
                          </a:solidFill>
                          <a:latin typeface="Calibri"/>
                          <a:ea typeface="Calibri"/>
                          <a:cs typeface="Calibri"/>
                          <a:sym typeface="Calibri"/>
                        </a:rPr>
                        <a:t>Improving</a:t>
                      </a:r>
                      <a:r>
                        <a:rPr lang="es-ES" sz="1800" b="1" dirty="0">
                          <a:solidFill>
                            <a:srgbClr val="0070C0"/>
                          </a:solidFill>
                          <a:latin typeface="Calibri"/>
                          <a:ea typeface="Calibri"/>
                          <a:cs typeface="Calibri"/>
                          <a:sym typeface="Calibri"/>
                        </a:rPr>
                        <a:t> </a:t>
                      </a:r>
                      <a:r>
                        <a:rPr lang="es-ES" sz="1800" b="1" dirty="0" err="1">
                          <a:solidFill>
                            <a:srgbClr val="0070C0"/>
                          </a:solidFill>
                          <a:latin typeface="Calibri"/>
                          <a:ea typeface="Calibri"/>
                          <a:cs typeface="Calibri"/>
                          <a:sym typeface="Calibri"/>
                        </a:rPr>
                        <a:t>enforcement</a:t>
                      </a:r>
                      <a:r>
                        <a:rPr lang="es-ES" sz="1800" b="1" dirty="0">
                          <a:solidFill>
                            <a:srgbClr val="0070C0"/>
                          </a:solidFill>
                          <a:latin typeface="Calibri"/>
                          <a:ea typeface="Calibri"/>
                          <a:cs typeface="Calibri"/>
                          <a:sym typeface="Calibri"/>
                        </a:rPr>
                        <a:t> </a:t>
                      </a:r>
                      <a:endParaRPr sz="1800" b="1" dirty="0">
                        <a:solidFill>
                          <a:srgbClr val="0070C0"/>
                        </a:solidFill>
                        <a:latin typeface="Calibri"/>
                        <a:ea typeface="Calibri"/>
                        <a:cs typeface="Calibri"/>
                        <a:sym typeface="Calibri"/>
                      </a:endParaRPr>
                    </a:p>
                  </a:txBody>
                  <a:tcPr marL="68575" marR="68575" marT="0" marB="0">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cxnSp>
        <p:nvCxnSpPr>
          <p:cNvPr id="6" name="Straight Arrow Connector 5" descr="Arrow showing a link between the element and Equality Bodies&#10;">
            <a:extLst>
              <a:ext uri="{FF2B5EF4-FFF2-40B4-BE49-F238E27FC236}">
                <a16:creationId xmlns:a16="http://schemas.microsoft.com/office/drawing/2014/main" id="{BDD736B8-1620-D948-8F4A-B28BC1C8E841}"/>
              </a:ext>
            </a:extLst>
          </p:cNvPr>
          <p:cNvCxnSpPr>
            <a:cxnSpLocks/>
          </p:cNvCxnSpPr>
          <p:nvPr/>
        </p:nvCxnSpPr>
        <p:spPr>
          <a:xfrm>
            <a:off x="3771900" y="3753853"/>
            <a:ext cx="5357813" cy="519184"/>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7" name="Straight Arrow Connector 6" descr="Arrow showing a link between the element and Equality Bodies&#10;">
            <a:extLst>
              <a:ext uri="{FF2B5EF4-FFF2-40B4-BE49-F238E27FC236}">
                <a16:creationId xmlns:a16="http://schemas.microsoft.com/office/drawing/2014/main" id="{731ED09A-41C5-E94A-8774-2029E1AB2C43}"/>
              </a:ext>
            </a:extLst>
          </p:cNvPr>
          <p:cNvCxnSpPr>
            <a:cxnSpLocks/>
          </p:cNvCxnSpPr>
          <p:nvPr/>
        </p:nvCxnSpPr>
        <p:spPr>
          <a:xfrm flipV="1">
            <a:off x="7251032" y="4429124"/>
            <a:ext cx="1878681" cy="121946"/>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10" name="Straight Arrow Connector 9" descr="Arrow showing a link between the element and Equality Bodies&#10;">
            <a:extLst>
              <a:ext uri="{FF2B5EF4-FFF2-40B4-BE49-F238E27FC236}">
                <a16:creationId xmlns:a16="http://schemas.microsoft.com/office/drawing/2014/main" id="{4E8E1032-E00F-DA45-9BE4-3E9EC1895B52}"/>
              </a:ext>
            </a:extLst>
          </p:cNvPr>
          <p:cNvCxnSpPr>
            <a:cxnSpLocks/>
          </p:cNvCxnSpPr>
          <p:nvPr/>
        </p:nvCxnSpPr>
        <p:spPr>
          <a:xfrm flipV="1">
            <a:off x="3641558" y="4612219"/>
            <a:ext cx="5488155" cy="1531907"/>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13" name="TextBox 12">
            <a:extLst>
              <a:ext uri="{FF2B5EF4-FFF2-40B4-BE49-F238E27FC236}">
                <a16:creationId xmlns:a16="http://schemas.microsoft.com/office/drawing/2014/main" id="{DFD14644-E64C-1941-8464-5E4CC259B024}"/>
              </a:ext>
            </a:extLst>
          </p:cNvPr>
          <p:cNvSpPr txBox="1"/>
          <p:nvPr/>
        </p:nvSpPr>
        <p:spPr>
          <a:xfrm>
            <a:off x="9339776" y="3952071"/>
            <a:ext cx="2000763" cy="95410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ES" sz="2800" dirty="0"/>
              <a:t>EQUALITY </a:t>
            </a:r>
          </a:p>
          <a:p>
            <a:pPr algn="ctr"/>
            <a:r>
              <a:rPr lang="en-ES" sz="2800" dirty="0"/>
              <a:t>BODIES</a:t>
            </a:r>
          </a:p>
        </p:txBody>
      </p:sp>
    </p:spTree>
    <p:extLst>
      <p:ext uri="{BB962C8B-B14F-4D97-AF65-F5344CB8AC3E}">
        <p14:creationId xmlns:p14="http://schemas.microsoft.com/office/powerpoint/2010/main" val="788418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165CA-587A-044C-8BD0-063A5E0D7156}"/>
              </a:ext>
            </a:extLst>
          </p:cNvPr>
          <p:cNvSpPr>
            <a:spLocks noGrp="1"/>
          </p:cNvSpPr>
          <p:nvPr>
            <p:ph type="title"/>
          </p:nvPr>
        </p:nvSpPr>
        <p:spPr>
          <a:xfrm>
            <a:off x="2231136" y="453858"/>
            <a:ext cx="7729728" cy="799097"/>
          </a:xfrm>
        </p:spPr>
        <p:txBody>
          <a:bodyPr/>
          <a:lstStyle/>
          <a:p>
            <a:r>
              <a:rPr lang="en-GB" dirty="0"/>
              <a:t>C</a:t>
            </a:r>
            <a:r>
              <a:rPr lang="en-ES" dirty="0"/>
              <a:t>oncluding remarks</a:t>
            </a:r>
          </a:p>
        </p:txBody>
      </p:sp>
      <p:sp>
        <p:nvSpPr>
          <p:cNvPr id="3" name="Content Placeholder 2">
            <a:extLst>
              <a:ext uri="{FF2B5EF4-FFF2-40B4-BE49-F238E27FC236}">
                <a16:creationId xmlns:a16="http://schemas.microsoft.com/office/drawing/2014/main" id="{96C1F23A-1181-5B46-BC70-04E9EF0DE64D}"/>
              </a:ext>
            </a:extLst>
          </p:cNvPr>
          <p:cNvSpPr>
            <a:spLocks noGrp="1"/>
          </p:cNvSpPr>
          <p:nvPr>
            <p:ph idx="1"/>
          </p:nvPr>
        </p:nvSpPr>
        <p:spPr>
          <a:xfrm>
            <a:off x="567155" y="1700461"/>
            <a:ext cx="9944099" cy="4617787"/>
          </a:xfrm>
        </p:spPr>
        <p:txBody>
          <a:bodyPr>
            <a:normAutofit/>
          </a:bodyPr>
          <a:lstStyle/>
          <a:p>
            <a:r>
              <a:rPr lang="en-ES" sz="1900" b="1" dirty="0"/>
              <a:t>Pay transparency </a:t>
            </a:r>
            <a:r>
              <a:rPr lang="en-ES" sz="1900" dirty="0"/>
              <a:t>is NOT the panacea</a:t>
            </a:r>
          </a:p>
          <a:p>
            <a:r>
              <a:rPr lang="en-ES" sz="1900" dirty="0"/>
              <a:t>BUT, with other tools, can contribute to reduce the GPG by:</a:t>
            </a:r>
          </a:p>
          <a:p>
            <a:pPr lvl="1"/>
            <a:r>
              <a:rPr lang="en-ES" sz="1900" dirty="0"/>
              <a:t>Reducing information asymetries</a:t>
            </a:r>
          </a:p>
          <a:p>
            <a:pPr lvl="1"/>
            <a:r>
              <a:rPr lang="en-ES" sz="1900" dirty="0"/>
              <a:t>Improve employers’ accountability</a:t>
            </a:r>
          </a:p>
          <a:p>
            <a:r>
              <a:rPr lang="en-ES" sz="1900" dirty="0"/>
              <a:t>The 2021 </a:t>
            </a:r>
            <a:r>
              <a:rPr lang="en-ES" sz="1900" b="1" dirty="0"/>
              <a:t>Directive Proposal </a:t>
            </a:r>
            <a:r>
              <a:rPr lang="en-ES" sz="1900" b="1" dirty="0">
                <a:solidFill>
                  <a:schemeClr val="accent3">
                    <a:lumMod val="75000"/>
                  </a:schemeClr>
                </a:solidFill>
              </a:rPr>
              <a:t>also</a:t>
            </a:r>
            <a:r>
              <a:rPr lang="en-ES" sz="1900" dirty="0"/>
              <a:t> focuses on measures to:</a:t>
            </a:r>
          </a:p>
          <a:p>
            <a:pPr lvl="1"/>
            <a:r>
              <a:rPr lang="en-ES" sz="1900" dirty="0"/>
              <a:t>Clarify key concepts </a:t>
            </a:r>
            <a:r>
              <a:rPr lang="en-ES" sz="1900" dirty="0">
                <a:sym typeface="Wingdings" pitchFamily="2" charset="2"/>
              </a:rPr>
              <a:t> access to justice and enforcement of Dir. 2006/54/EC</a:t>
            </a:r>
          </a:p>
          <a:p>
            <a:r>
              <a:rPr lang="en-ES" sz="1900" b="1" dirty="0"/>
              <a:t>Other measures </a:t>
            </a:r>
            <a:r>
              <a:rPr lang="en-ES" sz="1900" dirty="0"/>
              <a:t>also helpful to improve pay equity:</a:t>
            </a:r>
          </a:p>
          <a:p>
            <a:pPr lvl="1"/>
            <a:r>
              <a:rPr lang="en-ES" sz="1900" dirty="0"/>
              <a:t>Work-life balance Directive (2019/1158/EU)</a:t>
            </a:r>
          </a:p>
          <a:p>
            <a:pPr lvl="1"/>
            <a:r>
              <a:rPr lang="en-ES" sz="1900" dirty="0"/>
              <a:t>Women on Company Boards Directive (political agreement – Jun 2022)</a:t>
            </a:r>
          </a:p>
          <a:p>
            <a:pPr lvl="1"/>
            <a:r>
              <a:rPr lang="en-ES" sz="1900" dirty="0"/>
              <a:t>Minimum Wage Directive (political agreement – Oct 2022)</a:t>
            </a:r>
          </a:p>
        </p:txBody>
      </p:sp>
      <p:sp>
        <p:nvSpPr>
          <p:cNvPr id="4" name="TextBox 3">
            <a:extLst>
              <a:ext uri="{FF2B5EF4-FFF2-40B4-BE49-F238E27FC236}">
                <a16:creationId xmlns:a16="http://schemas.microsoft.com/office/drawing/2014/main" id="{19195636-62CD-874E-B54E-66F57EF7D9C2}"/>
              </a:ext>
            </a:extLst>
          </p:cNvPr>
          <p:cNvSpPr txBox="1"/>
          <p:nvPr/>
        </p:nvSpPr>
        <p:spPr>
          <a:xfrm>
            <a:off x="9019004" y="1909942"/>
            <a:ext cx="2984500" cy="387798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ES" sz="2400" dirty="0">
                <a:latin typeface="Gabriola" pitchFamily="82" charset="0"/>
              </a:rPr>
              <a:t>”Women need to ask, </a:t>
            </a:r>
          </a:p>
          <a:p>
            <a:pPr algn="ctr"/>
            <a:r>
              <a:rPr lang="en-ES" sz="2400" dirty="0">
                <a:latin typeface="Gabriola" pitchFamily="82" charset="0"/>
              </a:rPr>
              <a:t>men need to disclose, and employers need to consider that while pay secrecy may seem expedient in the short term, it has a long-term cost in economic justice and efficiency” </a:t>
            </a:r>
          </a:p>
          <a:p>
            <a:pPr algn="ctr"/>
            <a:endParaRPr lang="en-ES" dirty="0"/>
          </a:p>
          <a:p>
            <a:pPr algn="ctr"/>
            <a:r>
              <a:rPr lang="en-ES" dirty="0"/>
              <a:t>(Carrie Gracie, </a:t>
            </a:r>
          </a:p>
          <a:p>
            <a:pPr algn="ctr"/>
            <a:r>
              <a:rPr lang="en-ES" dirty="0"/>
              <a:t>former BBC China editor)</a:t>
            </a:r>
          </a:p>
        </p:txBody>
      </p:sp>
    </p:spTree>
    <p:extLst>
      <p:ext uri="{BB962C8B-B14F-4D97-AF65-F5344CB8AC3E}">
        <p14:creationId xmlns:p14="http://schemas.microsoft.com/office/powerpoint/2010/main" val="3175789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9CB14-95B5-EC47-BACB-F4E063D4B2BE}"/>
              </a:ext>
            </a:extLst>
          </p:cNvPr>
          <p:cNvSpPr>
            <a:spLocks noGrp="1"/>
          </p:cNvSpPr>
          <p:nvPr>
            <p:ph type="title"/>
          </p:nvPr>
        </p:nvSpPr>
        <p:spPr>
          <a:xfrm>
            <a:off x="2231136" y="756145"/>
            <a:ext cx="7729728" cy="1188720"/>
          </a:xfrm>
        </p:spPr>
        <p:txBody>
          <a:bodyPr/>
          <a:lstStyle/>
          <a:p>
            <a:r>
              <a:rPr lang="en-ES" dirty="0"/>
              <a:t>References</a:t>
            </a:r>
          </a:p>
        </p:txBody>
      </p:sp>
      <p:sp>
        <p:nvSpPr>
          <p:cNvPr id="3" name="Content Placeholder 2">
            <a:extLst>
              <a:ext uri="{FF2B5EF4-FFF2-40B4-BE49-F238E27FC236}">
                <a16:creationId xmlns:a16="http://schemas.microsoft.com/office/drawing/2014/main" id="{E72F56F0-6D55-6F43-9D90-37815C924BF2}"/>
              </a:ext>
            </a:extLst>
          </p:cNvPr>
          <p:cNvSpPr>
            <a:spLocks noGrp="1"/>
          </p:cNvSpPr>
          <p:nvPr>
            <p:ph idx="1"/>
          </p:nvPr>
        </p:nvSpPr>
        <p:spPr>
          <a:xfrm>
            <a:off x="382137" y="2204907"/>
            <a:ext cx="11027391" cy="4292146"/>
          </a:xfrm>
        </p:spPr>
        <p:txBody>
          <a:bodyPr>
            <a:normAutofit fontScale="62500" lnSpcReduction="20000"/>
          </a:bodyPr>
          <a:lstStyle/>
          <a:p>
            <a:pPr marL="0" indent="0">
              <a:buNone/>
            </a:pPr>
            <a:endParaRPr lang="en-ES" dirty="0"/>
          </a:p>
          <a:p>
            <a:pPr algn="l">
              <a:spcAft>
                <a:spcPts val="0"/>
              </a:spcAft>
            </a:pPr>
            <a:r>
              <a:rPr lang="en-IE" sz="1800" dirty="0">
                <a:solidFill>
                  <a:srgbClr val="000000"/>
                </a:solidFill>
                <a:effectLst/>
                <a:latin typeface="Calibri" panose="020F0502020204030204" pitchFamily="34" charset="0"/>
                <a:ea typeface="Times New Roman" panose="02020603050405020304" pitchFamily="18" charset="0"/>
              </a:rPr>
              <a:t>C </a:t>
            </a:r>
            <a:r>
              <a:rPr lang="en-IE" sz="1800" dirty="0" err="1">
                <a:solidFill>
                  <a:srgbClr val="000000"/>
                </a:solidFill>
                <a:effectLst/>
                <a:latin typeface="Calibri" panose="020F0502020204030204" pitchFamily="34" charset="0"/>
                <a:ea typeface="Times New Roman" panose="02020603050405020304" pitchFamily="18" charset="0"/>
              </a:rPr>
              <a:t>Auymar-Pintar</a:t>
            </a:r>
            <a:r>
              <a:rPr lang="en-IE" sz="1800" dirty="0">
                <a:solidFill>
                  <a:srgbClr val="000000"/>
                </a:solidFill>
                <a:effectLst/>
                <a:latin typeface="Calibri" panose="020F0502020204030204" pitchFamily="34" charset="0"/>
                <a:ea typeface="Times New Roman" panose="02020603050405020304" pitchFamily="18" charset="0"/>
              </a:rPr>
              <a:t>, ‘Pay transparency in Europe: First experiences with gender pay reports and audits in four Member States’ (2018) </a:t>
            </a:r>
            <a:r>
              <a:rPr lang="en-IE" sz="1800" dirty="0" err="1">
                <a:solidFill>
                  <a:srgbClr val="000000"/>
                </a:solidFill>
                <a:effectLst/>
                <a:latin typeface="Calibri" panose="020F0502020204030204" pitchFamily="34" charset="0"/>
                <a:ea typeface="Times New Roman" panose="02020603050405020304" pitchFamily="18" charset="0"/>
              </a:rPr>
              <a:t>Eurofound</a:t>
            </a:r>
            <a:r>
              <a:rPr lang="en-IE" sz="1800" dirty="0">
                <a:solidFill>
                  <a:srgbClr val="000000"/>
                </a:solidFill>
                <a:effectLst/>
                <a:latin typeface="Calibri" panose="020F0502020204030204" pitchFamily="34" charset="0"/>
                <a:ea typeface="Times New Roman" panose="02020603050405020304" pitchFamily="18" charset="0"/>
              </a:rPr>
              <a:t>, 12.</a:t>
            </a:r>
            <a:r>
              <a:rPr lang="en-ES" dirty="0">
                <a:effectLst/>
              </a:rPr>
              <a:t> </a:t>
            </a:r>
            <a:endParaRPr lang="en-ES" dirty="0"/>
          </a:p>
          <a:p>
            <a:pPr algn="l">
              <a:spcAft>
                <a:spcPts val="0"/>
              </a:spcAft>
            </a:pPr>
            <a:r>
              <a:rPr lang="en-GB" dirty="0">
                <a:solidFill>
                  <a:srgbClr val="222222"/>
                </a:solidFill>
                <a:latin typeface="Arial" panose="020B0604020202020204" pitchFamily="34" charset="0"/>
              </a:rPr>
              <a:t>S </a:t>
            </a:r>
            <a:r>
              <a:rPr lang="en-GB" dirty="0" err="1">
                <a:solidFill>
                  <a:srgbClr val="222222"/>
                </a:solidFill>
                <a:latin typeface="Arial" panose="020B0604020202020204" pitchFamily="34" charset="0"/>
              </a:rPr>
              <a:t>Benedí</a:t>
            </a:r>
            <a:r>
              <a:rPr lang="en-GB" dirty="0">
                <a:solidFill>
                  <a:srgbClr val="222222"/>
                </a:solidFill>
                <a:latin typeface="Arial" panose="020B0604020202020204" pitchFamily="34" charset="0"/>
              </a:rPr>
              <a:t> Lahuerta, </a:t>
            </a:r>
            <a:r>
              <a:rPr lang="en-GB" i="0" dirty="0">
                <a:solidFill>
                  <a:srgbClr val="222222"/>
                </a:solidFill>
                <a:effectLst/>
                <a:latin typeface="Arial" panose="020B0604020202020204" pitchFamily="34" charset="0"/>
              </a:rPr>
              <a:t>(forthcoming in 2022) 'EU transparency legislation to address gender pay inequity: What is on the horizon and its likely impact in Ireland' Irish Journal of European Law, Vol. 24.</a:t>
            </a:r>
          </a:p>
          <a:p>
            <a:pPr algn="l">
              <a:spcAft>
                <a:spcPts val="0"/>
              </a:spcAft>
            </a:pPr>
            <a:r>
              <a:rPr lang="en-GB" dirty="0">
                <a:solidFill>
                  <a:srgbClr val="222222"/>
                </a:solidFill>
                <a:latin typeface="arial, sans-serif"/>
              </a:rPr>
              <a:t>S </a:t>
            </a:r>
            <a:r>
              <a:rPr lang="en-GB" dirty="0" err="1">
                <a:solidFill>
                  <a:srgbClr val="222222"/>
                </a:solidFill>
                <a:latin typeface="arial, sans-serif"/>
              </a:rPr>
              <a:t>Benedí</a:t>
            </a:r>
            <a:r>
              <a:rPr lang="en-GB" dirty="0">
                <a:solidFill>
                  <a:srgbClr val="222222"/>
                </a:solidFill>
                <a:latin typeface="arial, sans-serif"/>
              </a:rPr>
              <a:t> Lahuerta </a:t>
            </a:r>
            <a:r>
              <a:rPr lang="en-GB" i="0" dirty="0">
                <a:solidFill>
                  <a:srgbClr val="000000"/>
                </a:solidFill>
                <a:effectLst/>
                <a:latin typeface="arial" panose="020B0604020202020204" pitchFamily="34" charset="0"/>
              </a:rPr>
              <a:t>(</a:t>
            </a:r>
            <a:r>
              <a:rPr lang="en-GB" b="0" i="0" dirty="0">
                <a:solidFill>
                  <a:srgbClr val="000000"/>
                </a:solidFill>
                <a:effectLst/>
                <a:latin typeface="arial" panose="020B0604020202020204" pitchFamily="34" charset="0"/>
              </a:rPr>
              <a:t>2021) '</a:t>
            </a:r>
            <a:r>
              <a:rPr lang="en-GB" b="0" i="0" dirty="0">
                <a:solidFill>
                  <a:srgbClr val="1155CC"/>
                </a:solidFill>
                <a:effectLst/>
                <a:latin typeface="arial" panose="020B0604020202020204" pitchFamily="34" charset="0"/>
                <a:hlinkClick r:id="rId2"/>
              </a:rPr>
              <a:t>Comparing pay transparency measures to tackle the Gender Pay Gap: Best practices and challenges in Belgium, Denmark and Iceland'</a:t>
            </a:r>
            <a:r>
              <a:rPr lang="en-GB" b="0" i="0" dirty="0">
                <a:solidFill>
                  <a:srgbClr val="000000"/>
                </a:solidFill>
                <a:effectLst/>
                <a:latin typeface="arial" panose="020B0604020202020204" pitchFamily="34" charset="0"/>
              </a:rPr>
              <a:t>, European Equality Law Review 2021/2 </a:t>
            </a:r>
            <a:r>
              <a:rPr lang="en-GB" b="1" i="0" dirty="0">
                <a:solidFill>
                  <a:srgbClr val="000000"/>
                </a:solidFill>
                <a:effectLst/>
                <a:latin typeface="arial" panose="020B0604020202020204" pitchFamily="34" charset="0"/>
              </a:rPr>
              <a:t>[Open Access]</a:t>
            </a:r>
          </a:p>
          <a:p>
            <a:r>
              <a:rPr lang="en-IE" sz="1800" dirty="0">
                <a:solidFill>
                  <a:srgbClr val="000000"/>
                </a:solidFill>
                <a:effectLst/>
                <a:latin typeface="Calibri" panose="020F0502020204030204" pitchFamily="34" charset="0"/>
                <a:ea typeface="Times New Roman" panose="02020603050405020304" pitchFamily="18" charset="0"/>
              </a:rPr>
              <a:t>J Blundell, ‘Wage responses to gender pay gap reporting requirements’ (2020) Discussion Paper 1750 of LSE’s Centre for Economic Performance (CEP), &lt;https://</a:t>
            </a:r>
            <a:r>
              <a:rPr lang="en-IE" sz="1800" dirty="0" err="1">
                <a:solidFill>
                  <a:srgbClr val="000000"/>
                </a:solidFill>
                <a:effectLst/>
                <a:latin typeface="Calibri" panose="020F0502020204030204" pitchFamily="34" charset="0"/>
                <a:ea typeface="Times New Roman" panose="02020603050405020304" pitchFamily="18" charset="0"/>
              </a:rPr>
              <a:t>cep.lse.ac.uk</a:t>
            </a:r>
            <a:r>
              <a:rPr lang="en-IE" sz="1800" dirty="0">
                <a:solidFill>
                  <a:srgbClr val="000000"/>
                </a:solidFill>
                <a:effectLst/>
                <a:latin typeface="Calibri" panose="020F0502020204030204" pitchFamily="34" charset="0"/>
                <a:ea typeface="Times New Roman" panose="02020603050405020304" pitchFamily="18" charset="0"/>
              </a:rPr>
              <a:t>/pubs/download/dp1750.pdf&gt; accessed 7 October 2022.</a:t>
            </a:r>
            <a:r>
              <a:rPr lang="en-ES" dirty="0">
                <a:effectLst/>
              </a:rPr>
              <a:t> </a:t>
            </a:r>
            <a:endParaRPr lang="en-GB" b="1" i="0" dirty="0">
              <a:solidFill>
                <a:srgbClr val="000000"/>
              </a:solidFill>
              <a:effectLst/>
              <a:latin typeface="arial" panose="020B0604020202020204" pitchFamily="34" charset="0"/>
            </a:endParaRPr>
          </a:p>
          <a:p>
            <a:pPr algn="l">
              <a:spcAft>
                <a:spcPts val="0"/>
              </a:spcAft>
            </a:pPr>
            <a:r>
              <a:rPr lang="en-GB" b="0" i="0" dirty="0">
                <a:solidFill>
                  <a:srgbClr val="222222"/>
                </a:solidFill>
                <a:effectLst/>
                <a:latin typeface="Arial" panose="020B0604020202020204" pitchFamily="34" charset="0"/>
              </a:rPr>
              <a:t>Ceballos et al, ‘Mind Gender Gaps! How Men and Women Get Equal Working Opportunities and Wages’ (2022) 23 </a:t>
            </a:r>
            <a:r>
              <a:rPr lang="en-GB" b="0" i="0" dirty="0" err="1">
                <a:solidFill>
                  <a:srgbClr val="222222"/>
                </a:solidFill>
                <a:effectLst/>
                <a:latin typeface="Arial" panose="020B0604020202020204" pitchFamily="34" charset="0"/>
              </a:rPr>
              <a:t>CESifo</a:t>
            </a:r>
            <a:r>
              <a:rPr lang="en-GB" b="0" i="0" dirty="0">
                <a:solidFill>
                  <a:srgbClr val="222222"/>
                </a:solidFill>
                <a:effectLst/>
                <a:latin typeface="Arial" panose="020B0604020202020204" pitchFamily="34" charset="0"/>
              </a:rPr>
              <a:t> Forum 4.</a:t>
            </a:r>
          </a:p>
          <a:p>
            <a:r>
              <a:rPr lang="en-IE" sz="1800" dirty="0">
                <a:solidFill>
                  <a:srgbClr val="000000"/>
                </a:solidFill>
                <a:effectLst/>
                <a:latin typeface="Calibri" panose="020F0502020204030204" pitchFamily="34" charset="0"/>
                <a:ea typeface="Times New Roman" panose="02020603050405020304" pitchFamily="18" charset="0"/>
              </a:rPr>
              <a:t>L </a:t>
            </a:r>
            <a:r>
              <a:rPr lang="en-IE" sz="1800" dirty="0" err="1">
                <a:solidFill>
                  <a:srgbClr val="000000"/>
                </a:solidFill>
                <a:effectLst/>
                <a:latin typeface="Calibri" panose="020F0502020204030204" pitchFamily="34" charset="0"/>
                <a:ea typeface="Times New Roman" panose="02020603050405020304" pitchFamily="18" charset="0"/>
              </a:rPr>
              <a:t>Gow</a:t>
            </a:r>
            <a:r>
              <a:rPr lang="en-IE" sz="1800" dirty="0">
                <a:solidFill>
                  <a:srgbClr val="000000"/>
                </a:solidFill>
                <a:effectLst/>
                <a:latin typeface="Calibri" panose="020F0502020204030204" pitchFamily="34" charset="0"/>
                <a:ea typeface="Times New Roman" panose="02020603050405020304" pitchFamily="18" charset="0"/>
              </a:rPr>
              <a:t> and S </a:t>
            </a:r>
            <a:r>
              <a:rPr lang="en-IE" sz="1800" dirty="0" err="1">
                <a:solidFill>
                  <a:srgbClr val="000000"/>
                </a:solidFill>
                <a:effectLst/>
                <a:latin typeface="Calibri" panose="020F0502020204030204" pitchFamily="34" charset="0"/>
                <a:ea typeface="Times New Roman" panose="02020603050405020304" pitchFamily="18" charset="0"/>
              </a:rPr>
              <a:t>Middlemiss</a:t>
            </a:r>
            <a:r>
              <a:rPr lang="en-IE" sz="1800" dirty="0">
                <a:solidFill>
                  <a:srgbClr val="000000"/>
                </a:solidFill>
                <a:effectLst/>
                <a:latin typeface="Calibri" panose="020F0502020204030204" pitchFamily="34" charset="0"/>
                <a:ea typeface="Times New Roman" panose="02020603050405020304" pitchFamily="18" charset="0"/>
              </a:rPr>
              <a:t>, ‘Equal Pay Legislation and Its Impact on the Gender Pay Gap’ (2012) 11 International Journal of Discrimination and the Law 164</a:t>
            </a:r>
            <a:endParaRPr lang="en-GB" b="0" i="0" dirty="0">
              <a:solidFill>
                <a:srgbClr val="222222"/>
              </a:solidFill>
              <a:effectLst/>
              <a:latin typeface="Arial" panose="020B0604020202020204" pitchFamily="34" charset="0"/>
            </a:endParaRPr>
          </a:p>
          <a:p>
            <a:pPr algn="l">
              <a:spcAft>
                <a:spcPts val="0"/>
              </a:spcAft>
            </a:pPr>
            <a:r>
              <a:rPr lang="en-GB" b="0" i="0" dirty="0">
                <a:solidFill>
                  <a:srgbClr val="222222"/>
                </a:solidFill>
                <a:effectLst/>
                <a:latin typeface="Arial" panose="020B0604020202020204" pitchFamily="34" charset="0"/>
              </a:rPr>
              <a:t>J </a:t>
            </a:r>
            <a:r>
              <a:rPr lang="en-GB" b="0" i="0" dirty="0" err="1">
                <a:solidFill>
                  <a:srgbClr val="222222"/>
                </a:solidFill>
                <a:effectLst/>
                <a:latin typeface="Arial" panose="020B0604020202020204" pitchFamily="34" charset="0"/>
              </a:rPr>
              <a:t>Hofman</a:t>
            </a:r>
            <a:r>
              <a:rPr lang="en-GB" b="0" i="0" dirty="0">
                <a:solidFill>
                  <a:srgbClr val="222222"/>
                </a:solidFill>
                <a:effectLst/>
                <a:latin typeface="Arial" panose="020B0604020202020204" pitchFamily="34" charset="0"/>
              </a:rPr>
              <a:t>, M Nightingale and M </a:t>
            </a:r>
            <a:r>
              <a:rPr lang="en-GB" b="0" i="0" dirty="0" err="1">
                <a:solidFill>
                  <a:srgbClr val="222222"/>
                </a:solidFill>
                <a:effectLst/>
                <a:latin typeface="Arial" panose="020B0604020202020204" pitchFamily="34" charset="0"/>
              </a:rPr>
              <a:t>Bruckmayer</a:t>
            </a:r>
            <a:r>
              <a:rPr lang="en-GB" b="0" i="0" dirty="0">
                <a:solidFill>
                  <a:srgbClr val="222222"/>
                </a:solidFill>
                <a:effectLst/>
                <a:latin typeface="Arial" panose="020B0604020202020204" pitchFamily="34" charset="0"/>
              </a:rPr>
              <a:t>, ‘Equal Pay for Equal Work. Binding pay-transparency measures’ (European Parliament Committee on Employment and Social Affairs, February 2020) &lt;</a:t>
            </a:r>
            <a:r>
              <a:rPr lang="en-GB" b="0" i="0" dirty="0" err="1">
                <a:solidFill>
                  <a:srgbClr val="222222"/>
                </a:solidFill>
                <a:effectLst/>
                <a:latin typeface="Arial" panose="020B0604020202020204" pitchFamily="34" charset="0"/>
              </a:rPr>
              <a:t>www.europarl.europa.eu</a:t>
            </a:r>
            <a:r>
              <a:rPr lang="en-GB" b="0" i="0" dirty="0">
                <a:solidFill>
                  <a:srgbClr val="222222"/>
                </a:solidFill>
                <a:effectLst/>
                <a:latin typeface="Arial" panose="020B0604020202020204" pitchFamily="34" charset="0"/>
              </a:rPr>
              <a:t>/</a:t>
            </a:r>
            <a:r>
              <a:rPr lang="en-GB" b="0" i="0" dirty="0" err="1">
                <a:solidFill>
                  <a:srgbClr val="222222"/>
                </a:solidFill>
                <a:effectLst/>
                <a:latin typeface="Arial" panose="020B0604020202020204" pitchFamily="34" charset="0"/>
              </a:rPr>
              <a:t>RegData</a:t>
            </a:r>
            <a:r>
              <a:rPr lang="en-GB" b="0" i="0" dirty="0">
                <a:solidFill>
                  <a:srgbClr val="222222"/>
                </a:solidFill>
                <a:effectLst/>
                <a:latin typeface="Arial" panose="020B0604020202020204" pitchFamily="34" charset="0"/>
              </a:rPr>
              <a:t>/etudes/STUD/2020/642379/IPOL_STU(2020)642379_EN.pdf&gt; </a:t>
            </a:r>
          </a:p>
          <a:p>
            <a:pPr algn="l">
              <a:spcAft>
                <a:spcPts val="0"/>
              </a:spcAft>
            </a:pPr>
            <a:r>
              <a:rPr lang="en-IE" sz="1800" dirty="0">
                <a:solidFill>
                  <a:srgbClr val="000000"/>
                </a:solidFill>
                <a:effectLst/>
                <a:latin typeface="Calibri" panose="020F0502020204030204" pitchFamily="34" charset="0"/>
                <a:ea typeface="Times New Roman" panose="02020603050405020304" pitchFamily="18" charset="0"/>
              </a:rPr>
              <a:t>J Rubery, ‘Why is Women’s Work Low-Paid? Establishing a Framework for Understanding the Causes of Low Pay Among Professions Traditionally Dominated by Women’ (2017) Oxfam Discussion Papers</a:t>
            </a:r>
          </a:p>
          <a:p>
            <a:pPr algn="l">
              <a:spcAft>
                <a:spcPts val="0"/>
              </a:spcAft>
            </a:pPr>
            <a:r>
              <a:rPr lang="en-IE" sz="1800" dirty="0">
                <a:solidFill>
                  <a:srgbClr val="000000"/>
                </a:solidFill>
                <a:effectLst/>
                <a:latin typeface="Calibri" panose="020F0502020204030204" pitchFamily="34" charset="0"/>
                <a:ea typeface="Times New Roman" panose="02020603050405020304" pitchFamily="18" charset="0"/>
              </a:rPr>
              <a:t>J Rubery and A </a:t>
            </a:r>
            <a:r>
              <a:rPr lang="en-IE" sz="1800" dirty="0" err="1">
                <a:solidFill>
                  <a:srgbClr val="000000"/>
                </a:solidFill>
                <a:effectLst/>
                <a:latin typeface="Calibri" panose="020F0502020204030204" pitchFamily="34" charset="0"/>
                <a:ea typeface="Times New Roman" panose="02020603050405020304" pitchFamily="18" charset="0"/>
              </a:rPr>
              <a:t>Koukiadaki</a:t>
            </a:r>
            <a:r>
              <a:rPr lang="en-IE" sz="1800" dirty="0">
                <a:solidFill>
                  <a:srgbClr val="000000"/>
                </a:solidFill>
                <a:effectLst/>
                <a:latin typeface="Calibri" panose="020F0502020204030204" pitchFamily="34" charset="0"/>
                <a:ea typeface="Times New Roman" panose="02020603050405020304" pitchFamily="18" charset="0"/>
              </a:rPr>
              <a:t>, ‘Closing the Gender Pay Gap: A Review of the Issues, Policy Mechanisms and International Evidence (ILO 2016) 28.</a:t>
            </a:r>
            <a:r>
              <a:rPr lang="en-ES" dirty="0">
                <a:effectLst/>
              </a:rPr>
              <a:t> </a:t>
            </a:r>
          </a:p>
          <a:p>
            <a:pPr marL="0" indent="0">
              <a:buNone/>
            </a:pPr>
            <a:endParaRPr lang="en-ES" dirty="0"/>
          </a:p>
          <a:p>
            <a:pPr marL="0" indent="0" algn="ctr">
              <a:buNone/>
            </a:pPr>
            <a:r>
              <a:rPr lang="en-ES" b="1" dirty="0"/>
              <a:t>THANK YOU! </a:t>
            </a:r>
          </a:p>
          <a:p>
            <a:pPr marL="0" indent="0" algn="ctr">
              <a:buNone/>
            </a:pPr>
            <a:r>
              <a:rPr lang="en-ES" b="1" dirty="0"/>
              <a:t>(sara.benedilahuerta@ucd.ie)</a:t>
            </a:r>
          </a:p>
        </p:txBody>
      </p:sp>
    </p:spTree>
    <p:extLst>
      <p:ext uri="{BB962C8B-B14F-4D97-AF65-F5344CB8AC3E}">
        <p14:creationId xmlns:p14="http://schemas.microsoft.com/office/powerpoint/2010/main" val="2257418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4F4-77AD-1849-8901-86CF0E20171E}"/>
              </a:ext>
            </a:extLst>
          </p:cNvPr>
          <p:cNvSpPr>
            <a:spLocks noGrp="1"/>
          </p:cNvSpPr>
          <p:nvPr>
            <p:ph type="title"/>
          </p:nvPr>
        </p:nvSpPr>
        <p:spPr>
          <a:xfrm>
            <a:off x="2081011" y="268854"/>
            <a:ext cx="7729728" cy="1188720"/>
          </a:xfrm>
        </p:spPr>
        <p:txBody>
          <a:bodyPr/>
          <a:lstStyle/>
          <a:p>
            <a:r>
              <a:rPr lang="en-ES" dirty="0"/>
              <a:t>Preliminary clarifications</a:t>
            </a:r>
          </a:p>
        </p:txBody>
      </p:sp>
      <p:sp>
        <p:nvSpPr>
          <p:cNvPr id="3" name="Content Placeholder 2">
            <a:extLst>
              <a:ext uri="{FF2B5EF4-FFF2-40B4-BE49-F238E27FC236}">
                <a16:creationId xmlns:a16="http://schemas.microsoft.com/office/drawing/2014/main" id="{3C3BD708-BA03-8C4A-8DAE-3CD7EAC2287C}"/>
              </a:ext>
            </a:extLst>
          </p:cNvPr>
          <p:cNvSpPr>
            <a:spLocks noGrp="1"/>
          </p:cNvSpPr>
          <p:nvPr>
            <p:ph idx="1"/>
          </p:nvPr>
        </p:nvSpPr>
        <p:spPr>
          <a:xfrm>
            <a:off x="627797" y="1678675"/>
            <a:ext cx="11150221" cy="4790364"/>
          </a:xfrm>
        </p:spPr>
        <p:txBody>
          <a:bodyPr>
            <a:normAutofit/>
          </a:bodyPr>
          <a:lstStyle/>
          <a:p>
            <a:r>
              <a:rPr lang="en-GB" b="1" dirty="0"/>
              <a:t>Gender Pay Gap (GPG) ≠ Equal Pay:</a:t>
            </a:r>
          </a:p>
          <a:p>
            <a:pPr lvl="1"/>
            <a:r>
              <a:rPr lang="en-GB" dirty="0"/>
              <a:t>Individual comparison </a:t>
            </a:r>
            <a:r>
              <a:rPr lang="en-GB" dirty="0">
                <a:sym typeface="Wingdings" pitchFamily="2" charset="2"/>
              </a:rPr>
              <a:t> </a:t>
            </a:r>
            <a:r>
              <a:rPr lang="en-GB" b="1" dirty="0"/>
              <a:t>Equal pay: </a:t>
            </a:r>
            <a:r>
              <a:rPr lang="en-GB" dirty="0"/>
              <a:t>right for a worker to perceive the same remuneration as another who does like or equal value work</a:t>
            </a:r>
          </a:p>
          <a:p>
            <a:pPr lvl="1"/>
            <a:r>
              <a:rPr lang="en-GB" dirty="0"/>
              <a:t>Global comparison </a:t>
            </a:r>
            <a:r>
              <a:rPr lang="en-GB" dirty="0">
                <a:sym typeface="Wingdings" pitchFamily="2" charset="2"/>
              </a:rPr>
              <a:t> </a:t>
            </a:r>
            <a:r>
              <a:rPr lang="en-GB" b="1" dirty="0"/>
              <a:t>GPG</a:t>
            </a:r>
            <a:r>
              <a:rPr lang="en-GB" dirty="0"/>
              <a:t> = difference in average gross hourly earnings between women and men</a:t>
            </a:r>
          </a:p>
          <a:p>
            <a:pPr lvl="1"/>
            <a:r>
              <a:rPr lang="en-ES" dirty="0"/>
              <a:t>Different BUT related concepts</a:t>
            </a:r>
          </a:p>
          <a:p>
            <a:r>
              <a:rPr lang="en-ES" b="1" dirty="0"/>
              <a:t>GPG </a:t>
            </a:r>
            <a:r>
              <a:rPr lang="en-ES" dirty="0"/>
              <a:t>is usually </a:t>
            </a:r>
            <a:r>
              <a:rPr lang="en-ES" b="1" dirty="0"/>
              <a:t>decomposed into:</a:t>
            </a:r>
          </a:p>
          <a:p>
            <a:pPr lvl="1"/>
            <a:r>
              <a:rPr lang="en-ES" b="1" dirty="0"/>
              <a:t>‘Explained’ part: </a:t>
            </a:r>
            <a:r>
              <a:rPr lang="en-ES" dirty="0"/>
              <a:t>linked to diffs in average characteristics between M/F (sector, age, occupation, tenure, etc.)</a:t>
            </a:r>
          </a:p>
          <a:p>
            <a:pPr lvl="1"/>
            <a:r>
              <a:rPr lang="en-ES" b="1" dirty="0"/>
              <a:t>‘Unexplained’ (residual) part:</a:t>
            </a:r>
            <a:r>
              <a:rPr lang="en-ES" dirty="0"/>
              <a:t> linked to unobservable variables (e.g. negotiating skills, career breaks) </a:t>
            </a:r>
          </a:p>
          <a:p>
            <a:pPr marL="228600" lvl="1" indent="0">
              <a:spcBef>
                <a:spcPts val="400"/>
              </a:spcBef>
              <a:buNone/>
            </a:pPr>
            <a:r>
              <a:rPr lang="en-ES" dirty="0"/>
              <a:t>	</a:t>
            </a:r>
            <a:r>
              <a:rPr lang="en-ES" dirty="0">
                <a:sym typeface="Wingdings" pitchFamily="2" charset="2"/>
              </a:rPr>
              <a:t></a:t>
            </a:r>
            <a:r>
              <a:rPr lang="en-ES" dirty="0"/>
              <a:t> may/may not be linked to discrimination/biases</a:t>
            </a:r>
          </a:p>
          <a:p>
            <a:pPr>
              <a:buFont typeface="Apple SD Gothic Neo UltraLight" panose="02000300000000000000" pitchFamily="2" charset="-127"/>
              <a:buChar char="↳"/>
            </a:pPr>
            <a:r>
              <a:rPr lang="en-ES" b="1" dirty="0"/>
              <a:t>Adjusted GPG: </a:t>
            </a:r>
            <a:r>
              <a:rPr lang="en-ES" dirty="0"/>
              <a:t>refers only to the </a:t>
            </a:r>
            <a:r>
              <a:rPr lang="en-ES" dirty="0">
                <a:solidFill>
                  <a:srgbClr val="0070C0"/>
                </a:solidFill>
              </a:rPr>
              <a:t>explained </a:t>
            </a:r>
            <a:r>
              <a:rPr lang="en-ES" dirty="0">
                <a:solidFill>
                  <a:schemeClr val="tx1"/>
                </a:solidFill>
              </a:rPr>
              <a:t>GPG (usually lower)</a:t>
            </a:r>
          </a:p>
          <a:p>
            <a:pPr>
              <a:buFont typeface="Apple SD Gothic Neo UltraLight" panose="02000300000000000000" pitchFamily="2" charset="-127"/>
              <a:buChar char="↳"/>
            </a:pPr>
            <a:r>
              <a:rPr lang="en-ES" b="1" dirty="0"/>
              <a:t>Unadjusted GPG: </a:t>
            </a:r>
            <a:r>
              <a:rPr lang="en-ES" dirty="0"/>
              <a:t>includes both the </a:t>
            </a:r>
            <a:r>
              <a:rPr lang="en-ES" dirty="0">
                <a:solidFill>
                  <a:srgbClr val="0070C0"/>
                </a:solidFill>
              </a:rPr>
              <a:t>explained </a:t>
            </a:r>
            <a:r>
              <a:rPr lang="en-ES" b="1" dirty="0">
                <a:solidFill>
                  <a:srgbClr val="0070C0"/>
                </a:solidFill>
              </a:rPr>
              <a:t>and</a:t>
            </a:r>
            <a:r>
              <a:rPr lang="en-ES" dirty="0">
                <a:solidFill>
                  <a:srgbClr val="0070C0"/>
                </a:solidFill>
              </a:rPr>
              <a:t> unexplained </a:t>
            </a:r>
            <a:r>
              <a:rPr lang="en-ES" dirty="0">
                <a:solidFill>
                  <a:schemeClr val="tx1"/>
                </a:solidFill>
              </a:rPr>
              <a:t>GPG</a:t>
            </a:r>
            <a:r>
              <a:rPr lang="en-ES" dirty="0">
                <a:solidFill>
                  <a:srgbClr val="0070C0"/>
                </a:solidFill>
              </a:rPr>
              <a:t> </a:t>
            </a:r>
            <a:r>
              <a:rPr lang="en-ES" dirty="0"/>
              <a:t>(usually higher)</a:t>
            </a:r>
          </a:p>
          <a:p>
            <a:pPr>
              <a:buFont typeface="Apple SD Gothic Neo UltraLight" panose="02000300000000000000" pitchFamily="2" charset="-127"/>
              <a:buChar char="↳"/>
            </a:pPr>
            <a:r>
              <a:rPr lang="en-ES" dirty="0"/>
              <a:t>Effects of </a:t>
            </a:r>
            <a:r>
              <a:rPr lang="en-ES" dirty="0">
                <a:solidFill>
                  <a:schemeClr val="accent1">
                    <a:lumMod val="75000"/>
                  </a:schemeClr>
                </a:solidFill>
              </a:rPr>
              <a:t>lower female participation in labour market </a:t>
            </a:r>
            <a:r>
              <a:rPr lang="en-ES" dirty="0"/>
              <a:t>and </a:t>
            </a:r>
            <a:r>
              <a:rPr lang="en-ES" dirty="0">
                <a:solidFill>
                  <a:schemeClr val="accent1">
                    <a:lumMod val="75000"/>
                  </a:schemeClr>
                </a:solidFill>
              </a:rPr>
              <a:t>gender segregation </a:t>
            </a:r>
            <a:r>
              <a:rPr lang="en-ES" dirty="0"/>
              <a:t>not fully captured</a:t>
            </a:r>
          </a:p>
        </p:txBody>
      </p:sp>
    </p:spTree>
    <p:extLst>
      <p:ext uri="{BB962C8B-B14F-4D97-AF65-F5344CB8AC3E}">
        <p14:creationId xmlns:p14="http://schemas.microsoft.com/office/powerpoint/2010/main" val="3577937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AFD0B12-B483-B549-8929-55BC918E40FB}"/>
              </a:ext>
            </a:extLst>
          </p:cNvPr>
          <p:cNvSpPr txBox="1">
            <a:spLocks noGrp="1"/>
          </p:cNvSpPr>
          <p:nvPr>
            <p:ph type="title" idx="4294967295"/>
          </p:nvPr>
        </p:nvSpPr>
        <p:spPr>
          <a:xfrm>
            <a:off x="1202514" y="364663"/>
            <a:ext cx="11482754" cy="36933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ES" sz="1800" b="1" i="0" u="none" strike="noStrike" kern="1200" cap="none" spc="0" normalizeH="0" baseline="0" noProof="0" dirty="0">
                <a:ln>
                  <a:noFill/>
                </a:ln>
                <a:solidFill>
                  <a:schemeClr val="tx1"/>
                </a:solidFill>
                <a:effectLst/>
                <a:uLnTx/>
                <a:uFillTx/>
                <a:latin typeface="+mn-lt"/>
                <a:ea typeface="+mn-ea"/>
                <a:cs typeface="+mn-cs"/>
              </a:rPr>
              <a:t>EXAMPLE: GPG ADJUSTMENTS FOR CHARACTERISTICS -2018 DATA (Eurostat 2021)</a:t>
            </a:r>
          </a:p>
        </p:txBody>
      </p:sp>
      <p:pic>
        <p:nvPicPr>
          <p:cNvPr id="5" name="Content Placeholder 4" descr="Graph showing the proportion of explained GPG and unexplained GPG, as well as where the unadjusted GPG is located. For instance, in Italy, the explained GPG amounts to -5 while the unexplained GPG amounts to 10, with the unadjusted GPG being located right above 5.">
            <a:extLst>
              <a:ext uri="{FF2B5EF4-FFF2-40B4-BE49-F238E27FC236}">
                <a16:creationId xmlns:a16="http://schemas.microsoft.com/office/drawing/2014/main" id="{290181D9-8D16-BC43-88A1-36210706CC3D}"/>
              </a:ext>
            </a:extLst>
          </p:cNvPr>
          <p:cNvPicPr>
            <a:picLocks noGrp="1" noChangeAspect="1"/>
          </p:cNvPicPr>
          <p:nvPr>
            <p:ph idx="1"/>
          </p:nvPr>
        </p:nvPicPr>
        <p:blipFill rotWithShape="1">
          <a:blip r:embed="rId2"/>
          <a:srcRect l="1" t="11072" r="-1106" b="-10431"/>
          <a:stretch/>
        </p:blipFill>
        <p:spPr>
          <a:xfrm>
            <a:off x="1378360" y="733995"/>
            <a:ext cx="9435279" cy="6699125"/>
          </a:xfrm>
          <a:prstGeom prst="rect">
            <a:avLst/>
          </a:prstGeom>
        </p:spPr>
      </p:pic>
      <p:cxnSp>
        <p:nvCxnSpPr>
          <p:cNvPr id="3" name="Straight Arrow Connector 2">
            <a:extLst>
              <a:ext uri="{FF2B5EF4-FFF2-40B4-BE49-F238E27FC236}">
                <a16:creationId xmlns:a16="http://schemas.microsoft.com/office/drawing/2014/main" id="{8C3E903D-7DD6-5F48-A9A7-A04AED22FE69}"/>
              </a:ext>
              <a:ext uri="{C183D7F6-B498-43B3-948B-1728B52AA6E4}">
                <adec:decorative xmlns:adec="http://schemas.microsoft.com/office/drawing/2017/decorative" val="1"/>
              </a:ext>
            </a:extLst>
          </p:cNvPr>
          <p:cNvCxnSpPr>
            <a:cxnSpLocks/>
          </p:cNvCxnSpPr>
          <p:nvPr/>
        </p:nvCxnSpPr>
        <p:spPr>
          <a:xfrm flipV="1">
            <a:off x="2552131" y="6114197"/>
            <a:ext cx="0" cy="327546"/>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69122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EA41A-750F-DF42-BD41-5ACCF347CA2A}"/>
              </a:ext>
            </a:extLst>
          </p:cNvPr>
          <p:cNvSpPr>
            <a:spLocks noGrp="1"/>
          </p:cNvSpPr>
          <p:nvPr>
            <p:ph type="title"/>
          </p:nvPr>
        </p:nvSpPr>
        <p:spPr>
          <a:xfrm>
            <a:off x="1451161" y="177784"/>
            <a:ext cx="8746334" cy="752737"/>
          </a:xfrm>
        </p:spPr>
        <p:txBody>
          <a:bodyPr/>
          <a:lstStyle/>
          <a:p>
            <a:r>
              <a:rPr lang="en-GB" dirty="0"/>
              <a:t>S</a:t>
            </a:r>
            <a:r>
              <a:rPr lang="en-ES" dirty="0"/>
              <a:t>ocio-economic context: KEY DATA</a:t>
            </a:r>
          </a:p>
        </p:txBody>
      </p:sp>
      <p:graphicFrame>
        <p:nvGraphicFramePr>
          <p:cNvPr id="4" name="Table 4">
            <a:extLst>
              <a:ext uri="{FF2B5EF4-FFF2-40B4-BE49-F238E27FC236}">
                <a16:creationId xmlns:a16="http://schemas.microsoft.com/office/drawing/2014/main" id="{72CB0A14-ACA3-3A44-B9C7-ACC9C4DE0592}"/>
              </a:ext>
            </a:extLst>
          </p:cNvPr>
          <p:cNvGraphicFramePr>
            <a:graphicFrameLocks noGrp="1"/>
          </p:cNvGraphicFramePr>
          <p:nvPr>
            <p:extLst>
              <p:ext uri="{D42A27DB-BD31-4B8C-83A1-F6EECF244321}">
                <p14:modId xmlns:p14="http://schemas.microsoft.com/office/powerpoint/2010/main" val="2956772550"/>
              </p:ext>
            </p:extLst>
          </p:nvPr>
        </p:nvGraphicFramePr>
        <p:xfrm>
          <a:off x="1137374" y="1183656"/>
          <a:ext cx="9373908" cy="5496560"/>
        </p:xfrm>
        <a:graphic>
          <a:graphicData uri="http://schemas.openxmlformats.org/drawingml/2006/table">
            <a:tbl>
              <a:tblPr firstRow="1" bandRow="1">
                <a:tableStyleId>{5940675A-B579-460E-94D1-54222C63F5DA}</a:tableStyleId>
              </a:tblPr>
              <a:tblGrid>
                <a:gridCol w="2343477">
                  <a:extLst>
                    <a:ext uri="{9D8B030D-6E8A-4147-A177-3AD203B41FA5}">
                      <a16:colId xmlns:a16="http://schemas.microsoft.com/office/drawing/2014/main" val="3432747708"/>
                    </a:ext>
                  </a:extLst>
                </a:gridCol>
                <a:gridCol w="2343477">
                  <a:extLst>
                    <a:ext uri="{9D8B030D-6E8A-4147-A177-3AD203B41FA5}">
                      <a16:colId xmlns:a16="http://schemas.microsoft.com/office/drawing/2014/main" val="3556336931"/>
                    </a:ext>
                  </a:extLst>
                </a:gridCol>
                <a:gridCol w="2343477">
                  <a:extLst>
                    <a:ext uri="{9D8B030D-6E8A-4147-A177-3AD203B41FA5}">
                      <a16:colId xmlns:a16="http://schemas.microsoft.com/office/drawing/2014/main" val="4064479992"/>
                    </a:ext>
                  </a:extLst>
                </a:gridCol>
                <a:gridCol w="2343477">
                  <a:extLst>
                    <a:ext uri="{9D8B030D-6E8A-4147-A177-3AD203B41FA5}">
                      <a16:colId xmlns:a16="http://schemas.microsoft.com/office/drawing/2014/main" val="4119743569"/>
                    </a:ext>
                  </a:extLst>
                </a:gridCol>
              </a:tblGrid>
              <a:tr h="370840">
                <a:tc>
                  <a:txBody>
                    <a:bodyPr/>
                    <a:lstStyle/>
                    <a:p>
                      <a:pPr algn="ctr"/>
                      <a:r>
                        <a:rPr lang="en-ES" sz="1800" dirty="0"/>
                        <a:t>Variable</a:t>
                      </a:r>
                    </a:p>
                  </a:txBody>
                  <a:tcPr anchor="ctr"/>
                </a:tc>
                <a:tc>
                  <a:txBody>
                    <a:bodyPr/>
                    <a:lstStyle/>
                    <a:p>
                      <a:pPr algn="ctr"/>
                      <a:r>
                        <a:rPr lang="en-ES" sz="1800" dirty="0"/>
                        <a:t>2006 (EU-28)</a:t>
                      </a:r>
                    </a:p>
                  </a:txBody>
                  <a:tcPr anchor="ctr"/>
                </a:tc>
                <a:tc>
                  <a:txBody>
                    <a:bodyPr/>
                    <a:lstStyle/>
                    <a:p>
                      <a:pPr algn="ctr"/>
                      <a:r>
                        <a:rPr lang="en-ES" sz="1800" dirty="0"/>
                        <a:t>2014 (EU-27)</a:t>
                      </a:r>
                    </a:p>
                  </a:txBody>
                  <a:tcPr anchor="ctr"/>
                </a:tc>
                <a:tc>
                  <a:txBody>
                    <a:bodyPr/>
                    <a:lstStyle/>
                    <a:p>
                      <a:pPr algn="ctr"/>
                      <a:r>
                        <a:rPr lang="en-ES" sz="1800" dirty="0"/>
                        <a:t>Latest data</a:t>
                      </a:r>
                    </a:p>
                  </a:txBody>
                  <a:tcPr anchor="ctr"/>
                </a:tc>
                <a:extLst>
                  <a:ext uri="{0D108BD9-81ED-4DB2-BD59-A6C34878D82A}">
                    <a16:rowId xmlns:a16="http://schemas.microsoft.com/office/drawing/2014/main" val="1756322291"/>
                  </a:ext>
                </a:extLst>
              </a:tr>
              <a:tr h="370840">
                <a:tc>
                  <a:txBody>
                    <a:bodyPr/>
                    <a:lstStyle/>
                    <a:p>
                      <a:pPr algn="ctr"/>
                      <a:r>
                        <a:rPr lang="en-ES" sz="1800" dirty="0"/>
                        <a:t>GPG (unadjusted)</a:t>
                      </a:r>
                    </a:p>
                  </a:txBody>
                  <a:tcPr anchor="ctr"/>
                </a:tc>
                <a:tc>
                  <a:txBody>
                    <a:bodyPr/>
                    <a:lstStyle/>
                    <a:p>
                      <a:pPr algn="ctr"/>
                      <a:r>
                        <a:rPr lang="en-ES" sz="1800" dirty="0"/>
                        <a:t>17.6%</a:t>
                      </a:r>
                    </a:p>
                  </a:txBody>
                  <a:tcPr anchor="ctr"/>
                </a:tc>
                <a:tc>
                  <a:txBody>
                    <a:bodyPr/>
                    <a:lstStyle/>
                    <a:p>
                      <a:pPr algn="ctr"/>
                      <a:r>
                        <a:rPr lang="en-ES" sz="1800" dirty="0"/>
                        <a:t>16.7%</a:t>
                      </a:r>
                    </a:p>
                  </a:txBody>
                  <a:tcPr anchor="ctr"/>
                </a:tc>
                <a:tc>
                  <a:txBody>
                    <a:bodyPr/>
                    <a:lstStyle/>
                    <a:p>
                      <a:pPr algn="ctr"/>
                      <a:r>
                        <a:rPr lang="en-ES" sz="1800" dirty="0"/>
                        <a:t>13.0%</a:t>
                      </a:r>
                    </a:p>
                  </a:txBody>
                  <a:tcPr anchor="ctr"/>
                </a:tc>
                <a:extLst>
                  <a:ext uri="{0D108BD9-81ED-4DB2-BD59-A6C34878D82A}">
                    <a16:rowId xmlns:a16="http://schemas.microsoft.com/office/drawing/2014/main" val="1861362054"/>
                  </a:ext>
                </a:extLst>
              </a:tr>
              <a:tr h="370840">
                <a:tc>
                  <a:txBody>
                    <a:bodyPr/>
                    <a:lstStyle/>
                    <a:p>
                      <a:pPr algn="ctr"/>
                      <a:r>
                        <a:rPr lang="en-ES" sz="1800" dirty="0"/>
                        <a:t>Median hourly earnings</a:t>
                      </a:r>
                    </a:p>
                    <a:p>
                      <a:pPr algn="ctr"/>
                      <a:r>
                        <a:rPr lang="en-ES" sz="1800" dirty="0"/>
                        <a:t>(in thousands)</a:t>
                      </a:r>
                    </a:p>
                  </a:txBody>
                  <a:tcPr anchor="ctr"/>
                </a:tc>
                <a:tc>
                  <a:txBody>
                    <a:bodyPr/>
                    <a:lstStyle/>
                    <a:p>
                      <a:pPr algn="ctr"/>
                      <a:r>
                        <a:rPr lang="en-ES" sz="1800" dirty="0"/>
                        <a:t>10.6 (F)</a:t>
                      </a:r>
                    </a:p>
                    <a:p>
                      <a:pPr algn="ctr"/>
                      <a:r>
                        <a:rPr lang="en-ES" sz="1800" dirty="0"/>
                        <a:t>12.3 (M)</a:t>
                      </a:r>
                    </a:p>
                  </a:txBody>
                  <a:tcPr anchor="ctr"/>
                </a:tc>
                <a:tc>
                  <a:txBody>
                    <a:bodyPr/>
                    <a:lstStyle/>
                    <a:p>
                      <a:pPr algn="ctr"/>
                      <a:r>
                        <a:rPr lang="en-ES" sz="1800" dirty="0"/>
                        <a:t>12.2(F)</a:t>
                      </a:r>
                    </a:p>
                    <a:p>
                      <a:pPr algn="ctr"/>
                      <a:r>
                        <a:rPr lang="en-ES" sz="1800" dirty="0"/>
                        <a:t>14.1(M)</a:t>
                      </a:r>
                    </a:p>
                  </a:txBody>
                  <a:tcPr anchor="ctr"/>
                </a:tc>
                <a:tc>
                  <a:txBody>
                    <a:bodyPr/>
                    <a:lstStyle/>
                    <a:p>
                      <a:pPr algn="ctr"/>
                      <a:r>
                        <a:rPr lang="en-ES" sz="1800" dirty="0"/>
                        <a:t>17.6 (F) (2020)</a:t>
                      </a:r>
                    </a:p>
                    <a:p>
                      <a:pPr algn="ctr"/>
                      <a:r>
                        <a:rPr lang="en-ES" sz="1800" dirty="0"/>
                        <a:t>19.8 (M) (2020)</a:t>
                      </a:r>
                    </a:p>
                  </a:txBody>
                  <a:tcPr anchor="ctr"/>
                </a:tc>
                <a:extLst>
                  <a:ext uri="{0D108BD9-81ED-4DB2-BD59-A6C34878D82A}">
                    <a16:rowId xmlns:a16="http://schemas.microsoft.com/office/drawing/2014/main" val="2982179072"/>
                  </a:ext>
                </a:extLst>
              </a:tr>
              <a:tr h="370840">
                <a:tc>
                  <a:txBody>
                    <a:bodyPr/>
                    <a:lstStyle/>
                    <a:p>
                      <a:pPr algn="ctr"/>
                      <a:r>
                        <a:rPr lang="en-ES" sz="1800" dirty="0"/>
                        <a:t>Elderly poverty</a:t>
                      </a:r>
                    </a:p>
                  </a:txBody>
                  <a:tcPr anchor="ctr"/>
                </a:tc>
                <a:tc>
                  <a:txBody>
                    <a:bodyPr/>
                    <a:lstStyle/>
                    <a:p>
                      <a:pPr algn="ctr"/>
                      <a:r>
                        <a:rPr lang="en-ES" sz="1800" dirty="0"/>
                        <a:t>19.2% (F)</a:t>
                      </a:r>
                    </a:p>
                    <a:p>
                      <a:pPr algn="ctr"/>
                      <a:r>
                        <a:rPr lang="en-ES" sz="1800" dirty="0"/>
                        <a:t>14.5% (M)</a:t>
                      </a:r>
                    </a:p>
                  </a:txBody>
                  <a:tcPr anchor="ctr"/>
                </a:tc>
                <a:tc>
                  <a:txBody>
                    <a:bodyPr/>
                    <a:lstStyle/>
                    <a:p>
                      <a:pPr algn="ctr"/>
                      <a:r>
                        <a:rPr lang="en-ES" sz="1800" dirty="0"/>
                        <a:t>15.7% (F)</a:t>
                      </a:r>
                    </a:p>
                    <a:p>
                      <a:pPr algn="ctr"/>
                      <a:r>
                        <a:rPr lang="en-ES" sz="1800" dirty="0"/>
                        <a:t>11.2% (M)</a:t>
                      </a:r>
                    </a:p>
                  </a:txBody>
                  <a:tcPr anchor="ctr"/>
                </a:tc>
                <a:tc>
                  <a:txBody>
                    <a:bodyPr/>
                    <a:lstStyle/>
                    <a:p>
                      <a:pPr algn="ctr"/>
                      <a:endParaRPr lang="en-ES" sz="1800" dirty="0"/>
                    </a:p>
                  </a:txBody>
                  <a:tcPr anchor="ctr"/>
                </a:tc>
                <a:extLst>
                  <a:ext uri="{0D108BD9-81ED-4DB2-BD59-A6C34878D82A}">
                    <a16:rowId xmlns:a16="http://schemas.microsoft.com/office/drawing/2014/main" val="3865482911"/>
                  </a:ext>
                </a:extLst>
              </a:tr>
              <a:tr h="370840">
                <a:tc>
                  <a:txBody>
                    <a:bodyPr/>
                    <a:lstStyle/>
                    <a:p>
                      <a:pPr algn="ctr"/>
                      <a:r>
                        <a:rPr lang="en-ES" sz="1800" dirty="0"/>
                        <a:t>Labour force participation rate</a:t>
                      </a:r>
                    </a:p>
                  </a:txBody>
                  <a:tcPr anchor="ctr"/>
                </a:tc>
                <a:tc>
                  <a:txBody>
                    <a:bodyPr/>
                    <a:lstStyle/>
                    <a:p>
                      <a:pPr algn="ctr"/>
                      <a:r>
                        <a:rPr lang="en-ES" sz="1800" dirty="0"/>
                        <a:t>62.7% (F)</a:t>
                      </a:r>
                    </a:p>
                    <a:p>
                      <a:pPr algn="ctr"/>
                      <a:r>
                        <a:rPr lang="en-ES" sz="1800" dirty="0"/>
                        <a:t>77.4% (M)</a:t>
                      </a:r>
                    </a:p>
                  </a:txBody>
                  <a:tcPr anchor="ctr"/>
                </a:tc>
                <a:tc>
                  <a:txBody>
                    <a:bodyPr/>
                    <a:lstStyle/>
                    <a:p>
                      <a:pPr algn="ctr"/>
                      <a:r>
                        <a:rPr lang="en-ES" sz="1800" dirty="0"/>
                        <a:t>66.5% (F)</a:t>
                      </a:r>
                    </a:p>
                    <a:p>
                      <a:pPr algn="ctr"/>
                      <a:r>
                        <a:rPr lang="en-ES" sz="1800" dirty="0"/>
                        <a:t>78.1% (M)</a:t>
                      </a:r>
                    </a:p>
                  </a:txBody>
                  <a:tcPr anchor="ctr"/>
                </a:tc>
                <a:tc>
                  <a:txBody>
                    <a:bodyPr/>
                    <a:lstStyle/>
                    <a:p>
                      <a:pPr algn="ctr"/>
                      <a:r>
                        <a:rPr lang="en-ES" sz="1800" dirty="0"/>
                        <a:t>65.3% (F) (2016)</a:t>
                      </a:r>
                    </a:p>
                    <a:p>
                      <a:pPr algn="ctr"/>
                      <a:r>
                        <a:rPr lang="en-ES" sz="1800" dirty="0"/>
                        <a:t>76.8% (M) (2016)</a:t>
                      </a:r>
                    </a:p>
                  </a:txBody>
                  <a:tcPr anchor="ctr"/>
                </a:tc>
                <a:extLst>
                  <a:ext uri="{0D108BD9-81ED-4DB2-BD59-A6C34878D82A}">
                    <a16:rowId xmlns:a16="http://schemas.microsoft.com/office/drawing/2014/main" val="2977129656"/>
                  </a:ext>
                </a:extLst>
              </a:tr>
              <a:tr h="370840">
                <a:tc>
                  <a:txBody>
                    <a:bodyPr/>
                    <a:lstStyle/>
                    <a:p>
                      <a:pPr algn="ctr"/>
                      <a:r>
                        <a:rPr lang="en-ES" sz="1800" dirty="0"/>
                        <a:t>Employment rate</a:t>
                      </a:r>
                    </a:p>
                  </a:txBody>
                  <a:tcPr anchor="ctr"/>
                </a:tc>
                <a:tc>
                  <a:txBody>
                    <a:bodyPr/>
                    <a:lstStyle/>
                    <a:p>
                      <a:pPr algn="ctr"/>
                      <a:r>
                        <a:rPr lang="en-ES" sz="1800" dirty="0"/>
                        <a:t>57.0% (F)</a:t>
                      </a:r>
                    </a:p>
                    <a:p>
                      <a:pPr algn="ctr"/>
                      <a:r>
                        <a:rPr lang="en-ES" sz="1800" dirty="0"/>
                        <a:t>71.4% (M)</a:t>
                      </a:r>
                    </a:p>
                  </a:txBody>
                  <a:tcPr anchor="ctr"/>
                </a:tc>
                <a:tc>
                  <a:txBody>
                    <a:bodyPr/>
                    <a:lstStyle/>
                    <a:p>
                      <a:pPr algn="ctr"/>
                      <a:r>
                        <a:rPr lang="en-ES" sz="1800" dirty="0"/>
                        <a:t>59.5% (F)</a:t>
                      </a:r>
                    </a:p>
                    <a:p>
                      <a:pPr algn="ctr"/>
                      <a:r>
                        <a:rPr lang="en-ES" sz="1800" dirty="0"/>
                        <a:t>70.0% (M)</a:t>
                      </a:r>
                    </a:p>
                  </a:txBody>
                  <a:tcPr anchor="ctr"/>
                </a:tc>
                <a:tc>
                  <a:txBody>
                    <a:bodyPr/>
                    <a:lstStyle/>
                    <a:p>
                      <a:pPr algn="ctr"/>
                      <a:r>
                        <a:rPr lang="en-ES" sz="1800" dirty="0"/>
                        <a:t>67.7% (F) (2021)</a:t>
                      </a:r>
                    </a:p>
                    <a:p>
                      <a:pPr algn="ctr"/>
                      <a:r>
                        <a:rPr lang="en-ES" sz="1800" dirty="0"/>
                        <a:t>78.5% (M) (2021)</a:t>
                      </a:r>
                    </a:p>
                  </a:txBody>
                  <a:tcPr anchor="ctr"/>
                </a:tc>
                <a:extLst>
                  <a:ext uri="{0D108BD9-81ED-4DB2-BD59-A6C34878D82A}">
                    <a16:rowId xmlns:a16="http://schemas.microsoft.com/office/drawing/2014/main" val="1245102785"/>
                  </a:ext>
                </a:extLst>
              </a:tr>
              <a:tr h="370840">
                <a:tc>
                  <a:txBody>
                    <a:bodyPr/>
                    <a:lstStyle/>
                    <a:p>
                      <a:pPr algn="ctr"/>
                      <a:r>
                        <a:rPr lang="en-ES" sz="1800" dirty="0"/>
                        <a:t>Incidence of part-time </a:t>
                      </a:r>
                      <a:r>
                        <a:rPr lang="es-ES" sz="1800" dirty="0" err="1"/>
                        <a:t>employment</a:t>
                      </a:r>
                      <a:endParaRPr lang="en-ES" sz="1800" dirty="0"/>
                    </a:p>
                  </a:txBody>
                  <a:tcPr anchor="ctr"/>
                </a:tc>
                <a:tc>
                  <a:txBody>
                    <a:bodyPr/>
                    <a:lstStyle/>
                    <a:p>
                      <a:pPr algn="ctr"/>
                      <a:r>
                        <a:rPr lang="en-ES" sz="1800" dirty="0"/>
                        <a:t>25.0% (F)</a:t>
                      </a:r>
                    </a:p>
                    <a:p>
                      <a:pPr algn="ctr"/>
                      <a:r>
                        <a:rPr lang="en-ES" sz="1800" dirty="0"/>
                        <a:t>6.0%(M)</a:t>
                      </a:r>
                    </a:p>
                  </a:txBody>
                  <a:tcPr anchor="ctr"/>
                </a:tc>
                <a:tc>
                  <a:txBody>
                    <a:bodyPr/>
                    <a:lstStyle/>
                    <a:p>
                      <a:pPr algn="ctr"/>
                      <a:r>
                        <a:rPr lang="en-ES" sz="1800" dirty="0"/>
                        <a:t>22.5% (F)</a:t>
                      </a:r>
                    </a:p>
                    <a:p>
                      <a:pPr algn="ctr"/>
                      <a:r>
                        <a:rPr lang="en-ES" sz="1800" dirty="0"/>
                        <a:t>7.8% (M)</a:t>
                      </a:r>
                    </a:p>
                  </a:txBody>
                  <a:tcPr anchor="ctr"/>
                </a:tc>
                <a:tc>
                  <a:txBody>
                    <a:bodyPr/>
                    <a:lstStyle/>
                    <a:p>
                      <a:pPr algn="ctr"/>
                      <a:r>
                        <a:rPr lang="en-ES" sz="1800" dirty="0"/>
                        <a:t>23.3% (F) (2021)</a:t>
                      </a:r>
                    </a:p>
                    <a:p>
                      <a:pPr algn="ctr"/>
                      <a:r>
                        <a:rPr lang="en-ES" sz="1800" dirty="0"/>
                        <a:t>7.5% (M) (2021)</a:t>
                      </a:r>
                    </a:p>
                  </a:txBody>
                  <a:tcPr anchor="ctr"/>
                </a:tc>
                <a:extLst>
                  <a:ext uri="{0D108BD9-81ED-4DB2-BD59-A6C34878D82A}">
                    <a16:rowId xmlns:a16="http://schemas.microsoft.com/office/drawing/2014/main" val="4197817504"/>
                  </a:ext>
                </a:extLst>
              </a:tr>
              <a:tr h="370840">
                <a:tc>
                  <a:txBody>
                    <a:bodyPr/>
                    <a:lstStyle/>
                    <a:p>
                      <a:pPr algn="ctr"/>
                      <a:r>
                        <a:rPr lang="en-ES" sz="1800" dirty="0"/>
                        <a:t>Women representation in company boards</a:t>
                      </a:r>
                    </a:p>
                  </a:txBody>
                  <a:tcPr anchor="ctr"/>
                </a:tc>
                <a:tc>
                  <a:txBody>
                    <a:bodyPr/>
                    <a:lstStyle/>
                    <a:p>
                      <a:pPr algn="ctr"/>
                      <a:r>
                        <a:rPr lang="en-ES" sz="1800" dirty="0"/>
                        <a:t>9.1%</a:t>
                      </a:r>
                    </a:p>
                  </a:txBody>
                  <a:tcPr anchor="ctr"/>
                </a:tc>
                <a:tc>
                  <a:txBody>
                    <a:bodyPr/>
                    <a:lstStyle/>
                    <a:p>
                      <a:pPr algn="ctr"/>
                      <a:r>
                        <a:rPr lang="en-ES" sz="1800" dirty="0"/>
                        <a:t>20.8%</a:t>
                      </a:r>
                    </a:p>
                  </a:txBody>
                  <a:tcPr anchor="ctr"/>
                </a:tc>
                <a:tc>
                  <a:txBody>
                    <a:bodyPr/>
                    <a:lstStyle/>
                    <a:p>
                      <a:pPr algn="ctr"/>
                      <a:r>
                        <a:rPr lang="en-ES" sz="1800" dirty="0"/>
                        <a:t>31.5% (2022)</a:t>
                      </a:r>
                    </a:p>
                  </a:txBody>
                  <a:tcPr anchor="ctr"/>
                </a:tc>
                <a:extLst>
                  <a:ext uri="{0D108BD9-81ED-4DB2-BD59-A6C34878D82A}">
                    <a16:rowId xmlns:a16="http://schemas.microsoft.com/office/drawing/2014/main" val="3577479825"/>
                  </a:ext>
                </a:extLst>
              </a:tr>
              <a:tr h="370840">
                <a:tc>
                  <a:txBody>
                    <a:bodyPr/>
                    <a:lstStyle/>
                    <a:p>
                      <a:pPr algn="ctr"/>
                      <a:r>
                        <a:rPr lang="en-ES" sz="1800" dirty="0"/>
                        <a:t>Job satisfaction</a:t>
                      </a:r>
                    </a:p>
                  </a:txBody>
                  <a:tcPr anchor="ctr"/>
                </a:tc>
                <a:tc>
                  <a:txBody>
                    <a:bodyPr/>
                    <a:lstStyle/>
                    <a:p>
                      <a:pPr algn="ctr"/>
                      <a:r>
                        <a:rPr lang="en-ES" sz="1800" dirty="0"/>
                        <a:t>82.7% (F)</a:t>
                      </a:r>
                    </a:p>
                    <a:p>
                      <a:pPr algn="ctr"/>
                      <a:r>
                        <a:rPr lang="en-ES" sz="1800" dirty="0"/>
                        <a:t>81.1% (M)</a:t>
                      </a:r>
                    </a:p>
                  </a:txBody>
                  <a:tcPr anchor="ctr"/>
                </a:tc>
                <a:tc>
                  <a:txBody>
                    <a:bodyPr/>
                    <a:lstStyle/>
                    <a:p>
                      <a:pPr algn="ctr"/>
                      <a:r>
                        <a:rPr lang="en-ES" sz="1800" dirty="0"/>
                        <a:t>85.6% (F)</a:t>
                      </a:r>
                    </a:p>
                    <a:p>
                      <a:pPr algn="ctr"/>
                      <a:r>
                        <a:rPr lang="en-ES" sz="1800" dirty="0"/>
                        <a:t>85.7% (M)</a:t>
                      </a:r>
                    </a:p>
                  </a:txBody>
                  <a:tcPr anchor="ctr"/>
                </a:tc>
                <a:tc>
                  <a:txBody>
                    <a:bodyPr/>
                    <a:lstStyle/>
                    <a:p>
                      <a:pPr algn="ctr"/>
                      <a:endParaRPr lang="en-ES" sz="1800" dirty="0"/>
                    </a:p>
                  </a:txBody>
                  <a:tcPr anchor="ctr"/>
                </a:tc>
                <a:extLst>
                  <a:ext uri="{0D108BD9-81ED-4DB2-BD59-A6C34878D82A}">
                    <a16:rowId xmlns:a16="http://schemas.microsoft.com/office/drawing/2014/main" val="616546611"/>
                  </a:ext>
                </a:extLst>
              </a:tr>
            </a:tbl>
          </a:graphicData>
        </a:graphic>
      </p:graphicFrame>
      <p:sp>
        <p:nvSpPr>
          <p:cNvPr id="7" name="TextBox 6">
            <a:extLst>
              <a:ext uri="{FF2B5EF4-FFF2-40B4-BE49-F238E27FC236}">
                <a16:creationId xmlns:a16="http://schemas.microsoft.com/office/drawing/2014/main" id="{8CD62562-73F9-7E40-8BD4-874CD75BDA67}"/>
              </a:ext>
            </a:extLst>
          </p:cNvPr>
          <p:cNvSpPr txBox="1"/>
          <p:nvPr/>
        </p:nvSpPr>
        <p:spPr>
          <a:xfrm>
            <a:off x="10684042" y="5202888"/>
            <a:ext cx="1299411" cy="1477328"/>
          </a:xfrm>
          <a:prstGeom prst="rect">
            <a:avLst/>
          </a:prstGeom>
          <a:noFill/>
        </p:spPr>
        <p:txBody>
          <a:bodyPr wrap="square" rtlCol="0">
            <a:spAutoFit/>
          </a:bodyPr>
          <a:lstStyle/>
          <a:p>
            <a:r>
              <a:rPr lang="en-ES" dirty="0"/>
              <a:t>Sources: Eurostat, OECD, Eurofound, EIGE</a:t>
            </a:r>
          </a:p>
        </p:txBody>
      </p:sp>
      <p:cxnSp>
        <p:nvCxnSpPr>
          <p:cNvPr id="5" name="Straight Arrow Connector 4">
            <a:extLst>
              <a:ext uri="{FF2B5EF4-FFF2-40B4-BE49-F238E27FC236}">
                <a16:creationId xmlns:a16="http://schemas.microsoft.com/office/drawing/2014/main" id="{B6035B71-AB6C-2440-B2ED-247B1DB0443A}"/>
              </a:ext>
              <a:ext uri="{C183D7F6-B498-43B3-948B-1728B52AA6E4}">
                <adec:decorative xmlns:adec="http://schemas.microsoft.com/office/drawing/2017/decorative" val="1"/>
              </a:ext>
            </a:extLst>
          </p:cNvPr>
          <p:cNvCxnSpPr>
            <a:cxnSpLocks/>
          </p:cNvCxnSpPr>
          <p:nvPr/>
        </p:nvCxnSpPr>
        <p:spPr>
          <a:xfrm flipV="1">
            <a:off x="605162" y="4814535"/>
            <a:ext cx="359452" cy="1"/>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96604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1CF8F-B1E7-4347-A9EA-D65B4A6F3863}"/>
              </a:ext>
            </a:extLst>
          </p:cNvPr>
          <p:cNvSpPr>
            <a:spLocks noGrp="1"/>
          </p:cNvSpPr>
          <p:nvPr>
            <p:ph type="title"/>
          </p:nvPr>
        </p:nvSpPr>
        <p:spPr/>
        <p:txBody>
          <a:bodyPr/>
          <a:lstStyle/>
          <a:p>
            <a:r>
              <a:rPr lang="en-GB" dirty="0"/>
              <a:t>C</a:t>
            </a:r>
            <a:r>
              <a:rPr lang="en-ES" dirty="0"/>
              <a:t>auses of the gpg</a:t>
            </a:r>
          </a:p>
        </p:txBody>
      </p:sp>
      <p:sp>
        <p:nvSpPr>
          <p:cNvPr id="3" name="Content Placeholder 2">
            <a:extLst>
              <a:ext uri="{FF2B5EF4-FFF2-40B4-BE49-F238E27FC236}">
                <a16:creationId xmlns:a16="http://schemas.microsoft.com/office/drawing/2014/main" id="{3C601C68-D31A-BA40-B15C-1BD4B9CE0F30}"/>
              </a:ext>
            </a:extLst>
          </p:cNvPr>
          <p:cNvSpPr>
            <a:spLocks noGrp="1"/>
          </p:cNvSpPr>
          <p:nvPr>
            <p:ph idx="1"/>
          </p:nvPr>
        </p:nvSpPr>
        <p:spPr>
          <a:xfrm>
            <a:off x="1370377" y="2541791"/>
            <a:ext cx="8238844" cy="3714630"/>
          </a:xfrm>
        </p:spPr>
        <p:txBody>
          <a:bodyPr>
            <a:normAutofit fontScale="92500" lnSpcReduction="10000"/>
          </a:bodyPr>
          <a:lstStyle/>
          <a:p>
            <a:pPr marL="0" indent="0">
              <a:buNone/>
            </a:pPr>
            <a:r>
              <a:rPr lang="en-ES" b="1" dirty="0"/>
              <a:t>Many different factors</a:t>
            </a:r>
            <a:r>
              <a:rPr lang="en-ES" dirty="0"/>
              <a:t>, including:</a:t>
            </a:r>
          </a:p>
          <a:p>
            <a:r>
              <a:rPr lang="en-ES" dirty="0"/>
              <a:t>Gender stereotypes around caring</a:t>
            </a:r>
          </a:p>
          <a:p>
            <a:r>
              <a:rPr lang="en-ES" dirty="0"/>
              <a:t>Work-life balance policies – still more women take care breaks</a:t>
            </a:r>
          </a:p>
          <a:p>
            <a:r>
              <a:rPr lang="en-ES" dirty="0"/>
              <a:t>More women pushed to part-time and lower quality/low-paid jobs</a:t>
            </a:r>
          </a:p>
          <a:p>
            <a:r>
              <a:rPr lang="en-ES" dirty="0">
                <a:solidFill>
                  <a:schemeClr val="tx1"/>
                </a:solidFill>
              </a:rPr>
              <a:t>Differences in negotiation styles</a:t>
            </a:r>
          </a:p>
          <a:p>
            <a:r>
              <a:rPr lang="en-ES" dirty="0">
                <a:solidFill>
                  <a:schemeClr val="tx1"/>
                </a:solidFill>
              </a:rPr>
              <a:t>Differences in educational choices, e.g. less women in STEM subjects</a:t>
            </a:r>
          </a:p>
          <a:p>
            <a:r>
              <a:rPr lang="en-ES" dirty="0">
                <a:solidFill>
                  <a:schemeClr val="tx1"/>
                </a:solidFill>
              </a:rPr>
              <a:t>Information assymetry: employer v workers</a:t>
            </a:r>
          </a:p>
          <a:p>
            <a:r>
              <a:rPr lang="en-ES" dirty="0">
                <a:solidFill>
                  <a:schemeClr val="tx1"/>
                </a:solidFill>
              </a:rPr>
              <a:t>Actual pay discrimination</a:t>
            </a:r>
          </a:p>
          <a:p>
            <a:r>
              <a:rPr lang="en-ES" dirty="0">
                <a:solidFill>
                  <a:schemeClr val="tx1"/>
                </a:solidFill>
              </a:rPr>
              <a:t>Glass ceiling</a:t>
            </a:r>
          </a:p>
          <a:p>
            <a:r>
              <a:rPr lang="en-ES" b="1" dirty="0">
                <a:solidFill>
                  <a:schemeClr val="tx1"/>
                </a:solidFill>
              </a:rPr>
              <a:t>Occupational and sectoral segregation </a:t>
            </a:r>
            <a:r>
              <a:rPr lang="en-ES" b="1" dirty="0">
                <a:solidFill>
                  <a:schemeClr val="tx1"/>
                </a:solidFill>
                <a:sym typeface="Wingdings" pitchFamily="2" charset="2"/>
              </a:rPr>
              <a:t></a:t>
            </a:r>
            <a:endParaRPr lang="en-ES" b="1" dirty="0">
              <a:solidFill>
                <a:schemeClr val="tx1"/>
              </a:solidFill>
            </a:endParaRPr>
          </a:p>
          <a:p>
            <a:endParaRPr lang="en-ES" dirty="0"/>
          </a:p>
        </p:txBody>
      </p:sp>
    </p:spTree>
    <p:extLst>
      <p:ext uri="{BB962C8B-B14F-4D97-AF65-F5344CB8AC3E}">
        <p14:creationId xmlns:p14="http://schemas.microsoft.com/office/powerpoint/2010/main" val="4210976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7F0895A-2026-994B-84FE-2FDC136FE1C8}"/>
              </a:ext>
            </a:extLst>
          </p:cNvPr>
          <p:cNvSpPr>
            <a:spLocks noGrp="1"/>
          </p:cNvSpPr>
          <p:nvPr>
            <p:ph type="title"/>
          </p:nvPr>
        </p:nvSpPr>
        <p:spPr>
          <a:xfrm>
            <a:off x="173421" y="2485263"/>
            <a:ext cx="2538248" cy="1188720"/>
          </a:xfrm>
        </p:spPr>
        <p:txBody>
          <a:bodyPr>
            <a:normAutofit/>
          </a:bodyPr>
          <a:lstStyle/>
          <a:p>
            <a:r>
              <a:rPr lang="es-ES" sz="1900" dirty="0" err="1"/>
              <a:t>Occupational</a:t>
            </a:r>
            <a:r>
              <a:rPr lang="es-ES" sz="1900" dirty="0"/>
              <a:t> </a:t>
            </a:r>
            <a:r>
              <a:rPr lang="es-ES" sz="1900" dirty="0" err="1"/>
              <a:t>segregation</a:t>
            </a:r>
            <a:endParaRPr lang="en-ES" sz="1900" dirty="0"/>
          </a:p>
        </p:txBody>
      </p:sp>
      <p:pic>
        <p:nvPicPr>
          <p:cNvPr id="7" name="Content Placeholder 6" descr="Graph showing the percentual share of men and women in the 20 largest occupations in 2015. For instance, around 80% of the science associate professionals and science professionals were men, while only around 20% were women. Between 10 and 20% of health associate professionals, cleaners and personal care workers were men, the rest being women.">
            <a:extLst>
              <a:ext uri="{FF2B5EF4-FFF2-40B4-BE49-F238E27FC236}">
                <a16:creationId xmlns:a16="http://schemas.microsoft.com/office/drawing/2014/main" id="{F5073972-FF9D-CD40-A693-0C292CFAAE65}"/>
              </a:ext>
            </a:extLst>
          </p:cNvPr>
          <p:cNvPicPr>
            <a:picLocks noGrp="1" noChangeAspect="1"/>
          </p:cNvPicPr>
          <p:nvPr>
            <p:ph idx="1"/>
          </p:nvPr>
        </p:nvPicPr>
        <p:blipFill>
          <a:blip r:embed="rId2"/>
          <a:stretch>
            <a:fillRect/>
          </a:stretch>
        </p:blipFill>
        <p:spPr>
          <a:xfrm>
            <a:off x="2856187" y="144360"/>
            <a:ext cx="8970578" cy="6144846"/>
          </a:xfrm>
          <a:prstGeom prst="rect">
            <a:avLst/>
          </a:prstGeom>
        </p:spPr>
      </p:pic>
      <p:sp>
        <p:nvSpPr>
          <p:cNvPr id="8" name="TextBox 7">
            <a:extLst>
              <a:ext uri="{FF2B5EF4-FFF2-40B4-BE49-F238E27FC236}">
                <a16:creationId xmlns:a16="http://schemas.microsoft.com/office/drawing/2014/main" id="{5BD28E9A-654C-5C40-9EC5-B122F2064D53}"/>
              </a:ext>
            </a:extLst>
          </p:cNvPr>
          <p:cNvSpPr txBox="1"/>
          <p:nvPr/>
        </p:nvSpPr>
        <p:spPr>
          <a:xfrm>
            <a:off x="2856187" y="6289206"/>
            <a:ext cx="11524593" cy="276999"/>
          </a:xfrm>
          <a:prstGeom prst="rect">
            <a:avLst/>
          </a:prstGeom>
          <a:noFill/>
        </p:spPr>
        <p:txBody>
          <a:bodyPr wrap="square" rtlCol="0">
            <a:spAutoFit/>
          </a:bodyPr>
          <a:lstStyle/>
          <a:p>
            <a:r>
              <a:rPr lang="en-ES" sz="1200" dirty="0"/>
              <a:t>Source: </a:t>
            </a:r>
            <a:r>
              <a:rPr lang="en-GB" sz="1200" dirty="0" err="1"/>
              <a:t>Eurofound</a:t>
            </a:r>
            <a:r>
              <a:rPr lang="en-GB" sz="1200" dirty="0"/>
              <a:t> (2020), Gender equality at work, European Working Conditions Survey 2015 series, Publications Office of the European Union</a:t>
            </a:r>
            <a:endParaRPr lang="en-ES" sz="1200" dirty="0"/>
          </a:p>
        </p:txBody>
      </p:sp>
      <p:sp>
        <p:nvSpPr>
          <p:cNvPr id="2" name="Rectangle 1">
            <a:extLst>
              <a:ext uri="{FF2B5EF4-FFF2-40B4-BE49-F238E27FC236}">
                <a16:creationId xmlns:a16="http://schemas.microsoft.com/office/drawing/2014/main" id="{E0ADE46E-4343-DE4A-9100-8860E5DDDF5C}"/>
              </a:ext>
              <a:ext uri="{C183D7F6-B498-43B3-948B-1728B52AA6E4}">
                <adec:decorative xmlns:adec="http://schemas.microsoft.com/office/drawing/2017/decorative" val="1"/>
              </a:ext>
            </a:extLst>
          </p:cNvPr>
          <p:cNvSpPr/>
          <p:nvPr/>
        </p:nvSpPr>
        <p:spPr>
          <a:xfrm>
            <a:off x="3507475" y="1419367"/>
            <a:ext cx="8120418" cy="545911"/>
          </a:xfrm>
          <a:prstGeom prst="rect">
            <a:avLst/>
          </a:prstGeom>
          <a:noFill/>
          <a:ln w="38100"/>
        </p:spPr>
        <p:style>
          <a:lnRef idx="2">
            <a:schemeClr val="accent3"/>
          </a:lnRef>
          <a:fillRef idx="1">
            <a:schemeClr val="lt1"/>
          </a:fillRef>
          <a:effectRef idx="0">
            <a:schemeClr val="accent3"/>
          </a:effectRef>
          <a:fontRef idx="minor">
            <a:schemeClr val="dk1"/>
          </a:fontRef>
        </p:style>
        <p:txBody>
          <a:bodyPr rtlCol="0" anchor="ctr"/>
          <a:lstStyle/>
          <a:p>
            <a:pPr algn="ctr"/>
            <a:endParaRPr lang="en-ES"/>
          </a:p>
        </p:txBody>
      </p:sp>
      <p:sp>
        <p:nvSpPr>
          <p:cNvPr id="6" name="Rectangle 5">
            <a:extLst>
              <a:ext uri="{FF2B5EF4-FFF2-40B4-BE49-F238E27FC236}">
                <a16:creationId xmlns:a16="http://schemas.microsoft.com/office/drawing/2014/main" id="{978D7933-B774-7E49-9A63-C41BABC1F005}"/>
              </a:ext>
              <a:ext uri="{C183D7F6-B498-43B3-948B-1728B52AA6E4}">
                <adec:decorative xmlns:adec="http://schemas.microsoft.com/office/drawing/2017/decorative" val="1"/>
              </a:ext>
            </a:extLst>
          </p:cNvPr>
          <p:cNvSpPr/>
          <p:nvPr/>
        </p:nvSpPr>
        <p:spPr>
          <a:xfrm>
            <a:off x="3507475" y="4804012"/>
            <a:ext cx="8120418" cy="777922"/>
          </a:xfrm>
          <a:prstGeom prst="rect">
            <a:avLst/>
          </a:prstGeom>
          <a:noFill/>
          <a:ln w="38100"/>
        </p:spPr>
        <p:style>
          <a:lnRef idx="2">
            <a:schemeClr val="accent3"/>
          </a:lnRef>
          <a:fillRef idx="1">
            <a:schemeClr val="lt1"/>
          </a:fillRef>
          <a:effectRef idx="0">
            <a:schemeClr val="accent3"/>
          </a:effectRef>
          <a:fontRef idx="minor">
            <a:schemeClr val="dk1"/>
          </a:fontRef>
        </p:style>
        <p:txBody>
          <a:bodyPr rtlCol="0" anchor="ctr"/>
          <a:lstStyle/>
          <a:p>
            <a:pPr algn="ctr"/>
            <a:endParaRPr lang="en-ES"/>
          </a:p>
        </p:txBody>
      </p:sp>
    </p:spTree>
    <p:extLst>
      <p:ext uri="{BB962C8B-B14F-4D97-AF65-F5344CB8AC3E}">
        <p14:creationId xmlns:p14="http://schemas.microsoft.com/office/powerpoint/2010/main" val="3392377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4F4-77AD-1849-8901-86CF0E20171E}"/>
              </a:ext>
            </a:extLst>
          </p:cNvPr>
          <p:cNvSpPr>
            <a:spLocks noGrp="1"/>
          </p:cNvSpPr>
          <p:nvPr>
            <p:ph type="title"/>
          </p:nvPr>
        </p:nvSpPr>
        <p:spPr>
          <a:xfrm>
            <a:off x="2231136" y="367987"/>
            <a:ext cx="7729728" cy="1188720"/>
          </a:xfrm>
        </p:spPr>
        <p:txBody>
          <a:bodyPr/>
          <a:lstStyle/>
          <a:p>
            <a:r>
              <a:rPr lang="en-ES" dirty="0"/>
              <a:t>pay transparency as a tool to address the gpg</a:t>
            </a:r>
          </a:p>
        </p:txBody>
      </p:sp>
      <p:sp>
        <p:nvSpPr>
          <p:cNvPr id="3" name="Content Placeholder 2">
            <a:extLst>
              <a:ext uri="{FF2B5EF4-FFF2-40B4-BE49-F238E27FC236}">
                <a16:creationId xmlns:a16="http://schemas.microsoft.com/office/drawing/2014/main" id="{3C3BD708-BA03-8C4A-8DAE-3CD7EAC2287C}"/>
              </a:ext>
            </a:extLst>
          </p:cNvPr>
          <p:cNvSpPr>
            <a:spLocks noGrp="1"/>
          </p:cNvSpPr>
          <p:nvPr>
            <p:ph idx="1"/>
          </p:nvPr>
        </p:nvSpPr>
        <p:spPr>
          <a:xfrm>
            <a:off x="495300" y="1892300"/>
            <a:ext cx="10983937" cy="4113549"/>
          </a:xfrm>
        </p:spPr>
        <p:txBody>
          <a:bodyPr>
            <a:normAutofit/>
          </a:bodyPr>
          <a:lstStyle/>
          <a:p>
            <a:pPr marL="0" indent="0">
              <a:buNone/>
            </a:pPr>
            <a:r>
              <a:rPr lang="es-ES" b="1" dirty="0">
                <a:solidFill>
                  <a:srgbClr val="0070C0"/>
                </a:solidFill>
              </a:rPr>
              <a:t>WHAT IS UNDERSTOOD BY ‘PAY TRANSPARENCY’?</a:t>
            </a:r>
          </a:p>
          <a:p>
            <a:r>
              <a:rPr lang="en-ES" b="1" dirty="0"/>
              <a:t>‘Series of regulatory strategies designed to improve accessibility to pay information’ </a:t>
            </a:r>
          </a:p>
          <a:p>
            <a:pPr lvl="1"/>
            <a:r>
              <a:rPr lang="en-ES" dirty="0">
                <a:solidFill>
                  <a:srgbClr val="0070C0"/>
                </a:solidFill>
              </a:rPr>
              <a:t>Collective measures </a:t>
            </a:r>
            <a:r>
              <a:rPr lang="en-ES" dirty="0">
                <a:solidFill>
                  <a:schemeClr val="tx1"/>
                </a:solidFill>
              </a:rPr>
              <a:t>require the employer (often with the social partners) to take initiative to report and/or analyse pay data broken down by gender and may also require to take action to address the sources of pay inequity</a:t>
            </a:r>
          </a:p>
          <a:p>
            <a:pPr lvl="1"/>
            <a:r>
              <a:rPr lang="en-ES" dirty="0">
                <a:solidFill>
                  <a:srgbClr val="0070C0"/>
                </a:solidFill>
              </a:rPr>
              <a:t>Individual measures </a:t>
            </a:r>
            <a:r>
              <a:rPr lang="en-ES" dirty="0">
                <a:solidFill>
                  <a:schemeClr val="tx1"/>
                </a:solidFill>
              </a:rPr>
              <a:t>tend to empower workers to better understand their relative position within the wider pay structure and facilitate recourse for those willing to challenge pay inequity</a:t>
            </a:r>
          </a:p>
          <a:p>
            <a:r>
              <a:rPr lang="en-ES" b="1" dirty="0"/>
              <a:t>Value:</a:t>
            </a:r>
          </a:p>
          <a:p>
            <a:pPr lvl="1"/>
            <a:r>
              <a:rPr lang="en-ES" dirty="0"/>
              <a:t>Reduces information assymetry between job applicants/workers and employers</a:t>
            </a:r>
          </a:p>
          <a:p>
            <a:pPr lvl="1"/>
            <a:r>
              <a:rPr lang="en-ES" dirty="0"/>
              <a:t>Rebalances wage setting power</a:t>
            </a:r>
          </a:p>
          <a:p>
            <a:pPr lvl="1"/>
            <a:r>
              <a:rPr lang="en-ES" dirty="0"/>
              <a:t>Increases employers accountability towards workers, shareholders, costumers/service users, …</a:t>
            </a:r>
          </a:p>
          <a:p>
            <a:endParaRPr lang="en-ES" b="1" dirty="0"/>
          </a:p>
        </p:txBody>
      </p:sp>
      <p:sp>
        <p:nvSpPr>
          <p:cNvPr id="4" name="TextBox 3">
            <a:extLst>
              <a:ext uri="{FF2B5EF4-FFF2-40B4-BE49-F238E27FC236}">
                <a16:creationId xmlns:a16="http://schemas.microsoft.com/office/drawing/2014/main" id="{80E0E001-725A-6649-9FF8-EBD24CF226DB}"/>
              </a:ext>
            </a:extLst>
          </p:cNvPr>
          <p:cNvSpPr txBox="1"/>
          <p:nvPr/>
        </p:nvSpPr>
        <p:spPr>
          <a:xfrm>
            <a:off x="712763" y="5544184"/>
            <a:ext cx="10690280"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ES" dirty="0">
                <a:sym typeface="Wingdings" pitchFamily="2" charset="2"/>
              </a:rPr>
              <a:t></a:t>
            </a:r>
            <a:r>
              <a:rPr lang="en-GB" dirty="0">
                <a:sym typeface="Wingdings" pitchFamily="2" charset="2"/>
              </a:rPr>
              <a:t>EU Recommendation on strengthening the principle of equal pay through transparency (2014/124/EU)</a:t>
            </a:r>
          </a:p>
          <a:p>
            <a:r>
              <a:rPr lang="en-GB" dirty="0">
                <a:sym typeface="Wingdings" pitchFamily="2" charset="2"/>
              </a:rPr>
              <a:t> EU Directive Proposal to strengthen the application of the principle of equal pay through pay transparency,</a:t>
            </a:r>
          </a:p>
          <a:p>
            <a:r>
              <a:rPr lang="en-GB" dirty="0">
                <a:sym typeface="Wingdings" pitchFamily="2" charset="2"/>
              </a:rPr>
              <a:t>    COM(2021) 93 final</a:t>
            </a:r>
            <a:endParaRPr lang="en-ES" dirty="0"/>
          </a:p>
        </p:txBody>
      </p:sp>
    </p:spTree>
    <p:extLst>
      <p:ext uri="{BB962C8B-B14F-4D97-AF65-F5344CB8AC3E}">
        <p14:creationId xmlns:p14="http://schemas.microsoft.com/office/powerpoint/2010/main" val="3546952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FED04-9E2B-D841-BA9E-EDCB08448E35}"/>
              </a:ext>
            </a:extLst>
          </p:cNvPr>
          <p:cNvSpPr>
            <a:spLocks noGrp="1"/>
          </p:cNvSpPr>
          <p:nvPr>
            <p:ph type="title"/>
          </p:nvPr>
        </p:nvSpPr>
        <p:spPr>
          <a:xfrm>
            <a:off x="2231136" y="551748"/>
            <a:ext cx="7729728" cy="1188720"/>
          </a:xfrm>
        </p:spPr>
        <p:txBody>
          <a:bodyPr/>
          <a:lstStyle/>
          <a:p>
            <a:r>
              <a:rPr lang="en-GB" dirty="0"/>
              <a:t>E</a:t>
            </a:r>
            <a:r>
              <a:rPr lang="en-ES" dirty="0"/>
              <a:t>volution of eu law (I)</a:t>
            </a:r>
          </a:p>
        </p:txBody>
      </p:sp>
      <p:sp>
        <p:nvSpPr>
          <p:cNvPr id="3" name="Content Placeholder 2">
            <a:extLst>
              <a:ext uri="{FF2B5EF4-FFF2-40B4-BE49-F238E27FC236}">
                <a16:creationId xmlns:a16="http://schemas.microsoft.com/office/drawing/2014/main" id="{69FC7A19-48A3-E144-92BF-F036864DE693}"/>
              </a:ext>
            </a:extLst>
          </p:cNvPr>
          <p:cNvSpPr>
            <a:spLocks noGrp="1"/>
          </p:cNvSpPr>
          <p:nvPr>
            <p:ph idx="1"/>
          </p:nvPr>
        </p:nvSpPr>
        <p:spPr>
          <a:xfrm>
            <a:off x="1083212" y="2236762"/>
            <a:ext cx="10621108" cy="4304715"/>
          </a:xfrm>
        </p:spPr>
        <p:txBody>
          <a:bodyPr>
            <a:normAutofit fontScale="92500" lnSpcReduction="10000"/>
          </a:bodyPr>
          <a:lstStyle/>
          <a:p>
            <a:pPr marL="0" indent="0">
              <a:buNone/>
            </a:pPr>
            <a:r>
              <a:rPr lang="en-ES" b="1" dirty="0">
                <a:solidFill>
                  <a:srgbClr val="0070C0"/>
                </a:solidFill>
              </a:rPr>
              <a:t>ORIGINS OF EU LEGISLATION </a:t>
            </a:r>
            <a:r>
              <a:rPr lang="en-ES" b="1" dirty="0">
                <a:solidFill>
                  <a:srgbClr val="0070C0"/>
                </a:solidFill>
                <a:sym typeface="Wingdings" pitchFamily="2" charset="2"/>
              </a:rPr>
              <a:t></a:t>
            </a:r>
            <a:r>
              <a:rPr lang="en-ES" dirty="0">
                <a:solidFill>
                  <a:schemeClr val="tx1"/>
                </a:solidFill>
              </a:rPr>
              <a:t>Article 119 EEC Treaty – current Article 157 TFEU</a:t>
            </a:r>
          </a:p>
          <a:p>
            <a:pPr marL="0" indent="0">
              <a:buNone/>
            </a:pPr>
            <a:r>
              <a:rPr lang="en-ES" b="1" dirty="0">
                <a:solidFill>
                  <a:schemeClr val="tx1"/>
                </a:solidFill>
              </a:rPr>
              <a:t>Art. 157(1) TFEU:  </a:t>
            </a:r>
            <a:r>
              <a:rPr lang="en-ES" dirty="0">
                <a:solidFill>
                  <a:schemeClr val="tx1"/>
                </a:solidFill>
              </a:rPr>
              <a:t>‘</a:t>
            </a:r>
            <a:r>
              <a:rPr lang="en-GB" dirty="0">
                <a:solidFill>
                  <a:schemeClr val="tx1"/>
                </a:solidFill>
              </a:rPr>
              <a:t>Each Member State shall ensure that the principle of equal pay for male and female workers for equal work or work of equal value is applied.</a:t>
            </a:r>
            <a:r>
              <a:rPr lang="en-ES" dirty="0">
                <a:solidFill>
                  <a:schemeClr val="tx1"/>
                </a:solidFill>
              </a:rPr>
              <a:t>’ </a:t>
            </a:r>
            <a:r>
              <a:rPr lang="en-ES" b="1" dirty="0">
                <a:solidFill>
                  <a:schemeClr val="tx1"/>
                </a:solidFill>
              </a:rPr>
              <a:t>+ now:  Art. 23 CFR + European Pillar of Social Rights</a:t>
            </a:r>
          </a:p>
          <a:p>
            <a:pPr marL="320675" lvl="1" indent="-307975">
              <a:buFont typeface="Wingdings" pitchFamily="2" charset="2"/>
              <a:buChar char="ü"/>
            </a:pPr>
            <a:r>
              <a:rPr lang="en-ES" b="1" dirty="0">
                <a:solidFill>
                  <a:schemeClr val="tx1"/>
                </a:solidFill>
              </a:rPr>
              <a:t>DIRECT EFFECT:</a:t>
            </a:r>
          </a:p>
          <a:p>
            <a:pPr marL="320675" lvl="1" indent="-307975">
              <a:buNone/>
            </a:pPr>
            <a:r>
              <a:rPr lang="en-ES" dirty="0">
                <a:solidFill>
                  <a:schemeClr val="tx1"/>
                </a:solidFill>
              </a:rPr>
              <a:t>Case 43/75 </a:t>
            </a:r>
            <a:r>
              <a:rPr lang="en-ES" i="1" dirty="0">
                <a:solidFill>
                  <a:schemeClr val="tx1"/>
                </a:solidFill>
              </a:rPr>
              <a:t>Defrenne</a:t>
            </a:r>
            <a:r>
              <a:rPr lang="en-ES" dirty="0">
                <a:solidFill>
                  <a:schemeClr val="tx1"/>
                </a:solidFill>
              </a:rPr>
              <a:t> (No.2) [1976] </a:t>
            </a:r>
            <a:r>
              <a:rPr lang="en-ES" dirty="0">
                <a:solidFill>
                  <a:schemeClr val="tx1"/>
                </a:solidFill>
                <a:sym typeface="Wingdings" pitchFamily="2" charset="2"/>
              </a:rPr>
              <a:t> vertical and horizontal direct effect</a:t>
            </a:r>
          </a:p>
          <a:p>
            <a:pPr marL="320675" lvl="1" indent="-307975">
              <a:buNone/>
            </a:pPr>
            <a:r>
              <a:rPr lang="en-ES" dirty="0">
                <a:solidFill>
                  <a:schemeClr val="tx1"/>
                </a:solidFill>
                <a:sym typeface="Wingdings" pitchFamily="2" charset="2"/>
              </a:rPr>
              <a:t>Case </a:t>
            </a:r>
            <a:r>
              <a:rPr lang="en-GB" dirty="0">
                <a:solidFill>
                  <a:schemeClr val="tx1"/>
                </a:solidFill>
                <a:sym typeface="Wingdings" pitchFamily="2" charset="2"/>
              </a:rPr>
              <a:t>C‑624/19 </a:t>
            </a:r>
            <a:r>
              <a:rPr lang="en-GB" i="1" dirty="0">
                <a:solidFill>
                  <a:schemeClr val="tx1"/>
                </a:solidFill>
                <a:sym typeface="Wingdings" pitchFamily="2" charset="2"/>
              </a:rPr>
              <a:t>Tesco Stores Ltd </a:t>
            </a:r>
            <a:r>
              <a:rPr lang="en-GB" dirty="0">
                <a:solidFill>
                  <a:schemeClr val="tx1"/>
                </a:solidFill>
                <a:sym typeface="Wingdings" pitchFamily="2" charset="2"/>
              </a:rPr>
              <a:t>[2021]  direct effect both for ‘equal work’ and ‘equal value’ claims</a:t>
            </a:r>
          </a:p>
          <a:p>
            <a:pPr marL="320675" lvl="1" indent="-307975">
              <a:buNone/>
            </a:pPr>
            <a:r>
              <a:rPr lang="en-GB" dirty="0">
                <a:solidFill>
                  <a:schemeClr val="tx1"/>
                </a:solidFill>
                <a:sym typeface="Wingdings" pitchFamily="2" charset="2"/>
              </a:rPr>
              <a:t>Case C‑486/18 </a:t>
            </a:r>
            <a:r>
              <a:rPr lang="en-GB" i="1" dirty="0">
                <a:solidFill>
                  <a:schemeClr val="tx1"/>
                </a:solidFill>
                <a:sym typeface="Wingdings" pitchFamily="2" charset="2"/>
              </a:rPr>
              <a:t>Praxair MRC </a:t>
            </a:r>
            <a:r>
              <a:rPr lang="en-GB" dirty="0">
                <a:solidFill>
                  <a:schemeClr val="tx1"/>
                </a:solidFill>
                <a:sym typeface="Wingdings" pitchFamily="2" charset="2"/>
              </a:rPr>
              <a:t>[2019]  applies to action of public authorities, collective agreements and individual contracts</a:t>
            </a:r>
          </a:p>
          <a:p>
            <a:pPr marL="320675" lvl="1" indent="-307975">
              <a:buFont typeface="Wingdings" pitchFamily="2" charset="2"/>
              <a:buChar char="ü"/>
            </a:pPr>
            <a:r>
              <a:rPr lang="en-ES" b="1" dirty="0">
                <a:solidFill>
                  <a:schemeClr val="tx1"/>
                </a:solidFill>
              </a:rPr>
              <a:t>BROAD SCOPE:</a:t>
            </a:r>
          </a:p>
          <a:p>
            <a:pPr marL="55563" lvl="1" indent="-42863">
              <a:buNone/>
            </a:pPr>
            <a:r>
              <a:rPr lang="en-GB" sz="1800" dirty="0">
                <a:solidFill>
                  <a:schemeClr val="tx1"/>
                </a:solidFill>
              </a:rPr>
              <a:t>Case C– 256/01 </a:t>
            </a:r>
            <a:r>
              <a:rPr lang="en-ES" sz="1800" i="1" dirty="0">
                <a:solidFill>
                  <a:schemeClr val="tx1"/>
                </a:solidFill>
              </a:rPr>
              <a:t>Allonby</a:t>
            </a:r>
            <a:r>
              <a:rPr lang="en-ES" sz="1800" dirty="0">
                <a:solidFill>
                  <a:schemeClr val="tx1"/>
                </a:solidFill>
              </a:rPr>
              <a:t> </a:t>
            </a:r>
            <a:r>
              <a:rPr lang="en-ES" sz="1800" dirty="0">
                <a:solidFill>
                  <a:schemeClr val="tx1"/>
                </a:solidFill>
                <a:sym typeface="Wingdings" pitchFamily="2" charset="2"/>
              </a:rPr>
              <a:t> </a:t>
            </a:r>
            <a:r>
              <a:rPr lang="en-ES" sz="1800" b="1" dirty="0">
                <a:solidFill>
                  <a:schemeClr val="tx1"/>
                </a:solidFill>
              </a:rPr>
              <a:t>‘Worker’:  </a:t>
            </a:r>
            <a:r>
              <a:rPr lang="en-ES" sz="1800" dirty="0">
                <a:solidFill>
                  <a:schemeClr val="tx1"/>
                </a:solidFill>
              </a:rPr>
              <a:t>‘</a:t>
            </a:r>
            <a:r>
              <a:rPr lang="en-GB" sz="1800" dirty="0">
                <a:solidFill>
                  <a:schemeClr val="tx1"/>
                </a:solidFill>
              </a:rPr>
              <a:t>a person who, for a certain period of time, performs services for and under the direction of another person in return for which he receives remuneration.</a:t>
            </a:r>
            <a:r>
              <a:rPr lang="en-ES" sz="1800" dirty="0">
                <a:solidFill>
                  <a:schemeClr val="tx1"/>
                </a:solidFill>
              </a:rPr>
              <a:t>’</a:t>
            </a:r>
          </a:p>
          <a:p>
            <a:pPr marL="55563" lvl="1" indent="-42863">
              <a:buNone/>
            </a:pPr>
            <a:r>
              <a:rPr lang="en-ES" sz="1800" dirty="0">
                <a:solidFill>
                  <a:schemeClr val="tx1"/>
                </a:solidFill>
              </a:rPr>
              <a:t>Art. 157(2) TFEU + Art. 2(1)(e) Dir 2006/54 </a:t>
            </a:r>
            <a:r>
              <a:rPr lang="en-ES" sz="1800" dirty="0">
                <a:solidFill>
                  <a:schemeClr val="tx1"/>
                </a:solidFill>
                <a:sym typeface="Wingdings" pitchFamily="2" charset="2"/>
              </a:rPr>
              <a:t> </a:t>
            </a:r>
            <a:r>
              <a:rPr lang="en-ES" sz="1800" dirty="0">
                <a:solidFill>
                  <a:schemeClr val="tx1"/>
                </a:solidFill>
              </a:rPr>
              <a:t>‘</a:t>
            </a:r>
            <a:r>
              <a:rPr lang="en-ES" sz="1800" b="1" dirty="0">
                <a:solidFill>
                  <a:schemeClr val="tx1"/>
                </a:solidFill>
              </a:rPr>
              <a:t>Pay</a:t>
            </a:r>
            <a:r>
              <a:rPr lang="en-ES" sz="1800" dirty="0">
                <a:solidFill>
                  <a:schemeClr val="tx1"/>
                </a:solidFill>
              </a:rPr>
              <a:t> means the ordinary basic or minimum wage or salary and any other consideration, whether in cash or in kind, which the worker receives directly or indirectly, in respect of his employment, from his employer’ [+ case law]</a:t>
            </a:r>
          </a:p>
        </p:txBody>
      </p:sp>
    </p:spTree>
    <p:extLst>
      <p:ext uri="{BB962C8B-B14F-4D97-AF65-F5344CB8AC3E}">
        <p14:creationId xmlns:p14="http://schemas.microsoft.com/office/powerpoint/2010/main" val="595911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457ED-862E-A845-939E-64025BEC5396}"/>
              </a:ext>
            </a:extLst>
          </p:cNvPr>
          <p:cNvSpPr>
            <a:spLocks noGrp="1"/>
          </p:cNvSpPr>
          <p:nvPr>
            <p:ph type="title"/>
          </p:nvPr>
        </p:nvSpPr>
        <p:spPr>
          <a:xfrm>
            <a:off x="2231136" y="416052"/>
            <a:ext cx="7729728" cy="1188720"/>
          </a:xfrm>
        </p:spPr>
        <p:txBody>
          <a:bodyPr/>
          <a:lstStyle/>
          <a:p>
            <a:r>
              <a:rPr lang="en-GB" dirty="0"/>
              <a:t>E</a:t>
            </a:r>
            <a:r>
              <a:rPr lang="en-ES" dirty="0"/>
              <a:t>volution of eu law (II)</a:t>
            </a:r>
          </a:p>
        </p:txBody>
      </p:sp>
      <p:sp>
        <p:nvSpPr>
          <p:cNvPr id="3" name="Content Placeholder 2">
            <a:extLst>
              <a:ext uri="{FF2B5EF4-FFF2-40B4-BE49-F238E27FC236}">
                <a16:creationId xmlns:a16="http://schemas.microsoft.com/office/drawing/2014/main" id="{B9F44550-C4B8-9841-A042-A1BBAB6A061A}"/>
              </a:ext>
            </a:extLst>
          </p:cNvPr>
          <p:cNvSpPr>
            <a:spLocks noGrp="1"/>
          </p:cNvSpPr>
          <p:nvPr>
            <p:ph idx="1"/>
          </p:nvPr>
        </p:nvSpPr>
        <p:spPr>
          <a:xfrm>
            <a:off x="1231598" y="1862132"/>
            <a:ext cx="9728804" cy="4484560"/>
          </a:xfrm>
        </p:spPr>
        <p:txBody>
          <a:bodyPr>
            <a:normAutofit lnSpcReduction="10000"/>
          </a:bodyPr>
          <a:lstStyle/>
          <a:p>
            <a:pPr marL="0" indent="0">
              <a:buNone/>
            </a:pPr>
            <a:r>
              <a:rPr lang="en-ES" b="1" dirty="0">
                <a:solidFill>
                  <a:srgbClr val="0070C0"/>
                </a:solidFill>
              </a:rPr>
              <a:t>THE STRONG INFLUENCE OF CASE LAW</a:t>
            </a:r>
            <a:r>
              <a:rPr lang="en-ES" b="1" dirty="0">
                <a:solidFill>
                  <a:srgbClr val="0070C0"/>
                </a:solidFill>
                <a:sym typeface="Wingdings" pitchFamily="2" charset="2"/>
              </a:rPr>
              <a:t>:</a:t>
            </a:r>
            <a:endParaRPr lang="en-ES" b="1" dirty="0">
              <a:solidFill>
                <a:srgbClr val="0070C0"/>
              </a:solidFill>
            </a:endParaRPr>
          </a:p>
          <a:p>
            <a:r>
              <a:rPr lang="en-ES" sz="2000" i="1" dirty="0"/>
              <a:t>What is ‘like work’ </a:t>
            </a:r>
            <a:r>
              <a:rPr lang="en-ES" sz="2000" i="1" dirty="0">
                <a:sym typeface="Wingdings" pitchFamily="2" charset="2"/>
              </a:rPr>
              <a:t> </a:t>
            </a:r>
            <a:r>
              <a:rPr lang="en-GB" sz="2000" i="1" dirty="0">
                <a:sym typeface="Wingdings" pitchFamily="2" charset="2"/>
              </a:rPr>
              <a:t>Case C–381/99 </a:t>
            </a:r>
            <a:r>
              <a:rPr lang="en-GB" sz="2000" i="1" dirty="0" err="1">
                <a:sym typeface="Wingdings" pitchFamily="2" charset="2"/>
              </a:rPr>
              <a:t>Brunnhofer</a:t>
            </a:r>
            <a:r>
              <a:rPr lang="en-GB" sz="2000" i="1" dirty="0">
                <a:sym typeface="Wingdings" pitchFamily="2" charset="2"/>
              </a:rPr>
              <a:t> </a:t>
            </a:r>
            <a:r>
              <a:rPr lang="en-ES" sz="2000" dirty="0">
                <a:sym typeface="Wingdings" pitchFamily="2" charset="2"/>
              </a:rPr>
              <a:t> look at:</a:t>
            </a:r>
          </a:p>
          <a:p>
            <a:endParaRPr lang="en-ES" sz="1500" b="1" i="1" dirty="0">
              <a:highlight>
                <a:srgbClr val="FFFF00"/>
              </a:highlight>
            </a:endParaRPr>
          </a:p>
          <a:p>
            <a:r>
              <a:rPr lang="en-ES" sz="2000" dirty="0"/>
              <a:t>Comparators </a:t>
            </a:r>
            <a:r>
              <a:rPr lang="en-ES" sz="2000" dirty="0">
                <a:sym typeface="Wingdings" pitchFamily="2" charset="2"/>
              </a:rPr>
              <a:t> </a:t>
            </a:r>
            <a:r>
              <a:rPr lang="en-ES" sz="2000" dirty="0"/>
              <a:t>Acceptance of:</a:t>
            </a:r>
          </a:p>
          <a:p>
            <a:pPr lvl="1">
              <a:buFont typeface="Wingdings" pitchFamily="2" charset="2"/>
              <a:buChar char="ü"/>
            </a:pPr>
            <a:r>
              <a:rPr lang="en-ES" sz="2000" dirty="0">
                <a:solidFill>
                  <a:schemeClr val="accent1">
                    <a:lumMod val="50000"/>
                  </a:schemeClr>
                </a:solidFill>
              </a:rPr>
              <a:t>“non-contemporaneous” </a:t>
            </a:r>
            <a:r>
              <a:rPr lang="en-ES" sz="2000" dirty="0"/>
              <a:t>comparators (Case C-157/86, </a:t>
            </a:r>
            <a:r>
              <a:rPr lang="en-ES" sz="2000" i="1" dirty="0"/>
              <a:t>Macarthys</a:t>
            </a:r>
            <a:r>
              <a:rPr lang="en-ES" sz="2000" dirty="0"/>
              <a:t>) </a:t>
            </a:r>
          </a:p>
          <a:p>
            <a:pPr lvl="1">
              <a:spcAft>
                <a:spcPts val="1200"/>
              </a:spcAft>
              <a:buFont typeface="Wingdings" pitchFamily="2" charset="2"/>
              <a:buChar char="ü"/>
            </a:pPr>
            <a:r>
              <a:rPr lang="en-ES" sz="2000" dirty="0"/>
              <a:t>Comparators doing </a:t>
            </a:r>
            <a:r>
              <a:rPr lang="en-ES" sz="2000" dirty="0">
                <a:solidFill>
                  <a:schemeClr val="accent1">
                    <a:lumMod val="50000"/>
                  </a:schemeClr>
                </a:solidFill>
              </a:rPr>
              <a:t>work of lower value </a:t>
            </a:r>
            <a:r>
              <a:rPr lang="en-ES" sz="2000" dirty="0"/>
              <a:t>(Case C-157/86, </a:t>
            </a:r>
            <a:r>
              <a:rPr lang="en-ES" sz="2000" i="1" dirty="0"/>
              <a:t>Murphy</a:t>
            </a:r>
            <a:r>
              <a:rPr lang="en-ES" sz="2000" dirty="0"/>
              <a:t>)</a:t>
            </a:r>
          </a:p>
          <a:p>
            <a:r>
              <a:rPr lang="en-ES" sz="2000" dirty="0"/>
              <a:t>Don’t need to work for exactly the same employer </a:t>
            </a:r>
            <a:r>
              <a:rPr lang="en-ES" sz="2000" dirty="0">
                <a:sym typeface="Wingdings" pitchFamily="2" charset="2"/>
              </a:rPr>
              <a:t> acceptance of:</a:t>
            </a:r>
            <a:endParaRPr lang="en-ES" sz="2000" dirty="0"/>
          </a:p>
          <a:p>
            <a:pPr lvl="1"/>
            <a:r>
              <a:rPr lang="en-ES" sz="1800" dirty="0">
                <a:solidFill>
                  <a:schemeClr val="accent1">
                    <a:lumMod val="50000"/>
                  </a:schemeClr>
                </a:solidFill>
              </a:rPr>
              <a:t>Same establishment or service </a:t>
            </a:r>
            <a:r>
              <a:rPr lang="en-ES" sz="1800" dirty="0"/>
              <a:t>(public or private)</a:t>
            </a:r>
          </a:p>
          <a:p>
            <a:pPr lvl="1"/>
            <a:r>
              <a:rPr lang="en-ES" sz="1800" dirty="0"/>
              <a:t>Discrimination arising from </a:t>
            </a:r>
            <a:r>
              <a:rPr lang="en-ES" sz="1800" dirty="0">
                <a:solidFill>
                  <a:schemeClr val="accent1">
                    <a:lumMod val="50000"/>
                  </a:schemeClr>
                </a:solidFill>
              </a:rPr>
              <a:t>legislative provisions or collective labour agreements</a:t>
            </a:r>
          </a:p>
          <a:p>
            <a:pPr lvl="1"/>
            <a:r>
              <a:rPr lang="en-ES" sz="1800" b="1" dirty="0"/>
              <a:t>“Single source” principle </a:t>
            </a:r>
            <a:r>
              <a:rPr lang="en-ES" sz="1800" dirty="0"/>
              <a:t>(Cases C-320/00, </a:t>
            </a:r>
            <a:r>
              <a:rPr lang="en-ES" sz="1800" i="1" dirty="0"/>
              <a:t>Lawrence</a:t>
            </a:r>
            <a:r>
              <a:rPr lang="en-ES" sz="1800" dirty="0"/>
              <a:t>; C-256/01, </a:t>
            </a:r>
            <a:r>
              <a:rPr lang="en-ES" sz="1800" i="1" dirty="0"/>
              <a:t>Allonby</a:t>
            </a:r>
            <a:r>
              <a:rPr lang="en-ES" sz="1800" dirty="0"/>
              <a:t>): same body must be responsible for paying the claimant and the comparator </a:t>
            </a:r>
          </a:p>
          <a:p>
            <a:pPr lvl="1">
              <a:buFont typeface="Wingdings" pitchFamily="2" charset="2"/>
              <a:buChar char="ü"/>
            </a:pPr>
            <a:endParaRPr lang="en-ES" dirty="0"/>
          </a:p>
        </p:txBody>
      </p:sp>
      <p:sp>
        <p:nvSpPr>
          <p:cNvPr id="4" name="Right Brace 3">
            <a:extLst>
              <a:ext uri="{FF2B5EF4-FFF2-40B4-BE49-F238E27FC236}">
                <a16:creationId xmlns:a16="http://schemas.microsoft.com/office/drawing/2014/main" id="{B2FFDBB0-C145-F240-B85C-F14029A5C017}"/>
              </a:ext>
              <a:ext uri="{C183D7F6-B498-43B3-948B-1728B52AA6E4}">
                <adec:decorative xmlns:adec="http://schemas.microsoft.com/office/drawing/2017/decorative" val="1"/>
              </a:ext>
            </a:extLst>
          </p:cNvPr>
          <p:cNvSpPr/>
          <p:nvPr/>
        </p:nvSpPr>
        <p:spPr>
          <a:xfrm>
            <a:off x="9299204" y="4710291"/>
            <a:ext cx="457200" cy="655687"/>
          </a:xfrm>
          <a:prstGeom prst="rightBrace">
            <a:avLst/>
          </a:prstGeom>
          <a:ln/>
        </p:spPr>
        <p:style>
          <a:lnRef idx="2">
            <a:schemeClr val="accent3"/>
          </a:lnRef>
          <a:fillRef idx="0">
            <a:schemeClr val="accent3"/>
          </a:fillRef>
          <a:effectRef idx="1">
            <a:schemeClr val="accent3"/>
          </a:effectRef>
          <a:fontRef idx="minor">
            <a:schemeClr val="tx1"/>
          </a:fontRef>
        </p:style>
        <p:txBody>
          <a:bodyPr rtlCol="0" anchor="ctr"/>
          <a:lstStyle/>
          <a:p>
            <a:pPr algn="ctr"/>
            <a:endParaRPr lang="en-ES"/>
          </a:p>
        </p:txBody>
      </p:sp>
      <p:sp>
        <p:nvSpPr>
          <p:cNvPr id="5" name="TextBox 4">
            <a:extLst>
              <a:ext uri="{FF2B5EF4-FFF2-40B4-BE49-F238E27FC236}">
                <a16:creationId xmlns:a16="http://schemas.microsoft.com/office/drawing/2014/main" id="{9388D25A-2C9C-0A4C-A454-F3669F266F10}"/>
              </a:ext>
            </a:extLst>
          </p:cNvPr>
          <p:cNvSpPr txBox="1"/>
          <p:nvPr/>
        </p:nvSpPr>
        <p:spPr>
          <a:xfrm>
            <a:off x="9802456" y="4710291"/>
            <a:ext cx="1844565" cy="646331"/>
          </a:xfrm>
          <a:prstGeom prst="rect">
            <a:avLst/>
          </a:prstGeom>
          <a:noFill/>
        </p:spPr>
        <p:txBody>
          <a:bodyPr wrap="square" rtlCol="0">
            <a:spAutoFit/>
          </a:bodyPr>
          <a:lstStyle/>
          <a:p>
            <a:r>
              <a:rPr lang="en-ES" i="1" dirty="0"/>
              <a:t>(Defrenne (No.2)</a:t>
            </a:r>
            <a:r>
              <a:rPr lang="en-ES" dirty="0"/>
              <a:t>; </a:t>
            </a:r>
            <a:r>
              <a:rPr lang="en-ES" i="1" dirty="0"/>
              <a:t>Macarthys)</a:t>
            </a:r>
          </a:p>
        </p:txBody>
      </p:sp>
      <p:sp>
        <p:nvSpPr>
          <p:cNvPr id="6" name="TextBox 5">
            <a:extLst>
              <a:ext uri="{FF2B5EF4-FFF2-40B4-BE49-F238E27FC236}">
                <a16:creationId xmlns:a16="http://schemas.microsoft.com/office/drawing/2014/main" id="{028E4DD4-4237-3647-87EE-1FC6DF9CD31D}"/>
              </a:ext>
            </a:extLst>
          </p:cNvPr>
          <p:cNvSpPr txBox="1"/>
          <p:nvPr/>
        </p:nvSpPr>
        <p:spPr>
          <a:xfrm>
            <a:off x="7574837" y="1986143"/>
            <a:ext cx="4455238" cy="923330"/>
          </a:xfrm>
          <a:prstGeom prst="rect">
            <a:avLst/>
          </a:prstGeom>
          <a:noFill/>
        </p:spPr>
        <p:txBody>
          <a:bodyPr wrap="square" rtlCol="0">
            <a:spAutoFit/>
          </a:bodyPr>
          <a:lstStyle/>
          <a:p>
            <a:pPr>
              <a:buFont typeface="Arial" panose="020B0604020202020204" pitchFamily="34" charset="0"/>
              <a:buChar char="•"/>
            </a:pPr>
            <a:r>
              <a:rPr lang="en-GB" sz="1800" dirty="0">
                <a:effectLst/>
                <a:latin typeface="MinionPro"/>
              </a:rPr>
              <a:t>the nature of the work actually performed; </a:t>
            </a:r>
          </a:p>
          <a:p>
            <a:pPr>
              <a:buFont typeface="Arial" panose="020B0604020202020204" pitchFamily="34" charset="0"/>
              <a:buChar char="•"/>
            </a:pPr>
            <a:r>
              <a:rPr lang="en-GB" sz="1800" dirty="0">
                <a:effectLst/>
                <a:latin typeface="MinionPro"/>
              </a:rPr>
              <a:t>the training requirements; </a:t>
            </a:r>
          </a:p>
          <a:p>
            <a:pPr>
              <a:buFont typeface="Arial" panose="020B0604020202020204" pitchFamily="34" charset="0"/>
              <a:buChar char="•"/>
            </a:pPr>
            <a:r>
              <a:rPr lang="en-GB" sz="1800" dirty="0">
                <a:effectLst/>
                <a:latin typeface="MinionPro"/>
              </a:rPr>
              <a:t>the actual working conditions</a:t>
            </a:r>
            <a:endParaRPr lang="en-ES" dirty="0"/>
          </a:p>
        </p:txBody>
      </p:sp>
      <p:sp>
        <p:nvSpPr>
          <p:cNvPr id="8" name="Left Brace 7">
            <a:extLst>
              <a:ext uri="{FF2B5EF4-FFF2-40B4-BE49-F238E27FC236}">
                <a16:creationId xmlns:a16="http://schemas.microsoft.com/office/drawing/2014/main" id="{A8A6A30D-EA33-0843-BCA2-52EAD4F5763E}"/>
              </a:ext>
              <a:ext uri="{C183D7F6-B498-43B3-948B-1728B52AA6E4}">
                <adec:decorative xmlns:adec="http://schemas.microsoft.com/office/drawing/2017/decorative" val="1"/>
              </a:ext>
            </a:extLst>
          </p:cNvPr>
          <p:cNvSpPr/>
          <p:nvPr/>
        </p:nvSpPr>
        <p:spPr>
          <a:xfrm>
            <a:off x="7517687" y="2028326"/>
            <a:ext cx="131049" cy="923331"/>
          </a:xfrm>
          <a:prstGeom prst="leftBrace">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n-ES"/>
          </a:p>
        </p:txBody>
      </p:sp>
    </p:spTree>
    <p:extLst>
      <p:ext uri="{BB962C8B-B14F-4D97-AF65-F5344CB8AC3E}">
        <p14:creationId xmlns:p14="http://schemas.microsoft.com/office/powerpoint/2010/main" val="321772891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fbf4851-1fe8-4378-a6d9-5967d98f316b" xsi:nil="true"/>
    <lcf76f155ced4ddcb4097134ff3c332f xmlns="5dcaf206-b009-4658-99e1-4d638e44d8f5">
      <Terms xmlns="http://schemas.microsoft.com/office/infopath/2007/PartnerControls"/>
    </lcf76f155ced4ddcb4097134ff3c332f>
    <URL xmlns="5dcaf206-b009-4658-99e1-4d638e44d8f5">
      <Url xsi:nil="true"/>
      <Description xsi:nil="true"/>
    </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8820D3E3E695243A18602BCD7DE657A" ma:contentTypeVersion="17" ma:contentTypeDescription="Create a new document." ma:contentTypeScope="" ma:versionID="1016ac3b5daa0d1bb70761a6c57a042e">
  <xsd:schema xmlns:xsd="http://www.w3.org/2001/XMLSchema" xmlns:xs="http://www.w3.org/2001/XMLSchema" xmlns:p="http://schemas.microsoft.com/office/2006/metadata/properties" xmlns:ns2="5dcaf206-b009-4658-99e1-4d638e44d8f5" xmlns:ns3="1fbf4851-1fe8-4378-a6d9-5967d98f316b" targetNamespace="http://schemas.microsoft.com/office/2006/metadata/properties" ma:root="true" ma:fieldsID="e8bea6249a1289fc437d78fd6bb227c6" ns2:_="" ns3:_="">
    <xsd:import namespace="5dcaf206-b009-4658-99e1-4d638e44d8f5"/>
    <xsd:import namespace="1fbf4851-1fe8-4378-a6d9-5967d98f316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URL"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caf206-b009-4658-99e1-4d638e44d8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URL" ma:index="20" nillable="true" ma:displayName="URL" ma:format="Hyperlink" ma:internalName="URL">
      <xsd:complexType>
        <xsd:complexContent>
          <xsd:extension base="dms:URL">
            <xsd:sequence>
              <xsd:element name="Url" type="dms:ValidUrl" minOccurs="0" nillable="true"/>
              <xsd:element name="Description" type="xsd:string" nillable="true"/>
            </xsd:sequence>
          </xsd:extension>
        </xsd:complexContent>
      </xsd:complex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591b2610-8ca3-4954-baf1-f497d7f4fe9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fbf4851-1fe8-4378-a6d9-5967d98f316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1a178bd2-4b36-41f2-9a25-ef564fee8ee7}" ma:internalName="TaxCatchAll" ma:showField="CatchAllData" ma:web="1fbf4851-1fe8-4378-a6d9-5967d98f316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F131EB-CC13-42CA-B90F-B9D0ABB1C6A1}">
  <ds:schemaRefs>
    <ds:schemaRef ds:uri="http://schemas.microsoft.com/office/2006/metadata/properties"/>
    <ds:schemaRef ds:uri="http://schemas.microsoft.com/office/infopath/2007/PartnerControls"/>
    <ds:schemaRef ds:uri="1fbf4851-1fe8-4378-a6d9-5967d98f316b"/>
    <ds:schemaRef ds:uri="5dcaf206-b009-4658-99e1-4d638e44d8f5"/>
  </ds:schemaRefs>
</ds:datastoreItem>
</file>

<file path=customXml/itemProps2.xml><?xml version="1.0" encoding="utf-8"?>
<ds:datastoreItem xmlns:ds="http://schemas.openxmlformats.org/officeDocument/2006/customXml" ds:itemID="{35C3C288-B642-4C3C-AD99-6ABEB93E0F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dcaf206-b009-4658-99e1-4d638e44d8f5"/>
    <ds:schemaRef ds:uri="1fbf4851-1fe8-4378-a6d9-5967d98f31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525067D-3FDF-42F7-870F-D922F58BF9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4730</TotalTime>
  <Words>3176</Words>
  <Application>Microsoft Office PowerPoint</Application>
  <PresentationFormat>Widescreen</PresentationFormat>
  <Paragraphs>266</Paragraphs>
  <Slides>17</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Apple SD Gothic Neo UltraLight</vt:lpstr>
      <vt:lpstr>Arial</vt:lpstr>
      <vt:lpstr>Arial</vt:lpstr>
      <vt:lpstr>arial, sans-serif</vt:lpstr>
      <vt:lpstr>Calibri</vt:lpstr>
      <vt:lpstr>Gabriola</vt:lpstr>
      <vt:lpstr>Gill Sans MT</vt:lpstr>
      <vt:lpstr>MinionPro</vt:lpstr>
      <vt:lpstr>Wingdings</vt:lpstr>
      <vt:lpstr>Parcel</vt:lpstr>
      <vt:lpstr>Setting the scene:  equal pay in the eu</vt:lpstr>
      <vt:lpstr>Preliminary clarifications</vt:lpstr>
      <vt:lpstr>EXAMPLE: GPG ADJUSTMENTS FOR CHARACTERISTICS -2018 DATA (Eurostat 2021)</vt:lpstr>
      <vt:lpstr>Socio-economic context: KEY DATA</vt:lpstr>
      <vt:lpstr>Causes of the gpg</vt:lpstr>
      <vt:lpstr>Occupational segregation</vt:lpstr>
      <vt:lpstr>pay transparency as a tool to address the gpg</vt:lpstr>
      <vt:lpstr>Evolution of eu law (I)</vt:lpstr>
      <vt:lpstr>Evolution of eu law (II)</vt:lpstr>
      <vt:lpstr>Evolution of eu law (IV)</vt:lpstr>
      <vt:lpstr>Evolution of eu law (V)</vt:lpstr>
      <vt:lpstr>Evolution of eu law (III)</vt:lpstr>
      <vt:lpstr>Obstacles to pay equity (I)</vt:lpstr>
      <vt:lpstr>Obstacles to pay equity (II)</vt:lpstr>
      <vt:lpstr>Dir. Proposal: key measures</vt:lpstr>
      <vt:lpstr>Concluding remarks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the scene:  equal pay in the eu</dc:title>
  <dc:creator>Benedi Lahuerta S.</dc:creator>
  <cp:lastModifiedBy>Chiara d'Agni</cp:lastModifiedBy>
  <cp:revision>10</cp:revision>
  <dcterms:created xsi:type="dcterms:W3CDTF">2022-11-25T12:10:28Z</dcterms:created>
  <dcterms:modified xsi:type="dcterms:W3CDTF">2022-12-14T14:01:45Z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0x01010008820D3E3E695243A18602BCD7DE657A</vt:lpwstr>
  </property>
</Properties>
</file>