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4"/>
  </p:notesMasterIdLst>
  <p:sldIdLst>
    <p:sldId id="256" r:id="rId5"/>
    <p:sldId id="287" r:id="rId6"/>
    <p:sldId id="288" r:id="rId7"/>
    <p:sldId id="274" r:id="rId8"/>
    <p:sldId id="290" r:id="rId9"/>
    <p:sldId id="293" r:id="rId10"/>
    <p:sldId id="291" r:id="rId11"/>
    <p:sldId id="292" r:id="rId12"/>
    <p:sldId id="294"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7">
          <p15:clr>
            <a:srgbClr val="A4A3A4"/>
          </p15:clr>
        </p15:guide>
        <p15:guide id="2" orient="horz" pos="118">
          <p15:clr>
            <a:srgbClr val="A4A3A4"/>
          </p15:clr>
        </p15:guide>
        <p15:guide id="3" pos="5647">
          <p15:clr>
            <a:srgbClr val="A4A3A4"/>
          </p15:clr>
        </p15:guide>
        <p15:guide id="4" pos="1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A7C"/>
    <a:srgbClr val="FF888A"/>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6B3FFD-6A87-4A35-81CA-4B2B7542797F}" v="33" dt="2022-11-14T05:34:57.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5" autoAdjust="0"/>
    <p:restoredTop sz="86449" autoAdjust="0"/>
  </p:normalViewPr>
  <p:slideViewPr>
    <p:cSldViewPr snapToGrid="0">
      <p:cViewPr varScale="1">
        <p:scale>
          <a:sx n="83" d="100"/>
          <a:sy n="83" d="100"/>
        </p:scale>
        <p:origin x="82" y="317"/>
      </p:cViewPr>
      <p:guideLst>
        <p:guide orient="horz" pos="3117"/>
        <p:guide orient="horz" pos="118"/>
        <p:guide pos="5647"/>
        <p:guide pos="11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9BE96-EF5F-4CF0-A73B-1575ECE6C1F0}" type="datetimeFigureOut">
              <a:rPr lang="nb-NO" smtClean="0"/>
              <a:t>14.11.2022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D285F-752A-4E8C-AF32-A118179E38A8}" type="slidenum">
              <a:rPr lang="nb-NO" smtClean="0"/>
              <a:t>‹#›</a:t>
            </a:fld>
            <a:endParaRPr lang="nb-NO"/>
          </a:p>
        </p:txBody>
      </p:sp>
    </p:spTree>
    <p:extLst>
      <p:ext uri="{BB962C8B-B14F-4D97-AF65-F5344CB8AC3E}">
        <p14:creationId xmlns:p14="http://schemas.microsoft.com/office/powerpoint/2010/main" val="100263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F9D285F-752A-4E8C-AF32-A118179E38A8}" type="slidenum">
              <a:rPr lang="nb-NO" smtClean="0"/>
              <a:t>1</a:t>
            </a:fld>
            <a:endParaRPr lang="nb-NO"/>
          </a:p>
        </p:txBody>
      </p:sp>
    </p:spTree>
    <p:extLst>
      <p:ext uri="{BB962C8B-B14F-4D97-AF65-F5344CB8AC3E}">
        <p14:creationId xmlns:p14="http://schemas.microsoft.com/office/powerpoint/2010/main" val="139441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F9D285F-752A-4E8C-AF32-A118179E38A8}" type="slidenum">
              <a:rPr lang="nb-NO" smtClean="0"/>
              <a:t>3</a:t>
            </a:fld>
            <a:endParaRPr lang="nb-NO"/>
          </a:p>
        </p:txBody>
      </p:sp>
    </p:spTree>
    <p:extLst>
      <p:ext uri="{BB962C8B-B14F-4D97-AF65-F5344CB8AC3E}">
        <p14:creationId xmlns:p14="http://schemas.microsoft.com/office/powerpoint/2010/main" val="158195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FF9D285F-752A-4E8C-AF32-A118179E38A8}" type="slidenum">
              <a:rPr lang="nb-NO" smtClean="0"/>
              <a:t>4</a:t>
            </a:fld>
            <a:endParaRPr lang="nb-NO"/>
          </a:p>
        </p:txBody>
      </p:sp>
    </p:spTree>
    <p:extLst>
      <p:ext uri="{BB962C8B-B14F-4D97-AF65-F5344CB8AC3E}">
        <p14:creationId xmlns:p14="http://schemas.microsoft.com/office/powerpoint/2010/main" val="98862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F9D285F-752A-4E8C-AF32-A118179E38A8}" type="slidenum">
              <a:rPr lang="nb-NO" smtClean="0"/>
              <a:t>5</a:t>
            </a:fld>
            <a:endParaRPr lang="nb-NO"/>
          </a:p>
        </p:txBody>
      </p:sp>
    </p:spTree>
    <p:extLst>
      <p:ext uri="{BB962C8B-B14F-4D97-AF65-F5344CB8AC3E}">
        <p14:creationId xmlns:p14="http://schemas.microsoft.com/office/powerpoint/2010/main" val="426223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F9D285F-752A-4E8C-AF32-A118179E38A8}" type="slidenum">
              <a:rPr lang="nb-NO" smtClean="0"/>
              <a:t>6</a:t>
            </a:fld>
            <a:endParaRPr lang="nb-NO"/>
          </a:p>
        </p:txBody>
      </p:sp>
    </p:spTree>
    <p:extLst>
      <p:ext uri="{BB962C8B-B14F-4D97-AF65-F5344CB8AC3E}">
        <p14:creationId xmlns:p14="http://schemas.microsoft.com/office/powerpoint/2010/main" val="351396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F9D285F-752A-4E8C-AF32-A118179E38A8}" type="slidenum">
              <a:rPr lang="nb-NO" smtClean="0"/>
              <a:t>7</a:t>
            </a:fld>
            <a:endParaRPr lang="nb-NO"/>
          </a:p>
        </p:txBody>
      </p:sp>
    </p:spTree>
    <p:extLst>
      <p:ext uri="{BB962C8B-B14F-4D97-AF65-F5344CB8AC3E}">
        <p14:creationId xmlns:p14="http://schemas.microsoft.com/office/powerpoint/2010/main" val="101420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F9D285F-752A-4E8C-AF32-A118179E38A8}" type="slidenum">
              <a:rPr lang="nb-NO" smtClean="0"/>
              <a:t>8</a:t>
            </a:fld>
            <a:endParaRPr lang="nb-NO"/>
          </a:p>
        </p:txBody>
      </p:sp>
    </p:spTree>
    <p:extLst>
      <p:ext uri="{BB962C8B-B14F-4D97-AF65-F5344CB8AC3E}">
        <p14:creationId xmlns:p14="http://schemas.microsoft.com/office/powerpoint/2010/main" val="2249160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Forside">
    <p:spTree>
      <p:nvGrpSpPr>
        <p:cNvPr id="1" name=""/>
        <p:cNvGrpSpPr/>
        <p:nvPr/>
      </p:nvGrpSpPr>
      <p:grpSpPr>
        <a:xfrm>
          <a:off x="0" y="0"/>
          <a:ext cx="0" cy="0"/>
          <a:chOff x="0" y="0"/>
          <a:chExt cx="0" cy="0"/>
        </a:xfrm>
      </p:grpSpPr>
      <p:sp>
        <p:nvSpPr>
          <p:cNvPr id="15" name="Plassholder for bilde 10"/>
          <p:cNvSpPr>
            <a:spLocks noGrp="1"/>
          </p:cNvSpPr>
          <p:nvPr>
            <p:ph type="pic" sz="quarter" idx="10"/>
          </p:nvPr>
        </p:nvSpPr>
        <p:spPr>
          <a:xfrm>
            <a:off x="185738" y="195263"/>
            <a:ext cx="8775700" cy="4751387"/>
          </a:xfrm>
          <a:prstGeom prst="rect">
            <a:avLst/>
          </a:prstGeom>
        </p:spPr>
        <p:txBody>
          <a:bodyPr/>
          <a:lstStyle/>
          <a:p>
            <a:r>
              <a:rPr lang="nb-NO"/>
              <a:t>Klikk på ikonet for å legge til et bilde</a:t>
            </a:r>
          </a:p>
        </p:txBody>
      </p:sp>
      <p:sp>
        <p:nvSpPr>
          <p:cNvPr id="5" name="Tittel 1">
            <a:extLst>
              <a:ext uri="{FF2B5EF4-FFF2-40B4-BE49-F238E27FC236}">
                <a16:creationId xmlns:a16="http://schemas.microsoft.com/office/drawing/2014/main" id="{5073DCE1-40E5-8E41-97D9-8FF3D7DC56F0}"/>
              </a:ext>
            </a:extLst>
          </p:cNvPr>
          <p:cNvSpPr>
            <a:spLocks noGrp="1"/>
          </p:cNvSpPr>
          <p:nvPr>
            <p:ph type="title"/>
          </p:nvPr>
        </p:nvSpPr>
        <p:spPr>
          <a:xfrm>
            <a:off x="-4" y="1350850"/>
            <a:ext cx="4572004" cy="2458920"/>
          </a:xfrm>
          <a:solidFill>
            <a:srgbClr val="FF888A"/>
          </a:solidFill>
        </p:spPr>
        <p:txBody>
          <a:bodyPr tIns="612000"/>
          <a:lstStyle>
            <a:lvl1pPr marL="446088" indent="0">
              <a:tabLst/>
              <a:defRPr/>
            </a:lvl1pPr>
          </a:lstStyle>
          <a:p>
            <a:r>
              <a:rPr lang="nb-NO"/>
              <a:t>Klikk for å redigere tittelstil</a:t>
            </a:r>
          </a:p>
        </p:txBody>
      </p:sp>
      <p:pic>
        <p:nvPicPr>
          <p:cNvPr id="3" name="Bilde 2">
            <a:extLst>
              <a:ext uri="{FF2B5EF4-FFF2-40B4-BE49-F238E27FC236}">
                <a16:creationId xmlns:a16="http://schemas.microsoft.com/office/drawing/2014/main" id="{6C9A3E08-E6C4-2F4F-AD49-B48434C93651}"/>
              </a:ext>
            </a:extLst>
          </p:cNvPr>
          <p:cNvPicPr>
            <a:picLocks noChangeAspect="1"/>
          </p:cNvPicPr>
          <p:nvPr userDrawn="1"/>
        </p:nvPicPr>
        <p:blipFill>
          <a:blip r:embed="rId2"/>
          <a:stretch>
            <a:fillRect/>
          </a:stretch>
        </p:blipFill>
        <p:spPr>
          <a:xfrm>
            <a:off x="534086" y="1624218"/>
            <a:ext cx="2162300" cy="391641"/>
          </a:xfrm>
          <a:prstGeom prst="rect">
            <a:avLst/>
          </a:prstGeom>
        </p:spPr>
      </p:pic>
    </p:spTree>
    <p:extLst>
      <p:ext uri="{BB962C8B-B14F-4D97-AF65-F5344CB8AC3E}">
        <p14:creationId xmlns:p14="http://schemas.microsoft.com/office/powerpoint/2010/main" val="276754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Tekstslide med bilde/ikon/illustrasjon">
    <p:spTree>
      <p:nvGrpSpPr>
        <p:cNvPr id="1" name=""/>
        <p:cNvGrpSpPr/>
        <p:nvPr/>
      </p:nvGrpSpPr>
      <p:grpSpPr>
        <a:xfrm>
          <a:off x="0" y="0"/>
          <a:ext cx="0" cy="0"/>
          <a:chOff x="0" y="0"/>
          <a:chExt cx="0" cy="0"/>
        </a:xfrm>
      </p:grpSpPr>
      <p:sp>
        <p:nvSpPr>
          <p:cNvPr id="8" name="Rektangel 7"/>
          <p:cNvSpPr/>
          <p:nvPr userDrawn="1"/>
        </p:nvSpPr>
        <p:spPr>
          <a:xfrm>
            <a:off x="188913" y="205979"/>
            <a:ext cx="8775700" cy="4760912"/>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457200" y="1218826"/>
            <a:ext cx="3900791" cy="3232130"/>
          </a:xfrm>
          <a:prstGeom prst="rect">
            <a:avLst/>
          </a:prstGeom>
        </p:spPr>
        <p:txBody>
          <a:bodyPr>
            <a:normAutofit/>
          </a:bodyPr>
          <a:lstStyle>
            <a:lvl1pPr marL="447675" indent="-447675">
              <a:buSzPct val="100000"/>
              <a:buFontTx/>
              <a:buBlip>
                <a:blip r:embed="rId2"/>
              </a:buBlip>
              <a:defRPr sz="2400"/>
            </a:lvl1pPr>
            <a:lvl2pPr marL="715963" indent="-268288">
              <a:buSzPct val="100000"/>
              <a:buFont typeface="Roboto" panose="02000000000000000000" pitchFamily="2" charset="0"/>
              <a:buChar char="–"/>
              <a:defRPr sz="2000"/>
            </a:lvl2pPr>
          </a:lstStyle>
          <a:p>
            <a:pPr lvl="0"/>
            <a:r>
              <a:rPr lang="nb-NO"/>
              <a:t>Klikk for å redigere tekststiler i malen</a:t>
            </a:r>
          </a:p>
          <a:p>
            <a:pPr lvl="1"/>
            <a:r>
              <a:rPr lang="nb-NO"/>
              <a:t>Andre nivå</a:t>
            </a:r>
          </a:p>
        </p:txBody>
      </p:sp>
      <p:sp>
        <p:nvSpPr>
          <p:cNvPr id="7" name="Rektangel 6"/>
          <p:cNvSpPr/>
          <p:nvPr userDrawn="1"/>
        </p:nvSpPr>
        <p:spPr>
          <a:xfrm flipH="1">
            <a:off x="0" y="1350850"/>
            <a:ext cx="72000" cy="2458920"/>
          </a:xfrm>
          <a:prstGeom prst="rect">
            <a:avLst/>
          </a:prstGeom>
          <a:solidFill>
            <a:srgbClr val="FF88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descr="LDO_symbol_s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1549" y="4533058"/>
            <a:ext cx="173520" cy="260279"/>
          </a:xfrm>
          <a:prstGeom prst="rect">
            <a:avLst/>
          </a:prstGeom>
        </p:spPr>
      </p:pic>
      <p:sp>
        <p:nvSpPr>
          <p:cNvPr id="10" name="Plassholder for bilde 8">
            <a:extLst>
              <a:ext uri="{FF2B5EF4-FFF2-40B4-BE49-F238E27FC236}">
                <a16:creationId xmlns:a16="http://schemas.microsoft.com/office/drawing/2014/main" id="{9CF5ED64-6152-7748-AF4E-D4522343DC38}"/>
              </a:ext>
            </a:extLst>
          </p:cNvPr>
          <p:cNvSpPr>
            <a:spLocks noGrp="1"/>
          </p:cNvSpPr>
          <p:nvPr>
            <p:ph type="pic" sz="quarter" idx="10"/>
          </p:nvPr>
        </p:nvSpPr>
        <p:spPr>
          <a:xfrm>
            <a:off x="5508376" y="1347614"/>
            <a:ext cx="2448000" cy="2448000"/>
          </a:xfrm>
          <a:prstGeom prst="ellipse">
            <a:avLst/>
          </a:prstGeom>
          <a:solidFill>
            <a:schemeClr val="bg1"/>
          </a:solidFill>
        </p:spPr>
        <p:txBody>
          <a:bodyPr/>
          <a:lstStyle/>
          <a:p>
            <a:r>
              <a:rPr lang="nb-NO"/>
              <a:t>Klikk på ikonet for å legge til et bilde</a:t>
            </a:r>
          </a:p>
        </p:txBody>
      </p:sp>
    </p:spTree>
    <p:extLst>
      <p:ext uri="{BB962C8B-B14F-4D97-AF65-F5344CB8AC3E}">
        <p14:creationId xmlns:p14="http://schemas.microsoft.com/office/powerpoint/2010/main" val="148528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03 Tekstslide med én spalte">
    <p:spTree>
      <p:nvGrpSpPr>
        <p:cNvPr id="1" name=""/>
        <p:cNvGrpSpPr/>
        <p:nvPr/>
      </p:nvGrpSpPr>
      <p:grpSpPr>
        <a:xfrm>
          <a:off x="0" y="0"/>
          <a:ext cx="0" cy="0"/>
          <a:chOff x="0" y="0"/>
          <a:chExt cx="0" cy="0"/>
        </a:xfrm>
      </p:grpSpPr>
      <p:sp>
        <p:nvSpPr>
          <p:cNvPr id="8" name="Rektangel 7"/>
          <p:cNvSpPr/>
          <p:nvPr userDrawn="1"/>
        </p:nvSpPr>
        <p:spPr>
          <a:xfrm>
            <a:off x="188913" y="205979"/>
            <a:ext cx="8775700" cy="4760912"/>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457200" y="1218826"/>
            <a:ext cx="8229600" cy="3232130"/>
          </a:xfrm>
          <a:prstGeom prst="rect">
            <a:avLst/>
          </a:prstGeom>
        </p:spPr>
        <p:txBody>
          <a:bodyPr>
            <a:normAutofit/>
          </a:bodyPr>
          <a:lstStyle>
            <a:lvl1pPr marL="447675" indent="-447675">
              <a:buSzPct val="100000"/>
              <a:buFontTx/>
              <a:buBlip>
                <a:blip r:embed="rId2"/>
              </a:buBlip>
              <a:defRPr sz="2400"/>
            </a:lvl1pPr>
            <a:lvl2pPr marL="715963" indent="-268288">
              <a:buSzPct val="100000"/>
              <a:buFont typeface="Roboto" panose="02000000000000000000" pitchFamily="2" charset="0"/>
              <a:buChar char="–"/>
              <a:defRPr sz="2000"/>
            </a:lvl2pPr>
          </a:lstStyle>
          <a:p>
            <a:pPr lvl="0"/>
            <a:r>
              <a:rPr lang="nb-NO"/>
              <a:t>Klikk for å redigere tekststiler i malen</a:t>
            </a:r>
          </a:p>
          <a:p>
            <a:pPr lvl="1"/>
            <a:r>
              <a:rPr lang="nb-NO"/>
              <a:t>Andre nivå</a:t>
            </a:r>
          </a:p>
        </p:txBody>
      </p:sp>
      <p:sp>
        <p:nvSpPr>
          <p:cNvPr id="7" name="Rektangel 6"/>
          <p:cNvSpPr/>
          <p:nvPr userDrawn="1"/>
        </p:nvSpPr>
        <p:spPr>
          <a:xfrm flipH="1">
            <a:off x="0" y="1350850"/>
            <a:ext cx="72000" cy="2458920"/>
          </a:xfrm>
          <a:prstGeom prst="rect">
            <a:avLst/>
          </a:prstGeom>
          <a:solidFill>
            <a:srgbClr val="FF88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descr="LDO_symbol_s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1549" y="4533058"/>
            <a:ext cx="173520" cy="260279"/>
          </a:xfrm>
          <a:prstGeom prst="rect">
            <a:avLst/>
          </a:prstGeom>
        </p:spPr>
      </p:pic>
    </p:spTree>
    <p:extLst>
      <p:ext uri="{BB962C8B-B14F-4D97-AF65-F5344CB8AC3E}">
        <p14:creationId xmlns:p14="http://schemas.microsoft.com/office/powerpoint/2010/main" val="29419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Tekstslide med to spalter">
    <p:spTree>
      <p:nvGrpSpPr>
        <p:cNvPr id="1" name=""/>
        <p:cNvGrpSpPr/>
        <p:nvPr/>
      </p:nvGrpSpPr>
      <p:grpSpPr>
        <a:xfrm>
          <a:off x="0" y="0"/>
          <a:ext cx="0" cy="0"/>
          <a:chOff x="0" y="0"/>
          <a:chExt cx="0" cy="0"/>
        </a:xfrm>
      </p:grpSpPr>
      <p:sp>
        <p:nvSpPr>
          <p:cNvPr id="8" name="Rektangel 7"/>
          <p:cNvSpPr/>
          <p:nvPr userDrawn="1"/>
        </p:nvSpPr>
        <p:spPr>
          <a:xfrm>
            <a:off x="188913" y="205979"/>
            <a:ext cx="8775700" cy="4760912"/>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457200" y="1218826"/>
            <a:ext cx="3900791" cy="3232130"/>
          </a:xfrm>
          <a:prstGeom prst="rect">
            <a:avLst/>
          </a:prstGeom>
        </p:spPr>
        <p:txBody>
          <a:bodyPr>
            <a:normAutofit/>
          </a:bodyPr>
          <a:lstStyle>
            <a:lvl1pPr marL="447675" indent="-447675">
              <a:buSzPct val="100000"/>
              <a:buFontTx/>
              <a:buBlip>
                <a:blip r:embed="rId2"/>
              </a:buBlip>
              <a:defRPr sz="2400"/>
            </a:lvl1pPr>
            <a:lvl2pPr marL="715963" indent="-268288">
              <a:buSzPct val="100000"/>
              <a:buFont typeface="Roboto" panose="02000000000000000000" pitchFamily="2" charset="0"/>
              <a:buChar char="–"/>
              <a:defRPr sz="2000"/>
            </a:lvl2pPr>
          </a:lstStyle>
          <a:p>
            <a:pPr lvl="0"/>
            <a:r>
              <a:rPr lang="nb-NO"/>
              <a:t>Klikk for å redigere tekststiler i malen</a:t>
            </a:r>
          </a:p>
          <a:p>
            <a:pPr lvl="1"/>
            <a:r>
              <a:rPr lang="nb-NO"/>
              <a:t>Andre nivå</a:t>
            </a:r>
          </a:p>
        </p:txBody>
      </p:sp>
      <p:sp>
        <p:nvSpPr>
          <p:cNvPr id="7" name="Rektangel 6"/>
          <p:cNvSpPr/>
          <p:nvPr userDrawn="1"/>
        </p:nvSpPr>
        <p:spPr>
          <a:xfrm flipH="1">
            <a:off x="0" y="1350850"/>
            <a:ext cx="72000" cy="2458920"/>
          </a:xfrm>
          <a:prstGeom prst="rect">
            <a:avLst/>
          </a:prstGeom>
          <a:solidFill>
            <a:srgbClr val="FF88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Plassholder for innhold 2"/>
          <p:cNvSpPr>
            <a:spLocks noGrp="1"/>
          </p:cNvSpPr>
          <p:nvPr>
            <p:ph idx="10"/>
          </p:nvPr>
        </p:nvSpPr>
        <p:spPr>
          <a:xfrm>
            <a:off x="4786009" y="1218826"/>
            <a:ext cx="3900791" cy="3232130"/>
          </a:xfrm>
          <a:prstGeom prst="rect">
            <a:avLst/>
          </a:prstGeom>
        </p:spPr>
        <p:txBody>
          <a:bodyPr>
            <a:normAutofit/>
          </a:bodyPr>
          <a:lstStyle>
            <a:lvl1pPr marL="447675" indent="-447675">
              <a:buSzPct val="100000"/>
              <a:buFontTx/>
              <a:buBlip>
                <a:blip r:embed="rId2"/>
              </a:buBlip>
              <a:defRPr sz="2400"/>
            </a:lvl1pPr>
            <a:lvl2pPr marL="715963" indent="-268288">
              <a:buSzPct val="100000"/>
              <a:buFont typeface="Roboto" panose="02000000000000000000" pitchFamily="2" charset="0"/>
              <a:buChar char="–"/>
              <a:defRPr sz="2000"/>
            </a:lvl2pPr>
          </a:lstStyle>
          <a:p>
            <a:pPr lvl="0"/>
            <a:r>
              <a:rPr lang="nb-NO"/>
              <a:t>Klikk for å redigere tekststiler i malen</a:t>
            </a:r>
          </a:p>
          <a:p>
            <a:pPr lvl="1"/>
            <a:r>
              <a:rPr lang="nb-NO"/>
              <a:t>Andre nivå</a:t>
            </a:r>
          </a:p>
        </p:txBody>
      </p:sp>
      <p:pic>
        <p:nvPicPr>
          <p:cNvPr id="4" name="Bilde 3" descr="LDO_symbol_s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1549" y="4533058"/>
            <a:ext cx="173520" cy="260279"/>
          </a:xfrm>
          <a:prstGeom prst="rect">
            <a:avLst/>
          </a:prstGeom>
        </p:spPr>
      </p:pic>
    </p:spTree>
    <p:extLst>
      <p:ext uri="{BB962C8B-B14F-4D97-AF65-F5344CB8AC3E}">
        <p14:creationId xmlns:p14="http://schemas.microsoft.com/office/powerpoint/2010/main" val="369648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Sitat/kapitteldeler">
    <p:spTree>
      <p:nvGrpSpPr>
        <p:cNvPr id="1" name=""/>
        <p:cNvGrpSpPr/>
        <p:nvPr/>
      </p:nvGrpSpPr>
      <p:grpSpPr>
        <a:xfrm>
          <a:off x="0" y="0"/>
          <a:ext cx="0" cy="0"/>
          <a:chOff x="0" y="0"/>
          <a:chExt cx="0" cy="0"/>
        </a:xfrm>
      </p:grpSpPr>
      <p:sp>
        <p:nvSpPr>
          <p:cNvPr id="15" name="Plassholder for bilde 10"/>
          <p:cNvSpPr>
            <a:spLocks noGrp="1"/>
          </p:cNvSpPr>
          <p:nvPr>
            <p:ph type="pic" sz="quarter" idx="10"/>
          </p:nvPr>
        </p:nvSpPr>
        <p:spPr>
          <a:xfrm>
            <a:off x="188913" y="195263"/>
            <a:ext cx="8775700" cy="4752975"/>
          </a:xfrm>
          <a:prstGeom prst="rect">
            <a:avLst/>
          </a:prstGeom>
        </p:spPr>
        <p:txBody>
          <a:bodyPr/>
          <a:lstStyle/>
          <a:p>
            <a:r>
              <a:rPr lang="nb-NO"/>
              <a:t>Klikk på ikonet for å legge til et bilde</a:t>
            </a:r>
          </a:p>
        </p:txBody>
      </p:sp>
      <p:sp>
        <p:nvSpPr>
          <p:cNvPr id="7" name="Tittel 1">
            <a:extLst>
              <a:ext uri="{FF2B5EF4-FFF2-40B4-BE49-F238E27FC236}">
                <a16:creationId xmlns:a16="http://schemas.microsoft.com/office/drawing/2014/main" id="{E03F60E0-A48D-9848-B1BC-13F158F495BB}"/>
              </a:ext>
            </a:extLst>
          </p:cNvPr>
          <p:cNvSpPr>
            <a:spLocks noGrp="1"/>
          </p:cNvSpPr>
          <p:nvPr>
            <p:ph type="title"/>
          </p:nvPr>
        </p:nvSpPr>
        <p:spPr>
          <a:xfrm>
            <a:off x="-4" y="1350850"/>
            <a:ext cx="4572004" cy="2458920"/>
          </a:xfrm>
          <a:solidFill>
            <a:srgbClr val="FF888A"/>
          </a:solidFill>
        </p:spPr>
        <p:txBody>
          <a:bodyPr/>
          <a:lstStyle>
            <a:lvl1pPr marL="446088" indent="0">
              <a:tabLst/>
              <a:defRPr/>
            </a:lvl1pPr>
          </a:lstStyle>
          <a:p>
            <a:r>
              <a:rPr lang="nb-NO"/>
              <a:t>Klikk for å redigere tittelstil</a:t>
            </a:r>
          </a:p>
        </p:txBody>
      </p:sp>
    </p:spTree>
    <p:extLst>
      <p:ext uri="{BB962C8B-B14F-4D97-AF65-F5344CB8AC3E}">
        <p14:creationId xmlns:p14="http://schemas.microsoft.com/office/powerpoint/2010/main" val="9031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06 Bilde">
    <p:spTree>
      <p:nvGrpSpPr>
        <p:cNvPr id="1" name=""/>
        <p:cNvGrpSpPr/>
        <p:nvPr/>
      </p:nvGrpSpPr>
      <p:grpSpPr>
        <a:xfrm>
          <a:off x="0" y="0"/>
          <a:ext cx="0" cy="0"/>
          <a:chOff x="0" y="0"/>
          <a:chExt cx="0" cy="0"/>
        </a:xfrm>
      </p:grpSpPr>
      <p:sp>
        <p:nvSpPr>
          <p:cNvPr id="7" name="Rektangel 6"/>
          <p:cNvSpPr/>
          <p:nvPr userDrawn="1"/>
        </p:nvSpPr>
        <p:spPr>
          <a:xfrm flipH="1">
            <a:off x="0" y="1350850"/>
            <a:ext cx="72000" cy="2458920"/>
          </a:xfrm>
          <a:prstGeom prst="rect">
            <a:avLst/>
          </a:prstGeom>
          <a:solidFill>
            <a:srgbClr val="EE7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Plassholder for bilde 4"/>
          <p:cNvSpPr>
            <a:spLocks noGrp="1"/>
          </p:cNvSpPr>
          <p:nvPr>
            <p:ph type="pic" sz="quarter" idx="10"/>
          </p:nvPr>
        </p:nvSpPr>
        <p:spPr>
          <a:xfrm>
            <a:off x="188913" y="195263"/>
            <a:ext cx="8775700" cy="4765503"/>
          </a:xfrm>
          <a:prstGeom prst="rect">
            <a:avLst/>
          </a:prstGeom>
        </p:spPr>
        <p:txBody>
          <a:bodyPr/>
          <a:lstStyle/>
          <a:p>
            <a:r>
              <a:rPr lang="nb-NO"/>
              <a:t>Klikk på ikonet for å legge til et bilde</a:t>
            </a:r>
          </a:p>
        </p:txBody>
      </p:sp>
      <p:pic>
        <p:nvPicPr>
          <p:cNvPr id="10" name="Bilde 9" descr="LDO_symbol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1549" y="4533058"/>
            <a:ext cx="173520" cy="260279"/>
          </a:xfrm>
          <a:prstGeom prst="rect">
            <a:avLst/>
          </a:prstGeom>
        </p:spPr>
      </p:pic>
    </p:spTree>
    <p:extLst>
      <p:ext uri="{BB962C8B-B14F-4D97-AF65-F5344CB8AC3E}">
        <p14:creationId xmlns:p14="http://schemas.microsoft.com/office/powerpoint/2010/main" val="4113492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07 Pause">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FF88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LDO_symbol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1549" y="4533058"/>
            <a:ext cx="173520" cy="260279"/>
          </a:xfrm>
          <a:prstGeom prst="rect">
            <a:avLst/>
          </a:prstGeom>
        </p:spPr>
      </p:pic>
      <p:pic>
        <p:nvPicPr>
          <p:cNvPr id="2" name="Bilde 1"/>
          <p:cNvPicPr>
            <a:picLocks noChangeAspect="1"/>
          </p:cNvPicPr>
          <p:nvPr userDrawn="1"/>
        </p:nvPicPr>
        <p:blipFill>
          <a:blip r:embed="rId3"/>
          <a:srcRect/>
          <a:stretch/>
        </p:blipFill>
        <p:spPr>
          <a:xfrm>
            <a:off x="3396504" y="1402604"/>
            <a:ext cx="2327624" cy="2327624"/>
          </a:xfrm>
          <a:prstGeom prst="ellipse">
            <a:avLst/>
          </a:prstGeom>
          <a:solidFill>
            <a:schemeClr val="bg1"/>
          </a:solidFill>
        </p:spPr>
      </p:pic>
    </p:spTree>
    <p:extLst>
      <p:ext uri="{BB962C8B-B14F-4D97-AF65-F5344CB8AC3E}">
        <p14:creationId xmlns:p14="http://schemas.microsoft.com/office/powerpoint/2010/main" val="63431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 Avslutning">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FF88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LDO_symbol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1549" y="4533058"/>
            <a:ext cx="173520" cy="260279"/>
          </a:xfrm>
          <a:prstGeom prst="rect">
            <a:avLst/>
          </a:prstGeom>
        </p:spPr>
      </p:pic>
      <p:sp>
        <p:nvSpPr>
          <p:cNvPr id="6" name="TekstSylinder 5"/>
          <p:cNvSpPr txBox="1"/>
          <p:nvPr userDrawn="1"/>
        </p:nvSpPr>
        <p:spPr>
          <a:xfrm>
            <a:off x="457200" y="1794320"/>
            <a:ext cx="3816424" cy="615553"/>
          </a:xfrm>
          <a:prstGeom prst="rect">
            <a:avLst/>
          </a:prstGeom>
          <a:noFill/>
        </p:spPr>
        <p:txBody>
          <a:bodyPr wrap="square" rtlCol="0">
            <a:spAutoFit/>
          </a:bodyPr>
          <a:lstStyle/>
          <a:p>
            <a:pPr rtl="0"/>
            <a:r>
              <a:rPr lang="nb-NO" sz="3400" b="1" i="0" u="none" strike="noStrike" kern="1200" baseline="0">
                <a:solidFill>
                  <a:schemeClr val="tx1"/>
                </a:solidFill>
                <a:latin typeface="Roboto"/>
                <a:ea typeface="+mn-ea"/>
                <a:cs typeface="Roboto"/>
              </a:rPr>
              <a:t>Vi hjelper deg</a:t>
            </a:r>
          </a:p>
        </p:txBody>
      </p:sp>
      <p:sp>
        <p:nvSpPr>
          <p:cNvPr id="7" name="TekstSylinder 6"/>
          <p:cNvSpPr txBox="1"/>
          <p:nvPr userDrawn="1"/>
        </p:nvSpPr>
        <p:spPr>
          <a:xfrm>
            <a:off x="457200" y="2462137"/>
            <a:ext cx="3816424" cy="1412694"/>
          </a:xfrm>
          <a:prstGeom prst="rect">
            <a:avLst/>
          </a:prstGeom>
          <a:noFill/>
        </p:spPr>
        <p:txBody>
          <a:bodyPr wrap="square" rtlCol="0">
            <a:spAutoFit/>
          </a:bodyPr>
          <a:lstStyle/>
          <a:p>
            <a:pPr rtl="0">
              <a:lnSpc>
                <a:spcPct val="120000"/>
              </a:lnSpc>
            </a:pPr>
            <a:r>
              <a:rPr lang="nb-NO" sz="1800" b="0" i="0" u="none" strike="noStrike" kern="1200" baseline="0">
                <a:solidFill>
                  <a:schemeClr val="tx1"/>
                </a:solidFill>
                <a:latin typeface="Roboto"/>
                <a:ea typeface="+mn-ea"/>
                <a:cs typeface="Roboto"/>
              </a:rPr>
              <a:t>Gratis juridisk veiledning</a:t>
            </a:r>
          </a:p>
          <a:p>
            <a:pPr rtl="0">
              <a:lnSpc>
                <a:spcPct val="120000"/>
              </a:lnSpc>
            </a:pPr>
            <a:r>
              <a:rPr lang="nb-NO" sz="1800" b="0" i="0" u="none" strike="noStrike" kern="1200" baseline="0">
                <a:solidFill>
                  <a:schemeClr val="tx1"/>
                </a:solidFill>
                <a:latin typeface="Roboto"/>
                <a:ea typeface="+mn-ea"/>
                <a:cs typeface="Roboto"/>
              </a:rPr>
              <a:t>Finn oss på nett: www.ldo.no</a:t>
            </a:r>
          </a:p>
          <a:p>
            <a:pPr rtl="0">
              <a:lnSpc>
                <a:spcPct val="120000"/>
              </a:lnSpc>
            </a:pPr>
            <a:r>
              <a:rPr lang="en-US" sz="1800" b="0" i="0" u="none" strike="noStrike" kern="1200" baseline="0">
                <a:solidFill>
                  <a:schemeClr val="tx1"/>
                </a:solidFill>
                <a:latin typeface="Roboto"/>
                <a:ea typeface="+mn-ea"/>
                <a:cs typeface="Roboto"/>
              </a:rPr>
              <a:t>Ring oss: 23 15 73 00</a:t>
            </a:r>
          </a:p>
          <a:p>
            <a:pPr rtl="0">
              <a:lnSpc>
                <a:spcPct val="120000"/>
              </a:lnSpc>
            </a:pPr>
            <a:r>
              <a:rPr lang="en-US" sz="1800" b="0" i="0" u="none" strike="noStrike" kern="1200" baseline="0">
                <a:solidFill>
                  <a:schemeClr val="tx1"/>
                </a:solidFill>
                <a:latin typeface="Roboto"/>
                <a:ea typeface="+mn-ea"/>
                <a:cs typeface="Roboto"/>
              </a:rPr>
              <a:t>E-post: post@ldo.no</a:t>
            </a:r>
            <a:endParaRPr lang="nb-NO" sz="3400" b="1" i="0" u="none" strike="noStrike" kern="1200" baseline="0">
              <a:solidFill>
                <a:schemeClr val="tx1"/>
              </a:solidFill>
              <a:latin typeface="Roboto"/>
              <a:ea typeface="+mn-ea"/>
              <a:cs typeface="Roboto"/>
            </a:endParaRPr>
          </a:p>
        </p:txBody>
      </p:sp>
      <p:pic>
        <p:nvPicPr>
          <p:cNvPr id="9" name="Bilde 8">
            <a:extLst>
              <a:ext uri="{FF2B5EF4-FFF2-40B4-BE49-F238E27FC236}">
                <a16:creationId xmlns:a16="http://schemas.microsoft.com/office/drawing/2014/main" id="{D9252F81-858D-BD40-B304-61DAD8D51610}"/>
              </a:ext>
            </a:extLst>
          </p:cNvPr>
          <p:cNvPicPr>
            <a:picLocks noChangeAspect="1"/>
          </p:cNvPicPr>
          <p:nvPr userDrawn="1"/>
        </p:nvPicPr>
        <p:blipFill>
          <a:blip r:embed="rId3"/>
          <a:stretch>
            <a:fillRect/>
          </a:stretch>
        </p:blipFill>
        <p:spPr>
          <a:xfrm>
            <a:off x="534086" y="957706"/>
            <a:ext cx="2162300" cy="391641"/>
          </a:xfrm>
          <a:prstGeom prst="rect">
            <a:avLst/>
          </a:prstGeom>
        </p:spPr>
      </p:pic>
    </p:spTree>
    <p:extLst>
      <p:ext uri="{BB962C8B-B14F-4D97-AF65-F5344CB8AC3E}">
        <p14:creationId xmlns:p14="http://schemas.microsoft.com/office/powerpoint/2010/main" val="123509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nb-NO"/>
              <a:t>Klikk for å redigere tittelstil</a:t>
            </a:r>
          </a:p>
        </p:txBody>
      </p:sp>
      <p:sp>
        <p:nvSpPr>
          <p:cNvPr id="3" name="Plassholder for tekst 2"/>
          <p:cNvSpPr>
            <a:spLocks noGrp="1"/>
          </p:cNvSpPr>
          <p:nvPr>
            <p:ph type="body" idx="1"/>
          </p:nvPr>
        </p:nvSpPr>
        <p:spPr>
          <a:xfrm>
            <a:off x="457200" y="1220400"/>
            <a:ext cx="8229600" cy="3394472"/>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3995422446"/>
      </p:ext>
    </p:extLst>
  </p:cSld>
  <p:clrMap bg1="lt1" tx1="dk1" bg2="lt2" tx2="dk2" accent1="accent1" accent2="accent2" accent3="accent3" accent4="accent4" accent5="accent5" accent6="accent6" hlink="hlink" folHlink="folHlink"/>
  <p:sldLayoutIdLst>
    <p:sldLayoutId id="2147483668" r:id="rId1"/>
    <p:sldLayoutId id="2147483663" r:id="rId2"/>
    <p:sldLayoutId id="2147483650" r:id="rId3"/>
    <p:sldLayoutId id="2147483661" r:id="rId4"/>
    <p:sldLayoutId id="2147483664" r:id="rId5"/>
    <p:sldLayoutId id="2147483662" r:id="rId6"/>
    <p:sldLayoutId id="2147483665" r:id="rId7"/>
    <p:sldLayoutId id="2147483666" r:id="rId8"/>
  </p:sldLayoutIdLst>
  <p:txStyles>
    <p:titleStyle>
      <a:lvl1pPr algn="l" defTabSz="457200" rtl="0" eaLnBrk="1" latinLnBrk="0" hangingPunct="1">
        <a:spcBef>
          <a:spcPct val="0"/>
        </a:spcBef>
        <a:buNone/>
        <a:defRPr sz="3400" b="1" kern="1200">
          <a:solidFill>
            <a:schemeClr val="tx1"/>
          </a:solidFill>
          <a:latin typeface="Roboto"/>
          <a:ea typeface="+mj-ea"/>
          <a:cs typeface="Roboto"/>
        </a:defRPr>
      </a:lvl1pPr>
    </p:titleStyle>
    <p:bodyStyle>
      <a:lvl1pPr marL="446088" indent="-438150" algn="l" defTabSz="457200" rtl="0" eaLnBrk="1" latinLnBrk="0" hangingPunct="1">
        <a:spcBef>
          <a:spcPct val="20000"/>
        </a:spcBef>
        <a:buFontTx/>
        <a:buBlip>
          <a:blip r:embed="rId10"/>
        </a:buBlip>
        <a:tabLst/>
        <a:defRPr sz="2400" kern="1200">
          <a:solidFill>
            <a:schemeClr val="tx1"/>
          </a:solidFill>
          <a:latin typeface="Roboto"/>
          <a:ea typeface="+mn-ea"/>
          <a:cs typeface="Roboto"/>
        </a:defRPr>
      </a:lvl1pPr>
      <a:lvl2pPr marL="715963" indent="-271463" algn="l" defTabSz="457200" rtl="0" eaLnBrk="1" latinLnBrk="0" hangingPunct="1">
        <a:spcBef>
          <a:spcPct val="20000"/>
        </a:spcBef>
        <a:buFontTx/>
        <a:buBlip>
          <a:blip r:embed="rId10"/>
        </a:buBlip>
        <a:tabLst/>
        <a:defRPr sz="2000" kern="1200">
          <a:solidFill>
            <a:schemeClr val="tx1"/>
          </a:solidFill>
          <a:latin typeface="Roboto"/>
          <a:ea typeface="+mn-ea"/>
          <a:cs typeface="Roboto"/>
        </a:defRPr>
      </a:lvl2pPr>
      <a:lvl3pPr marL="1143000" indent="-228600" algn="l" defTabSz="457200" rtl="0" eaLnBrk="1" latinLnBrk="0" hangingPunct="1">
        <a:spcBef>
          <a:spcPct val="20000"/>
        </a:spcBef>
        <a:buFont typeface="Arial"/>
        <a:buChar char="•"/>
        <a:defRPr sz="1800" kern="1200">
          <a:solidFill>
            <a:schemeClr val="tx1"/>
          </a:solidFill>
          <a:latin typeface="Roboto"/>
          <a:ea typeface="+mn-ea"/>
          <a:cs typeface="Roboto"/>
        </a:defRPr>
      </a:lvl3pPr>
      <a:lvl4pPr marL="1600200" indent="-228600" algn="l" defTabSz="457200" rtl="0" eaLnBrk="1" latinLnBrk="0" hangingPunct="1">
        <a:spcBef>
          <a:spcPct val="20000"/>
        </a:spcBef>
        <a:buFont typeface="Arial"/>
        <a:buChar char="–"/>
        <a:defRPr sz="1600" kern="1200">
          <a:solidFill>
            <a:schemeClr val="tx1"/>
          </a:solidFill>
          <a:latin typeface="Roboto"/>
          <a:ea typeface="+mn-ea"/>
          <a:cs typeface="Roboto"/>
        </a:defRPr>
      </a:lvl4pPr>
      <a:lvl5pPr marL="2057400" indent="-228600" algn="l" defTabSz="457200" rtl="0" eaLnBrk="1" latinLnBrk="0" hangingPunct="1">
        <a:spcBef>
          <a:spcPct val="20000"/>
        </a:spcBef>
        <a:buFont typeface="Arial"/>
        <a:buChar char="»"/>
        <a:defRPr sz="1600" kern="1200">
          <a:solidFill>
            <a:schemeClr val="tx1"/>
          </a:solidFill>
          <a:latin typeface="Roboto"/>
          <a:ea typeface="+mn-ea"/>
          <a:cs typeface="Robo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3" userDrawn="1">
          <p15:clr>
            <a:srgbClr val="F26B43"/>
          </p15:clr>
        </p15:guide>
        <p15:guide id="2" pos="5647" userDrawn="1">
          <p15:clr>
            <a:srgbClr val="F26B43"/>
          </p15:clr>
        </p15:guide>
        <p15:guide id="3" orient="horz" pos="123" userDrawn="1">
          <p15:clr>
            <a:srgbClr val="F26B43"/>
          </p15:clr>
        </p15:guide>
        <p15:guide id="4" orient="horz" pos="311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oda.oslomet.no/oda-xmlui/handle/11250/2757601"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descr="Fengsel med heldekkende fyll">
            <a:extLst>
              <a:ext uri="{FF2B5EF4-FFF2-40B4-BE49-F238E27FC236}">
                <a16:creationId xmlns:a16="http://schemas.microsoft.com/office/drawing/2014/main" id="{53F137C7-F400-557F-5FC2-0A3A41C7CCBE}"/>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22929" b="22929"/>
          <a:stretch>
            <a:fillRect/>
          </a:stretch>
        </p:blipFill>
        <p:spPr>
          <a:xfrm>
            <a:off x="1009523" y="204616"/>
            <a:ext cx="8775700" cy="4751387"/>
          </a:xfrm>
        </p:spPr>
      </p:pic>
      <p:sp>
        <p:nvSpPr>
          <p:cNvPr id="3" name="Tittel 2">
            <a:extLst>
              <a:ext uri="{FF2B5EF4-FFF2-40B4-BE49-F238E27FC236}">
                <a16:creationId xmlns:a16="http://schemas.microsoft.com/office/drawing/2014/main" id="{E63EC812-AD26-F041-B428-4A61F33571D7}"/>
              </a:ext>
            </a:extLst>
          </p:cNvPr>
          <p:cNvSpPr>
            <a:spLocks noGrp="1"/>
          </p:cNvSpPr>
          <p:nvPr>
            <p:ph type="title"/>
          </p:nvPr>
        </p:nvSpPr>
        <p:spPr>
          <a:solidFill>
            <a:srgbClr val="FF888A">
              <a:alpha val="94000"/>
            </a:srgbClr>
          </a:solidFill>
        </p:spPr>
        <p:txBody>
          <a:bodyPr/>
          <a:lstStyle/>
          <a:p>
            <a:pPr marL="445770"/>
            <a:r>
              <a:rPr lang="nb-NO" sz="2800" dirty="0"/>
              <a:t>Prison </a:t>
            </a:r>
            <a:r>
              <a:rPr lang="nb-NO" sz="2800" dirty="0" err="1"/>
              <a:t>conditions</a:t>
            </a:r>
            <a:r>
              <a:rPr lang="nb-NO" sz="2800" dirty="0"/>
              <a:t> for </a:t>
            </a:r>
            <a:r>
              <a:rPr lang="nb-NO" sz="2800" dirty="0" err="1"/>
              <a:t>female</a:t>
            </a:r>
            <a:r>
              <a:rPr lang="nb-NO" sz="2800" dirty="0"/>
              <a:t> </a:t>
            </a:r>
            <a:r>
              <a:rPr lang="nb-NO" sz="2800" dirty="0" err="1"/>
              <a:t>inmates</a:t>
            </a:r>
            <a:r>
              <a:rPr lang="nb-NO" sz="2800" dirty="0"/>
              <a:t> – </a:t>
            </a:r>
            <a:r>
              <a:rPr lang="nb-NO" sz="2800" dirty="0" err="1"/>
              <a:t>the</a:t>
            </a:r>
            <a:r>
              <a:rPr lang="nb-NO" sz="2800" dirty="0"/>
              <a:t> </a:t>
            </a:r>
            <a:r>
              <a:rPr lang="nb-NO" sz="2800" dirty="0" err="1"/>
              <a:t>use</a:t>
            </a:r>
            <a:r>
              <a:rPr lang="nb-NO" sz="2800" dirty="0"/>
              <a:t> </a:t>
            </a:r>
            <a:r>
              <a:rPr lang="nb-NO" sz="2800" dirty="0" err="1"/>
              <a:t>of</a:t>
            </a:r>
            <a:r>
              <a:rPr lang="nb-NO" sz="2800" dirty="0"/>
              <a:t> </a:t>
            </a:r>
            <a:r>
              <a:rPr lang="nb-NO" sz="2800" dirty="0" err="1"/>
              <a:t>equality</a:t>
            </a:r>
            <a:r>
              <a:rPr lang="nb-NO" sz="2800" dirty="0"/>
              <a:t> data in a </a:t>
            </a:r>
            <a:r>
              <a:rPr lang="nb-NO" sz="2800" dirty="0" err="1"/>
              <a:t>discrimination</a:t>
            </a:r>
            <a:r>
              <a:rPr lang="nb-NO" sz="2800" dirty="0"/>
              <a:t> case</a:t>
            </a:r>
          </a:p>
        </p:txBody>
      </p:sp>
      <p:pic>
        <p:nvPicPr>
          <p:cNvPr id="10" name="Bilde 9" descr="Presentation by the Equality and Anti-discrimination Ombud of Norway: Prison conditions for female inmates – the use of equality data in a discrimination case.">
            <a:extLst>
              <a:ext uri="{FF2B5EF4-FFF2-40B4-BE49-F238E27FC236}">
                <a16:creationId xmlns:a16="http://schemas.microsoft.com/office/drawing/2014/main" id="{17330635-A4B9-2443-2445-F4987A2E897A}"/>
              </a:ext>
            </a:extLst>
          </p:cNvPr>
          <p:cNvPicPr>
            <a:picLocks noChangeAspect="1"/>
          </p:cNvPicPr>
          <p:nvPr/>
        </p:nvPicPr>
        <p:blipFill>
          <a:blip r:embed="rId5"/>
          <a:stretch>
            <a:fillRect/>
          </a:stretch>
        </p:blipFill>
        <p:spPr>
          <a:xfrm>
            <a:off x="235165" y="1533981"/>
            <a:ext cx="2314425" cy="460328"/>
          </a:xfrm>
          <a:prstGeom prst="rect">
            <a:avLst/>
          </a:prstGeom>
        </p:spPr>
      </p:pic>
    </p:spTree>
    <p:extLst>
      <p:ext uri="{BB962C8B-B14F-4D97-AF65-F5344CB8AC3E}">
        <p14:creationId xmlns:p14="http://schemas.microsoft.com/office/powerpoint/2010/main" val="423257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3F2987-8A3B-213B-0BD8-14B6931CF020}"/>
              </a:ext>
            </a:extLst>
          </p:cNvPr>
          <p:cNvSpPr>
            <a:spLocks noGrp="1"/>
          </p:cNvSpPr>
          <p:nvPr>
            <p:ph type="title"/>
          </p:nvPr>
        </p:nvSpPr>
        <p:spPr/>
        <p:txBody>
          <a:bodyPr/>
          <a:lstStyle/>
          <a:p>
            <a:r>
              <a:rPr lang="nb-NO" dirty="0" err="1"/>
              <a:t>Overview</a:t>
            </a:r>
            <a:endParaRPr lang="nb-NO" dirty="0"/>
          </a:p>
        </p:txBody>
      </p:sp>
      <p:sp>
        <p:nvSpPr>
          <p:cNvPr id="3" name="Plassholder for innhold 2">
            <a:extLst>
              <a:ext uri="{FF2B5EF4-FFF2-40B4-BE49-F238E27FC236}">
                <a16:creationId xmlns:a16="http://schemas.microsoft.com/office/drawing/2014/main" id="{64C9F710-1D6E-7F54-B7DD-B769DA9EE997}"/>
              </a:ext>
            </a:extLst>
          </p:cNvPr>
          <p:cNvSpPr>
            <a:spLocks noGrp="1"/>
          </p:cNvSpPr>
          <p:nvPr>
            <p:ph idx="1"/>
          </p:nvPr>
        </p:nvSpPr>
        <p:spPr/>
        <p:txBody>
          <a:bodyPr>
            <a:normAutofit lnSpcReduction="10000"/>
          </a:bodyPr>
          <a:lstStyle/>
          <a:p>
            <a:r>
              <a:rPr lang="nb-NO" dirty="0" err="1"/>
              <a:t>Several</a:t>
            </a:r>
            <a:r>
              <a:rPr lang="nb-NO" dirty="0"/>
              <a:t> reports from different </a:t>
            </a:r>
            <a:r>
              <a:rPr lang="nb-NO" dirty="0" err="1"/>
              <a:t>authorities</a:t>
            </a:r>
            <a:endParaRPr lang="nb-NO" dirty="0"/>
          </a:p>
          <a:p>
            <a:r>
              <a:rPr lang="nb-NO" dirty="0" err="1"/>
              <a:t>Growing</a:t>
            </a:r>
            <a:r>
              <a:rPr lang="nb-NO" dirty="0"/>
              <a:t> </a:t>
            </a:r>
            <a:r>
              <a:rPr lang="nb-NO" dirty="0" err="1"/>
              <a:t>concern</a:t>
            </a:r>
            <a:endParaRPr lang="nb-NO" dirty="0"/>
          </a:p>
          <a:p>
            <a:r>
              <a:rPr lang="nb-NO" dirty="0"/>
              <a:t>Media reports </a:t>
            </a:r>
            <a:r>
              <a:rPr lang="nb-NO" dirty="0" err="1"/>
              <a:t>on</a:t>
            </a:r>
            <a:r>
              <a:rPr lang="nb-NO" dirty="0"/>
              <a:t> Tromsø Prison</a:t>
            </a:r>
          </a:p>
          <a:p>
            <a:r>
              <a:rPr lang="nb-NO" dirty="0"/>
              <a:t>The Ombud </a:t>
            </a:r>
            <a:r>
              <a:rPr lang="nb-NO" dirty="0" err="1"/>
              <a:t>prepared</a:t>
            </a:r>
            <a:r>
              <a:rPr lang="nb-NO" dirty="0"/>
              <a:t> a </a:t>
            </a:r>
            <a:r>
              <a:rPr lang="nb-NO" dirty="0" err="1"/>
              <a:t>complaint</a:t>
            </a:r>
            <a:r>
              <a:rPr lang="nb-NO" dirty="0"/>
              <a:t> </a:t>
            </a:r>
            <a:r>
              <a:rPr lang="nb-NO" dirty="0" err="1"/>
              <a:t>regarding</a:t>
            </a:r>
            <a:r>
              <a:rPr lang="nb-NO" dirty="0"/>
              <a:t> Tromsø Prison</a:t>
            </a:r>
          </a:p>
          <a:p>
            <a:r>
              <a:rPr lang="nb-NO" dirty="0"/>
              <a:t>Case </a:t>
            </a:r>
            <a:r>
              <a:rPr lang="nb-NO" dirty="0" err="1"/>
              <a:t>brought</a:t>
            </a:r>
            <a:r>
              <a:rPr lang="nb-NO" dirty="0"/>
              <a:t> </a:t>
            </a:r>
            <a:r>
              <a:rPr lang="nb-NO" dirty="0" err="1"/>
              <a:t>before</a:t>
            </a:r>
            <a:r>
              <a:rPr lang="nb-NO" dirty="0"/>
              <a:t> </a:t>
            </a:r>
            <a:r>
              <a:rPr lang="nb-NO" dirty="0" err="1"/>
              <a:t>the</a:t>
            </a:r>
            <a:r>
              <a:rPr lang="nb-NO" dirty="0"/>
              <a:t> Anti-</a:t>
            </a:r>
            <a:r>
              <a:rPr lang="nb-NO" dirty="0" err="1"/>
              <a:t>Discrimination</a:t>
            </a:r>
            <a:r>
              <a:rPr lang="nb-NO" dirty="0"/>
              <a:t> Tribunal</a:t>
            </a:r>
          </a:p>
          <a:p>
            <a:r>
              <a:rPr lang="nb-NO" dirty="0"/>
              <a:t>The </a:t>
            </a:r>
            <a:r>
              <a:rPr lang="nb-NO" dirty="0" err="1"/>
              <a:t>Tribunal’s</a:t>
            </a:r>
            <a:r>
              <a:rPr lang="nb-NO" dirty="0"/>
              <a:t> </a:t>
            </a:r>
            <a:r>
              <a:rPr lang="nb-NO" dirty="0" err="1"/>
              <a:t>conclusion</a:t>
            </a:r>
            <a:r>
              <a:rPr lang="nb-NO" dirty="0"/>
              <a:t>: Direct </a:t>
            </a:r>
            <a:r>
              <a:rPr lang="nb-NO" dirty="0" err="1"/>
              <a:t>discrimination</a:t>
            </a:r>
            <a:endParaRPr lang="nb-NO" dirty="0"/>
          </a:p>
          <a:p>
            <a:r>
              <a:rPr lang="nb-NO" dirty="0" err="1"/>
              <a:t>Follow</a:t>
            </a:r>
            <a:r>
              <a:rPr lang="nb-NO" dirty="0"/>
              <a:t>-up </a:t>
            </a:r>
            <a:r>
              <a:rPr lang="nb-NO" dirty="0" err="1"/>
              <a:t>work</a:t>
            </a:r>
            <a:r>
              <a:rPr lang="nb-NO" dirty="0"/>
              <a:t> by </a:t>
            </a:r>
            <a:r>
              <a:rPr lang="nb-NO" dirty="0" err="1"/>
              <a:t>the</a:t>
            </a:r>
            <a:r>
              <a:rPr lang="nb-NO" dirty="0"/>
              <a:t> Ombud</a:t>
            </a:r>
          </a:p>
        </p:txBody>
      </p:sp>
      <p:pic>
        <p:nvPicPr>
          <p:cNvPr id="5" name="Grafikk 4" descr="Håndjern med heldekkende fyll">
            <a:extLst>
              <a:ext uri="{FF2B5EF4-FFF2-40B4-BE49-F238E27FC236}">
                <a16:creationId xmlns:a16="http://schemas.microsoft.com/office/drawing/2014/main" id="{62F310CB-585D-3BCE-C1A1-C5E71E3A1F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69394" y="634604"/>
            <a:ext cx="1474838" cy="1555010"/>
          </a:xfrm>
          <a:prstGeom prst="rect">
            <a:avLst/>
          </a:prstGeom>
        </p:spPr>
      </p:pic>
    </p:spTree>
    <p:extLst>
      <p:ext uri="{BB962C8B-B14F-4D97-AF65-F5344CB8AC3E}">
        <p14:creationId xmlns:p14="http://schemas.microsoft.com/office/powerpoint/2010/main" val="282079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BC4FAE-FBA8-B979-9FD2-8544DE51E0FA}"/>
              </a:ext>
            </a:extLst>
          </p:cNvPr>
          <p:cNvSpPr>
            <a:spLocks noGrp="1"/>
          </p:cNvSpPr>
          <p:nvPr>
            <p:ph type="title"/>
          </p:nvPr>
        </p:nvSpPr>
        <p:spPr/>
        <p:txBody>
          <a:bodyPr/>
          <a:lstStyle/>
          <a:p>
            <a:r>
              <a:rPr lang="nb-NO" dirty="0"/>
              <a:t>The relevant </a:t>
            </a:r>
            <a:r>
              <a:rPr lang="nb-NO" dirty="0" err="1"/>
              <a:t>equality</a:t>
            </a:r>
            <a:r>
              <a:rPr lang="nb-NO" dirty="0"/>
              <a:t> data</a:t>
            </a:r>
          </a:p>
        </p:txBody>
      </p:sp>
      <p:sp>
        <p:nvSpPr>
          <p:cNvPr id="3" name="Plassholder for innhold 2">
            <a:extLst>
              <a:ext uri="{FF2B5EF4-FFF2-40B4-BE49-F238E27FC236}">
                <a16:creationId xmlns:a16="http://schemas.microsoft.com/office/drawing/2014/main" id="{B23C4886-8DF1-4304-0FFB-C64D5325188D}"/>
              </a:ext>
            </a:extLst>
          </p:cNvPr>
          <p:cNvSpPr>
            <a:spLocks noGrp="1"/>
          </p:cNvSpPr>
          <p:nvPr>
            <p:ph idx="1"/>
          </p:nvPr>
        </p:nvSpPr>
        <p:spPr/>
        <p:txBody>
          <a:bodyPr>
            <a:normAutofit lnSpcReduction="10000"/>
          </a:bodyPr>
          <a:lstStyle/>
          <a:p>
            <a:r>
              <a:rPr lang="nb-NO" dirty="0"/>
              <a:t>The </a:t>
            </a:r>
            <a:r>
              <a:rPr lang="nb-NO" dirty="0" err="1"/>
              <a:t>Ombud’s</a:t>
            </a:r>
            <a:r>
              <a:rPr lang="nb-NO" dirty="0"/>
              <a:t> report: «Health services for </a:t>
            </a:r>
            <a:r>
              <a:rPr lang="nb-NO" dirty="0" err="1"/>
              <a:t>female</a:t>
            </a:r>
            <a:r>
              <a:rPr lang="nb-NO" dirty="0"/>
              <a:t> </a:t>
            </a:r>
            <a:r>
              <a:rPr lang="nb-NO" dirty="0" err="1"/>
              <a:t>inmates</a:t>
            </a:r>
            <a:r>
              <a:rPr lang="nb-NO" dirty="0"/>
              <a:t>»</a:t>
            </a:r>
          </a:p>
          <a:p>
            <a:r>
              <a:rPr lang="nb-NO" dirty="0"/>
              <a:t>The </a:t>
            </a:r>
            <a:r>
              <a:rPr lang="nb-NO" dirty="0" err="1"/>
              <a:t>Parliamentary</a:t>
            </a:r>
            <a:r>
              <a:rPr lang="nb-NO" dirty="0"/>
              <a:t> </a:t>
            </a:r>
            <a:r>
              <a:rPr lang="nb-NO" dirty="0" err="1"/>
              <a:t>Ombudsman’s</a:t>
            </a:r>
            <a:r>
              <a:rPr lang="nb-NO" dirty="0"/>
              <a:t> report: «</a:t>
            </a:r>
            <a:r>
              <a:rPr lang="nb-NO" dirty="0" err="1"/>
              <a:t>Women</a:t>
            </a:r>
            <a:r>
              <a:rPr lang="nb-NO" dirty="0"/>
              <a:t> in Prison»</a:t>
            </a:r>
          </a:p>
          <a:p>
            <a:r>
              <a:rPr lang="nb-NO" dirty="0"/>
              <a:t>The </a:t>
            </a:r>
            <a:r>
              <a:rPr lang="nb-NO" dirty="0" err="1"/>
              <a:t>Correctional</a:t>
            </a:r>
            <a:r>
              <a:rPr lang="nb-NO" dirty="0"/>
              <a:t> </a:t>
            </a:r>
            <a:r>
              <a:rPr lang="nb-NO" dirty="0" err="1"/>
              <a:t>Service’s</a:t>
            </a:r>
            <a:r>
              <a:rPr lang="nb-NO" dirty="0"/>
              <a:t> report: «Equal </a:t>
            </a:r>
            <a:r>
              <a:rPr lang="nb-NO" dirty="0" err="1"/>
              <a:t>conditions</a:t>
            </a:r>
            <a:r>
              <a:rPr lang="nb-NO" dirty="0"/>
              <a:t> for </a:t>
            </a:r>
            <a:r>
              <a:rPr lang="nb-NO" dirty="0" err="1"/>
              <a:t>women</a:t>
            </a:r>
            <a:r>
              <a:rPr lang="nb-NO" dirty="0"/>
              <a:t> and men in </a:t>
            </a:r>
            <a:r>
              <a:rPr lang="nb-NO" dirty="0" err="1"/>
              <a:t>the</a:t>
            </a:r>
            <a:r>
              <a:rPr lang="nb-NO" dirty="0"/>
              <a:t> </a:t>
            </a:r>
            <a:r>
              <a:rPr lang="nb-NO" dirty="0" err="1"/>
              <a:t>correctional</a:t>
            </a:r>
            <a:r>
              <a:rPr lang="nb-NO" dirty="0"/>
              <a:t> service»</a:t>
            </a:r>
          </a:p>
          <a:p>
            <a:r>
              <a:rPr lang="nb-NO" dirty="0"/>
              <a:t>Legal </a:t>
            </a:r>
            <a:r>
              <a:rPr lang="nb-NO" dirty="0" err="1"/>
              <a:t>Counseling</a:t>
            </a:r>
            <a:r>
              <a:rPr lang="nb-NO" dirty="0"/>
              <a:t> for </a:t>
            </a:r>
            <a:r>
              <a:rPr lang="nb-NO" dirty="0" err="1"/>
              <a:t>Women’s</a:t>
            </a:r>
            <a:r>
              <a:rPr lang="nb-NO" dirty="0"/>
              <a:t> report: «Serving time – </a:t>
            </a:r>
            <a:r>
              <a:rPr lang="nb-NO" dirty="0" err="1"/>
              <a:t>women’s</a:t>
            </a:r>
            <a:r>
              <a:rPr lang="nb-NO" dirty="0"/>
              <a:t> </a:t>
            </a:r>
            <a:r>
              <a:rPr lang="nb-NO" dirty="0" err="1"/>
              <a:t>experiences</a:t>
            </a:r>
            <a:r>
              <a:rPr lang="nb-NO" dirty="0"/>
              <a:t>»</a:t>
            </a:r>
          </a:p>
        </p:txBody>
      </p:sp>
      <p:pic>
        <p:nvPicPr>
          <p:cNvPr id="5" name="Grafikk 4" descr="Dokument med heldekkende fyll">
            <a:extLst>
              <a:ext uri="{FF2B5EF4-FFF2-40B4-BE49-F238E27FC236}">
                <a16:creationId xmlns:a16="http://schemas.microsoft.com/office/drawing/2014/main" id="{A2DBD355-712E-C149-5762-DE55650E0F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0595" y="304426"/>
            <a:ext cx="914400" cy="914400"/>
          </a:xfrm>
          <a:prstGeom prst="rect">
            <a:avLst/>
          </a:prstGeom>
        </p:spPr>
      </p:pic>
    </p:spTree>
    <p:extLst>
      <p:ext uri="{BB962C8B-B14F-4D97-AF65-F5344CB8AC3E}">
        <p14:creationId xmlns:p14="http://schemas.microsoft.com/office/powerpoint/2010/main" val="417515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 A female silluetto behind a glass door with the hands pressed firmly against the glass as if trying to a escape confinement.">
            <a:extLst>
              <a:ext uri="{FF2B5EF4-FFF2-40B4-BE49-F238E27FC236}">
                <a16:creationId xmlns:a16="http://schemas.microsoft.com/office/drawing/2014/main" id="{39928844-AB34-348B-D9FD-3E43F98A6A33}"/>
              </a:ext>
            </a:extLst>
          </p:cNvPr>
          <p:cNvPicPr>
            <a:picLocks noGrp="1" noChangeAspect="1"/>
          </p:cNvPicPr>
          <p:nvPr>
            <p:ph idx="1"/>
          </p:nvPr>
        </p:nvPicPr>
        <p:blipFill>
          <a:blip r:embed="rId3"/>
          <a:stretch>
            <a:fillRect/>
          </a:stretch>
        </p:blipFill>
        <p:spPr>
          <a:xfrm>
            <a:off x="1314131" y="1018729"/>
            <a:ext cx="2689633" cy="3743304"/>
          </a:xfrm>
        </p:spPr>
      </p:pic>
      <p:pic>
        <p:nvPicPr>
          <p:cNvPr id="7" name="Plassholder for innhold 6" descr="Face of a woman looking straight at the viewer. Only half of the face of the woman is revealed and the other half is outside of the picture frame, as if it is behind a door or a barrier.">
            <a:extLst>
              <a:ext uri="{FF2B5EF4-FFF2-40B4-BE49-F238E27FC236}">
                <a16:creationId xmlns:a16="http://schemas.microsoft.com/office/drawing/2014/main" id="{D7720304-463A-751F-06D1-7E7CB36E2CFF}"/>
              </a:ext>
            </a:extLst>
          </p:cNvPr>
          <p:cNvPicPr>
            <a:picLocks noGrp="1" noChangeAspect="1"/>
          </p:cNvPicPr>
          <p:nvPr>
            <p:ph idx="10"/>
          </p:nvPr>
        </p:nvPicPr>
        <p:blipFill>
          <a:blip r:embed="rId4"/>
          <a:stretch>
            <a:fillRect/>
          </a:stretch>
        </p:blipFill>
        <p:spPr>
          <a:xfrm>
            <a:off x="5671933" y="1116928"/>
            <a:ext cx="2689633" cy="3645105"/>
          </a:xfrm>
        </p:spPr>
      </p:pic>
      <p:sp>
        <p:nvSpPr>
          <p:cNvPr id="5" name="Title 4">
            <a:extLst>
              <a:ext uri="{FF2B5EF4-FFF2-40B4-BE49-F238E27FC236}">
                <a16:creationId xmlns:a16="http://schemas.microsoft.com/office/drawing/2014/main" id="{9D6ECC8B-4D95-D738-D179-9836830F35A8}"/>
              </a:ext>
            </a:extLst>
          </p:cNvPr>
          <p:cNvSpPr>
            <a:spLocks noGrp="1"/>
          </p:cNvSpPr>
          <p:nvPr>
            <p:ph type="title"/>
          </p:nvPr>
        </p:nvSpPr>
        <p:spPr>
          <a:xfrm>
            <a:off x="602931" y="267331"/>
            <a:ext cx="8245505" cy="1062705"/>
          </a:xfrm>
        </p:spPr>
        <p:txBody>
          <a:bodyPr/>
          <a:lstStyle/>
          <a:p>
            <a:r>
              <a:rPr lang="en-US" dirty="0"/>
              <a:t>Report on health services for female inmates and </a:t>
            </a:r>
            <a:r>
              <a:rPr lang="en-US" u="sng" dirty="0">
                <a:hlinkClick r:id="rId5"/>
              </a:rPr>
              <a:t>Report</a:t>
            </a:r>
            <a:r>
              <a:rPr lang="en-US" dirty="0"/>
              <a:t> on women in prison </a:t>
            </a:r>
            <a:br>
              <a:rPr lang="en-BE" dirty="0"/>
            </a:br>
            <a:endParaRPr lang="en-BE" dirty="0"/>
          </a:p>
        </p:txBody>
      </p:sp>
    </p:spTree>
    <p:extLst>
      <p:ext uri="{BB962C8B-B14F-4D97-AF65-F5344CB8AC3E}">
        <p14:creationId xmlns:p14="http://schemas.microsoft.com/office/powerpoint/2010/main" val="152202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8D530A-3094-D952-4911-2ADF27622634}"/>
              </a:ext>
            </a:extLst>
          </p:cNvPr>
          <p:cNvSpPr>
            <a:spLocks noGrp="1"/>
          </p:cNvSpPr>
          <p:nvPr>
            <p:ph type="title"/>
          </p:nvPr>
        </p:nvSpPr>
        <p:spPr/>
        <p:txBody>
          <a:bodyPr/>
          <a:lstStyle/>
          <a:p>
            <a:r>
              <a:rPr lang="nb-NO" dirty="0"/>
              <a:t>More relevant </a:t>
            </a:r>
            <a:r>
              <a:rPr lang="nb-NO" dirty="0" err="1"/>
              <a:t>facts</a:t>
            </a:r>
            <a:r>
              <a:rPr lang="nb-NO" dirty="0"/>
              <a:t> 	</a:t>
            </a:r>
          </a:p>
        </p:txBody>
      </p:sp>
      <p:sp>
        <p:nvSpPr>
          <p:cNvPr id="3" name="Plassholder for innhold 2">
            <a:extLst>
              <a:ext uri="{FF2B5EF4-FFF2-40B4-BE49-F238E27FC236}">
                <a16:creationId xmlns:a16="http://schemas.microsoft.com/office/drawing/2014/main" id="{D517E6D8-DA5B-1855-F31E-DEA494FA5306}"/>
              </a:ext>
            </a:extLst>
          </p:cNvPr>
          <p:cNvSpPr>
            <a:spLocks noGrp="1"/>
          </p:cNvSpPr>
          <p:nvPr>
            <p:ph idx="1"/>
          </p:nvPr>
        </p:nvSpPr>
        <p:spPr/>
        <p:txBody>
          <a:bodyPr/>
          <a:lstStyle/>
          <a:p>
            <a:r>
              <a:rPr lang="nb-NO" dirty="0"/>
              <a:t>Media reports</a:t>
            </a:r>
          </a:p>
          <a:p>
            <a:r>
              <a:rPr lang="nb-NO" dirty="0"/>
              <a:t>Statements from </a:t>
            </a:r>
            <a:r>
              <a:rPr lang="nb-NO" dirty="0" err="1"/>
              <a:t>the</a:t>
            </a:r>
            <a:r>
              <a:rPr lang="nb-NO" dirty="0"/>
              <a:t> prison management</a:t>
            </a:r>
          </a:p>
          <a:p>
            <a:r>
              <a:rPr lang="nb-NO" dirty="0"/>
              <a:t>The </a:t>
            </a:r>
            <a:r>
              <a:rPr lang="nb-NO" dirty="0" err="1"/>
              <a:t>Correctional</a:t>
            </a:r>
            <a:r>
              <a:rPr lang="nb-NO" dirty="0"/>
              <a:t> Services </a:t>
            </a:r>
            <a:r>
              <a:rPr lang="nb-NO" dirty="0" err="1"/>
              <a:t>Strategy</a:t>
            </a:r>
            <a:r>
              <a:rPr lang="nb-NO" dirty="0"/>
              <a:t> for </a:t>
            </a:r>
            <a:r>
              <a:rPr lang="nb-NO" dirty="0" err="1"/>
              <a:t>women</a:t>
            </a:r>
            <a:r>
              <a:rPr lang="nb-NO" dirty="0"/>
              <a:t> in prison</a:t>
            </a:r>
          </a:p>
          <a:p>
            <a:r>
              <a:rPr lang="nb-NO" dirty="0" err="1"/>
              <a:t>Earlier</a:t>
            </a:r>
            <a:r>
              <a:rPr lang="nb-NO" dirty="0"/>
              <a:t> </a:t>
            </a:r>
            <a:r>
              <a:rPr lang="nb-NO" dirty="0" err="1"/>
              <a:t>discrimination</a:t>
            </a:r>
            <a:r>
              <a:rPr lang="nb-NO" dirty="0"/>
              <a:t> cases</a:t>
            </a:r>
          </a:p>
          <a:p>
            <a:r>
              <a:rPr lang="nb-NO" dirty="0" err="1"/>
              <a:t>Contact</a:t>
            </a:r>
            <a:r>
              <a:rPr lang="nb-NO" dirty="0"/>
              <a:t> </a:t>
            </a:r>
            <a:r>
              <a:rPr lang="nb-NO" dirty="0" err="1"/>
              <a:t>with</a:t>
            </a:r>
            <a:r>
              <a:rPr lang="nb-NO" dirty="0"/>
              <a:t> prisoners</a:t>
            </a:r>
          </a:p>
          <a:p>
            <a:endParaRPr lang="nb-NO" dirty="0"/>
          </a:p>
        </p:txBody>
      </p:sp>
    </p:spTree>
    <p:extLst>
      <p:ext uri="{BB962C8B-B14F-4D97-AF65-F5344CB8AC3E}">
        <p14:creationId xmlns:p14="http://schemas.microsoft.com/office/powerpoint/2010/main" val="214985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FFFFA5-6498-6A5A-057B-0C4FC934B6DB}"/>
              </a:ext>
            </a:extLst>
          </p:cNvPr>
          <p:cNvSpPr>
            <a:spLocks noGrp="1"/>
          </p:cNvSpPr>
          <p:nvPr>
            <p:ph type="title"/>
          </p:nvPr>
        </p:nvSpPr>
        <p:spPr/>
        <p:txBody>
          <a:bodyPr/>
          <a:lstStyle/>
          <a:p>
            <a:r>
              <a:rPr lang="nb-NO" dirty="0" err="1"/>
              <a:t>Starting</a:t>
            </a:r>
            <a:r>
              <a:rPr lang="nb-NO" dirty="0"/>
              <a:t> </a:t>
            </a:r>
            <a:r>
              <a:rPr lang="nb-NO" dirty="0" err="1"/>
              <a:t>the</a:t>
            </a:r>
            <a:r>
              <a:rPr lang="nb-NO" dirty="0"/>
              <a:t> </a:t>
            </a:r>
            <a:r>
              <a:rPr lang="nb-NO" dirty="0" err="1"/>
              <a:t>investigation</a:t>
            </a:r>
            <a:r>
              <a:rPr lang="nb-NO" dirty="0"/>
              <a:t>	</a:t>
            </a:r>
          </a:p>
        </p:txBody>
      </p:sp>
      <p:sp>
        <p:nvSpPr>
          <p:cNvPr id="3" name="Plassholder for innhold 2">
            <a:extLst>
              <a:ext uri="{FF2B5EF4-FFF2-40B4-BE49-F238E27FC236}">
                <a16:creationId xmlns:a16="http://schemas.microsoft.com/office/drawing/2014/main" id="{7A0FDA0C-8833-3ED9-3763-51F52C46D5CF}"/>
              </a:ext>
            </a:extLst>
          </p:cNvPr>
          <p:cNvSpPr>
            <a:spLocks noGrp="1"/>
          </p:cNvSpPr>
          <p:nvPr>
            <p:ph idx="1"/>
          </p:nvPr>
        </p:nvSpPr>
        <p:spPr/>
        <p:txBody>
          <a:bodyPr/>
          <a:lstStyle/>
          <a:p>
            <a:r>
              <a:rPr lang="nb-NO" dirty="0"/>
              <a:t>The Ombud </a:t>
            </a:r>
            <a:r>
              <a:rPr lang="nb-NO" dirty="0" err="1"/>
              <a:t>started</a:t>
            </a:r>
            <a:r>
              <a:rPr lang="nb-NO" dirty="0"/>
              <a:t> to </a:t>
            </a:r>
            <a:r>
              <a:rPr lang="nb-NO" dirty="0" err="1"/>
              <a:t>investigate</a:t>
            </a:r>
            <a:r>
              <a:rPr lang="nb-NO" dirty="0"/>
              <a:t> Tromsø Prison </a:t>
            </a:r>
            <a:r>
              <a:rPr lang="nb-NO" dirty="0" err="1"/>
              <a:t>based</a:t>
            </a:r>
            <a:r>
              <a:rPr lang="nb-NO" dirty="0"/>
              <a:t> in </a:t>
            </a:r>
            <a:r>
              <a:rPr lang="nb-NO" dirty="0" err="1"/>
              <a:t>these</a:t>
            </a:r>
            <a:r>
              <a:rPr lang="nb-NO" dirty="0"/>
              <a:t> </a:t>
            </a:r>
            <a:r>
              <a:rPr lang="nb-NO" dirty="0" err="1"/>
              <a:t>facts</a:t>
            </a:r>
            <a:endParaRPr lang="nb-NO" dirty="0"/>
          </a:p>
          <a:p>
            <a:r>
              <a:rPr lang="nb-NO" dirty="0" err="1"/>
              <a:t>Demanding</a:t>
            </a:r>
            <a:r>
              <a:rPr lang="nb-NO" dirty="0"/>
              <a:t> </a:t>
            </a:r>
            <a:r>
              <a:rPr lang="nb-NO" dirty="0" err="1"/>
              <a:t>answers</a:t>
            </a:r>
            <a:r>
              <a:rPr lang="nb-NO" dirty="0"/>
              <a:t> and </a:t>
            </a:r>
            <a:r>
              <a:rPr lang="nb-NO" dirty="0" err="1"/>
              <a:t>documentation</a:t>
            </a:r>
            <a:r>
              <a:rPr lang="nb-NO" dirty="0"/>
              <a:t> from </a:t>
            </a:r>
            <a:r>
              <a:rPr lang="nb-NO" dirty="0" err="1"/>
              <a:t>the</a:t>
            </a:r>
            <a:r>
              <a:rPr lang="nb-NO" dirty="0"/>
              <a:t> prison management and </a:t>
            </a:r>
            <a:r>
              <a:rPr lang="nb-NO" dirty="0" err="1"/>
              <a:t>the</a:t>
            </a:r>
            <a:r>
              <a:rPr lang="nb-NO" dirty="0"/>
              <a:t> </a:t>
            </a:r>
            <a:r>
              <a:rPr lang="nb-NO" dirty="0" err="1"/>
              <a:t>Correctional</a:t>
            </a:r>
            <a:r>
              <a:rPr lang="nb-NO" dirty="0"/>
              <a:t> Service</a:t>
            </a:r>
          </a:p>
          <a:p>
            <a:endParaRPr lang="nb-NO" dirty="0"/>
          </a:p>
        </p:txBody>
      </p:sp>
      <p:pic>
        <p:nvPicPr>
          <p:cNvPr id="5" name="Grafikk 4" descr="Forstørrelsesglass med heldekkende fyll">
            <a:extLst>
              <a:ext uri="{FF2B5EF4-FFF2-40B4-BE49-F238E27FC236}">
                <a16:creationId xmlns:a16="http://schemas.microsoft.com/office/drawing/2014/main" id="{AE4B131B-F5C3-EF44-796C-F27E6FE531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9362" y="269275"/>
            <a:ext cx="914400" cy="914400"/>
          </a:xfrm>
          <a:prstGeom prst="rect">
            <a:avLst/>
          </a:prstGeom>
        </p:spPr>
      </p:pic>
    </p:spTree>
    <p:extLst>
      <p:ext uri="{BB962C8B-B14F-4D97-AF65-F5344CB8AC3E}">
        <p14:creationId xmlns:p14="http://schemas.microsoft.com/office/powerpoint/2010/main" val="56305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1403B6-81E1-F52C-9372-6E80B632319C}"/>
              </a:ext>
            </a:extLst>
          </p:cNvPr>
          <p:cNvSpPr>
            <a:spLocks noGrp="1"/>
          </p:cNvSpPr>
          <p:nvPr>
            <p:ph type="title"/>
          </p:nvPr>
        </p:nvSpPr>
        <p:spPr/>
        <p:txBody>
          <a:bodyPr/>
          <a:lstStyle/>
          <a:p>
            <a:r>
              <a:rPr lang="nb-NO" dirty="0" err="1"/>
              <a:t>Building</a:t>
            </a:r>
            <a:r>
              <a:rPr lang="nb-NO" dirty="0"/>
              <a:t> </a:t>
            </a:r>
            <a:r>
              <a:rPr lang="nb-NO" dirty="0" err="1"/>
              <a:t>the</a:t>
            </a:r>
            <a:r>
              <a:rPr lang="nb-NO" dirty="0"/>
              <a:t> case</a:t>
            </a:r>
          </a:p>
        </p:txBody>
      </p:sp>
      <p:sp>
        <p:nvSpPr>
          <p:cNvPr id="3" name="Plassholder for innhold 2">
            <a:extLst>
              <a:ext uri="{FF2B5EF4-FFF2-40B4-BE49-F238E27FC236}">
                <a16:creationId xmlns:a16="http://schemas.microsoft.com/office/drawing/2014/main" id="{6484DC68-3EB5-5FB2-29A8-AD993E664F72}"/>
              </a:ext>
            </a:extLst>
          </p:cNvPr>
          <p:cNvSpPr>
            <a:spLocks noGrp="1"/>
          </p:cNvSpPr>
          <p:nvPr>
            <p:ph idx="1"/>
          </p:nvPr>
        </p:nvSpPr>
        <p:spPr/>
        <p:txBody>
          <a:bodyPr>
            <a:normAutofit fontScale="92500" lnSpcReduction="10000"/>
          </a:bodyPr>
          <a:lstStyle/>
          <a:p>
            <a:r>
              <a:rPr lang="nb-NO" dirty="0" err="1"/>
              <a:t>Factual</a:t>
            </a:r>
            <a:r>
              <a:rPr lang="nb-NO" dirty="0"/>
              <a:t> basis – reports, media reports, statements</a:t>
            </a:r>
          </a:p>
          <a:p>
            <a:r>
              <a:rPr lang="nb-NO" dirty="0"/>
              <a:t>Reference to </a:t>
            </a:r>
            <a:r>
              <a:rPr lang="nb-NO" dirty="0" err="1"/>
              <a:t>international</a:t>
            </a:r>
            <a:r>
              <a:rPr lang="nb-NO" dirty="0"/>
              <a:t> standards for prison </a:t>
            </a:r>
            <a:r>
              <a:rPr lang="nb-NO" dirty="0" err="1"/>
              <a:t>conditions</a:t>
            </a:r>
            <a:r>
              <a:rPr lang="nb-NO" dirty="0"/>
              <a:t>: UN standard minimum </a:t>
            </a:r>
            <a:r>
              <a:rPr lang="nb-NO" dirty="0" err="1"/>
              <a:t>rules</a:t>
            </a:r>
            <a:r>
              <a:rPr lang="nb-NO" dirty="0"/>
              <a:t> for prisoners (The Mandela </a:t>
            </a:r>
            <a:r>
              <a:rPr lang="nb-NO" dirty="0" err="1"/>
              <a:t>rules</a:t>
            </a:r>
            <a:r>
              <a:rPr lang="nb-NO" dirty="0"/>
              <a:t>), UN </a:t>
            </a:r>
            <a:r>
              <a:rPr lang="nb-NO" dirty="0" err="1"/>
              <a:t>rules</a:t>
            </a:r>
            <a:r>
              <a:rPr lang="nb-NO" dirty="0"/>
              <a:t> for </a:t>
            </a:r>
            <a:r>
              <a:rPr lang="nb-NO" dirty="0" err="1"/>
              <a:t>treatment</a:t>
            </a:r>
            <a:r>
              <a:rPr lang="nb-NO" dirty="0"/>
              <a:t> </a:t>
            </a:r>
            <a:r>
              <a:rPr lang="nb-NO" dirty="0" err="1"/>
              <a:t>of</a:t>
            </a:r>
            <a:r>
              <a:rPr lang="nb-NO" dirty="0"/>
              <a:t> </a:t>
            </a:r>
            <a:r>
              <a:rPr lang="nb-NO" dirty="0" err="1"/>
              <a:t>female</a:t>
            </a:r>
            <a:r>
              <a:rPr lang="nb-NO" dirty="0"/>
              <a:t> </a:t>
            </a:r>
            <a:r>
              <a:rPr lang="nb-NO" dirty="0" err="1"/>
              <a:t>inmares</a:t>
            </a:r>
            <a:r>
              <a:rPr lang="nb-NO" dirty="0"/>
              <a:t> (The Bangkok </a:t>
            </a:r>
            <a:r>
              <a:rPr lang="nb-NO" dirty="0" err="1"/>
              <a:t>rules</a:t>
            </a:r>
            <a:r>
              <a:rPr lang="nb-NO" dirty="0"/>
              <a:t>), European Prison Rules</a:t>
            </a:r>
          </a:p>
          <a:p>
            <a:r>
              <a:rPr lang="nb-NO" dirty="0" err="1"/>
              <a:t>Cedaw</a:t>
            </a:r>
            <a:r>
              <a:rPr lang="nb-NO" dirty="0"/>
              <a:t> General </a:t>
            </a:r>
            <a:r>
              <a:rPr lang="nb-NO" dirty="0" err="1"/>
              <a:t>Comment</a:t>
            </a:r>
            <a:r>
              <a:rPr lang="nb-NO" dirty="0"/>
              <a:t> No. 9</a:t>
            </a:r>
          </a:p>
          <a:p>
            <a:r>
              <a:rPr lang="nb-NO" dirty="0"/>
              <a:t>EU </a:t>
            </a:r>
            <a:r>
              <a:rPr lang="nb-NO" dirty="0" err="1"/>
              <a:t>law</a:t>
            </a:r>
            <a:r>
              <a:rPr lang="nb-NO" dirty="0"/>
              <a:t> </a:t>
            </a:r>
            <a:r>
              <a:rPr lang="nb-NO" dirty="0" err="1"/>
              <a:t>on</a:t>
            </a:r>
            <a:r>
              <a:rPr lang="nb-NO" dirty="0"/>
              <a:t> </a:t>
            </a:r>
            <a:r>
              <a:rPr lang="nb-NO" dirty="0" err="1"/>
              <a:t>legitimate</a:t>
            </a:r>
            <a:r>
              <a:rPr lang="nb-NO" dirty="0"/>
              <a:t> </a:t>
            </a:r>
            <a:r>
              <a:rPr lang="nb-NO" dirty="0" err="1"/>
              <a:t>grunds</a:t>
            </a:r>
            <a:r>
              <a:rPr lang="nb-NO" dirty="0"/>
              <a:t> for </a:t>
            </a:r>
            <a:r>
              <a:rPr lang="nb-NO" dirty="0" err="1"/>
              <a:t>differential</a:t>
            </a:r>
            <a:r>
              <a:rPr lang="nb-NO" dirty="0"/>
              <a:t> </a:t>
            </a:r>
            <a:r>
              <a:rPr lang="nb-NO" dirty="0" err="1"/>
              <a:t>treatment</a:t>
            </a:r>
            <a:endParaRPr lang="nb-NO" dirty="0"/>
          </a:p>
          <a:p>
            <a:r>
              <a:rPr lang="nb-NO" dirty="0"/>
              <a:t>National </a:t>
            </a:r>
            <a:r>
              <a:rPr lang="nb-NO" dirty="0" err="1"/>
              <a:t>regulations</a:t>
            </a:r>
            <a:r>
              <a:rPr lang="nb-NO" dirty="0"/>
              <a:t>, The </a:t>
            </a:r>
            <a:r>
              <a:rPr lang="nb-NO" dirty="0" err="1"/>
              <a:t>Act</a:t>
            </a:r>
            <a:r>
              <a:rPr lang="nb-NO" dirty="0"/>
              <a:t> </a:t>
            </a:r>
            <a:r>
              <a:rPr lang="nb-NO" dirty="0" err="1"/>
              <a:t>on</a:t>
            </a:r>
            <a:r>
              <a:rPr lang="nb-NO" dirty="0"/>
              <a:t> </a:t>
            </a:r>
            <a:r>
              <a:rPr lang="nb-NO" dirty="0" err="1"/>
              <a:t>the</a:t>
            </a:r>
            <a:r>
              <a:rPr lang="nb-NO" dirty="0"/>
              <a:t> </a:t>
            </a:r>
            <a:r>
              <a:rPr lang="nb-NO" dirty="0" err="1"/>
              <a:t>execution</a:t>
            </a:r>
            <a:r>
              <a:rPr lang="nb-NO" dirty="0"/>
              <a:t> </a:t>
            </a:r>
            <a:r>
              <a:rPr lang="nb-NO" dirty="0" err="1"/>
              <a:t>of</a:t>
            </a:r>
            <a:r>
              <a:rPr lang="nb-NO" dirty="0"/>
              <a:t> </a:t>
            </a:r>
            <a:r>
              <a:rPr lang="nb-NO" dirty="0" err="1"/>
              <a:t>sentences</a:t>
            </a:r>
            <a:r>
              <a:rPr lang="nb-NO" dirty="0"/>
              <a:t>  </a:t>
            </a:r>
          </a:p>
          <a:p>
            <a:r>
              <a:rPr lang="nb-NO" dirty="0"/>
              <a:t>The </a:t>
            </a:r>
            <a:r>
              <a:rPr lang="nb-NO" dirty="0" err="1"/>
              <a:t>Equality</a:t>
            </a:r>
            <a:r>
              <a:rPr lang="nb-NO" dirty="0"/>
              <a:t> and Anti-</a:t>
            </a:r>
            <a:r>
              <a:rPr lang="nb-NO" dirty="0" err="1"/>
              <a:t>Discrimination</a:t>
            </a:r>
            <a:r>
              <a:rPr lang="nb-NO" dirty="0"/>
              <a:t> </a:t>
            </a:r>
            <a:r>
              <a:rPr lang="nb-NO" dirty="0" err="1"/>
              <a:t>Act</a:t>
            </a:r>
            <a:endParaRPr lang="nb-NO" dirty="0"/>
          </a:p>
        </p:txBody>
      </p:sp>
    </p:spTree>
    <p:extLst>
      <p:ext uri="{BB962C8B-B14F-4D97-AF65-F5344CB8AC3E}">
        <p14:creationId xmlns:p14="http://schemas.microsoft.com/office/powerpoint/2010/main" val="1077689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5D4384-7646-68D0-1CAD-EA5607D6888A}"/>
              </a:ext>
            </a:extLst>
          </p:cNvPr>
          <p:cNvSpPr>
            <a:spLocks noGrp="1"/>
          </p:cNvSpPr>
          <p:nvPr>
            <p:ph type="title"/>
          </p:nvPr>
        </p:nvSpPr>
        <p:spPr/>
        <p:txBody>
          <a:bodyPr/>
          <a:lstStyle/>
          <a:p>
            <a:r>
              <a:rPr lang="nb-NO" dirty="0"/>
              <a:t>The </a:t>
            </a:r>
            <a:r>
              <a:rPr lang="nb-NO" dirty="0" err="1"/>
              <a:t>Tribunal’s</a:t>
            </a:r>
            <a:r>
              <a:rPr lang="nb-NO" dirty="0"/>
              <a:t> </a:t>
            </a:r>
            <a:r>
              <a:rPr lang="nb-NO" dirty="0" err="1"/>
              <a:t>decision</a:t>
            </a:r>
            <a:r>
              <a:rPr lang="nb-NO" dirty="0"/>
              <a:t> – Case 19/114</a:t>
            </a:r>
          </a:p>
        </p:txBody>
      </p:sp>
      <p:sp>
        <p:nvSpPr>
          <p:cNvPr id="3" name="Plassholder for innhold 2">
            <a:extLst>
              <a:ext uri="{FF2B5EF4-FFF2-40B4-BE49-F238E27FC236}">
                <a16:creationId xmlns:a16="http://schemas.microsoft.com/office/drawing/2014/main" id="{92524EF9-09F6-10A5-2284-62B8057F09ED}"/>
              </a:ext>
            </a:extLst>
          </p:cNvPr>
          <p:cNvSpPr>
            <a:spLocks noGrp="1"/>
          </p:cNvSpPr>
          <p:nvPr>
            <p:ph idx="1"/>
          </p:nvPr>
        </p:nvSpPr>
        <p:spPr/>
        <p:txBody>
          <a:bodyPr/>
          <a:lstStyle/>
          <a:p>
            <a:r>
              <a:rPr lang="nb-NO" dirty="0" err="1"/>
              <a:t>Did</a:t>
            </a:r>
            <a:r>
              <a:rPr lang="nb-NO" dirty="0"/>
              <a:t> not </a:t>
            </a:r>
            <a:r>
              <a:rPr lang="nb-NO" dirty="0" err="1"/>
              <a:t>question</a:t>
            </a:r>
            <a:r>
              <a:rPr lang="nb-NO" dirty="0"/>
              <a:t> </a:t>
            </a:r>
            <a:r>
              <a:rPr lang="nb-NO" dirty="0" err="1"/>
              <a:t>the</a:t>
            </a:r>
            <a:r>
              <a:rPr lang="nb-NO" dirty="0"/>
              <a:t> </a:t>
            </a:r>
            <a:r>
              <a:rPr lang="nb-NO" dirty="0" err="1"/>
              <a:t>factual</a:t>
            </a:r>
            <a:r>
              <a:rPr lang="nb-NO" dirty="0"/>
              <a:t> basis </a:t>
            </a:r>
            <a:r>
              <a:rPr lang="nb-NO" dirty="0" err="1"/>
              <a:t>of</a:t>
            </a:r>
            <a:r>
              <a:rPr lang="nb-NO" dirty="0"/>
              <a:t> </a:t>
            </a:r>
            <a:r>
              <a:rPr lang="nb-NO" dirty="0" err="1"/>
              <a:t>the</a:t>
            </a:r>
            <a:r>
              <a:rPr lang="nb-NO" dirty="0"/>
              <a:t> </a:t>
            </a:r>
            <a:r>
              <a:rPr lang="nb-NO" dirty="0" err="1"/>
              <a:t>claim</a:t>
            </a:r>
            <a:endParaRPr lang="nb-NO" dirty="0"/>
          </a:p>
          <a:p>
            <a:r>
              <a:rPr lang="nb-NO" dirty="0"/>
              <a:t>The </a:t>
            </a:r>
            <a:r>
              <a:rPr lang="nb-NO" dirty="0" err="1"/>
              <a:t>burden</a:t>
            </a:r>
            <a:r>
              <a:rPr lang="nb-NO" dirty="0"/>
              <a:t> </a:t>
            </a:r>
            <a:r>
              <a:rPr lang="nb-NO" dirty="0" err="1"/>
              <a:t>of</a:t>
            </a:r>
            <a:r>
              <a:rPr lang="nb-NO" dirty="0"/>
              <a:t> </a:t>
            </a:r>
            <a:r>
              <a:rPr lang="nb-NO" dirty="0" err="1"/>
              <a:t>proof</a:t>
            </a:r>
            <a:r>
              <a:rPr lang="nb-NO" dirty="0"/>
              <a:t> </a:t>
            </a:r>
            <a:r>
              <a:rPr lang="nb-NO" dirty="0" err="1"/>
              <a:t>had</a:t>
            </a:r>
            <a:r>
              <a:rPr lang="nb-NO" dirty="0"/>
              <a:t> </a:t>
            </a:r>
            <a:r>
              <a:rPr lang="nb-NO" dirty="0" err="1"/>
              <a:t>shifted</a:t>
            </a:r>
            <a:endParaRPr lang="nb-NO" dirty="0"/>
          </a:p>
          <a:p>
            <a:r>
              <a:rPr lang="nb-NO" dirty="0"/>
              <a:t>The </a:t>
            </a:r>
            <a:r>
              <a:rPr lang="nb-NO" dirty="0" err="1"/>
              <a:t>Correctional</a:t>
            </a:r>
            <a:r>
              <a:rPr lang="nb-NO" dirty="0"/>
              <a:t> </a:t>
            </a:r>
            <a:r>
              <a:rPr lang="nb-NO" dirty="0" err="1"/>
              <a:t>Servieces</a:t>
            </a:r>
            <a:r>
              <a:rPr lang="nb-NO" dirty="0"/>
              <a:t> </a:t>
            </a:r>
            <a:r>
              <a:rPr lang="nb-NO" dirty="0" err="1"/>
              <a:t>failed</a:t>
            </a:r>
            <a:r>
              <a:rPr lang="nb-NO" dirty="0"/>
              <a:t> to prove non- </a:t>
            </a:r>
            <a:r>
              <a:rPr lang="nb-NO" dirty="0" err="1"/>
              <a:t>discrimination</a:t>
            </a:r>
            <a:endParaRPr lang="nb-NO" dirty="0"/>
          </a:p>
          <a:p>
            <a:r>
              <a:rPr lang="nb-NO" dirty="0"/>
              <a:t>Direct </a:t>
            </a:r>
            <a:r>
              <a:rPr lang="nb-NO" dirty="0" err="1"/>
              <a:t>discrimination</a:t>
            </a:r>
            <a:r>
              <a:rPr lang="nb-NO" dirty="0"/>
              <a:t> and </a:t>
            </a:r>
            <a:r>
              <a:rPr lang="nb-NO" dirty="0" err="1"/>
              <a:t>violation</a:t>
            </a:r>
            <a:r>
              <a:rPr lang="nb-NO" dirty="0"/>
              <a:t> </a:t>
            </a:r>
            <a:r>
              <a:rPr lang="nb-NO" dirty="0" err="1"/>
              <a:t>of</a:t>
            </a:r>
            <a:r>
              <a:rPr lang="nb-NO" dirty="0"/>
              <a:t> </a:t>
            </a:r>
            <a:r>
              <a:rPr lang="nb-NO" dirty="0" err="1"/>
              <a:t>the</a:t>
            </a:r>
            <a:r>
              <a:rPr lang="nb-NO" dirty="0"/>
              <a:t> </a:t>
            </a:r>
            <a:r>
              <a:rPr lang="nb-NO" dirty="0" err="1"/>
              <a:t>Equality</a:t>
            </a:r>
            <a:r>
              <a:rPr lang="nb-NO" dirty="0"/>
              <a:t> and Anti-</a:t>
            </a:r>
            <a:r>
              <a:rPr lang="nb-NO" dirty="0" err="1"/>
              <a:t>Discrimination</a:t>
            </a:r>
            <a:r>
              <a:rPr lang="nb-NO" dirty="0"/>
              <a:t> </a:t>
            </a:r>
            <a:r>
              <a:rPr lang="nb-NO" dirty="0" err="1"/>
              <a:t>Act</a:t>
            </a:r>
            <a:endParaRPr lang="nb-NO" dirty="0"/>
          </a:p>
        </p:txBody>
      </p:sp>
      <p:pic>
        <p:nvPicPr>
          <p:cNvPr id="5" name="Grafikk 4" descr="Justitias vekt med heldekkende fyll">
            <a:extLst>
              <a:ext uri="{FF2B5EF4-FFF2-40B4-BE49-F238E27FC236}">
                <a16:creationId xmlns:a16="http://schemas.microsoft.com/office/drawing/2014/main" id="{1645F11F-94A2-8961-A446-5D00573593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5419" y="954343"/>
            <a:ext cx="914400" cy="914400"/>
          </a:xfrm>
          <a:prstGeom prst="rect">
            <a:avLst/>
          </a:prstGeom>
        </p:spPr>
      </p:pic>
    </p:spTree>
    <p:extLst>
      <p:ext uri="{BB962C8B-B14F-4D97-AF65-F5344CB8AC3E}">
        <p14:creationId xmlns:p14="http://schemas.microsoft.com/office/powerpoint/2010/main" val="2971704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217316-9A96-7B02-CE00-B1AB1D6F8596}"/>
              </a:ext>
            </a:extLst>
          </p:cNvPr>
          <p:cNvSpPr>
            <a:spLocks noGrp="1"/>
          </p:cNvSpPr>
          <p:nvPr>
            <p:ph type="title"/>
          </p:nvPr>
        </p:nvSpPr>
        <p:spPr/>
        <p:txBody>
          <a:bodyPr/>
          <a:lstStyle/>
          <a:p>
            <a:r>
              <a:rPr lang="nb-NO" dirty="0" err="1"/>
              <a:t>Follow</a:t>
            </a:r>
            <a:r>
              <a:rPr lang="nb-NO" dirty="0"/>
              <a:t>-up </a:t>
            </a:r>
            <a:r>
              <a:rPr lang="nb-NO" dirty="0" err="1"/>
              <a:t>work</a:t>
            </a:r>
            <a:endParaRPr lang="nb-NO" dirty="0"/>
          </a:p>
        </p:txBody>
      </p:sp>
      <p:sp>
        <p:nvSpPr>
          <p:cNvPr id="3" name="Plassholder for innhold 2">
            <a:extLst>
              <a:ext uri="{FF2B5EF4-FFF2-40B4-BE49-F238E27FC236}">
                <a16:creationId xmlns:a16="http://schemas.microsoft.com/office/drawing/2014/main" id="{C40BE0D1-9141-D62E-BE16-B571CF5193E5}"/>
              </a:ext>
            </a:extLst>
          </p:cNvPr>
          <p:cNvSpPr>
            <a:spLocks noGrp="1"/>
          </p:cNvSpPr>
          <p:nvPr>
            <p:ph idx="1"/>
          </p:nvPr>
        </p:nvSpPr>
        <p:spPr/>
        <p:txBody>
          <a:bodyPr/>
          <a:lstStyle/>
          <a:p>
            <a:r>
              <a:rPr lang="nb-NO" dirty="0"/>
              <a:t>No </a:t>
            </a:r>
            <a:r>
              <a:rPr lang="nb-NO" dirty="0" err="1"/>
              <a:t>big</a:t>
            </a:r>
            <a:r>
              <a:rPr lang="nb-NO" dirty="0"/>
              <a:t> </a:t>
            </a:r>
            <a:r>
              <a:rPr lang="nb-NO" dirty="0" err="1"/>
              <a:t>changes</a:t>
            </a:r>
            <a:r>
              <a:rPr lang="nb-NO" dirty="0"/>
              <a:t> </a:t>
            </a:r>
            <a:r>
              <a:rPr lang="nb-NO" dirty="0" err="1"/>
              <a:t>yet</a:t>
            </a:r>
            <a:endParaRPr lang="nb-NO" dirty="0"/>
          </a:p>
          <a:p>
            <a:r>
              <a:rPr lang="nb-NO" dirty="0"/>
              <a:t>The Ombud </a:t>
            </a:r>
            <a:r>
              <a:rPr lang="nb-NO" dirty="0" err="1"/>
              <a:t>keeps</a:t>
            </a:r>
            <a:r>
              <a:rPr lang="nb-NO" dirty="0"/>
              <a:t> </a:t>
            </a:r>
            <a:r>
              <a:rPr lang="nb-NO" dirty="0" err="1"/>
              <a:t>working</a:t>
            </a:r>
            <a:r>
              <a:rPr lang="nb-NO" dirty="0"/>
              <a:t> </a:t>
            </a:r>
            <a:r>
              <a:rPr lang="nb-NO" dirty="0" err="1"/>
              <a:t>on</a:t>
            </a:r>
            <a:r>
              <a:rPr lang="nb-NO" dirty="0"/>
              <a:t> </a:t>
            </a:r>
            <a:r>
              <a:rPr lang="nb-NO" dirty="0" err="1"/>
              <a:t>the</a:t>
            </a:r>
            <a:r>
              <a:rPr lang="nb-NO" dirty="0"/>
              <a:t> </a:t>
            </a:r>
            <a:r>
              <a:rPr lang="nb-NO"/>
              <a:t>issue</a:t>
            </a:r>
            <a:endParaRPr lang="nb-NO" dirty="0"/>
          </a:p>
          <a:p>
            <a:r>
              <a:rPr lang="nb-NO" dirty="0" err="1"/>
              <a:t>Reaching</a:t>
            </a:r>
            <a:r>
              <a:rPr lang="nb-NO" dirty="0"/>
              <a:t> </a:t>
            </a:r>
            <a:r>
              <a:rPr lang="nb-NO" dirty="0" err="1"/>
              <a:t>out</a:t>
            </a:r>
            <a:r>
              <a:rPr lang="nb-NO" dirty="0"/>
              <a:t> to </a:t>
            </a:r>
            <a:r>
              <a:rPr lang="nb-NO" dirty="0" err="1"/>
              <a:t>politicians</a:t>
            </a:r>
            <a:r>
              <a:rPr lang="nb-NO" dirty="0"/>
              <a:t> and ministers</a:t>
            </a:r>
          </a:p>
          <a:p>
            <a:r>
              <a:rPr lang="nb-NO" dirty="0" err="1"/>
              <a:t>Budgetary</a:t>
            </a:r>
            <a:r>
              <a:rPr lang="nb-NO" dirty="0"/>
              <a:t> </a:t>
            </a:r>
            <a:r>
              <a:rPr lang="nb-NO" dirty="0" err="1"/>
              <a:t>meetings</a:t>
            </a:r>
            <a:r>
              <a:rPr lang="nb-NO" dirty="0"/>
              <a:t> in </a:t>
            </a:r>
            <a:r>
              <a:rPr lang="nb-NO" dirty="0" err="1"/>
              <a:t>the</a:t>
            </a:r>
            <a:r>
              <a:rPr lang="nb-NO" dirty="0"/>
              <a:t> Parliament</a:t>
            </a:r>
          </a:p>
        </p:txBody>
      </p:sp>
    </p:spTree>
    <p:extLst>
      <p:ext uri="{BB962C8B-B14F-4D97-AF65-F5344CB8AC3E}">
        <p14:creationId xmlns:p14="http://schemas.microsoft.com/office/powerpoint/2010/main" val="3197083267"/>
      </p:ext>
    </p:extLst>
  </p:cSld>
  <p:clrMapOvr>
    <a:masterClrMapping/>
  </p:clrMapOvr>
</p:sld>
</file>

<file path=ppt/theme/theme1.xml><?xml version="1.0" encoding="utf-8"?>
<a:theme xmlns:a="http://schemas.openxmlformats.org/drawingml/2006/main" name="Office-tema">
  <a:themeElements>
    <a:clrScheme name="LDO">
      <a:dk1>
        <a:srgbClr val="000000"/>
      </a:dk1>
      <a:lt1>
        <a:srgbClr val="FFFFFF"/>
      </a:lt1>
      <a:dk2>
        <a:srgbClr val="FF474A"/>
      </a:dk2>
      <a:lt2>
        <a:srgbClr val="FF888A"/>
      </a:lt2>
      <a:accent1>
        <a:srgbClr val="0F6C83"/>
      </a:accent1>
      <a:accent2>
        <a:srgbClr val="3EA6B7"/>
      </a:accent2>
      <a:accent3>
        <a:srgbClr val="E5CE91"/>
      </a:accent3>
      <a:accent4>
        <a:srgbClr val="B08391"/>
      </a:accent4>
      <a:accent5>
        <a:srgbClr val="8BB5B0"/>
      </a:accent5>
      <a:accent6>
        <a:srgbClr val="C6B040"/>
      </a:accent6>
      <a:hlink>
        <a:srgbClr val="000000"/>
      </a:hlink>
      <a:folHlink>
        <a:srgbClr val="5F5F5F"/>
      </a:folHlink>
    </a:clrScheme>
    <a:fontScheme name="LDO temafonter">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ast" id="{A3AF7B56-BBAB-AB46-A7DC-BF6790982E36}" vid="{CBC25C75-0036-2041-B35A-9EDD3BFB4F9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17" ma:contentTypeDescription="Create a new document." ma:contentTypeScope="" ma:versionID="1016ac3b5daa0d1bb70761a6c57a042e">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e8bea6249a1289fc437d78fd6bb227c6"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1b2610-8ca3-4954-baf1-f497d7f4fe9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a178bd2-4b36-41f2-9a25-ef564fee8ee7}" ma:internalName="TaxCatchAll" ma:showField="CatchAllData" ma:web="1fbf4851-1fe8-4378-a6d9-5967d98f3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fbf4851-1fe8-4378-a6d9-5967d98f316b">
      <UserInfo>
        <DisplayName>Knut Oftung</DisplayName>
        <AccountId>47</AccountId>
        <AccountType/>
      </UserInfo>
    </SharedWithUsers>
    <TaxCatchAll xmlns="1fbf4851-1fe8-4378-a6d9-5967d98f316b" xsi:nil="true"/>
    <lcf76f155ced4ddcb4097134ff3c332f xmlns="5dcaf206-b009-4658-99e1-4d638e44d8f5">
      <Terms xmlns="http://schemas.microsoft.com/office/infopath/2007/PartnerControls"/>
    </lcf76f155ced4ddcb4097134ff3c332f>
    <URL xmlns="5dcaf206-b009-4658-99e1-4d638e44d8f5">
      <Url xsi:nil="true"/>
      <Description xsi:nil="true"/>
    </URL>
  </documentManagement>
</p:properties>
</file>

<file path=customXml/itemProps1.xml><?xml version="1.0" encoding="utf-8"?>
<ds:datastoreItem xmlns:ds="http://schemas.openxmlformats.org/officeDocument/2006/customXml" ds:itemID="{7FF6035C-2F23-410B-8B07-CE0A1C0E7237}"/>
</file>

<file path=customXml/itemProps2.xml><?xml version="1.0" encoding="utf-8"?>
<ds:datastoreItem xmlns:ds="http://schemas.openxmlformats.org/officeDocument/2006/customXml" ds:itemID="{B23C85E3-02FA-47F7-B6F4-941AFA211785}">
  <ds:schemaRefs>
    <ds:schemaRef ds:uri="http://schemas.microsoft.com/sharepoint/v3/contenttype/forms"/>
  </ds:schemaRefs>
</ds:datastoreItem>
</file>

<file path=customXml/itemProps3.xml><?xml version="1.0" encoding="utf-8"?>
<ds:datastoreItem xmlns:ds="http://schemas.openxmlformats.org/officeDocument/2006/customXml" ds:itemID="{73118D66-A12B-4FDC-B7B1-49EB4CF26C71}">
  <ds:schemaRefs>
    <ds:schemaRef ds:uri="31c1e227-ff2a-4a1a-a5cf-9444f60724cf"/>
    <ds:schemaRef ds:uri="8ac9cd7c-12ff-4f55-8493-14c706126a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LDO_powerpointmal_16-9_lakserosa</Template>
  <TotalTime>0</TotalTime>
  <Words>319</Words>
  <Application>Microsoft Office PowerPoint</Application>
  <PresentationFormat>On-screen Show (16:9)</PresentationFormat>
  <Paragraphs>48</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Roboto</vt:lpstr>
      <vt:lpstr>Calibri</vt:lpstr>
      <vt:lpstr>Office-tema</vt:lpstr>
      <vt:lpstr>Prison conditions for female inmates – the use of equality data in a discrimination case</vt:lpstr>
      <vt:lpstr>Overview</vt:lpstr>
      <vt:lpstr>The relevant equality data</vt:lpstr>
      <vt:lpstr>Report on health services for female inmates and Report on women in prison  </vt:lpstr>
      <vt:lpstr>More relevant facts  </vt:lpstr>
      <vt:lpstr>Starting the investigation </vt:lpstr>
      <vt:lpstr>Building the case</vt:lpstr>
      <vt:lpstr>The Tribunal’s decision – Case 19/114</vt:lpstr>
      <vt:lpstr>Follow-up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Kort om LDO Møte med DN</dc:title>
  <dc:creator>Bjørn Erik Thon</dc:creator>
  <cp:lastModifiedBy>Milla Vidina</cp:lastModifiedBy>
  <cp:revision>7</cp:revision>
  <dcterms:created xsi:type="dcterms:W3CDTF">2022-04-26T16:16:39Z</dcterms:created>
  <dcterms:modified xsi:type="dcterms:W3CDTF">2022-11-14T05:36:53Z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0x01010008820D3E3E695243A18602BCD7DE657A</vt:lpwstr>
  </property>
</Properties>
</file>