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FB3895-1958-43B9-ABD5-48443E45C5C4}" v="24" dt="2022-11-16T07:54:07.72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5" autoAdjust="0"/>
    <p:restoredTop sz="86449" autoAdjust="0"/>
  </p:normalViewPr>
  <p:slideViewPr>
    <p:cSldViewPr>
      <p:cViewPr varScale="1">
        <p:scale>
          <a:sx n="74" d="100"/>
          <a:sy n="74" d="100"/>
        </p:scale>
        <p:origin x="139" y="6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571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a Vidina" userId="190ec009-fd7e-45c9-9149-d4045cea6774" providerId="ADAL" clId="{21FB3895-1958-43B9-ABD5-48443E45C5C4}"/>
    <pc:docChg chg="undo custSel addSld delSld modSld modMainMaster">
      <pc:chgData name="Milla Vidina" userId="190ec009-fd7e-45c9-9149-d4045cea6774" providerId="ADAL" clId="{21FB3895-1958-43B9-ABD5-48443E45C5C4}" dt="2022-11-16T07:54:07.726" v="2771" actId="2696"/>
      <pc:docMkLst>
        <pc:docMk/>
      </pc:docMkLst>
      <pc:sldChg chg="modSp del mod">
        <pc:chgData name="Milla Vidina" userId="190ec009-fd7e-45c9-9149-d4045cea6774" providerId="ADAL" clId="{21FB3895-1958-43B9-ABD5-48443E45C5C4}" dt="2022-11-16T07:40:09.236" v="2692" actId="47"/>
        <pc:sldMkLst>
          <pc:docMk/>
          <pc:sldMk cId="0" sldId="256"/>
        </pc:sldMkLst>
        <pc:spChg chg="mod">
          <ac:chgData name="Milla Vidina" userId="190ec009-fd7e-45c9-9149-d4045cea6774" providerId="ADAL" clId="{21FB3895-1958-43B9-ABD5-48443E45C5C4}" dt="2022-11-16T07:32:38.721" v="2593" actId="14100"/>
          <ac:spMkLst>
            <pc:docMk/>
            <pc:sldMk cId="0" sldId="256"/>
            <ac:spMk id="4" creationId="{00000000-0000-0000-0000-000000000000}"/>
          </ac:spMkLst>
        </pc:spChg>
      </pc:sldChg>
      <pc:sldChg chg="addSp modSp mod modClrScheme chgLayout">
        <pc:chgData name="Milla Vidina" userId="190ec009-fd7e-45c9-9149-d4045cea6774" providerId="ADAL" clId="{21FB3895-1958-43B9-ABD5-48443E45C5C4}" dt="2022-11-16T07:41:31.674" v="2699" actId="1076"/>
        <pc:sldMkLst>
          <pc:docMk/>
          <pc:sldMk cId="0" sldId="257"/>
        </pc:sldMkLst>
        <pc:spChg chg="mod">
          <ac:chgData name="Milla Vidina" userId="190ec009-fd7e-45c9-9149-d4045cea6774" providerId="ADAL" clId="{21FB3895-1958-43B9-ABD5-48443E45C5C4}" dt="2022-11-16T07:21:08.769" v="2374" actId="2711"/>
          <ac:spMkLst>
            <pc:docMk/>
            <pc:sldMk cId="0" sldId="257"/>
            <ac:spMk id="6" creationId="{00000000-0000-0000-0000-000000000000}"/>
          </ac:spMkLst>
        </pc:spChg>
        <pc:spChg chg="mod ord">
          <ac:chgData name="Milla Vidina" userId="190ec009-fd7e-45c9-9149-d4045cea6774" providerId="ADAL" clId="{21FB3895-1958-43B9-ABD5-48443E45C5C4}" dt="2022-11-16T07:41:31.674" v="2699" actId="1076"/>
          <ac:spMkLst>
            <pc:docMk/>
            <pc:sldMk cId="0" sldId="257"/>
            <ac:spMk id="8" creationId="{00000000-0000-0000-0000-000000000000}"/>
          </ac:spMkLst>
        </pc:spChg>
        <pc:spChg chg="mod ord">
          <ac:chgData name="Milla Vidina" userId="190ec009-fd7e-45c9-9149-d4045cea6774" providerId="ADAL" clId="{21FB3895-1958-43B9-ABD5-48443E45C5C4}" dt="2022-11-16T07:23:26.093" v="2375" actId="962"/>
          <ac:spMkLst>
            <pc:docMk/>
            <pc:sldMk cId="0" sldId="257"/>
            <ac:spMk id="9" creationId="{00000000-0000-0000-0000-000000000000}"/>
          </ac:spMkLst>
        </pc:spChg>
        <pc:spChg chg="add mod ord">
          <ac:chgData name="Milla Vidina" userId="190ec009-fd7e-45c9-9149-d4045cea6774" providerId="ADAL" clId="{21FB3895-1958-43B9-ABD5-48443E45C5C4}" dt="2022-11-16T07:41:13.210" v="2697" actId="700"/>
          <ac:spMkLst>
            <pc:docMk/>
            <pc:sldMk cId="0" sldId="257"/>
            <ac:spMk id="10" creationId="{9F825D82-AE93-368A-8D9E-F4C0D05A9054}"/>
          </ac:spMkLst>
        </pc:spChg>
        <pc:grpChg chg="mod ord">
          <ac:chgData name="Milla Vidina" userId="190ec009-fd7e-45c9-9149-d4045cea6774" providerId="ADAL" clId="{21FB3895-1958-43B9-ABD5-48443E45C5C4}" dt="2022-11-16T07:19:56.325" v="2372" actId="962"/>
          <ac:grpSpMkLst>
            <pc:docMk/>
            <pc:sldMk cId="0" sldId="257"/>
            <ac:grpSpMk id="2" creationId="{00000000-0000-0000-0000-000000000000}"/>
          </ac:grpSpMkLst>
        </pc:grpChg>
        <pc:picChg chg="mod ord">
          <ac:chgData name="Milla Vidina" userId="190ec009-fd7e-45c9-9149-d4045cea6774" providerId="ADAL" clId="{21FB3895-1958-43B9-ABD5-48443E45C5C4}" dt="2022-11-16T07:25:44.405" v="2377"/>
          <ac:picMkLst>
            <pc:docMk/>
            <pc:sldMk cId="0" sldId="257"/>
            <ac:picMk id="7" creationId="{00000000-0000-0000-0000-000000000000}"/>
          </ac:picMkLst>
        </pc:picChg>
      </pc:sldChg>
      <pc:sldChg chg="modSp mod modClrScheme chgLayout">
        <pc:chgData name="Milla Vidina" userId="190ec009-fd7e-45c9-9149-d4045cea6774" providerId="ADAL" clId="{21FB3895-1958-43B9-ABD5-48443E45C5C4}" dt="2022-11-16T07:41:37.467" v="2700" actId="700"/>
        <pc:sldMkLst>
          <pc:docMk/>
          <pc:sldMk cId="0" sldId="258"/>
        </pc:sldMkLst>
        <pc:spChg chg="mod ord">
          <ac:chgData name="Milla Vidina" userId="190ec009-fd7e-45c9-9149-d4045cea6774" providerId="ADAL" clId="{21FB3895-1958-43B9-ABD5-48443E45C5C4}" dt="2022-11-16T07:41:37.467" v="2700" actId="700"/>
          <ac:spMkLst>
            <pc:docMk/>
            <pc:sldMk cId="0" sldId="258"/>
            <ac:spMk id="2" creationId="{00000000-0000-0000-0000-000000000000}"/>
          </ac:spMkLst>
        </pc:spChg>
        <pc:picChg chg="mod ord">
          <ac:chgData name="Milla Vidina" userId="190ec009-fd7e-45c9-9149-d4045cea6774" providerId="ADAL" clId="{21FB3895-1958-43B9-ABD5-48443E45C5C4}" dt="2022-11-16T07:25:28.429" v="2376"/>
          <ac:picMkLst>
            <pc:docMk/>
            <pc:sldMk cId="0" sldId="258"/>
            <ac:picMk id="4" creationId="{00000000-0000-0000-0000-000000000000}"/>
          </ac:picMkLst>
        </pc:picChg>
      </pc:sldChg>
      <pc:sldChg chg="modSp mod modClrScheme chgLayout">
        <pc:chgData name="Milla Vidina" userId="190ec009-fd7e-45c9-9149-d4045cea6774" providerId="ADAL" clId="{21FB3895-1958-43B9-ABD5-48443E45C5C4}" dt="2022-11-16T07:41:43.458" v="2701" actId="700"/>
        <pc:sldMkLst>
          <pc:docMk/>
          <pc:sldMk cId="0" sldId="259"/>
        </pc:sldMkLst>
        <pc:spChg chg="mod ord">
          <ac:chgData name="Milla Vidina" userId="190ec009-fd7e-45c9-9149-d4045cea6774" providerId="ADAL" clId="{21FB3895-1958-43B9-ABD5-48443E45C5C4}" dt="2022-11-16T07:41:43.458" v="2701" actId="700"/>
          <ac:spMkLst>
            <pc:docMk/>
            <pc:sldMk cId="0" sldId="259"/>
            <ac:spMk id="2" creationId="{00000000-0000-0000-0000-000000000000}"/>
          </ac:spMkLst>
        </pc:spChg>
        <pc:picChg chg="mod ord">
          <ac:chgData name="Milla Vidina" userId="190ec009-fd7e-45c9-9149-d4045cea6774" providerId="ADAL" clId="{21FB3895-1958-43B9-ABD5-48443E45C5C4}" dt="2022-11-16T07:26:06.213" v="2378"/>
          <ac:picMkLst>
            <pc:docMk/>
            <pc:sldMk cId="0" sldId="259"/>
            <ac:picMk id="4" creationId="{00000000-0000-0000-0000-000000000000}"/>
          </ac:picMkLst>
        </pc:picChg>
      </pc:sldChg>
      <pc:sldChg chg="modSp mod modClrScheme chgLayout">
        <pc:chgData name="Milla Vidina" userId="190ec009-fd7e-45c9-9149-d4045cea6774" providerId="ADAL" clId="{21FB3895-1958-43B9-ABD5-48443E45C5C4}" dt="2022-11-16T07:41:49.218" v="2702" actId="700"/>
        <pc:sldMkLst>
          <pc:docMk/>
          <pc:sldMk cId="0" sldId="260"/>
        </pc:sldMkLst>
        <pc:spChg chg="mod ord">
          <ac:chgData name="Milla Vidina" userId="190ec009-fd7e-45c9-9149-d4045cea6774" providerId="ADAL" clId="{21FB3895-1958-43B9-ABD5-48443E45C5C4}" dt="2022-11-16T07:41:49.218" v="2702" actId="700"/>
          <ac:spMkLst>
            <pc:docMk/>
            <pc:sldMk cId="0" sldId="260"/>
            <ac:spMk id="2" creationId="{00000000-0000-0000-0000-000000000000}"/>
          </ac:spMkLst>
        </pc:spChg>
      </pc:sldChg>
      <pc:sldChg chg="modSp mod modClrScheme chgLayout">
        <pc:chgData name="Milla Vidina" userId="190ec009-fd7e-45c9-9149-d4045cea6774" providerId="ADAL" clId="{21FB3895-1958-43B9-ABD5-48443E45C5C4}" dt="2022-11-16T07:42:03.991" v="2703" actId="700"/>
        <pc:sldMkLst>
          <pc:docMk/>
          <pc:sldMk cId="0" sldId="261"/>
        </pc:sldMkLst>
        <pc:spChg chg="mod ord">
          <ac:chgData name="Milla Vidina" userId="190ec009-fd7e-45c9-9149-d4045cea6774" providerId="ADAL" clId="{21FB3895-1958-43B9-ABD5-48443E45C5C4}" dt="2022-11-16T07:42:03.991" v="2703" actId="700"/>
          <ac:spMkLst>
            <pc:docMk/>
            <pc:sldMk cId="0" sldId="261"/>
            <ac:spMk id="2" creationId="{00000000-0000-0000-0000-000000000000}"/>
          </ac:spMkLst>
        </pc:spChg>
      </pc:sldChg>
      <pc:sldChg chg="modSp mod modClrScheme chgLayout">
        <pc:chgData name="Milla Vidina" userId="190ec009-fd7e-45c9-9149-d4045cea6774" providerId="ADAL" clId="{21FB3895-1958-43B9-ABD5-48443E45C5C4}" dt="2022-11-16T07:42:21.012" v="2705" actId="1076"/>
        <pc:sldMkLst>
          <pc:docMk/>
          <pc:sldMk cId="0" sldId="262"/>
        </pc:sldMkLst>
        <pc:spChg chg="mod ord">
          <ac:chgData name="Milla Vidina" userId="190ec009-fd7e-45c9-9149-d4045cea6774" providerId="ADAL" clId="{21FB3895-1958-43B9-ABD5-48443E45C5C4}" dt="2022-11-16T07:42:17.940" v="2704" actId="700"/>
          <ac:spMkLst>
            <pc:docMk/>
            <pc:sldMk cId="0" sldId="262"/>
            <ac:spMk id="3" creationId="{00000000-0000-0000-0000-000000000000}"/>
          </ac:spMkLst>
        </pc:spChg>
        <pc:spChg chg="mod ord">
          <ac:chgData name="Milla Vidina" userId="190ec009-fd7e-45c9-9149-d4045cea6774" providerId="ADAL" clId="{21FB3895-1958-43B9-ABD5-48443E45C5C4}" dt="2022-11-16T07:29:41.649" v="2511" actId="207"/>
          <ac:spMkLst>
            <pc:docMk/>
            <pc:sldMk cId="0" sldId="262"/>
            <ac:spMk id="4" creationId="{00000000-0000-0000-0000-000000000000}"/>
          </ac:spMkLst>
        </pc:spChg>
        <pc:picChg chg="mod">
          <ac:chgData name="Milla Vidina" userId="190ec009-fd7e-45c9-9149-d4045cea6774" providerId="ADAL" clId="{21FB3895-1958-43B9-ABD5-48443E45C5C4}" dt="2022-11-16T07:42:21.012" v="2705" actId="1076"/>
          <ac:picMkLst>
            <pc:docMk/>
            <pc:sldMk cId="0" sldId="262"/>
            <ac:picMk id="2" creationId="{00000000-0000-0000-0000-000000000000}"/>
          </ac:picMkLst>
        </pc:picChg>
      </pc:sldChg>
      <pc:sldChg chg="modSp mod modClrScheme chgLayout">
        <pc:chgData name="Milla Vidina" userId="190ec009-fd7e-45c9-9149-d4045cea6774" providerId="ADAL" clId="{21FB3895-1958-43B9-ABD5-48443E45C5C4}" dt="2022-11-16T07:42:38.885" v="2707" actId="1076"/>
        <pc:sldMkLst>
          <pc:docMk/>
          <pc:sldMk cId="0" sldId="263"/>
        </pc:sldMkLst>
        <pc:spChg chg="mod ord">
          <ac:chgData name="Milla Vidina" userId="190ec009-fd7e-45c9-9149-d4045cea6774" providerId="ADAL" clId="{21FB3895-1958-43B9-ABD5-48443E45C5C4}" dt="2022-11-16T07:42:34.476" v="2706" actId="700"/>
          <ac:spMkLst>
            <pc:docMk/>
            <pc:sldMk cId="0" sldId="263"/>
            <ac:spMk id="2" creationId="{00000000-0000-0000-0000-000000000000}"/>
          </ac:spMkLst>
        </pc:spChg>
        <pc:spChg chg="mod ord">
          <ac:chgData name="Milla Vidina" userId="190ec009-fd7e-45c9-9149-d4045cea6774" providerId="ADAL" clId="{21FB3895-1958-43B9-ABD5-48443E45C5C4}" dt="2022-11-16T07:42:38.885" v="2707" actId="1076"/>
          <ac:spMkLst>
            <pc:docMk/>
            <pc:sldMk cId="0" sldId="263"/>
            <ac:spMk id="3" creationId="{00000000-0000-0000-0000-000000000000}"/>
          </ac:spMkLst>
        </pc:spChg>
      </pc:sldChg>
      <pc:sldChg chg="modSp mod modClrScheme chgLayout">
        <pc:chgData name="Milla Vidina" userId="190ec009-fd7e-45c9-9149-d4045cea6774" providerId="ADAL" clId="{21FB3895-1958-43B9-ABD5-48443E45C5C4}" dt="2022-11-16T07:42:42.905" v="2708" actId="700"/>
        <pc:sldMkLst>
          <pc:docMk/>
          <pc:sldMk cId="0" sldId="264"/>
        </pc:sldMkLst>
        <pc:spChg chg="mod ord">
          <ac:chgData name="Milla Vidina" userId="190ec009-fd7e-45c9-9149-d4045cea6774" providerId="ADAL" clId="{21FB3895-1958-43B9-ABD5-48443E45C5C4}" dt="2022-11-16T07:42:42.905" v="2708" actId="700"/>
          <ac:spMkLst>
            <pc:docMk/>
            <pc:sldMk cId="0" sldId="264"/>
            <ac:spMk id="2" creationId="{00000000-0000-0000-0000-000000000000}"/>
          </ac:spMkLst>
        </pc:spChg>
        <pc:picChg chg="mod">
          <ac:chgData name="Milla Vidina" userId="190ec009-fd7e-45c9-9149-d4045cea6774" providerId="ADAL" clId="{21FB3895-1958-43B9-ABD5-48443E45C5C4}" dt="2022-11-16T07:13:31.354" v="2015" actId="962"/>
          <ac:picMkLst>
            <pc:docMk/>
            <pc:sldMk cId="0" sldId="264"/>
            <ac:picMk id="4" creationId="{00000000-0000-0000-0000-000000000000}"/>
          </ac:picMkLst>
        </pc:picChg>
      </pc:sldChg>
      <pc:sldChg chg="modSp mod modClrScheme chgLayout">
        <pc:chgData name="Milla Vidina" userId="190ec009-fd7e-45c9-9149-d4045cea6774" providerId="ADAL" clId="{21FB3895-1958-43B9-ABD5-48443E45C5C4}" dt="2022-11-16T07:42:47.739" v="2709" actId="700"/>
        <pc:sldMkLst>
          <pc:docMk/>
          <pc:sldMk cId="0" sldId="265"/>
        </pc:sldMkLst>
        <pc:spChg chg="mod ord">
          <ac:chgData name="Milla Vidina" userId="190ec009-fd7e-45c9-9149-d4045cea6774" providerId="ADAL" clId="{21FB3895-1958-43B9-ABD5-48443E45C5C4}" dt="2022-11-16T07:42:47.739" v="2709" actId="700"/>
          <ac:spMkLst>
            <pc:docMk/>
            <pc:sldMk cId="0" sldId="265"/>
            <ac:spMk id="2" creationId="{00000000-0000-0000-0000-000000000000}"/>
          </ac:spMkLst>
        </pc:spChg>
        <pc:spChg chg="mod">
          <ac:chgData name="Milla Vidina" userId="190ec009-fd7e-45c9-9149-d4045cea6774" providerId="ADAL" clId="{21FB3895-1958-43B9-ABD5-48443E45C5C4}" dt="2022-11-16T07:14:15.146" v="2123" actId="962"/>
          <ac:spMkLst>
            <pc:docMk/>
            <pc:sldMk cId="0" sldId="265"/>
            <ac:spMk id="5" creationId="{00000000-0000-0000-0000-000000000000}"/>
          </ac:spMkLst>
        </pc:spChg>
      </pc:sldChg>
      <pc:sldChg chg="addSp modSp del mod chgLayout">
        <pc:chgData name="Milla Vidina" userId="190ec009-fd7e-45c9-9149-d4045cea6774" providerId="ADAL" clId="{21FB3895-1958-43B9-ABD5-48443E45C5C4}" dt="2022-11-16T07:46:30.595" v="2750" actId="2696"/>
        <pc:sldMkLst>
          <pc:docMk/>
          <pc:sldMk cId="0" sldId="266"/>
        </pc:sldMkLst>
        <pc:spChg chg="mod ord">
          <ac:chgData name="Milla Vidina" userId="190ec009-fd7e-45c9-9149-d4045cea6774" providerId="ADAL" clId="{21FB3895-1958-43B9-ABD5-48443E45C5C4}" dt="2022-11-16T07:43:06.074" v="2710" actId="700"/>
          <ac:spMkLst>
            <pc:docMk/>
            <pc:sldMk cId="0" sldId="266"/>
            <ac:spMk id="6" creationId="{00000000-0000-0000-0000-000000000000}"/>
          </ac:spMkLst>
        </pc:spChg>
        <pc:spChg chg="add mod ord">
          <ac:chgData name="Milla Vidina" userId="190ec009-fd7e-45c9-9149-d4045cea6774" providerId="ADAL" clId="{21FB3895-1958-43B9-ABD5-48443E45C5C4}" dt="2022-11-16T07:43:06.074" v="2710" actId="700"/>
          <ac:spMkLst>
            <pc:docMk/>
            <pc:sldMk cId="0" sldId="266"/>
            <ac:spMk id="9" creationId="{10A823B6-225E-C8B3-6E5A-22B8AB7FC0A8}"/>
          </ac:spMkLst>
        </pc:spChg>
        <pc:grpChg chg="mod">
          <ac:chgData name="Milla Vidina" userId="190ec009-fd7e-45c9-9149-d4045cea6774" providerId="ADAL" clId="{21FB3895-1958-43B9-ABD5-48443E45C5C4}" dt="2022-11-16T07:43:20.585" v="2711" actId="1076"/>
          <ac:grpSpMkLst>
            <pc:docMk/>
            <pc:sldMk cId="0" sldId="266"/>
            <ac:grpSpMk id="2" creationId="{00000000-0000-0000-0000-000000000000}"/>
          </ac:grpSpMkLst>
        </pc:grpChg>
      </pc:sldChg>
      <pc:sldChg chg="addSp delSp modSp new mod modClrScheme chgLayout">
        <pc:chgData name="Milla Vidina" userId="190ec009-fd7e-45c9-9149-d4045cea6774" providerId="ADAL" clId="{21FB3895-1958-43B9-ABD5-48443E45C5C4}" dt="2022-11-16T07:48:20.170" v="2752" actId="33553"/>
        <pc:sldMkLst>
          <pc:docMk/>
          <pc:sldMk cId="1114616646" sldId="267"/>
        </pc:sldMkLst>
        <pc:spChg chg="add mod">
          <ac:chgData name="Milla Vidina" userId="190ec009-fd7e-45c9-9149-d4045cea6774" providerId="ADAL" clId="{21FB3895-1958-43B9-ABD5-48443E45C5C4}" dt="2022-11-16T07:48:20.170" v="2752" actId="33553"/>
          <ac:spMkLst>
            <pc:docMk/>
            <pc:sldMk cId="1114616646" sldId="267"/>
            <ac:spMk id="2" creationId="{100E78CB-8E4D-C6AA-AB88-2B50D8EBBF1D}"/>
          </ac:spMkLst>
        </pc:spChg>
        <pc:spChg chg="add mod">
          <ac:chgData name="Milla Vidina" userId="190ec009-fd7e-45c9-9149-d4045cea6774" providerId="ADAL" clId="{21FB3895-1958-43B9-ABD5-48443E45C5C4}" dt="2022-11-16T07:48:20.170" v="2752" actId="33553"/>
          <ac:spMkLst>
            <pc:docMk/>
            <pc:sldMk cId="1114616646" sldId="267"/>
            <ac:spMk id="3" creationId="{89AE611A-C12B-5B52-9AD3-68489768A3B2}"/>
          </ac:spMkLst>
        </pc:spChg>
        <pc:spChg chg="add mod">
          <ac:chgData name="Milla Vidina" userId="190ec009-fd7e-45c9-9149-d4045cea6774" providerId="ADAL" clId="{21FB3895-1958-43B9-ABD5-48443E45C5C4}" dt="2022-11-16T07:38:50.627" v="2686" actId="1076"/>
          <ac:spMkLst>
            <pc:docMk/>
            <pc:sldMk cId="1114616646" sldId="267"/>
            <ac:spMk id="4" creationId="{CBD20FDC-D83A-4FBA-C7A2-F298B6C4FDF0}"/>
          </ac:spMkLst>
        </pc:spChg>
        <pc:spChg chg="add del mod ord">
          <ac:chgData name="Milla Vidina" userId="190ec009-fd7e-45c9-9149-d4045cea6774" providerId="ADAL" clId="{21FB3895-1958-43B9-ABD5-48443E45C5C4}" dt="2022-11-16T07:38:16.646" v="2682" actId="478"/>
          <ac:spMkLst>
            <pc:docMk/>
            <pc:sldMk cId="1114616646" sldId="267"/>
            <ac:spMk id="5" creationId="{366FCFFE-FF71-FBC7-8590-4C9A470D1E02}"/>
          </ac:spMkLst>
        </pc:spChg>
        <pc:spChg chg="add del mod ord">
          <ac:chgData name="Milla Vidina" userId="190ec009-fd7e-45c9-9149-d4045cea6774" providerId="ADAL" clId="{21FB3895-1958-43B9-ABD5-48443E45C5C4}" dt="2022-11-16T07:38:30.745" v="2684" actId="478"/>
          <ac:spMkLst>
            <pc:docMk/>
            <pc:sldMk cId="1114616646" sldId="267"/>
            <ac:spMk id="6" creationId="{E74F4A01-AC0C-36B0-D284-5C672FB1AC1F}"/>
          </ac:spMkLst>
        </pc:spChg>
      </pc:sldChg>
      <pc:sldChg chg="addSp delSp modSp new del mod">
        <pc:chgData name="Milla Vidina" userId="190ec009-fd7e-45c9-9149-d4045cea6774" providerId="ADAL" clId="{21FB3895-1958-43B9-ABD5-48443E45C5C4}" dt="2022-11-16T07:54:07.726" v="2771" actId="2696"/>
        <pc:sldMkLst>
          <pc:docMk/>
          <pc:sldMk cId="3863689179" sldId="268"/>
        </pc:sldMkLst>
        <pc:spChg chg="del">
          <ac:chgData name="Milla Vidina" userId="190ec009-fd7e-45c9-9149-d4045cea6774" providerId="ADAL" clId="{21FB3895-1958-43B9-ABD5-48443E45C5C4}" dt="2022-11-16T07:43:48.460" v="2714" actId="478"/>
          <ac:spMkLst>
            <pc:docMk/>
            <pc:sldMk cId="3863689179" sldId="268"/>
            <ac:spMk id="2" creationId="{BF254042-AF3C-C2EA-B673-BB209F8FFBBB}"/>
          </ac:spMkLst>
        </pc:spChg>
        <pc:spChg chg="del">
          <ac:chgData name="Milla Vidina" userId="190ec009-fd7e-45c9-9149-d4045cea6774" providerId="ADAL" clId="{21FB3895-1958-43B9-ABD5-48443E45C5C4}" dt="2022-11-16T07:43:43.285" v="2713" actId="478"/>
          <ac:spMkLst>
            <pc:docMk/>
            <pc:sldMk cId="3863689179" sldId="268"/>
            <ac:spMk id="3" creationId="{9C5E50AE-806D-7E35-F413-060A8DC16222}"/>
          </ac:spMkLst>
        </pc:spChg>
        <pc:spChg chg="add mod">
          <ac:chgData name="Milla Vidina" userId="190ec009-fd7e-45c9-9149-d4045cea6774" providerId="ADAL" clId="{21FB3895-1958-43B9-ABD5-48443E45C5C4}" dt="2022-11-16T07:45:46.714" v="2746" actId="14100"/>
          <ac:spMkLst>
            <pc:docMk/>
            <pc:sldMk cId="3863689179" sldId="268"/>
            <ac:spMk id="4" creationId="{B95391FB-87A0-4A42-287D-84D90C2D5303}"/>
          </ac:spMkLst>
        </pc:spChg>
        <pc:spChg chg="add mod">
          <ac:chgData name="Milla Vidina" userId="190ec009-fd7e-45c9-9149-d4045cea6774" providerId="ADAL" clId="{21FB3895-1958-43B9-ABD5-48443E45C5C4}" dt="2022-11-16T07:46:12.197" v="2749" actId="207"/>
          <ac:spMkLst>
            <pc:docMk/>
            <pc:sldMk cId="3863689179" sldId="268"/>
            <ac:spMk id="5" creationId="{FC4ED05F-F94E-68BE-2E4B-1684E22FE8D4}"/>
          </ac:spMkLst>
        </pc:spChg>
      </pc:sldChg>
      <pc:sldChg chg="addSp delSp modSp new mod">
        <pc:chgData name="Milla Vidina" userId="190ec009-fd7e-45c9-9149-d4045cea6774" providerId="ADAL" clId="{21FB3895-1958-43B9-ABD5-48443E45C5C4}" dt="2022-11-16T07:53:33.943" v="2770" actId="33553"/>
        <pc:sldMkLst>
          <pc:docMk/>
          <pc:sldMk cId="2566427111" sldId="269"/>
        </pc:sldMkLst>
        <pc:spChg chg="del">
          <ac:chgData name="Milla Vidina" userId="190ec009-fd7e-45c9-9149-d4045cea6774" providerId="ADAL" clId="{21FB3895-1958-43B9-ABD5-48443E45C5C4}" dt="2022-11-16T07:51:37.995" v="2754" actId="478"/>
          <ac:spMkLst>
            <pc:docMk/>
            <pc:sldMk cId="2566427111" sldId="269"/>
            <ac:spMk id="2" creationId="{57724BF9-3DF5-A114-DA72-EBCFDA93876C}"/>
          </ac:spMkLst>
        </pc:spChg>
        <pc:spChg chg="mod">
          <ac:chgData name="Milla Vidina" userId="190ec009-fd7e-45c9-9149-d4045cea6774" providerId="ADAL" clId="{21FB3895-1958-43B9-ABD5-48443E45C5C4}" dt="2022-11-16T07:53:33.943" v="2770" actId="33553"/>
          <ac:spMkLst>
            <pc:docMk/>
            <pc:sldMk cId="2566427111" sldId="269"/>
            <ac:spMk id="3" creationId="{E0F2615C-351C-FB91-AF70-7C89A9284F6B}"/>
          </ac:spMkLst>
        </pc:spChg>
        <pc:spChg chg="add mod">
          <ac:chgData name="Milla Vidina" userId="190ec009-fd7e-45c9-9149-d4045cea6774" providerId="ADAL" clId="{21FB3895-1958-43B9-ABD5-48443E45C5C4}" dt="2022-11-16T07:53:14.823" v="2769" actId="1076"/>
          <ac:spMkLst>
            <pc:docMk/>
            <pc:sldMk cId="2566427111" sldId="269"/>
            <ac:spMk id="5" creationId="{60A4EAE8-D021-64DC-9E4A-D8D6511AE5BB}"/>
          </ac:spMkLst>
        </pc:spChg>
      </pc:sldChg>
      <pc:sldMasterChg chg="addSldLayout modSldLayout">
        <pc:chgData name="Milla Vidina" userId="190ec009-fd7e-45c9-9149-d4045cea6774" providerId="ADAL" clId="{21FB3895-1958-43B9-ABD5-48443E45C5C4}" dt="2022-11-16T07:37:43.202" v="2680" actId="478"/>
        <pc:sldMasterMkLst>
          <pc:docMk/>
          <pc:sldMasterMk cId="0" sldId="2147483648"/>
        </pc:sldMasterMkLst>
        <pc:sldLayoutChg chg="addSp delSp modSp mod">
          <pc:chgData name="Milla Vidina" userId="190ec009-fd7e-45c9-9149-d4045cea6774" providerId="ADAL" clId="{21FB3895-1958-43B9-ABD5-48443E45C5C4}" dt="2022-11-16T07:37:43.202" v="2680" actId="478"/>
          <pc:sldLayoutMkLst>
            <pc:docMk/>
            <pc:sldMasterMk cId="0" sldId="2147483648"/>
            <pc:sldLayoutMk cId="0" sldId="2147483662"/>
          </pc:sldLayoutMkLst>
          <pc:spChg chg="mod">
            <ac:chgData name="Milla Vidina" userId="190ec009-fd7e-45c9-9149-d4045cea6774" providerId="ADAL" clId="{21FB3895-1958-43B9-ABD5-48443E45C5C4}" dt="2022-11-16T07:37:07.595" v="2672" actId="20577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del">
            <ac:chgData name="Milla Vidina" userId="190ec009-fd7e-45c9-9149-d4045cea6774" providerId="ADAL" clId="{21FB3895-1958-43B9-ABD5-48443E45C5C4}" dt="2022-11-16T07:37:23.915" v="2674" actId="478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picChg chg="add del">
            <ac:chgData name="Milla Vidina" userId="190ec009-fd7e-45c9-9149-d4045cea6774" providerId="ADAL" clId="{21FB3895-1958-43B9-ABD5-48443E45C5C4}" dt="2022-11-16T07:37:43.202" v="2680" actId="478"/>
            <ac:picMkLst>
              <pc:docMk/>
              <pc:sldMasterMk cId="0" sldId="2147483648"/>
              <pc:sldLayoutMk cId="0" sldId="2147483662"/>
              <ac:picMk id="7" creationId="{2CD80AEA-1A1F-2FA5-7D4C-85096C0F35DA}"/>
            </ac:picMkLst>
          </pc:picChg>
        </pc:sldLayoutChg>
        <pc:sldLayoutChg chg="addSp delSp modSp new mod">
          <pc:chgData name="Milla Vidina" userId="190ec009-fd7e-45c9-9149-d4045cea6774" providerId="ADAL" clId="{21FB3895-1958-43B9-ABD5-48443E45C5C4}" dt="2022-11-16T07:36:40.402" v="2670" actId="478"/>
          <pc:sldLayoutMkLst>
            <pc:docMk/>
            <pc:sldMasterMk cId="0" sldId="2147483648"/>
            <pc:sldLayoutMk cId="2152008099" sldId="2147483666"/>
          </pc:sldLayoutMkLst>
          <pc:spChg chg="add del mod">
            <ac:chgData name="Milla Vidina" userId="190ec009-fd7e-45c9-9149-d4045cea6774" providerId="ADAL" clId="{21FB3895-1958-43B9-ABD5-48443E45C5C4}" dt="2022-11-16T07:36:40.402" v="2670" actId="478"/>
            <ac:spMkLst>
              <pc:docMk/>
              <pc:sldMasterMk cId="0" sldId="2147483648"/>
              <pc:sldLayoutMk cId="2152008099" sldId="2147483666"/>
              <ac:spMk id="6" creationId="{2C4DE185-D828-B869-86B8-1BEC5176552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9B1F8-BB45-4C68-AE2C-F4D58A1AD142}" type="datetimeFigureOut">
              <a:rPr lang="en-BE" smtClean="0"/>
              <a:t>16/11/2022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B75F1-A783-4DE7-A102-2E0AA36B049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590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B75F1-A783-4DE7-A102-2E0AA36B049D}" type="slidenum">
              <a:rPr lang="en-BE" smtClean="0"/>
              <a:t>11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2799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DE7E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818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5485" y="258902"/>
            <a:ext cx="9968865" cy="492443"/>
          </a:xfrm>
        </p:spPr>
        <p:txBody>
          <a:bodyPr lIns="0" tIns="0" rIns="0" bIns="0"/>
          <a:lstStyle>
            <a:lvl1pPr>
              <a:defRPr sz="3200" b="1" i="0">
                <a:solidFill>
                  <a:srgbClr val="DE7E00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D80AEA-1A1F-2FA5-7D4C-85096C0F35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81818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1EE6E-E15B-F81A-9B09-264210563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70DEDC-2543-9B8B-34E5-F5B6ECDA6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6269B-8DDF-BFB8-CA57-6FCCAB09C07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735CE-229E-8819-E28E-01734179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5200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E7E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E7E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274337"/>
            <a:ext cx="12191999" cy="5836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5485" y="258902"/>
            <a:ext cx="9968865" cy="854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DE7E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5485" y="1397253"/>
            <a:ext cx="11335385" cy="4364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818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4" r:id="rId5"/>
    <p:sldLayoutId id="2147483665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qualitydata.unia.b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qualitydata.unia.be/nl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unia.be/fr/publications-et-statistiques/publications/racisme-%20au-sein-du-siamu-synthese-de-temoignages-2021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E78CB-8E4D-C6AA-AB88-2B50D8EBBF1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66800" y="1349639"/>
            <a:ext cx="6781800" cy="184665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Use</a:t>
            </a:r>
            <a:r>
              <a:rPr kumimoji="0" lang="nl-BE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 of </a:t>
            </a:r>
            <a:r>
              <a:rPr kumimoji="0" lang="nl-B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Equality</a:t>
            </a:r>
            <a:r>
              <a:rPr kumimoji="0" lang="nl-BE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 Data in </a:t>
            </a:r>
            <a:r>
              <a:rPr kumimoji="0" lang="nl-B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the</a:t>
            </a:r>
            <a:r>
              <a:rPr kumimoji="0" lang="nl-BE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 </a:t>
            </a:r>
            <a:r>
              <a:rPr kumimoji="0" lang="nl-B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Work</a:t>
            </a:r>
            <a:r>
              <a:rPr kumimoji="0" lang="nl-BE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 of Unia - </a:t>
            </a:r>
            <a:r>
              <a:rPr kumimoji="0" lang="nl-B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Interfederal</a:t>
            </a:r>
            <a:r>
              <a:rPr kumimoji="0" lang="nl-BE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 Centre </a:t>
            </a:r>
            <a:r>
              <a:rPr kumimoji="0" lang="nl-B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for</a:t>
            </a:r>
            <a:r>
              <a:rPr kumimoji="0" lang="nl-BE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 </a:t>
            </a:r>
            <a:r>
              <a:rPr kumimoji="0" lang="nl-B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Equal</a:t>
            </a:r>
            <a:r>
              <a:rPr kumimoji="0" lang="nl-BE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 </a:t>
            </a:r>
            <a:r>
              <a:rPr kumimoji="0" lang="nl-BE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Heebo" pitchFamily="2" charset="-79"/>
              </a:rPr>
              <a:t>Opportunities</a:t>
            </a:r>
            <a:endParaRPr kumimoji="0" lang="nl-BE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cs typeface="Heebo" pitchFamily="2" charset="-79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B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89AE611A-C12B-5B52-9AD3-68489768A3B2}"/>
              </a:ext>
            </a:extLst>
          </p:cNvPr>
          <p:cNvSpPr txBox="1">
            <a:spLocks/>
          </p:cNvSpPr>
          <p:nvPr/>
        </p:nvSpPr>
        <p:spPr>
          <a:xfrm>
            <a:off x="1143000" y="2974763"/>
            <a:ext cx="5105400" cy="44307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065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Equinet</a:t>
            </a:r>
            <a:r>
              <a:rPr kumimoji="0" lang="en-US" sz="2800" b="1" i="0" u="none" strike="noStrike" kern="0" cap="none" spc="-114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2800" b="1" i="0" u="none" strike="noStrike" kern="0" cap="none" spc="-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training, 27 October 2022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CBD20FDC-D83A-4FBA-C7A2-F298B6C4FDF0}"/>
              </a:ext>
            </a:extLst>
          </p:cNvPr>
          <p:cNvSpPr txBox="1"/>
          <p:nvPr/>
        </p:nvSpPr>
        <p:spPr>
          <a:xfrm>
            <a:off x="1143000" y="5984043"/>
            <a:ext cx="500824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b="1" dirty="0">
                <a:solidFill>
                  <a:schemeClr val="tx1"/>
                </a:solidFill>
                <a:latin typeface="Calibri"/>
                <a:cs typeface="Calibri"/>
              </a:rPr>
              <a:t>Presentation by </a:t>
            </a:r>
            <a:r>
              <a:rPr sz="2800" b="1" dirty="0">
                <a:solidFill>
                  <a:schemeClr val="tx1"/>
                </a:solidFill>
                <a:latin typeface="Calibri"/>
                <a:cs typeface="Calibri"/>
              </a:rPr>
              <a:t>Nele</a:t>
            </a:r>
            <a:r>
              <a:rPr sz="2800" b="1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chemeClr val="tx1"/>
                </a:solidFill>
                <a:latin typeface="Calibri"/>
                <a:cs typeface="Calibri"/>
              </a:rPr>
              <a:t>Roekens</a:t>
            </a:r>
            <a:r>
              <a:rPr sz="2800" b="1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800" b="1" spc="-50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sz="2800" b="1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chemeClr val="tx1"/>
                </a:solidFill>
                <a:latin typeface="Calibri"/>
                <a:cs typeface="Calibri"/>
              </a:rPr>
              <a:t>Rachel</a:t>
            </a:r>
            <a:r>
              <a:rPr sz="2800" b="1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chemeClr val="tx1"/>
                </a:solidFill>
                <a:latin typeface="Calibri"/>
                <a:cs typeface="Calibri"/>
              </a:rPr>
              <a:t>Waerniers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16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051" rIns="0" bIns="0" rtlCol="0">
            <a:spAutoFit/>
          </a:bodyPr>
          <a:lstStyle/>
          <a:p>
            <a:pPr marL="2794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“Take</a:t>
            </a:r>
            <a:r>
              <a:rPr spc="-75" dirty="0"/>
              <a:t> </a:t>
            </a:r>
            <a:r>
              <a:rPr dirty="0"/>
              <a:t>aways”</a:t>
            </a:r>
            <a:r>
              <a:rPr spc="-45" dirty="0"/>
              <a:t> </a:t>
            </a:r>
            <a:r>
              <a:rPr dirty="0"/>
              <a:t>use</a:t>
            </a:r>
            <a:r>
              <a:rPr spc="-65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Equality</a:t>
            </a:r>
            <a:r>
              <a:rPr spc="-50" dirty="0"/>
              <a:t> </a:t>
            </a:r>
            <a:r>
              <a:rPr dirty="0"/>
              <a:t>Data</a:t>
            </a:r>
            <a:r>
              <a:rPr spc="-60" dirty="0"/>
              <a:t> </a:t>
            </a:r>
            <a:r>
              <a:rPr dirty="0"/>
              <a:t>in</a:t>
            </a:r>
            <a:r>
              <a:rPr spc="-60" dirty="0"/>
              <a:t> </a:t>
            </a:r>
            <a:r>
              <a:rPr dirty="0"/>
              <a:t>case</a:t>
            </a:r>
            <a:r>
              <a:rPr spc="-65" dirty="0"/>
              <a:t> </a:t>
            </a:r>
            <a:r>
              <a:rPr spc="-10" dirty="0"/>
              <a:t>handling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1880" y="1410931"/>
            <a:ext cx="7797165" cy="163512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2400" b="1" spc="-10" dirty="0">
                <a:solidFill>
                  <a:srgbClr val="181818"/>
                </a:solidFill>
                <a:latin typeface="Calibri"/>
                <a:cs typeface="Calibri"/>
              </a:rPr>
              <a:t>Challenges:</a:t>
            </a:r>
            <a:endParaRPr sz="2400">
              <a:latin typeface="Calibri"/>
              <a:cs typeface="Calibri"/>
            </a:endParaRPr>
          </a:p>
          <a:p>
            <a:pPr marL="716280" indent="-343535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“Iceberg</a:t>
            </a:r>
            <a:r>
              <a:rPr sz="2000" spc="-6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83743"/>
                </a:solidFill>
                <a:latin typeface="Calibri"/>
                <a:cs typeface="Calibri"/>
              </a:rPr>
              <a:t>effect”</a:t>
            </a:r>
            <a:endParaRPr sz="2000">
              <a:latin typeface="Calibri"/>
              <a:cs typeface="Calibri"/>
            </a:endParaRPr>
          </a:p>
          <a:p>
            <a:pPr marL="71628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Lack</a:t>
            </a:r>
            <a:r>
              <a:rPr sz="2000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of</a:t>
            </a:r>
            <a:r>
              <a:rPr sz="2000" spc="-2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knowledge</a:t>
            </a:r>
            <a:r>
              <a:rPr sz="2000" spc="-1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83743"/>
                </a:solidFill>
                <a:latin typeface="Calibri"/>
                <a:cs typeface="Calibri"/>
              </a:rPr>
              <a:t>regarding</a:t>
            </a:r>
            <a:r>
              <a:rPr sz="2000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applicability</a:t>
            </a:r>
            <a:r>
              <a:rPr sz="2000" spc="-2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standards</a:t>
            </a:r>
            <a:r>
              <a:rPr sz="2000" spc="-2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on</a:t>
            </a:r>
            <a:r>
              <a:rPr sz="2000" spc="-3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use</a:t>
            </a:r>
            <a:r>
              <a:rPr sz="2000" spc="-3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of</a:t>
            </a:r>
            <a:r>
              <a:rPr sz="2000" spc="-25" dirty="0">
                <a:solidFill>
                  <a:srgbClr val="383743"/>
                </a:solidFill>
                <a:latin typeface="Calibri"/>
                <a:cs typeface="Calibri"/>
              </a:rPr>
              <a:t> ED</a:t>
            </a:r>
            <a:endParaRPr sz="2000">
              <a:latin typeface="Calibri"/>
              <a:cs typeface="Calibri"/>
            </a:endParaRPr>
          </a:p>
          <a:p>
            <a:pPr marL="716280" indent="-343535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No</a:t>
            </a:r>
            <a:r>
              <a:rPr sz="20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83743"/>
                </a:solidFill>
                <a:latin typeface="Calibri"/>
                <a:cs typeface="Calibri"/>
              </a:rPr>
              <a:t>reflex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1880" y="3755535"/>
            <a:ext cx="9819005" cy="125666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400" b="1" spc="-10" dirty="0">
                <a:solidFill>
                  <a:srgbClr val="181818"/>
                </a:solidFill>
                <a:latin typeface="Calibri"/>
                <a:cs typeface="Calibri"/>
              </a:rPr>
              <a:t>Possibilities:</a:t>
            </a:r>
            <a:endParaRPr sz="2400">
              <a:latin typeface="Calibri"/>
              <a:cs typeface="Calibri"/>
            </a:endParaRPr>
          </a:p>
          <a:p>
            <a:pPr marL="716280" indent="-343535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Improve</a:t>
            </a:r>
            <a:r>
              <a:rPr sz="2000" spc="-6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cooperation</a:t>
            </a:r>
            <a:r>
              <a:rPr sz="2000" spc="-5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with</a:t>
            </a:r>
            <a:r>
              <a:rPr sz="2000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Research</a:t>
            </a:r>
            <a:r>
              <a:rPr sz="2000" spc="-5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Department:</a:t>
            </a:r>
            <a:r>
              <a:rPr sz="2000" spc="-4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combine</a:t>
            </a:r>
            <a:r>
              <a:rPr sz="2000" spc="-6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statistics</a:t>
            </a:r>
            <a:r>
              <a:rPr sz="2000" spc="-2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with</a:t>
            </a:r>
            <a:r>
              <a:rPr sz="2000" spc="-4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complaint</a:t>
            </a:r>
            <a:r>
              <a:rPr sz="2000" spc="-4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83743"/>
                </a:solidFill>
                <a:latin typeface="Calibri"/>
                <a:cs typeface="Calibri"/>
              </a:rPr>
              <a:t>data</a:t>
            </a:r>
            <a:endParaRPr sz="2000">
              <a:latin typeface="Calibri"/>
              <a:cs typeface="Calibri"/>
            </a:endParaRPr>
          </a:p>
          <a:p>
            <a:pPr marL="71628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2000" spc="-10" dirty="0">
                <a:solidFill>
                  <a:srgbClr val="383743"/>
                </a:solidFill>
                <a:latin typeface="Calibri"/>
                <a:cs typeface="Calibri"/>
              </a:rPr>
              <a:t>Intersectionality/AI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 cases:</a:t>
            </a:r>
            <a:r>
              <a:rPr sz="2000" spc="-1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no</a:t>
            </a:r>
            <a:r>
              <a:rPr sz="2000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more</a:t>
            </a:r>
            <a:r>
              <a:rPr sz="20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need</a:t>
            </a:r>
            <a:r>
              <a:rPr sz="2000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for</a:t>
            </a:r>
            <a:r>
              <a:rPr sz="2000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comparator</a:t>
            </a:r>
            <a:r>
              <a:rPr sz="2000" spc="-1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when</a:t>
            </a:r>
            <a:r>
              <a:rPr sz="2000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multiple</a:t>
            </a:r>
            <a:r>
              <a:rPr sz="2000" spc="-3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complaints</a:t>
            </a:r>
            <a:r>
              <a:rPr sz="2000" spc="-1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383743"/>
                </a:solidFill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 descr="Stairway with an arrow showing the way up."/>
          <p:cNvSpPr/>
          <p:nvPr/>
        </p:nvSpPr>
        <p:spPr>
          <a:xfrm>
            <a:off x="10434511" y="4593221"/>
            <a:ext cx="1325245" cy="1105535"/>
          </a:xfrm>
          <a:custGeom>
            <a:avLst/>
            <a:gdLst/>
            <a:ahLst/>
            <a:cxnLst/>
            <a:rect l="l" t="t" r="r" b="b"/>
            <a:pathLst>
              <a:path w="1325245" h="1105535">
                <a:moveTo>
                  <a:pt x="1319212" y="0"/>
                </a:moveTo>
                <a:lnTo>
                  <a:pt x="879436" y="0"/>
                </a:lnTo>
                <a:lnTo>
                  <a:pt x="879436" y="305219"/>
                </a:lnTo>
                <a:lnTo>
                  <a:pt x="575017" y="305219"/>
                </a:lnTo>
                <a:lnTo>
                  <a:pt x="575017" y="610438"/>
                </a:lnTo>
                <a:lnTo>
                  <a:pt x="270586" y="610438"/>
                </a:lnTo>
                <a:lnTo>
                  <a:pt x="270586" y="915644"/>
                </a:lnTo>
                <a:lnTo>
                  <a:pt x="0" y="915644"/>
                </a:lnTo>
                <a:lnTo>
                  <a:pt x="0" y="1085215"/>
                </a:lnTo>
                <a:lnTo>
                  <a:pt x="439712" y="1085215"/>
                </a:lnTo>
                <a:lnTo>
                  <a:pt x="439712" y="779995"/>
                </a:lnTo>
                <a:lnTo>
                  <a:pt x="744131" y="779995"/>
                </a:lnTo>
                <a:lnTo>
                  <a:pt x="744131" y="474776"/>
                </a:lnTo>
                <a:lnTo>
                  <a:pt x="1048537" y="474776"/>
                </a:lnTo>
                <a:lnTo>
                  <a:pt x="1048537" y="169570"/>
                </a:lnTo>
                <a:lnTo>
                  <a:pt x="1319212" y="169570"/>
                </a:lnTo>
                <a:lnTo>
                  <a:pt x="1319212" y="0"/>
                </a:lnTo>
                <a:close/>
              </a:path>
              <a:path w="1325245" h="1105535">
                <a:moveTo>
                  <a:pt x="1324851" y="628611"/>
                </a:moveTo>
                <a:lnTo>
                  <a:pt x="1037412" y="628611"/>
                </a:lnTo>
                <a:lnTo>
                  <a:pt x="1037412" y="730338"/>
                </a:lnTo>
                <a:lnTo>
                  <a:pt x="1151699" y="730338"/>
                </a:lnTo>
                <a:lnTo>
                  <a:pt x="849325" y="1033500"/>
                </a:lnTo>
                <a:lnTo>
                  <a:pt x="921067" y="1105446"/>
                </a:lnTo>
                <a:lnTo>
                  <a:pt x="1223441" y="802284"/>
                </a:lnTo>
                <a:lnTo>
                  <a:pt x="1223441" y="916863"/>
                </a:lnTo>
                <a:lnTo>
                  <a:pt x="1324851" y="916863"/>
                </a:lnTo>
                <a:lnTo>
                  <a:pt x="1324851" y="628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2615C-351C-FB91-AF70-7C89A9284F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1447800"/>
            <a:ext cx="7407275" cy="22161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Data</a:t>
            </a:r>
            <a:r>
              <a:rPr kumimoji="0" lang="en-US" sz="3600" b="1" i="0" u="none" strike="noStrike" kern="0" cap="none" spc="-8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on</a:t>
            </a:r>
            <a:r>
              <a:rPr kumimoji="0" lang="en-US" sz="3600" b="1" i="0" u="none" strike="noStrike" kern="0" cap="none" spc="-8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(in)equality</a:t>
            </a:r>
            <a:r>
              <a:rPr kumimoji="0" lang="en-US" sz="3600" b="1" i="0" u="none" strike="noStrike" kern="0" cap="none" spc="-8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&amp;</a:t>
            </a:r>
            <a:r>
              <a:rPr kumimoji="0" lang="en-US" sz="3600" b="1" i="0" u="none" strike="noStrike" kern="0" cap="none" spc="-9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 </a:t>
            </a:r>
            <a:r>
              <a:rPr kumimoji="0" lang="en-US" sz="3600" b="1" i="0" u="none" strike="noStrike" kern="0" cap="none" spc="-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discrimination</a:t>
            </a:r>
            <a:r>
              <a:rPr kumimoji="0" lang="en-US" sz="3600" b="1" i="0" u="none" strike="noStrike" kern="0" cap="none" spc="-7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in</a:t>
            </a:r>
            <a:r>
              <a:rPr kumimoji="0" lang="en-US" sz="3600" b="1" i="0" u="none" strike="noStrike" kern="0" cap="none" spc="-8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 </a:t>
            </a:r>
            <a:r>
              <a:rPr kumimoji="0" lang="en-US" sz="3600" b="1" i="0" u="none" strike="noStrike" kern="0" cap="none" spc="-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Belgium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0" cap="none" spc="-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</a:br>
            <a:r>
              <a:rPr kumimoji="0" lang="en-US" sz="3600" b="1" i="0" u="none" strike="noStrike" kern="0" cap="none" spc="-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"/>
              </a:rPr>
              <a:t>Datahub Equality Data</a:t>
            </a:r>
            <a:endParaRPr kumimoji="0" lang="en-BE" sz="3600" b="1" i="0" u="none" strike="noStrike" kern="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+mj-lt"/>
              <a:ea typeface="+mn-ea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A4EAE8-D021-64DC-9E4A-D8D6511AE5BB}"/>
              </a:ext>
            </a:extLst>
          </p:cNvPr>
          <p:cNvSpPr txBox="1"/>
          <p:nvPr/>
        </p:nvSpPr>
        <p:spPr>
          <a:xfrm>
            <a:off x="3352800" y="5943600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l-BE" sz="3600" b="1" u="sng" spc="-10" dirty="0">
                <a:solidFill>
                  <a:schemeClr val="tx1"/>
                </a:solidFill>
                <a:uFill>
                  <a:solidFill>
                    <a:srgbClr val="F1F1F1"/>
                  </a:solidFill>
                </a:u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www.equalitydata.unia.be</a:t>
            </a:r>
            <a:endParaRPr lang="nl-BE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642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ctrTitle"/>
          </p:nvPr>
        </p:nvSpPr>
        <p:spPr>
          <a:xfrm>
            <a:off x="502919" y="531815"/>
            <a:ext cx="10363200" cy="1440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5190">
              <a:lnSpc>
                <a:spcPct val="100000"/>
              </a:lnSpc>
              <a:spcBef>
                <a:spcPts val="105"/>
              </a:spcBef>
            </a:pPr>
            <a:r>
              <a:rPr sz="2900" dirty="0">
                <a:latin typeface="+mj-lt"/>
              </a:rPr>
              <a:t>Project</a:t>
            </a:r>
            <a:r>
              <a:rPr sz="2900" spc="-100" dirty="0">
                <a:latin typeface="+mj-lt"/>
              </a:rPr>
              <a:t> </a:t>
            </a:r>
            <a:r>
              <a:rPr sz="2900" dirty="0">
                <a:latin typeface="+mj-lt"/>
              </a:rPr>
              <a:t>‘Improving</a:t>
            </a:r>
            <a:r>
              <a:rPr sz="2900" spc="-85" dirty="0">
                <a:latin typeface="+mj-lt"/>
              </a:rPr>
              <a:t> </a:t>
            </a:r>
            <a:r>
              <a:rPr sz="2900" u="sng" dirty="0">
                <a:uFill>
                  <a:solidFill>
                    <a:srgbClr val="DE7E00"/>
                  </a:solidFill>
                </a:uFill>
                <a:latin typeface="+mj-lt"/>
              </a:rPr>
              <a:t>Equality</a:t>
            </a:r>
            <a:r>
              <a:rPr sz="2900" spc="-70" dirty="0">
                <a:latin typeface="+mj-lt"/>
              </a:rPr>
              <a:t> </a:t>
            </a:r>
            <a:r>
              <a:rPr sz="2900" dirty="0">
                <a:latin typeface="+mj-lt"/>
              </a:rPr>
              <a:t>Data</a:t>
            </a:r>
            <a:r>
              <a:rPr sz="2900" spc="-80" dirty="0">
                <a:latin typeface="+mj-lt"/>
              </a:rPr>
              <a:t> </a:t>
            </a:r>
            <a:r>
              <a:rPr sz="2900" dirty="0">
                <a:latin typeface="+mj-lt"/>
              </a:rPr>
              <a:t>Collection</a:t>
            </a:r>
            <a:r>
              <a:rPr sz="2900" spc="-55" dirty="0">
                <a:latin typeface="+mj-lt"/>
              </a:rPr>
              <a:t> </a:t>
            </a:r>
            <a:r>
              <a:rPr sz="2900" dirty="0">
                <a:latin typeface="+mj-lt"/>
              </a:rPr>
              <a:t>in</a:t>
            </a:r>
            <a:r>
              <a:rPr sz="2900" spc="-80" dirty="0">
                <a:latin typeface="+mj-lt"/>
              </a:rPr>
              <a:t> </a:t>
            </a:r>
            <a:r>
              <a:rPr sz="2900" spc="-10" dirty="0">
                <a:latin typeface="+mj-lt"/>
              </a:rPr>
              <a:t>Belgium’</a:t>
            </a:r>
            <a:endParaRPr sz="2900" dirty="0">
              <a:latin typeface="+mj-lt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9F825D82-AE93-368A-8D9E-F4C0D05A9054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BE"/>
          </a:p>
        </p:txBody>
      </p:sp>
      <p:pic>
        <p:nvPicPr>
          <p:cNvPr id="7" name="object 7" descr="Cover of the project report depicting different pieces of a puzzle coming together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919" y="1258824"/>
            <a:ext cx="3349752" cy="464972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811648" y="1432687"/>
            <a:ext cx="5654040" cy="17830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181818"/>
                </a:solidFill>
                <a:latin typeface="+mn-lt"/>
                <a:cs typeface="Calibri"/>
              </a:rPr>
              <a:t>3 </a:t>
            </a:r>
            <a:r>
              <a:rPr sz="2400" spc="-10" dirty="0">
                <a:solidFill>
                  <a:srgbClr val="181818"/>
                </a:solidFill>
                <a:latin typeface="+mn-lt"/>
                <a:cs typeface="Calibri"/>
              </a:rPr>
              <a:t>Outputs:</a:t>
            </a:r>
            <a:endParaRPr sz="2400">
              <a:latin typeface="+mn-lt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400" b="1" dirty="0">
                <a:solidFill>
                  <a:srgbClr val="181818"/>
                </a:solidFill>
                <a:latin typeface="+mn-lt"/>
                <a:cs typeface="Calibri"/>
              </a:rPr>
              <a:t>Mapping</a:t>
            </a:r>
            <a:r>
              <a:rPr sz="2400" b="1" spc="-4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dirty="0">
                <a:solidFill>
                  <a:srgbClr val="181818"/>
                </a:solidFill>
                <a:latin typeface="+mn-lt"/>
                <a:cs typeface="Calibri"/>
              </a:rPr>
              <a:t>of</a:t>
            </a:r>
            <a:r>
              <a:rPr sz="2400" spc="-3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dirty="0">
                <a:solidFill>
                  <a:srgbClr val="181818"/>
                </a:solidFill>
                <a:latin typeface="+mn-lt"/>
                <a:cs typeface="Calibri"/>
              </a:rPr>
              <a:t>equality</a:t>
            </a:r>
            <a:r>
              <a:rPr sz="2400" spc="-35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dirty="0">
                <a:solidFill>
                  <a:srgbClr val="181818"/>
                </a:solidFill>
                <a:latin typeface="+mn-lt"/>
                <a:cs typeface="Calibri"/>
              </a:rPr>
              <a:t>data</a:t>
            </a:r>
            <a:r>
              <a:rPr sz="2400" spc="-35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spc="-10" dirty="0">
                <a:solidFill>
                  <a:srgbClr val="181818"/>
                </a:solidFill>
                <a:latin typeface="+mn-lt"/>
                <a:cs typeface="Calibri"/>
              </a:rPr>
              <a:t>sources</a:t>
            </a:r>
            <a:endParaRPr sz="2400">
              <a:latin typeface="+mn-lt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90"/>
              </a:spcBef>
              <a:buClr>
                <a:srgbClr val="181818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sz="2400" b="1" u="sng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n-lt"/>
                <a:cs typeface="Calibri"/>
                <a:hlinkClick r:id="rId3"/>
              </a:rPr>
              <a:t>Online</a:t>
            </a:r>
            <a:r>
              <a:rPr sz="2400" b="1" u="sng" spc="-6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n-lt"/>
                <a:cs typeface="Calibri"/>
                <a:hlinkClick r:id="rId3"/>
              </a:rPr>
              <a:t> </a:t>
            </a:r>
            <a:r>
              <a:rPr sz="2400" b="1" u="sng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n-lt"/>
                <a:cs typeface="Calibri"/>
                <a:hlinkClick r:id="rId3"/>
              </a:rPr>
              <a:t>Data</a:t>
            </a:r>
            <a:r>
              <a:rPr sz="2400" b="1" u="sng" spc="-4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n-lt"/>
                <a:cs typeface="Calibri"/>
                <a:hlinkClick r:id="rId3"/>
              </a:rPr>
              <a:t> </a:t>
            </a:r>
            <a:r>
              <a:rPr sz="2400" b="1" u="sng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n-lt"/>
                <a:cs typeface="Calibri"/>
                <a:hlinkClick r:id="rId3"/>
              </a:rPr>
              <a:t>hub</a:t>
            </a:r>
            <a:r>
              <a:rPr sz="2400" b="1" u="sng" spc="-5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n-lt"/>
                <a:cs typeface="Calibri"/>
              </a:rPr>
              <a:t> </a:t>
            </a:r>
            <a:r>
              <a:rPr sz="2400" dirty="0">
                <a:solidFill>
                  <a:srgbClr val="181818"/>
                </a:solidFill>
                <a:latin typeface="+mn-lt"/>
                <a:cs typeface="Calibri"/>
              </a:rPr>
              <a:t>centralising</a:t>
            </a:r>
            <a:r>
              <a:rPr sz="2400" spc="-7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dirty="0">
                <a:solidFill>
                  <a:srgbClr val="181818"/>
                </a:solidFill>
                <a:latin typeface="+mn-lt"/>
                <a:cs typeface="Calibri"/>
              </a:rPr>
              <a:t>data</a:t>
            </a:r>
            <a:r>
              <a:rPr sz="2400" spc="-6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spc="-10" dirty="0">
                <a:solidFill>
                  <a:srgbClr val="181818"/>
                </a:solidFill>
                <a:latin typeface="+mn-lt"/>
                <a:cs typeface="Calibri"/>
              </a:rPr>
              <a:t>sources</a:t>
            </a:r>
            <a:endParaRPr sz="2400">
              <a:latin typeface="+mn-lt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400" b="1" dirty="0">
                <a:solidFill>
                  <a:srgbClr val="181818"/>
                </a:solidFill>
                <a:latin typeface="+mn-lt"/>
                <a:cs typeface="Calibri"/>
              </a:rPr>
              <a:t>Report</a:t>
            </a:r>
            <a:r>
              <a:rPr sz="2400" b="1" spc="-3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dirty="0">
                <a:solidFill>
                  <a:srgbClr val="181818"/>
                </a:solidFill>
                <a:latin typeface="+mn-lt"/>
                <a:cs typeface="Calibri"/>
              </a:rPr>
              <a:t>on</a:t>
            </a:r>
            <a:r>
              <a:rPr sz="2400" spc="-35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dirty="0">
                <a:solidFill>
                  <a:srgbClr val="181818"/>
                </a:solidFill>
                <a:latin typeface="+mn-lt"/>
                <a:cs typeface="Calibri"/>
              </a:rPr>
              <a:t>gaps</a:t>
            </a:r>
            <a:r>
              <a:rPr sz="2400" spc="-3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dirty="0">
                <a:solidFill>
                  <a:srgbClr val="181818"/>
                </a:solidFill>
                <a:latin typeface="+mn-lt"/>
                <a:cs typeface="Calibri"/>
              </a:rPr>
              <a:t>and</a:t>
            </a:r>
            <a:r>
              <a:rPr sz="2400" spc="-30" dirty="0">
                <a:solidFill>
                  <a:srgbClr val="181818"/>
                </a:solidFill>
                <a:latin typeface="+mn-lt"/>
                <a:cs typeface="Calibri"/>
              </a:rPr>
              <a:t> </a:t>
            </a:r>
            <a:r>
              <a:rPr sz="2400" spc="-10" dirty="0">
                <a:solidFill>
                  <a:srgbClr val="181818"/>
                </a:solidFill>
                <a:latin typeface="+mn-lt"/>
                <a:cs typeface="Calibri"/>
              </a:rPr>
              <a:t>recommendations</a:t>
            </a:r>
            <a:endParaRPr sz="2400">
              <a:latin typeface="+mn-lt"/>
              <a:cs typeface="Calibri"/>
            </a:endParaRPr>
          </a:p>
        </p:txBody>
      </p:sp>
      <p:grpSp>
        <p:nvGrpSpPr>
          <p:cNvPr id="2" name="object 2" descr="Logos of project partners: UNIA, the Belgian Institute for Equality between Women and Men, Belgian Ministry of Justice and the European Union's Rights, Equality and Citizenship Programme (REC 2014 - 2020)."/>
          <p:cNvGrpSpPr/>
          <p:nvPr/>
        </p:nvGrpSpPr>
        <p:grpSpPr>
          <a:xfrm>
            <a:off x="0" y="4954523"/>
            <a:ext cx="12192000" cy="1903730"/>
            <a:chOff x="0" y="4954523"/>
            <a:chExt cx="12192000" cy="1903730"/>
          </a:xfrm>
        </p:grpSpPr>
        <p:pic>
          <p:nvPicPr>
            <p:cNvPr id="3" name="object 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59936" y="4954523"/>
              <a:ext cx="2526791" cy="17358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74252" y="5366003"/>
              <a:ext cx="1178052" cy="77419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92467" y="5116067"/>
              <a:ext cx="1057655" cy="1274064"/>
            </a:xfrm>
            <a:prstGeom prst="rect">
              <a:avLst/>
            </a:prstGeom>
          </p:spPr>
        </p:pic>
      </p:grp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280395" y="5401436"/>
            <a:ext cx="1916430" cy="63373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79705" marR="173355" algn="ctr">
              <a:lnSpc>
                <a:spcPts val="1190"/>
              </a:lnSpc>
              <a:spcBef>
                <a:spcPts val="145"/>
              </a:spcBef>
            </a:pP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This</a:t>
            </a:r>
            <a:r>
              <a:rPr sz="1000" i="1" spc="-25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project</a:t>
            </a:r>
            <a:r>
              <a:rPr sz="1000" i="1" spc="-15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was</a:t>
            </a:r>
            <a:r>
              <a:rPr sz="1000" i="1" spc="-20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funded</a:t>
            </a:r>
            <a:r>
              <a:rPr sz="1000" i="1" spc="-20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by</a:t>
            </a:r>
            <a:r>
              <a:rPr sz="1000" i="1" spc="-15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spc="-25" dirty="0">
                <a:solidFill>
                  <a:srgbClr val="181818"/>
                </a:solidFill>
                <a:latin typeface="Times New Roman"/>
                <a:cs typeface="Times New Roman"/>
              </a:rPr>
              <a:t>the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European</a:t>
            </a:r>
            <a:r>
              <a:rPr sz="1000" i="1" spc="-30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Union</a:t>
            </a:r>
            <a:r>
              <a:rPr sz="1000" i="1" dirty="0">
                <a:solidFill>
                  <a:srgbClr val="181818"/>
                </a:solidFill>
                <a:latin typeface="Calibri"/>
                <a:cs typeface="Calibri"/>
              </a:rPr>
              <a:t>’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r>
              <a:rPr sz="1000" i="1" spc="-35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181818"/>
                </a:solidFill>
                <a:latin typeface="Times New Roman"/>
                <a:cs typeface="Times New Roman"/>
              </a:rPr>
              <a:t>Rights,</a:t>
            </a:r>
            <a:endParaRPr sz="10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ts val="1190"/>
              </a:lnSpc>
              <a:spcBef>
                <a:spcPts val="20"/>
              </a:spcBef>
            </a:pP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Equality</a:t>
            </a:r>
            <a:r>
              <a:rPr sz="1000" i="1" spc="-45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and</a:t>
            </a:r>
            <a:r>
              <a:rPr sz="1000" i="1" spc="-30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Citizenship</a:t>
            </a:r>
            <a:r>
              <a:rPr sz="1000" i="1" spc="-20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181818"/>
                </a:solidFill>
                <a:latin typeface="Times New Roman"/>
                <a:cs typeface="Times New Roman"/>
              </a:rPr>
              <a:t>Programme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(REC</a:t>
            </a:r>
            <a:r>
              <a:rPr sz="1000" i="1" spc="-30" dirty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181818"/>
                </a:solidFill>
                <a:latin typeface="Times New Roman"/>
                <a:cs typeface="Times New Roman"/>
              </a:rPr>
              <a:t>2014-</a:t>
            </a:r>
            <a:r>
              <a:rPr sz="1000" i="1" spc="-10" dirty="0">
                <a:solidFill>
                  <a:srgbClr val="181818"/>
                </a:solidFill>
                <a:latin typeface="Times New Roman"/>
                <a:cs typeface="Times New Roman"/>
              </a:rPr>
              <a:t>2020).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17" rIns="0" bIns="0" rtlCol="0">
            <a:spAutoFit/>
          </a:bodyPr>
          <a:lstStyle/>
          <a:p>
            <a:pPr marL="789305">
              <a:lnSpc>
                <a:spcPct val="100000"/>
              </a:lnSpc>
              <a:spcBef>
                <a:spcPts val="105"/>
              </a:spcBef>
            </a:pPr>
            <a:r>
              <a:rPr sz="2900" dirty="0"/>
              <a:t>An</a:t>
            </a:r>
            <a:r>
              <a:rPr sz="2900" spc="-55" dirty="0"/>
              <a:t> </a:t>
            </a:r>
            <a:r>
              <a:rPr sz="2900" dirty="0"/>
              <a:t>example</a:t>
            </a:r>
            <a:r>
              <a:rPr sz="2900" spc="-35" dirty="0"/>
              <a:t> </a:t>
            </a:r>
            <a:r>
              <a:rPr sz="2900" dirty="0"/>
              <a:t>of</a:t>
            </a:r>
            <a:r>
              <a:rPr sz="2900" spc="-35" dirty="0"/>
              <a:t> </a:t>
            </a:r>
            <a:r>
              <a:rPr sz="2900" dirty="0"/>
              <a:t>equality</a:t>
            </a:r>
            <a:r>
              <a:rPr sz="2900" spc="-65" dirty="0"/>
              <a:t> </a:t>
            </a:r>
            <a:r>
              <a:rPr sz="2900" dirty="0"/>
              <a:t>data</a:t>
            </a:r>
            <a:r>
              <a:rPr sz="2900" spc="-55" dirty="0"/>
              <a:t> </a:t>
            </a:r>
            <a:r>
              <a:rPr sz="2900" dirty="0"/>
              <a:t>by</a:t>
            </a:r>
            <a:r>
              <a:rPr sz="2900" spc="-50" dirty="0"/>
              <a:t> </a:t>
            </a:r>
            <a:r>
              <a:rPr sz="2900" dirty="0"/>
              <a:t>Unia</a:t>
            </a:r>
            <a:r>
              <a:rPr sz="2900" spc="-50" dirty="0"/>
              <a:t> </a:t>
            </a:r>
            <a:r>
              <a:rPr sz="2900" spc="-25" dirty="0"/>
              <a:t>(1)</a:t>
            </a:r>
            <a:endParaRPr sz="2900"/>
          </a:p>
        </p:txBody>
      </p:sp>
      <p:pic>
        <p:nvPicPr>
          <p:cNvPr id="4" name="object 4" descr="Cover of UNIA's socio-economic monitoring report from 2022 which includes pictures of persons with Covid masks walking on a city street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816" y="1095755"/>
            <a:ext cx="3429000" cy="484784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521200" y="1397253"/>
            <a:ext cx="6218555" cy="1873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2210" marR="1391920" indent="-52006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Socio-economic</a:t>
            </a:r>
            <a:r>
              <a:rPr sz="2400" b="1" spc="-8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Monitoring</a:t>
            </a:r>
            <a:r>
              <a:rPr sz="2400" b="1" spc="-4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9F0555"/>
                </a:solidFill>
                <a:latin typeface="Calibri"/>
                <a:cs typeface="Calibri"/>
              </a:rPr>
              <a:t>2022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Labour</a:t>
            </a:r>
            <a:r>
              <a:rPr sz="2400" b="1" spc="-4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market</a:t>
            </a:r>
            <a:r>
              <a:rPr sz="2400" b="1" spc="-4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and</a:t>
            </a:r>
            <a:r>
              <a:rPr sz="2400" b="1" spc="-3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9F0555"/>
                </a:solidFill>
                <a:latin typeface="Calibri"/>
                <a:cs typeface="Calibri"/>
              </a:rPr>
              <a:t>origin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Describes</a:t>
            </a:r>
            <a:r>
              <a:rPr sz="2400" b="1" spc="-3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inequality</a:t>
            </a:r>
            <a:r>
              <a:rPr sz="2400" b="1" spc="-3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on</a:t>
            </a:r>
            <a:r>
              <a:rPr sz="2400" b="1" spc="-3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the</a:t>
            </a:r>
            <a:r>
              <a:rPr sz="2400" b="1" spc="-1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labour</a:t>
            </a:r>
            <a:r>
              <a:rPr sz="2400" b="1" spc="-2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market</a:t>
            </a:r>
            <a:r>
              <a:rPr sz="2400" b="1" spc="-4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on</a:t>
            </a:r>
            <a:r>
              <a:rPr sz="2400" b="1" spc="-3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181818"/>
                </a:solidFill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basis</a:t>
            </a:r>
            <a:r>
              <a:rPr sz="2400" b="1" spc="-1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of</a:t>
            </a:r>
            <a:r>
              <a:rPr sz="2400" b="1" spc="-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people's</a:t>
            </a:r>
            <a:r>
              <a:rPr sz="2400" b="1" spc="-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181818"/>
                </a:solidFill>
                <a:latin typeface="Calibri"/>
                <a:cs typeface="Calibri"/>
              </a:rPr>
              <a:t>origin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17" rIns="0" bIns="0" rtlCol="0">
            <a:spAutoFit/>
          </a:bodyPr>
          <a:lstStyle/>
          <a:p>
            <a:pPr marL="789305">
              <a:lnSpc>
                <a:spcPct val="100000"/>
              </a:lnSpc>
              <a:spcBef>
                <a:spcPts val="105"/>
              </a:spcBef>
            </a:pPr>
            <a:r>
              <a:rPr sz="2900" dirty="0"/>
              <a:t>An</a:t>
            </a:r>
            <a:r>
              <a:rPr sz="2900" spc="-55" dirty="0"/>
              <a:t> </a:t>
            </a:r>
            <a:r>
              <a:rPr sz="2900" dirty="0"/>
              <a:t>example</a:t>
            </a:r>
            <a:r>
              <a:rPr sz="2900" spc="-35" dirty="0"/>
              <a:t> </a:t>
            </a:r>
            <a:r>
              <a:rPr sz="2900" dirty="0"/>
              <a:t>of</a:t>
            </a:r>
            <a:r>
              <a:rPr sz="2900" spc="-35" dirty="0"/>
              <a:t> </a:t>
            </a:r>
            <a:r>
              <a:rPr sz="2900" dirty="0"/>
              <a:t>equality</a:t>
            </a:r>
            <a:r>
              <a:rPr sz="2900" spc="-65" dirty="0"/>
              <a:t> </a:t>
            </a:r>
            <a:r>
              <a:rPr sz="2900" dirty="0"/>
              <a:t>data</a:t>
            </a:r>
            <a:r>
              <a:rPr sz="2900" spc="-55" dirty="0"/>
              <a:t> </a:t>
            </a:r>
            <a:r>
              <a:rPr sz="2900" dirty="0"/>
              <a:t>by</a:t>
            </a:r>
            <a:r>
              <a:rPr sz="2900" spc="-50" dirty="0"/>
              <a:t> </a:t>
            </a:r>
            <a:r>
              <a:rPr sz="2900" dirty="0"/>
              <a:t>Unia</a:t>
            </a:r>
            <a:r>
              <a:rPr sz="2900" spc="-50" dirty="0"/>
              <a:t> </a:t>
            </a:r>
            <a:r>
              <a:rPr sz="2900" spc="-25" dirty="0"/>
              <a:t>(2)</a:t>
            </a:r>
            <a:endParaRPr sz="2900"/>
          </a:p>
        </p:txBody>
      </p:sp>
      <p:pic>
        <p:nvPicPr>
          <p:cNvPr id="4" name="object 4" descr="Cover of UNIA's report &quot;Diversity Barometer in Education&quot; from 2018 depicting a group of young primary school students entering a classroom. At the front of this group there is a girl of African descent talking lively to a boy classmate of hers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32" y="1178052"/>
            <a:ext cx="3171444" cy="428545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758690" y="1475359"/>
            <a:ext cx="4906010" cy="152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Diversity</a:t>
            </a:r>
            <a:r>
              <a:rPr sz="2400" b="1" spc="-8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Barometer</a:t>
            </a:r>
            <a:r>
              <a:rPr sz="2400" b="1" spc="-9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Education</a:t>
            </a:r>
            <a:r>
              <a:rPr sz="2400" b="1" spc="-7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9F0555"/>
                </a:solidFill>
                <a:latin typeface="Calibri"/>
                <a:cs typeface="Calibri"/>
              </a:rPr>
              <a:t>(2018)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A</a:t>
            </a:r>
            <a:r>
              <a:rPr sz="2400" b="1" spc="-3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study</a:t>
            </a:r>
            <a:r>
              <a:rPr sz="2400" b="1" spc="-1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about</a:t>
            </a:r>
            <a:r>
              <a:rPr sz="2400" b="1" spc="-3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equal</a:t>
            </a:r>
            <a:r>
              <a:rPr sz="2400" b="1" spc="-2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opportunities</a:t>
            </a:r>
            <a:r>
              <a:rPr sz="2400" b="1" spc="-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181818"/>
                </a:solidFill>
                <a:latin typeface="Calibri"/>
                <a:cs typeface="Calibri"/>
              </a:rPr>
              <a:t>and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discrimination</a:t>
            </a:r>
            <a:r>
              <a:rPr sz="2400" b="1" spc="-3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in</a:t>
            </a:r>
            <a:r>
              <a:rPr sz="2400" b="1" spc="-3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Belgian</a:t>
            </a:r>
            <a:r>
              <a:rPr sz="2400" b="1" spc="-3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181818"/>
                </a:solidFill>
                <a:latin typeface="Calibri"/>
                <a:cs typeface="Calibri"/>
              </a:rPr>
              <a:t>education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5190">
              <a:lnSpc>
                <a:spcPct val="100000"/>
              </a:lnSpc>
              <a:spcBef>
                <a:spcPts val="105"/>
              </a:spcBef>
            </a:pPr>
            <a:r>
              <a:rPr sz="2900" dirty="0"/>
              <a:t>Uses</a:t>
            </a:r>
            <a:r>
              <a:rPr sz="2900" spc="-25" dirty="0"/>
              <a:t> </a:t>
            </a:r>
            <a:r>
              <a:rPr sz="2900" dirty="0"/>
              <a:t>of</a:t>
            </a:r>
            <a:r>
              <a:rPr sz="2900" spc="-30" dirty="0"/>
              <a:t> </a:t>
            </a:r>
            <a:r>
              <a:rPr sz="2900" dirty="0"/>
              <a:t>equality</a:t>
            </a:r>
            <a:r>
              <a:rPr sz="2900" spc="-30" dirty="0"/>
              <a:t> </a:t>
            </a:r>
            <a:r>
              <a:rPr sz="2900" spc="-10" dirty="0"/>
              <a:t>data?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1278382" y="1415692"/>
            <a:ext cx="9215120" cy="33274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9F0555"/>
                </a:solidFill>
                <a:latin typeface="Calibri"/>
                <a:cs typeface="Calibri"/>
              </a:rPr>
              <a:t>Recommendations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9F0555"/>
                </a:solidFill>
                <a:latin typeface="Calibri"/>
                <a:cs typeface="Calibri"/>
              </a:rPr>
              <a:t>Awareness</a:t>
            </a:r>
            <a:r>
              <a:rPr sz="2800" b="1" spc="-10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9F0555"/>
                </a:solidFill>
                <a:latin typeface="Calibri"/>
                <a:cs typeface="Calibri"/>
              </a:rPr>
              <a:t>raising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F0555"/>
              </a:buClr>
              <a:buFont typeface="Calibri"/>
              <a:buChar char="-"/>
            </a:pPr>
            <a:endParaRPr sz="385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9F0555"/>
                </a:solidFill>
                <a:latin typeface="Calibri"/>
                <a:cs typeface="Calibri"/>
              </a:rPr>
              <a:t>As</a:t>
            </a:r>
            <a:r>
              <a:rPr sz="2800" b="1" spc="-8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9F0555"/>
                </a:solidFill>
                <a:latin typeface="Calibri"/>
                <a:cs typeface="Calibri"/>
              </a:rPr>
              <a:t>evidence</a:t>
            </a:r>
            <a:r>
              <a:rPr sz="2800" b="1" spc="-4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9F0555"/>
                </a:solidFill>
                <a:latin typeface="Calibri"/>
                <a:cs typeface="Calibri"/>
              </a:rPr>
              <a:t>in</a:t>
            </a:r>
            <a:r>
              <a:rPr sz="2800" b="1" spc="-7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9F0555"/>
                </a:solidFill>
                <a:latin typeface="Calibri"/>
                <a:cs typeface="Calibri"/>
              </a:rPr>
              <a:t>UNIA’s</a:t>
            </a:r>
            <a:r>
              <a:rPr sz="2800" b="1" spc="-4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9F0555"/>
                </a:solidFill>
                <a:latin typeface="Calibri"/>
                <a:cs typeface="Calibri"/>
              </a:rPr>
              <a:t>non-</a:t>
            </a:r>
            <a:r>
              <a:rPr sz="2800" b="1" spc="-10" dirty="0">
                <a:solidFill>
                  <a:srgbClr val="9F0555"/>
                </a:solidFill>
                <a:latin typeface="Calibri"/>
                <a:cs typeface="Calibri"/>
              </a:rPr>
              <a:t>discrimination</a:t>
            </a:r>
            <a:r>
              <a:rPr sz="2800" b="1" spc="-6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9F0555"/>
                </a:solidFill>
                <a:latin typeface="Calibri"/>
                <a:cs typeface="Calibri"/>
              </a:rPr>
              <a:t>work?</a:t>
            </a:r>
            <a:endParaRPr sz="2800">
              <a:latin typeface="Calibri"/>
              <a:cs typeface="Calibri"/>
            </a:endParaRPr>
          </a:p>
          <a:p>
            <a:pPr marL="716280" marR="5080" indent="-342900">
              <a:lnSpc>
                <a:spcPct val="100000"/>
              </a:lnSpc>
              <a:spcBef>
                <a:spcPts val="630"/>
              </a:spcBef>
            </a:pPr>
            <a:r>
              <a:rPr sz="2400" dirty="0">
                <a:solidFill>
                  <a:srgbClr val="383743"/>
                </a:solidFill>
                <a:latin typeface="Wingdings"/>
                <a:cs typeface="Wingdings"/>
              </a:rPr>
              <a:t></a:t>
            </a:r>
            <a:r>
              <a:rPr sz="2400" spc="-265" dirty="0">
                <a:solidFill>
                  <a:srgbClr val="383743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Lack</a:t>
            </a:r>
            <a:r>
              <a:rPr sz="2400" b="1" spc="-8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of</a:t>
            </a:r>
            <a:r>
              <a:rPr sz="2400" b="1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cooperation</a:t>
            </a:r>
            <a:r>
              <a:rPr sz="2400" b="1" spc="-6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between</a:t>
            </a:r>
            <a:r>
              <a:rPr sz="2400" b="1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research</a:t>
            </a:r>
            <a:r>
              <a:rPr sz="2400" b="1" spc="-5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and</a:t>
            </a:r>
            <a:r>
              <a:rPr sz="2400" b="1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non-discrimination</a:t>
            </a:r>
            <a:r>
              <a:rPr sz="2400" b="1" spc="-3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383743"/>
                </a:solidFill>
                <a:latin typeface="Calibri"/>
                <a:cs typeface="Calibri"/>
              </a:rPr>
              <a:t>legal </a:t>
            </a:r>
            <a:r>
              <a:rPr sz="2400" b="1" spc="-20" dirty="0">
                <a:solidFill>
                  <a:srgbClr val="383743"/>
                </a:solidFill>
                <a:latin typeface="Calibri"/>
                <a:cs typeface="Calibri"/>
              </a:rPr>
              <a:t>work</a:t>
            </a:r>
            <a:endParaRPr sz="2400">
              <a:latin typeface="Calibri"/>
              <a:cs typeface="Calibri"/>
            </a:endParaRPr>
          </a:p>
          <a:p>
            <a:pPr marL="37338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solidFill>
                  <a:srgbClr val="383743"/>
                </a:solidFill>
                <a:latin typeface="Wingdings"/>
                <a:cs typeface="Wingdings"/>
              </a:rPr>
              <a:t></a:t>
            </a:r>
            <a:r>
              <a:rPr sz="2400" spc="-265" dirty="0">
                <a:solidFill>
                  <a:srgbClr val="383743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Some</a:t>
            </a:r>
            <a:r>
              <a:rPr sz="2400" b="1" spc="-5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good</a:t>
            </a:r>
            <a:r>
              <a:rPr sz="2400" b="1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or</a:t>
            </a:r>
            <a:r>
              <a:rPr sz="2400" b="1" spc="-3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83743"/>
                </a:solidFill>
                <a:latin typeface="Calibri"/>
                <a:cs typeface="Calibri"/>
              </a:rPr>
              <a:t>failed</a:t>
            </a:r>
            <a:r>
              <a:rPr sz="2400" b="1" spc="-10" dirty="0">
                <a:solidFill>
                  <a:srgbClr val="383743"/>
                </a:solidFill>
                <a:latin typeface="Calibri"/>
                <a:cs typeface="Calibri"/>
              </a:rPr>
              <a:t> practices?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4380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05"/>
              </a:spcBef>
            </a:pPr>
            <a:r>
              <a:rPr dirty="0"/>
              <a:t>Use</a:t>
            </a:r>
            <a:r>
              <a:rPr spc="-3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Equality</a:t>
            </a:r>
            <a:r>
              <a:rPr spc="-20" dirty="0"/>
              <a:t> </a:t>
            </a:r>
            <a:r>
              <a:rPr dirty="0"/>
              <a:t>Data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case</a:t>
            </a:r>
            <a:r>
              <a:rPr spc="-25" dirty="0"/>
              <a:t> </a:t>
            </a:r>
            <a:r>
              <a:rPr spc="-10" dirty="0"/>
              <a:t>handling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90599" y="1908175"/>
            <a:ext cx="8180070" cy="1271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AutoNum type="romanU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Use</a:t>
            </a:r>
            <a:r>
              <a:rPr sz="2400" spc="-3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in</a:t>
            </a:r>
            <a:r>
              <a:rPr sz="2400" spc="-3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counselling</a:t>
            </a:r>
            <a:r>
              <a:rPr sz="2400" spc="-2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process</a:t>
            </a:r>
            <a:r>
              <a:rPr sz="2400" spc="-4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and</a:t>
            </a:r>
            <a:r>
              <a:rPr sz="2400" spc="-3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9F0555"/>
                </a:solidFill>
                <a:latin typeface="Calibri"/>
                <a:cs typeface="Calibri"/>
              </a:rPr>
              <a:t>investigation</a:t>
            </a:r>
            <a:r>
              <a:rPr sz="2400" spc="-3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of</a:t>
            </a:r>
            <a:r>
              <a:rPr sz="2400" spc="-2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9F0555"/>
                </a:solidFill>
                <a:latin typeface="Calibri"/>
                <a:cs typeface="Calibri"/>
              </a:rPr>
              <a:t>complaints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romanUcPeriod"/>
            </a:pPr>
            <a:endParaRPr sz="33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romanUcPeriod"/>
              <a:tabLst>
                <a:tab pos="527685" algn="l"/>
                <a:tab pos="528320" algn="l"/>
              </a:tabLst>
            </a:pP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Collection</a:t>
            </a:r>
            <a:r>
              <a:rPr sz="2400" b="1" spc="-4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and</a:t>
            </a:r>
            <a:r>
              <a:rPr sz="2400" b="1" spc="-3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use</a:t>
            </a:r>
            <a:r>
              <a:rPr sz="2400" b="1" spc="-1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of</a:t>
            </a:r>
            <a:r>
              <a:rPr sz="2400" b="1" spc="-3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ED</a:t>
            </a:r>
            <a:r>
              <a:rPr sz="2400" b="1" spc="-3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in</a:t>
            </a:r>
            <a:r>
              <a:rPr sz="2400" b="1" spc="-3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negotiations</a:t>
            </a:r>
            <a:r>
              <a:rPr sz="2400" b="1" spc="-1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&amp;</a:t>
            </a:r>
            <a:r>
              <a:rPr sz="2400" b="1" spc="-2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strategic</a:t>
            </a:r>
            <a:r>
              <a:rPr sz="2400" b="1" spc="-2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9F0555"/>
                </a:solidFill>
                <a:latin typeface="Calibri"/>
                <a:cs typeface="Calibri"/>
              </a:rPr>
              <a:t>litigation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0599" y="3667125"/>
            <a:ext cx="3314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9F0555"/>
                </a:solidFill>
                <a:latin typeface="Calibri"/>
                <a:cs typeface="Calibri"/>
              </a:rPr>
              <a:t>III.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5964" y="3667125"/>
            <a:ext cx="35147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Use</a:t>
            </a:r>
            <a:r>
              <a:rPr sz="2400" spc="-3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of</a:t>
            </a:r>
            <a:r>
              <a:rPr sz="2400" spc="-3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ED</a:t>
            </a:r>
            <a:r>
              <a:rPr sz="2400" spc="-3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for</a:t>
            </a:r>
            <a:r>
              <a:rPr sz="2400" spc="-3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9F0555"/>
                </a:solidFill>
                <a:latin typeface="Calibri"/>
                <a:cs typeface="Calibri"/>
              </a:rPr>
              <a:t>positive</a:t>
            </a:r>
            <a:r>
              <a:rPr sz="2400" spc="-1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9F0555"/>
                </a:solidFill>
                <a:latin typeface="Calibri"/>
                <a:cs typeface="Calibri"/>
              </a:rPr>
              <a:t>action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4380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Example of the </a:t>
            </a:r>
            <a:r>
              <a:rPr lang="en-US" spc="-10" dirty="0"/>
              <a:t>use of ED in negotiations &amp; strategic litigation for a legal case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672490" y="1505839"/>
            <a:ext cx="8114665" cy="32983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Collection</a:t>
            </a:r>
            <a:r>
              <a:rPr sz="2400" b="1" spc="-3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and</a:t>
            </a:r>
            <a:r>
              <a:rPr sz="2400" b="1" spc="-3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use</a:t>
            </a:r>
            <a:r>
              <a:rPr sz="2400" b="1" spc="-1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of</a:t>
            </a:r>
            <a:r>
              <a:rPr sz="2400" b="1" u="sng" spc="-3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  <a:latin typeface="Calibri"/>
                <a:cs typeface="Calibri"/>
              </a:rPr>
              <a:t>complaints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 data</a:t>
            </a:r>
            <a:r>
              <a:rPr sz="2400" b="1" spc="-10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9F0555"/>
                </a:solidFill>
                <a:latin typeface="Calibri"/>
                <a:cs typeface="Calibri"/>
              </a:rPr>
              <a:t>in</a:t>
            </a:r>
            <a:r>
              <a:rPr sz="2400" b="1" spc="-25" dirty="0">
                <a:solidFill>
                  <a:srgbClr val="9F0555"/>
                </a:solid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  <a:latin typeface="Calibri"/>
                <a:cs typeface="Calibri"/>
              </a:rPr>
              <a:t>negotiations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0555"/>
              </a:buClr>
              <a:buFont typeface="Calibri"/>
              <a:buAutoNum type="arabicPeriod"/>
            </a:pPr>
            <a:endParaRPr sz="2950" dirty="0">
              <a:latin typeface="Calibri"/>
              <a:cs typeface="Calibri"/>
            </a:endParaRPr>
          </a:p>
          <a:p>
            <a:pPr marL="830580" lvl="1" indent="-457834">
              <a:lnSpc>
                <a:spcPct val="100000"/>
              </a:lnSpc>
              <a:buFont typeface="Arial"/>
              <a:buChar char="•"/>
              <a:tabLst>
                <a:tab pos="830580" algn="l"/>
                <a:tab pos="831215" algn="l"/>
              </a:tabLst>
            </a:pP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Case</a:t>
            </a:r>
            <a:r>
              <a:rPr sz="2000" b="1" spc="-5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of</a:t>
            </a:r>
            <a:r>
              <a:rPr sz="2000" b="1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structural</a:t>
            </a:r>
            <a:r>
              <a:rPr sz="2000" b="1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racism</a:t>
            </a:r>
            <a:r>
              <a:rPr sz="2000" b="1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at</a:t>
            </a:r>
            <a:r>
              <a:rPr sz="2000" b="1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Brussels</a:t>
            </a:r>
            <a:r>
              <a:rPr sz="2000" b="1" spc="-5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fire</a:t>
            </a:r>
            <a:r>
              <a:rPr sz="2000" b="1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83743"/>
                </a:solidFill>
                <a:latin typeface="Calibri"/>
                <a:cs typeface="Calibri"/>
              </a:rPr>
              <a:t>brigade</a:t>
            </a:r>
            <a:endParaRPr sz="2000" dirty="0">
              <a:latin typeface="Calibri"/>
              <a:cs typeface="Calibri"/>
            </a:endParaRPr>
          </a:p>
          <a:p>
            <a:pPr marL="830580" lvl="1" indent="-457834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830580" algn="l"/>
                <a:tab pos="831215" algn="l"/>
              </a:tabLst>
            </a:pP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use</a:t>
            </a:r>
            <a:r>
              <a:rPr sz="2000" b="1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of</a:t>
            </a:r>
            <a:r>
              <a:rPr sz="2000" b="1" spc="-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‘witness</a:t>
            </a:r>
            <a:r>
              <a:rPr sz="2000" b="1" spc="-1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83743"/>
                </a:solidFill>
                <a:latin typeface="Calibri"/>
                <a:cs typeface="Calibri"/>
              </a:rPr>
              <a:t>report</a:t>
            </a:r>
            <a:r>
              <a:rPr sz="2000" dirty="0">
                <a:solidFill>
                  <a:srgbClr val="383743"/>
                </a:solidFill>
                <a:latin typeface="Calibri"/>
                <a:cs typeface="Calibri"/>
              </a:rPr>
              <a:t>’ </a:t>
            </a:r>
            <a:r>
              <a:rPr sz="2000" spc="-10" dirty="0">
                <a:solidFill>
                  <a:srgbClr val="383743"/>
                </a:solidFill>
                <a:latin typeface="Calibri"/>
                <a:cs typeface="Calibri"/>
              </a:rPr>
              <a:t>(+-</a:t>
            </a:r>
            <a:r>
              <a:rPr sz="2000" spc="-25" dirty="0">
                <a:solidFill>
                  <a:srgbClr val="383743"/>
                </a:solidFill>
                <a:latin typeface="Calibri"/>
                <a:cs typeface="Calibri"/>
              </a:rPr>
              <a:t>20)</a:t>
            </a:r>
            <a:endParaRPr lang="en-US" sz="2000" spc="-25" dirty="0">
              <a:solidFill>
                <a:srgbClr val="383743"/>
              </a:solidFill>
              <a:latin typeface="Calibri"/>
              <a:cs typeface="Calibri"/>
            </a:endParaRPr>
          </a:p>
          <a:p>
            <a:pPr marL="830580" lvl="1" indent="-457834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830580" algn="l"/>
                <a:tab pos="831215" algn="l"/>
              </a:tabLst>
            </a:pPr>
            <a:r>
              <a:rPr lang="en-US" sz="2000" spc="-25" dirty="0">
                <a:solidFill>
                  <a:srgbClr val="383743"/>
                </a:solidFill>
                <a:latin typeface="Calibri"/>
                <a:cs typeface="Calibri"/>
                <a:hlinkClick r:id="rId2"/>
              </a:rPr>
              <a:t>Witness Report Electronic Link</a:t>
            </a:r>
            <a:endParaRPr sz="2000" dirty="0">
              <a:latin typeface="Calibri"/>
              <a:cs typeface="Calibri"/>
            </a:endParaRPr>
          </a:p>
          <a:p>
            <a:pPr marL="830580" lvl="1" indent="-457834">
              <a:lnSpc>
                <a:spcPct val="100000"/>
              </a:lnSpc>
              <a:buFont typeface="Arial"/>
              <a:buChar char="•"/>
              <a:tabLst>
                <a:tab pos="830580" algn="l"/>
                <a:tab pos="831215" algn="l"/>
              </a:tabLst>
            </a:pPr>
            <a:endParaRPr lang="en-US" sz="2000" b="1" spc="-10" dirty="0">
              <a:solidFill>
                <a:srgbClr val="383743"/>
              </a:solidFill>
              <a:latin typeface="Calibri"/>
              <a:cs typeface="Calibri"/>
            </a:endParaRPr>
          </a:p>
          <a:p>
            <a:pPr marL="830580" lvl="1" indent="-457834">
              <a:lnSpc>
                <a:spcPct val="100000"/>
              </a:lnSpc>
              <a:buFont typeface="Arial"/>
              <a:buChar char="•"/>
              <a:tabLst>
                <a:tab pos="830580" algn="l"/>
                <a:tab pos="831215" algn="l"/>
              </a:tabLst>
            </a:pPr>
            <a:r>
              <a:rPr sz="2000" b="1" spc="-10" dirty="0">
                <a:solidFill>
                  <a:srgbClr val="383743"/>
                </a:solidFill>
                <a:latin typeface="Calibri"/>
                <a:cs typeface="Calibri"/>
              </a:rPr>
              <a:t>Results</a:t>
            </a:r>
            <a:endParaRPr sz="2000" dirty="0">
              <a:latin typeface="Calibri"/>
              <a:cs typeface="Calibri"/>
            </a:endParaRPr>
          </a:p>
          <a:p>
            <a:pPr marL="1010285" lvl="2" indent="-457200">
              <a:lnSpc>
                <a:spcPct val="100000"/>
              </a:lnSpc>
              <a:spcBef>
                <a:spcPts val="615"/>
              </a:spcBef>
              <a:buClr>
                <a:srgbClr val="9F0555"/>
              </a:buClr>
              <a:buSzPct val="110000"/>
              <a:buFont typeface="Arial"/>
              <a:buChar char="•"/>
              <a:tabLst>
                <a:tab pos="1010285" algn="l"/>
                <a:tab pos="1010919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structural</a:t>
            </a:r>
            <a:r>
              <a:rPr sz="2000" spc="-8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reform</a:t>
            </a:r>
            <a:r>
              <a:rPr sz="2000" spc="-8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and;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010285" lvl="2" indent="-457200">
              <a:lnSpc>
                <a:spcPct val="100000"/>
              </a:lnSpc>
              <a:spcBef>
                <a:spcPts val="600"/>
              </a:spcBef>
              <a:buClr>
                <a:srgbClr val="9F0555"/>
              </a:buClr>
              <a:buSzPct val="110000"/>
              <a:buFont typeface="Arial"/>
              <a:buChar char="•"/>
              <a:tabLst>
                <a:tab pos="1010285" algn="l"/>
                <a:tab pos="1010919" algn="l"/>
              </a:tabLst>
            </a:pP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compensation</a:t>
            </a:r>
            <a:r>
              <a:rPr sz="20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for</a:t>
            </a:r>
            <a:r>
              <a:rPr sz="20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alibri"/>
                <a:cs typeface="Calibri"/>
              </a:rPr>
              <a:t>victim,</a:t>
            </a:r>
            <a:endParaRPr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2" name="object 2" descr="Cover of a report summarizing witness testimonials.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1510" y="2438400"/>
            <a:ext cx="3048000" cy="32293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132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9F0555"/>
                </a:solidFill>
              </a:rPr>
              <a:t>2.</a:t>
            </a:r>
            <a:r>
              <a:rPr sz="2800" spc="-55" dirty="0">
                <a:solidFill>
                  <a:srgbClr val="9F0555"/>
                </a:solidFill>
              </a:rPr>
              <a:t> </a:t>
            </a:r>
            <a:r>
              <a:rPr sz="2800" dirty="0">
                <a:solidFill>
                  <a:srgbClr val="9F0555"/>
                </a:solidFill>
              </a:rPr>
              <a:t>Use</a:t>
            </a:r>
            <a:r>
              <a:rPr sz="2800" spc="-50" dirty="0">
                <a:solidFill>
                  <a:srgbClr val="9F0555"/>
                </a:solidFill>
              </a:rPr>
              <a:t> </a:t>
            </a:r>
            <a:r>
              <a:rPr sz="2800" dirty="0">
                <a:solidFill>
                  <a:srgbClr val="9F0555"/>
                </a:solidFill>
              </a:rPr>
              <a:t>of</a:t>
            </a:r>
            <a:r>
              <a:rPr sz="2800" u="sng" spc="-6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 </a:t>
            </a:r>
            <a:r>
              <a:rPr sz="2800" u="sng" spc="-1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complaints</a:t>
            </a:r>
            <a:r>
              <a:rPr sz="2800" spc="-45" dirty="0">
                <a:solidFill>
                  <a:srgbClr val="9F0555"/>
                </a:solidFill>
              </a:rPr>
              <a:t> </a:t>
            </a:r>
            <a:r>
              <a:rPr sz="2800" dirty="0">
                <a:solidFill>
                  <a:srgbClr val="9F0555"/>
                </a:solidFill>
              </a:rPr>
              <a:t>data</a:t>
            </a:r>
            <a:r>
              <a:rPr sz="2800" spc="-40" dirty="0">
                <a:solidFill>
                  <a:srgbClr val="9F0555"/>
                </a:solidFill>
              </a:rPr>
              <a:t> </a:t>
            </a:r>
            <a:r>
              <a:rPr sz="2800" u="sng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in</a:t>
            </a:r>
            <a:r>
              <a:rPr sz="2800" u="sng" spc="-55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 </a:t>
            </a:r>
            <a:r>
              <a:rPr sz="2800" u="sng" spc="-2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strategic </a:t>
            </a:r>
            <a:r>
              <a:rPr sz="2800" u="sng" spc="-1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litigation</a:t>
            </a:r>
            <a:endParaRPr sz="28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4294967295"/>
          </p:nvPr>
        </p:nvSpPr>
        <p:spPr>
          <a:xfrm>
            <a:off x="609600" y="1371600"/>
            <a:ext cx="11336338" cy="4364038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Accessibility</a:t>
            </a:r>
            <a:r>
              <a:rPr spc="-65" dirty="0"/>
              <a:t> </a:t>
            </a:r>
            <a:r>
              <a:rPr dirty="0"/>
              <a:t>concerns</a:t>
            </a:r>
            <a:r>
              <a:rPr spc="-10" dirty="0"/>
              <a:t> </a:t>
            </a:r>
            <a:r>
              <a:rPr dirty="0"/>
              <a:t>public</a:t>
            </a:r>
            <a:r>
              <a:rPr spc="-35" dirty="0"/>
              <a:t> </a:t>
            </a:r>
            <a:r>
              <a:rPr spc="-10" dirty="0"/>
              <a:t>transportation</a:t>
            </a:r>
          </a:p>
          <a:p>
            <a:pPr marL="716280" lvl="1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We</a:t>
            </a:r>
            <a:r>
              <a:rPr sz="1700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lack</a:t>
            </a:r>
            <a:r>
              <a:rPr sz="1700" spc="-3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concrete</a:t>
            </a:r>
            <a:r>
              <a:rPr sz="1700" spc="-2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evidence</a:t>
            </a:r>
            <a:r>
              <a:rPr sz="1700" spc="-4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(no</a:t>
            </a:r>
            <a:r>
              <a:rPr sz="1700" spc="-3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witnesses,</a:t>
            </a:r>
            <a:r>
              <a:rPr sz="1700" spc="-5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no</a:t>
            </a:r>
            <a:r>
              <a:rPr sz="1700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acknowledgements,...)</a:t>
            </a:r>
            <a:endParaRPr sz="1700" dirty="0">
              <a:latin typeface="Calibri"/>
              <a:cs typeface="Calibri"/>
            </a:endParaRPr>
          </a:p>
          <a:p>
            <a:pPr marL="716280" lvl="1" indent="-3435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Negotiations</a:t>
            </a:r>
            <a:r>
              <a:rPr sz="1700" spc="-7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failed</a:t>
            </a:r>
            <a:endParaRPr sz="17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383743"/>
              </a:buClr>
              <a:buFont typeface="Arial"/>
              <a:buChar char="•"/>
            </a:pPr>
            <a:endParaRPr sz="18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Strategy:</a:t>
            </a:r>
            <a:r>
              <a:rPr spc="-40" dirty="0"/>
              <a:t> </a:t>
            </a:r>
            <a:r>
              <a:rPr dirty="0"/>
              <a:t>built</a:t>
            </a:r>
            <a:r>
              <a:rPr spc="-5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case</a:t>
            </a:r>
            <a:r>
              <a:rPr spc="-25" dirty="0"/>
              <a:t> </a:t>
            </a:r>
            <a:r>
              <a:rPr dirty="0"/>
              <a:t>around</a:t>
            </a:r>
            <a:r>
              <a:rPr spc="-4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amount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received</a:t>
            </a:r>
            <a:r>
              <a:rPr spc="-5" dirty="0"/>
              <a:t> </a:t>
            </a:r>
            <a:r>
              <a:rPr spc="-10" dirty="0"/>
              <a:t>complaints:</a:t>
            </a:r>
          </a:p>
          <a:p>
            <a:pPr marL="716280" lvl="1" indent="-343535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Unia</a:t>
            </a:r>
            <a:r>
              <a:rPr sz="1700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b="1" spc="-10" dirty="0">
                <a:solidFill>
                  <a:srgbClr val="181818"/>
                </a:solidFill>
                <a:latin typeface="Calibri"/>
                <a:cs typeface="Calibri"/>
              </a:rPr>
              <a:t>received</a:t>
            </a:r>
            <a:r>
              <a:rPr sz="1700" b="1" spc="-2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181818"/>
                </a:solidFill>
                <a:latin typeface="Calibri"/>
                <a:cs typeface="Calibri"/>
              </a:rPr>
              <a:t>30</a:t>
            </a:r>
            <a:r>
              <a:rPr sz="1700" b="1" spc="-1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181818"/>
                </a:solidFill>
                <a:latin typeface="Calibri"/>
                <a:cs typeface="Calibri"/>
              </a:rPr>
              <a:t>complaints</a:t>
            </a:r>
            <a:r>
              <a:rPr sz="1700" b="1" spc="-3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181818"/>
                </a:solidFill>
                <a:latin typeface="Calibri"/>
                <a:cs typeface="Calibri"/>
              </a:rPr>
              <a:t>during</a:t>
            </a:r>
            <a:r>
              <a:rPr sz="1700" b="1" spc="-10" dirty="0">
                <a:solidFill>
                  <a:srgbClr val="181818"/>
                </a:solidFill>
                <a:latin typeface="Calibri"/>
                <a:cs typeface="Calibri"/>
              </a:rPr>
              <a:t> 2016-</a:t>
            </a:r>
            <a:r>
              <a:rPr sz="1700" b="1" dirty="0">
                <a:solidFill>
                  <a:srgbClr val="181818"/>
                </a:solidFill>
                <a:latin typeface="Calibri"/>
                <a:cs typeface="Calibri"/>
              </a:rPr>
              <a:t>2020</a:t>
            </a:r>
            <a:r>
              <a:rPr sz="1700" b="1" spc="-1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related</a:t>
            </a:r>
            <a:r>
              <a:rPr sz="1700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to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a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denial</a:t>
            </a:r>
            <a:r>
              <a:rPr sz="1700" spc="-5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of</a:t>
            </a:r>
            <a:r>
              <a:rPr sz="1700" spc="-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service</a:t>
            </a:r>
            <a:r>
              <a:rPr sz="1700" spc="-2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on</a:t>
            </a:r>
            <a:r>
              <a:rPr sz="17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the</a:t>
            </a:r>
            <a:r>
              <a:rPr sz="17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grounds</a:t>
            </a:r>
            <a:r>
              <a:rPr sz="1700" spc="-4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of 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disability</a:t>
            </a:r>
            <a:endParaRPr sz="1700" dirty="0">
              <a:latin typeface="Calibri"/>
              <a:cs typeface="Calibri"/>
            </a:endParaRPr>
          </a:p>
          <a:p>
            <a:pPr marL="716280" lvl="1" indent="-3435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Federal</a:t>
            </a:r>
            <a:r>
              <a:rPr sz="1700" spc="-6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law</a:t>
            </a:r>
            <a:r>
              <a:rPr sz="17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to</a:t>
            </a:r>
            <a:r>
              <a:rPr sz="1700" spc="-1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combat</a:t>
            </a:r>
            <a:r>
              <a:rPr sz="17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certain</a:t>
            </a:r>
            <a:r>
              <a:rPr sz="1700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forms</a:t>
            </a:r>
            <a:r>
              <a:rPr sz="17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of</a:t>
            </a:r>
            <a:r>
              <a:rPr sz="1700" spc="-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discrimination</a:t>
            </a:r>
            <a:r>
              <a:rPr sz="1700" spc="-5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of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2007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(similar</a:t>
            </a:r>
            <a:r>
              <a:rPr sz="1700" spc="-5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to</a:t>
            </a:r>
            <a:r>
              <a:rPr sz="1700" spc="-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Article</a:t>
            </a:r>
            <a:r>
              <a:rPr sz="1700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36 §1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of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the</a:t>
            </a:r>
            <a:r>
              <a:rPr sz="17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Equal</a:t>
            </a:r>
            <a:r>
              <a:rPr sz="1700" spc="-6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Opportunities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 Decree)</a:t>
            </a:r>
            <a:endParaRPr sz="1700" dirty="0">
              <a:latin typeface="Calibri"/>
              <a:cs typeface="Calibri"/>
            </a:endParaRPr>
          </a:p>
          <a:p>
            <a:pPr marL="895985" marR="83820" lvl="2" indent="-342900">
              <a:lnSpc>
                <a:spcPct val="80000"/>
              </a:lnSpc>
              <a:spcBef>
                <a:spcPts val="600"/>
              </a:spcBef>
              <a:buClr>
                <a:srgbClr val="9F0555"/>
              </a:buClr>
              <a:buSzPct val="108823"/>
              <a:buFont typeface="Arial"/>
              <a:buChar char="•"/>
              <a:tabLst>
                <a:tab pos="895985" algn="l"/>
                <a:tab pos="897255" algn="l"/>
              </a:tabLst>
            </a:pP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Art.</a:t>
            </a:r>
            <a:r>
              <a:rPr sz="1700" i="1" spc="-3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28</a:t>
            </a:r>
            <a:r>
              <a:rPr sz="1700" i="1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1°</a:t>
            </a:r>
            <a:r>
              <a:rPr sz="1700" i="1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the</a:t>
            </a:r>
            <a:r>
              <a:rPr sz="1700" i="1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data</a:t>
            </a:r>
            <a:r>
              <a:rPr sz="1700" i="1" spc="-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showing</a:t>
            </a:r>
            <a:r>
              <a:rPr sz="1700" i="1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a</a:t>
            </a:r>
            <a:r>
              <a:rPr sz="1700" i="1" spc="-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particular</a:t>
            </a:r>
            <a:r>
              <a:rPr sz="1700" i="1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pattern</a:t>
            </a:r>
            <a:r>
              <a:rPr sz="1700" i="1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of unfavourable treatment</a:t>
            </a:r>
            <a:r>
              <a:rPr sz="1700" i="1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[...]</a:t>
            </a:r>
            <a:r>
              <a:rPr sz="1700" i="1" spc="-3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i="1" dirty="0">
                <a:solidFill>
                  <a:srgbClr val="575757"/>
                </a:solidFill>
                <a:latin typeface="Calibri"/>
                <a:cs typeface="Calibri"/>
              </a:rPr>
              <a:t>including</a:t>
            </a:r>
            <a:r>
              <a:rPr sz="1700" i="1" spc="-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700" b="1" i="1" dirty="0">
                <a:solidFill>
                  <a:srgbClr val="181818"/>
                </a:solidFill>
                <a:latin typeface="Calibri"/>
                <a:cs typeface="Calibri"/>
              </a:rPr>
              <a:t>several</a:t>
            </a:r>
            <a:r>
              <a:rPr sz="1700" b="1" i="1" spc="-2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b="1" i="1" dirty="0">
                <a:solidFill>
                  <a:srgbClr val="181818"/>
                </a:solidFill>
                <a:latin typeface="Calibri"/>
                <a:cs typeface="Calibri"/>
              </a:rPr>
              <a:t>disconnected</a:t>
            </a:r>
            <a:r>
              <a:rPr sz="1700" b="1" i="1" spc="-2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b="1" i="1" spc="-10" dirty="0">
                <a:solidFill>
                  <a:srgbClr val="181818"/>
                </a:solidFill>
                <a:latin typeface="Calibri"/>
                <a:cs typeface="Calibri"/>
              </a:rPr>
              <a:t>reports </a:t>
            </a:r>
            <a:r>
              <a:rPr sz="1700" b="1" i="1" dirty="0">
                <a:solidFill>
                  <a:srgbClr val="181818"/>
                </a:solidFill>
                <a:latin typeface="Calibri"/>
                <a:cs typeface="Calibri"/>
              </a:rPr>
              <a:t>made</a:t>
            </a:r>
            <a:r>
              <a:rPr sz="1700" b="1" i="1" spc="-1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b="1" i="1" dirty="0">
                <a:solidFill>
                  <a:srgbClr val="181818"/>
                </a:solidFill>
                <a:latin typeface="Calibri"/>
                <a:cs typeface="Calibri"/>
              </a:rPr>
              <a:t>to</a:t>
            </a:r>
            <a:r>
              <a:rPr sz="1700" b="1" i="1" spc="-1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b="1" i="1" dirty="0">
                <a:solidFill>
                  <a:srgbClr val="181818"/>
                </a:solidFill>
                <a:latin typeface="Calibri"/>
                <a:cs typeface="Calibri"/>
              </a:rPr>
              <a:t>the</a:t>
            </a:r>
            <a:r>
              <a:rPr sz="1700" b="1" i="1" spc="-1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b="1" i="1" dirty="0">
                <a:solidFill>
                  <a:srgbClr val="181818"/>
                </a:solidFill>
                <a:latin typeface="Calibri"/>
                <a:cs typeface="Calibri"/>
              </a:rPr>
              <a:t>Centre</a:t>
            </a:r>
            <a:r>
              <a:rPr sz="1700" b="1" i="1" spc="-1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1700" i="1" spc="-20" dirty="0">
                <a:solidFill>
                  <a:srgbClr val="575757"/>
                </a:solidFill>
                <a:latin typeface="Calibri"/>
                <a:cs typeface="Calibri"/>
              </a:rPr>
              <a:t>[...]</a:t>
            </a:r>
            <a:endParaRPr sz="1700" dirty="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25"/>
              </a:spcBef>
              <a:buClr>
                <a:srgbClr val="9F0555"/>
              </a:buClr>
              <a:buFont typeface="Arial"/>
              <a:buChar char="•"/>
            </a:pPr>
            <a:endParaRPr sz="18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Unia</a:t>
            </a:r>
            <a:r>
              <a:rPr spc="-50" dirty="0"/>
              <a:t> </a:t>
            </a:r>
            <a:r>
              <a:rPr dirty="0"/>
              <a:t>started</a:t>
            </a:r>
            <a:r>
              <a:rPr spc="-35" dirty="0"/>
              <a:t> </a:t>
            </a:r>
            <a:r>
              <a:rPr dirty="0"/>
              <a:t>a</a:t>
            </a:r>
            <a:r>
              <a:rPr spc="-40" dirty="0"/>
              <a:t> </a:t>
            </a:r>
            <a:r>
              <a:rPr dirty="0"/>
              <a:t>judicial</a:t>
            </a:r>
            <a:r>
              <a:rPr spc="-60" dirty="0"/>
              <a:t> </a:t>
            </a:r>
            <a:r>
              <a:rPr dirty="0"/>
              <a:t>procedure,</a:t>
            </a:r>
            <a:r>
              <a:rPr spc="-40" dirty="0"/>
              <a:t> </a:t>
            </a:r>
            <a:r>
              <a:rPr spc="-10" dirty="0"/>
              <a:t>challenges:</a:t>
            </a:r>
          </a:p>
          <a:p>
            <a:pPr marL="716280" lvl="1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30</a:t>
            </a:r>
            <a:r>
              <a:rPr sz="1700" spc="-2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complaints</a:t>
            </a:r>
            <a:r>
              <a:rPr sz="1700" spc="-6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on</a:t>
            </a:r>
            <a:r>
              <a:rPr sz="17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a</a:t>
            </a:r>
            <a:r>
              <a:rPr sz="1700" spc="-1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4-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year spam</a:t>
            </a:r>
            <a:r>
              <a:rPr sz="1700" spc="-4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could</a:t>
            </a:r>
            <a:r>
              <a:rPr sz="1700" spc="-3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be</a:t>
            </a:r>
            <a:r>
              <a:rPr sz="17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considered</a:t>
            </a:r>
            <a:r>
              <a:rPr sz="1700" spc="-5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‘relative’</a:t>
            </a:r>
            <a:endParaRPr sz="1700" dirty="0">
              <a:latin typeface="Calibri"/>
              <a:cs typeface="Calibri"/>
            </a:endParaRPr>
          </a:p>
          <a:p>
            <a:pPr marL="716280" lvl="1" indent="-343535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716280" algn="l"/>
                <a:tab pos="716915" algn="l"/>
              </a:tabLst>
            </a:pP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Lack</a:t>
            </a:r>
            <a:r>
              <a:rPr sz="1700" spc="-20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83743"/>
                </a:solidFill>
                <a:latin typeface="Calibri"/>
                <a:cs typeface="Calibri"/>
              </a:rPr>
              <a:t>of Belgian</a:t>
            </a:r>
            <a:r>
              <a:rPr sz="1700" spc="-25" dirty="0">
                <a:solidFill>
                  <a:srgbClr val="383743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383743"/>
                </a:solidFill>
                <a:latin typeface="Calibri"/>
                <a:cs typeface="Calibri"/>
              </a:rPr>
              <a:t>caselaw</a:t>
            </a:r>
            <a:endParaRPr sz="1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b="0" dirty="0">
                <a:solidFill>
                  <a:srgbClr val="9F0555"/>
                </a:solidFill>
                <a:latin typeface="Wingdings"/>
                <a:cs typeface="Wingdings"/>
              </a:rPr>
              <a:t></a:t>
            </a:r>
            <a:r>
              <a:rPr b="0" spc="-55" dirty="0">
                <a:solidFill>
                  <a:srgbClr val="9F0555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9F0555"/>
                </a:solidFill>
              </a:rPr>
              <a:t>tips?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84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9F0555"/>
                </a:solidFill>
              </a:rPr>
              <a:t>3.</a:t>
            </a:r>
            <a:r>
              <a:rPr spc="-30" dirty="0">
                <a:solidFill>
                  <a:srgbClr val="9F0555"/>
                </a:solidFill>
              </a:rPr>
              <a:t> </a:t>
            </a:r>
            <a:r>
              <a:rPr dirty="0">
                <a:solidFill>
                  <a:srgbClr val="9F0555"/>
                </a:solidFill>
              </a:rPr>
              <a:t>Use</a:t>
            </a:r>
            <a:r>
              <a:rPr spc="-40" dirty="0">
                <a:solidFill>
                  <a:srgbClr val="9F0555"/>
                </a:solidFill>
              </a:rPr>
              <a:t> </a:t>
            </a:r>
            <a:r>
              <a:rPr dirty="0">
                <a:solidFill>
                  <a:srgbClr val="9F0555"/>
                </a:solidFill>
              </a:rPr>
              <a:t>of</a:t>
            </a:r>
            <a:r>
              <a:rPr u="sng" spc="-4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 </a:t>
            </a:r>
            <a:r>
              <a:rPr u="sng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statistics</a:t>
            </a:r>
            <a:r>
              <a:rPr u="sng" spc="-8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 </a:t>
            </a:r>
            <a:r>
              <a:rPr u="sng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and</a:t>
            </a:r>
            <a:r>
              <a:rPr u="sng" spc="-15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 </a:t>
            </a:r>
            <a:r>
              <a:rPr u="sng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complaint</a:t>
            </a:r>
            <a:r>
              <a:rPr u="sng" spc="-35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 </a:t>
            </a:r>
            <a:r>
              <a:rPr u="sng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data</a:t>
            </a:r>
            <a:r>
              <a:rPr spc="-10" dirty="0">
                <a:solidFill>
                  <a:srgbClr val="9F0555"/>
                </a:solidFill>
              </a:rPr>
              <a:t> </a:t>
            </a:r>
            <a:r>
              <a:rPr dirty="0">
                <a:solidFill>
                  <a:srgbClr val="9F0555"/>
                </a:solidFill>
              </a:rPr>
              <a:t>in</a:t>
            </a:r>
            <a:r>
              <a:rPr spc="-30" dirty="0">
                <a:solidFill>
                  <a:srgbClr val="9F0555"/>
                </a:solidFill>
              </a:rPr>
              <a:t> </a:t>
            </a:r>
            <a:r>
              <a:rPr u="sng" spc="-1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strategic</a:t>
            </a:r>
            <a:r>
              <a:rPr u="sng" spc="-55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 </a:t>
            </a:r>
            <a:r>
              <a:rPr u="sng" spc="-10" dirty="0">
                <a:solidFill>
                  <a:srgbClr val="9F0555"/>
                </a:solidFill>
                <a:uFill>
                  <a:solidFill>
                    <a:srgbClr val="9F0555"/>
                  </a:solidFill>
                </a:uFill>
              </a:rPr>
              <a:t>litigation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6407" y="1781849"/>
            <a:ext cx="10177780" cy="39458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Headscarf</a:t>
            </a:r>
            <a:r>
              <a:rPr sz="2400" b="1" spc="-20" dirty="0">
                <a:solidFill>
                  <a:srgbClr val="181818"/>
                </a:solidFill>
                <a:latin typeface="Calibri"/>
                <a:cs typeface="Calibri"/>
              </a:rPr>
              <a:t> cases</a:t>
            </a:r>
            <a:endParaRPr sz="2400">
              <a:latin typeface="Calibri"/>
              <a:cs typeface="Calibri"/>
            </a:endParaRPr>
          </a:p>
          <a:p>
            <a:pPr marL="1004569" lvl="1" indent="-343535">
              <a:lnSpc>
                <a:spcPts val="2505"/>
              </a:lnSpc>
              <a:spcBef>
                <a:spcPts val="275"/>
              </a:spcBef>
              <a:buFont typeface="Arial"/>
              <a:buChar char="•"/>
              <a:tabLst>
                <a:tab pos="1004569" algn="l"/>
                <a:tab pos="1005205" algn="l"/>
              </a:tabLst>
            </a:pPr>
            <a:r>
              <a:rPr sz="2200" spc="-10" dirty="0">
                <a:solidFill>
                  <a:srgbClr val="3B3B3B"/>
                </a:solidFill>
                <a:latin typeface="Calibri"/>
                <a:cs typeface="Calibri"/>
              </a:rPr>
              <a:t>Statistics</a:t>
            </a:r>
            <a:r>
              <a:rPr sz="2200" spc="-60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(e.g.</a:t>
            </a:r>
            <a:r>
              <a:rPr sz="2200" spc="-6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3B3B3B"/>
                </a:solidFill>
                <a:latin typeface="Calibri"/>
                <a:cs typeface="Calibri"/>
              </a:rPr>
              <a:t>activity,</a:t>
            </a:r>
            <a:r>
              <a:rPr sz="2200" spc="-6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B3B3B"/>
                </a:solidFill>
                <a:latin typeface="Calibri"/>
                <a:cs typeface="Calibri"/>
              </a:rPr>
              <a:t>participation</a:t>
            </a:r>
            <a:r>
              <a:rPr sz="2200" spc="-9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B3B3B"/>
                </a:solidFill>
                <a:latin typeface="Calibri"/>
                <a:cs typeface="Calibri"/>
              </a:rPr>
              <a:t>rate,...)</a:t>
            </a:r>
            <a:r>
              <a:rPr sz="2200" spc="-7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reports</a:t>
            </a:r>
            <a:r>
              <a:rPr sz="2200" spc="-80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are</a:t>
            </a:r>
            <a:r>
              <a:rPr sz="2200" spc="-9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B3B3B"/>
                </a:solidFill>
                <a:latin typeface="Calibri"/>
                <a:cs typeface="Calibri"/>
              </a:rPr>
              <a:t>consequently</a:t>
            </a:r>
            <a:r>
              <a:rPr sz="2200" spc="-8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used</a:t>
            </a:r>
            <a:r>
              <a:rPr sz="2200" spc="-70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3B3B3B"/>
                </a:solidFill>
                <a:latin typeface="Calibri"/>
                <a:cs typeface="Calibri"/>
              </a:rPr>
              <a:t>to</a:t>
            </a:r>
            <a:endParaRPr sz="2200">
              <a:latin typeface="Calibri"/>
              <a:cs typeface="Calibri"/>
            </a:endParaRPr>
          </a:p>
          <a:p>
            <a:pPr marL="1004569">
              <a:lnSpc>
                <a:spcPts val="2505"/>
              </a:lnSpc>
            </a:pPr>
            <a:r>
              <a:rPr sz="2200" spc="-20" dirty="0">
                <a:solidFill>
                  <a:srgbClr val="3B3B3B"/>
                </a:solidFill>
                <a:latin typeface="Calibri"/>
                <a:cs typeface="Calibri"/>
              </a:rPr>
              <a:t>demonstrate</a:t>
            </a:r>
            <a:r>
              <a:rPr sz="2200" spc="-50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impact</a:t>
            </a:r>
            <a:r>
              <a:rPr sz="2200" spc="-6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ban</a:t>
            </a:r>
            <a:r>
              <a:rPr sz="2200" spc="-5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on</a:t>
            </a:r>
            <a:r>
              <a:rPr sz="2200" spc="-5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B3B3B"/>
                </a:solidFill>
                <a:latin typeface="Calibri"/>
                <a:cs typeface="Calibri"/>
              </a:rPr>
              <a:t>certain</a:t>
            </a:r>
            <a:r>
              <a:rPr sz="2200" spc="-6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B3B3B"/>
                </a:solidFill>
                <a:latin typeface="Calibri"/>
                <a:cs typeface="Calibri"/>
              </a:rPr>
              <a:t>vulnerable</a:t>
            </a:r>
            <a:r>
              <a:rPr sz="2200" spc="-8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B3B3B"/>
                </a:solidFill>
                <a:latin typeface="Calibri"/>
                <a:cs typeface="Calibri"/>
              </a:rPr>
              <a:t>groups;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Calibri"/>
              <a:cs typeface="Calibri"/>
            </a:endParaRPr>
          </a:p>
          <a:p>
            <a:pPr marL="354965" marR="316230" indent="-342265">
              <a:lnSpc>
                <a:spcPts val="25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35" dirty="0">
                <a:solidFill>
                  <a:srgbClr val="181818"/>
                </a:solidFill>
                <a:latin typeface="Calibri"/>
                <a:cs typeface="Calibri"/>
              </a:rPr>
              <a:t>Taken</a:t>
            </a:r>
            <a:r>
              <a:rPr sz="2400" b="1" spc="-4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up</a:t>
            </a:r>
            <a:r>
              <a:rPr sz="2400" b="1" spc="-2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by</a:t>
            </a:r>
            <a:r>
              <a:rPr sz="2400" b="1" spc="-3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the</a:t>
            </a:r>
            <a:r>
              <a:rPr sz="2400" b="1" spc="-1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judge</a:t>
            </a:r>
            <a:r>
              <a:rPr sz="2400" b="1" spc="-2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in</a:t>
            </a:r>
            <a:r>
              <a:rPr sz="2400" b="1" spc="-2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the</a:t>
            </a:r>
            <a:r>
              <a:rPr sz="2400" b="1" spc="-1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labour</a:t>
            </a:r>
            <a:r>
              <a:rPr sz="2400" b="1" spc="-2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court</a:t>
            </a:r>
            <a:r>
              <a:rPr sz="2400" b="1" spc="-4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case</a:t>
            </a:r>
            <a:r>
              <a:rPr sz="2400" b="1" spc="-2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to</a:t>
            </a:r>
            <a:r>
              <a:rPr sz="2400" b="1" spc="-2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support</a:t>
            </a:r>
            <a:r>
              <a:rPr sz="2400" b="1" spc="-1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the</a:t>
            </a:r>
            <a:r>
              <a:rPr sz="2400" b="1" spc="-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181818"/>
                </a:solidFill>
                <a:latin typeface="Calibri"/>
                <a:cs typeface="Calibri"/>
              </a:rPr>
              <a:t>intersectional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nature</a:t>
            </a:r>
            <a:r>
              <a:rPr sz="2400" b="1" spc="-2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of</a:t>
            </a:r>
            <a:r>
              <a:rPr sz="2400" b="1" spc="-40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81818"/>
                </a:solidFill>
                <a:latin typeface="Calibri"/>
                <a:cs typeface="Calibri"/>
              </a:rPr>
              <a:t>the</a:t>
            </a:r>
            <a:r>
              <a:rPr sz="2400" b="1" spc="-1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181818"/>
                </a:solidFill>
                <a:latin typeface="Calibri"/>
                <a:cs typeface="Calibri"/>
              </a:rPr>
              <a:t>discrimination</a:t>
            </a:r>
            <a:endParaRPr sz="2400">
              <a:latin typeface="Calibri"/>
              <a:cs typeface="Calibri"/>
            </a:endParaRPr>
          </a:p>
          <a:p>
            <a:pPr marL="1004569" lvl="1" indent="-3435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1004569" algn="l"/>
                <a:tab pos="1005205" algn="l"/>
              </a:tabLst>
            </a:pP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EB</a:t>
            </a:r>
            <a:r>
              <a:rPr sz="1800" spc="-15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10101"/>
                </a:solidFill>
                <a:latin typeface="Calibri"/>
                <a:cs typeface="Calibri"/>
              </a:rPr>
              <a:t>statistics (Unia)</a:t>
            </a:r>
            <a:endParaRPr sz="1800">
              <a:latin typeface="Calibri"/>
              <a:cs typeface="Calibri"/>
            </a:endParaRPr>
          </a:p>
          <a:p>
            <a:pPr marL="1826260" marR="73025" lvl="2" indent="-342900">
              <a:lnSpc>
                <a:spcPct val="90300"/>
              </a:lnSpc>
              <a:spcBef>
                <a:spcPts val="425"/>
              </a:spcBef>
              <a:buFont typeface="Arial"/>
              <a:buChar char="•"/>
              <a:tabLst>
                <a:tab pos="1826260" algn="l"/>
                <a:tab pos="1826895" algn="l"/>
              </a:tabLst>
            </a:pP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“cases</a:t>
            </a:r>
            <a:r>
              <a:rPr sz="1800" spc="-4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handled</a:t>
            </a: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by</a:t>
            </a:r>
            <a:r>
              <a:rPr sz="18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Unia</a:t>
            </a: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from</a:t>
            </a:r>
            <a:r>
              <a:rPr sz="1800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2017</a:t>
            </a:r>
            <a:r>
              <a:rPr sz="18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to</a:t>
            </a:r>
            <a:r>
              <a:rPr sz="1800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2020</a:t>
            </a:r>
            <a:r>
              <a:rPr sz="1800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concerning</a:t>
            </a:r>
            <a:r>
              <a:rPr sz="180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the</a:t>
            </a:r>
            <a:r>
              <a:rPr sz="18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prohibition of</a:t>
            </a:r>
            <a:r>
              <a:rPr sz="1800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the</a:t>
            </a: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wearing</a:t>
            </a:r>
            <a:r>
              <a:rPr sz="1800" spc="-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religious</a:t>
            </a:r>
            <a:r>
              <a:rPr sz="1800" spc="-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symbols</a:t>
            </a:r>
            <a:r>
              <a:rPr sz="18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in</a:t>
            </a: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the</a:t>
            </a:r>
            <a:r>
              <a:rPr sz="18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workplace</a:t>
            </a:r>
            <a:r>
              <a:rPr sz="180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concern</a:t>
            </a:r>
            <a:r>
              <a:rPr sz="180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95%</a:t>
            </a: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of</a:t>
            </a:r>
            <a:r>
              <a:rPr sz="1800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the Islamic</a:t>
            </a:r>
            <a:r>
              <a:rPr sz="1800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headscarf</a:t>
            </a:r>
            <a:r>
              <a:rPr sz="1800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75757"/>
                </a:solidFill>
                <a:latin typeface="Calibri"/>
                <a:cs typeface="Calibri"/>
              </a:rPr>
              <a:t>and</a:t>
            </a:r>
            <a:r>
              <a:rPr sz="1800" spc="-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therefore</a:t>
            </a:r>
            <a:r>
              <a:rPr sz="18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Calibri"/>
                <a:cs typeface="Calibri"/>
              </a:rPr>
              <a:t>of </a:t>
            </a:r>
            <a:r>
              <a:rPr sz="1800" spc="-10" dirty="0">
                <a:solidFill>
                  <a:srgbClr val="575757"/>
                </a:solidFill>
                <a:latin typeface="Calibri"/>
                <a:cs typeface="Calibri"/>
              </a:rPr>
              <a:t>women”</a:t>
            </a:r>
            <a:endParaRPr sz="1800">
              <a:latin typeface="Calibri"/>
              <a:cs typeface="Calibri"/>
            </a:endParaRPr>
          </a:p>
          <a:p>
            <a:pPr marL="1004569" lvl="1" indent="-3435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1004569" algn="l"/>
                <a:tab pos="1005205" algn="l"/>
              </a:tabLst>
            </a:pP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Statistics</a:t>
            </a:r>
            <a:r>
              <a:rPr sz="1800" spc="-40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of</a:t>
            </a:r>
            <a:r>
              <a:rPr sz="1800" spc="-35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public</a:t>
            </a:r>
            <a:r>
              <a:rPr sz="1800" spc="-15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employment</a:t>
            </a:r>
            <a:r>
              <a:rPr sz="1800" spc="-30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agency</a:t>
            </a:r>
            <a:r>
              <a:rPr sz="1800" spc="-15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10101"/>
                </a:solidFill>
                <a:latin typeface="Calibri"/>
                <a:cs typeface="Calibri"/>
              </a:rPr>
              <a:t>(Actiris)</a:t>
            </a:r>
            <a:endParaRPr sz="1800">
              <a:latin typeface="Calibri"/>
              <a:cs typeface="Calibri"/>
            </a:endParaRPr>
          </a:p>
          <a:p>
            <a:pPr marL="1004569" lvl="1" indent="-3435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1004569" algn="l"/>
                <a:tab pos="1005205" algn="l"/>
              </a:tabLst>
            </a:pP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Reports</a:t>
            </a:r>
            <a:r>
              <a:rPr sz="1800" spc="-20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of</a:t>
            </a:r>
            <a:r>
              <a:rPr sz="1800" spc="-30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CSO</a:t>
            </a:r>
            <a:r>
              <a:rPr sz="1800" spc="-25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0101"/>
                </a:solidFill>
                <a:latin typeface="Calibri"/>
                <a:cs typeface="Calibri"/>
              </a:rPr>
              <a:t>(Amnesty</a:t>
            </a:r>
            <a:r>
              <a:rPr sz="1800" spc="-25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10101"/>
                </a:solidFill>
                <a:latin typeface="Calibri"/>
                <a:cs typeface="Calibri"/>
              </a:rPr>
              <a:t>International)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 descr="Labour Tribunal of Brussels 3rd of May 2021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6557" y="5468159"/>
            <a:ext cx="5142912" cy="475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7" ma:contentTypeDescription="Create a new document." ma:contentTypeScope="" ma:versionID="1016ac3b5daa0d1bb70761a6c57a042e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e8bea6249a1289fc437d78fd6bb227c6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bf4851-1fe8-4378-a6d9-5967d98f316b" xsi:nil="true"/>
    <lcf76f155ced4ddcb4097134ff3c332f xmlns="5dcaf206-b009-4658-99e1-4d638e44d8f5">
      <Terms xmlns="http://schemas.microsoft.com/office/infopath/2007/PartnerControls"/>
    </lcf76f155ced4ddcb4097134ff3c332f>
    <URL xmlns="5dcaf206-b009-4658-99e1-4d638e44d8f5">
      <Url xsi:nil="true"/>
      <Description xsi:nil="true"/>
    </URL>
  </documentManagement>
</p:properties>
</file>

<file path=customXml/itemProps1.xml><?xml version="1.0" encoding="utf-8"?>
<ds:datastoreItem xmlns:ds="http://schemas.openxmlformats.org/officeDocument/2006/customXml" ds:itemID="{44184C15-5D4D-4701-8BAA-8C08BDA1E7D9}"/>
</file>

<file path=customXml/itemProps2.xml><?xml version="1.0" encoding="utf-8"?>
<ds:datastoreItem xmlns:ds="http://schemas.openxmlformats.org/officeDocument/2006/customXml" ds:itemID="{C5909508-2115-43FF-9ED5-3CC35BEBEA81}"/>
</file>

<file path=customXml/itemProps3.xml><?xml version="1.0" encoding="utf-8"?>
<ds:datastoreItem xmlns:ds="http://schemas.openxmlformats.org/officeDocument/2006/customXml" ds:itemID="{65681ECC-EF03-4662-B6E8-B1B3E20A5A1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569</Words>
  <Application>Microsoft Office PowerPoint</Application>
  <PresentationFormat>Widescreen</PresentationFormat>
  <Paragraphs>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Use of Equality Data in the Work of Unia - Interfederal Centre for Equal Opportunities </vt:lpstr>
      <vt:lpstr>Project ‘Improving Equality Data Collection in Belgium’</vt:lpstr>
      <vt:lpstr>An example of equality data by Unia (1)</vt:lpstr>
      <vt:lpstr>An example of equality data by Unia (2)</vt:lpstr>
      <vt:lpstr>Uses of equality data?</vt:lpstr>
      <vt:lpstr>Use of Equality Data in case handling</vt:lpstr>
      <vt:lpstr>Example of the use of ED in negotiations &amp; strategic litigation for a legal case</vt:lpstr>
      <vt:lpstr>2. Use of complaints data in strategic litigation</vt:lpstr>
      <vt:lpstr>3. Use of statistics and complaint data in strategic litigation</vt:lpstr>
      <vt:lpstr>“Take aways” use of Equality Data in case handling</vt:lpstr>
      <vt:lpstr>Data on (in)equality &amp; discrimination in Belgium  Datahub Equality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 data  Données égalité</dc:title>
  <dc:creator>Louise Callier;Michelle.Duhen@just.fgov.be</dc:creator>
  <cp:lastModifiedBy>Milla Vidina</cp:lastModifiedBy>
  <cp:revision>1</cp:revision>
  <dcterms:created xsi:type="dcterms:W3CDTF">2022-11-16T06:57:47Z</dcterms:created>
  <dcterms:modified xsi:type="dcterms:W3CDTF">2022-11-16T07:54:10Z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2022-11-16T00:00:00Z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0x01010008820D3E3E695243A18602BCD7DE657A</vt:lpwstr>
  </property>
</Properties>
</file>