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2" r:id="rId3"/>
    <p:sldId id="351" r:id="rId4"/>
    <p:sldId id="352" r:id="rId5"/>
    <p:sldId id="348" r:id="rId6"/>
    <p:sldId id="349" r:id="rId7"/>
    <p:sldId id="293" r:id="rId8"/>
    <p:sldId id="353" r:id="rId9"/>
    <p:sldId id="354" r:id="rId10"/>
    <p:sldId id="297" r:id="rId11"/>
    <p:sldId id="347" r:id="rId12"/>
  </p:sldIdLst>
  <p:sldSz cx="12192000" cy="6858000"/>
  <p:notesSz cx="6735763" cy="98663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CECE8"/>
    <a:srgbClr val="FF0000"/>
    <a:srgbClr val="F8D7CD"/>
    <a:srgbClr val="4A5C65"/>
    <a:srgbClr val="FFCCCC"/>
    <a:srgbClr val="FF5050"/>
    <a:srgbClr val="99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Destaqu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724" autoAdjust="0"/>
  </p:normalViewPr>
  <p:slideViewPr>
    <p:cSldViewPr snapToGrid="0">
      <p:cViewPr varScale="1">
        <p:scale>
          <a:sx n="78" d="100"/>
          <a:sy n="78" d="100"/>
        </p:scale>
        <p:origin x="806" y="17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7B834-5500-46A9-9CA6-13641126F397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06683-4964-4C80-94E8-918F041820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291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360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47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84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36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4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81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73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671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836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188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01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808A-3BFF-4269-A3FB-006C93292AFA}" type="datetimeFigureOut">
              <a:rPr lang="pt-PT" smtClean="0"/>
              <a:t>17/05/2022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6776-0AA0-4EA0-B53C-6CA877C2CD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22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09796"/>
            <a:ext cx="12192000" cy="12273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cap="all" dirty="0">
                <a:solidFill>
                  <a:srgbClr val="FF0066"/>
                </a:solidFill>
              </a:rPr>
              <a:t>CONFERENCE: </a:t>
            </a:r>
            <a:br>
              <a:rPr lang="en-US" sz="3600" b="1" cap="all" dirty="0">
                <a:solidFill>
                  <a:srgbClr val="FF0066"/>
                </a:solidFill>
              </a:rPr>
            </a:br>
            <a:r>
              <a:rPr lang="en-US" sz="3600" b="1" cap="all" dirty="0">
                <a:solidFill>
                  <a:srgbClr val="FF0066"/>
                </a:solidFill>
              </a:rPr>
              <a:t>EQUALITY BODIES SUPPORTING EQUALITY PLANNING</a:t>
            </a:r>
            <a:endParaRPr lang="pt-PT" sz="3600" cap="all" dirty="0">
              <a:solidFill>
                <a:srgbClr val="FF0066"/>
              </a:solidFill>
            </a:endParaRPr>
          </a:p>
        </p:txBody>
      </p:sp>
      <p:sp>
        <p:nvSpPr>
          <p:cNvPr id="3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33825"/>
            <a:ext cx="12192000" cy="51825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pt-PT" sz="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78208" y="5992592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Dália Paulo                                                                       </a:t>
            </a:r>
            <a:r>
              <a:rPr lang="pt-PT" sz="2000" b="1" dirty="0" err="1">
                <a:solidFill>
                  <a:schemeClr val="bg1"/>
                </a:solidFill>
              </a:rPr>
              <a:t>May</a:t>
            </a:r>
            <a:r>
              <a:rPr lang="pt-PT" sz="2000" b="1" dirty="0">
                <a:solidFill>
                  <a:schemeClr val="bg1"/>
                </a:solidFill>
              </a:rPr>
              <a:t> 19, 2022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A1553A-B619-47B7-9F6D-D513DA63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15" y="2513012"/>
            <a:ext cx="2416629" cy="138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F586B57-FEC3-4E6B-913B-B55A070A1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57" y="2537764"/>
            <a:ext cx="2410718" cy="13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92F4084-91E0-4919-984E-37D37840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84" y="3892804"/>
            <a:ext cx="2429134" cy="138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804"/>
            <a:ext cx="2429134" cy="137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42" y="3887783"/>
            <a:ext cx="2429134" cy="13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34" y="3892804"/>
            <a:ext cx="1577708" cy="13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C101028-353A-4310-ACEB-36E56167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CECE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1799" y="2506013"/>
            <a:ext cx="1260111" cy="1381770"/>
          </a:xfrm>
          <a:prstGeom prst="rect">
            <a:avLst/>
          </a:prstGeom>
          <a:solidFill>
            <a:schemeClr val="bg1">
              <a:alpha val="6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27" name="Image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CECE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70049" y="2506012"/>
            <a:ext cx="2031597" cy="1384811"/>
          </a:xfrm>
          <a:prstGeom prst="rect">
            <a:avLst/>
          </a:prstGeom>
        </p:spPr>
      </p:pic>
      <p:pic>
        <p:nvPicPr>
          <p:cNvPr id="28" name="Image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CECE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0162" y="3887783"/>
            <a:ext cx="1761838" cy="1388932"/>
          </a:xfrm>
          <a:prstGeom prst="rect">
            <a:avLst/>
          </a:prstGeom>
        </p:spPr>
      </p:pic>
      <p:pic>
        <p:nvPicPr>
          <p:cNvPr id="29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76" y="3891268"/>
            <a:ext cx="1577708" cy="13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7764"/>
            <a:ext cx="2008873" cy="13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FCEC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66" y="2504031"/>
            <a:ext cx="2429134" cy="1385457"/>
          </a:xfrm>
          <a:prstGeom prst="rect">
            <a:avLst/>
          </a:prstGeom>
        </p:spPr>
      </p:pic>
      <p:pic>
        <p:nvPicPr>
          <p:cNvPr id="21" name="Image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1AA28E3-D38B-49CC-9127-A7E619C73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0"/>
            <a:ext cx="5859780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025F5-E697-A708-1A9E-1A68B17A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BE" dirty="0"/>
              <a:t>Employee feedback quotes</a:t>
            </a:r>
          </a:p>
        </p:txBody>
      </p:sp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2938"/>
              </p:ext>
            </p:extLst>
          </p:nvPr>
        </p:nvGraphicFramePr>
        <p:xfrm>
          <a:off x="7268695" y="1103567"/>
          <a:ext cx="4844405" cy="486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405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4866157">
                <a:tc>
                  <a:txBody>
                    <a:bodyPr/>
                    <a:lstStyle/>
                    <a:p>
                      <a:pPr algn="ctr"/>
                      <a:r>
                        <a:rPr lang="pt-PT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Congratulations on the launch of the Work, Family  and Personal Life Balance Management System. It already has a great number of measures, all of them positive, and more are expected in order to increase the range of offers</a:t>
                      </a:r>
                      <a:r>
                        <a:rPr lang="pt-PT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pPr algn="ctr"/>
                      <a:endParaRPr lang="pt-PT" sz="1400" b="1" i="1" u="none" strike="noStrike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Congratulations on the innovative approach of implementing these measures that help promote better job satisfaction</a:t>
                      </a:r>
                      <a:r>
                        <a:rPr lang="pt-PT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pPr algn="ctr"/>
                      <a:endParaRPr lang="pt-PT" sz="1400" b="1" i="1" u="none" strike="noStrike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My deepest thanks to all those who work to ensure that these measures reach us employees</a:t>
                      </a:r>
                      <a:r>
                        <a:rPr lang="pt-PT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 asset that motivates us even more in our daily work in this City Council</a:t>
                      </a:r>
                      <a:r>
                        <a:rPr lang="pt-PT" sz="1400" b="1" i="1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pPr algn="ctr"/>
                      <a:endParaRPr lang="pt-PT" sz="1400" b="1" i="1" u="none" strike="noStrike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400" b="1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Employees</a:t>
                      </a:r>
                      <a:r>
                        <a:rPr lang="pt-PT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1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r>
                        <a:rPr lang="pt-PT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1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pt-PT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1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Work, Family  and Personal Life Balance Management System</a:t>
                      </a:r>
                      <a:r>
                        <a:rPr lang="pt-PT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1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Questionnaire</a:t>
                      </a:r>
                      <a:r>
                        <a:rPr lang="pt-PT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– 2021)</a:t>
                      </a:r>
                    </a:p>
                    <a:p>
                      <a:endParaRPr lang="pt-PT" sz="3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18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40" name="Image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41" name="Image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pic>
        <p:nvPicPr>
          <p:cNvPr id="7" name="Marcador de Posição da Imagem 11">
            <a:extLst>
              <a:ext uri="{FF2B5EF4-FFF2-40B4-BE49-F238E27FC236}">
                <a16:creationId xmlns:a16="http://schemas.microsoft.com/office/drawing/2014/main" id="{AA8A1CBA-9BB5-2246-9F4B-98EAD7C90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3568"/>
            <a:ext cx="7268696" cy="4892283"/>
          </a:xfrm>
          <a:prstGeom prst="rect">
            <a:avLst/>
          </a:prstGeom>
        </p:spPr>
      </p:pic>
      <p:sp>
        <p:nvSpPr>
          <p:cNvPr id="8" name="Fluxograma: Conexã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10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0" name="CaixaDeTexto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4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  <p:sp>
        <p:nvSpPr>
          <p:cNvPr id="18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  <a:p>
            <a:r>
              <a:rPr lang="pt-PT" sz="1200" b="1" dirty="0">
                <a:solidFill>
                  <a:schemeClr val="bg1"/>
                </a:solidFill>
              </a:rPr>
              <a:t>     </a:t>
            </a:r>
          </a:p>
        </p:txBody>
      </p:sp>
      <p:pic>
        <p:nvPicPr>
          <p:cNvPr id="40" name="Image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41" name="Image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5BFDC-06A3-9E67-59DF-4C85EC4A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BE" dirty="0"/>
              <a:t>Thank you </a:t>
            </a:r>
          </a:p>
        </p:txBody>
      </p:sp>
      <p:graphicFrame>
        <p:nvGraphicFramePr>
          <p:cNvPr id="44" name="Tabela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12704"/>
              </p:ext>
            </p:extLst>
          </p:nvPr>
        </p:nvGraphicFramePr>
        <p:xfrm>
          <a:off x="7268695" y="1103567"/>
          <a:ext cx="4844405" cy="486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405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4866157">
                <a:tc>
                  <a:txBody>
                    <a:bodyPr/>
                    <a:lstStyle/>
                    <a:p>
                      <a:pPr algn="ctr"/>
                      <a:r>
                        <a:rPr lang="pt-PT" sz="3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Thank</a:t>
                      </a:r>
                      <a:r>
                        <a:rPr lang="pt-PT" sz="3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3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you</a:t>
                      </a:r>
                      <a:r>
                        <a:rPr lang="pt-PT" sz="3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! </a:t>
                      </a:r>
                      <a:r>
                        <a:rPr lang="pt-PT" sz="3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pt-PT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pic>
        <p:nvPicPr>
          <p:cNvPr id="7" name="Marcador de Posição da Imagem 11">
            <a:extLst>
              <a:ext uri="{FF2B5EF4-FFF2-40B4-BE49-F238E27FC236}">
                <a16:creationId xmlns:a16="http://schemas.microsoft.com/office/drawing/2014/main" id="{AA8A1CBA-9BB5-2246-9F4B-98EAD7C90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3568"/>
            <a:ext cx="7268696" cy="4892283"/>
          </a:xfrm>
          <a:prstGeom prst="rect">
            <a:avLst/>
          </a:prstGeom>
        </p:spPr>
      </p:pic>
      <p:sp>
        <p:nvSpPr>
          <p:cNvPr id="8" name="Fluxograma: Conexã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11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0" name="CaixaDeTexto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7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ela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71200"/>
              </p:ext>
            </p:extLst>
          </p:nvPr>
        </p:nvGraphicFramePr>
        <p:xfrm>
          <a:off x="2511892" y="96534"/>
          <a:ext cx="96801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108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993972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Loulé City Council</a:t>
                      </a:r>
                    </a:p>
                    <a:p>
                      <a:pPr marL="914400" lvl="1" indent="-457200">
                        <a:buFont typeface="+mj-lt"/>
                        <a:buAutoNum type="alphaLcPeriod"/>
                      </a:pP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Employees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608357-673E-3422-BB07-7214A9D3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/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Loulé City Council</a:t>
            </a:r>
            <a:br>
              <a:rPr lang="pt-PT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PT" sz="5400" dirty="0">
                <a:solidFill>
                  <a:schemeClr val="bg1">
                    <a:lumMod val="50000"/>
                  </a:schemeClr>
                </a:solidFill>
              </a:rPr>
              <a:t>Employees</a:t>
            </a:r>
            <a:br>
              <a:rPr lang="pt-PT" sz="5400" dirty="0">
                <a:solidFill>
                  <a:schemeClr val="bg1">
                    <a:lumMod val="50000"/>
                  </a:schemeClr>
                </a:solidFill>
              </a:rPr>
            </a:br>
            <a:endParaRPr lang="en-BE" dirty="0"/>
          </a:p>
        </p:txBody>
      </p:sp>
      <p:sp>
        <p:nvSpPr>
          <p:cNvPr id="18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40" name="Image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41" name="Image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pic>
        <p:nvPicPr>
          <p:cNvPr id="2" name="Imagem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613194" y="1404436"/>
            <a:ext cx="796586" cy="1913449"/>
          </a:xfrm>
          <a:prstGeom prst="rect">
            <a:avLst/>
          </a:prstGeom>
        </p:spPr>
      </p:pic>
      <p:pic>
        <p:nvPicPr>
          <p:cNvPr id="3" name="Image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532564" y="1373329"/>
            <a:ext cx="987144" cy="194960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67242" y="1428871"/>
            <a:ext cx="9365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2.000 </a:t>
            </a:r>
            <a:r>
              <a:rPr lang="pt-PT" sz="2000" b="1" dirty="0" err="1">
                <a:solidFill>
                  <a:srgbClr val="FF0066"/>
                </a:solidFill>
              </a:rPr>
              <a:t>employees</a:t>
            </a:r>
            <a:r>
              <a:rPr lang="pt-PT" sz="2000" b="1" dirty="0">
                <a:solidFill>
                  <a:srgbClr val="FF0066"/>
                </a:solidFill>
              </a:rPr>
              <a:t> </a:t>
            </a:r>
            <a:r>
              <a:rPr lang="pt-PT" sz="2000" b="1" dirty="0" err="1">
                <a:solidFill>
                  <a:srgbClr val="FF0066"/>
                </a:solidFill>
              </a:rPr>
              <a:t>on</a:t>
            </a:r>
            <a:r>
              <a:rPr lang="pt-PT" sz="2000" b="1" dirty="0">
                <a:solidFill>
                  <a:srgbClr val="FF0066"/>
                </a:solidFill>
              </a:rPr>
              <a:t> </a:t>
            </a:r>
            <a:r>
              <a:rPr lang="pt-PT" sz="2000" b="1" dirty="0" err="1">
                <a:solidFill>
                  <a:srgbClr val="FF0066"/>
                </a:solidFill>
              </a:rPr>
              <a:t>December</a:t>
            </a:r>
            <a:r>
              <a:rPr lang="pt-PT" sz="2000" b="1" dirty="0">
                <a:solidFill>
                  <a:srgbClr val="FF0066"/>
                </a:solidFill>
              </a:rPr>
              <a:t> 31, 2021</a:t>
            </a:r>
          </a:p>
          <a:p>
            <a:pPr lvl="1" algn="just">
              <a:lnSpc>
                <a:spcPct val="150000"/>
              </a:lnSpc>
            </a:pPr>
            <a:endParaRPr lang="pt-PT" sz="2000" b="1" dirty="0">
              <a:solidFill>
                <a:srgbClr val="FF0066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740 </a:t>
            </a:r>
            <a:r>
              <a:rPr lang="pt-PT" sz="2000" b="1" dirty="0" err="1">
                <a:solidFill>
                  <a:srgbClr val="FF0066"/>
                </a:solidFill>
              </a:rPr>
              <a:t>men</a:t>
            </a:r>
            <a:endParaRPr lang="pt-PT" sz="2000" b="1" dirty="0">
              <a:solidFill>
                <a:srgbClr val="FF0066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1.260 </a:t>
            </a:r>
            <a:r>
              <a:rPr lang="pt-PT" sz="2000" b="1" dirty="0" err="1">
                <a:solidFill>
                  <a:srgbClr val="FF0066"/>
                </a:solidFill>
              </a:rPr>
              <a:t>women</a:t>
            </a:r>
            <a:r>
              <a:rPr lang="pt-PT" sz="2000" b="1" dirty="0">
                <a:solidFill>
                  <a:srgbClr val="FF0066"/>
                </a:solidFill>
              </a:rPr>
              <a:t> </a:t>
            </a:r>
          </a:p>
          <a:p>
            <a:pPr lvl="1" algn="just">
              <a:lnSpc>
                <a:spcPct val="150000"/>
              </a:lnSpc>
            </a:pPr>
            <a:endParaRPr lang="pt-PT" sz="2000" b="1" dirty="0">
              <a:solidFill>
                <a:srgbClr val="FF0066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63% </a:t>
            </a:r>
            <a:r>
              <a:rPr lang="en-US" sz="2000" b="1" dirty="0">
                <a:solidFill>
                  <a:srgbClr val="FF0066"/>
                </a:solidFill>
              </a:rPr>
              <a:t>of women out of the total number of employees</a:t>
            </a:r>
            <a:endParaRPr lang="pt-PT" sz="1500" dirty="0">
              <a:solidFill>
                <a:srgbClr val="FF0066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490447" y="1856020"/>
            <a:ext cx="104475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BE" sz="2000" b="1" dirty="0">
                <a:solidFill>
                  <a:srgbClr val="FF0066"/>
                </a:solidFill>
              </a:rPr>
              <a:t>Men: </a:t>
            </a:r>
            <a:r>
              <a:rPr lang="pt-PT" sz="2000" b="1" dirty="0">
                <a:solidFill>
                  <a:srgbClr val="FF0066"/>
                </a:solidFill>
              </a:rPr>
              <a:t>37%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503757" y="1856020"/>
            <a:ext cx="113496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BE" sz="2000" b="1" dirty="0">
                <a:solidFill>
                  <a:srgbClr val="FF0066"/>
                </a:solidFill>
              </a:rPr>
              <a:t>Women: </a:t>
            </a:r>
            <a:r>
              <a:rPr lang="pt-PT" sz="2000" b="1" dirty="0">
                <a:solidFill>
                  <a:srgbClr val="FF0066"/>
                </a:solidFill>
              </a:rPr>
              <a:t>63%</a:t>
            </a:r>
          </a:p>
        </p:txBody>
      </p:sp>
      <p:sp>
        <p:nvSpPr>
          <p:cNvPr id="23" name="Fluxograma: Conexão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2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4" name="CaixaDeTexto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15" name="Image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39FB-356E-0D90-823F-EBD8DAD3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514350" indent="-514350">
              <a:lnSpc>
                <a:spcPct val="100000"/>
              </a:lnSpc>
            </a:pPr>
            <a:r>
              <a:rPr lang="pt-PT" sz="6600" dirty="0">
                <a:solidFill>
                  <a:schemeClr val="bg1">
                    <a:lumMod val="50000"/>
                  </a:schemeClr>
                </a:solidFill>
              </a:rPr>
              <a:t>Loulé City Council</a:t>
            </a:r>
            <a:br>
              <a:rPr lang="pt-PT" sz="6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b.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Work, Family  and Personal Life Balance Management System</a:t>
            </a:r>
            <a:endParaRPr lang="pt-PT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4" name="Tabela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71869"/>
              </p:ext>
            </p:extLst>
          </p:nvPr>
        </p:nvGraphicFramePr>
        <p:xfrm>
          <a:off x="2511892" y="-125517"/>
          <a:ext cx="968010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108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993972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0000"/>
                        </a:lnSpc>
                        <a:buAutoNum type="arabicPeriod"/>
                      </a:pP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Loulé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City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Council</a:t>
                      </a:r>
                      <a:endParaRPr lang="pt-PT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514800" lvl="0" algn="just">
                        <a:lnSpc>
                          <a:spcPct val="100000"/>
                        </a:lnSpc>
                      </a:pP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b. </a:t>
                      </a: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Work, Family  and Personal Life Balance Management System</a:t>
                      </a:r>
                      <a:endParaRPr lang="pt-PT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48340" y="1405105"/>
            <a:ext cx="11430372" cy="387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b="1" dirty="0">
                <a:solidFill>
                  <a:srgbClr val="FF0066"/>
                </a:solidFill>
              </a:rPr>
              <a:t>2019 </a:t>
            </a:r>
            <a:r>
              <a:rPr lang="pt-PT" sz="2600" b="1" dirty="0"/>
              <a:t>- </a:t>
            </a:r>
            <a:r>
              <a:rPr lang="pt-PT" sz="2800" b="1" dirty="0" err="1"/>
              <a:t>Employee</a:t>
            </a:r>
            <a:r>
              <a:rPr lang="pt-PT" sz="2800" b="1" dirty="0"/>
              <a:t> </a:t>
            </a:r>
            <a:r>
              <a:rPr lang="pt-PT" sz="2800" b="1" dirty="0" err="1"/>
              <a:t>Wellness</a:t>
            </a:r>
            <a:r>
              <a:rPr lang="pt-PT" sz="2800" b="1" dirty="0"/>
              <a:t> </a:t>
            </a:r>
            <a:r>
              <a:rPr lang="pt-PT" sz="2800" b="1" dirty="0" err="1"/>
              <a:t>Program</a:t>
            </a:r>
            <a:r>
              <a:rPr lang="pt-PT" sz="2800" b="1" dirty="0"/>
              <a:t> </a:t>
            </a:r>
            <a:r>
              <a:rPr lang="pt-PT" sz="1400" b="1" dirty="0"/>
              <a:t>(Programa de Qualidade de Vida e Inovação Organizacional)</a:t>
            </a:r>
          </a:p>
          <a:p>
            <a:pPr algn="just">
              <a:lnSpc>
                <a:spcPct val="150000"/>
              </a:lnSpc>
            </a:pPr>
            <a:endParaRPr lang="pt-PT" sz="1400" b="1" dirty="0"/>
          </a:p>
          <a:p>
            <a:pPr lvl="0" algn="just">
              <a:lnSpc>
                <a:spcPct val="150000"/>
              </a:lnSpc>
            </a:pPr>
            <a:r>
              <a:rPr lang="pt-PT" sz="2600" b="1" dirty="0">
                <a:solidFill>
                  <a:srgbClr val="FF0066"/>
                </a:solidFill>
              </a:rPr>
              <a:t>2019 </a:t>
            </a:r>
            <a:r>
              <a:rPr lang="pt-PT" sz="2600" b="1" dirty="0"/>
              <a:t>- </a:t>
            </a:r>
            <a:r>
              <a:rPr lang="en-US" sz="2600" b="1" dirty="0"/>
              <a:t>Joining the work, family and personal life balance pact and </a:t>
            </a:r>
            <a:r>
              <a:rPr lang="pt-PT" sz="2600" b="1" i="1" dirty="0">
                <a:ea typeface="Lato Light"/>
                <a:cs typeface="Lato Light"/>
                <a:sym typeface="Lato Light"/>
              </a:rPr>
              <a:t>3 em Linha </a:t>
            </a:r>
            <a:r>
              <a:rPr lang="en-US" sz="2600" b="1" dirty="0"/>
              <a:t>Program</a:t>
            </a:r>
            <a:r>
              <a:rPr lang="pt-PT" sz="2600" b="1" i="1" dirty="0">
                <a:ea typeface="Lato Light"/>
                <a:cs typeface="Lato Light"/>
                <a:sym typeface="Lato Light"/>
              </a:rPr>
              <a:t> </a:t>
            </a:r>
            <a:r>
              <a:rPr lang="pt-PT" sz="1400" b="1" dirty="0">
                <a:ea typeface="Lato Light"/>
                <a:cs typeface="Lato Light"/>
                <a:sym typeface="Lato Light"/>
              </a:rPr>
              <a:t>(</a:t>
            </a:r>
            <a:r>
              <a:rPr lang="en-US" sz="1400" b="1" dirty="0"/>
              <a:t>Government work, family and personal life balance program)</a:t>
            </a:r>
          </a:p>
          <a:p>
            <a:pPr lvl="0" algn="just">
              <a:lnSpc>
                <a:spcPct val="150000"/>
              </a:lnSpc>
            </a:pPr>
            <a:endParaRPr lang="pt-PT" sz="1400" b="1" dirty="0"/>
          </a:p>
          <a:p>
            <a:pPr lvl="0" algn="just">
              <a:lnSpc>
                <a:spcPct val="150000"/>
              </a:lnSpc>
            </a:pPr>
            <a:r>
              <a:rPr lang="pt-PT" sz="2600" b="1" dirty="0">
                <a:solidFill>
                  <a:srgbClr val="FF0066"/>
                </a:solidFill>
              </a:rPr>
              <a:t>2020 </a:t>
            </a:r>
            <a:r>
              <a:rPr lang="pt-PT" sz="2600" b="1" dirty="0"/>
              <a:t>- </a:t>
            </a:r>
            <a:r>
              <a:rPr lang="en-US" sz="2600" b="1" dirty="0"/>
              <a:t>Certification of Loulé City Council in NP </a:t>
            </a:r>
            <a:r>
              <a:rPr lang="pt-PT" sz="2600" b="1" dirty="0">
                <a:ea typeface="Lato Light"/>
                <a:cs typeface="Lato Light"/>
                <a:sym typeface="Lato Light"/>
              </a:rPr>
              <a:t>4552:2016 - </a:t>
            </a:r>
            <a:r>
              <a:rPr lang="en-US" sz="2800" b="1" dirty="0"/>
              <a:t>Work, Family  and Personal Life Balance Management System</a:t>
            </a:r>
            <a:endParaRPr lang="pt-PT" sz="2000" b="1" dirty="0"/>
          </a:p>
        </p:txBody>
      </p:sp>
      <p:sp>
        <p:nvSpPr>
          <p:cNvPr id="18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40" name="Image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41" name="Image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sp>
        <p:nvSpPr>
          <p:cNvPr id="23" name="Fluxograma: Conexão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3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0" name="CaixaDeTexto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2DCC-77B0-5DF5-E138-9D9D3FA6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514350" indent="-514350">
              <a:lnSpc>
                <a:spcPct val="100000"/>
              </a:lnSpc>
            </a:pPr>
            <a:r>
              <a:rPr lang="pt-PT" sz="6600" dirty="0">
                <a:solidFill>
                  <a:schemeClr val="bg1">
                    <a:lumMod val="50000"/>
                  </a:schemeClr>
                </a:solidFill>
              </a:rPr>
              <a:t>Loulé City Council</a:t>
            </a:r>
            <a:br>
              <a:rPr lang="pt-PT" sz="6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b.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Work, Family  and Personal Life Balance Management System</a:t>
            </a:r>
            <a:r>
              <a:rPr lang="en-BE" b="1" dirty="0">
                <a:solidFill>
                  <a:schemeClr val="bg1">
                    <a:lumMod val="50000"/>
                  </a:schemeClr>
                </a:solidFill>
              </a:rPr>
              <a:t> II</a:t>
            </a:r>
            <a:endParaRPr lang="pt-PT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083821B-9C2F-42BB-8507-CD4BB7087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8599"/>
              </p:ext>
            </p:extLst>
          </p:nvPr>
        </p:nvGraphicFramePr>
        <p:xfrm>
          <a:off x="2511892" y="96534"/>
          <a:ext cx="968010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108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993972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0000"/>
                        </a:lnSpc>
                        <a:buAutoNum type="arabicPeriod"/>
                      </a:pP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Loulé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City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Council</a:t>
                      </a:r>
                      <a:endParaRPr lang="pt-PT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514800" lvl="0" algn="just">
                        <a:lnSpc>
                          <a:spcPct val="100000"/>
                        </a:lnSpc>
                      </a:pP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b. </a:t>
                      </a: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Work, Family  and Personal Life Balance Management System</a:t>
                      </a:r>
                      <a:endParaRPr lang="pt-PT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4" name="Subtítulo 2">
            <a:extLst>
              <a:ext uri="{FF2B5EF4-FFF2-40B4-BE49-F238E27FC236}">
                <a16:creationId xmlns:a16="http://schemas.microsoft.com/office/drawing/2014/main" id="{70F531D7-B748-4042-910C-07243AE90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4C3B12-435E-4C22-95BF-8DD3EFE72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DFBD52-CEDA-47A4-AD29-9E13623388E6}"/>
              </a:ext>
            </a:extLst>
          </p:cNvPr>
          <p:cNvSpPr txBox="1"/>
          <p:nvPr/>
        </p:nvSpPr>
        <p:spPr>
          <a:xfrm>
            <a:off x="348340" y="1731421"/>
            <a:ext cx="11430372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66"/>
                </a:solidFill>
              </a:rPr>
              <a:t>HOW we came up with the initiatives: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We </a:t>
            </a:r>
            <a:r>
              <a:rPr lang="en-GB" sz="2000" b="1" dirty="0"/>
              <a:t>analyse</a:t>
            </a:r>
            <a:r>
              <a:rPr lang="en-US" sz="2000" b="1" dirty="0"/>
              <a:t> the world reality of work (numbers of the European agency for safety and health at work)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Study “Happiness Works Portugal” 2015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Active listening to workers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66"/>
                </a:solidFill>
              </a:rPr>
              <a:t>W</a:t>
            </a:r>
            <a:r>
              <a:rPr lang="en-BE" sz="2000" b="1" dirty="0">
                <a:solidFill>
                  <a:srgbClr val="FF0066"/>
                </a:solidFill>
              </a:rPr>
              <a:t>HO</a:t>
            </a:r>
            <a:r>
              <a:rPr lang="en-US" sz="2000" b="1" dirty="0">
                <a:solidFill>
                  <a:srgbClr val="FF0066"/>
                </a:solidFill>
              </a:rPr>
              <a:t> and </a:t>
            </a:r>
            <a:r>
              <a:rPr lang="en-BE" sz="2000" b="1" dirty="0">
                <a:solidFill>
                  <a:srgbClr val="FF0066"/>
                </a:solidFill>
              </a:rPr>
              <a:t>HOW</a:t>
            </a:r>
            <a:r>
              <a:rPr lang="en-US" sz="2000" b="1" dirty="0">
                <a:solidFill>
                  <a:srgbClr val="FF0066"/>
                </a:solidFill>
              </a:rPr>
              <a:t> we consulted: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Employees (interviews, inquires)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Unions (informal presentation/ meeting)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Local and regional persons and institutions (</a:t>
            </a:r>
            <a:r>
              <a:rPr lang="en-US" sz="2000" b="1" dirty="0" err="1"/>
              <a:t>CCDRAlgarve</a:t>
            </a:r>
            <a:r>
              <a:rPr lang="en-US" sz="2000" b="1" dirty="0"/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PT" sz="2000" b="1" dirty="0">
              <a:solidFill>
                <a:srgbClr val="FF006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PT" sz="2000" b="1" dirty="0">
              <a:solidFill>
                <a:srgbClr val="FF0066"/>
              </a:solidFill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839C69F0-BA43-4E8F-B7AA-279C332E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EB25FDD-4751-42F5-96BC-104A95058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sp>
        <p:nvSpPr>
          <p:cNvPr id="13" name="Fluxograma: Conexão 12">
            <a:extLst>
              <a:ext uri="{FF2B5EF4-FFF2-40B4-BE49-F238E27FC236}">
                <a16:creationId xmlns:a16="http://schemas.microsoft.com/office/drawing/2014/main" id="{430C8074-D93B-4A53-95E1-9C3CB9704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4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4D2AA3-E4AE-4968-A1E4-FF5250236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7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9023-BE65-7DD4-7135-69160C6F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/>
            <a:r>
              <a:rPr lang="pt-PT" sz="6600" dirty="0">
                <a:solidFill>
                  <a:schemeClr val="bg1">
                    <a:lumMod val="50000"/>
                  </a:schemeClr>
                </a:solidFill>
              </a:rPr>
              <a:t>Loulé City Council</a:t>
            </a:r>
            <a:br>
              <a:rPr lang="pt-PT" sz="6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c. Municipal Equality Plan</a:t>
            </a:r>
            <a:endParaRPr lang="en-BE" dirty="0"/>
          </a:p>
        </p:txBody>
      </p:sp>
      <p:sp>
        <p:nvSpPr>
          <p:cNvPr id="18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40" name="Image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41" name="Image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graphicFrame>
        <p:nvGraphicFramePr>
          <p:cNvPr id="44" name="Tabela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02724"/>
              </p:ext>
            </p:extLst>
          </p:nvPr>
        </p:nvGraphicFramePr>
        <p:xfrm>
          <a:off x="2511892" y="96534"/>
          <a:ext cx="96801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108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993972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Loulé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City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Council</a:t>
                      </a:r>
                      <a:endParaRPr lang="pt-PT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c. Municipal </a:t>
                      </a:r>
                      <a:r>
                        <a:rPr lang="pt-PT" sz="2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Equality</a:t>
                      </a: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2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Plan</a:t>
                      </a:r>
                      <a:endParaRPr lang="pt-PT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23" name="Fluxograma: Conexão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5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8002" y="1525877"/>
            <a:ext cx="11430372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2020 </a:t>
            </a:r>
            <a:r>
              <a:rPr lang="pt-PT" sz="2000" b="1" dirty="0"/>
              <a:t>-</a:t>
            </a:r>
            <a:r>
              <a:rPr lang="pt-PT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/>
              <a:t>Cooperation protocol for equality and non-discrimination between Loulé City Council and </a:t>
            </a:r>
            <a:r>
              <a:rPr lang="pt-PT" sz="2000" b="1" dirty="0"/>
              <a:t>CIG </a:t>
            </a:r>
            <a:r>
              <a:rPr lang="pt-PT" sz="1200" b="1" dirty="0"/>
              <a:t>(</a:t>
            </a:r>
            <a:r>
              <a:rPr lang="en-US" sz="1200" b="1" dirty="0"/>
              <a:t>Commission for Citizenship and Gender Equality)</a:t>
            </a:r>
            <a:endParaRPr lang="pt-PT" sz="1200" b="1" dirty="0"/>
          </a:p>
          <a:p>
            <a:pPr algn="just">
              <a:lnSpc>
                <a:spcPct val="150000"/>
              </a:lnSpc>
            </a:pPr>
            <a:endParaRPr lang="pt-PT" sz="1600" dirty="0"/>
          </a:p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2021 </a:t>
            </a:r>
            <a:r>
              <a:rPr lang="pt-PT" sz="2000" b="1" dirty="0"/>
              <a:t>- </a:t>
            </a:r>
            <a:r>
              <a:rPr lang="en-US" sz="2000" b="1" dirty="0"/>
              <a:t>Constitution of the Equality in Local Life Team</a:t>
            </a:r>
          </a:p>
          <a:p>
            <a:pPr algn="just">
              <a:lnSpc>
                <a:spcPct val="150000"/>
              </a:lnSpc>
            </a:pPr>
            <a:endParaRPr lang="pt-PT" sz="1600" b="1" dirty="0"/>
          </a:p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2021 </a:t>
            </a:r>
            <a:r>
              <a:rPr lang="pt-PT" sz="2000" b="1" dirty="0"/>
              <a:t>- </a:t>
            </a:r>
            <a:r>
              <a:rPr lang="en-US" sz="2000" b="1" dirty="0"/>
              <a:t>Designation of 2 Local Councilors for Equality </a:t>
            </a:r>
          </a:p>
          <a:p>
            <a:pPr algn="just">
              <a:lnSpc>
                <a:spcPct val="150000"/>
              </a:lnSpc>
            </a:pPr>
            <a:endParaRPr lang="en-US" sz="2000" b="1" dirty="0"/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66"/>
                </a:solidFill>
              </a:rPr>
              <a:t>2021/2022</a:t>
            </a:r>
            <a:r>
              <a:rPr lang="en-US" sz="2000" b="1" dirty="0"/>
              <a:t> – Charing our practice with other national municipalities </a:t>
            </a:r>
          </a:p>
          <a:p>
            <a:pPr algn="just">
              <a:lnSpc>
                <a:spcPct val="150000"/>
              </a:lnSpc>
            </a:pP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2022 </a:t>
            </a:r>
            <a:r>
              <a:rPr lang="pt-PT" sz="2000" b="1" dirty="0"/>
              <a:t>- </a:t>
            </a:r>
            <a:r>
              <a:rPr lang="en-US" sz="2000" b="1" dirty="0"/>
              <a:t>Diagnosis Report for the preparation of Loulé Municipal Plan for Equality and Non-Discrimination</a:t>
            </a: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CaixaDeTexto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D7B6-6B4E-36EB-B628-88F6D823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/>
            <a:r>
              <a:rPr lang="pt-PT" sz="6600" dirty="0">
                <a:solidFill>
                  <a:schemeClr val="bg1">
                    <a:lumMod val="50000"/>
                  </a:schemeClr>
                </a:solidFill>
              </a:rPr>
              <a:t>Loulé City Council</a:t>
            </a:r>
            <a:br>
              <a:rPr lang="pt-PT" sz="6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c. Municipal Equality Plan</a:t>
            </a:r>
            <a:r>
              <a:rPr lang="en-BE" dirty="0">
                <a:solidFill>
                  <a:schemeClr val="bg1">
                    <a:lumMod val="50000"/>
                  </a:schemeClr>
                </a:solidFill>
              </a:rPr>
              <a:t> II</a:t>
            </a:r>
            <a:endParaRPr lang="en-BE" dirty="0"/>
          </a:p>
        </p:txBody>
      </p:sp>
      <p:graphicFrame>
        <p:nvGraphicFramePr>
          <p:cNvPr id="44" name="Tabela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7161"/>
              </p:ext>
            </p:extLst>
          </p:nvPr>
        </p:nvGraphicFramePr>
        <p:xfrm>
          <a:off x="2511892" y="96534"/>
          <a:ext cx="96801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108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993972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Loulé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City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Council</a:t>
                      </a:r>
                      <a:endParaRPr lang="pt-PT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c.</a:t>
                      </a:r>
                      <a:r>
                        <a:rPr lang="pt-PT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Municipal </a:t>
                      </a:r>
                      <a:r>
                        <a:rPr lang="pt-PT" sz="2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Equality</a:t>
                      </a:r>
                      <a:r>
                        <a:rPr lang="pt-PT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2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Plan</a:t>
                      </a:r>
                      <a:endParaRPr lang="pt-PT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48340" y="1265412"/>
            <a:ext cx="1143037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FF0066"/>
                </a:solidFill>
              </a:rPr>
              <a:t>A </a:t>
            </a:r>
            <a:r>
              <a:rPr lang="pt-PT" sz="2000" b="1" dirty="0" err="1">
                <a:solidFill>
                  <a:srgbClr val="FF0066"/>
                </a:solidFill>
              </a:rPr>
              <a:t>few</a:t>
            </a:r>
            <a:r>
              <a:rPr lang="pt-PT" sz="2000" b="1" dirty="0">
                <a:solidFill>
                  <a:srgbClr val="FF0066"/>
                </a:solidFill>
              </a:rPr>
              <a:t> </a:t>
            </a:r>
            <a:r>
              <a:rPr lang="pt-PT" sz="2000" b="1" dirty="0" err="1">
                <a:solidFill>
                  <a:srgbClr val="FF0066"/>
                </a:solidFill>
              </a:rPr>
              <a:t>measures</a:t>
            </a:r>
            <a:r>
              <a:rPr lang="pt-PT" sz="2000" b="1" dirty="0">
                <a:solidFill>
                  <a:srgbClr val="FF0066"/>
                </a:solidFill>
              </a:rPr>
              <a:t> </a:t>
            </a:r>
            <a:r>
              <a:rPr lang="pt-PT" sz="2000" b="1" dirty="0" err="1">
                <a:solidFill>
                  <a:srgbClr val="FF0066"/>
                </a:solidFill>
              </a:rPr>
              <a:t>already</a:t>
            </a:r>
            <a:r>
              <a:rPr lang="pt-PT" sz="2000" b="1" dirty="0">
                <a:solidFill>
                  <a:srgbClr val="FF0066"/>
                </a:solidFill>
              </a:rPr>
              <a:t> </a:t>
            </a:r>
            <a:r>
              <a:rPr lang="pt-PT" sz="2000" b="1" dirty="0" err="1">
                <a:solidFill>
                  <a:srgbClr val="FF0066"/>
                </a:solidFill>
              </a:rPr>
              <a:t>implemented</a:t>
            </a:r>
            <a:r>
              <a:rPr lang="pt-PT" sz="2000" b="1" dirty="0">
                <a:solidFill>
                  <a:srgbClr val="FF0066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err="1">
                <a:solidFill>
                  <a:srgbClr val="FF0066"/>
                </a:solidFill>
              </a:rPr>
              <a:t>Internal</a:t>
            </a:r>
            <a:r>
              <a:rPr lang="pt-PT" sz="2000" b="1" dirty="0">
                <a:solidFill>
                  <a:srgbClr val="FF0066"/>
                </a:solidFill>
              </a:rPr>
              <a:t> Training </a:t>
            </a:r>
            <a:r>
              <a:rPr lang="pt-PT" sz="2000" b="1" dirty="0" err="1">
                <a:solidFill>
                  <a:srgbClr val="FF0066"/>
                </a:solidFill>
              </a:rPr>
              <a:t>Plan</a:t>
            </a:r>
            <a:r>
              <a:rPr lang="pt-PT" sz="2000" b="1" dirty="0">
                <a:solidFill>
                  <a:srgbClr val="FF0066"/>
                </a:solidFill>
              </a:rPr>
              <a:t> 2021/2022 </a:t>
            </a:r>
            <a:r>
              <a:rPr lang="en-US" sz="2000" dirty="0"/>
              <a:t>with the forecasting of various training actions related to the theme of Equality between Women and Men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66"/>
                </a:solidFill>
              </a:rPr>
              <a:t>Celebrations for the Municipal Equality Day 2021 </a:t>
            </a:r>
            <a:r>
              <a:rPr lang="pt-PT" sz="2000" dirty="0"/>
              <a:t>(</a:t>
            </a:r>
            <a:r>
              <a:rPr lang="pt-PT" sz="2000" dirty="0" err="1"/>
              <a:t>october</a:t>
            </a:r>
            <a:r>
              <a:rPr lang="pt-PT" sz="2000" dirty="0"/>
              <a:t> 24):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1900" dirty="0" err="1"/>
              <a:t>Walk</a:t>
            </a:r>
            <a:r>
              <a:rPr lang="pt-PT" sz="1900" dirty="0"/>
              <a:t> for </a:t>
            </a:r>
            <a:r>
              <a:rPr lang="pt-PT" sz="1900" dirty="0" err="1"/>
              <a:t>Equality</a:t>
            </a:r>
            <a:endParaRPr lang="pt-PT" sz="1900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Cinema session at the </a:t>
            </a:r>
            <a:r>
              <a:rPr lang="en-US" sz="1900" dirty="0" err="1"/>
              <a:t>Cineteatro</a:t>
            </a:r>
            <a:r>
              <a:rPr lang="en-US" sz="1900" dirty="0"/>
              <a:t> </a:t>
            </a:r>
            <a:r>
              <a:rPr lang="en-US" sz="1900" dirty="0" err="1"/>
              <a:t>Louletano</a:t>
            </a:r>
            <a:r>
              <a:rPr lang="en-US" sz="1900" dirty="0"/>
              <a:t> for high school students with short films on the theme of Equality between Women and Men followed by a debate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Actions in the Library: book highlighting and storytelling sessions related to the theme Equality between Women and Men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Placing billboards in high schools to engage students on the topic of Equality.</a:t>
            </a:r>
            <a:endParaRPr lang="pt-PT" sz="1900" dirty="0"/>
          </a:p>
        </p:txBody>
      </p:sp>
      <p:sp>
        <p:nvSpPr>
          <p:cNvPr id="18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40" name="Image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41" name="Image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sp>
        <p:nvSpPr>
          <p:cNvPr id="23" name="Fluxograma: Conexão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6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0" name="CaixaDeTexto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624B-0C17-3DFF-DC61-AAA833EA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Work, Family  and Personal Life Balance </a:t>
            </a:r>
            <a:r>
              <a:rPr lang="pt-PT" b="1" dirty="0">
                <a:solidFill>
                  <a:schemeClr val="bg1">
                    <a:lumMod val="50000"/>
                  </a:schemeClr>
                </a:solidFill>
                <a:ea typeface="Lato Light"/>
                <a:cs typeface="Lato Light"/>
                <a:sym typeface="Lato Light"/>
              </a:rPr>
              <a:t>at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Loulé City Council</a:t>
            </a:r>
            <a:br>
              <a:rPr lang="pt-PT" dirty="0">
                <a:solidFill>
                  <a:schemeClr val="bg1">
                    <a:lumMod val="50000"/>
                  </a:schemeClr>
                </a:solidFill>
              </a:rPr>
            </a:br>
            <a:endParaRPr lang="en-BE" dirty="0"/>
          </a:p>
        </p:txBody>
      </p:sp>
      <p:graphicFrame>
        <p:nvGraphicFramePr>
          <p:cNvPr id="44" name="Tabela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31841"/>
              </p:ext>
            </p:extLst>
          </p:nvPr>
        </p:nvGraphicFramePr>
        <p:xfrm>
          <a:off x="2511892" y="96534"/>
          <a:ext cx="9680108" cy="116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108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1168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en-US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Work, Family  and Personal Life Balance </a:t>
                      </a:r>
                      <a:r>
                        <a:rPr lang="pt-PT" sz="3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a typeface="Lato Light"/>
                          <a:cs typeface="Lato Light"/>
                          <a:sym typeface="Lato Light"/>
                        </a:rPr>
                        <a:t>at</a:t>
                      </a:r>
                      <a:r>
                        <a:rPr lang="pt-PT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a typeface="Lato Light"/>
                          <a:cs typeface="Lato Light"/>
                          <a:sym typeface="Lato Light"/>
                        </a:rPr>
                        <a:t> 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Loulé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City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Council</a:t>
                      </a:r>
                      <a:endParaRPr lang="pt-PT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68384" y="1198425"/>
            <a:ext cx="114552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PT" sz="5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600" dirty="0"/>
              <a:t>Loulé City Council's policy for work, family and personal life balance is based on the following </a:t>
            </a:r>
            <a:r>
              <a:rPr lang="en-US" sz="2600" b="1" dirty="0">
                <a:solidFill>
                  <a:srgbClr val="FF0066"/>
                </a:solidFill>
              </a:rPr>
              <a:t>commitments</a:t>
            </a:r>
            <a:r>
              <a:rPr lang="pt-PT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914400" lvl="1" indent="-4572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Promote </a:t>
            </a:r>
            <a:r>
              <a:rPr lang="en-US" sz="2600" dirty="0">
                <a:solidFill>
                  <a:srgbClr val="FF0066"/>
                </a:solidFill>
                <a:cs typeface="Arial" panose="020B0604020202020204" pitchFamily="34" charset="0"/>
              </a:rPr>
              <a:t>work, family and personal life balance measures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aimed to improve well-being and quality of life;</a:t>
            </a:r>
          </a:p>
          <a:p>
            <a:pPr marL="914400" lvl="1" indent="-4572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Contribute to the </a:t>
            </a:r>
            <a:r>
              <a:rPr lang="en-US" sz="2600" dirty="0">
                <a:solidFill>
                  <a:srgbClr val="FF0066"/>
                </a:solidFill>
                <a:cs typeface="Arial" panose="020B0604020202020204" pitchFamily="34" charset="0"/>
              </a:rPr>
              <a:t>well-being, satisfaction and productivity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of employees;</a:t>
            </a:r>
          </a:p>
          <a:p>
            <a:pPr marL="914400" lvl="1" indent="-4572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2600" dirty="0"/>
              <a:t>To</a:t>
            </a:r>
            <a:r>
              <a:rPr lang="pt-PT" sz="2600" dirty="0">
                <a:solidFill>
                  <a:srgbClr val="FF0066"/>
                </a:solidFill>
              </a:rPr>
              <a:t> </a:t>
            </a:r>
            <a:r>
              <a:rPr lang="pt-PT" sz="2600" dirty="0" err="1">
                <a:solidFill>
                  <a:srgbClr val="FF0066"/>
                </a:solidFill>
              </a:rPr>
              <a:t>involve</a:t>
            </a:r>
            <a:r>
              <a:rPr lang="pt-PT" sz="2600" dirty="0"/>
              <a:t> </a:t>
            </a:r>
            <a:r>
              <a:rPr lang="pt-PT" sz="2600" dirty="0" err="1"/>
              <a:t>stakeholders</a:t>
            </a:r>
            <a:r>
              <a:rPr lang="pt-PT" sz="2600" dirty="0"/>
              <a:t> </a:t>
            </a:r>
            <a:r>
              <a:rPr lang="pt-PT" sz="2600" dirty="0" err="1"/>
              <a:t>continuously</a:t>
            </a:r>
            <a:r>
              <a:rPr lang="pt-PT" sz="2600" dirty="0"/>
              <a:t>;</a:t>
            </a:r>
          </a:p>
          <a:p>
            <a:pPr marL="914400" lvl="1" indent="-4572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Establish and maintain internal and external </a:t>
            </a:r>
            <a:r>
              <a:rPr lang="en-US" sz="2600" dirty="0">
                <a:solidFill>
                  <a:srgbClr val="FF0066"/>
                </a:solidFill>
                <a:cs typeface="Arial" panose="020B0604020202020204" pitchFamily="34" charset="0"/>
              </a:rPr>
              <a:t>communication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channels.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PT" sz="2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And subscribes to </a:t>
            </a:r>
            <a:r>
              <a:rPr lang="en-US" sz="2800" b="1" dirty="0">
                <a:solidFill>
                  <a:srgbClr val="FF0066"/>
                </a:solidFill>
              </a:rPr>
              <a:t>equality and non-discrimination </a:t>
            </a:r>
            <a:r>
              <a:rPr lang="en-US" sz="2800" dirty="0"/>
              <a:t>as a structuring </a:t>
            </a:r>
            <a:r>
              <a:rPr lang="en-US" sz="2800" b="1" dirty="0">
                <a:solidFill>
                  <a:srgbClr val="FF0066"/>
                </a:solidFill>
              </a:rPr>
              <a:t>principle. </a:t>
            </a:r>
          </a:p>
        </p:txBody>
      </p:sp>
      <p:sp>
        <p:nvSpPr>
          <p:cNvPr id="18" name="Subtítul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  <a:p>
            <a:r>
              <a:rPr lang="pt-PT" sz="1200" b="1" dirty="0">
                <a:solidFill>
                  <a:schemeClr val="bg1"/>
                </a:solidFill>
              </a:rPr>
              <a:t>                                         </a:t>
            </a:r>
          </a:p>
        </p:txBody>
      </p:sp>
      <p:pic>
        <p:nvPicPr>
          <p:cNvPr id="40" name="Image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41" name="Image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sp>
        <p:nvSpPr>
          <p:cNvPr id="10" name="Fluxograma: Conexão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7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1" name="CaixaDeText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14" name="Image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831E-F177-2670-D9AD-131A5001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Work, Family  and Personal Life Balance </a:t>
            </a:r>
            <a:r>
              <a:rPr lang="pt-PT" b="1" dirty="0">
                <a:solidFill>
                  <a:schemeClr val="bg1">
                    <a:lumMod val="50000"/>
                  </a:schemeClr>
                </a:solidFill>
                <a:ea typeface="Lato Light"/>
                <a:cs typeface="Lato Light"/>
                <a:sym typeface="Lato Light"/>
              </a:rPr>
              <a:t>at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Loulé City Council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AD5D8B2-99FA-461A-A614-E1F495178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90734"/>
              </p:ext>
            </p:extLst>
          </p:nvPr>
        </p:nvGraphicFramePr>
        <p:xfrm>
          <a:off x="2511892" y="96534"/>
          <a:ext cx="9680108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108">
                  <a:extLst>
                    <a:ext uri="{9D8B030D-6E8A-4147-A177-3AD203B41FA5}">
                      <a16:colId xmlns:a16="http://schemas.microsoft.com/office/drawing/2014/main" val="2384200500"/>
                    </a:ext>
                  </a:extLst>
                </a:gridCol>
              </a:tblGrid>
              <a:tr h="993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en-US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Work, Family  and Personal Life Balance </a:t>
                      </a:r>
                      <a:r>
                        <a:rPr lang="pt-PT" sz="3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a typeface="Lato Light"/>
                          <a:cs typeface="Lato Light"/>
                          <a:sym typeface="Lato Light"/>
                        </a:rPr>
                        <a:t>at</a:t>
                      </a:r>
                      <a:r>
                        <a:rPr lang="pt-PT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a typeface="Lato Light"/>
                          <a:cs typeface="Lato Light"/>
                          <a:sym typeface="Lato Light"/>
                        </a:rPr>
                        <a:t> 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Loulé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City</a:t>
                      </a:r>
                      <a:r>
                        <a:rPr lang="pt-PT" sz="3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Council</a:t>
                      </a:r>
                      <a:endParaRPr lang="pt-PT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309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1EDF1A-A751-4983-B9F4-3F3500BA5513}"/>
              </a:ext>
            </a:extLst>
          </p:cNvPr>
          <p:cNvSpPr txBox="1"/>
          <p:nvPr/>
        </p:nvSpPr>
        <p:spPr>
          <a:xfrm>
            <a:off x="368384" y="1675732"/>
            <a:ext cx="1145523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PT" sz="5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 ways </a:t>
            </a:r>
            <a:r>
              <a:rPr lang="en-US" sz="2600" dirty="0">
                <a:solidFill>
                  <a:srgbClr val="FF0066"/>
                </a:solidFill>
                <a:cs typeface="Arial" panose="020B0604020202020204" pitchFamily="34" charset="0"/>
              </a:rPr>
              <a:t>we communicate our initiatives inside and outside</a:t>
            </a:r>
            <a:r>
              <a:rPr lang="pt-PT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914400" lvl="1" indent="-4572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We have an email address, we have an Intranet, with a specific place for this project, we have newsletters, we have leaflets, we have suggestions boxes;</a:t>
            </a:r>
          </a:p>
          <a:p>
            <a:pPr marL="914400" lvl="1" indent="-4572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We have a “Manual of the worker” that have information, we do awareness actions;</a:t>
            </a:r>
          </a:p>
          <a:p>
            <a:pPr marL="914400" lvl="1" indent="-4572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We publish information about the project in the Municipal Bulletin and in specific conferences and workshops.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DEA8A1-2E16-47F5-93BC-A3FBE293F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89507191-7B2D-4A77-9F10-C059A574B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  <a:p>
            <a:r>
              <a:rPr lang="pt-PT" sz="1200" b="1" dirty="0">
                <a:solidFill>
                  <a:schemeClr val="bg1"/>
                </a:solidFill>
              </a:rPr>
              <a:t>                                        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5DA24F-7DF5-4576-B379-C8326869A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sp>
        <p:nvSpPr>
          <p:cNvPr id="9" name="Fluxograma: Conexão 8">
            <a:extLst>
              <a:ext uri="{FF2B5EF4-FFF2-40B4-BE49-F238E27FC236}">
                <a16:creationId xmlns:a16="http://schemas.microsoft.com/office/drawing/2014/main" id="{2646DBA9-B1AE-4664-BA67-BCF43531D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8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C9BEFD-E248-4A86-A09D-F2BAC36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45F0E20-1909-49AB-BAA5-41C6D7DE9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1050-4E36-433A-9400-6F8535A6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BE" dirty="0"/>
              <a:t>Annual report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E2B6B9F-F206-400F-A4A6-95AACB4B3467}"/>
              </a:ext>
            </a:extLst>
          </p:cNvPr>
          <p:cNvSpPr/>
          <p:nvPr/>
        </p:nvSpPr>
        <p:spPr>
          <a:xfrm>
            <a:off x="8282036" y="221312"/>
            <a:ext cx="30868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66"/>
                </a:solidFill>
              </a:rPr>
              <a:t>WE HAVE AN ANUAL REPPORT WITH THE CONTRIBUTIONS OF THE EMPLOYES AND INSTITUTIONS </a:t>
            </a:r>
          </a:p>
          <a:p>
            <a:endParaRPr lang="pt-PT" dirty="0">
              <a:solidFill>
                <a:srgbClr val="FF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66"/>
                </a:solidFill>
              </a:rPr>
              <a:t>77% </a:t>
            </a:r>
            <a:r>
              <a:rPr lang="en-US" dirty="0"/>
              <a:t>of the workers feel heard and involved;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66"/>
                </a:solidFill>
              </a:rPr>
              <a:t>87,1% </a:t>
            </a:r>
            <a:r>
              <a:rPr lang="en-US" dirty="0"/>
              <a:t>of the workers think that the Conciliation System is improved conciliation between personal, familiar and professional life;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66"/>
                </a:solidFill>
              </a:rPr>
              <a:t>82,8% </a:t>
            </a:r>
            <a:r>
              <a:rPr lang="en-US" dirty="0"/>
              <a:t>of the workers consider that the information about conciliation is clear and sufficient;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66"/>
                </a:solidFill>
              </a:rPr>
              <a:t>86, 9% </a:t>
            </a:r>
            <a:r>
              <a:rPr lang="en-US" dirty="0"/>
              <a:t>of the workers are satisfied with the SGC (conciliation system) </a:t>
            </a:r>
          </a:p>
          <a:p>
            <a:endParaRPr lang="pt-PT" dirty="0">
              <a:solidFill>
                <a:srgbClr val="FF0066"/>
              </a:solidFill>
            </a:endParaRPr>
          </a:p>
          <a:p>
            <a:endParaRPr lang="pt-PT" dirty="0">
              <a:solidFill>
                <a:srgbClr val="FF0066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03A8EF-4143-410A-97B0-48ECB034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47" t="11588" r="17058" b="5641"/>
          <a:stretch/>
        </p:blipFill>
        <p:spPr>
          <a:xfrm>
            <a:off x="641837" y="1366055"/>
            <a:ext cx="3130063" cy="43907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445290-BB9A-417B-8CF7-9CDC31AAF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-179015"/>
            <a:ext cx="2315951" cy="154507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E5E7C08-051B-444B-8BCF-2049F054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26415AC-00E8-442C-AA9A-D2E3EF913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1" y="6112178"/>
            <a:ext cx="850692" cy="6403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5F549DC-86A4-49F6-B70E-D11FBD5AA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5" y="6112178"/>
            <a:ext cx="685482" cy="647760"/>
          </a:xfrm>
          <a:prstGeom prst="rect">
            <a:avLst/>
          </a:prstGeom>
        </p:spPr>
      </p:pic>
      <p:sp>
        <p:nvSpPr>
          <p:cNvPr id="9" name="Fluxograma: Conexão 8">
            <a:extLst>
              <a:ext uri="{FF2B5EF4-FFF2-40B4-BE49-F238E27FC236}">
                <a16:creationId xmlns:a16="http://schemas.microsoft.com/office/drawing/2014/main" id="{A6F47A71-2403-4A1A-A54F-2BAB068C7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114" y="6048654"/>
            <a:ext cx="783771" cy="7434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66"/>
                </a:solidFill>
              </a:rPr>
              <a:t>9</a:t>
            </a:r>
            <a:endParaRPr lang="pt-PT" dirty="0">
              <a:solidFill>
                <a:srgbClr val="FF006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E09987-A9FB-4B21-A045-7FB0F2F64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939" y="6048654"/>
            <a:ext cx="540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CONFERENCE: EQUALITY BODIES SUPPORTING EQUALITY PLANNING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2FF7013-C64D-4102-B72E-BFC5A1879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07" t="29605" r="68630" b="5643"/>
          <a:stretch/>
        </p:blipFill>
        <p:spPr>
          <a:xfrm>
            <a:off x="4487329" y="781012"/>
            <a:ext cx="3676583" cy="5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6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4" ma:contentTypeDescription="Create a new document." ma:contentTypeScope="" ma:versionID="ed14667e626d68e0449e43adb6ec3af0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49ddc2d1be03f396d92afb23ef480a7e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5dcaf206-b009-4658-99e1-4d638e44d8f5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CE7815D8-369C-4015-85E1-969F639294C5}"/>
</file>

<file path=customXml/itemProps2.xml><?xml version="1.0" encoding="utf-8"?>
<ds:datastoreItem xmlns:ds="http://schemas.openxmlformats.org/officeDocument/2006/customXml" ds:itemID="{2982ED2E-3ECA-45D4-9007-869234F15856}"/>
</file>

<file path=customXml/itemProps3.xml><?xml version="1.0" encoding="utf-8"?>
<ds:datastoreItem xmlns:ds="http://schemas.openxmlformats.org/officeDocument/2006/customXml" ds:itemID="{DE4695FD-178D-4AD6-80EA-7CA3A79F974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 Light</vt:lpstr>
      <vt:lpstr>Wingdings</vt:lpstr>
      <vt:lpstr>Tema do Office</vt:lpstr>
      <vt:lpstr>CONFERENCE:  EQUALITY BODIES SUPPORTING EQUALITY PLANNING</vt:lpstr>
      <vt:lpstr>Loulé City Council Employees </vt:lpstr>
      <vt:lpstr>Loulé City Council b. Work, Family  and Personal Life Balance Management System</vt:lpstr>
      <vt:lpstr>Loulé City Council b. Work, Family  and Personal Life Balance Management System II</vt:lpstr>
      <vt:lpstr>Loulé City Council c. Municipal Equality Plan</vt:lpstr>
      <vt:lpstr>Loulé City Council c. Municipal Equality Plan II</vt:lpstr>
      <vt:lpstr>2. Work, Family  and Personal Life Balance at Loulé City Council </vt:lpstr>
      <vt:lpstr>2. Work, Family  and Personal Life Balance at Loulé City Council</vt:lpstr>
      <vt:lpstr>Annual report</vt:lpstr>
      <vt:lpstr>Employee feedback quotes</vt:lpstr>
      <vt:lpstr>Thank you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AÇÃO DE SENSIBILIZAÇÃO NP 4552:2016  SISTEMA DE GESTÃO DA CONCILIAÇÃO ENTRE A VIDA PROFISSIONAL, FAMILIAR E PESSOAL</dc:title>
  <dc:creator>Marco Reis</dc:creator>
  <cp:lastModifiedBy>Jone Elizondo Urrestarazu</cp:lastModifiedBy>
  <cp:revision>320</cp:revision>
  <cp:lastPrinted>2022-05-04T08:32:42Z</cp:lastPrinted>
  <dcterms:created xsi:type="dcterms:W3CDTF">2021-03-02T15:24:47Z</dcterms:created>
  <dcterms:modified xsi:type="dcterms:W3CDTF">2022-05-17T08:18:54Z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</Properties>
</file>