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3" r:id="rId2"/>
    <p:sldId id="357" r:id="rId3"/>
    <p:sldId id="256" r:id="rId4"/>
    <p:sldId id="305" r:id="rId5"/>
    <p:sldId id="307" r:id="rId6"/>
    <p:sldId id="295" r:id="rId7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89" autoAdjust="0"/>
  </p:normalViewPr>
  <p:slideViewPr>
    <p:cSldViewPr>
      <p:cViewPr varScale="1">
        <p:scale>
          <a:sx n="81" d="100"/>
          <a:sy n="81" d="100"/>
        </p:scale>
        <p:origin x="8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78"/>
    </p:cViewPr>
  </p:sorterViewPr>
  <p:notesViewPr>
    <p:cSldViewPr>
      <p:cViewPr varScale="1">
        <p:scale>
          <a:sx n="59" d="100"/>
          <a:sy n="59" d="100"/>
        </p:scale>
        <p:origin x="-1670" y="-8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7A44F-CED6-4E90-B2C5-73A4EC24BB78}" type="datetimeFigureOut">
              <a:rPr lang="en-US" smtClean="0"/>
              <a:pPr/>
              <a:t>11/17/2021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1CE9B-6113-4E92-805D-33C22DBF5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66B553E-F480-4F25-8032-C22A9D5D4225}" type="datetimeFigureOut">
              <a:rPr lang="en-US"/>
              <a:pPr>
                <a:defRPr/>
              </a:pPr>
              <a:t>11/17/2021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22EC7D3-FF08-49B7-95D0-71554C35D8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22EC7D3-FF08-49B7-95D0-71554C35D89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rontSli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419350"/>
            <a:ext cx="8353425" cy="100965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429000"/>
            <a:ext cx="8353425" cy="2016125"/>
          </a:xfrm>
        </p:spPr>
        <p:txBody>
          <a:bodyPr anchor="ctr" anchorCtr="1"/>
          <a:lstStyle>
            <a:lvl1pPr marL="0" indent="0" algn="ctr">
              <a:buFontTx/>
              <a:buNone/>
              <a:defRPr b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6A68D-1257-43EB-8D9C-7FA88EC1262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E71DA-3E72-47CB-89BB-E97DA420C8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075" y="1341438"/>
            <a:ext cx="2124075" cy="5111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1341438"/>
            <a:ext cx="6219825" cy="5111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57E3F6-94FF-444F-916A-BE7849415E5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15F5E-7B21-4591-9550-478A39ED56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AC20D-8E43-4285-A085-B30CABF741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2420938"/>
            <a:ext cx="4171950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938"/>
            <a:ext cx="4171950" cy="4032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EF535-275D-4D59-856D-738515217D6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0F1BA-5A7E-421C-B291-3D3EA104E6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72E2-8194-4CDD-9077-104278D9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3C80A-1B76-406A-8013-0088EE71D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46556-F0AC-4DAA-B41E-9D4D7C28D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015EC-1435-447E-B602-E494CC9B3D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 descr="InsideSli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1341438"/>
            <a:ext cx="84963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2420938"/>
            <a:ext cx="84963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81C7456-5389-4FA8-91B6-47DA9955B0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288" y="2852936"/>
            <a:ext cx="8353425" cy="576064"/>
          </a:xfrm>
        </p:spPr>
        <p:txBody>
          <a:bodyPr/>
          <a:lstStyle/>
          <a:p>
            <a:r>
              <a:rPr lang="en-GB" sz="2800" dirty="0"/>
              <a:t>Equality Mainstreaming: Good Practice</a:t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212976"/>
            <a:ext cx="8496944" cy="2232248"/>
          </a:xfrm>
        </p:spPr>
        <p:txBody>
          <a:bodyPr/>
          <a:lstStyle/>
          <a:p>
            <a:endParaRPr lang="en-GB" sz="2400" dirty="0"/>
          </a:p>
          <a:p>
            <a:r>
              <a:rPr lang="en-GB" sz="2400" dirty="0" err="1"/>
              <a:t>Equinet</a:t>
            </a:r>
            <a:r>
              <a:rPr lang="en-GB" sz="2400" dirty="0"/>
              <a:t> Conference:  Equality Mainstreaming</a:t>
            </a:r>
          </a:p>
          <a:p>
            <a:r>
              <a:rPr lang="en-GB" sz="2400" dirty="0"/>
              <a:t>19 November 2021</a:t>
            </a:r>
          </a:p>
          <a:p>
            <a:endParaRPr lang="en-GB" sz="2000" dirty="0"/>
          </a:p>
          <a:p>
            <a:r>
              <a:rPr lang="en-GB" sz="2400" dirty="0"/>
              <a:t>Equality Commission for Northern Ireland</a:t>
            </a:r>
            <a:br>
              <a:rPr lang="en-GB" sz="2400" dirty="0"/>
            </a:br>
            <a:r>
              <a:rPr lang="en-GB" sz="2400" dirty="0"/>
              <a:t>Speaker: Jacqui McKee</a:t>
            </a:r>
            <a:br>
              <a:rPr lang="en-GB" sz="2400" dirty="0"/>
            </a:br>
            <a:endParaRPr lang="en-GB" sz="2400" b="1" dirty="0"/>
          </a:p>
        </p:txBody>
      </p:sp>
    </p:spTree>
  </p:cSld>
  <p:clrMapOvr>
    <a:masterClrMapping/>
  </p:clrMapOvr>
  <p:transition spd="med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556792"/>
            <a:ext cx="8496300" cy="1368152"/>
          </a:xfrm>
        </p:spPr>
        <p:txBody>
          <a:bodyPr/>
          <a:lstStyle/>
          <a:p>
            <a:pPr algn="ctr"/>
            <a:r>
              <a:rPr lang="en-GB" sz="2800" dirty="0"/>
              <a:t>Developing an Inner Walled City Public Realm Project in Derry/Londonderry (2017) </a:t>
            </a:r>
            <a:br>
              <a:rPr lang="en-GB" dirty="0"/>
            </a:b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/>
              <a:t> </a:t>
            </a:r>
          </a:p>
          <a:p>
            <a:pPr marL="0" indent="0">
              <a:buNone/>
            </a:pPr>
            <a:endParaRPr lang="en-GB" sz="2400" b="0" dirty="0"/>
          </a:p>
          <a:p>
            <a:pPr marL="0" indent="0">
              <a:buNone/>
            </a:pPr>
            <a:r>
              <a:rPr lang="en-GB" sz="2400" b="0" dirty="0"/>
              <a:t>Department for Communities in Northern Ireland</a:t>
            </a:r>
          </a:p>
          <a:p>
            <a:pPr marL="0" indent="0">
              <a:buNone/>
            </a:pPr>
            <a:endParaRPr lang="en-GB" sz="2400" b="0" dirty="0"/>
          </a:p>
          <a:p>
            <a:pPr marL="0" indent="0">
              <a:buNone/>
            </a:pPr>
            <a:r>
              <a:rPr lang="en-GB" sz="2400" b="0" dirty="0"/>
              <a:t>Section 75 of the Northern Ireland Act 1998</a:t>
            </a:r>
          </a:p>
          <a:p>
            <a:pPr marL="0" indent="0">
              <a:buNone/>
            </a:pPr>
            <a:endParaRPr lang="en-GB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6815F5E-7B21-4591-9550-478A39ED56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214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556792"/>
            <a:ext cx="8496300" cy="1224136"/>
          </a:xfrm>
        </p:spPr>
        <p:txBody>
          <a:bodyPr/>
          <a:lstStyle/>
          <a:p>
            <a:pPr algn="ctr" eaLnBrk="1" hangingPunct="1"/>
            <a:r>
              <a:rPr lang="en-GB" sz="2800" dirty="0">
                <a:latin typeface="+mn-lt"/>
              </a:rPr>
              <a:t>Equality</a:t>
            </a:r>
            <a:r>
              <a:rPr lang="en-GB" sz="2800" dirty="0"/>
              <a:t> Duties &amp; Developing This </a:t>
            </a:r>
            <a:br>
              <a:rPr lang="en-GB" sz="2800" dirty="0"/>
            </a:br>
            <a:r>
              <a:rPr lang="en-GB" sz="2800" dirty="0"/>
              <a:t>Public Realm Scheme</a:t>
            </a:r>
            <a:br>
              <a:rPr lang="en-GB" dirty="0"/>
            </a:br>
            <a:endParaRPr lang="en-US" sz="2800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636912"/>
            <a:ext cx="8496300" cy="3528392"/>
          </a:xfrm>
        </p:spPr>
        <p:txBody>
          <a:bodyPr/>
          <a:lstStyle/>
          <a:p>
            <a:pPr lvl="0"/>
            <a:r>
              <a:rPr lang="en-GB" sz="2400" b="0" dirty="0"/>
              <a:t>Public Realm Scheme</a:t>
            </a:r>
          </a:p>
          <a:p>
            <a:pPr lvl="0"/>
            <a:r>
              <a:rPr lang="en-GB" sz="2400" b="0" dirty="0"/>
              <a:t>Screening  - April 2016</a:t>
            </a:r>
          </a:p>
          <a:p>
            <a:pPr lvl="0"/>
            <a:r>
              <a:rPr lang="en-GB" sz="2400" b="0" dirty="0"/>
              <a:t>Public consultation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b="0" dirty="0"/>
              <a:t>June 2016 - August 2016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b="0" dirty="0"/>
              <a:t>RNIB response</a:t>
            </a:r>
          </a:p>
          <a:p>
            <a:pPr lvl="0"/>
            <a:r>
              <a:rPr lang="en-GB" sz="2400" b="0" dirty="0"/>
              <a:t>Rescreening – 2017</a:t>
            </a:r>
          </a:p>
          <a:p>
            <a:r>
              <a:rPr lang="en-GB" sz="2400" b="0" dirty="0"/>
              <a:t>Equality Commission Advice </a:t>
            </a:r>
          </a:p>
          <a:p>
            <a:pPr eaLnBrk="1" hangingPunct="1">
              <a:buNone/>
            </a:pPr>
            <a:endParaRPr lang="en-US" sz="2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6815F5E-7B21-4591-9550-478A39ED565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484784"/>
            <a:ext cx="8496300" cy="1080120"/>
          </a:xfrm>
        </p:spPr>
        <p:txBody>
          <a:bodyPr/>
          <a:lstStyle/>
          <a:p>
            <a:r>
              <a:rPr lang="en-GB" sz="2800" dirty="0"/>
              <a:t>     </a:t>
            </a:r>
            <a:br>
              <a:rPr lang="en-GB" sz="2800" dirty="0"/>
            </a:br>
            <a:r>
              <a:rPr lang="en-GB" sz="2800" dirty="0"/>
              <a:t>Public Realm Scheme: Lessons Learned</a:t>
            </a:r>
            <a:br>
              <a:rPr lang="en-GB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b="0" dirty="0"/>
              <a:t>Rescreening – opportunity to review </a:t>
            </a:r>
          </a:p>
          <a:p>
            <a:pPr lvl="0"/>
            <a:r>
              <a:rPr lang="en-GB" sz="2400" b="0" dirty="0"/>
              <a:t>Consultation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b="0" dirty="0"/>
              <a:t>Accessibility Consultant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b="0" dirty="0"/>
              <a:t>Accessibility and Inclusion Statement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b="0" dirty="0"/>
              <a:t>Disability representative groups and other stakeholders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b="0" dirty="0"/>
              <a:t>Traffic and Parking Surveys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GB" b="0" dirty="0"/>
              <a:t>Options Report</a:t>
            </a:r>
          </a:p>
          <a:p>
            <a:pPr marL="0" indent="0">
              <a:buNone/>
            </a:pP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6815F5E-7B21-4591-9550-478A39ED565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484784"/>
            <a:ext cx="8496300" cy="936154"/>
          </a:xfrm>
        </p:spPr>
        <p:txBody>
          <a:bodyPr/>
          <a:lstStyle/>
          <a:p>
            <a:r>
              <a:rPr lang="en-GB" sz="2800" dirty="0"/>
              <a:t>Public Realm Scheme: Lessons Learned</a:t>
            </a:r>
            <a:br>
              <a:rPr lang="en-GB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b="0" dirty="0"/>
              <a:t>Improvements to Scheme e.g.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b="0" dirty="0"/>
              <a:t>Use of kerbs, i.e. not flush surfaces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b="0" dirty="0"/>
              <a:t>Adequate number of crossing points, tactile paving, colour contrasting in paving,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b="0" dirty="0"/>
              <a:t>Minimal obstructions by street furniture, provision of adequate parking spaces and enforcement of parking restrictions including pavement parking. </a:t>
            </a:r>
          </a:p>
          <a:p>
            <a:pPr marL="457200" lvl="1" indent="0">
              <a:buNone/>
            </a:pPr>
            <a:endParaRPr lang="en-GB" sz="2400" b="0" dirty="0"/>
          </a:p>
          <a:p>
            <a:pPr lvl="0"/>
            <a:r>
              <a:rPr lang="en-GB" sz="2400" b="0" dirty="0"/>
              <a:t>Consultation – majority support flush surfaces.</a:t>
            </a:r>
          </a:p>
          <a:p>
            <a:pPr marL="0" indent="0">
              <a:buNone/>
            </a:pP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6815F5E-7B21-4591-9550-478A39ED565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44824"/>
            <a:ext cx="8496300" cy="576114"/>
          </a:xfrm>
        </p:spPr>
        <p:txBody>
          <a:bodyPr/>
          <a:lstStyle/>
          <a:p>
            <a:r>
              <a:rPr lang="en-GB" sz="2400" dirty="0"/>
              <a:t>	Equality Duties &amp;  Public Realm Scheme</a:t>
            </a:r>
            <a:br>
              <a:rPr lang="en-GB" sz="2400" dirty="0"/>
            </a:br>
            <a:r>
              <a:rPr lang="en-GB" sz="2400" dirty="0"/>
              <a:t>			</a:t>
            </a:r>
            <a:br>
              <a:rPr lang="en-GB" sz="2400" dirty="0"/>
            </a:br>
            <a:r>
              <a:rPr lang="en-GB" sz="2400" dirty="0"/>
              <a:t>			Observations</a:t>
            </a:r>
            <a:br>
              <a:rPr lang="en-GB" sz="2400" dirty="0"/>
            </a:br>
            <a:endParaRPr lang="en-US" sz="2400" b="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endParaRPr lang="en-GB" sz="2400" b="0" dirty="0"/>
          </a:p>
          <a:p>
            <a:pPr lvl="0"/>
            <a:r>
              <a:rPr lang="en-GB" sz="2400" b="0" dirty="0"/>
              <a:t>Judicial Review of a local Public Realm Scheme 2015</a:t>
            </a:r>
          </a:p>
          <a:p>
            <a:pPr marL="0" lvl="0" indent="0">
              <a:buNone/>
            </a:pPr>
            <a:endParaRPr lang="en-GB" sz="2400" b="0" dirty="0"/>
          </a:p>
          <a:p>
            <a:r>
              <a:rPr lang="en-GB" sz="2400" b="0" dirty="0"/>
              <a:t> Disability </a:t>
            </a:r>
          </a:p>
          <a:p>
            <a:pPr marL="0" indent="0">
              <a:buNone/>
            </a:pPr>
            <a:endParaRPr lang="en-GB" sz="2400" b="0" dirty="0"/>
          </a:p>
          <a:p>
            <a:r>
              <a:rPr lang="en-GB" sz="2400" b="0" dirty="0"/>
              <a:t> Effective Mainstreaming: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sz="2400" b="0" dirty="0"/>
              <a:t>Leadership, ownership, evidence, transparency in the process, evaluating risk.</a:t>
            </a:r>
          </a:p>
          <a:p>
            <a:pPr algn="ctr">
              <a:buFontTx/>
              <a:buNone/>
              <a:defRPr/>
            </a:pPr>
            <a:endParaRPr lang="en-GB" sz="3600" b="1" dirty="0"/>
          </a:p>
          <a:p>
            <a:pPr>
              <a:buFontTx/>
              <a:buNone/>
              <a:defRPr/>
            </a:pPr>
            <a:endParaRPr lang="en-GB" sz="36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D6815F5E-7B21-4591-9550-478A39ED565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quality Commission">
  <a:themeElements>
    <a:clrScheme name="Equality Commiss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quality Com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quality Commis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quality Commiss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quality Commiss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quality Commiss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quality Commiss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quality Commiss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quality Commiss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quality Commiss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quality Commiss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quality Commiss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quality Commiss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quality Commiss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820D3E3E695243A18602BCD7DE657A" ma:contentTypeVersion="14" ma:contentTypeDescription="Create a new document." ma:contentTypeScope="" ma:versionID="ed14667e626d68e0449e43adb6ec3af0">
  <xsd:schema xmlns:xsd="http://www.w3.org/2001/XMLSchema" xmlns:xs="http://www.w3.org/2001/XMLSchema" xmlns:p="http://schemas.microsoft.com/office/2006/metadata/properties" xmlns:ns2="5dcaf206-b009-4658-99e1-4d638e44d8f5" xmlns:ns3="1fbf4851-1fe8-4378-a6d9-5967d98f316b" targetNamespace="http://schemas.microsoft.com/office/2006/metadata/properties" ma:root="true" ma:fieldsID="49ddc2d1be03f396d92afb23ef480a7e" ns2:_="" ns3:_="">
    <xsd:import namespace="5dcaf206-b009-4658-99e1-4d638e44d8f5"/>
    <xsd:import namespace="1fbf4851-1fe8-4378-a6d9-5967d98f31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UR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caf206-b009-4658-99e1-4d638e44d8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URL" ma:index="20" nillable="true" ma:displayName="URL" ma:format="Hyperlink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bf4851-1fe8-4378-a6d9-5967d98f316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URL xmlns="5dcaf206-b009-4658-99e1-4d638e44d8f5">
      <Url xsi:nil="true"/>
      <Description xsi:nil="true"/>
    </URL>
  </documentManagement>
</p:properties>
</file>

<file path=customXml/itemProps1.xml><?xml version="1.0" encoding="utf-8"?>
<ds:datastoreItem xmlns:ds="http://schemas.openxmlformats.org/officeDocument/2006/customXml" ds:itemID="{5ECDDE55-340C-4181-B461-3882DBB08F63}"/>
</file>

<file path=customXml/itemProps2.xml><?xml version="1.0" encoding="utf-8"?>
<ds:datastoreItem xmlns:ds="http://schemas.openxmlformats.org/officeDocument/2006/customXml" ds:itemID="{C46D88E7-77C0-4495-8537-2A631A2CA40F}"/>
</file>

<file path=customXml/itemProps3.xml><?xml version="1.0" encoding="utf-8"?>
<ds:datastoreItem xmlns:ds="http://schemas.openxmlformats.org/officeDocument/2006/customXml" ds:itemID="{1A276500-647F-4ECC-8BCF-1B74BA22838C}"/>
</file>

<file path=docProps/app.xml><?xml version="1.0" encoding="utf-8"?>
<Properties xmlns="http://schemas.openxmlformats.org/officeDocument/2006/extended-properties" xmlns:vt="http://schemas.openxmlformats.org/officeDocument/2006/docPropsVTypes">
  <Template>Equality Commission</Template>
  <TotalTime>744</TotalTime>
  <Words>239</Words>
  <Application>Microsoft Office PowerPoint</Application>
  <PresentationFormat>On-screen Show (4:3)</PresentationFormat>
  <Paragraphs>49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Equality Commission</vt:lpstr>
      <vt:lpstr>Equality Mainstreaming: Good Practice </vt:lpstr>
      <vt:lpstr>Developing an Inner Walled City Public Realm Project in Derry/Londonderry (2017)  </vt:lpstr>
      <vt:lpstr>Equality Duties &amp; Developing This  Public Realm Scheme </vt:lpstr>
      <vt:lpstr>      Public Realm Scheme: Lessons Learned </vt:lpstr>
      <vt:lpstr>Public Realm Scheme: Lessons Learned </vt:lpstr>
      <vt:lpstr> Equality Duties &amp;  Public Realm Scheme        Observations </vt:lpstr>
    </vt:vector>
  </TitlesOfParts>
  <Company>Equality Commission for Northern Ireland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LConlon</dc:creator>
  <cp:lastModifiedBy>Jone Elizondo Urrestarazu</cp:lastModifiedBy>
  <cp:revision>91</cp:revision>
  <cp:lastPrinted>2019-08-28T09:05:02Z</cp:lastPrinted>
  <dcterms:created xsi:type="dcterms:W3CDTF">2012-05-17T08:31:14Z</dcterms:created>
  <dcterms:modified xsi:type="dcterms:W3CDTF">2021-11-17T10:09:00Z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0x01010008820D3E3E695243A18602BCD7DE657A</vt:lpwstr>
  </property>
</Properties>
</file>