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5"/>
    <p:sldMasterId id="2147483661" r:id="rId6"/>
    <p:sldMasterId id="2147483683" r:id="rId7"/>
  </p:sldMasterIdLst>
  <p:notesMasterIdLst>
    <p:notesMasterId r:id="rId36"/>
  </p:notesMasterIdLst>
  <p:sldIdLst>
    <p:sldId id="298" r:id="rId8"/>
    <p:sldId id="359" r:id="rId9"/>
    <p:sldId id="397" r:id="rId10"/>
    <p:sldId id="398" r:id="rId11"/>
    <p:sldId id="404" r:id="rId12"/>
    <p:sldId id="405" r:id="rId13"/>
    <p:sldId id="406" r:id="rId14"/>
    <p:sldId id="399" r:id="rId15"/>
    <p:sldId id="411" r:id="rId16"/>
    <p:sldId id="426" r:id="rId17"/>
    <p:sldId id="408" r:id="rId18"/>
    <p:sldId id="409" r:id="rId19"/>
    <p:sldId id="410" r:id="rId20"/>
    <p:sldId id="403" r:id="rId21"/>
    <p:sldId id="400" r:id="rId22"/>
    <p:sldId id="413" r:id="rId23"/>
    <p:sldId id="414" r:id="rId24"/>
    <p:sldId id="415" r:id="rId25"/>
    <p:sldId id="416" r:id="rId26"/>
    <p:sldId id="424" r:id="rId27"/>
    <p:sldId id="417" r:id="rId28"/>
    <p:sldId id="425" r:id="rId29"/>
    <p:sldId id="418" r:id="rId30"/>
    <p:sldId id="420" r:id="rId31"/>
    <p:sldId id="423" r:id="rId32"/>
    <p:sldId id="419" r:id="rId33"/>
    <p:sldId id="421" r:id="rId34"/>
    <p:sldId id="332" r:id="rId3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GORZELSKA Matylda (FRA)" initials="PM(" lastIdx="29" clrIdx="0">
    <p:extLst>
      <p:ext uri="{19B8F6BF-5375-455C-9EA6-DF929625EA0E}">
        <p15:presenceInfo xmlns:p15="http://schemas.microsoft.com/office/powerpoint/2012/main" userId="S-1-5-21-864693804-1130308216-483988704-21524" providerId="AD"/>
      </p:ext>
    </p:extLst>
  </p:cmAuthor>
  <p:cmAuthor id="2" name="REZNYIK Stella (FRA)" initials="RS(" lastIdx="10" clrIdx="1">
    <p:extLst>
      <p:ext uri="{19B8F6BF-5375-455C-9EA6-DF929625EA0E}">
        <p15:presenceInfo xmlns:p15="http://schemas.microsoft.com/office/powerpoint/2012/main" userId="S-1-5-21-864693804-1130308216-483988704-2856" providerId="AD"/>
      </p:ext>
    </p:extLst>
  </p:cmAuthor>
  <p:cmAuthor id="3" name="MOHR Maximilian (FRA)" initials="MM(" lastIdx="51" clrIdx="2">
    <p:extLst>
      <p:ext uri="{19B8F6BF-5375-455C-9EA6-DF929625EA0E}">
        <p15:presenceInfo xmlns:p15="http://schemas.microsoft.com/office/powerpoint/2012/main" userId="S-1-5-21-864693804-1130308216-483988704-25084" providerId="AD"/>
      </p:ext>
    </p:extLst>
  </p:cmAuthor>
  <p:cmAuthor id="4" name="PODSIADLOWSKI Astrid (FRA)" initials="PA(" lastIdx="12" clrIdx="3">
    <p:extLst>
      <p:ext uri="{19B8F6BF-5375-455C-9EA6-DF929625EA0E}">
        <p15:presenceInfo xmlns:p15="http://schemas.microsoft.com/office/powerpoint/2012/main" userId="S-1-5-21-864693804-1130308216-483988704-19358" providerId="AD"/>
      </p:ext>
    </p:extLst>
  </p:cmAuthor>
  <p:cmAuthor id="5" name="SYMEONIDOU Eirini (FRA)" initials="SE(" lastIdx="4" clrIdx="4">
    <p:extLst>
      <p:ext uri="{19B8F6BF-5375-455C-9EA6-DF929625EA0E}">
        <p15:presenceInfo xmlns:p15="http://schemas.microsoft.com/office/powerpoint/2012/main" userId="S-1-5-21-864693804-1130308216-483988704-251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D16"/>
    <a:srgbClr val="003399"/>
    <a:srgbClr val="59DFF1"/>
    <a:srgbClr val="00FF00"/>
    <a:srgbClr val="69A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0EA21-EE0A-4087-A693-E166F72FF314}" v="115" dt="2021-06-23T15:50:22.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49" autoAdjust="0"/>
  </p:normalViewPr>
  <p:slideViewPr>
    <p:cSldViewPr snapToObjects="1" showGuides="1">
      <p:cViewPr varScale="1">
        <p:scale>
          <a:sx n="80" d="100"/>
          <a:sy n="80" d="100"/>
        </p:scale>
        <p:origin x="72" y="86"/>
      </p:cViewPr>
      <p:guideLst>
        <p:guide orient="horz" pos="1620"/>
        <p:guide pos="2880"/>
      </p:guideLst>
    </p:cSldViewPr>
  </p:slideViewPr>
  <p:outlineViewPr>
    <p:cViewPr>
      <p:scale>
        <a:sx n="33" d="100"/>
        <a:sy n="33" d="100"/>
      </p:scale>
      <p:origin x="0" y="-54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3" Type="http://schemas.microsoft.com/office/2015/10/relationships/revisionInfo" Target="revisionInfo.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 Elizondo Urrestarazu" userId="55f69862-87eb-458f-9708-9f9beb3bbcb1" providerId="ADAL" clId="{E5D0EA21-EE0A-4087-A693-E166F72FF314}"/>
    <pc:docChg chg="modSld">
      <pc:chgData name="Jone Elizondo Urrestarazu" userId="55f69862-87eb-458f-9708-9f9beb3bbcb1" providerId="ADAL" clId="{E5D0EA21-EE0A-4087-A693-E166F72FF314}" dt="2021-06-23T15:50:22.260" v="122"/>
      <pc:docMkLst>
        <pc:docMk/>
      </pc:docMkLst>
      <pc:sldChg chg="modSp mod">
        <pc:chgData name="Jone Elizondo Urrestarazu" userId="55f69862-87eb-458f-9708-9f9beb3bbcb1" providerId="ADAL" clId="{E5D0EA21-EE0A-4087-A693-E166F72FF314}" dt="2021-06-23T15:45:58.591" v="83" actId="33553"/>
        <pc:sldMkLst>
          <pc:docMk/>
          <pc:sldMk cId="763805943" sldId="332"/>
        </pc:sldMkLst>
        <pc:spChg chg="mod">
          <ac:chgData name="Jone Elizondo Urrestarazu" userId="55f69862-87eb-458f-9708-9f9beb3bbcb1" providerId="ADAL" clId="{E5D0EA21-EE0A-4087-A693-E166F72FF314}" dt="2021-06-23T15:45:58.591" v="83" actId="33553"/>
          <ac:spMkLst>
            <pc:docMk/>
            <pc:sldMk cId="763805943" sldId="332"/>
            <ac:spMk id="2" creationId="{00000000-0000-0000-0000-000000000000}"/>
          </ac:spMkLst>
        </pc:spChg>
      </pc:sldChg>
      <pc:sldChg chg="modSp">
        <pc:chgData name="Jone Elizondo Urrestarazu" userId="55f69862-87eb-458f-9708-9f9beb3bbcb1" providerId="ADAL" clId="{E5D0EA21-EE0A-4087-A693-E166F72FF314}" dt="2021-06-23T15:46:25.847" v="89"/>
        <pc:sldMkLst>
          <pc:docMk/>
          <pc:sldMk cId="2703320639" sldId="359"/>
        </pc:sldMkLst>
        <pc:spChg chg="mod">
          <ac:chgData name="Jone Elizondo Urrestarazu" userId="55f69862-87eb-458f-9708-9f9beb3bbcb1" providerId="ADAL" clId="{E5D0EA21-EE0A-4087-A693-E166F72FF314}" dt="2021-06-23T15:46:25.847" v="89"/>
          <ac:spMkLst>
            <pc:docMk/>
            <pc:sldMk cId="2703320639" sldId="359"/>
            <ac:spMk id="2" creationId="{A1A6FABA-EA7E-4A39-A8EA-EB3DA52E530B}"/>
          </ac:spMkLst>
        </pc:spChg>
      </pc:sldChg>
      <pc:sldChg chg="modSp">
        <pc:chgData name="Jone Elizondo Urrestarazu" userId="55f69862-87eb-458f-9708-9f9beb3bbcb1" providerId="ADAL" clId="{E5D0EA21-EE0A-4087-A693-E166F72FF314}" dt="2021-06-23T15:47:29.467" v="99"/>
        <pc:sldMkLst>
          <pc:docMk/>
          <pc:sldMk cId="3717813576" sldId="397"/>
        </pc:sldMkLst>
        <pc:spChg chg="mod">
          <ac:chgData name="Jone Elizondo Urrestarazu" userId="55f69862-87eb-458f-9708-9f9beb3bbcb1" providerId="ADAL" clId="{E5D0EA21-EE0A-4087-A693-E166F72FF314}" dt="2021-06-23T15:47:29.467" v="99"/>
          <ac:spMkLst>
            <pc:docMk/>
            <pc:sldMk cId="3717813576" sldId="397"/>
            <ac:spMk id="2" creationId="{CB7C3601-2A52-4F0D-803D-C4969FD825C0}"/>
          </ac:spMkLst>
        </pc:spChg>
      </pc:sldChg>
      <pc:sldChg chg="modSp">
        <pc:chgData name="Jone Elizondo Urrestarazu" userId="55f69862-87eb-458f-9708-9f9beb3bbcb1" providerId="ADAL" clId="{E5D0EA21-EE0A-4087-A693-E166F72FF314}" dt="2021-06-23T15:48:26.685" v="102"/>
        <pc:sldMkLst>
          <pc:docMk/>
          <pc:sldMk cId="2533523827" sldId="398"/>
        </pc:sldMkLst>
        <pc:spChg chg="mod">
          <ac:chgData name="Jone Elizondo Urrestarazu" userId="55f69862-87eb-458f-9708-9f9beb3bbcb1" providerId="ADAL" clId="{E5D0EA21-EE0A-4087-A693-E166F72FF314}" dt="2021-06-23T15:48:26.685" v="102"/>
          <ac:spMkLst>
            <pc:docMk/>
            <pc:sldMk cId="2533523827" sldId="398"/>
            <ac:spMk id="2" creationId="{1ED356B4-3DDB-4C38-B58A-28F001BCEBC2}"/>
          </ac:spMkLst>
        </pc:spChg>
      </pc:sldChg>
      <pc:sldChg chg="modSp">
        <pc:chgData name="Jone Elizondo Urrestarazu" userId="55f69862-87eb-458f-9708-9f9beb3bbcb1" providerId="ADAL" clId="{E5D0EA21-EE0A-4087-A693-E166F72FF314}" dt="2021-06-23T15:47:16.502" v="96"/>
        <pc:sldMkLst>
          <pc:docMk/>
          <pc:sldMk cId="596968140" sldId="399"/>
        </pc:sldMkLst>
        <pc:spChg chg="mod">
          <ac:chgData name="Jone Elizondo Urrestarazu" userId="55f69862-87eb-458f-9708-9f9beb3bbcb1" providerId="ADAL" clId="{E5D0EA21-EE0A-4087-A693-E166F72FF314}" dt="2021-06-23T15:47:16.502" v="96"/>
          <ac:spMkLst>
            <pc:docMk/>
            <pc:sldMk cId="596968140" sldId="399"/>
            <ac:spMk id="2" creationId="{9C734EBD-8069-4D6F-96BB-B63F032991D6}"/>
          </ac:spMkLst>
        </pc:spChg>
      </pc:sldChg>
      <pc:sldChg chg="modSp">
        <pc:chgData name="Jone Elizondo Urrestarazu" userId="55f69862-87eb-458f-9708-9f9beb3bbcb1" providerId="ADAL" clId="{E5D0EA21-EE0A-4087-A693-E166F72FF314}" dt="2021-06-23T15:49:06.214" v="109"/>
        <pc:sldMkLst>
          <pc:docMk/>
          <pc:sldMk cId="6602817" sldId="400"/>
        </pc:sldMkLst>
        <pc:spChg chg="mod">
          <ac:chgData name="Jone Elizondo Urrestarazu" userId="55f69862-87eb-458f-9708-9f9beb3bbcb1" providerId="ADAL" clId="{E5D0EA21-EE0A-4087-A693-E166F72FF314}" dt="2021-06-23T15:49:06.214" v="109"/>
          <ac:spMkLst>
            <pc:docMk/>
            <pc:sldMk cId="6602817" sldId="400"/>
            <ac:spMk id="2" creationId="{8792BA44-8A8F-4A4F-BFBB-D672C51C4621}"/>
          </ac:spMkLst>
        </pc:spChg>
      </pc:sldChg>
      <pc:sldChg chg="modSp">
        <pc:chgData name="Jone Elizondo Urrestarazu" userId="55f69862-87eb-458f-9708-9f9beb3bbcb1" providerId="ADAL" clId="{E5D0EA21-EE0A-4087-A693-E166F72FF314}" dt="2021-06-23T15:48:33.999" v="105"/>
        <pc:sldMkLst>
          <pc:docMk/>
          <pc:sldMk cId="3290542588" sldId="405"/>
        </pc:sldMkLst>
        <pc:spChg chg="mod">
          <ac:chgData name="Jone Elizondo Urrestarazu" userId="55f69862-87eb-458f-9708-9f9beb3bbcb1" providerId="ADAL" clId="{E5D0EA21-EE0A-4087-A693-E166F72FF314}" dt="2021-06-23T15:48:33.999" v="105"/>
          <ac:spMkLst>
            <pc:docMk/>
            <pc:sldMk cId="3290542588" sldId="405"/>
            <ac:spMk id="2" creationId="{582AEC3D-C674-41B8-8A33-B9F063C51DF0}"/>
          </ac:spMkLst>
        </pc:spChg>
      </pc:sldChg>
      <pc:sldChg chg="modSp">
        <pc:chgData name="Jone Elizondo Urrestarazu" userId="55f69862-87eb-458f-9708-9f9beb3bbcb1" providerId="ADAL" clId="{E5D0EA21-EE0A-4087-A693-E166F72FF314}" dt="2021-06-23T15:48:48.151" v="107"/>
        <pc:sldMkLst>
          <pc:docMk/>
          <pc:sldMk cId="1980046280" sldId="408"/>
        </pc:sldMkLst>
        <pc:spChg chg="mod">
          <ac:chgData name="Jone Elizondo Urrestarazu" userId="55f69862-87eb-458f-9708-9f9beb3bbcb1" providerId="ADAL" clId="{E5D0EA21-EE0A-4087-A693-E166F72FF314}" dt="2021-06-23T15:48:48.151" v="107"/>
          <ac:spMkLst>
            <pc:docMk/>
            <pc:sldMk cId="1980046280" sldId="408"/>
            <ac:spMk id="2" creationId="{A64468E3-D30B-4135-8E0B-6D8209084BA4}"/>
          </ac:spMkLst>
        </pc:spChg>
      </pc:sldChg>
      <pc:sldChg chg="modSp">
        <pc:chgData name="Jone Elizondo Urrestarazu" userId="55f69862-87eb-458f-9708-9f9beb3bbcb1" providerId="ADAL" clId="{E5D0EA21-EE0A-4087-A693-E166F72FF314}" dt="2021-06-23T15:48:57.265" v="108"/>
        <pc:sldMkLst>
          <pc:docMk/>
          <pc:sldMk cId="845810395" sldId="409"/>
        </pc:sldMkLst>
        <pc:spChg chg="mod">
          <ac:chgData name="Jone Elizondo Urrestarazu" userId="55f69862-87eb-458f-9708-9f9beb3bbcb1" providerId="ADAL" clId="{E5D0EA21-EE0A-4087-A693-E166F72FF314}" dt="2021-06-23T15:48:57.265" v="108"/>
          <ac:spMkLst>
            <pc:docMk/>
            <pc:sldMk cId="845810395" sldId="409"/>
            <ac:spMk id="2" creationId="{2DAB0DAC-5DAF-4C65-9142-91D9EF1F5DC7}"/>
          </ac:spMkLst>
        </pc:spChg>
      </pc:sldChg>
      <pc:sldChg chg="modSp">
        <pc:chgData name="Jone Elizondo Urrestarazu" userId="55f69862-87eb-458f-9708-9f9beb3bbcb1" providerId="ADAL" clId="{E5D0EA21-EE0A-4087-A693-E166F72FF314}" dt="2021-06-23T15:49:12.315" v="111"/>
        <pc:sldMkLst>
          <pc:docMk/>
          <pc:sldMk cId="4251587990" sldId="413"/>
        </pc:sldMkLst>
        <pc:spChg chg="mod">
          <ac:chgData name="Jone Elizondo Urrestarazu" userId="55f69862-87eb-458f-9708-9f9beb3bbcb1" providerId="ADAL" clId="{E5D0EA21-EE0A-4087-A693-E166F72FF314}" dt="2021-06-23T15:49:12.315" v="111"/>
          <ac:spMkLst>
            <pc:docMk/>
            <pc:sldMk cId="4251587990" sldId="413"/>
            <ac:spMk id="2" creationId="{174869CD-32BC-476B-9A22-7E569A45682E}"/>
          </ac:spMkLst>
        </pc:spChg>
      </pc:sldChg>
      <pc:sldChg chg="modSp">
        <pc:chgData name="Jone Elizondo Urrestarazu" userId="55f69862-87eb-458f-9708-9f9beb3bbcb1" providerId="ADAL" clId="{E5D0EA21-EE0A-4087-A693-E166F72FF314}" dt="2021-06-23T15:49:27.287" v="113"/>
        <pc:sldMkLst>
          <pc:docMk/>
          <pc:sldMk cId="2574015463" sldId="414"/>
        </pc:sldMkLst>
        <pc:spChg chg="mod">
          <ac:chgData name="Jone Elizondo Urrestarazu" userId="55f69862-87eb-458f-9708-9f9beb3bbcb1" providerId="ADAL" clId="{E5D0EA21-EE0A-4087-A693-E166F72FF314}" dt="2021-06-23T15:49:27.287" v="113"/>
          <ac:spMkLst>
            <pc:docMk/>
            <pc:sldMk cId="2574015463" sldId="414"/>
            <ac:spMk id="3" creationId="{7D844804-BED4-4537-8EAE-D82F4D6B3B32}"/>
          </ac:spMkLst>
        </pc:spChg>
      </pc:sldChg>
      <pc:sldChg chg="modSp">
        <pc:chgData name="Jone Elizondo Urrestarazu" userId="55f69862-87eb-458f-9708-9f9beb3bbcb1" providerId="ADAL" clId="{E5D0EA21-EE0A-4087-A693-E166F72FF314}" dt="2021-06-23T15:49:20.964" v="112"/>
        <pc:sldMkLst>
          <pc:docMk/>
          <pc:sldMk cId="431023120" sldId="415"/>
        </pc:sldMkLst>
        <pc:spChg chg="mod">
          <ac:chgData name="Jone Elizondo Urrestarazu" userId="55f69862-87eb-458f-9708-9f9beb3bbcb1" providerId="ADAL" clId="{E5D0EA21-EE0A-4087-A693-E166F72FF314}" dt="2021-06-23T15:49:20.964" v="112"/>
          <ac:spMkLst>
            <pc:docMk/>
            <pc:sldMk cId="431023120" sldId="415"/>
            <ac:spMk id="2" creationId="{97E7B278-86B3-4671-912A-173309B050EC}"/>
          </ac:spMkLst>
        </pc:spChg>
      </pc:sldChg>
      <pc:sldChg chg="addSp modSp mod">
        <pc:chgData name="Jone Elizondo Urrestarazu" userId="55f69862-87eb-458f-9708-9f9beb3bbcb1" providerId="ADAL" clId="{E5D0EA21-EE0A-4087-A693-E166F72FF314}" dt="2021-06-23T15:49:44.790" v="116"/>
        <pc:sldMkLst>
          <pc:docMk/>
          <pc:sldMk cId="914384560" sldId="417"/>
        </pc:sldMkLst>
        <pc:spChg chg="add mod">
          <ac:chgData name="Jone Elizondo Urrestarazu" userId="55f69862-87eb-458f-9708-9f9beb3bbcb1" providerId="ADAL" clId="{E5D0EA21-EE0A-4087-A693-E166F72FF314}" dt="2021-06-23T15:49:44.790" v="116"/>
          <ac:spMkLst>
            <pc:docMk/>
            <pc:sldMk cId="914384560" sldId="417"/>
            <ac:spMk id="2" creationId="{F1584A4B-8B5A-499C-B77D-F52A64D1694F}"/>
          </ac:spMkLst>
        </pc:spChg>
      </pc:sldChg>
      <pc:sldChg chg="modSp mod">
        <pc:chgData name="Jone Elizondo Urrestarazu" userId="55f69862-87eb-458f-9708-9f9beb3bbcb1" providerId="ADAL" clId="{E5D0EA21-EE0A-4087-A693-E166F72FF314}" dt="2021-06-23T15:44:53.561" v="4" actId="33553"/>
        <pc:sldMkLst>
          <pc:docMk/>
          <pc:sldMk cId="4247675547" sldId="418"/>
        </pc:sldMkLst>
        <pc:spChg chg="mod">
          <ac:chgData name="Jone Elizondo Urrestarazu" userId="55f69862-87eb-458f-9708-9f9beb3bbcb1" providerId="ADAL" clId="{E5D0EA21-EE0A-4087-A693-E166F72FF314}" dt="2021-06-23T15:44:53.561" v="4" actId="33553"/>
          <ac:spMkLst>
            <pc:docMk/>
            <pc:sldMk cId="4247675547" sldId="418"/>
            <ac:spMk id="4" creationId="{2A240290-9B2C-47E6-838C-17AD52C8FCCC}"/>
          </ac:spMkLst>
        </pc:spChg>
      </pc:sldChg>
      <pc:sldChg chg="addSp modSp mod">
        <pc:chgData name="Jone Elizondo Urrestarazu" userId="55f69862-87eb-458f-9708-9f9beb3bbcb1" providerId="ADAL" clId="{E5D0EA21-EE0A-4087-A693-E166F72FF314}" dt="2021-06-23T15:50:17.748" v="121"/>
        <pc:sldMkLst>
          <pc:docMk/>
          <pc:sldMk cId="4181390705" sldId="419"/>
        </pc:sldMkLst>
        <pc:spChg chg="add mod">
          <ac:chgData name="Jone Elizondo Urrestarazu" userId="55f69862-87eb-458f-9708-9f9beb3bbcb1" providerId="ADAL" clId="{E5D0EA21-EE0A-4087-A693-E166F72FF314}" dt="2021-06-23T15:50:17.748" v="121"/>
          <ac:spMkLst>
            <pc:docMk/>
            <pc:sldMk cId="4181390705" sldId="419"/>
            <ac:spMk id="3" creationId="{8ADF83FC-2D1D-4A4F-BAD0-28E27622E059}"/>
          </ac:spMkLst>
        </pc:spChg>
      </pc:sldChg>
      <pc:sldChg chg="addSp modSp mod">
        <pc:chgData name="Jone Elizondo Urrestarazu" userId="55f69862-87eb-458f-9708-9f9beb3bbcb1" providerId="ADAL" clId="{E5D0EA21-EE0A-4087-A693-E166F72FF314}" dt="2021-06-23T15:49:59.201" v="119"/>
        <pc:sldMkLst>
          <pc:docMk/>
          <pc:sldMk cId="2262412657" sldId="420"/>
        </pc:sldMkLst>
        <pc:spChg chg="add mod">
          <ac:chgData name="Jone Elizondo Urrestarazu" userId="55f69862-87eb-458f-9708-9f9beb3bbcb1" providerId="ADAL" clId="{E5D0EA21-EE0A-4087-A693-E166F72FF314}" dt="2021-06-23T15:49:59.201" v="119"/>
          <ac:spMkLst>
            <pc:docMk/>
            <pc:sldMk cId="2262412657" sldId="420"/>
            <ac:spMk id="2" creationId="{C4B5026B-BCDC-4B78-B23D-1030C8477D9F}"/>
          </ac:spMkLst>
        </pc:spChg>
      </pc:sldChg>
      <pc:sldChg chg="addSp modSp mod">
        <pc:chgData name="Jone Elizondo Urrestarazu" userId="55f69862-87eb-458f-9708-9f9beb3bbcb1" providerId="ADAL" clId="{E5D0EA21-EE0A-4087-A693-E166F72FF314}" dt="2021-06-23T15:50:22.260" v="122"/>
        <pc:sldMkLst>
          <pc:docMk/>
          <pc:sldMk cId="3960359236" sldId="421"/>
        </pc:sldMkLst>
        <pc:spChg chg="add mod">
          <ac:chgData name="Jone Elizondo Urrestarazu" userId="55f69862-87eb-458f-9708-9f9beb3bbcb1" providerId="ADAL" clId="{E5D0EA21-EE0A-4087-A693-E166F72FF314}" dt="2021-06-23T15:50:22.260" v="122"/>
          <ac:spMkLst>
            <pc:docMk/>
            <pc:sldMk cId="3960359236" sldId="421"/>
            <ac:spMk id="3" creationId="{B91FA458-2F0D-4BD8-B051-F6A1A0675EDC}"/>
          </ac:spMkLst>
        </pc:spChg>
      </pc:sldChg>
      <pc:sldChg chg="addSp modSp mod">
        <pc:chgData name="Jone Elizondo Urrestarazu" userId="55f69862-87eb-458f-9708-9f9beb3bbcb1" providerId="ADAL" clId="{E5D0EA21-EE0A-4087-A693-E166F72FF314}" dt="2021-06-23T15:50:10.521" v="120"/>
        <pc:sldMkLst>
          <pc:docMk/>
          <pc:sldMk cId="1268183824" sldId="423"/>
        </pc:sldMkLst>
        <pc:spChg chg="add mod">
          <ac:chgData name="Jone Elizondo Urrestarazu" userId="55f69862-87eb-458f-9708-9f9beb3bbcb1" providerId="ADAL" clId="{E5D0EA21-EE0A-4087-A693-E166F72FF314}" dt="2021-06-23T15:50:10.521" v="120"/>
          <ac:spMkLst>
            <pc:docMk/>
            <pc:sldMk cId="1268183824" sldId="423"/>
            <ac:spMk id="2" creationId="{FBFE46FA-F67C-43D9-BD76-53971C5028FB}"/>
          </ac:spMkLst>
        </pc:spChg>
      </pc:sldChg>
      <pc:sldChg chg="modSp">
        <pc:chgData name="Jone Elizondo Urrestarazu" userId="55f69862-87eb-458f-9708-9f9beb3bbcb1" providerId="ADAL" clId="{E5D0EA21-EE0A-4087-A693-E166F72FF314}" dt="2021-06-23T15:49:34.350" v="115"/>
        <pc:sldMkLst>
          <pc:docMk/>
          <pc:sldMk cId="1587269837" sldId="424"/>
        </pc:sldMkLst>
        <pc:spChg chg="mod">
          <ac:chgData name="Jone Elizondo Urrestarazu" userId="55f69862-87eb-458f-9708-9f9beb3bbcb1" providerId="ADAL" clId="{E5D0EA21-EE0A-4087-A693-E166F72FF314}" dt="2021-06-23T15:49:34.350" v="115"/>
          <ac:spMkLst>
            <pc:docMk/>
            <pc:sldMk cId="1587269837" sldId="424"/>
            <ac:spMk id="2" creationId="{EC31F4C9-3779-4608-9087-BDE8DA1778E3}"/>
          </ac:spMkLst>
        </pc:spChg>
      </pc:sldChg>
      <pc:sldChg chg="addSp modSp mod">
        <pc:chgData name="Jone Elizondo Urrestarazu" userId="55f69862-87eb-458f-9708-9f9beb3bbcb1" providerId="ADAL" clId="{E5D0EA21-EE0A-4087-A693-E166F72FF314}" dt="2021-06-23T15:49:51.996" v="117"/>
        <pc:sldMkLst>
          <pc:docMk/>
          <pc:sldMk cId="2629745803" sldId="425"/>
        </pc:sldMkLst>
        <pc:spChg chg="add mod">
          <ac:chgData name="Jone Elizondo Urrestarazu" userId="55f69862-87eb-458f-9708-9f9beb3bbcb1" providerId="ADAL" clId="{E5D0EA21-EE0A-4087-A693-E166F72FF314}" dt="2021-06-23T15:49:51.996" v="117"/>
          <ac:spMkLst>
            <pc:docMk/>
            <pc:sldMk cId="2629745803" sldId="425"/>
            <ac:spMk id="2" creationId="{AF06574A-F889-4B92-BE00-E2244F8FBFFC}"/>
          </ac:spMkLst>
        </pc:spChg>
      </pc:sldChg>
      <pc:sldChg chg="modSp">
        <pc:chgData name="Jone Elizondo Urrestarazu" userId="55f69862-87eb-458f-9708-9f9beb3bbcb1" providerId="ADAL" clId="{E5D0EA21-EE0A-4087-A693-E166F72FF314}" dt="2021-06-23T15:48:41.757" v="106"/>
        <pc:sldMkLst>
          <pc:docMk/>
          <pc:sldMk cId="4245862520" sldId="426"/>
        </pc:sldMkLst>
        <pc:spChg chg="mod">
          <ac:chgData name="Jone Elizondo Urrestarazu" userId="55f69862-87eb-458f-9708-9f9beb3bbcb1" providerId="ADAL" clId="{E5D0EA21-EE0A-4087-A693-E166F72FF314}" dt="2021-06-23T15:48:41.757" v="106"/>
          <ac:spMkLst>
            <pc:docMk/>
            <pc:sldMk cId="4245862520" sldId="426"/>
            <ac:spMk id="2" creationId="{EB45D25A-3309-450D-8456-ACD4E2164E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84394-F21A-4140-95B8-F82BDE845362}" type="datetimeFigureOut">
              <a:rPr lang="en-GB" smtClean="0"/>
              <a:t>23/06/2021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7145A-5951-4394-8A11-CFED79476ACC}" type="slidenum">
              <a:rPr lang="en-GB" smtClean="0"/>
              <a:t>‹#›</a:t>
            </a:fld>
            <a:endParaRPr lang="en-GB"/>
          </a:p>
        </p:txBody>
      </p:sp>
    </p:spTree>
    <p:extLst>
      <p:ext uri="{BB962C8B-B14F-4D97-AF65-F5344CB8AC3E}">
        <p14:creationId xmlns:p14="http://schemas.microsoft.com/office/powerpoint/2010/main" val="353165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age">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405000"/>
            <a:ext cx="5760640" cy="2022734"/>
          </a:xfrm>
        </p:spPr>
        <p:txBody>
          <a:bodyPr anchor="t" anchorCtr="0"/>
          <a:lstStyle>
            <a:lvl1pPr algn="r">
              <a:defRPr/>
            </a:lvl1pPr>
          </a:lstStyle>
          <a:p>
            <a:r>
              <a:rPr lang="en-US"/>
              <a:t>Click to edit Master title style</a:t>
            </a:r>
            <a:endParaRPr lang="en-GB" dirty="0"/>
          </a:p>
        </p:txBody>
      </p:sp>
      <p:sp>
        <p:nvSpPr>
          <p:cNvPr id="3" name="Subtitle 2"/>
          <p:cNvSpPr>
            <a:spLocks noGrp="1"/>
          </p:cNvSpPr>
          <p:nvPr>
            <p:ph type="subTitle" idx="1"/>
          </p:nvPr>
        </p:nvSpPr>
        <p:spPr>
          <a:xfrm>
            <a:off x="3779912" y="2571750"/>
            <a:ext cx="5112088" cy="144016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22D54DB-31F6-4C31-A32F-FB6DD0BFEEC2}" type="datetimeFigureOut">
              <a:rPr lang="en-GB" smtClean="0"/>
              <a:t>23/06/2021</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8541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420" y="944116"/>
            <a:ext cx="8291380" cy="655499"/>
          </a:xfrm>
        </p:spPr>
        <p:txBody>
          <a:bodyPr anchor="t" anchorCtr="0">
            <a:normAutofit/>
          </a:bodyPr>
          <a:lstStyle>
            <a:lvl1pPr algn="l">
              <a:defRPr sz="32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275820" y="1653623"/>
            <a:ext cx="5410980" cy="2941000"/>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marL="1792288" indent="0">
              <a:buNone/>
              <a:defRPr sz="1600"/>
            </a:lvl6pPr>
            <a:lvl7pPr marL="2151063" indent="0">
              <a:buNone/>
              <a:defRPr sz="16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95421" y="1653623"/>
            <a:ext cx="2736380" cy="2941000"/>
          </a:xfrm>
        </p:spPr>
        <p:txBody>
          <a:bodyPr>
            <a:normAutofit/>
          </a:bodyPr>
          <a:lstStyle>
            <a:lvl1pPr marL="0" indent="0">
              <a:buNone/>
              <a:defRPr sz="20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9F1BF8-F3E1-496C-8DA7-42A6F4A76737}"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3524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120" y="948180"/>
            <a:ext cx="3456480" cy="921472"/>
          </a:xfrm>
        </p:spPr>
        <p:txBody>
          <a:bodyPr anchor="t" anchorCtr="0"/>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51400" y="948181"/>
            <a:ext cx="5040700" cy="3567839"/>
          </a:xfrm>
        </p:spPr>
        <p:txBody>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5436120" y="1923660"/>
            <a:ext cx="3456480" cy="2592360"/>
          </a:xfrm>
        </p:spPr>
        <p:txBody>
          <a:bodyPr/>
          <a:lstStyle>
            <a:lvl1pPr marL="0" indent="0">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9F1BF8-F3E1-496C-8DA7-42A6F4A76737}"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68523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F1BF8-F3E1-496C-8DA7-42A6F4A76737}" type="datetimeFigureOut">
              <a:rPr lang="en-GB" smtClean="0"/>
              <a:t>23/06/2021</a:t>
            </a:fld>
            <a:endParaRPr lang="en-GB"/>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0469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1691" y="3273828"/>
            <a:ext cx="5040560" cy="1080120"/>
          </a:xfrm>
        </p:spPr>
        <p:txBody>
          <a:bodyPr anchor="t" anchorCtr="0">
            <a:normAutofit/>
          </a:bodyPr>
          <a:lstStyle>
            <a:lvl1pPr algn="r">
              <a:defRPr sz="2800" b="0"/>
            </a:lvl1pPr>
          </a:lstStyle>
          <a:p>
            <a:r>
              <a:rPr lang="en-US"/>
              <a:t>Click to edit Master title style</a:t>
            </a:r>
            <a:endParaRPr lang="en-GB" dirty="0"/>
          </a:p>
        </p:txBody>
      </p:sp>
      <p:sp>
        <p:nvSpPr>
          <p:cNvPr id="3" name="Picture Placeholder 2"/>
          <p:cNvSpPr>
            <a:spLocks noGrp="1"/>
          </p:cNvSpPr>
          <p:nvPr>
            <p:ph type="pic" idx="1"/>
          </p:nvPr>
        </p:nvSpPr>
        <p:spPr>
          <a:xfrm>
            <a:off x="3124200" y="405000"/>
            <a:ext cx="5768280" cy="27428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722D54DB-31F6-4C31-A32F-FB6DD0BFEEC2}" type="datetimeFigureOut">
              <a:rPr lang="en-GB" smtClean="0"/>
              <a:t>23/06/2021</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3207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Start Page">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405000"/>
            <a:ext cx="5760640" cy="2022734"/>
          </a:xfrm>
        </p:spPr>
        <p:txBody>
          <a:bodyPr anchor="t" anchorCtr="0"/>
          <a:lstStyle>
            <a:lvl1pPr algn="r">
              <a:defRPr/>
            </a:lvl1pPr>
          </a:lstStyle>
          <a:p>
            <a:r>
              <a:rPr lang="en-US"/>
              <a:t>Click to edit Master title style</a:t>
            </a:r>
            <a:endParaRPr lang="en-GB" dirty="0"/>
          </a:p>
        </p:txBody>
      </p:sp>
      <p:sp>
        <p:nvSpPr>
          <p:cNvPr id="3" name="Subtitle 2"/>
          <p:cNvSpPr>
            <a:spLocks noGrp="1"/>
          </p:cNvSpPr>
          <p:nvPr>
            <p:ph type="subTitle" idx="1"/>
          </p:nvPr>
        </p:nvSpPr>
        <p:spPr>
          <a:xfrm>
            <a:off x="3779912" y="2571750"/>
            <a:ext cx="5112088" cy="144016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22D54DB-31F6-4C31-A32F-FB6DD0BFEEC2}" type="datetimeFigureOut">
              <a:rPr lang="en-GB" smtClean="0"/>
              <a:t>23/06/2021</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56628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420" y="1491630"/>
            <a:ext cx="8353160" cy="1080120"/>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itle 7"/>
          <p:cNvSpPr>
            <a:spLocks noGrp="1"/>
          </p:cNvSpPr>
          <p:nvPr>
            <p:ph type="title"/>
          </p:nvPr>
        </p:nvSpPr>
        <p:spPr>
          <a:xfrm>
            <a:off x="395420" y="951525"/>
            <a:ext cx="8353160" cy="486068"/>
          </a:xfrm>
        </p:spPr>
        <p:txBody>
          <a:bodyPr anchor="t" anchorCtr="0"/>
          <a:lstStyle>
            <a:lvl1pPr algn="l">
              <a:defRPr/>
            </a:lvl1pPr>
          </a:lstStyle>
          <a:p>
            <a:r>
              <a:rPr lang="en-US"/>
              <a:t>Click to edit Master title style</a:t>
            </a:r>
            <a:endParaRPr lang="en-GB" dirty="0"/>
          </a:p>
        </p:txBody>
      </p:sp>
      <p:sp>
        <p:nvSpPr>
          <p:cNvPr id="2" name="Date Placeholder 1"/>
          <p:cNvSpPr>
            <a:spLocks noGrp="1"/>
          </p:cNvSpPr>
          <p:nvPr>
            <p:ph type="dt" sz="half" idx="10"/>
          </p:nvPr>
        </p:nvSpPr>
        <p:spPr/>
        <p:txBody>
          <a:bodyPr/>
          <a:lstStyle/>
          <a:p>
            <a:fld id="{FA9F1BF8-F3E1-496C-8DA7-42A6F4A76737}" type="datetimeFigureOut">
              <a:rPr lang="en-GB" smtClean="0"/>
              <a:t>23/06/2021</a:t>
            </a:fld>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4716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420" y="3111826"/>
            <a:ext cx="8353160" cy="1080150"/>
          </a:xfrm>
        </p:spPr>
        <p:txBody>
          <a:bodyPr anchor="t">
            <a:normAutofit/>
          </a:bodyPr>
          <a:lstStyle>
            <a:lvl1pPr algn="l">
              <a:defRPr sz="3200" b="1" cap="none" baseline="0"/>
            </a:lvl1pPr>
          </a:lstStyle>
          <a:p>
            <a:r>
              <a:rPr lang="en-US"/>
              <a:t>Click to edit Master title style</a:t>
            </a:r>
            <a:endParaRPr lang="en-GB" dirty="0"/>
          </a:p>
        </p:txBody>
      </p:sp>
      <p:sp>
        <p:nvSpPr>
          <p:cNvPr id="3" name="Text Placeholder 2"/>
          <p:cNvSpPr>
            <a:spLocks noGrp="1"/>
          </p:cNvSpPr>
          <p:nvPr>
            <p:ph type="body" idx="1"/>
          </p:nvPr>
        </p:nvSpPr>
        <p:spPr>
          <a:xfrm>
            <a:off x="395421" y="951526"/>
            <a:ext cx="8353160" cy="2106293"/>
          </a:xfrm>
        </p:spPr>
        <p:txBody>
          <a:bodyPr anchor="b">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F1BF8-F3E1-496C-8DA7-42A6F4A76737}" type="datetimeFigureOut">
              <a:rPr lang="en-GB" smtClean="0"/>
              <a:t>23/06/2021</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65155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420" y="951570"/>
            <a:ext cx="8353160" cy="486054"/>
          </a:xfrm>
        </p:spPr>
        <p:txBody>
          <a:bodyPr/>
          <a:lstStyle/>
          <a:p>
            <a:r>
              <a:rPr lang="en-US"/>
              <a:t>Click to edit Master title style</a:t>
            </a:r>
            <a:endParaRPr lang="en-GB" dirty="0"/>
          </a:p>
        </p:txBody>
      </p:sp>
      <p:sp>
        <p:nvSpPr>
          <p:cNvPr id="3" name="Content Placeholder 2"/>
          <p:cNvSpPr>
            <a:spLocks noGrp="1"/>
          </p:cNvSpPr>
          <p:nvPr>
            <p:ph idx="1"/>
          </p:nvPr>
        </p:nvSpPr>
        <p:spPr>
          <a:xfrm>
            <a:off x="395420" y="1491631"/>
            <a:ext cx="8353160" cy="3102992"/>
          </a:xfrm>
        </p:spPr>
        <p:txBody>
          <a:bodyPr/>
          <a:lstStyle>
            <a:lvl5pPr>
              <a:defRPr/>
            </a:lvl5pPr>
            <a:lvl6pPr marL="215106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A9F1BF8-F3E1-496C-8DA7-42A6F4A76737}"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192291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420" y="951525"/>
            <a:ext cx="8353160" cy="486068"/>
          </a:xfrm>
        </p:spPr>
        <p:txBody>
          <a:bodyPr anchor="t" anchorCtr="0"/>
          <a:lstStyle/>
          <a:p>
            <a:r>
              <a:rPr lang="en-US"/>
              <a:t>Click to edit Master title style</a:t>
            </a:r>
            <a:endParaRPr lang="en-GB" dirty="0"/>
          </a:p>
        </p:txBody>
      </p:sp>
      <p:sp>
        <p:nvSpPr>
          <p:cNvPr id="3" name="Content Placeholder 2"/>
          <p:cNvSpPr>
            <a:spLocks noGrp="1"/>
          </p:cNvSpPr>
          <p:nvPr>
            <p:ph sz="half" idx="1"/>
          </p:nvPr>
        </p:nvSpPr>
        <p:spPr>
          <a:xfrm>
            <a:off x="395420" y="1491601"/>
            <a:ext cx="4100380" cy="3103022"/>
          </a:xfrm>
        </p:spPr>
        <p:txBody>
          <a:bodyPr/>
          <a:lstStyle>
            <a:lvl1pPr>
              <a:defRPr sz="2400"/>
            </a:lvl1pPr>
            <a:lvl2pPr>
              <a:defRPr sz="2000"/>
            </a:lvl2pPr>
            <a:lvl3pPr>
              <a:defRPr sz="2000"/>
            </a:lvl3pPr>
            <a:lvl4pPr>
              <a:defRPr sz="1800"/>
            </a:lvl4pPr>
            <a:lvl5pPr>
              <a:defRPr sz="1800"/>
            </a:lvl5pPr>
            <a:lvl6pPr marL="1792288" indent="0">
              <a:buNone/>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91601"/>
            <a:ext cx="4100380" cy="310302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A9F1BF8-F3E1-496C-8DA7-42A6F4A76737}"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9760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420" y="951524"/>
            <a:ext cx="4101968" cy="82813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420" y="1851671"/>
            <a:ext cx="4101968" cy="2742952"/>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951525"/>
            <a:ext cx="4103555" cy="82813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51671"/>
            <a:ext cx="4103555" cy="2742952"/>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p:cNvSpPr>
            <a:spLocks noGrp="1"/>
          </p:cNvSpPr>
          <p:nvPr>
            <p:ph type="dt" sz="half" idx="10"/>
          </p:nvPr>
        </p:nvSpPr>
        <p:spPr/>
        <p:txBody>
          <a:bodyPr/>
          <a:lstStyle/>
          <a:p>
            <a:fld id="{FA9F1BF8-F3E1-496C-8DA7-42A6F4A76737}" type="datetimeFigureOut">
              <a:rPr lang="en-GB" smtClean="0"/>
              <a:t>23/06/2021</a:t>
            </a:fld>
            <a:endParaRPr lang="en-GB"/>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3105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405000"/>
            <a:ext cx="5760640" cy="1734702"/>
          </a:xfrm>
        </p:spPr>
        <p:txBody>
          <a:bodyPr anchor="t" anchorCtr="0">
            <a:normAutofit/>
          </a:bodyPr>
          <a:lstStyle>
            <a:lvl1pPr algn="r">
              <a:defRPr sz="3600" b="0"/>
            </a:lvl1pPr>
          </a:lstStyle>
          <a:p>
            <a:r>
              <a:rPr lang="en-US"/>
              <a:t>Click to edit Master title style</a:t>
            </a:r>
            <a:endParaRPr lang="en-GB" dirty="0"/>
          </a:p>
        </p:txBody>
      </p:sp>
      <p:sp>
        <p:nvSpPr>
          <p:cNvPr id="3" name="Subtitle 2"/>
          <p:cNvSpPr>
            <a:spLocks noGrp="1"/>
          </p:cNvSpPr>
          <p:nvPr>
            <p:ph type="subTitle" idx="1"/>
          </p:nvPr>
        </p:nvSpPr>
        <p:spPr>
          <a:xfrm>
            <a:off x="3851920" y="2283718"/>
            <a:ext cx="5040080" cy="1584176"/>
          </a:xfrm>
        </p:spPr>
        <p:txBody>
          <a:bodyP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22D54DB-31F6-4C31-A32F-FB6DD0BFEEC2}" type="datetimeFigureOut">
              <a:rPr lang="en-GB" smtClean="0"/>
              <a:t>23/06/2021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Title 1"/>
          <p:cNvSpPr txBox="1">
            <a:spLocks/>
          </p:cNvSpPr>
          <p:nvPr userDrawn="1"/>
        </p:nvSpPr>
        <p:spPr>
          <a:xfrm>
            <a:off x="4680000" y="4011910"/>
            <a:ext cx="4212480" cy="43204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rgbClr val="F9DD16"/>
                </a:solidFill>
                <a:latin typeface="Arial" pitchFamily="34" charset="0"/>
                <a:ea typeface="+mj-ea"/>
                <a:cs typeface="Arial" pitchFamily="34" charset="0"/>
              </a:defRPr>
            </a:lvl1pPr>
          </a:lstStyle>
          <a:p>
            <a:pPr algn="r"/>
            <a:r>
              <a:rPr lang="en-US" dirty="0">
                <a:latin typeface="Arial" pitchFamily="34" charset="0"/>
                <a:cs typeface="Arial" pitchFamily="34" charset="0"/>
              </a:rPr>
              <a:t>fra.europa.eu</a:t>
            </a:r>
            <a:endParaRPr lang="en-GB" dirty="0">
              <a:latin typeface="Arial" pitchFamily="34" charset="0"/>
              <a:cs typeface="Arial" pitchFamily="34" charset="0"/>
            </a:endParaRPr>
          </a:p>
        </p:txBody>
      </p:sp>
    </p:spTree>
    <p:extLst>
      <p:ext uri="{BB962C8B-B14F-4D97-AF65-F5344CB8AC3E}">
        <p14:creationId xmlns:p14="http://schemas.microsoft.com/office/powerpoint/2010/main" val="3271439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420" y="944116"/>
            <a:ext cx="8291380" cy="655499"/>
          </a:xfrm>
        </p:spPr>
        <p:txBody>
          <a:bodyPr anchor="t" anchorCtr="0">
            <a:normAutofit/>
          </a:bodyPr>
          <a:lstStyle>
            <a:lvl1pPr algn="l">
              <a:defRPr sz="32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275820" y="1653623"/>
            <a:ext cx="5410980" cy="2941000"/>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marL="1792288" indent="0">
              <a:buNone/>
              <a:defRPr sz="1600"/>
            </a:lvl6pPr>
            <a:lvl7pPr marL="2151063" indent="0">
              <a:buNone/>
              <a:defRPr sz="16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95421" y="1653623"/>
            <a:ext cx="2736380" cy="2941000"/>
          </a:xfrm>
        </p:spPr>
        <p:txBody>
          <a:bodyPr>
            <a:normAutofit/>
          </a:bodyPr>
          <a:lstStyle>
            <a:lvl1pPr marL="0" indent="0">
              <a:buNone/>
              <a:defRPr sz="20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9F1BF8-F3E1-496C-8DA7-42A6F4A76737}"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40936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120" y="948180"/>
            <a:ext cx="3456480" cy="921472"/>
          </a:xfrm>
        </p:spPr>
        <p:txBody>
          <a:bodyPr anchor="t" anchorCtr="0"/>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51400" y="948181"/>
            <a:ext cx="5040700" cy="3567839"/>
          </a:xfrm>
        </p:spPr>
        <p:txBody>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5436120" y="1923660"/>
            <a:ext cx="3456480" cy="2592360"/>
          </a:xfrm>
        </p:spPr>
        <p:txBody>
          <a:bodyPr/>
          <a:lstStyle>
            <a:lvl1pPr marL="0" indent="0">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9F1BF8-F3E1-496C-8DA7-42A6F4A76737}"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28160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F1BF8-F3E1-496C-8DA7-42A6F4A76737}" type="datetimeFigureOut">
              <a:rPr lang="en-GB" smtClean="0"/>
              <a:t>23/06/2021</a:t>
            </a:fld>
            <a:endParaRPr lang="en-GB"/>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3557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1691" y="3273828"/>
            <a:ext cx="5040560" cy="1080120"/>
          </a:xfrm>
        </p:spPr>
        <p:txBody>
          <a:bodyPr anchor="t" anchorCtr="0">
            <a:normAutofit/>
          </a:bodyPr>
          <a:lstStyle>
            <a:lvl1pPr algn="r">
              <a:defRPr sz="2800" b="0"/>
            </a:lvl1pPr>
          </a:lstStyle>
          <a:p>
            <a:r>
              <a:rPr lang="en-US"/>
              <a:t>Click to edit Master title style</a:t>
            </a:r>
            <a:endParaRPr lang="en-GB" dirty="0"/>
          </a:p>
        </p:txBody>
      </p:sp>
      <p:sp>
        <p:nvSpPr>
          <p:cNvPr id="3" name="Picture Placeholder 2"/>
          <p:cNvSpPr>
            <a:spLocks noGrp="1"/>
          </p:cNvSpPr>
          <p:nvPr>
            <p:ph type="pic" idx="1"/>
          </p:nvPr>
        </p:nvSpPr>
        <p:spPr>
          <a:xfrm>
            <a:off x="3124200" y="405000"/>
            <a:ext cx="5768280" cy="27428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722D54DB-31F6-4C31-A32F-FB6DD0BFEEC2}" type="datetimeFigureOut">
              <a:rPr lang="en-GB" smtClean="0"/>
              <a:t>23/06/2021</a:t>
            </a:fld>
            <a:endParaRPr lang="en-GB" dirty="0"/>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3373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D54DB-31F6-4C31-A32F-FB6DD0BFEEC2}" type="datetimeFigureOut">
              <a:rPr lang="en-GB" smtClean="0"/>
              <a:t>23/06/2021</a:t>
            </a:fld>
            <a:endParaRPr lang="en-GB" dirty="0"/>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0831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420" y="1491630"/>
            <a:ext cx="8353160" cy="1080120"/>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itle 7"/>
          <p:cNvSpPr>
            <a:spLocks noGrp="1"/>
          </p:cNvSpPr>
          <p:nvPr>
            <p:ph type="title"/>
          </p:nvPr>
        </p:nvSpPr>
        <p:spPr>
          <a:xfrm>
            <a:off x="395420" y="951525"/>
            <a:ext cx="8353160" cy="486068"/>
          </a:xfrm>
        </p:spPr>
        <p:txBody>
          <a:bodyPr anchor="t" anchorCtr="0"/>
          <a:lstStyle>
            <a:lvl1pPr algn="l">
              <a:defRPr/>
            </a:lvl1pPr>
          </a:lstStyle>
          <a:p>
            <a:r>
              <a:rPr lang="en-US"/>
              <a:t>Click to edit Master title style</a:t>
            </a:r>
            <a:endParaRPr lang="en-GB" dirty="0"/>
          </a:p>
        </p:txBody>
      </p:sp>
      <p:sp>
        <p:nvSpPr>
          <p:cNvPr id="2" name="Date Placeholder 1"/>
          <p:cNvSpPr>
            <a:spLocks noGrp="1"/>
          </p:cNvSpPr>
          <p:nvPr>
            <p:ph type="dt" sz="half" idx="10"/>
          </p:nvPr>
        </p:nvSpPr>
        <p:spPr/>
        <p:txBody>
          <a:bodyPr/>
          <a:lstStyle/>
          <a:p>
            <a:fld id="{FA9F1BF8-F3E1-496C-8DA7-42A6F4A76737}" type="datetimeFigureOut">
              <a:rPr lang="en-GB" smtClean="0"/>
              <a:t>23/06/2021</a:t>
            </a:fld>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146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420" y="3111826"/>
            <a:ext cx="8353160" cy="1080150"/>
          </a:xfrm>
        </p:spPr>
        <p:txBody>
          <a:bodyPr anchor="t">
            <a:normAutofit/>
          </a:bodyPr>
          <a:lstStyle>
            <a:lvl1pPr algn="l">
              <a:defRPr sz="3200" b="1" cap="none" baseline="0"/>
            </a:lvl1pPr>
          </a:lstStyle>
          <a:p>
            <a:r>
              <a:rPr lang="en-US"/>
              <a:t>Click to edit Master title style</a:t>
            </a:r>
            <a:endParaRPr lang="en-GB" dirty="0"/>
          </a:p>
        </p:txBody>
      </p:sp>
      <p:sp>
        <p:nvSpPr>
          <p:cNvPr id="3" name="Text Placeholder 2"/>
          <p:cNvSpPr>
            <a:spLocks noGrp="1"/>
          </p:cNvSpPr>
          <p:nvPr>
            <p:ph type="body" idx="1"/>
          </p:nvPr>
        </p:nvSpPr>
        <p:spPr>
          <a:xfrm>
            <a:off x="395421" y="951526"/>
            <a:ext cx="8353160" cy="2106293"/>
          </a:xfrm>
        </p:spPr>
        <p:txBody>
          <a:bodyPr anchor="b">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F1BF8-F3E1-496C-8DA7-42A6F4A76737}" type="datetimeFigureOut">
              <a:rPr lang="en-GB" smtClean="0"/>
              <a:t>23/06/2021</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82808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420" y="951570"/>
            <a:ext cx="8353160" cy="486054"/>
          </a:xfrm>
        </p:spPr>
        <p:txBody>
          <a:bodyPr/>
          <a:lstStyle/>
          <a:p>
            <a:r>
              <a:rPr lang="en-US"/>
              <a:t>Click to edit Master title style</a:t>
            </a:r>
            <a:endParaRPr lang="en-GB" dirty="0"/>
          </a:p>
        </p:txBody>
      </p:sp>
      <p:sp>
        <p:nvSpPr>
          <p:cNvPr id="3" name="Content Placeholder 2"/>
          <p:cNvSpPr>
            <a:spLocks noGrp="1"/>
          </p:cNvSpPr>
          <p:nvPr>
            <p:ph idx="1"/>
          </p:nvPr>
        </p:nvSpPr>
        <p:spPr>
          <a:xfrm>
            <a:off x="395420" y="1491631"/>
            <a:ext cx="8353160" cy="3102992"/>
          </a:xfrm>
        </p:spPr>
        <p:txBody>
          <a:bodyPr/>
          <a:lstStyle>
            <a:lvl5pPr>
              <a:defRPr/>
            </a:lvl5pPr>
            <a:lvl6pPr marL="215106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A9F1BF8-F3E1-496C-8DA7-42A6F4A76737}"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9924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420" y="951525"/>
            <a:ext cx="8353160" cy="486068"/>
          </a:xfrm>
        </p:spPr>
        <p:txBody>
          <a:bodyPr anchor="t" anchorCtr="0"/>
          <a:lstStyle/>
          <a:p>
            <a:r>
              <a:rPr lang="en-US"/>
              <a:t>Click to edit Master title style</a:t>
            </a:r>
            <a:endParaRPr lang="en-GB" dirty="0"/>
          </a:p>
        </p:txBody>
      </p:sp>
      <p:sp>
        <p:nvSpPr>
          <p:cNvPr id="3" name="Content Placeholder 2"/>
          <p:cNvSpPr>
            <a:spLocks noGrp="1"/>
          </p:cNvSpPr>
          <p:nvPr>
            <p:ph sz="half" idx="1"/>
          </p:nvPr>
        </p:nvSpPr>
        <p:spPr>
          <a:xfrm>
            <a:off x="395420" y="1491601"/>
            <a:ext cx="4100380" cy="3103022"/>
          </a:xfrm>
        </p:spPr>
        <p:txBody>
          <a:bodyPr/>
          <a:lstStyle>
            <a:lvl1pPr>
              <a:defRPr sz="2400"/>
            </a:lvl1pPr>
            <a:lvl2pPr>
              <a:defRPr sz="2000"/>
            </a:lvl2pPr>
            <a:lvl3pPr>
              <a:defRPr sz="2000"/>
            </a:lvl3pPr>
            <a:lvl4pPr>
              <a:defRPr sz="1800"/>
            </a:lvl4pPr>
            <a:lvl5pPr>
              <a:defRPr sz="1800"/>
            </a:lvl5pPr>
            <a:lvl6pPr marL="1792288" indent="0">
              <a:buNone/>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91601"/>
            <a:ext cx="4100380" cy="310302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A9F1BF8-F3E1-496C-8DA7-42A6F4A76737}"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65569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420" y="951524"/>
            <a:ext cx="4101968" cy="82813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420" y="1851671"/>
            <a:ext cx="4101968" cy="2742952"/>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951525"/>
            <a:ext cx="4103555" cy="82813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51671"/>
            <a:ext cx="4103555" cy="2742952"/>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p:cNvSpPr>
            <a:spLocks noGrp="1"/>
          </p:cNvSpPr>
          <p:nvPr>
            <p:ph type="dt" sz="half" idx="10"/>
          </p:nvPr>
        </p:nvSpPr>
        <p:spPr/>
        <p:txBody>
          <a:bodyPr/>
          <a:lstStyle/>
          <a:p>
            <a:fld id="{FA9F1BF8-F3E1-496C-8DA7-42A6F4A76737}" type="datetimeFigureOut">
              <a:rPr lang="en-GB" smtClean="0"/>
              <a:t>23/06/2021</a:t>
            </a:fld>
            <a:endParaRPr lang="en-GB"/>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58970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w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851920" y="1200151"/>
            <a:ext cx="483488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722D54DB-31F6-4C31-A32F-FB6DD0BFEEC2}" type="datetimeFigureOut">
              <a:rPr lang="en-GB" smtClean="0"/>
              <a:pPr/>
              <a:t>23/06/2021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7284654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55" r:id="rId4"/>
  </p:sldLayoutIdLst>
  <p:txStyles>
    <p:titleStyle>
      <a:lvl1pPr algn="l" defTabSz="914400" rtl="0" eaLnBrk="1" latinLnBrk="0" hangingPunct="1">
        <a:spcBef>
          <a:spcPct val="0"/>
        </a:spcBef>
        <a:buNone/>
        <a:defRPr sz="4400" kern="1200">
          <a:solidFill>
            <a:srgbClr val="F9DD1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3399"/>
          </a:solidFill>
          <a:latin typeface="Arial" pitchFamily="34" charset="0"/>
          <a:ea typeface="+mn-ea"/>
          <a:cs typeface="Arial" pitchFamily="34" charset="0"/>
        </a:defRPr>
      </a:lvl1pPr>
      <a:lvl2pPr marL="717550" indent="-358775" algn="l" defTabSz="914400" rtl="0" eaLnBrk="1" latinLnBrk="0" hangingPunct="1">
        <a:spcBef>
          <a:spcPct val="20000"/>
        </a:spcBef>
        <a:buFont typeface="Arial" pitchFamily="34" charset="0"/>
        <a:buChar char="–"/>
        <a:defRPr sz="2800" kern="1200">
          <a:solidFill>
            <a:srgbClr val="003399"/>
          </a:solidFill>
          <a:latin typeface="Arial" pitchFamily="34" charset="0"/>
          <a:ea typeface="+mn-ea"/>
          <a:cs typeface="Arial" pitchFamily="34" charset="0"/>
        </a:defRPr>
      </a:lvl2pPr>
      <a:lvl3pPr marL="1076325" indent="-358775" algn="l" defTabSz="914400" rtl="0" eaLnBrk="1" latinLnBrk="0" hangingPunct="1">
        <a:spcBef>
          <a:spcPct val="20000"/>
        </a:spcBef>
        <a:buFont typeface="Arial" pitchFamily="34" charset="0"/>
        <a:buChar char="•"/>
        <a:defRPr sz="2400" kern="1200">
          <a:solidFill>
            <a:srgbClr val="003399"/>
          </a:solidFill>
          <a:latin typeface="Arial" pitchFamily="34" charset="0"/>
          <a:ea typeface="+mn-ea"/>
          <a:cs typeface="Arial" pitchFamily="34" charset="0"/>
        </a:defRPr>
      </a:lvl3pPr>
      <a:lvl4pPr marL="1435100"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4pPr>
      <a:lvl5pPr marL="1792288" indent="-357188"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5pPr>
      <a:lvl6pPr marL="2151063"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mn-cs"/>
        </a:defRPr>
      </a:lvl6pPr>
      <a:lvl7pPr marL="2509838"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420" y="951525"/>
            <a:ext cx="8353160" cy="486099"/>
          </a:xfrm>
          <a:prstGeom prst="rect">
            <a:avLst/>
          </a:prstGeom>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395420" y="1491601"/>
            <a:ext cx="8353160" cy="31030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Espace réservé du numéro de diapositive 5"/>
          <p:cNvSpPr txBox="1">
            <a:spLocks/>
          </p:cNvSpPr>
          <p:nvPr/>
        </p:nvSpPr>
        <p:spPr>
          <a:xfrm>
            <a:off x="7380312" y="4840002"/>
            <a:ext cx="1752997" cy="303498"/>
          </a:xfrm>
          <a:prstGeom prst="rect">
            <a:avLst/>
          </a:prstGeom>
        </p:spPr>
        <p:txBody>
          <a:bodyPr anchor="ctr" anchorCtr="0"/>
          <a:lstStyle>
            <a:defPPr>
              <a:defRPr lang="fr-FR"/>
            </a:defPPr>
            <a:lvl1pPr algn="r" defTabSz="457200" rtl="0" fontAlgn="base">
              <a:spcBef>
                <a:spcPct val="0"/>
              </a:spcBef>
              <a:spcAft>
                <a:spcPct val="0"/>
              </a:spcAft>
              <a:defRPr sz="1400" kern="1200">
                <a:solidFill>
                  <a:srgbClr val="0F3277"/>
                </a:solidFill>
                <a:latin typeface="Georgia"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defRPr/>
            </a:pPr>
            <a:fld id="{D1960B5F-F930-084F-A82F-2DF6AE924AC0}" type="slidenum">
              <a:rPr lang="fr-FR" sz="1200" smtClean="0">
                <a:solidFill>
                  <a:schemeClr val="tx1"/>
                </a:solidFill>
                <a:latin typeface="Arial" pitchFamily="34" charset="0"/>
                <a:cs typeface="Arial" pitchFamily="34" charset="0"/>
              </a:rPr>
              <a:pPr>
                <a:defRPr/>
              </a:pPr>
              <a:t>‹#›</a:t>
            </a:fld>
            <a:endParaRPr lang="fr-FR" sz="1200" dirty="0">
              <a:solidFill>
                <a:schemeClr val="tx1"/>
              </a:solidFill>
              <a:latin typeface="Arial" pitchFamily="34" charset="0"/>
              <a:cs typeface="Arial" pitchFamily="34" charset="0"/>
            </a:endParaRPr>
          </a:p>
        </p:txBody>
      </p:sp>
      <p:sp>
        <p:nvSpPr>
          <p:cNvPr id="4" name="Date Placeholder 3"/>
          <p:cNvSpPr>
            <a:spLocks noGrp="1"/>
          </p:cNvSpPr>
          <p:nvPr>
            <p:ph type="dt" sz="half" idx="2"/>
          </p:nvPr>
        </p:nvSpPr>
        <p:spPr>
          <a:xfrm>
            <a:off x="457200" y="4870549"/>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FA9F1BF8-F3E1-496C-8DA7-42A6F4A76737}" type="datetimeFigureOut">
              <a:rPr lang="en-GB" smtClean="0"/>
              <a:pPr/>
              <a:t>23/06/2021</a:t>
            </a:fld>
            <a:endParaRPr lang="en-GB" dirty="0"/>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312467884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9" r:id="rId6"/>
    <p:sldLayoutId id="2147483670" r:id="rId7"/>
    <p:sldLayoutId id="2147483668" r:id="rId8"/>
    <p:sldLayoutId id="2147483692" r:id="rId9"/>
    <p:sldLayoutId id="2147483693" r:id="rId10"/>
  </p:sldLayoutIdLst>
  <p:txStyles>
    <p:titleStyle>
      <a:lvl1pPr algn="l" defTabSz="914400" rtl="0" eaLnBrk="1" latinLnBrk="0" hangingPunct="1">
        <a:spcBef>
          <a:spcPct val="0"/>
        </a:spcBef>
        <a:buNone/>
        <a:defRPr sz="3200" b="1" kern="1200">
          <a:solidFill>
            <a:srgbClr val="00339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3399"/>
          </a:solidFill>
          <a:latin typeface="Arial" pitchFamily="34" charset="0"/>
          <a:ea typeface="+mn-ea"/>
          <a:cs typeface="Arial" pitchFamily="34" charset="0"/>
        </a:defRPr>
      </a:lvl1pPr>
      <a:lvl2pPr marL="717550"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2pPr>
      <a:lvl3pPr marL="1076325"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3pPr>
      <a:lvl4pPr marL="1435100" indent="-358775" algn="l" defTabSz="914400" rtl="0" eaLnBrk="1" latinLnBrk="0" hangingPunct="1">
        <a:spcBef>
          <a:spcPct val="20000"/>
        </a:spcBef>
        <a:buFont typeface="Arial" pitchFamily="34" charset="0"/>
        <a:buChar char="–"/>
        <a:defRPr sz="1800" kern="1200">
          <a:solidFill>
            <a:srgbClr val="003399"/>
          </a:solidFill>
          <a:latin typeface="Arial" pitchFamily="34" charset="0"/>
          <a:ea typeface="+mn-ea"/>
          <a:cs typeface="Arial" pitchFamily="34" charset="0"/>
        </a:defRPr>
      </a:lvl4pPr>
      <a:lvl5pPr marL="1792288" indent="-357188" algn="l" defTabSz="914400" rtl="0" eaLnBrk="1" latinLnBrk="0" hangingPunct="1">
        <a:spcBef>
          <a:spcPct val="20000"/>
        </a:spcBef>
        <a:buFont typeface="Arial" pitchFamily="34" charset="0"/>
        <a:buChar char="»"/>
        <a:defRPr sz="1800" kern="1200">
          <a:solidFill>
            <a:srgbClr val="003399"/>
          </a:solidFill>
          <a:latin typeface="Arial" pitchFamily="34" charset="0"/>
          <a:ea typeface="+mn-ea"/>
          <a:cs typeface="Arial" pitchFamily="34" charset="0"/>
        </a:defRPr>
      </a:lvl5pPr>
      <a:lvl6pPr marL="2151063" indent="-358775" algn="l" defTabSz="914400" rtl="0" eaLnBrk="1" latinLnBrk="0" hangingPunct="1">
        <a:spcBef>
          <a:spcPct val="20000"/>
        </a:spcBef>
        <a:buFont typeface="Arial" pitchFamily="34" charset="0"/>
        <a:buChar char="•"/>
        <a:defRPr sz="1800" kern="1200">
          <a:solidFill>
            <a:srgbClr val="003399"/>
          </a:solidFill>
          <a:latin typeface="DaxlinePro-Regular" pitchFamily="50" charset="0"/>
          <a:ea typeface="+mn-ea"/>
          <a:cs typeface="+mn-cs"/>
        </a:defRPr>
      </a:lvl6pPr>
      <a:lvl7pPr marL="2509838" indent="-358775" algn="l" defTabSz="914400" rtl="0" eaLnBrk="1" latinLnBrk="0" hangingPunct="1">
        <a:spcBef>
          <a:spcPct val="20000"/>
        </a:spcBef>
        <a:buFont typeface="Arial" pitchFamily="34" charset="0"/>
        <a:buChar char="•"/>
        <a:defRPr sz="1800" kern="1200">
          <a:solidFill>
            <a:srgbClr val="003399"/>
          </a:solidFill>
          <a:latin typeface="DaxlinePro-Regular" pitchFamily="50"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420" y="951525"/>
            <a:ext cx="8353160" cy="486099"/>
          </a:xfrm>
          <a:prstGeom prst="rect">
            <a:avLst/>
          </a:prstGeom>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395420" y="1491601"/>
            <a:ext cx="8353160" cy="31030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Espace réservé du numéro de diapositive 5"/>
          <p:cNvSpPr txBox="1">
            <a:spLocks/>
          </p:cNvSpPr>
          <p:nvPr/>
        </p:nvSpPr>
        <p:spPr>
          <a:xfrm>
            <a:off x="7380312" y="4840002"/>
            <a:ext cx="1752997" cy="303498"/>
          </a:xfrm>
          <a:prstGeom prst="rect">
            <a:avLst/>
          </a:prstGeom>
        </p:spPr>
        <p:txBody>
          <a:bodyPr anchor="ctr" anchorCtr="0"/>
          <a:lstStyle>
            <a:defPPr>
              <a:defRPr lang="fr-FR"/>
            </a:defPPr>
            <a:lvl1pPr algn="r" defTabSz="457200" rtl="0" fontAlgn="base">
              <a:spcBef>
                <a:spcPct val="0"/>
              </a:spcBef>
              <a:spcAft>
                <a:spcPct val="0"/>
              </a:spcAft>
              <a:defRPr sz="1400" kern="1200">
                <a:solidFill>
                  <a:srgbClr val="0F3277"/>
                </a:solidFill>
                <a:latin typeface="Georgia"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defRPr/>
            </a:pPr>
            <a:fld id="{D1960B5F-F930-084F-A82F-2DF6AE924AC0}" type="slidenum">
              <a:rPr lang="fr-FR" sz="1200" smtClean="0">
                <a:solidFill>
                  <a:schemeClr val="tx1"/>
                </a:solidFill>
                <a:latin typeface="Arial" pitchFamily="34" charset="0"/>
                <a:cs typeface="Arial" pitchFamily="34" charset="0"/>
              </a:rPr>
              <a:pPr>
                <a:defRPr/>
              </a:pPr>
              <a:t>‹#›</a:t>
            </a:fld>
            <a:endParaRPr lang="fr-FR" sz="1200" dirty="0">
              <a:solidFill>
                <a:schemeClr val="tx1"/>
              </a:solidFill>
              <a:latin typeface="Arial" pitchFamily="34" charset="0"/>
              <a:cs typeface="Arial" pitchFamily="34" charset="0"/>
            </a:endParaRPr>
          </a:p>
        </p:txBody>
      </p:sp>
      <p:sp>
        <p:nvSpPr>
          <p:cNvPr id="4" name="Date Placeholder 3"/>
          <p:cNvSpPr>
            <a:spLocks noGrp="1"/>
          </p:cNvSpPr>
          <p:nvPr>
            <p:ph type="dt" sz="half" idx="2"/>
          </p:nvPr>
        </p:nvSpPr>
        <p:spPr>
          <a:xfrm>
            <a:off x="457200" y="4870549"/>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FA9F1BF8-F3E1-496C-8DA7-42A6F4A76737}" type="datetimeFigureOut">
              <a:rPr lang="en-GB" smtClean="0"/>
              <a:pPr/>
              <a:t>23/06/2021</a:t>
            </a:fld>
            <a:endParaRPr lang="en-GB" dirty="0"/>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Tree>
    <p:extLst>
      <p:ext uri="{BB962C8B-B14F-4D97-AF65-F5344CB8AC3E}">
        <p14:creationId xmlns:p14="http://schemas.microsoft.com/office/powerpoint/2010/main" val="3396993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spcBef>
          <a:spcPct val="0"/>
        </a:spcBef>
        <a:buNone/>
        <a:defRPr sz="3200" b="1" kern="1200">
          <a:solidFill>
            <a:srgbClr val="00339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3399"/>
          </a:solidFill>
          <a:latin typeface="Arial" pitchFamily="34" charset="0"/>
          <a:ea typeface="+mn-ea"/>
          <a:cs typeface="Arial" pitchFamily="34" charset="0"/>
        </a:defRPr>
      </a:lvl1pPr>
      <a:lvl2pPr marL="717550"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2pPr>
      <a:lvl3pPr marL="1076325"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3pPr>
      <a:lvl4pPr marL="1435100" indent="-358775" algn="l" defTabSz="914400" rtl="0" eaLnBrk="1" latinLnBrk="0" hangingPunct="1">
        <a:spcBef>
          <a:spcPct val="20000"/>
        </a:spcBef>
        <a:buFont typeface="Arial" pitchFamily="34" charset="0"/>
        <a:buChar char="–"/>
        <a:defRPr sz="1800" kern="1200">
          <a:solidFill>
            <a:srgbClr val="003399"/>
          </a:solidFill>
          <a:latin typeface="Arial" pitchFamily="34" charset="0"/>
          <a:ea typeface="+mn-ea"/>
          <a:cs typeface="Arial" pitchFamily="34" charset="0"/>
        </a:defRPr>
      </a:lvl4pPr>
      <a:lvl5pPr marL="1792288" indent="-357188" algn="l" defTabSz="914400" rtl="0" eaLnBrk="1" latinLnBrk="0" hangingPunct="1">
        <a:spcBef>
          <a:spcPct val="20000"/>
        </a:spcBef>
        <a:buFont typeface="Arial" pitchFamily="34" charset="0"/>
        <a:buChar char="»"/>
        <a:defRPr sz="1800" kern="1200">
          <a:solidFill>
            <a:srgbClr val="003399"/>
          </a:solidFill>
          <a:latin typeface="Arial" pitchFamily="34" charset="0"/>
          <a:ea typeface="+mn-ea"/>
          <a:cs typeface="Arial" pitchFamily="34" charset="0"/>
        </a:defRPr>
      </a:lvl5pPr>
      <a:lvl6pPr marL="2151063" indent="-358775" algn="l" defTabSz="914400" rtl="0" eaLnBrk="1" latinLnBrk="0" hangingPunct="1">
        <a:spcBef>
          <a:spcPct val="20000"/>
        </a:spcBef>
        <a:buFont typeface="Arial" pitchFamily="34" charset="0"/>
        <a:buChar char="•"/>
        <a:defRPr sz="1800" kern="1200">
          <a:solidFill>
            <a:srgbClr val="003399"/>
          </a:solidFill>
          <a:latin typeface="DaxlinePro-Regular" pitchFamily="50" charset="0"/>
          <a:ea typeface="+mn-ea"/>
          <a:cs typeface="+mn-cs"/>
        </a:defRPr>
      </a:lvl6pPr>
      <a:lvl7pPr marL="2509838" indent="-358775" algn="l" defTabSz="914400" rtl="0" eaLnBrk="1" latinLnBrk="0" hangingPunct="1">
        <a:spcBef>
          <a:spcPct val="20000"/>
        </a:spcBef>
        <a:buFont typeface="Arial" pitchFamily="34" charset="0"/>
        <a:buChar char="•"/>
        <a:defRPr sz="1800" kern="1200">
          <a:solidFill>
            <a:srgbClr val="003399"/>
          </a:solidFill>
          <a:latin typeface="DaxlinePro-Regular" pitchFamily="50"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fra.europa.eu/sites/default/files/fra_uploads/fra-2021-coronavirus-pandemic-eu-bulletin-vaccines_en.pdf" TargetMode="External"/><Relationship Id="rId3" Type="http://schemas.openxmlformats.org/officeDocument/2006/relationships/hyperlink" Target="https://fra.europa.eu/en/publication/2020/covid19-rights-impact-may-1" TargetMode="External"/><Relationship Id="rId7" Type="http://schemas.openxmlformats.org/officeDocument/2006/relationships/hyperlink" Target="https://fra.europa.eu/en/publication/2020/covid19-rights-impact-november-1" TargetMode="External"/><Relationship Id="rId2" Type="http://schemas.openxmlformats.org/officeDocument/2006/relationships/hyperlink" Target="https://fra.europa.eu/sites/default/files/fra_uploads/fra-2020-coronavirus-pandemic-eu-bulletin_en.pdf" TargetMode="External"/><Relationship Id="rId1" Type="http://schemas.openxmlformats.org/officeDocument/2006/relationships/slideLayout" Target="../slideLayouts/slideLayout7.xml"/><Relationship Id="rId6" Type="http://schemas.openxmlformats.org/officeDocument/2006/relationships/hyperlink" Target="https://fra.europa.eu/sites/default/files/fra_uploads/fra-2020-coronavirus-pandemic-eu-bulletin-roma_en.pdf" TargetMode="External"/><Relationship Id="rId5" Type="http://schemas.openxmlformats.org/officeDocument/2006/relationships/hyperlink" Target="https://fra.europa.eu/sites/default/files/fra_uploads/fra-2020-coronavirus-pandemic-eu-bulletin-july_en.pdf" TargetMode="External"/><Relationship Id="rId4" Type="http://schemas.openxmlformats.org/officeDocument/2006/relationships/hyperlink" Target="https://fra.europa.eu/sites/default/files/fra_uploads/fra-2020-coronavirus-pandemic-eu-bulletin-june_en.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6083" y="1560383"/>
            <a:ext cx="5184576" cy="2022734"/>
          </a:xfrm>
        </p:spPr>
        <p:txBody>
          <a:bodyPr>
            <a:noAutofit/>
          </a:bodyPr>
          <a:lstStyle/>
          <a:p>
            <a:pPr algn="ctr"/>
            <a:r>
              <a:rPr lang="en-GB" sz="2800" b="1" dirty="0"/>
              <a:t>COVID-19 vaccination deployment and rollout in the EU: fundamental rights considerations</a:t>
            </a:r>
            <a:br>
              <a:rPr lang="en-GB" sz="1600" dirty="0"/>
            </a:br>
            <a:br>
              <a:rPr lang="en-GB" sz="1600" dirty="0"/>
            </a:br>
            <a:endParaRPr lang="en-GB" sz="1600" dirty="0"/>
          </a:p>
        </p:txBody>
      </p:sp>
      <p:sp>
        <p:nvSpPr>
          <p:cNvPr id="5" name="TextBox 4"/>
          <p:cNvSpPr txBox="1"/>
          <p:nvPr/>
        </p:nvSpPr>
        <p:spPr>
          <a:xfrm>
            <a:off x="5796136" y="4299942"/>
            <a:ext cx="3170968" cy="646331"/>
          </a:xfrm>
          <a:prstGeom prst="rect">
            <a:avLst/>
          </a:prstGeom>
          <a:noFill/>
        </p:spPr>
        <p:txBody>
          <a:bodyPr wrap="square" rtlCol="0">
            <a:spAutoFit/>
          </a:bodyPr>
          <a:lstStyle/>
          <a:p>
            <a:pPr algn="r"/>
            <a:br>
              <a:rPr lang="en-GB" dirty="0">
                <a:solidFill>
                  <a:schemeClr val="bg1"/>
                </a:solidFill>
              </a:rPr>
            </a:br>
            <a:r>
              <a:rPr lang="en-GB" dirty="0">
                <a:solidFill>
                  <a:schemeClr val="bg1"/>
                </a:solidFill>
              </a:rPr>
              <a:t>24 June 2021</a:t>
            </a:r>
            <a:endParaRPr lang="en-GB" dirty="0"/>
          </a:p>
        </p:txBody>
      </p:sp>
    </p:spTree>
    <p:extLst>
      <p:ext uri="{BB962C8B-B14F-4D97-AF65-F5344CB8AC3E}">
        <p14:creationId xmlns:p14="http://schemas.microsoft.com/office/powerpoint/2010/main" val="237311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D25A-3309-450D-8456-ACD4E2164E4C}"/>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Persons without legal residence or with insecure status</a:t>
            </a:r>
          </a:p>
        </p:txBody>
      </p:sp>
      <p:sp>
        <p:nvSpPr>
          <p:cNvPr id="4" name="TextBox 3">
            <a:extLst>
              <a:ext uri="{FF2B5EF4-FFF2-40B4-BE49-F238E27FC236}">
                <a16:creationId xmlns:a16="http://schemas.microsoft.com/office/drawing/2014/main" id="{60D97F94-9D86-4F93-8FEE-D37D0A044FE9}"/>
              </a:ext>
            </a:extLst>
          </p:cNvPr>
          <p:cNvSpPr txBox="1"/>
          <p:nvPr/>
        </p:nvSpPr>
        <p:spPr>
          <a:xfrm>
            <a:off x="58787" y="1491630"/>
            <a:ext cx="9218742" cy="2800767"/>
          </a:xfrm>
          <a:prstGeom prst="rect">
            <a:avLst/>
          </a:prstGeom>
          <a:noFill/>
        </p:spPr>
        <p:txBody>
          <a:bodyPr wrap="none" rtlCol="0">
            <a:spAutoFit/>
          </a:bodyPr>
          <a:lstStyle/>
          <a:p>
            <a:r>
              <a:rPr lang="en-GB" sz="1600" b="1" u="sng" dirty="0">
                <a:latin typeface="Calibri" panose="020F0502020204030204" pitchFamily="34" charset="0"/>
                <a:cs typeface="Calibri" panose="020F0502020204030204" pitchFamily="34" charset="0"/>
              </a:rPr>
              <a:t>Persons without legal residence or with insecure status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persons without legal residence or with insecure status, particularly when living in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shared accommodation (AT, HR, CY, DE)</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migrants living in centres and all other categories of migrants (RO)</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free vaccination is expressly open to asylum seekers (AT, LV, SE)</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migrants living in ‘hotspots’ on the Greek islands did not have priority for vaccination (EL)</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vaccinations available for everyone irrespective of health insurance status (BG, HR, EE, FR, DE, EL, LU, PT)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vaccines available to third-country nationals only if they are registered in the public health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insurance system. Since those groups are usually not registered in this system, they may not have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access to the vaccine (CZ, LT, MT, SK)</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eligibility for vaccination limited to permanent and temporary residents (BE, DK, LT, SI)  </a:t>
            </a:r>
          </a:p>
        </p:txBody>
      </p:sp>
    </p:spTree>
    <p:extLst>
      <p:ext uri="{BB962C8B-B14F-4D97-AF65-F5344CB8AC3E}">
        <p14:creationId xmlns:p14="http://schemas.microsoft.com/office/powerpoint/2010/main" val="424586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68E3-D30B-4135-8E0B-6D8209084BA4}"/>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Persons with disabilities</a:t>
            </a:r>
          </a:p>
        </p:txBody>
      </p:sp>
      <p:sp>
        <p:nvSpPr>
          <p:cNvPr id="4" name="TextBox 3">
            <a:extLst>
              <a:ext uri="{FF2B5EF4-FFF2-40B4-BE49-F238E27FC236}">
                <a16:creationId xmlns:a16="http://schemas.microsoft.com/office/drawing/2014/main" id="{2C37AAB4-0633-406D-9F50-D1940CE0AD56}"/>
              </a:ext>
            </a:extLst>
          </p:cNvPr>
          <p:cNvSpPr txBox="1"/>
          <p:nvPr/>
        </p:nvSpPr>
        <p:spPr>
          <a:xfrm>
            <a:off x="107504" y="1203598"/>
            <a:ext cx="9164368" cy="2554545"/>
          </a:xfrm>
          <a:prstGeom prst="rect">
            <a:avLst/>
          </a:prstGeom>
          <a:noFill/>
        </p:spPr>
        <p:txBody>
          <a:bodyPr wrap="none" rtlCol="0">
            <a:spAutoFit/>
          </a:bodyPr>
          <a:lstStyle/>
          <a:p>
            <a:r>
              <a:rPr lang="en-GB" sz="1600" b="1" u="sng" dirty="0">
                <a:latin typeface="Calibri" panose="020F0502020204030204" pitchFamily="34" charset="0"/>
                <a:cs typeface="Calibri" panose="020F0502020204030204" pitchFamily="34" charset="0"/>
              </a:rPr>
              <a:t>Persons with disabilities</a:t>
            </a:r>
          </a:p>
          <a:p>
            <a:r>
              <a:rPr lang="en-GB" sz="1600" b="1" dirty="0">
                <a:latin typeface="Calibri" panose="020F0502020204030204" pitchFamily="34" charset="0"/>
                <a:cs typeface="Calibri" panose="020F0502020204030204" pitchFamily="34" charset="0"/>
              </a:rPr>
              <a:t>Most national vaccination programmes take the vulnerability of people with disabilities into account </a:t>
            </a:r>
            <a:br>
              <a:rPr lang="en-GB" sz="1600" b="1" dirty="0">
                <a:latin typeface="Calibri" panose="020F0502020204030204" pitchFamily="34" charset="0"/>
                <a:cs typeface="Calibri" panose="020F0502020204030204" pitchFamily="34" charset="0"/>
              </a:rPr>
            </a:br>
            <a:r>
              <a:rPr lang="en-GB" sz="1600" b="1" dirty="0">
                <a:latin typeface="Calibri" panose="020F0502020204030204" pitchFamily="34" charset="0"/>
                <a:cs typeface="Calibri" panose="020F0502020204030204" pitchFamily="34" charset="0"/>
              </a:rPr>
              <a:t>and include them among priority groups for COVID-19 vaccination albeit in different forms.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Many MS (AT, BE, CY, CZ, DK, FR, HU, LT, LU, MT, NL, PT) included people with disabilities living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 long-term care facilities among the highest priority groups for vaccination.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Some MS (BG, HR, IT, LT, LV, RO, SE) list ‘persons with disabilities’ as a separate priority group.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DE, FI, FR, IE, NL, PT, SE, SI: specifically mention Down syndrome as a condition for prioritisation.</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HR, DK, FI, IT, LT, RO, ES: close contact persons, family members, caregivers, guardians are priority groups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AT, CY, CZ: merge risk criteria related to disability under the category ‘underlying health conditions’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DE, IE: specifically refer to persons with intellectual disabilities as a priority group</a:t>
            </a:r>
          </a:p>
        </p:txBody>
      </p:sp>
    </p:spTree>
    <p:extLst>
      <p:ext uri="{BB962C8B-B14F-4D97-AF65-F5344CB8AC3E}">
        <p14:creationId xmlns:p14="http://schemas.microsoft.com/office/powerpoint/2010/main" val="198004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0DAC-5DAF-4C65-9142-91D9EF1F5DC7}"/>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fr-BE" dirty="0"/>
              <a:t>Table </a:t>
            </a:r>
            <a:r>
              <a:rPr lang="fr-BE" dirty="0" err="1"/>
              <a:t>from</a:t>
            </a:r>
            <a:r>
              <a:rPr lang="fr-BE" dirty="0"/>
              <a:t> the bulletin</a:t>
            </a:r>
            <a:endParaRPr lang="en-GB" dirty="0"/>
          </a:p>
        </p:txBody>
      </p:sp>
      <p:pic>
        <p:nvPicPr>
          <p:cNvPr id="8" name="Picture 7" descr="Table 4 of the FRA bulleting that can be found here: https://fra.europa.eu/en/news/2021/covid-19-vaccination-ensuring-equal-access">
            <a:extLst>
              <a:ext uri="{FF2B5EF4-FFF2-40B4-BE49-F238E27FC236}">
                <a16:creationId xmlns:a16="http://schemas.microsoft.com/office/drawing/2014/main" id="{41EF8433-8B7C-414B-A067-97936DD47A5A}"/>
              </a:ext>
            </a:extLst>
          </p:cNvPr>
          <p:cNvPicPr>
            <a:picLocks noChangeAspect="1"/>
          </p:cNvPicPr>
          <p:nvPr/>
        </p:nvPicPr>
        <p:blipFill>
          <a:blip r:embed="rId2"/>
          <a:stretch>
            <a:fillRect/>
          </a:stretch>
        </p:blipFill>
        <p:spPr>
          <a:xfrm>
            <a:off x="1187624" y="690540"/>
            <a:ext cx="7028619" cy="4283065"/>
          </a:xfrm>
          <a:prstGeom prst="rect">
            <a:avLst/>
          </a:prstGeom>
        </p:spPr>
      </p:pic>
    </p:spTree>
    <p:extLst>
      <p:ext uri="{BB962C8B-B14F-4D97-AF65-F5344CB8AC3E}">
        <p14:creationId xmlns:p14="http://schemas.microsoft.com/office/powerpoint/2010/main" val="84581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0F762-1A7D-41C5-96AA-857DE7B23FA0}"/>
              </a:ext>
              <a:ext uri="{C183D7F6-B498-43B3-948B-1728B52AA6E4}">
                <adec:decorative xmlns:adec="http://schemas.microsoft.com/office/drawing/2017/decorative" val="1"/>
              </a:ext>
            </a:extLst>
          </p:cNvPr>
          <p:cNvPicPr/>
          <p:nvPr/>
        </p:nvPicPr>
        <p:blipFill rotWithShape="1">
          <a:blip r:embed="rId2"/>
          <a:srcRect l="9491" t="1895" r="10037"/>
          <a:stretch/>
        </p:blipFill>
        <p:spPr bwMode="auto">
          <a:xfrm>
            <a:off x="1259632" y="411510"/>
            <a:ext cx="6446480" cy="452142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99C2DD2-E676-4E04-BFED-058C6728ABB9}"/>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BE" sz="3200" b="1" kern="1200" baseline="0" dirty="0">
                <a:solidFill>
                  <a:srgbClr val="003399"/>
                </a:solidFill>
                <a:effectLst/>
                <a:latin typeface="Arial" panose="020B0604020202020204" pitchFamily="34" charset="0"/>
                <a:ea typeface="+mj-ea"/>
                <a:cs typeface="Arial" panose="020B0604020202020204" pitchFamily="34" charset="0"/>
              </a:rPr>
              <a:t>Table </a:t>
            </a:r>
            <a:r>
              <a:rPr lang="fr-BE" sz="3200" b="1" kern="1200" baseline="0" dirty="0" err="1">
                <a:solidFill>
                  <a:srgbClr val="003399"/>
                </a:solidFill>
                <a:effectLst/>
                <a:latin typeface="Arial" panose="020B0604020202020204" pitchFamily="34" charset="0"/>
                <a:ea typeface="+mj-ea"/>
                <a:cs typeface="Arial" panose="020B0604020202020204" pitchFamily="34" charset="0"/>
              </a:rPr>
              <a:t>from</a:t>
            </a:r>
            <a:r>
              <a:rPr lang="fr-BE" sz="3200" b="1" kern="1200" baseline="0" dirty="0">
                <a:solidFill>
                  <a:srgbClr val="003399"/>
                </a:solidFill>
                <a:effectLst/>
                <a:latin typeface="Arial" panose="020B0604020202020204" pitchFamily="34" charset="0"/>
                <a:ea typeface="+mj-ea"/>
                <a:cs typeface="Arial" panose="020B0604020202020204" pitchFamily="34" charset="0"/>
              </a:rPr>
              <a:t> the bulletin 2</a:t>
            </a:r>
            <a:endParaRPr lang="en-GB" dirty="0">
              <a:effectLst/>
            </a:endParaRPr>
          </a:p>
          <a:p>
            <a:endParaRPr lang="en-GB" dirty="0"/>
          </a:p>
        </p:txBody>
      </p:sp>
    </p:spTree>
    <p:extLst>
      <p:ext uri="{BB962C8B-B14F-4D97-AF65-F5344CB8AC3E}">
        <p14:creationId xmlns:p14="http://schemas.microsoft.com/office/powerpoint/2010/main" val="253136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991370-9F98-48A9-8136-874DD380E17B}"/>
              </a:ext>
            </a:extLst>
          </p:cNvPr>
          <p:cNvSpPr>
            <a:spLocks noGrp="1"/>
          </p:cNvSpPr>
          <p:nvPr>
            <p:ph type="title" idx="4294967295"/>
          </p:nvPr>
        </p:nvSpPr>
        <p:spPr>
          <a:xfrm>
            <a:off x="611560" y="1131590"/>
            <a:ext cx="741682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Vaccination rollout – Communication</a:t>
            </a:r>
            <a:endParaRPr kumimoji="0" lang="de-AT"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8937BD38-A0CF-420D-916D-8F65790BFA09}"/>
              </a:ext>
            </a:extLst>
          </p:cNvPr>
          <p:cNvSpPr/>
          <p:nvPr/>
        </p:nvSpPr>
        <p:spPr>
          <a:xfrm>
            <a:off x="435333" y="1580476"/>
            <a:ext cx="8352928" cy="2062103"/>
          </a:xfrm>
          <a:prstGeom prst="rect">
            <a:avLst/>
          </a:prstGeom>
        </p:spPr>
        <p:txBody>
          <a:bodyPr wrap="square">
            <a:spAutoFit/>
          </a:bodyPr>
          <a:lstStyle/>
          <a:p>
            <a:r>
              <a:rPr lang="en-GB" sz="1600" b="1" dirty="0">
                <a:latin typeface="Calibri" panose="020F0502020204030204" pitchFamily="34" charset="0"/>
                <a:cs typeface="Calibri" panose="020F0502020204030204" pitchFamily="34" charset="0"/>
              </a:rPr>
              <a:t>Member States use various channels to give information about their national and regional vaccination strategies, phases of vaccination and prioritisation of groups, ways to (pre)register and all other aspects of the vaccination process.</a:t>
            </a:r>
            <a:r>
              <a:rPr lang="en-GB" sz="1600" dirty="0">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Websites</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call centres/hotlines for public inquiries</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regular press conferences by authorities</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use various communication materials, such as video and audio clips, posters, leaflets and digital campaigns on social media platforms.</a:t>
            </a:r>
            <a:endParaRPr lang="de-AT"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3FE8226-5579-4EFB-A379-B0A55070F136}"/>
              </a:ext>
            </a:extLst>
          </p:cNvPr>
          <p:cNvSpPr txBox="1"/>
          <p:nvPr/>
        </p:nvSpPr>
        <p:spPr>
          <a:xfrm>
            <a:off x="1547664" y="3643920"/>
            <a:ext cx="7374776" cy="1323439"/>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Some countries established channels for interactive information or took measures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to </a:t>
            </a:r>
            <a:r>
              <a:rPr lang="en-GB" sz="1600" b="1" dirty="0">
                <a:latin typeface="Calibri" panose="020F0502020204030204" pitchFamily="34" charset="0"/>
                <a:cs typeface="Calibri" panose="020F0502020204030204" pitchFamily="34" charset="0"/>
              </a:rPr>
              <a:t>tackle online disinformation. </a:t>
            </a:r>
          </a:p>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PT: social media campaign to increase the public’s level of trust in COVID-19 vaccines</a:t>
            </a:r>
          </a:p>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FI: webcasts for the public to ask about vaccines</a:t>
            </a:r>
          </a:p>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IT: websites had information on the most common fake news about vaccines. </a:t>
            </a:r>
          </a:p>
        </p:txBody>
      </p:sp>
    </p:spTree>
    <p:extLst>
      <p:ext uri="{BB962C8B-B14F-4D97-AF65-F5344CB8AC3E}">
        <p14:creationId xmlns:p14="http://schemas.microsoft.com/office/powerpoint/2010/main" val="358583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BA44-8A8F-4A4F-BFBB-D672C51C4621}"/>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pPr lvl="0">
              <a:spcBef>
                <a:spcPts val="0"/>
              </a:spcBef>
              <a:defRPr/>
            </a:pPr>
            <a:r>
              <a:rPr lang="en-GB" u="sng" dirty="0">
                <a:solidFill>
                  <a:srgbClr val="7030A0"/>
                </a:solidFill>
                <a:latin typeface="Calibri" panose="020F0502020204030204" pitchFamily="34" charset="0"/>
                <a:cs typeface="Calibri" panose="020F0502020204030204" pitchFamily="34" charset="0"/>
              </a:rPr>
              <a:t>Vaccination rollout – Communication 2</a:t>
            </a:r>
            <a:endParaRPr lang="de-AT"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70B89F9-0A88-4E03-BA09-9C3E84E92C3A}"/>
              </a:ext>
            </a:extLst>
          </p:cNvPr>
          <p:cNvSpPr/>
          <p:nvPr/>
        </p:nvSpPr>
        <p:spPr>
          <a:xfrm>
            <a:off x="683568" y="1335419"/>
            <a:ext cx="7488832" cy="2800767"/>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rPr>
              <a:t>Many countries have developed vaccination information campaigns, </a:t>
            </a:r>
            <a:r>
              <a:rPr lang="en-GB" sz="1600" b="1" dirty="0">
                <a:latin typeface="Calibri" panose="020F0502020204030204" pitchFamily="34" charset="0"/>
                <a:cs typeface="Calibri" panose="020F0502020204030204" pitchFamily="34" charset="0"/>
              </a:rPr>
              <a:t>but rarely tailor them to diverse population groups in vulnerable situations, who are often hard to reach</a:t>
            </a:r>
            <a:r>
              <a:rPr lang="en-GB" sz="1600" dirty="0">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not all countries provide information in different languages for those who may not speak the national language well, such as ethnic, national or linguistic minorities, migrants, asylum seekers and refugees; </a:t>
            </a:r>
          </a:p>
          <a:p>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campaigns specifically targeting Roma and Travellers are rare; </a:t>
            </a:r>
          </a:p>
          <a:p>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and disability-inclusive and accessible information remains a challenge in some Member States</a:t>
            </a: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0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69CD-32BC-476B-9A22-7E569A45682E}"/>
              </a:ext>
            </a:extLst>
          </p:cNvPr>
          <p:cNvSpPr>
            <a:spLocks noGrp="1"/>
          </p:cNvSpPr>
          <p:nvPr>
            <p:ph type="title"/>
          </p:nvPr>
        </p:nvSpPr>
        <p:spPr>
          <a:xfrm>
            <a:off x="395420" y="5143500"/>
            <a:ext cx="8353160" cy="1080150"/>
          </a:xfrm>
        </p:spPr>
        <p:txBody>
          <a:bodyPr vert="horz" lIns="91440" tIns="45720" rIns="91440" bIns="45720" rtlCol="0" anchor="t" anchorCtr="0">
            <a:normAutofit fontScale="90000"/>
          </a:bodyPr>
          <a:lstStyle/>
          <a:p>
            <a:r>
              <a:rPr lang="en-GB" u="sng" dirty="0">
                <a:latin typeface="Calibri" panose="020F0502020204030204" pitchFamily="34" charset="0"/>
                <a:cs typeface="Calibri" panose="020F0502020204030204" pitchFamily="34" charset="0"/>
              </a:rPr>
              <a:t>Tailored outreach to individuals in vulnerable situations</a:t>
            </a:r>
            <a:br>
              <a:rPr lang="en-GB" u="sng" dirty="0">
                <a:latin typeface="Calibri" panose="020F0502020204030204" pitchFamily="34" charset="0"/>
                <a:cs typeface="Calibri" panose="020F0502020204030204" pitchFamily="34" charset="0"/>
              </a:rPr>
            </a:br>
            <a:endParaRPr lang="en-GB" dirty="0"/>
          </a:p>
        </p:txBody>
      </p:sp>
      <p:sp>
        <p:nvSpPr>
          <p:cNvPr id="4" name="TextBox 3">
            <a:extLst>
              <a:ext uri="{FF2B5EF4-FFF2-40B4-BE49-F238E27FC236}">
                <a16:creationId xmlns:a16="http://schemas.microsoft.com/office/drawing/2014/main" id="{5D346918-9A28-4C4D-8FD7-D89F99D00F2C}"/>
              </a:ext>
            </a:extLst>
          </p:cNvPr>
          <p:cNvSpPr txBox="1"/>
          <p:nvPr/>
        </p:nvSpPr>
        <p:spPr>
          <a:xfrm>
            <a:off x="827584" y="945704"/>
            <a:ext cx="6264696" cy="369332"/>
          </a:xfrm>
          <a:prstGeom prst="rect">
            <a:avLst/>
          </a:prstGeom>
          <a:noFill/>
        </p:spPr>
        <p:txBody>
          <a:bodyPr wrap="square" rtlCol="0">
            <a:spAutoFit/>
          </a:bodyPr>
          <a:lstStyle/>
          <a:p>
            <a:r>
              <a:rPr lang="en-GB" b="1" u="sng" dirty="0">
                <a:latin typeface="Calibri" panose="020F0502020204030204" pitchFamily="34" charset="0"/>
                <a:cs typeface="Calibri" panose="020F0502020204030204" pitchFamily="34" charset="0"/>
              </a:rPr>
              <a:t>Tailored outreach to individuals in vulnerable situations</a:t>
            </a:r>
          </a:p>
        </p:txBody>
      </p:sp>
      <p:sp>
        <p:nvSpPr>
          <p:cNvPr id="7" name="TextBox 6">
            <a:extLst>
              <a:ext uri="{FF2B5EF4-FFF2-40B4-BE49-F238E27FC236}">
                <a16:creationId xmlns:a16="http://schemas.microsoft.com/office/drawing/2014/main" id="{3A091FE3-A746-4209-AC70-81ACE2FA7E1C}"/>
              </a:ext>
            </a:extLst>
          </p:cNvPr>
          <p:cNvSpPr txBox="1"/>
          <p:nvPr/>
        </p:nvSpPr>
        <p:spPr>
          <a:xfrm>
            <a:off x="539552" y="1563638"/>
            <a:ext cx="8304581" cy="2800767"/>
          </a:xfrm>
          <a:prstGeom prst="rect">
            <a:avLst/>
          </a:prstGeom>
          <a:noFill/>
        </p:spPr>
        <p:txBody>
          <a:bodyPr wrap="none" rtlCol="0">
            <a:spAutoFit/>
          </a:bodyPr>
          <a:lstStyle/>
          <a:p>
            <a:r>
              <a:rPr lang="en-GB" sz="1600" b="1" u="sng" dirty="0">
                <a:latin typeface="Calibri" panose="020F0502020204030204" pitchFamily="34" charset="0"/>
                <a:cs typeface="Calibri" panose="020F0502020204030204" pitchFamily="34" charset="0"/>
              </a:rPr>
              <a:t>Ethnic or national minorities, migrants, asylum seekers and refugees: </a:t>
            </a:r>
            <a:br>
              <a:rPr lang="en-GB" sz="1600" dirty="0">
                <a:latin typeface="Calibri" panose="020F0502020204030204" pitchFamily="34" charset="0"/>
                <a:cs typeface="Calibri" panose="020F0502020204030204" pitchFamily="34" charset="0"/>
              </a:rPr>
            </a:br>
            <a:r>
              <a:rPr lang="en-GB" sz="1600" b="1" dirty="0">
                <a:latin typeface="Calibri" panose="020F0502020204030204" pitchFamily="34" charset="0"/>
                <a:cs typeface="Calibri" panose="020F0502020204030204" pitchFamily="34" charset="0"/>
              </a:rPr>
              <a:t>availability of information on vaccination in various languages varies widely across the EU. </a:t>
            </a:r>
          </a:p>
          <a:p>
            <a:endParaRPr lang="en-GB" sz="8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Official Bodies sites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 third of EU MS (AT, DK, NL, FR, IE, DE, LU, SE): information in a number of languages to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reach various immigrant groups.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BG, HR, PT, RO: only national languages information about vaccines and vaccination procedure</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CY, CZ, EL: information in English in addition to the national language</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BE, EE, FI, LV, LT, PL, SK, SI: translations in national official or minority languages </a:t>
            </a:r>
          </a:p>
          <a:p>
            <a:endParaRPr lang="en-GB" sz="8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Private bodies, civil society, international organisations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CY, IT, LV, MT, PT, RO: provide translations </a:t>
            </a:r>
          </a:p>
        </p:txBody>
      </p:sp>
    </p:spTree>
    <p:extLst>
      <p:ext uri="{BB962C8B-B14F-4D97-AF65-F5344CB8AC3E}">
        <p14:creationId xmlns:p14="http://schemas.microsoft.com/office/powerpoint/2010/main" val="425158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44804-BED4-4537-8EAE-D82F4D6B3B32}"/>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Roma and Travellers</a:t>
            </a:r>
            <a:endParaRPr lang="en-GB" dirty="0"/>
          </a:p>
        </p:txBody>
      </p:sp>
      <p:sp>
        <p:nvSpPr>
          <p:cNvPr id="4" name="TextBox 3">
            <a:extLst>
              <a:ext uri="{FF2B5EF4-FFF2-40B4-BE49-F238E27FC236}">
                <a16:creationId xmlns:a16="http://schemas.microsoft.com/office/drawing/2014/main" id="{FC751851-4E69-4E1D-863D-C3A3F19FCFB3}"/>
              </a:ext>
            </a:extLst>
          </p:cNvPr>
          <p:cNvSpPr txBox="1"/>
          <p:nvPr/>
        </p:nvSpPr>
        <p:spPr>
          <a:xfrm>
            <a:off x="467544" y="1171366"/>
            <a:ext cx="8928992" cy="2800767"/>
          </a:xfrm>
          <a:prstGeom prst="rect">
            <a:avLst/>
          </a:prstGeom>
          <a:noFill/>
        </p:spPr>
        <p:txBody>
          <a:bodyPr wrap="square" rtlCol="0">
            <a:spAutoFit/>
          </a:bodyPr>
          <a:lstStyle/>
          <a:p>
            <a:r>
              <a:rPr lang="en-GB" sz="1600" b="1" u="sng" dirty="0">
                <a:latin typeface="Calibri" panose="020F0502020204030204" pitchFamily="34" charset="0"/>
                <a:cs typeface="Calibri" panose="020F0502020204030204" pitchFamily="34" charset="0"/>
              </a:rPr>
              <a:t>Roma and Travellers</a:t>
            </a:r>
            <a:br>
              <a:rPr lang="en-GB" sz="1600" dirty="0">
                <a:latin typeface="Calibri" panose="020F0502020204030204" pitchFamily="34" charset="0"/>
                <a:cs typeface="Calibri" panose="020F0502020204030204" pitchFamily="34" charset="0"/>
              </a:rPr>
            </a:br>
            <a:r>
              <a:rPr lang="en-GB" sz="1600" b="1" dirty="0">
                <a:latin typeface="Calibri" panose="020F0502020204030204" pitchFamily="34" charset="0"/>
                <a:cs typeface="Calibri" panose="020F0502020204030204" pitchFamily="34" charset="0"/>
              </a:rPr>
              <a:t>limited outreach efforts to improve vaccination uptake by Roma and Travellers. </a:t>
            </a:r>
          </a:p>
          <a:p>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IE: Irish authorities developed an information video and poster,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incl. video interviews with Traveller Primary Healthcare Workers, who are Travellers themselves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 Roma COVID-19 helpline is available in EN, Romanes and Romanian. </a:t>
            </a:r>
          </a:p>
          <a:p>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SK: Office of the Government Plenipotentiary for Roma Communities launched an information campaign with a series of videos in both Romani and Slovak +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Community workers also communicate information on vaccination and assist people with online registration.</a:t>
            </a:r>
          </a:p>
        </p:txBody>
      </p:sp>
    </p:spTree>
    <p:extLst>
      <p:ext uri="{BB962C8B-B14F-4D97-AF65-F5344CB8AC3E}">
        <p14:creationId xmlns:p14="http://schemas.microsoft.com/office/powerpoint/2010/main" val="257401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B278-86B3-4671-912A-173309B050EC}"/>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People with disabilities</a:t>
            </a:r>
          </a:p>
        </p:txBody>
      </p:sp>
      <p:sp>
        <p:nvSpPr>
          <p:cNvPr id="4" name="TextBox 3">
            <a:extLst>
              <a:ext uri="{FF2B5EF4-FFF2-40B4-BE49-F238E27FC236}">
                <a16:creationId xmlns:a16="http://schemas.microsoft.com/office/drawing/2014/main" id="{4C99E356-DF21-423E-BC7F-8836807B7578}"/>
              </a:ext>
            </a:extLst>
          </p:cNvPr>
          <p:cNvSpPr txBox="1"/>
          <p:nvPr/>
        </p:nvSpPr>
        <p:spPr>
          <a:xfrm>
            <a:off x="395536" y="987574"/>
            <a:ext cx="8136904" cy="3939540"/>
          </a:xfrm>
          <a:prstGeom prst="rect">
            <a:avLst/>
          </a:prstGeom>
          <a:noFill/>
        </p:spPr>
        <p:txBody>
          <a:bodyPr wrap="square" rtlCol="0">
            <a:spAutoFit/>
          </a:bodyPr>
          <a:lstStyle/>
          <a:p>
            <a:r>
              <a:rPr lang="en-GB" sz="1600" b="1" u="sng" dirty="0">
                <a:latin typeface="Calibri" panose="020F0502020204030204" pitchFamily="34" charset="0"/>
                <a:cs typeface="Calibri" panose="020F0502020204030204" pitchFamily="34" charset="0"/>
              </a:rPr>
              <a:t>People with disabilities</a:t>
            </a:r>
          </a:p>
          <a:p>
            <a:r>
              <a:rPr lang="en-GB" sz="1600" b="1" dirty="0">
                <a:latin typeface="Calibri" panose="020F0502020204030204" pitchFamily="34" charset="0"/>
                <a:cs typeface="Calibri" panose="020F0502020204030204" pitchFamily="34" charset="0"/>
              </a:rPr>
              <a:t>disability-inclusive and accessible information concerning COVID-19 remains a challenge</a:t>
            </a:r>
            <a:r>
              <a:rPr lang="en-GB" sz="1600" dirty="0">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Only just over a third of the EU MS provided (either by public institutions or civil society organisations) information in easy-read format</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Some countries created specific web pages for people with disabilities on the vaccination plan and rollout (IE, NL, SE, FR)</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Most countries ensured sign language interpretation during regular press conferences on vaccination strategies.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websites with information in sign language (FI, FR, IE, SE)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Support from NGOs: </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Developing information in accessible formats (ES, BE, BG, MT)</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Registration hotspots helping people to register an email account and get access to computers with internet access to enable vaccine registration (HU, PL). </a:t>
            </a:r>
          </a:p>
          <a:p>
            <a:endParaRPr lang="en-GB" sz="1200" dirty="0"/>
          </a:p>
          <a:p>
            <a:endParaRPr lang="en-GB" sz="1400" dirty="0"/>
          </a:p>
        </p:txBody>
      </p:sp>
    </p:spTree>
    <p:extLst>
      <p:ext uri="{BB962C8B-B14F-4D97-AF65-F5344CB8AC3E}">
        <p14:creationId xmlns:p14="http://schemas.microsoft.com/office/powerpoint/2010/main" val="43102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20" y="951570"/>
            <a:ext cx="8353160" cy="396044"/>
          </a:xfrm>
        </p:spPr>
        <p:txBody>
          <a:bodyPr>
            <a:normAutofit fontScale="90000"/>
          </a:bodyPr>
          <a:lstStyle/>
          <a:p>
            <a:r>
              <a:rPr lang="en-GB" sz="2000" u="sng" dirty="0">
                <a:solidFill>
                  <a:srgbClr val="7030A0"/>
                </a:solidFill>
                <a:latin typeface="Calibri" panose="020F0502020204030204" pitchFamily="34" charset="0"/>
                <a:cs typeface="Calibri" panose="020F0502020204030204" pitchFamily="34" charset="0"/>
              </a:rPr>
              <a:t>VACCINATION ROLLOUT - </a:t>
            </a:r>
            <a:r>
              <a:rPr lang="en-GB" sz="2000" u="sng" dirty="0">
                <a:solidFill>
                  <a:srgbClr val="7030A0"/>
                </a:solidFill>
              </a:rPr>
              <a:t>(</a:t>
            </a:r>
            <a:r>
              <a:rPr lang="en-GB" sz="2000" u="sng" dirty="0">
                <a:solidFill>
                  <a:srgbClr val="7030A0"/>
                </a:solidFill>
                <a:latin typeface="Calibri" panose="020F0502020204030204" pitchFamily="34" charset="0"/>
                <a:cs typeface="Calibri" panose="020F0502020204030204" pitchFamily="34" charset="0"/>
              </a:rPr>
              <a:t>PRE)REGISTRATION CHANNELS FOR VACCINATION</a:t>
            </a:r>
            <a:br>
              <a:rPr lang="en-GB" u="sng" dirty="0">
                <a:solidFill>
                  <a:srgbClr val="7030A0"/>
                </a:solidFill>
              </a:rPr>
            </a:br>
            <a:endParaRPr lang="en-GB" dirty="0"/>
          </a:p>
        </p:txBody>
      </p:sp>
      <p:sp>
        <p:nvSpPr>
          <p:cNvPr id="3" name="TextBox 2">
            <a:extLst>
              <a:ext uri="{FF2B5EF4-FFF2-40B4-BE49-F238E27FC236}">
                <a16:creationId xmlns:a16="http://schemas.microsoft.com/office/drawing/2014/main" id="{CBBD03F5-217F-4148-B885-F3659E589C02}"/>
              </a:ext>
            </a:extLst>
          </p:cNvPr>
          <p:cNvSpPr txBox="1"/>
          <p:nvPr/>
        </p:nvSpPr>
        <p:spPr>
          <a:xfrm>
            <a:off x="238093" y="2283718"/>
            <a:ext cx="8713084" cy="2308324"/>
          </a:xfrm>
          <a:prstGeom prst="rect">
            <a:avLst/>
          </a:prstGeom>
          <a:noFill/>
        </p:spPr>
        <p:txBody>
          <a:bodyPr wrap="square" rtlCol="0">
            <a:spAutoFit/>
          </a:bodyPr>
          <a:lstStyle/>
          <a:p>
            <a:r>
              <a:rPr lang="en-GB" sz="1600" dirty="0"/>
              <a:t>All EU MS made efforts to ensure the availability of registration options catering for older people, those with disabilities and those with low digital skills (incl. websites, mobile apps, registration via phone or doctor/pharmacy or employers or at vaccination centres). </a:t>
            </a:r>
          </a:p>
          <a:p>
            <a:endParaRPr lang="en-GB" sz="1600" dirty="0"/>
          </a:p>
          <a:p>
            <a:r>
              <a:rPr lang="en-GB" sz="1600" dirty="0"/>
              <a:t>More than half of EU MS established central registration channels. </a:t>
            </a:r>
          </a:p>
          <a:p>
            <a:endParaRPr lang="en-GB" sz="1600" dirty="0"/>
          </a:p>
          <a:p>
            <a:r>
              <a:rPr lang="en-GB" sz="1600" dirty="0"/>
              <a:t>Some countries take a decentralised approach where vaccinations are administered via subnational entities (provinces, </a:t>
            </a:r>
            <a:r>
              <a:rPr lang="en-GB" sz="1600" i="1" dirty="0"/>
              <a:t>Länder</a:t>
            </a:r>
            <a:r>
              <a:rPr lang="en-GB" sz="1600" dirty="0"/>
              <a:t>, etc.)  (AT, FI, DE, IT, LT, ES, SE). </a:t>
            </a:r>
            <a:br>
              <a:rPr lang="en-GB" sz="1600" dirty="0"/>
            </a:br>
            <a:r>
              <a:rPr lang="en-GB" sz="1600" dirty="0"/>
              <a:t>Of these countries, some have a unified point of entry to the various registration portals (AT, SE, DE, IT). </a:t>
            </a:r>
          </a:p>
        </p:txBody>
      </p:sp>
      <p:sp>
        <p:nvSpPr>
          <p:cNvPr id="4" name="Rectangle 3">
            <a:extLst>
              <a:ext uri="{FF2B5EF4-FFF2-40B4-BE49-F238E27FC236}">
                <a16:creationId xmlns:a16="http://schemas.microsoft.com/office/drawing/2014/main" id="{584FEEBA-06A3-4647-9552-68D421934679}"/>
              </a:ext>
            </a:extLst>
          </p:cNvPr>
          <p:cNvSpPr/>
          <p:nvPr/>
        </p:nvSpPr>
        <p:spPr>
          <a:xfrm>
            <a:off x="256480" y="1347614"/>
            <a:ext cx="8419976" cy="830997"/>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rPr>
              <a:t>An essential component of equitable vaccination rollout is non-discriminatory registration. These processes should be adapted to the difficulties certain population groups may face when registering for vaccinations, which should be easily accessible to everyone.</a:t>
            </a: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92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FABA-EA7E-4A39-A8EA-EB3DA52E530B}"/>
              </a:ext>
            </a:extLst>
          </p:cNvPr>
          <p:cNvSpPr>
            <a:spLocks noGrp="1"/>
          </p:cNvSpPr>
          <p:nvPr>
            <p:ph type="title"/>
          </p:nvPr>
        </p:nvSpPr>
        <p:spPr>
          <a:xfrm>
            <a:off x="395420" y="-486054"/>
            <a:ext cx="8353160" cy="486054"/>
          </a:xfrm>
        </p:spPr>
        <p:txBody>
          <a:bodyPr vert="horz" lIns="91440" tIns="45720" rIns="91440" bIns="45720" rtlCol="0" anchor="b" anchorCtr="0">
            <a:normAutofit fontScale="90000"/>
          </a:bodyPr>
          <a:lstStyle/>
          <a:p>
            <a:pPr marL="0" indent="0"/>
            <a:r>
              <a:rPr lang="en-GB" u="sng" dirty="0">
                <a:solidFill>
                  <a:srgbClr val="7030A0"/>
                </a:solidFill>
                <a:latin typeface="Calibri" panose="020F0502020204030204" pitchFamily="34" charset="0"/>
                <a:cs typeface="Calibri" panose="020F0502020204030204" pitchFamily="34" charset="0"/>
              </a:rPr>
              <a:t>FRA Bulletins: Coronavirus pandemic in the EU – Fundamental Rights Implications</a:t>
            </a:r>
          </a:p>
        </p:txBody>
      </p:sp>
      <p:sp>
        <p:nvSpPr>
          <p:cNvPr id="5" name="Content Placeholder 4"/>
          <p:cNvSpPr>
            <a:spLocks noGrp="1"/>
          </p:cNvSpPr>
          <p:nvPr>
            <p:ph idx="1"/>
          </p:nvPr>
        </p:nvSpPr>
        <p:spPr>
          <a:xfrm>
            <a:off x="539552" y="987574"/>
            <a:ext cx="8352928" cy="3816424"/>
          </a:xfrm>
          <a:solidFill>
            <a:schemeClr val="bg2"/>
          </a:solidFill>
          <a:ln>
            <a:solidFill>
              <a:schemeClr val="tx1"/>
            </a:solidFill>
          </a:ln>
        </p:spPr>
        <p:txBody>
          <a:bodyPr>
            <a:normAutofit fontScale="40000" lnSpcReduction="20000"/>
          </a:bodyPr>
          <a:lstStyle/>
          <a:p>
            <a:pPr marL="0" indent="0">
              <a:buNone/>
            </a:pPr>
            <a:r>
              <a:rPr lang="en-GB" sz="4500" b="1" u="sng" dirty="0">
                <a:solidFill>
                  <a:srgbClr val="7030A0"/>
                </a:solidFill>
                <a:latin typeface="Calibri" panose="020F0502020204030204" pitchFamily="34" charset="0"/>
                <a:cs typeface="Calibri" panose="020F0502020204030204" pitchFamily="34" charset="0"/>
              </a:rPr>
              <a:t>FRA Bulletins: Coronavirus pandemic in the EU – Fundamental Rights Implications</a:t>
            </a:r>
          </a:p>
          <a:p>
            <a:pPr marL="0" lvl="0" indent="0" eaLnBrk="0" fontAlgn="base" hangingPunct="0">
              <a:spcBef>
                <a:spcPct val="0"/>
              </a:spcBef>
              <a:spcAft>
                <a:spcPct val="0"/>
              </a:spcAft>
              <a:buNone/>
            </a:pPr>
            <a:endParaRPr lang="en-GB" altLang="en-US" sz="35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fontAlgn="base" hangingPunct="0">
              <a:spcBef>
                <a:spcPct val="0"/>
              </a:spcBef>
              <a:spcAft>
                <a:spcPct val="0"/>
              </a:spcAft>
            </a:pPr>
            <a:r>
              <a:rPr lang="en-GB" altLang="en-US" sz="43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Bulletin 1</a:t>
            </a:r>
            <a:r>
              <a:rPr lang="en-GB" altLang="en-US" sz="4300" dirty="0">
                <a:solidFill>
                  <a:schemeClr val="tx1"/>
                </a:solidFill>
                <a:latin typeface="Calibri" panose="020F0502020204030204" pitchFamily="34" charset="0"/>
                <a:ea typeface="Calibri" panose="020F0502020204030204" pitchFamily="34" charset="0"/>
                <a:cs typeface="Calibri" panose="020F0502020204030204" pitchFamily="34" charset="0"/>
              </a:rPr>
              <a:t>, April 2020 </a:t>
            </a:r>
          </a:p>
          <a:p>
            <a:pPr eaLnBrk="0" fontAlgn="base" hangingPunct="0">
              <a:spcBef>
                <a:spcPct val="0"/>
              </a:spcBef>
              <a:spcAft>
                <a:spcPct val="0"/>
              </a:spcAft>
            </a:pPr>
            <a:r>
              <a:rPr lang="en-GB" altLang="en-US" sz="43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Bulletin 2</a:t>
            </a:r>
            <a:r>
              <a:rPr lang="en-GB" altLang="en-US" sz="4300" dirty="0">
                <a:solidFill>
                  <a:schemeClr val="tx1"/>
                </a:solidFill>
                <a:latin typeface="Calibri" panose="020F0502020204030204" pitchFamily="34" charset="0"/>
                <a:ea typeface="Calibri" panose="020F0502020204030204" pitchFamily="34" charset="0"/>
                <a:cs typeface="Calibri" panose="020F0502020204030204" pitchFamily="34" charset="0"/>
              </a:rPr>
              <a:t>, May 2020: + Focus - Users’ data, their privacy and data protection</a:t>
            </a:r>
          </a:p>
          <a:p>
            <a:pPr eaLnBrk="0" fontAlgn="base" hangingPunct="0">
              <a:spcBef>
                <a:spcPct val="0"/>
              </a:spcBef>
              <a:spcAft>
                <a:spcPct val="0"/>
              </a:spcAft>
            </a:pPr>
            <a:r>
              <a:rPr lang="en-GB" altLang="en-US" sz="4300" dirty="0">
                <a:solidFill>
                  <a:schemeClr val="tx1"/>
                </a:solidFill>
                <a:latin typeface="Calibri" panose="020F0502020204030204" pitchFamily="34" charset="0"/>
                <a:cs typeface="Calibri" panose="020F0502020204030204" pitchFamily="34" charset="0"/>
                <a:hlinkClick r:id="rId4"/>
              </a:rPr>
              <a:t>Bulletin 3</a:t>
            </a:r>
            <a:r>
              <a:rPr lang="en-GB" altLang="en-US" sz="4300" dirty="0">
                <a:solidFill>
                  <a:schemeClr val="tx1"/>
                </a:solidFill>
                <a:latin typeface="Calibri" panose="020F0502020204030204" pitchFamily="34" charset="0"/>
                <a:cs typeface="Calibri" panose="020F0502020204030204" pitchFamily="34" charset="0"/>
              </a:rPr>
              <a:t>, June 2020: + Focus - Impact on fundamental rights of older people</a:t>
            </a:r>
          </a:p>
          <a:p>
            <a:pPr eaLnBrk="0" fontAlgn="base" hangingPunct="0">
              <a:spcBef>
                <a:spcPct val="0"/>
              </a:spcBef>
              <a:spcAft>
                <a:spcPct val="0"/>
              </a:spcAft>
            </a:pPr>
            <a:r>
              <a:rPr lang="en-GB" altLang="en-US" sz="4300" dirty="0">
                <a:solidFill>
                  <a:schemeClr val="tx1"/>
                </a:solidFill>
                <a:latin typeface="Calibri" panose="020F0502020204030204" pitchFamily="34" charset="0"/>
                <a:cs typeface="Calibri" panose="020F0502020204030204" pitchFamily="34" charset="0"/>
                <a:hlinkClick r:id="rId5"/>
              </a:rPr>
              <a:t>Bulletin 4</a:t>
            </a:r>
            <a:r>
              <a:rPr lang="en-GB" altLang="en-US" sz="4300" dirty="0">
                <a:solidFill>
                  <a:schemeClr val="tx1"/>
                </a:solidFill>
                <a:latin typeface="Calibri" panose="020F0502020204030204" pitchFamily="34" charset="0"/>
                <a:cs typeface="Calibri" panose="020F0502020204030204" pitchFamily="34" charset="0"/>
              </a:rPr>
              <a:t>, July 2020</a:t>
            </a:r>
          </a:p>
          <a:p>
            <a:pPr eaLnBrk="0" fontAlgn="base" hangingPunct="0">
              <a:spcBef>
                <a:spcPct val="0"/>
              </a:spcBef>
              <a:spcAft>
                <a:spcPct val="0"/>
              </a:spcAft>
            </a:pPr>
            <a:r>
              <a:rPr lang="en-GB" altLang="en-US" sz="4300" dirty="0">
                <a:solidFill>
                  <a:schemeClr val="tx1"/>
                </a:solidFill>
                <a:latin typeface="Calibri" panose="020F0502020204030204" pitchFamily="34" charset="0"/>
                <a:cs typeface="Calibri" panose="020F0502020204030204" pitchFamily="34" charset="0"/>
                <a:hlinkClick r:id="rId6"/>
              </a:rPr>
              <a:t>Bulletin 5</a:t>
            </a:r>
            <a:r>
              <a:rPr lang="en-GB" altLang="en-US" sz="4300" dirty="0">
                <a:solidFill>
                  <a:schemeClr val="tx1"/>
                </a:solidFill>
                <a:latin typeface="Calibri" panose="020F0502020204030204" pitchFamily="34" charset="0"/>
                <a:cs typeface="Calibri" panose="020F0502020204030204" pitchFamily="34" charset="0"/>
              </a:rPr>
              <a:t>, Sept. 2020: Focus – Impact on Roma and Travellers</a:t>
            </a:r>
          </a:p>
          <a:p>
            <a:pPr eaLnBrk="0" fontAlgn="base" hangingPunct="0">
              <a:spcBef>
                <a:spcPct val="0"/>
              </a:spcBef>
              <a:spcAft>
                <a:spcPct val="0"/>
              </a:spcAft>
            </a:pPr>
            <a:r>
              <a:rPr lang="en-GB" altLang="en-US" sz="4300" dirty="0">
                <a:solidFill>
                  <a:schemeClr val="tx1"/>
                </a:solidFill>
                <a:latin typeface="Calibri" panose="020F0502020204030204" pitchFamily="34" charset="0"/>
                <a:cs typeface="Calibri" panose="020F0502020204030204" pitchFamily="34" charset="0"/>
                <a:hlinkClick r:id="rId7"/>
              </a:rPr>
              <a:t>Bulletin 6</a:t>
            </a:r>
            <a:r>
              <a:rPr lang="en-GB" altLang="en-US" sz="4300" dirty="0">
                <a:solidFill>
                  <a:schemeClr val="tx1"/>
                </a:solidFill>
                <a:latin typeface="Calibri" panose="020F0502020204030204" pitchFamily="34" charset="0"/>
                <a:cs typeface="Calibri" panose="020F0502020204030204" pitchFamily="34" charset="0"/>
              </a:rPr>
              <a:t>, Nov. 2020 </a:t>
            </a:r>
          </a:p>
          <a:p>
            <a:pPr eaLnBrk="0" fontAlgn="base" hangingPunct="0">
              <a:spcBef>
                <a:spcPct val="0"/>
              </a:spcBef>
              <a:spcAft>
                <a:spcPct val="0"/>
              </a:spcAft>
            </a:pPr>
            <a:r>
              <a:rPr lang="en-GB" altLang="en-US" sz="4500" b="1" dirty="0">
                <a:solidFill>
                  <a:schemeClr val="tx1"/>
                </a:solidFill>
                <a:latin typeface="Calibri" panose="020F0502020204030204" pitchFamily="34" charset="0"/>
                <a:cs typeface="Calibri" panose="020F0502020204030204" pitchFamily="34" charset="0"/>
                <a:hlinkClick r:id="rId8"/>
              </a:rPr>
              <a:t>Bulletin 7</a:t>
            </a:r>
            <a:r>
              <a:rPr lang="en-GB" altLang="en-US" sz="4500" b="1" dirty="0">
                <a:solidFill>
                  <a:schemeClr val="tx1"/>
                </a:solidFill>
                <a:latin typeface="Calibri" panose="020F0502020204030204" pitchFamily="34" charset="0"/>
                <a:cs typeface="Calibri" panose="020F0502020204030204" pitchFamily="34" charset="0"/>
              </a:rPr>
              <a:t>, June 2021: Vaccine rollout and equality of access in the EU</a:t>
            </a:r>
          </a:p>
          <a:p>
            <a:pPr marL="0" indent="0" eaLnBrk="0" fontAlgn="base" hangingPunct="0">
              <a:spcBef>
                <a:spcPct val="0"/>
              </a:spcBef>
              <a:spcAft>
                <a:spcPct val="0"/>
              </a:spcAft>
              <a:buNone/>
            </a:pPr>
            <a:endParaRPr lang="en-GB" altLang="en-US" sz="3500" b="1" dirty="0">
              <a:solidFill>
                <a:schemeClr val="tx1"/>
              </a:solidFill>
              <a:latin typeface="Calibri" panose="020F0502020204030204" pitchFamily="34" charset="0"/>
              <a:cs typeface="Calibri" panose="020F0502020204030204" pitchFamily="34" charset="0"/>
            </a:endParaRPr>
          </a:p>
          <a:p>
            <a:pPr marL="0" indent="0" eaLnBrk="0" fontAlgn="base" hangingPunct="0">
              <a:spcBef>
                <a:spcPct val="0"/>
              </a:spcBef>
              <a:spcAft>
                <a:spcPct val="0"/>
              </a:spcAft>
              <a:buNone/>
            </a:pPr>
            <a:r>
              <a:rPr lang="en-GB" altLang="en-US" sz="4500" dirty="0">
                <a:solidFill>
                  <a:schemeClr val="tx1"/>
                </a:solidFill>
                <a:latin typeface="Calibri" panose="020F0502020204030204" pitchFamily="34" charset="0"/>
                <a:cs typeface="Calibri" panose="020F0502020204030204" pitchFamily="34" charset="0"/>
              </a:rPr>
              <a:t>Bulletins 1-6 collected information on the pandemic’s impacts on fundamental rights (impact on daily life and on particular groups in society).</a:t>
            </a:r>
          </a:p>
          <a:p>
            <a:pPr marL="0" indent="0" eaLnBrk="0" fontAlgn="base" hangingPunct="0">
              <a:spcBef>
                <a:spcPct val="0"/>
              </a:spcBef>
              <a:spcAft>
                <a:spcPct val="0"/>
              </a:spcAft>
              <a:buNone/>
            </a:pPr>
            <a:endParaRPr lang="en-GB" altLang="en-US" sz="6400" b="1" dirty="0">
              <a:solidFill>
                <a:schemeClr val="tx1"/>
              </a:solidFill>
              <a:latin typeface="Calibri" panose="020F0502020204030204" pitchFamily="34" charset="0"/>
              <a:cs typeface="Calibri" panose="020F0502020204030204" pitchFamily="34" charset="0"/>
            </a:endParaRPr>
          </a:p>
          <a:p>
            <a:pPr marL="0" indent="0" eaLnBrk="0" fontAlgn="base" hangingPunct="0">
              <a:spcBef>
                <a:spcPct val="0"/>
              </a:spcBef>
              <a:spcAft>
                <a:spcPct val="0"/>
              </a:spcAft>
              <a:buNone/>
            </a:pPr>
            <a:endParaRPr lang="en-GB" altLang="en-US" sz="1700" dirty="0">
              <a:solidFill>
                <a:schemeClr val="tx1"/>
              </a:solidFill>
              <a:latin typeface="+mn-lt"/>
            </a:endParaRPr>
          </a:p>
          <a:p>
            <a:pPr marL="0" indent="0" eaLnBrk="0" fontAlgn="base" hangingPunct="0">
              <a:spcBef>
                <a:spcPct val="0"/>
              </a:spcBef>
              <a:spcAft>
                <a:spcPct val="0"/>
              </a:spcAft>
              <a:buNone/>
            </a:pPr>
            <a:endParaRPr lang="en-GB" altLang="en-US" sz="19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None/>
            </a:pPr>
            <a:endParaRPr lang="en-GB" altLang="en-US" sz="19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spcBef>
                <a:spcPct val="0"/>
              </a:spcBef>
              <a:spcAft>
                <a:spcPct val="0"/>
              </a:spcAft>
              <a:buNone/>
            </a:pPr>
            <a:endParaRPr lang="en-GB" altLang="en-US" sz="4000" dirty="0">
              <a:solidFill>
                <a:schemeClr val="tx1"/>
              </a:solidFill>
            </a:endParaRPr>
          </a:p>
          <a:p>
            <a:pPr marL="0" indent="0">
              <a:buNone/>
            </a:pPr>
            <a:endParaRPr lang="en-GB" dirty="0"/>
          </a:p>
        </p:txBody>
      </p:sp>
      <p:sp>
        <p:nvSpPr>
          <p:cNvPr id="3" name="TextBox 2">
            <a:extLst>
              <a:ext uri="{FF2B5EF4-FFF2-40B4-BE49-F238E27FC236}">
                <a16:creationId xmlns:a16="http://schemas.microsoft.com/office/drawing/2014/main" id="{847C7BC3-50A9-4CD8-A222-B209DC1A4DA4}"/>
              </a:ext>
            </a:extLst>
          </p:cNvPr>
          <p:cNvSpPr txBox="1"/>
          <p:nvPr/>
        </p:nvSpPr>
        <p:spPr>
          <a:xfrm>
            <a:off x="1547664" y="3600692"/>
            <a:ext cx="3251852" cy="369332"/>
          </a:xfrm>
          <a:prstGeom prst="rect">
            <a:avLst/>
          </a:prstGeom>
          <a:noFill/>
        </p:spPr>
        <p:txBody>
          <a:bodyPr wrap="none" rtlCol="0">
            <a:spAutoFit/>
          </a:bodyPr>
          <a:lstStyle/>
          <a:p>
            <a:r>
              <a:rPr lang="en-GB" b="1" u="sng" dirty="0">
                <a:latin typeface="Calibri" panose="020F0502020204030204" pitchFamily="34" charset="0"/>
                <a:cs typeface="Calibri" panose="020F0502020204030204" pitchFamily="34" charset="0"/>
              </a:rPr>
              <a:t>Data collection for FRA Bulletins</a:t>
            </a:r>
          </a:p>
        </p:txBody>
      </p:sp>
      <p:sp>
        <p:nvSpPr>
          <p:cNvPr id="4" name="Freeform: Shape 3">
            <a:extLst>
              <a:ext uri="{FF2B5EF4-FFF2-40B4-BE49-F238E27FC236}">
                <a16:creationId xmlns:a16="http://schemas.microsoft.com/office/drawing/2014/main" id="{3D5FE321-362A-4371-9633-F818119BFB1F}"/>
              </a:ext>
            </a:extLst>
          </p:cNvPr>
          <p:cNvSpPr/>
          <p:nvPr/>
        </p:nvSpPr>
        <p:spPr>
          <a:xfrm>
            <a:off x="718834" y="4036143"/>
            <a:ext cx="2510208" cy="664806"/>
          </a:xfrm>
          <a:custGeom>
            <a:avLst/>
            <a:gdLst>
              <a:gd name="connsiteX0" fmla="*/ 0 w 1481225"/>
              <a:gd name="connsiteY0" fmla="*/ 95556 h 955564"/>
              <a:gd name="connsiteX1" fmla="*/ 95556 w 1481225"/>
              <a:gd name="connsiteY1" fmla="*/ 0 h 955564"/>
              <a:gd name="connsiteX2" fmla="*/ 1385669 w 1481225"/>
              <a:gd name="connsiteY2" fmla="*/ 0 h 955564"/>
              <a:gd name="connsiteX3" fmla="*/ 1481225 w 1481225"/>
              <a:gd name="connsiteY3" fmla="*/ 95556 h 955564"/>
              <a:gd name="connsiteX4" fmla="*/ 1481225 w 1481225"/>
              <a:gd name="connsiteY4" fmla="*/ 860008 h 955564"/>
              <a:gd name="connsiteX5" fmla="*/ 1385669 w 1481225"/>
              <a:gd name="connsiteY5" fmla="*/ 955564 h 955564"/>
              <a:gd name="connsiteX6" fmla="*/ 95556 w 1481225"/>
              <a:gd name="connsiteY6" fmla="*/ 955564 h 955564"/>
              <a:gd name="connsiteX7" fmla="*/ 0 w 1481225"/>
              <a:gd name="connsiteY7" fmla="*/ 860008 h 955564"/>
              <a:gd name="connsiteX8" fmla="*/ 0 w 1481225"/>
              <a:gd name="connsiteY8" fmla="*/ 95556 h 95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225" h="955564">
                <a:moveTo>
                  <a:pt x="0" y="95556"/>
                </a:moveTo>
                <a:cubicBezTo>
                  <a:pt x="0" y="42782"/>
                  <a:pt x="42782" y="0"/>
                  <a:pt x="95556" y="0"/>
                </a:cubicBezTo>
                <a:lnTo>
                  <a:pt x="1385669" y="0"/>
                </a:lnTo>
                <a:cubicBezTo>
                  <a:pt x="1438443" y="0"/>
                  <a:pt x="1481225" y="42782"/>
                  <a:pt x="1481225" y="95556"/>
                </a:cubicBezTo>
                <a:lnTo>
                  <a:pt x="1481225" y="860008"/>
                </a:lnTo>
                <a:cubicBezTo>
                  <a:pt x="1481225" y="912782"/>
                  <a:pt x="1438443" y="955564"/>
                  <a:pt x="1385669" y="955564"/>
                </a:cubicBezTo>
                <a:lnTo>
                  <a:pt x="95556" y="955564"/>
                </a:lnTo>
                <a:cubicBezTo>
                  <a:pt x="42782" y="955564"/>
                  <a:pt x="0" y="912782"/>
                  <a:pt x="0" y="860008"/>
                </a:cubicBezTo>
                <a:lnTo>
                  <a:pt x="0" y="95556"/>
                </a:lnTo>
                <a:close/>
              </a:path>
            </a:pathLst>
          </a:custGeom>
          <a:noFill/>
          <a:ln w="12700">
            <a:solidFill>
              <a:schemeClr val="tx1"/>
            </a:solidFill>
          </a:ln>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spcFirstLastPara="0" vert="horz" wrap="square" lIns="81328" tIns="81328" rIns="81328" bIns="81328"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rPr>
              <a:t>FRANET (research network) in the EU MS + RS + MK</a:t>
            </a:r>
          </a:p>
        </p:txBody>
      </p:sp>
      <p:sp>
        <p:nvSpPr>
          <p:cNvPr id="7" name="Freeform: Shape 6">
            <a:extLst>
              <a:ext uri="{FF2B5EF4-FFF2-40B4-BE49-F238E27FC236}">
                <a16:creationId xmlns:a16="http://schemas.microsoft.com/office/drawing/2014/main" id="{C290DC88-D19F-49E6-A7DF-6FC98921428B}"/>
              </a:ext>
            </a:extLst>
          </p:cNvPr>
          <p:cNvSpPr/>
          <p:nvPr/>
        </p:nvSpPr>
        <p:spPr>
          <a:xfrm>
            <a:off x="4136087" y="4108887"/>
            <a:ext cx="1159857" cy="540895"/>
          </a:xfrm>
          <a:custGeom>
            <a:avLst/>
            <a:gdLst>
              <a:gd name="connsiteX0" fmla="*/ 0 w 1605924"/>
              <a:gd name="connsiteY0" fmla="*/ 95556 h 955564"/>
              <a:gd name="connsiteX1" fmla="*/ 95556 w 1605924"/>
              <a:gd name="connsiteY1" fmla="*/ 0 h 955564"/>
              <a:gd name="connsiteX2" fmla="*/ 1510368 w 1605924"/>
              <a:gd name="connsiteY2" fmla="*/ 0 h 955564"/>
              <a:gd name="connsiteX3" fmla="*/ 1605924 w 1605924"/>
              <a:gd name="connsiteY3" fmla="*/ 95556 h 955564"/>
              <a:gd name="connsiteX4" fmla="*/ 1605924 w 1605924"/>
              <a:gd name="connsiteY4" fmla="*/ 860008 h 955564"/>
              <a:gd name="connsiteX5" fmla="*/ 1510368 w 1605924"/>
              <a:gd name="connsiteY5" fmla="*/ 955564 h 955564"/>
              <a:gd name="connsiteX6" fmla="*/ 95556 w 1605924"/>
              <a:gd name="connsiteY6" fmla="*/ 955564 h 955564"/>
              <a:gd name="connsiteX7" fmla="*/ 0 w 1605924"/>
              <a:gd name="connsiteY7" fmla="*/ 860008 h 955564"/>
              <a:gd name="connsiteX8" fmla="*/ 0 w 1605924"/>
              <a:gd name="connsiteY8" fmla="*/ 95556 h 95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24" h="955564">
                <a:moveTo>
                  <a:pt x="0" y="95556"/>
                </a:moveTo>
                <a:cubicBezTo>
                  <a:pt x="0" y="42782"/>
                  <a:pt x="42782" y="0"/>
                  <a:pt x="95556" y="0"/>
                </a:cubicBezTo>
                <a:lnTo>
                  <a:pt x="1510368" y="0"/>
                </a:lnTo>
                <a:cubicBezTo>
                  <a:pt x="1563142" y="0"/>
                  <a:pt x="1605924" y="42782"/>
                  <a:pt x="1605924" y="95556"/>
                </a:cubicBezTo>
                <a:lnTo>
                  <a:pt x="1605924" y="860008"/>
                </a:lnTo>
                <a:cubicBezTo>
                  <a:pt x="1605924" y="912782"/>
                  <a:pt x="1563142" y="955564"/>
                  <a:pt x="1510368" y="955564"/>
                </a:cubicBezTo>
                <a:lnTo>
                  <a:pt x="95556" y="955564"/>
                </a:lnTo>
                <a:cubicBezTo>
                  <a:pt x="42782" y="955564"/>
                  <a:pt x="0" y="912782"/>
                  <a:pt x="0" y="860008"/>
                </a:cubicBezTo>
                <a:lnTo>
                  <a:pt x="0" y="95556"/>
                </a:lnTo>
                <a:close/>
              </a:path>
            </a:pathLst>
          </a:custGeom>
          <a:noFill/>
          <a:ln w="12700">
            <a:solidFill>
              <a:schemeClr val="tx1"/>
            </a:solidFill>
          </a:ln>
        </p:spPr>
        <p:style>
          <a:lnRef idx="2">
            <a:schemeClr val="lt1">
              <a:hueOff val="0"/>
              <a:satOff val="0"/>
              <a:lumOff val="0"/>
              <a:alphaOff val="0"/>
            </a:schemeClr>
          </a:lnRef>
          <a:fillRef idx="1">
            <a:schemeClr val="accent4">
              <a:shade val="50000"/>
              <a:hueOff val="-139623"/>
              <a:satOff val="-4225"/>
              <a:lumOff val="27741"/>
              <a:alphaOff val="0"/>
            </a:schemeClr>
          </a:fillRef>
          <a:effectRef idx="0">
            <a:schemeClr val="accent4">
              <a:shade val="50000"/>
              <a:hueOff val="-139623"/>
              <a:satOff val="-4225"/>
              <a:lumOff val="27741"/>
              <a:alphaOff val="0"/>
            </a:schemeClr>
          </a:effectRef>
          <a:fontRef idx="minor">
            <a:schemeClr val="lt1"/>
          </a:fontRef>
        </p:style>
        <p:txBody>
          <a:bodyPr spcFirstLastPara="0" vert="horz" wrap="square" lIns="81328" tIns="81328" rIns="81328" bIns="81328"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rPr>
              <a:t>FRA Bulletin</a:t>
            </a:r>
          </a:p>
        </p:txBody>
      </p:sp>
      <p:cxnSp>
        <p:nvCxnSpPr>
          <p:cNvPr id="8" name="Straight Arrow Connector 7">
            <a:extLst>
              <a:ext uri="{FF2B5EF4-FFF2-40B4-BE49-F238E27FC236}">
                <a16:creationId xmlns:a16="http://schemas.microsoft.com/office/drawing/2014/main" id="{C9ABA8F2-11B3-497B-883A-98D8DCD59DD3}"/>
              </a:ext>
              <a:ext uri="{C183D7F6-B498-43B3-948B-1728B52AA6E4}">
                <adec:decorative xmlns:adec="http://schemas.microsoft.com/office/drawing/2017/decorative" val="1"/>
              </a:ext>
            </a:extLst>
          </p:cNvPr>
          <p:cNvCxnSpPr/>
          <p:nvPr/>
        </p:nvCxnSpPr>
        <p:spPr>
          <a:xfrm>
            <a:off x="3275856" y="4361860"/>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FD8901-BE17-4CE4-9C7A-27B92C9E1CA4}"/>
              </a:ext>
            </a:extLst>
          </p:cNvPr>
          <p:cNvSpPr txBox="1"/>
          <p:nvPr/>
        </p:nvSpPr>
        <p:spPr>
          <a:xfrm>
            <a:off x="5389573" y="4098098"/>
            <a:ext cx="3502907" cy="584775"/>
          </a:xfrm>
          <a:prstGeom prst="rect">
            <a:avLst/>
          </a:prstGeom>
          <a:noFill/>
        </p:spPr>
        <p:txBody>
          <a:bodyPr wrap="square" rtlCol="0">
            <a:spAutoFit/>
          </a:bodyPr>
          <a:lstStyle/>
          <a:p>
            <a:pPr algn="ctr"/>
            <a:r>
              <a:rPr lang="en-GB" sz="1600" dirty="0"/>
              <a:t>www.fra.europa.eu</a:t>
            </a:r>
            <a:endParaRPr lang="de-AT" sz="1600" dirty="0"/>
          </a:p>
          <a:p>
            <a:pPr algn="ctr"/>
            <a:r>
              <a:rPr lang="en-GB" sz="1600" dirty="0"/>
              <a:t>FRA Bulletins + FRANET country reports</a:t>
            </a:r>
          </a:p>
        </p:txBody>
      </p:sp>
    </p:spTree>
    <p:extLst>
      <p:ext uri="{BB962C8B-B14F-4D97-AF65-F5344CB8AC3E}">
        <p14:creationId xmlns:p14="http://schemas.microsoft.com/office/powerpoint/2010/main" val="270332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F4C9-3779-4608-9087-BDE8DA1778E3}"/>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fr-BE" dirty="0"/>
              <a:t>Online vs Offline registration </a:t>
            </a:r>
            <a:endParaRPr lang="en-GB" dirty="0"/>
          </a:p>
        </p:txBody>
      </p:sp>
      <p:sp>
        <p:nvSpPr>
          <p:cNvPr id="6" name="Rectangle 5">
            <a:extLst>
              <a:ext uri="{FF2B5EF4-FFF2-40B4-BE49-F238E27FC236}">
                <a16:creationId xmlns:a16="http://schemas.microsoft.com/office/drawing/2014/main" id="{B6E0D37A-5152-4CC2-9FFA-DBE03C83D860}"/>
              </a:ext>
            </a:extLst>
          </p:cNvPr>
          <p:cNvSpPr/>
          <p:nvPr/>
        </p:nvSpPr>
        <p:spPr>
          <a:xfrm>
            <a:off x="467544" y="915566"/>
            <a:ext cx="3744416" cy="373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tx1"/>
                </a:solidFill>
                <a:latin typeface="Calibri" panose="020F0502020204030204" pitchFamily="34" charset="0"/>
                <a:cs typeface="Calibri" panose="020F0502020204030204" pitchFamily="34" charset="0"/>
              </a:rPr>
              <a:t>Online registration</a:t>
            </a:r>
          </a:p>
          <a:p>
            <a:endParaRPr lang="en-GB" sz="1600" b="1" u="sng"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Almost all MS have online registration platforms</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Preregistration is open for all (AT, LV, RO)</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Preregistration open to those of a priority group currently being vaccinated (IT, SE)</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Mobile apps used (SE, IT, SI)</a:t>
            </a:r>
          </a:p>
        </p:txBody>
      </p:sp>
      <p:sp>
        <p:nvSpPr>
          <p:cNvPr id="11" name="Rectangle 10">
            <a:extLst>
              <a:ext uri="{FF2B5EF4-FFF2-40B4-BE49-F238E27FC236}">
                <a16:creationId xmlns:a16="http://schemas.microsoft.com/office/drawing/2014/main" id="{F731EA4D-8A71-4C63-A81D-2C4436BDCC92}"/>
              </a:ext>
            </a:extLst>
          </p:cNvPr>
          <p:cNvSpPr/>
          <p:nvPr/>
        </p:nvSpPr>
        <p:spPr>
          <a:xfrm>
            <a:off x="4788024" y="915566"/>
            <a:ext cx="3816424" cy="373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tx1"/>
                </a:solidFill>
                <a:latin typeface="Calibri" panose="020F0502020204030204" pitchFamily="34" charset="0"/>
                <a:cs typeface="Calibri" panose="020F0502020204030204" pitchFamily="34" charset="0"/>
              </a:rPr>
              <a:t>Offline registration</a:t>
            </a:r>
          </a:p>
          <a:p>
            <a:endParaRPr lang="en-GB" sz="1600" b="1" u="sng"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Hotlines: almost all MS</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Medical doctors: around a third of MS</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Employers registration: particular professional groups (NL, DE, EE, FR, LV, LT)</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Other possibilities: pharmacy/citizen service centre (EL), cash machines in post offices (IT), directly at vaccination centres (BG, PL) </a:t>
            </a:r>
          </a:p>
        </p:txBody>
      </p:sp>
    </p:spTree>
    <p:extLst>
      <p:ext uri="{BB962C8B-B14F-4D97-AF65-F5344CB8AC3E}">
        <p14:creationId xmlns:p14="http://schemas.microsoft.com/office/powerpoint/2010/main" val="158726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4A4B-8B5A-499C-B77D-F52A64D1694F}"/>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Challenges</a:t>
            </a:r>
          </a:p>
        </p:txBody>
      </p:sp>
      <p:sp>
        <p:nvSpPr>
          <p:cNvPr id="5" name="TextBox 4">
            <a:extLst>
              <a:ext uri="{FF2B5EF4-FFF2-40B4-BE49-F238E27FC236}">
                <a16:creationId xmlns:a16="http://schemas.microsoft.com/office/drawing/2014/main" id="{03A34BB7-E970-4047-8478-A461BE8E71D9}"/>
              </a:ext>
            </a:extLst>
          </p:cNvPr>
          <p:cNvSpPr txBox="1"/>
          <p:nvPr/>
        </p:nvSpPr>
        <p:spPr>
          <a:xfrm>
            <a:off x="467544" y="1491630"/>
            <a:ext cx="8424936" cy="1754326"/>
          </a:xfrm>
          <a:prstGeom prst="rect">
            <a:avLst/>
          </a:prstGeom>
          <a:noFill/>
        </p:spPr>
        <p:txBody>
          <a:bodyPr wrap="square" rtlCol="0">
            <a:spAutoFit/>
          </a:bodyPr>
          <a:lstStyle/>
          <a:p>
            <a:r>
              <a:rPr lang="en-GB" sz="1600" b="1" u="sng" dirty="0">
                <a:latin typeface="Calibri" panose="020F0502020204030204" pitchFamily="34" charset="0"/>
                <a:cs typeface="Calibri" panose="020F0502020204030204" pitchFamily="34" charset="0"/>
              </a:rPr>
              <a:t>Challenges</a:t>
            </a:r>
          </a:p>
          <a:p>
            <a:endParaRPr lang="en-GB" sz="1600" b="1" u="sng"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Accessibility concerns for people with disabilities (FI, RO, AT)</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‘Digital Divide’ - People without internet access or the skills to use an online registration system (SK, DK, FR, HU)</a:t>
            </a:r>
            <a:br>
              <a:rPr lang="en-GB" sz="1600" dirty="0">
                <a:latin typeface="Calibri" panose="020F0502020204030204" pitchFamily="34" charset="0"/>
                <a:cs typeface="Calibri" panose="020F0502020204030204" pitchFamily="34" charset="0"/>
              </a:rPr>
            </a:br>
            <a:endParaRPr lang="en-GB" sz="1200" dirty="0"/>
          </a:p>
        </p:txBody>
      </p:sp>
    </p:spTree>
    <p:extLst>
      <p:ext uri="{BB962C8B-B14F-4D97-AF65-F5344CB8AC3E}">
        <p14:creationId xmlns:p14="http://schemas.microsoft.com/office/powerpoint/2010/main" val="91438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574A-F889-4B92-BE00-E2244F8FBFFC}"/>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solidFill>
                  <a:schemeClr val="tx1"/>
                </a:solidFill>
                <a:latin typeface="Calibri" panose="020F0502020204030204" pitchFamily="34" charset="0"/>
                <a:cs typeface="Calibri" panose="020F0502020204030204" pitchFamily="34" charset="0"/>
              </a:rPr>
              <a:t>Good Practices: Registration channels for specific target groups</a:t>
            </a:r>
          </a:p>
        </p:txBody>
      </p:sp>
      <p:sp>
        <p:nvSpPr>
          <p:cNvPr id="5" name="Rectangle: Rounded Corners 4">
            <a:extLst>
              <a:ext uri="{FF2B5EF4-FFF2-40B4-BE49-F238E27FC236}">
                <a16:creationId xmlns:a16="http://schemas.microsoft.com/office/drawing/2014/main" id="{D7ED2DF3-48F8-4561-8BF0-645DE6C85BCB}"/>
              </a:ext>
            </a:extLst>
          </p:cNvPr>
          <p:cNvSpPr/>
          <p:nvPr/>
        </p:nvSpPr>
        <p:spPr>
          <a:xfrm>
            <a:off x="865508" y="987574"/>
            <a:ext cx="7128792" cy="36507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tx1"/>
                </a:solidFill>
                <a:latin typeface="Calibri" panose="020F0502020204030204" pitchFamily="34" charset="0"/>
                <a:cs typeface="Calibri" panose="020F0502020204030204" pitchFamily="34" charset="0"/>
              </a:rPr>
              <a:t>Good Practices: Registration channels for specific target groups</a:t>
            </a: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family doctors contact people aged over 70 and those at very high risk (IE)</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COVID-19 helpline: people with hearing impairments can text the helpline to register for their vaccination or use the Irish Remote Interpreting Service (IE)</a:t>
            </a: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Municipalities sent letters, text messages or made phone calls to older persons and risk groups to set up vaccination appointment (FI, MT, PT)</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Some municipalities offer tailored support services for older people (registering for a vaccination, transport to vaccination venues, personal assistance during vaccination) (DE)</a:t>
            </a:r>
          </a:p>
        </p:txBody>
      </p:sp>
    </p:spTree>
    <p:extLst>
      <p:ext uri="{BB962C8B-B14F-4D97-AF65-F5344CB8AC3E}">
        <p14:creationId xmlns:p14="http://schemas.microsoft.com/office/powerpoint/2010/main" val="2629745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0290-9B2C-47E6-838C-17AD52C8FCCC}"/>
              </a:ext>
            </a:extLst>
          </p:cNvPr>
          <p:cNvSpPr txBox="1">
            <a:spLocks noGrp="1"/>
          </p:cNvSpPr>
          <p:nvPr>
            <p:ph type="title" idx="4294967295"/>
          </p:nvPr>
        </p:nvSpPr>
        <p:spPr>
          <a:xfrm>
            <a:off x="683568" y="1131590"/>
            <a:ext cx="4339586"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7030A0"/>
                </a:solidFill>
                <a:effectLst/>
                <a:uLnTx/>
                <a:uFillTx/>
                <a:latin typeface="Arial" pitchFamily="34" charset="0"/>
                <a:ea typeface="+mj-ea"/>
                <a:cs typeface="Arial" pitchFamily="34" charset="0"/>
              </a:rPr>
              <a:t>ADMINISTRATION OF VACCINATIONS</a:t>
            </a:r>
          </a:p>
        </p:txBody>
      </p:sp>
      <p:sp>
        <p:nvSpPr>
          <p:cNvPr id="5" name="TextBox 4">
            <a:extLst>
              <a:ext uri="{FF2B5EF4-FFF2-40B4-BE49-F238E27FC236}">
                <a16:creationId xmlns:a16="http://schemas.microsoft.com/office/drawing/2014/main" id="{5333BD5B-208D-43A9-9F46-2578A59F59C9}"/>
              </a:ext>
            </a:extLst>
          </p:cNvPr>
          <p:cNvSpPr txBox="1"/>
          <p:nvPr/>
        </p:nvSpPr>
        <p:spPr>
          <a:xfrm>
            <a:off x="672419" y="1563638"/>
            <a:ext cx="5593967" cy="338554"/>
          </a:xfrm>
          <a:prstGeom prst="rect">
            <a:avLst/>
          </a:prstGeom>
          <a:noFill/>
        </p:spPr>
        <p:txBody>
          <a:bodyPr wrap="none" rtlCol="0">
            <a:spAutoFit/>
          </a:bodyPr>
          <a:lstStyle/>
          <a:p>
            <a:r>
              <a:rPr lang="en-GB" sz="1600" b="1" dirty="0"/>
              <a:t>COVID-19 vaccination is free of charge in all EU Member States</a:t>
            </a:r>
            <a:r>
              <a:rPr lang="en-GB" sz="1400" b="1" dirty="0"/>
              <a:t>. </a:t>
            </a:r>
          </a:p>
        </p:txBody>
      </p:sp>
      <p:sp>
        <p:nvSpPr>
          <p:cNvPr id="6" name="TextBox 5">
            <a:extLst>
              <a:ext uri="{FF2B5EF4-FFF2-40B4-BE49-F238E27FC236}">
                <a16:creationId xmlns:a16="http://schemas.microsoft.com/office/drawing/2014/main" id="{8B6A5362-1F4C-42DE-B8AF-4823F9CAD4E9}"/>
              </a:ext>
            </a:extLst>
          </p:cNvPr>
          <p:cNvSpPr txBox="1"/>
          <p:nvPr/>
        </p:nvSpPr>
        <p:spPr>
          <a:xfrm>
            <a:off x="735642" y="2067694"/>
            <a:ext cx="7056784" cy="2369880"/>
          </a:xfrm>
          <a:prstGeom prst="rect">
            <a:avLst/>
          </a:prstGeom>
          <a:noFill/>
        </p:spPr>
        <p:txBody>
          <a:bodyPr wrap="square" rtlCol="0">
            <a:spAutoFit/>
          </a:bodyPr>
          <a:lstStyle/>
          <a:p>
            <a:r>
              <a:rPr lang="en-GB" sz="1600" b="1" u="sng" dirty="0"/>
              <a:t>Vaccination locations</a:t>
            </a:r>
          </a:p>
          <a:p>
            <a:pPr marL="285750" indent="-285750">
              <a:spcBef>
                <a:spcPts val="600"/>
              </a:spcBef>
              <a:buFont typeface="Wingdings" panose="05000000000000000000" pitchFamily="2" charset="2"/>
              <a:buChar char="Ø"/>
            </a:pPr>
            <a:r>
              <a:rPr lang="en-GB" sz="1600" dirty="0"/>
              <a:t>All MS administer vaccines in healthcare facilities or in dedicated vaccination centres (convention centres, sports arenas or schools)</a:t>
            </a:r>
          </a:p>
          <a:p>
            <a:pPr marL="285750" indent="-285750">
              <a:spcBef>
                <a:spcPts val="600"/>
              </a:spcBef>
              <a:buFont typeface="Wingdings" panose="05000000000000000000" pitchFamily="2" charset="2"/>
              <a:buChar char="Ø"/>
            </a:pPr>
            <a:r>
              <a:rPr lang="en-GB" sz="1600" dirty="0"/>
              <a:t>Some MS offered mobile vaccination options or drive-throughs.</a:t>
            </a:r>
          </a:p>
          <a:p>
            <a:pPr marL="285750" indent="-285750">
              <a:spcBef>
                <a:spcPts val="600"/>
              </a:spcBef>
              <a:buFont typeface="Wingdings" panose="05000000000000000000" pitchFamily="2" charset="2"/>
              <a:buChar char="Ø"/>
            </a:pPr>
            <a:r>
              <a:rPr lang="en-GB" sz="1600" dirty="0"/>
              <a:t>In several MS, family doctors or general practitioners can also vaccinate (either their own patients or people registered through a centralised system)</a:t>
            </a:r>
          </a:p>
          <a:p>
            <a:pPr marL="285750" indent="-285750">
              <a:spcBef>
                <a:spcPts val="600"/>
              </a:spcBef>
              <a:buFont typeface="Wingdings" panose="05000000000000000000" pitchFamily="2" charset="2"/>
              <a:buChar char="Ø"/>
            </a:pPr>
            <a:r>
              <a:rPr lang="en-GB" sz="1600" dirty="0"/>
              <a:t>Several MS designated different vaccination locations for specific target groups, e.g. depending on age, profession or disability (FI, FR, IE, LU, NL, SE, EE)</a:t>
            </a:r>
          </a:p>
        </p:txBody>
      </p:sp>
    </p:spTree>
    <p:extLst>
      <p:ext uri="{BB962C8B-B14F-4D97-AF65-F5344CB8AC3E}">
        <p14:creationId xmlns:p14="http://schemas.microsoft.com/office/powerpoint/2010/main" val="424767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026B-BCDC-4B78-B23D-1030C8477D9F}"/>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fr-BE" dirty="0"/>
              <a:t>Vaccination for </a:t>
            </a:r>
            <a:r>
              <a:rPr lang="fr-BE" dirty="0" err="1"/>
              <a:t>persons</a:t>
            </a:r>
            <a:r>
              <a:rPr lang="fr-BE" dirty="0"/>
              <a:t> </a:t>
            </a:r>
            <a:r>
              <a:rPr lang="fr-BE" dirty="0" err="1"/>
              <a:t>with</a:t>
            </a:r>
            <a:r>
              <a:rPr lang="fr-BE" dirty="0"/>
              <a:t> </a:t>
            </a:r>
            <a:r>
              <a:rPr lang="fr-BE" dirty="0" err="1"/>
              <a:t>reduced</a:t>
            </a:r>
            <a:r>
              <a:rPr lang="fr-BE" dirty="0"/>
              <a:t> </a:t>
            </a:r>
            <a:r>
              <a:rPr lang="fr-BE" dirty="0" err="1"/>
              <a:t>mobility</a:t>
            </a:r>
            <a:r>
              <a:rPr lang="fr-BE" dirty="0"/>
              <a:t> and </a:t>
            </a:r>
            <a:r>
              <a:rPr lang="fr-BE" dirty="0" err="1"/>
              <a:t>homeless</a:t>
            </a:r>
            <a:r>
              <a:rPr lang="fr-BE" dirty="0"/>
              <a:t> people</a:t>
            </a:r>
            <a:endParaRPr lang="en-GB" dirty="0"/>
          </a:p>
        </p:txBody>
      </p:sp>
      <p:sp>
        <p:nvSpPr>
          <p:cNvPr id="4" name="TextBox 3">
            <a:extLst>
              <a:ext uri="{FF2B5EF4-FFF2-40B4-BE49-F238E27FC236}">
                <a16:creationId xmlns:a16="http://schemas.microsoft.com/office/drawing/2014/main" id="{307B9CE0-4848-4AAB-A894-747C82D366CD}"/>
              </a:ext>
            </a:extLst>
          </p:cNvPr>
          <p:cNvSpPr txBox="1"/>
          <p:nvPr/>
        </p:nvSpPr>
        <p:spPr>
          <a:xfrm>
            <a:off x="421795" y="1203598"/>
            <a:ext cx="7776864" cy="1077218"/>
          </a:xfrm>
          <a:prstGeom prst="rect">
            <a:avLst/>
          </a:prstGeom>
          <a:noFill/>
        </p:spPr>
        <p:txBody>
          <a:bodyPr wrap="square" rtlCol="0">
            <a:spAutoFit/>
          </a:bodyPr>
          <a:lstStyle/>
          <a:p>
            <a:r>
              <a:rPr lang="en-GB" sz="1600" b="1" u="sng" dirty="0">
                <a:latin typeface="Calibri" panose="020F0502020204030204" pitchFamily="34" charset="0"/>
                <a:cs typeface="Calibri" panose="020F0502020204030204" pitchFamily="34" charset="0"/>
              </a:rPr>
              <a:t>Vaccination of people with reduced mobility or living in remote areas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Several MS deployed mobile vaccination facilities to reach those with reduced mobility or those living in remote areas (BE, BG, SK, SE, SK, LT, PL, FR, CY, HU)</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Some MS used mobile facilities to reach residents in long-term care (AT, SI, MT, RO)</a:t>
            </a:r>
          </a:p>
        </p:txBody>
      </p:sp>
      <p:sp>
        <p:nvSpPr>
          <p:cNvPr id="7" name="TextBox 6">
            <a:extLst>
              <a:ext uri="{FF2B5EF4-FFF2-40B4-BE49-F238E27FC236}">
                <a16:creationId xmlns:a16="http://schemas.microsoft.com/office/drawing/2014/main" id="{43DA6F9A-3D4D-4D9A-AD8F-BDA8E12A8AA3}"/>
              </a:ext>
            </a:extLst>
          </p:cNvPr>
          <p:cNvSpPr txBox="1"/>
          <p:nvPr/>
        </p:nvSpPr>
        <p:spPr>
          <a:xfrm>
            <a:off x="395536" y="2499742"/>
            <a:ext cx="8290562" cy="2246769"/>
          </a:xfrm>
          <a:prstGeom prst="rect">
            <a:avLst/>
          </a:prstGeom>
          <a:noFill/>
        </p:spPr>
        <p:txBody>
          <a:bodyPr wrap="square" rtlCol="0">
            <a:spAutoFit/>
          </a:bodyPr>
          <a:lstStyle/>
          <a:p>
            <a:r>
              <a:rPr lang="en-GB" sz="1600" b="1" u="sng" dirty="0">
                <a:latin typeface="Calibri" panose="020F0502020204030204" pitchFamily="34" charset="0"/>
                <a:cs typeface="Calibri" panose="020F0502020204030204" pitchFamily="34" charset="0"/>
              </a:rPr>
              <a:t>Vaccination services for homeless people</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Some MS made efforts to vaccinate homeless people (BG, IE, DE) e.g.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specific vaccination programme for high-risk people who are homeless or living in shelters + support in transporting homeless people to a vaccination centre (IE)</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temporary vaccination centre for homeless people (BG)</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sending mobile teams to administer vaccinations in facilities for homeless people (DE)</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Use of single-dose vaccines for homeless people, as it may be challenging for homeless people to present themselves twice at vaccination centres for double-dose vaccines (PT, BE)</a:t>
            </a:r>
          </a:p>
          <a:p>
            <a:endParaRPr lang="en-GB" sz="1200" dirty="0"/>
          </a:p>
        </p:txBody>
      </p:sp>
    </p:spTree>
    <p:extLst>
      <p:ext uri="{BB962C8B-B14F-4D97-AF65-F5344CB8AC3E}">
        <p14:creationId xmlns:p14="http://schemas.microsoft.com/office/powerpoint/2010/main" val="226241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46FA-F67C-43D9-BD76-53971C5028FB}"/>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Other challenges in the administration of vaccines</a:t>
            </a:r>
            <a:endParaRPr lang="en-GB" dirty="0"/>
          </a:p>
        </p:txBody>
      </p:sp>
      <p:sp>
        <p:nvSpPr>
          <p:cNvPr id="4" name="TextBox 3">
            <a:extLst>
              <a:ext uri="{FF2B5EF4-FFF2-40B4-BE49-F238E27FC236}">
                <a16:creationId xmlns:a16="http://schemas.microsoft.com/office/drawing/2014/main" id="{53109B63-00C1-4A07-83E3-FA9FBE1A8991}"/>
              </a:ext>
            </a:extLst>
          </p:cNvPr>
          <p:cNvSpPr txBox="1"/>
          <p:nvPr/>
        </p:nvSpPr>
        <p:spPr>
          <a:xfrm>
            <a:off x="251520" y="1203598"/>
            <a:ext cx="8784976" cy="3046988"/>
          </a:xfrm>
          <a:prstGeom prst="rect">
            <a:avLst/>
          </a:prstGeom>
          <a:noFill/>
        </p:spPr>
        <p:txBody>
          <a:bodyPr wrap="square" rtlCol="0">
            <a:spAutoFit/>
          </a:bodyPr>
          <a:lstStyle/>
          <a:p>
            <a:r>
              <a:rPr lang="en-GB" sz="1600" b="1" u="sng" dirty="0">
                <a:latin typeface="Calibri" panose="020F0502020204030204" pitchFamily="34" charset="0"/>
                <a:cs typeface="Calibri" panose="020F0502020204030204" pitchFamily="34" charset="0"/>
              </a:rPr>
              <a:t>Other challenges in the administration of vaccines</a:t>
            </a:r>
            <a:br>
              <a:rPr lang="en-GB" sz="1600" b="1" u="sng" dirty="0">
                <a:latin typeface="Calibri" panose="020F0502020204030204" pitchFamily="34" charset="0"/>
                <a:cs typeface="Calibri" panose="020F0502020204030204" pitchFamily="34" charset="0"/>
              </a:rPr>
            </a:br>
            <a:endParaRPr lang="en-GB" sz="1600" b="1" u="sng"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Favouritism and queue jumping undermine public trust in the vaccination procedures (AT, HR, SI)</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Allocation of ‘leftover’ vaccines, for those scheduled to be vaccinated who did not appear, which would otherwise be destroyed, being used by people not belonging to priority groups (EE, MT, IE, PL)</a:t>
            </a:r>
            <a:br>
              <a:rPr lang="en-GB"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Random vaccination undermines the prioritisation of particularly vulnerable groups (RO, BG).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BG - ‘green corridors’: allowed all adult citizens who did not fall within the priority groups to receive a vaccine. (BG civil society organisations criticised this as unfair, discriminatory and detrimental to the most vulnerable groups in the population. General practitioners also complained that random vaccination left them with insufficient vaccine doses for their registered patients.)</a:t>
            </a:r>
          </a:p>
        </p:txBody>
      </p:sp>
    </p:spTree>
    <p:extLst>
      <p:ext uri="{BB962C8B-B14F-4D97-AF65-F5344CB8AC3E}">
        <p14:creationId xmlns:p14="http://schemas.microsoft.com/office/powerpoint/2010/main" val="126818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F83FC-2D1D-4A4F-BAD0-28E27622E059}"/>
              </a:ext>
            </a:extLst>
          </p:cNvPr>
          <p:cNvSpPr>
            <a:spLocks noGrp="1"/>
          </p:cNvSpPr>
          <p:nvPr>
            <p:ph type="title"/>
          </p:nvPr>
        </p:nvSpPr>
        <p:spPr>
          <a:xfrm>
            <a:off x="395420" y="5143500"/>
            <a:ext cx="8353160" cy="1080150"/>
          </a:xfrm>
        </p:spPr>
        <p:txBody>
          <a:bodyPr vert="horz" lIns="91440" tIns="45720" rIns="91440" bIns="45720" rtlCol="0" anchor="t" anchorCtr="0">
            <a:normAutofit fontScale="90000"/>
          </a:bodyPr>
          <a:lstStyle/>
          <a:p>
            <a:r>
              <a:rPr lang="en-GB" u="sng" dirty="0">
                <a:solidFill>
                  <a:schemeClr val="tx1"/>
                </a:solidFill>
                <a:latin typeface="Calibri" panose="020F0502020204030204" pitchFamily="34" charset="0"/>
                <a:cs typeface="Calibri" panose="020F0502020204030204" pitchFamily="34" charset="0"/>
              </a:rPr>
              <a:t>Good practices: Ensuring access to vaccines for people without a social security number</a:t>
            </a:r>
            <a:br>
              <a:rPr lang="en-GB" u="sng" dirty="0">
                <a:solidFill>
                  <a:schemeClr val="tx1"/>
                </a:solidFill>
                <a:latin typeface="Calibri" panose="020F0502020204030204" pitchFamily="34" charset="0"/>
                <a:cs typeface="Calibri" panose="020F0502020204030204" pitchFamily="34" charset="0"/>
              </a:rPr>
            </a:br>
            <a:endParaRPr lang="en-GB" u="sng" dirty="0">
              <a:solidFill>
                <a:schemeClr val="tx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028D810-9DC3-459E-AEEB-5B135D0461F5}"/>
              </a:ext>
            </a:extLst>
          </p:cNvPr>
          <p:cNvSpPr/>
          <p:nvPr/>
        </p:nvSpPr>
        <p:spPr>
          <a:xfrm>
            <a:off x="251520" y="1059582"/>
            <a:ext cx="8532947" cy="324036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tx1"/>
                </a:solidFill>
                <a:latin typeface="Calibri" panose="020F0502020204030204" pitchFamily="34" charset="0"/>
                <a:cs typeface="Calibri" panose="020F0502020204030204" pitchFamily="34" charset="0"/>
              </a:rPr>
              <a:t>Good practices: Ensuring access to vaccines for people without a social security number</a:t>
            </a:r>
            <a:br>
              <a:rPr lang="en-GB" sz="1600" b="1" u="sng" dirty="0">
                <a:solidFill>
                  <a:schemeClr val="tx1"/>
                </a:solidFill>
                <a:latin typeface="Calibri" panose="020F0502020204030204" pitchFamily="34" charset="0"/>
                <a:cs typeface="Calibri" panose="020F0502020204030204" pitchFamily="34" charset="0"/>
              </a:rPr>
            </a:br>
            <a:endParaRPr lang="en-GB" sz="1600" b="1" u="sng"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EL: authorities allow people without a social security number to obtain a temporary number without going through the regular procedure. (Particularly important for undocumented migrants.)</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PT: website for migrants not registered with the national health service (incl. undocumented migrants)</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CY: special online registration procedure for those not registered in the national health system (criticism: lengthy procedure, lack of choice of the vaccine)</a:t>
            </a:r>
          </a:p>
        </p:txBody>
      </p:sp>
    </p:spTree>
    <p:extLst>
      <p:ext uri="{BB962C8B-B14F-4D97-AF65-F5344CB8AC3E}">
        <p14:creationId xmlns:p14="http://schemas.microsoft.com/office/powerpoint/2010/main" val="418139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1FA458-2F0D-4BD8-B051-F6A1A0675EDC}"/>
              </a:ext>
            </a:extLst>
          </p:cNvPr>
          <p:cNvSpPr>
            <a:spLocks noGrp="1"/>
          </p:cNvSpPr>
          <p:nvPr>
            <p:ph type="title"/>
          </p:nvPr>
        </p:nvSpPr>
        <p:spPr>
          <a:xfrm>
            <a:off x="395420" y="5143500"/>
            <a:ext cx="8353160" cy="1080150"/>
          </a:xfrm>
        </p:spPr>
        <p:txBody>
          <a:bodyPr vert="horz" lIns="91440" tIns="45720" rIns="91440" bIns="45720" rtlCol="0" anchor="t" anchorCtr="0">
            <a:normAutofit fontScale="90000"/>
          </a:bodyPr>
          <a:lstStyle/>
          <a:p>
            <a:r>
              <a:rPr lang="en-GB" u="sng" dirty="0">
                <a:solidFill>
                  <a:schemeClr val="tx1"/>
                </a:solidFill>
                <a:latin typeface="Calibri" panose="020F0502020204030204" pitchFamily="34" charset="0"/>
                <a:cs typeface="Calibri" panose="020F0502020204030204" pitchFamily="34" charset="0"/>
              </a:rPr>
              <a:t>Good practice: Transport services to enable access to vaccination centres</a:t>
            </a:r>
            <a:br>
              <a:rPr lang="en-GB" u="sng" dirty="0">
                <a:solidFill>
                  <a:schemeClr val="tx1"/>
                </a:solidFill>
                <a:latin typeface="Calibri" panose="020F0502020204030204" pitchFamily="34" charset="0"/>
                <a:cs typeface="Calibri" panose="020F0502020204030204" pitchFamily="34" charset="0"/>
              </a:rPr>
            </a:br>
            <a:endParaRPr lang="en-GB" u="sng" dirty="0">
              <a:solidFill>
                <a:schemeClr val="tx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37D28AF6-E27A-407E-A836-34204C9DB9A1}"/>
              </a:ext>
            </a:extLst>
          </p:cNvPr>
          <p:cNvSpPr/>
          <p:nvPr/>
        </p:nvSpPr>
        <p:spPr>
          <a:xfrm>
            <a:off x="323528" y="915566"/>
            <a:ext cx="8496944" cy="374441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tx1"/>
                </a:solidFill>
                <a:latin typeface="Calibri" panose="020F0502020204030204" pitchFamily="34" charset="0"/>
                <a:cs typeface="Calibri" panose="020F0502020204030204" pitchFamily="34" charset="0"/>
              </a:rPr>
              <a:t>Good practice: Transport services to enable access to vaccination centres</a:t>
            </a:r>
            <a:br>
              <a:rPr lang="en-GB" sz="1600" b="1" u="sng" dirty="0">
                <a:solidFill>
                  <a:schemeClr val="tx1"/>
                </a:solidFill>
                <a:latin typeface="Calibri" panose="020F0502020204030204" pitchFamily="34" charset="0"/>
                <a:cs typeface="Calibri" panose="020F0502020204030204" pitchFamily="34" charset="0"/>
              </a:rPr>
            </a:br>
            <a:endParaRPr lang="en-GB" sz="1600" b="1" u="sng" dirty="0">
              <a:solidFill>
                <a:schemeClr val="tx1"/>
              </a:solidFill>
              <a:latin typeface="Calibri" panose="020F0502020204030204" pitchFamily="34" charset="0"/>
              <a:cs typeface="Calibri" panose="020F0502020204030204" pitchFamily="34" charset="0"/>
            </a:endParaRPr>
          </a:p>
          <a:p>
            <a:r>
              <a:rPr lang="en-GB" sz="1600" dirty="0">
                <a:solidFill>
                  <a:schemeClr val="tx1"/>
                </a:solidFill>
                <a:latin typeface="Calibri" panose="020F0502020204030204" pitchFamily="34" charset="0"/>
                <a:cs typeface="Calibri" panose="020F0502020204030204" pitchFamily="34" charset="0"/>
              </a:rPr>
              <a:t>Many MS provided transport to enable people to reach vaccination venues. </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Free public transport tickets (BE)</a:t>
            </a:r>
            <a:br>
              <a:rPr lang="en-GB"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free shuttle buses for people over the age of 65 (LU)</a:t>
            </a: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free taxi services (PT)</a:t>
            </a: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People who cannot travel alone, in particular people with disabilities, can use an ambulance or a taxi to the nearest vaccination centre, covered by health insurance (FR)</a:t>
            </a: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dirty="0">
                <a:solidFill>
                  <a:schemeClr val="tx1"/>
                </a:solidFill>
                <a:latin typeface="Calibri" panose="020F0502020204030204" pitchFamily="34" charset="0"/>
                <a:cs typeface="Calibri" panose="020F0502020204030204" pitchFamily="34" charset="0"/>
              </a:rPr>
              <a:t>transport services offered to vaccination centres (LT, SE, EE)</a:t>
            </a:r>
          </a:p>
        </p:txBody>
      </p:sp>
    </p:spTree>
    <p:extLst>
      <p:ext uri="{BB962C8B-B14F-4D97-AF65-F5344CB8AC3E}">
        <p14:creationId xmlns:p14="http://schemas.microsoft.com/office/powerpoint/2010/main" val="396035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131840" y="405000"/>
            <a:ext cx="5760640" cy="1734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400" kern="1200">
                <a:solidFill>
                  <a:srgbClr val="F9DD16"/>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F9DD16"/>
                </a:solidFill>
                <a:effectLst/>
                <a:uLnTx/>
                <a:uFillTx/>
                <a:latin typeface="Arial" pitchFamily="34" charset="0"/>
                <a:ea typeface="+mj-ea"/>
                <a:cs typeface="Arial" pitchFamily="34" charset="0"/>
              </a:rPr>
              <a:t>Thank you</a:t>
            </a:r>
          </a:p>
        </p:txBody>
      </p:sp>
      <p:sp>
        <p:nvSpPr>
          <p:cNvPr id="3" name="Subtitle 2"/>
          <p:cNvSpPr txBox="1">
            <a:spLocks/>
          </p:cNvSpPr>
          <p:nvPr/>
        </p:nvSpPr>
        <p:spPr>
          <a:xfrm>
            <a:off x="3852400" y="1923678"/>
            <a:ext cx="5040080" cy="1584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3399"/>
                </a:solidFill>
                <a:latin typeface="Arial" pitchFamily="34" charset="0"/>
                <a:ea typeface="+mn-ea"/>
                <a:cs typeface="Arial" pitchFamily="34" charset="0"/>
              </a:defRPr>
            </a:lvl1pPr>
            <a:lvl2pPr marL="717550" indent="-358775" algn="l" defTabSz="914400" rtl="0" eaLnBrk="1" latinLnBrk="0" hangingPunct="1">
              <a:spcBef>
                <a:spcPct val="20000"/>
              </a:spcBef>
              <a:buFont typeface="Arial" pitchFamily="34" charset="0"/>
              <a:buChar char="–"/>
              <a:defRPr sz="2800" kern="1200">
                <a:solidFill>
                  <a:srgbClr val="003399"/>
                </a:solidFill>
                <a:latin typeface="Arial" pitchFamily="34" charset="0"/>
                <a:ea typeface="+mn-ea"/>
                <a:cs typeface="Arial" pitchFamily="34" charset="0"/>
              </a:defRPr>
            </a:lvl2pPr>
            <a:lvl3pPr marL="1076325" indent="-358775" algn="l" defTabSz="914400" rtl="0" eaLnBrk="1" latinLnBrk="0" hangingPunct="1">
              <a:spcBef>
                <a:spcPct val="20000"/>
              </a:spcBef>
              <a:buFont typeface="Arial" pitchFamily="34" charset="0"/>
              <a:buChar char="•"/>
              <a:defRPr sz="2400" kern="1200">
                <a:solidFill>
                  <a:srgbClr val="003399"/>
                </a:solidFill>
                <a:latin typeface="Arial" pitchFamily="34" charset="0"/>
                <a:ea typeface="+mn-ea"/>
                <a:cs typeface="Arial" pitchFamily="34" charset="0"/>
              </a:defRPr>
            </a:lvl3pPr>
            <a:lvl4pPr marL="1435100"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4pPr>
            <a:lvl5pPr marL="1792288" indent="-357188"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Arial" pitchFamily="34" charset="0"/>
              </a:defRPr>
            </a:lvl5pPr>
            <a:lvl6pPr marL="2151063"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mn-cs"/>
              </a:defRPr>
            </a:lvl6pPr>
            <a:lvl7pPr marL="2509838" indent="-358775" algn="l" defTabSz="914400" rtl="0" eaLnBrk="1" latinLnBrk="0" hangingPunct="1">
              <a:spcBef>
                <a:spcPct val="20000"/>
              </a:spcBef>
              <a:buFont typeface="Arial" pitchFamily="34" charset="0"/>
              <a:buChar char="•"/>
              <a:defRPr sz="2000" kern="1200">
                <a:solidFill>
                  <a:srgbClr val="003399"/>
                </a:solidFill>
                <a:latin typeface="Arial" pitchFamily="34"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2000" dirty="0">
                <a:solidFill>
                  <a:schemeClr val="bg1"/>
                </a:solidFill>
              </a:rPr>
              <a:t>Stella.Reznyik@fra.europa.eu</a:t>
            </a:r>
          </a:p>
          <a:p>
            <a:pPr marL="0" indent="0" algn="r">
              <a:buNone/>
            </a:pPr>
            <a:r>
              <a:rPr lang="en-GB" sz="2000" dirty="0">
                <a:solidFill>
                  <a:schemeClr val="bg1"/>
                </a:solidFill>
              </a:rPr>
              <a:t>+43 1 580 30 629</a:t>
            </a:r>
          </a:p>
          <a:p>
            <a:pPr marL="0" indent="0" algn="r">
              <a:buNone/>
            </a:pPr>
            <a:endParaRPr lang="en-GB" sz="2000" dirty="0">
              <a:solidFill>
                <a:schemeClr val="bg1"/>
              </a:solidFill>
            </a:endParaRPr>
          </a:p>
          <a:p>
            <a:pPr marL="0" indent="0" algn="r">
              <a:buNone/>
            </a:pPr>
            <a:endParaRPr lang="en-GB" sz="2000" dirty="0">
              <a:solidFill>
                <a:schemeClr val="bg1"/>
              </a:solidFill>
            </a:endParaRPr>
          </a:p>
          <a:p>
            <a:pPr marL="0" indent="0" algn="r">
              <a:buNone/>
            </a:pPr>
            <a:endParaRPr lang="en-GB" sz="2000" dirty="0">
              <a:solidFill>
                <a:schemeClr val="bg1"/>
              </a:solidFill>
            </a:endParaRPr>
          </a:p>
          <a:p>
            <a:pPr marL="0" indent="0" algn="r">
              <a:buNone/>
            </a:pPr>
            <a:r>
              <a:rPr lang="en-GB" sz="2000" dirty="0">
                <a:solidFill>
                  <a:srgbClr val="F9DD16"/>
                </a:solidFill>
              </a:rPr>
              <a:t>fra.europa.eu</a:t>
            </a:r>
            <a:endParaRPr lang="en-GB" sz="2000" dirty="0">
              <a:solidFill>
                <a:schemeClr val="bg1"/>
              </a:solidFill>
            </a:endParaRPr>
          </a:p>
          <a:p>
            <a:pPr marL="0" indent="0" algn="r">
              <a:buNone/>
            </a:pPr>
            <a:endParaRPr lang="en-GB" sz="2000" dirty="0">
              <a:solidFill>
                <a:srgbClr val="F9DD16"/>
              </a:solidFill>
            </a:endParaRPr>
          </a:p>
          <a:p>
            <a:pPr marL="0" indent="0" algn="r">
              <a:buNone/>
            </a:pPr>
            <a:endParaRPr lang="en-GB" sz="2000" dirty="0">
              <a:solidFill>
                <a:schemeClr val="bg1"/>
              </a:solidFill>
            </a:endParaRPr>
          </a:p>
          <a:p>
            <a:endParaRPr lang="en-GB" dirty="0"/>
          </a:p>
        </p:txBody>
      </p:sp>
    </p:spTree>
    <p:extLst>
      <p:ext uri="{BB962C8B-B14F-4D97-AF65-F5344CB8AC3E}">
        <p14:creationId xmlns:p14="http://schemas.microsoft.com/office/powerpoint/2010/main" val="76380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3601-2A52-4F0D-803D-C4969FD825C0}"/>
              </a:ext>
              <a:ext uri="{C183D7F6-B498-43B3-948B-1728B52AA6E4}">
                <adec:decorative xmlns:adec="http://schemas.microsoft.com/office/drawing/2017/decorative" val="0"/>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FRA Bulletin 7 – Vaccine rollout and equality of access in the EU</a:t>
            </a:r>
          </a:p>
        </p:txBody>
      </p:sp>
      <p:sp>
        <p:nvSpPr>
          <p:cNvPr id="4" name="Rectangle 3">
            <a:extLst>
              <a:ext uri="{FF2B5EF4-FFF2-40B4-BE49-F238E27FC236}">
                <a16:creationId xmlns:a16="http://schemas.microsoft.com/office/drawing/2014/main" id="{AA502509-E7DC-48C0-ADB1-89C925FFF8FD}"/>
              </a:ext>
            </a:extLst>
          </p:cNvPr>
          <p:cNvSpPr/>
          <p:nvPr/>
        </p:nvSpPr>
        <p:spPr>
          <a:xfrm>
            <a:off x="647564" y="1347614"/>
            <a:ext cx="7848872" cy="2031325"/>
          </a:xfrm>
          <a:prstGeom prst="rect">
            <a:avLst/>
          </a:prstGeom>
        </p:spPr>
        <p:txBody>
          <a:bodyPr wrap="square">
            <a:spAutoFit/>
          </a:bodyPr>
          <a:lstStyle/>
          <a:p>
            <a:r>
              <a:rPr lang="en-GB" b="1" u="sng" dirty="0">
                <a:latin typeface="Calibri" panose="020F0502020204030204" pitchFamily="34" charset="0"/>
                <a:cs typeface="Calibri" panose="020F0502020204030204" pitchFamily="34" charset="0"/>
              </a:rPr>
              <a:t>FRA Bulletin 7 – Vaccine rollout and equality of access in the EU</a:t>
            </a:r>
          </a:p>
          <a:p>
            <a:pPr marL="342900" indent="-342900">
              <a:buFont typeface="Wingdings" panose="05000000000000000000" pitchFamily="2" charset="2"/>
              <a:buChar char="Ø"/>
            </a:pPr>
            <a:r>
              <a:rPr lang="en-GB" dirty="0">
                <a:latin typeface="Calibri" panose="020F0502020204030204" pitchFamily="34" charset="0"/>
                <a:cs typeface="Calibri" panose="020F0502020204030204" pitchFamily="34" charset="0"/>
              </a:rPr>
              <a:t>Covers 27 EU Member States</a:t>
            </a:r>
          </a:p>
          <a:p>
            <a:pPr marL="342900" indent="-342900">
              <a:buFont typeface="Wingdings" panose="05000000000000000000" pitchFamily="2" charset="2"/>
              <a:buChar char="Ø"/>
            </a:pPr>
            <a:r>
              <a:rPr lang="en-GB" dirty="0">
                <a:latin typeface="Calibri" panose="020F0502020204030204" pitchFamily="34" charset="0"/>
                <a:cs typeface="Calibri" panose="020F0502020204030204" pitchFamily="34" charset="0"/>
              </a:rPr>
              <a:t>Reporting period 1 March – 30 April 2021. </a:t>
            </a:r>
            <a:endParaRPr lang="en-GB" altLang="en-US" b="1" dirty="0">
              <a:latin typeface="Calibri" panose="020F0502020204030204" pitchFamily="34" charset="0"/>
              <a:cs typeface="Calibri" panose="020F0502020204030204" pitchFamily="34" charset="0"/>
            </a:endParaRPr>
          </a:p>
          <a:p>
            <a:endParaRPr lang="en-GB" dirty="0">
              <a:solidFill>
                <a:srgbClr val="343D55"/>
              </a:solidFill>
              <a:latin typeface="Roboto"/>
            </a:endParaRPr>
          </a:p>
          <a:p>
            <a:pPr marL="285750" indent="-285750">
              <a:buFont typeface="Wingdings" panose="05000000000000000000" pitchFamily="2" charset="2"/>
              <a:buChar char="Ø"/>
            </a:pPr>
            <a:r>
              <a:rPr lang="en-GB" dirty="0">
                <a:latin typeface="Calibri" panose="020F0502020204030204" pitchFamily="34" charset="0"/>
                <a:cs typeface="Calibri" panose="020F0502020204030204" pitchFamily="34" charset="0"/>
              </a:rPr>
              <a:t>Focuses on equal access to vaccines from planning to rollout</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81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56B4-3DDB-4C38-B58A-28F001BCEBC2}"/>
              </a:ext>
              <a:ext uri="{C183D7F6-B498-43B3-948B-1728B52AA6E4}">
                <adec:decorative xmlns:adec="http://schemas.microsoft.com/office/drawing/2017/decorative" val="0"/>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en-GB" u="sng" dirty="0">
                <a:latin typeface="Calibri" panose="020F0502020204030204" pitchFamily="34" charset="0"/>
                <a:cs typeface="Calibri" panose="020F0502020204030204" pitchFamily="34" charset="0"/>
              </a:rPr>
              <a:t>Gaps in vaccination strategies and rollout that need addressing:</a:t>
            </a:r>
          </a:p>
        </p:txBody>
      </p:sp>
      <p:sp>
        <p:nvSpPr>
          <p:cNvPr id="4" name="Rectangle 3">
            <a:extLst>
              <a:ext uri="{FF2B5EF4-FFF2-40B4-BE49-F238E27FC236}">
                <a16:creationId xmlns:a16="http://schemas.microsoft.com/office/drawing/2014/main" id="{D939D773-B6DD-439B-934C-DACF8E9AE9D5}"/>
              </a:ext>
            </a:extLst>
          </p:cNvPr>
          <p:cNvSpPr/>
          <p:nvPr/>
        </p:nvSpPr>
        <p:spPr>
          <a:xfrm>
            <a:off x="71500" y="843558"/>
            <a:ext cx="9001000" cy="3785652"/>
          </a:xfrm>
          <a:prstGeom prst="rect">
            <a:avLst/>
          </a:prstGeom>
        </p:spPr>
        <p:txBody>
          <a:bodyPr wrap="square">
            <a:spAutoFit/>
          </a:bodyPr>
          <a:lstStyle/>
          <a:p>
            <a:pPr algn="ctr"/>
            <a:r>
              <a:rPr lang="en-GB" b="1" u="sng" dirty="0">
                <a:latin typeface="Calibri" panose="020F0502020204030204" pitchFamily="34" charset="0"/>
                <a:cs typeface="Calibri" panose="020F0502020204030204" pitchFamily="34" charset="0"/>
              </a:rPr>
              <a:t>Gaps in vaccination strategies and rollout that need addressing:</a:t>
            </a:r>
          </a:p>
          <a:p>
            <a:endParaRPr lang="en-GB" sz="800" b="1" u="sng"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b="1" dirty="0">
                <a:latin typeface="Calibri" panose="020F0502020204030204" pitchFamily="34" charset="0"/>
                <a:cs typeface="Calibri" panose="020F0502020204030204" pitchFamily="34" charset="0"/>
              </a:rPr>
              <a:t>Prioritisation</a:t>
            </a:r>
            <a:r>
              <a:rPr lang="en-GB" sz="1600" dirty="0">
                <a:latin typeface="Calibri" panose="020F0502020204030204" pitchFamily="34" charset="0"/>
                <a:cs typeface="Calibri" panose="020F0502020204030204" pitchFamily="34" charset="0"/>
              </a:rPr>
              <a:t> – the focus on older people, those with medical conditions and key workers sometimes overlooked other at-risk groups. Only one third of EU countries class detainees as a priority group despite an increased risk of infection due to crowded living conditions. Not all EU countries adhere to international guidance on prioritising vulnerable groups, such as Roma and Travellers, homeless people, or those with drug dependencies.</a:t>
            </a:r>
          </a:p>
          <a:p>
            <a:endParaRPr lang="en-GB" sz="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b="1" dirty="0">
                <a:latin typeface="Calibri" panose="020F0502020204030204" pitchFamily="34" charset="0"/>
                <a:cs typeface="Calibri" panose="020F0502020204030204" pitchFamily="34" charset="0"/>
              </a:rPr>
              <a:t>Queue jumping</a:t>
            </a:r>
            <a:r>
              <a:rPr lang="en-GB" sz="1600" dirty="0">
                <a:latin typeface="Calibri" panose="020F0502020204030204" pitchFamily="34" charset="0"/>
                <a:cs typeface="Calibri" panose="020F0502020204030204" pitchFamily="34" charset="0"/>
              </a:rPr>
              <a:t> – allegations of non-priority people receiving vaccines in some Member States undermine trust in the fairness of national strategies.</a:t>
            </a:r>
          </a:p>
          <a:p>
            <a:endParaRPr lang="en-GB" sz="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b="1" dirty="0">
                <a:latin typeface="Calibri" panose="020F0502020204030204" pitchFamily="34" charset="0"/>
                <a:cs typeface="Calibri" panose="020F0502020204030204" pitchFamily="34" charset="0"/>
              </a:rPr>
              <a:t>Access</a:t>
            </a:r>
            <a:r>
              <a:rPr lang="en-GB" sz="1600" dirty="0">
                <a:latin typeface="Calibri" panose="020F0502020204030204" pitchFamily="34" charset="0"/>
                <a:cs typeface="Calibri" panose="020F0502020204030204" pitchFamily="34" charset="0"/>
              </a:rPr>
              <a:t> – prisoners, homeless people, asylum seekers and irregular migrants, who are often not covered by national health schemes, face difficulties accessing vaccines. But some countries waive the formal requirement of having a social security number to get vaccinated.</a:t>
            </a:r>
          </a:p>
          <a:p>
            <a:endParaRPr lang="en-GB" sz="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1600" b="1" dirty="0">
                <a:latin typeface="Calibri" panose="020F0502020204030204" pitchFamily="34" charset="0"/>
                <a:cs typeface="Calibri" panose="020F0502020204030204" pitchFamily="34" charset="0"/>
              </a:rPr>
              <a:t>Information </a:t>
            </a:r>
            <a:r>
              <a:rPr lang="en-GB" sz="1600" dirty="0">
                <a:latin typeface="Calibri" panose="020F0502020204030204" pitchFamily="34" charset="0"/>
                <a:cs typeface="Calibri" panose="020F0502020204030204" pitchFamily="34" charset="0"/>
              </a:rPr>
              <a:t>– countries rarely provide accessible information for people with disabilities or in different languages for those who do not speak the national language well, like migrants or ethnic minorities.</a:t>
            </a:r>
            <a:endParaRPr lang="en-GB" sz="16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52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2635"/>
            <a:ext cx="8353160" cy="486054"/>
          </a:xfrm>
        </p:spPr>
        <p:txBody>
          <a:bodyPr>
            <a:normAutofit fontScale="90000"/>
          </a:bodyPr>
          <a:lstStyle/>
          <a:p>
            <a:r>
              <a:rPr lang="en-GB" sz="2000" u="sng" dirty="0">
                <a:solidFill>
                  <a:srgbClr val="7030A0"/>
                </a:solidFill>
                <a:latin typeface="Calibri" panose="020F0502020204030204" pitchFamily="34" charset="0"/>
                <a:cs typeface="Calibri" panose="020F0502020204030204" pitchFamily="34" charset="0"/>
              </a:rPr>
              <a:t>NATIONAL VACCINATION STRATEGIES – PLANNING AND PRIORITISATION</a:t>
            </a:r>
            <a:br>
              <a:rPr lang="en-GB" sz="2700" u="sng" dirty="0">
                <a:solidFill>
                  <a:srgbClr val="7030A0"/>
                </a:solidFill>
              </a:rPr>
            </a:br>
            <a:endParaRPr lang="en-GB" dirty="0">
              <a:solidFill>
                <a:srgbClr val="7030A0"/>
              </a:solidFill>
            </a:endParaRPr>
          </a:p>
        </p:txBody>
      </p:sp>
      <p:sp>
        <p:nvSpPr>
          <p:cNvPr id="4" name="TextBox 3">
            <a:extLst>
              <a:ext uri="{FF2B5EF4-FFF2-40B4-BE49-F238E27FC236}">
                <a16:creationId xmlns:a16="http://schemas.microsoft.com/office/drawing/2014/main" id="{A1ADD470-C167-40D6-961C-5A93EB9D7522}"/>
              </a:ext>
            </a:extLst>
          </p:cNvPr>
          <p:cNvSpPr txBox="1"/>
          <p:nvPr/>
        </p:nvSpPr>
        <p:spPr>
          <a:xfrm>
            <a:off x="475381" y="1635646"/>
            <a:ext cx="8064896" cy="1477328"/>
          </a:xfrm>
          <a:prstGeom prst="rect">
            <a:avLst/>
          </a:prstGeom>
          <a:noFill/>
        </p:spPr>
        <p:txBody>
          <a:bodyPr wrap="square" rtlCol="0">
            <a:spAutoFit/>
          </a:bodyPr>
          <a:lstStyle/>
          <a:p>
            <a:pPr algn="ctr"/>
            <a:r>
              <a:rPr lang="en-GB" i="1" dirty="0">
                <a:latin typeface="Calibri" panose="020F0502020204030204" pitchFamily="34" charset="0"/>
                <a:cs typeface="Calibri" panose="020F0502020204030204" pitchFamily="34" charset="0"/>
              </a:rPr>
              <a:t>“Everyone has the right of access to preventive health care and the right to benefit from medical treatment under the conditions established by national laws and practices. A high level of human health protection shall be ensured in the definition and implementation of all the Union’s policies and activities.” </a:t>
            </a:r>
            <a:br>
              <a:rPr lang="en-GB" i="1" dirty="0">
                <a:latin typeface="Calibri" panose="020F0502020204030204" pitchFamily="34" charset="0"/>
                <a:cs typeface="Calibri" panose="020F0502020204030204" pitchFamily="34" charset="0"/>
              </a:rPr>
            </a:br>
            <a:r>
              <a:rPr lang="en-GB" i="1" dirty="0">
                <a:latin typeface="Calibri" panose="020F0502020204030204" pitchFamily="34" charset="0"/>
                <a:cs typeface="Calibri" panose="020F0502020204030204" pitchFamily="34" charset="0"/>
              </a:rPr>
              <a:t>(Art. 35 of the EU Charter of Fundamental Rights)</a:t>
            </a:r>
            <a:endParaRPr lang="de-AT" i="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3F55F9E-24CC-4914-AECF-6907A57092D2}"/>
              </a:ext>
            </a:extLst>
          </p:cNvPr>
          <p:cNvSpPr/>
          <p:nvPr/>
        </p:nvSpPr>
        <p:spPr>
          <a:xfrm>
            <a:off x="525477" y="3507854"/>
            <a:ext cx="7632848" cy="646331"/>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Vaccines will help in protecting people’s rights to health and life, and in lifting restrictions to other fundamental rights.</a:t>
            </a:r>
            <a:endParaRPr lang="de-A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5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EC3D-C674-41B8-8A33-B9F063C51DF0}"/>
              </a:ext>
              <a:ext uri="{C183D7F6-B498-43B3-948B-1728B52AA6E4}">
                <adec:decorative xmlns:adec="http://schemas.microsoft.com/office/drawing/2017/decorative" val="0"/>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fr-BE" dirty="0"/>
              <a:t>Vaccine priorisation</a:t>
            </a:r>
            <a:endParaRPr lang="en-GB" dirty="0"/>
          </a:p>
        </p:txBody>
      </p:sp>
      <p:sp>
        <p:nvSpPr>
          <p:cNvPr id="5" name="Rectangle 4">
            <a:extLst>
              <a:ext uri="{FF2B5EF4-FFF2-40B4-BE49-F238E27FC236}">
                <a16:creationId xmlns:a16="http://schemas.microsoft.com/office/drawing/2014/main" id="{88E3E129-ACB5-422D-A184-F427EE9CC76B}"/>
              </a:ext>
            </a:extLst>
          </p:cNvPr>
          <p:cNvSpPr/>
          <p:nvPr/>
        </p:nvSpPr>
        <p:spPr>
          <a:xfrm>
            <a:off x="467544" y="1059582"/>
            <a:ext cx="8280920" cy="3262432"/>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In view of the shortage of COVID-19 vaccines, Member States prioritised groups for vaccination at high risk of severe complications or death from COVID-19, and people who were highly susceptible to infection because their work, critical to maintaining essential services, exposed them to the virus.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In practice, this translated into prioritising for vaccination: </a:t>
            </a:r>
          </a:p>
          <a:p>
            <a:endParaRPr lang="en-GB" sz="8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b="1" dirty="0">
                <a:latin typeface="Calibri" panose="020F0502020204030204" pitchFamily="34" charset="0"/>
                <a:cs typeface="Calibri" panose="020F0502020204030204" pitchFamily="34" charset="0"/>
              </a:rPr>
              <a:t>older people</a:t>
            </a:r>
            <a:r>
              <a:rPr lang="en-GB" dirty="0">
                <a:latin typeface="Calibri" panose="020F0502020204030204" pitchFamily="34" charset="0"/>
                <a:cs typeface="Calibri" panose="020F0502020204030204" pitchFamily="34" charset="0"/>
              </a:rPr>
              <a:t>, especially those living in long-term care facilities </a:t>
            </a:r>
          </a:p>
          <a:p>
            <a:endParaRPr lang="en-GB" sz="9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b="1" dirty="0">
                <a:latin typeface="Calibri" panose="020F0502020204030204" pitchFamily="34" charset="0"/>
                <a:cs typeface="Calibri" panose="020F0502020204030204" pitchFamily="34" charset="0"/>
              </a:rPr>
              <a:t>people with underlying medical conditions </a:t>
            </a:r>
            <a:r>
              <a:rPr lang="en-GB" dirty="0">
                <a:latin typeface="Calibri" panose="020F0502020204030204" pitchFamily="34" charset="0"/>
                <a:cs typeface="Calibri" panose="020F0502020204030204" pitchFamily="34" charset="0"/>
              </a:rPr>
              <a:t>who are more likely to develop a severe form of the disease or die if they contract COVID-19</a:t>
            </a:r>
          </a:p>
          <a:p>
            <a:endParaRPr lang="en-GB" sz="9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b="1" dirty="0">
                <a:latin typeface="Calibri" panose="020F0502020204030204" pitchFamily="34" charset="0"/>
                <a:cs typeface="Calibri" panose="020F0502020204030204" pitchFamily="34" charset="0"/>
              </a:rPr>
              <a:t>frontline health workers </a:t>
            </a:r>
            <a:r>
              <a:rPr lang="en-GB" dirty="0">
                <a:latin typeface="Calibri" panose="020F0502020204030204" pitchFamily="34" charset="0"/>
                <a:cs typeface="Calibri" panose="020F0502020204030204" pitchFamily="34" charset="0"/>
              </a:rPr>
              <a:t>and </a:t>
            </a:r>
            <a:r>
              <a:rPr lang="en-GB" b="1" dirty="0">
                <a:latin typeface="Calibri" panose="020F0502020204030204" pitchFamily="34" charset="0"/>
                <a:cs typeface="Calibri" panose="020F0502020204030204" pitchFamily="34" charset="0"/>
              </a:rPr>
              <a:t>staff of long-term care facilities</a:t>
            </a:r>
            <a:endParaRPr lang="de-AT"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054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5A03-4019-471A-933F-12E22C46AE68}"/>
              </a:ext>
            </a:extLst>
          </p:cNvPr>
          <p:cNvSpPr txBox="1">
            <a:spLocks noGrp="1"/>
          </p:cNvSpPr>
          <p:nvPr>
            <p:ph type="title" idx="4294967295"/>
          </p:nvPr>
        </p:nvSpPr>
        <p:spPr>
          <a:xfrm>
            <a:off x="539552" y="919899"/>
            <a:ext cx="1423275"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Older People</a:t>
            </a:r>
          </a:p>
        </p:txBody>
      </p:sp>
      <p:sp>
        <p:nvSpPr>
          <p:cNvPr id="6" name="TextBox 5">
            <a:extLst>
              <a:ext uri="{FF2B5EF4-FFF2-40B4-BE49-F238E27FC236}">
                <a16:creationId xmlns:a16="http://schemas.microsoft.com/office/drawing/2014/main" id="{FAF1DAA1-D1A1-454A-AF36-FE2EFFB33A1A}"/>
              </a:ext>
            </a:extLst>
          </p:cNvPr>
          <p:cNvSpPr txBox="1"/>
          <p:nvPr/>
        </p:nvSpPr>
        <p:spPr>
          <a:xfrm>
            <a:off x="539552" y="1289231"/>
            <a:ext cx="8064896" cy="338554"/>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All Member states: highest rank of priority: older people living in long-term care facilities</a:t>
            </a:r>
            <a:endParaRPr lang="de-AT"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D8BF64-8699-4926-8C6C-9A584B6254CC}"/>
              </a:ext>
            </a:extLst>
          </p:cNvPr>
          <p:cNvSpPr txBox="1"/>
          <p:nvPr/>
        </p:nvSpPr>
        <p:spPr>
          <a:xfrm>
            <a:off x="539552" y="1642323"/>
            <a:ext cx="7776864" cy="830997"/>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All Member States: high rank of priority: Older people living independently with or without underlying medical conditions (in descending order starting with oldest age groups)</a:t>
            </a:r>
            <a:endParaRPr lang="de-AT" sz="1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92DA823-694C-4F91-A390-90B3108EED52}"/>
              </a:ext>
            </a:extLst>
          </p:cNvPr>
          <p:cNvSpPr/>
          <p:nvPr/>
        </p:nvSpPr>
        <p:spPr>
          <a:xfrm>
            <a:off x="508381" y="2502388"/>
            <a:ext cx="8280920" cy="830997"/>
          </a:xfrm>
          <a:prstGeom prst="rect">
            <a:avLst/>
          </a:prstGeom>
        </p:spPr>
        <p:txBody>
          <a:bodyPr wrap="square">
            <a:spAutoFit/>
          </a:bodyPr>
          <a:lstStyle/>
          <a:p>
            <a:r>
              <a:rPr lang="en-GB" sz="1600" u="sng" dirty="0">
                <a:latin typeface="Calibri" panose="020F0502020204030204" pitchFamily="34" charset="0"/>
                <a:cs typeface="Calibri" panose="020F0502020204030204" pitchFamily="34" charset="0"/>
              </a:rPr>
              <a:t>Challenges older people face when trying to access vaccines</a:t>
            </a:r>
          </a:p>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difficult to reach vaccination centres or had to travel long distances to vaccination sites (FR, NL)</a:t>
            </a:r>
          </a:p>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Difficulties in contacting older people by mobile phone to invite them for vaccination (PT)</a:t>
            </a:r>
          </a:p>
        </p:txBody>
      </p:sp>
      <p:sp>
        <p:nvSpPr>
          <p:cNvPr id="3" name="Rectangle: Rounded Corners 2">
            <a:extLst>
              <a:ext uri="{FF2B5EF4-FFF2-40B4-BE49-F238E27FC236}">
                <a16:creationId xmlns:a16="http://schemas.microsoft.com/office/drawing/2014/main" id="{6C5C465E-C909-4FFF-9401-8B2C4181D946}"/>
              </a:ext>
            </a:extLst>
          </p:cNvPr>
          <p:cNvSpPr/>
          <p:nvPr/>
        </p:nvSpPr>
        <p:spPr>
          <a:xfrm>
            <a:off x="395536" y="3515716"/>
            <a:ext cx="8640960" cy="133858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chemeClr val="tx1"/>
                </a:solidFill>
                <a:latin typeface="Calibri" panose="020F0502020204030204" pitchFamily="34" charset="0"/>
                <a:cs typeface="Calibri" panose="020F0502020204030204" pitchFamily="34" charset="0"/>
              </a:rPr>
              <a:t>Good practice: increase vaccine uptake by older people </a:t>
            </a:r>
          </a:p>
          <a:p>
            <a:r>
              <a:rPr lang="en-GB" sz="1600" dirty="0">
                <a:solidFill>
                  <a:schemeClr val="tx1"/>
                </a:solidFill>
                <a:latin typeface="Calibri" panose="020F0502020204030204" pitchFamily="34" charset="0"/>
                <a:cs typeface="Calibri" panose="020F0502020204030204" pitchFamily="34" charset="0"/>
              </a:rPr>
              <a:t>The Estonian government is offering people aged 18 and over the opportunity to get vaccinated when they accompany a person over 70 to get to vaccination locations in areas with lower vaccination coverage. The younger person does not need to be related to the older person, but they both have to reside in the same region.</a:t>
            </a:r>
            <a:endParaRPr lang="de-AT"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7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4EBD-8069-4D6F-96BB-B63F032991D6}"/>
              </a:ext>
            </a:extLst>
          </p:cNvPr>
          <p:cNvSpPr>
            <a:spLocks noGrp="1"/>
          </p:cNvSpPr>
          <p:nvPr>
            <p:ph type="title"/>
          </p:nvPr>
        </p:nvSpPr>
        <p:spPr>
          <a:xfrm>
            <a:off x="395420" y="5143500"/>
            <a:ext cx="8353160" cy="1080150"/>
          </a:xfrm>
        </p:spPr>
        <p:txBody>
          <a:bodyPr vert="horz" lIns="91440" tIns="45720" rIns="91440" bIns="45720" rtlCol="0" anchor="t" anchorCtr="0">
            <a:normAutofit/>
          </a:bodyPr>
          <a:lstStyle/>
          <a:p>
            <a:r>
              <a:rPr lang="fr-BE" dirty="0"/>
              <a:t>Past bulletins</a:t>
            </a:r>
            <a:endParaRPr lang="en-GB" dirty="0"/>
          </a:p>
        </p:txBody>
      </p:sp>
      <p:sp>
        <p:nvSpPr>
          <p:cNvPr id="7" name="Rectangle 6">
            <a:extLst>
              <a:ext uri="{FF2B5EF4-FFF2-40B4-BE49-F238E27FC236}">
                <a16:creationId xmlns:a16="http://schemas.microsoft.com/office/drawing/2014/main" id="{F7116C39-0D16-4C37-9E06-6D65BF159355}"/>
              </a:ext>
            </a:extLst>
          </p:cNvPr>
          <p:cNvSpPr/>
          <p:nvPr/>
        </p:nvSpPr>
        <p:spPr>
          <a:xfrm>
            <a:off x="242079" y="987574"/>
            <a:ext cx="8352927" cy="584775"/>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rPr>
              <a:t>FRA Bulletins have consistently highlighted </a:t>
            </a:r>
            <a:r>
              <a:rPr lang="en-GB" sz="1600" b="1" dirty="0">
                <a:latin typeface="Calibri" panose="020F0502020204030204" pitchFamily="34" charset="0"/>
                <a:cs typeface="Calibri" panose="020F0502020204030204" pitchFamily="34" charset="0"/>
              </a:rPr>
              <a:t>the pandemic’s disproportionate impact on persons and groups in vulnerable situations</a:t>
            </a:r>
            <a:r>
              <a:rPr lang="en-GB" sz="1600" dirty="0">
                <a:latin typeface="Calibri" panose="020F0502020204030204" pitchFamily="34" charset="0"/>
                <a:cs typeface="Calibri" panose="020F0502020204030204" pitchFamily="34" charset="0"/>
              </a:rPr>
              <a:t>. </a:t>
            </a:r>
            <a:endParaRPr lang="de-AT"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A19CDF-1741-4AC1-B0F3-91DCC4E7281B}"/>
              </a:ext>
            </a:extLst>
          </p:cNvPr>
          <p:cNvSpPr txBox="1"/>
          <p:nvPr/>
        </p:nvSpPr>
        <p:spPr>
          <a:xfrm>
            <a:off x="1253582" y="1572349"/>
            <a:ext cx="7194983" cy="2554545"/>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EU-level guidance on vaccination strategies has highlighted the importance of </a:t>
            </a:r>
          </a:p>
          <a:p>
            <a:r>
              <a:rPr lang="en-GB" sz="1600" dirty="0">
                <a:latin typeface="Calibri" panose="020F0502020204030204" pitchFamily="34" charset="0"/>
                <a:cs typeface="Calibri" panose="020F0502020204030204" pitchFamily="34" charset="0"/>
              </a:rPr>
              <a:t>including people in vulnerable situations in national vaccination strategies alongside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older persons, people with underlying health conditions and key workers. </a:t>
            </a:r>
          </a:p>
          <a:p>
            <a:r>
              <a:rPr lang="en-GB" sz="1600" dirty="0">
                <a:latin typeface="Calibri" panose="020F0502020204030204" pitchFamily="34" charset="0"/>
                <a:cs typeface="Calibri" panose="020F0502020204030204" pitchFamily="34" charset="0"/>
              </a:rPr>
              <a:t>Vulnerable groups such as</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people with disabilities</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people deprived of their liberty and people unable to physically distance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because of where they live (e.g. prisons or detention facilities for migrants)</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homeless people</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asylum seekers and migrants in an irregular situation</a:t>
            </a:r>
          </a:p>
          <a:p>
            <a:pPr marL="171450" indent="-171450">
              <a:buFont typeface="Wingdings" panose="05000000000000000000" pitchFamily="2" charset="2"/>
              <a:buChar char="Ø"/>
            </a:pPr>
            <a:r>
              <a:rPr lang="en-GB" sz="1600" dirty="0">
                <a:latin typeface="Calibri" panose="020F0502020204030204" pitchFamily="34" charset="0"/>
                <a:cs typeface="Calibri" panose="020F0502020204030204" pitchFamily="34" charset="0"/>
              </a:rPr>
              <a:t>socially deprived communities, in particular Roma and Travellers.  </a:t>
            </a:r>
          </a:p>
        </p:txBody>
      </p:sp>
      <p:sp>
        <p:nvSpPr>
          <p:cNvPr id="10" name="Rectangle 9">
            <a:extLst>
              <a:ext uri="{FF2B5EF4-FFF2-40B4-BE49-F238E27FC236}">
                <a16:creationId xmlns:a16="http://schemas.microsoft.com/office/drawing/2014/main" id="{DCAF7430-48EA-45DC-9A3C-113726798179}"/>
              </a:ext>
            </a:extLst>
          </p:cNvPr>
          <p:cNvSpPr/>
          <p:nvPr/>
        </p:nvSpPr>
        <p:spPr>
          <a:xfrm>
            <a:off x="242079" y="4229997"/>
            <a:ext cx="8659842" cy="584775"/>
          </a:xfrm>
          <a:prstGeom prst="rect">
            <a:avLst/>
          </a:prstGeom>
        </p:spPr>
        <p:txBody>
          <a:bodyPr wrap="square">
            <a:spAutoFit/>
          </a:bodyPr>
          <a:lstStyle/>
          <a:p>
            <a:r>
              <a:rPr lang="en-GB" sz="1600" b="1" dirty="0">
                <a:latin typeface="Calibri" panose="020F0502020204030204" pitchFamily="34" charset="0"/>
                <a:cs typeface="Calibri" panose="020F0502020204030204" pitchFamily="34" charset="0"/>
              </a:rPr>
              <a:t>Member States have not always taken up guidance in prioritising certain of these groups, particularly during the first phase of the vaccine rollout</a:t>
            </a:r>
            <a:r>
              <a:rPr lang="en-GB" sz="1600" dirty="0">
                <a:latin typeface="Calibri" panose="020F0502020204030204" pitchFamily="34" charset="0"/>
                <a:cs typeface="Calibri" panose="020F0502020204030204" pitchFamily="34" charset="0"/>
              </a:rPr>
              <a:t>. </a:t>
            </a: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96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7B66-B6FD-4745-BFA6-2B9D68F498AA}"/>
              </a:ext>
            </a:extLst>
          </p:cNvPr>
          <p:cNvSpPr txBox="1">
            <a:spLocks noGrp="1"/>
          </p:cNvSpPr>
          <p:nvPr>
            <p:ph type="title" idx="4294967295"/>
          </p:nvPr>
        </p:nvSpPr>
        <p:spPr>
          <a:xfrm>
            <a:off x="408415" y="995187"/>
            <a:ext cx="8665770"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chemeClr val="tx1"/>
                </a:solidFill>
                <a:effectLst/>
                <a:uLnTx/>
                <a:uFillTx/>
                <a:latin typeface="+mn-lt"/>
                <a:ea typeface="+mn-ea"/>
                <a:cs typeface="+mn-cs"/>
              </a:rPr>
              <a:t>How were particular vulnerable groups prioritised in the national vaccination strategies? </a:t>
            </a:r>
          </a:p>
        </p:txBody>
      </p:sp>
      <p:sp>
        <p:nvSpPr>
          <p:cNvPr id="4" name="TextBox 3">
            <a:extLst>
              <a:ext uri="{FF2B5EF4-FFF2-40B4-BE49-F238E27FC236}">
                <a16:creationId xmlns:a16="http://schemas.microsoft.com/office/drawing/2014/main" id="{C754A011-E94E-4C23-93C6-92056D2C1E4A}"/>
              </a:ext>
            </a:extLst>
          </p:cNvPr>
          <p:cNvSpPr txBox="1"/>
          <p:nvPr/>
        </p:nvSpPr>
        <p:spPr>
          <a:xfrm>
            <a:off x="408415" y="1496307"/>
            <a:ext cx="8576194" cy="830997"/>
          </a:xfrm>
          <a:prstGeom prst="rect">
            <a:avLst/>
          </a:prstGeom>
          <a:noFill/>
        </p:spPr>
        <p:txBody>
          <a:bodyPr wrap="none" rtlCol="0">
            <a:spAutoFit/>
          </a:bodyPr>
          <a:lstStyle/>
          <a:p>
            <a:r>
              <a:rPr lang="en-GB" sz="1600" b="1" u="sng" dirty="0">
                <a:latin typeface="Calibri" panose="020F0502020204030204" pitchFamily="34" charset="0"/>
                <a:cs typeface="Calibri" panose="020F0502020204030204" pitchFamily="34" charset="0"/>
              </a:rPr>
              <a:t>Persons deprived of their liberty</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Only a third of EU MS defined detainees as a priority group in their national vaccination strategies</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(AT, HR, CY, DE, EL, IT, LV, PT, RO)</a:t>
            </a:r>
          </a:p>
        </p:txBody>
      </p:sp>
      <p:sp>
        <p:nvSpPr>
          <p:cNvPr id="5" name="TextBox 4">
            <a:extLst>
              <a:ext uri="{FF2B5EF4-FFF2-40B4-BE49-F238E27FC236}">
                <a16:creationId xmlns:a16="http://schemas.microsoft.com/office/drawing/2014/main" id="{0B41C90E-6903-45E8-8135-B9B35CFFAF6D}"/>
              </a:ext>
            </a:extLst>
          </p:cNvPr>
          <p:cNvSpPr txBox="1"/>
          <p:nvPr/>
        </p:nvSpPr>
        <p:spPr>
          <a:xfrm>
            <a:off x="408415" y="2499742"/>
            <a:ext cx="7330597" cy="830997"/>
          </a:xfrm>
          <a:prstGeom prst="rect">
            <a:avLst/>
          </a:prstGeom>
          <a:noFill/>
        </p:spPr>
        <p:txBody>
          <a:bodyPr wrap="none" rtlCol="0">
            <a:spAutoFit/>
          </a:bodyPr>
          <a:lstStyle/>
          <a:p>
            <a:r>
              <a:rPr lang="en-GB" sz="1600" b="1" u="sng" dirty="0">
                <a:latin typeface="Calibri" panose="020F0502020204030204" pitchFamily="34" charset="0"/>
                <a:cs typeface="Calibri" panose="020F0502020204030204" pitchFamily="34" charset="0"/>
              </a:rPr>
              <a:t>Homeless persons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AT, DE, HU: homeless people in shelters as a high-priority group</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PT, RO: homeless people (not limited to people in shelters) as a high-priority group</a:t>
            </a:r>
          </a:p>
        </p:txBody>
      </p:sp>
      <p:sp>
        <p:nvSpPr>
          <p:cNvPr id="6" name="TextBox 5">
            <a:extLst>
              <a:ext uri="{FF2B5EF4-FFF2-40B4-BE49-F238E27FC236}">
                <a16:creationId xmlns:a16="http://schemas.microsoft.com/office/drawing/2014/main" id="{C4836DF7-CD13-49E7-8E55-23F4B5A2A6F6}"/>
              </a:ext>
            </a:extLst>
          </p:cNvPr>
          <p:cNvSpPr txBox="1"/>
          <p:nvPr/>
        </p:nvSpPr>
        <p:spPr>
          <a:xfrm>
            <a:off x="415628" y="3493405"/>
            <a:ext cx="5218352" cy="584775"/>
          </a:xfrm>
          <a:prstGeom prst="rect">
            <a:avLst/>
          </a:prstGeom>
          <a:noFill/>
        </p:spPr>
        <p:txBody>
          <a:bodyPr wrap="none" rtlCol="0">
            <a:spAutoFit/>
          </a:bodyPr>
          <a:lstStyle/>
          <a:p>
            <a:r>
              <a:rPr lang="en-GB" sz="1600" b="1" u="sng" dirty="0">
                <a:latin typeface="Calibri" panose="020F0502020204030204" pitchFamily="34" charset="0"/>
                <a:cs typeface="Calibri" panose="020F0502020204030204" pitchFamily="34" charset="0"/>
              </a:rPr>
              <a:t>Roma and Travellers</a:t>
            </a:r>
          </a:p>
          <a:p>
            <a:pPr marL="285750" indent="-285750">
              <a:buFont typeface="Wingdings" panose="05000000000000000000" pitchFamily="2" charset="2"/>
              <a:buChar char="Ø"/>
            </a:pPr>
            <a:r>
              <a:rPr lang="en-GB" sz="1600" dirty="0">
                <a:latin typeface="Calibri" panose="020F0502020204030204" pitchFamily="34" charset="0"/>
                <a:cs typeface="Calibri" panose="020F0502020204030204" pitchFamily="34" charset="0"/>
              </a:rPr>
              <a:t>MS did not include them as priority group for vaccination</a:t>
            </a:r>
          </a:p>
        </p:txBody>
      </p:sp>
    </p:spTree>
    <p:extLst>
      <p:ext uri="{BB962C8B-B14F-4D97-AF65-F5344CB8AC3E}">
        <p14:creationId xmlns:p14="http://schemas.microsoft.com/office/powerpoint/2010/main" val="528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_16x9_ARIAL - Copy" id="{043382C5-6358-40DF-B675-4F9EC72DDB58}" vid="{74D878BB-0FCD-4092-A641-1CBC7145F6BD}"/>
    </a:ext>
  </a:extLst>
</a:theme>
</file>

<file path=ppt/theme/theme2.xml><?xml version="1.0" encoding="utf-8"?>
<a:theme xmlns:a="http://schemas.openxmlformats.org/drawingml/2006/main" name="PP_16x9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_16x9_ARIAL - Copy" id="{043382C5-6358-40DF-B675-4F9EC72DDB58}" vid="{537EB1BC-9A12-405F-852E-EDEF5D0BE8CA}"/>
    </a:ext>
  </a:extLst>
</a:theme>
</file>

<file path=ppt/theme/theme3.xml><?xml version="1.0" encoding="utf-8"?>
<a:theme xmlns:a="http://schemas.openxmlformats.org/drawingml/2006/main" name="1_PP_16x9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_16x9_ARIAL - Copy" id="{043382C5-6358-40DF-B675-4F9EC72DDB58}" vid="{3059DA55-BBC8-4ED9-91C4-543A1B5407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4" ma:contentTypeDescription="Create a new document." ma:contentTypeScope="" ma:versionID="ed14667e626d68e0449e43adb6ec3af0">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49ddc2d1be03f396d92afb23ef480a7e"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5dcaf206-b009-4658-99e1-4d638e44d8f5">
      <Url xsi:nil="true"/>
      <Description xsi:nil="true"/>
    </URL>
    <SharedWithUsers xmlns="1fbf4851-1fe8-4378-a6d9-5967d98f316b">
      <UserInfo>
        <DisplayName>VAN SLOOTEN Simone (FRA)</DisplayName>
        <AccountId>558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BCDD36-4624-4C1F-8FBF-5920D895900A}"/>
</file>

<file path=customXml/itemProps2.xml><?xml version="1.0" encoding="utf-8"?>
<ds:datastoreItem xmlns:ds="http://schemas.openxmlformats.org/officeDocument/2006/customXml" ds:itemID="{46B0F046-4E7F-4F59-B3A7-0C307F190F25}">
  <ds:schemaRefs>
    <ds:schemaRef ds:uri="http://schemas.microsoft.com/office/2006/metadata/properties"/>
    <ds:schemaRef ds:uri="http://purl.org/dc/terms/"/>
    <ds:schemaRef ds:uri="http://schemas.microsoft.com/office/2006/documentManagement/types"/>
    <ds:schemaRef ds:uri="3a10b4cc-2768-44f5-9b06-5b6dc5e1e431"/>
    <ds:schemaRef ds:uri="http://www.w3.org/XML/1998/namespace"/>
    <ds:schemaRef ds:uri="http://purl.org/dc/elements/1.1/"/>
    <ds:schemaRef ds:uri="ec4b658c-3c15-44e4-ac06-cb652299f685"/>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4B58DE1-B05F-4834-818C-E1CA2C088439}">
  <ds:schemaRefs>
    <ds:schemaRef ds:uri="http://schemas.microsoft.com/sharepoint/v3/contenttype/forms"/>
  </ds:schemaRefs>
</ds:datastoreItem>
</file>

<file path=customXml/itemProps4.xml><?xml version="1.0" encoding="utf-8"?>
<ds:datastoreItem xmlns:ds="http://schemas.openxmlformats.org/officeDocument/2006/customXml" ds:itemID="{793C3936-57F4-4EB0-9CB0-DA40D9CF027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PP_16x9_ARIAL</Template>
  <TotalTime>836</TotalTime>
  <Words>3151</Words>
  <Application>Microsoft Office PowerPoint</Application>
  <PresentationFormat>On-screen Show (16:9)</PresentationFormat>
  <Paragraphs>221</Paragraphs>
  <Slides>28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DaxlinePro-Regular</vt:lpstr>
      <vt:lpstr>Roboto</vt:lpstr>
      <vt:lpstr>Wingdings</vt:lpstr>
      <vt:lpstr>Office Theme</vt:lpstr>
      <vt:lpstr>PP_16x9_ARIAL</vt:lpstr>
      <vt:lpstr>1_PP_16x9_ARIAL</vt:lpstr>
      <vt:lpstr>COVID-19 vaccination deployment and rollout in the EU: fundamental rights considerations  </vt:lpstr>
      <vt:lpstr>FRA Bulletins: Coronavirus pandemic in the EU – Fundamental Rights Implications</vt:lpstr>
      <vt:lpstr>FRA Bulletin 7 – Vaccine rollout and equality of access in the EU</vt:lpstr>
      <vt:lpstr>Gaps in vaccination strategies and rollout that need addressing:</vt:lpstr>
      <vt:lpstr>NATIONAL VACCINATION STRATEGIES – PLANNING AND PRIORITISATION </vt:lpstr>
      <vt:lpstr>Vaccine priorisation</vt:lpstr>
      <vt:lpstr>Older People</vt:lpstr>
      <vt:lpstr>Past bulletins</vt:lpstr>
      <vt:lpstr>How were particular vulnerable groups prioritised in the national vaccination strategies? </vt:lpstr>
      <vt:lpstr>Persons without legal residence or with insecure status</vt:lpstr>
      <vt:lpstr>Persons with disabilities</vt:lpstr>
      <vt:lpstr>Table from the bulletin</vt:lpstr>
      <vt:lpstr>Table from the bulletin 2 </vt:lpstr>
      <vt:lpstr>Vaccination rollout – Communication</vt:lpstr>
      <vt:lpstr>Vaccination rollout – Communication 2</vt:lpstr>
      <vt:lpstr>Tailored outreach to individuals in vulnerable situations </vt:lpstr>
      <vt:lpstr>Roma and Travellers</vt:lpstr>
      <vt:lpstr>People with disabilities</vt:lpstr>
      <vt:lpstr>VACCINATION ROLLOUT - (PRE)REGISTRATION CHANNELS FOR VACCINATION </vt:lpstr>
      <vt:lpstr>Online vs Offline registration </vt:lpstr>
      <vt:lpstr>Challenges</vt:lpstr>
      <vt:lpstr>Good Practices: Registration channels for specific target groups</vt:lpstr>
      <vt:lpstr>ADMINISTRATION OF VACCINATIONS</vt:lpstr>
      <vt:lpstr>Vaccination for persons with reduced mobility and homeless people</vt:lpstr>
      <vt:lpstr>Other challenges in the administration of vaccines</vt:lpstr>
      <vt:lpstr>Good practices: Ensuring access to vaccines for people without a social security number </vt:lpstr>
      <vt:lpstr>Good practice: Transport services to enable access to vaccination centres </vt:lpstr>
      <vt:lpstr>Thank you</vt:lpstr>
    </vt:vector>
  </TitlesOfParts>
  <Company>EU Agency for Fundamental Rights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safeguards  for  children who are suspects or accused persons in criminal proceedings (SR 45)</dc:title>
  <dc:creator>POGORZELSKA Matylda (FRA)</dc:creator>
  <cp:lastModifiedBy>Jone Elizondo Urrestarazu</cp:lastModifiedBy>
  <cp:revision>607</cp:revision>
  <dcterms:created xsi:type="dcterms:W3CDTF">2020-01-23T15:42:23Z</dcterms:created>
  <dcterms:modified xsi:type="dcterms:W3CDTF">2021-06-23T15:50:26Z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Content Language">
    <vt:lpwstr>9;#English|2d2b19a9-1f9f-48bb-ac48-c1a45d7d0217</vt:lpwstr>
  </property>
  <property fmtid="{D5CDD505-2E9C-101B-9397-08002B2CF9AE}" pid="4" name="Tags">
    <vt:lpwstr/>
  </property>
  <property fmtid="{D5CDD505-2E9C-101B-9397-08002B2CF9AE}" pid="5" name="Group By PPM">
    <vt:lpwstr>7655;#CCPC - Virtual meetings|0222aef2-c11c-4ebf-ba4a-c525d6fd71e7</vt:lpwstr>
  </property>
  <property fmtid="{D5CDD505-2E9C-101B-9397-08002B2CF9AE}" pid="6" name="Group By 2nd">
    <vt:lpwstr/>
  </property>
  <property fmtid="{D5CDD505-2E9C-101B-9397-08002B2CF9AE}" pid="7" name="Classification">
    <vt:lpwstr>37;#Agency use|55d31343-d3aa-4578-af28-fe4fb94c5036</vt:lpwstr>
  </property>
  <property fmtid="{D5CDD505-2E9C-101B-9397-08002B2CF9AE}" pid="8" name="Year">
    <vt:lpwstr>38;#2020|d0cd549d-8eb5-4f79-b4fc-3ae36d022cb2</vt:lpwstr>
  </property>
  <property fmtid="{D5CDD505-2E9C-101B-9397-08002B2CF9AE}" pid="9" name="_dlc_DocIdItemGuid">
    <vt:lpwstr>05e6b8b0-59f7-49e9-9faa-7a6bf03207e4</vt:lpwstr>
  </property>
  <property fmtid="{D5CDD505-2E9C-101B-9397-08002B2CF9AE}" pid="10" name="SharedWithUsers">
    <vt:lpwstr>558;#VAN SLOOTEN Simone (FRA)</vt:lpwstr>
  </property>
  <property fmtid="{D5CDD505-2E9C-101B-9397-08002B2CF9AE}" pid="11" name="Meeting Type">
    <vt:lpwstr>141;#Internal|f28c5ff7-1ee0-4446-a769-9c2448106547</vt:lpwstr>
  </property>
  <property fmtid="{D5CDD505-2E9C-101B-9397-08002B2CF9AE}" pid="12" name="Order">
    <vt:r8>4200</vt:r8>
  </property>
</Properties>
</file>