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92" r:id="rId4"/>
    <p:sldId id="297" r:id="rId5"/>
    <p:sldId id="293" r:id="rId6"/>
    <p:sldId id="267" r:id="rId7"/>
    <p:sldId id="283" r:id="rId8"/>
    <p:sldId id="300" r:id="rId9"/>
    <p:sldId id="303" r:id="rId10"/>
    <p:sldId id="301" r:id="rId11"/>
    <p:sldId id="266" r:id="rId12"/>
    <p:sldId id="269" r:id="rId13"/>
    <p:sldId id="288" r:id="rId14"/>
    <p:sldId id="287" r:id="rId15"/>
    <p:sldId id="286" r:id="rId16"/>
    <p:sldId id="271" r:id="rId17"/>
    <p:sldId id="294" r:id="rId18"/>
    <p:sldId id="284" r:id="rId19"/>
    <p:sldId id="290" r:id="rId20"/>
    <p:sldId id="296" r:id="rId21"/>
    <p:sldId id="295" r:id="rId22"/>
    <p:sldId id="272" r:id="rId23"/>
    <p:sldId id="298" r:id="rId24"/>
    <p:sldId id="299" r:id="rId25"/>
    <p:sldId id="273" r:id="rId26"/>
    <p:sldId id="302" r:id="rId27"/>
    <p:sldId id="264" r:id="rId28"/>
    <p:sldId id="309" r:id="rId29"/>
    <p:sldId id="265" r:id="rId30"/>
    <p:sldId id="282" r:id="rId31"/>
    <p:sldId id="304" r:id="rId32"/>
    <p:sldId id="310" r:id="rId33"/>
    <p:sldId id="312" r:id="rId34"/>
    <p:sldId id="305"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93" autoAdjust="0"/>
    <p:restoredTop sz="94598" autoAdjust="0"/>
  </p:normalViewPr>
  <p:slideViewPr>
    <p:cSldViewPr snapToGrid="0">
      <p:cViewPr varScale="1">
        <p:scale>
          <a:sx n="51" d="100"/>
          <a:sy n="51" d="100"/>
        </p:scale>
        <p:origin x="864"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 Elizondo Urrestarazu" userId="55f69862-87eb-458f-9708-9f9beb3bbcb1" providerId="ADAL" clId="{5FC271B6-22F9-45C7-BF28-D59307E2218A}"/>
    <pc:docChg chg="modSld">
      <pc:chgData name="Jone Elizondo Urrestarazu" userId="55f69862-87eb-458f-9708-9f9beb3bbcb1" providerId="ADAL" clId="{5FC271B6-22F9-45C7-BF28-D59307E2218A}" dt="2021-06-22T08:49:46.099" v="2" actId="1076"/>
      <pc:docMkLst>
        <pc:docMk/>
      </pc:docMkLst>
      <pc:sldChg chg="modSp mod">
        <pc:chgData name="Jone Elizondo Urrestarazu" userId="55f69862-87eb-458f-9708-9f9beb3bbcb1" providerId="ADAL" clId="{5FC271B6-22F9-45C7-BF28-D59307E2218A}" dt="2021-06-22T08:46:31.496" v="1" actId="1076"/>
        <pc:sldMkLst>
          <pc:docMk/>
          <pc:sldMk cId="3515490411" sldId="294"/>
        </pc:sldMkLst>
        <pc:spChg chg="mod">
          <ac:chgData name="Jone Elizondo Urrestarazu" userId="55f69862-87eb-458f-9708-9f9beb3bbcb1" providerId="ADAL" clId="{5FC271B6-22F9-45C7-BF28-D59307E2218A}" dt="2021-06-22T08:46:31.496" v="1" actId="1076"/>
          <ac:spMkLst>
            <pc:docMk/>
            <pc:sldMk cId="3515490411" sldId="294"/>
            <ac:spMk id="3" creationId="{00000000-0000-0000-0000-000000000000}"/>
          </ac:spMkLst>
        </pc:spChg>
      </pc:sldChg>
      <pc:sldChg chg="modSp mod">
        <pc:chgData name="Jone Elizondo Urrestarazu" userId="55f69862-87eb-458f-9708-9f9beb3bbcb1" providerId="ADAL" clId="{5FC271B6-22F9-45C7-BF28-D59307E2218A}" dt="2021-06-22T08:49:46.099" v="2" actId="1076"/>
        <pc:sldMkLst>
          <pc:docMk/>
          <pc:sldMk cId="286324695" sldId="295"/>
        </pc:sldMkLst>
        <pc:spChg chg="mod">
          <ac:chgData name="Jone Elizondo Urrestarazu" userId="55f69862-87eb-458f-9708-9f9beb3bbcb1" providerId="ADAL" clId="{5FC271B6-22F9-45C7-BF28-D59307E2218A}" dt="2021-06-22T08:49:46.099" v="2" actId="1076"/>
          <ac:spMkLst>
            <pc:docMk/>
            <pc:sldMk cId="286324695" sldId="295"/>
            <ac:spMk id="2" creationId="{00000000-0000-0000-0000-000000000000}"/>
          </ac:spMkLst>
        </pc:spChg>
      </pc:sldChg>
      <pc:sldChg chg="modSp mod">
        <pc:chgData name="Jone Elizondo Urrestarazu" userId="55f69862-87eb-458f-9708-9f9beb3bbcb1" providerId="ADAL" clId="{5FC271B6-22F9-45C7-BF28-D59307E2218A}" dt="2021-06-21T16:51:27.531" v="0" actId="20577"/>
        <pc:sldMkLst>
          <pc:docMk/>
          <pc:sldMk cId="1923642443" sldId="310"/>
        </pc:sldMkLst>
        <pc:spChg chg="mod">
          <ac:chgData name="Jone Elizondo Urrestarazu" userId="55f69862-87eb-458f-9708-9f9beb3bbcb1" providerId="ADAL" clId="{5FC271B6-22F9-45C7-BF28-D59307E2218A}" dt="2021-06-21T16:51:27.531" v="0" actId="20577"/>
          <ac:spMkLst>
            <pc:docMk/>
            <pc:sldMk cId="1923642443" sldId="31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7AD0694-F597-4972-8F3B-EED7255C9646}" type="datetimeFigureOut">
              <a:rPr lang="en-GB" smtClean="0"/>
              <a:t>21/06/2021</a:t>
            </a:fld>
            <a:endParaRPr lang="en-GB"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426753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3992724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2576938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80866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10454834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39647782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8" name="Footer Placeholder 7"/>
          <p:cNvSpPr>
            <a:spLocks noGrp="1"/>
          </p:cNvSpPr>
          <p:nvPr>
            <p:ph type="ftr" sz="quarter" idx="11"/>
          </p:nvPr>
        </p:nvSpPr>
        <p:spPr>
          <a:xfrm>
            <a:off x="561111" y="6391838"/>
            <a:ext cx="3644282" cy="304801"/>
          </a:xfrm>
        </p:spPr>
        <p:txBody>
          <a:bodyPr/>
          <a:lstStyle/>
          <a:p>
            <a:endParaRPr lang="en-GB" dirty="0"/>
          </a:p>
        </p:txBody>
      </p:sp>
      <p:sp>
        <p:nvSpPr>
          <p:cNvPr id="9" name="Slide Number Placeholder 8"/>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7796437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7AD0694-F597-4972-8F3B-EED7255C9646}" type="datetimeFigureOut">
              <a:rPr lang="en-GB" smtClean="0"/>
              <a:t>21/06/2021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1124501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57AD0694-F597-4972-8F3B-EED7255C9646}" type="datetimeFigureOut">
              <a:rPr lang="en-GB" smtClean="0"/>
              <a:t>21/06/2021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2472337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2836105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290683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69714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658907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1105910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569611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2535937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dirty="0"/>
              <a:t>Click icon to add picture</a:t>
            </a:r>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7AD0694-F597-4972-8F3B-EED7255C9646}" type="datetimeFigureOut">
              <a:rPr lang="en-GB" smtClean="0"/>
              <a:t>21/06/2021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5B33FF3-D13D-4CC6-B5F1-A81B411700A3}" type="slidenum">
              <a:rPr lang="en-GB" smtClean="0"/>
              <a:t>‹#›</a:t>
            </a:fld>
            <a:endParaRPr lang="en-GB" dirty="0"/>
          </a:p>
        </p:txBody>
      </p:sp>
    </p:spTree>
    <p:extLst>
      <p:ext uri="{BB962C8B-B14F-4D97-AF65-F5344CB8AC3E}">
        <p14:creationId xmlns:p14="http://schemas.microsoft.com/office/powerpoint/2010/main" val="3444846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57AD0694-F597-4972-8F3B-EED7255C9646}" type="datetimeFigureOut">
              <a:rPr lang="en-GB" smtClean="0"/>
              <a:t>21/06/2021</a:t>
            </a:fld>
            <a:endParaRPr lang="en-GB"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15B33FF3-D13D-4CC6-B5F1-A81B411700A3}" type="slidenum">
              <a:rPr lang="en-GB" smtClean="0"/>
              <a:t>‹#›</a:t>
            </a:fld>
            <a:endParaRPr lang="en-GB" dirty="0"/>
          </a:p>
        </p:txBody>
      </p:sp>
    </p:spTree>
    <p:extLst>
      <p:ext uri="{BB962C8B-B14F-4D97-AF65-F5344CB8AC3E}">
        <p14:creationId xmlns:p14="http://schemas.microsoft.com/office/powerpoint/2010/main" val="5244892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ACCESS TO HEALTHCARE SERVICES AND INEQUALITIES</a:t>
            </a:r>
          </a:p>
        </p:txBody>
      </p:sp>
      <p:sp>
        <p:nvSpPr>
          <p:cNvPr id="3" name="Subtitle 2"/>
          <p:cNvSpPr>
            <a:spLocks noGrp="1"/>
          </p:cNvSpPr>
          <p:nvPr>
            <p:ph type="subTitle" idx="1"/>
          </p:nvPr>
        </p:nvSpPr>
        <p:spPr/>
        <p:txBody>
          <a:bodyPr/>
          <a:lstStyle/>
          <a:p>
            <a:r>
              <a:rPr lang="en-GB" dirty="0"/>
              <a:t>THE STATE OF PLAY</a:t>
            </a:r>
          </a:p>
        </p:txBody>
      </p:sp>
    </p:spTree>
    <p:extLst>
      <p:ext uri="{BB962C8B-B14F-4D97-AF65-F5344CB8AC3E}">
        <p14:creationId xmlns:p14="http://schemas.microsoft.com/office/powerpoint/2010/main" val="1603271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AGE DISCRIMINATION AND ACCESS TO HEALTHCARE SERVICES</a:t>
            </a:r>
          </a:p>
        </p:txBody>
      </p:sp>
      <p:sp>
        <p:nvSpPr>
          <p:cNvPr id="3" name="Content Placeholder 2"/>
          <p:cNvSpPr>
            <a:spLocks noGrp="1"/>
          </p:cNvSpPr>
          <p:nvPr>
            <p:ph idx="1"/>
          </p:nvPr>
        </p:nvSpPr>
        <p:spPr/>
        <p:txBody>
          <a:bodyPr>
            <a:normAutofit fontScale="77500" lnSpcReduction="20000"/>
          </a:bodyPr>
          <a:lstStyle/>
          <a:p>
            <a:r>
              <a:rPr lang="en-GB" dirty="0"/>
              <a:t>No UN Convention on the Rights of Older Persons’…yet…</a:t>
            </a:r>
          </a:p>
          <a:p>
            <a:endParaRPr lang="en-GB" dirty="0"/>
          </a:p>
          <a:p>
            <a:r>
              <a:rPr lang="en-GB" dirty="0"/>
              <a:t>Council of Europe Recommendation CM/Rec (2014)2 and explanatory memorandum on the Promotion of Human Rights for Older Persons</a:t>
            </a:r>
          </a:p>
          <a:p>
            <a:endParaRPr lang="en-GB" dirty="0"/>
          </a:p>
          <a:p>
            <a:r>
              <a:rPr lang="en-GB" dirty="0"/>
              <a:t>UN Independent Expert on the enjoyment of all human rights by older persons</a:t>
            </a:r>
          </a:p>
          <a:p>
            <a:endParaRPr lang="en-GB" dirty="0"/>
          </a:p>
          <a:p>
            <a:r>
              <a:rPr lang="en-GB" dirty="0"/>
              <a:t>Age discrimination and health care-  something which is inbuilt?</a:t>
            </a:r>
          </a:p>
          <a:p>
            <a:endParaRPr lang="en-GB" dirty="0"/>
          </a:p>
          <a:p>
            <a:r>
              <a:rPr lang="en-GB" dirty="0"/>
              <a:t>“Need” v  The “fair innings”? </a:t>
            </a:r>
          </a:p>
          <a:p>
            <a:endParaRPr lang="en-GB" dirty="0"/>
          </a:p>
          <a:p>
            <a:r>
              <a:rPr lang="en-GB" dirty="0"/>
              <a:t>Role of QUALYS- Quality Adjusted Life Years</a:t>
            </a:r>
          </a:p>
        </p:txBody>
      </p:sp>
    </p:spTree>
    <p:extLst>
      <p:ext uri="{BB962C8B-B14F-4D97-AF65-F5344CB8AC3E}">
        <p14:creationId xmlns:p14="http://schemas.microsoft.com/office/powerpoint/2010/main" val="778671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CAN ACCESS TO HEALTHCARE BE SEEN AS  A MATTER OF FUNDAMENTAL RIGHTS?</a:t>
            </a:r>
          </a:p>
        </p:txBody>
      </p:sp>
      <p:sp>
        <p:nvSpPr>
          <p:cNvPr id="3" name="Content Placeholder 2"/>
          <p:cNvSpPr>
            <a:spLocks noGrp="1"/>
          </p:cNvSpPr>
          <p:nvPr>
            <p:ph idx="1"/>
          </p:nvPr>
        </p:nvSpPr>
        <p:spPr/>
        <p:txBody>
          <a:bodyPr>
            <a:normAutofit lnSpcReduction="10000"/>
          </a:bodyPr>
          <a:lstStyle/>
          <a:p>
            <a:r>
              <a:rPr lang="en-GB" dirty="0"/>
              <a:t>Right to health and healthcare contained in international human rights statements</a:t>
            </a:r>
            <a:endParaRPr lang="en-GB" b="1" dirty="0"/>
          </a:p>
          <a:p>
            <a:r>
              <a:rPr lang="en-GB" b="1" dirty="0"/>
              <a:t>European Convention on Human Rights and Biomedicine</a:t>
            </a:r>
          </a:p>
          <a:p>
            <a:r>
              <a:rPr lang="en-GB" dirty="0"/>
              <a:t>Article 3 “Equitable access to health care.</a:t>
            </a:r>
          </a:p>
          <a:p>
            <a:r>
              <a:rPr lang="en-GB" dirty="0"/>
              <a:t>Parties </a:t>
            </a:r>
            <a:r>
              <a:rPr lang="en-GB" b="1" dirty="0"/>
              <a:t>taking into account health needs and available resources, shall take appropriate measures with a view to providing, within their jurisdiction equitable access to healthcare </a:t>
            </a:r>
            <a:r>
              <a:rPr lang="en-GB" dirty="0"/>
              <a:t>of an appropriate quality”</a:t>
            </a:r>
          </a:p>
          <a:p>
            <a:endParaRPr lang="en-GB" dirty="0"/>
          </a:p>
          <a:p>
            <a:r>
              <a:rPr lang="en-GB" b="1" dirty="0"/>
              <a:t>Note: the qualified nature of these statements- resource dependant and “appropriate measures”</a:t>
            </a:r>
          </a:p>
          <a:p>
            <a:endParaRPr lang="en-GB" dirty="0"/>
          </a:p>
        </p:txBody>
      </p:sp>
    </p:spTree>
    <p:extLst>
      <p:ext uri="{BB962C8B-B14F-4D97-AF65-F5344CB8AC3E}">
        <p14:creationId xmlns:p14="http://schemas.microsoft.com/office/powerpoint/2010/main" val="566350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EUROPEAN CONVENTION OF HUMAN RIGHTS</a:t>
            </a:r>
          </a:p>
        </p:txBody>
      </p:sp>
      <p:sp>
        <p:nvSpPr>
          <p:cNvPr id="3" name="Content Placeholder 2"/>
          <p:cNvSpPr>
            <a:spLocks noGrp="1"/>
          </p:cNvSpPr>
          <p:nvPr>
            <p:ph idx="1"/>
          </p:nvPr>
        </p:nvSpPr>
        <p:spPr/>
        <p:txBody>
          <a:bodyPr/>
          <a:lstStyle/>
          <a:p>
            <a:endParaRPr lang="en-GB" dirty="0"/>
          </a:p>
          <a:p>
            <a:r>
              <a:rPr lang="en-GB" dirty="0"/>
              <a:t>Article 2- right to life</a:t>
            </a:r>
          </a:p>
          <a:p>
            <a:endParaRPr lang="en-GB" dirty="0"/>
          </a:p>
          <a:p>
            <a:r>
              <a:rPr lang="en-GB" dirty="0"/>
              <a:t>Article 3- prohibition on torture</a:t>
            </a:r>
          </a:p>
          <a:p>
            <a:endParaRPr lang="en-GB" dirty="0"/>
          </a:p>
          <a:p>
            <a:r>
              <a:rPr lang="en-GB" dirty="0"/>
              <a:t>Article 8- right to privacy and family life</a:t>
            </a:r>
          </a:p>
          <a:p>
            <a:endParaRPr lang="en-GB" dirty="0"/>
          </a:p>
          <a:p>
            <a:r>
              <a:rPr lang="en-GB" dirty="0"/>
              <a:t>Article 14 – prohibition on discrimination</a:t>
            </a:r>
          </a:p>
          <a:p>
            <a:endParaRPr lang="en-GB" dirty="0"/>
          </a:p>
          <a:p>
            <a:endParaRPr lang="en-GB" dirty="0"/>
          </a:p>
        </p:txBody>
      </p:sp>
    </p:spTree>
    <p:extLst>
      <p:ext uri="{BB962C8B-B14F-4D97-AF65-F5344CB8AC3E}">
        <p14:creationId xmlns:p14="http://schemas.microsoft.com/office/powerpoint/2010/main" val="1659226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EUROPEAN CONVENTION ON HUMAN RIGHTS AND ACCESS TO HEALTHCARE</a:t>
            </a:r>
          </a:p>
        </p:txBody>
      </p:sp>
      <p:sp>
        <p:nvSpPr>
          <p:cNvPr id="3" name="Content Placeholder 2"/>
          <p:cNvSpPr>
            <a:spLocks noGrp="1"/>
          </p:cNvSpPr>
          <p:nvPr>
            <p:ph idx="1"/>
          </p:nvPr>
        </p:nvSpPr>
        <p:spPr/>
        <p:txBody>
          <a:bodyPr/>
          <a:lstStyle/>
          <a:p>
            <a:r>
              <a:rPr lang="en-GB" dirty="0"/>
              <a:t>No general right as such:</a:t>
            </a:r>
          </a:p>
          <a:p>
            <a:r>
              <a:rPr lang="en-GB" dirty="0"/>
              <a:t>- health rights by reference to other provisions</a:t>
            </a:r>
          </a:p>
          <a:p>
            <a:r>
              <a:rPr lang="en-GB" dirty="0"/>
              <a:t>Cautious approach – and the application of the margin of appreciation?</a:t>
            </a:r>
          </a:p>
          <a:p>
            <a:endParaRPr lang="en-GB" dirty="0"/>
          </a:p>
          <a:p>
            <a:r>
              <a:rPr lang="it-IT" i="1" dirty="0"/>
              <a:t>Scialaqua v Italy </a:t>
            </a:r>
            <a:r>
              <a:rPr lang="it-IT" dirty="0"/>
              <a:t>(1998) 26 EHRR 164</a:t>
            </a:r>
          </a:p>
          <a:p>
            <a:r>
              <a:rPr lang="en-GB" i="1" dirty="0"/>
              <a:t>Sentges v Netherlands</a:t>
            </a:r>
            <a:r>
              <a:rPr lang="en-GB" dirty="0"/>
              <a:t>, no 27677/02, 8 July 2003;</a:t>
            </a:r>
          </a:p>
          <a:p>
            <a:r>
              <a:rPr lang="en-GB" dirty="0"/>
              <a:t> </a:t>
            </a:r>
            <a:r>
              <a:rPr lang="en-GB" i="1" dirty="0"/>
              <a:t>Pentiacova v Moldova, </a:t>
            </a:r>
            <a:r>
              <a:rPr lang="en-GB" dirty="0"/>
              <a:t>no 14462/03, January 2005</a:t>
            </a:r>
          </a:p>
          <a:p>
            <a:endParaRPr lang="en-GB" dirty="0"/>
          </a:p>
        </p:txBody>
      </p:sp>
    </p:spTree>
    <p:extLst>
      <p:ext uri="{BB962C8B-B14F-4D97-AF65-F5344CB8AC3E}">
        <p14:creationId xmlns:p14="http://schemas.microsoft.com/office/powerpoint/2010/main" val="505143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HUMAN RIGHTS AND EMERGENCY CARE AND THE ECHR</a:t>
            </a:r>
          </a:p>
        </p:txBody>
      </p:sp>
      <p:sp>
        <p:nvSpPr>
          <p:cNvPr id="3" name="Content Placeholder 2"/>
          <p:cNvSpPr>
            <a:spLocks noGrp="1"/>
          </p:cNvSpPr>
          <p:nvPr>
            <p:ph idx="1"/>
          </p:nvPr>
        </p:nvSpPr>
        <p:spPr/>
        <p:txBody>
          <a:bodyPr>
            <a:normAutofit fontScale="85000" lnSpcReduction="10000"/>
          </a:bodyPr>
          <a:lstStyle/>
          <a:p>
            <a:r>
              <a:rPr lang="en-GB" dirty="0"/>
              <a:t>Mehmet Şentürk and Bekir Şentürk v Turkey (2013) 60 EHRR4. 4</a:t>
            </a:r>
          </a:p>
          <a:p>
            <a:r>
              <a:rPr lang="en-GB" dirty="0"/>
              <a:t>“88. In this connection, the Court points out that an issue may arise under Article 2 where it is shown that the authorities of a Contracting State put an individual’s life at risk through the denial of health care they have undertaken to make available to the population in general (see Cyprus v. Turkey [GC], no. 25781/94, § 219, ECHR 2001-IV, and Nitecki v. Poland (dec.), no. 65653/01, 21 March 2002)”</a:t>
            </a:r>
          </a:p>
          <a:p>
            <a:r>
              <a:rPr lang="en-GB" dirty="0"/>
              <a:t>Asiiye Genç c Turquie (Application no 24109/07), Judgment of 27 January 2015.</a:t>
            </a:r>
          </a:p>
          <a:p>
            <a:r>
              <a:rPr lang="en-GB" dirty="0"/>
              <a:t>“82. It follows that the applicant’s son must be considered as having been the victim of a malfunctioning of the hospital departments, in that he was deprived of any access to appropriate emergency care. In other words, the child died not as a result of negligence oran error of judgment in the treatment administered to him (see paragraph 66 above), but because he was simply not offered any form of treatment at all – it being understood that such a situation was analogous to a denial of medical care such as to put a person’s life in danger (see Mehmet Şentürk and Bekir Şentürk, cited above, §§ 97 and 105).</a:t>
            </a:r>
          </a:p>
        </p:txBody>
      </p:sp>
    </p:spTree>
    <p:extLst>
      <p:ext uri="{BB962C8B-B14F-4D97-AF65-F5344CB8AC3E}">
        <p14:creationId xmlns:p14="http://schemas.microsoft.com/office/powerpoint/2010/main" val="717094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ARTICLE 13 EUROPEAN SOCIAL CHARTER , SIGNED 11</a:t>
            </a:r>
            <a:r>
              <a:rPr lang="en-GB" baseline="30000" dirty="0"/>
              <a:t>TH</a:t>
            </a:r>
            <a:r>
              <a:rPr lang="en-GB" dirty="0"/>
              <a:t> DECEMBER 1953</a:t>
            </a:r>
          </a:p>
        </p:txBody>
      </p:sp>
      <p:sp>
        <p:nvSpPr>
          <p:cNvPr id="3" name="Content Placeholder 2"/>
          <p:cNvSpPr>
            <a:spLocks noGrp="1"/>
          </p:cNvSpPr>
          <p:nvPr>
            <p:ph idx="1"/>
          </p:nvPr>
        </p:nvSpPr>
        <p:spPr/>
        <p:txBody>
          <a:bodyPr>
            <a:normAutofit fontScale="70000" lnSpcReduction="20000"/>
          </a:bodyPr>
          <a:lstStyle/>
          <a:p>
            <a:pPr marL="0" indent="0">
              <a:lnSpc>
                <a:spcPct val="120000"/>
              </a:lnSpc>
              <a:spcBef>
                <a:spcPts val="0"/>
              </a:spcBef>
              <a:buNone/>
            </a:pPr>
            <a:r>
              <a:rPr lang="en-GB" dirty="0"/>
              <a:t>With a view to ensuring the effective exercise of </a:t>
            </a:r>
            <a:r>
              <a:rPr lang="en-GB" b="1" dirty="0"/>
              <a:t>the right to social and medical assistance, </a:t>
            </a:r>
            <a:r>
              <a:rPr lang="en-GB" dirty="0"/>
              <a:t>the Parties   undertake:</a:t>
            </a:r>
          </a:p>
          <a:p>
            <a:pPr marL="0" indent="0">
              <a:lnSpc>
                <a:spcPct val="120000"/>
              </a:lnSpc>
              <a:spcBef>
                <a:spcPts val="0"/>
              </a:spcBef>
              <a:buNone/>
            </a:pPr>
            <a:r>
              <a:rPr lang="en-GB" dirty="0"/>
              <a:t>1. to ensure that any person who is without adequate resources and who is unable to secure such  resources either by his own efforts or from other sources, in particular by benefits under a social security scheme, be granted adequate assistance, and, </a:t>
            </a:r>
            <a:r>
              <a:rPr lang="en-GB" b="1" dirty="0"/>
              <a:t>in case of sickness, the care necessitated by his condition</a:t>
            </a:r>
            <a:r>
              <a:rPr lang="en-GB" dirty="0"/>
              <a:t>;</a:t>
            </a:r>
          </a:p>
          <a:p>
            <a:pPr marL="0" indent="0">
              <a:lnSpc>
                <a:spcPct val="120000"/>
              </a:lnSpc>
              <a:spcBef>
                <a:spcPts val="0"/>
              </a:spcBef>
              <a:buNone/>
            </a:pPr>
            <a:endParaRPr lang="en-GB" dirty="0"/>
          </a:p>
          <a:p>
            <a:pPr marL="0" indent="0">
              <a:lnSpc>
                <a:spcPct val="120000"/>
              </a:lnSpc>
              <a:spcBef>
                <a:spcPts val="0"/>
              </a:spcBef>
              <a:buNone/>
            </a:pPr>
            <a:r>
              <a:rPr lang="en-GB" dirty="0"/>
              <a:t>2. to ensure that persons receiving such assistance shall not, for that reason, suffer from a diminution of their political or social rights;</a:t>
            </a:r>
          </a:p>
          <a:p>
            <a:pPr marL="0" indent="0">
              <a:lnSpc>
                <a:spcPct val="120000"/>
              </a:lnSpc>
              <a:spcBef>
                <a:spcPts val="0"/>
              </a:spcBef>
              <a:buNone/>
            </a:pPr>
            <a:endParaRPr lang="en-GB" dirty="0"/>
          </a:p>
          <a:p>
            <a:pPr marL="0" indent="0">
              <a:lnSpc>
                <a:spcPct val="120000"/>
              </a:lnSpc>
              <a:spcBef>
                <a:spcPts val="0"/>
              </a:spcBef>
              <a:buNone/>
            </a:pPr>
            <a:r>
              <a:rPr lang="en-GB" dirty="0"/>
              <a:t>3. to provide that everyone may receive by appropriate public or private services such advice and personal help as may be required to prevent, to remove, or to alleviate personal or family want;</a:t>
            </a:r>
          </a:p>
          <a:p>
            <a:pPr marL="0" indent="0">
              <a:lnSpc>
                <a:spcPct val="120000"/>
              </a:lnSpc>
              <a:spcBef>
                <a:spcPts val="0"/>
              </a:spcBef>
              <a:buNone/>
            </a:pPr>
            <a:endParaRPr lang="en-GB" dirty="0"/>
          </a:p>
          <a:p>
            <a:pPr marL="0" indent="0">
              <a:lnSpc>
                <a:spcPct val="120000"/>
              </a:lnSpc>
              <a:spcBef>
                <a:spcPts val="0"/>
              </a:spcBef>
              <a:buNone/>
            </a:pPr>
            <a:r>
              <a:rPr lang="en-GB" dirty="0"/>
              <a:t>4. to apply the provisions referred to in paragraphs 1, 2 and 3 of this article on an equal footing with their nationals to nationals of other Parties lawfully within their territories, in accordance with their obligations under the European Convention on Social and Medical Assistance.</a:t>
            </a:r>
          </a:p>
        </p:txBody>
      </p:sp>
    </p:spTree>
    <p:extLst>
      <p:ext uri="{BB962C8B-B14F-4D97-AF65-F5344CB8AC3E}">
        <p14:creationId xmlns:p14="http://schemas.microsoft.com/office/powerpoint/2010/main" val="1391832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ARE HUMAN RIGHTS  AN EFFECTIVE TOOL FOR ADDRESSING ISSUES OF INEQUALITIES IN HEALTHCARE?</a:t>
            </a:r>
          </a:p>
        </p:txBody>
      </p:sp>
      <p:sp>
        <p:nvSpPr>
          <p:cNvPr id="3" name="Content Placeholder 2"/>
          <p:cNvSpPr>
            <a:spLocks noGrp="1"/>
          </p:cNvSpPr>
          <p:nvPr>
            <p:ph idx="1"/>
          </p:nvPr>
        </p:nvSpPr>
        <p:spPr/>
        <p:txBody>
          <a:bodyPr/>
          <a:lstStyle/>
          <a:p>
            <a:r>
              <a:rPr lang="en-GB" dirty="0"/>
              <a:t>Access to health care- a question of resources for member states?</a:t>
            </a:r>
          </a:p>
          <a:p>
            <a:endParaRPr lang="en-GB" dirty="0"/>
          </a:p>
          <a:p>
            <a:r>
              <a:rPr lang="en-GB" dirty="0"/>
              <a:t>Access to healthcare doesn’t necessarily mean a “right to treatment” </a:t>
            </a:r>
          </a:p>
          <a:p>
            <a:endParaRPr lang="en-GB" dirty="0"/>
          </a:p>
          <a:p>
            <a:r>
              <a:rPr lang="en-GB" dirty="0"/>
              <a:t>Access to healthcare- a conflict between the rights of one patient  to healthcare against that of another?</a:t>
            </a:r>
          </a:p>
          <a:p>
            <a:endParaRPr lang="en-GB" dirty="0"/>
          </a:p>
          <a:p>
            <a:r>
              <a:rPr lang="en-GB" dirty="0"/>
              <a:t>Does non-discriminatory access to healthcare necessarily ensure high quality care or a “race to the bottom”?</a:t>
            </a:r>
          </a:p>
          <a:p>
            <a:endParaRPr lang="en-GB" dirty="0"/>
          </a:p>
          <a:p>
            <a:endParaRPr lang="en-GB" dirty="0"/>
          </a:p>
        </p:txBody>
      </p:sp>
    </p:spTree>
    <p:extLst>
      <p:ext uri="{BB962C8B-B14F-4D97-AF65-F5344CB8AC3E}">
        <p14:creationId xmlns:p14="http://schemas.microsoft.com/office/powerpoint/2010/main" val="3983948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EU AND HEALTH LAW</a:t>
            </a:r>
          </a:p>
        </p:txBody>
      </p:sp>
      <p:sp>
        <p:nvSpPr>
          <p:cNvPr id="3" name="Content Placeholder 2"/>
          <p:cNvSpPr>
            <a:spLocks noGrp="1"/>
          </p:cNvSpPr>
          <p:nvPr>
            <p:ph idx="1"/>
          </p:nvPr>
        </p:nvSpPr>
        <p:spPr>
          <a:xfrm>
            <a:off x="1090708" y="2603500"/>
            <a:ext cx="8825659" cy="3416300"/>
          </a:xfrm>
        </p:spPr>
        <p:txBody>
          <a:bodyPr>
            <a:normAutofit fontScale="77500" lnSpcReduction="20000"/>
          </a:bodyPr>
          <a:lstStyle/>
          <a:p>
            <a:pPr marL="0" indent="0">
              <a:buNone/>
            </a:pPr>
            <a:r>
              <a:rPr lang="en-GB" dirty="0"/>
              <a:t>EU can adopt legislation under Article 168, Article 114- concerning approximation of laws and Article 153 on social policy.</a:t>
            </a:r>
          </a:p>
          <a:p>
            <a:pPr marL="0" indent="0">
              <a:buNone/>
            </a:pPr>
            <a:endParaRPr lang="en-GB" dirty="0"/>
          </a:p>
          <a:p>
            <a:pPr marL="0" indent="0">
              <a:buNone/>
            </a:pPr>
            <a:r>
              <a:rPr lang="en-GB" dirty="0"/>
              <a:t>Article 168 </a:t>
            </a:r>
          </a:p>
          <a:p>
            <a:pPr marL="0" indent="0">
              <a:buNone/>
            </a:pPr>
            <a:r>
              <a:rPr lang="en-GB" dirty="0"/>
              <a:t>1. A high level of human health protection shall be ensured in the definition and implementation of all Union policies and activities.</a:t>
            </a:r>
          </a:p>
          <a:p>
            <a:pPr marL="0" indent="0">
              <a:buNone/>
            </a:pPr>
            <a:r>
              <a:rPr lang="en-GB" dirty="0"/>
              <a:t>Union action, which shall complement national policies, shall be directed towards improving public health, preventing physical and mental illness and diseases, and obviating sources of danger to physical and mental health. Such action shall cover the fight against the major health scourges, by promoting research into their causes, their transmission and their prevention, as well as health information and education, and monitoring, early warning of and combating serious cross-border threats to health.</a:t>
            </a:r>
          </a:p>
          <a:p>
            <a:pPr marL="0" indent="0">
              <a:buNone/>
            </a:pPr>
            <a:endParaRPr lang="en-GB" dirty="0"/>
          </a:p>
          <a:p>
            <a:pPr marL="0" indent="0">
              <a:buNone/>
            </a:pPr>
            <a:r>
              <a:rPr lang="en-GB" dirty="0"/>
              <a:t>The Union shall complement the Member States' action in reducing drugs-related health damage, including information and prevention</a:t>
            </a:r>
          </a:p>
        </p:txBody>
      </p:sp>
    </p:spTree>
    <p:extLst>
      <p:ext uri="{BB962C8B-B14F-4D97-AF65-F5344CB8AC3E}">
        <p14:creationId xmlns:p14="http://schemas.microsoft.com/office/powerpoint/2010/main" val="3515490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ARTICLE 35 OF THE CHARTER OF FUNDAMENTAL RIGHTS</a:t>
            </a:r>
          </a:p>
        </p:txBody>
      </p:sp>
      <p:sp>
        <p:nvSpPr>
          <p:cNvPr id="3" name="Content Placeholder 2"/>
          <p:cNvSpPr>
            <a:spLocks noGrp="1"/>
          </p:cNvSpPr>
          <p:nvPr>
            <p:ph idx="1"/>
          </p:nvPr>
        </p:nvSpPr>
        <p:spPr>
          <a:xfrm>
            <a:off x="838200" y="1882775"/>
            <a:ext cx="10515600" cy="4351338"/>
          </a:xfrm>
        </p:spPr>
        <p:txBody>
          <a:bodyPr>
            <a:normAutofit/>
          </a:bodyPr>
          <a:lstStyle/>
          <a:p>
            <a:endParaRPr lang="en-GB" dirty="0"/>
          </a:p>
          <a:p>
            <a:endParaRPr lang="en-GB" dirty="0"/>
          </a:p>
          <a:p>
            <a:r>
              <a:rPr lang="en-GB" dirty="0"/>
              <a:t>The Right to Health Care </a:t>
            </a:r>
          </a:p>
          <a:p>
            <a:r>
              <a:rPr lang="en-GB" dirty="0"/>
              <a:t>Everyone has the right of access to preventive health care and the right to benefit from medical treatment under the conditions established by national laws and practices. A high level of human health protection shall be ensured in the definition and implementation of all the Union’s policies and activities.</a:t>
            </a:r>
          </a:p>
          <a:p>
            <a:endParaRPr lang="en-GB" dirty="0"/>
          </a:p>
          <a:p>
            <a:r>
              <a:rPr lang="en-GB" dirty="0"/>
              <a:t>Note: limitations “conditions established by national laws and practices”</a:t>
            </a:r>
          </a:p>
          <a:p>
            <a:endParaRPr lang="en-GB" dirty="0"/>
          </a:p>
        </p:txBody>
      </p:sp>
    </p:spTree>
    <p:extLst>
      <p:ext uri="{BB962C8B-B14F-4D97-AF65-F5344CB8AC3E}">
        <p14:creationId xmlns:p14="http://schemas.microsoft.com/office/powerpoint/2010/main" val="3337809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ARTICLE 35 AND ACCESS TO HEALTHCARE</a:t>
            </a:r>
          </a:p>
        </p:txBody>
      </p:sp>
      <p:sp>
        <p:nvSpPr>
          <p:cNvPr id="3" name="Content Placeholder 2"/>
          <p:cNvSpPr>
            <a:spLocks noGrp="1"/>
          </p:cNvSpPr>
          <p:nvPr>
            <p:ph idx="1"/>
          </p:nvPr>
        </p:nvSpPr>
        <p:spPr/>
        <p:txBody>
          <a:bodyPr/>
          <a:lstStyle/>
          <a:p>
            <a:r>
              <a:rPr lang="en-GB" dirty="0"/>
              <a:t>Limited application generally of Article 35</a:t>
            </a:r>
          </a:p>
          <a:p>
            <a:endParaRPr lang="en-GB" dirty="0"/>
          </a:p>
          <a:p>
            <a:r>
              <a:rPr lang="en-GB" dirty="0"/>
              <a:t>Advocate Ruiz-Jarabo Colomer made reference to Article 35 in  Case C-444/05 </a:t>
            </a:r>
            <a:r>
              <a:rPr lang="en-GB" i="1" dirty="0"/>
              <a:t>Stamatelaki</a:t>
            </a:r>
            <a:r>
              <a:rPr lang="en-GB" dirty="0"/>
              <a:t> [ 2007 ] ECR I-3185 . ‘ a personal entitlement, unconnected to a person ’ s relationship with social security ’ . This has not been followed</a:t>
            </a:r>
          </a:p>
        </p:txBody>
      </p:sp>
    </p:spTree>
    <p:extLst>
      <p:ext uri="{BB962C8B-B14F-4D97-AF65-F5344CB8AC3E}">
        <p14:creationId xmlns:p14="http://schemas.microsoft.com/office/powerpoint/2010/main" val="1291470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“HEALTH” </a:t>
            </a:r>
          </a:p>
        </p:txBody>
      </p:sp>
      <p:sp>
        <p:nvSpPr>
          <p:cNvPr id="3" name="Content Placeholder 2"/>
          <p:cNvSpPr>
            <a:spLocks noGrp="1"/>
          </p:cNvSpPr>
          <p:nvPr>
            <p:ph idx="1"/>
          </p:nvPr>
        </p:nvSpPr>
        <p:spPr/>
        <p:txBody>
          <a:bodyPr/>
          <a:lstStyle/>
          <a:p>
            <a:r>
              <a:rPr lang="en-GB" dirty="0"/>
              <a:t>“Health is a state of complete physical, mental and social well-being and not merely the absence of disease or infirmity.”</a:t>
            </a:r>
          </a:p>
          <a:p>
            <a:endParaRPr lang="en-GB" dirty="0"/>
          </a:p>
          <a:p>
            <a:r>
              <a:rPr lang="en-GB" dirty="0"/>
              <a:t> Preamble to the Constitution of WHO as adopted by the International Health Conference, New York, inforce 7</a:t>
            </a:r>
            <a:r>
              <a:rPr lang="en-GB" baseline="30000" dirty="0"/>
              <a:t>th</a:t>
            </a:r>
            <a:r>
              <a:rPr lang="en-GB" dirty="0"/>
              <a:t> April 1948</a:t>
            </a:r>
          </a:p>
        </p:txBody>
      </p:sp>
    </p:spTree>
    <p:extLst>
      <p:ext uri="{BB962C8B-B14F-4D97-AF65-F5344CB8AC3E}">
        <p14:creationId xmlns:p14="http://schemas.microsoft.com/office/powerpoint/2010/main" val="853788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OTHER RELATED RIGHTS UNDER THE EU  CHARTER OF FUNDAMENTAL RIGHTS</a:t>
            </a:r>
          </a:p>
        </p:txBody>
      </p:sp>
      <p:sp>
        <p:nvSpPr>
          <p:cNvPr id="3" name="Content Placeholder 2"/>
          <p:cNvSpPr>
            <a:spLocks noGrp="1"/>
          </p:cNvSpPr>
          <p:nvPr>
            <p:ph idx="1"/>
          </p:nvPr>
        </p:nvSpPr>
        <p:spPr/>
        <p:txBody>
          <a:bodyPr>
            <a:normAutofit fontScale="77500" lnSpcReduction="20000"/>
          </a:bodyPr>
          <a:lstStyle/>
          <a:p>
            <a:r>
              <a:rPr lang="en-GB" b="1" dirty="0"/>
              <a:t>Article 21- Non-Discrimination</a:t>
            </a:r>
          </a:p>
          <a:p>
            <a:r>
              <a:rPr lang="en-GB" b="1" dirty="0"/>
              <a:t>Article 23: equality between women and men  </a:t>
            </a:r>
          </a:p>
          <a:p>
            <a:r>
              <a:rPr lang="en-GB" b="1" dirty="0"/>
              <a:t>Article 24- the rights of the child</a:t>
            </a:r>
            <a:r>
              <a:rPr lang="en-GB" dirty="0"/>
              <a:t>  “Children shall have the right to such protection and care as is necessary for their well-being.”</a:t>
            </a:r>
          </a:p>
          <a:p>
            <a:r>
              <a:rPr lang="en-GB" dirty="0"/>
              <a:t>Note also </a:t>
            </a:r>
            <a:r>
              <a:rPr lang="en-GB" b="1" dirty="0"/>
              <a:t>Article 25- The rights of the elderly</a:t>
            </a:r>
          </a:p>
          <a:p>
            <a:r>
              <a:rPr lang="en-GB" dirty="0"/>
              <a:t>The Union recognises and respects the rights of the elderly to lead a life of dignity and independence and to participate in social and cultural life.</a:t>
            </a:r>
          </a:p>
          <a:p>
            <a:r>
              <a:rPr lang="en-GB" b="1" dirty="0"/>
              <a:t>Article 26 “Integration of persons with disabilities</a:t>
            </a:r>
          </a:p>
          <a:p>
            <a:r>
              <a:rPr lang="en-GB" dirty="0"/>
              <a:t>The Union recognises and respects the right of persons with disabilities to benefit from measures designed to ensure their independence, social and occupational integration and participation in the life of the community”</a:t>
            </a:r>
          </a:p>
          <a:p>
            <a:pPr marL="0" indent="0">
              <a:buNone/>
            </a:pPr>
            <a:endParaRPr lang="en-GB" dirty="0"/>
          </a:p>
          <a:p>
            <a:pPr marL="0" indent="0">
              <a:buNone/>
            </a:pPr>
            <a:r>
              <a:rPr lang="en-GB" dirty="0"/>
              <a:t>  These are circumscribed provisions</a:t>
            </a:r>
          </a:p>
        </p:txBody>
      </p:sp>
    </p:spTree>
    <p:extLst>
      <p:ext uri="{BB962C8B-B14F-4D97-AF65-F5344CB8AC3E}">
        <p14:creationId xmlns:p14="http://schemas.microsoft.com/office/powerpoint/2010/main" val="2015600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151" y="838200"/>
            <a:ext cx="8761413" cy="706964"/>
          </a:xfrm>
        </p:spPr>
        <p:txBody>
          <a:bodyPr/>
          <a:lstStyle/>
          <a:p>
            <a:r>
              <a:rPr lang="en-GB" dirty="0"/>
              <a:t>EU AND CROSS-BORDER  PROVISION OF HEALTHCARE</a:t>
            </a:r>
          </a:p>
        </p:txBody>
      </p:sp>
      <p:sp>
        <p:nvSpPr>
          <p:cNvPr id="3" name="Content Placeholder 2"/>
          <p:cNvSpPr>
            <a:spLocks noGrp="1"/>
          </p:cNvSpPr>
          <p:nvPr>
            <p:ph idx="1"/>
          </p:nvPr>
        </p:nvSpPr>
        <p:spPr/>
        <p:txBody>
          <a:bodyPr>
            <a:normAutofit lnSpcReduction="10000"/>
          </a:bodyPr>
          <a:lstStyle/>
          <a:p>
            <a:r>
              <a:rPr lang="en-GB" dirty="0"/>
              <a:t>Cross- Border Health Care- Regulation 884/2004 </a:t>
            </a:r>
          </a:p>
          <a:p>
            <a:endParaRPr lang="en-GB" dirty="0"/>
          </a:p>
          <a:p>
            <a:r>
              <a:rPr lang="en-GB" dirty="0"/>
              <a:t>“Patients’ Rights Directive” (Directive 2011/24/EU of the European Parliament and of the Council of 9 March 2011 on the application of patients' rights in cross-border healthcare)</a:t>
            </a:r>
          </a:p>
          <a:p>
            <a:endParaRPr lang="en-GB" dirty="0"/>
          </a:p>
          <a:p>
            <a:r>
              <a:rPr lang="en-GB" dirty="0"/>
              <a:t>Note that difference in treatment based on religion may be justified if  objectively justified by legitimate aim  concerning maintaining treatment capacity/ medical competence and if appropriate &amp; necessary means for achieving that aim – see </a:t>
            </a:r>
            <a:r>
              <a:rPr lang="en-GB" i="1" dirty="0"/>
              <a:t>Case C-243/19 A v Veselības ministrija,</a:t>
            </a:r>
            <a:r>
              <a:rPr lang="en-GB" dirty="0"/>
              <a:t> 29 October 2020</a:t>
            </a:r>
          </a:p>
          <a:p>
            <a:endParaRPr lang="en-GB" dirty="0"/>
          </a:p>
        </p:txBody>
      </p:sp>
    </p:spTree>
    <p:extLst>
      <p:ext uri="{BB962C8B-B14F-4D97-AF65-F5344CB8AC3E}">
        <p14:creationId xmlns:p14="http://schemas.microsoft.com/office/powerpoint/2010/main" val="286324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APPLICATION OF EU EQUALITY LAW TO HEALTHCARE</a:t>
            </a:r>
          </a:p>
        </p:txBody>
      </p:sp>
      <p:sp>
        <p:nvSpPr>
          <p:cNvPr id="3" name="Content Placeholder 2"/>
          <p:cNvSpPr>
            <a:spLocks noGrp="1"/>
          </p:cNvSpPr>
          <p:nvPr>
            <p:ph idx="1"/>
          </p:nvPr>
        </p:nvSpPr>
        <p:spPr/>
        <p:txBody>
          <a:bodyPr>
            <a:normAutofit lnSpcReduction="10000"/>
          </a:bodyPr>
          <a:lstStyle/>
          <a:p>
            <a:r>
              <a:rPr lang="en-GB" dirty="0"/>
              <a:t>EU law has provisions concerning Gender Equality- Directive 2004/113/EC; Racial Equality- Directive 2000/43/EC; Article 2 TEU- equality is principle of EU law</a:t>
            </a:r>
          </a:p>
          <a:p>
            <a:endParaRPr lang="en-GB" dirty="0"/>
          </a:p>
          <a:p>
            <a:r>
              <a:rPr lang="en-GB" dirty="0"/>
              <a:t>Only applies where the issues falls “within the limits of the powers conferred by the Community” i.e. within  scope of EU law for example Article 56 TFEU- eg Regulation 883/2004/EC, or the Patients’ Rights Directive- 2011/24/EU </a:t>
            </a:r>
          </a:p>
          <a:p>
            <a:endParaRPr lang="en-GB" dirty="0"/>
          </a:p>
          <a:p>
            <a:r>
              <a:rPr lang="en-GB" dirty="0"/>
              <a:t>Even where within EU law- some form of discrimination may not be a covered by EU secondary legislation  e.g.  age/disability/sexual orientation/religion</a:t>
            </a:r>
          </a:p>
          <a:p>
            <a:endParaRPr lang="en-GB" dirty="0"/>
          </a:p>
        </p:txBody>
      </p:sp>
    </p:spTree>
    <p:extLst>
      <p:ext uri="{BB962C8B-B14F-4D97-AF65-F5344CB8AC3E}">
        <p14:creationId xmlns:p14="http://schemas.microsoft.com/office/powerpoint/2010/main" val="3338884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t>COUNCIL DIRECTIVE 2000/43/EC of 29</a:t>
            </a:r>
            <a:r>
              <a:rPr lang="en-GB" sz="2400" baseline="30000" dirty="0"/>
              <a:t>th</a:t>
            </a:r>
            <a:r>
              <a:rPr lang="en-GB" sz="2400" dirty="0"/>
              <a:t> June 2000 implementing the principle of equal treatment between persons irrespective of racial or ethnic origin</a:t>
            </a:r>
          </a:p>
        </p:txBody>
      </p:sp>
      <p:sp>
        <p:nvSpPr>
          <p:cNvPr id="3" name="Content Placeholder 2"/>
          <p:cNvSpPr>
            <a:spLocks noGrp="1"/>
          </p:cNvSpPr>
          <p:nvPr>
            <p:ph idx="1"/>
          </p:nvPr>
        </p:nvSpPr>
        <p:spPr/>
        <p:txBody>
          <a:bodyPr>
            <a:normAutofit fontScale="92500" lnSpcReduction="10000"/>
          </a:bodyPr>
          <a:lstStyle/>
          <a:p>
            <a:r>
              <a:rPr lang="en-GB" dirty="0"/>
              <a:t> Covers direct, indirect discrimination and harassment.</a:t>
            </a:r>
          </a:p>
          <a:p>
            <a:pPr marL="0" indent="0">
              <a:buNone/>
            </a:pPr>
            <a:r>
              <a:rPr lang="en-GB" dirty="0"/>
              <a:t>	Scope of the Directive includes </a:t>
            </a:r>
          </a:p>
          <a:p>
            <a:r>
              <a:rPr lang="en-GB" dirty="0"/>
              <a:t>Article 3 1. Within the limits of the powers conferred upon the Community, this Directive shall apply to all persons, as regards both the public and private sectors, including public bodies, in relation to:</a:t>
            </a:r>
          </a:p>
          <a:p>
            <a:r>
              <a:rPr lang="en-GB" dirty="0"/>
              <a:t>(e) social protection, including social security and healthcare. </a:t>
            </a:r>
          </a:p>
          <a:p>
            <a:r>
              <a:rPr lang="en-GB" dirty="0"/>
              <a:t>2. This Directive does not cover difference of treatment based on nationality and is without prejudice to provisions and conditions relating to the entry into and residence of third country nationals and stateless persons on the territory of Member States, and to any treatment which arises from the legal status of the third-country nationals and stateless persons concerned.</a:t>
            </a:r>
          </a:p>
        </p:txBody>
      </p:sp>
    </p:spTree>
    <p:extLst>
      <p:ext uri="{BB962C8B-B14F-4D97-AF65-F5344CB8AC3E}">
        <p14:creationId xmlns:p14="http://schemas.microsoft.com/office/powerpoint/2010/main" val="730034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000" dirty="0"/>
              <a:t>COUNCIL DIRECTIVE 2004/113/EC OF 13</a:t>
            </a:r>
            <a:r>
              <a:rPr lang="en-GB" sz="2000" baseline="30000" dirty="0"/>
              <a:t>TH</a:t>
            </a:r>
            <a:r>
              <a:rPr lang="en-GB" sz="2000" dirty="0"/>
              <a:t> DECEMBER 2004 IMPLEMENTING THE PRINCIPLE OF EQUAL TREATMENT BETWEEN MEN AND WOMEN IN THE ACCESS TO AND SUPPLY OF GOODS AND SERVICES</a:t>
            </a:r>
          </a:p>
        </p:txBody>
      </p:sp>
      <p:sp>
        <p:nvSpPr>
          <p:cNvPr id="3" name="Content Placeholder 2"/>
          <p:cNvSpPr>
            <a:spLocks noGrp="1"/>
          </p:cNvSpPr>
          <p:nvPr>
            <p:ph idx="1"/>
          </p:nvPr>
        </p:nvSpPr>
        <p:spPr>
          <a:xfrm>
            <a:off x="834914" y="2708910"/>
            <a:ext cx="9726406" cy="3436620"/>
          </a:xfrm>
        </p:spPr>
        <p:txBody>
          <a:bodyPr/>
          <a:lstStyle/>
          <a:p>
            <a:r>
              <a:rPr lang="en-GB" dirty="0"/>
              <a:t>Covers direct/indirect discrimination and harassment/sexual harassment</a:t>
            </a:r>
          </a:p>
          <a:p>
            <a:endParaRPr lang="en-GB" dirty="0"/>
          </a:p>
          <a:p>
            <a:r>
              <a:rPr lang="en-GB" dirty="0"/>
              <a:t>Article 3 </a:t>
            </a:r>
          </a:p>
          <a:p>
            <a:r>
              <a:rPr lang="en-GB" dirty="0"/>
              <a:t>1. Within the limits of the powers conferred upon the Community, this Directive shall apply to all persons who provide goods and services, which are available to the public irrespective of the person concerned as regards both the public and private sectors, including public bodies, and which are offered outside the area of private and family life and the transactions carried out in this context</a:t>
            </a:r>
          </a:p>
        </p:txBody>
      </p:sp>
    </p:spTree>
    <p:extLst>
      <p:ext uri="{BB962C8B-B14F-4D97-AF65-F5344CB8AC3E}">
        <p14:creationId xmlns:p14="http://schemas.microsoft.com/office/powerpoint/2010/main" val="3691565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PRACTICAL PROBLEMS WITH THE DIRECTIVES</a:t>
            </a:r>
            <a:br>
              <a:rPr lang="en-GB" dirty="0"/>
            </a:br>
            <a:endParaRPr lang="en-GB" dirty="0"/>
          </a:p>
        </p:txBody>
      </p:sp>
      <p:sp>
        <p:nvSpPr>
          <p:cNvPr id="3" name="Content Placeholder 2"/>
          <p:cNvSpPr>
            <a:spLocks noGrp="1"/>
          </p:cNvSpPr>
          <p:nvPr>
            <p:ph idx="1"/>
          </p:nvPr>
        </p:nvSpPr>
        <p:spPr/>
        <p:txBody>
          <a:bodyPr>
            <a:normAutofit/>
          </a:bodyPr>
          <a:lstStyle/>
          <a:p>
            <a:endParaRPr lang="en-GB" dirty="0"/>
          </a:p>
          <a:p>
            <a:pPr marL="0" indent="0">
              <a:buNone/>
            </a:pPr>
            <a:r>
              <a:rPr lang="en-GB" dirty="0"/>
              <a:t>Only applies where the issues falls “within the limits of the powers conferred by the Community” i.e. within  scope of EU law for example Article 56 TFEU- e.g. Regulation 883/2004/EC, or the Patients’ Rights Directive- 2011/24/EU </a:t>
            </a:r>
          </a:p>
          <a:p>
            <a:pPr marL="0" indent="0">
              <a:buNone/>
            </a:pPr>
            <a:r>
              <a:rPr lang="en-GB" dirty="0"/>
              <a:t>The Directives do not expressly ban multiple discrimination e.g. claim for both age and race discrimination.</a:t>
            </a:r>
          </a:p>
          <a:p>
            <a:pPr marL="0" indent="0">
              <a:buNone/>
            </a:pPr>
            <a:r>
              <a:rPr lang="en-GB" dirty="0"/>
              <a:t>Implementation has been criticised as being variable across jurisdictions</a:t>
            </a:r>
          </a:p>
          <a:p>
            <a:pPr marL="0" indent="0">
              <a:buNone/>
            </a:pPr>
            <a:r>
              <a:rPr lang="en-GB" dirty="0"/>
              <a:t>Absence of awareness of equality legislation/ failure to recognise/reluctance to report instances of discrimination/lack of data or e.g. measures to prevent this at national level.</a:t>
            </a:r>
          </a:p>
          <a:p>
            <a:endParaRPr lang="en-GB" dirty="0"/>
          </a:p>
        </p:txBody>
      </p:sp>
    </p:spTree>
    <p:extLst>
      <p:ext uri="{BB962C8B-B14F-4D97-AF65-F5344CB8AC3E}">
        <p14:creationId xmlns:p14="http://schemas.microsoft.com/office/powerpoint/2010/main" val="3850500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RECOGNITION OF DISABILITY DISCRIMINATION</a:t>
            </a:r>
          </a:p>
        </p:txBody>
      </p:sp>
      <p:sp>
        <p:nvSpPr>
          <p:cNvPr id="3" name="Content Placeholder 2"/>
          <p:cNvSpPr>
            <a:spLocks noGrp="1"/>
          </p:cNvSpPr>
          <p:nvPr>
            <p:ph idx="1"/>
          </p:nvPr>
        </p:nvSpPr>
        <p:spPr/>
        <p:txBody>
          <a:bodyPr/>
          <a:lstStyle/>
          <a:p>
            <a:r>
              <a:rPr lang="en-GB" dirty="0"/>
              <a:t>EU signatory to United Nations Convention on the Rights of Persons with Disabilities</a:t>
            </a:r>
          </a:p>
          <a:p>
            <a:endParaRPr lang="en-GB" dirty="0"/>
          </a:p>
          <a:p>
            <a:r>
              <a:rPr lang="en-GB" dirty="0"/>
              <a:t>But only general prohibition contained in the Employment Directive</a:t>
            </a:r>
          </a:p>
        </p:txBody>
      </p:sp>
    </p:spTree>
    <p:extLst>
      <p:ext uri="{BB962C8B-B14F-4D97-AF65-F5344CB8AC3E}">
        <p14:creationId xmlns:p14="http://schemas.microsoft.com/office/powerpoint/2010/main" val="21928550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EQUAL TREATMENT PROPOSAL</a:t>
            </a:r>
          </a:p>
        </p:txBody>
      </p:sp>
      <p:sp>
        <p:nvSpPr>
          <p:cNvPr id="3" name="Content Placeholder 2"/>
          <p:cNvSpPr>
            <a:spLocks noGrp="1"/>
          </p:cNvSpPr>
          <p:nvPr>
            <p:ph idx="1"/>
          </p:nvPr>
        </p:nvSpPr>
        <p:spPr/>
        <p:txBody>
          <a:bodyPr>
            <a:normAutofit fontScale="92500" lnSpcReduction="10000"/>
          </a:bodyPr>
          <a:lstStyle/>
          <a:p>
            <a:r>
              <a:rPr lang="en-GB" dirty="0"/>
              <a:t>Proposal for a Council Directive on implementing the principle of equal treatment between persons irrespective of religion or belief, disability, age or sexual orientation {SEC(2008) 2180} {SEC(2008) 2181}</a:t>
            </a:r>
          </a:p>
          <a:p>
            <a:pPr marL="0" indent="0">
              <a:buNone/>
            </a:pPr>
            <a:endParaRPr lang="en-GB" dirty="0"/>
          </a:p>
          <a:p>
            <a:r>
              <a:rPr lang="en-GB" dirty="0"/>
              <a:t>Stalled over time</a:t>
            </a:r>
          </a:p>
          <a:p>
            <a:r>
              <a:rPr lang="en-GB" dirty="0"/>
              <a:t>Some degree of commitment from Juncker and more recently Von der Leyen. (U. Von der Leyen, Political Guidelines, 16 July 2019)</a:t>
            </a:r>
          </a:p>
          <a:p>
            <a:r>
              <a:rPr lang="en-GB" dirty="0"/>
              <a:t>Calls for its adoption by European Parliament, Resolution of 21 January 2021 on the EU Strategy for Gender Equality, (2019/2169(INI)</a:t>
            </a:r>
          </a:p>
          <a:p>
            <a:r>
              <a:rPr lang="en-GB" dirty="0"/>
              <a:t>Support from European Agency for Fundamental Rights, (Fundamental Rights Report 2018, Chapters 1 and 3)</a:t>
            </a:r>
          </a:p>
        </p:txBody>
      </p:sp>
    </p:spTree>
    <p:extLst>
      <p:ext uri="{BB962C8B-B14F-4D97-AF65-F5344CB8AC3E}">
        <p14:creationId xmlns:p14="http://schemas.microsoft.com/office/powerpoint/2010/main" val="515688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EQUAL TREATMENT PROPOSAL II</a:t>
            </a:r>
          </a:p>
        </p:txBody>
      </p:sp>
      <p:sp>
        <p:nvSpPr>
          <p:cNvPr id="3" name="Content Placeholder 2"/>
          <p:cNvSpPr>
            <a:spLocks noGrp="1"/>
          </p:cNvSpPr>
          <p:nvPr>
            <p:ph idx="1"/>
          </p:nvPr>
        </p:nvSpPr>
        <p:spPr/>
        <p:txBody>
          <a:bodyPr/>
          <a:lstStyle/>
          <a:p>
            <a:endParaRPr lang="en-GB" dirty="0"/>
          </a:p>
          <a:p>
            <a:r>
              <a:rPr lang="en-GB" dirty="0"/>
              <a:t>What might be </a:t>
            </a:r>
            <a:r>
              <a:rPr lang="en-GB" b="1" dirty="0"/>
              <a:t>excluded</a:t>
            </a:r>
            <a:r>
              <a:rPr lang="en-GB" dirty="0"/>
              <a:t>? </a:t>
            </a:r>
          </a:p>
          <a:p>
            <a:endParaRPr lang="en-GB" dirty="0"/>
          </a:p>
          <a:p>
            <a:r>
              <a:rPr lang="en-GB" dirty="0"/>
              <a:t>“Article 3(2)  </a:t>
            </a:r>
          </a:p>
          <a:p>
            <a:r>
              <a:rPr lang="en-GB" dirty="0"/>
              <a:t>This Directive is without prejudice to national laws on marital or family status and reproductive rights.”</a:t>
            </a:r>
          </a:p>
          <a:p>
            <a:endParaRPr lang="en-GB" dirty="0"/>
          </a:p>
          <a:p>
            <a:r>
              <a:rPr lang="en-GB" dirty="0"/>
              <a:t>Balance e.g. between  respecting conscience, religion  and belief and access to health care</a:t>
            </a:r>
          </a:p>
          <a:p>
            <a:endParaRPr lang="en-GB" dirty="0"/>
          </a:p>
          <a:p>
            <a:endParaRPr lang="en-GB" dirty="0"/>
          </a:p>
        </p:txBody>
      </p:sp>
    </p:spTree>
    <p:extLst>
      <p:ext uri="{BB962C8B-B14F-4D97-AF65-F5344CB8AC3E}">
        <p14:creationId xmlns:p14="http://schemas.microsoft.com/office/powerpoint/2010/main" val="1965187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OPTIONS FOR THE FUTURE: ECHR DEVELOPMENTS?</a:t>
            </a:r>
          </a:p>
        </p:txBody>
      </p:sp>
      <p:sp>
        <p:nvSpPr>
          <p:cNvPr id="3" name="Content Placeholder 2"/>
          <p:cNvSpPr>
            <a:spLocks noGrp="1"/>
          </p:cNvSpPr>
          <p:nvPr>
            <p:ph idx="1"/>
          </p:nvPr>
        </p:nvSpPr>
        <p:spPr/>
        <p:txBody>
          <a:bodyPr/>
          <a:lstStyle/>
          <a:p>
            <a:r>
              <a:rPr lang="en-GB" dirty="0"/>
              <a:t> Will the position at ECHR level change? </a:t>
            </a:r>
          </a:p>
          <a:p>
            <a:endParaRPr lang="en-GB" dirty="0"/>
          </a:p>
          <a:p>
            <a:r>
              <a:rPr lang="en-GB" dirty="0"/>
              <a:t>- Rights to receive services?</a:t>
            </a:r>
          </a:p>
          <a:p>
            <a:endParaRPr lang="en-GB" dirty="0"/>
          </a:p>
          <a:p>
            <a:r>
              <a:rPr lang="en-GB" dirty="0"/>
              <a:t>- Inconsistent application/denial of services…?</a:t>
            </a:r>
          </a:p>
          <a:p>
            <a:endParaRPr lang="en-GB" dirty="0"/>
          </a:p>
          <a:p>
            <a:r>
              <a:rPr lang="en-GB" dirty="0"/>
              <a:t>But ultimately the question of margin of appreciation?</a:t>
            </a:r>
          </a:p>
        </p:txBody>
      </p:sp>
    </p:spTree>
    <p:extLst>
      <p:ext uri="{BB962C8B-B14F-4D97-AF65-F5344CB8AC3E}">
        <p14:creationId xmlns:p14="http://schemas.microsoft.com/office/powerpoint/2010/main" val="2298117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MEAN BY “ACCESS TO HEALTHCARE”?</a:t>
            </a:r>
          </a:p>
        </p:txBody>
      </p:sp>
      <p:sp>
        <p:nvSpPr>
          <p:cNvPr id="3" name="Content Placeholder 2"/>
          <p:cNvSpPr>
            <a:spLocks noGrp="1"/>
          </p:cNvSpPr>
          <p:nvPr>
            <p:ph idx="1"/>
          </p:nvPr>
        </p:nvSpPr>
        <p:spPr/>
        <p:txBody>
          <a:bodyPr>
            <a:normAutofit lnSpcReduction="10000"/>
          </a:bodyPr>
          <a:lstStyle/>
          <a:p>
            <a:endParaRPr lang="en-GB" dirty="0"/>
          </a:p>
          <a:p>
            <a:r>
              <a:rPr lang="en-GB" dirty="0"/>
              <a:t>Walking into a doctors waiting room/ hospital emergency department?</a:t>
            </a:r>
          </a:p>
          <a:p>
            <a:r>
              <a:rPr lang="en-GB" dirty="0"/>
              <a:t>Being given an operation?</a:t>
            </a:r>
          </a:p>
          <a:p>
            <a:endParaRPr lang="en-GB" dirty="0"/>
          </a:p>
          <a:p>
            <a:r>
              <a:rPr lang="en-GB" dirty="0"/>
              <a:t>Artificial separation between “health” and “social” care?</a:t>
            </a:r>
          </a:p>
          <a:p>
            <a:endParaRPr lang="en-GB" dirty="0"/>
          </a:p>
          <a:p>
            <a:r>
              <a:rPr lang="en-GB" dirty="0"/>
              <a:t>Access to abortion ?</a:t>
            </a:r>
          </a:p>
          <a:p>
            <a:endParaRPr lang="en-GB" dirty="0"/>
          </a:p>
          <a:p>
            <a:r>
              <a:rPr lang="en-GB" dirty="0"/>
              <a:t>Access to “cosmetic” procedures?</a:t>
            </a:r>
          </a:p>
          <a:p>
            <a:endParaRPr lang="en-GB" dirty="0"/>
          </a:p>
          <a:p>
            <a:endParaRPr lang="en-GB" dirty="0"/>
          </a:p>
          <a:p>
            <a:endParaRPr lang="en-GB" dirty="0"/>
          </a:p>
          <a:p>
            <a:pPr marL="0" indent="0">
              <a:buNone/>
            </a:pPr>
            <a:endParaRPr lang="en-GB" dirty="0"/>
          </a:p>
        </p:txBody>
      </p:sp>
    </p:spTree>
    <p:extLst>
      <p:ext uri="{BB962C8B-B14F-4D97-AF65-F5344CB8AC3E}">
        <p14:creationId xmlns:p14="http://schemas.microsoft.com/office/powerpoint/2010/main" val="7984619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OPTIONS FOR THE FUTURE: WILL THE POSITION AT EU LEVEL CHANGE?</a:t>
            </a:r>
          </a:p>
        </p:txBody>
      </p:sp>
      <p:sp>
        <p:nvSpPr>
          <p:cNvPr id="3" name="Content Placeholder 2"/>
          <p:cNvSpPr>
            <a:spLocks noGrp="1"/>
          </p:cNvSpPr>
          <p:nvPr>
            <p:ph idx="1"/>
          </p:nvPr>
        </p:nvSpPr>
        <p:spPr/>
        <p:txBody>
          <a:bodyPr/>
          <a:lstStyle/>
          <a:p>
            <a:endParaRPr lang="en-GB" dirty="0"/>
          </a:p>
          <a:p>
            <a:r>
              <a:rPr lang="en-GB" dirty="0"/>
              <a:t>Scope of Article 35 is limited in practice</a:t>
            </a:r>
          </a:p>
          <a:p>
            <a:endParaRPr lang="en-GB" dirty="0"/>
          </a:p>
          <a:p>
            <a:r>
              <a:rPr lang="en-GB" dirty="0"/>
              <a:t>The determination of health care provision itself is a matter for member states</a:t>
            </a:r>
          </a:p>
          <a:p>
            <a:r>
              <a:rPr lang="en-GB" dirty="0"/>
              <a:t>EU has competence only  in specific areas re reciprocal health care/freedom of movement</a:t>
            </a:r>
          </a:p>
          <a:p>
            <a:r>
              <a:rPr lang="en-GB" dirty="0"/>
              <a:t>(d) Equal treatment Directive- may be revived- but limitations?</a:t>
            </a:r>
          </a:p>
          <a:p>
            <a:endParaRPr lang="en-GB" dirty="0"/>
          </a:p>
        </p:txBody>
      </p:sp>
    </p:spTree>
    <p:extLst>
      <p:ext uri="{BB962C8B-B14F-4D97-AF65-F5344CB8AC3E}">
        <p14:creationId xmlns:p14="http://schemas.microsoft.com/office/powerpoint/2010/main" val="235151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CONCLUDING THOUGHTS</a:t>
            </a:r>
          </a:p>
        </p:txBody>
      </p:sp>
      <p:sp>
        <p:nvSpPr>
          <p:cNvPr id="3" name="Content Placeholder 2"/>
          <p:cNvSpPr>
            <a:spLocks noGrp="1"/>
          </p:cNvSpPr>
          <p:nvPr>
            <p:ph idx="1"/>
          </p:nvPr>
        </p:nvSpPr>
        <p:spPr/>
        <p:txBody>
          <a:bodyPr/>
          <a:lstStyle/>
          <a:p>
            <a:r>
              <a:rPr lang="en-GB" dirty="0"/>
              <a:t>“Anti-discrimination law is a governance tool that can change the lives of some persons, in some situations, and in some parts of Europe; but does it actually reduce discriminatory behaviour overall, and does it – more generally – produce greater social justice”? </a:t>
            </a:r>
          </a:p>
          <a:p>
            <a:endParaRPr lang="en-GB" dirty="0"/>
          </a:p>
          <a:p>
            <a:r>
              <a:rPr lang="en-GB" dirty="0"/>
              <a:t>Per Bruno De Witte “The Limits of a Transformative Change in European Equality Law” in Uladzislau Belavusau and Kristin Henrard (eds)</a:t>
            </a:r>
            <a:r>
              <a:rPr lang="en-GB" i="1" dirty="0"/>
              <a:t>EU Anti-Discrimination Law Beyond Gender </a:t>
            </a:r>
            <a:r>
              <a:rPr lang="en-GB" dirty="0"/>
              <a:t>(2019: Hart).</a:t>
            </a:r>
          </a:p>
        </p:txBody>
      </p:sp>
    </p:spTree>
    <p:extLst>
      <p:ext uri="{BB962C8B-B14F-4D97-AF65-F5344CB8AC3E}">
        <p14:creationId xmlns:p14="http://schemas.microsoft.com/office/powerpoint/2010/main" val="20968694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CONCLUDING THOUGHTS II</a:t>
            </a:r>
          </a:p>
        </p:txBody>
      </p:sp>
      <p:sp>
        <p:nvSpPr>
          <p:cNvPr id="3" name="Content Placeholder 2"/>
          <p:cNvSpPr>
            <a:spLocks noGrp="1"/>
          </p:cNvSpPr>
          <p:nvPr>
            <p:ph idx="1"/>
          </p:nvPr>
        </p:nvSpPr>
        <p:spPr/>
        <p:txBody>
          <a:bodyPr>
            <a:normAutofit fontScale="92500" lnSpcReduction="10000"/>
          </a:bodyPr>
          <a:lstStyle/>
          <a:p>
            <a:pPr marL="0" indent="0">
              <a:buNone/>
            </a:pPr>
            <a:endParaRPr lang="en-GB" b="1" dirty="0"/>
          </a:p>
          <a:p>
            <a:r>
              <a:rPr lang="en-GB" b="1" dirty="0"/>
              <a:t>Even with new legislation - law only goes so far:</a:t>
            </a:r>
          </a:p>
          <a:p>
            <a:endParaRPr lang="en-GB" b="1" dirty="0"/>
          </a:p>
          <a:p>
            <a:r>
              <a:rPr lang="en-GB" b="1" dirty="0"/>
              <a:t>Need for :</a:t>
            </a:r>
          </a:p>
          <a:p>
            <a:r>
              <a:rPr lang="en-GB" dirty="0"/>
              <a:t>Awareness- will and resources to raise awareness</a:t>
            </a:r>
          </a:p>
          <a:p>
            <a:r>
              <a:rPr lang="en-GB" dirty="0"/>
              <a:t>Education- will and resources to undertake this.</a:t>
            </a:r>
          </a:p>
          <a:p>
            <a:r>
              <a:rPr lang="en-GB" dirty="0"/>
              <a:t>Effective  national implementations- will and  resources</a:t>
            </a:r>
          </a:p>
          <a:p>
            <a:r>
              <a:rPr lang="en-GB" dirty="0"/>
              <a:t>Resources to bring legal challenge, </a:t>
            </a:r>
          </a:p>
          <a:p>
            <a:r>
              <a:rPr lang="en-GB" dirty="0"/>
              <a:t>Strong enforcing bodies at national level- independence and ..err resources</a:t>
            </a:r>
          </a:p>
        </p:txBody>
      </p:sp>
    </p:spTree>
    <p:extLst>
      <p:ext uri="{BB962C8B-B14F-4D97-AF65-F5344CB8AC3E}">
        <p14:creationId xmlns:p14="http://schemas.microsoft.com/office/powerpoint/2010/main" val="19236424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SOME CONCLUDING THOUGHTS III</a:t>
            </a:r>
          </a:p>
        </p:txBody>
      </p:sp>
      <p:sp>
        <p:nvSpPr>
          <p:cNvPr id="3" name="Content Placeholder 2"/>
          <p:cNvSpPr>
            <a:spLocks noGrp="1"/>
          </p:cNvSpPr>
          <p:nvPr>
            <p:ph idx="1"/>
          </p:nvPr>
        </p:nvSpPr>
        <p:spPr/>
        <p:txBody>
          <a:bodyPr/>
          <a:lstStyle/>
          <a:p>
            <a:r>
              <a:rPr lang="en-GB" dirty="0"/>
              <a:t>The lack of absolute nature of  many fundamental rights</a:t>
            </a:r>
          </a:p>
          <a:p>
            <a:endParaRPr lang="en-GB" dirty="0"/>
          </a:p>
          <a:p>
            <a:r>
              <a:rPr lang="en-GB" dirty="0"/>
              <a:t>The challenge of competing rights- health care as a matter of “need”</a:t>
            </a:r>
          </a:p>
          <a:p>
            <a:endParaRPr lang="en-GB" dirty="0"/>
          </a:p>
          <a:p>
            <a:r>
              <a:rPr lang="en-GB" dirty="0"/>
              <a:t>Resource allocation models such as QUALYS do not easily  sit  alongside human rights models</a:t>
            </a:r>
          </a:p>
          <a:p>
            <a:endParaRPr lang="en-GB" dirty="0"/>
          </a:p>
          <a:p>
            <a:r>
              <a:rPr lang="en-GB" dirty="0"/>
              <a:t>An “equality” based approach- race to the top or race to the bottom?</a:t>
            </a:r>
          </a:p>
        </p:txBody>
      </p:sp>
    </p:spTree>
    <p:extLst>
      <p:ext uri="{BB962C8B-B14F-4D97-AF65-F5344CB8AC3E}">
        <p14:creationId xmlns:p14="http://schemas.microsoft.com/office/powerpoint/2010/main" val="38076307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69355" y="2530442"/>
            <a:ext cx="8825658" cy="2677648"/>
          </a:xfrm>
        </p:spPr>
        <p:txBody>
          <a:bodyPr/>
          <a:lstStyle/>
          <a:p>
            <a:r>
              <a:rPr lang="en-GB" dirty="0"/>
              <a:t>Thank you for your attention </a:t>
            </a:r>
            <a:br>
              <a:rPr lang="en-GB" dirty="0"/>
            </a:br>
            <a:br>
              <a:rPr lang="en-GB" dirty="0"/>
            </a:br>
            <a:r>
              <a:rPr lang="en-GB" sz="4400" dirty="0"/>
              <a:t>ACCESS TO HEALTHCARE SERVICES AND INEQUALITIES</a:t>
            </a:r>
            <a:endParaRPr lang="en-GB" dirty="0"/>
          </a:p>
        </p:txBody>
      </p:sp>
      <p:sp>
        <p:nvSpPr>
          <p:cNvPr id="3" name="Subtitle 2"/>
          <p:cNvSpPr>
            <a:spLocks noGrp="1"/>
          </p:cNvSpPr>
          <p:nvPr>
            <p:ph type="subTitle" idx="1"/>
          </p:nvPr>
        </p:nvSpPr>
        <p:spPr>
          <a:xfrm>
            <a:off x="1107330" y="5367930"/>
            <a:ext cx="8825658" cy="861420"/>
          </a:xfrm>
        </p:spPr>
        <p:txBody>
          <a:bodyPr/>
          <a:lstStyle/>
          <a:p>
            <a:r>
              <a:rPr lang="en-GB" dirty="0"/>
              <a:t>THE STATE OF PLAY</a:t>
            </a:r>
          </a:p>
        </p:txBody>
      </p:sp>
    </p:spTree>
    <p:extLst>
      <p:ext uri="{BB962C8B-B14F-4D97-AF65-F5344CB8AC3E}">
        <p14:creationId xmlns:p14="http://schemas.microsoft.com/office/powerpoint/2010/main" val="2036540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IMPACT(S) OF DISCRIMINATION  IN HEALTHCARE</a:t>
            </a:r>
          </a:p>
        </p:txBody>
      </p:sp>
      <p:sp>
        <p:nvSpPr>
          <p:cNvPr id="3" name="Content Placeholder 2"/>
          <p:cNvSpPr>
            <a:spLocks noGrp="1"/>
          </p:cNvSpPr>
          <p:nvPr>
            <p:ph idx="1"/>
          </p:nvPr>
        </p:nvSpPr>
        <p:spPr/>
        <p:txBody>
          <a:bodyPr>
            <a:normAutofit fontScale="62500" lnSpcReduction="20000"/>
          </a:bodyPr>
          <a:lstStyle/>
          <a:p>
            <a:endParaRPr lang="en-GB" sz="2600" dirty="0"/>
          </a:p>
          <a:p>
            <a:r>
              <a:rPr lang="en-GB" sz="2600" dirty="0"/>
              <a:t>Has been suggested there is a “</a:t>
            </a:r>
            <a:r>
              <a:rPr lang="en-GB" sz="2600" b="1" dirty="0"/>
              <a:t>double negative effect</a:t>
            </a:r>
            <a:r>
              <a:rPr lang="en-GB" sz="2600" dirty="0"/>
              <a:t>”- </a:t>
            </a:r>
          </a:p>
          <a:p>
            <a:r>
              <a:rPr lang="en-GB" sz="2600" dirty="0"/>
              <a:t>(a) Stops equal access to needed heath care</a:t>
            </a:r>
          </a:p>
          <a:p>
            <a:r>
              <a:rPr lang="en-GB" sz="2600" dirty="0"/>
              <a:t>(b) Results in diminished  trust and confidence in health care systems/providers – may mean individuals are deterred from seeking treatment- leading to longer term worse outcomes in healthcare with consequent higher costs e.g. when they do present for treatment</a:t>
            </a:r>
          </a:p>
          <a:p>
            <a:endParaRPr lang="en-GB" sz="2600" dirty="0"/>
          </a:p>
          <a:p>
            <a:r>
              <a:rPr lang="en-GB" sz="2600" dirty="0"/>
              <a:t>E.g. further Hanssens LGM, Detollenaere JDJ, Van Pottelberge A, Baert S, Willems SJT. Perceived discrimination in primary healthcare in Europe: evidence from the cross-sectional QUALICOPC study. Health Soc Care Community. 2017;25: 641–51: . Rechel B, Mladovski P, Ingleby D, Mackenbach JP, McKee M. Migration and health in an increasingly diverse Europe. Lancet. 2013;381:1235–45</a:t>
            </a:r>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3300090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INEQUALITIES IN ACCESS TO HEALTHCARE SERVICES</a:t>
            </a:r>
          </a:p>
        </p:txBody>
      </p:sp>
      <p:sp>
        <p:nvSpPr>
          <p:cNvPr id="3" name="Content Placeholder 2"/>
          <p:cNvSpPr>
            <a:spLocks noGrp="1"/>
          </p:cNvSpPr>
          <p:nvPr>
            <p:ph idx="1"/>
          </p:nvPr>
        </p:nvSpPr>
        <p:spPr/>
        <p:txBody>
          <a:bodyPr>
            <a:normAutofit lnSpcReduction="10000"/>
          </a:bodyPr>
          <a:lstStyle/>
          <a:p>
            <a:endParaRPr lang="en-GB" dirty="0"/>
          </a:p>
          <a:p>
            <a:r>
              <a:rPr lang="en-GB" dirty="0"/>
              <a:t>Is inequality “priced in” to allocation of health services?</a:t>
            </a:r>
          </a:p>
          <a:p>
            <a:endParaRPr lang="en-GB" dirty="0"/>
          </a:p>
          <a:p>
            <a:r>
              <a:rPr lang="en-GB" dirty="0"/>
              <a:t>- resource allocation on basis of “need”?</a:t>
            </a:r>
          </a:p>
          <a:p>
            <a:endParaRPr lang="en-GB" dirty="0"/>
          </a:p>
          <a:p>
            <a:r>
              <a:rPr lang="en-GB" dirty="0"/>
              <a:t>- resource allocation and “QUALYS”- quality adjusted life years</a:t>
            </a:r>
          </a:p>
          <a:p>
            <a:endParaRPr lang="en-GB" dirty="0"/>
          </a:p>
          <a:p>
            <a:r>
              <a:rPr lang="en-GB" dirty="0"/>
              <a:t>Inequalities between access to healthcare services</a:t>
            </a:r>
            <a:r>
              <a:rPr lang="en-GB" b="1" dirty="0"/>
              <a:t> within </a:t>
            </a:r>
            <a:r>
              <a:rPr lang="en-GB" dirty="0"/>
              <a:t>jurisdictions- </a:t>
            </a:r>
            <a:r>
              <a:rPr lang="en-GB" b="1" dirty="0"/>
              <a:t>between</a:t>
            </a:r>
            <a:r>
              <a:rPr lang="en-GB" dirty="0"/>
              <a:t> jurisdictions or </a:t>
            </a:r>
            <a:r>
              <a:rPr lang="en-GB" b="1" dirty="0"/>
              <a:t>both</a:t>
            </a:r>
            <a:r>
              <a:rPr lang="en-GB" dirty="0"/>
              <a:t>?</a:t>
            </a:r>
          </a:p>
        </p:txBody>
      </p:sp>
    </p:spTree>
    <p:extLst>
      <p:ext uri="{BB962C8B-B14F-4D97-AF65-F5344CB8AC3E}">
        <p14:creationId xmlns:p14="http://schemas.microsoft.com/office/powerpoint/2010/main" val="2199043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a:t>ACCESS TO HEALTHCARE BE SEEN AS  A MATTER OF FUNDAMENTAL RIGHTS</a:t>
            </a:r>
          </a:p>
        </p:txBody>
      </p:sp>
      <p:sp>
        <p:nvSpPr>
          <p:cNvPr id="3" name="Content Placeholder 2"/>
          <p:cNvSpPr>
            <a:spLocks noGrp="1"/>
          </p:cNvSpPr>
          <p:nvPr>
            <p:ph idx="1"/>
          </p:nvPr>
        </p:nvSpPr>
        <p:spPr/>
        <p:txBody>
          <a:bodyPr>
            <a:normAutofit fontScale="85000" lnSpcReduction="20000"/>
          </a:bodyPr>
          <a:lstStyle/>
          <a:p>
            <a:r>
              <a:rPr lang="en-GB" dirty="0"/>
              <a:t>International Covenant on Economic Social and Cultural Rights</a:t>
            </a:r>
          </a:p>
          <a:p>
            <a:r>
              <a:rPr lang="en-GB" dirty="0"/>
              <a:t>Article 12</a:t>
            </a:r>
          </a:p>
          <a:p>
            <a:r>
              <a:rPr lang="en-GB" dirty="0"/>
              <a:t>1. The States Parties to the present Covenant recognize the right of everyone to the enjoyment of the highest attainable standard of physical and mental health.</a:t>
            </a:r>
          </a:p>
          <a:p>
            <a:r>
              <a:rPr lang="en-GB" dirty="0"/>
              <a:t>2. The steps to be taken by the States Parties to the present Covenant to achieve the full realization of this right shall include those necessary for:</a:t>
            </a:r>
          </a:p>
          <a:p>
            <a:r>
              <a:rPr lang="en-GB" dirty="0"/>
              <a:t>(a) The provision for the reduction of the stillbirth-rate and of infant mortality and for the healthy development of the child;</a:t>
            </a:r>
          </a:p>
          <a:p>
            <a:r>
              <a:rPr lang="en-GB" dirty="0"/>
              <a:t>(b) The improvement of all aspects of environmental and industrial hygiene;</a:t>
            </a:r>
          </a:p>
          <a:p>
            <a:r>
              <a:rPr lang="en-GB" dirty="0"/>
              <a:t>(c) The prevention, treatment and control of epidemic, endemic, occupational and other diseases;</a:t>
            </a:r>
          </a:p>
          <a:p>
            <a:r>
              <a:rPr lang="en-GB" dirty="0"/>
              <a:t>(d) The creation of conditions which would assure to all medical service and medical attention in the event of sickness.</a:t>
            </a:r>
          </a:p>
        </p:txBody>
      </p:sp>
    </p:spTree>
    <p:extLst>
      <p:ext uri="{BB962C8B-B14F-4D97-AF65-F5344CB8AC3E}">
        <p14:creationId xmlns:p14="http://schemas.microsoft.com/office/powerpoint/2010/main" val="2599440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a:t>CONVENTION ON THE ELIMINATION OF ALL FORMS OF DISCRIMINATION AGAINST WOMEN, NEW YORK, 18</a:t>
            </a:r>
            <a:r>
              <a:rPr lang="en-GB" sz="2800" b="1" baseline="30000" dirty="0"/>
              <a:t>TH</a:t>
            </a:r>
            <a:r>
              <a:rPr lang="en-GB" sz="2800" b="1" dirty="0"/>
              <a:t> DECEMBER 1979</a:t>
            </a:r>
          </a:p>
        </p:txBody>
      </p:sp>
      <p:sp>
        <p:nvSpPr>
          <p:cNvPr id="3" name="Content Placeholder 2"/>
          <p:cNvSpPr>
            <a:spLocks noGrp="1"/>
          </p:cNvSpPr>
          <p:nvPr>
            <p:ph idx="1"/>
          </p:nvPr>
        </p:nvSpPr>
        <p:spPr/>
        <p:txBody>
          <a:bodyPr>
            <a:normAutofit fontScale="92500" lnSpcReduction="10000"/>
          </a:bodyPr>
          <a:lstStyle/>
          <a:p>
            <a:r>
              <a:rPr lang="en-GB" dirty="0"/>
              <a:t>1. States Parties shall take all </a:t>
            </a:r>
            <a:r>
              <a:rPr lang="en-GB" b="1" dirty="0"/>
              <a:t>appropriate measures to eliminate discrimination against women in the field of health care </a:t>
            </a:r>
            <a:r>
              <a:rPr lang="en-GB" dirty="0"/>
              <a:t>in order to ensure, on a basis of equality of men and women, access to health care services, including those related to family planning.</a:t>
            </a:r>
          </a:p>
          <a:p>
            <a:r>
              <a:rPr lang="en-GB" dirty="0"/>
              <a:t>2. </a:t>
            </a:r>
            <a:r>
              <a:rPr lang="en-GB" b="1" dirty="0"/>
              <a:t>Notwithstanding the provisions of paragraph I of this article, States Parties shall ensure to women appropriate services in connection with pregnancy, </a:t>
            </a:r>
            <a:r>
              <a:rPr lang="en-GB" dirty="0"/>
              <a:t>confinement and the post-natal period, granting free services where necessary, as well as adequate nutrition during pregnancy and lactation. </a:t>
            </a:r>
          </a:p>
          <a:p>
            <a:r>
              <a:rPr lang="en-GB" dirty="0"/>
              <a:t>“However, it also recognizes that women’s biological health needs require differential treatment in order for them to enjoy the right to health on an equal footing with men, as a matter of substantive equality in practice.” per Alicia Ely Yamin “The Right to Health” in   </a:t>
            </a:r>
            <a:r>
              <a:rPr lang="en-GB" i="1" dirty="0"/>
              <a:t>Research handbook on economic, social and cultural rights as human rights</a:t>
            </a:r>
          </a:p>
          <a:p>
            <a:endParaRPr lang="en-GB" dirty="0"/>
          </a:p>
        </p:txBody>
      </p:sp>
    </p:spTree>
    <p:extLst>
      <p:ext uri="{BB962C8B-B14F-4D97-AF65-F5344CB8AC3E}">
        <p14:creationId xmlns:p14="http://schemas.microsoft.com/office/powerpoint/2010/main" val="1500136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UN CONVENTION ON THE RIGHTS OF PERSONS WITH DISABILITIES</a:t>
            </a:r>
          </a:p>
        </p:txBody>
      </p:sp>
      <p:sp>
        <p:nvSpPr>
          <p:cNvPr id="3" name="Content Placeholder 2"/>
          <p:cNvSpPr>
            <a:spLocks noGrp="1"/>
          </p:cNvSpPr>
          <p:nvPr>
            <p:ph idx="1"/>
          </p:nvPr>
        </p:nvSpPr>
        <p:spPr>
          <a:xfrm>
            <a:off x="666750" y="1859915"/>
            <a:ext cx="10515600" cy="4351338"/>
          </a:xfrm>
        </p:spPr>
        <p:txBody>
          <a:bodyPr>
            <a:normAutofit fontScale="92500" lnSpcReduction="10000"/>
          </a:bodyPr>
          <a:lstStyle/>
          <a:p>
            <a:endParaRPr lang="en-GB" dirty="0"/>
          </a:p>
          <a:p>
            <a:r>
              <a:rPr lang="en-GB" dirty="0"/>
              <a:t>Article 25 – Health</a:t>
            </a:r>
          </a:p>
          <a:p>
            <a:r>
              <a:rPr lang="en-GB" dirty="0"/>
              <a:t>  States Parties recognize that persons with disabilities have the </a:t>
            </a:r>
            <a:r>
              <a:rPr lang="en-GB" b="1" dirty="0"/>
              <a:t>right to the enjoyment of the highest attainable standard of health without discrimination on the basis of disability. States Parties shall take all appropriate measures to ensure access for persons with disabilities to health services that are gender-sensitive, including health-related rehabilitation. </a:t>
            </a:r>
            <a:r>
              <a:rPr lang="en-GB" dirty="0"/>
              <a:t>In particular, States Parties shall:</a:t>
            </a:r>
          </a:p>
          <a:p>
            <a:endParaRPr lang="en-GB" dirty="0"/>
          </a:p>
          <a:p>
            <a:r>
              <a:rPr lang="en-GB" dirty="0"/>
              <a:t>a) Provide persons with disabilities with the same range, quality and standard of free or affordable health care and programmes as provided to other persons, including in the area of sexual and reproductive health and population-based public health programmes;</a:t>
            </a:r>
          </a:p>
          <a:p>
            <a:endParaRPr lang="en-GB" dirty="0"/>
          </a:p>
          <a:p>
            <a:r>
              <a:rPr lang="en-GB" dirty="0"/>
              <a:t>b) Provide those health services needed by persons with disabilities specifically because of their disabilities, including early identification and intervention as appropriate, and services designed to minimize and prevent further disabilities, including among children and older persons;</a:t>
            </a:r>
          </a:p>
          <a:p>
            <a:endParaRPr lang="en-GB" dirty="0"/>
          </a:p>
        </p:txBody>
      </p:sp>
    </p:spTree>
    <p:extLst>
      <p:ext uri="{BB962C8B-B14F-4D97-AF65-F5344CB8AC3E}">
        <p14:creationId xmlns:p14="http://schemas.microsoft.com/office/powerpoint/2010/main" val="60136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dirty="0"/>
              <a:t>ARTICLE 25 OF THE UN CONVENTION ON THE RIGHTS OF PERSONS WITH DISABILITIES.</a:t>
            </a:r>
          </a:p>
        </p:txBody>
      </p:sp>
      <p:sp>
        <p:nvSpPr>
          <p:cNvPr id="3" name="Content Placeholder 2"/>
          <p:cNvSpPr>
            <a:spLocks noGrp="1"/>
          </p:cNvSpPr>
          <p:nvPr>
            <p:ph idx="1"/>
          </p:nvPr>
        </p:nvSpPr>
        <p:spPr/>
        <p:txBody>
          <a:bodyPr>
            <a:normAutofit fontScale="77500" lnSpcReduction="20000"/>
          </a:bodyPr>
          <a:lstStyle/>
          <a:p>
            <a:r>
              <a:rPr lang="en-GB" dirty="0"/>
              <a:t>c) Provide these health services as close as possible to people’s own communities, including in rural areas;</a:t>
            </a:r>
          </a:p>
          <a:p>
            <a:endParaRPr lang="en-GB" dirty="0"/>
          </a:p>
          <a:p>
            <a:r>
              <a:rPr lang="en-GB" dirty="0"/>
              <a:t>d) Require health professionals to provide care of the same quality to persons with disabilities as to others, including on the basis of free and informed consent by, inter alia, raising awareness of the human rights, dignity, autonomy and needs of persons with disabilities through training and the promulgation of ethical standards for public and private health care;</a:t>
            </a:r>
          </a:p>
          <a:p>
            <a:endParaRPr lang="en-GB" b="1" dirty="0"/>
          </a:p>
          <a:p>
            <a:r>
              <a:rPr lang="en-GB" b="1" dirty="0"/>
              <a:t>e) Prohibit discrimination against persons with disabilities in the provision of health insurance, and life insurance where such insurance is permitted by national law, which shall be provided in a fair and reasonable manner</a:t>
            </a:r>
            <a:r>
              <a:rPr lang="en-GB" dirty="0"/>
              <a:t>;</a:t>
            </a:r>
          </a:p>
          <a:p>
            <a:endParaRPr lang="en-GB" dirty="0"/>
          </a:p>
          <a:p>
            <a:r>
              <a:rPr lang="en-GB" b="1" dirty="0"/>
              <a:t>f) Prevent discriminatory denial of health care or health services or food and fluids on the basis of disability.</a:t>
            </a:r>
          </a:p>
        </p:txBody>
      </p:sp>
    </p:spTree>
    <p:extLst>
      <p:ext uri="{BB962C8B-B14F-4D97-AF65-F5344CB8AC3E}">
        <p14:creationId xmlns:p14="http://schemas.microsoft.com/office/powerpoint/2010/main" val="1845539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820D3E3E695243A18602BCD7DE657A" ma:contentTypeVersion="14" ma:contentTypeDescription="Create a new document." ma:contentTypeScope="" ma:versionID="ed14667e626d68e0449e43adb6ec3af0">
  <xsd:schema xmlns:xsd="http://www.w3.org/2001/XMLSchema" xmlns:xs="http://www.w3.org/2001/XMLSchema" xmlns:p="http://schemas.microsoft.com/office/2006/metadata/properties" xmlns:ns2="5dcaf206-b009-4658-99e1-4d638e44d8f5" xmlns:ns3="1fbf4851-1fe8-4378-a6d9-5967d98f316b" targetNamespace="http://schemas.microsoft.com/office/2006/metadata/properties" ma:root="true" ma:fieldsID="49ddc2d1be03f396d92afb23ef480a7e" ns2:_="" ns3:_="">
    <xsd:import namespace="5dcaf206-b009-4658-99e1-4d638e44d8f5"/>
    <xsd:import namespace="1fbf4851-1fe8-4378-a6d9-5967d98f316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UR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caf206-b009-4658-99e1-4d638e44d8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URL" ma:index="20" nillable="true" ma:displayName="URL"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fbf4851-1fe8-4378-a6d9-5967d98f316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URL xmlns="5dcaf206-b009-4658-99e1-4d638e44d8f5">
      <Url xsi:nil="true"/>
      <Description xsi:nil="true"/>
    </URL>
  </documentManagement>
</p:properties>
</file>

<file path=customXml/itemProps1.xml><?xml version="1.0" encoding="utf-8"?>
<ds:datastoreItem xmlns:ds="http://schemas.openxmlformats.org/officeDocument/2006/customXml" ds:itemID="{543614E4-0992-4BEE-A111-CE2F190DFA94}"/>
</file>

<file path=customXml/itemProps2.xml><?xml version="1.0" encoding="utf-8"?>
<ds:datastoreItem xmlns:ds="http://schemas.openxmlformats.org/officeDocument/2006/customXml" ds:itemID="{867085A2-AA2F-4D43-A347-F613E5755F62}"/>
</file>

<file path=customXml/itemProps3.xml><?xml version="1.0" encoding="utf-8"?>
<ds:datastoreItem xmlns:ds="http://schemas.openxmlformats.org/officeDocument/2006/customXml" ds:itemID="{0222BF83-3E4E-458B-A2AD-FFA76715E355}"/>
</file>

<file path=docProps/app.xml><?xml version="1.0" encoding="utf-8"?>
<Properties xmlns="http://schemas.openxmlformats.org/officeDocument/2006/extended-properties" xmlns:vt="http://schemas.openxmlformats.org/officeDocument/2006/docPropsVTypes">
  <Template>Ion Boardroom</Template>
  <TotalTime>2466</TotalTime>
  <Words>3248</Words>
  <Application>Microsoft Office PowerPoint</Application>
  <PresentationFormat>Widescreen</PresentationFormat>
  <Paragraphs>240</Paragraphs>
  <Slides>34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Century Gothic</vt:lpstr>
      <vt:lpstr>Wingdings 3</vt:lpstr>
      <vt:lpstr>Ion Boardroom</vt:lpstr>
      <vt:lpstr>ACCESS TO HEALTHCARE SERVICES AND INEQUALITIES</vt:lpstr>
      <vt:lpstr>WHAT IS “HEALTH” </vt:lpstr>
      <vt:lpstr>WHAT DO WE MEAN BY “ACCESS TO HEALTHCARE”?</vt:lpstr>
      <vt:lpstr>IMPACT(S) OF DISCRIMINATION  IN HEALTHCARE</vt:lpstr>
      <vt:lpstr>INEQUALITIES IN ACCESS TO HEALTHCARE SERVICES</vt:lpstr>
      <vt:lpstr>ACCESS TO HEALTHCARE BE SEEN AS  A MATTER OF FUNDAMENTAL RIGHTS</vt:lpstr>
      <vt:lpstr>CONVENTION ON THE ELIMINATION OF ALL FORMS OF DISCRIMINATION AGAINST WOMEN, NEW YORK, 18TH DECEMBER 1979</vt:lpstr>
      <vt:lpstr>UN CONVENTION ON THE RIGHTS OF PERSONS WITH DISABILITIES</vt:lpstr>
      <vt:lpstr>ARTICLE 25 OF THE UN CONVENTION ON THE RIGHTS OF PERSONS WITH DISABILITIES.</vt:lpstr>
      <vt:lpstr>AGE DISCRIMINATION AND ACCESS TO HEALTHCARE SERVICES</vt:lpstr>
      <vt:lpstr>CAN ACCESS TO HEALTHCARE BE SEEN AS  A MATTER OF FUNDAMENTAL RIGHTS?</vt:lpstr>
      <vt:lpstr>EUROPEAN CONVENTION OF HUMAN RIGHTS</vt:lpstr>
      <vt:lpstr>EUROPEAN CONVENTION ON HUMAN RIGHTS AND ACCESS TO HEALTHCARE</vt:lpstr>
      <vt:lpstr>HUMAN RIGHTS AND EMERGENCY CARE AND THE ECHR</vt:lpstr>
      <vt:lpstr>ARTICLE 13 EUROPEAN SOCIAL CHARTER , SIGNED 11TH DECEMBER 1953</vt:lpstr>
      <vt:lpstr>ARE HUMAN RIGHTS  AN EFFECTIVE TOOL FOR ADDRESSING ISSUES OF INEQUALITIES IN HEALTHCARE?</vt:lpstr>
      <vt:lpstr>  EU AND HEALTH LAW</vt:lpstr>
      <vt:lpstr>ARTICLE 35 OF THE CHARTER OF FUNDAMENTAL RIGHTS</vt:lpstr>
      <vt:lpstr>ARTICLE 35 AND ACCESS TO HEALTHCARE</vt:lpstr>
      <vt:lpstr>OTHER RELATED RIGHTS UNDER THE EU  CHARTER OF FUNDAMENTAL RIGHTS</vt:lpstr>
      <vt:lpstr>EU AND CROSS-BORDER  PROVISION OF HEALTHCARE</vt:lpstr>
      <vt:lpstr>APPLICATION OF EU EQUALITY LAW TO HEALTHCARE</vt:lpstr>
      <vt:lpstr>COUNCIL DIRECTIVE 2000/43/EC of 29th June 2000 implementing the principle of equal treatment between persons irrespective of racial or ethnic origin</vt:lpstr>
      <vt:lpstr>COUNCIL DIRECTIVE 2004/113/EC OF 13TH DECEMBER 2004 IMPLEMENTING THE PRINCIPLE OF EQUAL TREATMENT BETWEEN MEN AND WOMEN IN THE ACCESS TO AND SUPPLY OF GOODS AND SERVICES</vt:lpstr>
      <vt:lpstr>PRACTICAL PROBLEMS WITH THE DIRECTIVES </vt:lpstr>
      <vt:lpstr>RECOGNITION OF DISABILITY DISCRIMINATION</vt:lpstr>
      <vt:lpstr>EQUAL TREATMENT PROPOSAL</vt:lpstr>
      <vt:lpstr>EQUAL TREATMENT PROPOSAL II</vt:lpstr>
      <vt:lpstr>OPTIONS FOR THE FUTURE: ECHR DEVELOPMENTS?</vt:lpstr>
      <vt:lpstr>OPTIONS FOR THE FUTURE: WILL THE POSITION AT EU LEVEL CHANGE?</vt:lpstr>
      <vt:lpstr>SOME CONCLUDING THOUGHTS</vt:lpstr>
      <vt:lpstr>SOME CONCLUDING THOUGHTS II</vt:lpstr>
      <vt:lpstr>SOME CONCLUDING THOUGHTS III</vt:lpstr>
      <vt:lpstr>Thank you for your attention   ACCESS TO HEALTHCARE SERVICES AND INEQUALITIES</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DISCRIMINATION IN HEALTH CARE</dc:title>
  <dc:creator>Jean McHale (Birmingham Law School)</dc:creator>
  <cp:lastModifiedBy>Jone Elizondo Urrestarazu</cp:lastModifiedBy>
  <cp:revision>76</cp:revision>
  <dcterms:created xsi:type="dcterms:W3CDTF">2021-06-17T21:44:47Z</dcterms:created>
  <dcterms:modified xsi:type="dcterms:W3CDTF">2021-06-22T08:50:15Z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0x01010008820D3E3E695243A18602BCD7DE657A</vt:lpwstr>
  </property>
</Properties>
</file>