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charts/colors2.xml" ContentType="application/vnd.ms-office.chartcolorstyle+xml"/>
  <Override PartName="/ppt/diagrams/layout1.xml" ContentType="application/vnd.openxmlformats-officedocument.drawingml.diagramLayout+xml"/>
  <Override PartName="/ppt/charts/style2.xml" ContentType="application/vnd.ms-office.chartstyle+xml"/>
  <Override PartName="/ppt/charts/chart2.xml" ContentType="application/vnd.openxmlformats-officedocument.drawingml.chart+xml"/>
  <Override PartName="/ppt/theme/themeOverride1.xml" ContentType="application/vnd.openxmlformats-officedocument.themeOverride+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theme/theme3.xml" ContentType="application/vnd.openxmlformats-officedocument.them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
  </p:notesMasterIdLst>
  <p:handoutMasterIdLst>
    <p:handoutMasterId r:id="rId12"/>
  </p:handoutMasterIdLst>
  <p:sldIdLst>
    <p:sldId id="256" r:id="rId2"/>
    <p:sldId id="281" r:id="rId3"/>
    <p:sldId id="260" r:id="rId4"/>
    <p:sldId id="257" r:id="rId5"/>
    <p:sldId id="277" r:id="rId6"/>
    <p:sldId id="273" r:id="rId7"/>
    <p:sldId id="278" r:id="rId8"/>
    <p:sldId id="279" r:id="rId9"/>
    <p:sldId id="280" r:id="rId10"/>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69FDB68-F485-42EE-AF15-A1A9C11534A6}">
          <p14:sldIdLst>
            <p14:sldId id="256"/>
            <p14:sldId id="281"/>
            <p14:sldId id="260"/>
            <p14:sldId id="257"/>
            <p14:sldId id="277"/>
            <p14:sldId id="273"/>
            <p14:sldId id="278"/>
            <p14:sldId id="279"/>
            <p14:sldId id="280"/>
          </p14:sldIdLst>
        </p14:section>
        <p14:section name="Untitled Section" id="{68960DAB-7D80-4793-82C4-84BEE1BD326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1B"/>
    <a:srgbClr val="01509F"/>
    <a:srgbClr val="019CF9"/>
    <a:srgbClr val="E22E26"/>
    <a:srgbClr val="FEDE00"/>
    <a:srgbClr val="0B002A"/>
    <a:srgbClr val="F9DA01"/>
    <a:srgbClr val="FFDE00"/>
    <a:srgbClr val="2A2D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768"/>
  </p:normalViewPr>
  <p:slideViewPr>
    <p:cSldViewPr snapToGrid="0">
      <p:cViewPr varScale="1">
        <p:scale>
          <a:sx n="114" d="100"/>
          <a:sy n="114" d="100"/>
        </p:scale>
        <p:origin x="474"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19"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403319359639617E-2"/>
          <c:y val="0.10687461657654238"/>
          <c:w val="0.52771046945497901"/>
          <c:h val="0.85171198178540952"/>
        </c:manualLayout>
      </c:layout>
      <c:pieChart>
        <c:varyColors val="1"/>
        <c:ser>
          <c:idx val="0"/>
          <c:order val="0"/>
          <c:tx>
            <c:strRef>
              <c:f>topic!$B$43</c:f>
              <c:strCache>
                <c:ptCount val="1"/>
                <c:pt idx="0">
                  <c:v>2020</c:v>
                </c:pt>
              </c:strCache>
            </c:strRef>
          </c:tx>
          <c:spPr>
            <a:ln>
              <a:noFill/>
            </a:ln>
          </c:spPr>
          <c:dPt>
            <c:idx val="0"/>
            <c:bubble3D val="0"/>
            <c:spPr>
              <a:solidFill>
                <a:srgbClr val="FC4C3E"/>
              </a:solidFill>
              <a:ln w="19050">
                <a:noFill/>
              </a:ln>
              <a:effectLst/>
            </c:spPr>
            <c:extLst>
              <c:ext xmlns:c16="http://schemas.microsoft.com/office/drawing/2014/chart" uri="{C3380CC4-5D6E-409C-BE32-E72D297353CC}">
                <c16:uniqueId val="{00000001-C559-48B0-90A4-CA50A516606A}"/>
              </c:ext>
            </c:extLst>
          </c:dPt>
          <c:dPt>
            <c:idx val="1"/>
            <c:bubble3D val="0"/>
            <c:spPr>
              <a:solidFill>
                <a:srgbClr val="FFCD2F"/>
              </a:solidFill>
              <a:ln w="19050">
                <a:noFill/>
              </a:ln>
              <a:effectLst/>
            </c:spPr>
            <c:extLst>
              <c:ext xmlns:c16="http://schemas.microsoft.com/office/drawing/2014/chart" uri="{C3380CC4-5D6E-409C-BE32-E72D297353CC}">
                <c16:uniqueId val="{00000003-C559-48B0-90A4-CA50A516606A}"/>
              </c:ext>
            </c:extLst>
          </c:dPt>
          <c:dPt>
            <c:idx val="2"/>
            <c:bubble3D val="0"/>
            <c:spPr>
              <a:solidFill>
                <a:srgbClr val="92D050"/>
              </a:solidFill>
              <a:ln w="19050">
                <a:noFill/>
              </a:ln>
              <a:effectLst/>
            </c:spPr>
            <c:extLst>
              <c:ext xmlns:c16="http://schemas.microsoft.com/office/drawing/2014/chart" uri="{C3380CC4-5D6E-409C-BE32-E72D297353CC}">
                <c16:uniqueId val="{00000005-C559-48B0-90A4-CA50A516606A}"/>
              </c:ext>
            </c:extLst>
          </c:dPt>
          <c:dPt>
            <c:idx val="3"/>
            <c:bubble3D val="0"/>
            <c:spPr>
              <a:solidFill>
                <a:srgbClr val="00B0F0"/>
              </a:solidFill>
              <a:ln w="19050">
                <a:noFill/>
              </a:ln>
              <a:effectLst/>
            </c:spPr>
            <c:extLst>
              <c:ext xmlns:c16="http://schemas.microsoft.com/office/drawing/2014/chart" uri="{C3380CC4-5D6E-409C-BE32-E72D297353CC}">
                <c16:uniqueId val="{00000007-C559-48B0-90A4-CA50A516606A}"/>
              </c:ext>
            </c:extLst>
          </c:dPt>
          <c:dPt>
            <c:idx val="4"/>
            <c:bubble3D val="0"/>
            <c:spPr>
              <a:solidFill>
                <a:srgbClr val="9966FF"/>
              </a:solidFill>
              <a:ln w="19050">
                <a:noFill/>
              </a:ln>
              <a:effectLst/>
            </c:spPr>
            <c:extLst>
              <c:ext xmlns:c16="http://schemas.microsoft.com/office/drawing/2014/chart" uri="{C3380CC4-5D6E-409C-BE32-E72D297353CC}">
                <c16:uniqueId val="{00000009-C559-48B0-90A4-CA50A516606A}"/>
              </c:ext>
            </c:extLst>
          </c:dPt>
          <c:dPt>
            <c:idx val="5"/>
            <c:bubble3D val="0"/>
            <c:spPr>
              <a:solidFill>
                <a:srgbClr val="F47A0C"/>
              </a:solidFill>
              <a:ln w="19050">
                <a:noFill/>
              </a:ln>
              <a:effectLst/>
            </c:spPr>
            <c:extLst>
              <c:ext xmlns:c16="http://schemas.microsoft.com/office/drawing/2014/chart" uri="{C3380CC4-5D6E-409C-BE32-E72D297353CC}">
                <c16:uniqueId val="{0000000B-C559-48B0-90A4-CA50A516606A}"/>
              </c:ext>
            </c:extLst>
          </c:dPt>
          <c:dPt>
            <c:idx val="6"/>
            <c:bubble3D val="0"/>
            <c:spPr>
              <a:solidFill>
                <a:srgbClr val="00B050"/>
              </a:solidFill>
              <a:ln w="19050">
                <a:noFill/>
              </a:ln>
              <a:effectLst/>
            </c:spPr>
            <c:extLst>
              <c:ext xmlns:c16="http://schemas.microsoft.com/office/drawing/2014/chart" uri="{C3380CC4-5D6E-409C-BE32-E72D297353CC}">
                <c16:uniqueId val="{0000000D-C559-48B0-90A4-CA50A516606A}"/>
              </c:ext>
            </c:extLst>
          </c:dPt>
          <c:dPt>
            <c:idx val="7"/>
            <c:bubble3D val="0"/>
            <c:spPr>
              <a:solidFill>
                <a:srgbClr val="0070C0"/>
              </a:solidFill>
              <a:ln w="19050">
                <a:noFill/>
              </a:ln>
              <a:effectLst/>
            </c:spPr>
            <c:extLst>
              <c:ext xmlns:c16="http://schemas.microsoft.com/office/drawing/2014/chart" uri="{C3380CC4-5D6E-409C-BE32-E72D297353CC}">
                <c16:uniqueId val="{0000000F-C559-48B0-90A4-CA50A516606A}"/>
              </c:ext>
            </c:extLst>
          </c:dPt>
          <c:dPt>
            <c:idx val="8"/>
            <c:bubble3D val="0"/>
            <c:spPr>
              <a:solidFill>
                <a:srgbClr val="FF6699"/>
              </a:solidFill>
              <a:ln w="19050">
                <a:noFill/>
              </a:ln>
              <a:effectLst/>
            </c:spPr>
            <c:extLst>
              <c:ext xmlns:c16="http://schemas.microsoft.com/office/drawing/2014/chart" uri="{C3380CC4-5D6E-409C-BE32-E72D297353CC}">
                <c16:uniqueId val="{00000011-C559-48B0-90A4-CA50A516606A}"/>
              </c:ext>
            </c:extLst>
          </c:dPt>
          <c:dPt>
            <c:idx val="9"/>
            <c:bubble3D val="0"/>
            <c:spPr>
              <a:solidFill>
                <a:srgbClr val="C00000"/>
              </a:solidFill>
              <a:ln w="19050">
                <a:noFill/>
              </a:ln>
              <a:effectLst/>
            </c:spPr>
            <c:extLst>
              <c:ext xmlns:c16="http://schemas.microsoft.com/office/drawing/2014/chart" uri="{C3380CC4-5D6E-409C-BE32-E72D297353CC}">
                <c16:uniqueId val="{00000013-C559-48B0-90A4-CA50A516606A}"/>
              </c:ext>
            </c:extLst>
          </c:dPt>
          <c:dPt>
            <c:idx val="10"/>
            <c:bubble3D val="0"/>
            <c:spPr>
              <a:solidFill>
                <a:srgbClr val="00CC99"/>
              </a:solidFill>
              <a:ln w="19050">
                <a:noFill/>
              </a:ln>
              <a:effectLst/>
            </c:spPr>
            <c:extLst>
              <c:ext xmlns:c16="http://schemas.microsoft.com/office/drawing/2014/chart" uri="{C3380CC4-5D6E-409C-BE32-E72D297353CC}">
                <c16:uniqueId val="{00000015-C559-48B0-90A4-CA50A516606A}"/>
              </c:ext>
            </c:extLst>
          </c:dPt>
          <c:dPt>
            <c:idx val="11"/>
            <c:bubble3D val="0"/>
            <c:spPr>
              <a:solidFill>
                <a:srgbClr val="5F5F5F"/>
              </a:solidFill>
              <a:ln w="19050">
                <a:noFill/>
              </a:ln>
              <a:effectLst/>
            </c:spPr>
            <c:extLst>
              <c:ext xmlns:c16="http://schemas.microsoft.com/office/drawing/2014/chart" uri="{C3380CC4-5D6E-409C-BE32-E72D297353CC}">
                <c16:uniqueId val="{00000017-C559-48B0-90A4-CA50A516606A}"/>
              </c:ext>
            </c:extLst>
          </c:dPt>
          <c:dPt>
            <c:idx val="12"/>
            <c:bubble3D val="0"/>
            <c:spPr>
              <a:solidFill>
                <a:srgbClr val="FFCC66"/>
              </a:solidFill>
              <a:ln w="19050">
                <a:noFill/>
              </a:ln>
              <a:effectLst/>
            </c:spPr>
            <c:extLst>
              <c:ext xmlns:c16="http://schemas.microsoft.com/office/drawing/2014/chart" uri="{C3380CC4-5D6E-409C-BE32-E72D297353CC}">
                <c16:uniqueId val="{00000019-C559-48B0-90A4-CA50A516606A}"/>
              </c:ext>
            </c:extLst>
          </c:dPt>
          <c:dPt>
            <c:idx val="13"/>
            <c:bubble3D val="0"/>
            <c:spPr>
              <a:solidFill>
                <a:srgbClr val="CC9900"/>
              </a:solidFill>
              <a:ln w="19050">
                <a:noFill/>
              </a:ln>
              <a:effectLst/>
            </c:spPr>
            <c:extLst>
              <c:ext xmlns:c16="http://schemas.microsoft.com/office/drawing/2014/chart" uri="{C3380CC4-5D6E-409C-BE32-E72D297353CC}">
                <c16:uniqueId val="{0000001B-C559-48B0-90A4-CA50A516606A}"/>
              </c:ext>
            </c:extLst>
          </c:dPt>
          <c:dPt>
            <c:idx val="14"/>
            <c:bubble3D val="0"/>
            <c:spPr>
              <a:solidFill>
                <a:schemeClr val="accent6">
                  <a:lumMod val="60000"/>
                  <a:lumOff val="40000"/>
                  <a:tint val="100000"/>
                  <a:shade val="100000"/>
                  <a:satMod val="100000"/>
                </a:schemeClr>
              </a:solidFill>
              <a:ln w="19050">
                <a:noFill/>
              </a:ln>
              <a:effectLst/>
            </c:spPr>
            <c:extLst>
              <c:ext xmlns:c16="http://schemas.microsoft.com/office/drawing/2014/chart" uri="{C3380CC4-5D6E-409C-BE32-E72D297353CC}">
                <c16:uniqueId val="{0000001D-C559-48B0-90A4-CA50A516606A}"/>
              </c:ext>
            </c:extLst>
          </c:dPt>
          <c:dPt>
            <c:idx val="15"/>
            <c:bubble3D val="0"/>
            <c:spPr>
              <a:solidFill>
                <a:schemeClr val="accent2">
                  <a:lumMod val="50000"/>
                  <a:tint val="100000"/>
                  <a:shade val="100000"/>
                  <a:satMod val="100000"/>
                </a:schemeClr>
              </a:solidFill>
              <a:ln w="19050">
                <a:noFill/>
              </a:ln>
              <a:effectLst/>
            </c:spPr>
            <c:extLst>
              <c:ext xmlns:c16="http://schemas.microsoft.com/office/drawing/2014/chart" uri="{C3380CC4-5D6E-409C-BE32-E72D297353CC}">
                <c16:uniqueId val="{0000001F-C559-48B0-90A4-CA50A516606A}"/>
              </c:ext>
            </c:extLst>
          </c:dPt>
          <c:dLbls>
            <c:spPr>
              <a:noFill/>
              <a:ln>
                <a:noFill/>
              </a:ln>
              <a:effectLst/>
            </c:spPr>
            <c:txPr>
              <a:bodyPr rot="0" spcFirstLastPara="1" vertOverflow="ellipsis" vert="horz" wrap="square" anchor="ctr" anchorCtr="1"/>
              <a:lstStyle/>
              <a:p>
                <a:pPr>
                  <a:defRPr sz="1050" b="1" i="0" u="none" strike="noStrike" kern="1200" baseline="0">
                    <a:solidFill>
                      <a:srgbClr val="004F9F"/>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topic!$A$44:$A$59</c:f>
              <c:strCache>
                <c:ptCount val="16"/>
                <c:pt idx="0">
                  <c:v>Social security</c:v>
                </c:pt>
                <c:pt idx="1">
                  <c:v>Residence</c:v>
                </c:pt>
                <c:pt idx="2">
                  <c:v>Entry procedures</c:v>
                </c:pt>
                <c:pt idx="3">
                  <c:v>Taxes</c:v>
                </c:pt>
                <c:pt idx="4">
                  <c:v>Work</c:v>
                </c:pt>
                <c:pt idx="5">
                  <c:v>Motor-vehicles</c:v>
                </c:pt>
                <c:pt idx="6">
                  <c:v>Other consumer issues</c:v>
                </c:pt>
                <c:pt idx="7">
                  <c:v>Family rights and issues (other than right of residence)</c:v>
                </c:pt>
                <c:pt idx="8">
                  <c:v>Goods (other than motor vehicles)</c:v>
                </c:pt>
                <c:pt idx="9">
                  <c:v>Judicial rights in the EU</c:v>
                </c:pt>
                <c:pt idx="10">
                  <c:v>Financial services</c:v>
                </c:pt>
                <c:pt idx="11">
                  <c:v>Other fundamental rights in the EU (incl. Charter)</c:v>
                </c:pt>
                <c:pt idx="12">
                  <c:v>Studies and training</c:v>
                </c:pt>
                <c:pt idx="13">
                  <c:v>Welfare benefits (non contributory)</c:v>
                </c:pt>
                <c:pt idx="14">
                  <c:v>Access to documents</c:v>
                </c:pt>
                <c:pt idx="15">
                  <c:v>Political rights of EU citizens</c:v>
                </c:pt>
              </c:strCache>
            </c:strRef>
          </c:cat>
          <c:val>
            <c:numRef>
              <c:f>topic!$B$44:$B$59</c:f>
              <c:numCache>
                <c:formatCode>General</c:formatCode>
                <c:ptCount val="16"/>
                <c:pt idx="0">
                  <c:v>5529</c:v>
                </c:pt>
                <c:pt idx="1">
                  <c:v>4845</c:v>
                </c:pt>
                <c:pt idx="2">
                  <c:v>3187</c:v>
                </c:pt>
                <c:pt idx="3">
                  <c:v>1941</c:v>
                </c:pt>
                <c:pt idx="4">
                  <c:v>1719</c:v>
                </c:pt>
                <c:pt idx="5">
                  <c:v>1711</c:v>
                </c:pt>
                <c:pt idx="6">
                  <c:v>1662</c:v>
                </c:pt>
                <c:pt idx="7">
                  <c:v>983</c:v>
                </c:pt>
                <c:pt idx="8">
                  <c:v>907</c:v>
                </c:pt>
                <c:pt idx="9">
                  <c:v>311</c:v>
                </c:pt>
                <c:pt idx="10">
                  <c:v>293</c:v>
                </c:pt>
                <c:pt idx="11">
                  <c:v>285</c:v>
                </c:pt>
                <c:pt idx="12">
                  <c:v>251</c:v>
                </c:pt>
                <c:pt idx="13">
                  <c:v>188</c:v>
                </c:pt>
                <c:pt idx="14">
                  <c:v>96</c:v>
                </c:pt>
                <c:pt idx="15">
                  <c:v>30</c:v>
                </c:pt>
              </c:numCache>
            </c:numRef>
          </c:val>
          <c:extLst>
            <c:ext xmlns:c16="http://schemas.microsoft.com/office/drawing/2014/chart" uri="{C3380CC4-5D6E-409C-BE32-E72D297353CC}">
              <c16:uniqueId val="{00000020-C559-48B0-90A4-CA50A516606A}"/>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9558422870347381"/>
          <c:y val="1.1142755211874866E-2"/>
          <c:w val="0.29614279083780504"/>
          <c:h val="0.94503694126902349"/>
        </c:manualLayout>
      </c:layout>
      <c:overlay val="0"/>
      <c:spPr>
        <a:noFill/>
        <a:ln>
          <a:noFill/>
        </a:ln>
        <a:effectLst/>
      </c:spPr>
      <c:txPr>
        <a:bodyPr rot="0" spcFirstLastPara="1" vertOverflow="ellipsis" vert="horz" wrap="square" anchor="ctr" anchorCtr="1"/>
        <a:lstStyle/>
        <a:p>
          <a:pPr>
            <a:defRPr sz="800" b="1" i="0" u="none" strike="noStrike" kern="1200" baseline="0">
              <a:solidFill>
                <a:srgbClr val="004F9F"/>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D1D1B"/>
      </a:solidFill>
      <a:round/>
    </a:ln>
    <a:effectLst/>
  </c:spPr>
  <c:txPr>
    <a:bodyPr/>
    <a:lstStyle/>
    <a:p>
      <a:pPr>
        <a:defRPr sz="1050" b="1">
          <a:solidFill>
            <a:srgbClr val="004F9F"/>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2"/>
                </a:solidFill>
                <a:latin typeface="+mn-lt"/>
                <a:ea typeface="+mn-ea"/>
                <a:cs typeface="+mn-cs"/>
              </a:defRPr>
            </a:pPr>
            <a:r>
              <a:rPr lang="en-GB" b="1" dirty="0">
                <a:solidFill>
                  <a:schemeClr val="tx2"/>
                </a:solidFill>
              </a:rPr>
              <a:t>cases by topic last 5 years (2016-2020)</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2"/>
              </a:solidFill>
              <a:latin typeface="+mn-lt"/>
              <a:ea typeface="+mn-ea"/>
              <a:cs typeface="+mn-cs"/>
            </a:defRPr>
          </a:pPr>
          <a:endParaRPr lang="en-US"/>
        </a:p>
      </c:txPr>
    </c:title>
    <c:autoTitleDeleted val="0"/>
    <c:plotArea>
      <c:layout>
        <c:manualLayout>
          <c:layoutTarget val="inner"/>
          <c:xMode val="edge"/>
          <c:yMode val="edge"/>
          <c:x val="8.913647783463749E-2"/>
          <c:y val="0.20265310586176727"/>
          <c:w val="0.91086352216536248"/>
          <c:h val="0.34751057159521725"/>
        </c:manualLayout>
      </c:layout>
      <c:barChart>
        <c:barDir val="col"/>
        <c:grouping val="clustered"/>
        <c:varyColors val="0"/>
        <c:ser>
          <c:idx val="0"/>
          <c:order val="0"/>
          <c:tx>
            <c:strRef>
              <c:f>'topic 8 years'!$B$42</c:f>
              <c:strCache>
                <c:ptCount val="1"/>
                <c:pt idx="0">
                  <c:v>2016</c:v>
                </c:pt>
              </c:strCache>
            </c:strRef>
          </c:tx>
          <c:spPr>
            <a:solidFill>
              <a:schemeClr val="accent1"/>
            </a:solidFill>
            <a:ln>
              <a:noFill/>
            </a:ln>
            <a:effectLst/>
          </c:spPr>
          <c:invertIfNegative val="0"/>
          <c:cat>
            <c:strRef>
              <c:f>'topic 8 years'!$A$43:$A$58</c:f>
              <c:strCache>
                <c:ptCount val="16"/>
                <c:pt idx="0">
                  <c:v>Social security</c:v>
                </c:pt>
                <c:pt idx="1">
                  <c:v>Residence</c:v>
                </c:pt>
                <c:pt idx="2">
                  <c:v>Entry procedures</c:v>
                </c:pt>
                <c:pt idx="3">
                  <c:v>Taxes</c:v>
                </c:pt>
                <c:pt idx="4">
                  <c:v>Work</c:v>
                </c:pt>
                <c:pt idx="5">
                  <c:v>Motor-vehicles</c:v>
                </c:pt>
                <c:pt idx="6">
                  <c:v>Other consumer issues</c:v>
                </c:pt>
                <c:pt idx="7">
                  <c:v>Family rights and issues</c:v>
                </c:pt>
                <c:pt idx="8">
                  <c:v>Goods (other than motor vehicles)</c:v>
                </c:pt>
                <c:pt idx="9">
                  <c:v>Judicial rights in the EU</c:v>
                </c:pt>
                <c:pt idx="10">
                  <c:v>Other fundamental rights in the EU </c:v>
                </c:pt>
                <c:pt idx="11">
                  <c:v>Financial services</c:v>
                </c:pt>
                <c:pt idx="12">
                  <c:v>Studies and training</c:v>
                </c:pt>
                <c:pt idx="13">
                  <c:v>Welfare benefits (non contributory)</c:v>
                </c:pt>
                <c:pt idx="14">
                  <c:v>Access to documents</c:v>
                </c:pt>
                <c:pt idx="15">
                  <c:v>Political rights of EU citizens</c:v>
                </c:pt>
              </c:strCache>
            </c:strRef>
          </c:cat>
          <c:val>
            <c:numRef>
              <c:f>'topic 8 years'!$B$43:$B$58</c:f>
              <c:numCache>
                <c:formatCode>General</c:formatCode>
                <c:ptCount val="16"/>
                <c:pt idx="0">
                  <c:v>5333</c:v>
                </c:pt>
                <c:pt idx="1">
                  <c:v>4037</c:v>
                </c:pt>
                <c:pt idx="2">
                  <c:v>4474</c:v>
                </c:pt>
                <c:pt idx="3">
                  <c:v>1553</c:v>
                </c:pt>
                <c:pt idx="4">
                  <c:v>1831</c:v>
                </c:pt>
                <c:pt idx="5">
                  <c:v>1644</c:v>
                </c:pt>
                <c:pt idx="6">
                  <c:v>1249</c:v>
                </c:pt>
                <c:pt idx="7">
                  <c:v>695</c:v>
                </c:pt>
                <c:pt idx="8">
                  <c:v>506</c:v>
                </c:pt>
                <c:pt idx="9">
                  <c:v>294</c:v>
                </c:pt>
                <c:pt idx="10">
                  <c:v>244</c:v>
                </c:pt>
                <c:pt idx="11">
                  <c:v>269</c:v>
                </c:pt>
                <c:pt idx="12">
                  <c:v>411</c:v>
                </c:pt>
                <c:pt idx="13">
                  <c:v>240</c:v>
                </c:pt>
                <c:pt idx="14">
                  <c:v>50</c:v>
                </c:pt>
                <c:pt idx="15">
                  <c:v>49</c:v>
                </c:pt>
              </c:numCache>
            </c:numRef>
          </c:val>
          <c:extLst>
            <c:ext xmlns:c16="http://schemas.microsoft.com/office/drawing/2014/chart" uri="{C3380CC4-5D6E-409C-BE32-E72D297353CC}">
              <c16:uniqueId val="{00000000-4D2D-4010-91D9-722057FDB1BE}"/>
            </c:ext>
          </c:extLst>
        </c:ser>
        <c:ser>
          <c:idx val="1"/>
          <c:order val="1"/>
          <c:tx>
            <c:strRef>
              <c:f>'topic 8 years'!$C$42</c:f>
              <c:strCache>
                <c:ptCount val="1"/>
                <c:pt idx="0">
                  <c:v>2017</c:v>
                </c:pt>
              </c:strCache>
            </c:strRef>
          </c:tx>
          <c:spPr>
            <a:solidFill>
              <a:schemeClr val="accent2"/>
            </a:solidFill>
            <a:ln>
              <a:noFill/>
            </a:ln>
            <a:effectLst/>
          </c:spPr>
          <c:invertIfNegative val="0"/>
          <c:cat>
            <c:strRef>
              <c:f>'topic 8 years'!$A$43:$A$58</c:f>
              <c:strCache>
                <c:ptCount val="16"/>
                <c:pt idx="0">
                  <c:v>Social security</c:v>
                </c:pt>
                <c:pt idx="1">
                  <c:v>Residence</c:v>
                </c:pt>
                <c:pt idx="2">
                  <c:v>Entry procedures</c:v>
                </c:pt>
                <c:pt idx="3">
                  <c:v>Taxes</c:v>
                </c:pt>
                <c:pt idx="4">
                  <c:v>Work</c:v>
                </c:pt>
                <c:pt idx="5">
                  <c:v>Motor-vehicles</c:v>
                </c:pt>
                <c:pt idx="6">
                  <c:v>Other consumer issues</c:v>
                </c:pt>
                <c:pt idx="7">
                  <c:v>Family rights and issues</c:v>
                </c:pt>
                <c:pt idx="8">
                  <c:v>Goods (other than motor vehicles)</c:v>
                </c:pt>
                <c:pt idx="9">
                  <c:v>Judicial rights in the EU</c:v>
                </c:pt>
                <c:pt idx="10">
                  <c:v>Other fundamental rights in the EU </c:v>
                </c:pt>
                <c:pt idx="11">
                  <c:v>Financial services</c:v>
                </c:pt>
                <c:pt idx="12">
                  <c:v>Studies and training</c:v>
                </c:pt>
                <c:pt idx="13">
                  <c:v>Welfare benefits (non contributory)</c:v>
                </c:pt>
                <c:pt idx="14">
                  <c:v>Access to documents</c:v>
                </c:pt>
                <c:pt idx="15">
                  <c:v>Political rights of EU citizens</c:v>
                </c:pt>
              </c:strCache>
            </c:strRef>
          </c:cat>
          <c:val>
            <c:numRef>
              <c:f>'topic 8 years'!$C$43:$C$58</c:f>
              <c:numCache>
                <c:formatCode>General</c:formatCode>
                <c:ptCount val="16"/>
                <c:pt idx="0">
                  <c:v>5018</c:v>
                </c:pt>
                <c:pt idx="1">
                  <c:v>4118</c:v>
                </c:pt>
                <c:pt idx="2">
                  <c:v>4026</c:v>
                </c:pt>
                <c:pt idx="3">
                  <c:v>1595</c:v>
                </c:pt>
                <c:pt idx="4">
                  <c:v>1660</c:v>
                </c:pt>
                <c:pt idx="5">
                  <c:v>1499</c:v>
                </c:pt>
                <c:pt idx="6">
                  <c:v>753</c:v>
                </c:pt>
                <c:pt idx="7">
                  <c:v>661</c:v>
                </c:pt>
                <c:pt idx="8">
                  <c:v>436</c:v>
                </c:pt>
                <c:pt idx="9">
                  <c:v>330</c:v>
                </c:pt>
                <c:pt idx="10">
                  <c:v>229</c:v>
                </c:pt>
                <c:pt idx="11">
                  <c:v>308</c:v>
                </c:pt>
                <c:pt idx="12">
                  <c:v>348</c:v>
                </c:pt>
                <c:pt idx="13">
                  <c:v>230</c:v>
                </c:pt>
                <c:pt idx="14">
                  <c:v>57</c:v>
                </c:pt>
                <c:pt idx="15">
                  <c:v>29</c:v>
                </c:pt>
              </c:numCache>
            </c:numRef>
          </c:val>
          <c:extLst>
            <c:ext xmlns:c16="http://schemas.microsoft.com/office/drawing/2014/chart" uri="{C3380CC4-5D6E-409C-BE32-E72D297353CC}">
              <c16:uniqueId val="{00000001-4D2D-4010-91D9-722057FDB1BE}"/>
            </c:ext>
          </c:extLst>
        </c:ser>
        <c:ser>
          <c:idx val="2"/>
          <c:order val="2"/>
          <c:tx>
            <c:strRef>
              <c:f>'topic 8 years'!$D$42</c:f>
              <c:strCache>
                <c:ptCount val="1"/>
                <c:pt idx="0">
                  <c:v>2018</c:v>
                </c:pt>
              </c:strCache>
            </c:strRef>
          </c:tx>
          <c:spPr>
            <a:solidFill>
              <a:schemeClr val="accent3"/>
            </a:solidFill>
            <a:ln>
              <a:noFill/>
            </a:ln>
            <a:effectLst/>
          </c:spPr>
          <c:invertIfNegative val="0"/>
          <c:cat>
            <c:strRef>
              <c:f>'topic 8 years'!$A$43:$A$58</c:f>
              <c:strCache>
                <c:ptCount val="16"/>
                <c:pt idx="0">
                  <c:v>Social security</c:v>
                </c:pt>
                <c:pt idx="1">
                  <c:v>Residence</c:v>
                </c:pt>
                <c:pt idx="2">
                  <c:v>Entry procedures</c:v>
                </c:pt>
                <c:pt idx="3">
                  <c:v>Taxes</c:v>
                </c:pt>
                <c:pt idx="4">
                  <c:v>Work</c:v>
                </c:pt>
                <c:pt idx="5">
                  <c:v>Motor-vehicles</c:v>
                </c:pt>
                <c:pt idx="6">
                  <c:v>Other consumer issues</c:v>
                </c:pt>
                <c:pt idx="7">
                  <c:v>Family rights and issues</c:v>
                </c:pt>
                <c:pt idx="8">
                  <c:v>Goods (other than motor vehicles)</c:v>
                </c:pt>
                <c:pt idx="9">
                  <c:v>Judicial rights in the EU</c:v>
                </c:pt>
                <c:pt idx="10">
                  <c:v>Other fundamental rights in the EU </c:v>
                </c:pt>
                <c:pt idx="11">
                  <c:v>Financial services</c:v>
                </c:pt>
                <c:pt idx="12">
                  <c:v>Studies and training</c:v>
                </c:pt>
                <c:pt idx="13">
                  <c:v>Welfare benefits (non contributory)</c:v>
                </c:pt>
                <c:pt idx="14">
                  <c:v>Access to documents</c:v>
                </c:pt>
                <c:pt idx="15">
                  <c:v>Political rights of EU citizens</c:v>
                </c:pt>
              </c:strCache>
            </c:strRef>
          </c:cat>
          <c:val>
            <c:numRef>
              <c:f>'topic 8 years'!$D$43:$D$58</c:f>
              <c:numCache>
                <c:formatCode>General</c:formatCode>
                <c:ptCount val="16"/>
                <c:pt idx="0">
                  <c:v>4432</c:v>
                </c:pt>
                <c:pt idx="1">
                  <c:v>3840</c:v>
                </c:pt>
                <c:pt idx="2">
                  <c:v>4720</c:v>
                </c:pt>
                <c:pt idx="3">
                  <c:v>1447</c:v>
                </c:pt>
                <c:pt idx="4">
                  <c:v>1752</c:v>
                </c:pt>
                <c:pt idx="5">
                  <c:v>1341</c:v>
                </c:pt>
                <c:pt idx="6">
                  <c:v>1107</c:v>
                </c:pt>
                <c:pt idx="7">
                  <c:v>770</c:v>
                </c:pt>
                <c:pt idx="8">
                  <c:v>745</c:v>
                </c:pt>
                <c:pt idx="9">
                  <c:v>346</c:v>
                </c:pt>
                <c:pt idx="10">
                  <c:v>282</c:v>
                </c:pt>
                <c:pt idx="11">
                  <c:v>344</c:v>
                </c:pt>
                <c:pt idx="12">
                  <c:v>293</c:v>
                </c:pt>
                <c:pt idx="13">
                  <c:v>172</c:v>
                </c:pt>
                <c:pt idx="14">
                  <c:v>56</c:v>
                </c:pt>
                <c:pt idx="15">
                  <c:v>52</c:v>
                </c:pt>
              </c:numCache>
            </c:numRef>
          </c:val>
          <c:extLst>
            <c:ext xmlns:c16="http://schemas.microsoft.com/office/drawing/2014/chart" uri="{C3380CC4-5D6E-409C-BE32-E72D297353CC}">
              <c16:uniqueId val="{00000002-4D2D-4010-91D9-722057FDB1BE}"/>
            </c:ext>
          </c:extLst>
        </c:ser>
        <c:ser>
          <c:idx val="3"/>
          <c:order val="3"/>
          <c:tx>
            <c:strRef>
              <c:f>'topic 8 years'!$E$42</c:f>
              <c:strCache>
                <c:ptCount val="1"/>
                <c:pt idx="0">
                  <c:v>2019</c:v>
                </c:pt>
              </c:strCache>
            </c:strRef>
          </c:tx>
          <c:spPr>
            <a:solidFill>
              <a:schemeClr val="accent4"/>
            </a:solidFill>
            <a:ln>
              <a:noFill/>
            </a:ln>
            <a:effectLst/>
          </c:spPr>
          <c:invertIfNegative val="0"/>
          <c:cat>
            <c:strRef>
              <c:f>'topic 8 years'!$A$43:$A$58</c:f>
              <c:strCache>
                <c:ptCount val="16"/>
                <c:pt idx="0">
                  <c:v>Social security</c:v>
                </c:pt>
                <c:pt idx="1">
                  <c:v>Residence</c:v>
                </c:pt>
                <c:pt idx="2">
                  <c:v>Entry procedures</c:v>
                </c:pt>
                <c:pt idx="3">
                  <c:v>Taxes</c:v>
                </c:pt>
                <c:pt idx="4">
                  <c:v>Work</c:v>
                </c:pt>
                <c:pt idx="5">
                  <c:v>Motor-vehicles</c:v>
                </c:pt>
                <c:pt idx="6">
                  <c:v>Other consumer issues</c:v>
                </c:pt>
                <c:pt idx="7">
                  <c:v>Family rights and issues</c:v>
                </c:pt>
                <c:pt idx="8">
                  <c:v>Goods (other than motor vehicles)</c:v>
                </c:pt>
                <c:pt idx="9">
                  <c:v>Judicial rights in the EU</c:v>
                </c:pt>
                <c:pt idx="10">
                  <c:v>Other fundamental rights in the EU </c:v>
                </c:pt>
                <c:pt idx="11">
                  <c:v>Financial services</c:v>
                </c:pt>
                <c:pt idx="12">
                  <c:v>Studies and training</c:v>
                </c:pt>
                <c:pt idx="13">
                  <c:v>Welfare benefits (non contributory)</c:v>
                </c:pt>
                <c:pt idx="14">
                  <c:v>Access to documents</c:v>
                </c:pt>
                <c:pt idx="15">
                  <c:v>Political rights of EU citizens</c:v>
                </c:pt>
              </c:strCache>
            </c:strRef>
          </c:cat>
          <c:val>
            <c:numRef>
              <c:f>'topic 8 years'!$E$43:$E$58</c:f>
              <c:numCache>
                <c:formatCode>General</c:formatCode>
                <c:ptCount val="16"/>
                <c:pt idx="0">
                  <c:v>6194</c:v>
                </c:pt>
                <c:pt idx="1">
                  <c:v>6099</c:v>
                </c:pt>
                <c:pt idx="2">
                  <c:v>5554</c:v>
                </c:pt>
                <c:pt idx="3">
                  <c:v>2352</c:v>
                </c:pt>
                <c:pt idx="4">
                  <c:v>2180</c:v>
                </c:pt>
                <c:pt idx="5">
                  <c:v>2582</c:v>
                </c:pt>
                <c:pt idx="6">
                  <c:v>1710</c:v>
                </c:pt>
                <c:pt idx="7">
                  <c:v>1328</c:v>
                </c:pt>
                <c:pt idx="8">
                  <c:v>948</c:v>
                </c:pt>
                <c:pt idx="9">
                  <c:v>453</c:v>
                </c:pt>
                <c:pt idx="10">
                  <c:v>469</c:v>
                </c:pt>
                <c:pt idx="11">
                  <c:v>435</c:v>
                </c:pt>
                <c:pt idx="12">
                  <c:v>364</c:v>
                </c:pt>
                <c:pt idx="13">
                  <c:v>238</c:v>
                </c:pt>
                <c:pt idx="14">
                  <c:v>105</c:v>
                </c:pt>
                <c:pt idx="15">
                  <c:v>420</c:v>
                </c:pt>
              </c:numCache>
            </c:numRef>
          </c:val>
          <c:extLst>
            <c:ext xmlns:c16="http://schemas.microsoft.com/office/drawing/2014/chart" uri="{C3380CC4-5D6E-409C-BE32-E72D297353CC}">
              <c16:uniqueId val="{00000003-4D2D-4010-91D9-722057FDB1BE}"/>
            </c:ext>
          </c:extLst>
        </c:ser>
        <c:ser>
          <c:idx val="4"/>
          <c:order val="4"/>
          <c:tx>
            <c:strRef>
              <c:f>'topic 8 years'!$F$42</c:f>
              <c:strCache>
                <c:ptCount val="1"/>
                <c:pt idx="0">
                  <c:v>2020</c:v>
                </c:pt>
              </c:strCache>
            </c:strRef>
          </c:tx>
          <c:spPr>
            <a:solidFill>
              <a:schemeClr val="accent5"/>
            </a:solidFill>
            <a:ln>
              <a:noFill/>
            </a:ln>
            <a:effectLst/>
          </c:spPr>
          <c:invertIfNegative val="0"/>
          <c:cat>
            <c:strRef>
              <c:f>'topic 8 years'!$A$43:$A$58</c:f>
              <c:strCache>
                <c:ptCount val="16"/>
                <c:pt idx="0">
                  <c:v>Social security</c:v>
                </c:pt>
                <c:pt idx="1">
                  <c:v>Residence</c:v>
                </c:pt>
                <c:pt idx="2">
                  <c:v>Entry procedures</c:v>
                </c:pt>
                <c:pt idx="3">
                  <c:v>Taxes</c:v>
                </c:pt>
                <c:pt idx="4">
                  <c:v>Work</c:v>
                </c:pt>
                <c:pt idx="5">
                  <c:v>Motor-vehicles</c:v>
                </c:pt>
                <c:pt idx="6">
                  <c:v>Other consumer issues</c:v>
                </c:pt>
                <c:pt idx="7">
                  <c:v>Family rights and issues</c:v>
                </c:pt>
                <c:pt idx="8">
                  <c:v>Goods (other than motor vehicles)</c:v>
                </c:pt>
                <c:pt idx="9">
                  <c:v>Judicial rights in the EU</c:v>
                </c:pt>
                <c:pt idx="10">
                  <c:v>Other fundamental rights in the EU </c:v>
                </c:pt>
                <c:pt idx="11">
                  <c:v>Financial services</c:v>
                </c:pt>
                <c:pt idx="12">
                  <c:v>Studies and training</c:v>
                </c:pt>
                <c:pt idx="13">
                  <c:v>Welfare benefits (non contributory)</c:v>
                </c:pt>
                <c:pt idx="14">
                  <c:v>Access to documents</c:v>
                </c:pt>
                <c:pt idx="15">
                  <c:v>Political rights of EU citizens</c:v>
                </c:pt>
              </c:strCache>
            </c:strRef>
          </c:cat>
          <c:val>
            <c:numRef>
              <c:f>'topic 8 years'!$F$43:$F$58</c:f>
              <c:numCache>
                <c:formatCode>General</c:formatCode>
                <c:ptCount val="16"/>
                <c:pt idx="0">
                  <c:v>6569</c:v>
                </c:pt>
                <c:pt idx="1">
                  <c:v>5853</c:v>
                </c:pt>
                <c:pt idx="2">
                  <c:v>3722</c:v>
                </c:pt>
                <c:pt idx="3">
                  <c:v>2319</c:v>
                </c:pt>
                <c:pt idx="4">
                  <c:v>1999</c:v>
                </c:pt>
                <c:pt idx="5">
                  <c:v>1972</c:v>
                </c:pt>
                <c:pt idx="6">
                  <c:v>1944</c:v>
                </c:pt>
                <c:pt idx="7">
                  <c:v>1161</c:v>
                </c:pt>
                <c:pt idx="8">
                  <c:v>1116</c:v>
                </c:pt>
                <c:pt idx="9">
                  <c:v>387</c:v>
                </c:pt>
                <c:pt idx="10">
                  <c:v>354</c:v>
                </c:pt>
                <c:pt idx="11">
                  <c:v>354</c:v>
                </c:pt>
                <c:pt idx="12">
                  <c:v>316</c:v>
                </c:pt>
                <c:pt idx="13">
                  <c:v>223</c:v>
                </c:pt>
                <c:pt idx="14">
                  <c:v>123</c:v>
                </c:pt>
                <c:pt idx="15">
                  <c:v>33</c:v>
                </c:pt>
              </c:numCache>
            </c:numRef>
          </c:val>
          <c:extLst>
            <c:ext xmlns:c16="http://schemas.microsoft.com/office/drawing/2014/chart" uri="{C3380CC4-5D6E-409C-BE32-E72D297353CC}">
              <c16:uniqueId val="{00000004-4D2D-4010-91D9-722057FDB1BE}"/>
            </c:ext>
          </c:extLst>
        </c:ser>
        <c:dLbls>
          <c:showLegendKey val="0"/>
          <c:showVal val="0"/>
          <c:showCatName val="0"/>
          <c:showSerName val="0"/>
          <c:showPercent val="0"/>
          <c:showBubbleSize val="0"/>
        </c:dLbls>
        <c:gapWidth val="219"/>
        <c:overlap val="-27"/>
        <c:axId val="587912264"/>
        <c:axId val="587916528"/>
      </c:barChart>
      <c:catAx>
        <c:axId val="587912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916528"/>
        <c:crosses val="autoZero"/>
        <c:auto val="1"/>
        <c:lblAlgn val="ctr"/>
        <c:lblOffset val="100"/>
        <c:noMultiLvlLbl val="0"/>
      </c:catAx>
      <c:valAx>
        <c:axId val="587916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912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solidFill>
        <a:srgbClr val="01509F"/>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2">
                    <a:lumMod val="75000"/>
                  </a:schemeClr>
                </a:solidFill>
                <a:latin typeface="+mn-lt"/>
                <a:ea typeface="+mn-ea"/>
                <a:cs typeface="+mn-cs"/>
              </a:defRPr>
            </a:pPr>
            <a:r>
              <a:rPr lang="en-GB" dirty="0">
                <a:solidFill>
                  <a:schemeClr val="tx2">
                    <a:lumMod val="75000"/>
                  </a:schemeClr>
                </a:solidFill>
              </a:rPr>
              <a:t>Nationality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2">
                  <a:lumMod val="75000"/>
                </a:schemeClr>
              </a:solidFill>
              <a:latin typeface="+mn-lt"/>
              <a:ea typeface="+mn-ea"/>
              <a:cs typeface="+mn-cs"/>
            </a:defRPr>
          </a:pPr>
          <a:endParaRPr lang="en-US"/>
        </a:p>
      </c:txPr>
    </c:title>
    <c:autoTitleDeleted val="0"/>
    <c:plotArea>
      <c:layout/>
      <c:barChart>
        <c:barDir val="col"/>
        <c:grouping val="clustered"/>
        <c:varyColors val="0"/>
        <c:ser>
          <c:idx val="0"/>
          <c:order val="0"/>
          <c:tx>
            <c:strRef>
              <c:f>nationality!$I$1</c:f>
              <c:strCache>
                <c:ptCount val="1"/>
                <c:pt idx="0">
                  <c:v>2020</c:v>
                </c:pt>
              </c:strCache>
            </c:strRef>
          </c:tx>
          <c:spPr>
            <a:solidFill>
              <a:schemeClr val="accent1"/>
            </a:solidFill>
            <a:ln>
              <a:noFill/>
            </a:ln>
            <a:effectLst/>
          </c:spPr>
          <c:invertIfNegative val="0"/>
          <c:cat>
            <c:strRef>
              <c:f>nationality!$H$2:$H$33</c:f>
              <c:strCache>
                <c:ptCount val="32"/>
                <c:pt idx="0">
                  <c:v>Other</c:v>
                </c:pt>
                <c:pt idx="1">
                  <c:v>Italian</c:v>
                </c:pt>
                <c:pt idx="2">
                  <c:v>German</c:v>
                </c:pt>
                <c:pt idx="3">
                  <c:v>British</c:v>
                </c:pt>
                <c:pt idx="4">
                  <c:v>Romanian</c:v>
                </c:pt>
                <c:pt idx="5">
                  <c:v>Spanish</c:v>
                </c:pt>
                <c:pt idx="6">
                  <c:v>French</c:v>
                </c:pt>
                <c:pt idx="7">
                  <c:v>Polish</c:v>
                </c:pt>
                <c:pt idx="8">
                  <c:v>Portuguese</c:v>
                </c:pt>
                <c:pt idx="9">
                  <c:v>Belgian</c:v>
                </c:pt>
                <c:pt idx="10">
                  <c:v>Dutch</c:v>
                </c:pt>
                <c:pt idx="11">
                  <c:v>Bulgarian</c:v>
                </c:pt>
                <c:pt idx="12">
                  <c:v>Greek</c:v>
                </c:pt>
                <c:pt idx="13">
                  <c:v>Hungarian</c:v>
                </c:pt>
                <c:pt idx="14">
                  <c:v>Swedish</c:v>
                </c:pt>
                <c:pt idx="15">
                  <c:v>Croatian</c:v>
                </c:pt>
                <c:pt idx="16">
                  <c:v>Irish</c:v>
                </c:pt>
                <c:pt idx="17">
                  <c:v>Finnish</c:v>
                </c:pt>
                <c:pt idx="18">
                  <c:v>Slovakian</c:v>
                </c:pt>
                <c:pt idx="19">
                  <c:v>Czech</c:v>
                </c:pt>
                <c:pt idx="20">
                  <c:v>Austrian</c:v>
                </c:pt>
                <c:pt idx="21">
                  <c:v>Lithuanian</c:v>
                </c:pt>
                <c:pt idx="22">
                  <c:v>Danish</c:v>
                </c:pt>
                <c:pt idx="23">
                  <c:v>Latvian</c:v>
                </c:pt>
                <c:pt idx="24">
                  <c:v>Slovenian</c:v>
                </c:pt>
                <c:pt idx="25">
                  <c:v>Cypriot</c:v>
                </c:pt>
                <c:pt idx="26">
                  <c:v>Estonian</c:v>
                </c:pt>
                <c:pt idx="27">
                  <c:v>Norwegian</c:v>
                </c:pt>
                <c:pt idx="28">
                  <c:v>Maltese</c:v>
                </c:pt>
                <c:pt idx="29">
                  <c:v>Luxembourger</c:v>
                </c:pt>
                <c:pt idx="30">
                  <c:v>Icelander</c:v>
                </c:pt>
                <c:pt idx="31">
                  <c:v>Liechtensteiner</c:v>
                </c:pt>
              </c:strCache>
            </c:strRef>
          </c:cat>
          <c:val>
            <c:numRef>
              <c:f>nationality!$I$2:$I$33</c:f>
              <c:numCache>
                <c:formatCode>General</c:formatCode>
                <c:ptCount val="32"/>
                <c:pt idx="0">
                  <c:v>4460</c:v>
                </c:pt>
                <c:pt idx="1">
                  <c:v>3358</c:v>
                </c:pt>
                <c:pt idx="2">
                  <c:v>2792</c:v>
                </c:pt>
                <c:pt idx="3">
                  <c:v>2634</c:v>
                </c:pt>
                <c:pt idx="4">
                  <c:v>2354</c:v>
                </c:pt>
                <c:pt idx="5">
                  <c:v>2209</c:v>
                </c:pt>
                <c:pt idx="6">
                  <c:v>1769</c:v>
                </c:pt>
                <c:pt idx="7">
                  <c:v>1589</c:v>
                </c:pt>
                <c:pt idx="8">
                  <c:v>1553</c:v>
                </c:pt>
                <c:pt idx="9">
                  <c:v>1298</c:v>
                </c:pt>
                <c:pt idx="10">
                  <c:v>1288</c:v>
                </c:pt>
                <c:pt idx="11">
                  <c:v>1239</c:v>
                </c:pt>
                <c:pt idx="12">
                  <c:v>1003</c:v>
                </c:pt>
                <c:pt idx="13">
                  <c:v>889</c:v>
                </c:pt>
                <c:pt idx="14">
                  <c:v>749</c:v>
                </c:pt>
                <c:pt idx="15">
                  <c:v>741</c:v>
                </c:pt>
                <c:pt idx="16">
                  <c:v>531</c:v>
                </c:pt>
                <c:pt idx="17">
                  <c:v>495</c:v>
                </c:pt>
                <c:pt idx="18">
                  <c:v>475</c:v>
                </c:pt>
                <c:pt idx="19">
                  <c:v>429</c:v>
                </c:pt>
                <c:pt idx="20">
                  <c:v>426</c:v>
                </c:pt>
                <c:pt idx="21">
                  <c:v>354</c:v>
                </c:pt>
                <c:pt idx="22">
                  <c:v>350</c:v>
                </c:pt>
                <c:pt idx="23">
                  <c:v>216</c:v>
                </c:pt>
                <c:pt idx="24">
                  <c:v>192</c:v>
                </c:pt>
                <c:pt idx="25">
                  <c:v>165</c:v>
                </c:pt>
                <c:pt idx="26">
                  <c:v>140</c:v>
                </c:pt>
                <c:pt idx="27">
                  <c:v>118</c:v>
                </c:pt>
                <c:pt idx="28">
                  <c:v>80</c:v>
                </c:pt>
                <c:pt idx="29">
                  <c:v>61</c:v>
                </c:pt>
                <c:pt idx="30">
                  <c:v>26</c:v>
                </c:pt>
                <c:pt idx="31">
                  <c:v>2</c:v>
                </c:pt>
              </c:numCache>
            </c:numRef>
          </c:val>
          <c:extLst>
            <c:ext xmlns:c16="http://schemas.microsoft.com/office/drawing/2014/chart" uri="{C3380CC4-5D6E-409C-BE32-E72D297353CC}">
              <c16:uniqueId val="{00000000-5368-4A30-B1EE-6ADE8133B912}"/>
            </c:ext>
          </c:extLst>
        </c:ser>
        <c:dLbls>
          <c:showLegendKey val="0"/>
          <c:showVal val="0"/>
          <c:showCatName val="0"/>
          <c:showSerName val="0"/>
          <c:showPercent val="0"/>
          <c:showBubbleSize val="0"/>
        </c:dLbls>
        <c:gapWidth val="219"/>
        <c:overlap val="-27"/>
        <c:axId val="585713480"/>
        <c:axId val="585711184"/>
      </c:barChart>
      <c:catAx>
        <c:axId val="58571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1">
                    <a:lumMod val="75000"/>
                  </a:schemeClr>
                </a:solidFill>
                <a:latin typeface="+mn-lt"/>
                <a:ea typeface="+mn-ea"/>
                <a:cs typeface="+mn-cs"/>
              </a:defRPr>
            </a:pPr>
            <a:endParaRPr lang="en-US"/>
          </a:p>
        </c:txPr>
        <c:crossAx val="585711184"/>
        <c:crosses val="autoZero"/>
        <c:auto val="1"/>
        <c:lblAlgn val="ctr"/>
        <c:lblOffset val="100"/>
        <c:noMultiLvlLbl val="0"/>
      </c:catAx>
      <c:valAx>
        <c:axId val="585711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1">
                    <a:lumMod val="75000"/>
                  </a:schemeClr>
                </a:solidFill>
                <a:latin typeface="+mn-lt"/>
                <a:ea typeface="+mn-ea"/>
                <a:cs typeface="+mn-cs"/>
              </a:defRPr>
            </a:pPr>
            <a:endParaRPr lang="en-US"/>
          </a:p>
        </c:txPr>
        <c:crossAx val="58571348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2">
          <a:lumMod val="75000"/>
        </a:schemeClr>
      </a:solidFill>
      <a:round/>
    </a:ln>
    <a:effectLst/>
  </c:spPr>
  <c:txPr>
    <a:bodyPr/>
    <a:lstStyle/>
    <a:p>
      <a:pPr>
        <a:defRPr>
          <a:solidFill>
            <a:schemeClr val="accent1">
              <a:lumMod val="75000"/>
            </a:schemeClr>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accent1">
                    <a:lumMod val="75000"/>
                  </a:schemeClr>
                </a:solidFill>
                <a:latin typeface="+mn-lt"/>
                <a:ea typeface="+mn-ea"/>
                <a:cs typeface="+mn-cs"/>
              </a:defRPr>
            </a:pPr>
            <a:r>
              <a:rPr lang="en-GB" dirty="0">
                <a:solidFill>
                  <a:schemeClr val="accent1">
                    <a:lumMod val="75000"/>
                  </a:schemeClr>
                </a:solidFill>
              </a:rPr>
              <a:t>Country</a:t>
            </a:r>
            <a:r>
              <a:rPr lang="en-GB" baseline="0" dirty="0">
                <a:solidFill>
                  <a:schemeClr val="accent1">
                    <a:lumMod val="75000"/>
                  </a:schemeClr>
                </a:solidFill>
              </a:rPr>
              <a:t> concerned</a:t>
            </a:r>
            <a:endParaRPr lang="en-GB" dirty="0">
              <a:solidFill>
                <a:schemeClr val="accent1">
                  <a:lumMod val="75000"/>
                </a:scheme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accent1">
                  <a:lumMod val="75000"/>
                </a:schemeClr>
              </a:solidFill>
              <a:latin typeface="+mn-lt"/>
              <a:ea typeface="+mn-ea"/>
              <a:cs typeface="+mn-cs"/>
            </a:defRPr>
          </a:pPr>
          <a:endParaRPr lang="en-US"/>
        </a:p>
      </c:txPr>
    </c:title>
    <c:autoTitleDeleted val="0"/>
    <c:plotArea>
      <c:layout/>
      <c:barChart>
        <c:barDir val="col"/>
        <c:grouping val="clustered"/>
        <c:varyColors val="0"/>
        <c:ser>
          <c:idx val="0"/>
          <c:order val="0"/>
          <c:tx>
            <c:strRef>
              <c:f>'country concerned'!$B$73</c:f>
              <c:strCache>
                <c:ptCount val="1"/>
                <c:pt idx="0">
                  <c:v>2020</c:v>
                </c:pt>
              </c:strCache>
            </c:strRef>
          </c:tx>
          <c:spPr>
            <a:solidFill>
              <a:schemeClr val="accent1"/>
            </a:solidFill>
            <a:ln>
              <a:noFill/>
            </a:ln>
            <a:effectLst/>
          </c:spPr>
          <c:invertIfNegative val="0"/>
          <c:cat>
            <c:strRef>
              <c:f>'country concerned'!$A$74:$A$105</c:f>
              <c:strCache>
                <c:ptCount val="32"/>
                <c:pt idx="0">
                  <c:v>Germany</c:v>
                </c:pt>
                <c:pt idx="1">
                  <c:v>Spain</c:v>
                </c:pt>
                <c:pt idx="2">
                  <c:v>France</c:v>
                </c:pt>
                <c:pt idx="3">
                  <c:v>Italy</c:v>
                </c:pt>
                <c:pt idx="4">
                  <c:v>United Kingdom</c:v>
                </c:pt>
                <c:pt idx="5">
                  <c:v>Belgium</c:v>
                </c:pt>
                <c:pt idx="6">
                  <c:v>Netherlands</c:v>
                </c:pt>
                <c:pt idx="7">
                  <c:v>Portugal</c:v>
                </c:pt>
                <c:pt idx="8">
                  <c:v>Austria</c:v>
                </c:pt>
                <c:pt idx="9">
                  <c:v>Romania</c:v>
                </c:pt>
                <c:pt idx="10">
                  <c:v>Greece</c:v>
                </c:pt>
                <c:pt idx="11">
                  <c:v>Poland</c:v>
                </c:pt>
                <c:pt idx="12">
                  <c:v>Sweden</c:v>
                </c:pt>
                <c:pt idx="13">
                  <c:v>Ireland</c:v>
                </c:pt>
                <c:pt idx="14">
                  <c:v>Bulgaria</c:v>
                </c:pt>
                <c:pt idx="15">
                  <c:v>Hungary</c:v>
                </c:pt>
                <c:pt idx="16">
                  <c:v>Denmark</c:v>
                </c:pt>
                <c:pt idx="17">
                  <c:v>Czech Republic</c:v>
                </c:pt>
                <c:pt idx="18">
                  <c:v>Croatia</c:v>
                </c:pt>
                <c:pt idx="19">
                  <c:v>Finland</c:v>
                </c:pt>
                <c:pt idx="20">
                  <c:v>Cyprus</c:v>
                </c:pt>
                <c:pt idx="21">
                  <c:v>Slovakia</c:v>
                </c:pt>
                <c:pt idx="22">
                  <c:v>Malta</c:v>
                </c:pt>
                <c:pt idx="23">
                  <c:v>Luxembourg</c:v>
                </c:pt>
                <c:pt idx="24">
                  <c:v>Norway</c:v>
                </c:pt>
                <c:pt idx="25">
                  <c:v>Slovenia</c:v>
                </c:pt>
                <c:pt idx="26">
                  <c:v>Lithuania</c:v>
                </c:pt>
                <c:pt idx="27">
                  <c:v>Estonia</c:v>
                </c:pt>
                <c:pt idx="28">
                  <c:v>Latvia</c:v>
                </c:pt>
                <c:pt idx="29">
                  <c:v>Iceland</c:v>
                </c:pt>
                <c:pt idx="30">
                  <c:v>Other</c:v>
                </c:pt>
                <c:pt idx="31">
                  <c:v>Liechtenstein</c:v>
                </c:pt>
              </c:strCache>
            </c:strRef>
          </c:cat>
          <c:val>
            <c:numRef>
              <c:f>'country concerned'!$B$74:$B$105</c:f>
              <c:numCache>
                <c:formatCode>General</c:formatCode>
                <c:ptCount val="32"/>
                <c:pt idx="0">
                  <c:v>5336</c:v>
                </c:pt>
                <c:pt idx="1">
                  <c:v>3492</c:v>
                </c:pt>
                <c:pt idx="2">
                  <c:v>3399</c:v>
                </c:pt>
                <c:pt idx="3">
                  <c:v>3061</c:v>
                </c:pt>
                <c:pt idx="4">
                  <c:v>2947</c:v>
                </c:pt>
                <c:pt idx="5">
                  <c:v>1711</c:v>
                </c:pt>
                <c:pt idx="6">
                  <c:v>1595</c:v>
                </c:pt>
                <c:pt idx="7">
                  <c:v>1385</c:v>
                </c:pt>
                <c:pt idx="8">
                  <c:v>1161</c:v>
                </c:pt>
                <c:pt idx="9">
                  <c:v>1040</c:v>
                </c:pt>
                <c:pt idx="10">
                  <c:v>1006</c:v>
                </c:pt>
                <c:pt idx="11">
                  <c:v>972</c:v>
                </c:pt>
                <c:pt idx="12">
                  <c:v>887</c:v>
                </c:pt>
                <c:pt idx="13">
                  <c:v>831</c:v>
                </c:pt>
                <c:pt idx="14">
                  <c:v>622</c:v>
                </c:pt>
                <c:pt idx="15">
                  <c:v>569</c:v>
                </c:pt>
                <c:pt idx="16">
                  <c:v>502</c:v>
                </c:pt>
                <c:pt idx="17">
                  <c:v>461</c:v>
                </c:pt>
                <c:pt idx="18">
                  <c:v>445</c:v>
                </c:pt>
                <c:pt idx="19">
                  <c:v>434</c:v>
                </c:pt>
                <c:pt idx="20">
                  <c:v>382</c:v>
                </c:pt>
                <c:pt idx="21">
                  <c:v>300</c:v>
                </c:pt>
                <c:pt idx="22">
                  <c:v>263</c:v>
                </c:pt>
                <c:pt idx="23">
                  <c:v>251</c:v>
                </c:pt>
                <c:pt idx="24">
                  <c:v>235</c:v>
                </c:pt>
                <c:pt idx="25">
                  <c:v>229</c:v>
                </c:pt>
                <c:pt idx="26">
                  <c:v>198</c:v>
                </c:pt>
                <c:pt idx="27">
                  <c:v>130</c:v>
                </c:pt>
                <c:pt idx="28">
                  <c:v>127</c:v>
                </c:pt>
                <c:pt idx="29">
                  <c:v>37</c:v>
                </c:pt>
                <c:pt idx="30">
                  <c:v>29</c:v>
                </c:pt>
                <c:pt idx="31">
                  <c:v>18</c:v>
                </c:pt>
              </c:numCache>
            </c:numRef>
          </c:val>
          <c:extLst>
            <c:ext xmlns:c16="http://schemas.microsoft.com/office/drawing/2014/chart" uri="{C3380CC4-5D6E-409C-BE32-E72D297353CC}">
              <c16:uniqueId val="{00000000-2E4F-45CA-838D-8974AFB636C9}"/>
            </c:ext>
          </c:extLst>
        </c:ser>
        <c:dLbls>
          <c:showLegendKey val="0"/>
          <c:showVal val="0"/>
          <c:showCatName val="0"/>
          <c:showSerName val="0"/>
          <c:showPercent val="0"/>
          <c:showBubbleSize val="0"/>
        </c:dLbls>
        <c:gapWidth val="219"/>
        <c:overlap val="-27"/>
        <c:axId val="636983496"/>
        <c:axId val="636983824"/>
      </c:barChart>
      <c:catAx>
        <c:axId val="636983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accent1">
                    <a:lumMod val="75000"/>
                  </a:schemeClr>
                </a:solidFill>
                <a:latin typeface="+mn-lt"/>
                <a:ea typeface="+mn-ea"/>
                <a:cs typeface="+mn-cs"/>
              </a:defRPr>
            </a:pPr>
            <a:endParaRPr lang="en-US"/>
          </a:p>
        </c:txPr>
        <c:crossAx val="636983824"/>
        <c:crosses val="autoZero"/>
        <c:auto val="1"/>
        <c:lblAlgn val="ctr"/>
        <c:lblOffset val="100"/>
        <c:noMultiLvlLbl val="0"/>
      </c:catAx>
      <c:valAx>
        <c:axId val="63698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1">
                    <a:lumMod val="75000"/>
                  </a:schemeClr>
                </a:solidFill>
                <a:latin typeface="+mn-lt"/>
                <a:ea typeface="+mn-ea"/>
                <a:cs typeface="+mn-cs"/>
              </a:defRPr>
            </a:pPr>
            <a:endParaRPr lang="en-US"/>
          </a:p>
        </c:txPr>
        <c:crossAx val="6369834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2">
          <a:lumMod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D3316F-EFF8-43C4-B2D1-89B04197B54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3EA4756-39DE-4871-BBE1-58671573E1A8}" type="pres">
      <dgm:prSet presAssocID="{0AD3316F-EFF8-43C4-B2D1-89B04197B54E}" presName="linear" presStyleCnt="0">
        <dgm:presLayoutVars>
          <dgm:animLvl val="lvl"/>
          <dgm:resizeHandles val="exact"/>
        </dgm:presLayoutVars>
      </dgm:prSet>
      <dgm:spPr/>
    </dgm:pt>
  </dgm:ptLst>
  <dgm:cxnLst>
    <dgm:cxn modelId="{F4D93635-C61A-44BC-827B-B28BAD52FC73}" type="presOf" srcId="{0AD3316F-EFF8-43C4-B2D1-89B04197B54E}" destId="{A3EA4756-39DE-4871-BBE1-58671573E1A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A36193-2DE9-424C-9860-43914B55519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a:extLst>
              <a:ext uri="{FF2B5EF4-FFF2-40B4-BE49-F238E27FC236}">
                <a16:creationId xmlns:a16="http://schemas.microsoft.com/office/drawing/2014/main" id="{F5E84817-B91F-423D-B50F-EA922C66AB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01F136-B715-4D17-B73B-DE2EB36E7404}" type="datetimeFigureOut">
              <a:rPr lang="en-BE" smtClean="0"/>
              <a:t>03/16/2021</a:t>
            </a:fld>
            <a:endParaRPr lang="en-BE"/>
          </a:p>
        </p:txBody>
      </p:sp>
      <p:sp>
        <p:nvSpPr>
          <p:cNvPr id="4" name="Footer Placeholder 3">
            <a:extLst>
              <a:ext uri="{FF2B5EF4-FFF2-40B4-BE49-F238E27FC236}">
                <a16:creationId xmlns:a16="http://schemas.microsoft.com/office/drawing/2014/main" id="{67B9BC2E-845C-4F27-B948-A825212C8BC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5" name="Slide Number Placeholder 4">
            <a:extLst>
              <a:ext uri="{FF2B5EF4-FFF2-40B4-BE49-F238E27FC236}">
                <a16:creationId xmlns:a16="http://schemas.microsoft.com/office/drawing/2014/main" id="{C4E06821-5679-4470-92D2-63630FBDAED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CF232A-4F1E-431A-B641-EEF092656521}" type="slidenum">
              <a:rPr lang="en-BE" smtClean="0"/>
              <a:t>‹#›</a:t>
            </a:fld>
            <a:endParaRPr lang="en-BE"/>
          </a:p>
        </p:txBody>
      </p:sp>
    </p:spTree>
    <p:extLst>
      <p:ext uri="{BB962C8B-B14F-4D97-AF65-F5344CB8AC3E}">
        <p14:creationId xmlns:p14="http://schemas.microsoft.com/office/powerpoint/2010/main" val="1319982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436B84-3FC0-4762-BACF-D3F666F9896C}" type="datetimeFigureOut">
              <a:rPr lang="en-BE" smtClean="0"/>
              <a:t>03/16/2021</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EE7D6-754A-477A-BDF7-A44824B1F6ED}" type="slidenum">
              <a:rPr lang="en-BE" smtClean="0"/>
              <a:t>‹#›</a:t>
            </a:fld>
            <a:endParaRPr lang="en-BE"/>
          </a:p>
        </p:txBody>
      </p:sp>
    </p:spTree>
    <p:extLst>
      <p:ext uri="{BB962C8B-B14F-4D97-AF65-F5344CB8AC3E}">
        <p14:creationId xmlns:p14="http://schemas.microsoft.com/office/powerpoint/2010/main" val="558565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ADEE7D6-754A-477A-BDF7-A44824B1F6ED}" type="slidenum">
              <a:rPr lang="en-BE" smtClean="0"/>
              <a:t>3</a:t>
            </a:fld>
            <a:endParaRPr lang="en-BE"/>
          </a:p>
        </p:txBody>
      </p:sp>
    </p:spTree>
    <p:extLst>
      <p:ext uri="{BB962C8B-B14F-4D97-AF65-F5344CB8AC3E}">
        <p14:creationId xmlns:p14="http://schemas.microsoft.com/office/powerpoint/2010/main" val="1932920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83E34BF3-3D1F-B141-81BC-E6E9499B6E09}"/>
              </a:ext>
            </a:extLst>
          </p:cNvPr>
          <p:cNvSpPr/>
          <p:nvPr userDrawn="1"/>
        </p:nvSpPr>
        <p:spPr>
          <a:xfrm>
            <a:off x="0" y="3954288"/>
            <a:ext cx="12192000" cy="2903712"/>
          </a:xfrm>
          <a:prstGeom prst="rect">
            <a:avLst/>
          </a:prstGeom>
          <a:gradFill>
            <a:gsLst>
              <a:gs pos="49000">
                <a:srgbClr val="1760B1"/>
              </a:gs>
              <a:gs pos="0">
                <a:srgbClr val="019CF9"/>
              </a:gs>
              <a:gs pos="100000">
                <a:srgbClr val="2A2D7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BE"/>
          </a:p>
        </p:txBody>
      </p:sp>
      <p:sp>
        <p:nvSpPr>
          <p:cNvPr id="2" name="Title 1">
            <a:extLst>
              <a:ext uri="{FF2B5EF4-FFF2-40B4-BE49-F238E27FC236}">
                <a16:creationId xmlns:a16="http://schemas.microsoft.com/office/drawing/2014/main" id="{4362687E-D0C8-4507-BF69-06EB89F5D194}"/>
              </a:ext>
            </a:extLst>
          </p:cNvPr>
          <p:cNvSpPr>
            <a:spLocks noGrp="1"/>
          </p:cNvSpPr>
          <p:nvPr>
            <p:ph type="ctrTitle"/>
          </p:nvPr>
        </p:nvSpPr>
        <p:spPr>
          <a:xfrm>
            <a:off x="1524000" y="5038638"/>
            <a:ext cx="9144000" cy="735012"/>
          </a:xfrm>
        </p:spPr>
        <p:txBody>
          <a:bodyPr anchor="b">
            <a:normAutofit/>
          </a:bodyPr>
          <a:lstStyle>
            <a:lvl1pPr algn="ctr">
              <a:defRPr sz="4400">
                <a:solidFill>
                  <a:schemeClr val="bg1"/>
                </a:solidFill>
              </a:defRPr>
            </a:lvl1pPr>
          </a:lstStyle>
          <a:p>
            <a:r>
              <a:rPr lang="en-US" dirty="0"/>
              <a:t>Click to edit Master title style</a:t>
            </a:r>
            <a:endParaRPr lang="en-BE" dirty="0"/>
          </a:p>
        </p:txBody>
      </p:sp>
      <p:pic>
        <p:nvPicPr>
          <p:cNvPr id="6" name="Grafik 5">
            <a:extLst>
              <a:ext uri="{FF2B5EF4-FFF2-40B4-BE49-F238E27FC236}">
                <a16:creationId xmlns:a16="http://schemas.microsoft.com/office/drawing/2014/main" id="{9B0817D7-91D8-1743-80D2-E3094714E1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30977" y="1169982"/>
            <a:ext cx="3930046" cy="2119494"/>
          </a:xfrm>
          <a:prstGeom prst="rect">
            <a:avLst/>
          </a:prstGeom>
        </p:spPr>
      </p:pic>
    </p:spTree>
    <p:extLst>
      <p:ext uri="{BB962C8B-B14F-4D97-AF65-F5344CB8AC3E}">
        <p14:creationId xmlns:p14="http://schemas.microsoft.com/office/powerpoint/2010/main" val="407011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0459B3-B9FB-4C9A-A16E-1F4ACF5ACD43}"/>
              </a:ext>
            </a:extLst>
          </p:cNvPr>
          <p:cNvSpPr/>
          <p:nvPr userDrawn="1"/>
        </p:nvSpPr>
        <p:spPr>
          <a:xfrm>
            <a:off x="7319961" y="0"/>
            <a:ext cx="4872039" cy="6858000"/>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7D56EDF9-32A5-4BB7-9A02-B790B6BEAE13}"/>
              </a:ext>
            </a:extLst>
          </p:cNvPr>
          <p:cNvSpPr>
            <a:spLocks noGrp="1"/>
          </p:cNvSpPr>
          <p:nvPr>
            <p:ph type="title" hasCustomPrompt="1"/>
          </p:nvPr>
        </p:nvSpPr>
        <p:spPr>
          <a:xfrm>
            <a:off x="728662" y="1999667"/>
            <a:ext cx="4262438" cy="1325563"/>
          </a:xfrm>
        </p:spPr>
        <p:txBody>
          <a:bodyPr>
            <a:normAutofit/>
          </a:bodyPr>
          <a:lstStyle>
            <a:lvl1pPr>
              <a:defRPr sz="2800">
                <a:solidFill>
                  <a:srgbClr val="01509F"/>
                </a:solidFill>
              </a:defRPr>
            </a:lvl1pPr>
          </a:lstStyle>
          <a:p>
            <a:r>
              <a:rPr lang="hu-HU" dirty="0"/>
              <a:t>Lorem ipsum dolor sit amet, consectetuer</a:t>
            </a:r>
            <a:endParaRPr lang="en-BE" dirty="0"/>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0928350" y="6356350"/>
            <a:ext cx="425450" cy="365125"/>
          </a:xfrm>
        </p:spPr>
        <p:txBody>
          <a:bodyPr/>
          <a:lstStyle>
            <a:lvl1pPr>
              <a:defRPr>
                <a:solidFill>
                  <a:schemeClr val="bg1"/>
                </a:solidFill>
              </a:defRPr>
            </a:lvl1pPr>
          </a:lstStyle>
          <a:p>
            <a:fld id="{66B2A1C2-849D-4DBA-AEF4-D352465371D8}" type="slidenum">
              <a:rPr lang="en-BE" smtClean="0"/>
              <a:pPr/>
              <a:t>‹#›</a:t>
            </a:fld>
            <a:endParaRPr lang="en-BE"/>
          </a:p>
        </p:txBody>
      </p:sp>
      <p:sp>
        <p:nvSpPr>
          <p:cNvPr id="11" name="Picture Placeholder 10">
            <a:extLst>
              <a:ext uri="{FF2B5EF4-FFF2-40B4-BE49-F238E27FC236}">
                <a16:creationId xmlns:a16="http://schemas.microsoft.com/office/drawing/2014/main" id="{72EA3611-BE5B-4F89-9232-EE67A4AC542F}"/>
              </a:ext>
            </a:extLst>
          </p:cNvPr>
          <p:cNvSpPr>
            <a:spLocks noGrp="1"/>
          </p:cNvSpPr>
          <p:nvPr>
            <p:ph type="pic" sz="quarter" idx="13"/>
          </p:nvPr>
        </p:nvSpPr>
        <p:spPr>
          <a:xfrm>
            <a:off x="6299200" y="939801"/>
            <a:ext cx="4933950" cy="2882900"/>
          </a:xfrm>
        </p:spPr>
        <p:txBody>
          <a:bodyPr/>
          <a:lstStyle/>
          <a:p>
            <a:endParaRPr lang="en-BE"/>
          </a:p>
        </p:txBody>
      </p:sp>
      <p:sp>
        <p:nvSpPr>
          <p:cNvPr id="10" name="Rectangle 9">
            <a:extLst>
              <a:ext uri="{FF2B5EF4-FFF2-40B4-BE49-F238E27FC236}">
                <a16:creationId xmlns:a16="http://schemas.microsoft.com/office/drawing/2014/main" id="{AA1185C1-B247-4FA0-BA73-1564FC6A36A0}"/>
              </a:ext>
            </a:extLst>
          </p:cNvPr>
          <p:cNvSpPr/>
          <p:nvPr userDrawn="1"/>
        </p:nvSpPr>
        <p:spPr>
          <a:xfrm>
            <a:off x="6299200" y="4068764"/>
            <a:ext cx="4933949" cy="1904999"/>
          </a:xfrm>
          <a:prstGeom prst="rect">
            <a:avLst/>
          </a:prstGeom>
          <a:solidFill>
            <a:srgbClr val="015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12" name="Grafik 11">
            <a:extLst>
              <a:ext uri="{FF2B5EF4-FFF2-40B4-BE49-F238E27FC236}">
                <a16:creationId xmlns:a16="http://schemas.microsoft.com/office/drawing/2014/main" id="{7E053195-2B05-604A-A10F-EA7FBB8198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217" y="269634"/>
            <a:ext cx="1708183" cy="921232"/>
          </a:xfrm>
          <a:prstGeom prst="rect">
            <a:avLst/>
          </a:prstGeom>
        </p:spPr>
      </p:pic>
    </p:spTree>
    <p:extLst>
      <p:ext uri="{BB962C8B-B14F-4D97-AF65-F5344CB8AC3E}">
        <p14:creationId xmlns:p14="http://schemas.microsoft.com/office/powerpoint/2010/main" val="96981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1185" y="0"/>
            <a:ext cx="6094815" cy="6858000"/>
          </a:xfrm>
          <a:prstGeom prst="rect">
            <a:avLst/>
          </a:prstGeom>
          <a:gradFill>
            <a:gsLst>
              <a:gs pos="25000">
                <a:srgbClr val="1567B9"/>
              </a:gs>
              <a:gs pos="0">
                <a:srgbClr val="019CF9"/>
              </a:gs>
              <a:gs pos="100000">
                <a:srgbClr val="2A2D74"/>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922651" y="6075407"/>
            <a:ext cx="425450" cy="365125"/>
          </a:xfrm>
        </p:spPr>
        <p:txBody>
          <a:bodyPr/>
          <a:lstStyle>
            <a:lvl1pPr>
              <a:defRPr>
                <a:solidFill>
                  <a:schemeClr val="bg1"/>
                </a:solidFill>
              </a:defRPr>
            </a:lvl1pPr>
          </a:lstStyle>
          <a:p>
            <a:fld id="{66B2A1C2-849D-4DBA-AEF4-D352465371D8}" type="slidenum">
              <a:rPr lang="en-BE" smtClean="0"/>
              <a:pPr/>
              <a:t>‹#›</a:t>
            </a:fld>
            <a:endParaRPr lang="en-BE" dirty="0"/>
          </a:p>
        </p:txBody>
      </p:sp>
      <p:sp>
        <p:nvSpPr>
          <p:cNvPr id="7" name="Rectangle 6">
            <a:extLst>
              <a:ext uri="{FF2B5EF4-FFF2-40B4-BE49-F238E27FC236}">
                <a16:creationId xmlns:a16="http://schemas.microsoft.com/office/drawing/2014/main" id="{ABB3A035-ADE8-4733-BCC7-FDDC89E3B780}"/>
              </a:ext>
            </a:extLst>
          </p:cNvPr>
          <p:cNvSpPr/>
          <p:nvPr userDrawn="1"/>
        </p:nvSpPr>
        <p:spPr>
          <a:xfrm>
            <a:off x="6096000" y="0"/>
            <a:ext cx="6094815" cy="6858000"/>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9" name="Grafik 8">
            <a:extLst>
              <a:ext uri="{FF2B5EF4-FFF2-40B4-BE49-F238E27FC236}">
                <a16:creationId xmlns:a16="http://schemas.microsoft.com/office/drawing/2014/main" id="{38BD020B-4EB6-ED4A-9042-5342AA1389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9551" y="510065"/>
            <a:ext cx="2035000" cy="1097486"/>
          </a:xfrm>
          <a:prstGeom prst="rect">
            <a:avLst/>
          </a:prstGeom>
        </p:spPr>
      </p:pic>
    </p:spTree>
    <p:extLst>
      <p:ext uri="{BB962C8B-B14F-4D97-AF65-F5344CB8AC3E}">
        <p14:creationId xmlns:p14="http://schemas.microsoft.com/office/powerpoint/2010/main" val="1634254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0459B3-B9FB-4C9A-A16E-1F4ACF5ACD43}"/>
              </a:ext>
            </a:extLst>
          </p:cNvPr>
          <p:cNvSpPr/>
          <p:nvPr userDrawn="1"/>
        </p:nvSpPr>
        <p:spPr>
          <a:xfrm>
            <a:off x="3697941" y="0"/>
            <a:ext cx="8494060" cy="6858000"/>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7D56EDF9-32A5-4BB7-9A02-B790B6BEAE13}"/>
              </a:ext>
            </a:extLst>
          </p:cNvPr>
          <p:cNvSpPr>
            <a:spLocks noGrp="1"/>
          </p:cNvSpPr>
          <p:nvPr>
            <p:ph type="title" hasCustomPrompt="1"/>
          </p:nvPr>
        </p:nvSpPr>
        <p:spPr>
          <a:xfrm>
            <a:off x="849312" y="2031417"/>
            <a:ext cx="4262438" cy="1325563"/>
          </a:xfrm>
        </p:spPr>
        <p:txBody>
          <a:bodyPr>
            <a:normAutofit/>
          </a:bodyPr>
          <a:lstStyle>
            <a:lvl1pPr>
              <a:defRPr sz="2800">
                <a:solidFill>
                  <a:srgbClr val="01509F"/>
                </a:solidFill>
              </a:defRPr>
            </a:lvl1pPr>
          </a:lstStyle>
          <a:p>
            <a:r>
              <a:rPr lang="hu-HU" dirty="0"/>
              <a:t>Lorem ipsum dolor sit amet, consectetuer</a:t>
            </a:r>
            <a:endParaRPr lang="en-BE" dirty="0"/>
          </a:p>
        </p:txBody>
      </p:sp>
      <p:sp>
        <p:nvSpPr>
          <p:cNvPr id="3" name="Content Placeholder 2">
            <a:extLst>
              <a:ext uri="{FF2B5EF4-FFF2-40B4-BE49-F238E27FC236}">
                <a16:creationId xmlns:a16="http://schemas.microsoft.com/office/drawing/2014/main" id="{E093C235-FC78-4F04-8C1A-7470E7892219}"/>
              </a:ext>
            </a:extLst>
          </p:cNvPr>
          <p:cNvSpPr>
            <a:spLocks noGrp="1"/>
          </p:cNvSpPr>
          <p:nvPr>
            <p:ph idx="1"/>
          </p:nvPr>
        </p:nvSpPr>
        <p:spPr>
          <a:xfrm>
            <a:off x="838200" y="4343400"/>
            <a:ext cx="4273550" cy="1409700"/>
          </a:xfrm>
        </p:spPr>
        <p:txBody>
          <a:bodyPr>
            <a:normAutofit/>
          </a:bodyPr>
          <a:lstStyle>
            <a:lvl1pPr>
              <a:defRPr sz="16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BE" dirty="0"/>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0928350" y="6356350"/>
            <a:ext cx="425450" cy="365125"/>
          </a:xfrm>
        </p:spPr>
        <p:txBody>
          <a:bodyPr/>
          <a:lstStyle>
            <a:lvl1pPr>
              <a:defRPr>
                <a:solidFill>
                  <a:schemeClr val="bg1"/>
                </a:solidFill>
              </a:defRPr>
            </a:lvl1pPr>
          </a:lstStyle>
          <a:p>
            <a:fld id="{66B2A1C2-849D-4DBA-AEF4-D352465371D8}" type="slidenum">
              <a:rPr lang="en-BE" smtClean="0"/>
              <a:pPr/>
              <a:t>‹#›</a:t>
            </a:fld>
            <a:endParaRPr lang="en-BE"/>
          </a:p>
        </p:txBody>
      </p:sp>
      <p:sp>
        <p:nvSpPr>
          <p:cNvPr id="11" name="Picture Placeholder 10">
            <a:extLst>
              <a:ext uri="{FF2B5EF4-FFF2-40B4-BE49-F238E27FC236}">
                <a16:creationId xmlns:a16="http://schemas.microsoft.com/office/drawing/2014/main" id="{72EA3611-BE5B-4F89-9232-EE67A4AC542F}"/>
              </a:ext>
            </a:extLst>
          </p:cNvPr>
          <p:cNvSpPr>
            <a:spLocks noGrp="1"/>
          </p:cNvSpPr>
          <p:nvPr>
            <p:ph type="pic" sz="quarter" idx="13"/>
          </p:nvPr>
        </p:nvSpPr>
        <p:spPr>
          <a:xfrm>
            <a:off x="6470650" y="730250"/>
            <a:ext cx="4872038" cy="5470525"/>
          </a:xfrm>
        </p:spPr>
        <p:txBody>
          <a:bodyPr/>
          <a:lstStyle/>
          <a:p>
            <a:endParaRPr lang="en-BE"/>
          </a:p>
        </p:txBody>
      </p:sp>
      <p:pic>
        <p:nvPicPr>
          <p:cNvPr id="7" name="Grafik 6">
            <a:extLst>
              <a:ext uri="{FF2B5EF4-FFF2-40B4-BE49-F238E27FC236}">
                <a16:creationId xmlns:a16="http://schemas.microsoft.com/office/drawing/2014/main" id="{38EBCD09-4987-9941-83E2-B57CDEAA96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217" y="269634"/>
            <a:ext cx="1708183" cy="921232"/>
          </a:xfrm>
          <a:prstGeom prst="rect">
            <a:avLst/>
          </a:prstGeom>
        </p:spPr>
      </p:pic>
    </p:spTree>
    <p:extLst>
      <p:ext uri="{BB962C8B-B14F-4D97-AF65-F5344CB8AC3E}">
        <p14:creationId xmlns:p14="http://schemas.microsoft.com/office/powerpoint/2010/main" val="118489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F8552944-10CD-40D4-AD3F-7AB13B3D008E}"/>
              </a:ext>
            </a:extLst>
          </p:cNvPr>
          <p:cNvSpPr/>
          <p:nvPr userDrawn="1"/>
        </p:nvSpPr>
        <p:spPr>
          <a:xfrm>
            <a:off x="9211163" y="689927"/>
            <a:ext cx="2248682" cy="2535529"/>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9" name="Rectangle 8">
            <a:extLst>
              <a:ext uri="{FF2B5EF4-FFF2-40B4-BE49-F238E27FC236}">
                <a16:creationId xmlns:a16="http://schemas.microsoft.com/office/drawing/2014/main" id="{F60459B3-B9FB-4C9A-A16E-1F4ACF5ACD43}"/>
              </a:ext>
            </a:extLst>
          </p:cNvPr>
          <p:cNvSpPr/>
          <p:nvPr userDrawn="1"/>
        </p:nvSpPr>
        <p:spPr>
          <a:xfrm>
            <a:off x="1" y="0"/>
            <a:ext cx="7637928" cy="6858000"/>
          </a:xfrm>
          <a:prstGeom prst="rect">
            <a:avLst/>
          </a:prstGeom>
          <a:gradFill>
            <a:gsLst>
              <a:gs pos="35000">
                <a:srgbClr val="1567B9"/>
              </a:gs>
              <a:gs pos="0">
                <a:srgbClr val="019CF9"/>
              </a:gs>
              <a:gs pos="100000">
                <a:srgbClr val="2A2D74"/>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0928350" y="6356350"/>
            <a:ext cx="425450" cy="365125"/>
          </a:xfrm>
        </p:spPr>
        <p:txBody>
          <a:bodyPr/>
          <a:lstStyle>
            <a:lvl1pPr>
              <a:defRPr>
                <a:solidFill>
                  <a:srgbClr val="1D1D1B"/>
                </a:solidFill>
              </a:defRPr>
            </a:lvl1pPr>
          </a:lstStyle>
          <a:p>
            <a:fld id="{66B2A1C2-849D-4DBA-AEF4-D352465371D8}" type="slidenum">
              <a:rPr lang="en-BE" smtClean="0"/>
              <a:pPr/>
              <a:t>‹#›</a:t>
            </a:fld>
            <a:endParaRPr lang="en-BE" dirty="0"/>
          </a:p>
        </p:txBody>
      </p:sp>
      <p:sp>
        <p:nvSpPr>
          <p:cNvPr id="11" name="Picture Placeholder 10">
            <a:extLst>
              <a:ext uri="{FF2B5EF4-FFF2-40B4-BE49-F238E27FC236}">
                <a16:creationId xmlns:a16="http://schemas.microsoft.com/office/drawing/2014/main" id="{72EA3611-BE5B-4F89-9232-EE67A4AC542F}"/>
              </a:ext>
            </a:extLst>
          </p:cNvPr>
          <p:cNvSpPr>
            <a:spLocks noGrp="1"/>
          </p:cNvSpPr>
          <p:nvPr>
            <p:ph type="pic" sz="quarter" idx="13"/>
          </p:nvPr>
        </p:nvSpPr>
        <p:spPr>
          <a:xfrm>
            <a:off x="698500" y="2259106"/>
            <a:ext cx="4178300" cy="3905156"/>
          </a:xfrm>
        </p:spPr>
        <p:txBody>
          <a:bodyPr/>
          <a:lstStyle/>
          <a:p>
            <a:endParaRPr lang="en-BE"/>
          </a:p>
        </p:txBody>
      </p:sp>
      <p:sp>
        <p:nvSpPr>
          <p:cNvPr id="12" name="Rectangle 11">
            <a:extLst>
              <a:ext uri="{FF2B5EF4-FFF2-40B4-BE49-F238E27FC236}">
                <a16:creationId xmlns:a16="http://schemas.microsoft.com/office/drawing/2014/main" id="{7D946441-27B8-4A2A-B41B-EB96F78F6548}"/>
              </a:ext>
            </a:extLst>
          </p:cNvPr>
          <p:cNvSpPr/>
          <p:nvPr userDrawn="1"/>
        </p:nvSpPr>
        <p:spPr>
          <a:xfrm>
            <a:off x="6517493" y="682626"/>
            <a:ext cx="2248682" cy="2535529"/>
          </a:xfrm>
          <a:prstGeom prst="rect">
            <a:avLst/>
          </a:prstGeom>
          <a:solidFill>
            <a:srgbClr val="019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0" name="Rectangle 19">
            <a:extLst>
              <a:ext uri="{FF2B5EF4-FFF2-40B4-BE49-F238E27FC236}">
                <a16:creationId xmlns:a16="http://schemas.microsoft.com/office/drawing/2014/main" id="{1FEA5E97-C2DA-460A-A59D-51C1DC718AD7}"/>
              </a:ext>
            </a:extLst>
          </p:cNvPr>
          <p:cNvSpPr/>
          <p:nvPr userDrawn="1"/>
        </p:nvSpPr>
        <p:spPr>
          <a:xfrm>
            <a:off x="6517493" y="3444557"/>
            <a:ext cx="2248682" cy="2535529"/>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4" name="Rectangle 23">
            <a:extLst>
              <a:ext uri="{FF2B5EF4-FFF2-40B4-BE49-F238E27FC236}">
                <a16:creationId xmlns:a16="http://schemas.microsoft.com/office/drawing/2014/main" id="{2C8AC3AA-90B2-4A57-B8E0-EC7C645248B8}"/>
              </a:ext>
            </a:extLst>
          </p:cNvPr>
          <p:cNvSpPr/>
          <p:nvPr userDrawn="1"/>
        </p:nvSpPr>
        <p:spPr>
          <a:xfrm>
            <a:off x="9211163" y="3444557"/>
            <a:ext cx="2248682" cy="2535529"/>
          </a:xfrm>
          <a:prstGeom prst="rect">
            <a:avLst/>
          </a:prstGeom>
          <a:solidFill>
            <a:srgbClr val="019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13" name="Grafik 12">
            <a:extLst>
              <a:ext uri="{FF2B5EF4-FFF2-40B4-BE49-F238E27FC236}">
                <a16:creationId xmlns:a16="http://schemas.microsoft.com/office/drawing/2014/main" id="{0B085DDF-0F63-4848-AF32-52A4C52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500" y="467882"/>
            <a:ext cx="2035000" cy="1097486"/>
          </a:xfrm>
          <a:prstGeom prst="rect">
            <a:avLst/>
          </a:prstGeom>
        </p:spPr>
      </p:pic>
    </p:spTree>
    <p:extLst>
      <p:ext uri="{BB962C8B-B14F-4D97-AF65-F5344CB8AC3E}">
        <p14:creationId xmlns:p14="http://schemas.microsoft.com/office/powerpoint/2010/main" val="419708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0" y="0"/>
            <a:ext cx="12190815" cy="5298142"/>
          </a:xfrm>
          <a:prstGeom prst="rect">
            <a:avLst/>
          </a:prstGeom>
          <a:gradFill>
            <a:gsLst>
              <a:gs pos="0">
                <a:srgbClr val="019CF9"/>
              </a:gs>
              <a:gs pos="100000">
                <a:srgbClr val="2A2D7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922651" y="6075407"/>
            <a:ext cx="425450" cy="365125"/>
          </a:xfrm>
        </p:spPr>
        <p:txBody>
          <a:bodyPr/>
          <a:lstStyle>
            <a:lvl1pPr>
              <a:defRPr>
                <a:solidFill>
                  <a:schemeClr val="bg1"/>
                </a:solidFill>
              </a:defRPr>
            </a:lvl1pPr>
          </a:lstStyle>
          <a:p>
            <a:fld id="{66B2A1C2-849D-4DBA-AEF4-D352465371D8}" type="slidenum">
              <a:rPr lang="en-BE" smtClean="0"/>
              <a:pPr/>
              <a:t>‹#›</a:t>
            </a:fld>
            <a:endParaRPr lang="en-BE" dirty="0"/>
          </a:p>
        </p:txBody>
      </p:sp>
      <p:pic>
        <p:nvPicPr>
          <p:cNvPr id="203" name="Graphic 202">
            <a:extLst>
              <a:ext uri="{FF2B5EF4-FFF2-40B4-BE49-F238E27FC236}">
                <a16:creationId xmlns:a16="http://schemas.microsoft.com/office/drawing/2014/main" id="{2D3D842C-896F-48E6-A26C-454485AB568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24285" b="31259"/>
          <a:stretch/>
        </p:blipFill>
        <p:spPr>
          <a:xfrm>
            <a:off x="8726137" y="3822007"/>
            <a:ext cx="3464678" cy="3035992"/>
          </a:xfrm>
          <a:prstGeom prst="rect">
            <a:avLst/>
          </a:prstGeom>
        </p:spPr>
      </p:pic>
      <p:pic>
        <p:nvPicPr>
          <p:cNvPr id="8" name="Grafik 7">
            <a:extLst>
              <a:ext uri="{FF2B5EF4-FFF2-40B4-BE49-F238E27FC236}">
                <a16:creationId xmlns:a16="http://schemas.microsoft.com/office/drawing/2014/main" id="{BD36DB86-8F86-F34E-8571-91AAE1FF754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98500" y="467882"/>
            <a:ext cx="2035000" cy="1097486"/>
          </a:xfrm>
          <a:prstGeom prst="rect">
            <a:avLst/>
          </a:prstGeom>
        </p:spPr>
      </p:pic>
    </p:spTree>
    <p:extLst>
      <p:ext uri="{BB962C8B-B14F-4D97-AF65-F5344CB8AC3E}">
        <p14:creationId xmlns:p14="http://schemas.microsoft.com/office/powerpoint/2010/main" val="166351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0" y="0"/>
            <a:ext cx="12190815" cy="4805218"/>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1452538" y="6075407"/>
            <a:ext cx="425450" cy="365125"/>
          </a:xfrm>
        </p:spPr>
        <p:txBody>
          <a:bodyPr/>
          <a:lstStyle>
            <a:lvl1pPr>
              <a:defRPr>
                <a:solidFill>
                  <a:srgbClr val="1D1D1B"/>
                </a:solidFill>
              </a:defRPr>
            </a:lvl1pPr>
          </a:lstStyle>
          <a:p>
            <a:fld id="{66B2A1C2-849D-4DBA-AEF4-D352465371D8}" type="slidenum">
              <a:rPr lang="en-BE" smtClean="0"/>
              <a:pPr/>
              <a:t>‹#›</a:t>
            </a:fld>
            <a:endParaRPr lang="en-BE" dirty="0"/>
          </a:p>
        </p:txBody>
      </p:sp>
      <p:sp>
        <p:nvSpPr>
          <p:cNvPr id="8" name="Rectangle 7">
            <a:extLst>
              <a:ext uri="{FF2B5EF4-FFF2-40B4-BE49-F238E27FC236}">
                <a16:creationId xmlns:a16="http://schemas.microsoft.com/office/drawing/2014/main" id="{D084B938-7B8B-43AF-B9AF-BCA058154CD9}"/>
              </a:ext>
            </a:extLst>
          </p:cNvPr>
          <p:cNvSpPr/>
          <p:nvPr userDrawn="1"/>
        </p:nvSpPr>
        <p:spPr>
          <a:xfrm>
            <a:off x="977866" y="3002823"/>
            <a:ext cx="2248682" cy="2535529"/>
          </a:xfrm>
          <a:prstGeom prst="rect">
            <a:avLst/>
          </a:prstGeom>
          <a:solidFill>
            <a:srgbClr val="015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9" name="Rectangle 8">
            <a:extLst>
              <a:ext uri="{FF2B5EF4-FFF2-40B4-BE49-F238E27FC236}">
                <a16:creationId xmlns:a16="http://schemas.microsoft.com/office/drawing/2014/main" id="{3ACE46CF-0137-46B5-98A5-FCA8233FF3F3}"/>
              </a:ext>
            </a:extLst>
          </p:cNvPr>
          <p:cNvSpPr/>
          <p:nvPr userDrawn="1"/>
        </p:nvSpPr>
        <p:spPr>
          <a:xfrm>
            <a:off x="3644866" y="3002823"/>
            <a:ext cx="2248682" cy="2535529"/>
          </a:xfrm>
          <a:prstGeom prst="rect">
            <a:avLst/>
          </a:prstGeom>
          <a:solidFill>
            <a:srgbClr val="019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0" name="Rectangle 9">
            <a:extLst>
              <a:ext uri="{FF2B5EF4-FFF2-40B4-BE49-F238E27FC236}">
                <a16:creationId xmlns:a16="http://schemas.microsoft.com/office/drawing/2014/main" id="{527EB8CB-CF5D-4E01-8198-279F433365BD}"/>
              </a:ext>
            </a:extLst>
          </p:cNvPr>
          <p:cNvSpPr/>
          <p:nvPr userDrawn="1"/>
        </p:nvSpPr>
        <p:spPr>
          <a:xfrm>
            <a:off x="6339637" y="3002823"/>
            <a:ext cx="2248682" cy="2535529"/>
          </a:xfrm>
          <a:prstGeom prst="rect">
            <a:avLst/>
          </a:prstGeom>
          <a:solidFill>
            <a:srgbClr val="015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1" name="Rectangle 10">
            <a:extLst>
              <a:ext uri="{FF2B5EF4-FFF2-40B4-BE49-F238E27FC236}">
                <a16:creationId xmlns:a16="http://schemas.microsoft.com/office/drawing/2014/main" id="{E72CF996-4C35-4755-BC7E-763ACC4295B8}"/>
              </a:ext>
            </a:extLst>
          </p:cNvPr>
          <p:cNvSpPr/>
          <p:nvPr userDrawn="1"/>
        </p:nvSpPr>
        <p:spPr>
          <a:xfrm>
            <a:off x="9006637" y="3002823"/>
            <a:ext cx="2248682" cy="2535529"/>
          </a:xfrm>
          <a:prstGeom prst="rect">
            <a:avLst/>
          </a:prstGeom>
          <a:solidFill>
            <a:srgbClr val="019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16" name="Grafik 15">
            <a:extLst>
              <a:ext uri="{FF2B5EF4-FFF2-40B4-BE49-F238E27FC236}">
                <a16:creationId xmlns:a16="http://schemas.microsoft.com/office/drawing/2014/main" id="{AEF77CCD-5617-EE42-A115-191D0D5032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1563" y="5865761"/>
            <a:ext cx="1192605" cy="643178"/>
          </a:xfrm>
          <a:prstGeom prst="rect">
            <a:avLst/>
          </a:prstGeom>
        </p:spPr>
      </p:pic>
    </p:spTree>
    <p:extLst>
      <p:ext uri="{BB962C8B-B14F-4D97-AF65-F5344CB8AC3E}">
        <p14:creationId xmlns:p14="http://schemas.microsoft.com/office/powerpoint/2010/main" val="1211902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827010" y="5828905"/>
            <a:ext cx="425450" cy="365125"/>
          </a:xfrm>
        </p:spPr>
        <p:txBody>
          <a:bodyPr/>
          <a:lstStyle>
            <a:lvl1pPr>
              <a:defRPr>
                <a:solidFill>
                  <a:srgbClr val="1D1D1B"/>
                </a:solidFill>
              </a:defRPr>
            </a:lvl1pPr>
          </a:lstStyle>
          <a:p>
            <a:fld id="{66B2A1C2-849D-4DBA-AEF4-D352465371D8}" type="slidenum">
              <a:rPr lang="en-BE" smtClean="0"/>
              <a:pPr/>
              <a:t>‹#›</a:t>
            </a:fld>
            <a:endParaRPr lang="en-BE" dirty="0"/>
          </a:p>
        </p:txBody>
      </p:sp>
      <p:sp>
        <p:nvSpPr>
          <p:cNvPr id="7" name="Picture Placeholder 6">
            <a:extLst>
              <a:ext uri="{FF2B5EF4-FFF2-40B4-BE49-F238E27FC236}">
                <a16:creationId xmlns:a16="http://schemas.microsoft.com/office/drawing/2014/main" id="{CA39F425-5E60-405C-AC82-6164D1270867}"/>
              </a:ext>
            </a:extLst>
          </p:cNvPr>
          <p:cNvSpPr>
            <a:spLocks noGrp="1"/>
          </p:cNvSpPr>
          <p:nvPr>
            <p:ph type="pic" sz="quarter" idx="13"/>
          </p:nvPr>
        </p:nvSpPr>
        <p:spPr>
          <a:xfrm>
            <a:off x="7312830" y="0"/>
            <a:ext cx="4876800" cy="6858000"/>
          </a:xfrm>
        </p:spPr>
        <p:txBody>
          <a:bodyPr/>
          <a:lstStyle/>
          <a:p>
            <a:endParaRPr lang="en-BE" dirty="0"/>
          </a:p>
        </p:txBody>
      </p:sp>
      <p:sp>
        <p:nvSpPr>
          <p:cNvPr id="8" name="Rectangle 7">
            <a:extLst>
              <a:ext uri="{FF2B5EF4-FFF2-40B4-BE49-F238E27FC236}">
                <a16:creationId xmlns:a16="http://schemas.microsoft.com/office/drawing/2014/main" id="{D084B938-7B8B-43AF-B9AF-BCA058154CD9}"/>
              </a:ext>
            </a:extLst>
          </p:cNvPr>
          <p:cNvSpPr/>
          <p:nvPr userDrawn="1"/>
        </p:nvSpPr>
        <p:spPr>
          <a:xfrm>
            <a:off x="5626906" y="846533"/>
            <a:ext cx="4270129" cy="2334820"/>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5" name="Rectangle 14">
            <a:extLst>
              <a:ext uri="{FF2B5EF4-FFF2-40B4-BE49-F238E27FC236}">
                <a16:creationId xmlns:a16="http://schemas.microsoft.com/office/drawing/2014/main" id="{AC3F4847-E152-4E87-AB0C-A697EFFBAF0A}"/>
              </a:ext>
            </a:extLst>
          </p:cNvPr>
          <p:cNvSpPr/>
          <p:nvPr userDrawn="1"/>
        </p:nvSpPr>
        <p:spPr>
          <a:xfrm>
            <a:off x="5626906" y="3676648"/>
            <a:ext cx="4270129" cy="2334820"/>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10" name="Grafik 9">
            <a:extLst>
              <a:ext uri="{FF2B5EF4-FFF2-40B4-BE49-F238E27FC236}">
                <a16:creationId xmlns:a16="http://schemas.microsoft.com/office/drawing/2014/main" id="{7504D8D1-D6C1-0A4C-907B-3ACF968F33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217" y="269634"/>
            <a:ext cx="1708183" cy="921232"/>
          </a:xfrm>
          <a:prstGeom prst="rect">
            <a:avLst/>
          </a:prstGeom>
        </p:spPr>
      </p:pic>
    </p:spTree>
    <p:extLst>
      <p:ext uri="{BB962C8B-B14F-4D97-AF65-F5344CB8AC3E}">
        <p14:creationId xmlns:p14="http://schemas.microsoft.com/office/powerpoint/2010/main" val="120755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0" y="-1"/>
            <a:ext cx="12190815" cy="3429001"/>
          </a:xfrm>
          <a:prstGeom prst="rect">
            <a:avLst/>
          </a:prstGeom>
          <a:gradFill>
            <a:gsLst>
              <a:gs pos="55000">
                <a:srgbClr val="1567B9"/>
              </a:gs>
              <a:gs pos="0">
                <a:srgbClr val="019CF9"/>
              </a:gs>
              <a:gs pos="100000">
                <a:srgbClr val="2A2D7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1452538" y="6075407"/>
            <a:ext cx="425450" cy="365125"/>
          </a:xfrm>
        </p:spPr>
        <p:txBody>
          <a:bodyPr/>
          <a:lstStyle>
            <a:lvl1pPr>
              <a:defRPr>
                <a:solidFill>
                  <a:srgbClr val="1D1D1B"/>
                </a:solidFill>
              </a:defRPr>
            </a:lvl1pPr>
          </a:lstStyle>
          <a:p>
            <a:fld id="{66B2A1C2-849D-4DBA-AEF4-D352465371D8}" type="slidenum">
              <a:rPr lang="en-BE" smtClean="0"/>
              <a:pPr/>
              <a:t>‹#›</a:t>
            </a:fld>
            <a:endParaRPr lang="en-BE" dirty="0"/>
          </a:p>
        </p:txBody>
      </p:sp>
      <p:sp>
        <p:nvSpPr>
          <p:cNvPr id="8" name="Rectangle 7">
            <a:extLst>
              <a:ext uri="{FF2B5EF4-FFF2-40B4-BE49-F238E27FC236}">
                <a16:creationId xmlns:a16="http://schemas.microsoft.com/office/drawing/2014/main" id="{D084B938-7B8B-43AF-B9AF-BCA058154CD9}"/>
              </a:ext>
            </a:extLst>
          </p:cNvPr>
          <p:cNvSpPr/>
          <p:nvPr userDrawn="1"/>
        </p:nvSpPr>
        <p:spPr>
          <a:xfrm>
            <a:off x="1152490" y="2295526"/>
            <a:ext cx="2928971" cy="4093158"/>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3" name="Rectangle 12">
            <a:extLst>
              <a:ext uri="{FF2B5EF4-FFF2-40B4-BE49-F238E27FC236}">
                <a16:creationId xmlns:a16="http://schemas.microsoft.com/office/drawing/2014/main" id="{7FDAB8D3-02C5-4C6E-A608-5936D6B24A2A}"/>
              </a:ext>
            </a:extLst>
          </p:cNvPr>
          <p:cNvSpPr/>
          <p:nvPr userDrawn="1"/>
        </p:nvSpPr>
        <p:spPr>
          <a:xfrm>
            <a:off x="4630921" y="842963"/>
            <a:ext cx="2928971" cy="5545721"/>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4" name="Rectangle 13">
            <a:extLst>
              <a:ext uri="{FF2B5EF4-FFF2-40B4-BE49-F238E27FC236}">
                <a16:creationId xmlns:a16="http://schemas.microsoft.com/office/drawing/2014/main" id="{9283D657-1F21-4267-99D8-E0C16823AC3B}"/>
              </a:ext>
            </a:extLst>
          </p:cNvPr>
          <p:cNvSpPr/>
          <p:nvPr userDrawn="1"/>
        </p:nvSpPr>
        <p:spPr>
          <a:xfrm>
            <a:off x="8109352" y="842963"/>
            <a:ext cx="2928971" cy="5545721"/>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9" name="Grafik 8">
            <a:extLst>
              <a:ext uri="{FF2B5EF4-FFF2-40B4-BE49-F238E27FC236}">
                <a16:creationId xmlns:a16="http://schemas.microsoft.com/office/drawing/2014/main" id="{DC7B7452-591B-6744-A5F0-B406E0E615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500" y="467882"/>
            <a:ext cx="2035000" cy="1097486"/>
          </a:xfrm>
          <a:prstGeom prst="rect">
            <a:avLst/>
          </a:prstGeom>
        </p:spPr>
      </p:pic>
    </p:spTree>
    <p:extLst>
      <p:ext uri="{BB962C8B-B14F-4D97-AF65-F5344CB8AC3E}">
        <p14:creationId xmlns:p14="http://schemas.microsoft.com/office/powerpoint/2010/main" val="52769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0" y="-1"/>
            <a:ext cx="12190815" cy="6858000"/>
          </a:xfrm>
          <a:prstGeom prst="rect">
            <a:avLst/>
          </a:prstGeom>
          <a:gradFill>
            <a:gsLst>
              <a:gs pos="0">
                <a:srgbClr val="019CF9"/>
              </a:gs>
              <a:gs pos="100000">
                <a:srgbClr val="2A2D7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1119164" y="6075407"/>
            <a:ext cx="425450" cy="365125"/>
          </a:xfrm>
        </p:spPr>
        <p:txBody>
          <a:bodyPr/>
          <a:lstStyle>
            <a:lvl1pPr>
              <a:defRPr>
                <a:solidFill>
                  <a:schemeClr val="bg1"/>
                </a:solidFill>
              </a:defRPr>
            </a:lvl1pPr>
          </a:lstStyle>
          <a:p>
            <a:fld id="{66B2A1C2-849D-4DBA-AEF4-D352465371D8}" type="slidenum">
              <a:rPr lang="en-BE" smtClean="0"/>
              <a:pPr/>
              <a:t>‹#›</a:t>
            </a:fld>
            <a:endParaRPr lang="en-BE" dirty="0"/>
          </a:p>
        </p:txBody>
      </p:sp>
      <p:sp>
        <p:nvSpPr>
          <p:cNvPr id="7" name="Picture Placeholder 6">
            <a:extLst>
              <a:ext uri="{FF2B5EF4-FFF2-40B4-BE49-F238E27FC236}">
                <a16:creationId xmlns:a16="http://schemas.microsoft.com/office/drawing/2014/main" id="{44C1CC4A-D39E-4F44-9717-6236B158CC3E}"/>
              </a:ext>
            </a:extLst>
          </p:cNvPr>
          <p:cNvSpPr>
            <a:spLocks noGrp="1"/>
          </p:cNvSpPr>
          <p:nvPr>
            <p:ph type="pic" sz="quarter" idx="13"/>
          </p:nvPr>
        </p:nvSpPr>
        <p:spPr>
          <a:xfrm>
            <a:off x="922651" y="1579873"/>
            <a:ext cx="3711264" cy="3711264"/>
          </a:xfrm>
          <a:prstGeom prst="ellipse">
            <a:avLst/>
          </a:prstGeom>
        </p:spPr>
        <p:txBody>
          <a:bodyPr/>
          <a:lstStyle/>
          <a:p>
            <a:endParaRPr lang="en-BE"/>
          </a:p>
        </p:txBody>
      </p:sp>
      <p:pic>
        <p:nvPicPr>
          <p:cNvPr id="9" name="Grafik 8">
            <a:extLst>
              <a:ext uri="{FF2B5EF4-FFF2-40B4-BE49-F238E27FC236}">
                <a16:creationId xmlns:a16="http://schemas.microsoft.com/office/drawing/2014/main" id="{E863D3DF-2598-4F48-A69F-718A594BB4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3731" y="525754"/>
            <a:ext cx="2588711" cy="1396105"/>
          </a:xfrm>
          <a:prstGeom prst="rect">
            <a:avLst/>
          </a:prstGeom>
        </p:spPr>
      </p:pic>
    </p:spTree>
    <p:extLst>
      <p:ext uri="{BB962C8B-B14F-4D97-AF65-F5344CB8AC3E}">
        <p14:creationId xmlns:p14="http://schemas.microsoft.com/office/powerpoint/2010/main" val="672481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B40DF-AFED-4DE4-9461-FB44FF2083D3}"/>
              </a:ext>
            </a:extLst>
          </p:cNvPr>
          <p:cNvSpPr/>
          <p:nvPr userDrawn="1"/>
        </p:nvSpPr>
        <p:spPr>
          <a:xfrm>
            <a:off x="0" y="-1"/>
            <a:ext cx="12190815" cy="3976689"/>
          </a:xfrm>
          <a:prstGeom prst="rect">
            <a:avLst/>
          </a:prstGeom>
          <a:gradFill>
            <a:gsLst>
              <a:gs pos="29000">
                <a:srgbClr val="1567B9"/>
              </a:gs>
              <a:gs pos="0">
                <a:srgbClr val="019CF9"/>
              </a:gs>
              <a:gs pos="100000">
                <a:srgbClr val="2A2D74"/>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6" name="Slide Number Placeholder 5">
            <a:extLst>
              <a:ext uri="{FF2B5EF4-FFF2-40B4-BE49-F238E27FC236}">
                <a16:creationId xmlns:a16="http://schemas.microsoft.com/office/drawing/2014/main" id="{10C82367-0BEF-43A7-AA8B-7CF708372F48}"/>
              </a:ext>
            </a:extLst>
          </p:cNvPr>
          <p:cNvSpPr>
            <a:spLocks noGrp="1"/>
          </p:cNvSpPr>
          <p:nvPr>
            <p:ph type="sldNum" sz="quarter" idx="12"/>
          </p:nvPr>
        </p:nvSpPr>
        <p:spPr>
          <a:xfrm>
            <a:off x="11452538" y="6075407"/>
            <a:ext cx="425450" cy="365125"/>
          </a:xfrm>
        </p:spPr>
        <p:txBody>
          <a:bodyPr/>
          <a:lstStyle>
            <a:lvl1pPr>
              <a:defRPr>
                <a:solidFill>
                  <a:srgbClr val="1D1D1B"/>
                </a:solidFill>
              </a:defRPr>
            </a:lvl1pPr>
          </a:lstStyle>
          <a:p>
            <a:fld id="{66B2A1C2-849D-4DBA-AEF4-D352465371D8}" type="slidenum">
              <a:rPr lang="en-BE" smtClean="0"/>
              <a:pPr/>
              <a:t>‹#›</a:t>
            </a:fld>
            <a:endParaRPr lang="en-BE" dirty="0"/>
          </a:p>
        </p:txBody>
      </p:sp>
      <p:sp>
        <p:nvSpPr>
          <p:cNvPr id="8" name="Rectangle 7">
            <a:extLst>
              <a:ext uri="{FF2B5EF4-FFF2-40B4-BE49-F238E27FC236}">
                <a16:creationId xmlns:a16="http://schemas.microsoft.com/office/drawing/2014/main" id="{D084B938-7B8B-43AF-B9AF-BCA058154CD9}"/>
              </a:ext>
            </a:extLst>
          </p:cNvPr>
          <p:cNvSpPr/>
          <p:nvPr userDrawn="1"/>
        </p:nvSpPr>
        <p:spPr>
          <a:xfrm>
            <a:off x="1204913" y="4475557"/>
            <a:ext cx="2919411" cy="1899049"/>
          </a:xfrm>
          <a:prstGeom prst="rect">
            <a:avLst/>
          </a:prstGeom>
          <a:solidFill>
            <a:srgbClr val="FED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2" name="Rectangle 11">
            <a:extLst>
              <a:ext uri="{FF2B5EF4-FFF2-40B4-BE49-F238E27FC236}">
                <a16:creationId xmlns:a16="http://schemas.microsoft.com/office/drawing/2014/main" id="{23FA8C89-49A9-4445-AD4E-4FA9DE95AA01}"/>
              </a:ext>
            </a:extLst>
          </p:cNvPr>
          <p:cNvSpPr/>
          <p:nvPr userDrawn="1"/>
        </p:nvSpPr>
        <p:spPr>
          <a:xfrm>
            <a:off x="4635701" y="4475557"/>
            <a:ext cx="2919411" cy="1899049"/>
          </a:xfrm>
          <a:prstGeom prst="rect">
            <a:avLst/>
          </a:prstGeom>
          <a:solidFill>
            <a:srgbClr val="019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13" name="Rectangle 12">
            <a:extLst>
              <a:ext uri="{FF2B5EF4-FFF2-40B4-BE49-F238E27FC236}">
                <a16:creationId xmlns:a16="http://schemas.microsoft.com/office/drawing/2014/main" id="{D0083A9A-4AF0-465F-BC8D-92C1606F8972}"/>
              </a:ext>
            </a:extLst>
          </p:cNvPr>
          <p:cNvSpPr/>
          <p:nvPr userDrawn="1"/>
        </p:nvSpPr>
        <p:spPr>
          <a:xfrm>
            <a:off x="8066489" y="4475557"/>
            <a:ext cx="2919411" cy="1899049"/>
          </a:xfrm>
          <a:prstGeom prst="rect">
            <a:avLst/>
          </a:prstGeom>
          <a:solidFill>
            <a:srgbClr val="E22E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pic>
        <p:nvPicPr>
          <p:cNvPr id="10" name="Grafik 9">
            <a:extLst>
              <a:ext uri="{FF2B5EF4-FFF2-40B4-BE49-F238E27FC236}">
                <a16:creationId xmlns:a16="http://schemas.microsoft.com/office/drawing/2014/main" id="{808A242E-9E34-A04A-B598-EA0465C6BF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77906" y="483394"/>
            <a:ext cx="2035000" cy="1097486"/>
          </a:xfrm>
          <a:prstGeom prst="rect">
            <a:avLst/>
          </a:prstGeom>
        </p:spPr>
      </p:pic>
    </p:spTree>
    <p:extLst>
      <p:ext uri="{BB962C8B-B14F-4D97-AF65-F5344CB8AC3E}">
        <p14:creationId xmlns:p14="http://schemas.microsoft.com/office/powerpoint/2010/main" val="393197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37A206-20F0-481B-8927-7F64313EE1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BE"/>
          </a:p>
        </p:txBody>
      </p:sp>
      <p:sp>
        <p:nvSpPr>
          <p:cNvPr id="3" name="Text Placeholder 2">
            <a:extLst>
              <a:ext uri="{FF2B5EF4-FFF2-40B4-BE49-F238E27FC236}">
                <a16:creationId xmlns:a16="http://schemas.microsoft.com/office/drawing/2014/main" id="{467E46CC-DD9D-4491-857C-29A015D728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BE" dirty="0"/>
          </a:p>
        </p:txBody>
      </p:sp>
      <p:sp>
        <p:nvSpPr>
          <p:cNvPr id="6" name="Slide Number Placeholder 5">
            <a:extLst>
              <a:ext uri="{FF2B5EF4-FFF2-40B4-BE49-F238E27FC236}">
                <a16:creationId xmlns:a16="http://schemas.microsoft.com/office/drawing/2014/main" id="{D1807587-E994-4579-A336-65D294F0A13A}"/>
              </a:ext>
            </a:extLst>
          </p:cNvPr>
          <p:cNvSpPr>
            <a:spLocks noGrp="1"/>
          </p:cNvSpPr>
          <p:nvPr>
            <p:ph type="sldNum" sz="quarter" idx="4"/>
          </p:nvPr>
        </p:nvSpPr>
        <p:spPr>
          <a:xfrm>
            <a:off x="10934700" y="6356350"/>
            <a:ext cx="4191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2A1C2-849D-4DBA-AEF4-D352465371D8}" type="slidenum">
              <a:rPr lang="en-BE" smtClean="0"/>
              <a:t>‹#›</a:t>
            </a:fld>
            <a:endParaRPr lang="en-BE"/>
          </a:p>
        </p:txBody>
      </p:sp>
    </p:spTree>
    <p:extLst>
      <p:ext uri="{BB962C8B-B14F-4D97-AF65-F5344CB8AC3E}">
        <p14:creationId xmlns:p14="http://schemas.microsoft.com/office/powerpoint/2010/main" val="2061229229"/>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diagramLayout" Target="../diagrams/layout1.xml"/><Relationship Id="rId7" Type="http://schemas.openxmlformats.org/officeDocument/2006/relationships/chart" Target="../charts/chart3.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16864-6824-4706-8C08-43454CACFF4D}"/>
              </a:ext>
            </a:extLst>
          </p:cNvPr>
          <p:cNvSpPr>
            <a:spLocks noGrp="1"/>
          </p:cNvSpPr>
          <p:nvPr>
            <p:ph type="ctrTitle"/>
          </p:nvPr>
        </p:nvSpPr>
        <p:spPr>
          <a:xfrm>
            <a:off x="1523999" y="5038637"/>
            <a:ext cx="9162361" cy="1075724"/>
          </a:xfrm>
        </p:spPr>
        <p:txBody>
          <a:bodyPr>
            <a:normAutofit fontScale="90000"/>
          </a:bodyPr>
          <a:lstStyle/>
          <a:p>
            <a:r>
              <a:rPr lang="en-GB" dirty="0"/>
              <a:t>Your</a:t>
            </a:r>
            <a:r>
              <a:rPr lang="fr-BE" dirty="0"/>
              <a:t> Europe </a:t>
            </a:r>
            <a:r>
              <a:rPr lang="en-GB" dirty="0"/>
              <a:t>Advice</a:t>
            </a:r>
            <a:r>
              <a:rPr lang="fr-BE" dirty="0"/>
              <a:t> – Annual trends</a:t>
            </a:r>
            <a:br>
              <a:rPr lang="fr-BE" dirty="0"/>
            </a:br>
            <a:br>
              <a:rPr lang="fr-BE" dirty="0"/>
            </a:br>
            <a:br>
              <a:rPr lang="fr-BE" dirty="0"/>
            </a:br>
            <a:r>
              <a:rPr lang="fr-BE" sz="2000" dirty="0"/>
              <a:t>Claire Damilano – Senior Legal Manger</a:t>
            </a:r>
            <a:endParaRPr lang="en-BE" sz="2000" dirty="0"/>
          </a:p>
        </p:txBody>
      </p:sp>
      <p:sp>
        <p:nvSpPr>
          <p:cNvPr id="3" name="Textfeld 2">
            <a:extLst>
              <a:ext uri="{FF2B5EF4-FFF2-40B4-BE49-F238E27FC236}">
                <a16:creationId xmlns:a16="http://schemas.microsoft.com/office/drawing/2014/main" id="{7F422260-7984-6140-80AD-083F9117607E}"/>
              </a:ext>
            </a:extLst>
          </p:cNvPr>
          <p:cNvSpPr txBox="1"/>
          <p:nvPr/>
        </p:nvSpPr>
        <p:spPr>
          <a:xfrm>
            <a:off x="9701213" y="1328738"/>
            <a:ext cx="0" cy="0"/>
          </a:xfrm>
          <a:prstGeom prst="rect">
            <a:avLst/>
          </a:prstGeom>
        </p:spPr>
        <p:txBody>
          <a:bodyPr vert="horz" wrap="none" lIns="91440" tIns="45720" rIns="91440" bIns="45720" rtlCol="0" anchor="ctr">
            <a:normAutofit fontScale="25000" lnSpcReduction="20000"/>
          </a:bodyPr>
          <a:lstStyle/>
          <a:p>
            <a:pPr algn="l"/>
            <a:endParaRPr lang="de-BE" sz="1600" dirty="0">
              <a:solidFill>
                <a:srgbClr val="0B002A"/>
              </a:solidFill>
            </a:endParaRPr>
          </a:p>
        </p:txBody>
      </p:sp>
    </p:spTree>
    <p:extLst>
      <p:ext uri="{BB962C8B-B14F-4D97-AF65-F5344CB8AC3E}">
        <p14:creationId xmlns:p14="http://schemas.microsoft.com/office/powerpoint/2010/main" val="48020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2E7EEA-F91E-4EC9-916B-B569CC86059A}"/>
              </a:ext>
            </a:extLst>
          </p:cNvPr>
          <p:cNvSpPr txBox="1"/>
          <p:nvPr/>
        </p:nvSpPr>
        <p:spPr>
          <a:xfrm>
            <a:off x="2871216" y="1444752"/>
            <a:ext cx="6867144" cy="3693319"/>
          </a:xfrm>
          <a:prstGeom prst="rect">
            <a:avLst/>
          </a:prstGeom>
          <a:noFill/>
        </p:spPr>
        <p:txBody>
          <a:bodyPr wrap="square">
            <a:spAutoFit/>
          </a:bodyPr>
          <a:lstStyle/>
          <a:p>
            <a:pPr algn="just"/>
            <a:r>
              <a:rPr lang="en-GB" b="1" dirty="0">
                <a:solidFill>
                  <a:schemeClr val="bg1"/>
                </a:solidFill>
                <a:latin typeface="Calibri" panose="020F0502020204030204" pitchFamily="34" charset="0"/>
                <a:cs typeface="Calibri" panose="020F0502020204030204" pitchFamily="34" charset="0"/>
              </a:rPr>
              <a:t>The European Citizen Action Service (ECAS) is an international, Brussels-based non-profit organisation with a pan-European membership and 30 years of experience in empowering citizens in order to create a more inclusive and stronger European Union by:</a:t>
            </a:r>
          </a:p>
          <a:p>
            <a:pPr algn="just"/>
            <a:r>
              <a:rPr lang="en-GB" b="1" dirty="0">
                <a:solidFill>
                  <a:schemeClr val="bg1"/>
                </a:solidFill>
                <a:latin typeface="Calibri" panose="020F0502020204030204" pitchFamily="34" charset="0"/>
                <a:cs typeface="Calibri" panose="020F0502020204030204" pitchFamily="34" charset="0"/>
              </a:rPr>
              <a:t> • Promoting and defending citizens’ rights, and</a:t>
            </a:r>
          </a:p>
          <a:p>
            <a:pPr algn="just"/>
            <a:r>
              <a:rPr lang="en-GB" b="1" dirty="0">
                <a:solidFill>
                  <a:schemeClr val="bg1"/>
                </a:solidFill>
                <a:latin typeface="Calibri" panose="020F0502020204030204" pitchFamily="34" charset="0"/>
                <a:cs typeface="Calibri" panose="020F0502020204030204" pitchFamily="34" charset="0"/>
              </a:rPr>
              <a:t> • Developing and supporting mechanisms to increase citizens and  citizen organisations’ democratic participation in, and engagement with, the EU.</a:t>
            </a:r>
          </a:p>
          <a:p>
            <a:pPr algn="just"/>
            <a:r>
              <a:rPr lang="en-GB" b="1" dirty="0">
                <a:solidFill>
                  <a:schemeClr val="bg1"/>
                </a:solidFill>
                <a:latin typeface="Calibri" panose="020F0502020204030204" pitchFamily="34" charset="0"/>
                <a:cs typeface="Calibri" panose="020F0502020204030204" pitchFamily="34" charset="0"/>
              </a:rPr>
              <a:t> </a:t>
            </a:r>
          </a:p>
          <a:p>
            <a:pPr algn="just"/>
            <a:r>
              <a:rPr lang="en-GB" b="1" dirty="0">
                <a:solidFill>
                  <a:schemeClr val="bg1"/>
                </a:solidFill>
                <a:latin typeface="Calibri" panose="020F0502020204030204" pitchFamily="34" charset="0"/>
                <a:cs typeface="Calibri" panose="020F0502020204030204" pitchFamily="34" charset="0"/>
              </a:rPr>
              <a:t>ECAS believes in an inclusive, transparent, citizen-centric and democratic European Union in which citizens’ rights are at the heart of decision-making at all levels and in which citizens are informed, consulted and active participants.</a:t>
            </a:r>
          </a:p>
        </p:txBody>
      </p:sp>
    </p:spTree>
    <p:extLst>
      <p:ext uri="{BB962C8B-B14F-4D97-AF65-F5344CB8AC3E}">
        <p14:creationId xmlns:p14="http://schemas.microsoft.com/office/powerpoint/2010/main" val="3631633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FC150D0-0ECC-446B-82F9-BFE252F62B6B}"/>
              </a:ext>
            </a:extLst>
          </p:cNvPr>
          <p:cNvSpPr txBox="1">
            <a:spLocks/>
          </p:cNvSpPr>
          <p:nvPr/>
        </p:nvSpPr>
        <p:spPr>
          <a:xfrm>
            <a:off x="1154108" y="3398577"/>
            <a:ext cx="827088" cy="6016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rgbClr val="0B002A"/>
                </a:solidFill>
                <a:latin typeface="+mj-lt"/>
                <a:ea typeface="+mj-ea"/>
                <a:cs typeface="+mj-cs"/>
              </a:defRPr>
            </a:lvl1pPr>
          </a:lstStyle>
          <a:p>
            <a:endParaRPr lang="en-BE" dirty="0">
              <a:solidFill>
                <a:schemeClr val="bg1"/>
              </a:solidFill>
            </a:endParaRPr>
          </a:p>
        </p:txBody>
      </p:sp>
      <p:sp>
        <p:nvSpPr>
          <p:cNvPr id="4" name="Title 1">
            <a:extLst>
              <a:ext uri="{FF2B5EF4-FFF2-40B4-BE49-F238E27FC236}">
                <a16:creationId xmlns:a16="http://schemas.microsoft.com/office/drawing/2014/main" id="{83AEEA95-1B7C-4ABC-855E-B22AD2BA430C}"/>
              </a:ext>
            </a:extLst>
          </p:cNvPr>
          <p:cNvSpPr txBox="1">
            <a:spLocks/>
          </p:cNvSpPr>
          <p:nvPr/>
        </p:nvSpPr>
        <p:spPr>
          <a:xfrm>
            <a:off x="1142677" y="3156438"/>
            <a:ext cx="1964374" cy="21101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1D1D1B"/>
                </a:solidFill>
                <a:latin typeface="+mj-lt"/>
                <a:ea typeface="+mj-ea"/>
                <a:cs typeface="+mj-cs"/>
              </a:defRPr>
            </a:lvl1pPr>
          </a:lstStyle>
          <a:p>
            <a:pPr lvl="0"/>
            <a:r>
              <a:rPr lang="en-GB" altLang="en-US" sz="1800" dirty="0">
                <a:solidFill>
                  <a:schemeClr val="bg1"/>
                </a:solidFill>
                <a:latin typeface="Calibri" panose="020F0502020204030204" pitchFamily="34" charset="0"/>
                <a:cs typeface="Calibri" panose="020F0502020204030204" pitchFamily="34" charset="0"/>
              </a:rPr>
              <a:t>Network of experienced multilingual lawyers from all EU Member States </a:t>
            </a:r>
          </a:p>
        </p:txBody>
      </p:sp>
      <p:sp>
        <p:nvSpPr>
          <p:cNvPr id="7" name="Title 1">
            <a:extLst>
              <a:ext uri="{FF2B5EF4-FFF2-40B4-BE49-F238E27FC236}">
                <a16:creationId xmlns:a16="http://schemas.microsoft.com/office/drawing/2014/main" id="{D7F59BF1-B515-41A0-8F45-4DA390330B35}"/>
              </a:ext>
            </a:extLst>
          </p:cNvPr>
          <p:cNvSpPr txBox="1">
            <a:spLocks/>
          </p:cNvSpPr>
          <p:nvPr/>
        </p:nvSpPr>
        <p:spPr>
          <a:xfrm>
            <a:off x="6490964" y="3270738"/>
            <a:ext cx="1738165" cy="19255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1D1D1B"/>
                </a:solidFill>
                <a:latin typeface="+mj-lt"/>
                <a:ea typeface="+mj-ea"/>
                <a:cs typeface="+mj-cs"/>
              </a:defRPr>
            </a:lvl1pPr>
          </a:lstStyle>
          <a:p>
            <a:r>
              <a:rPr lang="en-GB" altLang="en-US" sz="1800" dirty="0">
                <a:solidFill>
                  <a:schemeClr val="bg1"/>
                </a:solidFill>
                <a:latin typeface="Calibri" panose="020F0502020204030204" pitchFamily="34" charset="0"/>
                <a:cs typeface="Calibri" panose="020F0502020204030204" pitchFamily="34" charset="0"/>
              </a:rPr>
              <a:t>Replies provided within less than one week. Either by e-mail or by phone</a:t>
            </a:r>
          </a:p>
          <a:p>
            <a:endParaRPr lang="en-BE" sz="1600" dirty="0">
              <a:solidFill>
                <a:schemeClr val="bg1"/>
              </a:solidFill>
            </a:endParaRPr>
          </a:p>
        </p:txBody>
      </p:sp>
      <p:sp>
        <p:nvSpPr>
          <p:cNvPr id="10" name="Title 1">
            <a:extLst>
              <a:ext uri="{FF2B5EF4-FFF2-40B4-BE49-F238E27FC236}">
                <a16:creationId xmlns:a16="http://schemas.microsoft.com/office/drawing/2014/main" id="{6020A199-6AAE-4AA0-A5CD-73FE5E0014D3}"/>
              </a:ext>
            </a:extLst>
          </p:cNvPr>
          <p:cNvSpPr txBox="1">
            <a:spLocks/>
          </p:cNvSpPr>
          <p:nvPr/>
        </p:nvSpPr>
        <p:spPr>
          <a:xfrm>
            <a:off x="3776339" y="3270738"/>
            <a:ext cx="1964374" cy="199585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3200" kern="1200">
                <a:solidFill>
                  <a:srgbClr val="1D1D1B"/>
                </a:solidFill>
                <a:latin typeface="+mj-lt"/>
                <a:ea typeface="+mj-ea"/>
                <a:cs typeface="+mj-cs"/>
              </a:defRPr>
            </a:lvl1pPr>
          </a:lstStyle>
          <a:p>
            <a:r>
              <a:rPr lang="en-GB" altLang="en-US" sz="1800" dirty="0">
                <a:solidFill>
                  <a:schemeClr val="bg1"/>
                </a:solidFill>
                <a:latin typeface="Calibri" panose="020F0502020204030204" pitchFamily="34" charset="0"/>
                <a:cs typeface="Calibri" panose="020F0502020204030204" pitchFamily="34" charset="0"/>
              </a:rPr>
              <a:t>Any individual can ask questions in any official EU language about his/her EU rights, most often concerning cross-border situations</a:t>
            </a:r>
          </a:p>
          <a:p>
            <a:endParaRPr lang="en-BE" sz="1600" dirty="0">
              <a:solidFill>
                <a:schemeClr val="bg1"/>
              </a:solidFill>
            </a:endParaRPr>
          </a:p>
        </p:txBody>
      </p:sp>
      <p:sp>
        <p:nvSpPr>
          <p:cNvPr id="12" name="Title 1">
            <a:extLst>
              <a:ext uri="{FF2B5EF4-FFF2-40B4-BE49-F238E27FC236}">
                <a16:creationId xmlns:a16="http://schemas.microsoft.com/office/drawing/2014/main" id="{10D3BE27-A9E9-4115-8192-0215722C327E}"/>
              </a:ext>
            </a:extLst>
          </p:cNvPr>
          <p:cNvSpPr txBox="1">
            <a:spLocks/>
          </p:cNvSpPr>
          <p:nvPr/>
        </p:nvSpPr>
        <p:spPr>
          <a:xfrm>
            <a:off x="9145582" y="3398577"/>
            <a:ext cx="827088" cy="6016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rgbClr val="0B002A"/>
                </a:solidFill>
                <a:latin typeface="+mj-lt"/>
                <a:ea typeface="+mj-ea"/>
                <a:cs typeface="+mj-cs"/>
              </a:defRPr>
            </a:lvl1pPr>
          </a:lstStyle>
          <a:p>
            <a:endParaRPr lang="en-BE" dirty="0">
              <a:solidFill>
                <a:schemeClr val="bg1"/>
              </a:solidFill>
            </a:endParaRPr>
          </a:p>
        </p:txBody>
      </p:sp>
      <p:sp>
        <p:nvSpPr>
          <p:cNvPr id="13" name="Title 1">
            <a:extLst>
              <a:ext uri="{FF2B5EF4-FFF2-40B4-BE49-F238E27FC236}">
                <a16:creationId xmlns:a16="http://schemas.microsoft.com/office/drawing/2014/main" id="{756A6279-1D6D-48E9-A33F-EB3B86DD1612}"/>
              </a:ext>
            </a:extLst>
          </p:cNvPr>
          <p:cNvSpPr txBox="1">
            <a:spLocks/>
          </p:cNvSpPr>
          <p:nvPr/>
        </p:nvSpPr>
        <p:spPr>
          <a:xfrm>
            <a:off x="9134151" y="3398577"/>
            <a:ext cx="1738165" cy="17976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1D1D1B"/>
                </a:solidFill>
                <a:latin typeface="+mj-lt"/>
                <a:ea typeface="+mj-ea"/>
                <a:cs typeface="+mj-cs"/>
              </a:defRPr>
            </a:lvl1pPr>
          </a:lstStyle>
          <a:p>
            <a:r>
              <a:rPr lang="fr-BE" sz="1800" dirty="0">
                <a:solidFill>
                  <a:schemeClr val="bg1"/>
                </a:solidFill>
                <a:latin typeface="Calibri" panose="020F0502020204030204" pitchFamily="34" charset="0"/>
                <a:cs typeface="Calibri" panose="020F0502020204030204" pitchFamily="34" charset="0"/>
              </a:rPr>
              <a:t>25 000 enquiries  per year</a:t>
            </a:r>
            <a:endParaRPr lang="en-BE" sz="1800" dirty="0">
              <a:solidFill>
                <a:schemeClr val="bg1"/>
              </a:solidFill>
              <a:latin typeface="Calibri" panose="020F0502020204030204" pitchFamily="34" charset="0"/>
              <a:cs typeface="Calibri" panose="020F0502020204030204" pitchFamily="34" charset="0"/>
            </a:endParaRPr>
          </a:p>
        </p:txBody>
      </p:sp>
      <p:sp>
        <p:nvSpPr>
          <p:cNvPr id="15" name="Title 1">
            <a:extLst>
              <a:ext uri="{FF2B5EF4-FFF2-40B4-BE49-F238E27FC236}">
                <a16:creationId xmlns:a16="http://schemas.microsoft.com/office/drawing/2014/main" id="{01BE9887-64BA-4C84-88EF-A115FF3EF5DD}"/>
              </a:ext>
            </a:extLst>
          </p:cNvPr>
          <p:cNvSpPr txBox="1">
            <a:spLocks/>
          </p:cNvSpPr>
          <p:nvPr/>
        </p:nvSpPr>
        <p:spPr>
          <a:xfrm>
            <a:off x="3508131" y="556591"/>
            <a:ext cx="4443173" cy="7816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rgbClr val="0B002A"/>
                </a:solidFill>
                <a:latin typeface="+mj-lt"/>
                <a:ea typeface="+mj-ea"/>
                <a:cs typeface="+mj-cs"/>
              </a:defRPr>
            </a:lvl1pPr>
          </a:lstStyle>
          <a:p>
            <a:pPr algn="ctr"/>
            <a:r>
              <a:rPr lang="en-US" sz="2800" dirty="0">
                <a:solidFill>
                  <a:srgbClr val="01509F"/>
                </a:solidFill>
              </a:rPr>
              <a:t>WHAT IS YOUR EUROPE ADVICE</a:t>
            </a:r>
            <a:endParaRPr lang="en-BE" sz="2800" dirty="0">
              <a:solidFill>
                <a:srgbClr val="01509F"/>
              </a:solidFill>
            </a:endParaRPr>
          </a:p>
        </p:txBody>
      </p:sp>
      <p:sp>
        <p:nvSpPr>
          <p:cNvPr id="16" name="Title 1">
            <a:extLst>
              <a:ext uri="{FF2B5EF4-FFF2-40B4-BE49-F238E27FC236}">
                <a16:creationId xmlns:a16="http://schemas.microsoft.com/office/drawing/2014/main" id="{D26BFA17-1E61-4DFF-8925-11E75CA62E69}"/>
              </a:ext>
            </a:extLst>
          </p:cNvPr>
          <p:cNvSpPr txBox="1">
            <a:spLocks/>
          </p:cNvSpPr>
          <p:nvPr/>
        </p:nvSpPr>
        <p:spPr>
          <a:xfrm>
            <a:off x="1582615" y="1523047"/>
            <a:ext cx="9252073" cy="12677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1D1D1B"/>
                </a:solidFill>
                <a:latin typeface="+mj-lt"/>
                <a:ea typeface="+mj-ea"/>
                <a:cs typeface="+mj-cs"/>
              </a:defRPr>
            </a:lvl1pPr>
          </a:lstStyle>
          <a:p>
            <a:endParaRPr lang="hu-HU" sz="2000" dirty="0">
              <a:solidFill>
                <a:srgbClr val="01509F"/>
              </a:solidFill>
              <a:latin typeface="Calibri" panose="020F0502020204030204" pitchFamily="34" charset="0"/>
              <a:cs typeface="Calibri" panose="020F0502020204030204" pitchFamily="34" charset="0"/>
            </a:endParaRPr>
          </a:p>
          <a:p>
            <a:r>
              <a:rPr lang="en-GB" sz="2000" dirty="0">
                <a:solidFill>
                  <a:srgbClr val="01509F"/>
                </a:solidFill>
                <a:latin typeface="Calibri" panose="020F0502020204030204" pitchFamily="34" charset="0"/>
                <a:cs typeface="Calibri" panose="020F0502020204030204" pitchFamily="34" charset="0"/>
              </a:rPr>
              <a:t>Your Europe Advice is an EU advice service on the personal EU rights of citizens and businesses that ECAS manages under contract with, and on behalf of, the European Commission</a:t>
            </a:r>
            <a:endParaRPr lang="en-BE" sz="2000" dirty="0">
              <a:solidFill>
                <a:srgbClr val="01509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72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46DE9-40A3-4CFD-9B9B-4BBD6A261449}"/>
              </a:ext>
            </a:extLst>
          </p:cNvPr>
          <p:cNvSpPr>
            <a:spLocks noGrp="1"/>
          </p:cNvSpPr>
          <p:nvPr>
            <p:ph type="title"/>
          </p:nvPr>
        </p:nvSpPr>
        <p:spPr>
          <a:xfrm>
            <a:off x="439616" y="1104901"/>
            <a:ext cx="3297115" cy="2324099"/>
          </a:xfrm>
        </p:spPr>
        <p:txBody>
          <a:bodyPr/>
          <a:lstStyle/>
          <a:p>
            <a:r>
              <a:rPr lang="en-GB" b="1" dirty="0">
                <a:latin typeface="Calibri" panose="020F0502020204030204" pitchFamily="34" charset="0"/>
                <a:cs typeface="Calibri" panose="020F0502020204030204" pitchFamily="34" charset="0"/>
              </a:rPr>
              <a:t>Nature of the Enquiries</a:t>
            </a:r>
            <a:endParaRPr lang="en-BE" b="1" dirty="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1B4EFF30-23AF-4280-95C0-C54F24FCB924}"/>
              </a:ext>
            </a:extLst>
          </p:cNvPr>
          <p:cNvSpPr txBox="1"/>
          <p:nvPr/>
        </p:nvSpPr>
        <p:spPr>
          <a:xfrm>
            <a:off x="4208106" y="1104900"/>
            <a:ext cx="6783355" cy="3524042"/>
          </a:xfrm>
          <a:prstGeom prst="rect">
            <a:avLst/>
          </a:prstGeom>
          <a:noFill/>
        </p:spPr>
        <p:txBody>
          <a:bodyPr wrap="square">
            <a:spAutoFit/>
          </a:bodyPr>
          <a:lstStyle/>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kumimoji="0" lang="en-GB" sz="2200" b="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rPr>
              <a:t>YEA provides advice on EU rights and on the implementation of EU  law in all Member States;</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kumimoji="0" lang="en-GB" sz="220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rPr>
              <a:t>It covers a wide range of topics; enquiries can vary from simple requests to real analyses of EU law</a:t>
            </a:r>
            <a:r>
              <a:rPr kumimoji="0" lang="en-GB" sz="2200" b="1"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rPr>
              <a:t>;</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kumimoji="0" lang="en-GB" sz="2200" b="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rPr>
              <a:t>These enquiries provide an insight into the problems experienced by EU citizens when exercising their right of free movement;</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lang="en-GB" sz="220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In 2020, the COVID-19 crisis had an enormous impact on the movement of citizens and businesses within the EU. </a:t>
            </a:r>
          </a:p>
        </p:txBody>
      </p:sp>
    </p:spTree>
    <p:extLst>
      <p:ext uri="{BB962C8B-B14F-4D97-AF65-F5344CB8AC3E}">
        <p14:creationId xmlns:p14="http://schemas.microsoft.com/office/powerpoint/2010/main" val="84223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7FAF-9634-4ECA-AAEF-8679ED676E8A}"/>
              </a:ext>
            </a:extLst>
          </p:cNvPr>
          <p:cNvSpPr>
            <a:spLocks noGrp="1"/>
          </p:cNvSpPr>
          <p:nvPr>
            <p:ph type="title"/>
          </p:nvPr>
        </p:nvSpPr>
        <p:spPr>
          <a:xfrm>
            <a:off x="111968" y="1538655"/>
            <a:ext cx="3721478" cy="2602522"/>
          </a:xfrm>
        </p:spPr>
        <p:txBody>
          <a:bodyPr>
            <a:normAutofit/>
          </a:bodyPr>
          <a:lstStyle/>
          <a:p>
            <a:r>
              <a:rPr lang="en-GB" sz="2200" dirty="0">
                <a:solidFill>
                  <a:schemeClr val="tx2"/>
                </a:solidFill>
                <a:latin typeface="Calibri" panose="020F0502020204030204" pitchFamily="34" charset="0"/>
                <a:ea typeface="MS Mincho" panose="02020609040205080304" pitchFamily="49" charset="-128"/>
                <a:cs typeface="Calibri" panose="020F0502020204030204" pitchFamily="34" charset="0"/>
              </a:rPr>
              <a:t>H</a:t>
            </a:r>
            <a:r>
              <a:rPr lang="en-GB" sz="220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igher number of social security enquiries (23%) in 2020, mainly because of the COVID-19 crisis and Brexit.</a:t>
            </a:r>
            <a:br>
              <a:rPr lang="en-GB" sz="2200" dirty="0">
                <a:solidFill>
                  <a:schemeClr val="tx2"/>
                </a:solidFill>
                <a:latin typeface="Calibri" panose="020F0502020204030204" pitchFamily="34" charset="0"/>
                <a:cs typeface="Calibri" panose="020F0502020204030204" pitchFamily="34" charset="0"/>
              </a:rPr>
            </a:br>
            <a:endParaRPr lang="en-GB" sz="2200" dirty="0"/>
          </a:p>
        </p:txBody>
      </p:sp>
      <p:graphicFrame>
        <p:nvGraphicFramePr>
          <p:cNvPr id="6" name="Content Placeholder 5">
            <a:extLst>
              <a:ext uri="{FF2B5EF4-FFF2-40B4-BE49-F238E27FC236}">
                <a16:creationId xmlns:a16="http://schemas.microsoft.com/office/drawing/2014/main" id="{99B787DD-3EC7-4245-8A06-75D865EDD410}"/>
              </a:ext>
            </a:extLst>
          </p:cNvPr>
          <p:cNvGraphicFramePr>
            <a:graphicFrameLocks noGrp="1"/>
          </p:cNvGraphicFramePr>
          <p:nvPr>
            <p:ph idx="1"/>
            <p:extLst>
              <p:ext uri="{D42A27DB-BD31-4B8C-83A1-F6EECF244321}">
                <p14:modId xmlns:p14="http://schemas.microsoft.com/office/powerpoint/2010/main" val="416519846"/>
              </p:ext>
            </p:extLst>
          </p:nvPr>
        </p:nvGraphicFramePr>
        <p:xfrm>
          <a:off x="4460034" y="290148"/>
          <a:ext cx="7101852" cy="32795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FD9D8FD8-1091-4AFE-89C3-CE948956EFE5}"/>
              </a:ext>
            </a:extLst>
          </p:cNvPr>
          <p:cNvGraphicFramePr>
            <a:graphicFrameLocks/>
          </p:cNvGraphicFramePr>
          <p:nvPr>
            <p:extLst>
              <p:ext uri="{D42A27DB-BD31-4B8C-83A1-F6EECF244321}">
                <p14:modId xmlns:p14="http://schemas.microsoft.com/office/powerpoint/2010/main" val="2224742160"/>
              </p:ext>
            </p:extLst>
          </p:nvPr>
        </p:nvGraphicFramePr>
        <p:xfrm>
          <a:off x="4460033" y="3648808"/>
          <a:ext cx="7101852" cy="29190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9351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F1C89-1664-413E-B835-DDB0C7897C73}"/>
              </a:ext>
            </a:extLst>
          </p:cNvPr>
          <p:cNvSpPr>
            <a:spLocks noGrp="1"/>
          </p:cNvSpPr>
          <p:nvPr>
            <p:ph type="title"/>
          </p:nvPr>
        </p:nvSpPr>
        <p:spPr>
          <a:xfrm>
            <a:off x="275573" y="1661745"/>
            <a:ext cx="3382027" cy="2954322"/>
          </a:xfrm>
        </p:spPr>
        <p:txBody>
          <a:bodyPr>
            <a:noAutofit/>
          </a:bodyPr>
          <a:lstStyle/>
          <a:p>
            <a:r>
              <a:rPr lang="en-GB" sz="1800" dirty="0">
                <a:solidFill>
                  <a:schemeClr val="tx2"/>
                </a:solidFill>
                <a:latin typeface="Calibri" panose="020F0502020204030204" pitchFamily="34" charset="0"/>
                <a:cs typeface="Calibri" panose="020F0502020204030204" pitchFamily="34" charset="0"/>
              </a:rPr>
              <a:t>YEA received enquiries from citizens from all 27 EU countries, from British, Icelandic and Norwegian citizens as well as from other third country nationals who are family members of EU citizens. </a:t>
            </a:r>
            <a:br>
              <a:rPr lang="en-GB" sz="1800" dirty="0">
                <a:solidFill>
                  <a:schemeClr val="tx2"/>
                </a:solidFill>
                <a:latin typeface="Calibri" panose="020F0502020204030204" pitchFamily="34" charset="0"/>
                <a:cs typeface="Calibri" panose="020F0502020204030204" pitchFamily="34" charset="0"/>
              </a:rPr>
            </a:br>
            <a:br>
              <a:rPr lang="en-GB" sz="1800" dirty="0">
                <a:solidFill>
                  <a:schemeClr val="tx2"/>
                </a:solidFill>
                <a:latin typeface="Calibri" panose="020F0502020204030204" pitchFamily="34" charset="0"/>
                <a:cs typeface="Calibri" panose="020F0502020204030204" pitchFamily="34" charset="0"/>
              </a:rPr>
            </a:br>
            <a:r>
              <a:rPr lang="en-GB" sz="1800" dirty="0">
                <a:solidFill>
                  <a:schemeClr val="accent1"/>
                </a:solidFill>
                <a:effectLst/>
                <a:latin typeface="Calibri" panose="020F0502020204030204" pitchFamily="34" charset="0"/>
                <a:ea typeface="MS Mincho" panose="02020609040205080304" pitchFamily="49" charset="-128"/>
                <a:cs typeface="Calibri" panose="020F0502020204030204" pitchFamily="34" charset="0"/>
              </a:rPr>
              <a:t>The enquiries received related to all 27 Member States, as well as Norway, Iceland, and Liechtenstein. </a:t>
            </a:r>
            <a:endParaRPr lang="en-GB" sz="1800" dirty="0">
              <a:solidFill>
                <a:schemeClr val="accent1"/>
              </a:solidFill>
              <a:latin typeface="Calibri" panose="020F0502020204030204" pitchFamily="34" charset="0"/>
              <a:cs typeface="Calibri" panose="020F0502020204030204" pitchFamily="34" charset="0"/>
            </a:endParaRPr>
          </a:p>
        </p:txBody>
      </p:sp>
      <p:graphicFrame>
        <p:nvGraphicFramePr>
          <p:cNvPr id="17" name="TextBox 7">
            <a:extLst>
              <a:ext uri="{FF2B5EF4-FFF2-40B4-BE49-F238E27FC236}">
                <a16:creationId xmlns:a16="http://schemas.microsoft.com/office/drawing/2014/main" id="{03BB8CB4-78FB-484B-A43D-652683B45C82}"/>
              </a:ext>
            </a:extLst>
          </p:cNvPr>
          <p:cNvGraphicFramePr/>
          <p:nvPr>
            <p:extLst>
              <p:ext uri="{D42A27DB-BD31-4B8C-83A1-F6EECF244321}">
                <p14:modId xmlns:p14="http://schemas.microsoft.com/office/powerpoint/2010/main" val="1019428913"/>
              </p:ext>
            </p:extLst>
          </p:nvPr>
        </p:nvGraphicFramePr>
        <p:xfrm>
          <a:off x="5111749" y="653143"/>
          <a:ext cx="5831233" cy="4851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1DAC483F-C874-4B5F-8894-D7C91E0E6790}"/>
              </a:ext>
            </a:extLst>
          </p:cNvPr>
          <p:cNvSpPr txBox="1"/>
          <p:nvPr/>
        </p:nvSpPr>
        <p:spPr>
          <a:xfrm>
            <a:off x="167054" y="2989385"/>
            <a:ext cx="3042138" cy="439616"/>
          </a:xfrm>
          <a:prstGeom prst="rect">
            <a:avLst/>
          </a:prstGeom>
        </p:spPr>
        <p:txBody>
          <a:bodyPr vert="horz" wrap="none" lIns="91440" tIns="45720" rIns="91440" bIns="45720" rtlCol="0" anchor="ctr">
            <a:normAutofit/>
          </a:bodyPr>
          <a:lstStyle/>
          <a:p>
            <a:pPr algn="l"/>
            <a:endParaRPr lang="en-GB" sz="1600" dirty="0">
              <a:solidFill>
                <a:srgbClr val="0B002A"/>
              </a:solidFill>
            </a:endParaRPr>
          </a:p>
        </p:txBody>
      </p:sp>
      <p:graphicFrame>
        <p:nvGraphicFramePr>
          <p:cNvPr id="27" name="Content Placeholder 26">
            <a:extLst>
              <a:ext uri="{FF2B5EF4-FFF2-40B4-BE49-F238E27FC236}">
                <a16:creationId xmlns:a16="http://schemas.microsoft.com/office/drawing/2014/main" id="{45A58DD6-07D9-4B5C-B363-CF05FF0B918A}"/>
              </a:ext>
            </a:extLst>
          </p:cNvPr>
          <p:cNvGraphicFramePr>
            <a:graphicFrameLocks noGrp="1"/>
          </p:cNvGraphicFramePr>
          <p:nvPr>
            <p:ph idx="1"/>
            <p:extLst>
              <p:ext uri="{D42A27DB-BD31-4B8C-83A1-F6EECF244321}">
                <p14:modId xmlns:p14="http://schemas.microsoft.com/office/powerpoint/2010/main" val="1106670884"/>
              </p:ext>
            </p:extLst>
          </p:nvPr>
        </p:nvGraphicFramePr>
        <p:xfrm>
          <a:off x="4255477" y="870439"/>
          <a:ext cx="7156938" cy="240909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8" name="Chart 27">
            <a:extLst>
              <a:ext uri="{FF2B5EF4-FFF2-40B4-BE49-F238E27FC236}">
                <a16:creationId xmlns:a16="http://schemas.microsoft.com/office/drawing/2014/main" id="{52FC3448-D8FE-44E5-9B7F-C3306E11938A}"/>
              </a:ext>
            </a:extLst>
          </p:cNvPr>
          <p:cNvGraphicFramePr/>
          <p:nvPr>
            <p:extLst>
              <p:ext uri="{D42A27DB-BD31-4B8C-83A1-F6EECF244321}">
                <p14:modId xmlns:p14="http://schemas.microsoft.com/office/powerpoint/2010/main" val="1859584021"/>
              </p:ext>
            </p:extLst>
          </p:nvPr>
        </p:nvGraphicFramePr>
        <p:xfrm>
          <a:off x="4365673" y="3719146"/>
          <a:ext cx="7046742" cy="2347545"/>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91395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AFD04-B9EE-4A0B-AC7A-3DFA7111FEE6}"/>
              </a:ext>
            </a:extLst>
          </p:cNvPr>
          <p:cNvSpPr>
            <a:spLocks noGrp="1"/>
          </p:cNvSpPr>
          <p:nvPr>
            <p:ph type="title"/>
          </p:nvPr>
        </p:nvSpPr>
        <p:spPr>
          <a:xfrm>
            <a:off x="298582" y="1754155"/>
            <a:ext cx="3293706" cy="1602825"/>
          </a:xfrm>
        </p:spPr>
        <p:txBody>
          <a:bodyPr>
            <a:normAutofit fontScale="90000"/>
          </a:bodyPr>
          <a:lstStyle/>
          <a:p>
            <a:r>
              <a:rPr lang="en-GB" sz="2400" dirty="0">
                <a:latin typeface="Calibri" panose="020F0502020204030204" pitchFamily="34" charset="0"/>
                <a:cs typeface="Calibri" panose="020F0502020204030204" pitchFamily="34" charset="0"/>
              </a:rPr>
              <a:t>The </a:t>
            </a:r>
            <a:r>
              <a:rPr lang="en-GB" dirty="0">
                <a:latin typeface="Calibri" panose="020F0502020204030204" pitchFamily="34" charset="0"/>
                <a:cs typeface="Calibri" panose="020F0502020204030204" pitchFamily="34" charset="0"/>
              </a:rPr>
              <a:t>main issues in 2020</a:t>
            </a:r>
            <a:br>
              <a:rPr lang="en-GB" dirty="0">
                <a:latin typeface="Calibri" panose="020F0502020204030204" pitchFamily="34" charset="0"/>
                <a:cs typeface="Calibri" panose="020F0502020204030204" pitchFamily="34" charset="0"/>
              </a:rPr>
            </a:br>
            <a:br>
              <a:rPr lang="en-GB" dirty="0">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9378859-0A04-44E8-9374-444D3A86AC77}"/>
              </a:ext>
            </a:extLst>
          </p:cNvPr>
          <p:cNvSpPr>
            <a:spLocks noGrp="1"/>
          </p:cNvSpPr>
          <p:nvPr>
            <p:ph idx="1"/>
          </p:nvPr>
        </p:nvSpPr>
        <p:spPr>
          <a:xfrm>
            <a:off x="298581" y="3612989"/>
            <a:ext cx="3678508" cy="2115782"/>
          </a:xfrm>
          <a:solidFill>
            <a:schemeClr val="tx2"/>
          </a:solidFill>
        </p:spPr>
        <p:txBody>
          <a:bodyPr>
            <a:normAutofit/>
          </a:bodyPr>
          <a:lstStyle/>
          <a:p>
            <a:pPr marL="0" indent="0" algn="ctr">
              <a:buNone/>
            </a:pPr>
            <a:r>
              <a:rPr lang="en-GB" sz="1800" b="1" dirty="0">
                <a:solidFill>
                  <a:schemeClr val="bg2"/>
                </a:solidFill>
                <a:latin typeface="Calibri" panose="020F0502020204030204" pitchFamily="34" charset="0"/>
                <a:cs typeface="Calibri" panose="020F0502020204030204" pitchFamily="34" charset="0"/>
              </a:rPr>
              <a:t>Common Points</a:t>
            </a:r>
          </a:p>
          <a:p>
            <a:pPr algn="ctr"/>
            <a:endParaRPr lang="en-GB" sz="1100" dirty="0">
              <a:solidFill>
                <a:schemeClr val="bg2"/>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800" dirty="0">
                <a:solidFill>
                  <a:schemeClr val="bg2"/>
                </a:solidFill>
                <a:latin typeface="Calibri" panose="020F0502020204030204" pitchFamily="34" charset="0"/>
                <a:cs typeface="Calibri" panose="020F0502020204030204" pitchFamily="34" charset="0"/>
              </a:rPr>
              <a:t>Lack of information and training of the national authorities.</a:t>
            </a:r>
          </a:p>
          <a:p>
            <a:pPr marL="285750" indent="-285750" algn="just">
              <a:buFont typeface="Arial" panose="020B0604020202020204" pitchFamily="34" charset="0"/>
              <a:buChar char="•"/>
            </a:pPr>
            <a:r>
              <a:rPr lang="en-GB" sz="1800" dirty="0">
                <a:solidFill>
                  <a:schemeClr val="bg2"/>
                </a:solidFill>
                <a:latin typeface="Calibri" panose="020F0502020204030204" pitchFamily="34" charset="0"/>
                <a:cs typeface="Calibri" panose="020F0502020204030204" pitchFamily="34" charset="0"/>
              </a:rPr>
              <a:t>Grey area in the EU Law.</a:t>
            </a:r>
          </a:p>
          <a:p>
            <a:endParaRPr lang="en-GB" sz="1800" dirty="0"/>
          </a:p>
        </p:txBody>
      </p:sp>
      <p:sp>
        <p:nvSpPr>
          <p:cNvPr id="6" name="TextBox 5">
            <a:extLst>
              <a:ext uri="{FF2B5EF4-FFF2-40B4-BE49-F238E27FC236}">
                <a16:creationId xmlns:a16="http://schemas.microsoft.com/office/drawing/2014/main" id="{222801A4-78F1-44BB-BD48-1321DCFB938B}"/>
              </a:ext>
            </a:extLst>
          </p:cNvPr>
          <p:cNvSpPr txBox="1"/>
          <p:nvPr/>
        </p:nvSpPr>
        <p:spPr>
          <a:xfrm>
            <a:off x="4054207" y="110169"/>
            <a:ext cx="7839212" cy="7088607"/>
          </a:xfrm>
          <a:prstGeom prst="rect">
            <a:avLst/>
          </a:prstGeom>
          <a:noFill/>
        </p:spPr>
        <p:txBody>
          <a:bodyPr wrap="square">
            <a:spAutoFit/>
          </a:bodyPr>
          <a:lstStyle/>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Wingdings" panose="05000000000000000000" pitchFamily="2" charset="2"/>
              <a:buChar char=""/>
              <a:tabLst/>
              <a:defRPr/>
            </a:pPr>
            <a:r>
              <a:rPr kumimoji="0" lang="en-GB" sz="1700" b="1"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Social security – country of insurance</a:t>
            </a:r>
          </a:p>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1509F"/>
                </a:solidFill>
                <a:effectLst/>
                <a:uLnTx/>
                <a:uFillTx/>
                <a:latin typeface="Calibri" panose="020F0502020204030204" pitchFamily="34" charset="0"/>
                <a:cs typeface="Calibri" panose="020F0502020204030204" pitchFamily="34" charset="0"/>
              </a:rPr>
              <a:t>Difficulties in keeping a social security coverage, and to know which country is competent;</a:t>
            </a:r>
          </a:p>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1509F"/>
                </a:solidFill>
                <a:effectLst/>
                <a:uLnTx/>
                <a:uFillTx/>
                <a:latin typeface="Calibri" panose="020F0502020204030204" pitchFamily="34" charset="0"/>
                <a:cs typeface="Calibri" panose="020F0502020204030204" pitchFamily="34" charset="0"/>
              </a:rPr>
              <a:t>Lack of coordination/cooperation between Member States;</a:t>
            </a:r>
          </a:p>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1509F"/>
                </a:solidFill>
                <a:effectLst/>
                <a:uLnTx/>
                <a:uFillTx/>
                <a:latin typeface="Calibri" panose="020F0502020204030204" pitchFamily="34" charset="0"/>
                <a:cs typeface="Calibri" panose="020F0502020204030204" pitchFamily="34" charset="0"/>
              </a:rPr>
              <a:t>Old age Benefits;</a:t>
            </a:r>
          </a:p>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Arial" panose="020B0604020202020204" pitchFamily="34" charset="0"/>
              <a:buChar char="•"/>
              <a:tabLst/>
              <a:defRPr/>
            </a:pPr>
            <a:r>
              <a:rPr lang="en-GB" sz="1700" dirty="0">
                <a:solidFill>
                  <a:srgbClr val="01509F"/>
                </a:solidFill>
                <a:latin typeface="Calibri" panose="020F0502020204030204" pitchFamily="34" charset="0"/>
                <a:cs typeface="Calibri" panose="020F0502020204030204" pitchFamily="34" charset="0"/>
              </a:rPr>
              <a:t>COVID-19;</a:t>
            </a:r>
            <a:endParaRPr kumimoji="0" lang="en-GB" sz="1700" b="0" i="0" u="none" strike="noStrike" kern="1200" cap="none" spc="0" normalizeH="0" baseline="0" noProof="0" dirty="0">
              <a:ln>
                <a:noFill/>
              </a:ln>
              <a:solidFill>
                <a:srgbClr val="01509F"/>
              </a:solidFill>
              <a:effectLst/>
              <a:uLnTx/>
              <a:uFillTx/>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
                <a:srgbClr val="01509F"/>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1509F"/>
                </a:solidFill>
                <a:effectLst/>
                <a:uLnTx/>
                <a:uFillTx/>
                <a:latin typeface="Calibri" panose="020F0502020204030204" pitchFamily="34" charset="0"/>
                <a:cs typeface="Calibri" panose="020F0502020204030204" pitchFamily="34" charset="0"/>
              </a:rPr>
              <a:t>Brexit.</a:t>
            </a:r>
            <a:endParaRPr kumimoji="0" lang="en-GB" sz="17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kumimoji="0" lang="en-GB" sz="1700" b="1"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Residence: Conditions of the  right to stay – family rights </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Restrictive practices by national authorities; </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Bureaucratic barriers: having to prove a durable relationship and proving sufficient resources.</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lang="en-GB" sz="1700" dirty="0">
                <a:solidFill>
                  <a:srgbClr val="004F9F"/>
                </a:solidFill>
                <a:latin typeface="Calibri" panose="020F0502020204030204" pitchFamily="34" charset="0"/>
                <a:cs typeface="Calibri" panose="020F0502020204030204" pitchFamily="34" charset="0"/>
              </a:rPr>
              <a:t>COVID- 19</a:t>
            </a:r>
            <a:endPar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lang="en-GB" sz="1700" dirty="0">
                <a:solidFill>
                  <a:srgbClr val="004F9F"/>
                </a:solidFill>
                <a:latin typeface="Calibri" panose="020F0502020204030204" pitchFamily="34" charset="0"/>
                <a:cs typeface="Calibri" panose="020F0502020204030204" pitchFamily="34" charset="0"/>
              </a:rPr>
              <a:t>Brexit</a:t>
            </a:r>
            <a:endPar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Wingdings" panose="05000000000000000000" pitchFamily="2" charset="2"/>
              <a:buChar char=""/>
              <a:tabLst/>
              <a:defRPr/>
            </a:pPr>
            <a:r>
              <a:rPr kumimoji="0" lang="en-GB" sz="1700" b="1"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Entry:  travel documents for EU citizen and </a:t>
            </a:r>
            <a:r>
              <a:rPr lang="en-GB" sz="1700" b="1" dirty="0">
                <a:solidFill>
                  <a:srgbClr val="004F9F"/>
                </a:solidFill>
                <a:latin typeface="Calibri" panose="020F0502020204030204" pitchFamily="34" charset="0"/>
                <a:cs typeface="Calibri" panose="020F0502020204030204" pitchFamily="34" charset="0"/>
              </a:rPr>
              <a:t>L</a:t>
            </a:r>
            <a:r>
              <a:rPr kumimoji="0" lang="en-GB" sz="1700" b="1" i="0" u="none" strike="noStrike" kern="1200" cap="none" spc="0" normalizeH="0" baseline="0" dirty="0">
                <a:ln>
                  <a:noFill/>
                </a:ln>
                <a:solidFill>
                  <a:srgbClr val="004F9F"/>
                </a:solidFill>
                <a:effectLst/>
                <a:uLnTx/>
                <a:uFillTx/>
                <a:latin typeface="Calibri" panose="020F0502020204030204" pitchFamily="34" charset="0"/>
                <a:cs typeface="Calibri" panose="020F0502020204030204" pitchFamily="34" charset="0"/>
              </a:rPr>
              <a:t>ong-term</a:t>
            </a:r>
            <a:r>
              <a:rPr kumimoji="0" lang="en-GB" sz="1700" b="1"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/short-term visas – Visa Exemptions for non-EU family members</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Non-EU family members of EU citizens experience difficulties in obtaining visas;</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Lack of awareness of the visa exemptions under the EC Citizenship Directive ( 2004/38/EC);</a:t>
            </a: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lang="en-GB" sz="1700" dirty="0">
                <a:solidFill>
                  <a:srgbClr val="004F9F"/>
                </a:solidFill>
                <a:latin typeface="Calibri" panose="020F0502020204030204" pitchFamily="34" charset="0"/>
                <a:cs typeface="Calibri" panose="020F0502020204030204" pitchFamily="34" charset="0"/>
              </a:rPr>
              <a:t>COVID-19</a:t>
            </a:r>
            <a:endPar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
                <a:schemeClr val="tx2"/>
              </a:buClr>
              <a:buSzPct val="110000"/>
              <a:buFont typeface="Arial" panose="020B0604020202020204" pitchFamily="34" charset="0"/>
              <a:buChar char="•"/>
              <a:tabLst/>
              <a:defRPr/>
            </a:pPr>
            <a:r>
              <a:rPr kumimoji="0" lang="en-GB" sz="1700" b="0" i="0" u="none" strike="noStrike" kern="1200" cap="none" spc="0" normalizeH="0" baseline="0" noProof="0" dirty="0">
                <a:ln>
                  <a:noFill/>
                </a:ln>
                <a:solidFill>
                  <a:srgbClr val="004F9F"/>
                </a:solidFill>
                <a:effectLst/>
                <a:uLnTx/>
                <a:uFillTx/>
                <a:latin typeface="Calibri" panose="020F0502020204030204" pitchFamily="34" charset="0"/>
                <a:cs typeface="Calibri" panose="020F0502020204030204" pitchFamily="34" charset="0"/>
              </a:rPr>
              <a:t>Brexit.</a:t>
            </a:r>
          </a:p>
          <a:p>
            <a:pPr marR="0" lvl="0" algn="just" defTabSz="914400" rtl="0" eaLnBrk="1" fontAlgn="auto" latinLnBrk="0" hangingPunct="1">
              <a:lnSpc>
                <a:spcPct val="90000"/>
              </a:lnSpc>
              <a:spcBef>
                <a:spcPts val="1000"/>
              </a:spcBef>
              <a:spcAft>
                <a:spcPts val="0"/>
              </a:spcAft>
              <a:buClr>
                <a:schemeClr val="tx2"/>
              </a:buClr>
              <a:buSzPct val="110000"/>
              <a:tabLst/>
              <a:defRPr/>
            </a:pPr>
            <a:endParaRPr kumimoji="0" lang="en-GB" sz="17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858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6EEB-201A-4A66-8D42-2264C988394F}"/>
              </a:ext>
            </a:extLst>
          </p:cNvPr>
          <p:cNvSpPr>
            <a:spLocks noGrp="1"/>
          </p:cNvSpPr>
          <p:nvPr>
            <p:ph type="title"/>
          </p:nvPr>
        </p:nvSpPr>
        <p:spPr>
          <a:xfrm>
            <a:off x="115570" y="2031417"/>
            <a:ext cx="3982705" cy="1325563"/>
          </a:xfrm>
          <a:solidFill>
            <a:schemeClr val="accent1"/>
          </a:solidFill>
        </p:spPr>
        <p:txBody>
          <a:bodyPr>
            <a:normAutofit/>
          </a:bodyPr>
          <a:lstStyle/>
          <a:p>
            <a:r>
              <a:rPr lang="en-GB" dirty="0">
                <a:solidFill>
                  <a:schemeClr val="bg2"/>
                </a:solidFill>
              </a:rPr>
              <a:t>Mobile Europeans were disproportionately affected by the pandemic</a:t>
            </a:r>
          </a:p>
        </p:txBody>
      </p:sp>
      <p:sp>
        <p:nvSpPr>
          <p:cNvPr id="6" name="TextBox 5">
            <a:extLst>
              <a:ext uri="{FF2B5EF4-FFF2-40B4-BE49-F238E27FC236}">
                <a16:creationId xmlns:a16="http://schemas.microsoft.com/office/drawing/2014/main" id="{EB414D56-3069-464C-875B-5F543387DFA7}"/>
              </a:ext>
            </a:extLst>
          </p:cNvPr>
          <p:cNvSpPr txBox="1"/>
          <p:nvPr/>
        </p:nvSpPr>
        <p:spPr>
          <a:xfrm>
            <a:off x="4325112" y="283465"/>
            <a:ext cx="6480810" cy="5355312"/>
          </a:xfrm>
          <a:prstGeom prst="rect">
            <a:avLst/>
          </a:prstGeom>
          <a:noFill/>
        </p:spPr>
        <p:txBody>
          <a:bodyPr wrap="square">
            <a:spAutoFit/>
          </a:bodyPr>
          <a:lstStyle/>
          <a:p>
            <a:pPr algn="just"/>
            <a:endParaRPr lang="en-GB" b="1" dirty="0"/>
          </a:p>
          <a:p>
            <a:pPr algn="just"/>
            <a:r>
              <a:rPr lang="en-GB" b="1" dirty="0">
                <a:solidFill>
                  <a:schemeClr val="accent1"/>
                </a:solidFill>
              </a:rPr>
              <a:t>Social security: </a:t>
            </a:r>
            <a:r>
              <a:rPr lang="en-GB" dirty="0">
                <a:solidFill>
                  <a:schemeClr val="accent1"/>
                </a:solidFill>
              </a:rPr>
              <a:t>A Finnish citizen with an employer based in Sweden teleworked from Finland because  of COVID-19. He asked the Swedish National Agency for Social Insurance and the Finnish institution to advise him on which national social security system was competent for him.  Neither agency responded. As a consequence, the citizen has been unable to claim social benefits in either  country.</a:t>
            </a:r>
          </a:p>
          <a:p>
            <a:pPr algn="just"/>
            <a:r>
              <a:rPr lang="en-GB" b="1" dirty="0">
                <a:solidFill>
                  <a:schemeClr val="accent1"/>
                </a:solidFill>
              </a:rPr>
              <a:t>Entry</a:t>
            </a:r>
            <a:r>
              <a:rPr lang="en-GB" dirty="0">
                <a:solidFill>
                  <a:schemeClr val="accent1"/>
                </a:solidFill>
              </a:rPr>
              <a:t>: A German citizen living in Hungary, but not officially registered there, was refused entry.</a:t>
            </a:r>
          </a:p>
          <a:p>
            <a:pPr algn="just"/>
            <a:r>
              <a:rPr lang="en-GB" dirty="0">
                <a:solidFill>
                  <a:schemeClr val="accent1"/>
                </a:solidFill>
              </a:rPr>
              <a:t>A Slovak pensioner living in the Netherlands wished to return to Slovakia to be close to her family during the COVID-19 crisis but, without proof of permanent residence there, was not allowed to enter the country.</a:t>
            </a:r>
          </a:p>
          <a:p>
            <a:pPr algn="just"/>
            <a:r>
              <a:rPr lang="en-GB" b="1" dirty="0">
                <a:solidFill>
                  <a:schemeClr val="accent1"/>
                </a:solidFill>
              </a:rPr>
              <a:t>Residence rights </a:t>
            </a:r>
            <a:r>
              <a:rPr lang="en-GB" dirty="0">
                <a:solidFill>
                  <a:schemeClr val="accent1"/>
                </a:solidFill>
              </a:rPr>
              <a:t>: Administrations were closed during the first lockdown, therefore in the Summer, when lockdowns ended across Europe, administrations were overwhelmed, the result was that it was difficult for some EU citizens to  comply with their residency registration obligations.</a:t>
            </a:r>
          </a:p>
        </p:txBody>
      </p:sp>
    </p:spTree>
    <p:extLst>
      <p:ext uri="{BB962C8B-B14F-4D97-AF65-F5344CB8AC3E}">
        <p14:creationId xmlns:p14="http://schemas.microsoft.com/office/powerpoint/2010/main" val="2397874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4E8F7-1F99-4F0A-A260-7E402216CB51}"/>
              </a:ext>
            </a:extLst>
          </p:cNvPr>
          <p:cNvSpPr>
            <a:spLocks noGrp="1"/>
          </p:cNvSpPr>
          <p:nvPr>
            <p:ph type="title"/>
          </p:nvPr>
        </p:nvSpPr>
        <p:spPr>
          <a:xfrm>
            <a:off x="188300" y="1832860"/>
            <a:ext cx="3998110" cy="1325563"/>
          </a:xfrm>
        </p:spPr>
        <p:txBody>
          <a:bodyPr/>
          <a:lstStyle/>
          <a:p>
            <a:r>
              <a:rPr lang="fr-BE" dirty="0"/>
              <a:t>Cooperation with other services</a:t>
            </a:r>
            <a:endParaRPr lang="en-GB" dirty="0"/>
          </a:p>
        </p:txBody>
      </p:sp>
      <p:sp>
        <p:nvSpPr>
          <p:cNvPr id="6" name="TextBox 5">
            <a:extLst>
              <a:ext uri="{FF2B5EF4-FFF2-40B4-BE49-F238E27FC236}">
                <a16:creationId xmlns:a16="http://schemas.microsoft.com/office/drawing/2014/main" id="{E788F779-821D-465D-9491-E212BB9837DA}"/>
              </a:ext>
            </a:extLst>
          </p:cNvPr>
          <p:cNvSpPr txBox="1"/>
          <p:nvPr/>
        </p:nvSpPr>
        <p:spPr>
          <a:xfrm>
            <a:off x="5111750" y="1832860"/>
            <a:ext cx="7052593" cy="1477328"/>
          </a:xfrm>
          <a:prstGeom prst="rect">
            <a:avLst/>
          </a:prstGeom>
          <a:noFill/>
        </p:spPr>
        <p:txBody>
          <a:bodyPr wrap="square">
            <a:spAutoFit/>
          </a:bodyPr>
          <a:lstStyle/>
          <a:p>
            <a:pPr marL="285750" indent="-285750">
              <a:buFont typeface="Arial" panose="020B0604020202020204" pitchFamily="34" charset="0"/>
              <a:buChar char="•"/>
            </a:pPr>
            <a:r>
              <a:rPr lang="en-GB" sz="2400" b="0" i="0" dirty="0">
                <a:solidFill>
                  <a:schemeClr val="tx2"/>
                </a:solidFill>
                <a:effectLst/>
                <a:latin typeface="Arial" panose="020B0604020202020204" pitchFamily="34" charset="0"/>
              </a:rPr>
              <a:t>Europe Direct</a:t>
            </a:r>
          </a:p>
          <a:p>
            <a:pPr marL="285750" indent="-285750">
              <a:buFont typeface="Arial" panose="020B0604020202020204" pitchFamily="34" charset="0"/>
              <a:buChar char="•"/>
            </a:pPr>
            <a:r>
              <a:rPr lang="en-GB" sz="2400" dirty="0">
                <a:solidFill>
                  <a:schemeClr val="tx2"/>
                </a:solidFill>
                <a:latin typeface="Arial" panose="020B0604020202020204" pitchFamily="34" charset="0"/>
              </a:rPr>
              <a:t>SOLVIT</a:t>
            </a:r>
          </a:p>
          <a:p>
            <a:pPr marL="285750" indent="-285750">
              <a:buFont typeface="Arial" panose="020B0604020202020204" pitchFamily="34" charset="0"/>
              <a:buChar char="•"/>
            </a:pPr>
            <a:r>
              <a:rPr lang="en-GB" sz="2400" dirty="0">
                <a:solidFill>
                  <a:schemeClr val="tx2"/>
                </a:solidFill>
                <a:latin typeface="Arial" panose="020B0604020202020204" pitchFamily="34" charset="0"/>
              </a:rPr>
              <a:t>EU rights clinic…</a:t>
            </a:r>
          </a:p>
          <a:p>
            <a:endParaRPr lang="en-GB" dirty="0">
              <a:solidFill>
                <a:schemeClr val="tx2"/>
              </a:solidFill>
              <a:latin typeface="Arial" panose="020B0604020202020204" pitchFamily="34" charset="0"/>
            </a:endParaRPr>
          </a:p>
        </p:txBody>
      </p:sp>
      <p:sp>
        <p:nvSpPr>
          <p:cNvPr id="4" name="TextBox 3">
            <a:extLst>
              <a:ext uri="{FF2B5EF4-FFF2-40B4-BE49-F238E27FC236}">
                <a16:creationId xmlns:a16="http://schemas.microsoft.com/office/drawing/2014/main" id="{CF13C727-C2BB-4D77-92F8-E386B60744F5}"/>
              </a:ext>
            </a:extLst>
          </p:cNvPr>
          <p:cNvSpPr txBox="1"/>
          <p:nvPr/>
        </p:nvSpPr>
        <p:spPr>
          <a:xfrm>
            <a:off x="4186410" y="4483865"/>
            <a:ext cx="6312665" cy="1134737"/>
          </a:xfrm>
          <a:prstGeom prst="rect">
            <a:avLst/>
          </a:prstGeom>
        </p:spPr>
        <p:txBody>
          <a:bodyPr vert="horz" wrap="square" lIns="91440" tIns="45720" rIns="91440" bIns="45720" rtlCol="0" anchor="ctr">
            <a:normAutofit/>
          </a:bodyPr>
          <a:lstStyle/>
          <a:p>
            <a:pPr algn="l"/>
            <a:endParaRPr lang="en-GB" sz="1600" dirty="0">
              <a:solidFill>
                <a:srgbClr val="0B002A"/>
              </a:solidFill>
            </a:endParaRPr>
          </a:p>
        </p:txBody>
      </p:sp>
      <p:sp>
        <p:nvSpPr>
          <p:cNvPr id="5" name="TextBox 4">
            <a:extLst>
              <a:ext uri="{FF2B5EF4-FFF2-40B4-BE49-F238E27FC236}">
                <a16:creationId xmlns:a16="http://schemas.microsoft.com/office/drawing/2014/main" id="{756C322C-0FEC-49EA-B91F-4F8D383F4ACE}"/>
              </a:ext>
            </a:extLst>
          </p:cNvPr>
          <p:cNvSpPr txBox="1"/>
          <p:nvPr/>
        </p:nvSpPr>
        <p:spPr>
          <a:xfrm>
            <a:off x="4384712" y="5794872"/>
            <a:ext cx="5475383" cy="914400"/>
          </a:xfrm>
          <a:prstGeom prst="rect">
            <a:avLst/>
          </a:prstGeom>
        </p:spPr>
        <p:txBody>
          <a:bodyPr vert="horz" wrap="none" lIns="91440" tIns="45720" rIns="91440" bIns="45720" rtlCol="0" anchor="ctr">
            <a:normAutofit/>
          </a:bodyPr>
          <a:lstStyle/>
          <a:p>
            <a:pPr algn="l"/>
            <a:r>
              <a:rPr lang="fr-BE" sz="1600" dirty="0">
                <a:solidFill>
                  <a:schemeClr val="accent1"/>
                </a:solidFill>
              </a:rPr>
              <a:t>More information: www.ecas.org  </a:t>
            </a:r>
          </a:p>
          <a:p>
            <a:pPr algn="l"/>
            <a:r>
              <a:rPr lang="fr-BE" sz="1600" dirty="0">
                <a:solidFill>
                  <a:schemeClr val="accent1"/>
                </a:solidFill>
              </a:rPr>
              <a:t>	               claire.damilano@ecas.org</a:t>
            </a:r>
            <a:endParaRPr lang="en-GB" sz="1600" dirty="0">
              <a:solidFill>
                <a:schemeClr val="accent1"/>
              </a:solidFill>
            </a:endParaRPr>
          </a:p>
        </p:txBody>
      </p:sp>
    </p:spTree>
    <p:extLst>
      <p:ext uri="{BB962C8B-B14F-4D97-AF65-F5344CB8AC3E}">
        <p14:creationId xmlns:p14="http://schemas.microsoft.com/office/powerpoint/2010/main" val="1639354313"/>
      </p:ext>
    </p:extLst>
  </p:cSld>
  <p:clrMapOvr>
    <a:masterClrMapping/>
  </p:clrMapOvr>
</p:sld>
</file>

<file path=ppt/theme/theme1.xml><?xml version="1.0" encoding="utf-8"?>
<a:theme xmlns:a="http://schemas.openxmlformats.org/drawingml/2006/main" name="Office Theme">
  <a:themeElements>
    <a:clrScheme name="ECAS">
      <a:dk1>
        <a:srgbClr val="1D1D1B"/>
      </a:dk1>
      <a:lt1>
        <a:sysClr val="window" lastClr="FFFFFF"/>
      </a:lt1>
      <a:dk2>
        <a:srgbClr val="01509F"/>
      </a:dk2>
      <a:lt2>
        <a:srgbClr val="FFFFFF"/>
      </a:lt2>
      <a:accent1>
        <a:srgbClr val="01509F"/>
      </a:accent1>
      <a:accent2>
        <a:srgbClr val="40BFEF"/>
      </a:accent2>
      <a:accent3>
        <a:srgbClr val="5BB247"/>
      </a:accent3>
      <a:accent4>
        <a:srgbClr val="FFDE00"/>
      </a:accent4>
      <a:accent5>
        <a:srgbClr val="E42D26"/>
      </a:accent5>
      <a:accent6>
        <a:srgbClr val="013A73"/>
      </a:accent6>
      <a:hlink>
        <a:srgbClr val="FFDE00"/>
      </a:hlink>
      <a:folHlink>
        <a:srgbClr val="5BB247"/>
      </a:folHlink>
    </a:clrScheme>
    <a:fontScheme name="ECAS Fonts">
      <a:majorFont>
        <a:latin typeface="Axiforma Black"/>
        <a:ea typeface=""/>
        <a:cs typeface=""/>
      </a:majorFont>
      <a:minorFont>
        <a:latin typeface="Axifor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fontScale="92500"/>
      </a:bodyPr>
      <a:lstStyle>
        <a:defPPr algn="l">
          <a:defRPr sz="1600" dirty="0" smtClean="0">
            <a:solidFill>
              <a:srgbClr val="0B002A"/>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9">
    <a:dk1>
      <a:srgbClr val="0F0D29"/>
    </a:dk1>
    <a:lt1>
      <a:srgbClr val="FFFFFF"/>
    </a:lt1>
    <a:dk2>
      <a:srgbClr val="082A75"/>
    </a:dk2>
    <a:lt2>
      <a:srgbClr val="E7E6E6"/>
    </a:lt2>
    <a:accent1>
      <a:srgbClr val="024F75"/>
    </a:accent1>
    <a:accent2>
      <a:srgbClr val="3592CF"/>
    </a:accent2>
    <a:accent3>
      <a:srgbClr val="34ABA2"/>
    </a:accent3>
    <a:accent4>
      <a:srgbClr val="66B2CA"/>
    </a:accent4>
    <a:accent5>
      <a:srgbClr val="C1D9CB"/>
    </a:accent5>
    <a:accent6>
      <a:srgbClr val="34ABA2"/>
    </a:accent6>
    <a:hlink>
      <a:srgbClr val="3592CF"/>
    </a:hlink>
    <a:folHlink>
      <a:srgbClr val="3592CF"/>
    </a:folHlink>
  </a:clrScheme>
  <a:fontScheme name="Custom 20">
    <a:majorFont>
      <a:latin typeface="Arial"/>
      <a:ea typeface=""/>
      <a:cs typeface=""/>
    </a:majorFont>
    <a:minorFont>
      <a:latin typeface="Calibri"/>
      <a:ea typeface=""/>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820D3E3E695243A18602BCD7DE657A" ma:contentTypeVersion="13" ma:contentTypeDescription="Create a new document." ma:contentTypeScope="" ma:versionID="cc11fb091ef3c2833a8349c16aa176ac">
  <xsd:schema xmlns:xsd="http://www.w3.org/2001/XMLSchema" xmlns:xs="http://www.w3.org/2001/XMLSchema" xmlns:p="http://schemas.microsoft.com/office/2006/metadata/properties" xmlns:ns2="5dcaf206-b009-4658-99e1-4d638e44d8f5" xmlns:ns3="1fbf4851-1fe8-4378-a6d9-5967d98f316b" targetNamespace="http://schemas.microsoft.com/office/2006/metadata/properties" ma:root="true" ma:fieldsID="8a28819ab7c744dd0f8cb4268fde5e85" ns2:_="" ns3:_="">
    <xsd:import namespace="5dcaf206-b009-4658-99e1-4d638e44d8f5"/>
    <xsd:import namespace="1fbf4851-1fe8-4378-a6d9-5967d98f31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caf206-b009-4658-99e1-4d638e44d8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URL" ma:index="20"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fbf4851-1fe8-4378-a6d9-5967d98f316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URL xmlns="5dcaf206-b009-4658-99e1-4d638e44d8f5">
      <Url xsi:nil="true"/>
      <Description xsi:nil="true"/>
    </URL>
  </documentManagement>
</p:properties>
</file>

<file path=customXml/itemProps1.xml><?xml version="1.0" encoding="utf-8"?>
<ds:datastoreItem xmlns:ds="http://schemas.openxmlformats.org/officeDocument/2006/customXml" ds:itemID="{74437C8C-34E5-45A7-ABD0-1E9E192CD199}"/>
</file>

<file path=customXml/itemProps2.xml><?xml version="1.0" encoding="utf-8"?>
<ds:datastoreItem xmlns:ds="http://schemas.openxmlformats.org/officeDocument/2006/customXml" ds:itemID="{086E984F-01FF-4F2C-BA6A-B0EF4E67B76D}"/>
</file>

<file path=customXml/itemProps3.xml><?xml version="1.0" encoding="utf-8"?>
<ds:datastoreItem xmlns:ds="http://schemas.openxmlformats.org/officeDocument/2006/customXml" ds:itemID="{B0E545E8-59D2-47EE-9271-799575C1371F}"/>
</file>

<file path=docProps/app.xml><?xml version="1.0" encoding="utf-8"?>
<Properties xmlns="http://schemas.openxmlformats.org/officeDocument/2006/extended-properties" xmlns:vt="http://schemas.openxmlformats.org/officeDocument/2006/docPropsVTypes">
  <TotalTime>0</TotalTime>
  <Words>748</Words>
  <Application>Microsoft Office PowerPoint</Application>
  <PresentationFormat>Widescreen</PresentationFormat>
  <Paragraphs>57</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Axiforma</vt:lpstr>
      <vt:lpstr>Axiforma Black</vt:lpstr>
      <vt:lpstr>Calibri</vt:lpstr>
      <vt:lpstr>Wingdings</vt:lpstr>
      <vt:lpstr>Office Theme</vt:lpstr>
      <vt:lpstr>Your Europe Advice – Annual trends   Claire Damilano – Senior Legal Manger</vt:lpstr>
      <vt:lpstr>PowerPoint Presentation</vt:lpstr>
      <vt:lpstr>PowerPoint Presentation</vt:lpstr>
      <vt:lpstr>Nature of the Enquiries</vt:lpstr>
      <vt:lpstr>Higher number of social security enquiries (23%) in 2020, mainly because of the COVID-19 crisis and Brexit. </vt:lpstr>
      <vt:lpstr>YEA received enquiries from citizens from all 27 EU countries, from British, Icelandic and Norwegian citizens as well as from other third country nationals who are family members of EU citizens.   The enquiries received related to all 27 Member States, as well as Norway, Iceland, and Liechtenstein. </vt:lpstr>
      <vt:lpstr>The main issues in 2020  </vt:lpstr>
      <vt:lpstr>Mobile Europeans were disproportionately affected by the pandemic</vt:lpstr>
      <vt:lpstr>Cooperation with other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Máté Tagaj | EMSP</dc:creator>
  <cp:lastModifiedBy>Claire Damilano</cp:lastModifiedBy>
  <cp:revision>58</cp:revision>
  <dcterms:created xsi:type="dcterms:W3CDTF">2020-12-28T09:42:18Z</dcterms:created>
  <dcterms:modified xsi:type="dcterms:W3CDTF">2021-03-16T10:49:29Z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0x01010008820D3E3E695243A18602BCD7DE657A</vt:lpwstr>
  </property>
</Properties>
</file>