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1" r:id="rId5"/>
    <p:sldId id="264" r:id="rId6"/>
    <p:sldId id="262" r:id="rId7"/>
    <p:sldId id="265" r:id="rId8"/>
    <p:sldId id="266" r:id="rId9"/>
    <p:sldId id="267" r:id="rId10"/>
    <p:sldId id="270" r:id="rId11"/>
    <p:sldId id="271" r:id="rId12"/>
    <p:sldId id="269" r:id="rId13"/>
  </p:sldIdLst>
  <p:sldSz cx="9144000" cy="6858000" type="screen4x3"/>
  <p:notesSz cx="7102475" cy="938847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195B"/>
    <a:srgbClr val="EE8032"/>
    <a:srgbClr val="EE7D32"/>
    <a:srgbClr val="3E7E93"/>
    <a:srgbClr val="38D4D6"/>
    <a:srgbClr val="0F5494"/>
    <a:srgbClr val="FFD624"/>
    <a:srgbClr val="3166CF"/>
    <a:srgbClr val="3E6FD2"/>
    <a:srgbClr val="2D5E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90" y="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2850" y="-78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513" cy="4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304" y="0"/>
            <a:ext cx="3078513" cy="4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7025"/>
            <a:ext cx="3078513" cy="469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304" y="8917025"/>
            <a:ext cx="3078513" cy="469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EC7A9CE-B5D3-4830-AA57-DD8049CE9F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096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513" cy="4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304" y="0"/>
            <a:ext cx="3078513" cy="4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4850"/>
            <a:ext cx="4694237" cy="3519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17" y="4459263"/>
            <a:ext cx="5682643" cy="4225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7025"/>
            <a:ext cx="3078513" cy="469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304" y="8917025"/>
            <a:ext cx="3078513" cy="469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6441B25-C4D1-47DB-817D-B9C4FC5392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4065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125538"/>
            <a:ext cx="9144000" cy="5732462"/>
          </a:xfrm>
          <a:prstGeom prst="rect">
            <a:avLst/>
          </a:prstGeom>
          <a:solidFill>
            <a:srgbClr val="0F5494"/>
          </a:solidFill>
          <a:ln w="635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39952" y="1700808"/>
            <a:ext cx="4536504" cy="2088232"/>
          </a:xfrm>
        </p:spPr>
        <p:txBody>
          <a:bodyPr/>
          <a:lstStyle>
            <a:lvl1pPr>
              <a:defRPr sz="7600">
                <a:solidFill>
                  <a:srgbClr val="FFD624"/>
                </a:solidFill>
              </a:defRPr>
            </a:lvl1pPr>
          </a:lstStyle>
          <a:p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3933056"/>
            <a:ext cx="3744416" cy="1872208"/>
          </a:xfrm>
        </p:spPr>
        <p:txBody>
          <a:bodyPr/>
          <a:lstStyle>
            <a:lvl1pPr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3296"/>
            <a:ext cx="2133600" cy="476250"/>
          </a:xfrm>
        </p:spPr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3296"/>
            <a:ext cx="2895600" cy="476250"/>
          </a:xfrm>
        </p:spPr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3296"/>
            <a:ext cx="2133600" cy="47625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5" name="Picture 2" descr="C:\DOCUME~1\lenain\LOCALS~1\Temp\7zEAE.tmp\LOGO-CE for Social Europe EN Positiv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0400" y="324000"/>
            <a:ext cx="1814400" cy="1398702"/>
          </a:xfrm>
          <a:prstGeom prst="rect">
            <a:avLst/>
          </a:prstGeom>
          <a:noFill/>
        </p:spPr>
      </p:pic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55200" y="6478584"/>
            <a:ext cx="610199" cy="4068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8375-5C84-4176-84A5-B6A3E0825F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123950"/>
            <a:ext cx="2058988" cy="4897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23950"/>
            <a:ext cx="6029325" cy="4897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C7773-6390-40B5-8F3A-46FD9E5B70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75195B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1"/>
            <a:ext cx="8229600" cy="9366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84476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/>
            </a:lvl1pPr>
            <a:lvl2pPr>
              <a:buClr>
                <a:srgbClr val="004494"/>
              </a:buClr>
              <a:defRPr/>
            </a:lvl2pPr>
            <a:lvl3pPr>
              <a:buFontTx/>
              <a:buChar char="-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2"/>
            <a:endParaRPr lang="en-US" dirty="0" smtClean="0"/>
          </a:p>
        </p:txBody>
      </p:sp>
      <p:sp>
        <p:nvSpPr>
          <p:cNvPr id="1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3296"/>
            <a:ext cx="2133600" cy="476250"/>
          </a:xfrm>
        </p:spPr>
        <p:txBody>
          <a:bodyPr/>
          <a:lstStyle>
            <a:lvl1pPr>
              <a:defRPr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3296"/>
            <a:ext cx="2895600" cy="476250"/>
          </a:xfrm>
        </p:spPr>
        <p:txBody>
          <a:bodyPr/>
          <a:lstStyle>
            <a:lvl1pPr>
              <a:defRPr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3296"/>
            <a:ext cx="2133600" cy="47625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55200" y="6458400"/>
            <a:ext cx="610199" cy="406800"/>
          </a:xfrm>
          <a:prstGeom prst="rect">
            <a:avLst/>
          </a:prstGeom>
          <a:noFill/>
        </p:spPr>
      </p:pic>
      <p:pic>
        <p:nvPicPr>
          <p:cNvPr id="3" name="Picture 2" descr="C:\DOCUME~1\lenain\LOCALS~1\Temp\7zEB0.tmp\LOGO-CE for Social Europe EN Negative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54800" y="306000"/>
            <a:ext cx="1620466" cy="124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88F9B-71EE-4D5C-B44E-012EF44E92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CDD1B-50E0-44E8-82B7-F85F69F6D4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177A-0CE3-43B6-B11B-ED2E8AEAD8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55DDF-6655-40F2-8D9E-CA15739A7E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BFC62-E3CF-4012-8A8B-ABF1C18EA0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800BF-55FD-4017-8F82-94A8DE4F57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47253-C9BC-4251-8AE3-8910CE9253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3950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87600"/>
            <a:ext cx="8229600" cy="363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Et </a:t>
            </a:r>
            <a:r>
              <a:rPr lang="fr-BE" dirty="0" err="1" smtClean="0"/>
              <a:t>dolor</a:t>
            </a:r>
            <a:r>
              <a:rPr lang="fr-BE" dirty="0" smtClean="0"/>
              <a:t> </a:t>
            </a:r>
            <a:r>
              <a:rPr lang="fr-BE" dirty="0" err="1" smtClean="0"/>
              <a:t>fragum</a:t>
            </a:r>
            <a:endParaRPr lang="en-GB" dirty="0" smtClean="0"/>
          </a:p>
          <a:p>
            <a:pPr lvl="1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2"/>
            <a:r>
              <a:rPr lang="en-GB" dirty="0" smtClean="0"/>
              <a:t>- 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GB" sz="14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C8D21B7-B314-438C-91E9-7FF9087DC07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F5494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4494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700808"/>
            <a:ext cx="8352928" cy="2088232"/>
          </a:xfrm>
        </p:spPr>
        <p:txBody>
          <a:bodyPr/>
          <a:lstStyle/>
          <a:p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 smtClean="0"/>
              <a:t>Commission’s activity during Covid-19 period in the EU FMW field</a:t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Recent FMW case-law 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221088"/>
            <a:ext cx="4248472" cy="1800200"/>
          </a:xfrm>
        </p:spPr>
        <p:txBody>
          <a:bodyPr/>
          <a:lstStyle/>
          <a:p>
            <a:r>
              <a:rPr lang="en-GB" sz="1600" dirty="0" smtClean="0"/>
              <a:t>Radek Casta</a:t>
            </a:r>
          </a:p>
          <a:p>
            <a:r>
              <a:rPr lang="en-GB" sz="1600" dirty="0" smtClean="0"/>
              <a:t>EMPL.D.1</a:t>
            </a:r>
          </a:p>
          <a:p>
            <a:endParaRPr lang="en-GB" sz="1600" dirty="0"/>
          </a:p>
          <a:p>
            <a:r>
              <a:rPr lang="en-GB" sz="1600" dirty="0" err="1" smtClean="0"/>
              <a:t>Equinet’s</a:t>
            </a:r>
            <a:r>
              <a:rPr lang="en-GB" sz="1600" dirty="0" smtClean="0"/>
              <a:t> training for FMW Bodies</a:t>
            </a:r>
          </a:p>
          <a:p>
            <a:r>
              <a:rPr lang="en-GB" sz="1600" dirty="0" smtClean="0"/>
              <a:t>17.3.2021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2000" dirty="0" smtClean="0"/>
              <a:t>COM activity during Covid-19 period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sz="2000" i="0" dirty="0" smtClean="0"/>
              <a:t>At the beginning of the crisis  - no coordination</a:t>
            </a:r>
          </a:p>
          <a:p>
            <a:pPr marL="342900">
              <a:lnSpc>
                <a:spcPct val="150000"/>
              </a:lnSpc>
            </a:pPr>
            <a:r>
              <a:rPr lang="en-GB" sz="2000" i="0" dirty="0" smtClean="0"/>
              <a:t>MSs should respect principles of EU law, in particular proportionality and non-discrimination</a:t>
            </a:r>
          </a:p>
          <a:p>
            <a:pPr marL="355600" indent="-355600">
              <a:lnSpc>
                <a:spcPct val="150000"/>
              </a:lnSpc>
            </a:pPr>
            <a:r>
              <a:rPr lang="en-GB" sz="2000" i="0" dirty="0" smtClean="0"/>
              <a:t>Since March 2020, COM adopted number of Guidelines and Communications with the aim of supporting anti-pandemic efforts of MSs and safeguarding the FMW within the EU</a:t>
            </a:r>
          </a:p>
          <a:p>
            <a:endParaRPr lang="en-GB" i="0" dirty="0"/>
          </a:p>
        </p:txBody>
      </p:sp>
    </p:spTree>
    <p:extLst>
      <p:ext uri="{BB962C8B-B14F-4D97-AF65-F5344CB8AC3E}">
        <p14:creationId xmlns:p14="http://schemas.microsoft.com/office/powerpoint/2010/main" val="283156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268761"/>
            <a:ext cx="8229600" cy="1224136"/>
          </a:xfrm>
        </p:spPr>
        <p:txBody>
          <a:bodyPr/>
          <a:lstStyle/>
          <a:p>
            <a:r>
              <a:rPr lang="en-GB" sz="2400" dirty="0" smtClean="0"/>
              <a:t>COM Guidelines and Communications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60440"/>
          </a:xfrm>
        </p:spPr>
        <p:txBody>
          <a:bodyPr/>
          <a:lstStyle/>
          <a:p>
            <a:pPr marL="342900">
              <a:lnSpc>
                <a:spcPct val="150000"/>
              </a:lnSpc>
            </a:pPr>
            <a:r>
              <a:rPr lang="en-US" sz="2000" i="0" dirty="0" smtClean="0"/>
              <a:t>Guidelines </a:t>
            </a:r>
            <a:r>
              <a:rPr lang="en-US" sz="2000" i="0" dirty="0"/>
              <a:t>concerning the exercise of the free movement of workers during COVID-19 outbreak (OJ C 102I, 30.3.2020, p. 12</a:t>
            </a:r>
            <a:r>
              <a:rPr lang="en-US" sz="2000" i="0" dirty="0" smtClean="0"/>
              <a:t>)</a:t>
            </a:r>
          </a:p>
          <a:p>
            <a:pPr marL="342900">
              <a:lnSpc>
                <a:spcPct val="150000"/>
              </a:lnSpc>
            </a:pPr>
            <a:r>
              <a:rPr lang="en-US" sz="2000" i="0" dirty="0" smtClean="0"/>
              <a:t>Guidelines </a:t>
            </a:r>
            <a:r>
              <a:rPr lang="en-US" sz="2000" i="0" dirty="0" smtClean="0"/>
              <a:t>on seasonal workers in the EU in the context of the COVID-19 outbreak (OJ C 235I, 17.7.2020, p. 1)</a:t>
            </a:r>
          </a:p>
          <a:p>
            <a:endParaRPr lang="en-US" sz="2000" i="0" dirty="0" smtClean="0"/>
          </a:p>
          <a:p>
            <a:endParaRPr lang="en-GB" sz="2000" i="0" dirty="0" smtClean="0"/>
          </a:p>
        </p:txBody>
      </p:sp>
    </p:spTree>
    <p:extLst>
      <p:ext uri="{BB962C8B-B14F-4D97-AF65-F5344CB8AC3E}">
        <p14:creationId xmlns:p14="http://schemas.microsoft.com/office/powerpoint/2010/main" val="90695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GB" sz="2400" dirty="0" smtClean="0"/>
              <a:t>Coordinated approach to the restrictions on free movement of workers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>
              <a:lnSpc>
                <a:spcPct val="150000"/>
              </a:lnSpc>
            </a:pPr>
            <a:r>
              <a:rPr lang="en-US" sz="1800" i="0" dirty="0" smtClean="0"/>
              <a:t>COM proposal of 4 September </a:t>
            </a:r>
            <a:r>
              <a:rPr lang="en-US" sz="1800" i="0" dirty="0"/>
              <a:t>for a Council Recommendation on a coordinated approach to restrictions of free movement in response to the COVID-19 </a:t>
            </a:r>
            <a:r>
              <a:rPr lang="en-US" sz="1800" i="0" dirty="0" smtClean="0"/>
              <a:t>pandemic</a:t>
            </a:r>
          </a:p>
          <a:p>
            <a:pPr marL="342900">
              <a:lnSpc>
                <a:spcPct val="150000"/>
              </a:lnSpc>
            </a:pPr>
            <a:r>
              <a:rPr lang="en-US" sz="1800" i="0" dirty="0" smtClean="0"/>
              <a:t>Adopted </a:t>
            </a:r>
            <a:r>
              <a:rPr lang="en-US" sz="1800" i="0" dirty="0"/>
              <a:t>by the Council on </a:t>
            </a:r>
            <a:r>
              <a:rPr lang="en-US" sz="1800" i="0" dirty="0" smtClean="0"/>
              <a:t>13.10.2020 as Recommendation (EU) 2020/1475 (</a:t>
            </a:r>
            <a:r>
              <a:rPr lang="pl-PL" sz="1800" i="0" dirty="0"/>
              <a:t>OJ L 337, </a:t>
            </a:r>
            <a:r>
              <a:rPr lang="pl-PL" sz="1800" i="0" dirty="0" smtClean="0"/>
              <a:t>14.10.2020</a:t>
            </a:r>
            <a:r>
              <a:rPr lang="en-GB" sz="1800" i="0" dirty="0" smtClean="0"/>
              <a:t>)</a:t>
            </a:r>
            <a:endParaRPr lang="en-GB" sz="1800" i="0" dirty="0" smtClean="0"/>
          </a:p>
          <a:p>
            <a:pPr defTabSz="363538">
              <a:lnSpc>
                <a:spcPct val="150000"/>
              </a:lnSpc>
            </a:pPr>
            <a:r>
              <a:rPr lang="en-GB" sz="1800" i="0" dirty="0" smtClean="0"/>
              <a:t>Amended by Council Recommendation (EU) 2021/119 of 1.2.2021 	(OJ L 36 I, 2.2.2021)</a:t>
            </a:r>
            <a:endParaRPr lang="en-GB" sz="1800" i="0" dirty="0" smtClean="0"/>
          </a:p>
          <a:p>
            <a:endParaRPr lang="en-GB" sz="2000" i="0" dirty="0"/>
          </a:p>
        </p:txBody>
      </p:sp>
    </p:spTree>
    <p:extLst>
      <p:ext uri="{BB962C8B-B14F-4D97-AF65-F5344CB8AC3E}">
        <p14:creationId xmlns:p14="http://schemas.microsoft.com/office/powerpoint/2010/main" val="320917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is </a:t>
            </a:r>
            <a:r>
              <a:rPr lang="en-GB" dirty="0" smtClean="0"/>
              <a:t>“essential </a:t>
            </a:r>
            <a:r>
              <a:rPr lang="en-GB" dirty="0" smtClean="0"/>
              <a:t>worker”?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000" i="0" dirty="0" smtClean="0"/>
              <a:t>Reference </a:t>
            </a:r>
            <a:r>
              <a:rPr lang="en-US" sz="2000" i="0" dirty="0" smtClean="0"/>
              <a:t>to </a:t>
            </a:r>
            <a:r>
              <a:rPr lang="en-US" sz="2000" i="0" dirty="0"/>
              <a:t>COM Guidelines of 30 March</a:t>
            </a:r>
          </a:p>
          <a:p>
            <a:pPr>
              <a:lnSpc>
                <a:spcPct val="150000"/>
              </a:lnSpc>
            </a:pPr>
            <a:r>
              <a:rPr lang="en-US" sz="2000" i="0" dirty="0"/>
              <a:t>Non-exhaustive list of </a:t>
            </a:r>
            <a:r>
              <a:rPr lang="en-US" sz="2000" i="0" dirty="0" smtClean="0"/>
              <a:t>occupations</a:t>
            </a:r>
          </a:p>
          <a:p>
            <a:pPr>
              <a:lnSpc>
                <a:spcPct val="150000"/>
              </a:lnSpc>
            </a:pPr>
            <a:r>
              <a:rPr lang="en-US" sz="2000" i="0" dirty="0"/>
              <a:t>Includes frontier workers and posted </a:t>
            </a:r>
            <a:r>
              <a:rPr lang="en-US" sz="2000" i="0" dirty="0" smtClean="0"/>
              <a:t>workers</a:t>
            </a:r>
          </a:p>
          <a:p>
            <a:pPr marL="342900">
              <a:lnSpc>
                <a:spcPct val="150000"/>
              </a:lnSpc>
            </a:pPr>
            <a:r>
              <a:rPr lang="en-US" sz="2000" i="0" dirty="0" smtClean="0"/>
              <a:t>Commission </a:t>
            </a:r>
            <a:r>
              <a:rPr lang="en-US" sz="2000" i="0" dirty="0" smtClean="0"/>
              <a:t>received many </a:t>
            </a:r>
            <a:r>
              <a:rPr lang="en-US" sz="2000" i="0" dirty="0" smtClean="0"/>
              <a:t>requests for including additional occupations and sectors as “critical”</a:t>
            </a:r>
            <a:endParaRPr lang="en-US" sz="2000" i="0" dirty="0"/>
          </a:p>
          <a:p>
            <a:endParaRPr lang="en-GB" i="0" dirty="0"/>
          </a:p>
        </p:txBody>
      </p:sp>
    </p:spTree>
    <p:extLst>
      <p:ext uri="{BB962C8B-B14F-4D97-AF65-F5344CB8AC3E}">
        <p14:creationId xmlns:p14="http://schemas.microsoft.com/office/powerpoint/2010/main" val="150155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484784"/>
            <a:ext cx="8352928" cy="936104"/>
          </a:xfrm>
        </p:spPr>
        <p:txBody>
          <a:bodyPr/>
          <a:lstStyle/>
          <a:p>
            <a:pPr algn="ctr"/>
            <a:r>
              <a:rPr lang="en-GB" sz="2800" cap="small" dirty="0"/>
              <a:t>C-447/18 UB v </a:t>
            </a:r>
            <a:r>
              <a:rPr lang="en-GB" sz="2800" cap="small" dirty="0" err="1"/>
              <a:t>Generálny</a:t>
            </a:r>
            <a:r>
              <a:rPr lang="en-GB" sz="2800" cap="small" dirty="0"/>
              <a:t> </a:t>
            </a:r>
            <a:r>
              <a:rPr lang="en-GB" sz="2800" cap="small" dirty="0" err="1"/>
              <a:t>riaditeľ</a:t>
            </a:r>
            <a:r>
              <a:rPr lang="en-GB" sz="2800" cap="small" dirty="0"/>
              <a:t> </a:t>
            </a:r>
            <a:r>
              <a:rPr lang="en-GB" sz="2800" cap="small" dirty="0" err="1"/>
              <a:t>Sociálnej</a:t>
            </a:r>
            <a:r>
              <a:rPr lang="en-GB" sz="2800" cap="small" dirty="0"/>
              <a:t> </a:t>
            </a:r>
            <a:r>
              <a:rPr lang="en-GB" sz="2800" cap="small" dirty="0" err="1"/>
              <a:t>poisťovne</a:t>
            </a:r>
            <a:r>
              <a:rPr lang="en-GB" sz="2800" cap="small" dirty="0"/>
              <a:t> Bratislava</a:t>
            </a:r>
            <a:r>
              <a:rPr lang="en-GB" cap="small" dirty="0"/>
              <a:t/>
            </a:r>
            <a:br>
              <a:rPr lang="en-GB" cap="small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456484"/>
          </a:xfrm>
        </p:spPr>
        <p:txBody>
          <a:bodyPr/>
          <a:lstStyle/>
          <a:p>
            <a:pPr defTabSz="363538"/>
            <a:r>
              <a:rPr lang="en-GB" sz="1800" dirty="0" smtClean="0"/>
              <a:t>Guaranteed minimum old-age pension for sportspeople 	representing SK</a:t>
            </a:r>
          </a:p>
          <a:p>
            <a:r>
              <a:rPr lang="en-GB" sz="1800" dirty="0" smtClean="0"/>
              <a:t>Legislation adopted in 2015 in SK, nationality condition</a:t>
            </a:r>
          </a:p>
          <a:p>
            <a:r>
              <a:rPr lang="en-GB" sz="1800" dirty="0" smtClean="0"/>
              <a:t>CJEU denied the application of Regulation 883/2004</a:t>
            </a:r>
          </a:p>
          <a:p>
            <a:pPr>
              <a:tabLst>
                <a:tab pos="363538" algn="l"/>
              </a:tabLst>
            </a:pPr>
            <a:r>
              <a:rPr lang="en-GB" sz="1800" dirty="0" smtClean="0"/>
              <a:t>Declared the pensioner (CZ citizen) as EU worker and applied 	Article 7(2) of Regulation 492/2011</a:t>
            </a:r>
          </a:p>
          <a:p>
            <a:pPr>
              <a:tabLst>
                <a:tab pos="363538" algn="l"/>
              </a:tabLst>
            </a:pPr>
            <a:r>
              <a:rPr lang="en-GB" sz="1800" dirty="0" smtClean="0"/>
              <a:t>The residence condition for the benefit in question was not 	addressed by the CJEU</a:t>
            </a:r>
          </a:p>
          <a:p>
            <a:pPr>
              <a:tabLst>
                <a:tab pos="363538" algn="l"/>
              </a:tabLst>
            </a:pPr>
            <a:r>
              <a:rPr lang="en-GB" sz="1800" dirty="0" smtClean="0"/>
              <a:t>Can a retired worker invoke “EU worker status” in the last state of 	employment where he resides?</a:t>
            </a:r>
          </a:p>
          <a:p>
            <a:pPr>
              <a:tabLst>
                <a:tab pos="363538" algn="l"/>
              </a:tabLst>
            </a:pPr>
            <a:endParaRPr lang="en-GB" sz="1800" dirty="0" smtClean="0"/>
          </a:p>
          <a:p>
            <a:pPr>
              <a:tabLst>
                <a:tab pos="363538" algn="l"/>
              </a:tabLst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10221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352928" cy="1152128"/>
          </a:xfrm>
        </p:spPr>
        <p:txBody>
          <a:bodyPr/>
          <a:lstStyle/>
          <a:p>
            <a:pPr lvl="0"/>
            <a:r>
              <a:rPr lang="fr-BE" sz="2000" cap="small" dirty="0"/>
              <a:t>C-802/18 - Caisse pour l’avenir des enfants v FV, GW </a:t>
            </a:r>
            <a:endParaRPr lang="en-GB" sz="2000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600500"/>
          </a:xfrm>
        </p:spPr>
        <p:txBody>
          <a:bodyPr/>
          <a:lstStyle/>
          <a:p>
            <a:pPr>
              <a:tabLst>
                <a:tab pos="363538" algn="l"/>
              </a:tabLst>
            </a:pPr>
            <a:endParaRPr lang="en-GB" sz="1800" dirty="0" smtClean="0"/>
          </a:p>
          <a:p>
            <a:pPr>
              <a:tabLst>
                <a:tab pos="363538" algn="l"/>
              </a:tabLst>
            </a:pPr>
            <a:r>
              <a:rPr lang="en-GB" sz="1800" dirty="0" smtClean="0"/>
              <a:t>Family benefits for frontier worker’s step-child with no blood 	relationship, residence FR, employment LU</a:t>
            </a:r>
          </a:p>
          <a:p>
            <a:pPr>
              <a:tabLst>
                <a:tab pos="363538" algn="l"/>
              </a:tabLst>
            </a:pPr>
            <a:r>
              <a:rPr lang="en-GB" sz="1800" dirty="0" smtClean="0"/>
              <a:t>Factual (financial) dependency of the child is decisive</a:t>
            </a:r>
          </a:p>
          <a:p>
            <a:pPr>
              <a:tabLst>
                <a:tab pos="363538" algn="l"/>
              </a:tabLst>
            </a:pPr>
            <a:r>
              <a:rPr lang="en-GB" sz="1800" dirty="0" smtClean="0"/>
              <a:t>CJEU replied that LU law infringes Reg. 883/2004 but also Reg. 	492/2011 (Article 7/2)</a:t>
            </a:r>
          </a:p>
          <a:p>
            <a:pPr>
              <a:tabLst>
                <a:tab pos="363538" algn="l"/>
              </a:tabLst>
            </a:pPr>
            <a:r>
              <a:rPr lang="en-GB" sz="1800" dirty="0" smtClean="0"/>
              <a:t>Article 36(2) of 492/2011 give precedence to 883/2004 over 	492/2011</a:t>
            </a:r>
          </a:p>
          <a:p>
            <a:pPr>
              <a:tabLst>
                <a:tab pos="363538" algn="l"/>
              </a:tabLst>
            </a:pPr>
            <a:r>
              <a:rPr lang="en-GB" sz="1800" dirty="0" smtClean="0"/>
              <a:t>Reg. 492/2011 does not have anti-overlapping and priority rules 	on family benefits (primary v. secondary competent MS)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4513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352928" cy="1008112"/>
          </a:xfrm>
        </p:spPr>
        <p:txBody>
          <a:bodyPr/>
          <a:lstStyle/>
          <a:p>
            <a:pPr lvl="0" algn="ctr"/>
            <a:r>
              <a:rPr lang="de-DE" dirty="0"/>
              <a:t>C-181/19 – JD v Jobcenter Krefeld </a:t>
            </a:r>
            <a:endParaRPr lang="en-GB" sz="2800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76464"/>
          </a:xfrm>
        </p:spPr>
        <p:txBody>
          <a:bodyPr/>
          <a:lstStyle/>
          <a:p>
            <a:pPr>
              <a:tabLst>
                <a:tab pos="363538" algn="l"/>
              </a:tabLst>
            </a:pPr>
            <a:r>
              <a:rPr lang="en-GB" sz="1800" dirty="0" smtClean="0"/>
              <a:t>Unemployed EU worker (employment in DE under 12 months) 	with minor child enrolled in DE school</a:t>
            </a:r>
          </a:p>
          <a:p>
            <a:pPr>
              <a:tabLst>
                <a:tab pos="363538" algn="l"/>
              </a:tabLst>
            </a:pPr>
            <a:r>
              <a:rPr lang="en-GB" sz="1800" dirty="0" smtClean="0"/>
              <a:t>DE minimum subsistence income provided for first 6 months of 	unemployment, then suspended</a:t>
            </a:r>
          </a:p>
          <a:p>
            <a:pPr>
              <a:tabLst>
                <a:tab pos="363538" algn="l"/>
              </a:tabLst>
            </a:pPr>
            <a:r>
              <a:rPr lang="en-GB" sz="1800" dirty="0" smtClean="0"/>
              <a:t>Financially non-sufficient family of PL origin – no more right to 	reside in DE?</a:t>
            </a:r>
          </a:p>
          <a:p>
            <a:pPr>
              <a:tabLst>
                <a:tab pos="363538" algn="l"/>
              </a:tabLst>
            </a:pPr>
            <a:r>
              <a:rPr lang="en-GB" sz="1800" dirty="0" smtClean="0"/>
              <a:t>CJEU (Grand chamber) invoked Article 10 of 492/2011 for 	creating right to reside for the school child in DE and derived right 	for the father as direct carer</a:t>
            </a:r>
          </a:p>
          <a:p>
            <a:pPr>
              <a:tabLst>
                <a:tab pos="363538" algn="l"/>
              </a:tabLst>
            </a:pPr>
            <a:r>
              <a:rPr lang="en-GB" sz="1800" dirty="0" smtClean="0"/>
              <a:t>Surprising extension of “residence entitlements” in the host 	MS as 	stipulated by Directive 2004/38</a:t>
            </a:r>
          </a:p>
          <a:p>
            <a:pPr>
              <a:tabLst>
                <a:tab pos="363538" algn="l"/>
              </a:tabLst>
            </a:pPr>
            <a:r>
              <a:rPr lang="en-GB" sz="1800" dirty="0" smtClean="0"/>
              <a:t>EU nationals put “at par” with TCN (Luis Zambrano case-law)?</a:t>
            </a:r>
          </a:p>
          <a:p>
            <a:pPr>
              <a:tabLst>
                <a:tab pos="363538" algn="l"/>
              </a:tabLst>
            </a:pPr>
            <a:r>
              <a:rPr lang="en-GB" sz="1800" dirty="0" smtClean="0"/>
              <a:t>Right to reside = equal access to social benefits of host MS</a:t>
            </a:r>
          </a:p>
        </p:txBody>
      </p:sp>
    </p:spTree>
    <p:extLst>
      <p:ext uri="{BB962C8B-B14F-4D97-AF65-F5344CB8AC3E}">
        <p14:creationId xmlns:p14="http://schemas.microsoft.com/office/powerpoint/2010/main" val="3221183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352928" cy="1152128"/>
          </a:xfrm>
        </p:spPr>
        <p:txBody>
          <a:bodyPr/>
          <a:lstStyle/>
          <a:p>
            <a:pPr lvl="0" algn="ctr"/>
            <a:r>
              <a:rPr lang="en-GB" cap="small" dirty="0"/>
              <a:t>C-710/19 GMA v Belgium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600500"/>
          </a:xfrm>
        </p:spPr>
        <p:txBody>
          <a:bodyPr/>
          <a:lstStyle/>
          <a:p>
            <a:pPr>
              <a:tabLst>
                <a:tab pos="363538" algn="l"/>
              </a:tabLst>
            </a:pPr>
            <a:endParaRPr lang="en-GB" sz="1800" dirty="0" smtClean="0"/>
          </a:p>
          <a:p>
            <a:pPr>
              <a:tabLst>
                <a:tab pos="363538" algn="l"/>
              </a:tabLst>
            </a:pPr>
            <a:r>
              <a:rPr lang="en-GB" sz="1800" dirty="0" smtClean="0"/>
              <a:t>EU job-seeker in BE, asked for residence registration</a:t>
            </a:r>
          </a:p>
          <a:p>
            <a:pPr>
              <a:tabLst>
                <a:tab pos="363538" algn="l"/>
              </a:tabLst>
            </a:pPr>
            <a:r>
              <a:rPr lang="en-GB" sz="1800" dirty="0" smtClean="0"/>
              <a:t>BE law provides for only 3 months stay to EU jobseekers</a:t>
            </a:r>
          </a:p>
          <a:p>
            <a:pPr>
              <a:tabLst>
                <a:tab pos="363538" algn="l"/>
              </a:tabLst>
            </a:pPr>
            <a:r>
              <a:rPr lang="en-US" sz="1800" dirty="0" smtClean="0"/>
              <a:t>CJEU – </a:t>
            </a:r>
            <a:r>
              <a:rPr lang="en-US" sz="1800" dirty="0"/>
              <a:t>MS </a:t>
            </a:r>
            <a:r>
              <a:rPr lang="en-US" sz="1800" dirty="0" smtClean="0"/>
              <a:t>is </a:t>
            </a:r>
            <a:r>
              <a:rPr lang="en-US" sz="1800" dirty="0"/>
              <a:t>required to grant a reasonable period of time to a </a:t>
            </a:r>
            <a:r>
              <a:rPr lang="en-US" sz="1800" dirty="0" smtClean="0"/>
              <a:t>	Union citizen for finding an employment (at least 6 months?)</a:t>
            </a:r>
          </a:p>
          <a:p>
            <a:pPr>
              <a:tabLst>
                <a:tab pos="363538" algn="l"/>
              </a:tabLst>
            </a:pPr>
            <a:r>
              <a:rPr lang="en-US" sz="1800" dirty="0" smtClean="0"/>
              <a:t>The </a:t>
            </a:r>
            <a:r>
              <a:rPr lang="en-US" sz="1800" dirty="0"/>
              <a:t>period starts to run from the time when that Union citizen </a:t>
            </a:r>
            <a:r>
              <a:rPr lang="en-US" sz="1800" dirty="0" smtClean="0"/>
              <a:t>	registered </a:t>
            </a:r>
            <a:r>
              <a:rPr lang="en-US" sz="1800" dirty="0"/>
              <a:t>as a </a:t>
            </a:r>
            <a:r>
              <a:rPr lang="en-US" sz="1800" dirty="0" smtClean="0"/>
              <a:t>jobseeker</a:t>
            </a:r>
          </a:p>
          <a:p>
            <a:pPr>
              <a:tabLst>
                <a:tab pos="363538" algn="l"/>
              </a:tabLst>
            </a:pPr>
            <a:r>
              <a:rPr lang="en-US" sz="1800" dirty="0" smtClean="0"/>
              <a:t>Host MS may require the jobseeker to provide evidence that s/he 	is seeking employment</a:t>
            </a:r>
          </a:p>
          <a:p>
            <a:pPr>
              <a:tabLst>
                <a:tab pos="363538" algn="l"/>
              </a:tabLst>
            </a:pPr>
            <a:r>
              <a:rPr lang="en-US" sz="1800" dirty="0" smtClean="0"/>
              <a:t>After the expiry of that time, the jobseeker must show that s/he 	has a genuine chance of being engaged</a:t>
            </a:r>
          </a:p>
          <a:p>
            <a:pPr>
              <a:tabLst>
                <a:tab pos="363538" algn="l"/>
              </a:tabLst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63532916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820D3E3E695243A18602BCD7DE657A" ma:contentTypeVersion="13" ma:contentTypeDescription="Create a new document." ma:contentTypeScope="" ma:versionID="cc11fb091ef3c2833a8349c16aa176ac">
  <xsd:schema xmlns:xsd="http://www.w3.org/2001/XMLSchema" xmlns:xs="http://www.w3.org/2001/XMLSchema" xmlns:p="http://schemas.microsoft.com/office/2006/metadata/properties" xmlns:ns2="5dcaf206-b009-4658-99e1-4d638e44d8f5" xmlns:ns3="1fbf4851-1fe8-4378-a6d9-5967d98f316b" targetNamespace="http://schemas.microsoft.com/office/2006/metadata/properties" ma:root="true" ma:fieldsID="8a28819ab7c744dd0f8cb4268fde5e85" ns2:_="" ns3:_="">
    <xsd:import namespace="5dcaf206-b009-4658-99e1-4d638e44d8f5"/>
    <xsd:import namespace="1fbf4851-1fe8-4378-a6d9-5967d98f31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caf206-b009-4658-99e1-4d638e44d8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URL" ma:index="20" nillable="true" ma:displayName="URL" ma:format="Hyperlink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bf4851-1fe8-4378-a6d9-5967d98f316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URL xmlns="5dcaf206-b009-4658-99e1-4d638e44d8f5">
      <Url xsi:nil="true"/>
      <Description xsi:nil="true"/>
    </URL>
  </documentManagement>
</p:properties>
</file>

<file path=customXml/itemProps1.xml><?xml version="1.0" encoding="utf-8"?>
<ds:datastoreItem xmlns:ds="http://schemas.openxmlformats.org/officeDocument/2006/customXml" ds:itemID="{EC11C628-D58F-41CA-8335-86598D6CD66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3394F0-5235-4B27-8643-EC123835366E}"/>
</file>

<file path=customXml/itemProps3.xml><?xml version="1.0" encoding="utf-8"?>
<ds:datastoreItem xmlns:ds="http://schemas.openxmlformats.org/officeDocument/2006/customXml" ds:itemID="{E1AB3D0C-9A6A-48F2-9477-971700A10E0D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3755</TotalTime>
  <Words>657</Words>
  <Application>Microsoft Office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Verdana</vt:lpstr>
      <vt:lpstr>Default Design</vt:lpstr>
      <vt:lpstr> Commission’s activity during Covid-19 period in the EU FMW field  Recent FMW case-law </vt:lpstr>
      <vt:lpstr>COM activity during Covid-19 period</vt:lpstr>
      <vt:lpstr>COM Guidelines and Communications</vt:lpstr>
      <vt:lpstr>Coordinated approach to the restrictions on free movement of workers</vt:lpstr>
      <vt:lpstr>Who is “essential worker”?</vt:lpstr>
      <vt:lpstr>C-447/18 UB v Generálny riaditeľ Sociálnej poisťovne Bratislava </vt:lpstr>
      <vt:lpstr>C-802/18 - Caisse pour l’avenir des enfants v FV, GW </vt:lpstr>
      <vt:lpstr>C-181/19 – JD v Jobcenter Krefeld </vt:lpstr>
      <vt:lpstr>C-710/19 GMA v Belgium</vt:lpstr>
    </vt:vector>
  </TitlesOfParts>
  <Company>European Commission - Employment, Social Affairs and Inclusion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European Commission - Employment, Social Affairs and Inclusion</dc:creator>
  <cp:lastModifiedBy>CASTA Radek (EMPL)</cp:lastModifiedBy>
  <cp:revision>160</cp:revision>
  <cp:lastPrinted>2021-01-20T13:22:00Z</cp:lastPrinted>
  <dcterms:created xsi:type="dcterms:W3CDTF">2011-10-28T10:25:18Z</dcterms:created>
  <dcterms:modified xsi:type="dcterms:W3CDTF">2021-03-17T07:22:25Z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0x01010008820D3E3E695243A18602BCD7DE657A</vt:lpwstr>
  </property>
</Properties>
</file>