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4" r:id="rId5"/>
  </p:sldMasterIdLst>
  <p:notesMasterIdLst>
    <p:notesMasterId r:id="rId13"/>
  </p:notesMasterIdLst>
  <p:handoutMasterIdLst>
    <p:handoutMasterId r:id="rId14"/>
  </p:handoutMasterIdLst>
  <p:sldIdLst>
    <p:sldId id="257" r:id="rId6"/>
    <p:sldId id="260" r:id="rId7"/>
    <p:sldId id="309" r:id="rId8"/>
    <p:sldId id="311" r:id="rId9"/>
    <p:sldId id="312" r:id="rId10"/>
    <p:sldId id="286" r:id="rId11"/>
    <p:sldId id="313" r:id="rId12"/>
  </p:sldIdLst>
  <p:sldSz cx="9144000" cy="5715000" type="screen16x10"/>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userDrawn="1">
          <p15:clr>
            <a:srgbClr val="A4A3A4"/>
          </p15:clr>
        </p15:guide>
        <p15:guide id="2" pos="2767" userDrawn="1">
          <p15:clr>
            <a:srgbClr val="A4A3A4"/>
          </p15:clr>
        </p15:guide>
        <p15:guide id="3" orient="horz" pos="18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770"/>
    <a:srgbClr val="07747E"/>
    <a:srgbClr val="F7D021"/>
    <a:srgbClr val="D5DD6E"/>
    <a:srgbClr val="61A679"/>
    <a:srgbClr val="258F97"/>
    <a:srgbClr val="7BC298"/>
    <a:srgbClr val="006D86"/>
    <a:srgbClr val="626262"/>
    <a:srgbClr val="4650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2A2BD-4F0E-2D3D-2957-C2253FBE6927}" v="20" dt="2021-03-16T15:21:43.813"/>
    <p1510:client id="{4415B59F-D017-B000-DB43-FB640D2637ED}" v="1" dt="2021-03-17T07:47:38.092"/>
    <p1510:client id="{5A834CE4-24DD-C93A-B31A-9ECED543E6E4}" v="1" dt="2021-01-27T14:27:41.982"/>
    <p1510:client id="{6D9FF78B-0A00-4DB7-9EDA-FF58206BB1E8}" v="60" dt="2021-01-27T10:36:03.642"/>
    <p1510:client id="{85E5B3E9-B51C-D2A2-790F-ACCFB7EA9DC7}" v="2" dt="2021-03-10T15:24:29.35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7" autoAdjust="0"/>
    <p:restoredTop sz="90839" autoAdjust="0"/>
  </p:normalViewPr>
  <p:slideViewPr>
    <p:cSldViewPr snapToGrid="0" snapToObjects="1">
      <p:cViewPr varScale="1">
        <p:scale>
          <a:sx n="70" d="100"/>
          <a:sy n="70" d="100"/>
        </p:scale>
        <p:origin x="32" y="32"/>
      </p:cViewPr>
      <p:guideLst>
        <p:guide orient="horz" pos="1256"/>
        <p:guide pos="2767"/>
        <p:guide orient="horz" pos="189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Konowrocka" userId="S::juko@equineteurope.org::b15c4a8d-1668-47e4-af99-35cf038ee68e" providerId="AD" clId="Web-{4415B59F-D017-B000-DB43-FB640D2637ED}"/>
    <pc:docChg chg="sldOrd">
      <pc:chgData name="Julia Konowrocka" userId="S::juko@equineteurope.org::b15c4a8d-1668-47e4-af99-35cf038ee68e" providerId="AD" clId="Web-{4415B59F-D017-B000-DB43-FB640D2637ED}" dt="2021-03-17T07:47:38.092" v="0"/>
      <pc:docMkLst>
        <pc:docMk/>
      </pc:docMkLst>
      <pc:sldChg chg="ord">
        <pc:chgData name="Julia Konowrocka" userId="S::juko@equineteurope.org::b15c4a8d-1668-47e4-af99-35cf038ee68e" providerId="AD" clId="Web-{4415B59F-D017-B000-DB43-FB640D2637ED}" dt="2021-03-17T07:47:38.092" v="0"/>
        <pc:sldMkLst>
          <pc:docMk/>
          <pc:sldMk cId="1654216737" sldId="309"/>
        </pc:sldMkLst>
      </pc:sldChg>
    </pc:docChg>
  </pc:docChgLst>
  <pc:docChgLst>
    <pc:chgData name="Julia Konowrocka" userId="S::juko@equineteurope.org::b15c4a8d-1668-47e4-af99-35cf038ee68e" providerId="AD" clId="Web-{85E5B3E9-B51C-D2A2-790F-ACCFB7EA9DC7}"/>
    <pc:docChg chg="modSld">
      <pc:chgData name="Julia Konowrocka" userId="S::juko@equineteurope.org::b15c4a8d-1668-47e4-af99-35cf038ee68e" providerId="AD" clId="Web-{85E5B3E9-B51C-D2A2-790F-ACCFB7EA9DC7}" dt="2021-03-10T15:24:29.358" v="1" actId="20577"/>
      <pc:docMkLst>
        <pc:docMk/>
      </pc:docMkLst>
      <pc:sldChg chg="modSp">
        <pc:chgData name="Julia Konowrocka" userId="S::juko@equineteurope.org::b15c4a8d-1668-47e4-af99-35cf038ee68e" providerId="AD" clId="Web-{85E5B3E9-B51C-D2A2-790F-ACCFB7EA9DC7}" dt="2021-03-10T15:24:29.358" v="1" actId="20577"/>
        <pc:sldMkLst>
          <pc:docMk/>
          <pc:sldMk cId="2144714434" sldId="257"/>
        </pc:sldMkLst>
        <pc:spChg chg="mod">
          <ac:chgData name="Julia Konowrocka" userId="S::juko@equineteurope.org::b15c4a8d-1668-47e4-af99-35cf038ee68e" providerId="AD" clId="Web-{85E5B3E9-B51C-D2A2-790F-ACCFB7EA9DC7}" dt="2021-03-10T15:24:29.358" v="1" actId="20577"/>
          <ac:spMkLst>
            <pc:docMk/>
            <pc:sldMk cId="2144714434" sldId="257"/>
            <ac:spMk id="3" creationId="{14F36C03-A0B1-5949-9E8D-CD6DE5ED10DC}"/>
          </ac:spMkLst>
        </pc:spChg>
      </pc:sldChg>
      <pc:sldChg chg="modSp">
        <pc:chgData name="Julia Konowrocka" userId="S::juko@equineteurope.org::b15c4a8d-1668-47e4-af99-35cf038ee68e" providerId="AD" clId="Web-{85E5B3E9-B51C-D2A2-790F-ACCFB7EA9DC7}" dt="2021-03-10T15:19:53.211" v="0" actId="20577"/>
        <pc:sldMkLst>
          <pc:docMk/>
          <pc:sldMk cId="1654216737" sldId="309"/>
        </pc:sldMkLst>
        <pc:spChg chg="mod">
          <ac:chgData name="Julia Konowrocka" userId="S::juko@equineteurope.org::b15c4a8d-1668-47e4-af99-35cf038ee68e" providerId="AD" clId="Web-{85E5B3E9-B51C-D2A2-790F-ACCFB7EA9DC7}" dt="2021-03-10T15:19:53.211" v="0" actId="20577"/>
          <ac:spMkLst>
            <pc:docMk/>
            <pc:sldMk cId="1654216737" sldId="309"/>
            <ac:spMk id="2" creationId="{00000000-0000-0000-0000-000000000000}"/>
          </ac:spMkLst>
        </pc:spChg>
      </pc:sldChg>
    </pc:docChg>
  </pc:docChgLst>
  <pc:docChgLst>
    <pc:chgData name="Julia Konowrocka" userId="S::juko@equineteurope.org::b15c4a8d-1668-47e4-af99-35cf038ee68e" providerId="AD" clId="Web-{29E2A2BD-4F0E-2D3D-2957-C2253FBE6927}"/>
    <pc:docChg chg="delSld modSld">
      <pc:chgData name="Julia Konowrocka" userId="S::juko@equineteurope.org::b15c4a8d-1668-47e4-af99-35cf038ee68e" providerId="AD" clId="Web-{29E2A2BD-4F0E-2D3D-2957-C2253FBE6927}" dt="2021-03-16T15:21:43.813" v="19"/>
      <pc:docMkLst>
        <pc:docMk/>
      </pc:docMkLst>
      <pc:sldChg chg="modSp">
        <pc:chgData name="Julia Konowrocka" userId="S::juko@equineteurope.org::b15c4a8d-1668-47e4-af99-35cf038ee68e" providerId="AD" clId="Web-{29E2A2BD-4F0E-2D3D-2957-C2253FBE6927}" dt="2021-03-16T14:01:17.667" v="4" actId="20577"/>
        <pc:sldMkLst>
          <pc:docMk/>
          <pc:sldMk cId="2144714434" sldId="257"/>
        </pc:sldMkLst>
        <pc:spChg chg="mod">
          <ac:chgData name="Julia Konowrocka" userId="S::juko@equineteurope.org::b15c4a8d-1668-47e4-af99-35cf038ee68e" providerId="AD" clId="Web-{29E2A2BD-4F0E-2D3D-2957-C2253FBE6927}" dt="2021-03-16T14:01:17.667" v="4" actId="20577"/>
          <ac:spMkLst>
            <pc:docMk/>
            <pc:sldMk cId="2144714434" sldId="257"/>
            <ac:spMk id="3" creationId="{14F36C03-A0B1-5949-9E8D-CD6DE5ED10DC}"/>
          </ac:spMkLst>
        </pc:spChg>
      </pc:sldChg>
      <pc:sldChg chg="del">
        <pc:chgData name="Julia Konowrocka" userId="S::juko@equineteurope.org::b15c4a8d-1668-47e4-af99-35cf038ee68e" providerId="AD" clId="Web-{29E2A2BD-4F0E-2D3D-2957-C2253FBE6927}" dt="2021-03-16T15:20:22.829" v="16"/>
        <pc:sldMkLst>
          <pc:docMk/>
          <pc:sldMk cId="1085664041" sldId="264"/>
        </pc:sldMkLst>
      </pc:sldChg>
      <pc:sldChg chg="del">
        <pc:chgData name="Julia Konowrocka" userId="S::juko@equineteurope.org::b15c4a8d-1668-47e4-af99-35cf038ee68e" providerId="AD" clId="Web-{29E2A2BD-4F0E-2D3D-2957-C2253FBE6927}" dt="2021-03-16T15:19:02.281" v="9"/>
        <pc:sldMkLst>
          <pc:docMk/>
          <pc:sldMk cId="1581353789" sldId="278"/>
        </pc:sldMkLst>
      </pc:sldChg>
      <pc:sldChg chg="modSp del">
        <pc:chgData name="Julia Konowrocka" userId="S::juko@equineteurope.org::b15c4a8d-1668-47e4-af99-35cf038ee68e" providerId="AD" clId="Web-{29E2A2BD-4F0E-2D3D-2957-C2253FBE6927}" dt="2021-03-16T15:21:43.813" v="19"/>
        <pc:sldMkLst>
          <pc:docMk/>
          <pc:sldMk cId="2844607814" sldId="298"/>
        </pc:sldMkLst>
        <pc:spChg chg="mod">
          <ac:chgData name="Julia Konowrocka" userId="S::juko@equineteurope.org::b15c4a8d-1668-47e4-af99-35cf038ee68e" providerId="AD" clId="Web-{29E2A2BD-4F0E-2D3D-2957-C2253FBE6927}" dt="2021-03-16T15:19:47" v="13" actId="20577"/>
          <ac:spMkLst>
            <pc:docMk/>
            <pc:sldMk cId="2844607814" sldId="298"/>
            <ac:spMk id="4" creationId="{00000000-0000-0000-0000-000000000000}"/>
          </ac:spMkLst>
        </pc:spChg>
        <pc:spChg chg="mod">
          <ac:chgData name="Julia Konowrocka" userId="S::juko@equineteurope.org::b15c4a8d-1668-47e4-af99-35cf038ee68e" providerId="AD" clId="Web-{29E2A2BD-4F0E-2D3D-2957-C2253FBE6927}" dt="2021-03-16T15:20:08.953" v="15" actId="1076"/>
          <ac:spMkLst>
            <pc:docMk/>
            <pc:sldMk cId="2844607814" sldId="298"/>
            <ac:spMk id="5" creationId="{00000000-0000-0000-0000-000000000000}"/>
          </ac:spMkLst>
        </pc:spChg>
      </pc:sldChg>
      <pc:sldChg chg="modSp">
        <pc:chgData name="Julia Konowrocka" userId="S::juko@equineteurope.org::b15c4a8d-1668-47e4-af99-35cf038ee68e" providerId="AD" clId="Web-{29E2A2BD-4F0E-2D3D-2957-C2253FBE6927}" dt="2021-03-16T14:01:58.640" v="7" actId="20577"/>
        <pc:sldMkLst>
          <pc:docMk/>
          <pc:sldMk cId="2090094990" sldId="311"/>
        </pc:sldMkLst>
        <pc:spChg chg="mod">
          <ac:chgData name="Julia Konowrocka" userId="S::juko@equineteurope.org::b15c4a8d-1668-47e4-af99-35cf038ee68e" providerId="AD" clId="Web-{29E2A2BD-4F0E-2D3D-2957-C2253FBE6927}" dt="2021-03-16T14:01:58.640" v="7" actId="20577"/>
          <ac:spMkLst>
            <pc:docMk/>
            <pc:sldMk cId="2090094990" sldId="311"/>
            <ac:spMk id="3" creationId="{B8AAD049-CF24-4247-81FD-F8EA8BAEA431}"/>
          </ac:spMkLst>
        </pc:spChg>
        <pc:spChg chg="mod">
          <ac:chgData name="Julia Konowrocka" userId="S::juko@equineteurope.org::b15c4a8d-1668-47e4-af99-35cf038ee68e" providerId="AD" clId="Web-{29E2A2BD-4F0E-2D3D-2957-C2253FBE6927}" dt="2021-03-16T14:01:45.389" v="6" actId="20577"/>
          <ac:spMkLst>
            <pc:docMk/>
            <pc:sldMk cId="2090094990" sldId="311"/>
            <ac:spMk id="5" creationId="{FB4515E3-AF83-5C45-9DF3-201D311226E8}"/>
          </ac:spMkLst>
        </pc:spChg>
      </pc:sldChg>
      <pc:sldChg chg="modSp">
        <pc:chgData name="Julia Konowrocka" userId="S::juko@equineteurope.org::b15c4a8d-1668-47e4-af99-35cf038ee68e" providerId="AD" clId="Web-{29E2A2BD-4F0E-2D3D-2957-C2253FBE6927}" dt="2021-03-16T14:02:07.265" v="8" actId="20577"/>
        <pc:sldMkLst>
          <pc:docMk/>
          <pc:sldMk cId="3500372080" sldId="312"/>
        </pc:sldMkLst>
        <pc:spChg chg="mod">
          <ac:chgData name="Julia Konowrocka" userId="S::juko@equineteurope.org::b15c4a8d-1668-47e4-af99-35cf038ee68e" providerId="AD" clId="Web-{29E2A2BD-4F0E-2D3D-2957-C2253FBE6927}" dt="2021-03-16T14:02:07.265" v="8" actId="20577"/>
          <ac:spMkLst>
            <pc:docMk/>
            <pc:sldMk cId="3500372080" sldId="312"/>
            <ac:spMk id="7" creationId="{FB4515E3-AF83-5C45-9DF3-201D311226E8}"/>
          </ac:spMkLst>
        </pc:spChg>
      </pc:sldChg>
      <pc:sldChg chg="del">
        <pc:chgData name="Julia Konowrocka" userId="S::juko@equineteurope.org::b15c4a8d-1668-47e4-af99-35cf038ee68e" providerId="AD" clId="Web-{29E2A2BD-4F0E-2D3D-2957-C2253FBE6927}" dt="2021-03-16T15:19:09.609" v="11"/>
        <pc:sldMkLst>
          <pc:docMk/>
          <pc:sldMk cId="3140577496" sldId="314"/>
        </pc:sldMkLst>
      </pc:sldChg>
      <pc:sldChg chg="del">
        <pc:chgData name="Julia Konowrocka" userId="S::juko@equineteurope.org::b15c4a8d-1668-47e4-af99-35cf038ee68e" providerId="AD" clId="Web-{29E2A2BD-4F0E-2D3D-2957-C2253FBE6927}" dt="2021-03-16T15:19:05.719" v="10"/>
        <pc:sldMkLst>
          <pc:docMk/>
          <pc:sldMk cId="919750758" sldId="315"/>
        </pc:sldMkLst>
      </pc:sldChg>
      <pc:sldChg chg="del">
        <pc:chgData name="Julia Konowrocka" userId="S::juko@equineteurope.org::b15c4a8d-1668-47e4-af99-35cf038ee68e" providerId="AD" clId="Web-{29E2A2BD-4F0E-2D3D-2957-C2253FBE6927}" dt="2021-03-16T15:20:30.469" v="18"/>
        <pc:sldMkLst>
          <pc:docMk/>
          <pc:sldMk cId="3917715969" sldId="316"/>
        </pc:sldMkLst>
      </pc:sldChg>
      <pc:sldChg chg="del">
        <pc:chgData name="Julia Konowrocka" userId="S::juko@equineteurope.org::b15c4a8d-1668-47e4-af99-35cf038ee68e" providerId="AD" clId="Web-{29E2A2BD-4F0E-2D3D-2957-C2253FBE6927}" dt="2021-03-16T15:20:26.969" v="17"/>
        <pc:sldMkLst>
          <pc:docMk/>
          <pc:sldMk cId="3946156881" sldId="3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086F899-A76A-CE4E-AD97-52DD8F1982E6}" type="datetime1">
              <a:rPr lang="fr-BE" smtClean="0"/>
              <a:t>17-03-21</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F4B5210-216E-CA46-ADC5-71177F4BCD13}" type="slidenum">
              <a:rPr lang="fr-FR" smtClean="0"/>
              <a:t>‹#›</a:t>
            </a:fld>
            <a:endParaRPr lang="fr-FR"/>
          </a:p>
        </p:txBody>
      </p:sp>
    </p:spTree>
    <p:extLst>
      <p:ext uri="{BB962C8B-B14F-4D97-AF65-F5344CB8AC3E}">
        <p14:creationId xmlns:p14="http://schemas.microsoft.com/office/powerpoint/2010/main" val="2021000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31662B1-1ABD-0145-B0C0-DC4EB50F9F25}" type="datetime1">
              <a:rPr lang="fr-BE" smtClean="0"/>
              <a:t>17-03-21</a:t>
            </a:fld>
            <a:endParaRPr lang="fr-FR"/>
          </a:p>
        </p:txBody>
      </p:sp>
      <p:sp>
        <p:nvSpPr>
          <p:cNvPr id="4" name="Espace réservé de l'image des diapositives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61FB2E-1B10-C84B-B0AA-85687548D42D}" type="slidenum">
              <a:rPr lang="fr-FR" smtClean="0"/>
              <a:t>‹#›</a:t>
            </a:fld>
            <a:endParaRPr lang="fr-FR"/>
          </a:p>
        </p:txBody>
      </p:sp>
    </p:spTree>
    <p:extLst>
      <p:ext uri="{BB962C8B-B14F-4D97-AF65-F5344CB8AC3E}">
        <p14:creationId xmlns:p14="http://schemas.microsoft.com/office/powerpoint/2010/main" val="35536195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c.europa.eu/social/main.jsp?catId=1277&amp;langId=en"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ur-lex.europa.eu/legal-content/EN/TXT/?uri=CELEX%3A52018DC0789" TargetMode="External"/><Relationship Id="rId4" Type="http://schemas.openxmlformats.org/officeDocument/2006/relationships/hyperlink" Target="https://eur-lex.europa.eu/legal-content/EN/ALL/?uri=CELEX%3A32014L005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Equinet, the European network</a:t>
            </a:r>
            <a:r>
              <a:rPr lang="en-US" baseline="0" dirty="0"/>
              <a:t> of equality bodies, arose out of a need for capacity building among members themselves. It is a network for NEBs by NEBs. Starting with the founding six, it has slowly increased in geographical scope. Today we have members in all EU MS, the EFTA countries and candidate countries. </a:t>
            </a:r>
          </a:p>
          <a:p>
            <a:endParaRPr lang="en-US" baseline="0" dirty="0"/>
          </a:p>
          <a:p>
            <a:r>
              <a:rPr lang="en-US" baseline="0" dirty="0"/>
              <a:t>Differences in the legal environments and legislative traditions have led to large differences in the mandates and capacities of equality bodies in Europe. Learning from one another is particularly valuable when, despite great differences, each equality body is responsible for the implementation of the same EU Directives. Our members have differing mandates, but the network as a whole works across all the six grounds of discrimination mentioned in the EU Directives: </a:t>
            </a:r>
            <a:r>
              <a:rPr lang="en-US" b="0" baseline="0" dirty="0"/>
              <a:t>gender</a:t>
            </a:r>
            <a:r>
              <a:rPr lang="en-US" baseline="0" dirty="0"/>
              <a:t>, race and ethnicity, age, religion and belief, disability, and sexual orientation.  </a:t>
            </a:r>
          </a:p>
        </p:txBody>
      </p:sp>
      <p:sp>
        <p:nvSpPr>
          <p:cNvPr id="4" name="Slide Number Placeholder 3"/>
          <p:cNvSpPr>
            <a:spLocks noGrp="1"/>
          </p:cNvSpPr>
          <p:nvPr>
            <p:ph type="sldNum" sz="quarter" idx="5"/>
          </p:nvPr>
        </p:nvSpPr>
        <p:spPr/>
        <p:txBody>
          <a:bodyPr/>
          <a:lstStyle/>
          <a:p>
            <a:fld id="{D761FB2E-1B10-C84B-B0AA-85687548D42D}" type="slidenum">
              <a:rPr lang="fr-FR" smtClean="0"/>
              <a:t>3</a:t>
            </a:fld>
            <a:endParaRPr lang="fr-FR"/>
          </a:p>
        </p:txBody>
      </p:sp>
    </p:spTree>
    <p:extLst>
      <p:ext uri="{BB962C8B-B14F-4D97-AF65-F5344CB8AC3E}">
        <p14:creationId xmlns:p14="http://schemas.microsoft.com/office/powerpoint/2010/main" val="201067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present, 17 EU member states have designated equality bodies as sole or, more frequently, one of </a:t>
            </a:r>
            <a:r>
              <a:rPr lang="en-US" sz="1200" u="none" strike="noStrike" kern="1200" dirty="0">
                <a:solidFill>
                  <a:schemeClr val="tx1"/>
                </a:solidFill>
                <a:effectLst/>
                <a:latin typeface="+mn-lt"/>
                <a:ea typeface="+mn-ea"/>
                <a:cs typeface="+mn-cs"/>
                <a:hlinkClick r:id="rId3"/>
              </a:rPr>
              <a:t>two or more national freedom of movement bodies</a:t>
            </a:r>
            <a:r>
              <a:rPr lang="en-US" sz="1200" kern="1200" dirty="0">
                <a:solidFill>
                  <a:schemeClr val="tx1"/>
                </a:solidFill>
                <a:effectLst/>
                <a:latin typeface="+mn-lt"/>
                <a:ea typeface="+mn-ea"/>
                <a:cs typeface="+mn-cs"/>
              </a:rPr>
              <a:t>, tasked with the protection of the equal treatment of mobile EU workers under </a:t>
            </a:r>
            <a:r>
              <a:rPr lang="en-US" sz="1200" u="none" strike="noStrike" kern="1200" dirty="0">
                <a:solidFill>
                  <a:schemeClr val="tx1"/>
                </a:solidFill>
                <a:effectLst/>
                <a:latin typeface="+mn-lt"/>
                <a:ea typeface="+mn-ea"/>
                <a:cs typeface="+mn-cs"/>
                <a:hlinkClick r:id="rId4"/>
              </a:rPr>
              <a:t>Art. 4 of Directive 2014/54</a:t>
            </a:r>
            <a:r>
              <a:rPr lang="en-US" sz="1200" kern="1200" dirty="0">
                <a:solidFill>
                  <a:schemeClr val="tx1"/>
                </a:solidFill>
                <a:effectLst/>
                <a:latin typeface="+mn-lt"/>
                <a:ea typeface="+mn-ea"/>
                <a:cs typeface="+mn-cs"/>
              </a:rPr>
              <a:t>.  In practice, </a:t>
            </a:r>
            <a:r>
              <a:rPr lang="en-US" sz="1200" u="none" strike="noStrike" kern="1200" dirty="0">
                <a:solidFill>
                  <a:schemeClr val="tx1"/>
                </a:solidFill>
                <a:effectLst/>
                <a:latin typeface="+mn-lt"/>
                <a:ea typeface="+mn-ea"/>
                <a:cs typeface="+mn-cs"/>
                <a:hlinkClick r:id="rId5"/>
              </a:rPr>
              <a:t>due to transposition delays by several states</a:t>
            </a:r>
            <a:r>
              <a:rPr lang="en-US" sz="1200" kern="1200" dirty="0">
                <a:solidFill>
                  <a:schemeClr val="tx1"/>
                </a:solidFill>
                <a:effectLst/>
                <a:latin typeface="+mn-lt"/>
                <a:ea typeface="+mn-ea"/>
                <a:cs typeface="+mn-cs"/>
              </a:rPr>
              <a:t>, it was not until the early 2018 when most of our members started engaging with their new mandate and </a:t>
            </a:r>
            <a:r>
              <a:rPr lang="en-US" sz="1200" b="1" kern="1200" dirty="0">
                <a:solidFill>
                  <a:schemeClr val="tx1"/>
                </a:solidFill>
                <a:effectLst/>
                <a:latin typeface="+mn-lt"/>
                <a:ea typeface="+mn-ea"/>
                <a:cs typeface="+mn-cs"/>
              </a:rPr>
              <a:t>most of them were not provided any additional resources</a:t>
            </a:r>
            <a:r>
              <a:rPr lang="en-US" sz="1200" kern="1200" dirty="0">
                <a:solidFill>
                  <a:schemeClr val="tx1"/>
                </a:solidFill>
                <a:effectLst/>
                <a:latin typeface="+mn-lt"/>
                <a:ea typeface="+mn-ea"/>
                <a:cs typeface="+mn-cs"/>
              </a:rPr>
              <a:t> to meaningfully implement the new responsibility. As confirmed by last year’s </a:t>
            </a:r>
            <a:r>
              <a:rPr lang="en-US" sz="1200" u="sng" kern="1200" dirty="0">
                <a:solidFill>
                  <a:schemeClr val="tx1"/>
                </a:solidFill>
                <a:effectLst/>
                <a:latin typeface="+mn-lt"/>
                <a:ea typeface="+mn-ea"/>
                <a:cs typeface="+mn-cs"/>
                <a:hlinkClick r:id="rId5"/>
              </a:rPr>
              <a:t>COM Application Report on the Directive</a:t>
            </a:r>
            <a:r>
              <a:rPr lang="en-US" sz="1200" kern="1200" dirty="0">
                <a:solidFill>
                  <a:schemeClr val="tx1"/>
                </a:solidFill>
                <a:effectLst/>
                <a:latin typeface="+mn-lt"/>
                <a:ea typeface="+mn-ea"/>
                <a:cs typeface="+mn-cs"/>
              </a:rPr>
              <a:t>, few of our members have had actual legal cases under the </a:t>
            </a:r>
            <a:r>
              <a:rPr lang="en-US" sz="1200" kern="1200" dirty="0" err="1">
                <a:solidFill>
                  <a:schemeClr val="tx1"/>
                </a:solidFill>
                <a:effectLst/>
                <a:latin typeface="+mn-lt"/>
                <a:ea typeface="+mn-ea"/>
                <a:cs typeface="+mn-cs"/>
              </a:rPr>
              <a:t>FoM</a:t>
            </a:r>
            <a:r>
              <a:rPr lang="en-US" sz="1200" kern="1200" dirty="0">
                <a:solidFill>
                  <a:schemeClr val="tx1"/>
                </a:solidFill>
                <a:effectLst/>
                <a:latin typeface="+mn-lt"/>
                <a:ea typeface="+mn-ea"/>
                <a:cs typeface="+mn-cs"/>
              </a:rPr>
              <a:t> mandate and for the majority of them, their activities in the freedom of movement area have been limited to including relevant information on their websites and/or organizing events at the national level to connect with the other national </a:t>
            </a:r>
            <a:r>
              <a:rPr lang="en-US" sz="1200" kern="1200" dirty="0" err="1">
                <a:solidFill>
                  <a:schemeClr val="tx1"/>
                </a:solidFill>
                <a:effectLst/>
                <a:latin typeface="+mn-lt"/>
                <a:ea typeface="+mn-ea"/>
                <a:cs typeface="+mn-cs"/>
              </a:rPr>
              <a:t>FoM</a:t>
            </a:r>
            <a:r>
              <a:rPr lang="en-US" sz="1200" kern="1200" dirty="0">
                <a:solidFill>
                  <a:schemeClr val="tx1"/>
                </a:solidFill>
                <a:effectLst/>
                <a:latin typeface="+mn-lt"/>
                <a:ea typeface="+mn-ea"/>
                <a:cs typeface="+mn-cs"/>
              </a:rPr>
              <a:t> bodies (most commonly, public employment or EURES services,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inspectorates and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ministries). </a:t>
            </a:r>
          </a:p>
          <a:p>
            <a:r>
              <a:rPr lang="en-US" sz="1200" kern="1200" dirty="0">
                <a:solidFill>
                  <a:schemeClr val="tx1"/>
                </a:solidFill>
                <a:effectLst/>
                <a:latin typeface="+mn-lt"/>
                <a:ea typeface="+mn-ea"/>
                <a:cs typeface="+mn-cs"/>
              </a:rPr>
              <a:t> </a:t>
            </a:r>
          </a:p>
          <a:p>
            <a:endParaRPr lang="en-US" baseline="0" dirty="0"/>
          </a:p>
        </p:txBody>
      </p:sp>
      <p:sp>
        <p:nvSpPr>
          <p:cNvPr id="4" name="Slide Number Placeholder 3"/>
          <p:cNvSpPr>
            <a:spLocks noGrp="1"/>
          </p:cNvSpPr>
          <p:nvPr>
            <p:ph type="sldNum" sz="quarter" idx="5"/>
          </p:nvPr>
        </p:nvSpPr>
        <p:spPr/>
        <p:txBody>
          <a:bodyPr/>
          <a:lstStyle/>
          <a:p>
            <a:fld id="{D761FB2E-1B10-C84B-B0AA-85687548D42D}" type="slidenum">
              <a:rPr lang="fr-FR" smtClean="0"/>
              <a:t>4</a:t>
            </a:fld>
            <a:endParaRPr lang="fr-FR"/>
          </a:p>
        </p:txBody>
      </p:sp>
    </p:spTree>
    <p:extLst>
      <p:ext uri="{BB962C8B-B14F-4D97-AF65-F5344CB8AC3E}">
        <p14:creationId xmlns:p14="http://schemas.microsoft.com/office/powerpoint/2010/main" val="2157401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FB2E-1B10-C84B-B0AA-85687548D42D}" type="slidenum">
              <a:rPr lang="fr-FR" smtClean="0"/>
              <a:t>6</a:t>
            </a:fld>
            <a:endParaRPr lang="fr-FR"/>
          </a:p>
        </p:txBody>
      </p:sp>
    </p:spTree>
    <p:extLst>
      <p:ext uri="{BB962C8B-B14F-4D97-AF65-F5344CB8AC3E}">
        <p14:creationId xmlns:p14="http://schemas.microsoft.com/office/powerpoint/2010/main" val="398884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FB2E-1B10-C84B-B0AA-85687548D42D}" type="slidenum">
              <a:rPr lang="fr-FR" smtClean="0"/>
              <a:t>7</a:t>
            </a:fld>
            <a:endParaRPr lang="fr-FR"/>
          </a:p>
        </p:txBody>
      </p:sp>
    </p:spTree>
    <p:extLst>
      <p:ext uri="{BB962C8B-B14F-4D97-AF65-F5344CB8AC3E}">
        <p14:creationId xmlns:p14="http://schemas.microsoft.com/office/powerpoint/2010/main" val="1008649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mailto:info@equineteurope.org"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ext Placeholder 8"/>
          <p:cNvSpPr>
            <a:spLocks noGrp="1"/>
          </p:cNvSpPr>
          <p:nvPr>
            <p:ph type="body" sz="quarter" idx="10" hasCustomPrompt="1"/>
          </p:nvPr>
        </p:nvSpPr>
        <p:spPr>
          <a:xfrm>
            <a:off x="724262" y="2444434"/>
            <a:ext cx="5844643" cy="822826"/>
          </a:xfrm>
          <a:prstGeom prst="rect">
            <a:avLst/>
          </a:prstGeom>
        </p:spPr>
        <p:txBody>
          <a:bodyPr vert="horz"/>
          <a:lstStyle>
            <a:lvl1pPr marL="0" indent="0">
              <a:buNone/>
              <a:defRPr sz="2800" b="1">
                <a:solidFill>
                  <a:schemeClr val="accent3"/>
                </a:solidFill>
                <a:latin typeface="DIN-RegularAlternate"/>
                <a:cs typeface="DIN-RegularAlternate"/>
              </a:defRPr>
            </a:lvl1pPr>
          </a:lstStyle>
          <a:p>
            <a:pPr lvl="0"/>
            <a:r>
              <a:rPr lang="en-GB" dirty="0"/>
              <a:t>TITLE</a:t>
            </a:r>
          </a:p>
        </p:txBody>
      </p:sp>
      <p:sp>
        <p:nvSpPr>
          <p:cNvPr id="8" name="Text Placeholder 10"/>
          <p:cNvSpPr>
            <a:spLocks noGrp="1"/>
          </p:cNvSpPr>
          <p:nvPr>
            <p:ph type="body" sz="quarter" idx="11" hasCustomPrompt="1"/>
          </p:nvPr>
        </p:nvSpPr>
        <p:spPr>
          <a:xfrm>
            <a:off x="723730" y="3276943"/>
            <a:ext cx="5845175" cy="1117600"/>
          </a:xfrm>
          <a:prstGeom prst="rect">
            <a:avLst/>
          </a:prstGeom>
        </p:spPr>
        <p:txBody>
          <a:bodyPr vert="horz"/>
          <a:lstStyle>
            <a:lvl1pPr marL="0" indent="0">
              <a:buNone/>
              <a:defRPr sz="2000">
                <a:latin typeface="DIN-Light"/>
                <a:cs typeface="DIN-Light"/>
              </a:defRPr>
            </a:lvl1pPr>
          </a:lstStyle>
          <a:p>
            <a:pPr lvl="0"/>
            <a:r>
              <a:rPr lang="en-GB" dirty="0"/>
              <a:t>SUBTITLE</a:t>
            </a:r>
          </a:p>
        </p:txBody>
      </p:sp>
      <p:pic>
        <p:nvPicPr>
          <p:cNvPr id="3" name="Picture 2"/>
          <p:cNvPicPr>
            <a:picLocks noChangeAspect="1"/>
          </p:cNvPicPr>
          <p:nvPr userDrawn="1"/>
        </p:nvPicPr>
        <p:blipFill>
          <a:blip r:embed="rId2"/>
          <a:stretch>
            <a:fillRect/>
          </a:stretch>
        </p:blipFill>
        <p:spPr>
          <a:xfrm>
            <a:off x="593102" y="212798"/>
            <a:ext cx="3121648" cy="868428"/>
          </a:xfrm>
          <a:prstGeom prst="rect">
            <a:avLst/>
          </a:prstGeom>
        </p:spPr>
      </p:pic>
      <p:pic>
        <p:nvPicPr>
          <p:cNvPr id="17" name="Picture 16" descr="equinet_fl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0252" y="853574"/>
            <a:ext cx="5611348" cy="4213726"/>
          </a:xfrm>
          <a:prstGeom prst="rect">
            <a:avLst/>
          </a:prstGeom>
        </p:spPr>
      </p:pic>
      <p:sp>
        <p:nvSpPr>
          <p:cNvPr id="2" name="TextBox 1">
            <a:extLst>
              <a:ext uri="{FF2B5EF4-FFF2-40B4-BE49-F238E27FC236}">
                <a16:creationId xmlns:a16="http://schemas.microsoft.com/office/drawing/2014/main" id="{CB426B35-9652-4EE6-8449-CE997C9DCB84}"/>
              </a:ext>
            </a:extLst>
          </p:cNvPr>
          <p:cNvSpPr txBox="1"/>
          <p:nvPr userDrawn="1"/>
        </p:nvSpPr>
        <p:spPr>
          <a:xfrm>
            <a:off x="723730" y="5179612"/>
            <a:ext cx="2667629" cy="400110"/>
          </a:xfrm>
          <a:prstGeom prst="rect">
            <a:avLst/>
          </a:prstGeom>
          <a:noFill/>
        </p:spPr>
        <p:txBody>
          <a:bodyPr wrap="square" rtlCol="0">
            <a:spAutoFit/>
          </a:bodyPr>
          <a:lstStyle/>
          <a:p>
            <a:r>
              <a:rPr lang="nl-NL" sz="1000" dirty="0" err="1"/>
              <a:t>Cofunded</a:t>
            </a:r>
            <a:r>
              <a:rPr lang="nl-NL" sz="1000" dirty="0"/>
              <a:t> </a:t>
            </a:r>
            <a:r>
              <a:rPr lang="nl-NL" sz="1000" dirty="0" err="1"/>
              <a:t>by</a:t>
            </a:r>
            <a:r>
              <a:rPr lang="nl-NL" sz="1000" dirty="0"/>
              <a:t> </a:t>
            </a:r>
            <a:r>
              <a:rPr lang="nl-NL" sz="1000" dirty="0" err="1"/>
              <a:t>the</a:t>
            </a:r>
            <a:r>
              <a:rPr lang="nl-NL" sz="1000" dirty="0"/>
              <a:t> Rights, </a:t>
            </a:r>
            <a:r>
              <a:rPr lang="nl-NL" sz="1000" dirty="0" err="1"/>
              <a:t>Equality</a:t>
            </a:r>
            <a:r>
              <a:rPr lang="nl-NL" sz="1000" dirty="0"/>
              <a:t> </a:t>
            </a:r>
            <a:r>
              <a:rPr lang="nl-NL" sz="1000" dirty="0" err="1"/>
              <a:t>and</a:t>
            </a:r>
            <a:r>
              <a:rPr lang="nl-NL" sz="1000" dirty="0"/>
              <a:t> </a:t>
            </a:r>
            <a:r>
              <a:rPr lang="nl-NL" sz="1000" dirty="0" err="1"/>
              <a:t>Citizenship</a:t>
            </a:r>
            <a:r>
              <a:rPr lang="nl-NL" sz="1000" dirty="0"/>
              <a:t> </a:t>
            </a:r>
            <a:r>
              <a:rPr lang="nl-NL" sz="1000" dirty="0" err="1"/>
              <a:t>Programme</a:t>
            </a:r>
            <a:r>
              <a:rPr lang="nl-NL" sz="1000" dirty="0"/>
              <a:t> of </a:t>
            </a:r>
            <a:r>
              <a:rPr lang="nl-NL" sz="1000" dirty="0" err="1"/>
              <a:t>the</a:t>
            </a:r>
            <a:r>
              <a:rPr lang="nl-NL" sz="1000" dirty="0"/>
              <a:t> European Union</a:t>
            </a:r>
            <a:endParaRPr lang="x-none" sz="1000" dirty="0"/>
          </a:p>
        </p:txBody>
      </p:sp>
      <p:pic>
        <p:nvPicPr>
          <p:cNvPr id="5" name="Picture 4">
            <a:extLst>
              <a:ext uri="{FF2B5EF4-FFF2-40B4-BE49-F238E27FC236}">
                <a16:creationId xmlns:a16="http://schemas.microsoft.com/office/drawing/2014/main" id="{99C5FE48-36B8-4CE2-B77B-2F1D0658B5CB}"/>
              </a:ext>
            </a:extLst>
          </p:cNvPr>
          <p:cNvPicPr>
            <a:picLocks noChangeAspect="1"/>
          </p:cNvPicPr>
          <p:nvPr userDrawn="1"/>
        </p:nvPicPr>
        <p:blipFill>
          <a:blip r:embed="rId4"/>
          <a:stretch>
            <a:fillRect/>
          </a:stretch>
        </p:blipFill>
        <p:spPr>
          <a:xfrm>
            <a:off x="166099" y="5200835"/>
            <a:ext cx="557631" cy="378887"/>
          </a:xfrm>
          <a:prstGeom prst="rect">
            <a:avLst/>
          </a:prstGeom>
        </p:spPr>
      </p:pic>
      <p:sp>
        <p:nvSpPr>
          <p:cNvPr id="6" name="TextBox 5">
            <a:extLst>
              <a:ext uri="{FF2B5EF4-FFF2-40B4-BE49-F238E27FC236}">
                <a16:creationId xmlns:a16="http://schemas.microsoft.com/office/drawing/2014/main" id="{5F759D6B-3EA2-4B0D-AF8D-89335BB3907E}"/>
              </a:ext>
            </a:extLst>
          </p:cNvPr>
          <p:cNvSpPr txBox="1"/>
          <p:nvPr userDrawn="1"/>
        </p:nvSpPr>
        <p:spPr>
          <a:xfrm>
            <a:off x="7190252" y="5267167"/>
            <a:ext cx="2138794" cy="246221"/>
          </a:xfrm>
          <a:prstGeom prst="rect">
            <a:avLst/>
          </a:prstGeom>
          <a:noFill/>
        </p:spPr>
        <p:txBody>
          <a:bodyPr wrap="square" rtlCol="0">
            <a:spAutoFit/>
          </a:bodyPr>
          <a:lstStyle/>
          <a:p>
            <a:r>
              <a:rPr lang="nl-NL" sz="1000" dirty="0"/>
              <a:t>www.equineteurope.org</a:t>
            </a:r>
            <a:endParaRPr lang="x-none" sz="1000" dirty="0"/>
          </a:p>
        </p:txBody>
      </p:sp>
    </p:spTree>
    <p:extLst>
      <p:ext uri="{BB962C8B-B14F-4D97-AF65-F5344CB8AC3E}">
        <p14:creationId xmlns:p14="http://schemas.microsoft.com/office/powerpoint/2010/main" val="256453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Footer Placeholder 4"/>
          <p:cNvSpPr>
            <a:spLocks noGrp="1"/>
          </p:cNvSpPr>
          <p:nvPr>
            <p:ph type="ftr" sz="quarter" idx="11"/>
          </p:nvPr>
        </p:nvSpPr>
        <p:spPr/>
        <p:txBody>
          <a:bodyPr/>
          <a:lstStyle/>
          <a:p>
            <a:r>
              <a:rPr lang="en-US"/>
              <a:t>www.equineteurope.org</a:t>
            </a:r>
            <a:endParaRPr lang="fr-BE" dirty="0"/>
          </a:p>
        </p:txBody>
      </p:sp>
    </p:spTree>
    <p:extLst>
      <p:ext uri="{BB962C8B-B14F-4D97-AF65-F5344CB8AC3E}">
        <p14:creationId xmlns:p14="http://schemas.microsoft.com/office/powerpoint/2010/main" val="17059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75355"/>
            <a:ext cx="7772400" cy="1225021"/>
          </a:xfrm>
        </p:spPr>
        <p:txBody>
          <a:bodyPr>
            <a:normAutofit/>
          </a:bodyPr>
          <a:lstStyle>
            <a:lvl1pPr algn="ctr" defTabSz="914400" rtl="0" eaLnBrk="1" latinLnBrk="0" hangingPunct="1">
              <a:lnSpc>
                <a:spcPct val="90000"/>
              </a:lnSpc>
              <a:spcBef>
                <a:spcPct val="0"/>
              </a:spcBef>
              <a:buNone/>
              <a:defRPr lang="fr-BE" sz="4400" b="1" kern="1200" dirty="0">
                <a:solidFill>
                  <a:srgbClr val="0069AA"/>
                </a:solidFill>
                <a:latin typeface="Arial" panose="020B0604020202020204" pitchFamily="34" charset="0"/>
                <a:ea typeface="+mj-ea"/>
                <a:cs typeface="Arial" panose="020B0604020202020204" pitchFamily="34" charset="0"/>
              </a:defRPr>
            </a:lvl1pPr>
          </a:lstStyle>
          <a:p>
            <a:r>
              <a:rPr lang="en-US" dirty="0"/>
              <a:t>Title</a:t>
            </a:r>
            <a:endParaRPr lang="fr-BE" dirty="0"/>
          </a:p>
        </p:txBody>
      </p:sp>
      <p:sp>
        <p:nvSpPr>
          <p:cNvPr id="3" name="Subtitle 2"/>
          <p:cNvSpPr>
            <a:spLocks noGrp="1"/>
          </p:cNvSpPr>
          <p:nvPr>
            <p:ph type="subTitle" idx="1" hasCustomPrompt="1"/>
          </p:nvPr>
        </p:nvSpPr>
        <p:spPr>
          <a:xfrm>
            <a:off x="1371600" y="3238500"/>
            <a:ext cx="6400800" cy="1460500"/>
          </a:xfrm>
        </p:spPr>
        <p:txBody>
          <a:bodyPr/>
          <a:lstStyle>
            <a:lvl1pPr marL="0" indent="0" algn="ctr">
              <a:buNone/>
              <a:defRPr lang="en-US" altLang="fr-FR" sz="5400" smtClean="0">
                <a:solidFill>
                  <a:srgbClr val="0069AA"/>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BE" altLang="fr-FR" sz="1600" b="1" dirty="0">
                <a:solidFill>
                  <a:srgbClr val="0069AA"/>
                </a:solidFill>
                <a:latin typeface="Arial" charset="0"/>
                <a:ea typeface="+mj-ea"/>
                <a:cs typeface="Arial" charset="0"/>
              </a:rPr>
              <a:t>EVENT</a:t>
            </a:r>
            <a:br>
              <a:rPr lang="fr-BE" altLang="fr-FR" sz="3600" b="1" dirty="0">
                <a:solidFill>
                  <a:srgbClr val="0069AA"/>
                </a:solidFill>
                <a:latin typeface="Arial" charset="0"/>
                <a:ea typeface="+mj-ea"/>
                <a:cs typeface="Arial" charset="0"/>
              </a:rPr>
            </a:br>
            <a:r>
              <a:rPr lang="en-US" altLang="fr-FR" sz="1600" dirty="0">
                <a:solidFill>
                  <a:srgbClr val="0069AA"/>
                </a:solidFill>
                <a:latin typeface="Arial" charset="0"/>
                <a:ea typeface="+mj-ea"/>
                <a:cs typeface="Arial" charset="0"/>
              </a:rPr>
              <a:t>Name</a:t>
            </a:r>
            <a:br>
              <a:rPr lang="en-US" altLang="fr-FR" sz="1600" dirty="0">
                <a:solidFill>
                  <a:srgbClr val="0069AA"/>
                </a:solidFill>
                <a:latin typeface="Arial" charset="0"/>
                <a:ea typeface="+mj-ea"/>
                <a:cs typeface="Arial" charset="0"/>
              </a:rPr>
            </a:br>
            <a:r>
              <a:rPr lang="en-US" altLang="fr-FR" sz="1600" dirty="0">
                <a:solidFill>
                  <a:srgbClr val="0069AA"/>
                </a:solidFill>
                <a:latin typeface="Arial" charset="0"/>
                <a:ea typeface="+mj-ea"/>
                <a:cs typeface="Arial" charset="0"/>
              </a:rPr>
              <a:t>Title</a:t>
            </a:r>
            <a:br>
              <a:rPr lang="en-US" altLang="fr-FR" sz="1600" dirty="0">
                <a:solidFill>
                  <a:srgbClr val="0069AA"/>
                </a:solidFill>
                <a:latin typeface="Arial" charset="0"/>
                <a:ea typeface="+mj-ea"/>
                <a:cs typeface="Arial" charset="0"/>
              </a:rPr>
            </a:br>
            <a:r>
              <a:rPr lang="en-US" altLang="fr-FR" sz="1600" dirty="0">
                <a:solidFill>
                  <a:srgbClr val="0069AA"/>
                </a:solidFill>
                <a:latin typeface="Arial" charset="0"/>
                <a:ea typeface="+mj-ea"/>
                <a:cs typeface="Arial" charset="0"/>
              </a:rPr>
              <a:t>Equinet, European Network of Equality Bodies</a:t>
            </a:r>
            <a:br>
              <a:rPr lang="en-US" altLang="fr-FR" sz="3200" dirty="0">
                <a:solidFill>
                  <a:srgbClr val="0069AA"/>
                </a:solidFill>
                <a:latin typeface="Arial" charset="0"/>
                <a:ea typeface="+mj-ea"/>
                <a:cs typeface="Arial" charset="0"/>
              </a:rPr>
            </a:br>
            <a:endParaRPr lang="fr-BE" dirty="0"/>
          </a:p>
          <a:p>
            <a:endParaRPr lang="fr-BE" dirty="0"/>
          </a:p>
        </p:txBody>
      </p:sp>
      <p:sp>
        <p:nvSpPr>
          <p:cNvPr id="5" name="Footer Placeholder 4"/>
          <p:cNvSpPr>
            <a:spLocks noGrp="1"/>
          </p:cNvSpPr>
          <p:nvPr>
            <p:ph type="ftr" sz="quarter" idx="11"/>
          </p:nvPr>
        </p:nvSpPr>
        <p:spPr/>
        <p:txBody>
          <a:bodyPr/>
          <a:lstStyle/>
          <a:p>
            <a:r>
              <a:rPr lang="en-US" dirty="0"/>
              <a:t>www.equineteurope.org</a:t>
            </a:r>
            <a:endParaRPr lang="fr-BE" dirty="0"/>
          </a:p>
        </p:txBody>
      </p:sp>
    </p:spTree>
    <p:extLst>
      <p:ext uri="{BB962C8B-B14F-4D97-AF65-F5344CB8AC3E}">
        <p14:creationId xmlns:p14="http://schemas.microsoft.com/office/powerpoint/2010/main" val="2877096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Footer Placeholder 4"/>
          <p:cNvSpPr>
            <a:spLocks noGrp="1"/>
          </p:cNvSpPr>
          <p:nvPr>
            <p:ph type="ftr" sz="quarter" idx="11"/>
          </p:nvPr>
        </p:nvSpPr>
        <p:spPr/>
        <p:txBody>
          <a:bodyPr/>
          <a:lstStyle/>
          <a:p>
            <a:r>
              <a:rPr lang="en-US"/>
              <a:t>www.equineteurope.org</a:t>
            </a:r>
            <a:endParaRPr lang="fr-BE" dirty="0"/>
          </a:p>
        </p:txBody>
      </p:sp>
    </p:spTree>
    <p:extLst>
      <p:ext uri="{BB962C8B-B14F-4D97-AF65-F5344CB8AC3E}">
        <p14:creationId xmlns:p14="http://schemas.microsoft.com/office/powerpoint/2010/main" val="2636945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www.equineteurope.org</a:t>
            </a:r>
            <a:endParaRPr lang="fr-BE" dirty="0"/>
          </a:p>
        </p:txBody>
      </p:sp>
    </p:spTree>
    <p:extLst>
      <p:ext uri="{BB962C8B-B14F-4D97-AF65-F5344CB8AC3E}">
        <p14:creationId xmlns:p14="http://schemas.microsoft.com/office/powerpoint/2010/main" val="2131697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11"/>
          </p:nvPr>
        </p:nvSpPr>
        <p:spPr/>
        <p:txBody>
          <a:bodyPr/>
          <a:lstStyle/>
          <a:p>
            <a:r>
              <a:rPr lang="en-US"/>
              <a:t>www.equineteurope.org</a:t>
            </a:r>
            <a:endParaRPr lang="fr-BE" dirty="0"/>
          </a:p>
        </p:txBody>
      </p:sp>
    </p:spTree>
    <p:extLst>
      <p:ext uri="{BB962C8B-B14F-4D97-AF65-F5344CB8AC3E}">
        <p14:creationId xmlns:p14="http://schemas.microsoft.com/office/powerpoint/2010/main" val="3994094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8" name="Footer Placeholder 7"/>
          <p:cNvSpPr>
            <a:spLocks noGrp="1"/>
          </p:cNvSpPr>
          <p:nvPr>
            <p:ph type="ftr" sz="quarter" idx="11"/>
          </p:nvPr>
        </p:nvSpPr>
        <p:spPr/>
        <p:txBody>
          <a:bodyPr/>
          <a:lstStyle/>
          <a:p>
            <a:r>
              <a:rPr lang="en-US"/>
              <a:t>www.equineteurope.org</a:t>
            </a:r>
            <a:endParaRPr lang="fr-BE" dirty="0"/>
          </a:p>
        </p:txBody>
      </p:sp>
    </p:spTree>
    <p:extLst>
      <p:ext uri="{BB962C8B-B14F-4D97-AF65-F5344CB8AC3E}">
        <p14:creationId xmlns:p14="http://schemas.microsoft.com/office/powerpoint/2010/main" val="1262186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4" name="Footer Placeholder 3"/>
          <p:cNvSpPr>
            <a:spLocks noGrp="1"/>
          </p:cNvSpPr>
          <p:nvPr>
            <p:ph type="ftr" sz="quarter" idx="11"/>
          </p:nvPr>
        </p:nvSpPr>
        <p:spPr/>
        <p:txBody>
          <a:bodyPr/>
          <a:lstStyle/>
          <a:p>
            <a:r>
              <a:rPr lang="en-US"/>
              <a:t>www.equineteurope.org</a:t>
            </a:r>
            <a:endParaRPr lang="fr-BE" dirty="0"/>
          </a:p>
        </p:txBody>
      </p:sp>
    </p:spTree>
    <p:extLst>
      <p:ext uri="{BB962C8B-B14F-4D97-AF65-F5344CB8AC3E}">
        <p14:creationId xmlns:p14="http://schemas.microsoft.com/office/powerpoint/2010/main" val="6756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www.equineteurope.org</a:t>
            </a:r>
            <a:endParaRPr lang="fr-BE" dirty="0"/>
          </a:p>
        </p:txBody>
      </p:sp>
    </p:spTree>
    <p:extLst>
      <p:ext uri="{BB962C8B-B14F-4D97-AF65-F5344CB8AC3E}">
        <p14:creationId xmlns:p14="http://schemas.microsoft.com/office/powerpoint/2010/main" val="2170181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www.equineteurope.org</a:t>
            </a:r>
            <a:endParaRPr lang="fr-BE" dirty="0"/>
          </a:p>
        </p:txBody>
      </p:sp>
    </p:spTree>
    <p:extLst>
      <p:ext uri="{BB962C8B-B14F-4D97-AF65-F5344CB8AC3E}">
        <p14:creationId xmlns:p14="http://schemas.microsoft.com/office/powerpoint/2010/main" val="2494859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Footer Placeholder 4"/>
          <p:cNvSpPr>
            <a:spLocks noGrp="1"/>
          </p:cNvSpPr>
          <p:nvPr>
            <p:ph type="ftr" sz="quarter" idx="11"/>
          </p:nvPr>
        </p:nvSpPr>
        <p:spPr/>
        <p:txBody>
          <a:bodyPr/>
          <a:lstStyle/>
          <a:p>
            <a:r>
              <a:rPr lang="en-US"/>
              <a:t>www.equineteurope.org</a:t>
            </a:r>
            <a:endParaRPr lang="fr-BE" dirty="0"/>
          </a:p>
        </p:txBody>
      </p:sp>
    </p:spTree>
    <p:extLst>
      <p:ext uri="{BB962C8B-B14F-4D97-AF65-F5344CB8AC3E}">
        <p14:creationId xmlns:p14="http://schemas.microsoft.com/office/powerpoint/2010/main" val="426220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bg>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0" hasCustomPrompt="1"/>
          </p:nvPr>
        </p:nvSpPr>
        <p:spPr>
          <a:xfrm>
            <a:off x="723730" y="1679074"/>
            <a:ext cx="5844643" cy="822826"/>
          </a:xfrm>
          <a:prstGeom prst="rect">
            <a:avLst/>
          </a:prstGeom>
        </p:spPr>
        <p:txBody>
          <a:bodyPr vert="horz"/>
          <a:lstStyle>
            <a:lvl1pPr marL="0" indent="0">
              <a:buNone/>
              <a:defRPr sz="2800" b="1">
                <a:solidFill>
                  <a:schemeClr val="bg2"/>
                </a:solidFill>
                <a:latin typeface="DIN-RegularAlternate"/>
                <a:cs typeface="DIN-RegularAlternate"/>
              </a:defRPr>
            </a:lvl1pPr>
          </a:lstStyle>
          <a:p>
            <a:pPr lvl="0"/>
            <a:r>
              <a:rPr lang="en-GB" dirty="0"/>
              <a:t>TITLE</a:t>
            </a:r>
          </a:p>
        </p:txBody>
      </p:sp>
      <p:sp>
        <p:nvSpPr>
          <p:cNvPr id="11" name="Text Placeholder 10"/>
          <p:cNvSpPr>
            <a:spLocks noGrp="1"/>
          </p:cNvSpPr>
          <p:nvPr>
            <p:ph type="body" sz="quarter" idx="11" hasCustomPrompt="1"/>
          </p:nvPr>
        </p:nvSpPr>
        <p:spPr>
          <a:xfrm>
            <a:off x="723730" y="2743543"/>
            <a:ext cx="5845175" cy="1117600"/>
          </a:xfrm>
          <a:prstGeom prst="rect">
            <a:avLst/>
          </a:prstGeom>
        </p:spPr>
        <p:txBody>
          <a:bodyPr vert="horz"/>
          <a:lstStyle>
            <a:lvl1pPr marL="0" indent="0">
              <a:buNone/>
              <a:defRPr sz="2000">
                <a:latin typeface="DIN-Light"/>
                <a:cs typeface="DIN-Light"/>
              </a:defRPr>
            </a:lvl1pPr>
          </a:lstStyle>
          <a:p>
            <a:pPr lvl="0"/>
            <a:r>
              <a:rPr lang="en-GB" dirty="0"/>
              <a:t>SUBTITLE</a:t>
            </a:r>
          </a:p>
        </p:txBody>
      </p:sp>
      <p:pic>
        <p:nvPicPr>
          <p:cNvPr id="4" name="Picture 3" descr="equinet_fl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0252" y="853574"/>
            <a:ext cx="5611348" cy="4213726"/>
          </a:xfrm>
          <a:prstGeom prst="rect">
            <a:avLst/>
          </a:prstGeom>
        </p:spPr>
      </p:pic>
      <p:sp>
        <p:nvSpPr>
          <p:cNvPr id="2" name="Rectangle 1">
            <a:extLst>
              <a:ext uri="{FF2B5EF4-FFF2-40B4-BE49-F238E27FC236}">
                <a16:creationId xmlns:a16="http://schemas.microsoft.com/office/drawing/2014/main" id="{8B66BEDC-CE7C-40CB-946B-12099BF4B7A3}"/>
              </a:ext>
            </a:extLst>
          </p:cNvPr>
          <p:cNvSpPr/>
          <p:nvPr userDrawn="1"/>
        </p:nvSpPr>
        <p:spPr>
          <a:xfrm>
            <a:off x="723730" y="5167670"/>
            <a:ext cx="2669374" cy="400110"/>
          </a:xfrm>
          <a:prstGeom prst="rect">
            <a:avLst/>
          </a:prstGeom>
        </p:spPr>
        <p:txBody>
          <a:bodyPr wrap="square">
            <a:spAutoFit/>
          </a:bodyPr>
          <a:lstStyle/>
          <a:p>
            <a:r>
              <a:rPr lang="nl-NL" sz="1000" dirty="0" err="1"/>
              <a:t>Cofunded</a:t>
            </a:r>
            <a:r>
              <a:rPr lang="nl-NL" sz="1000" dirty="0"/>
              <a:t> </a:t>
            </a:r>
            <a:r>
              <a:rPr lang="nl-NL" sz="1000" dirty="0" err="1"/>
              <a:t>by</a:t>
            </a:r>
            <a:r>
              <a:rPr lang="nl-NL" sz="1000" dirty="0"/>
              <a:t> </a:t>
            </a:r>
            <a:r>
              <a:rPr lang="nl-NL" sz="1000" dirty="0" err="1"/>
              <a:t>the</a:t>
            </a:r>
            <a:r>
              <a:rPr lang="nl-NL" sz="1000" dirty="0"/>
              <a:t> Rights, </a:t>
            </a:r>
            <a:r>
              <a:rPr lang="nl-NL" sz="1000" dirty="0" err="1"/>
              <a:t>Equality</a:t>
            </a:r>
            <a:r>
              <a:rPr lang="nl-NL" sz="1000" dirty="0"/>
              <a:t> </a:t>
            </a:r>
            <a:r>
              <a:rPr lang="nl-NL" sz="1000" dirty="0" err="1"/>
              <a:t>and</a:t>
            </a:r>
            <a:r>
              <a:rPr lang="nl-NL" sz="1000" dirty="0"/>
              <a:t> </a:t>
            </a:r>
            <a:r>
              <a:rPr lang="nl-NL" sz="1000" dirty="0" err="1"/>
              <a:t>Citizenship</a:t>
            </a:r>
            <a:r>
              <a:rPr lang="nl-NL" sz="1000" dirty="0"/>
              <a:t> </a:t>
            </a:r>
            <a:r>
              <a:rPr lang="nl-NL" sz="1000" dirty="0" err="1"/>
              <a:t>Programme</a:t>
            </a:r>
            <a:r>
              <a:rPr lang="nl-NL" sz="1000" dirty="0"/>
              <a:t> of </a:t>
            </a:r>
            <a:r>
              <a:rPr lang="nl-NL" sz="1000" dirty="0" err="1"/>
              <a:t>the</a:t>
            </a:r>
            <a:r>
              <a:rPr lang="nl-NL" sz="1000" dirty="0"/>
              <a:t> European Union</a:t>
            </a:r>
            <a:endParaRPr lang="x-none" sz="1000" dirty="0"/>
          </a:p>
        </p:txBody>
      </p:sp>
      <p:pic>
        <p:nvPicPr>
          <p:cNvPr id="6" name="Picture 5">
            <a:extLst>
              <a:ext uri="{FF2B5EF4-FFF2-40B4-BE49-F238E27FC236}">
                <a16:creationId xmlns:a16="http://schemas.microsoft.com/office/drawing/2014/main" id="{B342481F-1B28-46FF-964A-32389A936A0C}"/>
              </a:ext>
            </a:extLst>
          </p:cNvPr>
          <p:cNvPicPr>
            <a:picLocks noChangeAspect="1"/>
          </p:cNvPicPr>
          <p:nvPr userDrawn="1"/>
        </p:nvPicPr>
        <p:blipFill>
          <a:blip r:embed="rId3"/>
          <a:stretch>
            <a:fillRect/>
          </a:stretch>
        </p:blipFill>
        <p:spPr>
          <a:xfrm>
            <a:off x="166099" y="5208246"/>
            <a:ext cx="557631" cy="378887"/>
          </a:xfrm>
          <a:prstGeom prst="rect">
            <a:avLst/>
          </a:prstGeom>
        </p:spPr>
      </p:pic>
      <p:sp>
        <p:nvSpPr>
          <p:cNvPr id="3" name="Rectangle 2">
            <a:extLst>
              <a:ext uri="{FF2B5EF4-FFF2-40B4-BE49-F238E27FC236}">
                <a16:creationId xmlns:a16="http://schemas.microsoft.com/office/drawing/2014/main" id="{6B8B1CD3-0153-44AB-9157-E5E3B53DE2E1}"/>
              </a:ext>
            </a:extLst>
          </p:cNvPr>
          <p:cNvSpPr/>
          <p:nvPr userDrawn="1"/>
        </p:nvSpPr>
        <p:spPr>
          <a:xfrm>
            <a:off x="7190252" y="5259189"/>
            <a:ext cx="1579600" cy="276999"/>
          </a:xfrm>
          <a:prstGeom prst="rect">
            <a:avLst/>
          </a:prstGeom>
        </p:spPr>
        <p:txBody>
          <a:bodyPr wrap="none">
            <a:spAutoFit/>
          </a:bodyPr>
          <a:lstStyle/>
          <a:p>
            <a:r>
              <a:rPr lang="nl-NL" sz="1200" dirty="0"/>
              <a:t>www.</a:t>
            </a:r>
            <a:r>
              <a:rPr lang="nl-NL" sz="1000" dirty="0"/>
              <a:t>equineteurope</a:t>
            </a:r>
            <a:r>
              <a:rPr lang="nl-NL" sz="1200" dirty="0"/>
              <a:t>.org</a:t>
            </a:r>
            <a:endParaRPr lang="x-none" sz="1200" dirty="0"/>
          </a:p>
        </p:txBody>
      </p:sp>
    </p:spTree>
    <p:extLst>
      <p:ext uri="{BB962C8B-B14F-4D97-AF65-F5344CB8AC3E}">
        <p14:creationId xmlns:p14="http://schemas.microsoft.com/office/powerpoint/2010/main" val="320490863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Footer Placeholder 4"/>
          <p:cNvSpPr>
            <a:spLocks noGrp="1"/>
          </p:cNvSpPr>
          <p:nvPr>
            <p:ph type="ftr" sz="quarter" idx="11"/>
          </p:nvPr>
        </p:nvSpPr>
        <p:spPr/>
        <p:txBody>
          <a:bodyPr/>
          <a:lstStyle/>
          <a:p>
            <a:r>
              <a:rPr lang="en-US"/>
              <a:t>www.equineteurope.org</a:t>
            </a:r>
            <a:endParaRPr lang="fr-BE" dirty="0"/>
          </a:p>
        </p:txBody>
      </p:sp>
    </p:spTree>
    <p:extLst>
      <p:ext uri="{BB962C8B-B14F-4D97-AF65-F5344CB8AC3E}">
        <p14:creationId xmlns:p14="http://schemas.microsoft.com/office/powerpoint/2010/main" val="1455768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63688" y="2737487"/>
            <a:ext cx="5486400" cy="472282"/>
          </a:xfrm>
        </p:spPr>
        <p:txBody>
          <a:bodyPr anchor="b"/>
          <a:lstStyle>
            <a:lvl1pPr algn="ctr">
              <a:defRPr sz="2000" b="1" baseline="0"/>
            </a:lvl1pPr>
          </a:lstStyle>
          <a:p>
            <a:r>
              <a:rPr lang="en-US" dirty="0"/>
              <a:t>Text</a:t>
            </a:r>
            <a:endParaRPr lang="fr-BE" dirty="0"/>
          </a:p>
        </p:txBody>
      </p:sp>
      <p:sp>
        <p:nvSpPr>
          <p:cNvPr id="4" name="Text Placeholder 3"/>
          <p:cNvSpPr>
            <a:spLocks noGrp="1"/>
          </p:cNvSpPr>
          <p:nvPr>
            <p:ph type="body" sz="half" idx="2"/>
          </p:nvPr>
        </p:nvSpPr>
        <p:spPr>
          <a:xfrm>
            <a:off x="1792288" y="3397560"/>
            <a:ext cx="5299992" cy="1745940"/>
          </a:xfrm>
        </p:spPr>
        <p:txBody>
          <a:bodyPr/>
          <a:lstStyle>
            <a:lvl1pPr marL="0" indent="0" algn="l" eaLnBrk="1" hangingPunct="1">
              <a:lnSpc>
                <a:spcPct val="90000"/>
              </a:lnSpc>
              <a:buNone/>
              <a:defRPr sz="1600" b="1" baseline="0"/>
            </a:lvl1pPr>
            <a:lvl2pPr marL="457200" indent="0" algn="l">
              <a:buNone/>
              <a:defRPr sz="1200"/>
            </a:lvl2pPr>
            <a:lvl3pPr marL="914400" indent="0" algn="l">
              <a:buNone/>
              <a:defRPr sz="1000"/>
            </a:lvl3pPr>
            <a:lvl4pPr marL="1371600" indent="0" algn="l">
              <a:buNone/>
              <a:defRPr sz="900"/>
            </a:lvl4pPr>
            <a:lvl5pPr marL="1828800" indent="0" algn="l">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eaLnBrk="1" hangingPunct="1">
              <a:lnSpc>
                <a:spcPct val="90000"/>
              </a:lnSpc>
              <a:defRPr/>
            </a:pPr>
            <a:r>
              <a:rPr lang="en-US" altLang="fr-FR" b="1"/>
              <a:t>Click to edit Master text styles</a:t>
            </a:r>
          </a:p>
        </p:txBody>
      </p:sp>
      <p:sp>
        <p:nvSpPr>
          <p:cNvPr id="6" name="Footer Placeholder 5"/>
          <p:cNvSpPr>
            <a:spLocks noGrp="1"/>
          </p:cNvSpPr>
          <p:nvPr>
            <p:ph type="ftr" sz="quarter" idx="11"/>
          </p:nvPr>
        </p:nvSpPr>
        <p:spPr/>
        <p:txBody>
          <a:bodyPr/>
          <a:lstStyle/>
          <a:p>
            <a:r>
              <a:rPr lang="en-US"/>
              <a:t>www.equineteurope.org</a:t>
            </a:r>
            <a:endParaRPr lang="fr-BE" dirty="0"/>
          </a:p>
        </p:txBody>
      </p:sp>
      <p:sp>
        <p:nvSpPr>
          <p:cNvPr id="5" name="Picture Placeholder 4"/>
          <p:cNvSpPr>
            <a:spLocks noGrp="1"/>
          </p:cNvSpPr>
          <p:nvPr>
            <p:ph type="pic" sz="quarter" idx="12"/>
          </p:nvPr>
        </p:nvSpPr>
        <p:spPr>
          <a:xfrm>
            <a:off x="2483770" y="337221"/>
            <a:ext cx="4176713" cy="2219854"/>
          </a:xfrm>
        </p:spPr>
        <p:txBody>
          <a:bodyPr/>
          <a:lstStyle/>
          <a:p>
            <a:r>
              <a:rPr lang="en-US"/>
              <a:t>Click icon to add picture</a:t>
            </a:r>
            <a:endParaRPr lang="fr-BE" dirty="0"/>
          </a:p>
        </p:txBody>
      </p:sp>
    </p:spTree>
    <p:extLst>
      <p:ext uri="{BB962C8B-B14F-4D97-AF65-F5344CB8AC3E}">
        <p14:creationId xmlns:p14="http://schemas.microsoft.com/office/powerpoint/2010/main" val="620497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618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60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n-tête de sec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18946" y="5014338"/>
            <a:ext cx="10617200" cy="1312752"/>
          </a:xfrm>
          <a:prstGeom prst="rect">
            <a:avLst/>
          </a:prstGeom>
        </p:spPr>
      </p:pic>
      <p:sp>
        <p:nvSpPr>
          <p:cNvPr id="2" name="Rectangle 1"/>
          <p:cNvSpPr/>
          <p:nvPr userDrawn="1"/>
        </p:nvSpPr>
        <p:spPr>
          <a:xfrm>
            <a:off x="723900" y="1790700"/>
            <a:ext cx="7226300" cy="3187700"/>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accent5"/>
              </a:solidFill>
            </a:endParaRPr>
          </a:p>
        </p:txBody>
      </p:sp>
      <p:sp>
        <p:nvSpPr>
          <p:cNvPr id="3" name="Espace réservé du numéro de diapositive 3"/>
          <p:cNvSpPr>
            <a:spLocks noGrp="1"/>
          </p:cNvSpPr>
          <p:nvPr>
            <p:ph type="sldNum" sz="quarter" idx="4"/>
          </p:nvPr>
        </p:nvSpPr>
        <p:spPr>
          <a:xfrm>
            <a:off x="6705600" y="5213652"/>
            <a:ext cx="2133600" cy="445484"/>
          </a:xfrm>
          <a:prstGeom prst="rect">
            <a:avLst/>
          </a:prstGeom>
        </p:spPr>
        <p:txBody>
          <a:bodyPr/>
          <a:lstStyle>
            <a:lvl1pPr algn="r">
              <a:defRPr>
                <a:solidFill>
                  <a:srgbClr val="002B5C"/>
                </a:solidFill>
              </a:defRPr>
            </a:lvl1pPr>
          </a:lstStyle>
          <a:p>
            <a:fld id="{1C0CC0F3-E61D-6543-9B4D-7D7FDFFE389F}" type="slidenum">
              <a:rPr lang="fr-FR" smtClean="0"/>
              <a:pPr/>
              <a:t>‹#›</a:t>
            </a:fld>
            <a:endParaRPr lang="fr-FR" dirty="0"/>
          </a:p>
        </p:txBody>
      </p:sp>
      <p:sp>
        <p:nvSpPr>
          <p:cNvPr id="10" name="Text Placeholder 4"/>
          <p:cNvSpPr>
            <a:spLocks noGrp="1"/>
          </p:cNvSpPr>
          <p:nvPr>
            <p:ph type="body" sz="quarter" idx="10" hasCustomPrompt="1"/>
          </p:nvPr>
        </p:nvSpPr>
        <p:spPr>
          <a:xfrm>
            <a:off x="749300" y="1143000"/>
            <a:ext cx="4318000" cy="533400"/>
          </a:xfrm>
          <a:prstGeom prst="rect">
            <a:avLst/>
          </a:prstGeom>
        </p:spPr>
        <p:txBody>
          <a:bodyPr vert="horz"/>
          <a:lstStyle>
            <a:lvl1pPr marL="0" indent="0">
              <a:buNone/>
              <a:defRPr sz="2000">
                <a:solidFill>
                  <a:schemeClr val="tx1"/>
                </a:solidFill>
                <a:latin typeface="DIN-Light"/>
                <a:cs typeface="DIN-Light"/>
              </a:defRPr>
            </a:lvl1pPr>
          </a:lstStyle>
          <a:p>
            <a:pPr lvl="0"/>
            <a:r>
              <a:rPr lang="nl-BE" dirty="0"/>
              <a:t>SUBTITLE</a:t>
            </a:r>
            <a:endParaRPr lang="en-GB" dirty="0"/>
          </a:p>
        </p:txBody>
      </p:sp>
      <p:sp>
        <p:nvSpPr>
          <p:cNvPr id="11" name="Text Placeholder 6"/>
          <p:cNvSpPr>
            <a:spLocks noGrp="1"/>
          </p:cNvSpPr>
          <p:nvPr>
            <p:ph type="body" sz="quarter" idx="11" hasCustomPrompt="1"/>
          </p:nvPr>
        </p:nvSpPr>
        <p:spPr>
          <a:xfrm>
            <a:off x="749300" y="1905000"/>
            <a:ext cx="7099300" cy="2844800"/>
          </a:xfrm>
          <a:prstGeom prst="rect">
            <a:avLst/>
          </a:prstGeom>
        </p:spPr>
        <p:txBody>
          <a:bodyPr vert="horz"/>
          <a:lstStyle>
            <a:lvl1pPr marL="0" indent="0">
              <a:buNone/>
              <a:defRPr sz="1800">
                <a:latin typeface="DIN-Light"/>
                <a:cs typeface="DIN-Light"/>
              </a:defRPr>
            </a:lvl1pPr>
          </a:lstStyle>
          <a:p>
            <a:pPr lvl="0"/>
            <a:r>
              <a:rPr lang="fr-FR" dirty="0"/>
              <a:t>Lorem ipsum dolor sit amet, consectetuer adipiscing elit. Maecenas porttitor congue massa. Fusce posuere, magna sed pulvinar ultricies, purus lectus malesuada libero, sit amet commodo magna eros quis urna.</a:t>
            </a:r>
          </a:p>
          <a:p>
            <a:pPr lvl="0"/>
            <a:endParaRPr lang="fr-FR" dirty="0"/>
          </a:p>
          <a:p>
            <a:pPr lvl="0"/>
            <a:r>
              <a:rPr lang="fr-FR" dirty="0"/>
              <a:t>Nunc viverra imperdiet enim. Fusce est. Vivamus a tellus.</a:t>
            </a:r>
          </a:p>
          <a:p>
            <a:pPr lvl="0"/>
            <a:r>
              <a:rPr lang="fr-FR" dirty="0" err="1"/>
              <a:t>Pellentesque</a:t>
            </a:r>
            <a:r>
              <a:rPr lang="fr-FR" dirty="0"/>
              <a:t> habitant morbi tristique senectus et netus et malesuada fames ac turpis egestas. Proin pharetra nonummy pede. Mauris et orci.</a:t>
            </a:r>
            <a:endParaRPr lang="en-GB" dirty="0"/>
          </a:p>
          <a:p>
            <a:pPr lvl="0"/>
            <a:endParaRPr lang="en-GB" dirty="0"/>
          </a:p>
        </p:txBody>
      </p:sp>
      <p:sp>
        <p:nvSpPr>
          <p:cNvPr id="4" name="TextBox 3"/>
          <p:cNvSpPr txBox="1"/>
          <p:nvPr userDrawn="1"/>
        </p:nvSpPr>
        <p:spPr>
          <a:xfrm>
            <a:off x="3263900" y="6172200"/>
            <a:ext cx="184666" cy="369332"/>
          </a:xfrm>
          <a:prstGeom prst="rect">
            <a:avLst/>
          </a:prstGeom>
          <a:noFill/>
        </p:spPr>
        <p:txBody>
          <a:bodyPr wrap="none" rtlCol="0">
            <a:spAutoFit/>
          </a:bodyPr>
          <a:lstStyle/>
          <a:p>
            <a:endParaRPr lang="en-GB" dirty="0"/>
          </a:p>
        </p:txBody>
      </p:sp>
      <p:sp>
        <p:nvSpPr>
          <p:cNvPr id="12" name="Text Placeholder 3"/>
          <p:cNvSpPr>
            <a:spLocks noGrp="1"/>
          </p:cNvSpPr>
          <p:nvPr>
            <p:ph type="body" sz="quarter" idx="12" hasCustomPrompt="1"/>
          </p:nvPr>
        </p:nvSpPr>
        <p:spPr>
          <a:xfrm>
            <a:off x="749300" y="369888"/>
            <a:ext cx="6070600" cy="658812"/>
          </a:xfrm>
          <a:prstGeom prst="rect">
            <a:avLst/>
          </a:prstGeom>
        </p:spPr>
        <p:txBody>
          <a:bodyPr vert="horz"/>
          <a:lstStyle>
            <a:lvl1pPr marL="0" indent="0">
              <a:buNone/>
              <a:defRPr b="1" baseline="0">
                <a:solidFill>
                  <a:schemeClr val="tx1"/>
                </a:solidFill>
                <a:latin typeface="DIN-RegularAlternate"/>
                <a:cs typeface="DIN-RegularAlternate"/>
              </a:defRPr>
            </a:lvl1pPr>
          </a:lstStyle>
          <a:p>
            <a:pPr lvl="0"/>
            <a:r>
              <a:rPr lang="en-GB" dirty="0"/>
              <a:t>ONE COLUMN SAMPLE</a:t>
            </a:r>
          </a:p>
        </p:txBody>
      </p:sp>
      <p:sp>
        <p:nvSpPr>
          <p:cNvPr id="6" name="Rectangle 5">
            <a:extLst>
              <a:ext uri="{FF2B5EF4-FFF2-40B4-BE49-F238E27FC236}">
                <a16:creationId xmlns:a16="http://schemas.microsoft.com/office/drawing/2014/main" id="{D32C5C1F-6925-4CA8-B30A-3C58B3F04051}"/>
              </a:ext>
            </a:extLst>
          </p:cNvPr>
          <p:cNvSpPr/>
          <p:nvPr userDrawn="1"/>
        </p:nvSpPr>
        <p:spPr>
          <a:xfrm>
            <a:off x="746254" y="5211012"/>
            <a:ext cx="2702312" cy="400110"/>
          </a:xfrm>
          <a:prstGeom prst="rect">
            <a:avLst/>
          </a:prstGeom>
        </p:spPr>
        <p:txBody>
          <a:bodyPr wrap="square">
            <a:spAutoFit/>
          </a:bodyPr>
          <a:lstStyle/>
          <a:p>
            <a:r>
              <a:rPr lang="nl-NL" sz="1000" dirty="0" err="1"/>
              <a:t>Cofunded</a:t>
            </a:r>
            <a:r>
              <a:rPr lang="nl-NL" sz="1000" dirty="0"/>
              <a:t> </a:t>
            </a:r>
            <a:r>
              <a:rPr lang="nl-NL" sz="1000" dirty="0" err="1"/>
              <a:t>by</a:t>
            </a:r>
            <a:r>
              <a:rPr lang="nl-NL" sz="1000" dirty="0"/>
              <a:t> </a:t>
            </a:r>
            <a:r>
              <a:rPr lang="nl-NL" sz="1000" dirty="0" err="1"/>
              <a:t>the</a:t>
            </a:r>
            <a:r>
              <a:rPr lang="nl-NL" sz="1000" dirty="0"/>
              <a:t> Rights, </a:t>
            </a:r>
            <a:r>
              <a:rPr lang="nl-NL" sz="1000" dirty="0" err="1"/>
              <a:t>Equality</a:t>
            </a:r>
            <a:r>
              <a:rPr lang="nl-NL" sz="1000" dirty="0"/>
              <a:t> </a:t>
            </a:r>
            <a:r>
              <a:rPr lang="nl-NL" sz="1000" dirty="0" err="1"/>
              <a:t>and</a:t>
            </a:r>
            <a:r>
              <a:rPr lang="nl-NL" sz="1000" dirty="0"/>
              <a:t> </a:t>
            </a:r>
            <a:r>
              <a:rPr lang="nl-NL" sz="1000" dirty="0" err="1"/>
              <a:t>Citizenship</a:t>
            </a:r>
            <a:r>
              <a:rPr lang="nl-NL" sz="1000" dirty="0"/>
              <a:t> </a:t>
            </a:r>
            <a:r>
              <a:rPr lang="nl-NL" sz="1000" dirty="0" err="1"/>
              <a:t>Programme</a:t>
            </a:r>
            <a:r>
              <a:rPr lang="nl-NL" sz="1000" dirty="0"/>
              <a:t> of </a:t>
            </a:r>
            <a:r>
              <a:rPr lang="nl-NL" sz="1000" dirty="0" err="1"/>
              <a:t>the</a:t>
            </a:r>
            <a:r>
              <a:rPr lang="nl-NL" sz="1000" dirty="0"/>
              <a:t> European Union</a:t>
            </a:r>
            <a:endParaRPr lang="x-none" sz="1000" dirty="0"/>
          </a:p>
        </p:txBody>
      </p:sp>
      <p:pic>
        <p:nvPicPr>
          <p:cNvPr id="13" name="Picture 12">
            <a:extLst>
              <a:ext uri="{FF2B5EF4-FFF2-40B4-BE49-F238E27FC236}">
                <a16:creationId xmlns:a16="http://schemas.microsoft.com/office/drawing/2014/main" id="{3A3DB4CE-E4B0-4C34-BF73-678271EF8CD5}"/>
              </a:ext>
            </a:extLst>
          </p:cNvPr>
          <p:cNvPicPr>
            <a:picLocks noChangeAspect="1"/>
          </p:cNvPicPr>
          <p:nvPr userDrawn="1"/>
        </p:nvPicPr>
        <p:blipFill>
          <a:blip r:embed="rId3"/>
          <a:stretch>
            <a:fillRect/>
          </a:stretch>
        </p:blipFill>
        <p:spPr>
          <a:xfrm>
            <a:off x="191669" y="5246950"/>
            <a:ext cx="557631" cy="378887"/>
          </a:xfrm>
          <a:prstGeom prst="rect">
            <a:avLst/>
          </a:prstGeom>
        </p:spPr>
      </p:pic>
    </p:spTree>
    <p:extLst>
      <p:ext uri="{BB962C8B-B14F-4D97-AF65-F5344CB8AC3E}">
        <p14:creationId xmlns:p14="http://schemas.microsoft.com/office/powerpoint/2010/main" val="105532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139D780-1264-4CB9-9A31-EF85A284FACD}"/>
              </a:ext>
            </a:extLst>
          </p:cNvPr>
          <p:cNvSpPr/>
          <p:nvPr userDrawn="1"/>
        </p:nvSpPr>
        <p:spPr>
          <a:xfrm>
            <a:off x="4857750" y="1420125"/>
            <a:ext cx="4025900" cy="3505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a:stretch>
            <a:fillRect/>
          </a:stretch>
        </p:blipFill>
        <p:spPr>
          <a:xfrm>
            <a:off x="0" y="5010452"/>
            <a:ext cx="10617200" cy="1312752"/>
          </a:xfrm>
          <a:prstGeom prst="rect">
            <a:avLst/>
          </a:prstGeom>
        </p:spPr>
      </p:pic>
      <p:sp>
        <p:nvSpPr>
          <p:cNvPr id="3" name="Espace réservé du numéro de diapositive 3"/>
          <p:cNvSpPr>
            <a:spLocks noGrp="1"/>
          </p:cNvSpPr>
          <p:nvPr>
            <p:ph type="sldNum" sz="quarter" idx="4"/>
          </p:nvPr>
        </p:nvSpPr>
        <p:spPr>
          <a:xfrm>
            <a:off x="6705600" y="5213652"/>
            <a:ext cx="2133600" cy="445484"/>
          </a:xfrm>
          <a:prstGeom prst="rect">
            <a:avLst/>
          </a:prstGeom>
        </p:spPr>
        <p:txBody>
          <a:bodyPr/>
          <a:lstStyle>
            <a:lvl1pPr algn="r">
              <a:defRPr>
                <a:solidFill>
                  <a:srgbClr val="002B5C"/>
                </a:solidFill>
              </a:defRPr>
            </a:lvl1pPr>
          </a:lstStyle>
          <a:p>
            <a:fld id="{1C0CC0F3-E61D-6543-9B4D-7D7FDFFE389F}" type="slidenum">
              <a:rPr lang="fr-FR" smtClean="0"/>
              <a:pPr/>
              <a:t>‹#›</a:t>
            </a:fld>
            <a:endParaRPr lang="fr-FR" dirty="0"/>
          </a:p>
        </p:txBody>
      </p:sp>
      <p:sp>
        <p:nvSpPr>
          <p:cNvPr id="4" name="Rectangle 3"/>
          <p:cNvSpPr/>
          <p:nvPr userDrawn="1"/>
        </p:nvSpPr>
        <p:spPr>
          <a:xfrm>
            <a:off x="749300" y="1420125"/>
            <a:ext cx="4025900" cy="3505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 Placeholder 6"/>
          <p:cNvSpPr>
            <a:spLocks noGrp="1"/>
          </p:cNvSpPr>
          <p:nvPr>
            <p:ph type="body" sz="quarter" idx="11" hasCustomPrompt="1"/>
          </p:nvPr>
        </p:nvSpPr>
        <p:spPr>
          <a:xfrm>
            <a:off x="749300" y="1905000"/>
            <a:ext cx="3822700" cy="2743200"/>
          </a:xfrm>
          <a:prstGeom prst="rect">
            <a:avLst/>
          </a:prstGeom>
        </p:spPr>
        <p:txBody>
          <a:bodyPr vert="horz"/>
          <a:lstStyle>
            <a:lvl1pPr marL="0" indent="0">
              <a:buNone/>
              <a:defRPr sz="1800">
                <a:latin typeface="DIN-Light"/>
                <a:cs typeface="DIN-Light"/>
              </a:defRPr>
            </a:lvl1pPr>
          </a:lstStyle>
          <a:p>
            <a:pPr lvl="0"/>
            <a:r>
              <a:rPr lang="fr-FR" dirty="0"/>
              <a:t>Lorem ipsum dolor sit amet, consectetuer adipiscing elit. Maecenas porttitor congue massa. Fusce posuere, magna sed pulvinar ultricies, purus lectus malesuada libero, sit amet commodo magna eros quis urna.</a:t>
            </a:r>
          </a:p>
          <a:p>
            <a:pPr lvl="0"/>
            <a:endParaRPr lang="fr-FR" dirty="0"/>
          </a:p>
          <a:p>
            <a:pPr lvl="0"/>
            <a:endParaRPr lang="fr-FR" dirty="0"/>
          </a:p>
          <a:p>
            <a:pPr lvl="0"/>
            <a:endParaRPr lang="en-GB" dirty="0"/>
          </a:p>
        </p:txBody>
      </p:sp>
      <p:sp>
        <p:nvSpPr>
          <p:cNvPr id="7" name="Text Placeholder 6"/>
          <p:cNvSpPr>
            <a:spLocks noGrp="1"/>
          </p:cNvSpPr>
          <p:nvPr>
            <p:ph type="body" sz="quarter" idx="12" hasCustomPrompt="1"/>
          </p:nvPr>
        </p:nvSpPr>
        <p:spPr>
          <a:xfrm>
            <a:off x="4902200" y="1905000"/>
            <a:ext cx="3937000" cy="2743200"/>
          </a:xfrm>
          <a:prstGeom prst="rect">
            <a:avLst/>
          </a:prstGeom>
        </p:spPr>
        <p:txBody>
          <a:bodyPr vert="horz"/>
          <a:lstStyle>
            <a:lvl1pPr marL="0" indent="0">
              <a:buNone/>
              <a:defRPr sz="1800">
                <a:latin typeface="DIN-Light"/>
                <a:cs typeface="DIN-Light"/>
              </a:defRPr>
            </a:lvl1pPr>
          </a:lstStyle>
          <a:p>
            <a:pPr lvl="0"/>
            <a:r>
              <a:rPr lang="fr-FR" dirty="0"/>
              <a:t>Lorem ipsum dolor sit amet, consectetuer adipiscing elit. Maecenas porttitor congue massa. Fusce posuere, magna sed pulvinar ultricies, purus lectus malesuada libero, sit amet commodo magna eros quis urna.</a:t>
            </a:r>
          </a:p>
          <a:p>
            <a:pPr lvl="0"/>
            <a:endParaRPr lang="fr-FR" dirty="0"/>
          </a:p>
          <a:p>
            <a:pPr lvl="0"/>
            <a:endParaRPr lang="fr-FR" dirty="0"/>
          </a:p>
          <a:p>
            <a:pPr lvl="0"/>
            <a:endParaRPr lang="en-GB" dirty="0"/>
          </a:p>
        </p:txBody>
      </p:sp>
      <p:sp>
        <p:nvSpPr>
          <p:cNvPr id="12" name="Text Placeholder 4"/>
          <p:cNvSpPr>
            <a:spLocks noGrp="1"/>
          </p:cNvSpPr>
          <p:nvPr>
            <p:ph type="body" sz="quarter" idx="10" hasCustomPrompt="1"/>
          </p:nvPr>
        </p:nvSpPr>
        <p:spPr>
          <a:xfrm>
            <a:off x="749300" y="1143000"/>
            <a:ext cx="4318000" cy="533400"/>
          </a:xfrm>
          <a:prstGeom prst="rect">
            <a:avLst/>
          </a:prstGeom>
        </p:spPr>
        <p:txBody>
          <a:bodyPr vert="horz"/>
          <a:lstStyle>
            <a:lvl1pPr marL="0" indent="0">
              <a:buNone/>
              <a:defRPr sz="2000">
                <a:solidFill>
                  <a:schemeClr val="tx1"/>
                </a:solidFill>
                <a:latin typeface="DIN-Light"/>
                <a:cs typeface="DIN-Light"/>
              </a:defRPr>
            </a:lvl1pPr>
          </a:lstStyle>
          <a:p>
            <a:pPr lvl="0"/>
            <a:r>
              <a:rPr lang="nl-BE" dirty="0"/>
              <a:t>SUBTITLE</a:t>
            </a:r>
            <a:endParaRPr lang="en-GB" dirty="0"/>
          </a:p>
        </p:txBody>
      </p:sp>
      <p:sp>
        <p:nvSpPr>
          <p:cNvPr id="13" name="Text Placeholder 3"/>
          <p:cNvSpPr>
            <a:spLocks noGrp="1"/>
          </p:cNvSpPr>
          <p:nvPr>
            <p:ph type="body" sz="quarter" idx="13" hasCustomPrompt="1"/>
          </p:nvPr>
        </p:nvSpPr>
        <p:spPr>
          <a:xfrm>
            <a:off x="749300" y="369888"/>
            <a:ext cx="6070600" cy="658812"/>
          </a:xfrm>
          <a:prstGeom prst="rect">
            <a:avLst/>
          </a:prstGeom>
        </p:spPr>
        <p:txBody>
          <a:bodyPr vert="horz"/>
          <a:lstStyle>
            <a:lvl1pPr marL="0" indent="0">
              <a:buNone/>
              <a:defRPr b="1" baseline="0">
                <a:solidFill>
                  <a:schemeClr val="tx1"/>
                </a:solidFill>
                <a:latin typeface="DIN-RegularAlternate"/>
                <a:cs typeface="DIN-RegularAlternate"/>
              </a:defRPr>
            </a:lvl1pPr>
          </a:lstStyle>
          <a:p>
            <a:pPr lvl="0"/>
            <a:r>
              <a:rPr lang="en-GB" dirty="0"/>
              <a:t>TWO COLUMN SAMPLE</a:t>
            </a:r>
          </a:p>
        </p:txBody>
      </p:sp>
      <p:sp>
        <p:nvSpPr>
          <p:cNvPr id="2" name="Rectangle 1">
            <a:extLst>
              <a:ext uri="{FF2B5EF4-FFF2-40B4-BE49-F238E27FC236}">
                <a16:creationId xmlns:a16="http://schemas.microsoft.com/office/drawing/2014/main" id="{E8B3C191-1C97-4022-A900-C5142C9C8EE1}"/>
              </a:ext>
            </a:extLst>
          </p:cNvPr>
          <p:cNvSpPr/>
          <p:nvPr userDrawn="1"/>
        </p:nvSpPr>
        <p:spPr>
          <a:xfrm>
            <a:off x="658851" y="5213652"/>
            <a:ext cx="2692710" cy="400110"/>
          </a:xfrm>
          <a:prstGeom prst="rect">
            <a:avLst/>
          </a:prstGeom>
        </p:spPr>
        <p:txBody>
          <a:bodyPr wrap="square">
            <a:spAutoFit/>
          </a:bodyPr>
          <a:lstStyle/>
          <a:p>
            <a:r>
              <a:rPr lang="nl-NL" sz="1000" dirty="0" err="1"/>
              <a:t>Cofunded</a:t>
            </a:r>
            <a:r>
              <a:rPr lang="nl-NL" sz="1000" dirty="0"/>
              <a:t> </a:t>
            </a:r>
            <a:r>
              <a:rPr lang="nl-NL" sz="1000" dirty="0" err="1"/>
              <a:t>by</a:t>
            </a:r>
            <a:r>
              <a:rPr lang="nl-NL" sz="1000" dirty="0"/>
              <a:t> </a:t>
            </a:r>
            <a:r>
              <a:rPr lang="nl-NL" sz="1000" dirty="0" err="1"/>
              <a:t>the</a:t>
            </a:r>
            <a:r>
              <a:rPr lang="nl-NL" sz="1000" dirty="0"/>
              <a:t> Rights, </a:t>
            </a:r>
            <a:r>
              <a:rPr lang="nl-NL" sz="1000" dirty="0" err="1"/>
              <a:t>Equality</a:t>
            </a:r>
            <a:r>
              <a:rPr lang="nl-NL" sz="1000" dirty="0"/>
              <a:t> </a:t>
            </a:r>
            <a:r>
              <a:rPr lang="nl-NL" sz="1000" dirty="0" err="1"/>
              <a:t>and</a:t>
            </a:r>
            <a:r>
              <a:rPr lang="nl-NL" sz="1000" dirty="0"/>
              <a:t> </a:t>
            </a:r>
            <a:r>
              <a:rPr lang="nl-NL" sz="1000" dirty="0" err="1"/>
              <a:t>Citizenship</a:t>
            </a:r>
            <a:r>
              <a:rPr lang="nl-NL" sz="1000" dirty="0"/>
              <a:t> </a:t>
            </a:r>
            <a:r>
              <a:rPr lang="nl-NL" sz="1000" dirty="0" err="1"/>
              <a:t>Programme</a:t>
            </a:r>
            <a:r>
              <a:rPr lang="nl-NL" sz="1000" dirty="0"/>
              <a:t> of </a:t>
            </a:r>
            <a:r>
              <a:rPr lang="nl-NL" sz="1000" dirty="0" err="1"/>
              <a:t>the</a:t>
            </a:r>
            <a:r>
              <a:rPr lang="nl-NL" sz="1000" dirty="0"/>
              <a:t> European Union</a:t>
            </a:r>
            <a:endParaRPr lang="x-none" sz="1000" dirty="0"/>
          </a:p>
        </p:txBody>
      </p:sp>
      <p:pic>
        <p:nvPicPr>
          <p:cNvPr id="10" name="Picture 9">
            <a:extLst>
              <a:ext uri="{FF2B5EF4-FFF2-40B4-BE49-F238E27FC236}">
                <a16:creationId xmlns:a16="http://schemas.microsoft.com/office/drawing/2014/main" id="{FA48AF17-2A88-400D-A239-E95A8514C69F}"/>
              </a:ext>
            </a:extLst>
          </p:cNvPr>
          <p:cNvPicPr>
            <a:picLocks noChangeAspect="1"/>
          </p:cNvPicPr>
          <p:nvPr userDrawn="1"/>
        </p:nvPicPr>
        <p:blipFill>
          <a:blip r:embed="rId3"/>
          <a:stretch>
            <a:fillRect/>
          </a:stretch>
        </p:blipFill>
        <p:spPr>
          <a:xfrm>
            <a:off x="112571" y="5250385"/>
            <a:ext cx="547519" cy="372017"/>
          </a:xfrm>
          <a:prstGeom prst="rect">
            <a:avLst/>
          </a:prstGeom>
        </p:spPr>
      </p:pic>
    </p:spTree>
    <p:extLst>
      <p:ext uri="{BB962C8B-B14F-4D97-AF65-F5344CB8AC3E}">
        <p14:creationId xmlns:p14="http://schemas.microsoft.com/office/powerpoint/2010/main" val="229932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En-tête de section">
    <p:bg>
      <p:bgRef idx="1001">
        <a:schemeClr val="bg1"/>
      </p:bgRef>
    </p:bg>
    <p:spTree>
      <p:nvGrpSpPr>
        <p:cNvPr id="1" name=""/>
        <p:cNvGrpSpPr/>
        <p:nvPr/>
      </p:nvGrpSpPr>
      <p:grpSpPr>
        <a:xfrm>
          <a:off x="0" y="0"/>
          <a:ext cx="0" cy="0"/>
          <a:chOff x="0" y="0"/>
          <a:chExt cx="0" cy="0"/>
        </a:xfrm>
      </p:grpSpPr>
      <p:sp>
        <p:nvSpPr>
          <p:cNvPr id="21" name="TextBox 20"/>
          <p:cNvSpPr txBox="1"/>
          <p:nvPr userDrawn="1"/>
        </p:nvSpPr>
        <p:spPr>
          <a:xfrm>
            <a:off x="3263900" y="6172200"/>
            <a:ext cx="184666" cy="369332"/>
          </a:xfrm>
          <a:prstGeom prst="rect">
            <a:avLst/>
          </a:prstGeom>
          <a:noFill/>
        </p:spPr>
        <p:txBody>
          <a:bodyPr wrap="none" rtlCol="0">
            <a:spAutoFit/>
          </a:bodyPr>
          <a:lstStyle/>
          <a:p>
            <a:endParaRPr lang="en-GB" dirty="0"/>
          </a:p>
        </p:txBody>
      </p:sp>
      <p:sp>
        <p:nvSpPr>
          <p:cNvPr id="9" name="Picture Placeholder 8"/>
          <p:cNvSpPr>
            <a:spLocks noGrp="1"/>
          </p:cNvSpPr>
          <p:nvPr>
            <p:ph type="pic" sz="quarter" idx="12" hasCustomPrompt="1"/>
          </p:nvPr>
        </p:nvSpPr>
        <p:spPr>
          <a:xfrm>
            <a:off x="4749800" y="-88900"/>
            <a:ext cx="4521200" cy="591820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a:lvl1pPr>
          </a:lstStyle>
          <a:p>
            <a:r>
              <a:rPr lang="en-GB" dirty="0"/>
              <a:t>Picture Picture Picture </a:t>
            </a:r>
          </a:p>
          <a:p>
            <a:endParaRPr lang="en-GB" dirty="0"/>
          </a:p>
        </p:txBody>
      </p:sp>
      <p:pic>
        <p:nvPicPr>
          <p:cNvPr id="3" name="Picture 2"/>
          <p:cNvPicPr>
            <a:picLocks noChangeAspect="1"/>
          </p:cNvPicPr>
          <p:nvPr userDrawn="1"/>
        </p:nvPicPr>
        <p:blipFill>
          <a:blip r:embed="rId2"/>
          <a:stretch>
            <a:fillRect/>
          </a:stretch>
        </p:blipFill>
        <p:spPr>
          <a:xfrm>
            <a:off x="-1587500" y="-14908"/>
            <a:ext cx="7119434" cy="6045200"/>
          </a:xfrm>
          <a:prstGeom prst="rect">
            <a:avLst/>
          </a:prstGeom>
        </p:spPr>
      </p:pic>
      <p:sp>
        <p:nvSpPr>
          <p:cNvPr id="19" name="Text Placeholder 6"/>
          <p:cNvSpPr>
            <a:spLocks noGrp="1"/>
          </p:cNvSpPr>
          <p:nvPr>
            <p:ph type="body" sz="quarter" idx="11" hasCustomPrompt="1"/>
          </p:nvPr>
        </p:nvSpPr>
        <p:spPr>
          <a:xfrm>
            <a:off x="749300" y="1905000"/>
            <a:ext cx="3898900" cy="2844800"/>
          </a:xfrm>
          <a:prstGeom prst="rect">
            <a:avLst/>
          </a:prstGeom>
        </p:spPr>
        <p:txBody>
          <a:bodyPr vert="horz"/>
          <a:lstStyle>
            <a:lvl1pPr marL="0" indent="0">
              <a:buNone/>
              <a:defRPr sz="1800">
                <a:solidFill>
                  <a:srgbClr val="22489E"/>
                </a:solidFill>
                <a:latin typeface="DIN-Light"/>
                <a:cs typeface="DIN-Light"/>
              </a:defRPr>
            </a:lvl1pPr>
          </a:lstStyle>
          <a:p>
            <a:pPr lvl="0"/>
            <a:r>
              <a:rPr lang="fr-FR" dirty="0"/>
              <a:t>Lorem ipsum dolor sit amet, consectetuer adipiscing elit. Maecenas porttitor congue massa. Fusce posuere, magna sed pulvinar ultricies, purus lectus malesuada libero, sit amet commodo magna eros quis </a:t>
            </a:r>
            <a:r>
              <a:rPr lang="fr-FR" dirty="0" err="1"/>
              <a:t>urna</a:t>
            </a:r>
            <a:r>
              <a:rPr lang="fr-FR" dirty="0"/>
              <a:t>.</a:t>
            </a:r>
          </a:p>
          <a:p>
            <a:pPr lvl="0"/>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p>
          <a:p>
            <a:pPr lvl="0"/>
            <a:endParaRPr lang="fr-FR" dirty="0"/>
          </a:p>
        </p:txBody>
      </p:sp>
      <p:sp>
        <p:nvSpPr>
          <p:cNvPr id="18" name="Text Placeholder 4"/>
          <p:cNvSpPr>
            <a:spLocks noGrp="1"/>
          </p:cNvSpPr>
          <p:nvPr>
            <p:ph type="body" sz="quarter" idx="10" hasCustomPrompt="1"/>
          </p:nvPr>
        </p:nvSpPr>
        <p:spPr>
          <a:xfrm>
            <a:off x="749300" y="1143000"/>
            <a:ext cx="3898900" cy="533400"/>
          </a:xfrm>
          <a:prstGeom prst="rect">
            <a:avLst/>
          </a:prstGeom>
        </p:spPr>
        <p:txBody>
          <a:bodyPr vert="horz"/>
          <a:lstStyle>
            <a:lvl1pPr marL="0" indent="0">
              <a:buNone/>
              <a:defRPr sz="2000">
                <a:solidFill>
                  <a:srgbClr val="22489E"/>
                </a:solidFill>
                <a:latin typeface="DIN-Light"/>
                <a:cs typeface="DIN-Light"/>
              </a:defRPr>
            </a:lvl1pPr>
          </a:lstStyle>
          <a:p>
            <a:pPr lvl="0"/>
            <a:r>
              <a:rPr lang="nl-BE" dirty="0"/>
              <a:t>SUBTITLE</a:t>
            </a:r>
            <a:endParaRPr lang="en-GB" dirty="0"/>
          </a:p>
        </p:txBody>
      </p:sp>
      <p:sp>
        <p:nvSpPr>
          <p:cNvPr id="22" name="Text Placeholder 3"/>
          <p:cNvSpPr>
            <a:spLocks noGrp="1"/>
          </p:cNvSpPr>
          <p:nvPr>
            <p:ph type="body" sz="quarter" idx="13" hasCustomPrompt="1"/>
          </p:nvPr>
        </p:nvSpPr>
        <p:spPr>
          <a:xfrm>
            <a:off x="749300" y="369888"/>
            <a:ext cx="3898900" cy="658812"/>
          </a:xfrm>
          <a:prstGeom prst="rect">
            <a:avLst/>
          </a:prstGeom>
        </p:spPr>
        <p:txBody>
          <a:bodyPr vert="horz"/>
          <a:lstStyle>
            <a:lvl1pPr marL="0" indent="0">
              <a:buNone/>
              <a:defRPr b="1" baseline="0">
                <a:solidFill>
                  <a:srgbClr val="22489E"/>
                </a:solidFill>
                <a:latin typeface="DIN-RegularAlternate"/>
                <a:cs typeface="DIN-RegularAlternate"/>
              </a:defRPr>
            </a:lvl1pPr>
          </a:lstStyle>
          <a:p>
            <a:pPr lvl="0"/>
            <a:r>
              <a:rPr lang="en-GB" dirty="0"/>
              <a:t>TEXT &amp; IMAGE</a:t>
            </a:r>
          </a:p>
          <a:p>
            <a:pPr lvl="0"/>
            <a:endParaRPr lang="en-GB" dirty="0"/>
          </a:p>
        </p:txBody>
      </p:sp>
      <p:sp>
        <p:nvSpPr>
          <p:cNvPr id="2" name="Rectangle 1">
            <a:extLst>
              <a:ext uri="{FF2B5EF4-FFF2-40B4-BE49-F238E27FC236}">
                <a16:creationId xmlns:a16="http://schemas.microsoft.com/office/drawing/2014/main" id="{2D60E868-64ED-415A-84DB-D564530509AA}"/>
              </a:ext>
            </a:extLst>
          </p:cNvPr>
          <p:cNvSpPr/>
          <p:nvPr userDrawn="1"/>
        </p:nvSpPr>
        <p:spPr>
          <a:xfrm>
            <a:off x="601597" y="5169185"/>
            <a:ext cx="2632566" cy="400110"/>
          </a:xfrm>
          <a:prstGeom prst="rect">
            <a:avLst/>
          </a:prstGeom>
        </p:spPr>
        <p:txBody>
          <a:bodyPr wrap="square">
            <a:spAutoFit/>
          </a:bodyPr>
          <a:lstStyle/>
          <a:p>
            <a:r>
              <a:rPr lang="nl-NL" sz="1000" kern="1200" dirty="0" err="1">
                <a:solidFill>
                  <a:schemeClr val="bg1"/>
                </a:solidFill>
                <a:latin typeface="+mn-lt"/>
                <a:ea typeface="+mn-ea"/>
                <a:cs typeface="+mn-cs"/>
              </a:rPr>
              <a:t>Cofunded</a:t>
            </a:r>
            <a:r>
              <a:rPr lang="nl-NL" sz="1000" kern="1200" dirty="0">
                <a:solidFill>
                  <a:schemeClr val="bg1"/>
                </a:solidFill>
                <a:latin typeface="+mn-lt"/>
                <a:ea typeface="+mn-ea"/>
                <a:cs typeface="+mn-cs"/>
              </a:rPr>
              <a:t> </a:t>
            </a:r>
            <a:r>
              <a:rPr lang="nl-NL" sz="1000" kern="1200" dirty="0" err="1">
                <a:solidFill>
                  <a:schemeClr val="bg1"/>
                </a:solidFill>
                <a:latin typeface="+mn-lt"/>
                <a:ea typeface="+mn-ea"/>
                <a:cs typeface="+mn-cs"/>
              </a:rPr>
              <a:t>by</a:t>
            </a:r>
            <a:r>
              <a:rPr lang="nl-NL" sz="1000" kern="1200" dirty="0">
                <a:solidFill>
                  <a:schemeClr val="bg1"/>
                </a:solidFill>
                <a:latin typeface="+mn-lt"/>
                <a:ea typeface="+mn-ea"/>
                <a:cs typeface="+mn-cs"/>
              </a:rPr>
              <a:t> </a:t>
            </a:r>
            <a:r>
              <a:rPr lang="nl-NL" sz="1000" kern="1200" dirty="0" err="1">
                <a:solidFill>
                  <a:schemeClr val="bg1"/>
                </a:solidFill>
                <a:latin typeface="+mn-lt"/>
                <a:ea typeface="+mn-ea"/>
                <a:cs typeface="+mn-cs"/>
              </a:rPr>
              <a:t>the</a:t>
            </a:r>
            <a:r>
              <a:rPr lang="nl-NL" sz="1000" kern="1200" dirty="0">
                <a:solidFill>
                  <a:schemeClr val="bg1"/>
                </a:solidFill>
                <a:latin typeface="+mn-lt"/>
                <a:ea typeface="+mn-ea"/>
                <a:cs typeface="+mn-cs"/>
              </a:rPr>
              <a:t> Rights, </a:t>
            </a:r>
            <a:r>
              <a:rPr lang="nl-NL" sz="1000" kern="1200" dirty="0" err="1">
                <a:solidFill>
                  <a:schemeClr val="bg1"/>
                </a:solidFill>
                <a:latin typeface="+mn-lt"/>
                <a:ea typeface="+mn-ea"/>
                <a:cs typeface="+mn-cs"/>
              </a:rPr>
              <a:t>Equality</a:t>
            </a:r>
            <a:r>
              <a:rPr lang="nl-NL" sz="1000" kern="1200" dirty="0">
                <a:solidFill>
                  <a:schemeClr val="bg1"/>
                </a:solidFill>
                <a:latin typeface="+mn-lt"/>
                <a:ea typeface="+mn-ea"/>
                <a:cs typeface="+mn-cs"/>
              </a:rPr>
              <a:t> </a:t>
            </a:r>
            <a:r>
              <a:rPr lang="nl-NL" sz="1000" kern="1200" dirty="0" err="1">
                <a:solidFill>
                  <a:schemeClr val="bg1"/>
                </a:solidFill>
                <a:latin typeface="+mn-lt"/>
                <a:ea typeface="+mn-ea"/>
                <a:cs typeface="+mn-cs"/>
              </a:rPr>
              <a:t>and</a:t>
            </a:r>
            <a:r>
              <a:rPr lang="nl-NL" sz="1000" kern="1200" dirty="0">
                <a:solidFill>
                  <a:schemeClr val="bg1"/>
                </a:solidFill>
                <a:latin typeface="+mn-lt"/>
                <a:ea typeface="+mn-ea"/>
                <a:cs typeface="+mn-cs"/>
              </a:rPr>
              <a:t> </a:t>
            </a:r>
            <a:r>
              <a:rPr lang="nl-NL" sz="1000" kern="1200" dirty="0" err="1">
                <a:solidFill>
                  <a:schemeClr val="bg1"/>
                </a:solidFill>
                <a:latin typeface="+mn-lt"/>
                <a:ea typeface="+mn-ea"/>
                <a:cs typeface="+mn-cs"/>
              </a:rPr>
              <a:t>Citizenship</a:t>
            </a:r>
            <a:r>
              <a:rPr lang="nl-NL" sz="1000" kern="1200" dirty="0">
                <a:solidFill>
                  <a:schemeClr val="bg1"/>
                </a:solidFill>
                <a:latin typeface="+mn-lt"/>
                <a:ea typeface="+mn-ea"/>
                <a:cs typeface="+mn-cs"/>
              </a:rPr>
              <a:t> </a:t>
            </a:r>
            <a:r>
              <a:rPr lang="nl-NL" sz="1000" kern="1200" dirty="0" err="1">
                <a:solidFill>
                  <a:schemeClr val="bg1"/>
                </a:solidFill>
                <a:latin typeface="+mn-lt"/>
                <a:ea typeface="+mn-ea"/>
                <a:cs typeface="+mn-cs"/>
              </a:rPr>
              <a:t>Programme</a:t>
            </a:r>
            <a:r>
              <a:rPr lang="nl-NL" sz="1000" kern="1200" dirty="0">
                <a:solidFill>
                  <a:schemeClr val="bg1"/>
                </a:solidFill>
                <a:latin typeface="+mn-lt"/>
                <a:ea typeface="+mn-ea"/>
                <a:cs typeface="+mn-cs"/>
              </a:rPr>
              <a:t> of </a:t>
            </a:r>
            <a:r>
              <a:rPr lang="nl-NL" sz="1000" kern="1200" dirty="0" err="1">
                <a:solidFill>
                  <a:schemeClr val="bg1"/>
                </a:solidFill>
                <a:latin typeface="+mn-lt"/>
                <a:ea typeface="+mn-ea"/>
                <a:cs typeface="+mn-cs"/>
              </a:rPr>
              <a:t>the</a:t>
            </a:r>
            <a:r>
              <a:rPr lang="nl-NL" sz="1000" kern="1200" dirty="0">
                <a:solidFill>
                  <a:schemeClr val="bg1"/>
                </a:solidFill>
                <a:latin typeface="+mn-lt"/>
                <a:ea typeface="+mn-ea"/>
                <a:cs typeface="+mn-cs"/>
              </a:rPr>
              <a:t> European Union</a:t>
            </a:r>
            <a:endParaRPr lang="x-none" sz="1000" kern="1200" dirty="0">
              <a:solidFill>
                <a:schemeClr val="bg1"/>
              </a:solidFill>
              <a:latin typeface="+mn-lt"/>
              <a:ea typeface="+mn-ea"/>
              <a:cs typeface="+mn-cs"/>
            </a:endParaRPr>
          </a:p>
        </p:txBody>
      </p:sp>
      <p:pic>
        <p:nvPicPr>
          <p:cNvPr id="10" name="Picture 9">
            <a:extLst>
              <a:ext uri="{FF2B5EF4-FFF2-40B4-BE49-F238E27FC236}">
                <a16:creationId xmlns:a16="http://schemas.microsoft.com/office/drawing/2014/main" id="{F9939FAC-84BD-4344-9EAB-72B3CB5A538A}"/>
              </a:ext>
            </a:extLst>
          </p:cNvPr>
          <p:cNvPicPr>
            <a:picLocks noChangeAspect="1"/>
          </p:cNvPicPr>
          <p:nvPr userDrawn="1"/>
        </p:nvPicPr>
        <p:blipFill>
          <a:blip r:embed="rId3"/>
          <a:stretch>
            <a:fillRect/>
          </a:stretch>
        </p:blipFill>
        <p:spPr>
          <a:xfrm>
            <a:off x="88706" y="5183231"/>
            <a:ext cx="547519" cy="372017"/>
          </a:xfrm>
          <a:prstGeom prst="rect">
            <a:avLst/>
          </a:prstGeom>
        </p:spPr>
      </p:pic>
    </p:spTree>
    <p:extLst>
      <p:ext uri="{BB962C8B-B14F-4D97-AF65-F5344CB8AC3E}">
        <p14:creationId xmlns:p14="http://schemas.microsoft.com/office/powerpoint/2010/main" val="78274492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3313288" y="1879600"/>
            <a:ext cx="2520001" cy="3130852"/>
          </a:xfrm>
          <a:prstGeom prst="rect">
            <a:avLst/>
          </a:prstGeom>
          <a:solidFill>
            <a:schemeClr val="bg1">
              <a:lumMod val="9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4" name="Picture 13"/>
          <p:cNvPicPr>
            <a:picLocks noChangeAspect="1"/>
          </p:cNvPicPr>
          <p:nvPr userDrawn="1"/>
        </p:nvPicPr>
        <p:blipFill>
          <a:blip r:embed="rId2"/>
          <a:stretch>
            <a:fillRect/>
          </a:stretch>
        </p:blipFill>
        <p:spPr>
          <a:xfrm>
            <a:off x="0" y="5002760"/>
            <a:ext cx="10617200" cy="1312752"/>
          </a:xfrm>
          <a:prstGeom prst="rect">
            <a:avLst/>
          </a:prstGeom>
        </p:spPr>
      </p:pic>
      <p:sp>
        <p:nvSpPr>
          <p:cNvPr id="8" name="Picture Placeholder 12"/>
          <p:cNvSpPr>
            <a:spLocks noGrp="1"/>
          </p:cNvSpPr>
          <p:nvPr>
            <p:ph type="pic" sz="quarter" idx="11" hasCustomPrompt="1"/>
          </p:nvPr>
        </p:nvSpPr>
        <p:spPr>
          <a:xfrm>
            <a:off x="4140200" y="2026877"/>
            <a:ext cx="889000" cy="818285"/>
          </a:xfrm>
          <a:prstGeom prst="rect">
            <a:avLst/>
          </a:prstGeom>
        </p:spPr>
        <p:txBody>
          <a:bodyPr vert="horz"/>
          <a:lstStyle>
            <a:lvl1pPr marL="0" indent="0">
              <a:buNone/>
              <a:defRPr sz="1800"/>
            </a:lvl1pPr>
          </a:lstStyle>
          <a:p>
            <a:r>
              <a:rPr lang="en-GB" dirty="0"/>
              <a:t>icon</a:t>
            </a:r>
          </a:p>
        </p:txBody>
      </p:sp>
      <p:sp>
        <p:nvSpPr>
          <p:cNvPr id="9" name="Picture Placeholder 12"/>
          <p:cNvSpPr>
            <a:spLocks noGrp="1"/>
          </p:cNvSpPr>
          <p:nvPr>
            <p:ph type="pic" sz="quarter" idx="12" hasCustomPrompt="1"/>
          </p:nvPr>
        </p:nvSpPr>
        <p:spPr>
          <a:xfrm>
            <a:off x="1485900" y="2026877"/>
            <a:ext cx="889000" cy="818285"/>
          </a:xfrm>
          <a:prstGeom prst="rect">
            <a:avLst/>
          </a:prstGeom>
        </p:spPr>
        <p:txBody>
          <a:bodyPr vert="horz"/>
          <a:lstStyle>
            <a:lvl1pPr marL="0" indent="0">
              <a:buNone/>
              <a:defRPr sz="1800"/>
            </a:lvl1pPr>
          </a:lstStyle>
          <a:p>
            <a:r>
              <a:rPr lang="en-GB" dirty="0"/>
              <a:t>icon</a:t>
            </a:r>
          </a:p>
        </p:txBody>
      </p:sp>
      <p:sp>
        <p:nvSpPr>
          <p:cNvPr id="10" name="Picture Placeholder 12"/>
          <p:cNvSpPr>
            <a:spLocks noGrp="1"/>
          </p:cNvSpPr>
          <p:nvPr>
            <p:ph type="pic" sz="quarter" idx="13" hasCustomPrompt="1"/>
          </p:nvPr>
        </p:nvSpPr>
        <p:spPr>
          <a:xfrm>
            <a:off x="6731000" y="2026877"/>
            <a:ext cx="889000" cy="818285"/>
          </a:xfrm>
          <a:prstGeom prst="rect">
            <a:avLst/>
          </a:prstGeom>
        </p:spPr>
        <p:txBody>
          <a:bodyPr vert="horz"/>
          <a:lstStyle>
            <a:lvl1pPr marL="0" indent="0">
              <a:buNone/>
              <a:defRPr sz="1800"/>
            </a:lvl1pPr>
          </a:lstStyle>
          <a:p>
            <a:r>
              <a:rPr lang="en-GB" dirty="0"/>
              <a:t>icon</a:t>
            </a:r>
          </a:p>
        </p:txBody>
      </p:sp>
      <p:sp>
        <p:nvSpPr>
          <p:cNvPr id="11" name="Text Placeholder 10"/>
          <p:cNvSpPr>
            <a:spLocks noGrp="1"/>
          </p:cNvSpPr>
          <p:nvPr>
            <p:ph type="body" sz="quarter" idx="15" hasCustomPrompt="1"/>
          </p:nvPr>
        </p:nvSpPr>
        <p:spPr>
          <a:xfrm>
            <a:off x="736600" y="3341920"/>
            <a:ext cx="2455863" cy="1619028"/>
          </a:xfrm>
          <a:prstGeom prst="rect">
            <a:avLst/>
          </a:prstGeom>
        </p:spPr>
        <p:txBody>
          <a:bodyPr vert="horz"/>
          <a:lstStyle>
            <a:lvl1pPr marL="0" indent="0">
              <a:buNone/>
              <a:defRPr sz="3200">
                <a:latin typeface="DIN-Light"/>
                <a:cs typeface="DIN-Light"/>
              </a:defRPr>
            </a:lvl1pPr>
          </a:lstStyle>
          <a:p>
            <a:pPr algn="ctr"/>
            <a:r>
              <a:rPr lang="fr-FR" sz="1600" b="1" dirty="0" err="1"/>
              <a:t>Lorem</a:t>
            </a:r>
            <a:r>
              <a:rPr lang="fr-FR" sz="1600" b="1" dirty="0"/>
              <a:t> </a:t>
            </a:r>
            <a:r>
              <a:rPr lang="fr-FR" sz="1600" b="1" dirty="0" err="1"/>
              <a:t>Ipsum</a:t>
            </a:r>
            <a:endParaRPr lang="fr-FR" sz="1600" b="1" dirty="0"/>
          </a:p>
          <a:p>
            <a:pPr algn="ctr"/>
            <a:r>
              <a:rPr lang="en-US" sz="1600" dirty="0"/>
              <a:t>It is a long established fact that a reader will be distracted by the readable.</a:t>
            </a:r>
            <a:endParaRPr lang="fr-FR" sz="1600" dirty="0"/>
          </a:p>
          <a:p>
            <a:pPr lvl="0"/>
            <a:endParaRPr lang="en-GB" dirty="0"/>
          </a:p>
        </p:txBody>
      </p:sp>
      <p:sp>
        <p:nvSpPr>
          <p:cNvPr id="12" name="Text Placeholder 10"/>
          <p:cNvSpPr>
            <a:spLocks noGrp="1"/>
          </p:cNvSpPr>
          <p:nvPr>
            <p:ph type="body" sz="quarter" idx="17" hasCustomPrompt="1"/>
          </p:nvPr>
        </p:nvSpPr>
        <p:spPr>
          <a:xfrm>
            <a:off x="5980926" y="3341920"/>
            <a:ext cx="2455863" cy="1619028"/>
          </a:xfrm>
          <a:prstGeom prst="rect">
            <a:avLst/>
          </a:prstGeom>
        </p:spPr>
        <p:txBody>
          <a:bodyPr vert="horz"/>
          <a:lstStyle>
            <a:lvl1pPr marL="0" indent="0">
              <a:buNone/>
              <a:defRPr sz="3200">
                <a:latin typeface="DIN-Light"/>
                <a:cs typeface="DIN-Light"/>
              </a:defRPr>
            </a:lvl1pPr>
          </a:lstStyle>
          <a:p>
            <a:pPr algn="ctr"/>
            <a:r>
              <a:rPr lang="fr-FR" sz="1600" b="1" dirty="0" err="1"/>
              <a:t>Lorem</a:t>
            </a:r>
            <a:r>
              <a:rPr lang="fr-FR" sz="1600" b="1" dirty="0"/>
              <a:t> </a:t>
            </a:r>
            <a:r>
              <a:rPr lang="fr-FR" sz="1600" b="1" dirty="0" err="1"/>
              <a:t>Ipsum</a:t>
            </a:r>
            <a:endParaRPr lang="fr-FR" sz="1600" b="1" dirty="0"/>
          </a:p>
          <a:p>
            <a:pPr algn="ctr"/>
            <a:r>
              <a:rPr lang="en-US" sz="1600" dirty="0"/>
              <a:t>It is a long established fact that a reader will be distracted by the readable.</a:t>
            </a:r>
            <a:endParaRPr lang="fr-FR" sz="1600" dirty="0"/>
          </a:p>
          <a:p>
            <a:pPr lvl="0"/>
            <a:endParaRPr lang="en-GB" dirty="0"/>
          </a:p>
        </p:txBody>
      </p:sp>
      <p:sp>
        <p:nvSpPr>
          <p:cNvPr id="13" name="Text Placeholder 10"/>
          <p:cNvSpPr>
            <a:spLocks noGrp="1"/>
          </p:cNvSpPr>
          <p:nvPr>
            <p:ph type="body" sz="quarter" idx="18" hasCustomPrompt="1"/>
          </p:nvPr>
        </p:nvSpPr>
        <p:spPr>
          <a:xfrm>
            <a:off x="3340324" y="3341920"/>
            <a:ext cx="2455863" cy="1619028"/>
          </a:xfrm>
          <a:prstGeom prst="rect">
            <a:avLst/>
          </a:prstGeom>
        </p:spPr>
        <p:txBody>
          <a:bodyPr vert="horz"/>
          <a:lstStyle>
            <a:lvl1pPr marL="0" indent="0">
              <a:buNone/>
              <a:defRPr sz="3200">
                <a:latin typeface="DIN-Light"/>
                <a:cs typeface="DIN-Light"/>
              </a:defRPr>
            </a:lvl1pPr>
          </a:lstStyle>
          <a:p>
            <a:pPr algn="ctr"/>
            <a:r>
              <a:rPr lang="fr-FR" sz="1600" b="1" dirty="0" err="1"/>
              <a:t>Lorem</a:t>
            </a:r>
            <a:r>
              <a:rPr lang="fr-FR" sz="1600" b="1" dirty="0"/>
              <a:t> </a:t>
            </a:r>
            <a:r>
              <a:rPr lang="fr-FR" sz="1600" b="1" dirty="0" err="1"/>
              <a:t>Ipsum</a:t>
            </a:r>
            <a:endParaRPr lang="fr-FR" sz="1600" b="1" dirty="0"/>
          </a:p>
          <a:p>
            <a:pPr algn="ctr"/>
            <a:r>
              <a:rPr lang="en-US" sz="1600" dirty="0"/>
              <a:t>It is a long established fact that a reader will be distracted by the readable.</a:t>
            </a:r>
            <a:endParaRPr lang="fr-FR" sz="1600" dirty="0"/>
          </a:p>
          <a:p>
            <a:pPr lvl="0"/>
            <a:endParaRPr lang="en-GB" dirty="0"/>
          </a:p>
        </p:txBody>
      </p:sp>
      <p:sp>
        <p:nvSpPr>
          <p:cNvPr id="15" name="Text Placeholder 3"/>
          <p:cNvSpPr>
            <a:spLocks noGrp="1"/>
          </p:cNvSpPr>
          <p:nvPr>
            <p:ph type="body" sz="quarter" idx="19" hasCustomPrompt="1"/>
          </p:nvPr>
        </p:nvSpPr>
        <p:spPr>
          <a:xfrm>
            <a:off x="749300" y="369888"/>
            <a:ext cx="3898900" cy="658812"/>
          </a:xfrm>
          <a:prstGeom prst="rect">
            <a:avLst/>
          </a:prstGeom>
        </p:spPr>
        <p:txBody>
          <a:bodyPr vert="horz"/>
          <a:lstStyle>
            <a:lvl1pPr marL="0" indent="0">
              <a:buNone/>
              <a:defRPr b="1" baseline="0">
                <a:solidFill>
                  <a:srgbClr val="22489E"/>
                </a:solidFill>
                <a:latin typeface="DIN-RegularAlternate"/>
                <a:cs typeface="DIN-RegularAlternate"/>
              </a:defRPr>
            </a:lvl1pPr>
          </a:lstStyle>
          <a:p>
            <a:pPr lvl="0"/>
            <a:r>
              <a:rPr lang="en-GB" dirty="0"/>
              <a:t>ICONS</a:t>
            </a:r>
          </a:p>
        </p:txBody>
      </p:sp>
      <p:sp>
        <p:nvSpPr>
          <p:cNvPr id="7" name="Espace réservé du numéro de diapositive 3"/>
          <p:cNvSpPr>
            <a:spLocks noGrp="1"/>
          </p:cNvSpPr>
          <p:nvPr>
            <p:ph type="sldNum" sz="quarter" idx="4"/>
          </p:nvPr>
        </p:nvSpPr>
        <p:spPr>
          <a:xfrm>
            <a:off x="6705600" y="5213652"/>
            <a:ext cx="2133600" cy="445484"/>
          </a:xfrm>
          <a:prstGeom prst="rect">
            <a:avLst/>
          </a:prstGeom>
        </p:spPr>
        <p:txBody>
          <a:bodyPr/>
          <a:lstStyle>
            <a:lvl1pPr algn="r">
              <a:defRPr>
                <a:solidFill>
                  <a:srgbClr val="002B5C"/>
                </a:solidFill>
              </a:defRPr>
            </a:lvl1pPr>
          </a:lstStyle>
          <a:p>
            <a:fld id="{1C0CC0F3-E61D-6543-9B4D-7D7FDFFE389F}" type="slidenum">
              <a:rPr lang="fr-FR" smtClean="0"/>
              <a:pPr/>
              <a:t>‹#›</a:t>
            </a:fld>
            <a:endParaRPr lang="fr-FR" dirty="0"/>
          </a:p>
        </p:txBody>
      </p:sp>
      <p:sp>
        <p:nvSpPr>
          <p:cNvPr id="2" name="Rectangle 1">
            <a:extLst>
              <a:ext uri="{FF2B5EF4-FFF2-40B4-BE49-F238E27FC236}">
                <a16:creationId xmlns:a16="http://schemas.microsoft.com/office/drawing/2014/main" id="{4B85123F-3F7C-4CDF-AC9D-AB33F0B1D8DF}"/>
              </a:ext>
            </a:extLst>
          </p:cNvPr>
          <p:cNvSpPr/>
          <p:nvPr userDrawn="1"/>
        </p:nvSpPr>
        <p:spPr>
          <a:xfrm>
            <a:off x="698654" y="5213652"/>
            <a:ext cx="2653371" cy="400110"/>
          </a:xfrm>
          <a:prstGeom prst="rect">
            <a:avLst/>
          </a:prstGeom>
        </p:spPr>
        <p:txBody>
          <a:bodyPr wrap="square">
            <a:spAutoFit/>
          </a:bodyPr>
          <a:lstStyle/>
          <a:p>
            <a:r>
              <a:rPr lang="nl-NL" sz="1000" dirty="0" err="1"/>
              <a:t>Cofunded</a:t>
            </a:r>
            <a:r>
              <a:rPr lang="nl-NL" sz="1000" dirty="0"/>
              <a:t> </a:t>
            </a:r>
            <a:r>
              <a:rPr lang="nl-NL" sz="1000" dirty="0" err="1"/>
              <a:t>by</a:t>
            </a:r>
            <a:r>
              <a:rPr lang="nl-NL" sz="1000" dirty="0"/>
              <a:t> </a:t>
            </a:r>
            <a:r>
              <a:rPr lang="nl-NL" sz="1000" dirty="0" err="1"/>
              <a:t>the</a:t>
            </a:r>
            <a:r>
              <a:rPr lang="nl-NL" sz="1000" dirty="0"/>
              <a:t> Rights, </a:t>
            </a:r>
            <a:r>
              <a:rPr lang="nl-NL" sz="1000" dirty="0" err="1"/>
              <a:t>Equality</a:t>
            </a:r>
            <a:r>
              <a:rPr lang="nl-NL" sz="1000" dirty="0"/>
              <a:t> </a:t>
            </a:r>
            <a:r>
              <a:rPr lang="nl-NL" sz="1000" dirty="0" err="1"/>
              <a:t>and</a:t>
            </a:r>
            <a:r>
              <a:rPr lang="nl-NL" sz="1000" dirty="0"/>
              <a:t> </a:t>
            </a:r>
            <a:r>
              <a:rPr lang="nl-NL" sz="1000" dirty="0" err="1"/>
              <a:t>Citizenship</a:t>
            </a:r>
            <a:r>
              <a:rPr lang="nl-NL" sz="1000" dirty="0"/>
              <a:t> </a:t>
            </a:r>
            <a:r>
              <a:rPr lang="nl-NL" sz="1000" dirty="0" err="1"/>
              <a:t>Programme</a:t>
            </a:r>
            <a:r>
              <a:rPr lang="nl-NL" sz="1000" dirty="0"/>
              <a:t> of </a:t>
            </a:r>
            <a:r>
              <a:rPr lang="nl-NL" sz="1000" dirty="0" err="1"/>
              <a:t>the</a:t>
            </a:r>
            <a:r>
              <a:rPr lang="nl-NL" sz="1000" dirty="0"/>
              <a:t> European Union</a:t>
            </a:r>
            <a:endParaRPr lang="x-none" sz="1000" dirty="0"/>
          </a:p>
        </p:txBody>
      </p:sp>
      <p:pic>
        <p:nvPicPr>
          <p:cNvPr id="16" name="Picture 15">
            <a:extLst>
              <a:ext uri="{FF2B5EF4-FFF2-40B4-BE49-F238E27FC236}">
                <a16:creationId xmlns:a16="http://schemas.microsoft.com/office/drawing/2014/main" id="{AE4FA2E4-F21E-4CC9-8027-56A5222F8C63}"/>
              </a:ext>
            </a:extLst>
          </p:cNvPr>
          <p:cNvPicPr>
            <a:picLocks noChangeAspect="1"/>
          </p:cNvPicPr>
          <p:nvPr userDrawn="1"/>
        </p:nvPicPr>
        <p:blipFill>
          <a:blip r:embed="rId3"/>
          <a:stretch>
            <a:fillRect/>
          </a:stretch>
        </p:blipFill>
        <p:spPr>
          <a:xfrm>
            <a:off x="201781" y="5233638"/>
            <a:ext cx="547519" cy="372017"/>
          </a:xfrm>
          <a:prstGeom prst="rect">
            <a:avLst/>
          </a:prstGeom>
        </p:spPr>
      </p:pic>
    </p:spTree>
    <p:extLst>
      <p:ext uri="{BB962C8B-B14F-4D97-AF65-F5344CB8AC3E}">
        <p14:creationId xmlns:p14="http://schemas.microsoft.com/office/powerpoint/2010/main" val="140477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5010452"/>
            <a:ext cx="10617200" cy="1312752"/>
          </a:xfrm>
          <a:prstGeom prst="rect">
            <a:avLst/>
          </a:prstGeom>
        </p:spPr>
      </p:pic>
      <p:sp>
        <p:nvSpPr>
          <p:cNvPr id="15" name="Rectangle 14"/>
          <p:cNvSpPr/>
          <p:nvPr userDrawn="1"/>
        </p:nvSpPr>
        <p:spPr>
          <a:xfrm>
            <a:off x="660400" y="2032000"/>
            <a:ext cx="4025900" cy="20749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ZoneTexte 19"/>
          <p:cNvSpPr txBox="1"/>
          <p:nvPr userDrawn="1"/>
        </p:nvSpPr>
        <p:spPr>
          <a:xfrm>
            <a:off x="5606808" y="2342170"/>
            <a:ext cx="2903981" cy="1477328"/>
          </a:xfrm>
          <a:prstGeom prst="rect">
            <a:avLst/>
          </a:prstGeom>
          <a:noFill/>
        </p:spPr>
        <p:txBody>
          <a:bodyPr wrap="square" rtlCol="0">
            <a:spAutoFit/>
          </a:bodyPr>
          <a:lstStyle/>
          <a:p>
            <a:r>
              <a:rPr lang="en-US" i="1" cap="all" dirty="0">
                <a:solidFill>
                  <a:schemeClr val="tx1"/>
                </a:solidFill>
                <a:latin typeface="DIN-Light"/>
                <a:cs typeface="DIN-Light"/>
              </a:rPr>
              <a:t>It has roots in a piece of classical Latin literature </a:t>
            </a:r>
            <a:r>
              <a:rPr lang="en-US" b="1" i="1" cap="all" dirty="0">
                <a:solidFill>
                  <a:schemeClr val="tx1"/>
                </a:solidFill>
                <a:latin typeface="DIN-Light"/>
                <a:cs typeface="DIN-Light"/>
              </a:rPr>
              <a:t>from 45 BC, </a:t>
            </a:r>
            <a:r>
              <a:rPr lang="en-US" i="1" cap="all" dirty="0">
                <a:solidFill>
                  <a:schemeClr val="tx1"/>
                </a:solidFill>
                <a:latin typeface="DIN-Light"/>
                <a:cs typeface="DIN-Light"/>
              </a:rPr>
              <a:t>making it over </a:t>
            </a:r>
            <a:r>
              <a:rPr lang="en-US" b="1" i="1" cap="all" dirty="0">
                <a:solidFill>
                  <a:schemeClr val="tx1"/>
                </a:solidFill>
                <a:latin typeface="DIN-Light"/>
                <a:cs typeface="DIN-Light"/>
              </a:rPr>
              <a:t>2000 years old. </a:t>
            </a:r>
            <a:endParaRPr lang="fr-FR" b="1" i="1" cap="all" dirty="0">
              <a:solidFill>
                <a:schemeClr val="tx1"/>
              </a:solidFill>
              <a:latin typeface="DIN-Light"/>
              <a:cs typeface="DIN-Light"/>
            </a:endParaRPr>
          </a:p>
        </p:txBody>
      </p:sp>
      <p:sp>
        <p:nvSpPr>
          <p:cNvPr id="7" name="Espace réservé du numéro de diapositive 3"/>
          <p:cNvSpPr>
            <a:spLocks noGrp="1"/>
          </p:cNvSpPr>
          <p:nvPr>
            <p:ph type="sldNum" sz="quarter" idx="4"/>
          </p:nvPr>
        </p:nvSpPr>
        <p:spPr>
          <a:xfrm>
            <a:off x="6705600" y="5213652"/>
            <a:ext cx="2133600" cy="445484"/>
          </a:xfrm>
          <a:prstGeom prst="rect">
            <a:avLst/>
          </a:prstGeom>
        </p:spPr>
        <p:txBody>
          <a:bodyPr/>
          <a:lstStyle>
            <a:lvl1pPr algn="r">
              <a:defRPr>
                <a:solidFill>
                  <a:srgbClr val="002B5C"/>
                </a:solidFill>
              </a:defRPr>
            </a:lvl1pPr>
          </a:lstStyle>
          <a:p>
            <a:fld id="{1C0CC0F3-E61D-6543-9B4D-7D7FDFFE389F}" type="slidenum">
              <a:rPr lang="fr-FR" smtClean="0"/>
              <a:pPr/>
              <a:t>‹#›</a:t>
            </a:fld>
            <a:endParaRPr lang="fr-FR" dirty="0"/>
          </a:p>
        </p:txBody>
      </p:sp>
      <p:sp>
        <p:nvSpPr>
          <p:cNvPr id="8" name="Rectangle 7"/>
          <p:cNvSpPr/>
          <p:nvPr userDrawn="1"/>
        </p:nvSpPr>
        <p:spPr>
          <a:xfrm>
            <a:off x="5503594" y="2052538"/>
            <a:ext cx="3071378" cy="47824"/>
          </a:xfrm>
          <a:prstGeom prst="rect">
            <a:avLst/>
          </a:prstGeom>
          <a:solidFill>
            <a:schemeClr val="tx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2"/>
              </a:solidFill>
            </a:endParaRPr>
          </a:p>
        </p:txBody>
      </p:sp>
      <p:sp>
        <p:nvSpPr>
          <p:cNvPr id="9" name="Rectangle 8"/>
          <p:cNvSpPr/>
          <p:nvPr userDrawn="1"/>
        </p:nvSpPr>
        <p:spPr>
          <a:xfrm>
            <a:off x="5503594" y="4059138"/>
            <a:ext cx="3071378" cy="47824"/>
          </a:xfrm>
          <a:prstGeom prst="rect">
            <a:avLst/>
          </a:prstGeom>
          <a:solidFill>
            <a:schemeClr val="tx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2"/>
              </a:solidFill>
            </a:endParaRPr>
          </a:p>
        </p:txBody>
      </p:sp>
      <p:sp>
        <p:nvSpPr>
          <p:cNvPr id="11" name="Text Placeholder 4"/>
          <p:cNvSpPr>
            <a:spLocks noGrp="1"/>
          </p:cNvSpPr>
          <p:nvPr>
            <p:ph type="body" sz="quarter" idx="10" hasCustomPrompt="1"/>
          </p:nvPr>
        </p:nvSpPr>
        <p:spPr>
          <a:xfrm>
            <a:off x="749300" y="1143000"/>
            <a:ext cx="4318000" cy="533400"/>
          </a:xfrm>
          <a:prstGeom prst="rect">
            <a:avLst/>
          </a:prstGeom>
        </p:spPr>
        <p:txBody>
          <a:bodyPr vert="horz"/>
          <a:lstStyle>
            <a:lvl1pPr marL="0" indent="0">
              <a:buNone/>
              <a:defRPr sz="2000">
                <a:solidFill>
                  <a:schemeClr val="tx1"/>
                </a:solidFill>
                <a:latin typeface="DIN-Light"/>
                <a:cs typeface="DIN-Light"/>
              </a:defRPr>
            </a:lvl1pPr>
          </a:lstStyle>
          <a:p>
            <a:pPr lvl="0"/>
            <a:r>
              <a:rPr lang="nl-BE" dirty="0"/>
              <a:t>SUBTITLE</a:t>
            </a:r>
            <a:endParaRPr lang="en-GB" dirty="0"/>
          </a:p>
        </p:txBody>
      </p:sp>
      <p:sp>
        <p:nvSpPr>
          <p:cNvPr id="12" name="Text Placeholder 3"/>
          <p:cNvSpPr>
            <a:spLocks noGrp="1"/>
          </p:cNvSpPr>
          <p:nvPr>
            <p:ph type="body" sz="quarter" idx="12" hasCustomPrompt="1"/>
          </p:nvPr>
        </p:nvSpPr>
        <p:spPr>
          <a:xfrm>
            <a:off x="749300" y="369888"/>
            <a:ext cx="6070600" cy="658812"/>
          </a:xfrm>
          <a:prstGeom prst="rect">
            <a:avLst/>
          </a:prstGeom>
        </p:spPr>
        <p:txBody>
          <a:bodyPr vert="horz"/>
          <a:lstStyle>
            <a:lvl1pPr marL="0" indent="0">
              <a:buNone/>
              <a:defRPr b="1" baseline="0">
                <a:solidFill>
                  <a:schemeClr val="tx1"/>
                </a:solidFill>
                <a:latin typeface="DIN-RegularAlternate"/>
                <a:cs typeface="DIN-RegularAlternate"/>
              </a:defRPr>
            </a:lvl1pPr>
          </a:lstStyle>
          <a:p>
            <a:pPr lvl="0"/>
            <a:r>
              <a:rPr lang="en-GB" dirty="0"/>
              <a:t>TEXT &amp; FACTS</a:t>
            </a:r>
          </a:p>
        </p:txBody>
      </p:sp>
      <p:sp>
        <p:nvSpPr>
          <p:cNvPr id="13" name="Text Placeholder 6"/>
          <p:cNvSpPr>
            <a:spLocks noGrp="1"/>
          </p:cNvSpPr>
          <p:nvPr>
            <p:ph type="body" sz="quarter" idx="11" hasCustomPrompt="1"/>
          </p:nvPr>
        </p:nvSpPr>
        <p:spPr>
          <a:xfrm>
            <a:off x="749300" y="2032000"/>
            <a:ext cx="3937000" cy="2743200"/>
          </a:xfrm>
          <a:prstGeom prst="rect">
            <a:avLst/>
          </a:prstGeom>
        </p:spPr>
        <p:txBody>
          <a:bodyPr vert="horz"/>
          <a:lstStyle>
            <a:lvl1pPr marL="0" indent="0">
              <a:buNone/>
              <a:defRPr sz="1800">
                <a:latin typeface="DIN-Light"/>
                <a:cs typeface="DIN-Light"/>
              </a:defRPr>
            </a:lvl1pPr>
          </a:lstStyle>
          <a:p>
            <a:pPr lvl="0"/>
            <a:r>
              <a:rPr lang="fr-FR" dirty="0"/>
              <a:t>Lorem ipsum dolor sit amet, consectetuer adipiscing elit. Maecenas porttitor congue massa. Fusce posuere, magna sed pulvinar ultricies, purus lectus malesuada libero, sit amet commodo magna eros quis urna.</a:t>
            </a:r>
          </a:p>
          <a:p>
            <a:pPr lvl="0"/>
            <a:endParaRPr lang="fr-FR" dirty="0"/>
          </a:p>
          <a:p>
            <a:pPr lvl="0"/>
            <a:endParaRPr lang="fr-FR" dirty="0"/>
          </a:p>
          <a:p>
            <a:pPr lvl="0"/>
            <a:endParaRPr lang="en-GB" dirty="0"/>
          </a:p>
        </p:txBody>
      </p:sp>
      <p:sp>
        <p:nvSpPr>
          <p:cNvPr id="2" name="Rectangle 1">
            <a:extLst>
              <a:ext uri="{FF2B5EF4-FFF2-40B4-BE49-F238E27FC236}">
                <a16:creationId xmlns:a16="http://schemas.microsoft.com/office/drawing/2014/main" id="{8B1BCE43-D74B-476F-9FBD-D211A5BB23BB}"/>
              </a:ext>
            </a:extLst>
          </p:cNvPr>
          <p:cNvSpPr/>
          <p:nvPr userDrawn="1"/>
        </p:nvSpPr>
        <p:spPr>
          <a:xfrm>
            <a:off x="660400" y="5213652"/>
            <a:ext cx="2679080" cy="400110"/>
          </a:xfrm>
          <a:prstGeom prst="rect">
            <a:avLst/>
          </a:prstGeom>
        </p:spPr>
        <p:txBody>
          <a:bodyPr wrap="square">
            <a:spAutoFit/>
          </a:bodyPr>
          <a:lstStyle/>
          <a:p>
            <a:r>
              <a:rPr lang="nl-NL" sz="1000" dirty="0" err="1"/>
              <a:t>Cofunded</a:t>
            </a:r>
            <a:r>
              <a:rPr lang="nl-NL" sz="1000" dirty="0"/>
              <a:t> </a:t>
            </a:r>
            <a:r>
              <a:rPr lang="nl-NL" sz="1000" dirty="0" err="1"/>
              <a:t>by</a:t>
            </a:r>
            <a:r>
              <a:rPr lang="nl-NL" sz="1000" dirty="0"/>
              <a:t> </a:t>
            </a:r>
            <a:r>
              <a:rPr lang="nl-NL" sz="1000" dirty="0" err="1"/>
              <a:t>the</a:t>
            </a:r>
            <a:r>
              <a:rPr lang="nl-NL" sz="1000" dirty="0"/>
              <a:t> Rights, </a:t>
            </a:r>
            <a:r>
              <a:rPr lang="nl-NL" sz="1000" dirty="0" err="1"/>
              <a:t>Equality</a:t>
            </a:r>
            <a:r>
              <a:rPr lang="nl-NL" sz="1000" dirty="0"/>
              <a:t> </a:t>
            </a:r>
            <a:r>
              <a:rPr lang="nl-NL" sz="1000" dirty="0" err="1"/>
              <a:t>and</a:t>
            </a:r>
            <a:r>
              <a:rPr lang="nl-NL" sz="1000" dirty="0"/>
              <a:t> </a:t>
            </a:r>
            <a:r>
              <a:rPr lang="nl-NL" sz="1000" dirty="0" err="1"/>
              <a:t>Citizenship</a:t>
            </a:r>
            <a:r>
              <a:rPr lang="nl-NL" sz="1000" dirty="0"/>
              <a:t> </a:t>
            </a:r>
            <a:r>
              <a:rPr lang="nl-NL" sz="1000" dirty="0" err="1"/>
              <a:t>Programme</a:t>
            </a:r>
            <a:r>
              <a:rPr lang="nl-NL" sz="1000" dirty="0"/>
              <a:t> of </a:t>
            </a:r>
            <a:r>
              <a:rPr lang="nl-NL" sz="1000" dirty="0" err="1"/>
              <a:t>the</a:t>
            </a:r>
            <a:r>
              <a:rPr lang="nl-NL" sz="1000" dirty="0"/>
              <a:t> European Union</a:t>
            </a:r>
            <a:endParaRPr lang="x-none" sz="1000" dirty="0"/>
          </a:p>
        </p:txBody>
      </p:sp>
      <p:pic>
        <p:nvPicPr>
          <p:cNvPr id="16" name="Picture 15">
            <a:extLst>
              <a:ext uri="{FF2B5EF4-FFF2-40B4-BE49-F238E27FC236}">
                <a16:creationId xmlns:a16="http://schemas.microsoft.com/office/drawing/2014/main" id="{644D1331-9E85-4EC3-8030-FA7AC73C0F9C}"/>
              </a:ext>
            </a:extLst>
          </p:cNvPr>
          <p:cNvPicPr>
            <a:picLocks noChangeAspect="1"/>
          </p:cNvPicPr>
          <p:nvPr userDrawn="1"/>
        </p:nvPicPr>
        <p:blipFill>
          <a:blip r:embed="rId3"/>
          <a:stretch>
            <a:fillRect/>
          </a:stretch>
        </p:blipFill>
        <p:spPr>
          <a:xfrm>
            <a:off x="112881" y="5227698"/>
            <a:ext cx="547519" cy="372017"/>
          </a:xfrm>
          <a:prstGeom prst="rect">
            <a:avLst/>
          </a:prstGeom>
        </p:spPr>
      </p:pic>
    </p:spTree>
    <p:extLst>
      <p:ext uri="{BB962C8B-B14F-4D97-AF65-F5344CB8AC3E}">
        <p14:creationId xmlns:p14="http://schemas.microsoft.com/office/powerpoint/2010/main" val="147589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Text Placeholder 10"/>
          <p:cNvSpPr>
            <a:spLocks noGrp="1"/>
          </p:cNvSpPr>
          <p:nvPr>
            <p:ph type="body" sz="quarter" idx="15" hasCustomPrompt="1"/>
          </p:nvPr>
        </p:nvSpPr>
        <p:spPr>
          <a:xfrm>
            <a:off x="1054100" y="1854200"/>
            <a:ext cx="5549900" cy="22225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600" b="0" i="1">
                <a:solidFill>
                  <a:schemeClr val="tx1"/>
                </a:solidFill>
                <a:latin typeface="DIN-Light"/>
                <a:cs typeface="DIN-Light"/>
              </a:defRPr>
            </a:lvl1pPr>
          </a:lstStyle>
          <a:p>
            <a:pPr lvl="0"/>
            <a:r>
              <a:rPr lang="fr-FR" dirty="0"/>
              <a:t>"</a:t>
            </a:r>
            <a:r>
              <a:rPr lang="fr-FR" dirty="0" err="1"/>
              <a:t>Neque</a:t>
            </a:r>
            <a:r>
              <a:rPr lang="fr-FR" dirty="0"/>
              <a:t> </a:t>
            </a:r>
            <a:r>
              <a:rPr lang="fr-FR" dirty="0" err="1"/>
              <a:t>porro</a:t>
            </a:r>
            <a:r>
              <a:rPr lang="fr-FR" dirty="0"/>
              <a:t> </a:t>
            </a:r>
            <a:r>
              <a:rPr lang="fr-FR" dirty="0" err="1"/>
              <a:t>quisquam</a:t>
            </a:r>
            <a:r>
              <a:rPr lang="fr-FR" dirty="0"/>
              <a:t> est qui </a:t>
            </a:r>
            <a:r>
              <a:rPr lang="fr-FR" dirty="0" err="1"/>
              <a:t>dolorem</a:t>
            </a:r>
            <a:r>
              <a:rPr lang="fr-FR" dirty="0"/>
              <a:t> </a:t>
            </a:r>
            <a:r>
              <a:rPr lang="fr-FR" dirty="0" err="1"/>
              <a:t>ipsum</a:t>
            </a:r>
            <a:r>
              <a:rPr lang="fr-FR" dirty="0"/>
              <a:t> quia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a:t>
            </a:r>
            <a:r>
              <a:rPr lang="fr-FR" dirty="0"/>
              <a:t> </a:t>
            </a:r>
            <a:r>
              <a:rPr lang="fr-FR" dirty="0" err="1"/>
              <a:t>velit</a:t>
            </a:r>
            <a:r>
              <a:rPr lang="fr-FR" dirty="0"/>
              <a:t>..."</a:t>
            </a:r>
          </a:p>
          <a:p>
            <a:pPr lvl="0"/>
            <a:endParaRPr lang="en-GB" dirty="0"/>
          </a:p>
        </p:txBody>
      </p:sp>
      <p:pic>
        <p:nvPicPr>
          <p:cNvPr id="5" name="Picture 4" descr="equinet_fl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0252" y="853574"/>
            <a:ext cx="5611348" cy="4213726"/>
          </a:xfrm>
          <a:prstGeom prst="rect">
            <a:avLst/>
          </a:prstGeom>
        </p:spPr>
      </p:pic>
      <p:sp>
        <p:nvSpPr>
          <p:cNvPr id="2" name="Rectangle 1">
            <a:extLst>
              <a:ext uri="{FF2B5EF4-FFF2-40B4-BE49-F238E27FC236}">
                <a16:creationId xmlns:a16="http://schemas.microsoft.com/office/drawing/2014/main" id="{18D81099-2C87-429A-8EBE-7D56773D92D6}"/>
              </a:ext>
            </a:extLst>
          </p:cNvPr>
          <p:cNvSpPr/>
          <p:nvPr userDrawn="1"/>
        </p:nvSpPr>
        <p:spPr>
          <a:xfrm>
            <a:off x="706478" y="5143937"/>
            <a:ext cx="2701636" cy="400110"/>
          </a:xfrm>
          <a:prstGeom prst="rect">
            <a:avLst/>
          </a:prstGeom>
        </p:spPr>
        <p:txBody>
          <a:bodyPr wrap="square">
            <a:spAutoFit/>
          </a:bodyPr>
          <a:lstStyle/>
          <a:p>
            <a:r>
              <a:rPr lang="nl-NL" sz="1000" dirty="0" err="1"/>
              <a:t>Cofunded</a:t>
            </a:r>
            <a:r>
              <a:rPr lang="nl-NL" sz="1000" dirty="0"/>
              <a:t> </a:t>
            </a:r>
            <a:r>
              <a:rPr lang="nl-NL" sz="1000" dirty="0" err="1"/>
              <a:t>by</a:t>
            </a:r>
            <a:r>
              <a:rPr lang="nl-NL" sz="1000" dirty="0"/>
              <a:t> </a:t>
            </a:r>
            <a:r>
              <a:rPr lang="nl-NL" sz="1000" dirty="0" err="1"/>
              <a:t>the</a:t>
            </a:r>
            <a:r>
              <a:rPr lang="nl-NL" sz="1000" dirty="0"/>
              <a:t> Rights, </a:t>
            </a:r>
            <a:r>
              <a:rPr lang="nl-NL" sz="1000" dirty="0" err="1"/>
              <a:t>Equality</a:t>
            </a:r>
            <a:r>
              <a:rPr lang="nl-NL" sz="1000" dirty="0"/>
              <a:t> </a:t>
            </a:r>
            <a:r>
              <a:rPr lang="nl-NL" sz="1000" dirty="0" err="1"/>
              <a:t>and</a:t>
            </a:r>
            <a:r>
              <a:rPr lang="nl-NL" sz="1000" dirty="0"/>
              <a:t> </a:t>
            </a:r>
            <a:r>
              <a:rPr lang="nl-NL" sz="1000" dirty="0" err="1"/>
              <a:t>Citizenship</a:t>
            </a:r>
            <a:r>
              <a:rPr lang="nl-NL" sz="1000" dirty="0"/>
              <a:t> </a:t>
            </a:r>
            <a:r>
              <a:rPr lang="nl-NL" sz="1000" dirty="0" err="1"/>
              <a:t>Programme</a:t>
            </a:r>
            <a:r>
              <a:rPr lang="nl-NL" sz="1000" dirty="0"/>
              <a:t> of </a:t>
            </a:r>
            <a:r>
              <a:rPr lang="nl-NL" sz="1000" dirty="0" err="1"/>
              <a:t>the</a:t>
            </a:r>
            <a:r>
              <a:rPr lang="nl-NL" sz="1000" dirty="0"/>
              <a:t> European Union</a:t>
            </a:r>
            <a:endParaRPr lang="x-none" sz="1000" dirty="0"/>
          </a:p>
        </p:txBody>
      </p:sp>
      <p:pic>
        <p:nvPicPr>
          <p:cNvPr id="6" name="Picture 5">
            <a:extLst>
              <a:ext uri="{FF2B5EF4-FFF2-40B4-BE49-F238E27FC236}">
                <a16:creationId xmlns:a16="http://schemas.microsoft.com/office/drawing/2014/main" id="{453AC8A2-D74E-4127-B459-BAFA93E42084}"/>
              </a:ext>
            </a:extLst>
          </p:cNvPr>
          <p:cNvPicPr>
            <a:picLocks noChangeAspect="1"/>
          </p:cNvPicPr>
          <p:nvPr userDrawn="1"/>
        </p:nvPicPr>
        <p:blipFill>
          <a:blip r:embed="rId3"/>
          <a:stretch>
            <a:fillRect/>
          </a:stretch>
        </p:blipFill>
        <p:spPr>
          <a:xfrm>
            <a:off x="158959" y="5172030"/>
            <a:ext cx="547519" cy="372017"/>
          </a:xfrm>
          <a:prstGeom prst="rect">
            <a:avLst/>
          </a:prstGeom>
        </p:spPr>
      </p:pic>
    </p:spTree>
    <p:extLst>
      <p:ext uri="{BB962C8B-B14F-4D97-AF65-F5344CB8AC3E}">
        <p14:creationId xmlns:p14="http://schemas.microsoft.com/office/powerpoint/2010/main" val="387854640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bg>
      <p:bgRef idx="1001">
        <a:schemeClr val="bg1"/>
      </p:bgRef>
    </p:bg>
    <p:spTree>
      <p:nvGrpSpPr>
        <p:cNvPr id="1" name=""/>
        <p:cNvGrpSpPr/>
        <p:nvPr/>
      </p:nvGrpSpPr>
      <p:grpSpPr>
        <a:xfrm>
          <a:off x="0" y="0"/>
          <a:ext cx="0" cy="0"/>
          <a:chOff x="0" y="0"/>
          <a:chExt cx="0" cy="0"/>
        </a:xfrm>
      </p:grpSpPr>
      <p:sp>
        <p:nvSpPr>
          <p:cNvPr id="3" name="ZoneTexte 5"/>
          <p:cNvSpPr txBox="1"/>
          <p:nvPr userDrawn="1"/>
        </p:nvSpPr>
        <p:spPr>
          <a:xfrm>
            <a:off x="541867" y="1898778"/>
            <a:ext cx="8297333" cy="523220"/>
          </a:xfrm>
          <a:prstGeom prst="rect">
            <a:avLst/>
          </a:prstGeom>
          <a:noFill/>
        </p:spPr>
        <p:txBody>
          <a:bodyPr wrap="square" rtlCol="0">
            <a:spAutoFit/>
          </a:bodyPr>
          <a:lstStyle/>
          <a:p>
            <a:r>
              <a:rPr lang="fr-FR" sz="2800" b="1" cap="all" spc="100" dirty="0" err="1">
                <a:solidFill>
                  <a:schemeClr val="bg2"/>
                </a:solidFill>
                <a:latin typeface="DIN-RegularAlternate"/>
                <a:cs typeface="DIN-RegularAlternate"/>
              </a:rPr>
              <a:t>Thanks</a:t>
            </a:r>
            <a:r>
              <a:rPr lang="fr-FR" sz="2800" b="1" cap="all" spc="100" dirty="0">
                <a:solidFill>
                  <a:schemeClr val="bg2"/>
                </a:solidFill>
                <a:latin typeface="DIN-RegularAlternate"/>
                <a:cs typeface="DIN-RegularAlternate"/>
              </a:rPr>
              <a:t> for </a:t>
            </a:r>
            <a:r>
              <a:rPr lang="fr-FR" sz="2800" b="1" cap="all" spc="100" dirty="0" err="1">
                <a:solidFill>
                  <a:schemeClr val="bg2"/>
                </a:solidFill>
                <a:latin typeface="DIN-RegularAlternate"/>
                <a:cs typeface="DIN-RegularAlternate"/>
              </a:rPr>
              <a:t>your</a:t>
            </a:r>
            <a:r>
              <a:rPr lang="fr-FR" sz="2800" b="1" cap="all" spc="100" dirty="0">
                <a:solidFill>
                  <a:schemeClr val="bg2"/>
                </a:solidFill>
                <a:latin typeface="DIN-RegularAlternate"/>
                <a:cs typeface="DIN-RegularAlternate"/>
              </a:rPr>
              <a:t> attention!</a:t>
            </a:r>
          </a:p>
        </p:txBody>
      </p:sp>
      <p:sp>
        <p:nvSpPr>
          <p:cNvPr id="4" name="ZoneTexte 7"/>
          <p:cNvSpPr txBox="1"/>
          <p:nvPr userDrawn="1"/>
        </p:nvSpPr>
        <p:spPr>
          <a:xfrm>
            <a:off x="541867" y="2776220"/>
            <a:ext cx="8297333" cy="492443"/>
          </a:xfrm>
          <a:prstGeom prst="rect">
            <a:avLst/>
          </a:prstGeom>
          <a:noFill/>
        </p:spPr>
        <p:txBody>
          <a:bodyPr wrap="square" rtlCol="0">
            <a:spAutoFit/>
          </a:bodyPr>
          <a:lstStyle/>
          <a:p>
            <a:r>
              <a:rPr lang="fr-FR" sz="2600" b="1" cap="all" dirty="0">
                <a:solidFill>
                  <a:schemeClr val="tx1"/>
                </a:solidFill>
                <a:latin typeface="DIN-Light"/>
                <a:cs typeface="DIN-Light"/>
              </a:rPr>
              <a:t>A</a:t>
            </a:r>
            <a:r>
              <a:rPr lang="nl-BE" sz="2600" b="1" cap="all" dirty="0">
                <a:solidFill>
                  <a:schemeClr val="tx1"/>
                </a:solidFill>
                <a:latin typeface="DIN-Light"/>
                <a:cs typeface="DIN-Light"/>
              </a:rPr>
              <a:t>ny questions ?</a:t>
            </a:r>
            <a:endParaRPr lang="fr-FR" sz="2600" b="1" cap="all" dirty="0">
              <a:solidFill>
                <a:schemeClr val="tx1"/>
              </a:solidFill>
              <a:latin typeface="DIN-Light"/>
              <a:cs typeface="DIN-Light"/>
            </a:endParaRPr>
          </a:p>
        </p:txBody>
      </p:sp>
      <p:pic>
        <p:nvPicPr>
          <p:cNvPr id="12" name="Picture 11" descr="equinet_fl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0252" y="853574"/>
            <a:ext cx="5611348" cy="4213726"/>
          </a:xfrm>
          <a:prstGeom prst="rect">
            <a:avLst/>
          </a:prstGeom>
        </p:spPr>
      </p:pic>
      <p:sp>
        <p:nvSpPr>
          <p:cNvPr id="2" name="Rectangle 1">
            <a:extLst>
              <a:ext uri="{FF2B5EF4-FFF2-40B4-BE49-F238E27FC236}">
                <a16:creationId xmlns:a16="http://schemas.microsoft.com/office/drawing/2014/main" id="{74FF9EB5-D663-4DF2-A886-4873E52AEDE0}"/>
              </a:ext>
            </a:extLst>
          </p:cNvPr>
          <p:cNvSpPr/>
          <p:nvPr userDrawn="1"/>
        </p:nvSpPr>
        <p:spPr>
          <a:xfrm>
            <a:off x="700565" y="5149355"/>
            <a:ext cx="2686523" cy="400110"/>
          </a:xfrm>
          <a:prstGeom prst="rect">
            <a:avLst/>
          </a:prstGeom>
        </p:spPr>
        <p:txBody>
          <a:bodyPr wrap="square">
            <a:spAutoFit/>
          </a:bodyPr>
          <a:lstStyle/>
          <a:p>
            <a:r>
              <a:rPr lang="nl-NL" sz="1000" dirty="0" err="1"/>
              <a:t>Cofunded</a:t>
            </a:r>
            <a:r>
              <a:rPr lang="nl-NL" sz="1000" dirty="0"/>
              <a:t> </a:t>
            </a:r>
            <a:r>
              <a:rPr lang="nl-NL" sz="1000" dirty="0" err="1"/>
              <a:t>by</a:t>
            </a:r>
            <a:r>
              <a:rPr lang="nl-NL" sz="1000" dirty="0"/>
              <a:t> </a:t>
            </a:r>
            <a:r>
              <a:rPr lang="nl-NL" sz="1000" dirty="0" err="1"/>
              <a:t>the</a:t>
            </a:r>
            <a:r>
              <a:rPr lang="nl-NL" sz="1000" dirty="0"/>
              <a:t> Rights, </a:t>
            </a:r>
            <a:r>
              <a:rPr lang="nl-NL" sz="1000" dirty="0" err="1"/>
              <a:t>Equality</a:t>
            </a:r>
            <a:r>
              <a:rPr lang="nl-NL" sz="1000" dirty="0"/>
              <a:t> </a:t>
            </a:r>
            <a:r>
              <a:rPr lang="nl-NL" sz="1000" dirty="0" err="1"/>
              <a:t>and</a:t>
            </a:r>
            <a:r>
              <a:rPr lang="nl-NL" sz="1000" dirty="0"/>
              <a:t> </a:t>
            </a:r>
            <a:r>
              <a:rPr lang="nl-NL" sz="1000" dirty="0" err="1"/>
              <a:t>Citizenship</a:t>
            </a:r>
            <a:r>
              <a:rPr lang="nl-NL" sz="1000" dirty="0"/>
              <a:t> </a:t>
            </a:r>
            <a:r>
              <a:rPr lang="nl-NL" sz="1000" dirty="0" err="1"/>
              <a:t>Programme</a:t>
            </a:r>
            <a:r>
              <a:rPr lang="nl-NL" sz="1000" dirty="0"/>
              <a:t> of </a:t>
            </a:r>
            <a:r>
              <a:rPr lang="nl-NL" sz="1000" dirty="0" err="1"/>
              <a:t>the</a:t>
            </a:r>
            <a:r>
              <a:rPr lang="nl-NL" sz="1000" dirty="0"/>
              <a:t> European Union</a:t>
            </a:r>
            <a:endParaRPr lang="x-none" sz="1000" dirty="0"/>
          </a:p>
        </p:txBody>
      </p:sp>
      <p:pic>
        <p:nvPicPr>
          <p:cNvPr id="6" name="Picture 5">
            <a:extLst>
              <a:ext uri="{FF2B5EF4-FFF2-40B4-BE49-F238E27FC236}">
                <a16:creationId xmlns:a16="http://schemas.microsoft.com/office/drawing/2014/main" id="{A1F6B8C6-C5CB-4581-AB0A-02E00ACBA4EF}"/>
              </a:ext>
            </a:extLst>
          </p:cNvPr>
          <p:cNvPicPr>
            <a:picLocks noChangeAspect="1"/>
          </p:cNvPicPr>
          <p:nvPr userDrawn="1"/>
        </p:nvPicPr>
        <p:blipFill>
          <a:blip r:embed="rId3"/>
          <a:stretch>
            <a:fillRect/>
          </a:stretch>
        </p:blipFill>
        <p:spPr>
          <a:xfrm>
            <a:off x="153046" y="5177448"/>
            <a:ext cx="547519" cy="372017"/>
          </a:xfrm>
          <a:prstGeom prst="rect">
            <a:avLst/>
          </a:prstGeom>
        </p:spPr>
      </p:pic>
      <p:sp>
        <p:nvSpPr>
          <p:cNvPr id="5" name="Rectangle 4">
            <a:extLst>
              <a:ext uri="{FF2B5EF4-FFF2-40B4-BE49-F238E27FC236}">
                <a16:creationId xmlns:a16="http://schemas.microsoft.com/office/drawing/2014/main" id="{90FBA7B6-ED63-4991-AC70-9DA12C265B44}"/>
              </a:ext>
            </a:extLst>
          </p:cNvPr>
          <p:cNvSpPr/>
          <p:nvPr userDrawn="1"/>
        </p:nvSpPr>
        <p:spPr>
          <a:xfrm>
            <a:off x="7190252" y="5226299"/>
            <a:ext cx="1483098" cy="246221"/>
          </a:xfrm>
          <a:prstGeom prst="rect">
            <a:avLst/>
          </a:prstGeom>
        </p:spPr>
        <p:txBody>
          <a:bodyPr wrap="none">
            <a:spAutoFit/>
          </a:bodyPr>
          <a:lstStyle/>
          <a:p>
            <a:r>
              <a:rPr lang="nl-NL" sz="1000" dirty="0"/>
              <a:t>www.equineteurope.org</a:t>
            </a:r>
            <a:endParaRPr lang="x-none" sz="1000" dirty="0"/>
          </a:p>
        </p:txBody>
      </p:sp>
      <p:pic>
        <p:nvPicPr>
          <p:cNvPr id="8" name="Picture 4" descr="http://img3.wikia.nocookie.net/__cb20130408215021/warframe/images/archive/7/78/20130408220026!Facebook_logo(2).png">
            <a:extLst>
              <a:ext uri="{FF2B5EF4-FFF2-40B4-BE49-F238E27FC236}">
                <a16:creationId xmlns:a16="http://schemas.microsoft.com/office/drawing/2014/main" id="{7CC5D3DC-48B9-4790-99FD-EA92C2C019F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313852" y="5185886"/>
            <a:ext cx="393974" cy="32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D5F293C-D6EC-4390-A787-8DA2FB3857A1}"/>
              </a:ext>
            </a:extLst>
          </p:cNvPr>
          <p:cNvPicPr>
            <a:picLocks noChangeAspect="1"/>
          </p:cNvPicPr>
          <p:nvPr userDrawn="1"/>
        </p:nvPicPr>
        <p:blipFill>
          <a:blip r:embed="rId5"/>
          <a:stretch>
            <a:fillRect/>
          </a:stretch>
        </p:blipFill>
        <p:spPr>
          <a:xfrm>
            <a:off x="4822088" y="5211038"/>
            <a:ext cx="350158" cy="284677"/>
          </a:xfrm>
          <a:prstGeom prst="rect">
            <a:avLst/>
          </a:prstGeom>
        </p:spPr>
      </p:pic>
      <p:sp>
        <p:nvSpPr>
          <p:cNvPr id="11" name="Rectangle 10">
            <a:extLst>
              <a:ext uri="{FF2B5EF4-FFF2-40B4-BE49-F238E27FC236}">
                <a16:creationId xmlns:a16="http://schemas.microsoft.com/office/drawing/2014/main" id="{2E067549-E18E-4835-A384-044F414EF69B}"/>
              </a:ext>
            </a:extLst>
          </p:cNvPr>
          <p:cNvSpPr/>
          <p:nvPr userDrawn="1"/>
        </p:nvSpPr>
        <p:spPr>
          <a:xfrm>
            <a:off x="5216062" y="5211038"/>
            <a:ext cx="974947" cy="246221"/>
          </a:xfrm>
          <a:prstGeom prst="rect">
            <a:avLst/>
          </a:prstGeom>
        </p:spPr>
        <p:txBody>
          <a:bodyPr wrap="none">
            <a:spAutoFit/>
          </a:bodyPr>
          <a:lstStyle/>
          <a:p>
            <a:r>
              <a:rPr lang="nl-NL" sz="1000" dirty="0" err="1"/>
              <a:t>EquinetEurope</a:t>
            </a:r>
            <a:endParaRPr lang="x-none" sz="1000" dirty="0"/>
          </a:p>
        </p:txBody>
      </p:sp>
      <p:sp>
        <p:nvSpPr>
          <p:cNvPr id="10" name="Rectangle 9">
            <a:extLst>
              <a:ext uri="{FF2B5EF4-FFF2-40B4-BE49-F238E27FC236}">
                <a16:creationId xmlns:a16="http://schemas.microsoft.com/office/drawing/2014/main" id="{75B01363-335A-403A-AAD3-927B6D9CACA6}"/>
              </a:ext>
            </a:extLst>
          </p:cNvPr>
          <p:cNvSpPr/>
          <p:nvPr userDrawn="1"/>
        </p:nvSpPr>
        <p:spPr>
          <a:xfrm>
            <a:off x="541867" y="3427845"/>
            <a:ext cx="3221531" cy="1477328"/>
          </a:xfrm>
          <a:prstGeom prst="rect">
            <a:avLst/>
          </a:prstGeom>
        </p:spPr>
        <p:txBody>
          <a:bodyPr wrap="square">
            <a:spAutoFit/>
          </a:bodyPr>
          <a:lstStyle/>
          <a:p>
            <a:pPr algn="l">
              <a:defRPr/>
            </a:pPr>
            <a:r>
              <a:rPr lang="en-GB" altLang="fr-FR" dirty="0"/>
              <a:t>EQUINET SECRETARIAT</a:t>
            </a:r>
          </a:p>
          <a:p>
            <a:pPr algn="l">
              <a:defRPr/>
            </a:pPr>
            <a:r>
              <a:rPr lang="en-GB" altLang="fr-FR" dirty="0"/>
              <a:t>138 Rue Royale / </a:t>
            </a:r>
            <a:r>
              <a:rPr lang="en-GB" altLang="fr-FR" dirty="0" err="1"/>
              <a:t>Koningsstraat</a:t>
            </a:r>
            <a:r>
              <a:rPr lang="en-GB" altLang="fr-FR" dirty="0"/>
              <a:t> </a:t>
            </a:r>
          </a:p>
          <a:p>
            <a:pPr algn="l">
              <a:defRPr/>
            </a:pPr>
            <a:r>
              <a:rPr lang="en-GB" altLang="fr-FR" dirty="0"/>
              <a:t>B-1000 Brussels, Belgium</a:t>
            </a:r>
          </a:p>
          <a:p>
            <a:pPr algn="l">
              <a:defRPr/>
            </a:pPr>
            <a:r>
              <a:rPr lang="en-GB" altLang="fr-FR" dirty="0"/>
              <a:t>Tel: +32 (0)2 212 3182</a:t>
            </a:r>
          </a:p>
          <a:p>
            <a:pPr algn="l">
              <a:defRPr/>
            </a:pPr>
            <a:r>
              <a:rPr lang="en-GB" altLang="fr-FR" u="sng" dirty="0">
                <a:solidFill>
                  <a:schemeClr val="tx1"/>
                </a:solidFill>
                <a:hlinkClick r:id="rId6">
                  <a:extLst>
                    <a:ext uri="{A12FA001-AC4F-418D-AE19-62706E023703}">
                      <ahyp:hlinkClr xmlns:ahyp="http://schemas.microsoft.com/office/drawing/2018/hyperlinkcolor" val="tx"/>
                    </a:ext>
                  </a:extLst>
                </a:hlinkClick>
              </a:rPr>
              <a:t>info@equineteurope.org</a:t>
            </a:r>
            <a:endParaRPr lang="en-GB" altLang="fr-FR" u="sng" dirty="0">
              <a:solidFill>
                <a:schemeClr val="tx1"/>
              </a:solidFill>
            </a:endParaRPr>
          </a:p>
        </p:txBody>
      </p:sp>
    </p:spTree>
    <p:extLst>
      <p:ext uri="{BB962C8B-B14F-4D97-AF65-F5344CB8AC3E}">
        <p14:creationId xmlns:p14="http://schemas.microsoft.com/office/powerpoint/2010/main" val="373470620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8.jp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095694"/>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7" r:id="rId3"/>
    <p:sldLayoutId id="2147483690" r:id="rId4"/>
    <p:sldLayoutId id="2147483682" r:id="rId5"/>
    <p:sldLayoutId id="2147483689" r:id="rId6"/>
    <p:sldLayoutId id="2147483692" r:id="rId7"/>
    <p:sldLayoutId id="2147483691" r:id="rId8"/>
    <p:sldLayoutId id="2147483688" r:id="rId9"/>
    <p:sldLayoutId id="2147483693"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3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a:solidFill>
            <a:schemeClr val="bg1"/>
          </a:solidFill>
          <a:ln>
            <a:solidFill>
              <a:srgbClr val="FFC000"/>
            </a:solidFill>
          </a:ln>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457200" y="1333501"/>
            <a:ext cx="8229600" cy="3771636"/>
          </a:xfrm>
          <a:prstGeom prst="rect">
            <a:avLst/>
          </a:prstGeom>
          <a:solidFill>
            <a:schemeClr val="bg1"/>
          </a:solidFill>
          <a:ln>
            <a:solidFill>
              <a:srgbClr val="FFC000"/>
            </a:solid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400" b="1">
                <a:solidFill>
                  <a:srgbClr val="0070C0"/>
                </a:solidFill>
              </a:defRPr>
            </a:lvl1pPr>
          </a:lstStyle>
          <a:p>
            <a:pPr defTabSz="914400"/>
            <a:r>
              <a:rPr lang="en-US"/>
              <a:t>www.equineteurope.org</a:t>
            </a:r>
            <a:endParaRPr lang="fr-BE" dirty="0"/>
          </a:p>
        </p:txBody>
      </p:sp>
      <p:pic>
        <p:nvPicPr>
          <p:cNvPr id="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89" y="5137631"/>
            <a:ext cx="2487058" cy="58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02751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sldNum="0" hdr="0" dt="0"/>
  <p:txStyles>
    <p:titleStyle>
      <a:lvl1pPr algn="ctr" defTabSz="914400" rtl="0" eaLnBrk="1" latinLnBrk="0" hangingPunct="1">
        <a:lnSpc>
          <a:spcPct val="90000"/>
        </a:lnSpc>
        <a:spcBef>
          <a:spcPct val="0"/>
        </a:spcBef>
        <a:buNone/>
        <a:defRPr lang="fr-BE" sz="4400" b="1" u="none" kern="1200" dirty="0">
          <a:solidFill>
            <a:srgbClr val="0069A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FFC000"/>
        </a:buClr>
        <a:buFont typeface="Arial" panose="020B0604020202020204" pitchFamily="34" charset="0"/>
        <a:buChar char="•"/>
        <a:defRPr sz="3200" kern="1200">
          <a:solidFill>
            <a:srgbClr val="0070C0"/>
          </a:solidFill>
          <a:latin typeface="+mn-lt"/>
          <a:ea typeface="+mn-ea"/>
          <a:cs typeface="+mn-cs"/>
        </a:defRPr>
      </a:lvl1pPr>
      <a:lvl2pPr marL="742950" indent="-285750" algn="l" defTabSz="914400" rtl="0" eaLnBrk="1" latinLnBrk="0" hangingPunct="1">
        <a:spcBef>
          <a:spcPct val="20000"/>
        </a:spcBef>
        <a:buClr>
          <a:srgbClr val="FFC000"/>
        </a:buClr>
        <a:buFont typeface="Arial" panose="020B0604020202020204"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Clr>
          <a:srgbClr val="FFC000"/>
        </a:buClr>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Clr>
          <a:srgbClr val="FFC000"/>
        </a:buClr>
        <a:buFont typeface="Arial" panose="020B0604020202020204"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Clr>
          <a:srgbClr val="FFC000"/>
        </a:buClr>
        <a:buFont typeface="Arial" panose="020B0604020202020204"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9A7A7A-EBB3-6346-AE55-ABF831175C88}"/>
              </a:ext>
            </a:extLst>
          </p:cNvPr>
          <p:cNvSpPr>
            <a:spLocks noGrp="1"/>
          </p:cNvSpPr>
          <p:nvPr>
            <p:ph type="body" sz="quarter" idx="10"/>
          </p:nvPr>
        </p:nvSpPr>
        <p:spPr>
          <a:xfrm>
            <a:off x="724262" y="2855847"/>
            <a:ext cx="5844643" cy="822826"/>
          </a:xfrm>
        </p:spPr>
        <p:txBody>
          <a:bodyPr/>
          <a:lstStyle/>
          <a:p>
            <a:endParaRPr lang="en-US" dirty="0"/>
          </a:p>
          <a:p>
            <a:endParaRPr lang="en-US" dirty="0"/>
          </a:p>
        </p:txBody>
      </p:sp>
      <p:sp>
        <p:nvSpPr>
          <p:cNvPr id="3" name="Text Placeholder 2">
            <a:extLst>
              <a:ext uri="{FF2B5EF4-FFF2-40B4-BE49-F238E27FC236}">
                <a16:creationId xmlns:a16="http://schemas.microsoft.com/office/drawing/2014/main" id="{14F36C03-A0B1-5949-9E8D-CD6DE5ED10DC}"/>
              </a:ext>
            </a:extLst>
          </p:cNvPr>
          <p:cNvSpPr>
            <a:spLocks noGrp="1"/>
          </p:cNvSpPr>
          <p:nvPr>
            <p:ph type="body" sz="quarter" idx="11"/>
          </p:nvPr>
        </p:nvSpPr>
        <p:spPr>
          <a:xfrm>
            <a:off x="724262" y="1156759"/>
            <a:ext cx="6396181" cy="2918091"/>
          </a:xfrm>
        </p:spPr>
        <p:txBody>
          <a:bodyPr vert="horz" lIns="91440" tIns="45720" rIns="91440" bIns="45720" anchor="t"/>
          <a:lstStyle/>
          <a:p>
            <a:r>
              <a:rPr lang="en-US" sz="3200" b="1" dirty="0"/>
              <a:t>The work of equality bodies </a:t>
            </a:r>
            <a:r>
              <a:rPr lang="en-US" sz="3200" b="1"/>
              <a:t>designated as freedom of movement bodies under Directive </a:t>
            </a:r>
            <a:r>
              <a:rPr lang="en-US" sz="3200" b="1" dirty="0"/>
              <a:t>2014/54</a:t>
            </a:r>
          </a:p>
          <a:p>
            <a:r>
              <a:rPr lang="en-US" sz="2600" b="1" i="1" dirty="0">
                <a:solidFill>
                  <a:schemeClr val="tx2"/>
                </a:solidFill>
              </a:rPr>
              <a:t>Overview and key findings of upcoming Equinet publication</a:t>
            </a:r>
            <a:r>
              <a:rPr lang="en-US" sz="2600" b="1" dirty="0"/>
              <a:t>  </a:t>
            </a:r>
          </a:p>
          <a:p>
            <a:endParaRPr lang="en-US" sz="1600" b="1" dirty="0"/>
          </a:p>
          <a:p>
            <a:r>
              <a:rPr lang="en-US" sz="1600" b="1"/>
              <a:t>Online Training </a:t>
            </a:r>
            <a:r>
              <a:rPr lang="en-US" sz="1600" dirty="0"/>
              <a:t>“Equality Bodies &amp; Freedom of Movement of EU Workers”</a:t>
            </a:r>
            <a:endParaRPr lang="en-US" sz="1600" b="1" dirty="0"/>
          </a:p>
          <a:p>
            <a:r>
              <a:rPr lang="en-US" sz="1600" b="1" dirty="0"/>
              <a:t>17 March 2021</a:t>
            </a:r>
          </a:p>
        </p:txBody>
      </p:sp>
    </p:spTree>
    <p:extLst>
      <p:ext uri="{BB962C8B-B14F-4D97-AF65-F5344CB8AC3E}">
        <p14:creationId xmlns:p14="http://schemas.microsoft.com/office/powerpoint/2010/main" val="214471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494C757-28B3-4519-BCD7-0CEB76344E20}"/>
              </a:ext>
            </a:extLst>
          </p:cNvPr>
          <p:cNvPicPr>
            <a:picLocks noGrp="1" noChangeAspect="1"/>
          </p:cNvPicPr>
          <p:nvPr>
            <p:ph type="pic" sz="quarter" idx="12"/>
          </p:nvPr>
        </p:nvPicPr>
        <p:blipFill>
          <a:blip r:embed="rId3"/>
          <a:srcRect l="24535" r="24535"/>
          <a:stretch>
            <a:fillRect/>
          </a:stretch>
        </p:blipFill>
        <p:spPr>
          <a:xfrm>
            <a:off x="5636172" y="123158"/>
            <a:ext cx="3387357" cy="5473601"/>
          </a:xfrm>
        </p:spPr>
      </p:pic>
      <p:sp>
        <p:nvSpPr>
          <p:cNvPr id="3" name="Text Placeholder 2">
            <a:extLst>
              <a:ext uri="{FF2B5EF4-FFF2-40B4-BE49-F238E27FC236}">
                <a16:creationId xmlns:a16="http://schemas.microsoft.com/office/drawing/2014/main" id="{B8AAD049-CF24-4247-81FD-F8EA8BAEA431}"/>
              </a:ext>
            </a:extLst>
          </p:cNvPr>
          <p:cNvSpPr>
            <a:spLocks noGrp="1"/>
          </p:cNvSpPr>
          <p:nvPr>
            <p:ph type="body" sz="quarter" idx="11"/>
          </p:nvPr>
        </p:nvSpPr>
        <p:spPr>
          <a:xfrm>
            <a:off x="749300" y="1278237"/>
            <a:ext cx="3898900" cy="3471563"/>
          </a:xfrm>
        </p:spPr>
        <p:txBody>
          <a:bodyPr>
            <a:normAutofit lnSpcReduction="10000"/>
          </a:bodyPr>
          <a:lstStyle/>
          <a:p>
            <a:pPr marL="285750" indent="-285750">
              <a:buFont typeface="Arial" panose="020B0604020202020204" pitchFamily="34" charset="0"/>
              <a:buChar char="•"/>
            </a:pPr>
            <a:r>
              <a:rPr lang="en-US" dirty="0"/>
              <a:t>Network of national </a:t>
            </a:r>
            <a:r>
              <a:rPr lang="en-US" b="1" dirty="0"/>
              <a:t>equality bodies </a:t>
            </a:r>
            <a:br>
              <a:rPr lang="en-US" dirty="0"/>
            </a:br>
            <a:r>
              <a:rPr lang="en-US" dirty="0"/>
              <a:t>(47 members from across Europe) </a:t>
            </a:r>
          </a:p>
          <a:p>
            <a:pPr marL="285750" indent="-285750">
              <a:buFont typeface="Arial" panose="020B0604020202020204" pitchFamily="34" charset="0"/>
              <a:buChar char="•"/>
            </a:pPr>
            <a:r>
              <a:rPr lang="en-US" dirty="0"/>
              <a:t>Equality bodies set up on the basis of </a:t>
            </a:r>
            <a:r>
              <a:rPr lang="en-US" b="1" dirty="0"/>
              <a:t>EU</a:t>
            </a:r>
            <a:r>
              <a:rPr lang="en-US" dirty="0"/>
              <a:t> </a:t>
            </a:r>
            <a:r>
              <a:rPr lang="en-US" b="1" dirty="0"/>
              <a:t>Equal Treatment Directives </a:t>
            </a:r>
            <a:br>
              <a:rPr lang="en-US" b="1" dirty="0"/>
            </a:br>
            <a:r>
              <a:rPr lang="en-US" dirty="0"/>
              <a:t>(2000/43/EC; 2004/113/EC; 2006/54/EC)</a:t>
            </a:r>
          </a:p>
          <a:p>
            <a:pPr marL="285750" indent="-285750">
              <a:buFont typeface="Arial" panose="020B0604020202020204" pitchFamily="34" charset="0"/>
              <a:buChar char="•"/>
            </a:pPr>
            <a:r>
              <a:rPr lang="en-US" b="1" dirty="0"/>
              <a:t>Diversity</a:t>
            </a:r>
            <a:r>
              <a:rPr lang="en-US" dirty="0"/>
              <a:t> among national equality bodies in terms of size, mandate, grounds, structure and experience </a:t>
            </a:r>
          </a:p>
          <a:p>
            <a:endParaRPr lang="en-US" dirty="0"/>
          </a:p>
        </p:txBody>
      </p:sp>
      <p:sp>
        <p:nvSpPr>
          <p:cNvPr id="5" name="Text Placeholder 4">
            <a:extLst>
              <a:ext uri="{FF2B5EF4-FFF2-40B4-BE49-F238E27FC236}">
                <a16:creationId xmlns:a16="http://schemas.microsoft.com/office/drawing/2014/main" id="{FB4515E3-AF83-5C45-9DF3-201D311226E8}"/>
              </a:ext>
            </a:extLst>
          </p:cNvPr>
          <p:cNvSpPr>
            <a:spLocks noGrp="1"/>
          </p:cNvSpPr>
          <p:nvPr>
            <p:ph type="body" sz="quarter" idx="13"/>
          </p:nvPr>
        </p:nvSpPr>
        <p:spPr/>
        <p:txBody>
          <a:bodyPr/>
          <a:lstStyle/>
          <a:p>
            <a:r>
              <a:rPr lang="en-US" dirty="0" err="1"/>
              <a:t>Equinet</a:t>
            </a:r>
            <a:r>
              <a:rPr lang="en-US" dirty="0"/>
              <a:t> Members</a:t>
            </a:r>
          </a:p>
        </p:txBody>
      </p:sp>
    </p:spTree>
    <p:extLst>
      <p:ext uri="{BB962C8B-B14F-4D97-AF65-F5344CB8AC3E}">
        <p14:creationId xmlns:p14="http://schemas.microsoft.com/office/powerpoint/2010/main" val="80983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9151" y="137251"/>
            <a:ext cx="7772400" cy="1225021"/>
          </a:xfrm>
          <a:prstGeom prst="rect">
            <a:avLst/>
          </a:prstGeom>
        </p:spPr>
        <p:txBody>
          <a:bodyPr lIns="91440" tIns="45720" rIns="91440" bIns="45720" anchor="t"/>
          <a:lstStyle/>
          <a:p>
            <a:pPr algn="l"/>
            <a:r>
              <a:rPr lang="en-GB" sz="2800" b="1"/>
              <a:t>EC Report (2019) on the Application of Directive </a:t>
            </a:r>
            <a:r>
              <a:rPr lang="en-GB" sz="2800" b="1" dirty="0"/>
              <a:t>2014/54</a:t>
            </a:r>
          </a:p>
        </p:txBody>
      </p:sp>
      <p:sp>
        <p:nvSpPr>
          <p:cNvPr id="3" name="Subtitle 2"/>
          <p:cNvSpPr>
            <a:spLocks noGrp="1"/>
          </p:cNvSpPr>
          <p:nvPr>
            <p:ph type="subTitle" idx="4294967295"/>
          </p:nvPr>
        </p:nvSpPr>
        <p:spPr>
          <a:xfrm>
            <a:off x="169151" y="1079285"/>
            <a:ext cx="8167455" cy="4338266"/>
          </a:xfrm>
          <a:prstGeom prst="rect">
            <a:avLst/>
          </a:prstGeom>
        </p:spPr>
        <p:txBody>
          <a:bodyPr/>
          <a:lstStyle/>
          <a:p>
            <a:pPr marL="0" indent="0" algn="just">
              <a:buNone/>
            </a:pPr>
            <a:r>
              <a:rPr lang="en-US" sz="2700" b="1" dirty="0"/>
              <a:t>“</a:t>
            </a:r>
            <a:r>
              <a:rPr lang="en-US" sz="2700" dirty="0"/>
              <a:t>The Directive is </a:t>
            </a:r>
            <a:r>
              <a:rPr lang="en-US" sz="2700" b="1" i="1" dirty="0">
                <a:solidFill>
                  <a:schemeClr val="bg2"/>
                </a:solidFill>
              </a:rPr>
              <a:t>innovative</a:t>
            </a:r>
            <a:r>
              <a:rPr lang="en-US" sz="2700" dirty="0"/>
              <a:t> in the way that it obliges Member States to designate a </a:t>
            </a:r>
            <a:r>
              <a:rPr lang="en-US" sz="2700" b="1" i="1" dirty="0">
                <a:solidFill>
                  <a:schemeClr val="bg2"/>
                </a:solidFill>
              </a:rPr>
              <a:t>structure/</a:t>
            </a:r>
          </a:p>
          <a:p>
            <a:pPr marL="0" indent="0" algn="just">
              <a:buNone/>
            </a:pPr>
            <a:r>
              <a:rPr lang="en-US" sz="2700" b="1" i="1" dirty="0">
                <a:solidFill>
                  <a:schemeClr val="bg2"/>
                </a:solidFill>
              </a:rPr>
              <a:t>body to promote equal </a:t>
            </a:r>
          </a:p>
          <a:p>
            <a:pPr marL="0" indent="0" algn="just">
              <a:buNone/>
            </a:pPr>
            <a:r>
              <a:rPr lang="en-US" sz="2700" b="1" i="1" dirty="0">
                <a:solidFill>
                  <a:schemeClr val="bg2"/>
                </a:solidFill>
              </a:rPr>
              <a:t>treatment of Union workers and members </a:t>
            </a:r>
            <a:r>
              <a:rPr lang="en-US" sz="2700" dirty="0"/>
              <a:t>of their family on the grounds of nationality, as well as to tackle </a:t>
            </a:r>
            <a:r>
              <a:rPr lang="en-US" sz="2700" b="1" i="1" dirty="0">
                <a:solidFill>
                  <a:schemeClr val="bg2"/>
                </a:solidFill>
              </a:rPr>
              <a:t>unjustified restrictions </a:t>
            </a:r>
            <a:r>
              <a:rPr lang="en-US" sz="2700" dirty="0"/>
              <a:t>and </a:t>
            </a:r>
            <a:r>
              <a:rPr lang="en-US" sz="2700" b="1" i="1" dirty="0">
                <a:solidFill>
                  <a:schemeClr val="bg2"/>
                </a:solidFill>
              </a:rPr>
              <a:t>obstacles </a:t>
            </a:r>
          </a:p>
          <a:p>
            <a:pPr marL="0" indent="0" algn="just">
              <a:buNone/>
            </a:pPr>
            <a:r>
              <a:rPr lang="en-US" sz="2700" b="1" i="1" dirty="0">
                <a:solidFill>
                  <a:schemeClr val="bg2"/>
                </a:solidFill>
              </a:rPr>
              <a:t>to their right to free movement</a:t>
            </a:r>
            <a:r>
              <a:rPr lang="en-US" sz="2700" dirty="0"/>
              <a:t>. […] This issue (i.e. the allocation of </a:t>
            </a:r>
            <a:r>
              <a:rPr lang="en-US" sz="2700" b="1" i="1" dirty="0">
                <a:solidFill>
                  <a:schemeClr val="bg2"/>
                </a:solidFill>
              </a:rPr>
              <a:t>sufficient resources</a:t>
            </a:r>
            <a:r>
              <a:rPr lang="en-US" sz="2700" dirty="0"/>
              <a:t>) has been raised with </a:t>
            </a:r>
            <a:r>
              <a:rPr lang="en-US" sz="2700" b="1" i="1" dirty="0">
                <a:solidFill>
                  <a:schemeClr val="bg2"/>
                </a:solidFill>
              </a:rPr>
              <a:t>most of the countries</a:t>
            </a:r>
            <a:r>
              <a:rPr lang="en-US" sz="2700" dirty="0"/>
              <a:t>.”</a:t>
            </a:r>
          </a:p>
          <a:p>
            <a:pPr marL="0" indent="0" algn="just">
              <a:buNone/>
            </a:pPr>
            <a:endParaRPr lang="en-US" dirty="0"/>
          </a:p>
          <a:p>
            <a:pPr marL="0" indent="0" algn="just">
              <a:buNone/>
            </a:pPr>
            <a:endParaRPr lang="en-GB" dirty="0"/>
          </a:p>
        </p:txBody>
      </p:sp>
    </p:spTree>
    <p:extLst>
      <p:ext uri="{BB962C8B-B14F-4D97-AF65-F5344CB8AC3E}">
        <p14:creationId xmlns:p14="http://schemas.microsoft.com/office/powerpoint/2010/main" val="165421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494C757-28B3-4519-BCD7-0CEB76344E20}"/>
              </a:ext>
            </a:extLst>
          </p:cNvPr>
          <p:cNvPicPr>
            <a:picLocks noGrp="1" noChangeAspect="1"/>
          </p:cNvPicPr>
          <p:nvPr>
            <p:ph type="pic" sz="quarter" idx="12"/>
          </p:nvPr>
        </p:nvPicPr>
        <p:blipFill>
          <a:blip r:embed="rId3"/>
          <a:srcRect l="24535" r="24535"/>
          <a:stretch>
            <a:fillRect/>
          </a:stretch>
        </p:blipFill>
        <p:spPr>
          <a:xfrm>
            <a:off x="5636172" y="123158"/>
            <a:ext cx="3387357" cy="5473601"/>
          </a:xfrm>
        </p:spPr>
      </p:pic>
      <p:sp>
        <p:nvSpPr>
          <p:cNvPr id="3" name="Text Placeholder 2">
            <a:extLst>
              <a:ext uri="{FF2B5EF4-FFF2-40B4-BE49-F238E27FC236}">
                <a16:creationId xmlns:a16="http://schemas.microsoft.com/office/drawing/2014/main" id="{B8AAD049-CF24-4247-81FD-F8EA8BAEA431}"/>
              </a:ext>
            </a:extLst>
          </p:cNvPr>
          <p:cNvSpPr>
            <a:spLocks noGrp="1"/>
          </p:cNvSpPr>
          <p:nvPr>
            <p:ph type="body" sz="quarter" idx="11"/>
          </p:nvPr>
        </p:nvSpPr>
        <p:spPr>
          <a:xfrm>
            <a:off x="71023" y="1029514"/>
            <a:ext cx="5095782" cy="3915347"/>
          </a:xfrm>
        </p:spPr>
        <p:txBody>
          <a:bodyPr vert="horz" lIns="91440" tIns="45720" rIns="91440" bIns="45720" anchor="t">
            <a:noAutofit/>
          </a:bodyPr>
          <a:lstStyle/>
          <a:p>
            <a:pPr marL="285750" indent="-285750">
              <a:buFont typeface="Arial" panose="020B0604020202020204" pitchFamily="34" charset="0"/>
              <a:buChar char="•"/>
            </a:pPr>
            <a:r>
              <a:rPr lang="en-US" sz="2000" b="1" dirty="0"/>
              <a:t>17 out of 27 EU MS </a:t>
            </a:r>
            <a:r>
              <a:rPr lang="en-US" sz="2000" dirty="0"/>
              <a:t>designated an NEB as Art.4 body under Directive 2014/54</a:t>
            </a:r>
            <a:br>
              <a:rPr lang="en-US" sz="2000" dirty="0"/>
            </a:br>
            <a:endParaRPr lang="en-US" sz="2000" dirty="0"/>
          </a:p>
          <a:p>
            <a:pPr marL="285750" indent="-285750">
              <a:buFont typeface="Arial" panose="020B0604020202020204" pitchFamily="34" charset="0"/>
              <a:buChar char="•"/>
            </a:pPr>
            <a:r>
              <a:rPr lang="en-US" sz="2000" dirty="0"/>
              <a:t>Effective work </a:t>
            </a:r>
            <a:r>
              <a:rPr lang="en-US" sz="2000" b="1" dirty="0"/>
              <a:t>since 2018 </a:t>
            </a:r>
            <a:r>
              <a:rPr lang="en-US" sz="2000" dirty="0"/>
              <a:t>– transposition delays and 12 infringement procedures;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a:t>NEBs working in national level partnership </a:t>
            </a:r>
            <a:r>
              <a:rPr lang="en-US" sz="2000"/>
              <a:t>– often, composite </a:t>
            </a:r>
            <a:r>
              <a:rPr lang="en-US" sz="2000" err="1"/>
              <a:t>FoM</a:t>
            </a:r>
            <a:r>
              <a:rPr lang="en-US" sz="2000" dirty="0"/>
              <a:t> national structures as Art.4 bodies; problems with </a:t>
            </a:r>
            <a:r>
              <a:rPr lang="en-US" sz="2000" b="1" dirty="0"/>
              <a:t>coordination and effective collaboration</a:t>
            </a:r>
          </a:p>
        </p:txBody>
      </p:sp>
      <p:sp>
        <p:nvSpPr>
          <p:cNvPr id="5" name="Text Placeholder 4">
            <a:extLst>
              <a:ext uri="{FF2B5EF4-FFF2-40B4-BE49-F238E27FC236}">
                <a16:creationId xmlns:a16="http://schemas.microsoft.com/office/drawing/2014/main" id="{FB4515E3-AF83-5C45-9DF3-201D311226E8}"/>
              </a:ext>
            </a:extLst>
          </p:cNvPr>
          <p:cNvSpPr>
            <a:spLocks noGrp="1"/>
          </p:cNvSpPr>
          <p:nvPr>
            <p:ph type="body" sz="quarter" idx="13"/>
          </p:nvPr>
        </p:nvSpPr>
        <p:spPr>
          <a:xfrm>
            <a:off x="71023" y="402130"/>
            <a:ext cx="6365288" cy="1023906"/>
          </a:xfrm>
        </p:spPr>
        <p:txBody>
          <a:bodyPr vert="horz" lIns="91440" tIns="45720" rIns="91440" bIns="45720" anchor="t"/>
          <a:lstStyle/>
          <a:p>
            <a:r>
              <a:rPr lang="en-US" sz="2600" dirty="0"/>
              <a:t>Equality bodies as </a:t>
            </a:r>
            <a:r>
              <a:rPr lang="en-US" sz="2600"/>
              <a:t>FoM bodies </a:t>
            </a:r>
            <a:endParaRPr lang="en-US" sz="2600" dirty="0"/>
          </a:p>
        </p:txBody>
      </p:sp>
    </p:spTree>
    <p:extLst>
      <p:ext uri="{BB962C8B-B14F-4D97-AF65-F5344CB8AC3E}">
        <p14:creationId xmlns:p14="http://schemas.microsoft.com/office/powerpoint/2010/main" val="209009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www.equineteurope.org</a:t>
            </a:r>
            <a:endParaRPr lang="fr-BE" dirty="0"/>
          </a:p>
        </p:txBody>
      </p:sp>
      <p:sp>
        <p:nvSpPr>
          <p:cNvPr id="7" name="Text Placeholder 4">
            <a:extLst>
              <a:ext uri="{FF2B5EF4-FFF2-40B4-BE49-F238E27FC236}">
                <a16:creationId xmlns:a16="http://schemas.microsoft.com/office/drawing/2014/main" id="{FB4515E3-AF83-5C45-9DF3-201D311226E8}"/>
              </a:ext>
            </a:extLst>
          </p:cNvPr>
          <p:cNvSpPr txBox="1">
            <a:spLocks/>
          </p:cNvSpPr>
          <p:nvPr/>
        </p:nvSpPr>
        <p:spPr>
          <a:xfrm>
            <a:off x="492712" y="1787046"/>
            <a:ext cx="3235909" cy="1746266"/>
          </a:xfrm>
          <a:prstGeom prst="rect">
            <a:avLst/>
          </a:prstGeom>
        </p:spPr>
        <p:txBody>
          <a:bodyPr lIns="91440" tIns="45720" rIns="91440" bIns="45720" anchor="t"/>
          <a:lstStyle>
            <a:lvl1pPr marL="342900" indent="-342900" algn="l" defTabSz="914400" rtl="0" eaLnBrk="1" latinLnBrk="0" hangingPunct="1">
              <a:spcBef>
                <a:spcPct val="20000"/>
              </a:spcBef>
              <a:buClr>
                <a:srgbClr val="FFC000"/>
              </a:buClr>
              <a:buFont typeface="Arial" panose="020B0604020202020204" pitchFamily="34" charset="0"/>
              <a:buChar char="•"/>
              <a:defRPr sz="3200" kern="1200">
                <a:solidFill>
                  <a:srgbClr val="0070C0"/>
                </a:solidFill>
                <a:latin typeface="+mn-lt"/>
                <a:ea typeface="+mn-ea"/>
                <a:cs typeface="+mn-cs"/>
              </a:defRPr>
            </a:lvl1pPr>
            <a:lvl2pPr marL="742950" indent="-285750" algn="l" defTabSz="914400" rtl="0" eaLnBrk="1" latinLnBrk="0" hangingPunct="1">
              <a:spcBef>
                <a:spcPct val="20000"/>
              </a:spcBef>
              <a:buClr>
                <a:srgbClr val="FFC000"/>
              </a:buClr>
              <a:buFont typeface="Arial" panose="020B0604020202020204"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Clr>
                <a:srgbClr val="FFC000"/>
              </a:buClr>
              <a:buFont typeface="Arial" panose="020B0604020202020204"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Clr>
                <a:srgbClr val="FFC000"/>
              </a:buClr>
              <a:buFont typeface="Arial" panose="020B0604020202020204"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Clr>
                <a:srgbClr val="FFC000"/>
              </a:buClr>
              <a:buFont typeface="Arial" panose="020B0604020202020204"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dirty="0"/>
              <a:t>Equality bodies as </a:t>
            </a:r>
            <a:r>
              <a:rPr lang="en-US" sz="3600" b="1"/>
              <a:t>FoM bodies: </a:t>
            </a:r>
            <a:r>
              <a:rPr lang="en-US" sz="3600" b="1" dirty="0"/>
              <a:t>A Map </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4358470" y="38540"/>
            <a:ext cx="4536955" cy="5258419"/>
          </a:xfrm>
          <a:prstGeom prst="rect">
            <a:avLst/>
          </a:prstGeom>
          <a:noFill/>
        </p:spPr>
      </p:pic>
    </p:spTree>
    <p:extLst>
      <p:ext uri="{BB962C8B-B14F-4D97-AF65-F5344CB8AC3E}">
        <p14:creationId xmlns:p14="http://schemas.microsoft.com/office/powerpoint/2010/main" val="3500372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96EC49-4091-214C-9060-49D2F90E835C}"/>
              </a:ext>
            </a:extLst>
          </p:cNvPr>
          <p:cNvSpPr>
            <a:spLocks noGrp="1"/>
          </p:cNvSpPr>
          <p:nvPr>
            <p:ph type="body" sz="quarter" idx="10"/>
          </p:nvPr>
        </p:nvSpPr>
        <p:spPr>
          <a:xfrm>
            <a:off x="749300" y="962332"/>
            <a:ext cx="4318000" cy="533400"/>
          </a:xfrm>
        </p:spPr>
        <p:txBody>
          <a:bodyPr/>
          <a:lstStyle/>
          <a:p>
            <a:r>
              <a:rPr lang="en-US" dirty="0"/>
              <a:t>Hard and soft powers</a:t>
            </a:r>
          </a:p>
          <a:p>
            <a:endParaRPr lang="en-US" dirty="0"/>
          </a:p>
          <a:p>
            <a:endParaRPr lang="en-US" dirty="0"/>
          </a:p>
        </p:txBody>
      </p:sp>
      <p:sp>
        <p:nvSpPr>
          <p:cNvPr id="6" name="Text Placeholder 5">
            <a:extLst>
              <a:ext uri="{FF2B5EF4-FFF2-40B4-BE49-F238E27FC236}">
                <a16:creationId xmlns:a16="http://schemas.microsoft.com/office/drawing/2014/main" id="{FBE982E3-3AF1-6E48-9A7F-979436AAA4CA}"/>
              </a:ext>
            </a:extLst>
          </p:cNvPr>
          <p:cNvSpPr>
            <a:spLocks noGrp="1"/>
          </p:cNvSpPr>
          <p:nvPr>
            <p:ph type="body" sz="quarter" idx="13"/>
          </p:nvPr>
        </p:nvSpPr>
        <p:spPr/>
        <p:txBody>
          <a:bodyPr/>
          <a:lstStyle/>
          <a:p>
            <a:r>
              <a:rPr lang="en-US" dirty="0"/>
              <a:t>The work of equality bodies</a:t>
            </a:r>
          </a:p>
          <a:p>
            <a:pPr>
              <a:spcBef>
                <a:spcPts val="0"/>
              </a:spcBef>
            </a:pPr>
            <a:endParaRPr lang="en-US" dirty="0"/>
          </a:p>
        </p:txBody>
      </p:sp>
      <p:sp>
        <p:nvSpPr>
          <p:cNvPr id="3" name="Freeform 2"/>
          <p:cNvSpPr/>
          <p:nvPr/>
        </p:nvSpPr>
        <p:spPr>
          <a:xfrm>
            <a:off x="825540" y="1618126"/>
            <a:ext cx="3845569" cy="620678"/>
          </a:xfrm>
          <a:custGeom>
            <a:avLst/>
            <a:gdLst>
              <a:gd name="connsiteX0" fmla="*/ 0 w 3845569"/>
              <a:gd name="connsiteY0" fmla="*/ 0 h 620678"/>
              <a:gd name="connsiteX1" fmla="*/ 3845569 w 3845569"/>
              <a:gd name="connsiteY1" fmla="*/ 0 h 620678"/>
              <a:gd name="connsiteX2" fmla="*/ 3845569 w 3845569"/>
              <a:gd name="connsiteY2" fmla="*/ 620678 h 620678"/>
              <a:gd name="connsiteX3" fmla="*/ 0 w 3845569"/>
              <a:gd name="connsiteY3" fmla="*/ 620678 h 620678"/>
              <a:gd name="connsiteX4" fmla="*/ 0 w 3845569"/>
              <a:gd name="connsiteY4" fmla="*/ 0 h 62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620678">
                <a:moveTo>
                  <a:pt x="0" y="0"/>
                </a:moveTo>
                <a:lnTo>
                  <a:pt x="3845569" y="0"/>
                </a:lnTo>
                <a:lnTo>
                  <a:pt x="3845569" y="620678"/>
                </a:lnTo>
                <a:lnTo>
                  <a:pt x="0" y="620678"/>
                </a:lnTo>
                <a:lnTo>
                  <a:pt x="0" y="0"/>
                </a:lnTo>
                <a:close/>
              </a:path>
            </a:pathLst>
          </a:custGeom>
          <a:solidFill>
            <a:srgbClr val="C0504D">
              <a:hueOff val="0"/>
              <a:satOff val="0"/>
              <a:lumOff val="0"/>
              <a:alphaOff val="0"/>
            </a:srgbClr>
          </a:solidFill>
          <a:ln w="25400" cap="flat" cmpd="sng" algn="ctr">
            <a:solidFill>
              <a:srgbClr val="C0504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GB" sz="1700" b="1" kern="1200" dirty="0">
                <a:solidFill>
                  <a:sysClr val="window" lastClr="FFFFFF"/>
                </a:solidFill>
                <a:latin typeface="Calibri"/>
                <a:ea typeface="+mn-ea"/>
                <a:cs typeface="+mn-cs"/>
              </a:rPr>
              <a:t>Functions laid down in EU Directives: </a:t>
            </a:r>
            <a:endParaRPr lang="en-GB" sz="1700" kern="1200" dirty="0">
              <a:solidFill>
                <a:sysClr val="window" lastClr="FFFFFF"/>
              </a:solidFill>
              <a:latin typeface="Calibri"/>
              <a:ea typeface="+mn-ea"/>
              <a:cs typeface="+mn-cs"/>
            </a:endParaRPr>
          </a:p>
        </p:txBody>
      </p:sp>
      <p:sp>
        <p:nvSpPr>
          <p:cNvPr id="4" name="Freeform 3"/>
          <p:cNvSpPr/>
          <p:nvPr/>
        </p:nvSpPr>
        <p:spPr>
          <a:xfrm>
            <a:off x="825540" y="2238804"/>
            <a:ext cx="3845569" cy="2715319"/>
          </a:xfrm>
          <a:custGeom>
            <a:avLst/>
            <a:gdLst>
              <a:gd name="connsiteX0" fmla="*/ 0 w 3845569"/>
              <a:gd name="connsiteY0" fmla="*/ 0 h 2715319"/>
              <a:gd name="connsiteX1" fmla="*/ 3845569 w 3845569"/>
              <a:gd name="connsiteY1" fmla="*/ 0 h 2715319"/>
              <a:gd name="connsiteX2" fmla="*/ 3845569 w 3845569"/>
              <a:gd name="connsiteY2" fmla="*/ 2715319 h 2715319"/>
              <a:gd name="connsiteX3" fmla="*/ 0 w 3845569"/>
              <a:gd name="connsiteY3" fmla="*/ 2715319 h 2715319"/>
              <a:gd name="connsiteX4" fmla="*/ 0 w 3845569"/>
              <a:gd name="connsiteY4" fmla="*/ 0 h 271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2715319">
                <a:moveTo>
                  <a:pt x="0" y="0"/>
                </a:moveTo>
                <a:lnTo>
                  <a:pt x="3845569" y="0"/>
                </a:lnTo>
                <a:lnTo>
                  <a:pt x="3845569" y="2715319"/>
                </a:lnTo>
                <a:lnTo>
                  <a:pt x="0" y="2715319"/>
                </a:lnTo>
                <a:lnTo>
                  <a:pt x="0" y="0"/>
                </a:lnTo>
                <a:close/>
              </a:path>
            </a:pathLst>
          </a:cu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GB" sz="1700" kern="1200" dirty="0">
                <a:solidFill>
                  <a:schemeClr val="tx1">
                    <a:lumMod val="75000"/>
                  </a:schemeClr>
                </a:solidFill>
                <a:latin typeface="Calibri"/>
                <a:ea typeface="+mn-ea"/>
                <a:cs typeface="+mn-cs"/>
              </a:rPr>
              <a:t>Independent assistance to victims of discrimination </a:t>
            </a:r>
          </a:p>
          <a:p>
            <a:pPr marL="171450" lvl="1" indent="-171450" algn="l" defTabSz="755650" rtl="0">
              <a:lnSpc>
                <a:spcPct val="90000"/>
              </a:lnSpc>
              <a:spcBef>
                <a:spcPct val="0"/>
              </a:spcBef>
              <a:spcAft>
                <a:spcPct val="15000"/>
              </a:spcAft>
              <a:buChar char="••"/>
            </a:pPr>
            <a:r>
              <a:rPr lang="en-GB" sz="1700" kern="1200" dirty="0">
                <a:solidFill>
                  <a:schemeClr val="tx1">
                    <a:lumMod val="75000"/>
                  </a:schemeClr>
                </a:solidFill>
                <a:latin typeface="Calibri"/>
                <a:ea typeface="+mn-ea"/>
                <a:cs typeface="+mn-cs"/>
              </a:rPr>
              <a:t>Independent </a:t>
            </a:r>
            <a:r>
              <a:rPr lang="en-GB" sz="1700" b="1" kern="1200" dirty="0">
                <a:solidFill>
                  <a:schemeClr val="tx1">
                    <a:lumMod val="75000"/>
                  </a:schemeClr>
                </a:solidFill>
                <a:latin typeface="Calibri"/>
                <a:ea typeface="+mn-ea"/>
                <a:cs typeface="+mn-cs"/>
              </a:rPr>
              <a:t>surveys and reports concerning discrimination </a:t>
            </a:r>
            <a:endParaRPr lang="en-US" sz="1700" b="1" kern="1200" dirty="0">
              <a:solidFill>
                <a:schemeClr val="tx1">
                  <a:lumMod val="75000"/>
                </a:schemeClr>
              </a:solidFill>
              <a:latin typeface="Calibri"/>
              <a:ea typeface="+mn-ea"/>
              <a:cs typeface="+mn-cs"/>
            </a:endParaRPr>
          </a:p>
          <a:p>
            <a:pPr marL="171450" lvl="1" indent="-171450" algn="l" defTabSz="755650" rtl="0">
              <a:lnSpc>
                <a:spcPct val="90000"/>
              </a:lnSpc>
              <a:spcBef>
                <a:spcPct val="0"/>
              </a:spcBef>
              <a:spcAft>
                <a:spcPct val="15000"/>
              </a:spcAft>
              <a:buChar char="••"/>
            </a:pPr>
            <a:r>
              <a:rPr lang="en-GB" sz="1700" kern="1200" dirty="0">
                <a:solidFill>
                  <a:schemeClr val="tx1">
                    <a:lumMod val="75000"/>
                  </a:schemeClr>
                </a:solidFill>
                <a:latin typeface="Calibri"/>
                <a:ea typeface="+mn-ea"/>
                <a:cs typeface="+mn-cs"/>
              </a:rPr>
              <a:t>Recommendations to policy makers on discrimination issues </a:t>
            </a:r>
            <a:endParaRPr lang="en-US" sz="1700" kern="1200" dirty="0">
              <a:solidFill>
                <a:schemeClr val="tx1">
                  <a:lumMod val="75000"/>
                </a:schemeClr>
              </a:solidFill>
              <a:latin typeface="Calibri"/>
              <a:ea typeface="+mn-ea"/>
              <a:cs typeface="+mn-cs"/>
            </a:endParaRPr>
          </a:p>
          <a:p>
            <a:pPr marL="171450" lvl="1" indent="-171450" algn="l" defTabSz="755650" rtl="0">
              <a:lnSpc>
                <a:spcPct val="90000"/>
              </a:lnSpc>
              <a:spcBef>
                <a:spcPct val="0"/>
              </a:spcBef>
              <a:spcAft>
                <a:spcPct val="15000"/>
              </a:spcAft>
              <a:buChar char="••"/>
            </a:pPr>
            <a:r>
              <a:rPr lang="en-GB" sz="1700" b="1" kern="1200" dirty="0">
                <a:solidFill>
                  <a:schemeClr val="tx1">
                    <a:lumMod val="75000"/>
                  </a:schemeClr>
                </a:solidFill>
                <a:latin typeface="Calibri"/>
                <a:ea typeface="+mn-ea"/>
                <a:cs typeface="+mn-cs"/>
              </a:rPr>
              <a:t>Exchange of information</a:t>
            </a:r>
            <a:r>
              <a:rPr lang="en-GB" sz="1700" kern="1200" dirty="0">
                <a:solidFill>
                  <a:schemeClr val="tx1">
                    <a:lumMod val="75000"/>
                  </a:schemeClr>
                </a:solidFill>
                <a:latin typeface="Calibri"/>
                <a:ea typeface="+mn-ea"/>
                <a:cs typeface="+mn-cs"/>
              </a:rPr>
              <a:t> with European bodies</a:t>
            </a:r>
            <a:endParaRPr lang="en-US" sz="1700" kern="1200" dirty="0">
              <a:solidFill>
                <a:schemeClr val="tx1">
                  <a:lumMod val="75000"/>
                </a:schemeClr>
              </a:solidFill>
              <a:latin typeface="Calibri"/>
              <a:ea typeface="+mn-ea"/>
              <a:cs typeface="+mn-cs"/>
            </a:endParaRPr>
          </a:p>
        </p:txBody>
      </p:sp>
      <p:sp>
        <p:nvSpPr>
          <p:cNvPr id="8" name="Freeform 7"/>
          <p:cNvSpPr/>
          <p:nvPr/>
        </p:nvSpPr>
        <p:spPr>
          <a:xfrm>
            <a:off x="4989138" y="1589088"/>
            <a:ext cx="3845569" cy="620678"/>
          </a:xfrm>
          <a:custGeom>
            <a:avLst/>
            <a:gdLst>
              <a:gd name="connsiteX0" fmla="*/ 0 w 3845569"/>
              <a:gd name="connsiteY0" fmla="*/ 0 h 620678"/>
              <a:gd name="connsiteX1" fmla="*/ 3845569 w 3845569"/>
              <a:gd name="connsiteY1" fmla="*/ 0 h 620678"/>
              <a:gd name="connsiteX2" fmla="*/ 3845569 w 3845569"/>
              <a:gd name="connsiteY2" fmla="*/ 620678 h 620678"/>
              <a:gd name="connsiteX3" fmla="*/ 0 w 3845569"/>
              <a:gd name="connsiteY3" fmla="*/ 620678 h 620678"/>
              <a:gd name="connsiteX4" fmla="*/ 0 w 3845569"/>
              <a:gd name="connsiteY4" fmla="*/ 0 h 62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620678">
                <a:moveTo>
                  <a:pt x="0" y="0"/>
                </a:moveTo>
                <a:lnTo>
                  <a:pt x="3845569" y="0"/>
                </a:lnTo>
                <a:lnTo>
                  <a:pt x="3845569" y="620678"/>
                </a:lnTo>
                <a:lnTo>
                  <a:pt x="0" y="620678"/>
                </a:lnTo>
                <a:lnTo>
                  <a:pt x="0" y="0"/>
                </a:lnTo>
                <a:close/>
              </a:path>
            </a:pathLst>
          </a:cu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GB" sz="1700" b="1" kern="1200" dirty="0">
                <a:solidFill>
                  <a:sysClr val="window" lastClr="FFFFFF"/>
                </a:solidFill>
                <a:latin typeface="Calibri"/>
                <a:ea typeface="+mn-ea"/>
                <a:cs typeface="+mn-cs"/>
              </a:rPr>
              <a:t>Wider functions accorded to Equality Bodies:</a:t>
            </a:r>
            <a:endParaRPr lang="en-GB" sz="1700" kern="1200" dirty="0">
              <a:solidFill>
                <a:sysClr val="window" lastClr="FFFFFF"/>
              </a:solidFill>
              <a:latin typeface="Calibri"/>
              <a:ea typeface="+mn-ea"/>
              <a:cs typeface="+mn-cs"/>
            </a:endParaRPr>
          </a:p>
        </p:txBody>
      </p:sp>
      <p:sp>
        <p:nvSpPr>
          <p:cNvPr id="9" name="Freeform 8"/>
          <p:cNvSpPr/>
          <p:nvPr/>
        </p:nvSpPr>
        <p:spPr>
          <a:xfrm>
            <a:off x="4989138" y="2238153"/>
            <a:ext cx="3845569" cy="2715319"/>
          </a:xfrm>
          <a:custGeom>
            <a:avLst/>
            <a:gdLst>
              <a:gd name="connsiteX0" fmla="*/ 0 w 3845569"/>
              <a:gd name="connsiteY0" fmla="*/ 0 h 2715319"/>
              <a:gd name="connsiteX1" fmla="*/ 3845569 w 3845569"/>
              <a:gd name="connsiteY1" fmla="*/ 0 h 2715319"/>
              <a:gd name="connsiteX2" fmla="*/ 3845569 w 3845569"/>
              <a:gd name="connsiteY2" fmla="*/ 2715319 h 2715319"/>
              <a:gd name="connsiteX3" fmla="*/ 0 w 3845569"/>
              <a:gd name="connsiteY3" fmla="*/ 2715319 h 2715319"/>
              <a:gd name="connsiteX4" fmla="*/ 0 w 3845569"/>
              <a:gd name="connsiteY4" fmla="*/ 0 h 271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2715319">
                <a:moveTo>
                  <a:pt x="0" y="0"/>
                </a:moveTo>
                <a:lnTo>
                  <a:pt x="3845569" y="0"/>
                </a:lnTo>
                <a:lnTo>
                  <a:pt x="3845569" y="2715319"/>
                </a:lnTo>
                <a:lnTo>
                  <a:pt x="0" y="2715319"/>
                </a:lnTo>
                <a:lnTo>
                  <a:pt x="0" y="0"/>
                </a:lnTo>
                <a:close/>
              </a:path>
            </a:pathLst>
          </a:cu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75000"/>
                  </a:schemeClr>
                </a:solidFill>
                <a:latin typeface="Calibri"/>
                <a:ea typeface="+mn-ea"/>
                <a:cs typeface="+mn-cs"/>
              </a:rPr>
              <a:t>Communication, awareness-raising and promotion of values</a:t>
            </a:r>
            <a:endParaRPr lang="en-GB" sz="1600" kern="1200" dirty="0">
              <a:solidFill>
                <a:schemeClr val="tx1">
                  <a:lumMod val="75000"/>
                </a:schemeClr>
              </a:solidFill>
              <a:latin typeface="Calibri"/>
              <a:ea typeface="+mn-ea"/>
              <a:cs typeface="+mn-cs"/>
            </a:endParaRPr>
          </a:p>
          <a:p>
            <a:pPr marL="171450" lvl="1" indent="-171450" algn="l" defTabSz="711200">
              <a:lnSpc>
                <a:spcPct val="90000"/>
              </a:lnSpc>
              <a:spcBef>
                <a:spcPct val="0"/>
              </a:spcBef>
              <a:spcAft>
                <a:spcPct val="15000"/>
              </a:spcAft>
              <a:buChar char="••"/>
            </a:pPr>
            <a:r>
              <a:rPr lang="en-GB" sz="1600" kern="1200" dirty="0">
                <a:solidFill>
                  <a:schemeClr val="tx1">
                    <a:lumMod val="75000"/>
                  </a:schemeClr>
                </a:solidFill>
                <a:latin typeface="Calibri"/>
                <a:ea typeface="+mn-ea"/>
                <a:cs typeface="+mn-cs"/>
              </a:rPr>
              <a:t>Quasi-judicial decision-making on cases (legally binding decisions)</a:t>
            </a:r>
          </a:p>
          <a:p>
            <a:pPr marL="171450" lvl="1" indent="-171450" algn="l" defTabSz="711200">
              <a:lnSpc>
                <a:spcPct val="90000"/>
              </a:lnSpc>
              <a:spcBef>
                <a:spcPct val="0"/>
              </a:spcBef>
              <a:spcAft>
                <a:spcPct val="15000"/>
              </a:spcAft>
              <a:buChar char="••"/>
            </a:pPr>
            <a:r>
              <a:rPr lang="en-US" sz="1600" kern="1200" dirty="0">
                <a:solidFill>
                  <a:schemeClr val="tx1">
                    <a:lumMod val="75000"/>
                  </a:schemeClr>
                </a:solidFill>
                <a:latin typeface="Calibri"/>
                <a:ea typeface="+mn-ea"/>
                <a:cs typeface="+mn-cs"/>
              </a:rPr>
              <a:t>Work with duty-holders (private and public) – e.g. capacity building, good practice promotion</a:t>
            </a:r>
            <a:endParaRPr lang="en-GB" sz="1600" kern="1200" dirty="0">
              <a:solidFill>
                <a:schemeClr val="tx1">
                  <a:lumMod val="75000"/>
                </a:schemeClr>
              </a:solidFill>
              <a:latin typeface="Calibri"/>
              <a:ea typeface="+mn-ea"/>
              <a:cs typeface="+mn-cs"/>
            </a:endParaRPr>
          </a:p>
          <a:p>
            <a:pPr marL="171450" lvl="1" indent="-171450" algn="l" defTabSz="800100">
              <a:lnSpc>
                <a:spcPct val="90000"/>
              </a:lnSpc>
              <a:spcBef>
                <a:spcPct val="0"/>
              </a:spcBef>
              <a:spcAft>
                <a:spcPct val="15000"/>
              </a:spcAft>
              <a:buChar char="••"/>
            </a:pPr>
            <a:r>
              <a:rPr lang="en-GB" sz="1800" b="1" kern="1200" dirty="0">
                <a:solidFill>
                  <a:srgbClr val="C00000"/>
                </a:solidFill>
                <a:latin typeface="Calibri"/>
                <a:ea typeface="+mn-ea"/>
                <a:cs typeface="+mn-cs"/>
              </a:rPr>
              <a:t>Freedom of movement mandate</a:t>
            </a:r>
          </a:p>
          <a:p>
            <a:pPr marL="171450" lvl="1" indent="-171450" algn="l" defTabSz="711200">
              <a:lnSpc>
                <a:spcPct val="90000"/>
              </a:lnSpc>
              <a:spcBef>
                <a:spcPct val="0"/>
              </a:spcBef>
              <a:spcAft>
                <a:spcPct val="15000"/>
              </a:spcAft>
              <a:buChar char="••"/>
            </a:pPr>
            <a:r>
              <a:rPr lang="en-GB" sz="1600" kern="1200" dirty="0">
                <a:solidFill>
                  <a:schemeClr val="tx1">
                    <a:lumMod val="75000"/>
                  </a:schemeClr>
                </a:solidFill>
                <a:latin typeface="Calibri"/>
                <a:ea typeface="+mn-ea"/>
                <a:cs typeface="+mn-cs"/>
              </a:rPr>
              <a:t>Work-life Balance</a:t>
            </a:r>
          </a:p>
          <a:p>
            <a:pPr marL="171450" lvl="1" indent="-171450" algn="l" defTabSz="711200">
              <a:lnSpc>
                <a:spcPct val="90000"/>
              </a:lnSpc>
              <a:spcBef>
                <a:spcPct val="0"/>
              </a:spcBef>
              <a:spcAft>
                <a:spcPct val="15000"/>
              </a:spcAft>
              <a:buChar char="••"/>
            </a:pPr>
            <a:r>
              <a:rPr lang="en-US" sz="1600" kern="1200" dirty="0">
                <a:solidFill>
                  <a:schemeClr val="tx1">
                    <a:lumMod val="75000"/>
                  </a:schemeClr>
                </a:solidFill>
                <a:latin typeface="Calibri"/>
                <a:ea typeface="+mn-ea"/>
                <a:cs typeface="+mn-cs"/>
              </a:rPr>
              <a:t>Monitoring and supervision</a:t>
            </a:r>
            <a:endParaRPr lang="en-GB" sz="1600" kern="1200" dirty="0">
              <a:solidFill>
                <a:schemeClr val="tx1">
                  <a:lumMod val="75000"/>
                </a:schemeClr>
              </a:solidFill>
              <a:latin typeface="Calibri"/>
              <a:ea typeface="+mn-ea"/>
              <a:cs typeface="+mn-cs"/>
            </a:endParaRPr>
          </a:p>
        </p:txBody>
      </p:sp>
    </p:spTree>
    <p:extLst>
      <p:ext uri="{BB962C8B-B14F-4D97-AF65-F5344CB8AC3E}">
        <p14:creationId xmlns:p14="http://schemas.microsoft.com/office/powerpoint/2010/main" val="357633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96EC49-4091-214C-9060-49D2F90E835C}"/>
              </a:ext>
            </a:extLst>
          </p:cNvPr>
          <p:cNvSpPr>
            <a:spLocks noGrp="1"/>
          </p:cNvSpPr>
          <p:nvPr>
            <p:ph type="body" sz="quarter" idx="10"/>
          </p:nvPr>
        </p:nvSpPr>
        <p:spPr>
          <a:xfrm>
            <a:off x="906780" y="557307"/>
            <a:ext cx="4318000" cy="533400"/>
          </a:xfrm>
        </p:spPr>
        <p:txBody>
          <a:bodyPr/>
          <a:lstStyle/>
          <a:p>
            <a:r>
              <a:rPr lang="en-US" dirty="0"/>
              <a:t>Additional tasks</a:t>
            </a:r>
          </a:p>
          <a:p>
            <a:endParaRPr lang="en-US" dirty="0"/>
          </a:p>
          <a:p>
            <a:endParaRPr lang="en-US" dirty="0"/>
          </a:p>
        </p:txBody>
      </p:sp>
      <p:sp>
        <p:nvSpPr>
          <p:cNvPr id="6" name="Text Placeholder 5">
            <a:extLst>
              <a:ext uri="{FF2B5EF4-FFF2-40B4-BE49-F238E27FC236}">
                <a16:creationId xmlns:a16="http://schemas.microsoft.com/office/drawing/2014/main" id="{FBE982E3-3AF1-6E48-9A7F-979436AAA4CA}"/>
              </a:ext>
            </a:extLst>
          </p:cNvPr>
          <p:cNvSpPr>
            <a:spLocks noGrp="1"/>
          </p:cNvSpPr>
          <p:nvPr>
            <p:ph type="body" sz="quarter" idx="13"/>
          </p:nvPr>
        </p:nvSpPr>
        <p:spPr>
          <a:xfrm>
            <a:off x="787908" y="168946"/>
            <a:ext cx="8083804" cy="532128"/>
          </a:xfrm>
        </p:spPr>
        <p:txBody>
          <a:bodyPr/>
          <a:lstStyle/>
          <a:p>
            <a:r>
              <a:rPr lang="en-US" sz="2800" dirty="0"/>
              <a:t>The work of equality bodies as </a:t>
            </a:r>
            <a:r>
              <a:rPr lang="en-US" sz="2800" dirty="0" err="1"/>
              <a:t>FoM</a:t>
            </a:r>
            <a:r>
              <a:rPr lang="en-US" sz="2800" dirty="0"/>
              <a:t> Bodies </a:t>
            </a:r>
          </a:p>
          <a:p>
            <a:pPr>
              <a:spcBef>
                <a:spcPts val="0"/>
              </a:spcBef>
            </a:pPr>
            <a:endParaRPr lang="en-US" dirty="0"/>
          </a:p>
        </p:txBody>
      </p:sp>
      <p:sp>
        <p:nvSpPr>
          <p:cNvPr id="8" name="Freeform 7"/>
          <p:cNvSpPr/>
          <p:nvPr/>
        </p:nvSpPr>
        <p:spPr>
          <a:xfrm>
            <a:off x="806411" y="2042126"/>
            <a:ext cx="8028296" cy="3169954"/>
          </a:xfrm>
          <a:custGeom>
            <a:avLst/>
            <a:gdLst>
              <a:gd name="connsiteX0" fmla="*/ 0 w 3845569"/>
              <a:gd name="connsiteY0" fmla="*/ 0 h 2715319"/>
              <a:gd name="connsiteX1" fmla="*/ 3845569 w 3845569"/>
              <a:gd name="connsiteY1" fmla="*/ 0 h 2715319"/>
              <a:gd name="connsiteX2" fmla="*/ 3845569 w 3845569"/>
              <a:gd name="connsiteY2" fmla="*/ 2715319 h 2715319"/>
              <a:gd name="connsiteX3" fmla="*/ 0 w 3845569"/>
              <a:gd name="connsiteY3" fmla="*/ 2715319 h 2715319"/>
              <a:gd name="connsiteX4" fmla="*/ 0 w 3845569"/>
              <a:gd name="connsiteY4" fmla="*/ 0 h 271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2715319">
                <a:moveTo>
                  <a:pt x="0" y="0"/>
                </a:moveTo>
                <a:lnTo>
                  <a:pt x="3845569" y="0"/>
                </a:lnTo>
                <a:lnTo>
                  <a:pt x="3845569" y="2715319"/>
                </a:lnTo>
                <a:lnTo>
                  <a:pt x="0" y="2715319"/>
                </a:lnTo>
                <a:lnTo>
                  <a:pt x="0" y="0"/>
                </a:lnTo>
                <a:close/>
              </a:path>
            </a:pathLst>
          </a:cu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defTabSz="711200">
              <a:lnSpc>
                <a:spcPct val="90000"/>
              </a:lnSpc>
              <a:spcBef>
                <a:spcPct val="0"/>
              </a:spcBef>
              <a:spcAft>
                <a:spcPct val="15000"/>
              </a:spcAft>
              <a:buChar char="••"/>
            </a:pPr>
            <a:r>
              <a:rPr lang="en-US" sz="1600" dirty="0">
                <a:solidFill>
                  <a:schemeClr val="tx1">
                    <a:lumMod val="75000"/>
                  </a:schemeClr>
                </a:solidFill>
                <a:latin typeface="Calibri"/>
              </a:rPr>
              <a:t>Tackling “</a:t>
            </a:r>
            <a:r>
              <a:rPr lang="en-US" sz="1600" b="1" i="1" dirty="0">
                <a:solidFill>
                  <a:schemeClr val="accent3"/>
                </a:solidFill>
                <a:latin typeface="Calibri"/>
              </a:rPr>
              <a:t>unjustified restrictions</a:t>
            </a:r>
            <a:r>
              <a:rPr lang="en-US" sz="1600" dirty="0">
                <a:solidFill>
                  <a:schemeClr val="tx1">
                    <a:lumMod val="75000"/>
                  </a:schemeClr>
                </a:solidFill>
                <a:latin typeface="Calibri"/>
              </a:rPr>
              <a:t> and </a:t>
            </a:r>
            <a:r>
              <a:rPr lang="en-US" sz="1600" b="1" i="1" dirty="0">
                <a:solidFill>
                  <a:schemeClr val="accent3"/>
                </a:solidFill>
                <a:latin typeface="Calibri"/>
              </a:rPr>
              <a:t>obstacles to the right to freedom of movement</a:t>
            </a:r>
            <a:r>
              <a:rPr lang="en-US" sz="1600" dirty="0">
                <a:solidFill>
                  <a:schemeClr val="tx1">
                    <a:lumMod val="75000"/>
                  </a:schemeClr>
                </a:solidFill>
                <a:latin typeface="Calibri"/>
              </a:rPr>
              <a:t>” of mobile EU workers and their families;</a:t>
            </a:r>
          </a:p>
          <a:p>
            <a:pPr marL="171450" lvl="1" indent="-171450" defTabSz="711200">
              <a:lnSpc>
                <a:spcPct val="90000"/>
              </a:lnSpc>
              <a:spcBef>
                <a:spcPct val="0"/>
              </a:spcBef>
              <a:spcAft>
                <a:spcPct val="15000"/>
              </a:spcAft>
              <a:buChar char="••"/>
            </a:pPr>
            <a:endParaRPr lang="en-US" sz="1600" dirty="0">
              <a:solidFill>
                <a:schemeClr val="tx1">
                  <a:lumMod val="75000"/>
                </a:schemeClr>
              </a:solidFill>
              <a:latin typeface="Calibri"/>
            </a:endParaRPr>
          </a:p>
          <a:p>
            <a:pPr marL="171450" lvl="1" indent="-171450" defTabSz="711200">
              <a:lnSpc>
                <a:spcPct val="90000"/>
              </a:lnSpc>
              <a:spcBef>
                <a:spcPct val="0"/>
              </a:spcBef>
              <a:spcAft>
                <a:spcPct val="15000"/>
              </a:spcAft>
              <a:buChar char="••"/>
            </a:pPr>
            <a:r>
              <a:rPr lang="en-US" sz="1600" dirty="0">
                <a:solidFill>
                  <a:schemeClr val="tx1">
                    <a:lumMod val="75000"/>
                  </a:schemeClr>
                </a:solidFill>
                <a:latin typeface="Calibri"/>
              </a:rPr>
              <a:t>Conducting </a:t>
            </a:r>
            <a:r>
              <a:rPr lang="en-US" sz="1600" b="1" i="1" dirty="0">
                <a:solidFill>
                  <a:schemeClr val="accent3"/>
                </a:solidFill>
                <a:latin typeface="Calibri"/>
              </a:rPr>
              <a:t>surveys and analysis concerning obstacles to free movement; </a:t>
            </a:r>
          </a:p>
          <a:p>
            <a:pPr marL="171450" lvl="1" indent="-171450" defTabSz="711200">
              <a:lnSpc>
                <a:spcPct val="90000"/>
              </a:lnSpc>
              <a:spcBef>
                <a:spcPct val="0"/>
              </a:spcBef>
              <a:spcAft>
                <a:spcPct val="15000"/>
              </a:spcAft>
              <a:buChar char="••"/>
            </a:pPr>
            <a:endParaRPr lang="en-US" sz="1600" b="1" i="1" dirty="0">
              <a:solidFill>
                <a:schemeClr val="accent3"/>
              </a:solidFill>
              <a:latin typeface="Calibri"/>
            </a:endParaRPr>
          </a:p>
          <a:p>
            <a:pPr marL="171450" lvl="1" indent="-171450" defTabSz="711200">
              <a:lnSpc>
                <a:spcPct val="90000"/>
              </a:lnSpc>
              <a:spcBef>
                <a:spcPct val="0"/>
              </a:spcBef>
              <a:spcAft>
                <a:spcPct val="15000"/>
              </a:spcAft>
              <a:buChar char="••"/>
            </a:pPr>
            <a:r>
              <a:rPr lang="en-US" sz="1600" dirty="0">
                <a:solidFill>
                  <a:schemeClr val="tx1">
                    <a:lumMod val="75000"/>
                  </a:schemeClr>
                </a:solidFill>
                <a:latin typeface="Calibri"/>
              </a:rPr>
              <a:t>Making </a:t>
            </a:r>
            <a:r>
              <a:rPr lang="en-US" sz="1600" b="1" dirty="0">
                <a:solidFill>
                  <a:schemeClr val="accent3"/>
                </a:solidFill>
                <a:latin typeface="Calibri"/>
              </a:rPr>
              <a:t>recommendations on any issue relating to unjustified restrictions and obstacles  to free movement; </a:t>
            </a:r>
          </a:p>
          <a:p>
            <a:pPr marL="171450" lvl="1" indent="-171450" defTabSz="711200">
              <a:lnSpc>
                <a:spcPct val="90000"/>
              </a:lnSpc>
              <a:spcBef>
                <a:spcPct val="0"/>
              </a:spcBef>
              <a:spcAft>
                <a:spcPct val="15000"/>
              </a:spcAft>
              <a:buChar char="••"/>
            </a:pPr>
            <a:endParaRPr lang="en-US" sz="1600" dirty="0">
              <a:solidFill>
                <a:schemeClr val="tx1">
                  <a:lumMod val="75000"/>
                </a:schemeClr>
              </a:solidFill>
              <a:latin typeface="Calibri"/>
            </a:endParaRPr>
          </a:p>
          <a:p>
            <a:pPr marL="171450" lvl="1" indent="-171450" defTabSz="711200">
              <a:lnSpc>
                <a:spcPct val="90000"/>
              </a:lnSpc>
              <a:spcBef>
                <a:spcPct val="0"/>
              </a:spcBef>
              <a:spcAft>
                <a:spcPct val="15000"/>
              </a:spcAft>
              <a:buChar char="••"/>
            </a:pPr>
            <a:r>
              <a:rPr lang="en-US" sz="1600" b="1" dirty="0">
                <a:solidFill>
                  <a:schemeClr val="accent3"/>
                </a:solidFill>
                <a:latin typeface="Calibri"/>
              </a:rPr>
              <a:t>Outreach to </a:t>
            </a:r>
            <a:r>
              <a:rPr lang="en-US" sz="1600" dirty="0">
                <a:solidFill>
                  <a:schemeClr val="tx1">
                    <a:lumMod val="75000"/>
                  </a:schemeClr>
                </a:solidFill>
                <a:latin typeface="Calibri"/>
              </a:rPr>
              <a:t>and information dissemination among </a:t>
            </a:r>
            <a:r>
              <a:rPr lang="en-US" sz="1600" b="1" i="1" dirty="0">
                <a:solidFill>
                  <a:schemeClr val="accent3"/>
                </a:solidFill>
                <a:latin typeface="Calibri"/>
              </a:rPr>
              <a:t>EU workers </a:t>
            </a:r>
            <a:r>
              <a:rPr lang="en-US" sz="1600" dirty="0">
                <a:solidFill>
                  <a:schemeClr val="tx1">
                    <a:lumMod val="75000"/>
                  </a:schemeClr>
                </a:solidFill>
                <a:latin typeface="Calibri"/>
              </a:rPr>
              <a:t>(unfamiliar group for NEBs)</a:t>
            </a:r>
          </a:p>
          <a:p>
            <a:pPr marL="171450" lvl="1" indent="-171450" defTabSz="711200">
              <a:lnSpc>
                <a:spcPct val="90000"/>
              </a:lnSpc>
              <a:spcBef>
                <a:spcPct val="0"/>
              </a:spcBef>
              <a:spcAft>
                <a:spcPct val="15000"/>
              </a:spcAft>
              <a:buChar char="••"/>
            </a:pPr>
            <a:endParaRPr lang="en-US" sz="1600" dirty="0">
              <a:solidFill>
                <a:schemeClr val="tx1">
                  <a:lumMod val="75000"/>
                </a:schemeClr>
              </a:solidFill>
              <a:latin typeface="Calibri"/>
            </a:endParaRPr>
          </a:p>
          <a:p>
            <a:pPr marL="171450" lvl="1" indent="-171450" defTabSz="711200">
              <a:lnSpc>
                <a:spcPct val="90000"/>
              </a:lnSpc>
              <a:spcBef>
                <a:spcPct val="0"/>
              </a:spcBef>
              <a:spcAft>
                <a:spcPct val="15000"/>
              </a:spcAft>
              <a:buChar char="••"/>
            </a:pPr>
            <a:r>
              <a:rPr lang="en-US" sz="1600" dirty="0">
                <a:solidFill>
                  <a:schemeClr val="tx1">
                    <a:lumMod val="75000"/>
                  </a:schemeClr>
                </a:solidFill>
                <a:latin typeface="Calibri"/>
              </a:rPr>
              <a:t>Collaboration with </a:t>
            </a:r>
            <a:r>
              <a:rPr lang="en-US" sz="1600" b="1" i="1" dirty="0">
                <a:solidFill>
                  <a:schemeClr val="tx1">
                    <a:lumMod val="75000"/>
                  </a:schemeClr>
                </a:solidFill>
                <a:latin typeface="Calibri"/>
              </a:rPr>
              <a:t>information and assistance services in the area of freedom of movement </a:t>
            </a:r>
            <a:r>
              <a:rPr lang="en-US" sz="1600" dirty="0">
                <a:solidFill>
                  <a:schemeClr val="tx1">
                    <a:lumMod val="75000"/>
                  </a:schemeClr>
                </a:solidFill>
                <a:latin typeface="Calibri"/>
              </a:rPr>
              <a:t>(unfamiliar group of partners and unknown institutional landscape) </a:t>
            </a:r>
          </a:p>
        </p:txBody>
      </p:sp>
      <p:sp>
        <p:nvSpPr>
          <p:cNvPr id="9" name="Freeform 8"/>
          <p:cNvSpPr/>
          <p:nvPr/>
        </p:nvSpPr>
        <p:spPr>
          <a:xfrm>
            <a:off x="787907" y="952517"/>
            <a:ext cx="8046799" cy="838166"/>
          </a:xfrm>
          <a:custGeom>
            <a:avLst/>
            <a:gdLst>
              <a:gd name="connsiteX0" fmla="*/ 0 w 3845569"/>
              <a:gd name="connsiteY0" fmla="*/ 0 h 620678"/>
              <a:gd name="connsiteX1" fmla="*/ 3845569 w 3845569"/>
              <a:gd name="connsiteY1" fmla="*/ 0 h 620678"/>
              <a:gd name="connsiteX2" fmla="*/ 3845569 w 3845569"/>
              <a:gd name="connsiteY2" fmla="*/ 620678 h 620678"/>
              <a:gd name="connsiteX3" fmla="*/ 0 w 3845569"/>
              <a:gd name="connsiteY3" fmla="*/ 620678 h 620678"/>
              <a:gd name="connsiteX4" fmla="*/ 0 w 3845569"/>
              <a:gd name="connsiteY4" fmla="*/ 0 h 62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620678">
                <a:moveTo>
                  <a:pt x="0" y="0"/>
                </a:moveTo>
                <a:lnTo>
                  <a:pt x="3845569" y="0"/>
                </a:lnTo>
                <a:lnTo>
                  <a:pt x="3845569" y="620678"/>
                </a:lnTo>
                <a:lnTo>
                  <a:pt x="0" y="620678"/>
                </a:lnTo>
                <a:lnTo>
                  <a:pt x="0" y="0"/>
                </a:lnTo>
                <a:close/>
              </a:path>
            </a:pathLst>
          </a:cu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GB" sz="1700" b="1" dirty="0">
                <a:solidFill>
                  <a:sysClr val="window" lastClr="FFFFFF"/>
                </a:solidFill>
                <a:latin typeface="Calibri"/>
              </a:rPr>
              <a:t>New </a:t>
            </a:r>
            <a:r>
              <a:rPr lang="en-GB" sz="1700" b="1" kern="1200" dirty="0">
                <a:solidFill>
                  <a:sysClr val="window" lastClr="FFFFFF"/>
                </a:solidFill>
                <a:latin typeface="Calibri"/>
              </a:rPr>
              <a:t>functions (</a:t>
            </a:r>
            <a:r>
              <a:rPr lang="en-GB" sz="1700" b="1" u="sng" kern="1200" dirty="0">
                <a:solidFill>
                  <a:schemeClr val="tx1"/>
                </a:solidFill>
                <a:latin typeface="Calibri"/>
              </a:rPr>
              <a:t>beyond</a:t>
            </a:r>
            <a:r>
              <a:rPr lang="en-GB" sz="1700" b="1" kern="1200" dirty="0">
                <a:solidFill>
                  <a:schemeClr val="tx1"/>
                </a:solidFill>
                <a:latin typeface="Calibri"/>
              </a:rPr>
              <a:t> traditional equality and non-discrimination work</a:t>
            </a:r>
            <a:r>
              <a:rPr lang="en-GB" sz="1700" b="1" kern="1200" dirty="0">
                <a:solidFill>
                  <a:sysClr val="window" lastClr="FFFFFF"/>
                </a:solidFill>
                <a:latin typeface="Calibri"/>
              </a:rPr>
              <a:t>) accorded to Equality Bodies under Directive 2014/54:</a:t>
            </a:r>
          </a:p>
        </p:txBody>
      </p:sp>
    </p:spTree>
    <p:extLst>
      <p:ext uri="{BB962C8B-B14F-4D97-AF65-F5344CB8AC3E}">
        <p14:creationId xmlns:p14="http://schemas.microsoft.com/office/powerpoint/2010/main" val="3347244041"/>
      </p:ext>
    </p:extLst>
  </p:cSld>
  <p:clrMapOvr>
    <a:masterClrMapping/>
  </p:clrMapOvr>
</p:sld>
</file>

<file path=ppt/theme/theme1.xml><?xml version="1.0" encoding="utf-8"?>
<a:theme xmlns:a="http://schemas.openxmlformats.org/drawingml/2006/main" name="Cohesify">
  <a:themeElements>
    <a:clrScheme name="EQUINET1">
      <a:dk1>
        <a:srgbClr val="22489E"/>
      </a:dk1>
      <a:lt1>
        <a:sysClr val="window" lastClr="FFFFFF"/>
      </a:lt1>
      <a:dk2>
        <a:srgbClr val="F7D40A"/>
      </a:dk2>
      <a:lt2>
        <a:srgbClr val="F2F2F3"/>
      </a:lt2>
      <a:accent1>
        <a:srgbClr val="FFFFFF"/>
      </a:accent1>
      <a:accent2>
        <a:srgbClr val="000000"/>
      </a:accent2>
      <a:accent3>
        <a:srgbClr val="22489E"/>
      </a:accent3>
      <a:accent4>
        <a:srgbClr val="F7D40A"/>
      </a:accent4>
      <a:accent5>
        <a:srgbClr val="F2F2F3"/>
      </a:accent5>
      <a:accent6>
        <a:srgbClr val="A6ADB1"/>
      </a:accent6>
      <a:hlink>
        <a:srgbClr val="0000FF"/>
      </a:hlink>
      <a:folHlink>
        <a:srgbClr val="800080"/>
      </a:folHlink>
    </a:clrScheme>
    <a:fontScheme name="Aube">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quinet Template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5dcaf206-b009-4658-99e1-4d638e44d8f5">
      <Url xsi:nil="true"/>
      <Description xsi:nil="true"/>
    </URL>
    <SharedWithUsers xmlns="1fbf4851-1fe8-4378-a6d9-5967d98f316b">
      <UserInfo>
        <DisplayName>Tamas Kadar</DisplayName>
        <AccountId>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3" ma:contentTypeDescription="Create a new document." ma:contentTypeScope="" ma:versionID="cc11fb091ef3c2833a8349c16aa176ac">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8a28819ab7c744dd0f8cb4268fde5e85"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BECB97-E388-4561-98C2-3A2EA15177A0}">
  <ds:schemaRefs>
    <ds:schemaRef ds:uri="http://purl.org/dc/terms/"/>
    <ds:schemaRef ds:uri="http://schemas.openxmlformats.org/package/2006/metadata/core-properties"/>
    <ds:schemaRef ds:uri="http://purl.org/dc/elements/1.1/"/>
    <ds:schemaRef ds:uri="1fbf4851-1fe8-4378-a6d9-5967d98f316b"/>
    <ds:schemaRef ds:uri="5dcaf206-b009-4658-99e1-4d638e44d8f5"/>
    <ds:schemaRef ds:uri="http://purl.org/dc/dcmitype/"/>
    <ds:schemaRef ds:uri="http://schemas.microsoft.com/office/2006/documentManagement/types"/>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FD9F533-4943-4F90-BF1B-C7FE7D1A81E1}">
  <ds:schemaRefs>
    <ds:schemaRef ds:uri="http://schemas.microsoft.com/sharepoint/v3/contenttype/forms"/>
  </ds:schemaRefs>
</ds:datastoreItem>
</file>

<file path=customXml/itemProps3.xml><?xml version="1.0" encoding="utf-8"?>
<ds:datastoreItem xmlns:ds="http://schemas.openxmlformats.org/officeDocument/2006/customXml" ds:itemID="{AF8661F3-9491-4F42-BB92-72DFCDCCDB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caf206-b009-4658-99e1-4d638e44d8f5"/>
    <ds:schemaRef ds:uri="1fbf4851-1fe8-4378-a6d9-5967d98f31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COHESIFY.potx</Template>
  <TotalTime>352</TotalTime>
  <Words>921</Words>
  <Application>Microsoft Office PowerPoint</Application>
  <PresentationFormat>On-screen Show (16:10)</PresentationFormat>
  <Paragraphs>88</Paragraphs>
  <Slides>7</Slides>
  <Notes>4</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Cohesify</vt:lpstr>
      <vt:lpstr>Equinet Template 2017</vt:lpstr>
      <vt:lpstr>PowerPoint Presentation</vt:lpstr>
      <vt:lpstr>PowerPoint Presentation</vt:lpstr>
      <vt:lpstr>EC Report (2019) on the Application of Directive 2014/54</vt:lpstr>
      <vt:lpstr>PowerPoint Presentation</vt:lpstr>
      <vt:lpstr>PowerPoint Presentation</vt:lpstr>
      <vt:lpstr>PowerPoint Presentation</vt:lpstr>
      <vt:lpstr>PowerPoint Presentation</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CENTURY GOTHIC UPPERCASE 32</dc:title>
  <dc:creator>supermac super</dc:creator>
  <cp:lastModifiedBy>Milla Vidina</cp:lastModifiedBy>
  <cp:revision>281</cp:revision>
  <cp:lastPrinted>2019-12-03T08:18:25Z</cp:lastPrinted>
  <dcterms:created xsi:type="dcterms:W3CDTF">2016-04-18T13:13:22Z</dcterms:created>
  <dcterms:modified xsi:type="dcterms:W3CDTF">2021-03-17T07:47:38Z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0x01010008820D3E3E695243A18602BCD7DE657A</vt:lpwstr>
  </property>
</Properties>
</file>