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9" r:id="rId6"/>
    <p:sldId id="268" r:id="rId7"/>
    <p:sldId id="272" r:id="rId8"/>
    <p:sldId id="270" r:id="rId9"/>
    <p:sldId id="271" r:id="rId10"/>
    <p:sldId id="258" r:id="rId11"/>
    <p:sldId id="267" r:id="rId12"/>
    <p:sldId id="265" r:id="rId13"/>
    <p:sldId id="266" r:id="rId14"/>
    <p:sldId id="259" r:id="rId15"/>
    <p:sldId id="264" r:id="rId16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6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orient="horz" pos="1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770"/>
    <a:srgbClr val="07747E"/>
    <a:srgbClr val="F7D021"/>
    <a:srgbClr val="D5DD6E"/>
    <a:srgbClr val="61A679"/>
    <a:srgbClr val="258F97"/>
    <a:srgbClr val="7BC298"/>
    <a:srgbClr val="006D86"/>
    <a:srgbClr val="626262"/>
    <a:srgbClr val="46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7" autoAdjust="0"/>
    <p:restoredTop sz="94680"/>
  </p:normalViewPr>
  <p:slideViewPr>
    <p:cSldViewPr snapToGrid="0" snapToObjects="1">
      <p:cViewPr varScale="1">
        <p:scale>
          <a:sx n="80" d="100"/>
          <a:sy n="80" d="100"/>
        </p:scale>
        <p:origin x="-900" y="-84"/>
      </p:cViewPr>
      <p:guideLst>
        <p:guide orient="horz" pos="1256"/>
        <p:guide orient="horz" pos="1891"/>
        <p:guide pos="27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F899-A76A-CE4E-AD97-52DD8F1982E6}" type="datetime1">
              <a:rPr lang="fr-BE" smtClean="0"/>
              <a:t>16-03-21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5210-216E-CA46-ADC5-71177F4BCD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00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62B1-1ABD-0145-B0C0-DC4EB50F9F25}" type="datetime1">
              <a:rPr lang="fr-BE" smtClean="0"/>
              <a:t>16-03-21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FB2E-1B10-C84B-B0AA-85687548D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19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equineteurope.or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4262" y="2444434"/>
            <a:ext cx="5844643" cy="8228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accent3"/>
                </a:solidFill>
                <a:latin typeface="DIN-RegularAlternate"/>
                <a:cs typeface="DIN-RegularAlternate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30" y="3276943"/>
            <a:ext cx="5845175" cy="111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DIN-Light"/>
                <a:cs typeface="DIN-Ligh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730" y="1061882"/>
            <a:ext cx="3543470" cy="985777"/>
          </a:xfrm>
          <a:prstGeom prst="rect">
            <a:avLst/>
          </a:prstGeom>
        </p:spPr>
      </p:pic>
      <p:pic>
        <p:nvPicPr>
          <p:cNvPr id="17" name="Picture 16" descr="equinet_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53574"/>
            <a:ext cx="5611348" cy="4213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426B35-9652-4EE6-8449-CE997C9DCB84}"/>
              </a:ext>
            </a:extLst>
          </p:cNvPr>
          <p:cNvSpPr txBox="1"/>
          <p:nvPr userDrawn="1"/>
        </p:nvSpPr>
        <p:spPr>
          <a:xfrm>
            <a:off x="723730" y="5179612"/>
            <a:ext cx="2667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C5FE48-36B8-4CE2-B77B-2F1D0658B5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6099" y="5200835"/>
            <a:ext cx="557631" cy="37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759D6B-3EA2-4B0D-AF8D-89335BB3907E}"/>
              </a:ext>
            </a:extLst>
          </p:cNvPr>
          <p:cNvSpPr txBox="1"/>
          <p:nvPr userDrawn="1"/>
        </p:nvSpPr>
        <p:spPr>
          <a:xfrm>
            <a:off x="7190252" y="5267167"/>
            <a:ext cx="213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www.equineteurope.org</a:t>
            </a:r>
            <a:endParaRPr lang="x-none" sz="1000" dirty="0"/>
          </a:p>
        </p:txBody>
      </p:sp>
    </p:spTree>
    <p:extLst>
      <p:ext uri="{BB962C8B-B14F-4D97-AF65-F5344CB8AC3E}">
        <p14:creationId xmlns:p14="http://schemas.microsoft.com/office/powerpoint/2010/main" val="256453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23730" y="1679074"/>
            <a:ext cx="5844643" cy="8228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bg2"/>
                </a:solidFill>
                <a:latin typeface="DIN-RegularAlternate"/>
                <a:cs typeface="DIN-RegularAlternate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30" y="2743543"/>
            <a:ext cx="5845175" cy="1117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DIN-Light"/>
                <a:cs typeface="DIN-Ligh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4" name="Picture 3" descr="equinet_fl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53574"/>
            <a:ext cx="5611348" cy="4213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66BEDC-CE7C-40CB-946B-12099BF4B7A3}"/>
              </a:ext>
            </a:extLst>
          </p:cNvPr>
          <p:cNvSpPr/>
          <p:nvPr userDrawn="1"/>
        </p:nvSpPr>
        <p:spPr>
          <a:xfrm>
            <a:off x="723730" y="5167670"/>
            <a:ext cx="2669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42481F-1B28-46FF-964A-32389A936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099" y="5208246"/>
            <a:ext cx="557631" cy="378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B8B1CD3-0153-44AB-9157-E5E3B53DE2E1}"/>
              </a:ext>
            </a:extLst>
          </p:cNvPr>
          <p:cNvSpPr/>
          <p:nvPr userDrawn="1"/>
        </p:nvSpPr>
        <p:spPr>
          <a:xfrm>
            <a:off x="7190252" y="5259189"/>
            <a:ext cx="1579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www.</a:t>
            </a:r>
            <a:r>
              <a:rPr lang="nl-NL" sz="1000" dirty="0"/>
              <a:t>equineteurope</a:t>
            </a:r>
            <a:r>
              <a:rPr lang="nl-NL" sz="1200" dirty="0"/>
              <a:t>.org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320490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8946" y="5014338"/>
            <a:ext cx="10617200" cy="131275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23900" y="1790700"/>
            <a:ext cx="7226300" cy="318770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-Light"/>
                <a:cs typeface="DIN-Light"/>
              </a:defRPr>
            </a:lvl1pPr>
          </a:lstStyle>
          <a:p>
            <a:pPr lvl="0"/>
            <a:r>
              <a:rPr lang="nl-BE" dirty="0"/>
              <a:t>SUBTITLE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905000"/>
            <a:ext cx="7099300" cy="284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-Light"/>
                <a:cs typeface="DIN-Light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r>
              <a:rPr lang="fr-FR" dirty="0" err="1"/>
              <a:t>Pellentesque</a:t>
            </a:r>
            <a:r>
              <a:rPr lang="fr-FR" dirty="0"/>
              <a:t> habitant morbi tristique senectus et netus et malesuada fames ac turpis egestas. Proin pharetra nonummy pede. Mauris et orci.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639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-RegularAlternate"/>
                <a:cs typeface="DIN-RegularAlternate"/>
              </a:defRPr>
            </a:lvl1pPr>
          </a:lstStyle>
          <a:p>
            <a:pPr lvl="0"/>
            <a:r>
              <a:rPr lang="en-GB" dirty="0"/>
              <a:t>ONE COLUMN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32C5C1F-6925-4CA8-B30A-3C58B3F04051}"/>
              </a:ext>
            </a:extLst>
          </p:cNvPr>
          <p:cNvSpPr/>
          <p:nvPr userDrawn="1"/>
        </p:nvSpPr>
        <p:spPr>
          <a:xfrm>
            <a:off x="746254" y="5211012"/>
            <a:ext cx="2702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A3DB4CE-E4B0-4C34-BF73-678271EF8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69" y="5246950"/>
            <a:ext cx="557631" cy="3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10452"/>
            <a:ext cx="10617200" cy="1312752"/>
          </a:xfrm>
          <a:prstGeom prst="rect">
            <a:avLst/>
          </a:prstGeom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60400" y="1905000"/>
            <a:ext cx="40259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905000"/>
            <a:ext cx="3937000" cy="2743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-Light"/>
                <a:cs typeface="DIN-Light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02200" y="1905000"/>
            <a:ext cx="3937000" cy="2743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-Light"/>
                <a:cs typeface="DIN-Light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-Light"/>
                <a:cs typeface="DIN-Light"/>
              </a:defRPr>
            </a:lvl1pPr>
          </a:lstStyle>
          <a:p>
            <a:pPr lvl="0"/>
            <a:r>
              <a:rPr lang="nl-BE" dirty="0"/>
              <a:t>SUBTITLE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-RegularAlternate"/>
                <a:cs typeface="DIN-RegularAlternate"/>
              </a:defRPr>
            </a:lvl1pPr>
          </a:lstStyle>
          <a:p>
            <a:pPr lvl="0"/>
            <a:r>
              <a:rPr lang="en-GB" dirty="0"/>
              <a:t>TWO COLUMN SAMPLE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B3C191-1C97-4022-A900-C5142C9C8EE1}"/>
              </a:ext>
            </a:extLst>
          </p:cNvPr>
          <p:cNvSpPr/>
          <p:nvPr userDrawn="1"/>
        </p:nvSpPr>
        <p:spPr>
          <a:xfrm>
            <a:off x="658851" y="5213652"/>
            <a:ext cx="2692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48AF17-2A88-400D-A239-E95A8514C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71" y="5250385"/>
            <a:ext cx="547519" cy="3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2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3263900" y="617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749800" y="-88900"/>
            <a:ext cx="4521200" cy="59182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en-GB" dirty="0"/>
              <a:t>Picture Picture Picture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500" y="-14908"/>
            <a:ext cx="7119434" cy="6045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3900" y="1790700"/>
            <a:ext cx="3924300" cy="3048000"/>
          </a:xfrm>
          <a:prstGeom prst="rect">
            <a:avLst/>
          </a:prstGeom>
          <a:solidFill>
            <a:srgbClr val="F2F2F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1905000"/>
            <a:ext cx="3898900" cy="284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2489E"/>
                </a:solidFill>
                <a:latin typeface="DIN-Light"/>
                <a:cs typeface="DIN-Light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</a:p>
          <a:p>
            <a:pPr lvl="0"/>
            <a:endParaRPr lang="fr-FR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3898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22489E"/>
                </a:solidFill>
                <a:latin typeface="DIN-Light"/>
                <a:cs typeface="DIN-Light"/>
              </a:defRPr>
            </a:lvl1pPr>
          </a:lstStyle>
          <a:p>
            <a:pPr lvl="0"/>
            <a:r>
              <a:rPr lang="nl-BE" dirty="0"/>
              <a:t>SUBTITLE</a:t>
            </a:r>
            <a:endParaRPr lang="en-GB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369888"/>
            <a:ext cx="38989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22489E"/>
                </a:solidFill>
                <a:latin typeface="DIN-RegularAlternate"/>
                <a:cs typeface="DIN-RegularAlternate"/>
              </a:defRPr>
            </a:lvl1pPr>
          </a:lstStyle>
          <a:p>
            <a:pPr lvl="0"/>
            <a:r>
              <a:rPr lang="en-GB" dirty="0"/>
              <a:t>TEXT &amp; IMAGE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D60E868-64ED-415A-84DB-D564530509AA}"/>
              </a:ext>
            </a:extLst>
          </p:cNvPr>
          <p:cNvSpPr/>
          <p:nvPr userDrawn="1"/>
        </p:nvSpPr>
        <p:spPr>
          <a:xfrm>
            <a:off x="601597" y="5169185"/>
            <a:ext cx="2632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Cofunded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Rights, </a:t>
            </a:r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Equality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Citizenship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nl-NL" sz="1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l-NL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European Union</a:t>
            </a:r>
            <a:endParaRPr lang="x-none" sz="1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939FAC-84BD-4344-9EAB-72B3CB5A53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706" y="5183231"/>
            <a:ext cx="547519" cy="3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13288" y="1879600"/>
            <a:ext cx="2520001" cy="3130852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2760"/>
            <a:ext cx="10617200" cy="1312752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140200" y="2026877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1485900" y="2026877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731000" y="2026877"/>
            <a:ext cx="889000" cy="818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36600" y="3341920"/>
            <a:ext cx="2455863" cy="1619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DIN-Light"/>
                <a:cs typeface="DIN-Light"/>
              </a:defRPr>
            </a:lvl1pPr>
          </a:lstStyle>
          <a:p>
            <a:pPr algn="ctr"/>
            <a:r>
              <a:rPr lang="fr-FR" sz="1600" b="1" dirty="0" err="1"/>
              <a:t>Lorem</a:t>
            </a:r>
            <a:r>
              <a:rPr lang="fr-FR" sz="1600" b="1" dirty="0"/>
              <a:t> </a:t>
            </a:r>
            <a:r>
              <a:rPr lang="fr-FR" sz="1600" b="1" dirty="0" err="1"/>
              <a:t>Ipsum</a:t>
            </a:r>
            <a:endParaRPr lang="fr-FR" sz="1600" b="1" dirty="0"/>
          </a:p>
          <a:p>
            <a:pPr algn="ctr"/>
            <a:r>
              <a:rPr lang="en-US" sz="1600" dirty="0"/>
              <a:t>It is a long established fact that a reader will be distracted by the readable.</a:t>
            </a:r>
            <a:endParaRPr lang="fr-FR" sz="1600" dirty="0"/>
          </a:p>
          <a:p>
            <a:pPr lvl="0"/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980926" y="3341920"/>
            <a:ext cx="2455863" cy="1619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DIN-Light"/>
                <a:cs typeface="DIN-Light"/>
              </a:defRPr>
            </a:lvl1pPr>
          </a:lstStyle>
          <a:p>
            <a:pPr algn="ctr"/>
            <a:r>
              <a:rPr lang="fr-FR" sz="1600" b="1" dirty="0" err="1"/>
              <a:t>Lorem</a:t>
            </a:r>
            <a:r>
              <a:rPr lang="fr-FR" sz="1600" b="1" dirty="0"/>
              <a:t> </a:t>
            </a:r>
            <a:r>
              <a:rPr lang="fr-FR" sz="1600" b="1" dirty="0" err="1"/>
              <a:t>Ipsum</a:t>
            </a:r>
            <a:endParaRPr lang="fr-FR" sz="1600" b="1" dirty="0"/>
          </a:p>
          <a:p>
            <a:pPr algn="ctr"/>
            <a:r>
              <a:rPr lang="en-US" sz="1600" dirty="0"/>
              <a:t>It is a long established fact that a reader will be distracted by the readable.</a:t>
            </a:r>
            <a:endParaRPr lang="fr-FR" sz="1600" dirty="0"/>
          </a:p>
          <a:p>
            <a:pPr lvl="0"/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40324" y="3341920"/>
            <a:ext cx="2455863" cy="1619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DIN-Light"/>
                <a:cs typeface="DIN-Light"/>
              </a:defRPr>
            </a:lvl1pPr>
          </a:lstStyle>
          <a:p>
            <a:pPr algn="ctr"/>
            <a:r>
              <a:rPr lang="fr-FR" sz="1600" b="1" dirty="0" err="1"/>
              <a:t>Lorem</a:t>
            </a:r>
            <a:r>
              <a:rPr lang="fr-FR" sz="1600" b="1" dirty="0"/>
              <a:t> </a:t>
            </a:r>
            <a:r>
              <a:rPr lang="fr-FR" sz="1600" b="1" dirty="0" err="1"/>
              <a:t>Ipsum</a:t>
            </a:r>
            <a:endParaRPr lang="fr-FR" sz="1600" b="1" dirty="0"/>
          </a:p>
          <a:p>
            <a:pPr algn="ctr"/>
            <a:r>
              <a:rPr lang="en-US" sz="1600" dirty="0"/>
              <a:t>It is a long established fact that a reader will be distracted by the readable.</a:t>
            </a:r>
            <a:endParaRPr lang="fr-FR" sz="1600" dirty="0"/>
          </a:p>
          <a:p>
            <a:pPr lvl="0"/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49300" y="369888"/>
            <a:ext cx="38989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22489E"/>
                </a:solidFill>
                <a:latin typeface="DIN-RegularAlternate"/>
                <a:cs typeface="DIN-RegularAlternate"/>
              </a:defRPr>
            </a:lvl1pPr>
          </a:lstStyle>
          <a:p>
            <a:pPr lvl="0"/>
            <a:r>
              <a:rPr lang="en-GB" dirty="0"/>
              <a:t>ICONS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85123F-3F7C-4CDF-AC9D-AB33F0B1D8DF}"/>
              </a:ext>
            </a:extLst>
          </p:cNvPr>
          <p:cNvSpPr/>
          <p:nvPr userDrawn="1"/>
        </p:nvSpPr>
        <p:spPr>
          <a:xfrm>
            <a:off x="698654" y="5213652"/>
            <a:ext cx="265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E4FA2E4-F21E-4CC9-8027-56A5222F8C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81" y="5233638"/>
            <a:ext cx="547519" cy="3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7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10452"/>
            <a:ext cx="10617200" cy="131275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660400" y="2032000"/>
            <a:ext cx="4025900" cy="2074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19"/>
          <p:cNvSpPr txBox="1"/>
          <p:nvPr userDrawn="1"/>
        </p:nvSpPr>
        <p:spPr>
          <a:xfrm>
            <a:off x="5606808" y="2342170"/>
            <a:ext cx="2903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cap="all" dirty="0">
                <a:solidFill>
                  <a:schemeClr val="tx1"/>
                </a:solidFill>
                <a:latin typeface="DIN-Light"/>
                <a:cs typeface="DIN-Light"/>
              </a:rPr>
              <a:t>It has roots in a piece of classical Latin literature </a:t>
            </a:r>
            <a:r>
              <a:rPr lang="en-US" b="1" i="1" cap="all" dirty="0">
                <a:solidFill>
                  <a:schemeClr val="tx1"/>
                </a:solidFill>
                <a:latin typeface="DIN-Light"/>
                <a:cs typeface="DIN-Light"/>
              </a:rPr>
              <a:t>from 45 BC, </a:t>
            </a:r>
            <a:r>
              <a:rPr lang="en-US" i="1" cap="all" dirty="0">
                <a:solidFill>
                  <a:schemeClr val="tx1"/>
                </a:solidFill>
                <a:latin typeface="DIN-Light"/>
                <a:cs typeface="DIN-Light"/>
              </a:rPr>
              <a:t>making it over </a:t>
            </a:r>
            <a:r>
              <a:rPr lang="en-US" b="1" i="1" cap="all" dirty="0">
                <a:solidFill>
                  <a:schemeClr val="tx1"/>
                </a:solidFill>
                <a:latin typeface="DIN-Light"/>
                <a:cs typeface="DIN-Light"/>
              </a:rPr>
              <a:t>2000 years old. </a:t>
            </a:r>
            <a:endParaRPr lang="fr-FR" b="1" i="1" cap="all" dirty="0">
              <a:solidFill>
                <a:schemeClr val="tx1"/>
              </a:solidFill>
              <a:latin typeface="DIN-Light"/>
              <a:cs typeface="DIN-Light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705600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503594" y="2052538"/>
            <a:ext cx="3071378" cy="47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03594" y="4059138"/>
            <a:ext cx="3071378" cy="47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1143000"/>
            <a:ext cx="43180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DIN-Light"/>
                <a:cs typeface="DIN-Light"/>
              </a:defRPr>
            </a:lvl1pPr>
          </a:lstStyle>
          <a:p>
            <a:pPr lvl="0"/>
            <a:r>
              <a:rPr lang="nl-BE" dirty="0"/>
              <a:t>SUBTITLE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49300" y="369888"/>
            <a:ext cx="6070600" cy="658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DIN-RegularAlternate"/>
                <a:cs typeface="DIN-RegularAlternate"/>
              </a:defRPr>
            </a:lvl1pPr>
          </a:lstStyle>
          <a:p>
            <a:pPr lvl="0"/>
            <a:r>
              <a:rPr lang="en-GB" dirty="0"/>
              <a:t>TEXT &amp; FACTS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2032000"/>
            <a:ext cx="3937000" cy="2743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DIN-Light"/>
                <a:cs typeface="DIN-Light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1BCE43-D74B-476F-9FBD-D211A5BB23BB}"/>
              </a:ext>
            </a:extLst>
          </p:cNvPr>
          <p:cNvSpPr/>
          <p:nvPr userDrawn="1"/>
        </p:nvSpPr>
        <p:spPr>
          <a:xfrm>
            <a:off x="660400" y="5213652"/>
            <a:ext cx="2679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44D1331-9E85-4EC3-8030-FA7AC73C0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81" y="5227698"/>
            <a:ext cx="547519" cy="3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54100" y="1854200"/>
            <a:ext cx="5549900" cy="22225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1">
                <a:solidFill>
                  <a:schemeClr val="tx1"/>
                </a:solidFill>
                <a:latin typeface="DIN-Light"/>
                <a:cs typeface="DIN-Light"/>
              </a:defRPr>
            </a:lvl1pPr>
          </a:lstStyle>
          <a:p>
            <a:pPr lvl="0"/>
            <a:r>
              <a:rPr lang="fr-FR" dirty="0"/>
              <a:t>"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porro</a:t>
            </a:r>
            <a:r>
              <a:rPr lang="fr-FR" dirty="0"/>
              <a:t> </a:t>
            </a:r>
            <a:r>
              <a:rPr lang="fr-FR" dirty="0" err="1"/>
              <a:t>quisquam</a:t>
            </a:r>
            <a:r>
              <a:rPr lang="fr-FR" dirty="0"/>
              <a:t> est qui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quia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adipisci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..."</a:t>
            </a:r>
          </a:p>
          <a:p>
            <a:pPr lvl="0"/>
            <a:endParaRPr lang="en-GB" dirty="0"/>
          </a:p>
        </p:txBody>
      </p:sp>
      <p:pic>
        <p:nvPicPr>
          <p:cNvPr id="5" name="Picture 4" descr="equinet_fl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53574"/>
            <a:ext cx="5611348" cy="4213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D81099-2C87-429A-8EBE-7D56773D92D6}"/>
              </a:ext>
            </a:extLst>
          </p:cNvPr>
          <p:cNvSpPr/>
          <p:nvPr userDrawn="1"/>
        </p:nvSpPr>
        <p:spPr>
          <a:xfrm>
            <a:off x="706478" y="5143937"/>
            <a:ext cx="270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3AC8A2-D74E-4127-B459-BAFA93E42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959" y="5172030"/>
            <a:ext cx="547519" cy="3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6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 userDrawn="1"/>
        </p:nvSpPr>
        <p:spPr>
          <a:xfrm>
            <a:off x="541867" y="1898778"/>
            <a:ext cx="829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dirty="0" err="1">
                <a:solidFill>
                  <a:schemeClr val="bg2"/>
                </a:solidFill>
                <a:latin typeface="DIN-RegularAlternate"/>
                <a:cs typeface="DIN-RegularAlternate"/>
              </a:rPr>
              <a:t>Thanks</a:t>
            </a:r>
            <a:r>
              <a:rPr lang="fr-FR" sz="2800" b="1" cap="all" spc="100" dirty="0">
                <a:solidFill>
                  <a:schemeClr val="bg2"/>
                </a:solidFill>
                <a:latin typeface="DIN-RegularAlternate"/>
                <a:cs typeface="DIN-RegularAlternate"/>
              </a:rPr>
              <a:t> for </a:t>
            </a:r>
            <a:r>
              <a:rPr lang="fr-FR" sz="2800" b="1" cap="all" spc="100" dirty="0" err="1">
                <a:solidFill>
                  <a:schemeClr val="bg2"/>
                </a:solidFill>
                <a:latin typeface="DIN-RegularAlternate"/>
                <a:cs typeface="DIN-RegularAlternate"/>
              </a:rPr>
              <a:t>your</a:t>
            </a:r>
            <a:r>
              <a:rPr lang="fr-FR" sz="2800" b="1" cap="all" spc="100" dirty="0">
                <a:solidFill>
                  <a:schemeClr val="bg2"/>
                </a:solidFill>
                <a:latin typeface="DIN-RegularAlternate"/>
                <a:cs typeface="DIN-RegularAlternate"/>
              </a:rPr>
              <a:t> attention!</a:t>
            </a:r>
          </a:p>
        </p:txBody>
      </p:sp>
      <p:sp>
        <p:nvSpPr>
          <p:cNvPr id="4" name="ZoneTexte 7"/>
          <p:cNvSpPr txBox="1"/>
          <p:nvPr userDrawn="1"/>
        </p:nvSpPr>
        <p:spPr>
          <a:xfrm>
            <a:off x="541867" y="2776220"/>
            <a:ext cx="8297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cap="all" dirty="0">
                <a:solidFill>
                  <a:schemeClr val="tx1"/>
                </a:solidFill>
                <a:latin typeface="DIN-Light"/>
                <a:cs typeface="DIN-Light"/>
              </a:rPr>
              <a:t>A</a:t>
            </a:r>
            <a:r>
              <a:rPr lang="nl-BE" sz="2600" b="1" cap="all" dirty="0">
                <a:solidFill>
                  <a:schemeClr val="tx1"/>
                </a:solidFill>
                <a:latin typeface="DIN-Light"/>
                <a:cs typeface="DIN-Light"/>
              </a:rPr>
              <a:t>ny questions ?</a:t>
            </a:r>
            <a:endParaRPr lang="fr-FR" sz="2600" b="1" cap="all" dirty="0">
              <a:solidFill>
                <a:schemeClr val="tx1"/>
              </a:solidFill>
              <a:latin typeface="DIN-Light"/>
              <a:cs typeface="DIN-Light"/>
            </a:endParaRPr>
          </a:p>
        </p:txBody>
      </p:sp>
      <p:pic>
        <p:nvPicPr>
          <p:cNvPr id="12" name="Picture 11" descr="equinet_fl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52" y="853574"/>
            <a:ext cx="5611348" cy="4213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4FF9EB5-D663-4DF2-A886-4873E52AEDE0}"/>
              </a:ext>
            </a:extLst>
          </p:cNvPr>
          <p:cNvSpPr/>
          <p:nvPr userDrawn="1"/>
        </p:nvSpPr>
        <p:spPr>
          <a:xfrm>
            <a:off x="700565" y="5149355"/>
            <a:ext cx="2686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err="1"/>
              <a:t>Cofunded</a:t>
            </a:r>
            <a:r>
              <a:rPr lang="nl-NL" sz="1000" dirty="0"/>
              <a:t>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Rights, </a:t>
            </a:r>
            <a:r>
              <a:rPr lang="nl-NL" sz="1000" dirty="0" err="1"/>
              <a:t>Equality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Citizenship</a:t>
            </a:r>
            <a:r>
              <a:rPr lang="nl-NL" sz="1000" dirty="0"/>
              <a:t> </a:t>
            </a:r>
            <a:r>
              <a:rPr lang="nl-NL" sz="1000" dirty="0" err="1"/>
              <a:t>Programme</a:t>
            </a:r>
            <a:r>
              <a:rPr lang="nl-NL" sz="1000" dirty="0"/>
              <a:t> of </a:t>
            </a:r>
            <a:r>
              <a:rPr lang="nl-NL" sz="1000" dirty="0" err="1"/>
              <a:t>the</a:t>
            </a:r>
            <a:r>
              <a:rPr lang="nl-NL" sz="1000" dirty="0"/>
              <a:t> European Union</a:t>
            </a:r>
            <a:endParaRPr lang="x-none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F6B8C6-C5CB-4581-AB0A-02E00ACBA4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46" y="5177448"/>
            <a:ext cx="547519" cy="3720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FBA7B6-ED63-4991-AC70-9DA12C265B44}"/>
              </a:ext>
            </a:extLst>
          </p:cNvPr>
          <p:cNvSpPr/>
          <p:nvPr userDrawn="1"/>
        </p:nvSpPr>
        <p:spPr>
          <a:xfrm>
            <a:off x="7190252" y="5226299"/>
            <a:ext cx="14830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/>
              <a:t>www.equineteurope.org</a:t>
            </a:r>
            <a:endParaRPr lang="x-none" sz="1000" dirty="0"/>
          </a:p>
        </p:txBody>
      </p:sp>
      <p:pic>
        <p:nvPicPr>
          <p:cNvPr id="8" name="Picture 4" descr="http://img3.wikia.nocookie.net/__cb20130408215021/warframe/images/archive/7/78/20130408220026!Facebook_logo(2).png">
            <a:extLst>
              <a:ext uri="{FF2B5EF4-FFF2-40B4-BE49-F238E27FC236}">
                <a16:creationId xmlns="" xmlns:a16="http://schemas.microsoft.com/office/drawing/2014/main" id="{7CC5D3DC-48B9-4790-99FD-EA92C2C01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52" y="5185886"/>
            <a:ext cx="393974" cy="32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5F293C-D6EC-4390-A787-8DA2FB3857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22088" y="5211038"/>
            <a:ext cx="350158" cy="284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E067549-E18E-4835-A384-044F414EF69B}"/>
              </a:ext>
            </a:extLst>
          </p:cNvPr>
          <p:cNvSpPr/>
          <p:nvPr userDrawn="1"/>
        </p:nvSpPr>
        <p:spPr>
          <a:xfrm>
            <a:off x="5216062" y="5211038"/>
            <a:ext cx="9749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err="1"/>
              <a:t>EquinetEurope</a:t>
            </a:r>
            <a:endParaRPr lang="x-none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5B01363-335A-403A-AAD3-927B6D9CACA6}"/>
              </a:ext>
            </a:extLst>
          </p:cNvPr>
          <p:cNvSpPr/>
          <p:nvPr userDrawn="1"/>
        </p:nvSpPr>
        <p:spPr>
          <a:xfrm>
            <a:off x="541867" y="3427845"/>
            <a:ext cx="3221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altLang="fr-FR" dirty="0"/>
              <a:t>EQUINET SECRETARIAT</a:t>
            </a:r>
          </a:p>
          <a:p>
            <a:pPr algn="l">
              <a:defRPr/>
            </a:pPr>
            <a:r>
              <a:rPr lang="en-GB" altLang="fr-FR" dirty="0"/>
              <a:t>138 Rue Royale / </a:t>
            </a:r>
            <a:r>
              <a:rPr lang="en-GB" altLang="fr-FR" dirty="0" err="1"/>
              <a:t>Koningsstraat</a:t>
            </a:r>
            <a:r>
              <a:rPr lang="en-GB" altLang="fr-FR" dirty="0"/>
              <a:t> </a:t>
            </a:r>
          </a:p>
          <a:p>
            <a:pPr algn="l">
              <a:defRPr/>
            </a:pPr>
            <a:r>
              <a:rPr lang="en-GB" altLang="fr-FR" dirty="0"/>
              <a:t>B-1000 Brussels, Belgium</a:t>
            </a:r>
          </a:p>
          <a:p>
            <a:pPr algn="l">
              <a:defRPr/>
            </a:pPr>
            <a:r>
              <a:rPr lang="en-GB" altLang="fr-FR" dirty="0"/>
              <a:t>Tel: +32 (0)2 212 3182</a:t>
            </a:r>
          </a:p>
          <a:p>
            <a:pPr algn="l">
              <a:defRPr/>
            </a:pPr>
            <a:r>
              <a:rPr lang="en-GB" altLang="fr-FR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info@equineteurope.org</a:t>
            </a:r>
            <a:endParaRPr lang="en-GB" altLang="fr-F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0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7" r:id="rId3"/>
    <p:sldLayoutId id="2147483690" r:id="rId4"/>
    <p:sldLayoutId id="2147483682" r:id="rId5"/>
    <p:sldLayoutId id="2147483689" r:id="rId6"/>
    <p:sldLayoutId id="2147483692" r:id="rId7"/>
    <p:sldLayoutId id="2147483691" r:id="rId8"/>
    <p:sldLayoutId id="2147483688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59A7A7A-EBB3-6346-AE55-ABF831175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262" y="2444434"/>
            <a:ext cx="6529154" cy="822826"/>
          </a:xfrm>
        </p:spPr>
        <p:txBody>
          <a:bodyPr/>
          <a:lstStyle/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 &amp; </a:t>
            </a:r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Movement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F36C03-A0B1-5949-9E8D-CD6DE5ED10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730" y="3548792"/>
            <a:ext cx="5845175" cy="1117600"/>
          </a:xfrm>
        </p:spPr>
        <p:txBody>
          <a:bodyPr/>
          <a:lstStyle/>
          <a:p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Equinet</a:t>
            </a:r>
            <a:r>
              <a:rPr lang="cs-CZ" i="1" dirty="0"/>
              <a:t> </a:t>
            </a:r>
            <a:r>
              <a:rPr lang="cs-CZ" i="1" dirty="0" err="1"/>
              <a:t>Discussion</a:t>
            </a:r>
            <a:r>
              <a:rPr lang="cs-CZ" i="1" dirty="0"/>
              <a:t> </a:t>
            </a:r>
            <a:r>
              <a:rPr lang="cs-CZ" i="1" dirty="0" err="1"/>
              <a:t>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Other EU action: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Strict evaluation of compliance of Member States with FMW rules as a condition for EU funding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An EU-wide website where information in all languages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Promotional</a:t>
            </a:r>
            <a:r>
              <a:rPr lang="cs-CZ" dirty="0"/>
              <a:t> </a:t>
            </a:r>
            <a:r>
              <a:rPr lang="cs-CZ" dirty="0" err="1"/>
              <a:t>campaigns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inform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Use of data</a:t>
            </a:r>
            <a:r>
              <a:rPr lang="cs-CZ" dirty="0" smtClean="0"/>
              <a:t> </a:t>
            </a:r>
            <a:r>
              <a:rPr lang="en-GB" dirty="0" smtClean="0"/>
              <a:t>mining in employment discrimination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Recommendations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10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F2D9605-B14C-D642-9A86-6C9D82212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enforcement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legislation</a:t>
            </a:r>
            <a:endParaRPr lang="cs-CZ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err="1"/>
              <a:t>Reinforcement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</a:t>
            </a:r>
            <a:r>
              <a:rPr lang="cs-CZ" dirty="0" err="1"/>
              <a:t>inspectorates</a:t>
            </a:r>
            <a:r>
              <a:rPr lang="cs-CZ" dirty="0"/>
              <a:t> to </a:t>
            </a:r>
            <a:r>
              <a:rPr lang="cs-CZ" dirty="0" err="1"/>
              <a:t>control</a:t>
            </a:r>
            <a:r>
              <a:rPr lang="cs-CZ" dirty="0"/>
              <a:t> and </a:t>
            </a:r>
            <a:r>
              <a:rPr lang="cs-CZ" dirty="0" err="1"/>
              <a:t>sanction</a:t>
            </a:r>
            <a:r>
              <a:rPr lang="cs-CZ" dirty="0"/>
              <a:t> </a:t>
            </a:r>
            <a:r>
              <a:rPr lang="cs-CZ" dirty="0" err="1"/>
              <a:t>instances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 in </a:t>
            </a:r>
            <a:r>
              <a:rPr lang="cs-CZ" dirty="0" err="1"/>
              <a:t>employment</a:t>
            </a:r>
            <a:r>
              <a:rPr lang="cs-CZ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err="1"/>
              <a:t>Reinforcement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sanctions</a:t>
            </a:r>
            <a:r>
              <a:rPr lang="cs-CZ" dirty="0" smtClean="0"/>
              <a:t> </a:t>
            </a:r>
            <a:r>
              <a:rPr lang="cs-CZ" dirty="0" err="1"/>
              <a:t>regarding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housing</a:t>
            </a:r>
            <a:r>
              <a:rPr lang="cs-CZ" dirty="0"/>
              <a:t>, </a:t>
            </a:r>
            <a:r>
              <a:rPr lang="cs-CZ" dirty="0" err="1"/>
              <a:t>health</a:t>
            </a:r>
            <a:r>
              <a:rPr lang="cs-CZ" dirty="0"/>
              <a:t>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benefits</a:t>
            </a:r>
            <a:r>
              <a:rPr lang="cs-CZ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Clarification</a:t>
            </a:r>
            <a:r>
              <a:rPr lang="cs-CZ" dirty="0"/>
              <a:t> and </a:t>
            </a:r>
            <a:r>
              <a:rPr lang="cs-CZ" dirty="0" err="1"/>
              <a:t>efficiency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diplomas</a:t>
            </a:r>
            <a:r>
              <a:rPr lang="cs-CZ" dirty="0"/>
              <a:t>;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Recommendations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05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66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806964" y="1346885"/>
            <a:ext cx="7089003" cy="334250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cs-CZ" sz="1800" i="0" dirty="0" err="1" smtClean="0"/>
              <a:t>Introduction</a:t>
            </a:r>
            <a:r>
              <a:rPr lang="cs-CZ" sz="1800" i="0" dirty="0" smtClean="0"/>
              <a:t> to </a:t>
            </a:r>
            <a:r>
              <a:rPr lang="cs-CZ" sz="1800" i="0" dirty="0" err="1" smtClean="0"/>
              <a:t>the</a:t>
            </a:r>
            <a:r>
              <a:rPr lang="cs-CZ" sz="1800" i="0" dirty="0" smtClean="0"/>
              <a:t> role </a:t>
            </a:r>
            <a:r>
              <a:rPr lang="cs-CZ" sz="1800" i="0" dirty="0" err="1" smtClean="0"/>
              <a:t>of</a:t>
            </a:r>
            <a:r>
              <a:rPr lang="cs-CZ" sz="1800" i="0" dirty="0" smtClean="0"/>
              <a:t> Art 4 </a:t>
            </a:r>
            <a:r>
              <a:rPr lang="cs-CZ" sz="1800" i="0" dirty="0" err="1" smtClean="0"/>
              <a:t>Bodies</a:t>
            </a:r>
            <a:endParaRPr lang="cs-CZ" sz="1800" i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1800" i="0" dirty="0" err="1" smtClean="0"/>
              <a:t>Mandate</a:t>
            </a:r>
            <a:endParaRPr lang="cs-CZ" sz="1800" i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1800" i="0" dirty="0" err="1" smtClean="0"/>
              <a:t>Good</a:t>
            </a:r>
            <a:r>
              <a:rPr lang="cs-CZ" sz="1800" i="0" dirty="0" smtClean="0"/>
              <a:t> </a:t>
            </a:r>
            <a:r>
              <a:rPr lang="cs-CZ" sz="1800" i="0" dirty="0" err="1" smtClean="0"/>
              <a:t>practices</a:t>
            </a:r>
            <a:endParaRPr lang="cs-CZ" sz="1800" i="0" dirty="0" smtClean="0"/>
          </a:p>
          <a:p>
            <a:pPr marL="1200150" lvl="1" indent="-457200">
              <a:buFont typeface="Arial" pitchFamily="34" charset="0"/>
              <a:buChar char="•"/>
            </a:pPr>
            <a:r>
              <a:rPr lang="cs-CZ" sz="1800" i="0" dirty="0" smtClean="0">
                <a:latin typeface="DIN-Light"/>
              </a:rPr>
              <a:t>Case </a:t>
            </a:r>
            <a:r>
              <a:rPr lang="cs-CZ" sz="1800" i="0" dirty="0" err="1" smtClean="0">
                <a:latin typeface="DIN-Light"/>
              </a:rPr>
              <a:t>work</a:t>
            </a:r>
            <a:endParaRPr lang="cs-CZ" sz="1800" i="0" dirty="0" smtClean="0">
              <a:latin typeface="DIN-Light"/>
            </a:endParaRPr>
          </a:p>
          <a:p>
            <a:pPr marL="1200150" lvl="1" indent="-457200">
              <a:buFont typeface="Arial" pitchFamily="34" charset="0"/>
              <a:buChar char="•"/>
            </a:pPr>
            <a:r>
              <a:rPr lang="cs-CZ" sz="1800" i="0" dirty="0" err="1" smtClean="0">
                <a:latin typeface="DIN-Light"/>
              </a:rPr>
              <a:t>Policy</a:t>
            </a:r>
            <a:r>
              <a:rPr lang="cs-CZ" sz="1800" i="0" dirty="0" smtClean="0">
                <a:latin typeface="DIN-Light"/>
              </a:rPr>
              <a:t> </a:t>
            </a:r>
            <a:r>
              <a:rPr lang="cs-CZ" sz="1800" i="0" dirty="0" err="1" smtClean="0">
                <a:latin typeface="DIN-Light"/>
              </a:rPr>
              <a:t>work</a:t>
            </a:r>
            <a:endParaRPr lang="cs-CZ" sz="1800" i="0" dirty="0" smtClean="0">
              <a:latin typeface="DIN-Light"/>
            </a:endParaRPr>
          </a:p>
          <a:p>
            <a:pPr marL="1200150" lvl="1" indent="-457200">
              <a:buFont typeface="Arial" pitchFamily="34" charset="0"/>
              <a:buChar char="•"/>
            </a:pPr>
            <a:r>
              <a:rPr lang="cs-CZ" sz="1800" i="0" dirty="0" err="1" smtClean="0">
                <a:latin typeface="DIN-Light"/>
              </a:rPr>
              <a:t>Research</a:t>
            </a:r>
            <a:r>
              <a:rPr lang="cs-CZ" sz="1800" i="0" dirty="0" smtClean="0">
                <a:latin typeface="DIN-Light"/>
              </a:rPr>
              <a:t> 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cs-CZ" sz="1800" i="0" dirty="0" err="1" smtClean="0">
                <a:latin typeface="DIN-Light"/>
              </a:rPr>
              <a:t>Promotion</a:t>
            </a:r>
            <a:endParaRPr lang="cs-CZ" sz="1800" i="0" dirty="0" smtClean="0">
              <a:latin typeface="DIN-Light"/>
            </a:endParaRPr>
          </a:p>
          <a:p>
            <a:pPr marL="1200150" lvl="1" indent="-457200">
              <a:buFont typeface="Arial" pitchFamily="34" charset="0"/>
              <a:buChar char="•"/>
            </a:pPr>
            <a:r>
              <a:rPr lang="cs-CZ" sz="1800" i="0" dirty="0" err="1" smtClean="0">
                <a:latin typeface="DIN-Light"/>
              </a:rPr>
              <a:t>Partnerships</a:t>
            </a:r>
            <a:endParaRPr lang="cs-CZ" sz="1800" i="0" dirty="0" smtClean="0">
              <a:latin typeface="DIN-Ligh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1800" i="0" dirty="0" err="1" smtClean="0"/>
              <a:t>Challenges</a:t>
            </a:r>
            <a:r>
              <a:rPr lang="cs-CZ" sz="1800" i="0" dirty="0" smtClean="0"/>
              <a:t> and </a:t>
            </a:r>
            <a:r>
              <a:rPr lang="cs-CZ" sz="1800" i="0" dirty="0" err="1" smtClean="0"/>
              <a:t>recommendations</a:t>
            </a:r>
            <a:endParaRPr lang="cs-CZ" sz="1800" i="0" dirty="0" smtClean="0"/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06964" y="613663"/>
            <a:ext cx="4963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atin typeface="DIN-RegularAlternate"/>
              </a:rPr>
              <a:t>Structure</a:t>
            </a:r>
            <a:r>
              <a:rPr lang="cs-CZ" sz="3200" b="1" dirty="0" smtClean="0">
                <a:latin typeface="DIN-RegularAlternate"/>
              </a:rPr>
              <a:t> </a:t>
            </a:r>
            <a:r>
              <a:rPr lang="cs-CZ" sz="3200" b="1" dirty="0" err="1" smtClean="0">
                <a:latin typeface="DIN-RegularAlternate"/>
              </a:rPr>
              <a:t>of</a:t>
            </a:r>
            <a:r>
              <a:rPr lang="cs-CZ" sz="3200" b="1" dirty="0" smtClean="0">
                <a:latin typeface="DIN-RegularAlternate"/>
              </a:rPr>
              <a:t> </a:t>
            </a:r>
            <a:r>
              <a:rPr lang="cs-CZ" sz="3200" b="1" dirty="0" err="1" smtClean="0">
                <a:latin typeface="DIN-RegularAlternate"/>
              </a:rPr>
              <a:t>the</a:t>
            </a:r>
            <a:r>
              <a:rPr lang="cs-CZ" sz="3200" b="1" dirty="0" smtClean="0">
                <a:latin typeface="DIN-RegularAlternate"/>
              </a:rPr>
              <a:t> </a:t>
            </a:r>
            <a:r>
              <a:rPr lang="cs-CZ" sz="3200" b="1" dirty="0" err="1" smtClean="0">
                <a:latin typeface="DIN-RegularAlternate"/>
              </a:rPr>
              <a:t>paper</a:t>
            </a:r>
            <a:endParaRPr lang="cs-CZ" sz="3200" b="1" dirty="0">
              <a:latin typeface="DIN-RegularAlternate"/>
            </a:endParaRPr>
          </a:p>
        </p:txBody>
      </p:sp>
    </p:spTree>
    <p:extLst>
      <p:ext uri="{BB962C8B-B14F-4D97-AF65-F5344CB8AC3E}">
        <p14:creationId xmlns:p14="http://schemas.microsoft.com/office/powerpoint/2010/main" val="18051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 smtClean="0"/>
              <a:t>Promotion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 smtClean="0"/>
              <a:t>Ireland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Website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EU </a:t>
            </a:r>
            <a:r>
              <a:rPr lang="cs-CZ" dirty="0" err="1" smtClean="0"/>
              <a:t>workers</a:t>
            </a:r>
            <a:endParaRPr lang="cs-CZ" dirty="0" smtClean="0"/>
          </a:p>
          <a:p>
            <a:r>
              <a:rPr lang="cs-CZ" dirty="0" err="1" smtClean="0"/>
              <a:t>Romania</a:t>
            </a:r>
            <a:r>
              <a:rPr lang="cs-CZ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Website</a:t>
            </a:r>
            <a:r>
              <a:rPr lang="cs-CZ" dirty="0" smtClean="0"/>
              <a:t> in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endParaRPr lang="cs-CZ" dirty="0" smtClean="0"/>
          </a:p>
          <a:p>
            <a:r>
              <a:rPr lang="cs-CZ" dirty="0" smtClean="0"/>
              <a:t>Malta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Article</a:t>
            </a:r>
            <a:r>
              <a:rPr lang="cs-CZ" dirty="0" smtClean="0"/>
              <a:t> on free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EU </a:t>
            </a:r>
            <a:r>
              <a:rPr lang="cs-CZ" dirty="0" err="1" smtClean="0"/>
              <a:t>workers</a:t>
            </a:r>
            <a:r>
              <a:rPr lang="cs-CZ" dirty="0" smtClean="0"/>
              <a:t> </a:t>
            </a:r>
            <a:r>
              <a:rPr lang="cs-CZ" dirty="0" err="1" smtClean="0"/>
              <a:t>published</a:t>
            </a:r>
            <a:r>
              <a:rPr lang="cs-CZ" dirty="0" smtClean="0"/>
              <a:t> in </a:t>
            </a:r>
            <a:r>
              <a:rPr lang="cs-CZ" i="1" dirty="0" smtClean="0"/>
              <a:t>Malta Independent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 smtClean="0"/>
              <a:t>Promotion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 smtClean="0"/>
              <a:t>Estonia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training about discrimination and rights of foreigners working and living in Estonia</a:t>
            </a:r>
            <a:endParaRPr lang="cs-CZ" dirty="0" smtClean="0"/>
          </a:p>
          <a:p>
            <a:r>
              <a:rPr lang="cs-CZ" dirty="0" err="1" smtClean="0"/>
              <a:t>Czechia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Facebook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by </a:t>
            </a:r>
            <a:r>
              <a:rPr lang="cs-CZ" dirty="0" err="1" smtClean="0"/>
              <a:t>NGOs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migrants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43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 smtClean="0"/>
              <a:t>Casework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856177" y="1905000"/>
            <a:ext cx="7099300" cy="2844800"/>
          </a:xfrm>
        </p:spPr>
        <p:txBody>
          <a:bodyPr/>
          <a:lstStyle/>
          <a:p>
            <a:r>
              <a:rPr lang="cs-CZ" dirty="0" err="1" smtClean="0"/>
              <a:t>Netherlands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Diplomas</a:t>
            </a:r>
            <a:r>
              <a:rPr lang="cs-CZ" dirty="0" smtClean="0"/>
              <a:t> in </a:t>
            </a:r>
            <a:r>
              <a:rPr lang="cs-CZ" dirty="0" err="1" smtClean="0"/>
              <a:t>dentistry</a:t>
            </a:r>
            <a:r>
              <a:rPr lang="cs-CZ" dirty="0" smtClean="0"/>
              <a:t> not </a:t>
            </a:r>
            <a:r>
              <a:rPr lang="cs-CZ" dirty="0" err="1" smtClean="0"/>
              <a:t>recognized</a:t>
            </a:r>
            <a:r>
              <a:rPr lang="cs-CZ" dirty="0" smtClean="0"/>
              <a:t> by </a:t>
            </a:r>
            <a:r>
              <a:rPr lang="cs-CZ" dirty="0" err="1" smtClean="0"/>
              <a:t>employers</a:t>
            </a:r>
            <a:r>
              <a:rPr lang="cs-CZ" dirty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</a:t>
            </a:r>
            <a:r>
              <a:rPr lang="cs-CZ" dirty="0" err="1" smtClean="0"/>
              <a:t>discriminatory</a:t>
            </a:r>
            <a:endParaRPr lang="cs-CZ" dirty="0" smtClean="0"/>
          </a:p>
          <a:p>
            <a:r>
              <a:rPr lang="cs-CZ" dirty="0" err="1" smtClean="0"/>
              <a:t>Belgium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Requirement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residency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10 </a:t>
            </a:r>
            <a:r>
              <a:rPr lang="cs-CZ" dirty="0" err="1" smtClean="0"/>
              <a:t>years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eligible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disability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struck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by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endParaRPr lang="cs-CZ" dirty="0" smtClean="0"/>
          </a:p>
          <a:p>
            <a:r>
              <a:rPr lang="cs-CZ" dirty="0" err="1" smtClean="0"/>
              <a:t>Greece</a:t>
            </a:r>
            <a:r>
              <a:rPr lang="cs-CZ" dirty="0" smtClean="0"/>
              <a:t>, 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Estonia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nationality-based</a:t>
            </a:r>
            <a:r>
              <a:rPr lang="cs-CZ" dirty="0" smtClean="0"/>
              <a:t> </a:t>
            </a:r>
            <a:r>
              <a:rPr lang="cs-CZ" dirty="0" err="1" smtClean="0"/>
              <a:t>discrimination</a:t>
            </a:r>
            <a:r>
              <a:rPr lang="cs-CZ" dirty="0" smtClean="0"/>
              <a:t> in </a:t>
            </a:r>
            <a:r>
              <a:rPr lang="cs-CZ" dirty="0" err="1" smtClean="0"/>
              <a:t>access</a:t>
            </a:r>
            <a:r>
              <a:rPr lang="cs-CZ" dirty="0" smtClean="0"/>
              <a:t> to </a:t>
            </a:r>
            <a:r>
              <a:rPr lang="cs-CZ" dirty="0" err="1" smtClean="0"/>
              <a:t>positions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1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856177" y="1905000"/>
            <a:ext cx="7099300" cy="2844800"/>
          </a:xfrm>
        </p:spPr>
        <p:txBody>
          <a:bodyPr/>
          <a:lstStyle/>
          <a:p>
            <a:r>
              <a:rPr lang="cs-CZ" dirty="0" smtClean="0"/>
              <a:t>France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Discrimination </a:t>
            </a:r>
            <a:r>
              <a:rPr lang="fr-FR" dirty="0"/>
              <a:t>in the access to health based on nationality </a:t>
            </a:r>
            <a:endParaRPr lang="cs-CZ" dirty="0"/>
          </a:p>
          <a:p>
            <a:r>
              <a:rPr lang="cs-CZ" dirty="0" err="1" smtClean="0"/>
              <a:t>Belgium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</a:t>
            </a:r>
            <a:r>
              <a:rPr lang="en-US" dirty="0" err="1" smtClean="0"/>
              <a:t>ocio</a:t>
            </a:r>
            <a:r>
              <a:rPr lang="en-US" dirty="0" smtClean="0"/>
              <a:t>-economical </a:t>
            </a:r>
            <a:r>
              <a:rPr lang="en-US" dirty="0"/>
              <a:t>situation of EU migrants regarding to their housing conditions and the access 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0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A7074B-963F-494C-9FDF-866E6BA3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352811-BA80-7847-A18E-31FA52DD9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59C5E1-D471-7F4E-AFD3-177FB9F70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Staff and funding – inadequate funding and lack of experienced staff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Mandate – not all Bodies have legal mandate that is sufficient to perform the tasks of Art 4 </a:t>
            </a:r>
            <a:r>
              <a:rPr lang="en-GB" dirty="0" smtClean="0"/>
              <a:t>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Underreporting of cases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545AF35-42FD-FB43-A433-166E3030B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299" y="369888"/>
            <a:ext cx="7884061" cy="658812"/>
          </a:xfrm>
        </p:spPr>
        <p:txBody>
          <a:bodyPr/>
          <a:lstStyle/>
          <a:p>
            <a:r>
              <a:rPr lang="en-US" dirty="0"/>
              <a:t>Challenges for work of Art 4 Bodies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749300" y="1905000"/>
            <a:ext cx="7765308" cy="3308652"/>
          </a:xfrm>
        </p:spPr>
        <p:txBody>
          <a:bodyPr/>
          <a:lstStyle/>
          <a:p>
            <a:r>
              <a:rPr lang="cs-CZ" dirty="0" smtClean="0"/>
              <a:t>More support </a:t>
            </a:r>
            <a:r>
              <a:rPr lang="cs-CZ" dirty="0" err="1" smtClean="0"/>
              <a:t>from</a:t>
            </a:r>
            <a:r>
              <a:rPr lang="cs-CZ" dirty="0" smtClean="0"/>
              <a:t> EU</a:t>
            </a:r>
            <a:r>
              <a:rPr lang="en-GB" dirty="0" smtClean="0"/>
              <a:t>:</a:t>
            </a:r>
            <a:endParaRPr lang="cs-CZ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Frequent and in-depth exchange of good practices with respect to freedom of movement of </a:t>
            </a:r>
            <a:r>
              <a:rPr lang="en-GB" dirty="0" smtClean="0"/>
              <a:t>workers</a:t>
            </a:r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Trainings for staff working in this field  for knowledge and understanding of the mechanisms to support the mobility of European </a:t>
            </a:r>
            <a:r>
              <a:rPr lang="en-GB" dirty="0" smtClean="0"/>
              <a:t>workers </a:t>
            </a:r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Launching open calls for funding, which would  be directly accessible for the </a:t>
            </a:r>
            <a:r>
              <a:rPr lang="en-GB" dirty="0" smtClean="0"/>
              <a:t>Bodies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closer cooperation with SOLVIT and European Labour </a:t>
            </a:r>
            <a:r>
              <a:rPr lang="en-GB" dirty="0" smtClean="0"/>
              <a:t>Authority</a:t>
            </a:r>
            <a:endParaRPr lang="en-GB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Recommendations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Proposal for amendments of legislation: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Reform of posted workers directive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Reform of the procedures for recognition of education and </a:t>
            </a:r>
            <a:r>
              <a:rPr lang="en-GB" dirty="0" err="1" smtClean="0"/>
              <a:t>streng</a:t>
            </a:r>
            <a:r>
              <a:rPr lang="cs-CZ" dirty="0" err="1" smtClean="0"/>
              <a:t>th</a:t>
            </a:r>
            <a:r>
              <a:rPr lang="en-GB" dirty="0" err="1" smtClean="0"/>
              <a:t>ening</a:t>
            </a:r>
            <a:r>
              <a:rPr lang="en-GB" dirty="0" smtClean="0"/>
              <a:t> the principle of non-discrimination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Amendment of EU rules on financial services so that it contains prohibition of nationality-based discrimination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Clarification and possible strengthening of the principle of equal treatment on grounds of nationality in other areas than free movement of workers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Recommendations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hesify">
  <a:themeElements>
    <a:clrScheme name="EQUINET1">
      <a:dk1>
        <a:srgbClr val="22489E"/>
      </a:dk1>
      <a:lt1>
        <a:sysClr val="window" lastClr="FFFFFF"/>
      </a:lt1>
      <a:dk2>
        <a:srgbClr val="F7D40A"/>
      </a:dk2>
      <a:lt2>
        <a:srgbClr val="F2F2F3"/>
      </a:lt2>
      <a:accent1>
        <a:srgbClr val="FFFFFF"/>
      </a:accent1>
      <a:accent2>
        <a:srgbClr val="000000"/>
      </a:accent2>
      <a:accent3>
        <a:srgbClr val="22489E"/>
      </a:accent3>
      <a:accent4>
        <a:srgbClr val="F7D40A"/>
      </a:accent4>
      <a:accent5>
        <a:srgbClr val="F2F2F3"/>
      </a:accent5>
      <a:accent6>
        <a:srgbClr val="A6ADB1"/>
      </a:accent6>
      <a:hlink>
        <a:srgbClr val="0000FF"/>
      </a:hlink>
      <a:folHlink>
        <a:srgbClr val="80008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3" ma:contentTypeDescription="Create a new document." ma:contentTypeScope="" ma:versionID="cc11fb091ef3c2833a8349c16aa176ac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8a28819ab7c744dd0f8cb4268fde5e85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5dcaf206-b009-4658-99e1-4d638e44d8f5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19BE32-E678-449B-BD07-85B28832BA20}"/>
</file>

<file path=customXml/itemProps2.xml><?xml version="1.0" encoding="utf-8"?>
<ds:datastoreItem xmlns:ds="http://schemas.openxmlformats.org/officeDocument/2006/customXml" ds:itemID="{A9C9867D-F754-4B8B-84B7-71D2D94D53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88E07E-78BF-4302-9D8D-2728B1823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COHESIFY.potx</Template>
  <TotalTime>2488</TotalTime>
  <Words>428</Words>
  <Application>Microsoft Office PowerPoint</Application>
  <PresentationFormat>Předvádění na obrazovce (16:10)</PresentationFormat>
  <Paragraphs>78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Cohesify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CENTURY GOTHIC UPPERCASE 32</dc:title>
  <dc:creator>supermac super</dc:creator>
  <cp:lastModifiedBy>Iva Palkovská</cp:lastModifiedBy>
  <cp:revision>207</cp:revision>
  <dcterms:created xsi:type="dcterms:W3CDTF">2016-04-18T13:13:22Z</dcterms:created>
  <dcterms:modified xsi:type="dcterms:W3CDTF">2021-03-16T20:43:17Z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</Properties>
</file>