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3" r:id="rId6"/>
  </p:sldMasterIdLst>
  <p:notesMasterIdLst>
    <p:notesMasterId r:id="rId18"/>
  </p:notesMasterIdLst>
  <p:handoutMasterIdLst>
    <p:handoutMasterId r:id="rId19"/>
  </p:handoutMasterIdLst>
  <p:sldIdLst>
    <p:sldId id="256" r:id="rId7"/>
    <p:sldId id="351" r:id="rId8"/>
    <p:sldId id="354" r:id="rId9"/>
    <p:sldId id="355" r:id="rId10"/>
    <p:sldId id="353" r:id="rId11"/>
    <p:sldId id="352" r:id="rId12"/>
    <p:sldId id="356" r:id="rId13"/>
    <p:sldId id="357" r:id="rId14"/>
    <p:sldId id="358" r:id="rId15"/>
    <p:sldId id="360" r:id="rId16"/>
    <p:sldId id="348" r:id="rId17"/>
  </p:sldIdLst>
  <p:sldSz cx="12192000" cy="6858000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A5E"/>
    <a:srgbClr val="0F5494"/>
    <a:srgbClr val="808080"/>
    <a:srgbClr val="FFD624"/>
    <a:srgbClr val="F87508"/>
    <a:srgbClr val="2D5EC1"/>
    <a:srgbClr val="99CCFF"/>
    <a:srgbClr val="3E6FD2"/>
    <a:srgbClr val="3166CF"/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3979" autoAdjust="0"/>
  </p:normalViewPr>
  <p:slideViewPr>
    <p:cSldViewPr>
      <p:cViewPr varScale="1">
        <p:scale>
          <a:sx n="57" d="100"/>
          <a:sy n="57" d="100"/>
        </p:scale>
        <p:origin x="648" y="36"/>
      </p:cViewPr>
      <p:guideLst>
        <p:guide orient="horz" pos="2160"/>
        <p:guide pos="384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9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167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9" y="9428167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91486A8-C1F6-4CED-BF62-EB323FA361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1978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9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9" y="4714879"/>
            <a:ext cx="5335894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167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9" y="9428167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F77F6968-13F2-48B6-87A3-45294C87B9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4863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-&gt;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Screenshot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ask</a:t>
            </a:r>
            <a:r>
              <a:rPr lang="fr-FR" baseline="0" dirty="0" smtClean="0"/>
              <a:t> for permission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aseline="0" dirty="0" smtClean="0"/>
          </a:p>
          <a:p>
            <a:r>
              <a:rPr lang="en-IE" dirty="0" smtClean="0"/>
              <a:t>Updates from ELA:</a:t>
            </a:r>
          </a:p>
          <a:p>
            <a:pPr marL="171450" indent="-171450">
              <a:buFontTx/>
              <a:buChar char="-"/>
            </a:pPr>
            <a:r>
              <a:rPr lang="en-IE" dirty="0" smtClean="0"/>
              <a:t>New Executive Director (official as of 16 December)</a:t>
            </a:r>
          </a:p>
          <a:p>
            <a:pPr marL="171450" indent="-171450">
              <a:buFontTx/>
              <a:buChar char="-"/>
            </a:pPr>
            <a:r>
              <a:rPr lang="en-IE" dirty="0" smtClean="0"/>
              <a:t>14 December: SG</a:t>
            </a:r>
            <a:r>
              <a:rPr lang="en-IE" baseline="0" dirty="0" smtClean="0"/>
              <a:t> meeting – 15 December: MB meeting &gt; approval Work Programme 2021</a:t>
            </a:r>
          </a:p>
          <a:p>
            <a:pPr marL="171450" indent="-171450">
              <a:buFontTx/>
              <a:buChar char="-"/>
            </a:pPr>
            <a:r>
              <a:rPr lang="en-IE" baseline="0" dirty="0" smtClean="0"/>
              <a:t>Oral presentation of future tools on information (WG perspective)</a:t>
            </a:r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F6968-13F2-48B6-87A3-45294C87B99A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412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F6968-13F2-48B6-87A3-45294C87B99A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832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0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2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4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692696"/>
            <a:ext cx="2969376" cy="79208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166314"/>
            <a:ext cx="12192000" cy="692696"/>
          </a:xfrm>
          <a:prstGeom prst="rect">
            <a:avLst/>
          </a:prstGeom>
          <a:solidFill>
            <a:srgbClr val="8A1A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3392" y="2204865"/>
            <a:ext cx="10972800" cy="936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23392" y="6351081"/>
            <a:ext cx="41281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ela.europa.eu</a:t>
            </a:r>
          </a:p>
        </p:txBody>
      </p:sp>
    </p:spTree>
    <p:extLst>
      <p:ext uri="{BB962C8B-B14F-4D97-AF65-F5344CB8AC3E}">
        <p14:creationId xmlns:p14="http://schemas.microsoft.com/office/powerpoint/2010/main" val="227420433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417" y="980729"/>
            <a:ext cx="10972800" cy="93662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45638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F5494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97439"/>
            <a:ext cx="2844800" cy="476250"/>
          </a:xfrm>
          <a:prstGeom prst="rect">
            <a:avLst/>
          </a:prstGeom>
        </p:spPr>
        <p:txBody>
          <a:bodyPr/>
          <a:lstStyle>
            <a:lvl1pPr algn="r">
              <a:defRPr sz="150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6022212"/>
            <a:ext cx="1920213" cy="51222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8A1A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195221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123951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87600"/>
            <a:ext cx="5384800" cy="363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87600"/>
            <a:ext cx="5384800" cy="363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413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940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123951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45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724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93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40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29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123951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87600"/>
            <a:ext cx="10972800" cy="3633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184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1900" y="1123950"/>
            <a:ext cx="2745317" cy="48974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123950"/>
            <a:ext cx="8039100" cy="48974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21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692696"/>
            <a:ext cx="2969376" cy="79208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166314"/>
            <a:ext cx="12192000" cy="692696"/>
          </a:xfrm>
          <a:prstGeom prst="rect">
            <a:avLst/>
          </a:prstGeom>
          <a:solidFill>
            <a:srgbClr val="8A1A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3392" y="2204865"/>
            <a:ext cx="10972800" cy="936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23392" y="6351081"/>
            <a:ext cx="41281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ela.europa.eu</a:t>
            </a:r>
          </a:p>
        </p:txBody>
      </p:sp>
    </p:spTree>
    <p:extLst>
      <p:ext uri="{BB962C8B-B14F-4D97-AF65-F5344CB8AC3E}">
        <p14:creationId xmlns:p14="http://schemas.microsoft.com/office/powerpoint/2010/main" val="28531264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417" y="980729"/>
            <a:ext cx="10972800" cy="93662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45638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F5494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97439"/>
            <a:ext cx="2844800" cy="476250"/>
          </a:xfrm>
          <a:prstGeom prst="rect">
            <a:avLst/>
          </a:prstGeom>
        </p:spPr>
        <p:txBody>
          <a:bodyPr/>
          <a:lstStyle>
            <a:lvl1pPr algn="r">
              <a:defRPr sz="150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F29A7C-3A49-4017-8C33-F6B22FC13CE4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6022212"/>
            <a:ext cx="1920213" cy="51222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8A1A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532766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123951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87600"/>
            <a:ext cx="5384800" cy="363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87600"/>
            <a:ext cx="5384800" cy="363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0B569E3-1ED3-4247-9F0F-75D181EABA7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0896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A1F3CFE-96A6-493C-BFB4-DADF91E7480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63121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123951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09945E7-3028-47EF-8AF7-23A1A0FCB34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04487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2EB97F2-3D45-40F7-B279-FDA6809881D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60837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8415464-5609-4ACE-A365-0DAB9120EDA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03526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6CDDFA5-FFBC-41B4-A864-C64D0623937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825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06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123951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87600"/>
            <a:ext cx="10972800" cy="3633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EA08189-7A0F-4155-B3F3-C8649E60852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823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1900" y="1123950"/>
            <a:ext cx="2745317" cy="48974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123950"/>
            <a:ext cx="8039100" cy="48974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55C4D34-B171-4DBB-86B8-88B9208A2FB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4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8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4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1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1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8191A-5E90-4E4C-9195-57415B567458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53730-4E0F-42FE-98D6-041505B6E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31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59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title"/>
          </p:nvPr>
        </p:nvSpPr>
        <p:spPr>
          <a:xfrm>
            <a:off x="551384" y="2708920"/>
            <a:ext cx="10972800" cy="1368152"/>
          </a:xfrm>
        </p:spPr>
        <p:txBody>
          <a:bodyPr/>
          <a:lstStyle/>
          <a:p>
            <a:pPr algn="ctr"/>
            <a:r>
              <a:rPr lang="en-GB" altLang="en-US" sz="4000" dirty="0" smtClean="0">
                <a:latin typeface="+mj-lt"/>
              </a:rPr>
              <a:t>ELA awareness-raising campaign on seasonal workers</a:t>
            </a:r>
            <a:endParaRPr lang="en-GB" altLang="en-US" sz="40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64152" y="4797152"/>
            <a:ext cx="4636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dirty="0" smtClean="0"/>
              <a:t>Federico </a:t>
            </a:r>
            <a:r>
              <a:rPr lang="en-IE" sz="2400" dirty="0" smtClean="0"/>
              <a:t>PANCALDI</a:t>
            </a:r>
          </a:p>
          <a:p>
            <a:pPr algn="ctr"/>
            <a:r>
              <a:rPr lang="en-IE" sz="2000" b="0" i="1" dirty="0" smtClean="0">
                <a:solidFill>
                  <a:srgbClr val="0F5494"/>
                </a:solidFill>
              </a:rPr>
              <a:t>Acting Head of Unit</a:t>
            </a:r>
          </a:p>
          <a:p>
            <a:pPr algn="ctr"/>
            <a:r>
              <a:rPr lang="en-IE" sz="2000" i="1" dirty="0" smtClean="0"/>
              <a:t>Information and EURES</a:t>
            </a:r>
            <a:endParaRPr lang="fr-BE" sz="2000" b="0" i="1" dirty="0" err="1" smtClean="0">
              <a:solidFill>
                <a:srgbClr val="0F549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Roadmap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7" y="1917354"/>
            <a:ext cx="10440135" cy="3743894"/>
          </a:xfrm>
        </p:spPr>
        <p:txBody>
          <a:bodyPr/>
          <a:lstStyle/>
          <a:p>
            <a:r>
              <a:rPr lang="en-IE" b="1" dirty="0" smtClean="0">
                <a:solidFill>
                  <a:srgbClr val="8A1A5E"/>
                </a:solidFill>
              </a:rPr>
              <a:t>ELA Management Board</a:t>
            </a:r>
            <a:r>
              <a:rPr lang="en-IE" b="1" dirty="0" smtClean="0"/>
              <a:t>: </a:t>
            </a:r>
            <a:r>
              <a:rPr lang="en-IE" dirty="0" smtClean="0"/>
              <a:t>discussion, 9 March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EURES European Coordination Group: </a:t>
            </a:r>
            <a:r>
              <a:rPr lang="en-IE" dirty="0"/>
              <a:t>11-12 </a:t>
            </a:r>
            <a:r>
              <a:rPr lang="en-IE" dirty="0" smtClean="0"/>
              <a:t>March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Platform’s Plenary</a:t>
            </a:r>
            <a:r>
              <a:rPr lang="en-IE" dirty="0" smtClean="0"/>
              <a:t>: 25-26 March</a:t>
            </a:r>
            <a:endParaRPr lang="en-IE" dirty="0"/>
          </a:p>
          <a:p>
            <a:r>
              <a:rPr lang="en-IE" b="1" dirty="0" smtClean="0">
                <a:solidFill>
                  <a:srgbClr val="8A1A5E"/>
                </a:solidFill>
              </a:rPr>
              <a:t>Commission’s Social Partners’ Hearing</a:t>
            </a:r>
            <a:r>
              <a:rPr lang="en-IE" b="1" dirty="0" smtClean="0"/>
              <a:t>: </a:t>
            </a:r>
            <a:r>
              <a:rPr lang="en-IE" dirty="0" smtClean="0"/>
              <a:t>26 March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March/April</a:t>
            </a:r>
            <a:r>
              <a:rPr lang="en-IE" dirty="0" smtClean="0"/>
              <a:t>: work on messages and dissemination strategies with campaign managers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May - September</a:t>
            </a:r>
            <a:r>
              <a:rPr lang="en-IE" dirty="0" smtClean="0"/>
              <a:t>: information campaign and activities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October</a:t>
            </a:r>
            <a:r>
              <a:rPr lang="en-IE" dirty="0" smtClean="0"/>
              <a:t>: end of the campaign and evaluation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5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1988840"/>
            <a:ext cx="10972800" cy="936625"/>
          </a:xfrm>
        </p:spPr>
        <p:txBody>
          <a:bodyPr/>
          <a:lstStyle/>
          <a:p>
            <a:r>
              <a:rPr lang="en-IE" sz="4400" dirty="0" smtClean="0"/>
              <a:t/>
            </a:r>
            <a:br>
              <a:rPr lang="en-IE" sz="4400" dirty="0" smtClean="0"/>
            </a:br>
            <a:r>
              <a:rPr lang="en-IE" sz="4400" dirty="0" smtClean="0"/>
              <a:t>Thank you!</a:t>
            </a:r>
            <a:br>
              <a:rPr lang="en-IE" sz="4400" dirty="0" smtClean="0"/>
            </a:br>
            <a:r>
              <a:rPr lang="en-IE" sz="4400" dirty="0" smtClean="0"/>
              <a:t/>
            </a:r>
            <a:br>
              <a:rPr lang="en-IE" sz="4400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34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A comprehensive Action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9" y="1917354"/>
            <a:ext cx="11377264" cy="3671886"/>
          </a:xfrm>
        </p:spPr>
        <p:txBody>
          <a:bodyPr/>
          <a:lstStyle/>
          <a:p>
            <a:pPr marL="0" indent="0">
              <a:buNone/>
            </a:pPr>
            <a:r>
              <a:rPr lang="en-IE" b="1" dirty="0" smtClean="0">
                <a:solidFill>
                  <a:srgbClr val="8A1A5E"/>
                </a:solidFill>
              </a:rPr>
              <a:t>Objective</a:t>
            </a:r>
            <a:r>
              <a:rPr lang="en-IE" dirty="0" smtClean="0"/>
              <a:t>: </a:t>
            </a:r>
            <a:r>
              <a:rPr lang="en-IE" dirty="0" smtClean="0"/>
              <a:t>to promote </a:t>
            </a:r>
            <a:r>
              <a:rPr lang="en-IE" dirty="0" smtClean="0"/>
              <a:t>information on and enforcement of fair and safe working conditions for seasonal </a:t>
            </a:r>
            <a:r>
              <a:rPr lang="en-IE" dirty="0" smtClean="0"/>
              <a:t>workers</a:t>
            </a: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1) </a:t>
            </a:r>
            <a:r>
              <a:rPr lang="en-IE" b="1" i="1" dirty="0" smtClean="0">
                <a:solidFill>
                  <a:srgbClr val="8A1A5E"/>
                </a:solidFill>
              </a:rPr>
              <a:t>Information campaign</a:t>
            </a:r>
          </a:p>
          <a:p>
            <a:pPr lvl="1"/>
            <a:r>
              <a:rPr lang="en-IE" b="0" dirty="0" smtClean="0"/>
              <a:t>Information </a:t>
            </a:r>
          </a:p>
          <a:p>
            <a:pPr lvl="1"/>
            <a:r>
              <a:rPr lang="en-IE" b="0" dirty="0" smtClean="0"/>
              <a:t>EURES</a:t>
            </a:r>
            <a:endParaRPr lang="en-IE" b="0" dirty="0"/>
          </a:p>
          <a:p>
            <a:pPr lvl="1"/>
            <a:r>
              <a:rPr lang="en-IE" b="0" dirty="0" smtClean="0"/>
              <a:t>Capacity-building</a:t>
            </a:r>
          </a:p>
          <a:p>
            <a:pPr marL="0" indent="0">
              <a:buNone/>
            </a:pPr>
            <a:r>
              <a:rPr lang="en-IE" dirty="0" smtClean="0"/>
              <a:t>2) </a:t>
            </a:r>
            <a:r>
              <a:rPr lang="en-IE" b="1" i="1" dirty="0" smtClean="0">
                <a:solidFill>
                  <a:srgbClr val="8A1A5E"/>
                </a:solidFill>
              </a:rPr>
              <a:t>Enforcement support</a:t>
            </a:r>
          </a:p>
          <a:p>
            <a:pPr lvl="1"/>
            <a:r>
              <a:rPr lang="en-IE" b="0" i="1" dirty="0" smtClean="0"/>
              <a:t>Concerted and Joint Inspections</a:t>
            </a:r>
            <a:endParaRPr lang="en-IE" b="0" i="1" dirty="0" smtClean="0"/>
          </a:p>
          <a:p>
            <a:pPr lvl="1"/>
            <a:r>
              <a:rPr lang="en-IE" b="0" i="1" dirty="0" smtClean="0"/>
              <a:t>Platform Tackling Undeclared Work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1058155"/>
            <a:ext cx="10972800" cy="936625"/>
          </a:xfrm>
        </p:spPr>
        <p:txBody>
          <a:bodyPr/>
          <a:lstStyle/>
          <a:p>
            <a:r>
              <a:rPr lang="en-IE" dirty="0" smtClean="0"/>
              <a:t>The ELA awareness raising campaign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94780"/>
            <a:ext cx="11463064" cy="4026508"/>
          </a:xfrm>
        </p:spPr>
        <p:txBody>
          <a:bodyPr/>
          <a:lstStyle/>
          <a:p>
            <a:pPr marL="0" indent="0">
              <a:buNone/>
            </a:pPr>
            <a:r>
              <a:rPr lang="en-IE" b="1" dirty="0" smtClean="0"/>
              <a:t>Objectives</a:t>
            </a:r>
            <a:r>
              <a:rPr lang="en-IE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Increase </a:t>
            </a:r>
            <a:r>
              <a:rPr lang="en-IE" b="1" dirty="0" smtClean="0">
                <a:solidFill>
                  <a:srgbClr val="8A1A5E"/>
                </a:solidFill>
              </a:rPr>
              <a:t>workers</a:t>
            </a:r>
            <a:r>
              <a:rPr lang="en-IE" dirty="0" smtClean="0">
                <a:solidFill>
                  <a:srgbClr val="8A1A5E"/>
                </a:solidFill>
              </a:rPr>
              <a:t>’</a:t>
            </a:r>
            <a:r>
              <a:rPr lang="en-IE" dirty="0" smtClean="0"/>
              <a:t> awareness of their rights and obligations.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Inform </a:t>
            </a:r>
            <a:r>
              <a:rPr lang="en-IE" b="1" dirty="0" smtClean="0">
                <a:solidFill>
                  <a:srgbClr val="8A1A5E"/>
                </a:solidFill>
              </a:rPr>
              <a:t>employers</a:t>
            </a:r>
            <a:r>
              <a:rPr lang="en-IE" dirty="0" smtClean="0"/>
              <a:t> </a:t>
            </a:r>
            <a:r>
              <a:rPr lang="en-IE" dirty="0" smtClean="0"/>
              <a:t>of the applicable rules and favour fair and effective cross-border recruitments.</a:t>
            </a:r>
            <a:endParaRPr lang="en-I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E" b="1" dirty="0" smtClean="0">
                <a:solidFill>
                  <a:srgbClr val="8A1A5E"/>
                </a:solidFill>
              </a:rPr>
              <a:t>Facilitate coordinated information initiatives </a:t>
            </a:r>
            <a:r>
              <a:rPr lang="en-IE" dirty="0"/>
              <a:t>across the Member </a:t>
            </a:r>
            <a:r>
              <a:rPr lang="en-IE" dirty="0" smtClean="0"/>
              <a:t>States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b="1" dirty="0" smtClean="0">
                <a:solidFill>
                  <a:srgbClr val="8A1A5E"/>
                </a:solidFill>
              </a:rPr>
              <a:t>Facilitate </a:t>
            </a:r>
            <a:r>
              <a:rPr lang="en-IE" b="1" dirty="0" smtClean="0">
                <a:solidFill>
                  <a:srgbClr val="8A1A5E"/>
                </a:solidFill>
              </a:rPr>
              <a:t>cooperation </a:t>
            </a:r>
            <a:r>
              <a:rPr lang="en-IE" dirty="0" smtClean="0"/>
              <a:t>between:</a:t>
            </a:r>
          </a:p>
          <a:p>
            <a:pPr lvl="1"/>
            <a:r>
              <a:rPr lang="en-IE" b="0" dirty="0" smtClean="0"/>
              <a:t>Administrations and </a:t>
            </a:r>
            <a:r>
              <a:rPr lang="en-IE" b="0" dirty="0"/>
              <a:t>social </a:t>
            </a:r>
            <a:r>
              <a:rPr lang="en-IE" b="0" dirty="0" smtClean="0"/>
              <a:t>partners</a:t>
            </a:r>
          </a:p>
          <a:p>
            <a:pPr lvl="1"/>
            <a:r>
              <a:rPr lang="en-IE" b="0" dirty="0" smtClean="0"/>
              <a:t>receiving </a:t>
            </a:r>
            <a:r>
              <a:rPr lang="en-IE" b="0" dirty="0"/>
              <a:t>and sending Member States.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9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505" y="842392"/>
            <a:ext cx="9036495" cy="936625"/>
          </a:xfrm>
        </p:spPr>
        <p:txBody>
          <a:bodyPr/>
          <a:lstStyle/>
          <a:p>
            <a:pPr algn="ctr"/>
            <a:r>
              <a:rPr lang="en-IE" sz="3100" dirty="0" smtClean="0"/>
              <a:t>Proposed </a:t>
            </a:r>
            <a:r>
              <a:rPr lang="en-IE" sz="3100" dirty="0"/>
              <a:t>key messages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628800"/>
            <a:ext cx="10369152" cy="2520280"/>
          </a:xfrm>
        </p:spPr>
        <p:txBody>
          <a:bodyPr/>
          <a:lstStyle/>
          <a:p>
            <a:pPr marL="0" indent="0">
              <a:buNone/>
            </a:pPr>
            <a:r>
              <a:rPr lang="en-IE" b="1" dirty="0" smtClean="0">
                <a:solidFill>
                  <a:srgbClr val="8A1A5E"/>
                </a:solidFill>
              </a:rPr>
              <a:t>Cross-border seasonal workers</a:t>
            </a:r>
            <a:r>
              <a:rPr lang="en-IE" b="1" dirty="0" smtClean="0"/>
              <a:t>:</a:t>
            </a:r>
          </a:p>
          <a:p>
            <a:r>
              <a:rPr lang="en-IE" dirty="0" smtClean="0"/>
              <a:t>Workers have the </a:t>
            </a:r>
            <a:r>
              <a:rPr lang="en-IE" i="1" u="sng" dirty="0" smtClean="0"/>
              <a:t>right to fair and safe working conditions </a:t>
            </a:r>
            <a:r>
              <a:rPr lang="en-IE" dirty="0" smtClean="0"/>
              <a:t>when working in another country, with the same labour and social rights as local workers.</a:t>
            </a:r>
          </a:p>
          <a:p>
            <a:r>
              <a:rPr lang="en-IE" dirty="0" smtClean="0"/>
              <a:t>Workers can seek </a:t>
            </a:r>
            <a:r>
              <a:rPr lang="en-IE" i="1" u="sng" dirty="0" smtClean="0"/>
              <a:t>assistance and counselling </a:t>
            </a:r>
            <a:r>
              <a:rPr lang="en-IE" dirty="0" smtClean="0"/>
              <a:t>by turning to the relevant administrations, services and networks.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0622" y="4221088"/>
            <a:ext cx="11052001" cy="144016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0">
                <a:solidFill>
                  <a:srgbClr val="0F54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IE" b="1" kern="0" dirty="0">
                <a:solidFill>
                  <a:srgbClr val="8A1A5E"/>
                </a:solidFill>
              </a:rPr>
              <a:t>Employers hiring cross-border seasonal workers</a:t>
            </a:r>
            <a:r>
              <a:rPr lang="en-IE" b="1" kern="0" dirty="0"/>
              <a:t>:</a:t>
            </a:r>
          </a:p>
          <a:p>
            <a:r>
              <a:rPr lang="en-US" kern="0" dirty="0" smtClean="0"/>
              <a:t>Employers </a:t>
            </a:r>
            <a:r>
              <a:rPr lang="en-US" kern="0" dirty="0" smtClean="0"/>
              <a:t>benefit from the </a:t>
            </a:r>
            <a:r>
              <a:rPr lang="en-US" i="1" u="sng" kern="0" dirty="0" smtClean="0"/>
              <a:t>fulfilment </a:t>
            </a:r>
            <a:r>
              <a:rPr lang="en-US" i="1" u="sng" kern="0" dirty="0"/>
              <a:t>of </a:t>
            </a:r>
            <a:r>
              <a:rPr lang="en-US" i="1" u="sng" kern="0" dirty="0" err="1"/>
              <a:t>labour</a:t>
            </a:r>
            <a:r>
              <a:rPr lang="en-US" i="1" u="sng" kern="0" dirty="0"/>
              <a:t> and social rules </a:t>
            </a:r>
            <a:r>
              <a:rPr lang="en-US" kern="0" dirty="0"/>
              <a:t>in terms of a fair playing </a:t>
            </a:r>
            <a:r>
              <a:rPr lang="en-US" kern="0" dirty="0" smtClean="0"/>
              <a:t>field</a:t>
            </a:r>
          </a:p>
          <a:p>
            <a:r>
              <a:rPr lang="en-US" kern="0" dirty="0" smtClean="0"/>
              <a:t>Employers benefit from </a:t>
            </a:r>
            <a:r>
              <a:rPr lang="en-US" i="1" u="sng" kern="0" dirty="0" smtClean="0"/>
              <a:t>fair and effective cross-border recruitment practices</a:t>
            </a:r>
            <a:endParaRPr lang="en-GB" i="1" u="sng" kern="0" dirty="0"/>
          </a:p>
        </p:txBody>
      </p:sp>
    </p:spTree>
    <p:extLst>
      <p:ext uri="{BB962C8B-B14F-4D97-AF65-F5344CB8AC3E}">
        <p14:creationId xmlns:p14="http://schemas.microsoft.com/office/powerpoint/2010/main" val="42741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Target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60848"/>
            <a:ext cx="10972800" cy="3672408"/>
          </a:xfrm>
        </p:spPr>
        <p:txBody>
          <a:bodyPr/>
          <a:lstStyle/>
          <a:p>
            <a:r>
              <a:rPr lang="en-IE" sz="2800" dirty="0"/>
              <a:t>Primary focus</a:t>
            </a:r>
            <a:r>
              <a:rPr lang="en-IE" sz="2800" dirty="0" smtClean="0"/>
              <a:t>: the </a:t>
            </a:r>
            <a:r>
              <a:rPr lang="en-IE" sz="2800" b="1" dirty="0" err="1">
                <a:solidFill>
                  <a:srgbClr val="8A1A5E"/>
                </a:solidFill>
              </a:rPr>
              <a:t>agri</a:t>
            </a:r>
            <a:r>
              <a:rPr lang="en-IE" sz="2800" b="1" dirty="0">
                <a:solidFill>
                  <a:srgbClr val="8A1A5E"/>
                </a:solidFill>
              </a:rPr>
              <a:t>-food sector</a:t>
            </a:r>
          </a:p>
          <a:p>
            <a:r>
              <a:rPr lang="en-IE" sz="2800" dirty="0"/>
              <a:t>Member States can decide to extend to further </a:t>
            </a:r>
            <a:r>
              <a:rPr lang="en-IE" sz="2800" dirty="0" smtClean="0"/>
              <a:t>sectors</a:t>
            </a:r>
            <a:endParaRPr lang="en-IE" sz="2800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sz="2800" b="1" dirty="0"/>
              <a:t>Timeline of </a:t>
            </a:r>
            <a:r>
              <a:rPr lang="en-IE" sz="2800" b="1" dirty="0" smtClean="0"/>
              <a:t>implementation</a:t>
            </a:r>
            <a:r>
              <a:rPr lang="en-IE" sz="2800" dirty="0" smtClean="0"/>
              <a:t>: </a:t>
            </a:r>
            <a:r>
              <a:rPr lang="en-IE" sz="2800" dirty="0" smtClean="0"/>
              <a:t>May </a:t>
            </a:r>
            <a:r>
              <a:rPr lang="en-IE" sz="2800" dirty="0"/>
              <a:t>– October 2021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46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480" y="908720"/>
            <a:ext cx="9072239" cy="576064"/>
          </a:xfrm>
        </p:spPr>
        <p:txBody>
          <a:bodyPr/>
          <a:lstStyle/>
          <a:p>
            <a:pPr algn="ctr"/>
            <a:r>
              <a:rPr lang="en-IE" dirty="0" smtClean="0"/>
              <a:t>Operating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844824"/>
            <a:ext cx="10441160" cy="4176464"/>
          </a:xfrm>
        </p:spPr>
        <p:txBody>
          <a:bodyPr/>
          <a:lstStyle/>
          <a:p>
            <a:r>
              <a:rPr lang="en-IE" b="1" dirty="0" smtClean="0">
                <a:solidFill>
                  <a:srgbClr val="8A1A5E"/>
                </a:solidFill>
              </a:rPr>
              <a:t>Bottom-up </a:t>
            </a:r>
            <a:r>
              <a:rPr lang="en-IE" b="1" dirty="0" smtClean="0">
                <a:solidFill>
                  <a:srgbClr val="8A1A5E"/>
                </a:solidFill>
              </a:rPr>
              <a:t>approach</a:t>
            </a:r>
            <a:r>
              <a:rPr lang="en-IE" dirty="0" smtClean="0"/>
              <a:t>: ELA </a:t>
            </a:r>
            <a:r>
              <a:rPr lang="en-IE" dirty="0" smtClean="0"/>
              <a:t>coordinates an EU-wide campaign, </a:t>
            </a:r>
            <a:r>
              <a:rPr lang="en-IE" dirty="0" smtClean="0"/>
              <a:t>building on existing initiatives and extending them to other countries;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Voluntary participation </a:t>
            </a:r>
            <a:r>
              <a:rPr lang="en-IE" dirty="0" smtClean="0"/>
              <a:t>by Member States;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Focus</a:t>
            </a:r>
            <a:r>
              <a:rPr lang="en-IE" b="1" dirty="0" smtClean="0"/>
              <a:t> </a:t>
            </a:r>
            <a:r>
              <a:rPr lang="en-IE" dirty="0" smtClean="0"/>
              <a:t>on labour and social security rules, as well as on services;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Method</a:t>
            </a:r>
            <a:r>
              <a:rPr lang="en-IE" b="1" dirty="0" smtClean="0"/>
              <a:t>: </a:t>
            </a:r>
            <a:r>
              <a:rPr lang="en-IE" dirty="0" smtClean="0"/>
              <a:t>facilitating and supporting partnerships and </a:t>
            </a:r>
            <a:r>
              <a:rPr lang="en-IE" dirty="0" smtClean="0"/>
              <a:t>networks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b="1" dirty="0" smtClean="0"/>
              <a:t>Partnerships</a:t>
            </a:r>
            <a:r>
              <a:rPr lang="en-IE" dirty="0" smtClean="0"/>
              <a:t>:</a:t>
            </a:r>
          </a:p>
          <a:p>
            <a:pPr>
              <a:buFontTx/>
              <a:buChar char="-"/>
            </a:pPr>
            <a:r>
              <a:rPr lang="en-IE" dirty="0" smtClean="0">
                <a:solidFill>
                  <a:srgbClr val="8A1A5E"/>
                </a:solidFill>
              </a:rPr>
              <a:t>Bodies for Free Movement of Workers</a:t>
            </a:r>
            <a:r>
              <a:rPr lang="en-IE" dirty="0" smtClean="0"/>
              <a:t>: services</a:t>
            </a:r>
          </a:p>
          <a:p>
            <a:pPr>
              <a:buFontTx/>
              <a:buChar char="-"/>
            </a:pPr>
            <a:r>
              <a:rPr lang="en-IE" dirty="0" smtClean="0">
                <a:solidFill>
                  <a:srgbClr val="8A1A5E"/>
                </a:solidFill>
              </a:rPr>
              <a:t>EU-OSHA</a:t>
            </a:r>
            <a:r>
              <a:rPr lang="en-IE" dirty="0" smtClean="0"/>
              <a:t>: complementary actions on occupational safety and health</a:t>
            </a:r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12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764183"/>
            <a:ext cx="8229600" cy="936625"/>
          </a:xfrm>
        </p:spPr>
        <p:txBody>
          <a:bodyPr/>
          <a:lstStyle/>
          <a:p>
            <a:pPr algn="ctr"/>
            <a:r>
              <a:rPr lang="en-IE" dirty="0" smtClean="0"/>
              <a:t>Complementary </a:t>
            </a:r>
            <a:r>
              <a:rPr lang="en-IE" dirty="0" smtClean="0"/>
              <a:t>campaign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700808"/>
            <a:ext cx="10297144" cy="3456384"/>
          </a:xfrm>
        </p:spPr>
        <p:txBody>
          <a:bodyPr/>
          <a:lstStyle/>
          <a:p>
            <a:pPr marL="0" indent="0">
              <a:buNone/>
            </a:pPr>
            <a:r>
              <a:rPr lang="en-IE" b="1" dirty="0" smtClean="0">
                <a:solidFill>
                  <a:srgbClr val="8A1A5E"/>
                </a:solidFill>
              </a:rPr>
              <a:t>EURES</a:t>
            </a:r>
            <a:r>
              <a:rPr lang="en-IE" dirty="0" smtClean="0"/>
              <a:t>: </a:t>
            </a:r>
            <a:endParaRPr lang="en-IE" dirty="0" smtClean="0"/>
          </a:p>
          <a:p>
            <a:r>
              <a:rPr lang="en-US" b="1" dirty="0">
                <a:solidFill>
                  <a:srgbClr val="8A1A5E"/>
                </a:solidFill>
              </a:rPr>
              <a:t>Disseminate information to workers </a:t>
            </a:r>
            <a:r>
              <a:rPr lang="en-US" dirty="0"/>
              <a:t>through the EURES network on rights and obligations, available assistance and EURES’ opportunities </a:t>
            </a:r>
          </a:p>
          <a:p>
            <a:r>
              <a:rPr lang="en-US" b="1" dirty="0">
                <a:solidFill>
                  <a:srgbClr val="8A1A5E"/>
                </a:solidFill>
              </a:rPr>
              <a:t>Inform employers </a:t>
            </a:r>
            <a:r>
              <a:rPr lang="en-US" dirty="0"/>
              <a:t>concerning the national employment and social rules to be complied with, and the benefits of fair, safe and smooth cross-border recruitment;</a:t>
            </a:r>
          </a:p>
          <a:p>
            <a:r>
              <a:rPr lang="en-US" b="1" dirty="0">
                <a:solidFill>
                  <a:srgbClr val="8A1A5E"/>
                </a:solidFill>
              </a:rPr>
              <a:t>Support EURES Advisers</a:t>
            </a:r>
            <a:r>
              <a:rPr lang="en-US" dirty="0"/>
              <a:t>, allowing them to learn from best practices and acquire relevant knowledge on the topic;</a:t>
            </a:r>
          </a:p>
          <a:p>
            <a:r>
              <a:rPr lang="en-IE" b="1" dirty="0">
                <a:solidFill>
                  <a:srgbClr val="8A1A5E"/>
                </a:solidFill>
              </a:rPr>
              <a:t>Facilitate cooperation</a:t>
            </a:r>
            <a:r>
              <a:rPr lang="en-IE" dirty="0"/>
              <a:t> between </a:t>
            </a:r>
            <a:r>
              <a:rPr lang="en-US" dirty="0"/>
              <a:t>NCOs, social partners and other relevant EURES stakeholders</a:t>
            </a:r>
            <a:endParaRPr lang="en-US" sz="3200" dirty="0"/>
          </a:p>
          <a:p>
            <a:endParaRPr lang="en-IE" dirty="0"/>
          </a:p>
          <a:p>
            <a:endParaRPr lang="en-IE" b="1" dirty="0" smtClean="0"/>
          </a:p>
          <a:p>
            <a:pPr marL="0" indent="0">
              <a:buNone/>
            </a:pPr>
            <a:endParaRPr lang="en-IE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73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Capacity-building flanking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81" y="1917354"/>
            <a:ext cx="10972800" cy="3456384"/>
          </a:xfrm>
        </p:spPr>
        <p:txBody>
          <a:bodyPr/>
          <a:lstStyle/>
          <a:p>
            <a:pPr marL="0" indent="0">
              <a:buNone/>
            </a:pPr>
            <a:r>
              <a:rPr lang="en-IE" u="sng" dirty="0" smtClean="0"/>
              <a:t>Set of workshops targeting information practitioners</a:t>
            </a:r>
            <a:r>
              <a:rPr lang="en-IE" dirty="0" smtClean="0"/>
              <a:t>:</a:t>
            </a:r>
          </a:p>
          <a:p>
            <a:r>
              <a:rPr lang="en-IE" dirty="0" smtClean="0"/>
              <a:t>Outreach </a:t>
            </a:r>
            <a:r>
              <a:rPr lang="en-IE" dirty="0" smtClean="0"/>
              <a:t>to seasonal workers and dissemination strategies (25 March)</a:t>
            </a:r>
            <a:endParaRPr lang="en-IE" dirty="0"/>
          </a:p>
          <a:p>
            <a:r>
              <a:rPr lang="en-IE" dirty="0"/>
              <a:t>Assistance and services to </a:t>
            </a:r>
            <a:r>
              <a:rPr lang="en-IE" dirty="0" smtClean="0"/>
              <a:t>workers (end of April, tbc)</a:t>
            </a:r>
            <a:endParaRPr lang="en-IE" dirty="0"/>
          </a:p>
          <a:p>
            <a:r>
              <a:rPr lang="en-IE" dirty="0" smtClean="0"/>
              <a:t>Employment services and Online </a:t>
            </a:r>
            <a:r>
              <a:rPr lang="en-IE" dirty="0"/>
              <a:t>recruitment </a:t>
            </a:r>
            <a:r>
              <a:rPr lang="en-IE" dirty="0" smtClean="0"/>
              <a:t>platforms (proposed EURES workshop, June tbc)</a:t>
            </a:r>
            <a:endParaRPr lang="en-IE" dirty="0"/>
          </a:p>
          <a:p>
            <a:r>
              <a:rPr lang="en-IE" dirty="0" smtClean="0"/>
              <a:t>Health </a:t>
            </a:r>
            <a:r>
              <a:rPr lang="en-IE" dirty="0"/>
              <a:t>and safety at </a:t>
            </a:r>
            <a:r>
              <a:rPr lang="en-IE" dirty="0" smtClean="0"/>
              <a:t>work, together </a:t>
            </a:r>
            <a:r>
              <a:rPr lang="en-IE" dirty="0"/>
              <a:t>with </a:t>
            </a:r>
            <a:r>
              <a:rPr lang="en-IE" dirty="0" smtClean="0"/>
              <a:t>EU-OSHA [tbc, June]</a:t>
            </a:r>
            <a:endParaRPr lang="en-IE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7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can ELA provide?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81" y="1904075"/>
            <a:ext cx="11449272" cy="4032448"/>
          </a:xfrm>
        </p:spPr>
        <p:txBody>
          <a:bodyPr/>
          <a:lstStyle/>
          <a:p>
            <a:r>
              <a:rPr lang="en-IE" b="1" dirty="0" smtClean="0">
                <a:solidFill>
                  <a:srgbClr val="8A1A5E"/>
                </a:solidFill>
              </a:rPr>
              <a:t>Overall coordination and concept</a:t>
            </a:r>
            <a:r>
              <a:rPr lang="en-IE" dirty="0" smtClean="0"/>
              <a:t>: a communication strategy;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Communication toolkit</a:t>
            </a:r>
            <a:r>
              <a:rPr lang="en-IE" dirty="0" smtClean="0"/>
              <a:t>: key messages, slogan &amp;hashtag, visual identity;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Editable templates</a:t>
            </a:r>
            <a:r>
              <a:rPr lang="en-IE" dirty="0" smtClean="0"/>
              <a:t>: posters, presentations, social media visuals…;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Online materials</a:t>
            </a:r>
            <a:r>
              <a:rPr lang="en-IE" dirty="0" smtClean="0"/>
              <a:t>: campaign webpage, web articles, video, infographics…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Media strategy</a:t>
            </a:r>
            <a:r>
              <a:rPr lang="en-IE" dirty="0" smtClean="0"/>
              <a:t>: paid advertising, social media marketing, media partnerships, coordinated press action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Monitoring and evaluation</a:t>
            </a:r>
            <a:r>
              <a:rPr lang="en-IE" dirty="0" smtClean="0"/>
              <a:t>: KPI’s</a:t>
            </a:r>
          </a:p>
          <a:p>
            <a:r>
              <a:rPr lang="en-IE" b="1" dirty="0" smtClean="0">
                <a:solidFill>
                  <a:srgbClr val="8A1A5E"/>
                </a:solidFill>
              </a:rPr>
              <a:t>Translations</a:t>
            </a:r>
            <a:r>
              <a:rPr lang="en-IE" dirty="0" smtClean="0"/>
              <a:t>: through the Translation facility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04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LA_PP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L xmlns="5dcaf206-b009-4658-99e1-4d638e44d8f5">
      <Url xsi:nil="true"/>
      <Description xsi:nil="true"/>
    </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3" ma:contentTypeDescription="Create a new document." ma:contentTypeScope="" ma:versionID="cc11fb091ef3c2833a8349c16aa176ac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8a28819ab7c744dd0f8cb4268fde5e85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53B1E1-55AE-40FC-8D46-1ADC21D33058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7F18D446-576E-40C4-8C43-C9BEA7B5EE95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E1ABE1-FAE4-4D8F-878E-A412ECB9DBEE}"/>
</file>

<file path=customXml/itemProps3.xml><?xml version="1.0" encoding="utf-8"?>
<ds:datastoreItem xmlns:ds="http://schemas.openxmlformats.org/officeDocument/2006/customXml" ds:itemID="{0DEE2DF2-3C38-4C9F-BAD8-6D3F2DDD9C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7987</TotalTime>
  <Words>623</Words>
  <Application>Microsoft Office PowerPoint</Application>
  <PresentationFormat>Widescreen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Wingdings</vt:lpstr>
      <vt:lpstr>Custom Design</vt:lpstr>
      <vt:lpstr>Default Design</vt:lpstr>
      <vt:lpstr>ELA_PPT Template</vt:lpstr>
      <vt:lpstr>ELA awareness-raising campaign on seasonal workers</vt:lpstr>
      <vt:lpstr>A comprehensive Action Plan</vt:lpstr>
      <vt:lpstr>The ELA awareness raising campaign</vt:lpstr>
      <vt:lpstr>Proposed key messages</vt:lpstr>
      <vt:lpstr>Target</vt:lpstr>
      <vt:lpstr>Operating principles</vt:lpstr>
      <vt:lpstr>Complementary campaign</vt:lpstr>
      <vt:lpstr>Capacity-building flanking activities</vt:lpstr>
      <vt:lpstr>What can ELA provide?</vt:lpstr>
      <vt:lpstr>Roadmap</vt:lpstr>
      <vt:lpstr> Thank you! 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Labour Authority</dc:title>
  <dc:creator>Gelu Calacean (EMPL)</dc:creator>
  <cp:lastModifiedBy>PANCALDI Federico (EMPL-EXT)</cp:lastModifiedBy>
  <cp:revision>607</cp:revision>
  <cp:lastPrinted>2020-05-26T08:25:38Z</cp:lastPrinted>
  <dcterms:created xsi:type="dcterms:W3CDTF">2017-10-16T12:51:31Z</dcterms:created>
  <dcterms:modified xsi:type="dcterms:W3CDTF">2021-03-11T10:15:52Z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</Properties>
</file>