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diagrams/data1.xml" ContentType="application/vnd.openxmlformats-officedocument.drawingml.diagramData+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notesSlides/notesSlide7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72" r:id="rId2"/>
    <p:sldId id="291" r:id="rId3"/>
    <p:sldId id="257" r:id="rId4"/>
    <p:sldId id="290" r:id="rId5"/>
    <p:sldId id="260" r:id="rId6"/>
    <p:sldId id="261" r:id="rId7"/>
    <p:sldId id="270" r:id="rId8"/>
  </p:sldIdLst>
  <p:sldSz cx="12192000" cy="6858000"/>
  <p:notesSz cx="6735763" cy="9866313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1373" autoAdjust="0"/>
  </p:normalViewPr>
  <p:slideViewPr>
    <p:cSldViewPr snapToGrid="0">
      <p:cViewPr varScale="1">
        <p:scale>
          <a:sx n="71" d="100"/>
          <a:sy n="71" d="100"/>
        </p:scale>
        <p:origin x="113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7AC23C-4283-4E5C-B953-346999C27F66}" type="doc">
      <dgm:prSet loTypeId="urn:microsoft.com/office/officeart/2005/8/layout/cycle4" loCatId="matrix" qsTypeId="urn:microsoft.com/office/officeart/2005/8/quickstyle/simple1" qsCatId="simple" csTypeId="urn:microsoft.com/office/officeart/2005/8/colors/accent4_5" csCatId="accent4" phldr="1"/>
      <dgm:spPr/>
      <dgm:t>
        <a:bodyPr/>
        <a:lstStyle/>
        <a:p>
          <a:endParaRPr lang="es-ES"/>
        </a:p>
      </dgm:t>
    </dgm:pt>
    <dgm:pt modelId="{41980C67-1C65-4A86-A5AF-3DDE7B577322}">
      <dgm:prSet phldrT="[Texto]" custT="1"/>
      <dgm:spPr/>
      <dgm:t>
        <a:bodyPr/>
        <a:lstStyle/>
        <a:p>
          <a:endParaRPr lang="es-ES" sz="2000" dirty="0"/>
        </a:p>
      </dgm:t>
    </dgm:pt>
    <dgm:pt modelId="{39AD0180-437F-4473-A231-5CB766C444CB}" type="parTrans" cxnId="{C1FD29C8-237E-444B-BC2A-DE8E54D5C44B}">
      <dgm:prSet/>
      <dgm:spPr/>
      <dgm:t>
        <a:bodyPr/>
        <a:lstStyle/>
        <a:p>
          <a:endParaRPr lang="es-ES"/>
        </a:p>
      </dgm:t>
    </dgm:pt>
    <dgm:pt modelId="{AF17F852-DF3A-4EA2-9C30-E573E0BB906D}" type="sibTrans" cxnId="{C1FD29C8-237E-444B-BC2A-DE8E54D5C44B}">
      <dgm:prSet/>
      <dgm:spPr/>
      <dgm:t>
        <a:bodyPr/>
        <a:lstStyle/>
        <a:p>
          <a:endParaRPr lang="es-ES"/>
        </a:p>
      </dgm:t>
    </dgm:pt>
    <dgm:pt modelId="{6DF5C7F1-78DD-4382-A1D1-A9F481862002}">
      <dgm:prSet phldrT="[Texto]" custT="1"/>
      <dgm:spPr/>
      <dgm:t>
        <a:bodyPr/>
        <a:lstStyle/>
        <a:p>
          <a:endParaRPr lang="es-ES" sz="2000" dirty="0"/>
        </a:p>
      </dgm:t>
    </dgm:pt>
    <dgm:pt modelId="{44C1580F-BFE3-461F-9BEF-5CAD37D58864}" type="parTrans" cxnId="{E84902BA-F28C-4202-BBC3-DD9F6D0B7683}">
      <dgm:prSet/>
      <dgm:spPr/>
      <dgm:t>
        <a:bodyPr/>
        <a:lstStyle/>
        <a:p>
          <a:endParaRPr lang="es-ES"/>
        </a:p>
      </dgm:t>
    </dgm:pt>
    <dgm:pt modelId="{DDA76074-46E9-4718-B6A5-8E7B066EFC0F}" type="sibTrans" cxnId="{E84902BA-F28C-4202-BBC3-DD9F6D0B7683}">
      <dgm:prSet/>
      <dgm:spPr/>
      <dgm:t>
        <a:bodyPr/>
        <a:lstStyle/>
        <a:p>
          <a:endParaRPr lang="es-ES"/>
        </a:p>
      </dgm:t>
    </dgm:pt>
    <dgm:pt modelId="{0D56DC83-E428-45BA-BF26-00A602097D38}">
      <dgm:prSet phldrT="[Texto]" custT="1"/>
      <dgm:spPr/>
      <dgm:t>
        <a:bodyPr/>
        <a:lstStyle/>
        <a:p>
          <a:endParaRPr lang="es-ES" sz="2000" dirty="0"/>
        </a:p>
      </dgm:t>
    </dgm:pt>
    <dgm:pt modelId="{015C2762-78AB-4182-A967-5BB467882EAF}" type="parTrans" cxnId="{A4EC6920-A597-4E26-A452-C4213673D3AB}">
      <dgm:prSet/>
      <dgm:spPr/>
      <dgm:t>
        <a:bodyPr/>
        <a:lstStyle/>
        <a:p>
          <a:endParaRPr lang="es-ES"/>
        </a:p>
      </dgm:t>
    </dgm:pt>
    <dgm:pt modelId="{C26A940B-B939-4FCD-89DF-B9F1E8545611}" type="sibTrans" cxnId="{A4EC6920-A597-4E26-A452-C4213673D3AB}">
      <dgm:prSet/>
      <dgm:spPr/>
      <dgm:t>
        <a:bodyPr/>
        <a:lstStyle/>
        <a:p>
          <a:endParaRPr lang="es-ES"/>
        </a:p>
      </dgm:t>
    </dgm:pt>
    <dgm:pt modelId="{E0DE7AFD-551C-49C7-AFD7-AA17E30B47F1}">
      <dgm:prSet phldrT="[Texto]" custT="1"/>
      <dgm:spPr/>
      <dgm:t>
        <a:bodyPr/>
        <a:lstStyle/>
        <a:p>
          <a:endParaRPr lang="es-ES" sz="2000" dirty="0"/>
        </a:p>
      </dgm:t>
    </dgm:pt>
    <dgm:pt modelId="{DF61CB32-04AE-484F-931A-59B85C8BDDB0}" type="parTrans" cxnId="{4A08B6BD-B475-4AD4-B3DC-B7C4ADDC9A7B}">
      <dgm:prSet/>
      <dgm:spPr/>
      <dgm:t>
        <a:bodyPr/>
        <a:lstStyle/>
        <a:p>
          <a:endParaRPr lang="es-ES"/>
        </a:p>
      </dgm:t>
    </dgm:pt>
    <dgm:pt modelId="{68ABDE70-44D8-450F-AD8C-A15DFB7C2EDA}" type="sibTrans" cxnId="{4A08B6BD-B475-4AD4-B3DC-B7C4ADDC9A7B}">
      <dgm:prSet/>
      <dgm:spPr/>
      <dgm:t>
        <a:bodyPr/>
        <a:lstStyle/>
        <a:p>
          <a:endParaRPr lang="es-ES"/>
        </a:p>
      </dgm:t>
    </dgm:pt>
    <dgm:pt modelId="{D57CB217-14AF-4517-99DB-A3481E1E5D63}">
      <dgm:prSet phldrT="[Texto]" custT="1"/>
      <dgm:spPr/>
      <dgm:t>
        <a:bodyPr/>
        <a:lstStyle/>
        <a:p>
          <a:endParaRPr lang="es-ES" sz="1400" dirty="0"/>
        </a:p>
      </dgm:t>
    </dgm:pt>
    <dgm:pt modelId="{D41DD03B-5FCD-4152-9BB5-75235F1C56C2}" type="parTrans" cxnId="{3A335FEF-2C38-450D-BB77-18B8E5DEE94E}">
      <dgm:prSet/>
      <dgm:spPr/>
      <dgm:t>
        <a:bodyPr/>
        <a:lstStyle/>
        <a:p>
          <a:endParaRPr lang="es-ES"/>
        </a:p>
      </dgm:t>
    </dgm:pt>
    <dgm:pt modelId="{31B2ABED-C050-4B10-A346-A9C7628573F9}" type="sibTrans" cxnId="{3A335FEF-2C38-450D-BB77-18B8E5DEE94E}">
      <dgm:prSet/>
      <dgm:spPr/>
      <dgm:t>
        <a:bodyPr/>
        <a:lstStyle/>
        <a:p>
          <a:endParaRPr lang="es-ES"/>
        </a:p>
      </dgm:t>
    </dgm:pt>
    <dgm:pt modelId="{4C1688FC-269C-4027-A102-9F6DC1B61EA2}" type="pres">
      <dgm:prSet presAssocID="{1F7AC23C-4283-4E5C-B953-346999C27F66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8BBC5547-9129-49CA-BD5F-86E7986CF252}" type="pres">
      <dgm:prSet presAssocID="{1F7AC23C-4283-4E5C-B953-346999C27F66}" presName="children" presStyleCnt="0"/>
      <dgm:spPr/>
    </dgm:pt>
    <dgm:pt modelId="{029FE76C-2163-46C4-B8F1-768274055661}" type="pres">
      <dgm:prSet presAssocID="{1F7AC23C-4283-4E5C-B953-346999C27F66}" presName="child4group" presStyleCnt="0"/>
      <dgm:spPr/>
    </dgm:pt>
    <dgm:pt modelId="{92C89CDD-C82E-467C-B81D-CDC6440470E6}" type="pres">
      <dgm:prSet presAssocID="{1F7AC23C-4283-4E5C-B953-346999C27F66}" presName="child4" presStyleLbl="bgAcc1" presStyleIdx="0" presStyleCnt="1" custScaleX="110043" custScaleY="106849" custLinFactNeighborX="-28845" custLinFactNeighborY="-32772"/>
      <dgm:spPr/>
      <dgm:t>
        <a:bodyPr/>
        <a:lstStyle/>
        <a:p>
          <a:endParaRPr lang="es-ES"/>
        </a:p>
      </dgm:t>
    </dgm:pt>
    <dgm:pt modelId="{2180AE31-4774-47D1-8570-1FB0E1E11A4A}" type="pres">
      <dgm:prSet presAssocID="{1F7AC23C-4283-4E5C-B953-346999C27F66}" presName="child4Text" presStyleLbl="bgAcc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A68E5E8-2146-4FB4-9026-82A961E3D4E7}" type="pres">
      <dgm:prSet presAssocID="{1F7AC23C-4283-4E5C-B953-346999C27F66}" presName="childPlaceholder" presStyleCnt="0"/>
      <dgm:spPr/>
    </dgm:pt>
    <dgm:pt modelId="{F89B6DB6-57E9-4DB2-9083-1B6122BBFD97}" type="pres">
      <dgm:prSet presAssocID="{1F7AC23C-4283-4E5C-B953-346999C27F66}" presName="circle" presStyleCnt="0"/>
      <dgm:spPr/>
    </dgm:pt>
    <dgm:pt modelId="{5D996E48-9E9F-4692-A041-F19F5724A21E}" type="pres">
      <dgm:prSet presAssocID="{1F7AC23C-4283-4E5C-B953-346999C27F66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F1F1ACF-BB17-4A65-BCBA-F658BF3D9FD6}" type="pres">
      <dgm:prSet presAssocID="{1F7AC23C-4283-4E5C-B953-346999C27F66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BB3DB34-039C-48D3-B8E3-8293E86AB8CC}" type="pres">
      <dgm:prSet presAssocID="{1F7AC23C-4283-4E5C-B953-346999C27F66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5109ABE-0D49-4C70-ACB6-E5FC18E978AD}" type="pres">
      <dgm:prSet presAssocID="{1F7AC23C-4283-4E5C-B953-346999C27F66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E7E2A87-AA0A-4DE2-9CF1-F606165E066B}" type="pres">
      <dgm:prSet presAssocID="{1F7AC23C-4283-4E5C-B953-346999C27F66}" presName="quadrantPlaceholder" presStyleCnt="0"/>
      <dgm:spPr/>
    </dgm:pt>
    <dgm:pt modelId="{C3771AF7-F9A7-40B4-9B59-D8CE211174E8}" type="pres">
      <dgm:prSet presAssocID="{1F7AC23C-4283-4E5C-B953-346999C27F66}" presName="center1" presStyleLbl="fgShp" presStyleIdx="0" presStyleCnt="2"/>
      <dgm:spPr/>
    </dgm:pt>
    <dgm:pt modelId="{3DD3990E-1C55-4629-9DCC-D2966357ACA2}" type="pres">
      <dgm:prSet presAssocID="{1F7AC23C-4283-4E5C-B953-346999C27F66}" presName="center2" presStyleLbl="fgShp" presStyleIdx="1" presStyleCnt="2"/>
      <dgm:spPr/>
    </dgm:pt>
  </dgm:ptLst>
  <dgm:cxnLst>
    <dgm:cxn modelId="{FB91932D-5C44-47D6-8498-521CB193CF05}" type="presOf" srcId="{41980C67-1C65-4A86-A5AF-3DDE7B577322}" destId="{5D996E48-9E9F-4692-A041-F19F5724A21E}" srcOrd="0" destOrd="0" presId="urn:microsoft.com/office/officeart/2005/8/layout/cycle4"/>
    <dgm:cxn modelId="{F90BFAD7-4539-455D-92BC-C9885F36A642}" type="presOf" srcId="{E0DE7AFD-551C-49C7-AFD7-AA17E30B47F1}" destId="{65109ABE-0D49-4C70-ACB6-E5FC18E978AD}" srcOrd="0" destOrd="0" presId="urn:microsoft.com/office/officeart/2005/8/layout/cycle4"/>
    <dgm:cxn modelId="{3A335FEF-2C38-450D-BB77-18B8E5DEE94E}" srcId="{E0DE7AFD-551C-49C7-AFD7-AA17E30B47F1}" destId="{D57CB217-14AF-4517-99DB-A3481E1E5D63}" srcOrd="0" destOrd="0" parTransId="{D41DD03B-5FCD-4152-9BB5-75235F1C56C2}" sibTransId="{31B2ABED-C050-4B10-A346-A9C7628573F9}"/>
    <dgm:cxn modelId="{A4EC6920-A597-4E26-A452-C4213673D3AB}" srcId="{1F7AC23C-4283-4E5C-B953-346999C27F66}" destId="{0D56DC83-E428-45BA-BF26-00A602097D38}" srcOrd="2" destOrd="0" parTransId="{015C2762-78AB-4182-A967-5BB467882EAF}" sibTransId="{C26A940B-B939-4FCD-89DF-B9F1E8545611}"/>
    <dgm:cxn modelId="{C1FD29C8-237E-444B-BC2A-DE8E54D5C44B}" srcId="{1F7AC23C-4283-4E5C-B953-346999C27F66}" destId="{41980C67-1C65-4A86-A5AF-3DDE7B577322}" srcOrd="0" destOrd="0" parTransId="{39AD0180-437F-4473-A231-5CB766C444CB}" sibTransId="{AF17F852-DF3A-4EA2-9C30-E573E0BB906D}"/>
    <dgm:cxn modelId="{3A5FEC91-10BA-4CC9-9025-F0BA09D01BD5}" type="presOf" srcId="{1F7AC23C-4283-4E5C-B953-346999C27F66}" destId="{4C1688FC-269C-4027-A102-9F6DC1B61EA2}" srcOrd="0" destOrd="0" presId="urn:microsoft.com/office/officeart/2005/8/layout/cycle4"/>
    <dgm:cxn modelId="{57E24422-3571-4A19-83AD-2F679578A624}" type="presOf" srcId="{D57CB217-14AF-4517-99DB-A3481E1E5D63}" destId="{2180AE31-4774-47D1-8570-1FB0E1E11A4A}" srcOrd="1" destOrd="0" presId="urn:microsoft.com/office/officeart/2005/8/layout/cycle4"/>
    <dgm:cxn modelId="{7A788C45-CC73-4B73-91AE-CE76E0B8E887}" type="presOf" srcId="{D57CB217-14AF-4517-99DB-A3481E1E5D63}" destId="{92C89CDD-C82E-467C-B81D-CDC6440470E6}" srcOrd="0" destOrd="0" presId="urn:microsoft.com/office/officeart/2005/8/layout/cycle4"/>
    <dgm:cxn modelId="{BF81A887-0E24-41D8-8AAD-F9D94A6ECFBC}" type="presOf" srcId="{6DF5C7F1-78DD-4382-A1D1-A9F481862002}" destId="{FF1F1ACF-BB17-4A65-BCBA-F658BF3D9FD6}" srcOrd="0" destOrd="0" presId="urn:microsoft.com/office/officeart/2005/8/layout/cycle4"/>
    <dgm:cxn modelId="{6C06ACBB-05DD-4267-BF20-9FC625F544B6}" type="presOf" srcId="{0D56DC83-E428-45BA-BF26-00A602097D38}" destId="{0BB3DB34-039C-48D3-B8E3-8293E86AB8CC}" srcOrd="0" destOrd="0" presId="urn:microsoft.com/office/officeart/2005/8/layout/cycle4"/>
    <dgm:cxn modelId="{E84902BA-F28C-4202-BBC3-DD9F6D0B7683}" srcId="{1F7AC23C-4283-4E5C-B953-346999C27F66}" destId="{6DF5C7F1-78DD-4382-A1D1-A9F481862002}" srcOrd="1" destOrd="0" parTransId="{44C1580F-BFE3-461F-9BEF-5CAD37D58864}" sibTransId="{DDA76074-46E9-4718-B6A5-8E7B066EFC0F}"/>
    <dgm:cxn modelId="{4A08B6BD-B475-4AD4-B3DC-B7C4ADDC9A7B}" srcId="{1F7AC23C-4283-4E5C-B953-346999C27F66}" destId="{E0DE7AFD-551C-49C7-AFD7-AA17E30B47F1}" srcOrd="3" destOrd="0" parTransId="{DF61CB32-04AE-484F-931A-59B85C8BDDB0}" sibTransId="{68ABDE70-44D8-450F-AD8C-A15DFB7C2EDA}"/>
    <dgm:cxn modelId="{DF35E998-BE82-49D6-84B3-9678EDFCE8F5}" type="presParOf" srcId="{4C1688FC-269C-4027-A102-9F6DC1B61EA2}" destId="{8BBC5547-9129-49CA-BD5F-86E7986CF252}" srcOrd="0" destOrd="0" presId="urn:microsoft.com/office/officeart/2005/8/layout/cycle4"/>
    <dgm:cxn modelId="{C7F13DE2-0268-4F15-B268-0FDBA027E55A}" type="presParOf" srcId="{8BBC5547-9129-49CA-BD5F-86E7986CF252}" destId="{029FE76C-2163-46C4-B8F1-768274055661}" srcOrd="0" destOrd="0" presId="urn:microsoft.com/office/officeart/2005/8/layout/cycle4"/>
    <dgm:cxn modelId="{75971F7C-0A8D-4920-A686-19BAF31A0FD3}" type="presParOf" srcId="{029FE76C-2163-46C4-B8F1-768274055661}" destId="{92C89CDD-C82E-467C-B81D-CDC6440470E6}" srcOrd="0" destOrd="0" presId="urn:microsoft.com/office/officeart/2005/8/layout/cycle4"/>
    <dgm:cxn modelId="{A4AA4F8B-529D-4AA6-A2AD-99C23E88805A}" type="presParOf" srcId="{029FE76C-2163-46C4-B8F1-768274055661}" destId="{2180AE31-4774-47D1-8570-1FB0E1E11A4A}" srcOrd="1" destOrd="0" presId="urn:microsoft.com/office/officeart/2005/8/layout/cycle4"/>
    <dgm:cxn modelId="{C369F4DC-4A42-4F77-AEDA-863E5005476C}" type="presParOf" srcId="{8BBC5547-9129-49CA-BD5F-86E7986CF252}" destId="{2A68E5E8-2146-4FB4-9026-82A961E3D4E7}" srcOrd="1" destOrd="0" presId="urn:microsoft.com/office/officeart/2005/8/layout/cycle4"/>
    <dgm:cxn modelId="{E907EF66-2D2F-4930-AEAA-226B12884010}" type="presParOf" srcId="{4C1688FC-269C-4027-A102-9F6DC1B61EA2}" destId="{F89B6DB6-57E9-4DB2-9083-1B6122BBFD97}" srcOrd="1" destOrd="0" presId="urn:microsoft.com/office/officeart/2005/8/layout/cycle4"/>
    <dgm:cxn modelId="{B0CCD9A6-8FE5-475D-B206-0F74CD9C51F3}" type="presParOf" srcId="{F89B6DB6-57E9-4DB2-9083-1B6122BBFD97}" destId="{5D996E48-9E9F-4692-A041-F19F5724A21E}" srcOrd="0" destOrd="0" presId="urn:microsoft.com/office/officeart/2005/8/layout/cycle4"/>
    <dgm:cxn modelId="{B7CEB175-CF20-406D-8A5C-5B2C530F4467}" type="presParOf" srcId="{F89B6DB6-57E9-4DB2-9083-1B6122BBFD97}" destId="{FF1F1ACF-BB17-4A65-BCBA-F658BF3D9FD6}" srcOrd="1" destOrd="0" presId="urn:microsoft.com/office/officeart/2005/8/layout/cycle4"/>
    <dgm:cxn modelId="{589DB8B9-6E9D-4C48-845F-15BDD4B1E08C}" type="presParOf" srcId="{F89B6DB6-57E9-4DB2-9083-1B6122BBFD97}" destId="{0BB3DB34-039C-48D3-B8E3-8293E86AB8CC}" srcOrd="2" destOrd="0" presId="urn:microsoft.com/office/officeart/2005/8/layout/cycle4"/>
    <dgm:cxn modelId="{F864A42C-F61A-4CB0-A675-1E3A694BCB64}" type="presParOf" srcId="{F89B6DB6-57E9-4DB2-9083-1B6122BBFD97}" destId="{65109ABE-0D49-4C70-ACB6-E5FC18E978AD}" srcOrd="3" destOrd="0" presId="urn:microsoft.com/office/officeart/2005/8/layout/cycle4"/>
    <dgm:cxn modelId="{62BE6B62-3DD7-4DF8-87D3-27C3D9107D91}" type="presParOf" srcId="{F89B6DB6-57E9-4DB2-9083-1B6122BBFD97}" destId="{EE7E2A87-AA0A-4DE2-9CF1-F606165E066B}" srcOrd="4" destOrd="0" presId="urn:microsoft.com/office/officeart/2005/8/layout/cycle4"/>
    <dgm:cxn modelId="{FAE3C00D-9AB9-49F8-ABE6-1D1C9AC0D2F8}" type="presParOf" srcId="{4C1688FC-269C-4027-A102-9F6DC1B61EA2}" destId="{C3771AF7-F9A7-40B4-9B59-D8CE211174E8}" srcOrd="2" destOrd="0" presId="urn:microsoft.com/office/officeart/2005/8/layout/cycle4"/>
    <dgm:cxn modelId="{50F044C5-1A8E-46D0-A222-3FAE7269A8BF}" type="presParOf" srcId="{4C1688FC-269C-4027-A102-9F6DC1B61EA2}" destId="{3DD3990E-1C55-4629-9DCC-D2966357ACA2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C89CDD-C82E-467C-B81D-CDC6440470E6}">
      <dsp:nvSpPr>
        <dsp:cNvPr id="0" name=""/>
        <dsp:cNvSpPr/>
      </dsp:nvSpPr>
      <dsp:spPr>
        <a:xfrm>
          <a:off x="292487" y="2966179"/>
          <a:ext cx="2870758" cy="18056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400" kern="1200" dirty="0"/>
        </a:p>
      </dsp:txBody>
      <dsp:txXfrm>
        <a:off x="332151" y="3457249"/>
        <a:ext cx="1930202" cy="1274891"/>
      </dsp:txXfrm>
    </dsp:sp>
    <dsp:sp modelId="{5D996E48-9E9F-4692-A041-F19F5724A21E}">
      <dsp:nvSpPr>
        <dsp:cNvPr id="0" name=""/>
        <dsp:cNvSpPr/>
      </dsp:nvSpPr>
      <dsp:spPr>
        <a:xfrm>
          <a:off x="2203628" y="316798"/>
          <a:ext cx="2286626" cy="2286626"/>
        </a:xfrm>
        <a:prstGeom prst="pieWedge">
          <a:avLst/>
        </a:prstGeom>
        <a:solidFill>
          <a:schemeClr val="accent4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000" kern="1200" dirty="0"/>
        </a:p>
      </dsp:txBody>
      <dsp:txXfrm>
        <a:off x="2873365" y="986535"/>
        <a:ext cx="1616889" cy="1616889"/>
      </dsp:txXfrm>
    </dsp:sp>
    <dsp:sp modelId="{FF1F1ACF-BB17-4A65-BCBA-F658BF3D9FD6}">
      <dsp:nvSpPr>
        <dsp:cNvPr id="0" name=""/>
        <dsp:cNvSpPr/>
      </dsp:nvSpPr>
      <dsp:spPr>
        <a:xfrm rot="5400000">
          <a:off x="4595871" y="316798"/>
          <a:ext cx="2286626" cy="2286626"/>
        </a:xfrm>
        <a:prstGeom prst="pieWedge">
          <a:avLst/>
        </a:prstGeom>
        <a:solidFill>
          <a:schemeClr val="accent4">
            <a:alpha val="90000"/>
            <a:hueOff val="0"/>
            <a:satOff val="0"/>
            <a:lumOff val="0"/>
            <a:alphaOff val="-13333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000" kern="1200" dirty="0"/>
        </a:p>
      </dsp:txBody>
      <dsp:txXfrm rot="-5400000">
        <a:off x="4595871" y="986535"/>
        <a:ext cx="1616889" cy="1616889"/>
      </dsp:txXfrm>
    </dsp:sp>
    <dsp:sp modelId="{0BB3DB34-039C-48D3-B8E3-8293E86AB8CC}">
      <dsp:nvSpPr>
        <dsp:cNvPr id="0" name=""/>
        <dsp:cNvSpPr/>
      </dsp:nvSpPr>
      <dsp:spPr>
        <a:xfrm rot="10800000">
          <a:off x="4595871" y="2709042"/>
          <a:ext cx="2286626" cy="2286626"/>
        </a:xfrm>
        <a:prstGeom prst="pieWedge">
          <a:avLst/>
        </a:prstGeom>
        <a:solidFill>
          <a:schemeClr val="accent4">
            <a:alpha val="90000"/>
            <a:hueOff val="0"/>
            <a:satOff val="0"/>
            <a:lumOff val="0"/>
            <a:alphaOff val="-26667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000" kern="1200" dirty="0"/>
        </a:p>
      </dsp:txBody>
      <dsp:txXfrm rot="10800000">
        <a:off x="4595871" y="2709042"/>
        <a:ext cx="1616889" cy="1616889"/>
      </dsp:txXfrm>
    </dsp:sp>
    <dsp:sp modelId="{65109ABE-0D49-4C70-ACB6-E5FC18E978AD}">
      <dsp:nvSpPr>
        <dsp:cNvPr id="0" name=""/>
        <dsp:cNvSpPr/>
      </dsp:nvSpPr>
      <dsp:spPr>
        <a:xfrm rot="16200000">
          <a:off x="2203628" y="2709042"/>
          <a:ext cx="2286626" cy="2286626"/>
        </a:xfrm>
        <a:prstGeom prst="pieWedge">
          <a:avLst/>
        </a:prstGeom>
        <a:solidFill>
          <a:schemeClr val="accent4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000" kern="1200" dirty="0"/>
        </a:p>
      </dsp:txBody>
      <dsp:txXfrm rot="5400000">
        <a:off x="2873365" y="2709042"/>
        <a:ext cx="1616889" cy="1616889"/>
      </dsp:txXfrm>
    </dsp:sp>
    <dsp:sp modelId="{C3771AF7-F9A7-40B4-9B59-D8CE211174E8}">
      <dsp:nvSpPr>
        <dsp:cNvPr id="0" name=""/>
        <dsp:cNvSpPr/>
      </dsp:nvSpPr>
      <dsp:spPr>
        <a:xfrm>
          <a:off x="4148316" y="2180953"/>
          <a:ext cx="789493" cy="686515"/>
        </a:xfrm>
        <a:prstGeom prst="circular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D3990E-1C55-4629-9DCC-D2966357ACA2}">
      <dsp:nvSpPr>
        <dsp:cNvPr id="0" name=""/>
        <dsp:cNvSpPr/>
      </dsp:nvSpPr>
      <dsp:spPr>
        <a:xfrm rot="10800000">
          <a:off x="4148316" y="2444997"/>
          <a:ext cx="789493" cy="686515"/>
        </a:xfrm>
        <a:prstGeom prst="circular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C93DC8-9912-44EA-A398-B51C1141AE45}" type="datetimeFigureOut">
              <a:rPr lang="fr-FR" smtClean="0"/>
              <a:t>19/10/2020</a:t>
            </a:fld>
            <a:endParaRPr lang="fr-FR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1D941-0AC1-4A74-8F01-D1073C6FB24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61368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69C4BA-7036-46E3-9FFB-288B6FF8DF07}" type="datetimeFigureOut">
              <a:rPr lang="fr-FR" smtClean="0"/>
              <a:t>19/10/2020</a:t>
            </a:fld>
            <a:endParaRPr lang="fr-F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fr-F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14D464-6DB5-42A3-83EB-889794700D1F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5693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ead53212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ead532120_0_0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63514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4D464-6DB5-42A3-83EB-889794700D1F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6240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4D464-6DB5-42A3-83EB-889794700D1F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1604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4D464-6DB5-42A3-83EB-889794700D1F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56237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s-ES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4D464-6DB5-42A3-83EB-889794700D1F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06715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4D464-6DB5-42A3-83EB-889794700D1F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16178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Marcador de encabezado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fech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559AFA4-E4F7-446C-A78F-25DDA8BD73AB}" type="datetime1">
              <a:rPr lang="es-ES_tradnl" smtClean="0"/>
              <a:pPr/>
              <a:t>19/10/2020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EAB98C2-54AA-4FB6-A7DC-DA70D0AF130F}" type="slidenum">
              <a:rPr lang="es-ES_tradnl" smtClean="0"/>
              <a:pPr/>
              <a:t>7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26651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fr-F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fr-F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B3558-0922-44FC-9C75-65A07134AB01}" type="datetimeFigureOut">
              <a:rPr lang="fr-FR" smtClean="0"/>
              <a:t>19/10/2020</a:t>
            </a:fld>
            <a:endParaRPr lang="fr-F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AD714-C533-4823-857F-1AB316FDB5FA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3868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fr-F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fr-F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B3558-0922-44FC-9C75-65A07134AB01}" type="datetimeFigureOut">
              <a:rPr lang="fr-FR" smtClean="0"/>
              <a:t>19/10/2020</a:t>
            </a:fld>
            <a:endParaRPr lang="fr-F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AD714-C533-4823-857F-1AB316FDB5FA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5805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fr-F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fr-F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B3558-0922-44FC-9C75-65A07134AB01}" type="datetimeFigureOut">
              <a:rPr lang="fr-FR" smtClean="0"/>
              <a:t>19/10/2020</a:t>
            </a:fld>
            <a:endParaRPr lang="fr-F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AD714-C533-4823-857F-1AB316FDB5FA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79388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08" r="30502"/>
          <a:stretch/>
        </p:blipFill>
        <p:spPr>
          <a:xfrm>
            <a:off x="-1" y="-19050"/>
            <a:ext cx="12192001" cy="687705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2005013"/>
            <a:ext cx="10515600" cy="2852737"/>
          </a:xfrm>
          <a:prstGeom prst="rect">
            <a:avLst/>
          </a:prstGeom>
        </p:spPr>
        <p:txBody>
          <a:bodyPr anchor="ctr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_tradnl" dirty="0"/>
          </a:p>
        </p:txBody>
      </p:sp>
      <p:pic>
        <p:nvPicPr>
          <p:cNvPr id="10" name="Picture 15" descr="OX_VL_W.eps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30217" y="5657849"/>
            <a:ext cx="695046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7069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fr-F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fr-F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B3558-0922-44FC-9C75-65A07134AB01}" type="datetimeFigureOut">
              <a:rPr lang="fr-FR" smtClean="0"/>
              <a:t>19/10/2020</a:t>
            </a:fld>
            <a:endParaRPr lang="fr-F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AD714-C533-4823-857F-1AB316FDB5FA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5200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fr-F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B3558-0922-44FC-9C75-65A07134AB01}" type="datetimeFigureOut">
              <a:rPr lang="fr-FR" smtClean="0"/>
              <a:t>19/10/2020</a:t>
            </a:fld>
            <a:endParaRPr lang="fr-F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AD714-C533-4823-857F-1AB316FDB5FA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5512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fr-F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fr-F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fr-F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B3558-0922-44FC-9C75-65A07134AB01}" type="datetimeFigureOut">
              <a:rPr lang="fr-FR" smtClean="0"/>
              <a:t>19/10/2020</a:t>
            </a:fld>
            <a:endParaRPr lang="fr-F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AD714-C533-4823-857F-1AB316FDB5FA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7479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fr-F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fr-FR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fr-F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B3558-0922-44FC-9C75-65A07134AB01}" type="datetimeFigureOut">
              <a:rPr lang="fr-FR" smtClean="0"/>
              <a:t>19/10/2020</a:t>
            </a:fld>
            <a:endParaRPr lang="fr-F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AD714-C533-4823-857F-1AB316FDB5FA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2157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fr-FR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B3558-0922-44FC-9C75-65A07134AB01}" type="datetimeFigureOut">
              <a:rPr lang="fr-FR" smtClean="0"/>
              <a:t>19/10/2020</a:t>
            </a:fld>
            <a:endParaRPr lang="fr-FR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AD714-C533-4823-857F-1AB316FDB5FA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7334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B3558-0922-44FC-9C75-65A07134AB01}" type="datetimeFigureOut">
              <a:rPr lang="fr-FR" smtClean="0"/>
              <a:t>19/10/2020</a:t>
            </a:fld>
            <a:endParaRPr lang="fr-FR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AD714-C533-4823-857F-1AB316FDB5FA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781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fr-F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fr-F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B3558-0922-44FC-9C75-65A07134AB01}" type="datetimeFigureOut">
              <a:rPr lang="fr-FR" smtClean="0"/>
              <a:t>19/10/2020</a:t>
            </a:fld>
            <a:endParaRPr lang="fr-F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AD714-C533-4823-857F-1AB316FDB5FA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5113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fr-FR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B3558-0922-44FC-9C75-65A07134AB01}" type="datetimeFigureOut">
              <a:rPr lang="fr-FR" smtClean="0"/>
              <a:t>19/10/2020</a:t>
            </a:fld>
            <a:endParaRPr lang="fr-F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AD714-C533-4823-857F-1AB316FDB5FA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6999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fr-F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fr-F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4B3558-0922-44FC-9C75-65A07134AB01}" type="datetimeFigureOut">
              <a:rPr lang="fr-FR" smtClean="0"/>
              <a:t>19/10/2020</a:t>
            </a:fld>
            <a:endParaRPr lang="fr-F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FAD714-C533-4823-857F-1AB316FDB5FA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513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xfam.org/es/informes/elijamos-dignidad-no-indigencia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hyperlink" Target="https://www.ilo.org/wcmsp5/groups/public/---dgreports/---dcomm/documents/briefingnote/wcms_755910.pdf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hyperlink" Target="https://www.eurofound.europa.eu/sites/default/files/ef_publication/field_ef_document/ef18065en.pdf" TargetMode="External"/><Relationship Id="rId4" Type="http://schemas.openxmlformats.org/officeDocument/2006/relationships/diagramData" Target="../diagrams/data1.xml"/><Relationship Id="rId9" Type="http://schemas.openxmlformats.org/officeDocument/2006/relationships/hyperlink" Target="https://www.eurofound.europa.eu/publications/customised-report/2017/non-standard-forms-of-employment-recent-trends-and-future-prospect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xfamintermon.org/es/voces-contra-precariedad-mujeres-pobreza-laboral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hyperlink" Target="mailto:crovira@oxfamintermon.org" TargetMode="External"/><Relationship Id="rId5" Type="http://schemas.openxmlformats.org/officeDocument/2006/relationships/hyperlink" Target="https://oxf.am/2ETjfJo" TargetMode="External"/><Relationship Id="rId4" Type="http://schemas.openxmlformats.org/officeDocument/2006/relationships/hyperlink" Target="https://oxf.am/2EVVKP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arcador de contenido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7" y="-1057274"/>
            <a:ext cx="12192000" cy="8126016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856202" y="1855214"/>
            <a:ext cx="10195953" cy="2102424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ES" sz="2400" kern="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392567" y="308400"/>
            <a:ext cx="5736400" cy="3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2400" b="1" kern="0">
              <a:solidFill>
                <a:srgbClr val="38761D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183349" y="2277105"/>
            <a:ext cx="9541657" cy="1457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07000"/>
              </a:lnSpc>
              <a:spcAft>
                <a:spcPts val="1067"/>
              </a:spcAft>
              <a:buClr>
                <a:srgbClr val="000000"/>
              </a:buClr>
            </a:pPr>
            <a:r>
              <a:rPr lang="en-US" sz="4267" b="1" kern="0" dirty="0">
                <a:solidFill>
                  <a:srgbClr val="FFFFFF"/>
                </a:solidFill>
                <a:latin typeface="Oxfam Global Headline" panose="020B0604030201010201" pitchFamily="34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Women </a:t>
            </a:r>
            <a:r>
              <a:rPr lang="en-US" sz="4267" b="1" kern="0" dirty="0" smtClean="0">
                <a:solidFill>
                  <a:srgbClr val="FFFFFF"/>
                </a:solidFill>
                <a:latin typeface="Oxfam Global Headline" panose="020B0604030201010201" pitchFamily="34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 in Poverty in </a:t>
            </a:r>
            <a:r>
              <a:rPr lang="en-US" sz="4267" b="1" kern="0" dirty="0" err="1" smtClean="0">
                <a:solidFill>
                  <a:srgbClr val="FFFFFF"/>
                </a:solidFill>
                <a:latin typeface="Oxfam Global Headline" panose="020B0604030201010201" pitchFamily="34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europe</a:t>
            </a:r>
            <a:r>
              <a:rPr lang="en-US" sz="4267" b="1" kern="0" dirty="0" smtClean="0">
                <a:solidFill>
                  <a:srgbClr val="FFFFFF"/>
                </a:solidFill>
                <a:latin typeface="Oxfam Global Headline" panose="020B0604030201010201" pitchFamily="34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: Breaking  the    Cycle</a:t>
            </a:r>
            <a:endParaRPr lang="es-ES" sz="4267" b="1" kern="0" dirty="0">
              <a:solidFill>
                <a:srgbClr val="FFFFFF"/>
              </a:solidFill>
              <a:latin typeface="Oxfam Global Headline" panose="020B0604030201010201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392567" y="5847453"/>
            <a:ext cx="44175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>
                <a:solidFill>
                  <a:schemeClr val="bg1"/>
                </a:solidFill>
              </a:rPr>
              <a:t>Cristina </a:t>
            </a:r>
            <a:r>
              <a:rPr lang="es-ES" b="1" dirty="0" smtClean="0">
                <a:solidFill>
                  <a:schemeClr val="bg1"/>
                </a:solidFill>
              </a:rPr>
              <a:t>Rovira Izquierdo</a:t>
            </a:r>
            <a:endParaRPr lang="es-ES" b="1" dirty="0">
              <a:solidFill>
                <a:schemeClr val="bg1"/>
              </a:solidFill>
            </a:endParaRPr>
          </a:p>
          <a:p>
            <a:r>
              <a:rPr lang="es-ES" b="1" dirty="0" smtClean="0">
                <a:solidFill>
                  <a:schemeClr val="bg1"/>
                </a:solidFill>
              </a:rPr>
              <a:t>Senior </a:t>
            </a:r>
            <a:r>
              <a:rPr lang="es-ES" b="1" dirty="0" err="1" smtClean="0">
                <a:solidFill>
                  <a:schemeClr val="bg1"/>
                </a:solidFill>
              </a:rPr>
              <a:t>Inequality</a:t>
            </a:r>
            <a:r>
              <a:rPr lang="es-ES" b="1" dirty="0" smtClean="0">
                <a:solidFill>
                  <a:schemeClr val="bg1"/>
                </a:solidFill>
              </a:rPr>
              <a:t> </a:t>
            </a:r>
            <a:r>
              <a:rPr lang="es-ES" b="1" dirty="0" err="1" smtClean="0">
                <a:solidFill>
                  <a:schemeClr val="bg1"/>
                </a:solidFill>
              </a:rPr>
              <a:t>Programme</a:t>
            </a:r>
            <a:r>
              <a:rPr lang="es-ES" b="1" dirty="0" smtClean="0">
                <a:solidFill>
                  <a:schemeClr val="bg1"/>
                </a:solidFill>
              </a:rPr>
              <a:t> </a:t>
            </a:r>
            <a:r>
              <a:rPr lang="es-ES" b="1" dirty="0" err="1" smtClean="0">
                <a:solidFill>
                  <a:schemeClr val="bg1"/>
                </a:solidFill>
              </a:rPr>
              <a:t>Advisor</a:t>
            </a:r>
            <a:endParaRPr lang="es-ES" b="1" dirty="0" smtClean="0">
              <a:solidFill>
                <a:schemeClr val="bg1"/>
              </a:solidFill>
            </a:endParaRPr>
          </a:p>
          <a:p>
            <a:r>
              <a:rPr lang="es-ES" b="1" dirty="0" smtClean="0">
                <a:solidFill>
                  <a:srgbClr val="92D050"/>
                </a:solidFill>
              </a:rPr>
              <a:t>crovira@oxfamintermon.org</a:t>
            </a:r>
            <a:endParaRPr lang="en-US" b="1" dirty="0">
              <a:solidFill>
                <a:srgbClr val="92D050"/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155" y="5612362"/>
            <a:ext cx="1008088" cy="1158421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8811434" y="-30343"/>
            <a:ext cx="32488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</a:rPr>
              <a:t>Isabel </a:t>
            </a:r>
            <a:r>
              <a:rPr lang="en-US" sz="1200" dirty="0" err="1">
                <a:solidFill>
                  <a:schemeClr val="bg1"/>
                </a:solidFill>
              </a:rPr>
              <a:t>Calvo</a:t>
            </a:r>
            <a:r>
              <a:rPr lang="en-US" sz="1200" dirty="0">
                <a:solidFill>
                  <a:schemeClr val="bg1"/>
                </a:solidFill>
              </a:rPr>
              <a:t> is 48 years old and lives in Fuenlabrada, Madrid. She has been working as a homecare assistant for 14 years within the Spanish dependency service </a:t>
            </a:r>
            <a:r>
              <a:rPr lang="en-US" sz="1200" dirty="0" smtClean="0">
                <a:solidFill>
                  <a:schemeClr val="bg1"/>
                </a:solidFill>
              </a:rPr>
              <a:t>system </a:t>
            </a:r>
            <a:r>
              <a:rPr lang="fr-FR" sz="1200" dirty="0" smtClean="0">
                <a:solidFill>
                  <a:schemeClr val="bg1"/>
                </a:solidFill>
              </a:rPr>
              <a:t>© Pablo Tosco / Oxfam </a:t>
            </a:r>
            <a:r>
              <a:rPr lang="fr-FR" sz="1200" dirty="0" err="1" smtClean="0">
                <a:solidFill>
                  <a:schemeClr val="bg1"/>
                </a:solidFill>
              </a:rPr>
              <a:t>Intermón</a:t>
            </a:r>
            <a:endParaRPr lang="fr-FR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61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88043" y="1690688"/>
            <a:ext cx="5307957" cy="4925265"/>
          </a:xfrm>
        </p:spPr>
        <p:txBody>
          <a:bodyPr>
            <a:normAutofit fontScale="70000" lnSpcReduction="20000"/>
          </a:bodyPr>
          <a:lstStyle/>
          <a:p>
            <a:r>
              <a:rPr lang="fr-FR" dirty="0" smtClean="0"/>
              <a:t>In 2018, </a:t>
            </a:r>
            <a:r>
              <a:rPr lang="en-GB" b="1" dirty="0"/>
              <a:t>23% of </a:t>
            </a:r>
            <a:r>
              <a:rPr lang="en-GB" b="1" dirty="0" smtClean="0"/>
              <a:t>women were </a:t>
            </a:r>
            <a:r>
              <a:rPr lang="en-GB" b="1" dirty="0"/>
              <a:t>at risk of poverty or social exclusion </a:t>
            </a:r>
            <a:endParaRPr lang="en-GB" b="1" dirty="0" smtClean="0"/>
          </a:p>
          <a:p>
            <a:pPr lvl="1"/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/>
              <a:t>share of </a:t>
            </a:r>
            <a:r>
              <a:rPr lang="es-ES" dirty="0" err="1" smtClean="0"/>
              <a:t>migrant</a:t>
            </a:r>
            <a:r>
              <a:rPr lang="es-ES" dirty="0" smtClean="0"/>
              <a:t> </a:t>
            </a:r>
            <a:r>
              <a:rPr lang="es-ES" dirty="0" err="1"/>
              <a:t>women</a:t>
            </a:r>
            <a:r>
              <a:rPr lang="es-ES" dirty="0"/>
              <a:t> </a:t>
            </a:r>
            <a:r>
              <a:rPr lang="es-ES" dirty="0" err="1" smtClean="0"/>
              <a:t>coming</a:t>
            </a:r>
            <a:r>
              <a:rPr lang="es-ES" dirty="0" smtClean="0"/>
              <a:t> </a:t>
            </a:r>
            <a:r>
              <a:rPr lang="es-ES" dirty="0" err="1" smtClean="0"/>
              <a:t>from</a:t>
            </a:r>
            <a:r>
              <a:rPr lang="es-ES" dirty="0" smtClean="0"/>
              <a:t> non EU </a:t>
            </a:r>
            <a:r>
              <a:rPr lang="es-ES" dirty="0" err="1" smtClean="0"/>
              <a:t>countries</a:t>
            </a:r>
            <a:r>
              <a:rPr lang="es-ES" dirty="0" smtClean="0"/>
              <a:t> </a:t>
            </a:r>
            <a:r>
              <a:rPr lang="es-ES" dirty="0"/>
              <a:t>at </a:t>
            </a:r>
            <a:r>
              <a:rPr lang="es-ES" dirty="0" err="1"/>
              <a:t>risk</a:t>
            </a:r>
            <a:r>
              <a:rPr lang="es-ES" dirty="0"/>
              <a:t> of </a:t>
            </a:r>
            <a:r>
              <a:rPr lang="es-ES" dirty="0" err="1"/>
              <a:t>poverty</a:t>
            </a:r>
            <a:r>
              <a:rPr lang="es-ES" dirty="0"/>
              <a:t> </a:t>
            </a:r>
            <a:r>
              <a:rPr lang="es-ES" dirty="0" err="1"/>
              <a:t>or</a:t>
            </a:r>
            <a:r>
              <a:rPr lang="es-ES" dirty="0"/>
              <a:t> social </a:t>
            </a:r>
            <a:r>
              <a:rPr lang="es-ES" dirty="0" err="1"/>
              <a:t>exclusion</a:t>
            </a:r>
            <a:r>
              <a:rPr lang="es-ES" dirty="0"/>
              <a:t> </a:t>
            </a:r>
            <a:r>
              <a:rPr lang="es-ES" dirty="0" err="1"/>
              <a:t>was</a:t>
            </a:r>
            <a:r>
              <a:rPr lang="es-ES" dirty="0"/>
              <a:t> </a:t>
            </a:r>
            <a:r>
              <a:rPr lang="es-ES" b="1" dirty="0" err="1"/>
              <a:t>almost</a:t>
            </a:r>
            <a:r>
              <a:rPr lang="es-ES" b="1" dirty="0"/>
              <a:t> </a:t>
            </a:r>
            <a:r>
              <a:rPr lang="es-ES" b="1" dirty="0" smtClean="0"/>
              <a:t>46 %</a:t>
            </a:r>
            <a:endParaRPr lang="es-ES" dirty="0"/>
          </a:p>
          <a:p>
            <a:pPr lvl="1"/>
            <a:r>
              <a:rPr lang="en-GB" b="1" dirty="0" smtClean="0"/>
              <a:t>Almost </a:t>
            </a:r>
            <a:r>
              <a:rPr lang="en-GB" b="1" dirty="0"/>
              <a:t>46% </a:t>
            </a:r>
            <a:r>
              <a:rPr lang="en-GB" b="1" dirty="0" smtClean="0"/>
              <a:t>of sole parents </a:t>
            </a:r>
            <a:r>
              <a:rPr lang="en-GB" b="1" dirty="0"/>
              <a:t>living with dependent children</a:t>
            </a:r>
            <a:r>
              <a:rPr lang="en-GB" dirty="0"/>
              <a:t> were at risk of poverty or social exclusion </a:t>
            </a:r>
            <a:r>
              <a:rPr lang="en-GB" dirty="0" smtClean="0"/>
              <a:t> </a:t>
            </a:r>
          </a:p>
          <a:p>
            <a:pPr lvl="1"/>
            <a:r>
              <a:rPr lang="fr-FR" b="1" dirty="0" smtClean="0"/>
              <a:t>22% of </a:t>
            </a:r>
            <a:r>
              <a:rPr lang="fr-FR" b="1" dirty="0" err="1" smtClean="0"/>
              <a:t>women</a:t>
            </a:r>
            <a:r>
              <a:rPr lang="fr-FR" b="1" dirty="0" smtClean="0"/>
              <a:t> living </a:t>
            </a:r>
            <a:r>
              <a:rPr lang="fr-FR" b="1" dirty="0" err="1" smtClean="0"/>
              <a:t>with</a:t>
            </a:r>
            <a:r>
              <a:rPr lang="fr-FR" b="1" dirty="0" smtClean="0"/>
              <a:t> a </a:t>
            </a:r>
            <a:r>
              <a:rPr lang="fr-FR" b="1" dirty="0" err="1" smtClean="0"/>
              <a:t>disability</a:t>
            </a:r>
            <a:r>
              <a:rPr lang="fr-FR" b="1" dirty="0" smtClean="0"/>
              <a:t> </a:t>
            </a:r>
            <a:r>
              <a:rPr lang="fr-FR" dirty="0" err="1" smtClean="0"/>
              <a:t>were</a:t>
            </a:r>
            <a:r>
              <a:rPr lang="fr-FR" dirty="0" smtClean="0"/>
              <a:t> at </a:t>
            </a:r>
            <a:r>
              <a:rPr lang="fr-FR" dirty="0" err="1" smtClean="0"/>
              <a:t>risk</a:t>
            </a:r>
            <a:r>
              <a:rPr lang="fr-FR" dirty="0" smtClean="0"/>
              <a:t> of </a:t>
            </a:r>
            <a:r>
              <a:rPr lang="fr-FR" dirty="0" err="1" smtClean="0"/>
              <a:t>poverty</a:t>
            </a:r>
            <a:r>
              <a:rPr lang="fr-FR" dirty="0" smtClean="0"/>
              <a:t> (</a:t>
            </a:r>
            <a:r>
              <a:rPr lang="fr-FR" b="1" dirty="0" smtClean="0"/>
              <a:t>69% </a:t>
            </a:r>
            <a:r>
              <a:rPr lang="fr-FR" b="1" dirty="0" err="1" smtClean="0"/>
              <a:t>before</a:t>
            </a:r>
            <a:r>
              <a:rPr lang="fr-FR" b="1" dirty="0" smtClean="0"/>
              <a:t> social </a:t>
            </a:r>
            <a:r>
              <a:rPr lang="fr-FR" b="1" dirty="0" err="1" smtClean="0"/>
              <a:t>transfers</a:t>
            </a:r>
            <a:r>
              <a:rPr lang="fr-FR" dirty="0" smtClean="0"/>
              <a:t>)</a:t>
            </a:r>
          </a:p>
          <a:p>
            <a:r>
              <a:rPr lang="en-GB" dirty="0"/>
              <a:t>In-work at risk of poverty, again, on the rise: </a:t>
            </a:r>
            <a:r>
              <a:rPr lang="en-GB" b="1" dirty="0"/>
              <a:t>almost 1 out of 10 of workers in the EU</a:t>
            </a:r>
            <a:endParaRPr lang="es-ES" dirty="0"/>
          </a:p>
          <a:p>
            <a:pPr lvl="0"/>
            <a:r>
              <a:rPr lang="en-GB" dirty="0" smtClean="0"/>
              <a:t>In </a:t>
            </a:r>
            <a:r>
              <a:rPr lang="en-GB" dirty="0"/>
              <a:t>Europe and Central Asia alone, the </a:t>
            </a:r>
            <a:r>
              <a:rPr lang="en-GB" b="1" dirty="0"/>
              <a:t>number of people living in poverty could increase </a:t>
            </a:r>
            <a:r>
              <a:rPr lang="en-GB" b="1" dirty="0" smtClean="0"/>
              <a:t>between </a:t>
            </a:r>
            <a:r>
              <a:rPr lang="en-GB" b="1" dirty="0"/>
              <a:t>6.2 </a:t>
            </a:r>
            <a:r>
              <a:rPr lang="en-GB" b="1" dirty="0" smtClean="0"/>
              <a:t>- 13.1</a:t>
            </a:r>
            <a:r>
              <a:rPr lang="en-GB" dirty="0" smtClean="0"/>
              <a:t> </a:t>
            </a:r>
            <a:r>
              <a:rPr lang="en-GB" dirty="0"/>
              <a:t>million due to the impact of the </a:t>
            </a:r>
            <a:r>
              <a:rPr lang="en-GB" dirty="0" smtClean="0"/>
              <a:t>pandemic</a:t>
            </a:r>
            <a:r>
              <a:rPr lang="en-GB" dirty="0"/>
              <a:t> </a:t>
            </a:r>
            <a:r>
              <a:rPr lang="en-GB" dirty="0" smtClean="0">
                <a:hlinkClick r:id="rId3"/>
              </a:rPr>
              <a:t>(Oxfam, 2020)</a:t>
            </a:r>
            <a:endParaRPr lang="en-GB" dirty="0" smtClean="0"/>
          </a:p>
          <a:p>
            <a:pPr lvl="0"/>
            <a:r>
              <a:rPr lang="en-GB" dirty="0" smtClean="0"/>
              <a:t>The </a:t>
            </a:r>
            <a:r>
              <a:rPr lang="en-GB" b="1" dirty="0" smtClean="0"/>
              <a:t>working hours in Europe and Central Asia have declined by 17.5%</a:t>
            </a:r>
            <a:r>
              <a:rPr lang="en-GB" dirty="0" smtClean="0"/>
              <a:t> (this is 55 million FT jobs) in the second quarter of 2020 – largest loss occurred in </a:t>
            </a:r>
            <a:r>
              <a:rPr lang="en-GB" b="1" dirty="0" smtClean="0"/>
              <a:t>Southern Europe </a:t>
            </a:r>
            <a:r>
              <a:rPr lang="en-GB" dirty="0" smtClean="0"/>
              <a:t>(24%) </a:t>
            </a:r>
            <a:r>
              <a:rPr lang="en-GB" dirty="0" smtClean="0">
                <a:hlinkClick r:id="rId4"/>
              </a:rPr>
              <a:t>(ILO Monitor, 2020)</a:t>
            </a:r>
            <a:endParaRPr lang="en-GB" dirty="0" smtClean="0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838200" y="221833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fr-FR" sz="3200" dirty="0" smtClean="0">
                <a:solidFill>
                  <a:srgbClr val="7030A0"/>
                </a:solidFill>
                <a:latin typeface="Oxfam Global Headline" panose="020B0604030201010201" pitchFamily="34" charset="0"/>
              </a:rPr>
              <a:t>SETTING THE SCENE: </a:t>
            </a:r>
            <a:r>
              <a:rPr lang="fr-FR" sz="3200" dirty="0" err="1" smtClean="0">
                <a:solidFill>
                  <a:srgbClr val="7030A0"/>
                </a:solidFill>
                <a:latin typeface="Oxfam Global Headline" panose="020B0604030201010201" pitchFamily="34" charset="0"/>
              </a:rPr>
              <a:t>poverty</a:t>
            </a:r>
            <a:r>
              <a:rPr lang="fr-FR" sz="3200" dirty="0" smtClean="0">
                <a:solidFill>
                  <a:srgbClr val="7030A0"/>
                </a:solidFill>
                <a:latin typeface="Oxfam Global Headline" panose="020B0604030201010201" pitchFamily="34" charset="0"/>
              </a:rPr>
              <a:t> and social exclusion in times of </a:t>
            </a:r>
            <a:r>
              <a:rPr lang="fr-FR" sz="3200" dirty="0" err="1" smtClean="0">
                <a:solidFill>
                  <a:srgbClr val="7030A0"/>
                </a:solidFill>
                <a:latin typeface="Oxfam Global Headline" panose="020B0604030201010201" pitchFamily="34" charset="0"/>
              </a:rPr>
              <a:t>pandemic</a:t>
            </a:r>
            <a:r>
              <a:rPr lang="fr-FR" sz="3200" dirty="0" smtClean="0">
                <a:solidFill>
                  <a:srgbClr val="7030A0"/>
                </a:solidFill>
                <a:latin typeface="Oxfam Global Headline" panose="020B0604030201010201" pitchFamily="34" charset="0"/>
              </a:rPr>
              <a:t> </a:t>
            </a:r>
            <a:endParaRPr lang="fr-FR" sz="3200" dirty="0">
              <a:solidFill>
                <a:srgbClr val="7030A0"/>
              </a:solidFill>
              <a:latin typeface="Oxfam Global Headline" panose="020B0604030201010201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6453" y="1884410"/>
            <a:ext cx="5975547" cy="315199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421" y="5788913"/>
            <a:ext cx="883348" cy="978733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5903187" y="5179693"/>
            <a:ext cx="60960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050" b="1" dirty="0" smtClean="0">
                <a:latin typeface="OxfamTSTARPRO-Bold"/>
              </a:rPr>
              <a:t>*Data sources: Eurostat (2018), last update October 2020, </a:t>
            </a:r>
          </a:p>
          <a:p>
            <a:pPr algn="r"/>
            <a:r>
              <a:rPr lang="en-US" sz="1050" b="1" dirty="0" smtClean="0">
                <a:latin typeface="OxfamTSTARPRO-Bold"/>
              </a:rPr>
              <a:t> unless another specific source is quoted</a:t>
            </a:r>
            <a:endParaRPr lang="fr-FR" sz="1050" dirty="0"/>
          </a:p>
        </p:txBody>
      </p:sp>
    </p:spTree>
    <p:extLst>
      <p:ext uri="{BB962C8B-B14F-4D97-AF65-F5344CB8AC3E}">
        <p14:creationId xmlns:p14="http://schemas.microsoft.com/office/powerpoint/2010/main" val="361260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8833" y="26096"/>
            <a:ext cx="11176322" cy="1325563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7030A0"/>
                </a:solidFill>
                <a:latin typeface="Oxfam Global Headline" panose="020B0604030201010201" pitchFamily="34" charset="0"/>
              </a:rPr>
              <a:t>‘</a:t>
            </a:r>
            <a:r>
              <a:rPr lang="en-US" sz="2800" dirty="0" err="1" smtClean="0">
                <a:solidFill>
                  <a:srgbClr val="7030A0"/>
                </a:solidFill>
                <a:latin typeface="Oxfam Global Headline" panose="020B0604030201010201" pitchFamily="34" charset="0"/>
              </a:rPr>
              <a:t>unravelING</a:t>
            </a:r>
            <a:r>
              <a:rPr lang="en-US" sz="2800" dirty="0" smtClean="0">
                <a:solidFill>
                  <a:srgbClr val="7030A0"/>
                </a:solidFill>
                <a:latin typeface="Oxfam Global Headline" panose="020B0604030201010201" pitchFamily="34" charset="0"/>
              </a:rPr>
              <a:t>’ </a:t>
            </a:r>
            <a:r>
              <a:rPr lang="en-US" sz="2800" dirty="0">
                <a:solidFill>
                  <a:srgbClr val="7030A0"/>
                </a:solidFill>
                <a:latin typeface="Oxfam Global Headline" panose="020B0604030201010201" pitchFamily="34" charset="0"/>
              </a:rPr>
              <a:t>gendered routes to in-work </a:t>
            </a:r>
            <a:r>
              <a:rPr lang="en-US" sz="2800" dirty="0" smtClean="0">
                <a:solidFill>
                  <a:srgbClr val="7030A0"/>
                </a:solidFill>
                <a:latin typeface="Oxfam Global Headline" panose="020B0604030201010201" pitchFamily="34" charset="0"/>
              </a:rPr>
              <a:t>poverty (I)</a:t>
            </a:r>
            <a:endParaRPr lang="fr-FR" sz="2800" dirty="0">
              <a:solidFill>
                <a:srgbClr val="7030A0"/>
              </a:solidFill>
              <a:latin typeface="Oxfam Global Headline" panose="020B0604030201010201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421" y="5788913"/>
            <a:ext cx="883348" cy="978733"/>
          </a:xfrm>
          <a:prstGeom prst="rect">
            <a:avLst/>
          </a:prstGeom>
        </p:spPr>
      </p:pic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val="825418426"/>
              </p:ext>
            </p:extLst>
          </p:nvPr>
        </p:nvGraphicFramePr>
        <p:xfrm>
          <a:off x="925975" y="1455179"/>
          <a:ext cx="9086126" cy="53124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CuadroTexto 8"/>
          <p:cNvSpPr txBox="1"/>
          <p:nvPr/>
        </p:nvSpPr>
        <p:spPr>
          <a:xfrm>
            <a:off x="3692892" y="3191317"/>
            <a:ext cx="28242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latin typeface="Oxfam Global Headline" panose="020B0604030201010201" pitchFamily="34" charset="0"/>
              </a:rPr>
              <a:t>LOW </a:t>
            </a:r>
            <a:r>
              <a:rPr lang="es-ES" sz="2400" dirty="0" err="1" smtClean="0">
                <a:latin typeface="Oxfam Global Headline" panose="020B0604030201010201" pitchFamily="34" charset="0"/>
              </a:rPr>
              <a:t>pay</a:t>
            </a:r>
            <a:endParaRPr lang="es-ES" sz="2400" dirty="0" smtClean="0">
              <a:latin typeface="Oxfam Global Headline" panose="020B0604030201010201" pitchFamily="34" charset="0"/>
            </a:endParaRPr>
          </a:p>
          <a:p>
            <a:endParaRPr lang="fr-FR" dirty="0"/>
          </a:p>
        </p:txBody>
      </p:sp>
      <p:sp>
        <p:nvSpPr>
          <p:cNvPr id="10" name="Rectángulo 9"/>
          <p:cNvSpPr/>
          <p:nvPr/>
        </p:nvSpPr>
        <p:spPr>
          <a:xfrm>
            <a:off x="5891942" y="3049811"/>
            <a:ext cx="49947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dirty="0" err="1" smtClean="0">
                <a:latin typeface="Oxfam Global Headline" panose="020B0604030201010201" pitchFamily="34" charset="0"/>
              </a:rPr>
              <a:t>Intermitent</a:t>
            </a:r>
            <a:r>
              <a:rPr lang="es-ES" dirty="0" smtClean="0">
                <a:latin typeface="Oxfam Global Headline" panose="020B0604030201010201" pitchFamily="34" charset="0"/>
              </a:rPr>
              <a:t> </a:t>
            </a:r>
            <a:r>
              <a:rPr lang="es-ES" dirty="0" err="1" smtClean="0">
                <a:latin typeface="Oxfam Global Headline" panose="020B0604030201010201" pitchFamily="34" charset="0"/>
              </a:rPr>
              <a:t>trajectories</a:t>
            </a:r>
            <a:r>
              <a:rPr lang="es-ES" dirty="0" smtClean="0">
                <a:latin typeface="Oxfam Global Headline" panose="020B0604030201010201" pitchFamily="34" charset="0"/>
              </a:rPr>
              <a:t>, </a:t>
            </a:r>
          </a:p>
          <a:p>
            <a:pPr lvl="0"/>
            <a:r>
              <a:rPr lang="es-ES" dirty="0" smtClean="0">
                <a:latin typeface="Oxfam Global Headline" panose="020B0604030201010201" pitchFamily="34" charset="0"/>
              </a:rPr>
              <a:t>UNSECURE </a:t>
            </a:r>
            <a:r>
              <a:rPr lang="es-ES" dirty="0">
                <a:latin typeface="Oxfam Global Headline" panose="020B0604030201010201" pitchFamily="34" charset="0"/>
              </a:rPr>
              <a:t>WORKING CONDITIONS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2945757" y="5581663"/>
            <a:ext cx="25232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 smtClean="0">
                <a:latin typeface="Oxfam Global Headline" panose="020B0604030201010201" pitchFamily="34" charset="0"/>
              </a:rPr>
              <a:t>PAY DISCRIMINATION</a:t>
            </a:r>
          </a:p>
          <a:p>
            <a:pPr algn="ctr"/>
            <a:endParaRPr lang="fr-FR" sz="2000" dirty="0"/>
          </a:p>
        </p:txBody>
      </p:sp>
      <p:sp>
        <p:nvSpPr>
          <p:cNvPr id="12" name="Rectángulo 11"/>
          <p:cNvSpPr/>
          <p:nvPr/>
        </p:nvSpPr>
        <p:spPr>
          <a:xfrm>
            <a:off x="5592204" y="4585511"/>
            <a:ext cx="244836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dirty="0">
                <a:latin typeface="Oxfam Global Headline" panose="020B0604030201010201" pitchFamily="34" charset="0"/>
              </a:rPr>
              <a:t>INVISIBLE CARE WORK </a:t>
            </a:r>
            <a:endParaRPr lang="es-ES" dirty="0" smtClean="0">
              <a:latin typeface="Oxfam Global Headline" panose="020B0604030201010201" pitchFamily="34" charset="0"/>
            </a:endParaRPr>
          </a:p>
          <a:p>
            <a:pPr lvl="0"/>
            <a:r>
              <a:rPr lang="es-ES" dirty="0" smtClean="0">
                <a:latin typeface="Oxfam Global Headline" panose="020B0604030201010201" pitchFamily="34" charset="0"/>
              </a:rPr>
              <a:t>UNFAIRLY DISTRIBUTED </a:t>
            </a:r>
          </a:p>
          <a:p>
            <a:pPr lvl="0"/>
            <a:r>
              <a:rPr lang="es-ES" dirty="0" smtClean="0">
                <a:latin typeface="Oxfam Global Headline" panose="020B0604030201010201" pitchFamily="34" charset="0"/>
              </a:rPr>
              <a:t>OR UNDER-PAID</a:t>
            </a:r>
            <a:endParaRPr lang="es-ES" dirty="0">
              <a:latin typeface="Oxfam Global Headline" panose="020B0604030201010201" pitchFamily="34" charset="0"/>
            </a:endParaRPr>
          </a:p>
        </p:txBody>
      </p:sp>
      <p:grpSp>
        <p:nvGrpSpPr>
          <p:cNvPr id="16" name="Grupo 15"/>
          <p:cNvGrpSpPr/>
          <p:nvPr/>
        </p:nvGrpSpPr>
        <p:grpSpPr>
          <a:xfrm>
            <a:off x="1338836" y="1293809"/>
            <a:ext cx="2617342" cy="1535546"/>
            <a:chOff x="1251668" y="-1600055"/>
            <a:chExt cx="3027779" cy="1618470"/>
          </a:xfrm>
        </p:grpSpPr>
        <p:sp>
          <p:nvSpPr>
            <p:cNvPr id="17" name="Rectángulo redondeado 16"/>
            <p:cNvSpPr/>
            <p:nvPr/>
          </p:nvSpPr>
          <p:spPr>
            <a:xfrm>
              <a:off x="1251668" y="-1600055"/>
              <a:ext cx="3027779" cy="161847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4"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CuadroTexto 17"/>
            <p:cNvSpPr txBox="1"/>
            <p:nvPr/>
          </p:nvSpPr>
          <p:spPr>
            <a:xfrm>
              <a:off x="1445725" y="-1423706"/>
              <a:ext cx="2639664" cy="14421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t" anchorCtr="0">
              <a:noAutofit/>
            </a:bodyPr>
            <a:lstStyle/>
            <a:p>
              <a:pPr marL="0" lvl="1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b="1" kern="1200" dirty="0" smtClean="0"/>
                <a:t>1 out of 5 women </a:t>
              </a:r>
              <a:r>
                <a:rPr lang="en-US" kern="1200" dirty="0" smtClean="0"/>
                <a:t>earn a </a:t>
              </a:r>
              <a:r>
                <a:rPr lang="en-US" b="1" kern="1200" dirty="0" smtClean="0"/>
                <a:t>Low salary </a:t>
              </a:r>
              <a:r>
                <a:rPr lang="en-US" kern="1200" dirty="0" smtClean="0"/>
                <a:t>- twice as likely as their male colleagues</a:t>
              </a:r>
              <a:endParaRPr lang="es-ES" kern="1200" dirty="0"/>
            </a:p>
          </p:txBody>
        </p:sp>
      </p:grpSp>
      <p:sp>
        <p:nvSpPr>
          <p:cNvPr id="19" name="CuadroTexto 18"/>
          <p:cNvSpPr txBox="1"/>
          <p:nvPr/>
        </p:nvSpPr>
        <p:spPr>
          <a:xfrm>
            <a:off x="1461652" y="4420682"/>
            <a:ext cx="2281839" cy="136823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lvl="0"/>
            <a:r>
              <a:rPr lang="en-US" dirty="0"/>
              <a:t>For every euro that men earn in the EU, on average, </a:t>
            </a:r>
            <a:r>
              <a:rPr lang="en-US" b="1" dirty="0"/>
              <a:t>women </a:t>
            </a:r>
            <a:r>
              <a:rPr lang="en-US" b="1" dirty="0" smtClean="0"/>
              <a:t>earn  0.84</a:t>
            </a:r>
            <a:r>
              <a:rPr lang="en-US" b="1" dirty="0"/>
              <a:t> €</a:t>
            </a:r>
            <a:r>
              <a:rPr lang="en-US" b="1" dirty="0" smtClean="0"/>
              <a:t> </a:t>
            </a:r>
            <a:r>
              <a:rPr lang="en-US" dirty="0"/>
              <a:t>– Every year, we are working 59 days for free!  </a:t>
            </a:r>
            <a:endParaRPr lang="es-ES" dirty="0"/>
          </a:p>
        </p:txBody>
      </p:sp>
      <p:sp>
        <p:nvSpPr>
          <p:cNvPr id="20" name="CuadroTexto 19"/>
          <p:cNvSpPr txBox="1"/>
          <p:nvPr/>
        </p:nvSpPr>
        <p:spPr>
          <a:xfrm>
            <a:off x="6643898" y="1245084"/>
            <a:ext cx="3303102" cy="150263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r>
              <a:rPr lang="en-US" sz="1600" b="1" dirty="0" smtClean="0"/>
              <a:t>● Women </a:t>
            </a:r>
            <a:r>
              <a:rPr lang="en-US" sz="1600" b="1" dirty="0"/>
              <a:t>triple men in work of </a:t>
            </a:r>
            <a:r>
              <a:rPr lang="en-US" sz="1600" b="1" dirty="0" smtClean="0"/>
              <a:t>10h </a:t>
            </a:r>
            <a:r>
              <a:rPr lang="en-US" sz="1600" b="1" dirty="0"/>
              <a:t>/ week or less </a:t>
            </a:r>
            <a:r>
              <a:rPr lang="en-US" sz="1600" dirty="0" smtClean="0"/>
              <a:t>(‘</a:t>
            </a:r>
            <a:r>
              <a:rPr lang="en-US" sz="1600" dirty="0"/>
              <a:t>mini’ jobs</a:t>
            </a:r>
            <a:r>
              <a:rPr lang="en-US" sz="1600" dirty="0" smtClean="0"/>
              <a:t>) </a:t>
            </a:r>
            <a:r>
              <a:rPr lang="en-US" sz="1400" dirty="0" smtClean="0">
                <a:hlinkClick r:id="rId9"/>
              </a:rPr>
              <a:t>(</a:t>
            </a:r>
            <a:r>
              <a:rPr lang="en-US" sz="1400" dirty="0" err="1" smtClean="0">
                <a:hlinkClick r:id="rId9"/>
              </a:rPr>
              <a:t>EuroFound</a:t>
            </a:r>
            <a:r>
              <a:rPr lang="en-US" sz="1400" dirty="0" smtClean="0">
                <a:hlinkClick r:id="rId9"/>
              </a:rPr>
              <a:t>, 2017)</a:t>
            </a:r>
            <a:endParaRPr lang="en-US" sz="1400" dirty="0"/>
          </a:p>
          <a:p>
            <a:r>
              <a:rPr lang="en-US" sz="1600" b="1" dirty="0"/>
              <a:t>● </a:t>
            </a:r>
            <a:r>
              <a:rPr lang="en-US" sz="1600" b="1" dirty="0" smtClean="0"/>
              <a:t> Involuntary </a:t>
            </a:r>
            <a:r>
              <a:rPr lang="en-US" sz="1600" b="1" dirty="0"/>
              <a:t>‘part timers</a:t>
            </a:r>
            <a:r>
              <a:rPr lang="en-US" sz="1600" dirty="0"/>
              <a:t>’ - 7 out of every 10 workers who have a non desired part time job are women</a:t>
            </a:r>
          </a:p>
        </p:txBody>
      </p:sp>
      <p:sp>
        <p:nvSpPr>
          <p:cNvPr id="21" name="CuadroTexto 20"/>
          <p:cNvSpPr txBox="1"/>
          <p:nvPr/>
        </p:nvSpPr>
        <p:spPr>
          <a:xfrm>
            <a:off x="8383756" y="4232481"/>
            <a:ext cx="2614109" cy="150263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endParaRPr lang="en-US" sz="1400" dirty="0"/>
          </a:p>
        </p:txBody>
      </p:sp>
      <p:grpSp>
        <p:nvGrpSpPr>
          <p:cNvPr id="22" name="Grupo 21"/>
          <p:cNvGrpSpPr/>
          <p:nvPr/>
        </p:nvGrpSpPr>
        <p:grpSpPr>
          <a:xfrm>
            <a:off x="7692857" y="4211657"/>
            <a:ext cx="3305008" cy="2003600"/>
            <a:chOff x="-1385920" y="-841073"/>
            <a:chExt cx="3027779" cy="1503177"/>
          </a:xfrm>
        </p:grpSpPr>
        <p:sp>
          <p:nvSpPr>
            <p:cNvPr id="23" name="Rectángulo redondeado 22"/>
            <p:cNvSpPr/>
            <p:nvPr/>
          </p:nvSpPr>
          <p:spPr>
            <a:xfrm>
              <a:off x="-1385920" y="-841073"/>
              <a:ext cx="3027779" cy="150317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4"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CuadroTexto 23"/>
            <p:cNvSpPr txBox="1"/>
            <p:nvPr/>
          </p:nvSpPr>
          <p:spPr>
            <a:xfrm>
              <a:off x="-1191863" y="-820504"/>
              <a:ext cx="2639664" cy="14421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t" anchorCtr="0">
              <a:noAutofit/>
            </a:bodyPr>
            <a:lstStyle/>
            <a:p>
              <a:r>
                <a:rPr lang="en-US" sz="1500" b="1" dirty="0"/>
                <a:t>● </a:t>
              </a:r>
              <a:r>
                <a:rPr lang="en-US" sz="1500" b="1" dirty="0" smtClean="0"/>
                <a:t> Women in the EU spent </a:t>
              </a:r>
              <a:r>
                <a:rPr lang="en-US" sz="1500" b="1" dirty="0"/>
                <a:t>22 hours per week</a:t>
              </a:r>
              <a:r>
                <a:rPr lang="en-US" sz="1500" dirty="0"/>
                <a:t> in </a:t>
              </a:r>
              <a:r>
                <a:rPr lang="en-US" sz="1500" dirty="0" smtClean="0"/>
                <a:t>unpaid work </a:t>
              </a:r>
              <a:r>
                <a:rPr lang="en-US" sz="1500" dirty="0"/>
                <a:t>(vs. </a:t>
              </a:r>
              <a:r>
                <a:rPr lang="fr-FR" sz="1500" dirty="0" err="1"/>
                <a:t>less</a:t>
              </a:r>
              <a:r>
                <a:rPr lang="fr-FR" sz="1500" dirty="0"/>
                <a:t> </a:t>
              </a:r>
              <a:r>
                <a:rPr lang="fr-FR" sz="1500" dirty="0" err="1"/>
                <a:t>than</a:t>
              </a:r>
              <a:r>
                <a:rPr lang="fr-FR" sz="1500" dirty="0"/>
                <a:t> 10 </a:t>
              </a:r>
              <a:r>
                <a:rPr lang="fr-FR" sz="1500" dirty="0" err="1"/>
                <a:t>hours</a:t>
              </a:r>
              <a:r>
                <a:rPr lang="fr-FR" sz="1500" dirty="0"/>
                <a:t> of men)</a:t>
              </a:r>
            </a:p>
            <a:p>
              <a:r>
                <a:rPr lang="en-US" sz="1500" b="1" dirty="0"/>
                <a:t>● </a:t>
              </a:r>
              <a:r>
                <a:rPr lang="en-US" sz="1500" b="1" dirty="0" smtClean="0"/>
                <a:t> </a:t>
              </a:r>
              <a:r>
                <a:rPr lang="es-ES" sz="1500" dirty="0"/>
                <a:t>Of </a:t>
              </a:r>
              <a:r>
                <a:rPr lang="es-ES" sz="1500" dirty="0" err="1"/>
                <a:t>all</a:t>
              </a:r>
              <a:r>
                <a:rPr lang="es-ES" sz="1500" dirty="0"/>
                <a:t> </a:t>
              </a:r>
              <a:r>
                <a:rPr lang="es-ES" sz="1500" dirty="0" err="1"/>
                <a:t>women</a:t>
              </a:r>
              <a:r>
                <a:rPr lang="es-ES" sz="1500" dirty="0"/>
                <a:t> </a:t>
              </a:r>
              <a:r>
                <a:rPr lang="es-ES" sz="1500" dirty="0" err="1"/>
                <a:t>with</a:t>
              </a:r>
              <a:r>
                <a:rPr lang="es-ES" sz="1500" dirty="0"/>
                <a:t> </a:t>
              </a:r>
              <a:r>
                <a:rPr lang="es-ES" sz="1500" dirty="0" err="1"/>
                <a:t>desired</a:t>
              </a:r>
              <a:r>
                <a:rPr lang="es-ES" sz="1500" dirty="0"/>
                <a:t> </a:t>
              </a:r>
              <a:r>
                <a:rPr lang="es-ES" sz="1500" dirty="0" err="1"/>
                <a:t>part</a:t>
              </a:r>
              <a:r>
                <a:rPr lang="es-ES" sz="1500" dirty="0"/>
                <a:t>-time </a:t>
              </a:r>
              <a:r>
                <a:rPr lang="es-ES" sz="1500" dirty="0" err="1"/>
                <a:t>contracts</a:t>
              </a:r>
              <a:r>
                <a:rPr lang="es-ES" sz="1500" dirty="0"/>
                <a:t>, </a:t>
              </a:r>
              <a:r>
                <a:rPr lang="es-ES" sz="1500" b="1" dirty="0"/>
                <a:t>42% </a:t>
              </a:r>
              <a:r>
                <a:rPr lang="es-ES" sz="1500" b="1" dirty="0" err="1"/>
                <a:t>claimed</a:t>
              </a:r>
              <a:r>
                <a:rPr lang="es-ES" sz="1500" b="1" dirty="0"/>
                <a:t> to </a:t>
              </a:r>
              <a:r>
                <a:rPr lang="es-ES" sz="1500" b="1" dirty="0" err="1"/>
                <a:t>have</a:t>
              </a:r>
              <a:r>
                <a:rPr lang="es-ES" sz="1500" b="1" dirty="0"/>
                <a:t> </a:t>
              </a:r>
              <a:r>
                <a:rPr lang="es-ES" sz="1500" b="1" dirty="0" err="1" smtClean="0"/>
                <a:t>them</a:t>
              </a:r>
              <a:r>
                <a:rPr lang="es-ES" sz="1500" b="1" dirty="0" smtClean="0"/>
                <a:t> to be </a:t>
              </a:r>
              <a:r>
                <a:rPr lang="es-ES" sz="1500" b="1" dirty="0" err="1" smtClean="0"/>
                <a:t>able</a:t>
              </a:r>
              <a:r>
                <a:rPr lang="es-ES" sz="1500" b="1" dirty="0" smtClean="0"/>
                <a:t> to </a:t>
              </a:r>
              <a:r>
                <a:rPr lang="es-ES" sz="1500" b="1" dirty="0" err="1"/>
                <a:t>take</a:t>
              </a:r>
              <a:r>
                <a:rPr lang="es-ES" sz="1500" b="1" dirty="0"/>
                <a:t> </a:t>
              </a:r>
              <a:r>
                <a:rPr lang="es-ES" sz="1500" b="1" dirty="0" smtClean="0"/>
                <a:t>on </a:t>
              </a:r>
              <a:r>
                <a:rPr lang="es-ES" sz="1500" b="1" dirty="0" err="1"/>
                <a:t>u</a:t>
              </a:r>
              <a:r>
                <a:rPr lang="es-ES" sz="1500" b="1" dirty="0" err="1" smtClean="0"/>
                <a:t>npaid</a:t>
              </a:r>
              <a:r>
                <a:rPr lang="es-ES" sz="1500" b="1" dirty="0" smtClean="0"/>
                <a:t> </a:t>
              </a:r>
              <a:r>
                <a:rPr lang="es-ES" sz="1500" b="1" dirty="0" err="1" smtClean="0"/>
                <a:t>care</a:t>
              </a:r>
              <a:r>
                <a:rPr lang="es-ES" sz="1500" b="1" dirty="0" smtClean="0"/>
                <a:t> </a:t>
              </a:r>
              <a:r>
                <a:rPr lang="es-ES" sz="1500" b="1" dirty="0" err="1" smtClean="0"/>
                <a:t>work</a:t>
              </a:r>
              <a:r>
                <a:rPr lang="es-ES" sz="1500" dirty="0" smtClean="0"/>
                <a:t> (vs 15</a:t>
              </a:r>
              <a:r>
                <a:rPr lang="es-ES" sz="1500" dirty="0"/>
                <a:t>% of </a:t>
              </a:r>
              <a:r>
                <a:rPr lang="es-ES" sz="1500" dirty="0" err="1" smtClean="0"/>
                <a:t>men</a:t>
              </a:r>
              <a:r>
                <a:rPr lang="es-ES" sz="1500" dirty="0" smtClean="0"/>
                <a:t>) </a:t>
              </a:r>
              <a:r>
                <a:rPr lang="es-ES" sz="1200" dirty="0" smtClean="0">
                  <a:hlinkClick r:id="rId10"/>
                </a:rPr>
                <a:t>(</a:t>
              </a:r>
              <a:r>
                <a:rPr lang="es-ES" sz="1200" dirty="0" err="1" smtClean="0">
                  <a:hlinkClick r:id="rId10"/>
                </a:rPr>
                <a:t>Worklife</a:t>
              </a:r>
              <a:r>
                <a:rPr lang="es-ES" sz="1200" dirty="0" smtClean="0">
                  <a:hlinkClick r:id="rId10"/>
                </a:rPr>
                <a:t> balance </a:t>
              </a:r>
              <a:r>
                <a:rPr lang="es-ES" sz="1200" dirty="0" err="1" smtClean="0">
                  <a:hlinkClick r:id="rId10"/>
                </a:rPr>
                <a:t>Eurobarometer</a:t>
              </a:r>
              <a:r>
                <a:rPr lang="es-ES" sz="1200" dirty="0" smtClean="0">
                  <a:hlinkClick r:id="rId10"/>
                </a:rPr>
                <a:t>, 2018)</a:t>
              </a:r>
              <a:endParaRPr lang="es-ES" sz="1100" dirty="0" smtClean="0"/>
            </a:p>
          </p:txBody>
        </p:sp>
      </p:grpSp>
      <p:sp>
        <p:nvSpPr>
          <p:cNvPr id="26" name="Rectángulo 25"/>
          <p:cNvSpPr/>
          <p:nvPr/>
        </p:nvSpPr>
        <p:spPr>
          <a:xfrm>
            <a:off x="4949701" y="6424773"/>
            <a:ext cx="60960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050" b="1" dirty="0" smtClean="0">
                <a:latin typeface="OxfamTSTARPRO-Bold"/>
              </a:rPr>
              <a:t>*Data sources: Eurostat (2018), last update October 2020, </a:t>
            </a:r>
          </a:p>
          <a:p>
            <a:pPr algn="r"/>
            <a:r>
              <a:rPr lang="en-US" sz="1050" b="1" dirty="0" smtClean="0">
                <a:latin typeface="OxfamTSTARPRO-Bold"/>
              </a:rPr>
              <a:t> unless another specific source is quoted</a:t>
            </a:r>
            <a:endParaRPr lang="fr-FR" sz="1050" dirty="0"/>
          </a:p>
        </p:txBody>
      </p:sp>
      <p:grpSp>
        <p:nvGrpSpPr>
          <p:cNvPr id="25" name="Grupo 24"/>
          <p:cNvGrpSpPr/>
          <p:nvPr/>
        </p:nvGrpSpPr>
        <p:grpSpPr>
          <a:xfrm>
            <a:off x="6539655" y="1151067"/>
            <a:ext cx="3472445" cy="1736291"/>
            <a:chOff x="67951" y="2978397"/>
            <a:chExt cx="2870758" cy="1805625"/>
          </a:xfrm>
          <a:noFill/>
        </p:grpSpPr>
        <p:sp>
          <p:nvSpPr>
            <p:cNvPr id="27" name="Rectángulo redondeado 26"/>
            <p:cNvSpPr/>
            <p:nvPr/>
          </p:nvSpPr>
          <p:spPr>
            <a:xfrm>
              <a:off x="67951" y="2978397"/>
              <a:ext cx="2870758" cy="180562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accent4"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CuadroTexto 27"/>
            <p:cNvSpPr txBox="1"/>
            <p:nvPr/>
          </p:nvSpPr>
          <p:spPr>
            <a:xfrm>
              <a:off x="107615" y="3469467"/>
              <a:ext cx="1930202" cy="127489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s-ES" sz="14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798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6153" y="3513439"/>
            <a:ext cx="4424155" cy="1325563"/>
          </a:xfrm>
        </p:spPr>
        <p:txBody>
          <a:bodyPr>
            <a:normAutofit/>
          </a:bodyPr>
          <a:lstStyle/>
          <a:p>
            <a:r>
              <a:rPr lang="fr-FR" sz="3600" dirty="0" smtClean="0">
                <a:solidFill>
                  <a:srgbClr val="7030A0"/>
                </a:solidFill>
                <a:latin typeface="Oxfam Global Headline" panose="020B0604030201010201" pitchFamily="34" charset="0"/>
              </a:rPr>
              <a:t>A SPIRAL OF POVERTY</a:t>
            </a:r>
            <a:endParaRPr lang="fr-FR" sz="3600" dirty="0">
              <a:solidFill>
                <a:srgbClr val="7030A0"/>
              </a:solidFill>
              <a:latin typeface="Oxfam Global Headline" panose="020B0604030201010201" pitchFamily="34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7162" y="-18306"/>
            <a:ext cx="6011421" cy="6785953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1174" y="5788914"/>
            <a:ext cx="883348" cy="978733"/>
          </a:xfrm>
          <a:prstGeom prst="rect">
            <a:avLst/>
          </a:prstGeom>
        </p:spPr>
      </p:pic>
      <p:sp>
        <p:nvSpPr>
          <p:cNvPr id="11" name="Rectángulo 10"/>
          <p:cNvSpPr/>
          <p:nvPr/>
        </p:nvSpPr>
        <p:spPr>
          <a:xfrm>
            <a:off x="5583951" y="6636842"/>
            <a:ext cx="6096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b="1" dirty="0">
                <a:latin typeface="OxfamTSTARPRO-Bold"/>
              </a:rPr>
              <a:t>Figure 10: </a:t>
            </a:r>
            <a:r>
              <a:rPr lang="en-US" sz="1050" dirty="0">
                <a:latin typeface="OxfamTSTARPRO-Light"/>
              </a:rPr>
              <a:t>Immediate and mediate causes of working poverty in women</a:t>
            </a:r>
            <a:endParaRPr lang="fr-FR" sz="1050" dirty="0"/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560407" y="273468"/>
            <a:ext cx="1117632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7030A0"/>
                </a:solidFill>
                <a:latin typeface="Oxfam Global Headline" panose="020B0604030201010201" pitchFamily="34" charset="0"/>
              </a:rPr>
              <a:t>‘</a:t>
            </a:r>
            <a:r>
              <a:rPr lang="en-US" sz="2800" dirty="0" err="1" smtClean="0">
                <a:solidFill>
                  <a:srgbClr val="7030A0"/>
                </a:solidFill>
                <a:latin typeface="Oxfam Global Headline" panose="020B0604030201010201" pitchFamily="34" charset="0"/>
              </a:rPr>
              <a:t>unravelING</a:t>
            </a:r>
            <a:r>
              <a:rPr lang="en-US" sz="2800" dirty="0" smtClean="0">
                <a:solidFill>
                  <a:srgbClr val="7030A0"/>
                </a:solidFill>
                <a:latin typeface="Oxfam Global Headline" panose="020B0604030201010201" pitchFamily="34" charset="0"/>
              </a:rPr>
              <a:t>’ gendered</a:t>
            </a:r>
          </a:p>
          <a:p>
            <a:r>
              <a:rPr lang="en-US" sz="2800" dirty="0" smtClean="0">
                <a:solidFill>
                  <a:srgbClr val="7030A0"/>
                </a:solidFill>
                <a:latin typeface="Oxfam Global Headline" panose="020B0604030201010201" pitchFamily="34" charset="0"/>
              </a:rPr>
              <a:t> routes to in-work </a:t>
            </a:r>
          </a:p>
          <a:p>
            <a:r>
              <a:rPr lang="en-US" sz="2800" dirty="0" smtClean="0">
                <a:solidFill>
                  <a:srgbClr val="7030A0"/>
                </a:solidFill>
                <a:latin typeface="Oxfam Global Headline" panose="020B0604030201010201" pitchFamily="34" charset="0"/>
              </a:rPr>
              <a:t>poverty (II)</a:t>
            </a:r>
            <a:endParaRPr lang="fr-FR" sz="2800" dirty="0">
              <a:solidFill>
                <a:srgbClr val="7030A0"/>
              </a:solidFill>
              <a:latin typeface="Oxfam Global Headline" panose="020B0604030201010201" pitchFamily="34" charset="0"/>
            </a:endParaRPr>
          </a:p>
        </p:txBody>
      </p:sp>
      <p:sp>
        <p:nvSpPr>
          <p:cNvPr id="14" name="Flecha curvada hacia la derecha 13"/>
          <p:cNvSpPr/>
          <p:nvPr/>
        </p:nvSpPr>
        <p:spPr>
          <a:xfrm rot="19804307">
            <a:off x="3894009" y="4314555"/>
            <a:ext cx="1097280" cy="1670581"/>
          </a:xfrm>
          <a:prstGeom prst="curvedRightArrow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5" name="Flecha curvada hacia la derecha 14"/>
          <p:cNvSpPr/>
          <p:nvPr/>
        </p:nvSpPr>
        <p:spPr>
          <a:xfrm rot="11925215">
            <a:off x="10343253" y="2678149"/>
            <a:ext cx="1097280" cy="1670581"/>
          </a:xfrm>
          <a:prstGeom prst="curved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19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8814" y="330692"/>
            <a:ext cx="7614034" cy="6328311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08792" y="574720"/>
            <a:ext cx="4436009" cy="1325563"/>
          </a:xfrm>
        </p:spPr>
        <p:txBody>
          <a:bodyPr>
            <a:normAutofit fontScale="90000"/>
          </a:bodyPr>
          <a:lstStyle/>
          <a:p>
            <a:r>
              <a:rPr lang="fr-FR" sz="3200" dirty="0" smtClean="0">
                <a:solidFill>
                  <a:srgbClr val="7030A0"/>
                </a:solidFill>
                <a:latin typeface="Oxfam Global Headline" panose="020B0604030201010201" pitchFamily="34" charset="0"/>
              </a:rPr>
              <a:t>THE LESS-KNOWN, LESS VISIBLE DIMENSIONS OF in </a:t>
            </a:r>
            <a:r>
              <a:rPr lang="fr-FR" sz="3200" dirty="0" err="1" smtClean="0">
                <a:solidFill>
                  <a:srgbClr val="7030A0"/>
                </a:solidFill>
                <a:latin typeface="Oxfam Global Headline" panose="020B0604030201010201" pitchFamily="34" charset="0"/>
              </a:rPr>
              <a:t>work</a:t>
            </a:r>
            <a:r>
              <a:rPr lang="fr-FR" sz="3200" dirty="0" smtClean="0">
                <a:solidFill>
                  <a:srgbClr val="7030A0"/>
                </a:solidFill>
                <a:latin typeface="Oxfam Global Headline" panose="020B0604030201010201" pitchFamily="34" charset="0"/>
              </a:rPr>
              <a:t> POVERTY</a:t>
            </a:r>
            <a:endParaRPr lang="fr-FR" sz="3200" dirty="0">
              <a:solidFill>
                <a:srgbClr val="7030A0"/>
              </a:solidFill>
              <a:latin typeface="Oxfam Global Headline" panose="020B0604030201010201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1174" y="5788914"/>
            <a:ext cx="883348" cy="978733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9350212" y="0"/>
            <a:ext cx="284178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dirty="0" smtClean="0">
                <a:solidFill>
                  <a:schemeClr val="accent6"/>
                </a:solidFill>
                <a:latin typeface="Oxfam Global Headline" panose="020B0604030201010201" pitchFamily="34" charset="0"/>
              </a:rPr>
              <a:t>« </a:t>
            </a:r>
            <a:r>
              <a:rPr lang="fr-FR" sz="2400" dirty="0" err="1" smtClean="0">
                <a:solidFill>
                  <a:schemeClr val="accent6"/>
                </a:solidFill>
                <a:latin typeface="Oxfam Global Headline" panose="020B0604030201010201" pitchFamily="34" charset="0"/>
              </a:rPr>
              <a:t>remember</a:t>
            </a:r>
            <a:r>
              <a:rPr lang="fr-FR" sz="2400" dirty="0" smtClean="0">
                <a:solidFill>
                  <a:schemeClr val="accent6"/>
                </a:solidFill>
                <a:latin typeface="Oxfam Global Headline" panose="020B0604030201010201" pitchFamily="34" charset="0"/>
              </a:rPr>
              <a:t> </a:t>
            </a:r>
            <a:r>
              <a:rPr lang="fr-FR" sz="2400" dirty="0" err="1" smtClean="0">
                <a:solidFill>
                  <a:schemeClr val="accent6"/>
                </a:solidFill>
                <a:latin typeface="Oxfam Global Headline" panose="020B0604030201010201" pitchFamily="34" charset="0"/>
              </a:rPr>
              <a:t>there’s</a:t>
            </a:r>
            <a:r>
              <a:rPr lang="fr-FR" sz="2400" dirty="0" smtClean="0">
                <a:solidFill>
                  <a:schemeClr val="accent6"/>
                </a:solidFill>
                <a:latin typeface="Oxfam Global Headline" panose="020B0604030201010201" pitchFamily="34" charset="0"/>
              </a:rPr>
              <a:t> </a:t>
            </a:r>
            <a:r>
              <a:rPr lang="fr-FR" sz="2400" dirty="0" err="1" smtClean="0">
                <a:solidFill>
                  <a:schemeClr val="accent6"/>
                </a:solidFill>
                <a:latin typeface="Oxfam Global Headline" panose="020B0604030201010201" pitchFamily="34" charset="0"/>
              </a:rPr>
              <a:t>always</a:t>
            </a:r>
            <a:r>
              <a:rPr lang="fr-FR" sz="2400" dirty="0" smtClean="0">
                <a:solidFill>
                  <a:schemeClr val="accent6"/>
                </a:solidFill>
                <a:latin typeface="Oxfam Global Headline" panose="020B0604030201010201" pitchFamily="34" charset="0"/>
              </a:rPr>
              <a:t> a </a:t>
            </a:r>
            <a:r>
              <a:rPr lang="fr-FR" sz="2400" dirty="0" err="1" smtClean="0">
                <a:solidFill>
                  <a:schemeClr val="accent6"/>
                </a:solidFill>
                <a:latin typeface="Oxfam Global Headline" panose="020B0604030201010201" pitchFamily="34" charset="0"/>
              </a:rPr>
              <a:t>bright</a:t>
            </a:r>
            <a:r>
              <a:rPr lang="fr-FR" sz="2400" dirty="0" smtClean="0">
                <a:solidFill>
                  <a:schemeClr val="accent6"/>
                </a:solidFill>
                <a:latin typeface="Oxfam Global Headline" panose="020B0604030201010201" pitchFamily="34" charset="0"/>
              </a:rPr>
              <a:t> </a:t>
            </a:r>
            <a:r>
              <a:rPr lang="fr-FR" sz="2400" dirty="0" err="1" smtClean="0">
                <a:solidFill>
                  <a:schemeClr val="accent6"/>
                </a:solidFill>
                <a:latin typeface="Oxfam Global Headline" panose="020B0604030201010201" pitchFamily="34" charset="0"/>
              </a:rPr>
              <a:t>side</a:t>
            </a:r>
            <a:r>
              <a:rPr lang="fr-FR" sz="2400" dirty="0" smtClean="0">
                <a:solidFill>
                  <a:schemeClr val="accent6"/>
                </a:solidFill>
                <a:latin typeface="Oxfam Global Headline" panose="020B0604030201010201" pitchFamily="34" charset="0"/>
              </a:rPr>
              <a:t> »</a:t>
            </a:r>
            <a:endParaRPr lang="fr-FR" sz="2400" dirty="0">
              <a:solidFill>
                <a:schemeClr val="accent6"/>
              </a:solidFill>
              <a:latin typeface="Oxfam Global Headline" panose="020B0604030201010201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408792" y="2526599"/>
            <a:ext cx="3410174" cy="3459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en-GB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2018, </a:t>
            </a:r>
            <a:r>
              <a:rPr lang="en-GB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almost 14% of women experienced material and social deprivation</a:t>
            </a:r>
            <a:r>
              <a:rPr lang="en-GB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(vs. </a:t>
            </a:r>
            <a:r>
              <a:rPr lang="en-GB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12% of men) </a:t>
            </a:r>
            <a:r>
              <a:rPr lang="en-GB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GB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it was extremely </a:t>
            </a:r>
            <a:r>
              <a:rPr lang="en-GB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 among adult women over 50 years old </a:t>
            </a:r>
            <a:r>
              <a:rPr lang="en-GB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(15</a:t>
            </a:r>
            <a:r>
              <a:rPr lang="en-GB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%) and from non-EU countries </a:t>
            </a:r>
            <a:r>
              <a:rPr lang="en-GB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(23%).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s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OxfamTSTARPRO-Bold"/>
              </a:rPr>
              <a:t>The average working week of women in the EU (</a:t>
            </a:r>
            <a:r>
              <a:rPr lang="en-GB" sz="16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OxfamTSTARPRO-Bold"/>
              </a:rPr>
              <a:t>paid+unpaid</a:t>
            </a:r>
            <a:r>
              <a:rPr lang="en-GB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OxfamTSTARPRO-Bold"/>
              </a:rPr>
              <a:t> work) exceeds that of men by six hours – </a:t>
            </a:r>
            <a:r>
              <a:rPr lang="en-GB" sz="1600" dirty="0" smtClean="0">
                <a:latin typeface="Calibri" panose="020F0502020204030204" pitchFamily="34" charset="0"/>
                <a:ea typeface="Calibri" panose="020F0502020204030204" pitchFamily="34" charset="0"/>
                <a:cs typeface="OxfamTSTARPRO-Bold"/>
              </a:rPr>
              <a:t>leaving little time for self-care, leisure, activism, etc. </a:t>
            </a:r>
            <a:endParaRPr lang="es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3903828" y="6524886"/>
            <a:ext cx="6096000" cy="2539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050" b="1" dirty="0" smtClean="0">
                <a:latin typeface="OxfamTSTARPRO-Bold"/>
              </a:rPr>
              <a:t>*Data sources: Eurostat (2018), last update October 2020</a:t>
            </a:r>
            <a:endParaRPr lang="fr-FR" sz="1050" dirty="0"/>
          </a:p>
        </p:txBody>
      </p:sp>
      <p:sp>
        <p:nvSpPr>
          <p:cNvPr id="9" name="Rectángulo 8"/>
          <p:cNvSpPr/>
          <p:nvPr/>
        </p:nvSpPr>
        <p:spPr>
          <a:xfrm>
            <a:off x="6221506" y="6364049"/>
            <a:ext cx="6096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100" b="1" dirty="0">
                <a:latin typeface="OxfamTSTARPRO-Bold"/>
              </a:rPr>
              <a:t>Figure 15: </a:t>
            </a:r>
            <a:r>
              <a:rPr lang="en-US" sz="1100" dirty="0">
                <a:latin typeface="OxfamTSTARPRO-Light"/>
              </a:rPr>
              <a:t>Women’s voices on the consequences of working poverty</a:t>
            </a:r>
            <a:endParaRPr lang="fr-FR" sz="1100" dirty="0"/>
          </a:p>
        </p:txBody>
      </p:sp>
    </p:spTree>
    <p:extLst>
      <p:ext uri="{BB962C8B-B14F-4D97-AF65-F5344CB8AC3E}">
        <p14:creationId xmlns:p14="http://schemas.microsoft.com/office/powerpoint/2010/main" val="25451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838200" y="207902"/>
            <a:ext cx="10930666" cy="1325563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7030A0"/>
                </a:solidFill>
                <a:latin typeface="Oxfam Global Headline" panose="020B0604030201010201" pitchFamily="34" charset="0"/>
              </a:rPr>
              <a:t>POLICY RECOMMENDATIONS AT THE EU LEVEL</a:t>
            </a:r>
            <a:r>
              <a:rPr lang="fr-FR" sz="3600" dirty="0" smtClean="0">
                <a:solidFill>
                  <a:srgbClr val="7030A0"/>
                </a:solidFill>
                <a:latin typeface="Oxfam Global Headline" panose="020B0604030201010201" pitchFamily="34" charset="0"/>
              </a:rPr>
              <a:t>: </a:t>
            </a:r>
            <a:endParaRPr lang="fr-FR" sz="3600" dirty="0">
              <a:solidFill>
                <a:srgbClr val="7030A0"/>
              </a:solidFill>
              <a:latin typeface="Oxfam Global Headline" panose="020B0604030201010201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1174" y="5788914"/>
            <a:ext cx="883348" cy="978733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838200" y="1533465"/>
            <a:ext cx="98078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en-US" sz="2000" dirty="0"/>
              <a:t>Ensure a minimum level of income </a:t>
            </a:r>
            <a:r>
              <a:rPr lang="en-US" sz="2000" dirty="0" smtClean="0"/>
              <a:t>to afford </a:t>
            </a:r>
            <a:r>
              <a:rPr lang="en-US" sz="2000" dirty="0"/>
              <a:t>a </a:t>
            </a:r>
            <a:r>
              <a:rPr lang="en-US" sz="2000" dirty="0" smtClean="0"/>
              <a:t>dignified </a:t>
            </a:r>
            <a:r>
              <a:rPr lang="en-US" sz="2000" dirty="0"/>
              <a:t>life </a:t>
            </a:r>
            <a:r>
              <a:rPr lang="en-US" sz="2000" dirty="0" smtClean="0">
                <a:sym typeface="Wingdings" panose="05000000000000000000" pitchFamily="2" charset="2"/>
              </a:rPr>
              <a:t> Approve a EU </a:t>
            </a:r>
            <a:r>
              <a:rPr lang="en-US" sz="2000" b="1" dirty="0" smtClean="0">
                <a:sym typeface="Wingdings" panose="05000000000000000000" pitchFamily="2" charset="2"/>
              </a:rPr>
              <a:t>Directive on minimum income schemes</a:t>
            </a:r>
            <a:r>
              <a:rPr lang="en-US" sz="2000" dirty="0">
                <a:sym typeface="Wingdings" panose="05000000000000000000" pitchFamily="2" charset="2"/>
              </a:rPr>
              <a:t> </a:t>
            </a:r>
            <a:r>
              <a:rPr lang="en-US" sz="2000" dirty="0" smtClean="0">
                <a:sym typeface="Wingdings" panose="05000000000000000000" pitchFamily="2" charset="2"/>
              </a:rPr>
              <a:t>+ advance towards </a:t>
            </a:r>
            <a:r>
              <a:rPr lang="es-ES" sz="2000" b="1" dirty="0" err="1"/>
              <a:t>statutory</a:t>
            </a:r>
            <a:r>
              <a:rPr lang="es-ES" sz="2000" b="1" dirty="0"/>
              <a:t> </a:t>
            </a:r>
            <a:r>
              <a:rPr lang="es-ES" sz="2000" b="1" dirty="0" err="1"/>
              <a:t>contours</a:t>
            </a:r>
            <a:r>
              <a:rPr lang="es-ES" sz="2000" b="1" dirty="0"/>
              <a:t> </a:t>
            </a:r>
            <a:r>
              <a:rPr lang="es-ES" sz="2000" b="1" dirty="0" err="1" smtClean="0"/>
              <a:t>for</a:t>
            </a:r>
            <a:r>
              <a:rPr lang="es-ES" sz="2000" b="1" dirty="0" smtClean="0"/>
              <a:t> living </a:t>
            </a:r>
            <a:r>
              <a:rPr lang="es-ES" sz="2000" b="1" dirty="0" err="1"/>
              <a:t>wages</a:t>
            </a:r>
            <a:r>
              <a:rPr lang="es-ES" sz="2000" b="1" dirty="0"/>
              <a:t> in </a:t>
            </a:r>
            <a:r>
              <a:rPr lang="es-ES" sz="2000" b="1" dirty="0" err="1"/>
              <a:t>the</a:t>
            </a:r>
            <a:r>
              <a:rPr lang="es-ES" sz="2000" b="1" dirty="0"/>
              <a:t> EU </a:t>
            </a:r>
            <a:endParaRPr lang="es-ES" sz="2000" b="1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Promote dignified working conditions for women in most precarious jobs </a:t>
            </a:r>
            <a:r>
              <a:rPr lang="en-US" sz="2000" dirty="0" smtClean="0">
                <a:sym typeface="Wingdings" panose="05000000000000000000" pitchFamily="2" charset="2"/>
              </a:rPr>
              <a:t></a:t>
            </a:r>
            <a:r>
              <a:rPr lang="en-US" sz="2000" b="1" dirty="0" smtClean="0">
                <a:sym typeface="Wingdings" panose="05000000000000000000" pitchFamily="2" charset="2"/>
              </a:rPr>
              <a:t>Ratification </a:t>
            </a:r>
            <a:r>
              <a:rPr lang="en-US" sz="2000" b="1" dirty="0">
                <a:sym typeface="Wingdings" panose="05000000000000000000" pitchFamily="2" charset="2"/>
              </a:rPr>
              <a:t>of the ILO convention </a:t>
            </a:r>
            <a:r>
              <a:rPr lang="en-US" sz="2000" b="1" dirty="0" smtClean="0">
                <a:sym typeface="Wingdings" panose="05000000000000000000" pitchFamily="2" charset="2"/>
              </a:rPr>
              <a:t>189 </a:t>
            </a:r>
            <a:r>
              <a:rPr lang="en-US" sz="2000" dirty="0" smtClean="0">
                <a:sym typeface="Wingdings" panose="05000000000000000000" pitchFamily="2" charset="2"/>
              </a:rPr>
              <a:t>on </a:t>
            </a:r>
            <a:r>
              <a:rPr lang="en-US" sz="2000" dirty="0">
                <a:sym typeface="Wingdings" panose="05000000000000000000" pitchFamily="2" charset="2"/>
              </a:rPr>
              <a:t>domestic </a:t>
            </a:r>
            <a:r>
              <a:rPr lang="en-US" sz="2000" dirty="0" smtClean="0">
                <a:sym typeface="Wingdings" panose="05000000000000000000" pitchFamily="2" charset="2"/>
              </a:rPr>
              <a:t>workers and </a:t>
            </a:r>
            <a:r>
              <a:rPr lang="en-US" sz="2000" b="1" dirty="0" smtClean="0">
                <a:sym typeface="Wingdings" panose="05000000000000000000" pitchFamily="2" charset="2"/>
              </a:rPr>
              <a:t>ILO convention 190 </a:t>
            </a:r>
            <a:r>
              <a:rPr lang="en-US" sz="2000" dirty="0" smtClean="0">
                <a:sym typeface="Wingdings" panose="05000000000000000000" pitchFamily="2" charset="2"/>
              </a:rPr>
              <a:t>on </a:t>
            </a:r>
            <a:r>
              <a:rPr lang="en-US" sz="2000" dirty="0">
                <a:sym typeface="Wingdings" panose="05000000000000000000" pitchFamily="2" charset="2"/>
              </a:rPr>
              <a:t>Violence and </a:t>
            </a:r>
            <a:r>
              <a:rPr lang="en-US" sz="2000" dirty="0" smtClean="0">
                <a:sym typeface="Wingdings" panose="05000000000000000000" pitchFamily="2" charset="2"/>
              </a:rPr>
              <a:t>Harassment by </a:t>
            </a:r>
            <a:r>
              <a:rPr lang="en-US" sz="2000" dirty="0">
                <a:sym typeface="Wingdings" panose="05000000000000000000" pitchFamily="2" charset="2"/>
              </a:rPr>
              <a:t>EU Member </a:t>
            </a:r>
            <a:r>
              <a:rPr lang="en-US" sz="2000" dirty="0" smtClean="0">
                <a:sym typeface="Wingdings" panose="05000000000000000000" pitchFamily="2" charset="2"/>
              </a:rPr>
              <a:t>States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dirty="0" smtClean="0"/>
              <a:t>Call </a:t>
            </a:r>
            <a:r>
              <a:rPr lang="en-GB" sz="2000" dirty="0"/>
              <a:t>for the revision and a more </a:t>
            </a:r>
            <a:r>
              <a:rPr lang="en-GB" sz="2000" b="1" dirty="0" smtClean="0"/>
              <a:t>ambitious EU </a:t>
            </a:r>
            <a:r>
              <a:rPr lang="en-GB" sz="2000" b="1" dirty="0"/>
              <a:t>Gender Pay Gap Action </a:t>
            </a:r>
            <a:r>
              <a:rPr lang="en-GB" sz="2000" b="1" dirty="0" smtClean="0"/>
              <a:t>Plan</a:t>
            </a:r>
            <a:endParaRPr lang="en-GB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en-AU" sz="2000" dirty="0" smtClean="0"/>
              <a:t>Promote an EU framework to regulate </a:t>
            </a:r>
            <a:r>
              <a:rPr lang="fr-FR" sz="2000" b="1" dirty="0" err="1" smtClean="0"/>
              <a:t>affordable</a:t>
            </a:r>
            <a:r>
              <a:rPr lang="fr-FR" sz="2000" b="1" dirty="0" smtClean="0"/>
              <a:t>, </a:t>
            </a:r>
            <a:r>
              <a:rPr lang="fr-FR" sz="2000" b="1" dirty="0" err="1" smtClean="0"/>
              <a:t>quality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longterm</a:t>
            </a:r>
            <a:r>
              <a:rPr lang="fr-FR" sz="2000" b="1" dirty="0" smtClean="0"/>
              <a:t> </a:t>
            </a:r>
            <a:r>
              <a:rPr lang="en-US" sz="2000" b="1" dirty="0" smtClean="0"/>
              <a:t>care services for the elderly and the dependent, as well as dignified work for care workers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Identify </a:t>
            </a:r>
            <a:r>
              <a:rPr lang="en-US" sz="2000" b="1" dirty="0" smtClean="0"/>
              <a:t>new disaggregated, gender-specific indicators of income-related poverty </a:t>
            </a:r>
            <a:r>
              <a:rPr lang="en-US" sz="2000" dirty="0"/>
              <a:t>and review existing indicators + measure and quantify </a:t>
            </a:r>
            <a:r>
              <a:rPr lang="en-US" sz="2000" dirty="0" smtClean="0"/>
              <a:t>care </a:t>
            </a:r>
            <a:r>
              <a:rPr lang="en-US" sz="2000" dirty="0"/>
              <a:t>and domestic work</a:t>
            </a:r>
            <a:endParaRPr lang="es-ES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sym typeface="Wingdings" panose="05000000000000000000" pitchFamily="2" charset="2"/>
              </a:rPr>
              <a:t>Call </a:t>
            </a:r>
            <a:r>
              <a:rPr lang="en-US" sz="2000" dirty="0">
                <a:sym typeface="Wingdings" panose="05000000000000000000" pitchFamily="2" charset="2"/>
              </a:rPr>
              <a:t>for more ambition in </a:t>
            </a:r>
            <a:r>
              <a:rPr lang="en-US" sz="2000" b="1" dirty="0">
                <a:sym typeface="Wingdings" panose="05000000000000000000" pitchFamily="2" charset="2"/>
              </a:rPr>
              <a:t>fighting stereotypes in education and training </a:t>
            </a:r>
            <a:r>
              <a:rPr lang="en-US" sz="2000" dirty="0">
                <a:sym typeface="Wingdings" panose="05000000000000000000" pitchFamily="2" charset="2"/>
              </a:rPr>
              <a:t>to tackle </a:t>
            </a:r>
            <a:r>
              <a:rPr lang="en-US" sz="2000" dirty="0" smtClean="0">
                <a:sym typeface="Wingdings" panose="05000000000000000000" pitchFamily="2" charset="2"/>
              </a:rPr>
              <a:t>harmful social norms</a:t>
            </a:r>
            <a:endParaRPr lang="en-US" sz="2000" dirty="0">
              <a:sym typeface="Wingdings" panose="05000000000000000000" pitchFamily="2" charset="2"/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2308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646952" y="617295"/>
            <a:ext cx="10515600" cy="3667777"/>
          </a:xfrm>
        </p:spPr>
        <p:txBody>
          <a:bodyPr>
            <a:noAutofit/>
          </a:bodyPr>
          <a:lstStyle/>
          <a:p>
            <a:r>
              <a:rPr lang="fr-FR" sz="3600" dirty="0" smtClean="0">
                <a:latin typeface="Oxfam Global Headline" panose="020B0604030201010201" pitchFamily="34" charset="0"/>
              </a:rPr>
              <a:t/>
            </a:r>
            <a:br>
              <a:rPr lang="fr-FR" sz="3600" dirty="0" smtClean="0">
                <a:latin typeface="Oxfam Global Headline" panose="020B0604030201010201" pitchFamily="34" charset="0"/>
              </a:rPr>
            </a:br>
            <a:r>
              <a:rPr lang="fr-FR" sz="3600" dirty="0" err="1" smtClean="0">
                <a:latin typeface="Oxfam Global Headline" panose="020B0604030201010201" pitchFamily="34" charset="0"/>
              </a:rPr>
              <a:t>Thank</a:t>
            </a:r>
            <a:r>
              <a:rPr lang="fr-FR" sz="3600" dirty="0" smtClean="0">
                <a:latin typeface="Oxfam Global Headline" panose="020B0604030201010201" pitchFamily="34" charset="0"/>
              </a:rPr>
              <a:t> </a:t>
            </a:r>
            <a:r>
              <a:rPr lang="fr-FR" sz="3600" dirty="0" err="1" smtClean="0">
                <a:latin typeface="Oxfam Global Headline" panose="020B0604030201010201" pitchFamily="34" charset="0"/>
              </a:rPr>
              <a:t>you</a:t>
            </a:r>
            <a:r>
              <a:rPr lang="fr-FR" sz="3600" dirty="0" smtClean="0">
                <a:latin typeface="Oxfam Global Headline" panose="020B0604030201010201" pitchFamily="34" charset="0"/>
              </a:rPr>
              <a:t> </a:t>
            </a:r>
            <a:r>
              <a:rPr lang="fr-FR" sz="3600" dirty="0" err="1" smtClean="0">
                <a:latin typeface="Oxfam Global Headline" panose="020B0604030201010201" pitchFamily="34" charset="0"/>
              </a:rPr>
              <a:t>very</a:t>
            </a:r>
            <a:r>
              <a:rPr lang="fr-FR" sz="3600" dirty="0" smtClean="0">
                <a:latin typeface="Oxfam Global Headline" panose="020B0604030201010201" pitchFamily="34" charset="0"/>
              </a:rPr>
              <a:t> </a:t>
            </a:r>
            <a:r>
              <a:rPr lang="fr-FR" sz="3600" dirty="0" err="1" smtClean="0">
                <a:latin typeface="Oxfam Global Headline" panose="020B0604030201010201" pitchFamily="34" charset="0"/>
              </a:rPr>
              <a:t>much</a:t>
            </a:r>
            <a:r>
              <a:rPr lang="fr-FR" sz="3600" dirty="0" smtClean="0">
                <a:latin typeface="Oxfam Global Headline" panose="020B0604030201010201" pitchFamily="34" charset="0"/>
              </a:rPr>
              <a:t>!</a:t>
            </a:r>
            <a:br>
              <a:rPr lang="fr-FR" sz="3600" dirty="0" smtClean="0">
                <a:latin typeface="Oxfam Global Headline" panose="020B0604030201010201" pitchFamily="34" charset="0"/>
              </a:rPr>
            </a:br>
            <a:r>
              <a:rPr lang="fr-FR" sz="3600" dirty="0" smtClean="0">
                <a:latin typeface="Oxfam Global Headline" panose="020B0604030201010201" pitchFamily="34" charset="0"/>
              </a:rPr>
              <a:t/>
            </a:r>
            <a:br>
              <a:rPr lang="fr-FR" sz="3600" dirty="0" smtClean="0">
                <a:latin typeface="Oxfam Global Headline" panose="020B0604030201010201" pitchFamily="34" charset="0"/>
              </a:rPr>
            </a:br>
            <a:r>
              <a:rPr lang="fr-FR" sz="3600" dirty="0" smtClean="0">
                <a:latin typeface="Oxfam Global Headline" panose="020B0604030201010201" pitchFamily="34" charset="0"/>
              </a:rPr>
              <a:t/>
            </a:r>
            <a:br>
              <a:rPr lang="fr-FR" sz="3600" dirty="0" smtClean="0">
                <a:latin typeface="Oxfam Global Headline" panose="020B0604030201010201" pitchFamily="34" charset="0"/>
              </a:rPr>
            </a:br>
            <a:r>
              <a:rPr lang="fr-FR" sz="2400" dirty="0" err="1">
                <a:latin typeface="Oxfam Global Headline" panose="020B0604030201010201" pitchFamily="34" charset="0"/>
              </a:rPr>
              <a:t>Resources</a:t>
            </a:r>
            <a:r>
              <a:rPr lang="fr-FR" sz="2400" dirty="0">
                <a:latin typeface="Oxfam Global Headline" panose="020B0604030201010201" pitchFamily="34" charset="0"/>
              </a:rPr>
              <a:t> </a:t>
            </a:r>
            <a:r>
              <a:rPr lang="es-ES" sz="2400" dirty="0" err="1">
                <a:latin typeface="Oxfam Global Headline" panose="020B0604030201010201" pitchFamily="34" charset="0"/>
              </a:rPr>
              <a:t>for</a:t>
            </a:r>
            <a:r>
              <a:rPr lang="es-ES" sz="2400" dirty="0">
                <a:latin typeface="Oxfam Global Headline" panose="020B0604030201010201" pitchFamily="34" charset="0"/>
              </a:rPr>
              <a:t> </a:t>
            </a:r>
            <a:r>
              <a:rPr lang="es-ES" sz="2400" dirty="0" err="1">
                <a:latin typeface="Oxfam Global Headline" panose="020B0604030201010201" pitchFamily="34" charset="0"/>
              </a:rPr>
              <a:t>further</a:t>
            </a:r>
            <a:r>
              <a:rPr lang="es-ES" sz="2400" dirty="0">
                <a:latin typeface="Oxfam Global Headline" panose="020B0604030201010201" pitchFamily="34" charset="0"/>
              </a:rPr>
              <a:t> </a:t>
            </a:r>
            <a:r>
              <a:rPr lang="es-ES" sz="2400" dirty="0" err="1">
                <a:latin typeface="Oxfam Global Headline" panose="020B0604030201010201" pitchFamily="34" charset="0"/>
              </a:rPr>
              <a:t>reading</a:t>
            </a:r>
            <a:r>
              <a:rPr lang="es-ES" sz="2400" dirty="0">
                <a:latin typeface="Oxfam Global Headline" panose="020B0604030201010201" pitchFamily="34" charset="0"/>
              </a:rPr>
              <a:t>:</a:t>
            </a:r>
            <a:r>
              <a:rPr lang="es-ES" sz="2800" dirty="0">
                <a:latin typeface="Oxfam Global Headline" panose="020B0604030201010201" pitchFamily="34" charset="0"/>
              </a:rPr>
              <a:t/>
            </a:r>
            <a:br>
              <a:rPr lang="es-ES" sz="2800" dirty="0">
                <a:latin typeface="Oxfam Global Headline" panose="020B0604030201010201" pitchFamily="34" charset="0"/>
              </a:rPr>
            </a:br>
            <a:r>
              <a:rPr lang="ca-ES" sz="200" dirty="0"/>
              <a:t/>
            </a:r>
            <a:br>
              <a:rPr lang="ca-ES" sz="200" dirty="0"/>
            </a:br>
            <a:r>
              <a:rPr lang="ca-ES" sz="2400" dirty="0">
                <a:hlinkClick r:id="rId3"/>
              </a:rPr>
              <a:t>Personal </a:t>
            </a:r>
            <a:r>
              <a:rPr lang="ca-ES" sz="2400" dirty="0" err="1">
                <a:hlinkClick r:id="rId3"/>
              </a:rPr>
              <a:t>stories</a:t>
            </a:r>
            <a:r>
              <a:rPr lang="ca-ES" sz="2400" dirty="0"/>
              <a:t>: Isabel, </a:t>
            </a:r>
            <a:r>
              <a:rPr lang="ca-ES" sz="2400" dirty="0" err="1" smtClean="0"/>
              <a:t>Rafaela</a:t>
            </a:r>
            <a:r>
              <a:rPr lang="ca-ES" sz="2400" dirty="0"/>
              <a:t> </a:t>
            </a:r>
            <a:r>
              <a:rPr lang="ca-ES" sz="2400" dirty="0" err="1" smtClean="0"/>
              <a:t>and</a:t>
            </a:r>
            <a:r>
              <a:rPr lang="ca-ES" sz="2400" dirty="0" smtClean="0"/>
              <a:t> Ana (Spain)</a:t>
            </a:r>
            <a:r>
              <a:rPr lang="ca-ES" sz="2400" dirty="0"/>
              <a:t/>
            </a:r>
            <a:br>
              <a:rPr lang="ca-ES" sz="2400" dirty="0"/>
            </a:br>
            <a:r>
              <a:rPr lang="fr-FR" sz="2400" dirty="0" err="1" smtClean="0">
                <a:sym typeface="Wingdings" panose="05000000000000000000" pitchFamily="2" charset="2"/>
              </a:rPr>
              <a:t>Download</a:t>
            </a:r>
            <a:r>
              <a:rPr lang="fr-FR" sz="2400" dirty="0" smtClean="0">
                <a:sym typeface="Wingdings" panose="05000000000000000000" pitchFamily="2" charset="2"/>
              </a:rPr>
              <a:t> </a:t>
            </a:r>
            <a:r>
              <a:rPr lang="fr-FR" sz="2400" dirty="0">
                <a:sym typeface="Wingdings" panose="05000000000000000000" pitchFamily="2" charset="2"/>
              </a:rPr>
              <a:t>the report at: </a:t>
            </a:r>
            <a:br>
              <a:rPr lang="fr-FR" sz="2400" dirty="0">
                <a:sym typeface="Wingdings" panose="05000000000000000000" pitchFamily="2" charset="2"/>
              </a:rPr>
            </a:br>
            <a:r>
              <a:rPr lang="en-US" sz="2000" u="sng" dirty="0">
                <a:hlinkClick r:id="rId4"/>
              </a:rPr>
              <a:t>https://oxf.am/2EVVKPP</a:t>
            </a:r>
            <a:r>
              <a:rPr lang="en-US" sz="2000" u="sng" dirty="0"/>
              <a:t> (Spanish)</a:t>
            </a:r>
            <a:r>
              <a:rPr lang="es-ES" sz="2000" dirty="0"/>
              <a:t/>
            </a:r>
            <a:br>
              <a:rPr lang="es-ES" sz="2000" dirty="0"/>
            </a:br>
            <a:r>
              <a:rPr lang="en-US" sz="2000" u="sng" dirty="0">
                <a:hlinkClick r:id="rId5"/>
              </a:rPr>
              <a:t>https://oxf.am/2ETjfJo</a:t>
            </a:r>
            <a:r>
              <a:rPr lang="en-US" sz="2000" u="sng" dirty="0"/>
              <a:t> (English</a:t>
            </a:r>
            <a:r>
              <a:rPr lang="en-US" sz="2400" u="sng" dirty="0"/>
              <a:t>)</a:t>
            </a:r>
            <a:r>
              <a:rPr lang="fr-FR" sz="2400" dirty="0"/>
              <a:t/>
            </a:r>
            <a:br>
              <a:rPr lang="fr-FR" sz="2400" dirty="0"/>
            </a:br>
            <a:endParaRPr lang="fr-FR" sz="2400" dirty="0">
              <a:latin typeface="Oxfam Global Headline" panose="020B0604030201010201" pitchFamily="34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831850" y="5108448"/>
            <a:ext cx="53039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dirty="0" smtClean="0">
                <a:solidFill>
                  <a:schemeClr val="bg1"/>
                </a:solidFill>
              </a:rPr>
              <a:t>Cristina Rovira, </a:t>
            </a:r>
            <a:r>
              <a:rPr lang="es-ES" sz="2000" dirty="0" smtClean="0">
                <a:solidFill>
                  <a:schemeClr val="bg1"/>
                </a:solidFill>
                <a:hlinkClick r:id="rId6"/>
              </a:rPr>
              <a:t>crovira@oxfamintermon.org</a:t>
            </a:r>
            <a:r>
              <a:rPr lang="es-ES" sz="20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s-ES" sz="2000" dirty="0" err="1" smtClean="0">
                <a:solidFill>
                  <a:schemeClr val="bg1"/>
                </a:solidFill>
              </a:rPr>
              <a:t>October</a:t>
            </a:r>
            <a:r>
              <a:rPr lang="es-ES" sz="2000" dirty="0" smtClean="0">
                <a:solidFill>
                  <a:schemeClr val="bg1"/>
                </a:solidFill>
              </a:rPr>
              <a:t> 2020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07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820D3E3E695243A18602BCD7DE657A" ma:contentTypeVersion="13" ma:contentTypeDescription="Create a new document." ma:contentTypeScope="" ma:versionID="cc11fb091ef3c2833a8349c16aa176ac">
  <xsd:schema xmlns:xsd="http://www.w3.org/2001/XMLSchema" xmlns:xs="http://www.w3.org/2001/XMLSchema" xmlns:p="http://schemas.microsoft.com/office/2006/metadata/properties" xmlns:ns2="5dcaf206-b009-4658-99e1-4d638e44d8f5" xmlns:ns3="1fbf4851-1fe8-4378-a6d9-5967d98f316b" targetNamespace="http://schemas.microsoft.com/office/2006/metadata/properties" ma:root="true" ma:fieldsID="8a28819ab7c744dd0f8cb4268fde5e85" ns2:_="" ns3:_="">
    <xsd:import namespace="5dcaf206-b009-4658-99e1-4d638e44d8f5"/>
    <xsd:import namespace="1fbf4851-1fe8-4378-a6d9-5967d98f316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UR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caf206-b009-4658-99e1-4d638e44d8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URL" ma:index="20" nillable="true" ma:displayName="URL" ma:format="Hyperlink" ma:internalName="URL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bf4851-1fe8-4378-a6d9-5967d98f316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URL xmlns="5dcaf206-b009-4658-99e1-4d638e44d8f5">
      <Url xsi:nil="true"/>
      <Description xsi:nil="true"/>
    </URL>
  </documentManagement>
</p:properties>
</file>

<file path=customXml/itemProps1.xml><?xml version="1.0" encoding="utf-8"?>
<ds:datastoreItem xmlns:ds="http://schemas.openxmlformats.org/officeDocument/2006/customXml" ds:itemID="{F6B4C8FC-D185-4A11-9085-FFB0CCC18D45}"/>
</file>

<file path=customXml/itemProps2.xml><?xml version="1.0" encoding="utf-8"?>
<ds:datastoreItem xmlns:ds="http://schemas.openxmlformats.org/officeDocument/2006/customXml" ds:itemID="{B5BE93E2-0C5F-4E6D-A404-B4495592B6C0}"/>
</file>

<file path=customXml/itemProps3.xml><?xml version="1.0" encoding="utf-8"?>
<ds:datastoreItem xmlns:ds="http://schemas.openxmlformats.org/officeDocument/2006/customXml" ds:itemID="{2B0697B0-239A-4801-B562-4C45D9530610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1455</TotalTime>
  <Words>813</Words>
  <Application>Microsoft Office PowerPoint</Application>
  <PresentationFormat>Panorámica</PresentationFormat>
  <Paragraphs>60</Paragraphs>
  <Slides>7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6" baseType="lpstr">
      <vt:lpstr>Arial</vt:lpstr>
      <vt:lpstr>Calibri</vt:lpstr>
      <vt:lpstr>Calibri Light</vt:lpstr>
      <vt:lpstr>Oxfam Global Headline</vt:lpstr>
      <vt:lpstr>OxfamTSTARPRO-Bold</vt:lpstr>
      <vt:lpstr>OxfamTSTARPRO-Light</vt:lpstr>
      <vt:lpstr>Times New Roman</vt:lpstr>
      <vt:lpstr>Wingdings</vt:lpstr>
      <vt:lpstr>Tema de Office</vt:lpstr>
      <vt:lpstr>Presentación de PowerPoint</vt:lpstr>
      <vt:lpstr>SETTING THE SCENE: poverty and social exclusion in times of pandemic </vt:lpstr>
      <vt:lpstr>‘unravelING’ gendered routes to in-work poverty (I)</vt:lpstr>
      <vt:lpstr>A SPIRAL OF POVERTY</vt:lpstr>
      <vt:lpstr>THE LESS-KNOWN, LESS VISIBLE DIMENSIONS OF in work POVERTY</vt:lpstr>
      <vt:lpstr>POLICY RECOMMENDATIONS AT THE EU LEVEL: </vt:lpstr>
      <vt:lpstr> Thank you very much!   Resources for further reading:  Personal stories: Isabel, Rafaela and Ana (Spain) Download the report at:  https://oxf.am/2EVVKPP (Spanish) https://oxf.am/2ETjfJo (English) </vt:lpstr>
    </vt:vector>
  </TitlesOfParts>
  <Company>Oxfam Intermon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Cristina Rovira Izquierdo</dc:creator>
  <cp:lastModifiedBy>Cristina Rovira Izquierdo</cp:lastModifiedBy>
  <cp:revision>97</cp:revision>
  <cp:lastPrinted>2019-04-02T07:33:59Z</cp:lastPrinted>
  <dcterms:created xsi:type="dcterms:W3CDTF">2018-09-27T14:58:38Z</dcterms:created>
  <dcterms:modified xsi:type="dcterms:W3CDTF">2020-10-19T16:35:15Z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-1652346904</vt:i4>
  </property>
  <property fmtid="{D5CDD505-2E9C-101B-9397-08002B2CF9AE}" pid="3" name="_NewReviewCycle">
    <vt:lpwstr/>
  </property>
  <property fmtid="{D5CDD505-2E9C-101B-9397-08002B2CF9AE}" pid="4" name="_EmailSubject">
    <vt:lpwstr>Women in Poverty: Breaking the Cycle - Information for Panellists</vt:lpwstr>
  </property>
  <property fmtid="{D5CDD505-2E9C-101B-9397-08002B2CF9AE}" pid="5" name="_AuthorEmail">
    <vt:lpwstr>cristina.rovira@oxfam.org</vt:lpwstr>
  </property>
  <property fmtid="{D5CDD505-2E9C-101B-9397-08002B2CF9AE}" pid="6" name="_AuthorEmailDisplayName">
    <vt:lpwstr>Cristina Rovira Izquierdo</vt:lpwstr>
  </property>
  <property fmtid="{D5CDD505-2E9C-101B-9397-08002B2CF9AE}" pid="7" name="ContentTypeId">
    <vt:lpwstr>0x01010008820D3E3E695243A18602BCD7DE657A</vt:lpwstr>
  </property>
</Properties>
</file>