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27" name="PlaceHolder 2"/>
          <p:cNvSpPr>
            <a:spLocks noGrp="1"/>
          </p:cNvSpPr>
          <p:nvPr>
            <p:ph type="body"/>
          </p:nvPr>
        </p:nvSpPr>
        <p:spPr>
          <a:xfrm>
            <a:off x="504000" y="1326600"/>
            <a:ext cx="9072000" cy="1568520"/>
          </a:xfrm>
          <a:prstGeom prst="rect">
            <a:avLst/>
          </a:prstGeom>
        </p:spPr>
        <p:txBody>
          <a:bodyPr lIns="0" rIns="0" tIns="0" bIns="0">
            <a:normAutofit/>
          </a:bodyPr>
          <a:p>
            <a:endParaRPr b="0" lang="el-GR" sz="3200" spc="-1" strike="noStrike">
              <a:latin typeface="Arial"/>
            </a:endParaRPr>
          </a:p>
        </p:txBody>
      </p:sp>
      <p:sp>
        <p:nvSpPr>
          <p:cNvPr id="28" name="PlaceHolder 3"/>
          <p:cNvSpPr>
            <a:spLocks noGrp="1"/>
          </p:cNvSpPr>
          <p:nvPr>
            <p:ph type="body"/>
          </p:nvPr>
        </p:nvSpPr>
        <p:spPr>
          <a:xfrm>
            <a:off x="504000" y="3044520"/>
            <a:ext cx="907200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30"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31"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32" name="PlaceHolder 4"/>
          <p:cNvSpPr>
            <a:spLocks noGrp="1"/>
          </p:cNvSpPr>
          <p:nvPr>
            <p:ph type="body"/>
          </p:nvPr>
        </p:nvSpPr>
        <p:spPr>
          <a:xfrm>
            <a:off x="504000" y="3044520"/>
            <a:ext cx="4426920" cy="1568520"/>
          </a:xfrm>
          <a:prstGeom prst="rect">
            <a:avLst/>
          </a:prstGeom>
        </p:spPr>
        <p:txBody>
          <a:bodyPr lIns="0" rIns="0" tIns="0" bIns="0">
            <a:normAutofit/>
          </a:bodyPr>
          <a:p>
            <a:endParaRPr b="0" lang="el-GR" sz="3200" spc="-1" strike="noStrike">
              <a:latin typeface="Arial"/>
            </a:endParaRPr>
          </a:p>
        </p:txBody>
      </p:sp>
      <p:sp>
        <p:nvSpPr>
          <p:cNvPr id="33" name="PlaceHolder 5"/>
          <p:cNvSpPr>
            <a:spLocks noGrp="1"/>
          </p:cNvSpPr>
          <p:nvPr>
            <p:ph type="body"/>
          </p:nvPr>
        </p:nvSpPr>
        <p:spPr>
          <a:xfrm>
            <a:off x="515268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35" name="PlaceHolder 2"/>
          <p:cNvSpPr>
            <a:spLocks noGrp="1"/>
          </p:cNvSpPr>
          <p:nvPr>
            <p:ph type="body"/>
          </p:nvPr>
        </p:nvSpPr>
        <p:spPr>
          <a:xfrm>
            <a:off x="504000" y="1326600"/>
            <a:ext cx="2921040" cy="1568520"/>
          </a:xfrm>
          <a:prstGeom prst="rect">
            <a:avLst/>
          </a:prstGeom>
        </p:spPr>
        <p:txBody>
          <a:bodyPr lIns="0" rIns="0" tIns="0" bIns="0">
            <a:normAutofit/>
          </a:bodyPr>
          <a:p>
            <a:endParaRPr b="0" lang="el-GR" sz="3200" spc="-1" strike="noStrike">
              <a:latin typeface="Arial"/>
            </a:endParaRPr>
          </a:p>
        </p:txBody>
      </p:sp>
      <p:sp>
        <p:nvSpPr>
          <p:cNvPr id="36" name="PlaceHolder 3"/>
          <p:cNvSpPr>
            <a:spLocks noGrp="1"/>
          </p:cNvSpPr>
          <p:nvPr>
            <p:ph type="body"/>
          </p:nvPr>
        </p:nvSpPr>
        <p:spPr>
          <a:xfrm>
            <a:off x="3571560" y="1326600"/>
            <a:ext cx="2921040" cy="1568520"/>
          </a:xfrm>
          <a:prstGeom prst="rect">
            <a:avLst/>
          </a:prstGeom>
        </p:spPr>
        <p:txBody>
          <a:bodyPr lIns="0" rIns="0" tIns="0" bIns="0">
            <a:normAutofit/>
          </a:bodyPr>
          <a:p>
            <a:endParaRPr b="0" lang="el-GR" sz="3200" spc="-1" strike="noStrike">
              <a:latin typeface="Arial"/>
            </a:endParaRPr>
          </a:p>
        </p:txBody>
      </p:sp>
      <p:sp>
        <p:nvSpPr>
          <p:cNvPr id="37" name="PlaceHolder 4"/>
          <p:cNvSpPr>
            <a:spLocks noGrp="1"/>
          </p:cNvSpPr>
          <p:nvPr>
            <p:ph type="body"/>
          </p:nvPr>
        </p:nvSpPr>
        <p:spPr>
          <a:xfrm>
            <a:off x="6639120" y="1326600"/>
            <a:ext cx="2921040" cy="1568520"/>
          </a:xfrm>
          <a:prstGeom prst="rect">
            <a:avLst/>
          </a:prstGeom>
        </p:spPr>
        <p:txBody>
          <a:bodyPr lIns="0" rIns="0" tIns="0" bIns="0">
            <a:normAutofit/>
          </a:bodyPr>
          <a:p>
            <a:endParaRPr b="0" lang="el-GR" sz="3200" spc="-1" strike="noStrike">
              <a:latin typeface="Arial"/>
            </a:endParaRPr>
          </a:p>
        </p:txBody>
      </p:sp>
      <p:sp>
        <p:nvSpPr>
          <p:cNvPr id="38" name="PlaceHolder 5"/>
          <p:cNvSpPr>
            <a:spLocks noGrp="1"/>
          </p:cNvSpPr>
          <p:nvPr>
            <p:ph type="body"/>
          </p:nvPr>
        </p:nvSpPr>
        <p:spPr>
          <a:xfrm>
            <a:off x="504000" y="3044520"/>
            <a:ext cx="2921040" cy="1568520"/>
          </a:xfrm>
          <a:prstGeom prst="rect">
            <a:avLst/>
          </a:prstGeom>
        </p:spPr>
        <p:txBody>
          <a:bodyPr lIns="0" rIns="0" tIns="0" bIns="0">
            <a:normAutofit/>
          </a:bodyPr>
          <a:p>
            <a:endParaRPr b="0" lang="el-GR" sz="3200" spc="-1" strike="noStrike">
              <a:latin typeface="Arial"/>
            </a:endParaRPr>
          </a:p>
        </p:txBody>
      </p:sp>
      <p:sp>
        <p:nvSpPr>
          <p:cNvPr id="39" name="PlaceHolder 6"/>
          <p:cNvSpPr>
            <a:spLocks noGrp="1"/>
          </p:cNvSpPr>
          <p:nvPr>
            <p:ph type="body"/>
          </p:nvPr>
        </p:nvSpPr>
        <p:spPr>
          <a:xfrm>
            <a:off x="3571560" y="3044520"/>
            <a:ext cx="2921040" cy="1568520"/>
          </a:xfrm>
          <a:prstGeom prst="rect">
            <a:avLst/>
          </a:prstGeom>
        </p:spPr>
        <p:txBody>
          <a:bodyPr lIns="0" rIns="0" tIns="0" bIns="0">
            <a:normAutofit/>
          </a:bodyPr>
          <a:p>
            <a:endParaRPr b="0" lang="el-GR" sz="3200" spc="-1" strike="noStrike">
              <a:latin typeface="Arial"/>
            </a:endParaRPr>
          </a:p>
        </p:txBody>
      </p:sp>
      <p:sp>
        <p:nvSpPr>
          <p:cNvPr id="40" name="PlaceHolder 7"/>
          <p:cNvSpPr>
            <a:spLocks noGrp="1"/>
          </p:cNvSpPr>
          <p:nvPr>
            <p:ph type="body"/>
          </p:nvPr>
        </p:nvSpPr>
        <p:spPr>
          <a:xfrm>
            <a:off x="6639120" y="3044520"/>
            <a:ext cx="292104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47" name="PlaceHolder 2"/>
          <p:cNvSpPr>
            <a:spLocks noGrp="1"/>
          </p:cNvSpPr>
          <p:nvPr>
            <p:ph type="subTitle"/>
          </p:nvPr>
        </p:nvSpPr>
        <p:spPr>
          <a:xfrm>
            <a:off x="504000" y="1326600"/>
            <a:ext cx="9072000" cy="3288600"/>
          </a:xfrm>
          <a:prstGeom prst="rect">
            <a:avLst/>
          </a:prstGeom>
        </p:spPr>
        <p:txBody>
          <a:bodyPr lIns="0" rIns="0" tIns="0" bIns="0" anchor="ctr"/>
          <a:p>
            <a:pPr algn="ct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49" name="PlaceHolder 2"/>
          <p:cNvSpPr>
            <a:spLocks noGrp="1"/>
          </p:cNvSpPr>
          <p:nvPr>
            <p:ph type="body"/>
          </p:nvPr>
        </p:nvSpPr>
        <p:spPr>
          <a:xfrm>
            <a:off x="504000" y="1326600"/>
            <a:ext cx="9072000" cy="3288600"/>
          </a:xfrm>
          <a:prstGeom prst="rect">
            <a:avLst/>
          </a:prstGeom>
        </p:spPr>
        <p:txBody>
          <a:bodyPr lIns="0" rIns="0" tIns="0" bIns="0">
            <a:normAutofit/>
          </a:bodyPr>
          <a:p>
            <a:endParaRPr b="0" lang="el-G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51" name="PlaceHolder 2"/>
          <p:cNvSpPr>
            <a:spLocks noGrp="1"/>
          </p:cNvSpPr>
          <p:nvPr>
            <p:ph type="body"/>
          </p:nvPr>
        </p:nvSpPr>
        <p:spPr>
          <a:xfrm>
            <a:off x="504000" y="1326600"/>
            <a:ext cx="4426920" cy="3288600"/>
          </a:xfrm>
          <a:prstGeom prst="rect">
            <a:avLst/>
          </a:prstGeom>
        </p:spPr>
        <p:txBody>
          <a:bodyPr lIns="0" rIns="0" tIns="0" bIns="0">
            <a:normAutofit/>
          </a:bodyPr>
          <a:p>
            <a:endParaRPr b="0" lang="el-GR" sz="3200" spc="-1" strike="noStrike">
              <a:latin typeface="Arial"/>
            </a:endParaRPr>
          </a:p>
        </p:txBody>
      </p:sp>
      <p:sp>
        <p:nvSpPr>
          <p:cNvPr id="52" name="PlaceHolder 3"/>
          <p:cNvSpPr>
            <a:spLocks noGrp="1"/>
          </p:cNvSpPr>
          <p:nvPr>
            <p:ph type="body"/>
          </p:nvPr>
        </p:nvSpPr>
        <p:spPr>
          <a:xfrm>
            <a:off x="5152680" y="1326600"/>
            <a:ext cx="4426920" cy="3288600"/>
          </a:xfrm>
          <a:prstGeom prst="rect">
            <a:avLst/>
          </a:prstGeom>
        </p:spPr>
        <p:txBody>
          <a:bodyPr lIns="0" rIns="0" tIns="0" bIns="0">
            <a:normAutofit/>
          </a:bodyPr>
          <a:p>
            <a:endParaRPr b="0" lang="el-G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504000" y="226080"/>
            <a:ext cx="9072000" cy="4388400"/>
          </a:xfrm>
          <a:prstGeom prst="rect">
            <a:avLst/>
          </a:prstGeom>
        </p:spPr>
        <p:txBody>
          <a:bodyPr lIns="0" rIns="0" tIns="0" bIns="0" anchor="ctr"/>
          <a:p>
            <a:pPr algn="ct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57" name="PlaceHolder 3"/>
          <p:cNvSpPr>
            <a:spLocks noGrp="1"/>
          </p:cNvSpPr>
          <p:nvPr>
            <p:ph type="body"/>
          </p:nvPr>
        </p:nvSpPr>
        <p:spPr>
          <a:xfrm>
            <a:off x="5152680" y="1326600"/>
            <a:ext cx="4426920" cy="3288600"/>
          </a:xfrm>
          <a:prstGeom prst="rect">
            <a:avLst/>
          </a:prstGeom>
        </p:spPr>
        <p:txBody>
          <a:bodyPr lIns="0" rIns="0" tIns="0" bIns="0">
            <a:normAutofit/>
          </a:bodyPr>
          <a:p>
            <a:endParaRPr b="0" lang="el-GR" sz="3200" spc="-1" strike="noStrike">
              <a:latin typeface="Arial"/>
            </a:endParaRPr>
          </a:p>
        </p:txBody>
      </p:sp>
      <p:sp>
        <p:nvSpPr>
          <p:cNvPr id="58" name="PlaceHolder 4"/>
          <p:cNvSpPr>
            <a:spLocks noGrp="1"/>
          </p:cNvSpPr>
          <p:nvPr>
            <p:ph type="body"/>
          </p:nvPr>
        </p:nvSpPr>
        <p:spPr>
          <a:xfrm>
            <a:off x="50400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6" name="PlaceHolder 2"/>
          <p:cNvSpPr>
            <a:spLocks noGrp="1"/>
          </p:cNvSpPr>
          <p:nvPr>
            <p:ph type="subTitle"/>
          </p:nvPr>
        </p:nvSpPr>
        <p:spPr>
          <a:xfrm>
            <a:off x="504000" y="1326600"/>
            <a:ext cx="9072000" cy="3288600"/>
          </a:xfrm>
          <a:prstGeom prst="rect">
            <a:avLst/>
          </a:prstGeom>
        </p:spPr>
        <p:txBody>
          <a:bodyPr lIns="0" rIns="0" tIns="0" bIns="0" anchor="ctr"/>
          <a:p>
            <a:pPr algn="ct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60" name="PlaceHolder 2"/>
          <p:cNvSpPr>
            <a:spLocks noGrp="1"/>
          </p:cNvSpPr>
          <p:nvPr>
            <p:ph type="body"/>
          </p:nvPr>
        </p:nvSpPr>
        <p:spPr>
          <a:xfrm>
            <a:off x="504000" y="1326600"/>
            <a:ext cx="4426920" cy="3288600"/>
          </a:xfrm>
          <a:prstGeom prst="rect">
            <a:avLst/>
          </a:prstGeom>
        </p:spPr>
        <p:txBody>
          <a:bodyPr lIns="0" rIns="0" tIns="0" bIns="0">
            <a:normAutofit/>
          </a:bodyPr>
          <a:p>
            <a:endParaRPr b="0" lang="el-GR" sz="3200" spc="-1" strike="noStrike">
              <a:latin typeface="Arial"/>
            </a:endParaRPr>
          </a:p>
        </p:txBody>
      </p:sp>
      <p:sp>
        <p:nvSpPr>
          <p:cNvPr id="61"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62" name="PlaceHolder 4"/>
          <p:cNvSpPr>
            <a:spLocks noGrp="1"/>
          </p:cNvSpPr>
          <p:nvPr>
            <p:ph type="body"/>
          </p:nvPr>
        </p:nvSpPr>
        <p:spPr>
          <a:xfrm>
            <a:off x="515268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64"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65"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66" name="PlaceHolder 4"/>
          <p:cNvSpPr>
            <a:spLocks noGrp="1"/>
          </p:cNvSpPr>
          <p:nvPr>
            <p:ph type="body"/>
          </p:nvPr>
        </p:nvSpPr>
        <p:spPr>
          <a:xfrm>
            <a:off x="504000" y="3044520"/>
            <a:ext cx="907200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68" name="PlaceHolder 2"/>
          <p:cNvSpPr>
            <a:spLocks noGrp="1"/>
          </p:cNvSpPr>
          <p:nvPr>
            <p:ph type="body"/>
          </p:nvPr>
        </p:nvSpPr>
        <p:spPr>
          <a:xfrm>
            <a:off x="504000" y="1326600"/>
            <a:ext cx="9072000" cy="1568520"/>
          </a:xfrm>
          <a:prstGeom prst="rect">
            <a:avLst/>
          </a:prstGeom>
        </p:spPr>
        <p:txBody>
          <a:bodyPr lIns="0" rIns="0" tIns="0" bIns="0">
            <a:normAutofit/>
          </a:bodyPr>
          <a:p>
            <a:endParaRPr b="0" lang="el-GR" sz="3200" spc="-1" strike="noStrike">
              <a:latin typeface="Arial"/>
            </a:endParaRPr>
          </a:p>
        </p:txBody>
      </p:sp>
      <p:sp>
        <p:nvSpPr>
          <p:cNvPr id="69" name="PlaceHolder 3"/>
          <p:cNvSpPr>
            <a:spLocks noGrp="1"/>
          </p:cNvSpPr>
          <p:nvPr>
            <p:ph type="body"/>
          </p:nvPr>
        </p:nvSpPr>
        <p:spPr>
          <a:xfrm>
            <a:off x="504000" y="3044520"/>
            <a:ext cx="907200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71"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72"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73" name="PlaceHolder 4"/>
          <p:cNvSpPr>
            <a:spLocks noGrp="1"/>
          </p:cNvSpPr>
          <p:nvPr>
            <p:ph type="body"/>
          </p:nvPr>
        </p:nvSpPr>
        <p:spPr>
          <a:xfrm>
            <a:off x="504000" y="3044520"/>
            <a:ext cx="4426920" cy="1568520"/>
          </a:xfrm>
          <a:prstGeom prst="rect">
            <a:avLst/>
          </a:prstGeom>
        </p:spPr>
        <p:txBody>
          <a:bodyPr lIns="0" rIns="0" tIns="0" bIns="0">
            <a:normAutofit/>
          </a:bodyPr>
          <a:p>
            <a:endParaRPr b="0" lang="el-GR" sz="3200" spc="-1" strike="noStrike">
              <a:latin typeface="Arial"/>
            </a:endParaRPr>
          </a:p>
        </p:txBody>
      </p:sp>
      <p:sp>
        <p:nvSpPr>
          <p:cNvPr id="74" name="PlaceHolder 5"/>
          <p:cNvSpPr>
            <a:spLocks noGrp="1"/>
          </p:cNvSpPr>
          <p:nvPr>
            <p:ph type="body"/>
          </p:nvPr>
        </p:nvSpPr>
        <p:spPr>
          <a:xfrm>
            <a:off x="515268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76" name="PlaceHolder 2"/>
          <p:cNvSpPr>
            <a:spLocks noGrp="1"/>
          </p:cNvSpPr>
          <p:nvPr>
            <p:ph type="body"/>
          </p:nvPr>
        </p:nvSpPr>
        <p:spPr>
          <a:xfrm>
            <a:off x="504000" y="1326600"/>
            <a:ext cx="2921040" cy="1568520"/>
          </a:xfrm>
          <a:prstGeom prst="rect">
            <a:avLst/>
          </a:prstGeom>
        </p:spPr>
        <p:txBody>
          <a:bodyPr lIns="0" rIns="0" tIns="0" bIns="0">
            <a:normAutofit/>
          </a:bodyPr>
          <a:p>
            <a:endParaRPr b="0" lang="el-GR" sz="3200" spc="-1" strike="noStrike">
              <a:latin typeface="Arial"/>
            </a:endParaRPr>
          </a:p>
        </p:txBody>
      </p:sp>
      <p:sp>
        <p:nvSpPr>
          <p:cNvPr id="77" name="PlaceHolder 3"/>
          <p:cNvSpPr>
            <a:spLocks noGrp="1"/>
          </p:cNvSpPr>
          <p:nvPr>
            <p:ph type="body"/>
          </p:nvPr>
        </p:nvSpPr>
        <p:spPr>
          <a:xfrm>
            <a:off x="3571560" y="1326600"/>
            <a:ext cx="2921040" cy="1568520"/>
          </a:xfrm>
          <a:prstGeom prst="rect">
            <a:avLst/>
          </a:prstGeom>
        </p:spPr>
        <p:txBody>
          <a:bodyPr lIns="0" rIns="0" tIns="0" bIns="0">
            <a:normAutofit/>
          </a:bodyPr>
          <a:p>
            <a:endParaRPr b="0" lang="el-GR" sz="3200" spc="-1" strike="noStrike">
              <a:latin typeface="Arial"/>
            </a:endParaRPr>
          </a:p>
        </p:txBody>
      </p:sp>
      <p:sp>
        <p:nvSpPr>
          <p:cNvPr id="78" name="PlaceHolder 4"/>
          <p:cNvSpPr>
            <a:spLocks noGrp="1"/>
          </p:cNvSpPr>
          <p:nvPr>
            <p:ph type="body"/>
          </p:nvPr>
        </p:nvSpPr>
        <p:spPr>
          <a:xfrm>
            <a:off x="6639120" y="1326600"/>
            <a:ext cx="2921040" cy="1568520"/>
          </a:xfrm>
          <a:prstGeom prst="rect">
            <a:avLst/>
          </a:prstGeom>
        </p:spPr>
        <p:txBody>
          <a:bodyPr lIns="0" rIns="0" tIns="0" bIns="0">
            <a:normAutofit/>
          </a:bodyPr>
          <a:p>
            <a:endParaRPr b="0" lang="el-GR" sz="3200" spc="-1" strike="noStrike">
              <a:latin typeface="Arial"/>
            </a:endParaRPr>
          </a:p>
        </p:txBody>
      </p:sp>
      <p:sp>
        <p:nvSpPr>
          <p:cNvPr id="79" name="PlaceHolder 5"/>
          <p:cNvSpPr>
            <a:spLocks noGrp="1"/>
          </p:cNvSpPr>
          <p:nvPr>
            <p:ph type="body"/>
          </p:nvPr>
        </p:nvSpPr>
        <p:spPr>
          <a:xfrm>
            <a:off x="504000" y="3044520"/>
            <a:ext cx="2921040" cy="1568520"/>
          </a:xfrm>
          <a:prstGeom prst="rect">
            <a:avLst/>
          </a:prstGeom>
        </p:spPr>
        <p:txBody>
          <a:bodyPr lIns="0" rIns="0" tIns="0" bIns="0">
            <a:normAutofit/>
          </a:bodyPr>
          <a:p>
            <a:endParaRPr b="0" lang="el-GR" sz="3200" spc="-1" strike="noStrike">
              <a:latin typeface="Arial"/>
            </a:endParaRPr>
          </a:p>
        </p:txBody>
      </p:sp>
      <p:sp>
        <p:nvSpPr>
          <p:cNvPr id="80" name="PlaceHolder 6"/>
          <p:cNvSpPr>
            <a:spLocks noGrp="1"/>
          </p:cNvSpPr>
          <p:nvPr>
            <p:ph type="body"/>
          </p:nvPr>
        </p:nvSpPr>
        <p:spPr>
          <a:xfrm>
            <a:off x="3571560" y="3044520"/>
            <a:ext cx="2921040" cy="1568520"/>
          </a:xfrm>
          <a:prstGeom prst="rect">
            <a:avLst/>
          </a:prstGeom>
        </p:spPr>
        <p:txBody>
          <a:bodyPr lIns="0" rIns="0" tIns="0" bIns="0">
            <a:normAutofit/>
          </a:bodyPr>
          <a:p>
            <a:endParaRPr b="0" lang="el-GR" sz="3200" spc="-1" strike="noStrike">
              <a:latin typeface="Arial"/>
            </a:endParaRPr>
          </a:p>
        </p:txBody>
      </p:sp>
      <p:sp>
        <p:nvSpPr>
          <p:cNvPr id="81" name="PlaceHolder 7"/>
          <p:cNvSpPr>
            <a:spLocks noGrp="1"/>
          </p:cNvSpPr>
          <p:nvPr>
            <p:ph type="body"/>
          </p:nvPr>
        </p:nvSpPr>
        <p:spPr>
          <a:xfrm>
            <a:off x="6639120" y="3044520"/>
            <a:ext cx="292104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8" name="PlaceHolder 2"/>
          <p:cNvSpPr>
            <a:spLocks noGrp="1"/>
          </p:cNvSpPr>
          <p:nvPr>
            <p:ph type="body"/>
          </p:nvPr>
        </p:nvSpPr>
        <p:spPr>
          <a:xfrm>
            <a:off x="504000" y="1326600"/>
            <a:ext cx="9072000" cy="3288600"/>
          </a:xfrm>
          <a:prstGeom prst="rect">
            <a:avLst/>
          </a:prstGeom>
        </p:spPr>
        <p:txBody>
          <a:bodyPr lIns="0" rIns="0" tIns="0" bIns="0">
            <a:normAutofit/>
          </a:bodyPr>
          <a:p>
            <a:endParaRPr b="0" lang="el-G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10" name="PlaceHolder 2"/>
          <p:cNvSpPr>
            <a:spLocks noGrp="1"/>
          </p:cNvSpPr>
          <p:nvPr>
            <p:ph type="body"/>
          </p:nvPr>
        </p:nvSpPr>
        <p:spPr>
          <a:xfrm>
            <a:off x="504000" y="1326600"/>
            <a:ext cx="4426920" cy="3288600"/>
          </a:xfrm>
          <a:prstGeom prst="rect">
            <a:avLst/>
          </a:prstGeom>
        </p:spPr>
        <p:txBody>
          <a:bodyPr lIns="0" rIns="0" tIns="0" bIns="0">
            <a:normAutofit/>
          </a:bodyPr>
          <a:p>
            <a:endParaRPr b="0" lang="el-GR" sz="3200" spc="-1" strike="noStrike">
              <a:latin typeface="Arial"/>
            </a:endParaRPr>
          </a:p>
        </p:txBody>
      </p:sp>
      <p:sp>
        <p:nvSpPr>
          <p:cNvPr id="11" name="PlaceHolder 3"/>
          <p:cNvSpPr>
            <a:spLocks noGrp="1"/>
          </p:cNvSpPr>
          <p:nvPr>
            <p:ph type="body"/>
          </p:nvPr>
        </p:nvSpPr>
        <p:spPr>
          <a:xfrm>
            <a:off x="5152680" y="1326600"/>
            <a:ext cx="4426920" cy="3288600"/>
          </a:xfrm>
          <a:prstGeom prst="rect">
            <a:avLst/>
          </a:prstGeom>
        </p:spPr>
        <p:txBody>
          <a:bodyPr lIns="0" rIns="0" tIns="0" bIns="0">
            <a:normAutofit/>
          </a:bodyPr>
          <a:p>
            <a:endParaRPr b="0" lang="el-G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6080"/>
            <a:ext cx="9072000" cy="4388400"/>
          </a:xfrm>
          <a:prstGeom prst="rect">
            <a:avLst/>
          </a:prstGeom>
        </p:spPr>
        <p:txBody>
          <a:bodyPr lIns="0" rIns="0" tIns="0" bIns="0" anchor="ctr"/>
          <a:p>
            <a:pPr algn="ct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15"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16" name="PlaceHolder 3"/>
          <p:cNvSpPr>
            <a:spLocks noGrp="1"/>
          </p:cNvSpPr>
          <p:nvPr>
            <p:ph type="body"/>
          </p:nvPr>
        </p:nvSpPr>
        <p:spPr>
          <a:xfrm>
            <a:off x="5152680" y="1326600"/>
            <a:ext cx="4426920" cy="3288600"/>
          </a:xfrm>
          <a:prstGeom prst="rect">
            <a:avLst/>
          </a:prstGeom>
        </p:spPr>
        <p:txBody>
          <a:bodyPr lIns="0" rIns="0" tIns="0" bIns="0">
            <a:normAutofit/>
          </a:bodyPr>
          <a:p>
            <a:endParaRPr b="0" lang="el-GR" sz="3200" spc="-1" strike="noStrike">
              <a:latin typeface="Arial"/>
            </a:endParaRPr>
          </a:p>
        </p:txBody>
      </p:sp>
      <p:sp>
        <p:nvSpPr>
          <p:cNvPr id="17" name="PlaceHolder 4"/>
          <p:cNvSpPr>
            <a:spLocks noGrp="1"/>
          </p:cNvSpPr>
          <p:nvPr>
            <p:ph type="body"/>
          </p:nvPr>
        </p:nvSpPr>
        <p:spPr>
          <a:xfrm>
            <a:off x="50400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19" name="PlaceHolder 2"/>
          <p:cNvSpPr>
            <a:spLocks noGrp="1"/>
          </p:cNvSpPr>
          <p:nvPr>
            <p:ph type="body"/>
          </p:nvPr>
        </p:nvSpPr>
        <p:spPr>
          <a:xfrm>
            <a:off x="504000" y="1326600"/>
            <a:ext cx="4426920" cy="3288600"/>
          </a:xfrm>
          <a:prstGeom prst="rect">
            <a:avLst/>
          </a:prstGeom>
        </p:spPr>
        <p:txBody>
          <a:bodyPr lIns="0" rIns="0" tIns="0" bIns="0">
            <a:normAutofit/>
          </a:bodyPr>
          <a:p>
            <a:endParaRPr b="0" lang="el-GR" sz="3200" spc="-1" strike="noStrike">
              <a:latin typeface="Arial"/>
            </a:endParaRPr>
          </a:p>
        </p:txBody>
      </p:sp>
      <p:sp>
        <p:nvSpPr>
          <p:cNvPr id="20"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21" name="PlaceHolder 4"/>
          <p:cNvSpPr>
            <a:spLocks noGrp="1"/>
          </p:cNvSpPr>
          <p:nvPr>
            <p:ph type="body"/>
          </p:nvPr>
        </p:nvSpPr>
        <p:spPr>
          <a:xfrm>
            <a:off x="5152680" y="3044520"/>
            <a:ext cx="4426920" cy="1568520"/>
          </a:xfrm>
          <a:prstGeom prst="rect">
            <a:avLst/>
          </a:prstGeom>
        </p:spPr>
        <p:txBody>
          <a:bodyPr lIns="0" rIns="0" tIns="0" bIns="0">
            <a:normAutofit/>
          </a:bodyPr>
          <a:p>
            <a:endParaRPr b="0" lang="el-G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6080"/>
            <a:ext cx="9072000" cy="946440"/>
          </a:xfrm>
          <a:prstGeom prst="rect">
            <a:avLst/>
          </a:prstGeom>
        </p:spPr>
        <p:txBody>
          <a:bodyPr lIns="0" rIns="0" tIns="0" bIns="0" anchor="ctr"/>
          <a:p>
            <a:pPr algn="ctr"/>
            <a:endParaRPr b="0" lang="el-GR" sz="4400" spc="-1" strike="noStrike">
              <a:latin typeface="Arial"/>
            </a:endParaRPr>
          </a:p>
        </p:txBody>
      </p:sp>
      <p:sp>
        <p:nvSpPr>
          <p:cNvPr id="23" name="PlaceHolder 2"/>
          <p:cNvSpPr>
            <a:spLocks noGrp="1"/>
          </p:cNvSpPr>
          <p:nvPr>
            <p:ph type="body"/>
          </p:nvPr>
        </p:nvSpPr>
        <p:spPr>
          <a:xfrm>
            <a:off x="504000" y="1326600"/>
            <a:ext cx="4426920" cy="1568520"/>
          </a:xfrm>
          <a:prstGeom prst="rect">
            <a:avLst/>
          </a:prstGeom>
        </p:spPr>
        <p:txBody>
          <a:bodyPr lIns="0" rIns="0" tIns="0" bIns="0">
            <a:normAutofit/>
          </a:bodyPr>
          <a:p>
            <a:endParaRPr b="0" lang="el-GR" sz="3200" spc="-1" strike="noStrike">
              <a:latin typeface="Arial"/>
            </a:endParaRPr>
          </a:p>
        </p:txBody>
      </p:sp>
      <p:sp>
        <p:nvSpPr>
          <p:cNvPr id="24" name="PlaceHolder 3"/>
          <p:cNvSpPr>
            <a:spLocks noGrp="1"/>
          </p:cNvSpPr>
          <p:nvPr>
            <p:ph type="body"/>
          </p:nvPr>
        </p:nvSpPr>
        <p:spPr>
          <a:xfrm>
            <a:off x="5152680" y="1326600"/>
            <a:ext cx="4426920" cy="1568520"/>
          </a:xfrm>
          <a:prstGeom prst="rect">
            <a:avLst/>
          </a:prstGeom>
        </p:spPr>
        <p:txBody>
          <a:bodyPr lIns="0" rIns="0" tIns="0" bIns="0">
            <a:normAutofit/>
          </a:bodyPr>
          <a:p>
            <a:endParaRPr b="0" lang="el-GR" sz="3200" spc="-1" strike="noStrike">
              <a:latin typeface="Arial"/>
            </a:endParaRPr>
          </a:p>
        </p:txBody>
      </p:sp>
      <p:sp>
        <p:nvSpPr>
          <p:cNvPr id="25" name="PlaceHolder 4"/>
          <p:cNvSpPr>
            <a:spLocks noGrp="1"/>
          </p:cNvSpPr>
          <p:nvPr>
            <p:ph type="body"/>
          </p:nvPr>
        </p:nvSpPr>
        <p:spPr>
          <a:xfrm>
            <a:off x="504000" y="3044520"/>
            <a:ext cx="9072000" cy="1568520"/>
          </a:xfrm>
          <a:prstGeom prst="rect">
            <a:avLst/>
          </a:prstGeom>
        </p:spPr>
        <p:txBody>
          <a:bodyPr lIns="0" rIns="0" tIns="0" bIns="0">
            <a:normAutofit/>
          </a:bodyPr>
          <a:p>
            <a:endParaRPr b="0" lang="el-G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0" y="5400000"/>
            <a:ext cx="10078920" cy="268920"/>
          </a:xfrm>
          <a:prstGeom prst="rect">
            <a:avLst/>
          </a:prstGeom>
          <a:solidFill>
            <a:srgbClr val="2c3e50"/>
          </a:solidFill>
          <a:ln w="72000">
            <a:noFill/>
          </a:ln>
        </p:spPr>
        <p:style>
          <a:lnRef idx="0"/>
          <a:fillRef idx="0"/>
          <a:effectRef idx="0"/>
          <a:fontRef idx="minor"/>
        </p:style>
      </p:sp>
      <p:sp>
        <p:nvSpPr>
          <p:cNvPr id="1" name="CustomShape 2"/>
          <p:cNvSpPr/>
          <p:nvPr/>
        </p:nvSpPr>
        <p:spPr>
          <a:xfrm>
            <a:off x="0" y="0"/>
            <a:ext cx="10078920" cy="1213920"/>
          </a:xfrm>
          <a:prstGeom prst="rect">
            <a:avLst/>
          </a:prstGeom>
          <a:solidFill>
            <a:srgbClr val="2c3e50"/>
          </a:solidFill>
          <a:ln w="72000">
            <a:noFill/>
          </a:ln>
        </p:spPr>
        <p:style>
          <a:lnRef idx="0"/>
          <a:fillRef idx="0"/>
          <a:effectRef idx="0"/>
          <a:fontRef idx="minor"/>
        </p:style>
      </p:sp>
      <p:sp>
        <p:nvSpPr>
          <p:cNvPr id="2" name="CustomShape 3"/>
          <p:cNvSpPr/>
          <p:nvPr/>
        </p:nvSpPr>
        <p:spPr>
          <a:xfrm>
            <a:off x="9270000" y="5170320"/>
            <a:ext cx="538920" cy="403920"/>
          </a:xfrm>
          <a:prstGeom prst="ellipse">
            <a:avLst/>
          </a:prstGeom>
          <a:solidFill>
            <a:srgbClr val="1abc9c"/>
          </a:solidFill>
          <a:ln w="72000">
            <a:noFill/>
          </a:ln>
        </p:spPr>
        <p:style>
          <a:lnRef idx="0"/>
          <a:fillRef idx="0"/>
          <a:effectRef idx="0"/>
          <a:fontRef idx="minor"/>
        </p:style>
      </p:sp>
      <p:sp>
        <p:nvSpPr>
          <p:cNvPr id="3" name="PlaceHolder 4"/>
          <p:cNvSpPr>
            <a:spLocks noGrp="1"/>
          </p:cNvSpPr>
          <p:nvPr>
            <p:ph type="title"/>
          </p:nvPr>
        </p:nvSpPr>
        <p:spPr>
          <a:xfrm>
            <a:off x="504000" y="226080"/>
            <a:ext cx="9072000" cy="946440"/>
          </a:xfrm>
          <a:prstGeom prst="rect">
            <a:avLst/>
          </a:prstGeom>
        </p:spPr>
        <p:txBody>
          <a:bodyPr lIns="0" rIns="0" tIns="0" bIns="0" anchor="ct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4" name="PlaceHolder 5"/>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ustomShape 1"/>
          <p:cNvSpPr/>
          <p:nvPr/>
        </p:nvSpPr>
        <p:spPr>
          <a:xfrm>
            <a:off x="0" y="5400000"/>
            <a:ext cx="10078920" cy="268920"/>
          </a:xfrm>
          <a:prstGeom prst="rect">
            <a:avLst/>
          </a:prstGeom>
          <a:solidFill>
            <a:srgbClr val="2c3e50"/>
          </a:solidFill>
          <a:ln w="72000">
            <a:noFill/>
          </a:ln>
        </p:spPr>
        <p:style>
          <a:lnRef idx="0"/>
          <a:fillRef idx="0"/>
          <a:effectRef idx="0"/>
          <a:fontRef idx="minor"/>
        </p:style>
      </p:sp>
      <p:sp>
        <p:nvSpPr>
          <p:cNvPr id="42" name="CustomShape 2"/>
          <p:cNvSpPr/>
          <p:nvPr/>
        </p:nvSpPr>
        <p:spPr>
          <a:xfrm>
            <a:off x="0" y="0"/>
            <a:ext cx="10078920" cy="1213920"/>
          </a:xfrm>
          <a:prstGeom prst="rect">
            <a:avLst/>
          </a:prstGeom>
          <a:solidFill>
            <a:srgbClr val="2c3e50"/>
          </a:solidFill>
          <a:ln w="72000">
            <a:noFill/>
          </a:ln>
        </p:spPr>
        <p:style>
          <a:lnRef idx="0"/>
          <a:fillRef idx="0"/>
          <a:effectRef idx="0"/>
          <a:fontRef idx="minor"/>
        </p:style>
      </p:sp>
      <p:sp>
        <p:nvSpPr>
          <p:cNvPr id="43" name="CustomShape 3"/>
          <p:cNvSpPr/>
          <p:nvPr/>
        </p:nvSpPr>
        <p:spPr>
          <a:xfrm>
            <a:off x="9270000" y="5170320"/>
            <a:ext cx="538920" cy="403920"/>
          </a:xfrm>
          <a:prstGeom prst="ellipse">
            <a:avLst/>
          </a:prstGeom>
          <a:solidFill>
            <a:srgbClr val="1abc9c"/>
          </a:solidFill>
          <a:ln w="72000">
            <a:noFill/>
          </a:ln>
        </p:spPr>
        <p:style>
          <a:lnRef idx="0"/>
          <a:fillRef idx="0"/>
          <a:effectRef idx="0"/>
          <a:fontRef idx="minor"/>
        </p:style>
      </p:sp>
      <p:sp>
        <p:nvSpPr>
          <p:cNvPr id="44" name="PlaceHolder 4"/>
          <p:cNvSpPr>
            <a:spLocks noGrp="1"/>
          </p:cNvSpPr>
          <p:nvPr>
            <p:ph type="title"/>
          </p:nvPr>
        </p:nvSpPr>
        <p:spPr>
          <a:xfrm>
            <a:off x="504000" y="226080"/>
            <a:ext cx="9072000" cy="946440"/>
          </a:xfrm>
          <a:prstGeom prst="rect">
            <a:avLst/>
          </a:prstGeom>
        </p:spPr>
        <p:txBody>
          <a:bodyPr lIns="0" rIns="0" tIns="0" bIns="0" anchor="ct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45" name="PlaceHolder 5"/>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360000" y="188640"/>
            <a:ext cx="9358920" cy="792360"/>
          </a:xfrm>
          <a:prstGeom prst="rect">
            <a:avLst/>
          </a:prstGeom>
          <a:noFill/>
          <a:ln>
            <a:noFill/>
          </a:ln>
        </p:spPr>
        <p:style>
          <a:lnRef idx="0"/>
          <a:fillRef idx="0"/>
          <a:effectRef idx="0"/>
          <a:fontRef idx="minor"/>
        </p:style>
        <p:txBody>
          <a:bodyPr lIns="0" rIns="0" tIns="0" bIns="0" anchor="ctr"/>
          <a:p>
            <a:pPr algn="ctr">
              <a:lnSpc>
                <a:spcPct val="100000"/>
              </a:lnSpc>
            </a:pPr>
            <a:r>
              <a:rPr b="0" lang="el-GR" sz="2800" spc="-1" strike="noStrike">
                <a:solidFill>
                  <a:srgbClr val="000000"/>
                </a:solidFill>
                <a:latin typeface="Arial"/>
                <a:ea typeface="DejaVu Sans"/>
              </a:rPr>
              <a:t>Presentation for the Equinet Seminar on Tackling discrimination and protection for carers in Europe</a:t>
            </a:r>
            <a:endParaRPr b="0" lang="el-GR" sz="2800" spc="-1" strike="noStrike">
              <a:latin typeface="Arial"/>
            </a:endParaRPr>
          </a:p>
        </p:txBody>
      </p:sp>
      <p:sp>
        <p:nvSpPr>
          <p:cNvPr id="83"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normAutofit/>
          </a:bodyPr>
          <a:p>
            <a:pPr marL="432000" indent="-323280" algn="just">
              <a:lnSpc>
                <a:spcPct val="100000"/>
              </a:lnSpc>
              <a:spcBef>
                <a:spcPts val="1417"/>
              </a:spcBef>
              <a:buClr>
                <a:srgbClr val="000000"/>
              </a:buClr>
              <a:buSzPct val="45000"/>
              <a:buFont typeface="Wingdings" charset="2"/>
              <a:buChar char=""/>
            </a:pPr>
            <a:r>
              <a:rPr b="0" lang="el-GR" sz="3200" spc="-1" strike="noStrike">
                <a:solidFill>
                  <a:srgbClr val="000000"/>
                </a:solidFill>
                <a:latin typeface="Arial"/>
                <a:ea typeface="DejaVu Sans"/>
              </a:rPr>
              <a:t>The Greek Labor Inspectorate and its cooperation with the Greek Ombudsman</a:t>
            </a:r>
            <a:endParaRPr b="0" lang="el-GR" sz="32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nSpc>
                <a:spcPct val="100000"/>
              </a:lnSpc>
            </a:pPr>
            <a:r>
              <a:rPr b="0" lang="el-GR" sz="3200" spc="-1" strike="noStrike">
                <a:solidFill>
                  <a:srgbClr val="000000"/>
                </a:solidFill>
                <a:latin typeface="Arial"/>
                <a:ea typeface="Microsoft YaHei"/>
              </a:rPr>
              <a:t>The labour inspectors are responsible for the enforcement of the administrative sanctions  after the Ombudsman has draw an official report. </a:t>
            </a:r>
            <a:endParaRPr b="0" lang="el-GR" sz="3200" spc="-1" strike="noStrike">
              <a:latin typeface="Arial"/>
            </a:endParaRPr>
          </a:p>
          <a:p>
            <a:pPr>
              <a:lnSpc>
                <a:spcPct val="100000"/>
              </a:lnSpc>
            </a:pPr>
            <a:r>
              <a:rPr b="0" lang="el-GR" sz="3200" spc="-1" strike="noStrike">
                <a:solidFill>
                  <a:srgbClr val="000000"/>
                </a:solidFill>
                <a:latin typeface="Arial"/>
                <a:ea typeface="Microsoft YaHei"/>
              </a:rPr>
              <a:t>According to Article 11 N 4443/2016 Discrimination in violation of the provisions of this law constitutes a violation of labor law for which the administrative sanctions of Article 24 of Law 3996/2011 and Article 23 of Law 3896/2010 are imposed by the Labor Inspectorate.</a:t>
            </a:r>
            <a:endParaRPr b="0" lang="el-GR" sz="3200" spc="-1" strike="noStrike">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360000" y="225720"/>
            <a:ext cx="9358920" cy="71820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Dismissals due to pregnacy</a:t>
            </a:r>
            <a:endParaRPr b="0" lang="el-GR" sz="2539" spc="-1" strike="noStrike">
              <a:latin typeface="Arial"/>
            </a:endParaRPr>
          </a:p>
        </p:txBody>
      </p:sp>
      <p:sp>
        <p:nvSpPr>
          <p:cNvPr id="100" name="CustomShape 2"/>
          <p:cNvSpPr/>
          <p:nvPr/>
        </p:nvSpPr>
        <p:spPr>
          <a:xfrm>
            <a:off x="504000" y="1326600"/>
            <a:ext cx="9070560" cy="3884400"/>
          </a:xfrm>
          <a:prstGeom prst="rect">
            <a:avLst/>
          </a:prstGeom>
          <a:noFill/>
          <a:ln>
            <a:noFill/>
          </a:ln>
        </p:spPr>
        <p:style>
          <a:lnRef idx="0"/>
          <a:fillRef idx="0"/>
          <a:effectRef idx="0"/>
          <a:fontRef idx="minor"/>
        </p:style>
        <p:txBody>
          <a:bodyPr lIns="0" rIns="0" tIns="0" bIns="0">
            <a:normAutofit/>
          </a:bodyPr>
          <a:p>
            <a:pPr marL="432000" indent="-322920" algn="just">
              <a:lnSpc>
                <a:spcPct val="100000"/>
              </a:lnSpc>
              <a:buClr>
                <a:srgbClr val="2c3e50"/>
              </a:buClr>
              <a:buSzPct val="45000"/>
              <a:buFont typeface="Wingdings" charset="2"/>
              <a:buChar char=""/>
            </a:pPr>
            <a:r>
              <a:rPr b="1" lang="el-GR" sz="2600" spc="-1" strike="noStrike">
                <a:solidFill>
                  <a:srgbClr val="2c3e50"/>
                </a:solidFill>
                <a:latin typeface="Source Sans Pro Semibold"/>
                <a:ea typeface="DejaVu Sans"/>
              </a:rPr>
              <a:t>According to Art. 36 par. 1 of Law 3996/2011 "the termination of the employment relationship  during  pregnancy is prohibited for a time period of 18 months after delivery or even  for a  longer term due to illness to pregnancy or childbirth unless there is a good reason.  </a:t>
            </a:r>
            <a:endParaRPr b="0" lang="el-GR" sz="2600" spc="-1" strike="noStrike">
              <a:latin typeface="Arial"/>
            </a:endParaRPr>
          </a:p>
          <a:p>
            <a:pPr marL="432000" indent="-322920" algn="just">
              <a:lnSpc>
                <a:spcPct val="100000"/>
              </a:lnSpc>
              <a:buClr>
                <a:srgbClr val="2c3e50"/>
              </a:buClr>
              <a:buSzPct val="45000"/>
              <a:buFont typeface="Wingdings" charset="2"/>
              <a:buChar char=""/>
            </a:pPr>
            <a:r>
              <a:rPr b="1" lang="el-GR" sz="2600" spc="-1" strike="noStrike">
                <a:solidFill>
                  <a:srgbClr val="2c3e50"/>
                </a:solidFill>
                <a:latin typeface="Source Sans Pro Semibold"/>
                <a:ea typeface="DejaVu Sans"/>
              </a:rPr>
              <a:t> </a:t>
            </a:r>
            <a:endParaRPr b="0" lang="el-GR" sz="2600" spc="-1" strike="noStrike">
              <a:latin typeface="Arial"/>
            </a:endParaRPr>
          </a:p>
          <a:p>
            <a:pPr marL="432000" indent="-322920" algn="just">
              <a:lnSpc>
                <a:spcPct val="100000"/>
              </a:lnSpc>
              <a:buClr>
                <a:srgbClr val="2c3e50"/>
              </a:buClr>
              <a:buSzPct val="45000"/>
              <a:buFont typeface="Wingdings" charset="2"/>
              <a:buChar char=""/>
            </a:pPr>
            <a:r>
              <a:rPr b="1" lang="el-GR" sz="2600" spc="-1" strike="noStrike">
                <a:solidFill>
                  <a:srgbClr val="2c3e50"/>
                </a:solidFill>
                <a:latin typeface="Source Sans Pro Semibold"/>
                <a:ea typeface="DejaVu Sans"/>
              </a:rPr>
              <a:t>The provisions of the current legal framework do not determine what is considered to be an important reason for dismissing an employee in a maternity protection status. The judgment belongs to the courts which will examine the facts of the case.</a:t>
            </a:r>
            <a:endParaRPr b="0" lang="el-GR" sz="2600" spc="-1" strike="noStrike">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360000" y="1485000"/>
            <a:ext cx="9358920" cy="3778920"/>
          </a:xfrm>
          <a:prstGeom prst="rect">
            <a:avLst/>
          </a:prstGeom>
          <a:noFill/>
          <a:ln>
            <a:noFill/>
          </a:ln>
        </p:spPr>
        <p:style>
          <a:lnRef idx="0"/>
          <a:fillRef idx="0"/>
          <a:effectRef idx="0"/>
          <a:fontRef idx="minor"/>
        </p:style>
        <p:txBody>
          <a:bodyPr lIns="0" rIns="0" tIns="0" bIns="0">
            <a:normAutofit/>
          </a:bodyPr>
          <a:p>
            <a:pPr marL="432000" indent="-322920">
              <a:lnSpc>
                <a:spcPct val="100000"/>
              </a:lnSpc>
              <a:spcAft>
                <a:spcPts val="1057"/>
              </a:spcAft>
              <a:buClr>
                <a:srgbClr val="2c3e50"/>
              </a:buClr>
              <a:buSzPct val="45000"/>
              <a:buFont typeface="Wingdings" charset="2"/>
              <a:buChar char=""/>
            </a:pPr>
            <a:r>
              <a:rPr b="1" lang="el-GR" sz="2400" spc="-1" strike="noStrike">
                <a:solidFill>
                  <a:srgbClr val="2c3e50"/>
                </a:solidFill>
                <a:latin typeface="Source Sans Pro Semibold"/>
                <a:ea typeface="DejaVu Sans"/>
              </a:rPr>
              <a:t>Thank you for your attention </a:t>
            </a:r>
            <a:endParaRPr b="0" lang="el-GR" sz="2400" spc="-1" strike="noStrike">
              <a:latin typeface="Arial"/>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504000" y="226080"/>
            <a:ext cx="9070560" cy="94536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The Labor Inspectorate </a:t>
            </a:r>
            <a:endParaRPr b="0" lang="el-GR" sz="2539" spc="-1" strike="noStrike">
              <a:latin typeface="Arial"/>
            </a:endParaRPr>
          </a:p>
        </p:txBody>
      </p:sp>
      <p:sp>
        <p:nvSpPr>
          <p:cNvPr id="85" name="CustomShape 2"/>
          <p:cNvSpPr/>
          <p:nvPr/>
        </p:nvSpPr>
        <p:spPr>
          <a:xfrm>
            <a:off x="504000" y="1326600"/>
            <a:ext cx="9070560" cy="4439520"/>
          </a:xfrm>
          <a:prstGeom prst="rect">
            <a:avLst/>
          </a:prstGeom>
          <a:noFill/>
          <a:ln>
            <a:noFill/>
          </a:ln>
        </p:spPr>
        <p:style>
          <a:lnRef idx="0"/>
          <a:fillRef idx="0"/>
          <a:effectRef idx="0"/>
          <a:fontRef idx="minor"/>
        </p:style>
        <p:txBody>
          <a:bodyPr lIns="0" rIns="0" tIns="0" bIns="0"/>
          <a:p>
            <a:pPr algn="ctr">
              <a:lnSpc>
                <a:spcPct val="100000"/>
              </a:lnSpc>
            </a:pPr>
            <a:r>
              <a:rPr b="0" lang="el-GR" sz="3200" spc="-1" strike="noStrike">
                <a:solidFill>
                  <a:srgbClr val="2c3e50"/>
                </a:solidFill>
                <a:latin typeface="Arial"/>
                <a:ea typeface="Microsoft YaHei"/>
              </a:rPr>
              <a:t>The Labor Inspection Body (SEPE) is</a:t>
            </a:r>
            <a:endParaRPr b="0" lang="el-GR" sz="3200" spc="-1" strike="noStrike">
              <a:latin typeface="Arial"/>
            </a:endParaRPr>
          </a:p>
          <a:p>
            <a:pPr algn="ctr">
              <a:lnSpc>
                <a:spcPct val="100000"/>
              </a:lnSpc>
            </a:pPr>
            <a:r>
              <a:rPr b="0" lang="el-GR" sz="3200" spc="-1" strike="noStrike">
                <a:solidFill>
                  <a:srgbClr val="2c3e50"/>
                </a:solidFill>
                <a:latin typeface="Arial"/>
                <a:ea typeface="Microsoft YaHei"/>
              </a:rPr>
              <a:t>the audit mechanism established by Law 3996/2011 (170 / A) </a:t>
            </a:r>
            <a:endParaRPr b="0" lang="el-GR" sz="3200" spc="-1" strike="noStrike">
              <a:latin typeface="Arial"/>
            </a:endParaRPr>
          </a:p>
          <a:p>
            <a:pPr algn="ctr">
              <a:lnSpc>
                <a:spcPct val="100000"/>
              </a:lnSpc>
            </a:pPr>
            <a:r>
              <a:rPr b="0" lang="el-GR" sz="3200" spc="-1" strike="noStrike">
                <a:solidFill>
                  <a:srgbClr val="2c3e50"/>
                </a:solidFill>
                <a:latin typeface="Arial"/>
                <a:ea typeface="Microsoft YaHei"/>
              </a:rPr>
              <a:t>The S.EP.E reports directly to the Minister of Employment and Social Protection and is under the supervision of a Special Secretary , appointed by the Government</a:t>
            </a:r>
            <a:r>
              <a:rPr b="0" lang="el-GR" sz="4400" spc="-1" strike="noStrike">
                <a:solidFill>
                  <a:srgbClr val="2c3e50"/>
                </a:solidFill>
                <a:latin typeface="Arial"/>
                <a:ea typeface="Microsoft YaHei"/>
              </a:rPr>
              <a:t> </a:t>
            </a:r>
            <a:r>
              <a:rPr b="0" lang="el-GR" sz="3200" spc="-1" strike="noStrike">
                <a:solidFill>
                  <a:srgbClr val="2c3e50"/>
                </a:solidFill>
                <a:latin typeface="Arial"/>
                <a:ea typeface="Microsoft YaHei"/>
              </a:rPr>
              <a:t>(article 53  Presidential Degree 63/2005 , article 1 Law 3996/2011)</a:t>
            </a:r>
            <a:endParaRPr b="0" lang="el-GR" sz="3200" spc="-1" strike="noStrike">
              <a:latin typeface="Arial"/>
            </a:endParaRPr>
          </a:p>
          <a:p>
            <a:pPr algn="ctr">
              <a:lnSpc>
                <a:spcPct val="100000"/>
              </a:lnSpc>
            </a:pPr>
            <a:endParaRPr b="0" lang="el-GR" sz="32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504000" y="226080"/>
            <a:ext cx="9070560" cy="94536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The structure of the Labor Inspectorate</a:t>
            </a:r>
            <a:endParaRPr b="0" lang="el-GR" sz="2539" spc="-1" strike="noStrike">
              <a:latin typeface="Arial"/>
            </a:endParaRPr>
          </a:p>
        </p:txBody>
      </p:sp>
      <p:sp>
        <p:nvSpPr>
          <p:cNvPr id="87" name="CustomShape 2"/>
          <p:cNvSpPr/>
          <p:nvPr/>
        </p:nvSpPr>
        <p:spPr>
          <a:xfrm>
            <a:off x="504000" y="1326600"/>
            <a:ext cx="9070560" cy="4067280"/>
          </a:xfrm>
          <a:prstGeom prst="rect">
            <a:avLst/>
          </a:prstGeom>
          <a:noFill/>
          <a:ln>
            <a:noFill/>
          </a:ln>
        </p:spPr>
        <p:style>
          <a:lnRef idx="0"/>
          <a:fillRef idx="0"/>
          <a:effectRef idx="0"/>
          <a:fontRef idx="minor"/>
        </p:style>
        <p:txBody>
          <a:bodyPr lIns="0" rIns="0" tIns="0" bIns="0">
            <a:normAutofit/>
          </a:bodyPr>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 </a:t>
            </a:r>
            <a:r>
              <a:rPr b="1" lang="el-GR" sz="3600" spc="-1" strike="noStrike">
                <a:solidFill>
                  <a:srgbClr val="4b4b4b"/>
                </a:solidFill>
                <a:latin typeface="FS Me Web Regular;Helvetica"/>
                <a:ea typeface="DejaVu Sans"/>
              </a:rPr>
              <a:t>CENTRAL SERVICE</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a) Special Labor Inspectors Service.</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b) Directorate for Planning and Coordination of the Labor Inspection offices</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c) Directorate for Planning and Coordination of the Health and Safety inspection offices </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d) Directorate of Support </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2. REGIONAL SERVICES</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(a) Regional Labor Inspection Departments</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(b) Regional Safety Inspection Departments</a:t>
            </a:r>
            <a:endParaRPr b="0" lang="el-GR" sz="3600" spc="-1" strike="noStrike">
              <a:latin typeface="Arial"/>
            </a:endParaRPr>
          </a:p>
          <a:p>
            <a:pPr marL="216000" indent="-214920" algn="ctr">
              <a:lnSpc>
                <a:spcPct val="100000"/>
              </a:lnSpc>
              <a:buClr>
                <a:srgbClr val="000000"/>
              </a:buClr>
              <a:buSzPct val="45000"/>
              <a:buFont typeface="Wingdings" charset="2"/>
              <a:buChar char=""/>
            </a:pPr>
            <a:r>
              <a:rPr b="1" lang="el-GR" sz="3600" spc="-1" strike="noStrike">
                <a:solidFill>
                  <a:srgbClr val="4b4b4b"/>
                </a:solidFill>
                <a:latin typeface="FS Me Web Regular;Helvetica"/>
                <a:ea typeface="DejaVu Sans"/>
              </a:rPr>
              <a:t>Of Safety and  Health at Work</a:t>
            </a:r>
            <a:endParaRPr b="0" lang="el-GR" sz="36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360000" y="225720"/>
            <a:ext cx="9358920" cy="71820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Mission Statement </a:t>
            </a:r>
            <a:endParaRPr b="0" lang="el-GR" sz="2539" spc="-1" strike="noStrike">
              <a:latin typeface="Arial"/>
            </a:endParaRPr>
          </a:p>
        </p:txBody>
      </p:sp>
      <p:sp>
        <p:nvSpPr>
          <p:cNvPr id="89" name="CustomShape 2"/>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gn="just">
              <a:lnSpc>
                <a:spcPct val="100000"/>
              </a:lnSpc>
              <a:spcAft>
                <a:spcPts val="1057"/>
              </a:spcAft>
            </a:pPr>
            <a:r>
              <a:rPr b="0" lang="el-GR" sz="2600" spc="-1" strike="noStrike">
                <a:solidFill>
                  <a:srgbClr val="000000"/>
                </a:solidFill>
                <a:latin typeface="Arial"/>
                <a:ea typeface="Microsoft YaHei"/>
              </a:rPr>
              <a:t>Article 2 of Law 3996/2011 The role of the Labor Inspectorate is to oversee and monitor the application of labor law provisions</a:t>
            </a:r>
            <a:endParaRPr b="0" lang="el-GR" sz="2600" spc="-1" strike="noStrike">
              <a:latin typeface="Arial"/>
            </a:endParaRPr>
          </a:p>
          <a:p>
            <a:pPr algn="just">
              <a:lnSpc>
                <a:spcPct val="100000"/>
              </a:lnSpc>
              <a:spcAft>
                <a:spcPts val="1057"/>
              </a:spcAft>
            </a:pPr>
            <a:r>
              <a:rPr b="0" lang="el-GR" sz="2600" spc="-1" strike="noStrike">
                <a:solidFill>
                  <a:srgbClr val="000000"/>
                </a:solidFill>
                <a:latin typeface="Arial"/>
                <a:ea typeface="Microsoft YaHei"/>
              </a:rPr>
              <a:t>Investigate cases of illegal employment of workers </a:t>
            </a:r>
            <a:endParaRPr b="0" lang="el-GR" sz="2600" spc="-1" strike="noStrike">
              <a:latin typeface="Arial"/>
            </a:endParaRPr>
          </a:p>
          <a:p>
            <a:pPr algn="just">
              <a:lnSpc>
                <a:spcPct val="100000"/>
              </a:lnSpc>
              <a:spcAft>
                <a:spcPts val="1057"/>
              </a:spcAft>
            </a:pPr>
            <a:r>
              <a:rPr b="0" lang="el-GR" sz="2600" spc="-1" strike="noStrike">
                <a:solidFill>
                  <a:srgbClr val="000000"/>
                </a:solidFill>
                <a:latin typeface="Arial"/>
                <a:ea typeface="Microsoft YaHei"/>
              </a:rPr>
              <a:t>Reconciliation and resolution of labor disputes </a:t>
            </a:r>
            <a:endParaRPr b="0" lang="el-GR" sz="2600" spc="-1" strike="noStrike">
              <a:latin typeface="Arial"/>
            </a:endParaRPr>
          </a:p>
          <a:p>
            <a:pPr algn="just">
              <a:lnSpc>
                <a:spcPct val="100000"/>
              </a:lnSpc>
              <a:spcAft>
                <a:spcPts val="1057"/>
              </a:spcAft>
            </a:pPr>
            <a:r>
              <a:rPr b="0" lang="el-GR" sz="2600" spc="-1" strike="noStrike">
                <a:solidFill>
                  <a:srgbClr val="000000"/>
                </a:solidFill>
                <a:latin typeface="Arial"/>
                <a:ea typeface="Microsoft YaHei"/>
              </a:rPr>
              <a:t>Provide information to workers and employers regarding the most effective means of compliance </a:t>
            </a:r>
            <a:endParaRPr b="0" lang="el-GR" sz="2600" spc="-1" strike="noStrike">
              <a:latin typeface="Arial"/>
            </a:endParaRPr>
          </a:p>
          <a:p>
            <a:pPr algn="just">
              <a:lnSpc>
                <a:spcPct val="100000"/>
              </a:lnSpc>
              <a:spcAft>
                <a:spcPts val="1057"/>
              </a:spcAft>
            </a:pPr>
            <a:r>
              <a:rPr b="0" lang="el-GR" sz="2600" spc="-1" strike="noStrike">
                <a:solidFill>
                  <a:srgbClr val="000000"/>
                </a:solidFill>
                <a:latin typeface="Arial"/>
                <a:ea typeface="Microsoft YaHei"/>
              </a:rPr>
              <a:t>The imposition of  sanctions </a:t>
            </a:r>
            <a:endParaRPr b="0" lang="el-GR" sz="26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504000" y="91440"/>
            <a:ext cx="9070560" cy="456120"/>
          </a:xfrm>
          <a:prstGeom prst="rect">
            <a:avLst/>
          </a:prstGeom>
          <a:noFill/>
          <a:ln>
            <a:noFill/>
          </a:ln>
        </p:spPr>
        <p:style>
          <a:lnRef idx="0"/>
          <a:fillRef idx="0"/>
          <a:effectRef idx="0"/>
          <a:fontRef idx="minor"/>
        </p:style>
        <p:txBody>
          <a:bodyPr lIns="0" rIns="0" tIns="0" bIns="0" anchor="ctr"/>
          <a:p>
            <a:pPr algn="ctr">
              <a:lnSpc>
                <a:spcPct val="100000"/>
              </a:lnSpc>
            </a:pPr>
            <a:r>
              <a:rPr b="1" lang="el-GR" sz="3600" spc="-1" strike="noStrike">
                <a:solidFill>
                  <a:srgbClr val="ffffff"/>
                </a:solidFill>
                <a:latin typeface="Source Sans Pro Black"/>
                <a:ea typeface="DejaVu Sans"/>
              </a:rPr>
              <a:t>The equal Treatment Principle</a:t>
            </a:r>
            <a:endParaRPr b="0" lang="el-GR" sz="3600" spc="-1" strike="noStrike">
              <a:latin typeface="Arial"/>
            </a:endParaRPr>
          </a:p>
        </p:txBody>
      </p:sp>
      <p:sp>
        <p:nvSpPr>
          <p:cNvPr id="91" name="CustomShape 2"/>
          <p:cNvSpPr/>
          <p:nvPr/>
        </p:nvSpPr>
        <p:spPr>
          <a:xfrm>
            <a:off x="91440" y="1188720"/>
            <a:ext cx="9987480" cy="5678640"/>
          </a:xfrm>
          <a:prstGeom prst="rect">
            <a:avLst/>
          </a:prstGeom>
          <a:noFill/>
          <a:ln>
            <a:noFill/>
          </a:ln>
        </p:spPr>
        <p:style>
          <a:lnRef idx="0"/>
          <a:fillRef idx="0"/>
          <a:effectRef idx="0"/>
          <a:fontRef idx="minor"/>
        </p:style>
        <p:txBody>
          <a:bodyPr lIns="0" rIns="0" tIns="0" bIns="0"/>
          <a:p>
            <a:pPr algn="just">
              <a:lnSpc>
                <a:spcPct val="100000"/>
              </a:lnSpc>
            </a:pPr>
            <a:r>
              <a:rPr b="1" lang="el-GR" sz="2200" spc="-1" strike="noStrike">
                <a:solidFill>
                  <a:srgbClr val="2c3e50"/>
                </a:solidFill>
                <a:latin typeface="Arial"/>
                <a:ea typeface="Microsoft YaHei"/>
              </a:rPr>
              <a:t>Labour Inspectorate SEPE has the responsibility: </a:t>
            </a:r>
            <a:endParaRPr b="0" lang="el-GR" sz="2200" spc="-1" strike="noStrike">
              <a:latin typeface="Arial"/>
            </a:endParaRPr>
          </a:p>
          <a:p>
            <a:pPr algn="just">
              <a:lnSpc>
                <a:spcPct val="100000"/>
              </a:lnSpc>
            </a:pPr>
            <a:r>
              <a:rPr b="1" lang="el-GR" sz="2200" spc="-1" strike="noStrike">
                <a:solidFill>
                  <a:srgbClr val="2c3e50"/>
                </a:solidFill>
                <a:latin typeface="Arial"/>
                <a:ea typeface="Microsoft YaHei"/>
              </a:rPr>
              <a:t>1)to  supervise  the enforcement of labor law provisions especially in cases that have to do working conditions of vulnerable groups of workers such as minors , young people, women in pregnancy or childbirth, people with disabilities 2) to monitor the implementation of the principle of equal opportunities and equal treatment of men and women in employment,  as well as compliance with the provisions on maternity protection irrespective of racial or ethnic origin, religious or other beliefs, disability, age or sexual orientation 3)to monitor compliance with the equal treatment of persons with disabilities, including HIV positive  to provide advice  and ensure that employers shall make all reasonable adjustments by taking all appropriate measures to ensure, in particular, that disabled persons have access to and remain in employment</a:t>
            </a:r>
            <a:endParaRPr b="0" lang="el-GR" sz="2200" spc="-1" strike="noStrike">
              <a:latin typeface="Arial"/>
            </a:endParaRPr>
          </a:p>
          <a:p>
            <a:pPr algn="just">
              <a:lnSpc>
                <a:spcPct val="100000"/>
              </a:lnSpc>
            </a:pPr>
            <a:endParaRPr b="0" lang="el-GR" sz="2200" spc="-1" strike="noStrike">
              <a:latin typeface="Arial"/>
            </a:endParaRPr>
          </a:p>
          <a:p>
            <a:pPr algn="just">
              <a:lnSpc>
                <a:spcPct val="100000"/>
              </a:lnSpc>
            </a:pPr>
            <a:endParaRPr b="0" lang="el-GR" sz="22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360000" y="225720"/>
            <a:ext cx="9358920" cy="71820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Cooperation with the Ombudsman</a:t>
            </a:r>
            <a:endParaRPr b="0" lang="el-GR" sz="2539" spc="-1" strike="noStrike">
              <a:latin typeface="Arial"/>
            </a:endParaRPr>
          </a:p>
        </p:txBody>
      </p:sp>
      <p:sp>
        <p:nvSpPr>
          <p:cNvPr id="93" name="CustomShape 2"/>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gn="just">
              <a:lnSpc>
                <a:spcPct val="100000"/>
              </a:lnSpc>
              <a:spcAft>
                <a:spcPts val="1057"/>
              </a:spcAft>
            </a:pPr>
            <a:r>
              <a:rPr b="0" lang="el-GR" sz="3200" spc="-1" strike="noStrike">
                <a:solidFill>
                  <a:srgbClr val="000000"/>
                </a:solidFill>
                <a:latin typeface="Arial"/>
                <a:ea typeface="Microsoft YaHei"/>
              </a:rPr>
              <a:t>Pursuant to the provisions of Article 20 of Law 4443/2016 labor inspectorates i</a:t>
            </a:r>
            <a:r>
              <a:rPr b="1" lang="el-GR" sz="3200" spc="-1" strike="noStrike" u="sng">
                <a:solidFill>
                  <a:srgbClr val="000000"/>
                </a:solidFill>
                <a:uFillTx/>
                <a:latin typeface="Arial"/>
                <a:ea typeface="Microsoft YaHei"/>
              </a:rPr>
              <a:t>nform and cooperate with the Ombudsman</a:t>
            </a:r>
            <a:endParaRPr b="0" lang="el-GR" sz="3200" spc="-1" strike="noStrike">
              <a:latin typeface="Arial"/>
            </a:endParaRPr>
          </a:p>
          <a:p>
            <a:pPr algn="just">
              <a:lnSpc>
                <a:spcPct val="100000"/>
              </a:lnSpc>
              <a:spcAft>
                <a:spcPts val="1057"/>
              </a:spcAft>
            </a:pPr>
            <a:r>
              <a:rPr b="0" lang="el-GR" sz="3200" spc="-1" strike="noStrike">
                <a:solidFill>
                  <a:srgbClr val="000000"/>
                </a:solidFill>
                <a:latin typeface="Arial"/>
                <a:ea typeface="Microsoft YaHei"/>
              </a:rPr>
              <a:t>Public Services responsible for the inspection, control or sanctioning of private businesses, such as local Labor Inspectorates , if they receive complaints about the application of this law, carry out their legal investigation and inform the Ombudsman without delay</a:t>
            </a:r>
            <a:endParaRPr b="0" lang="el-GR" sz="3200" spc="-1" strike="noStrike">
              <a:latin typeface="Arial"/>
            </a:endParaRPr>
          </a:p>
          <a:p>
            <a:pPr algn="just">
              <a:lnSpc>
                <a:spcPct val="100000"/>
              </a:lnSpc>
              <a:spcAft>
                <a:spcPts val="1057"/>
              </a:spcAft>
            </a:pPr>
            <a:r>
              <a:rPr b="0" lang="el-GR" sz="3200" spc="-1" strike="noStrike">
                <a:solidFill>
                  <a:srgbClr val="000000"/>
                </a:solidFill>
                <a:latin typeface="Arial"/>
                <a:ea typeface="Microsoft YaHei"/>
              </a:rPr>
              <a:t>Labor inspectorates  deal with relevant complaints and upon the order of the Ombudsman </a:t>
            </a:r>
            <a:endParaRPr b="0" lang="el-GR" sz="32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504000" y="74160"/>
            <a:ext cx="9070560" cy="1249200"/>
          </a:xfrm>
          <a:prstGeom prst="rect">
            <a:avLst/>
          </a:prstGeom>
          <a:noFill/>
          <a:ln>
            <a:noFill/>
          </a:ln>
        </p:spPr>
        <p:style>
          <a:lnRef idx="0"/>
          <a:fillRef idx="0"/>
          <a:effectRef idx="0"/>
          <a:fontRef idx="minor"/>
        </p:style>
        <p:txBody>
          <a:bodyPr lIns="0" rIns="0" tIns="0" bIns="0" anchor="ctr"/>
          <a:p>
            <a:pPr algn="ctr">
              <a:lnSpc>
                <a:spcPct val="100000"/>
              </a:lnSpc>
            </a:pPr>
            <a:r>
              <a:rPr b="1" lang="el-GR" sz="2539" spc="-1" strike="noStrike">
                <a:solidFill>
                  <a:srgbClr val="ffffff"/>
                </a:solidFill>
                <a:latin typeface="Source Sans Pro Black"/>
                <a:ea typeface="DejaVu Sans"/>
              </a:rPr>
              <a:t>N.4144 / 2013 Article 23 Resolving Labor Disputes</a:t>
            </a:r>
            <a:endParaRPr b="0" lang="el-GR" sz="2539" spc="-1" strike="noStrike">
              <a:latin typeface="Arial"/>
            </a:endParaRPr>
          </a:p>
        </p:txBody>
      </p:sp>
      <p:sp>
        <p:nvSpPr>
          <p:cNvPr id="95" name="CustomShape 2"/>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gn="just">
              <a:lnSpc>
                <a:spcPct val="100000"/>
              </a:lnSpc>
              <a:spcAft>
                <a:spcPts val="1057"/>
              </a:spcAft>
            </a:pPr>
            <a:r>
              <a:rPr b="0" lang="el-GR" sz="3200" spc="-1" strike="noStrike">
                <a:solidFill>
                  <a:srgbClr val="000000"/>
                </a:solidFill>
                <a:latin typeface="Arial"/>
                <a:ea typeface="Microsoft YaHei"/>
              </a:rPr>
              <a:t>Labor Disputes are all kinds of disagreements between employees and employers arising from the employment relationship with regard to the implementation and enforcement of labor law provisions </a:t>
            </a:r>
            <a:endParaRPr b="0" lang="el-GR" sz="3200" spc="-1" strike="noStrike">
              <a:latin typeface="Arial"/>
            </a:endParaRPr>
          </a:p>
          <a:p>
            <a:pPr algn="just">
              <a:lnSpc>
                <a:spcPct val="100000"/>
              </a:lnSpc>
              <a:spcAft>
                <a:spcPts val="1057"/>
              </a:spcAft>
            </a:pPr>
            <a:r>
              <a:rPr b="0" lang="el-GR" sz="3200" spc="-1" strike="noStrike">
                <a:solidFill>
                  <a:srgbClr val="000000"/>
                </a:solidFill>
                <a:latin typeface="Arial"/>
                <a:ea typeface="Microsoft YaHei"/>
              </a:rPr>
              <a:t>For the purpose of resolving labor disputes, the employee (s) , the employer and the relevant trade union organizations have the right to request the intervention of the Labor Inspector</a:t>
            </a:r>
            <a:endParaRPr b="0" lang="el-GR" sz="3200" spc="-1" strike="noStrike">
              <a:latin typeface="Arial"/>
            </a:endParaRPr>
          </a:p>
          <a:p>
            <a:pPr algn="just">
              <a:lnSpc>
                <a:spcPct val="100000"/>
              </a:lnSpc>
              <a:spcAft>
                <a:spcPts val="1057"/>
              </a:spcAft>
            </a:pPr>
            <a:r>
              <a:rPr b="0" lang="el-GR" sz="3200" spc="-1" strike="noStrike">
                <a:solidFill>
                  <a:srgbClr val="000000"/>
                </a:solidFill>
                <a:latin typeface="Arial"/>
                <a:ea typeface="Microsoft YaHei"/>
              </a:rPr>
              <a:t>The procedure for resolving the labor dispute begins with the submission of a relevant application by the person concerned. The content of the complaint constitutes the basis for the discussion of the dispute.</a:t>
            </a:r>
            <a:endParaRPr b="0" lang="el-GR" sz="3200" spc="-1" strike="noStrike">
              <a:latin typeface="Arial"/>
            </a:endParaRPr>
          </a:p>
          <a:p>
            <a:pPr>
              <a:lnSpc>
                <a:spcPct val="100000"/>
              </a:lnSpc>
            </a:pPr>
            <a:endParaRPr b="0" lang="el-GR" sz="3200" spc="-1" strike="noStrike">
              <a:latin typeface="Arial"/>
            </a:endParaRPr>
          </a:p>
          <a:p>
            <a:pPr>
              <a:lnSpc>
                <a:spcPct val="100000"/>
              </a:lnSpc>
            </a:pPr>
            <a:endParaRPr b="0" lang="el-GR" sz="32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nSpc>
                <a:spcPct val="100000"/>
              </a:lnSpc>
            </a:pPr>
            <a:r>
              <a:rPr b="0" lang="el-GR" sz="3200" spc="-1" strike="noStrike">
                <a:solidFill>
                  <a:srgbClr val="000000"/>
                </a:solidFill>
                <a:latin typeface="Arial"/>
                <a:ea typeface="Microsoft YaHei"/>
              </a:rPr>
              <a:t>The labour dispute commission (tripartite commitee) consists of a chair (an employee of the local labour inspectorate) and an equal number of representatives of employees and employers. </a:t>
            </a:r>
            <a:endParaRPr b="0" lang="el-GR" sz="3200" spc="-1" strike="noStrike">
              <a:latin typeface="Arial"/>
            </a:endParaRPr>
          </a:p>
          <a:p>
            <a:pPr>
              <a:lnSpc>
                <a:spcPct val="100000"/>
              </a:lnSpc>
            </a:pPr>
            <a:r>
              <a:rPr b="0" lang="el-GR" sz="3200" spc="-1" strike="noStrike">
                <a:solidFill>
                  <a:srgbClr val="000000"/>
                </a:solidFill>
                <a:latin typeface="Arial"/>
                <a:ea typeface="Microsoft YaHei"/>
              </a:rPr>
              <a:t>When discussing a labor dispute, the parties are required to appear in person, either with a legal representative or with another authorized person. At the end of the discussion, a report shall be drawn up signed by the parties present and the Labor Inspector, who shall be required to make an opinion on the dispute.</a:t>
            </a:r>
            <a:endParaRPr b="0" lang="el-GR" sz="32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504000" y="1326600"/>
            <a:ext cx="9070560" cy="3287160"/>
          </a:xfrm>
          <a:prstGeom prst="rect">
            <a:avLst/>
          </a:prstGeom>
          <a:noFill/>
          <a:ln>
            <a:noFill/>
          </a:ln>
        </p:spPr>
        <p:style>
          <a:lnRef idx="0"/>
          <a:fillRef idx="0"/>
          <a:effectRef idx="0"/>
          <a:fontRef idx="minor"/>
        </p:style>
        <p:txBody>
          <a:bodyPr lIns="0" rIns="0" tIns="0" bIns="0">
            <a:normAutofit/>
          </a:bodyPr>
          <a:p>
            <a:pPr>
              <a:lnSpc>
                <a:spcPct val="100000"/>
              </a:lnSpc>
            </a:pPr>
            <a:r>
              <a:rPr b="0" lang="el-GR" sz="3200" spc="-1" strike="noStrike">
                <a:solidFill>
                  <a:srgbClr val="000000"/>
                </a:solidFill>
                <a:latin typeface="Arial"/>
                <a:ea typeface="Microsoft YaHei"/>
              </a:rPr>
              <a:t>According to Article 20 of Law 4443/2016 The Ombudsman has the right to investigate and form the final conclusion</a:t>
            </a:r>
            <a:endParaRPr b="0" lang="el-GR" sz="3200" spc="-1" strike="noStrike">
              <a:latin typeface="Arial"/>
            </a:endParaRPr>
          </a:p>
          <a:p>
            <a:pPr>
              <a:lnSpc>
                <a:spcPct val="100000"/>
              </a:lnSpc>
            </a:pPr>
            <a:r>
              <a:rPr b="0" lang="el-GR" sz="3200" spc="-1" strike="noStrike">
                <a:solidFill>
                  <a:srgbClr val="000000"/>
                </a:solidFill>
                <a:latin typeface="Arial"/>
                <a:ea typeface="Microsoft YaHei"/>
              </a:rPr>
              <a:t>A deviation from the Ombudsman report is only permitted by a full and detailed explanation. </a:t>
            </a:r>
            <a:endParaRPr b="0" lang="el-GR" sz="32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272</TotalTime>
  <Application>LibreOffice/6.0.6.2$Windows_x86 LibreOffice_project/0c292870b25a325b5ed35f6b45599d2ea4458e77</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2017-10-20T23:41:18Z</dcterms:created>
  <dc:creator/>
  <dc:description/>
  <dc:language>el-GR</dc:language>
  <cp:lastModifiedBy/>
  <dcterms:modified xsi:type="dcterms:W3CDTF">2018-10-25T23:33:37Z</dcterms:modified>
  <cp:revision>17</cp:revision>
  <dc:subject/>
  <dc:title/>
</cp:coreProperties>
</file>