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58" r:id="rId5"/>
    <p:sldId id="275" r:id="rId6"/>
    <p:sldId id="263" r:id="rId7"/>
    <p:sldId id="273" r:id="rId8"/>
    <p:sldId id="266" r:id="rId9"/>
    <p:sldId id="270" r:id="rId1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a Babacova" initials="BB" lastIdx="5" clrIdx="0">
    <p:extLst>
      <p:ext uri="{19B8F6BF-5375-455C-9EA6-DF929625EA0E}">
        <p15:presenceInfo xmlns:p15="http://schemas.microsoft.com/office/powerpoint/2012/main" userId="a136f2e2517bda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F"/>
    <a:srgbClr val="FEECEC"/>
    <a:srgbClr val="CCECFF"/>
    <a:srgbClr val="CCFFFF"/>
    <a:srgbClr val="99FF66"/>
    <a:srgbClr val="00CC99"/>
    <a:srgbClr val="FFFFCC"/>
    <a:srgbClr val="FFE1E9"/>
    <a:srgbClr val="FFCCFF"/>
    <a:srgbClr val="A1E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471F5-AFF7-4053-8755-B8791F7FB3ED}" type="datetimeFigureOut">
              <a:rPr lang="fr-BE" smtClean="0"/>
              <a:t>17/10/2018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0D1A-D9D8-4739-8410-1D5F1FF2ED9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557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8FAE-2DC1-4D64-877B-7538DC9DCB4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4C42B-C307-4C75-94B9-6496E46B13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3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4C42B-C307-4C75-94B9-6496E46B139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149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641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3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182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767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913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10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910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623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543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24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1002-C154-4946-A77C-E2B89C6D1EA0}" type="datetimeFigureOut">
              <a:rPr lang="sk-SK" smtClean="0"/>
              <a:t>17. 10. 2018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C88C-43B8-4701-8B15-C6BA266842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93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ok 1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70" y="906260"/>
            <a:ext cx="2206531" cy="218321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6095999" cy="6858001"/>
          </a:xfrm>
          <a:prstGeom prst="rect">
            <a:avLst/>
          </a:prstGeom>
        </p:spPr>
      </p:pic>
      <p:sp>
        <p:nvSpPr>
          <p:cNvPr id="19" name="Obdĺžnik 18"/>
          <p:cNvSpPr/>
          <p:nvPr/>
        </p:nvSpPr>
        <p:spPr>
          <a:xfrm>
            <a:off x="6096004" y="3795713"/>
            <a:ext cx="60959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Cooperating with labour inspectorates on national level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6305551" y="200026"/>
            <a:ext cx="5667375" cy="64484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0996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467224" y="276553"/>
            <a:ext cx="324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US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340807"/>
            <a:ext cx="2371725" cy="14097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9" y="1285711"/>
            <a:ext cx="3324225" cy="14668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71523" y="2713464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employees</a:t>
            </a:r>
          </a:p>
        </p:txBody>
      </p:sp>
      <p:sp>
        <p:nvSpPr>
          <p:cNvPr id="7" name="Obdĺžnik 6"/>
          <p:cNvSpPr/>
          <p:nvPr/>
        </p:nvSpPr>
        <p:spPr>
          <a:xfrm>
            <a:off x="328612" y="1117788"/>
            <a:ext cx="11525250" cy="216833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748211" y="271346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regional offices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38" y="1242372"/>
            <a:ext cx="2714625" cy="1504950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9258299" y="271346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mandates</a:t>
            </a:r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6" y="3865083"/>
            <a:ext cx="3357563" cy="2158433"/>
          </a:xfrm>
          <a:prstGeom prst="rect">
            <a:avLst/>
          </a:prstGeom>
        </p:spPr>
      </p:pic>
      <p:sp>
        <p:nvSpPr>
          <p:cNvPr id="29" name="BlokTextu 28"/>
          <p:cNvSpPr txBox="1"/>
          <p:nvPr/>
        </p:nvSpPr>
        <p:spPr>
          <a:xfrm>
            <a:off x="405406" y="6115940"/>
            <a:ext cx="3203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</a:t>
            </a:r>
            <a:r>
              <a:rPr lang="sk-S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epartmental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Team</a:t>
            </a:r>
          </a:p>
        </p:txBody>
      </p:sp>
      <p:cxnSp>
        <p:nvCxnSpPr>
          <p:cNvPr id="33" name="Rovná spojovacia šípka 32"/>
          <p:cNvCxnSpPr/>
          <p:nvPr/>
        </p:nvCxnSpPr>
        <p:spPr>
          <a:xfrm flipV="1">
            <a:off x="2914649" y="3718245"/>
            <a:ext cx="90487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/>
          <p:nvPr/>
        </p:nvCxnSpPr>
        <p:spPr>
          <a:xfrm flipV="1">
            <a:off x="2126454" y="3718245"/>
            <a:ext cx="0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/>
          <p:nvPr/>
        </p:nvCxnSpPr>
        <p:spPr>
          <a:xfrm flipH="1" flipV="1">
            <a:off x="1015603" y="3718246"/>
            <a:ext cx="150018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lokTextu 37"/>
          <p:cNvSpPr txBox="1"/>
          <p:nvPr/>
        </p:nvSpPr>
        <p:spPr>
          <a:xfrm>
            <a:off x="2649435" y="3464974"/>
            <a:ext cx="1036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Miroslava</a:t>
            </a:r>
          </a:p>
        </p:txBody>
      </p:sp>
      <p:sp>
        <p:nvSpPr>
          <p:cNvPr id="39" name="BlokTextu 38"/>
          <p:cNvSpPr txBox="1"/>
          <p:nvPr/>
        </p:nvSpPr>
        <p:spPr>
          <a:xfrm>
            <a:off x="1619249" y="3464881"/>
            <a:ext cx="98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Tomáš</a:t>
            </a:r>
          </a:p>
        </p:txBody>
      </p:sp>
      <p:sp>
        <p:nvSpPr>
          <p:cNvPr id="40" name="BlokTextu 39"/>
          <p:cNvSpPr txBox="1"/>
          <p:nvPr/>
        </p:nvSpPr>
        <p:spPr>
          <a:xfrm>
            <a:off x="533400" y="3464882"/>
            <a:ext cx="1085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Marián</a:t>
            </a:r>
          </a:p>
        </p:txBody>
      </p:sp>
      <p:sp>
        <p:nvSpPr>
          <p:cNvPr id="41" name="Obdĺžnik 40"/>
          <p:cNvSpPr/>
          <p:nvPr/>
        </p:nvSpPr>
        <p:spPr>
          <a:xfrm>
            <a:off x="4362450" y="3352800"/>
            <a:ext cx="7491412" cy="325755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Šípka doprava 44"/>
          <p:cNvSpPr/>
          <p:nvPr/>
        </p:nvSpPr>
        <p:spPr>
          <a:xfrm>
            <a:off x="3344999" y="4924182"/>
            <a:ext cx="1690597" cy="158406"/>
          </a:xfrm>
          <a:prstGeom prst="rightArrow">
            <a:avLst>
              <a:gd name="adj1" fmla="val 50000"/>
              <a:gd name="adj2" fmla="val 171053"/>
            </a:avLst>
          </a:prstGeom>
          <a:solidFill>
            <a:srgbClr val="4298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BlokTextu 45"/>
          <p:cNvSpPr txBox="1"/>
          <p:nvPr/>
        </p:nvSpPr>
        <p:spPr>
          <a:xfrm>
            <a:off x="4247407" y="4237702"/>
            <a:ext cx="2265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</a:t>
            </a:r>
          </a:p>
        </p:txBody>
      </p:sp>
      <p:sp>
        <p:nvSpPr>
          <p:cNvPr id="47" name="BlokTextu 46"/>
          <p:cNvSpPr txBox="1"/>
          <p:nvPr/>
        </p:nvSpPr>
        <p:spPr>
          <a:xfrm>
            <a:off x="9328658" y="5386490"/>
            <a:ext cx="91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</a:p>
        </p:txBody>
      </p:sp>
      <p:sp>
        <p:nvSpPr>
          <p:cNvPr id="48" name="BlokTextu 47"/>
          <p:cNvSpPr txBox="1"/>
          <p:nvPr/>
        </p:nvSpPr>
        <p:spPr>
          <a:xfrm>
            <a:off x="7785497" y="4698180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Focal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Point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Business and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</a:t>
            </a:r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k-S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BlokTextu 48"/>
          <p:cNvSpPr txBox="1"/>
          <p:nvPr/>
        </p:nvSpPr>
        <p:spPr>
          <a:xfrm>
            <a:off x="6575822" y="5951313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and Research Department</a:t>
            </a:r>
          </a:p>
        </p:txBody>
      </p:sp>
      <p:cxnSp>
        <p:nvCxnSpPr>
          <p:cNvPr id="52" name="Zalomená spojnica 51"/>
          <p:cNvCxnSpPr/>
          <p:nvPr/>
        </p:nvCxnSpPr>
        <p:spPr>
          <a:xfrm>
            <a:off x="6056467" y="4433589"/>
            <a:ext cx="2549371" cy="2349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Zalomená spojnica 57"/>
          <p:cNvCxnSpPr>
            <a:cxnSpLocks/>
            <a:endCxn id="47" idx="3"/>
          </p:cNvCxnSpPr>
          <p:nvPr/>
        </p:nvCxnSpPr>
        <p:spPr>
          <a:xfrm>
            <a:off x="8201543" y="5365365"/>
            <a:ext cx="2039135" cy="190402"/>
          </a:xfrm>
          <a:prstGeom prst="bentConnector3">
            <a:avLst>
              <a:gd name="adj1" fmla="val 1112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lomená spojnica 65"/>
          <p:cNvCxnSpPr/>
          <p:nvPr/>
        </p:nvCxnSpPr>
        <p:spPr>
          <a:xfrm rot="16200000" flipH="1">
            <a:off x="5522168" y="5080017"/>
            <a:ext cx="1434410" cy="8747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rázok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13" y="3323309"/>
            <a:ext cx="1101118" cy="1101118"/>
          </a:xfrm>
          <a:prstGeom prst="rect">
            <a:avLst/>
          </a:prstGeom>
        </p:spPr>
      </p:pic>
      <p:pic>
        <p:nvPicPr>
          <p:cNvPr id="111" name="Obrázok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94" y="4867639"/>
            <a:ext cx="1754920" cy="1316189"/>
          </a:xfrm>
          <a:prstGeom prst="rect">
            <a:avLst/>
          </a:prstGeom>
        </p:spPr>
      </p:pic>
      <p:pic>
        <p:nvPicPr>
          <p:cNvPr id="120" name="Obrázok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19" y="5724265"/>
            <a:ext cx="2187469" cy="804312"/>
          </a:xfrm>
          <a:prstGeom prst="rect">
            <a:avLst/>
          </a:prstGeom>
        </p:spPr>
      </p:pic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xmlns="" id="{79DD429A-05D4-48E6-898D-3A85537C2A2D}"/>
              </a:ext>
            </a:extLst>
          </p:cNvPr>
          <p:cNvCxnSpPr>
            <a:cxnSpLocks/>
            <a:stCxn id="46" idx="2"/>
          </p:cNvCxnSpPr>
          <p:nvPr/>
        </p:nvCxnSpPr>
        <p:spPr>
          <a:xfrm rot="5400000">
            <a:off x="4361181" y="4744450"/>
            <a:ext cx="1187152" cy="8507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14A8F831-2BFF-4515-A797-0DFB0E8B4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82" y="5356925"/>
            <a:ext cx="949102" cy="119360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03047C77-B087-45C1-8740-8B33E83FF9EA}"/>
              </a:ext>
            </a:extLst>
          </p:cNvPr>
          <p:cNvSpPr txBox="1"/>
          <p:nvPr/>
        </p:nvSpPr>
        <p:spPr>
          <a:xfrm>
            <a:off x="5493846" y="6137279"/>
            <a:ext cx="773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</a:rPr>
              <a:t>Boss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41E6F81-49CE-42E2-928B-3E5D512806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25" y="3687143"/>
            <a:ext cx="1101118" cy="1101118"/>
          </a:xfrm>
          <a:prstGeom prst="rect">
            <a:avLst/>
          </a:prstGeom>
        </p:spPr>
      </p:pic>
      <p:sp>
        <p:nvSpPr>
          <p:cNvPr id="42" name="BlokTextu 41"/>
          <p:cNvSpPr txBox="1"/>
          <p:nvPr/>
        </p:nvSpPr>
        <p:spPr>
          <a:xfrm>
            <a:off x="6169820" y="3416244"/>
            <a:ext cx="38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</a:t>
            </a:r>
            <a:r>
              <a:rPr lang="sk-SK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46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313300" y="226462"/>
            <a:ext cx="1106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Equality Body v. Labour Inspectorates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9" y="2919989"/>
            <a:ext cx="4374991" cy="424281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58" y="2919989"/>
            <a:ext cx="4374991" cy="42428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27" y="2919989"/>
            <a:ext cx="4374991" cy="4217463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23745" y="1927168"/>
            <a:ext cx="3574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</a:p>
          <a:p>
            <a:pPr algn="ctr"/>
            <a:r>
              <a:rPr lang="sk-SK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EQUALITY</a:t>
            </a:r>
          </a:p>
        </p:txBody>
      </p:sp>
      <p:sp>
        <p:nvSpPr>
          <p:cNvPr id="8" name="Obdĺžnik 7"/>
          <p:cNvSpPr/>
          <p:nvPr/>
        </p:nvSpPr>
        <p:spPr>
          <a:xfrm>
            <a:off x="4298252" y="1927167"/>
            <a:ext cx="37206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ONE TEACH ONE</a:t>
            </a:r>
            <a:endParaRPr lang="sk-SK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8219240" y="1935413"/>
            <a:ext cx="32688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</a:t>
            </a:r>
          </a:p>
          <a:p>
            <a:pPr algn="ctr"/>
            <a:r>
              <a:rPr lang="sk-SK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15730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lak 32"/>
          <p:cNvSpPr/>
          <p:nvPr/>
        </p:nvSpPr>
        <p:spPr>
          <a:xfrm rot="444291">
            <a:off x="3390279" y="429991"/>
            <a:ext cx="5669743" cy="383431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5301215-7B94-4DFF-A2BF-B5CEB359A434}"/>
              </a:ext>
            </a:extLst>
          </p:cNvPr>
          <p:cNvSpPr txBox="1"/>
          <p:nvPr/>
        </p:nvSpPr>
        <p:spPr>
          <a:xfrm>
            <a:off x="3411970" y="1487237"/>
            <a:ext cx="5626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sk-SK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we</a:t>
            </a:r>
            <a:r>
              <a:rPr lang="sk-SK" sz="4800" dirty="0">
                <a:latin typeface="Verdana" panose="020B0604030504040204" pitchFamily="34" charset="0"/>
                <a:ea typeface="Verdana" panose="020B0604030504040204" pitchFamily="34" charset="0"/>
              </a:rPr>
              <a:t> do </a:t>
            </a:r>
            <a:r>
              <a:rPr lang="sk-SK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sk-SK" sz="4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4800" dirty="0" err="1">
                <a:latin typeface="Verdana" panose="020B0604030504040204" pitchFamily="34" charset="0"/>
                <a:ea typeface="Verdana" panose="020B0604030504040204" pitchFamily="34" charset="0"/>
              </a:rPr>
              <a:t>inspectorates</a:t>
            </a:r>
            <a:r>
              <a:rPr lang="sk-SK" sz="48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xmlns="" id="{3FEA7DE3-727C-4A58-B65B-3E7DC934BD00}"/>
              </a:ext>
            </a:extLst>
          </p:cNvPr>
          <p:cNvCxnSpPr>
            <a:cxnSpLocks/>
          </p:cNvCxnSpPr>
          <p:nvPr/>
        </p:nvCxnSpPr>
        <p:spPr>
          <a:xfrm rot="5400000">
            <a:off x="1411723" y="2652068"/>
            <a:ext cx="2006780" cy="19937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89468A73-AB00-48D4-ADAB-93C14F3732C0}"/>
              </a:ext>
            </a:extLst>
          </p:cNvPr>
          <p:cNvSpPr txBox="1"/>
          <p:nvPr/>
        </p:nvSpPr>
        <p:spPr>
          <a:xfrm>
            <a:off x="290879" y="4652317"/>
            <a:ext cx="5934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On a regular basis, we provide training on right to equal principle and discrimination to the individual labour inspectorates as well as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to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the mother institution – National Labour Inspectorate.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xmlns="" id="{8D9AB95C-8B25-439C-9036-0F2102BA6D94}"/>
              </a:ext>
            </a:extLst>
          </p:cNvPr>
          <p:cNvSpPr txBox="1"/>
          <p:nvPr/>
        </p:nvSpPr>
        <p:spPr>
          <a:xfrm>
            <a:off x="7128587" y="4836983"/>
            <a:ext cx="4935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We promote responsible business activities together with the mandate and the competences of the labour inspect</a:t>
            </a:r>
            <a:r>
              <a:rPr lang="sk-SK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orates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while helping businesses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to act in accordance with law.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644FBAE8-BD25-4F38-AC81-A5A2FD616894}"/>
              </a:ext>
            </a:extLst>
          </p:cNvPr>
          <p:cNvSpPr txBox="1"/>
          <p:nvPr/>
        </p:nvSpPr>
        <p:spPr>
          <a:xfrm>
            <a:off x="9283461" y="1487237"/>
            <a:ext cx="26223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We report alleged misconduct at workplace, if such misconduct fulfils the requirement for initiation of labour inspection.</a:t>
            </a:r>
          </a:p>
        </p:txBody>
      </p:sp>
      <p:cxnSp>
        <p:nvCxnSpPr>
          <p:cNvPr id="47" name="Spojnice: pravoúhlá 46">
            <a:extLst>
              <a:ext uri="{FF2B5EF4-FFF2-40B4-BE49-F238E27FC236}">
                <a16:creationId xmlns:a16="http://schemas.microsoft.com/office/drawing/2014/main" xmlns="" id="{9A12D0EE-D484-4DA9-AF9A-8603F0C091A5}"/>
              </a:ext>
            </a:extLst>
          </p:cNvPr>
          <p:cNvCxnSpPr/>
          <p:nvPr/>
        </p:nvCxnSpPr>
        <p:spPr>
          <a:xfrm rot="16200000" flipH="1">
            <a:off x="7467869" y="4155501"/>
            <a:ext cx="842327" cy="43853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pojnice: pravoúhlá 49">
            <a:extLst>
              <a:ext uri="{FF2B5EF4-FFF2-40B4-BE49-F238E27FC236}">
                <a16:creationId xmlns:a16="http://schemas.microsoft.com/office/drawing/2014/main" xmlns="" id="{CC756788-9A12-4D28-9C97-BE16C62B4B33}"/>
              </a:ext>
            </a:extLst>
          </p:cNvPr>
          <p:cNvCxnSpPr/>
          <p:nvPr/>
        </p:nvCxnSpPr>
        <p:spPr>
          <a:xfrm>
            <a:off x="8005665" y="615820"/>
            <a:ext cx="2477278" cy="755780"/>
          </a:xfrm>
          <a:prstGeom prst="bentConnector3">
            <a:avLst>
              <a:gd name="adj1" fmla="val 10047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xmlns="" id="{3E86F35B-F18E-40FC-8DAF-3EBA4BEFA365}"/>
              </a:ext>
            </a:extLst>
          </p:cNvPr>
          <p:cNvSpPr txBox="1"/>
          <p:nvPr/>
        </p:nvSpPr>
        <p:spPr>
          <a:xfrm>
            <a:off x="286141" y="294433"/>
            <a:ext cx="3421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We attend and often speak at the events of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labour inspectorates (e.g. workshops, conferences and seminars).</a:t>
            </a:r>
          </a:p>
        </p:txBody>
      </p:sp>
      <p:cxnSp>
        <p:nvCxnSpPr>
          <p:cNvPr id="55" name="Spojnice: pravoúhlá 54">
            <a:extLst>
              <a:ext uri="{FF2B5EF4-FFF2-40B4-BE49-F238E27FC236}">
                <a16:creationId xmlns:a16="http://schemas.microsoft.com/office/drawing/2014/main" xmlns="" id="{88EE1C77-8356-4DDF-9395-8B94CC2FAE62}"/>
              </a:ext>
            </a:extLst>
          </p:cNvPr>
          <p:cNvCxnSpPr>
            <a:stCxn id="4" idx="1"/>
          </p:cNvCxnSpPr>
          <p:nvPr/>
        </p:nvCxnSpPr>
        <p:spPr>
          <a:xfrm rot="10800000">
            <a:off x="1996754" y="1894115"/>
            <a:ext cx="1415216" cy="377953"/>
          </a:xfrm>
          <a:prstGeom prst="bentConnector3">
            <a:avLst>
              <a:gd name="adj1" fmla="val 10010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89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lak 32"/>
          <p:cNvSpPr/>
          <p:nvPr/>
        </p:nvSpPr>
        <p:spPr>
          <a:xfrm rot="444291">
            <a:off x="3390279" y="429991"/>
            <a:ext cx="5669743" cy="383431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F5301215-7B94-4DFF-A2BF-B5CEB359A434}"/>
              </a:ext>
            </a:extLst>
          </p:cNvPr>
          <p:cNvSpPr txBox="1"/>
          <p:nvPr/>
        </p:nvSpPr>
        <p:spPr>
          <a:xfrm>
            <a:off x="3411969" y="1186934"/>
            <a:ext cx="5626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What inspectorates do for us?</a:t>
            </a:r>
          </a:p>
        </p:txBody>
      </p: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xmlns="" id="{3FEA7DE3-727C-4A58-B65B-3E7DC934BD00}"/>
              </a:ext>
            </a:extLst>
          </p:cNvPr>
          <p:cNvCxnSpPr>
            <a:cxnSpLocks/>
          </p:cNvCxnSpPr>
          <p:nvPr/>
        </p:nvCxnSpPr>
        <p:spPr>
          <a:xfrm rot="5400000">
            <a:off x="1411723" y="2652068"/>
            <a:ext cx="2006780" cy="19937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89468A73-AB00-48D4-ADAB-93C14F3732C0}"/>
              </a:ext>
            </a:extLst>
          </p:cNvPr>
          <p:cNvSpPr txBox="1"/>
          <p:nvPr/>
        </p:nvSpPr>
        <p:spPr>
          <a:xfrm>
            <a:off x="290879" y="4652317"/>
            <a:ext cx="5934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Labour inspectorate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provide us with statistical data when we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conducting research on topic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related to discrimination and harassment at work place.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xmlns="" id="{8D9AB95C-8B25-439C-9036-0F2102BA6D94}"/>
              </a:ext>
            </a:extLst>
          </p:cNvPr>
          <p:cNvSpPr txBox="1"/>
          <p:nvPr/>
        </p:nvSpPr>
        <p:spPr>
          <a:xfrm>
            <a:off x="6522099" y="4836983"/>
            <a:ext cx="5379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When discrimination is suspected during the labour inspection or the labour inspectorate is contacted by a victim, the case is referred to the Centre.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644FBAE8-BD25-4F38-AC81-A5A2FD616894}"/>
              </a:ext>
            </a:extLst>
          </p:cNvPr>
          <p:cNvSpPr txBox="1"/>
          <p:nvPr/>
        </p:nvSpPr>
        <p:spPr>
          <a:xfrm>
            <a:off x="9105846" y="1487237"/>
            <a:ext cx="2939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In respect to individual cases of discrimination, the labour inspectorate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s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provides us with information that can not be accessed by the Centre.</a:t>
            </a:r>
          </a:p>
        </p:txBody>
      </p:sp>
      <p:cxnSp>
        <p:nvCxnSpPr>
          <p:cNvPr id="47" name="Spojnice: pravoúhlá 46">
            <a:extLst>
              <a:ext uri="{FF2B5EF4-FFF2-40B4-BE49-F238E27FC236}">
                <a16:creationId xmlns:a16="http://schemas.microsoft.com/office/drawing/2014/main" xmlns="" id="{9A12D0EE-D484-4DA9-AF9A-8603F0C091A5}"/>
              </a:ext>
            </a:extLst>
          </p:cNvPr>
          <p:cNvCxnSpPr/>
          <p:nvPr/>
        </p:nvCxnSpPr>
        <p:spPr>
          <a:xfrm rot="16200000" flipH="1">
            <a:off x="7467869" y="4155501"/>
            <a:ext cx="842327" cy="43853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pojnice: pravoúhlá 49">
            <a:extLst>
              <a:ext uri="{FF2B5EF4-FFF2-40B4-BE49-F238E27FC236}">
                <a16:creationId xmlns:a16="http://schemas.microsoft.com/office/drawing/2014/main" xmlns="" id="{CC756788-9A12-4D28-9C97-BE16C62B4B33}"/>
              </a:ext>
            </a:extLst>
          </p:cNvPr>
          <p:cNvCxnSpPr/>
          <p:nvPr/>
        </p:nvCxnSpPr>
        <p:spPr>
          <a:xfrm>
            <a:off x="8005665" y="615820"/>
            <a:ext cx="2477278" cy="755780"/>
          </a:xfrm>
          <a:prstGeom prst="bentConnector3">
            <a:avLst>
              <a:gd name="adj1" fmla="val 100471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xmlns="" id="{3E86F35B-F18E-40FC-8DAF-3EBA4BEFA365}"/>
              </a:ext>
            </a:extLst>
          </p:cNvPr>
          <p:cNvSpPr txBox="1"/>
          <p:nvPr/>
        </p:nvSpPr>
        <p:spPr>
          <a:xfrm>
            <a:off x="286141" y="294433"/>
            <a:ext cx="3421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Labour inspectorate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attend and often speak at our events (e.g. conferences, workshops or seminars.)</a:t>
            </a:r>
          </a:p>
        </p:txBody>
      </p:sp>
      <p:cxnSp>
        <p:nvCxnSpPr>
          <p:cNvPr id="55" name="Spojnice: pravoúhlá 54">
            <a:extLst>
              <a:ext uri="{FF2B5EF4-FFF2-40B4-BE49-F238E27FC236}">
                <a16:creationId xmlns:a16="http://schemas.microsoft.com/office/drawing/2014/main" xmlns="" id="{88EE1C77-8356-4DDF-9395-8B94CC2FAE62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>
            <a:off x="1978091" y="1959430"/>
            <a:ext cx="1433879" cy="381667"/>
          </a:xfrm>
          <a:prstGeom prst="bentConnector3">
            <a:avLst>
              <a:gd name="adj1" fmla="val 9945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3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1"/>
            <a:ext cx="12191999" cy="1130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2208132" y="273226"/>
            <a:ext cx="758757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 do together?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E8186EB-BF2F-4172-88E9-206D97E61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520"/>
            <a:ext cx="5278580" cy="527858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3AC87AD8-FB14-4A2F-B519-1D654967F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35" y="4386119"/>
            <a:ext cx="7949565" cy="247188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278580" y="2331270"/>
            <a:ext cx="6554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there is an assumption, that the discrimination takes places at workplace, we participate on the inspection together with the labour inspectorate.</a:t>
            </a:r>
          </a:p>
        </p:txBody>
      </p:sp>
    </p:spTree>
    <p:extLst>
      <p:ext uri="{BB962C8B-B14F-4D97-AF65-F5344CB8AC3E}">
        <p14:creationId xmlns:p14="http://schemas.microsoft.com/office/powerpoint/2010/main" val="1217499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8CB63CD-0C35-434D-A05A-71949D4D12CF}"/>
              </a:ext>
            </a:extLst>
          </p:cNvPr>
          <p:cNvSpPr/>
          <p:nvPr/>
        </p:nvSpPr>
        <p:spPr>
          <a:xfrm>
            <a:off x="326570" y="354563"/>
            <a:ext cx="11538860" cy="1732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A956620-63A2-48AF-990D-FD9225E57CFC}"/>
              </a:ext>
            </a:extLst>
          </p:cNvPr>
          <p:cNvSpPr txBox="1"/>
          <p:nvPr/>
        </p:nvSpPr>
        <p:spPr>
          <a:xfrm>
            <a:off x="607830" y="719983"/>
            <a:ext cx="10976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FOCAL POINT ON BUSINESS AND HUMAN RIGHTS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B09E199-C68F-4F5E-906C-B263188E887A}"/>
              </a:ext>
            </a:extLst>
          </p:cNvPr>
          <p:cNvSpPr txBox="1"/>
          <p:nvPr/>
        </p:nvSpPr>
        <p:spPr>
          <a:xfrm>
            <a:off x="326570" y="2215098"/>
            <a:ext cx="1153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National Focal Point for Business and Human Rights was established to prevent and mitigate negative impacts of businesses on enjoyment of human rights, including the right to equal treatment.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061F15C8-9D58-4644-9A80-C0C055BEE58A}"/>
              </a:ext>
            </a:extLst>
          </p:cNvPr>
          <p:cNvSpPr txBox="1"/>
          <p:nvPr/>
        </p:nvSpPr>
        <p:spPr>
          <a:xfrm>
            <a:off x="4907281" y="2887682"/>
            <a:ext cx="68870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When working with labour inspectorates, we are predominantly: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Raising awareness about the obligation of businesses to conduct human rights due diligence and human rights impact assessment. 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Raising awareness of businesses on equality and discrimination to help them gain positive habits and manage human rights violations related risks in the early beginning of their business activities.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Raising awareness about unlawful employment and its consequences.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8CF4F9C-3CCA-4F3E-8559-C14F46DB61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0" y="3589185"/>
            <a:ext cx="2934790" cy="29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03544D5B-90E9-4048-A092-FC54548F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8" y="90386"/>
            <a:ext cx="6096000" cy="2076450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xmlns="" id="{DD184278-6DE7-4AD1-B6ED-AE955DDD907A}"/>
              </a:ext>
            </a:extLst>
          </p:cNvPr>
          <p:cNvSpPr/>
          <p:nvPr/>
        </p:nvSpPr>
        <p:spPr>
          <a:xfrm>
            <a:off x="1342559" y="2264113"/>
            <a:ext cx="9506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to answer some questions!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F0296460-B628-4A43-BA78-AE59FD4AB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3" y="3835130"/>
            <a:ext cx="5469478" cy="26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7336711-E196-496B-9D6A-CE21B9F0F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71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3528</TotalTime>
  <Words>408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Motív balíka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Beata Babacova</dc:creator>
  <cp:lastModifiedBy>Anne Gaspard</cp:lastModifiedBy>
  <cp:revision>94</cp:revision>
  <cp:lastPrinted>2018-10-17T10:24:35Z</cp:lastPrinted>
  <dcterms:created xsi:type="dcterms:W3CDTF">2018-06-21T06:57:34Z</dcterms:created>
  <dcterms:modified xsi:type="dcterms:W3CDTF">2018-10-17T10:24:42Z</dcterms:modified>
</cp:coreProperties>
</file>