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8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293" r:id="rId11"/>
    <p:sldId id="321" r:id="rId12"/>
    <p:sldId id="322" r:id="rId13"/>
    <p:sldId id="297" r:id="rId14"/>
    <p:sldId id="302" r:id="rId15"/>
    <p:sldId id="323" r:id="rId16"/>
    <p:sldId id="324" r:id="rId17"/>
    <p:sldId id="313" r:id="rId18"/>
    <p:sldId id="284" r:id="rId19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A635"/>
    <a:srgbClr val="AD7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81172" autoAdjust="0"/>
  </p:normalViewPr>
  <p:slideViewPr>
    <p:cSldViewPr>
      <p:cViewPr varScale="1">
        <p:scale>
          <a:sx n="55" d="100"/>
          <a:sy n="55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GKSERV1\Data\IEFH_IGVM\04%20-%20Soutien%20-%20Ondersteuning\01%20-%20Recherche%20-%20Onderzoek\03%20-%20Projets%20-%20Projecten\2016-1_Zwangerschap\07_Eindrapport\grafieken-presentati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GKSERV1\Data\IEFH_IGVM\04%20-%20Soutien%20-%20Ondersteuning\01%20-%20Recherche%20-%20Onderzoek\03%20-%20Projets%20-%20Projecten\2016-1_Zwangerschap\07_Eindrapport\grafieken-presentati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GKSERV1\Data\IEFH_IGVM\04%20-%20Soutien%20-%20Ondersteuning\01%20-%20Recherche%20-%20Onderzoek\03%20-%20Projets%20-%20Projecten\2016-1_Zwangerschap\07_Eindrapport\grafieken-presentati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6ABFEA"/>
            </a:solidFill>
            <a:ln>
              <a:solidFill>
                <a:srgbClr val="6ABFEA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FA635"/>
              </a:solidFill>
              <a:ln>
                <a:solidFill>
                  <a:srgbClr val="DFA635"/>
                </a:solidFill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EN!$A$3:$A$6</c:f>
              <c:strCache>
                <c:ptCount val="4"/>
                <c:pt idx="0">
                  <c:v>Direct discrimination</c:v>
                </c:pt>
                <c:pt idx="1">
                  <c:v>Negative evaluations</c:v>
                </c:pt>
                <c:pt idx="2">
                  <c:v>Harm financially/career</c:v>
                </c:pt>
                <c:pt idx="3">
                  <c:v>Dismissal</c:v>
                </c:pt>
              </c:strCache>
            </c:strRef>
          </c:cat>
          <c:val>
            <c:numRef>
              <c:f>EN!$B$3:$B$6</c:f>
              <c:numCache>
                <c:formatCode>0.0%</c:formatCode>
                <c:ptCount val="4"/>
                <c:pt idx="0">
                  <c:v>0.215</c:v>
                </c:pt>
                <c:pt idx="1">
                  <c:v>0.128</c:v>
                </c:pt>
                <c:pt idx="2">
                  <c:v>0.115</c:v>
                </c:pt>
                <c:pt idx="3">
                  <c:v>5.7999999999999996E-2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338368"/>
        <c:axId val="109925888"/>
      </c:barChart>
      <c:catAx>
        <c:axId val="107338368"/>
        <c:scaling>
          <c:orientation val="minMax"/>
        </c:scaling>
        <c:delete val="0"/>
        <c:axPos val="l"/>
        <c:majorTickMark val="out"/>
        <c:minorTickMark val="none"/>
        <c:tickLblPos val="nextTo"/>
        <c:crossAx val="109925888"/>
        <c:crosses val="autoZero"/>
        <c:auto val="1"/>
        <c:lblAlgn val="ctr"/>
        <c:lblOffset val="100"/>
        <c:noMultiLvlLbl val="0"/>
      </c:catAx>
      <c:valAx>
        <c:axId val="109925888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107338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nl-B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6ABFEA"/>
            </a:solidFill>
            <a:ln>
              <a:solidFill>
                <a:srgbClr val="6ABFEA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FA635"/>
              </a:solidFill>
              <a:ln>
                <a:solidFill>
                  <a:srgbClr val="DFA635"/>
                </a:solidFill>
              </a:ln>
            </c:spPr>
          </c:dPt>
          <c:dLbls>
            <c:txPr>
              <a:bodyPr/>
              <a:lstStyle/>
              <a:p>
                <a:pPr>
                  <a:defRPr sz="2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EN!$A$10:$A$14</c:f>
              <c:strCache>
                <c:ptCount val="5"/>
                <c:pt idx="0">
                  <c:v>Indirect discrimination</c:v>
                </c:pt>
                <c:pt idx="1">
                  <c:v>Unadjusted working conditions</c:v>
                </c:pt>
                <c:pt idx="2">
                  <c:v>Violation of right to breastfeeding pauses</c:v>
                </c:pt>
                <c:pt idx="3">
                  <c:v>Violation of right to maternity leave</c:v>
                </c:pt>
                <c:pt idx="4">
                  <c:v>Absence of a risk analysis</c:v>
                </c:pt>
              </c:strCache>
            </c:strRef>
          </c:cat>
          <c:val>
            <c:numRef>
              <c:f>EN!$B$10:$B$14</c:f>
              <c:numCache>
                <c:formatCode>0.0%</c:formatCode>
                <c:ptCount val="5"/>
                <c:pt idx="0">
                  <c:v>0.68600000000000005</c:v>
                </c:pt>
                <c:pt idx="1">
                  <c:v>0.14099999999999999</c:v>
                </c:pt>
                <c:pt idx="2">
                  <c:v>7.6999999999999999E-2</c:v>
                </c:pt>
                <c:pt idx="3">
                  <c:v>0.24199999999999999</c:v>
                </c:pt>
                <c:pt idx="4">
                  <c:v>0.53900000000000003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190272"/>
        <c:axId val="81372288"/>
      </c:barChart>
      <c:catAx>
        <c:axId val="791902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nl-BE"/>
          </a:p>
        </c:txPr>
        <c:crossAx val="81372288"/>
        <c:crosses val="autoZero"/>
        <c:auto val="1"/>
        <c:lblAlgn val="ctr"/>
        <c:lblOffset val="100"/>
        <c:noMultiLvlLbl val="0"/>
      </c:catAx>
      <c:valAx>
        <c:axId val="81372288"/>
        <c:scaling>
          <c:orientation val="minMax"/>
          <c:max val="0.70000000000000007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nl-BE"/>
          </a:p>
        </c:txPr>
        <c:crossAx val="79190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6ABFEA"/>
            </a:solidFill>
            <a:ln>
              <a:solidFill>
                <a:srgbClr val="6ABFEA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FA635"/>
              </a:solidFill>
              <a:ln>
                <a:solidFill>
                  <a:srgbClr val="DFA635"/>
                </a:solidFill>
              </a:ln>
            </c:spPr>
          </c:dPt>
          <c:dLbls>
            <c:txPr>
              <a:bodyPr/>
              <a:lstStyle/>
              <a:p>
                <a:pPr>
                  <a:defRPr sz="2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EN!$A$20:$A$22</c:f>
              <c:strCache>
                <c:ptCount val="3"/>
                <c:pt idx="0">
                  <c:v>Tensions at work</c:v>
                </c:pt>
                <c:pt idx="1">
                  <c:v>Tensions with superior</c:v>
                </c:pt>
                <c:pt idx="2">
                  <c:v>Tensions with colleagues or subordinates</c:v>
                </c:pt>
              </c:strCache>
            </c:strRef>
          </c:cat>
          <c:val>
            <c:numRef>
              <c:f>EN!$B$20:$B$22</c:f>
              <c:numCache>
                <c:formatCode>0.0%</c:formatCode>
                <c:ptCount val="3"/>
                <c:pt idx="0">
                  <c:v>0.21100000000000002</c:v>
                </c:pt>
                <c:pt idx="1">
                  <c:v>0.151</c:v>
                </c:pt>
                <c:pt idx="2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373440"/>
        <c:axId val="81388288"/>
      </c:barChart>
      <c:catAx>
        <c:axId val="813734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nl-BE"/>
          </a:p>
        </c:txPr>
        <c:crossAx val="81388288"/>
        <c:crosses val="autoZero"/>
        <c:auto val="1"/>
        <c:lblAlgn val="ctr"/>
        <c:lblOffset val="100"/>
        <c:noMultiLvlLbl val="0"/>
      </c:catAx>
      <c:valAx>
        <c:axId val="81388288"/>
        <c:scaling>
          <c:orientation val="minMax"/>
          <c:max val="0.25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nl-BE"/>
          </a:p>
        </c:txPr>
        <c:crossAx val="81373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E1482-B278-4D8C-ACE2-E0E6C683B123}" type="datetimeFigureOut">
              <a:rPr lang="nl-BE" smtClean="0"/>
              <a:t>10/10/2018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862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A15D-CEF6-4D00-8B51-7D05FD9CB0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4920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AEAEA7-859A-45AA-BBBA-33F270DCCEBC}" type="datetimeFigureOut">
              <a:rPr lang="nl-BE" smtClean="0"/>
              <a:t>10/10/2018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028E70-38A9-4962-B239-3D1A2262503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574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nl-BE" sz="1400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nl-BE" sz="1400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10/10/2018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149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10/10/2018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1348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10/10/2018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62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10/10/2018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587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10/10/2018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1477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10/10/2018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698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10/10/2018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8062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10/10/2018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68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10/10/2018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910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10/10/2018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19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10/10/2018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061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F4ED1-6FFB-4EF2-8B35-0B5062FBDA9B}" type="datetimeFigureOut">
              <a:rPr lang="nl-BE" smtClean="0"/>
              <a:t>10/10/2018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026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800200"/>
          </a:xfrm>
        </p:spPr>
        <p:txBody>
          <a:bodyPr>
            <a:normAutofit/>
          </a:bodyPr>
          <a:lstStyle/>
          <a:p>
            <a:r>
              <a:rPr lang="nl-BE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Pregnant at </a:t>
            </a:r>
            <a:r>
              <a:rPr lang="nl-BE" sz="6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work</a:t>
            </a:r>
            <a:endParaRPr lang="nl-BE" sz="6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0689"/>
            <a:ext cx="825788" cy="780566"/>
          </a:xfrm>
          <a:prstGeom prst="rect">
            <a:avLst/>
          </a:prstGeom>
        </p:spPr>
      </p:pic>
      <p:sp>
        <p:nvSpPr>
          <p:cNvPr id="9" name="Ondertitel 2"/>
          <p:cNvSpPr txBox="1">
            <a:spLocks/>
          </p:cNvSpPr>
          <p:nvPr/>
        </p:nvSpPr>
        <p:spPr>
          <a:xfrm>
            <a:off x="827584" y="3717032"/>
            <a:ext cx="7344816" cy="2403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Equinet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Seminar ‘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Tackling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discrimination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’</a:t>
            </a:r>
          </a:p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Addressing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pregnancy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discrimination</a:t>
            </a:r>
            <a:endParaRPr lang="nl-BE" sz="36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r>
              <a:rPr lang="nl-BE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18 </a:t>
            </a:r>
            <a:r>
              <a:rPr lang="nl-BE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O</a:t>
            </a:r>
            <a:r>
              <a:rPr lang="nl-BE" sz="3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ctober</a:t>
            </a:r>
            <a:r>
              <a:rPr lang="nl-BE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2018</a:t>
            </a:r>
            <a:endParaRPr lang="nl-BE" sz="36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730689"/>
            <a:ext cx="2592288" cy="60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0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548681"/>
            <a:ext cx="8280920" cy="720079"/>
          </a:xfrm>
        </p:spPr>
        <p:txBody>
          <a:bodyPr>
            <a:normAutofit fontScale="90000"/>
          </a:bodyPr>
          <a:lstStyle/>
          <a:p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Risk </a:t>
            </a:r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and</a:t>
            </a:r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protective</a:t>
            </a:r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factors</a:t>
            </a:r>
            <a:endParaRPr lang="nl-BE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Working environment</a:t>
            </a:r>
            <a:endParaRPr lang="nl-BE" sz="36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Trade union representation in the company!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Public vs. private sector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Employment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sector  &gt;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specific problems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Smaller company (20 to 100 employees)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Predominantly female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colleagues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Female boss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49" y="5433055"/>
            <a:ext cx="1462417" cy="143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1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548681"/>
            <a:ext cx="8280920" cy="720079"/>
          </a:xfrm>
        </p:spPr>
        <p:txBody>
          <a:bodyPr>
            <a:normAutofit fontScale="90000"/>
          </a:bodyPr>
          <a:lstStyle/>
          <a:p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Risk </a:t>
            </a:r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and</a:t>
            </a:r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protective</a:t>
            </a:r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factors</a:t>
            </a:r>
            <a:endParaRPr lang="nl-BE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Job characteristics</a:t>
            </a:r>
            <a:endParaRPr lang="nl-BE" sz="36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Managers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Blue collar workers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Part-timers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Temporary contracts &amp; interims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Seniority in the company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Telework, shift work, irregular hours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49" y="5433055"/>
            <a:ext cx="1462417" cy="143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548681"/>
            <a:ext cx="8280920" cy="720079"/>
          </a:xfrm>
        </p:spPr>
        <p:txBody>
          <a:bodyPr>
            <a:normAutofit fontScale="90000"/>
          </a:bodyPr>
          <a:lstStyle/>
          <a:p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Risk </a:t>
            </a:r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and</a:t>
            </a:r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protective</a:t>
            </a:r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factors</a:t>
            </a:r>
            <a:endParaRPr lang="nl-BE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Characteristics employee</a:t>
            </a:r>
            <a:endParaRPr lang="nl-BE" sz="36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114300" indent="-457200" algn="l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Age</a:t>
            </a:r>
            <a:endParaRPr lang="nl-BE" sz="35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114300" indent="-457200" algn="l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Educational attainment</a:t>
            </a:r>
            <a:endParaRPr lang="nl-BE" sz="35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114300" indent="-457200" algn="l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Non-Belgian nationality</a:t>
            </a:r>
            <a:endParaRPr lang="nl-BE" sz="35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114300" indent="-457200" algn="l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Handicap, physical limitation</a:t>
            </a:r>
            <a:endParaRPr lang="nl-BE" sz="35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114300" indent="-457200" algn="l">
              <a:buFont typeface="Arial" panose="020B0604020202020204" pitchFamily="34" charset="0"/>
              <a:buChar char="•"/>
            </a:pPr>
            <a:endParaRPr lang="nl-BE" sz="35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algn="l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Characteristics pregnancy</a:t>
            </a:r>
            <a:endParaRPr lang="nl-BE" sz="36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114300" indent="-457200" algn="l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Difficult pregnancy</a:t>
            </a:r>
            <a:endParaRPr lang="nl-BE" sz="35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49" y="5433055"/>
            <a:ext cx="1462417" cy="143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16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Applying</a:t>
            </a:r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for</a:t>
            </a:r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a job</a:t>
            </a:r>
            <a:endParaRPr lang="nl-BE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 lnSpcReduction="10000"/>
          </a:bodyPr>
          <a:lstStyle/>
          <a:p>
            <a:pPr marL="114300" indent="-457200" algn="l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Half of the pregnant women looking for a job do not apply</a:t>
            </a:r>
            <a:endParaRPr lang="nl-BE" sz="35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114300" indent="-457200" algn="l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1 in 3 thinks that that </a:t>
            </a:r>
            <a:r>
              <a:rPr lang="en-US" sz="3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would be useless</a:t>
            </a:r>
            <a:endParaRPr lang="nl-BE" sz="35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114300" indent="-457200" algn="l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1 in 3 of the pregnant applicants felt less favorably treated or </a:t>
            </a:r>
            <a:r>
              <a:rPr lang="en-US" sz="3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without any chance</a:t>
            </a:r>
          </a:p>
          <a:p>
            <a:pPr marL="114300" indent="-457200" algn="l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Low educated </a:t>
            </a:r>
            <a:r>
              <a:rPr lang="en-US" sz="3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women effectively never </a:t>
            </a:r>
            <a:r>
              <a:rPr lang="nl-BE" sz="3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found jobs</a:t>
            </a:r>
          </a:p>
          <a:p>
            <a:pPr marL="114300" indent="-457200" algn="l">
              <a:buFont typeface="Arial" panose="020B0604020202020204" pitchFamily="34" charset="0"/>
              <a:buChar char="•"/>
            </a:pPr>
            <a:r>
              <a:rPr lang="nl-BE" sz="3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High </a:t>
            </a:r>
            <a:r>
              <a:rPr lang="nl-BE" sz="35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educated</a:t>
            </a:r>
            <a:r>
              <a:rPr lang="nl-BE" sz="3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sz="35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women</a:t>
            </a:r>
            <a:r>
              <a:rPr lang="nl-BE" sz="3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sz="35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did</a:t>
            </a:r>
            <a:r>
              <a:rPr lang="nl-BE" sz="3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sz="35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find</a:t>
            </a:r>
            <a:r>
              <a:rPr lang="nl-BE" sz="3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jobs</a:t>
            </a:r>
            <a:endParaRPr lang="nl-BE" sz="35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114300" indent="-457200" algn="l">
              <a:buFont typeface="Arial" panose="020B0604020202020204" pitchFamily="34" charset="0"/>
              <a:buChar char="•"/>
            </a:pPr>
            <a:endParaRPr lang="nl-BE" sz="35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49" y="5433055"/>
            <a:ext cx="1462417" cy="143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01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Self-employed</a:t>
            </a:r>
            <a:endParaRPr lang="nl-BE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1 in 3: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pregnancy = very bad for business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46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%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works less hours 8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to 12 months after giving birth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(on average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more than 10 hours / week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less)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In fact, unpaid care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leave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Strong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sense of injustice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Health risks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Maternity rest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Leave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systems</a:t>
            </a: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49" y="5433055"/>
            <a:ext cx="1462417" cy="143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Conclusions</a:t>
            </a:r>
            <a:endParaRPr lang="nl-BE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Pregancy</a:t>
            </a:r>
            <a:r>
              <a:rPr lang="nl-B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is a </a:t>
            </a:r>
            <a:r>
              <a:rPr lang="nl-B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vulnerable</a:t>
            </a:r>
            <a:r>
              <a:rPr lang="nl-B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moment in 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a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career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Segregation</a:t>
            </a:r>
            <a:r>
              <a:rPr lang="nl-B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is </a:t>
            </a:r>
            <a:r>
              <a:rPr lang="nl-B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increased</a:t>
            </a:r>
            <a:r>
              <a:rPr lang="nl-B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and</a:t>
            </a:r>
            <a:r>
              <a:rPr lang="nl-B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reinforced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Dismissal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protection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is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not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enough</a:t>
            </a: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Risk analysis is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too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obscure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Right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to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breastfeading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pauses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is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not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well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known</a:t>
            </a: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Legislation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on well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being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at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work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is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not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enough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known</a:t>
            </a: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49" y="5433055"/>
            <a:ext cx="1462417" cy="143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0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Conclusions</a:t>
            </a:r>
            <a:endParaRPr lang="nl-BE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Pregnant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women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internalize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discrimination</a:t>
            </a: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Specific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economical</a:t>
            </a:r>
            <a:r>
              <a:rPr lang="nl-B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sectors have </a:t>
            </a:r>
            <a:r>
              <a:rPr lang="nl-B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specific</a:t>
            </a:r>
            <a:r>
              <a:rPr lang="nl-B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problems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The </a:t>
            </a:r>
            <a:r>
              <a:rPr lang="nl-B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better</a:t>
            </a:r>
            <a:r>
              <a:rPr lang="nl-B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organised</a:t>
            </a:r>
            <a:r>
              <a:rPr lang="nl-B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absence at </a:t>
            </a:r>
            <a:r>
              <a:rPr lang="nl-B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the</a:t>
            </a:r>
            <a:r>
              <a:rPr lang="nl-B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workplace</a:t>
            </a:r>
            <a:r>
              <a:rPr lang="nl-B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is, </a:t>
            </a:r>
            <a:r>
              <a:rPr lang="nl-B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the</a:t>
            </a:r>
            <a:r>
              <a:rPr lang="nl-B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less</a:t>
            </a:r>
            <a:r>
              <a:rPr lang="nl-B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tensions</a:t>
            </a: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A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better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protection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of pregnant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self-employed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is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necessary</a:t>
            </a: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Sexism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,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racism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,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ageism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,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ableism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&amp; </a:t>
            </a:r>
          </a:p>
          <a:p>
            <a:pPr marL="449263" algn="l"/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pregnancy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49" y="5433055"/>
            <a:ext cx="1462417" cy="143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2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152129"/>
          </a:xfrm>
        </p:spPr>
        <p:txBody>
          <a:bodyPr>
            <a:normAutofit/>
          </a:bodyPr>
          <a:lstStyle/>
          <a:p>
            <a:r>
              <a:rPr lang="nl-BE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The </a:t>
            </a:r>
            <a:r>
              <a:rPr lang="nl-BE" sz="6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campaign</a:t>
            </a:r>
            <a:endParaRPr lang="nl-BE" sz="6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04864"/>
            <a:ext cx="7956376" cy="2386913"/>
          </a:xfrm>
          <a:prstGeom prst="rect">
            <a:avLst/>
          </a:prstGeom>
          <a:ln w="9525">
            <a:solidFill>
              <a:schemeClr val="accent1"/>
            </a:solidFill>
          </a:ln>
        </p:spPr>
      </p:pic>
      <p:sp>
        <p:nvSpPr>
          <p:cNvPr id="3" name="Tekstvak 2"/>
          <p:cNvSpPr txBox="1"/>
          <p:nvPr/>
        </p:nvSpPr>
        <p:spPr>
          <a:xfrm>
            <a:off x="611560" y="4989075"/>
            <a:ext cx="7956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We are </a:t>
            </a:r>
            <a:r>
              <a:rPr lang="nl-BE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so</a:t>
            </a:r>
            <a:r>
              <a:rPr lang="nl-BE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happy </a:t>
            </a:r>
            <a:r>
              <a:rPr lang="nl-BE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with</a:t>
            </a:r>
            <a:r>
              <a:rPr lang="nl-BE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the</a:t>
            </a:r>
            <a:r>
              <a:rPr lang="nl-BE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birth</a:t>
            </a:r>
            <a:r>
              <a:rPr lang="nl-BE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of Emma At </a:t>
            </a:r>
            <a:r>
              <a:rPr lang="nl-BE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work</a:t>
            </a:r>
            <a:r>
              <a:rPr lang="nl-BE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, </a:t>
            </a:r>
            <a:r>
              <a:rPr lang="nl-BE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they</a:t>
            </a:r>
            <a:r>
              <a:rPr lang="nl-BE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are </a:t>
            </a:r>
            <a:r>
              <a:rPr lang="nl-BE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not</a:t>
            </a:r>
            <a:endParaRPr lang="nl-BE" sz="36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9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242612" cy="1470025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Thank you for your attention</a:t>
            </a:r>
            <a:endParaRPr lang="nl-BE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nl-BE" dirty="0" smtClean="0"/>
              <a:t> </a:t>
            </a:r>
            <a:r>
              <a:rPr lang="en-GB" sz="3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Hildegard Van Hove</a:t>
            </a:r>
          </a:p>
          <a:p>
            <a:pPr>
              <a:defRPr/>
            </a:pPr>
            <a:r>
              <a:rPr lang="en-GB" sz="3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hildegard.vanhove@igvm.belgie.be</a:t>
            </a:r>
          </a:p>
          <a:p>
            <a:pPr>
              <a:defRPr/>
            </a:pPr>
            <a:r>
              <a:rPr lang="en-GB" sz="3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igvm-iefh.belgium.be </a:t>
            </a:r>
            <a:endParaRPr lang="en-GB" sz="33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73" y="5730689"/>
            <a:ext cx="825788" cy="78056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49" y="5433055"/>
            <a:ext cx="1462417" cy="14306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730689"/>
            <a:ext cx="2592288" cy="60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45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Research </a:t>
            </a:r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Objectives</a:t>
            </a:r>
            <a:endParaRPr lang="nl-BE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Contextualize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complaints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Discrimination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=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counterintuitive</a:t>
            </a: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Need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for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objective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data</a:t>
            </a: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Measure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discrimination</a:t>
            </a: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49" y="5433055"/>
            <a:ext cx="1462417" cy="143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83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smtClean="0">
                <a:latin typeface="Calibri Light" panose="020F0302020204030204" pitchFamily="34" charset="0"/>
              </a:rPr>
              <a:t>Direct </a:t>
            </a:r>
            <a:r>
              <a:rPr lang="nl-BE" dirty="0" err="1" smtClean="0">
                <a:latin typeface="Calibri Light" panose="020F0302020204030204" pitchFamily="34" charset="0"/>
              </a:rPr>
              <a:t>discrimination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algn="l"/>
            <a:r>
              <a:rPr lang="nl-BE" sz="3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Treat</a:t>
            </a:r>
            <a:r>
              <a:rPr lang="nl-BE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sz="3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somebody</a:t>
            </a:r>
            <a:r>
              <a:rPr lang="nl-BE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less </a:t>
            </a:r>
            <a:r>
              <a:rPr lang="en-US" sz="3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favourable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than others who are not 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pregnant, because of the pregnancy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Dismissal, including forced resignation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Harm </a:t>
            </a:r>
            <a:r>
              <a:rPr lang="nl-BE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financially</a:t>
            </a:r>
            <a:r>
              <a:rPr lang="nl-BE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or on a </a:t>
            </a:r>
            <a:r>
              <a:rPr lang="nl-BE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career</a:t>
            </a:r>
            <a:r>
              <a:rPr lang="nl-BE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level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Sudden</a:t>
            </a:r>
            <a:r>
              <a:rPr lang="nl-BE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negative</a:t>
            </a:r>
            <a:r>
              <a:rPr lang="nl-BE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evaluation</a:t>
            </a:r>
            <a:endParaRPr lang="nl-BE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49" y="5433055"/>
            <a:ext cx="1462417" cy="143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3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Direct </a:t>
            </a:r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discrimination</a:t>
            </a:r>
            <a:endParaRPr lang="nl-BE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49" y="5433055"/>
            <a:ext cx="1462417" cy="1430625"/>
          </a:xfrm>
          <a:prstGeom prst="rect">
            <a:avLst/>
          </a:prstGeom>
        </p:spPr>
      </p:pic>
      <p:graphicFrame>
        <p:nvGraphicFramePr>
          <p:cNvPr id="9" name="Grafie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3740291"/>
              </p:ext>
            </p:extLst>
          </p:nvPr>
        </p:nvGraphicFramePr>
        <p:xfrm>
          <a:off x="203612" y="1268760"/>
          <a:ext cx="7475537" cy="5298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3124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Indirect </a:t>
            </a:r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discrimination</a:t>
            </a:r>
            <a:endParaRPr lang="nl-BE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Fail to apply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the protective 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legislation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Absence of a risk analysis</a:t>
            </a:r>
            <a:endParaRPr lang="nl-BE" sz="32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Violation of 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the right 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to maternity leave</a:t>
            </a:r>
            <a:endParaRPr lang="nl-BE" sz="32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Violation of 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the right 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to breastfeeding 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pauses</a:t>
            </a:r>
            <a:endParaRPr lang="nl-BE" sz="32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Unadjusted working conditions (night work, health risks, ...)</a:t>
            </a:r>
            <a:endParaRPr lang="nl-BE" sz="32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algn="l"/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49" y="5433055"/>
            <a:ext cx="1462417" cy="143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93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Ind</a:t>
            </a:r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irect </a:t>
            </a:r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discrimination</a:t>
            </a:r>
            <a:endParaRPr lang="nl-BE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49" y="5433055"/>
            <a:ext cx="1462417" cy="1430625"/>
          </a:xfrm>
          <a:prstGeom prst="rect">
            <a:avLst/>
          </a:prstGeom>
        </p:spPr>
      </p:pic>
      <p:graphicFrame>
        <p:nvGraphicFramePr>
          <p:cNvPr id="5" name="Grafie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084172"/>
              </p:ext>
            </p:extLst>
          </p:nvPr>
        </p:nvGraphicFramePr>
        <p:xfrm>
          <a:off x="467544" y="1052737"/>
          <a:ext cx="741682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2585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Unequal</a:t>
            </a:r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or </a:t>
            </a:r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unpleasant</a:t>
            </a:r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treatment</a:t>
            </a:r>
            <a:endParaRPr lang="nl-BE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Creating an unpleasant working environment, because of pregnancy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Tensions with 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colleagues or subordinates</a:t>
            </a:r>
            <a:endParaRPr lang="nl-BE" sz="32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Tensions</a:t>
            </a:r>
            <a:r>
              <a:rPr lang="nl-BE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with</a:t>
            </a:r>
            <a:r>
              <a:rPr lang="nl-BE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superiors</a:t>
            </a:r>
            <a:endParaRPr lang="nl-BE" sz="32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algn="l"/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49" y="5433055"/>
            <a:ext cx="1462417" cy="143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4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Unequal</a:t>
            </a:r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or </a:t>
            </a:r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unpleasant</a:t>
            </a:r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treatment</a:t>
            </a:r>
            <a:endParaRPr lang="nl-BE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49" y="5433055"/>
            <a:ext cx="1462417" cy="1430625"/>
          </a:xfrm>
          <a:prstGeom prst="rect">
            <a:avLst/>
          </a:prstGeom>
        </p:spPr>
      </p:pic>
      <p:graphicFrame>
        <p:nvGraphicFramePr>
          <p:cNvPr id="5" name="Grafie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1932452"/>
              </p:ext>
            </p:extLst>
          </p:nvPr>
        </p:nvGraphicFramePr>
        <p:xfrm>
          <a:off x="251520" y="1412776"/>
          <a:ext cx="7669360" cy="4879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2263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Objective</a:t>
            </a:r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vs</a:t>
            </a:r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subjective</a:t>
            </a:r>
            <a:r>
              <a:rPr lang="nl-B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figures</a:t>
            </a:r>
            <a:endParaRPr lang="nl-BE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74,6%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encounters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at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least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one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of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the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forms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mentioned</a:t>
            </a: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47,7%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when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missing risk analyses are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not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taken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into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account</a:t>
            </a:r>
          </a:p>
          <a:p>
            <a:pPr algn="l"/>
            <a:r>
              <a:rPr lang="nl-BE" sz="3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Yet</a:t>
            </a:r>
            <a:r>
              <a:rPr lang="nl-BE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:</a:t>
            </a:r>
            <a:endParaRPr lang="nl-BE" sz="36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81% is (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very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) ‘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satisfied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’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with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colleagues</a:t>
            </a: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67% is (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very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)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satisfied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with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superior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52%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says</a:t>
            </a:r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: no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problems</a:t>
            </a:r>
            <a:r>
              <a:rPr lang="nl-B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</a:rPr>
              <a:t>whatsoever</a:t>
            </a: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49" y="5433055"/>
            <a:ext cx="1462417" cy="143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76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3616</TotalTime>
  <Words>494</Words>
  <Application>Microsoft Office PowerPoint</Application>
  <PresentationFormat>Diavoorstelling (4:3)</PresentationFormat>
  <Paragraphs>139</Paragraphs>
  <Slides>18</Slides>
  <Notes>18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Kantoorthema</vt:lpstr>
      <vt:lpstr>Pregnant at work</vt:lpstr>
      <vt:lpstr>Research Objectives</vt:lpstr>
      <vt:lpstr>Direct discrimination</vt:lpstr>
      <vt:lpstr>Direct discrimination</vt:lpstr>
      <vt:lpstr>Indirect discrimination</vt:lpstr>
      <vt:lpstr>Indirect discrimination</vt:lpstr>
      <vt:lpstr>Unequal or unpleasant treatment</vt:lpstr>
      <vt:lpstr>Unequal or unpleasant treatment</vt:lpstr>
      <vt:lpstr>Objective vs subjective figures</vt:lpstr>
      <vt:lpstr>Risk and protective factors</vt:lpstr>
      <vt:lpstr>Risk and protective factors</vt:lpstr>
      <vt:lpstr>Risk and protective factors</vt:lpstr>
      <vt:lpstr>Applying for a job</vt:lpstr>
      <vt:lpstr>Self-employed</vt:lpstr>
      <vt:lpstr>Conclusions</vt:lpstr>
      <vt:lpstr>Conclusions</vt:lpstr>
      <vt:lpstr>The campaign</vt:lpstr>
      <vt:lpstr>Thank you for your attention</vt:lpstr>
    </vt:vector>
  </TitlesOfParts>
  <Company>FOD Werkgelegenheid, Arbeid en Sociaal Overleg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Evolutie in tijdsbesteding:  enkele kanttekeningen</dc:title>
  <dc:creator>VAN HOVE Hildegard</dc:creator>
  <cp:lastModifiedBy>VAN HOVE Hildegard</cp:lastModifiedBy>
  <cp:revision>352</cp:revision>
  <cp:lastPrinted>2017-11-14T17:42:25Z</cp:lastPrinted>
  <dcterms:created xsi:type="dcterms:W3CDTF">2016-09-09T10:19:42Z</dcterms:created>
  <dcterms:modified xsi:type="dcterms:W3CDTF">2018-10-10T13:59:27Z</dcterms:modified>
</cp:coreProperties>
</file>