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charts/chart8.xml" ContentType="application/vnd.openxmlformats-officedocument.drawingml.chart+xml"/>
  <Override PartName="/ppt/notesSlides/notesSlide16.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17.xml" ContentType="application/vnd.openxmlformats-officedocument.presentationml.notesSlide+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57" r:id="rId2"/>
  </p:sldMasterIdLst>
  <p:notesMasterIdLst>
    <p:notesMasterId r:id="rId27"/>
  </p:notesMasterIdLst>
  <p:sldIdLst>
    <p:sldId id="350" r:id="rId3"/>
    <p:sldId id="341" r:id="rId4"/>
    <p:sldId id="321" r:id="rId5"/>
    <p:sldId id="335" r:id="rId6"/>
    <p:sldId id="328" r:id="rId7"/>
    <p:sldId id="342" r:id="rId8"/>
    <p:sldId id="323" r:id="rId9"/>
    <p:sldId id="344" r:id="rId10"/>
    <p:sldId id="336" r:id="rId11"/>
    <p:sldId id="347" r:id="rId12"/>
    <p:sldId id="332" r:id="rId13"/>
    <p:sldId id="330" r:id="rId14"/>
    <p:sldId id="348" r:id="rId15"/>
    <p:sldId id="346" r:id="rId16"/>
    <p:sldId id="352" r:id="rId17"/>
    <p:sldId id="362" r:id="rId18"/>
    <p:sldId id="354" r:id="rId19"/>
    <p:sldId id="355" r:id="rId20"/>
    <p:sldId id="356" r:id="rId21"/>
    <p:sldId id="363" r:id="rId22"/>
    <p:sldId id="358" r:id="rId23"/>
    <p:sldId id="361" r:id="rId24"/>
    <p:sldId id="351" r:id="rId25"/>
    <p:sldId id="360" r:id="rId26"/>
  </p:sldIdLst>
  <p:sldSz cx="9144000" cy="5143500" type="screen16x9"/>
  <p:notesSz cx="6797675" cy="9926638"/>
  <p:defaultTextStyle>
    <a:defPPr>
      <a:defRPr lang="en-US"/>
    </a:defPPr>
    <a:lvl1pPr algn="l" defTabSz="457200" rtl="0" fontAlgn="base">
      <a:spcBef>
        <a:spcPct val="0"/>
      </a:spcBef>
      <a:spcAft>
        <a:spcPct val="0"/>
      </a:spcAft>
      <a:defRPr kern="1200">
        <a:solidFill>
          <a:schemeClr val="tx1"/>
        </a:solidFill>
        <a:latin typeface="BundesSans Office" panose="020B0002030500000203"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BundesSans Office" panose="020B0002030500000203"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BundesSans Office" panose="020B0002030500000203"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BundesSans Office" panose="020B0002030500000203"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BundesSans Office" panose="020B0002030500000203"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BundesSans Office" panose="020B0002030500000203"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BundesSans Office" panose="020B0002030500000203"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BundesSans Office" panose="020B0002030500000203"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BundesSans Office" panose="020B0002030500000203" pitchFamily="34"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ferat ADS - P2" initials="RA-P" lastIdx="3" clrIdx="0"/>
  <p:cmAuthor id="1" name="Schlenzka, Nathalie" initials="N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B0B20"/>
    <a:srgbClr val="00498B"/>
    <a:srgbClr val="DBDEED"/>
    <a:srgbClr val="A1ABCF"/>
    <a:srgbClr val="5774AB"/>
    <a:srgbClr val="823E28"/>
    <a:srgbClr val="E0334C"/>
    <a:srgbClr val="E44E13"/>
    <a:srgbClr val="53A0BB"/>
    <a:srgbClr val="EC9C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3" autoAdjust="0"/>
    <p:restoredTop sz="90857" autoAdjust="0"/>
  </p:normalViewPr>
  <p:slideViewPr>
    <p:cSldViewPr showGuides="1">
      <p:cViewPr>
        <p:scale>
          <a:sx n="80" d="100"/>
          <a:sy n="80" d="100"/>
        </p:scale>
        <p:origin x="-2790" y="-1020"/>
      </p:cViewPr>
      <p:guideLst>
        <p:guide orient="horz" pos="1620"/>
        <p:guide pos="2880"/>
      </p:guideLst>
    </p:cSldViewPr>
  </p:slideViewPr>
  <p:outlineViewPr>
    <p:cViewPr>
      <p:scale>
        <a:sx n="33" d="100"/>
        <a:sy n="33" d="100"/>
      </p:scale>
      <p:origin x="0" y="0"/>
    </p:cViewPr>
  </p:outlineViewPr>
  <p:notesTextViewPr>
    <p:cViewPr>
      <p:scale>
        <a:sx n="1" d="1"/>
        <a:sy n="1" d="1"/>
      </p:scale>
      <p:origin x="0" y="105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18997983289098"/>
          <c:y val="3.4375000000000003E-2"/>
          <c:w val="0.84405360219270831"/>
          <c:h val="0.42895866141732286"/>
        </c:manualLayout>
      </c:layout>
      <c:barChart>
        <c:barDir val="bar"/>
        <c:grouping val="percentStacked"/>
        <c:varyColors val="0"/>
        <c:ser>
          <c:idx val="0"/>
          <c:order val="0"/>
          <c:tx>
            <c:strRef>
              <c:f>Tabelle1!$B$1</c:f>
              <c:strCache>
                <c:ptCount val="1"/>
                <c:pt idx="0">
                  <c:v>Not clear (n=247)</c:v>
                </c:pt>
              </c:strCache>
            </c:strRef>
          </c:tx>
          <c:spPr>
            <a:solidFill>
              <a:srgbClr val="00498B"/>
            </a:solidFill>
          </c:spPr>
          <c:invertIfNegative val="0"/>
          <c:dLbls>
            <c:txPr>
              <a:bodyPr/>
              <a:lstStyle/>
              <a:p>
                <a:pPr>
                  <a:defRPr sz="800"/>
                </a:pPr>
                <a:endParaRPr lang="de-DE"/>
              </a:p>
            </c:txPr>
            <c:showLegendKey val="0"/>
            <c:showVal val="1"/>
            <c:showCatName val="0"/>
            <c:showSerName val="0"/>
            <c:showPercent val="0"/>
            <c:showBubbleSize val="0"/>
            <c:showLeaderLines val="0"/>
          </c:dLbls>
          <c:cat>
            <c:strRef>
              <c:f>Tabelle1!$A$2</c:f>
              <c:strCache>
                <c:ptCount val="1"/>
                <c:pt idx="0">
                  <c:v>Size of employer (n=5.667)</c:v>
                </c:pt>
              </c:strCache>
            </c:strRef>
          </c:cat>
          <c:val>
            <c:numRef>
              <c:f>Tabelle1!$B$2</c:f>
              <c:numCache>
                <c:formatCode>General</c:formatCode>
                <c:ptCount val="1"/>
                <c:pt idx="0">
                  <c:v>4.4000000000000004</c:v>
                </c:pt>
              </c:numCache>
            </c:numRef>
          </c:val>
        </c:ser>
        <c:ser>
          <c:idx val="1"/>
          <c:order val="1"/>
          <c:tx>
            <c:strRef>
              <c:f>Tabelle1!$C$1</c:f>
              <c:strCache>
                <c:ptCount val="1"/>
                <c:pt idx="0">
                  <c:v>DAX-Enterprises (n=215)</c:v>
                </c:pt>
              </c:strCache>
            </c:strRef>
          </c:tx>
          <c:invertIfNegative val="0"/>
          <c:dLbls>
            <c:txPr>
              <a:bodyPr/>
              <a:lstStyle/>
              <a:p>
                <a:pPr>
                  <a:defRPr sz="800"/>
                </a:pPr>
                <a:endParaRPr lang="de-DE"/>
              </a:p>
            </c:txPr>
            <c:showLegendKey val="0"/>
            <c:showVal val="1"/>
            <c:showCatName val="0"/>
            <c:showSerName val="0"/>
            <c:showPercent val="0"/>
            <c:showBubbleSize val="0"/>
            <c:showLeaderLines val="0"/>
          </c:dLbls>
          <c:cat>
            <c:strRef>
              <c:f>Tabelle1!$A$2</c:f>
              <c:strCache>
                <c:ptCount val="1"/>
                <c:pt idx="0">
                  <c:v>Size of employer (n=5.667)</c:v>
                </c:pt>
              </c:strCache>
            </c:strRef>
          </c:cat>
          <c:val>
            <c:numRef>
              <c:f>Tabelle1!$C$2</c:f>
              <c:numCache>
                <c:formatCode>General</c:formatCode>
                <c:ptCount val="1"/>
                <c:pt idx="0">
                  <c:v>3.8</c:v>
                </c:pt>
              </c:numCache>
            </c:numRef>
          </c:val>
        </c:ser>
        <c:ser>
          <c:idx val="2"/>
          <c:order val="2"/>
          <c:tx>
            <c:strRef>
              <c:f>Tabelle1!$D$1</c:f>
              <c:strCache>
                <c:ptCount val="1"/>
                <c:pt idx="0">
                  <c:v>Private houshold (n=25)</c:v>
                </c:pt>
              </c:strCache>
            </c:strRef>
          </c:tx>
          <c:spPr>
            <a:solidFill>
              <a:schemeClr val="accent1"/>
            </a:solidFill>
            <a:ln>
              <a:noFill/>
            </a:ln>
          </c:spPr>
          <c:invertIfNegative val="0"/>
          <c:dLbls>
            <c:dLbl>
              <c:idx val="0"/>
              <c:layout>
                <c:manualLayout>
                  <c:x val="9.837884064796798E-3"/>
                  <c:y val="0"/>
                </c:manualLayout>
              </c:layout>
              <c:showLegendKey val="0"/>
              <c:showVal val="1"/>
              <c:showCatName val="0"/>
              <c:showSerName val="0"/>
              <c:showPercent val="0"/>
              <c:showBubbleSize val="0"/>
            </c:dLbl>
            <c:txPr>
              <a:bodyPr/>
              <a:lstStyle/>
              <a:p>
                <a:pPr>
                  <a:defRPr sz="800"/>
                </a:pPr>
                <a:endParaRPr lang="de-DE"/>
              </a:p>
            </c:txPr>
            <c:showLegendKey val="0"/>
            <c:showVal val="1"/>
            <c:showCatName val="0"/>
            <c:showSerName val="0"/>
            <c:showPercent val="0"/>
            <c:showBubbleSize val="0"/>
            <c:showLeaderLines val="0"/>
          </c:dLbls>
          <c:cat>
            <c:strRef>
              <c:f>Tabelle1!$A$2</c:f>
              <c:strCache>
                <c:ptCount val="1"/>
                <c:pt idx="0">
                  <c:v>Size of employer (n=5.667)</c:v>
                </c:pt>
              </c:strCache>
            </c:strRef>
          </c:cat>
          <c:val>
            <c:numRef>
              <c:f>Tabelle1!$D$2</c:f>
              <c:numCache>
                <c:formatCode>General</c:formatCode>
                <c:ptCount val="1"/>
                <c:pt idx="0">
                  <c:v>0.4</c:v>
                </c:pt>
              </c:numCache>
            </c:numRef>
          </c:val>
        </c:ser>
        <c:ser>
          <c:idx val="3"/>
          <c:order val="3"/>
          <c:tx>
            <c:strRef>
              <c:f>Tabelle1!$E$1</c:f>
              <c:strCache>
                <c:ptCount val="1"/>
                <c:pt idx="0">
                  <c:v>Other (n=5.180)</c:v>
                </c:pt>
              </c:strCache>
            </c:strRef>
          </c:tx>
          <c:spPr>
            <a:solidFill>
              <a:srgbClr val="BB0B20"/>
            </a:solidFill>
          </c:spPr>
          <c:invertIfNegative val="0"/>
          <c:dLbls>
            <c:txPr>
              <a:bodyPr/>
              <a:lstStyle/>
              <a:p>
                <a:pPr>
                  <a:defRPr sz="800"/>
                </a:pPr>
                <a:endParaRPr lang="de-DE"/>
              </a:p>
            </c:txPr>
            <c:showLegendKey val="0"/>
            <c:showVal val="1"/>
            <c:showCatName val="0"/>
            <c:showSerName val="0"/>
            <c:showPercent val="0"/>
            <c:showBubbleSize val="0"/>
            <c:showLeaderLines val="0"/>
          </c:dLbls>
          <c:cat>
            <c:strRef>
              <c:f>Tabelle1!$A$2</c:f>
              <c:strCache>
                <c:ptCount val="1"/>
                <c:pt idx="0">
                  <c:v>Size of employer (n=5.667)</c:v>
                </c:pt>
              </c:strCache>
            </c:strRef>
          </c:cat>
          <c:val>
            <c:numRef>
              <c:f>Tabelle1!$E$2</c:f>
              <c:numCache>
                <c:formatCode>General</c:formatCode>
                <c:ptCount val="1"/>
                <c:pt idx="0">
                  <c:v>91.4</c:v>
                </c:pt>
              </c:numCache>
            </c:numRef>
          </c:val>
        </c:ser>
        <c:dLbls>
          <c:showLegendKey val="0"/>
          <c:showVal val="1"/>
          <c:showCatName val="0"/>
          <c:showSerName val="0"/>
          <c:showPercent val="0"/>
          <c:showBubbleSize val="0"/>
        </c:dLbls>
        <c:gapWidth val="75"/>
        <c:overlap val="100"/>
        <c:axId val="53060352"/>
        <c:axId val="53061888"/>
      </c:barChart>
      <c:catAx>
        <c:axId val="53060352"/>
        <c:scaling>
          <c:orientation val="minMax"/>
        </c:scaling>
        <c:delete val="0"/>
        <c:axPos val="l"/>
        <c:majorTickMark val="none"/>
        <c:minorTickMark val="none"/>
        <c:tickLblPos val="nextTo"/>
        <c:txPr>
          <a:bodyPr/>
          <a:lstStyle/>
          <a:p>
            <a:pPr>
              <a:defRPr sz="1000">
                <a:solidFill>
                  <a:srgbClr val="00498B"/>
                </a:solidFill>
              </a:defRPr>
            </a:pPr>
            <a:endParaRPr lang="de-DE"/>
          </a:p>
        </c:txPr>
        <c:crossAx val="53061888"/>
        <c:crosses val="autoZero"/>
        <c:auto val="1"/>
        <c:lblAlgn val="ctr"/>
        <c:lblOffset val="100"/>
        <c:noMultiLvlLbl val="0"/>
      </c:catAx>
      <c:valAx>
        <c:axId val="53061888"/>
        <c:scaling>
          <c:orientation val="minMax"/>
        </c:scaling>
        <c:delete val="0"/>
        <c:axPos val="b"/>
        <c:numFmt formatCode="0%" sourceLinked="1"/>
        <c:majorTickMark val="none"/>
        <c:minorTickMark val="none"/>
        <c:tickLblPos val="nextTo"/>
        <c:txPr>
          <a:bodyPr/>
          <a:lstStyle/>
          <a:p>
            <a:pPr>
              <a:defRPr sz="1000">
                <a:solidFill>
                  <a:srgbClr val="00498B"/>
                </a:solidFill>
              </a:defRPr>
            </a:pPr>
            <a:endParaRPr lang="de-DE"/>
          </a:p>
        </c:txPr>
        <c:crossAx val="53060352"/>
        <c:crosses val="autoZero"/>
        <c:crossBetween val="between"/>
      </c:valAx>
    </c:plotArea>
    <c:legend>
      <c:legendPos val="b"/>
      <c:layout/>
      <c:overlay val="0"/>
      <c:txPr>
        <a:bodyPr/>
        <a:lstStyle/>
        <a:p>
          <a:pPr>
            <a:defRPr sz="1000"/>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0466458520537936"/>
          <c:y val="0"/>
          <c:w val="0.39514034633485129"/>
          <c:h val="0.85569777961178917"/>
        </c:manualLayout>
      </c:layout>
      <c:barChart>
        <c:barDir val="bar"/>
        <c:grouping val="stacked"/>
        <c:varyColors val="0"/>
        <c:ser>
          <c:idx val="0"/>
          <c:order val="0"/>
          <c:tx>
            <c:strRef>
              <c:f>Tabelle1!$B$1</c:f>
              <c:strCache>
                <c:ptCount val="1"/>
                <c:pt idx="0">
                  <c:v>totally agree about</c:v>
                </c:pt>
              </c:strCache>
            </c:strRef>
          </c:tx>
          <c:spPr>
            <a:solidFill>
              <a:srgbClr val="00498B"/>
            </a:solidFill>
            <a:ln>
              <a:noFill/>
            </a:ln>
            <a:effectLst/>
          </c:spPr>
          <c:invertIfNegative val="0"/>
          <c:dLbls>
            <c:txPr>
              <a:bodyPr/>
              <a:lstStyle/>
              <a:p>
                <a:pPr>
                  <a:defRPr sz="1400">
                    <a:solidFill>
                      <a:schemeClr val="bg1"/>
                    </a:solidFill>
                  </a:defRPr>
                </a:pPr>
                <a:endParaRPr lang="de-DE"/>
              </a:p>
            </c:txPr>
            <c:dLblPos val="ctr"/>
            <c:showLegendKey val="0"/>
            <c:showVal val="1"/>
            <c:showCatName val="0"/>
            <c:showSerName val="0"/>
            <c:showPercent val="0"/>
            <c:showBubbleSize val="0"/>
            <c:showLeaderLines val="0"/>
          </c:dLbls>
          <c:cat>
            <c:strRef>
              <c:f>Tabelle1!$A$2:$A$4</c:f>
              <c:strCache>
                <c:ptCount val="3"/>
                <c:pt idx="0">
                  <c:v>Zusätzlicher Grund für Bewerbung</c:v>
                </c:pt>
                <c:pt idx="1">
                  <c:v>Arbeitgeber benötigen diese Informationen</c:v>
                </c:pt>
                <c:pt idx="2">
                  <c:v>Kenntnisse und Fähigkeiten im Vordergrund</c:v>
                </c:pt>
              </c:strCache>
            </c:strRef>
          </c:cat>
          <c:val>
            <c:numRef>
              <c:f>Tabelle1!$B$2:$B$4</c:f>
              <c:numCache>
                <c:formatCode>0</c:formatCode>
                <c:ptCount val="3"/>
                <c:pt idx="0">
                  <c:v>21</c:v>
                </c:pt>
                <c:pt idx="1">
                  <c:v>25</c:v>
                </c:pt>
                <c:pt idx="2">
                  <c:v>54</c:v>
                </c:pt>
              </c:numCache>
            </c:numRef>
          </c:val>
          <c:extLst xmlns:c16r2="http://schemas.microsoft.com/office/drawing/2015/06/chart">
            <c:ext xmlns:c16="http://schemas.microsoft.com/office/drawing/2014/chart" uri="{C3380CC4-5D6E-409C-BE32-E72D297353CC}">
              <c16:uniqueId val="{00000000-0A4A-4F0F-A5B1-CF1CCB113359}"/>
            </c:ext>
          </c:extLst>
        </c:ser>
        <c:ser>
          <c:idx val="1"/>
          <c:order val="1"/>
          <c:tx>
            <c:strRef>
              <c:f>Tabelle1!$C$1</c:f>
              <c:strCache>
                <c:ptCount val="1"/>
                <c:pt idx="0">
                  <c:v>rather agree</c:v>
                </c:pt>
              </c:strCache>
            </c:strRef>
          </c:tx>
          <c:spPr>
            <a:solidFill>
              <a:schemeClr val="accent2"/>
            </a:solidFill>
          </c:spPr>
          <c:invertIfNegative val="0"/>
          <c:dLbls>
            <c:txPr>
              <a:bodyPr/>
              <a:lstStyle/>
              <a:p>
                <a:pPr>
                  <a:defRPr sz="1400">
                    <a:solidFill>
                      <a:schemeClr val="bg1"/>
                    </a:solidFill>
                  </a:defRPr>
                </a:pPr>
                <a:endParaRPr lang="de-DE"/>
              </a:p>
            </c:txPr>
            <c:dLblPos val="ctr"/>
            <c:showLegendKey val="0"/>
            <c:showVal val="1"/>
            <c:showCatName val="0"/>
            <c:showSerName val="0"/>
            <c:showPercent val="0"/>
            <c:showBubbleSize val="0"/>
            <c:showLeaderLines val="0"/>
          </c:dLbls>
          <c:cat>
            <c:strRef>
              <c:f>Tabelle1!$A$2:$A$4</c:f>
              <c:strCache>
                <c:ptCount val="3"/>
                <c:pt idx="0">
                  <c:v>Zusätzlicher Grund für Bewerbung</c:v>
                </c:pt>
                <c:pt idx="1">
                  <c:v>Arbeitgeber benötigen diese Informationen</c:v>
                </c:pt>
                <c:pt idx="2">
                  <c:v>Kenntnisse und Fähigkeiten im Vordergrund</c:v>
                </c:pt>
              </c:strCache>
            </c:strRef>
          </c:cat>
          <c:val>
            <c:numRef>
              <c:f>Tabelle1!$C$2:$C$4</c:f>
              <c:numCache>
                <c:formatCode>0</c:formatCode>
                <c:ptCount val="3"/>
                <c:pt idx="0">
                  <c:v>28</c:v>
                </c:pt>
                <c:pt idx="1">
                  <c:v>44</c:v>
                </c:pt>
                <c:pt idx="2">
                  <c:v>32</c:v>
                </c:pt>
              </c:numCache>
            </c:numRef>
          </c:val>
        </c:ser>
        <c:ser>
          <c:idx val="2"/>
          <c:order val="2"/>
          <c:tx>
            <c:strRef>
              <c:f>Tabelle1!$D$1</c:f>
              <c:strCache>
                <c:ptCount val="1"/>
                <c:pt idx="0">
                  <c:v>rather don't agree</c:v>
                </c:pt>
              </c:strCache>
            </c:strRef>
          </c:tx>
          <c:spPr>
            <a:solidFill>
              <a:srgbClr val="E44E13"/>
            </a:solidFill>
          </c:spPr>
          <c:invertIfNegative val="0"/>
          <c:dLbls>
            <c:txPr>
              <a:bodyPr/>
              <a:lstStyle/>
              <a:p>
                <a:pPr>
                  <a:defRPr sz="1400">
                    <a:solidFill>
                      <a:schemeClr val="bg1"/>
                    </a:solidFill>
                  </a:defRPr>
                </a:pPr>
                <a:endParaRPr lang="de-DE"/>
              </a:p>
            </c:txPr>
            <c:dLblPos val="ctr"/>
            <c:showLegendKey val="0"/>
            <c:showVal val="1"/>
            <c:showCatName val="0"/>
            <c:showSerName val="0"/>
            <c:showPercent val="0"/>
            <c:showBubbleSize val="0"/>
            <c:showLeaderLines val="0"/>
          </c:dLbls>
          <c:cat>
            <c:strRef>
              <c:f>Tabelle1!$A$2:$A$4</c:f>
              <c:strCache>
                <c:ptCount val="3"/>
                <c:pt idx="0">
                  <c:v>Zusätzlicher Grund für Bewerbung</c:v>
                </c:pt>
                <c:pt idx="1">
                  <c:v>Arbeitgeber benötigen diese Informationen</c:v>
                </c:pt>
                <c:pt idx="2">
                  <c:v>Kenntnisse und Fähigkeiten im Vordergrund</c:v>
                </c:pt>
              </c:strCache>
            </c:strRef>
          </c:cat>
          <c:val>
            <c:numRef>
              <c:f>Tabelle1!$D$2:$D$4</c:f>
              <c:numCache>
                <c:formatCode>General</c:formatCode>
                <c:ptCount val="3"/>
                <c:pt idx="0">
                  <c:v>27</c:v>
                </c:pt>
                <c:pt idx="1">
                  <c:v>22</c:v>
                </c:pt>
                <c:pt idx="2">
                  <c:v>10</c:v>
                </c:pt>
              </c:numCache>
            </c:numRef>
          </c:val>
        </c:ser>
        <c:ser>
          <c:idx val="3"/>
          <c:order val="3"/>
          <c:tx>
            <c:strRef>
              <c:f>Tabelle1!$E$1</c:f>
              <c:strCache>
                <c:ptCount val="1"/>
                <c:pt idx="0">
                  <c:v>don't agree at all</c:v>
                </c:pt>
              </c:strCache>
            </c:strRef>
          </c:tx>
          <c:spPr>
            <a:solidFill>
              <a:srgbClr val="BB0B20"/>
            </a:solidFill>
          </c:spPr>
          <c:invertIfNegative val="0"/>
          <c:dLbls>
            <c:txPr>
              <a:bodyPr/>
              <a:lstStyle/>
              <a:p>
                <a:pPr>
                  <a:defRPr sz="1400">
                    <a:solidFill>
                      <a:schemeClr val="bg1"/>
                    </a:solidFill>
                  </a:defRPr>
                </a:pPr>
                <a:endParaRPr lang="de-DE"/>
              </a:p>
            </c:txPr>
            <c:dLblPos val="ctr"/>
            <c:showLegendKey val="0"/>
            <c:showVal val="1"/>
            <c:showCatName val="0"/>
            <c:showSerName val="0"/>
            <c:showPercent val="0"/>
            <c:showBubbleSize val="0"/>
            <c:showLeaderLines val="0"/>
          </c:dLbls>
          <c:cat>
            <c:strRef>
              <c:f>Tabelle1!$A$2:$A$4</c:f>
              <c:strCache>
                <c:ptCount val="3"/>
                <c:pt idx="0">
                  <c:v>Zusätzlicher Grund für Bewerbung</c:v>
                </c:pt>
                <c:pt idx="1">
                  <c:v>Arbeitgeber benötigen diese Informationen</c:v>
                </c:pt>
                <c:pt idx="2">
                  <c:v>Kenntnisse und Fähigkeiten im Vordergrund</c:v>
                </c:pt>
              </c:strCache>
            </c:strRef>
          </c:cat>
          <c:val>
            <c:numRef>
              <c:f>Tabelle1!$E$2:$E$4</c:f>
              <c:numCache>
                <c:formatCode>General</c:formatCode>
                <c:ptCount val="3"/>
                <c:pt idx="0">
                  <c:v>21</c:v>
                </c:pt>
                <c:pt idx="1">
                  <c:v>8</c:v>
                </c:pt>
                <c:pt idx="2">
                  <c:v>3</c:v>
                </c:pt>
              </c:numCache>
            </c:numRef>
          </c:val>
        </c:ser>
        <c:dLbls>
          <c:dLblPos val="ctr"/>
          <c:showLegendKey val="0"/>
          <c:showVal val="1"/>
          <c:showCatName val="0"/>
          <c:showSerName val="0"/>
          <c:showPercent val="0"/>
          <c:showBubbleSize val="0"/>
        </c:dLbls>
        <c:gapWidth val="75"/>
        <c:overlap val="100"/>
        <c:axId val="327510656"/>
        <c:axId val="327520640"/>
      </c:barChart>
      <c:catAx>
        <c:axId val="327510656"/>
        <c:scaling>
          <c:orientation val="minMax"/>
        </c:scaling>
        <c:delete val="1"/>
        <c:axPos val="l"/>
        <c:numFmt formatCode="General" sourceLinked="1"/>
        <c:majorTickMark val="out"/>
        <c:minorTickMark val="none"/>
        <c:tickLblPos val="nextTo"/>
        <c:crossAx val="327520640"/>
        <c:crosses val="autoZero"/>
        <c:auto val="1"/>
        <c:lblAlgn val="ctr"/>
        <c:lblOffset val="100"/>
        <c:noMultiLvlLbl val="0"/>
      </c:catAx>
      <c:valAx>
        <c:axId val="327520640"/>
        <c:scaling>
          <c:orientation val="minMax"/>
          <c:max val="100"/>
          <c:min val="0"/>
        </c:scaling>
        <c:delete val="0"/>
        <c:axPos val="b"/>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de-DE"/>
          </a:p>
        </c:txPr>
        <c:crossAx val="327510656"/>
        <c:crosses val="autoZero"/>
        <c:crossBetween val="between"/>
      </c:valAx>
      <c:spPr>
        <a:noFill/>
        <a:ln>
          <a:noFill/>
        </a:ln>
        <a:effectLst/>
      </c:spPr>
    </c:plotArea>
    <c:legend>
      <c:legendPos val="b"/>
      <c:layout>
        <c:manualLayout>
          <c:xMode val="edge"/>
          <c:yMode val="edge"/>
          <c:x val="0.17961820923254998"/>
          <c:y val="0.86416131232332205"/>
          <c:w val="0.81573962442315595"/>
          <c:h val="9.9789606710365519E-2"/>
        </c:manualLayout>
      </c:layout>
      <c:overlay val="0"/>
      <c:txPr>
        <a:bodyPr/>
        <a:lstStyle/>
        <a:p>
          <a:pPr>
            <a:defRPr sz="1200"/>
          </a:pPr>
          <a:endParaRPr lang="de-DE"/>
        </a:p>
      </c:txPr>
    </c:legend>
    <c:plotVisOnly val="1"/>
    <c:dispBlanksAs val="gap"/>
    <c:showDLblsOverMax val="0"/>
  </c:chart>
  <c:spPr>
    <a:noFill/>
    <a:ln>
      <a:noFill/>
    </a:ln>
    <a:effectLst/>
  </c:spPr>
  <c:txPr>
    <a:bodyPr/>
    <a:lstStyle/>
    <a:p>
      <a:pPr>
        <a:defRPr sz="1200" baseline="0">
          <a:solidFill>
            <a:schemeClr val="tx1"/>
          </a:solidFill>
        </a:defRPr>
      </a:pPr>
      <a:endParaRPr lang="de-D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062203201388995"/>
          <c:y val="0"/>
          <c:w val="0.42918289952634064"/>
          <c:h val="0.85569777961178917"/>
        </c:manualLayout>
      </c:layout>
      <c:barChart>
        <c:barDir val="bar"/>
        <c:grouping val="stacked"/>
        <c:varyColors val="0"/>
        <c:ser>
          <c:idx val="0"/>
          <c:order val="0"/>
          <c:tx>
            <c:strRef>
              <c:f>Tabelle1!$B$1</c:f>
              <c:strCache>
                <c:ptCount val="1"/>
                <c:pt idx="0">
                  <c:v>Ja</c:v>
                </c:pt>
              </c:strCache>
            </c:strRef>
          </c:tx>
          <c:spPr>
            <a:solidFill>
              <a:srgbClr val="00498B"/>
            </a:solidFill>
            <a:ln>
              <a:noFill/>
            </a:ln>
            <a:effectLst/>
          </c:spPr>
          <c:invertIfNegative val="0"/>
          <c:dLbls>
            <c:txPr>
              <a:bodyPr/>
              <a:lstStyle/>
              <a:p>
                <a:pPr>
                  <a:defRPr sz="12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10"/>
                <c:pt idx="0">
                  <c:v>sexuelle Orientierung</c:v>
                </c:pt>
                <c:pt idx="1">
                  <c:v>Schwangerschaft</c:v>
                </c:pt>
                <c:pt idx="2">
                  <c:v>Kinderwunsch</c:v>
                </c:pt>
                <c:pt idx="3">
                  <c:v>Schwerbehinderung</c:v>
                </c:pt>
                <c:pt idx="4">
                  <c:v>Religion</c:v>
                </c:pt>
                <c:pt idx="5">
                  <c:v>Deutsch Muttersprache</c:v>
                </c:pt>
                <c:pt idx="6">
                  <c:v>Staatsangehörigkeit</c:v>
                </c:pt>
                <c:pt idx="7">
                  <c:v>Vereinbarkeit Familie Beruf</c:v>
                </c:pt>
                <c:pt idx="8">
                  <c:v>Familienstand</c:v>
                </c:pt>
                <c:pt idx="9">
                  <c:v>Alter</c:v>
                </c:pt>
              </c:strCache>
            </c:strRef>
          </c:cat>
          <c:val>
            <c:numRef>
              <c:f>Tabelle1!$B$2:$B$13</c:f>
              <c:numCache>
                <c:formatCode>0</c:formatCode>
                <c:ptCount val="10"/>
                <c:pt idx="0">
                  <c:v>1</c:v>
                </c:pt>
                <c:pt idx="1">
                  <c:v>6</c:v>
                </c:pt>
                <c:pt idx="2">
                  <c:v>8</c:v>
                </c:pt>
                <c:pt idx="3">
                  <c:v>14</c:v>
                </c:pt>
                <c:pt idx="4">
                  <c:v>15</c:v>
                </c:pt>
                <c:pt idx="5">
                  <c:v>18</c:v>
                </c:pt>
                <c:pt idx="6">
                  <c:v>28</c:v>
                </c:pt>
                <c:pt idx="7">
                  <c:v>30</c:v>
                </c:pt>
                <c:pt idx="8">
                  <c:v>37</c:v>
                </c:pt>
                <c:pt idx="9">
                  <c:v>52</c:v>
                </c:pt>
              </c:numCache>
            </c:numRef>
          </c:val>
          <c:extLst xmlns:c16r2="http://schemas.microsoft.com/office/drawing/2015/06/chart">
            <c:ext xmlns:c16="http://schemas.microsoft.com/office/drawing/2014/chart" uri="{C3380CC4-5D6E-409C-BE32-E72D297353CC}">
              <c16:uniqueId val="{00000000-0A4A-4F0F-A5B1-CF1CCB113359}"/>
            </c:ext>
          </c:extLst>
        </c:ser>
        <c:ser>
          <c:idx val="1"/>
          <c:order val="1"/>
          <c:tx>
            <c:strRef>
              <c:f>Tabelle1!$C$1</c:f>
              <c:strCache>
                <c:ptCount val="1"/>
                <c:pt idx="0">
                  <c:v>Nein</c:v>
                </c:pt>
              </c:strCache>
            </c:strRef>
          </c:tx>
          <c:spPr>
            <a:solidFill>
              <a:srgbClr val="BB0B20"/>
            </a:solidFill>
          </c:spPr>
          <c:invertIfNegative val="0"/>
          <c:dLbls>
            <c:txPr>
              <a:bodyPr/>
              <a:lstStyle/>
              <a:p>
                <a:pPr>
                  <a:defRPr sz="12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10"/>
                <c:pt idx="0">
                  <c:v>sexuelle Orientierung</c:v>
                </c:pt>
                <c:pt idx="1">
                  <c:v>Schwangerschaft</c:v>
                </c:pt>
                <c:pt idx="2">
                  <c:v>Kinderwunsch</c:v>
                </c:pt>
                <c:pt idx="3">
                  <c:v>Schwerbehinderung</c:v>
                </c:pt>
                <c:pt idx="4">
                  <c:v>Religion</c:v>
                </c:pt>
                <c:pt idx="5">
                  <c:v>Deutsch Muttersprache</c:v>
                </c:pt>
                <c:pt idx="6">
                  <c:v>Staatsangehörigkeit</c:v>
                </c:pt>
                <c:pt idx="7">
                  <c:v>Vereinbarkeit Familie Beruf</c:v>
                </c:pt>
                <c:pt idx="8">
                  <c:v>Familienstand</c:v>
                </c:pt>
                <c:pt idx="9">
                  <c:v>Alter</c:v>
                </c:pt>
              </c:strCache>
            </c:strRef>
          </c:cat>
          <c:val>
            <c:numRef>
              <c:f>Tabelle1!$C$2:$C$13</c:f>
              <c:numCache>
                <c:formatCode>0</c:formatCode>
                <c:ptCount val="10"/>
                <c:pt idx="0">
                  <c:v>99</c:v>
                </c:pt>
                <c:pt idx="1">
                  <c:v>94</c:v>
                </c:pt>
                <c:pt idx="2">
                  <c:v>90</c:v>
                </c:pt>
                <c:pt idx="3">
                  <c:v>85</c:v>
                </c:pt>
                <c:pt idx="4">
                  <c:v>83</c:v>
                </c:pt>
                <c:pt idx="5">
                  <c:v>80</c:v>
                </c:pt>
                <c:pt idx="6">
                  <c:v>69</c:v>
                </c:pt>
                <c:pt idx="7">
                  <c:v>69</c:v>
                </c:pt>
                <c:pt idx="8">
                  <c:v>60</c:v>
                </c:pt>
                <c:pt idx="9">
                  <c:v>45</c:v>
                </c:pt>
              </c:numCache>
            </c:numRef>
          </c:val>
        </c:ser>
        <c:dLbls>
          <c:dLblPos val="ctr"/>
          <c:showLegendKey val="0"/>
          <c:showVal val="1"/>
          <c:showCatName val="0"/>
          <c:showSerName val="0"/>
          <c:showPercent val="0"/>
          <c:showBubbleSize val="0"/>
        </c:dLbls>
        <c:gapWidth val="75"/>
        <c:overlap val="100"/>
        <c:axId val="327585792"/>
        <c:axId val="327587328"/>
      </c:barChart>
      <c:catAx>
        <c:axId val="327585792"/>
        <c:scaling>
          <c:orientation val="minMax"/>
        </c:scaling>
        <c:delete val="1"/>
        <c:axPos val="l"/>
        <c:numFmt formatCode="General" sourceLinked="1"/>
        <c:majorTickMark val="out"/>
        <c:minorTickMark val="none"/>
        <c:tickLblPos val="nextTo"/>
        <c:crossAx val="327587328"/>
        <c:crosses val="autoZero"/>
        <c:auto val="1"/>
        <c:lblAlgn val="ctr"/>
        <c:lblOffset val="100"/>
        <c:noMultiLvlLbl val="0"/>
      </c:catAx>
      <c:valAx>
        <c:axId val="327587328"/>
        <c:scaling>
          <c:orientation val="minMax"/>
          <c:max val="100"/>
          <c:min val="0"/>
        </c:scaling>
        <c:delete val="0"/>
        <c:axPos val="b"/>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de-DE"/>
          </a:p>
        </c:txPr>
        <c:crossAx val="327585792"/>
        <c:crosses val="autoZero"/>
        <c:crossBetween val="between"/>
      </c:valAx>
      <c:spPr>
        <a:noFill/>
        <a:ln>
          <a:noFill/>
        </a:ln>
        <a:effectLst/>
      </c:spPr>
    </c:plotArea>
    <c:legend>
      <c:legendPos val="b"/>
      <c:layout>
        <c:manualLayout>
          <c:xMode val="edge"/>
          <c:yMode val="edge"/>
          <c:x val="0.65776134269483244"/>
          <c:y val="0.88375775707461079"/>
          <c:w val="0.34223865730516767"/>
          <c:h val="0.11624224292538925"/>
        </c:manualLayout>
      </c:layout>
      <c:overlay val="0"/>
      <c:txPr>
        <a:bodyPr/>
        <a:lstStyle/>
        <a:p>
          <a:pPr>
            <a:defRPr sz="1400"/>
          </a:pPr>
          <a:endParaRPr lang="de-DE"/>
        </a:p>
      </c:txPr>
    </c:legend>
    <c:plotVisOnly val="1"/>
    <c:dispBlanksAs val="gap"/>
    <c:showDLblsOverMax val="0"/>
  </c:chart>
  <c:spPr>
    <a:noFill/>
    <a:ln>
      <a:noFill/>
    </a:ln>
    <a:effectLst/>
  </c:spPr>
  <c:txPr>
    <a:bodyPr/>
    <a:lstStyle/>
    <a:p>
      <a:pPr>
        <a:defRPr sz="1200" baseline="0">
          <a:solidFill>
            <a:schemeClr val="tx1"/>
          </a:solidFill>
        </a:defRPr>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294960081209361E-2"/>
          <c:y val="0.15591653984428416"/>
          <c:w val="0.91983982771384343"/>
          <c:h val="0.37236959457737684"/>
        </c:manualLayout>
      </c:layout>
      <c:barChart>
        <c:barDir val="bar"/>
        <c:grouping val="stacked"/>
        <c:varyColors val="0"/>
        <c:ser>
          <c:idx val="0"/>
          <c:order val="0"/>
          <c:tx>
            <c:strRef>
              <c:f>Tabelle1!$B$1</c:f>
              <c:strCache>
                <c:ptCount val="1"/>
                <c:pt idx="0">
                  <c:v>no discrimination (n=4.343)</c:v>
                </c:pt>
              </c:strCache>
            </c:strRef>
          </c:tx>
          <c:spPr>
            <a:solidFill>
              <a:srgbClr val="00498B"/>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discrimination</c:v>
                </c:pt>
              </c:strCache>
            </c:strRef>
          </c:cat>
          <c:val>
            <c:numRef>
              <c:f>Tabelle1!$B$2</c:f>
              <c:numCache>
                <c:formatCode>0.0</c:formatCode>
                <c:ptCount val="1"/>
                <c:pt idx="0">
                  <c:v>76.636668431268745</c:v>
                </c:pt>
              </c:numCache>
            </c:numRef>
          </c:val>
        </c:ser>
        <c:ser>
          <c:idx val="1"/>
          <c:order val="1"/>
          <c:tx>
            <c:strRef>
              <c:f>Tabelle1!$C$1</c:f>
              <c:strCache>
                <c:ptCount val="1"/>
                <c:pt idx="0">
                  <c:v>no discrimination, but risks (n=1.199)</c:v>
                </c:pt>
              </c:strCache>
            </c:strRef>
          </c:tx>
          <c:spPr>
            <a:solidFill>
              <a:schemeClr val="accent6">
                <a:lumMod val="75000"/>
              </a:schemeClr>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discrimination</c:v>
                </c:pt>
              </c:strCache>
            </c:strRef>
          </c:cat>
          <c:val>
            <c:numRef>
              <c:f>Tabelle1!$C$2</c:f>
              <c:numCache>
                <c:formatCode>0.0</c:formatCode>
                <c:ptCount val="1"/>
                <c:pt idx="0">
                  <c:v>21.157578965943181</c:v>
                </c:pt>
              </c:numCache>
            </c:numRef>
          </c:val>
        </c:ser>
        <c:ser>
          <c:idx val="2"/>
          <c:order val="2"/>
          <c:tx>
            <c:strRef>
              <c:f>Tabelle1!$D$1</c:f>
              <c:strCache>
                <c:ptCount val="1"/>
                <c:pt idx="0">
                  <c:v>discrimination (n=125)</c:v>
                </c:pt>
              </c:strCache>
            </c:strRef>
          </c:tx>
          <c:spPr>
            <a:solidFill>
              <a:srgbClr val="C00000"/>
            </a:solidFill>
          </c:spPr>
          <c:invertIfNegative val="0"/>
          <c:cat>
            <c:strRef>
              <c:f>Tabelle1!$A$2</c:f>
              <c:strCache>
                <c:ptCount val="1"/>
                <c:pt idx="0">
                  <c:v>discrimination</c:v>
                </c:pt>
              </c:strCache>
            </c:strRef>
          </c:cat>
          <c:val>
            <c:numRef>
              <c:f>Tabelle1!$D$2</c:f>
              <c:numCache>
                <c:formatCode>0.0</c:formatCode>
                <c:ptCount val="1"/>
                <c:pt idx="0">
                  <c:v>2.2057526027880714</c:v>
                </c:pt>
              </c:numCache>
            </c:numRef>
          </c:val>
        </c:ser>
        <c:dLbls>
          <c:dLblPos val="ctr"/>
          <c:showLegendKey val="0"/>
          <c:showVal val="1"/>
          <c:showCatName val="0"/>
          <c:showSerName val="0"/>
          <c:showPercent val="0"/>
          <c:showBubbleSize val="0"/>
        </c:dLbls>
        <c:gapWidth val="100"/>
        <c:overlap val="100"/>
        <c:axId val="54355456"/>
        <c:axId val="53149056"/>
      </c:barChart>
      <c:valAx>
        <c:axId val="53149056"/>
        <c:scaling>
          <c:orientation val="minMax"/>
          <c:max val="100"/>
        </c:scaling>
        <c:delete val="0"/>
        <c:axPos val="b"/>
        <c:majorGridlines>
          <c:spPr>
            <a:ln>
              <a:solidFill>
                <a:sysClr val="window" lastClr="FFFFFF">
                  <a:lumMod val="95000"/>
                </a:sysClr>
              </a:solidFill>
            </a:ln>
          </c:spPr>
        </c:majorGridlines>
        <c:title>
          <c:tx>
            <c:rich>
              <a:bodyPr/>
              <a:lstStyle/>
              <a:p>
                <a:pPr>
                  <a:defRPr>
                    <a:solidFill>
                      <a:srgbClr val="00498B"/>
                    </a:solidFill>
                  </a:defRPr>
                </a:pPr>
                <a:r>
                  <a:rPr lang="de-DE" dirty="0" smtClean="0">
                    <a:solidFill>
                      <a:srgbClr val="00498B"/>
                    </a:solidFill>
                  </a:rPr>
                  <a:t>Percent</a:t>
                </a:r>
                <a:endParaRPr lang="de-DE" dirty="0">
                  <a:solidFill>
                    <a:srgbClr val="00498B"/>
                  </a:solidFill>
                </a:endParaRPr>
              </a:p>
            </c:rich>
          </c:tx>
          <c:layout>
            <c:manualLayout>
              <c:xMode val="edge"/>
              <c:yMode val="edge"/>
              <c:x val="0.45387985038455558"/>
              <c:y val="0.62922031804847922"/>
            </c:manualLayout>
          </c:layout>
          <c:overlay val="0"/>
        </c:title>
        <c:numFmt formatCode="0.0" sourceLinked="1"/>
        <c:majorTickMark val="none"/>
        <c:minorTickMark val="none"/>
        <c:tickLblPos val="nextTo"/>
        <c:txPr>
          <a:bodyPr/>
          <a:lstStyle/>
          <a:p>
            <a:pPr>
              <a:defRPr>
                <a:solidFill>
                  <a:srgbClr val="00498B"/>
                </a:solidFill>
              </a:defRPr>
            </a:pPr>
            <a:endParaRPr lang="de-DE"/>
          </a:p>
        </c:txPr>
        <c:crossAx val="54355456"/>
        <c:crosses val="autoZero"/>
        <c:crossBetween val="between"/>
      </c:valAx>
      <c:catAx>
        <c:axId val="54355456"/>
        <c:scaling>
          <c:orientation val="minMax"/>
        </c:scaling>
        <c:delete val="1"/>
        <c:axPos val="l"/>
        <c:majorTickMark val="out"/>
        <c:minorTickMark val="none"/>
        <c:tickLblPos val="nextTo"/>
        <c:crossAx val="53149056"/>
        <c:crosses val="autoZero"/>
        <c:auto val="1"/>
        <c:lblAlgn val="ctr"/>
        <c:lblOffset val="100"/>
        <c:noMultiLvlLbl val="0"/>
      </c:catAx>
      <c:spPr>
        <a:ln w="38100"/>
      </c:spPr>
    </c:plotArea>
    <c:legend>
      <c:legendPos val="b"/>
      <c:layout>
        <c:manualLayout>
          <c:xMode val="edge"/>
          <c:yMode val="edge"/>
          <c:x val="1.1072750521569419E-2"/>
          <c:y val="0.72600813910469852"/>
          <c:w val="0.64532665329489447"/>
          <c:h val="0.23605532515713665"/>
        </c:manualLayout>
      </c:layout>
      <c:overlay val="0"/>
      <c:txPr>
        <a:bodyPr/>
        <a:lstStyle/>
        <a:p>
          <a:pPr>
            <a:defRPr>
              <a:solidFill>
                <a:srgbClr val="00498B"/>
              </a:solidFill>
            </a:defRPr>
          </a:pPr>
          <a:endParaRPr lang="de-DE"/>
        </a:p>
      </c:txPr>
    </c:legend>
    <c:plotVisOnly val="1"/>
    <c:dispBlanksAs val="gap"/>
    <c:showDLblsOverMax val="0"/>
  </c:chart>
  <c:spPr>
    <a:ln>
      <a:noFill/>
    </a:ln>
  </c:spPr>
  <c:txPr>
    <a:bodyPr/>
    <a:lstStyle/>
    <a:p>
      <a:pPr>
        <a:defRPr sz="900">
          <a:latin typeface="BundesSans Office" panose="020B0002030500000203" pitchFamily="34" charset="0"/>
        </a:defRPr>
      </a:pPr>
      <a:endParaRPr lang="de-DE"/>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35917411726567"/>
          <c:y val="7.7485369575261476E-2"/>
          <c:w val="0.81575305385011865"/>
          <c:h val="0.37236959457737684"/>
        </c:manualLayout>
      </c:layout>
      <c:barChart>
        <c:barDir val="bar"/>
        <c:grouping val="stacked"/>
        <c:varyColors val="0"/>
        <c:ser>
          <c:idx val="0"/>
          <c:order val="0"/>
          <c:tx>
            <c:strRef>
              <c:f>Tabelle1!$B$1</c:f>
              <c:strCache>
                <c:ptCount val="1"/>
                <c:pt idx="0">
                  <c:v>female only (n=215)</c:v>
                </c:pt>
              </c:strCache>
            </c:strRef>
          </c:tx>
          <c:spPr>
            <a:solidFill>
              <a:srgbClr val="00498B"/>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Gender pictured</c:v>
                </c:pt>
              </c:strCache>
            </c:strRef>
          </c:cat>
          <c:val>
            <c:numRef>
              <c:f>Tabelle1!$B$2</c:f>
              <c:numCache>
                <c:formatCode>0.0</c:formatCode>
                <c:ptCount val="1"/>
                <c:pt idx="0">
                  <c:v>18.695652173913043</c:v>
                </c:pt>
              </c:numCache>
            </c:numRef>
          </c:val>
        </c:ser>
        <c:ser>
          <c:idx val="1"/>
          <c:order val="1"/>
          <c:tx>
            <c:strRef>
              <c:f>Tabelle1!$C$1</c:f>
              <c:strCache>
                <c:ptCount val="1"/>
                <c:pt idx="0">
                  <c:v>mixed (n=613)</c:v>
                </c:pt>
              </c:strCache>
            </c:strRef>
          </c:tx>
          <c:spPr>
            <a:solidFill>
              <a:srgbClr val="63B1C9"/>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Gender pictured</c:v>
                </c:pt>
              </c:strCache>
            </c:strRef>
          </c:cat>
          <c:val>
            <c:numRef>
              <c:f>Tabelle1!$C$2</c:f>
              <c:numCache>
                <c:formatCode>0.0</c:formatCode>
                <c:ptCount val="1"/>
                <c:pt idx="0">
                  <c:v>53.304347826086961</c:v>
                </c:pt>
              </c:numCache>
            </c:numRef>
          </c:val>
        </c:ser>
        <c:ser>
          <c:idx val="2"/>
          <c:order val="2"/>
          <c:tx>
            <c:strRef>
              <c:f>Tabelle1!$D$1</c:f>
              <c:strCache>
                <c:ptCount val="1"/>
                <c:pt idx="0">
                  <c:v>male only (n=322)</c:v>
                </c:pt>
              </c:strCache>
            </c:strRef>
          </c:tx>
          <c:spPr>
            <a:solidFill>
              <a:srgbClr val="BB0B20"/>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Gender pictured</c:v>
                </c:pt>
              </c:strCache>
            </c:strRef>
          </c:cat>
          <c:val>
            <c:numRef>
              <c:f>Tabelle1!$D$2</c:f>
              <c:numCache>
                <c:formatCode>0.0</c:formatCode>
                <c:ptCount val="1"/>
                <c:pt idx="0">
                  <c:v>28.000000000000004</c:v>
                </c:pt>
              </c:numCache>
            </c:numRef>
          </c:val>
        </c:ser>
        <c:dLbls>
          <c:dLblPos val="ctr"/>
          <c:showLegendKey val="0"/>
          <c:showVal val="1"/>
          <c:showCatName val="0"/>
          <c:showSerName val="0"/>
          <c:showPercent val="0"/>
          <c:showBubbleSize val="0"/>
        </c:dLbls>
        <c:gapWidth val="100"/>
        <c:overlap val="100"/>
        <c:axId val="54220672"/>
        <c:axId val="54218752"/>
      </c:barChart>
      <c:valAx>
        <c:axId val="54218752"/>
        <c:scaling>
          <c:orientation val="minMax"/>
          <c:max val="100"/>
        </c:scaling>
        <c:delete val="0"/>
        <c:axPos val="b"/>
        <c:majorGridlines>
          <c:spPr>
            <a:ln>
              <a:solidFill>
                <a:sysClr val="window" lastClr="FFFFFF">
                  <a:lumMod val="95000"/>
                </a:sysClr>
              </a:solidFill>
            </a:ln>
          </c:spPr>
        </c:majorGridlines>
        <c:title>
          <c:tx>
            <c:rich>
              <a:bodyPr/>
              <a:lstStyle/>
              <a:p>
                <a:pPr>
                  <a:defRPr>
                    <a:solidFill>
                      <a:srgbClr val="00498B"/>
                    </a:solidFill>
                  </a:defRPr>
                </a:pPr>
                <a:r>
                  <a:rPr lang="de-DE" dirty="0" smtClean="0">
                    <a:solidFill>
                      <a:srgbClr val="00498B"/>
                    </a:solidFill>
                  </a:rPr>
                  <a:t>Percent</a:t>
                </a:r>
                <a:endParaRPr lang="de-DE" dirty="0">
                  <a:solidFill>
                    <a:srgbClr val="00498B"/>
                  </a:solidFill>
                </a:endParaRPr>
              </a:p>
            </c:rich>
          </c:tx>
          <c:layout/>
          <c:overlay val="0"/>
        </c:title>
        <c:numFmt formatCode="0.0" sourceLinked="1"/>
        <c:majorTickMark val="none"/>
        <c:minorTickMark val="none"/>
        <c:tickLblPos val="nextTo"/>
        <c:txPr>
          <a:bodyPr/>
          <a:lstStyle/>
          <a:p>
            <a:pPr>
              <a:defRPr>
                <a:solidFill>
                  <a:srgbClr val="00498B"/>
                </a:solidFill>
              </a:defRPr>
            </a:pPr>
            <a:endParaRPr lang="de-DE"/>
          </a:p>
        </c:txPr>
        <c:crossAx val="54220672"/>
        <c:crosses val="autoZero"/>
        <c:crossBetween val="between"/>
      </c:valAx>
      <c:catAx>
        <c:axId val="54220672"/>
        <c:scaling>
          <c:orientation val="minMax"/>
        </c:scaling>
        <c:delete val="1"/>
        <c:axPos val="l"/>
        <c:title>
          <c:tx>
            <c:rich>
              <a:bodyPr rot="0" vert="horz"/>
              <a:lstStyle/>
              <a:p>
                <a:pPr algn="ctr" rtl="0">
                  <a:defRPr lang="de-DE" sz="1000" b="0" i="0" u="none" strike="noStrike" kern="1200" baseline="0">
                    <a:solidFill>
                      <a:srgbClr val="00498B"/>
                    </a:solidFill>
                    <a:latin typeface="+mn-lt"/>
                    <a:ea typeface="+mn-ea"/>
                    <a:cs typeface="+mn-cs"/>
                  </a:defRPr>
                </a:pPr>
                <a:r>
                  <a:rPr lang="de-DE" sz="1000" b="0" i="0" u="none" strike="noStrike" kern="1200" baseline="0" dirty="0" smtClean="0">
                    <a:solidFill>
                      <a:srgbClr val="00498B"/>
                    </a:solidFill>
                    <a:latin typeface="+mn-lt"/>
                    <a:ea typeface="+mn-ea"/>
                    <a:cs typeface="+mn-cs"/>
                  </a:rPr>
                  <a:t> Gender</a:t>
                </a:r>
                <a:br>
                  <a:rPr lang="de-DE" sz="1000" b="0" i="0" u="none" strike="noStrike" kern="1200" baseline="0" dirty="0" smtClean="0">
                    <a:solidFill>
                      <a:srgbClr val="00498B"/>
                    </a:solidFill>
                    <a:latin typeface="+mn-lt"/>
                    <a:ea typeface="+mn-ea"/>
                    <a:cs typeface="+mn-cs"/>
                  </a:rPr>
                </a:br>
                <a:r>
                  <a:rPr lang="de-DE" sz="1000" b="0" i="0" u="none" strike="noStrike" kern="1200" baseline="0" dirty="0" err="1" smtClean="0">
                    <a:solidFill>
                      <a:srgbClr val="00498B"/>
                    </a:solidFill>
                    <a:latin typeface="+mn-lt"/>
                    <a:ea typeface="+mn-ea"/>
                    <a:cs typeface="+mn-cs"/>
                  </a:rPr>
                  <a:t>pictured</a:t>
                </a:r>
                <a:r>
                  <a:rPr lang="de-DE" sz="1000" b="0" i="0" u="none" strike="noStrike" kern="1200" baseline="0" dirty="0" smtClean="0">
                    <a:solidFill>
                      <a:srgbClr val="00498B"/>
                    </a:solidFill>
                    <a:latin typeface="+mn-lt"/>
                    <a:ea typeface="+mn-ea"/>
                    <a:cs typeface="+mn-cs"/>
                  </a:rPr>
                  <a:t> </a:t>
                </a:r>
                <a:br>
                  <a:rPr lang="de-DE" sz="1000" b="0" i="0" u="none" strike="noStrike" kern="1200" baseline="0" dirty="0" smtClean="0">
                    <a:solidFill>
                      <a:srgbClr val="00498B"/>
                    </a:solidFill>
                    <a:latin typeface="+mn-lt"/>
                    <a:ea typeface="+mn-ea"/>
                    <a:cs typeface="+mn-cs"/>
                  </a:rPr>
                </a:br>
                <a:r>
                  <a:rPr lang="de-DE" sz="1000" b="0" i="0" u="none" strike="noStrike" kern="1200" baseline="0" dirty="0" smtClean="0">
                    <a:solidFill>
                      <a:srgbClr val="00498B"/>
                    </a:solidFill>
                    <a:latin typeface="+mn-lt"/>
                    <a:ea typeface="+mn-ea"/>
                    <a:cs typeface="+mn-cs"/>
                  </a:rPr>
                  <a:t>(n=1150)</a:t>
                </a:r>
                <a:endParaRPr lang="de-DE" sz="1000" b="0" i="0" u="none" strike="noStrike" kern="1200" baseline="0" dirty="0">
                  <a:solidFill>
                    <a:srgbClr val="00498B"/>
                  </a:solidFill>
                  <a:latin typeface="+mn-lt"/>
                  <a:ea typeface="+mn-ea"/>
                  <a:cs typeface="+mn-cs"/>
                </a:endParaRPr>
              </a:p>
            </c:rich>
          </c:tx>
          <c:layout/>
          <c:overlay val="0"/>
        </c:title>
        <c:majorTickMark val="out"/>
        <c:minorTickMark val="none"/>
        <c:tickLblPos val="nextTo"/>
        <c:crossAx val="54218752"/>
        <c:crosses val="autoZero"/>
        <c:auto val="1"/>
        <c:lblAlgn val="ctr"/>
        <c:lblOffset val="100"/>
        <c:noMultiLvlLbl val="0"/>
      </c:catAx>
    </c:plotArea>
    <c:legend>
      <c:legendPos val="b"/>
      <c:layout>
        <c:manualLayout>
          <c:xMode val="edge"/>
          <c:yMode val="edge"/>
          <c:x val="1.1072750521569419E-2"/>
          <c:y val="0.72600813910469852"/>
          <c:w val="0.9773534558180228"/>
          <c:h val="0.27319444390519609"/>
        </c:manualLayout>
      </c:layout>
      <c:overlay val="0"/>
      <c:txPr>
        <a:bodyPr/>
        <a:lstStyle/>
        <a:p>
          <a:pPr>
            <a:defRPr>
              <a:solidFill>
                <a:srgbClr val="00498B"/>
              </a:solidFill>
            </a:defRPr>
          </a:pPr>
          <a:endParaRPr lang="de-DE"/>
        </a:p>
      </c:txPr>
    </c:legend>
    <c:plotVisOnly val="1"/>
    <c:dispBlanksAs val="gap"/>
    <c:showDLblsOverMax val="0"/>
  </c:chart>
  <c:spPr>
    <a:ln>
      <a:noFill/>
    </a:ln>
  </c:spPr>
  <c:txPr>
    <a:bodyPr/>
    <a:lstStyle/>
    <a:p>
      <a:pPr>
        <a:defRPr sz="900">
          <a:latin typeface="BundesSans Office" panose="020B0002030500000203" pitchFamily="34" charset="0"/>
        </a:defRPr>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35917411726567"/>
          <c:y val="7.7485369575261476E-2"/>
          <c:w val="0.81575305385011865"/>
          <c:h val="0.37236959457737684"/>
        </c:manualLayout>
      </c:layout>
      <c:barChart>
        <c:barDir val="bar"/>
        <c:grouping val="stacked"/>
        <c:varyColors val="0"/>
        <c:ser>
          <c:idx val="0"/>
          <c:order val="0"/>
          <c:tx>
            <c:strRef>
              <c:f>Tabelle1!$B$1</c:f>
              <c:strCache>
                <c:ptCount val="1"/>
                <c:pt idx="0">
                  <c:v>younger person(s) only (n=213)</c:v>
                </c:pt>
              </c:strCache>
            </c:strRef>
          </c:tx>
          <c:spPr>
            <a:solidFill>
              <a:srgbClr val="00498B"/>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Age</c:v>
                </c:pt>
              </c:strCache>
            </c:strRef>
          </c:cat>
          <c:val>
            <c:numRef>
              <c:f>Tabelle1!$B$2</c:f>
              <c:numCache>
                <c:formatCode>0.0</c:formatCode>
                <c:ptCount val="1"/>
                <c:pt idx="0">
                  <c:v>18.5</c:v>
                </c:pt>
              </c:numCache>
            </c:numRef>
          </c:val>
        </c:ser>
        <c:ser>
          <c:idx val="1"/>
          <c:order val="1"/>
          <c:tx>
            <c:strRef>
              <c:f>Tabelle1!$C$1</c:f>
              <c:strCache>
                <c:ptCount val="1"/>
                <c:pt idx="0">
                  <c:v>Not clear/mixed (n=901)</c:v>
                </c:pt>
              </c:strCache>
            </c:strRef>
          </c:tx>
          <c:spPr>
            <a:solidFill>
              <a:srgbClr val="63B1C9"/>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Age</c:v>
                </c:pt>
              </c:strCache>
            </c:strRef>
          </c:cat>
          <c:val>
            <c:numRef>
              <c:f>Tabelle1!$C$2</c:f>
              <c:numCache>
                <c:formatCode>0.0</c:formatCode>
                <c:ptCount val="1"/>
                <c:pt idx="0">
                  <c:v>78.3</c:v>
                </c:pt>
              </c:numCache>
            </c:numRef>
          </c:val>
        </c:ser>
        <c:ser>
          <c:idx val="2"/>
          <c:order val="2"/>
          <c:tx>
            <c:strRef>
              <c:f>Tabelle1!$D$1</c:f>
              <c:strCache>
                <c:ptCount val="1"/>
                <c:pt idx="0">
                  <c:v>elderly person(s) only (n=36)</c:v>
                </c:pt>
              </c:strCache>
            </c:strRef>
          </c:tx>
          <c:spPr>
            <a:solidFill>
              <a:srgbClr val="BB0B20"/>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Age</c:v>
                </c:pt>
              </c:strCache>
            </c:strRef>
          </c:cat>
          <c:val>
            <c:numRef>
              <c:f>Tabelle1!$D$2</c:f>
              <c:numCache>
                <c:formatCode>0.0</c:formatCode>
                <c:ptCount val="1"/>
                <c:pt idx="0">
                  <c:v>3.1</c:v>
                </c:pt>
              </c:numCache>
            </c:numRef>
          </c:val>
        </c:ser>
        <c:dLbls>
          <c:dLblPos val="ctr"/>
          <c:showLegendKey val="0"/>
          <c:showVal val="1"/>
          <c:showCatName val="0"/>
          <c:showSerName val="0"/>
          <c:showPercent val="0"/>
          <c:showBubbleSize val="0"/>
        </c:dLbls>
        <c:gapWidth val="100"/>
        <c:overlap val="100"/>
        <c:axId val="172898944"/>
        <c:axId val="172897024"/>
      </c:barChart>
      <c:valAx>
        <c:axId val="172897024"/>
        <c:scaling>
          <c:orientation val="minMax"/>
          <c:max val="100"/>
        </c:scaling>
        <c:delete val="0"/>
        <c:axPos val="b"/>
        <c:majorGridlines>
          <c:spPr>
            <a:ln>
              <a:solidFill>
                <a:sysClr val="window" lastClr="FFFFFF">
                  <a:lumMod val="95000"/>
                </a:sysClr>
              </a:solidFill>
            </a:ln>
          </c:spPr>
        </c:majorGridlines>
        <c:title>
          <c:tx>
            <c:rich>
              <a:bodyPr/>
              <a:lstStyle/>
              <a:p>
                <a:pPr>
                  <a:defRPr>
                    <a:solidFill>
                      <a:srgbClr val="00498B"/>
                    </a:solidFill>
                  </a:defRPr>
                </a:pPr>
                <a:r>
                  <a:rPr lang="de-DE" dirty="0" err="1" smtClean="0">
                    <a:solidFill>
                      <a:srgbClr val="00498B"/>
                    </a:solidFill>
                  </a:rPr>
                  <a:t>Percent</a:t>
                </a:r>
                <a:endParaRPr lang="de-DE" dirty="0">
                  <a:solidFill>
                    <a:srgbClr val="00498B"/>
                  </a:solidFill>
                </a:endParaRPr>
              </a:p>
            </c:rich>
          </c:tx>
          <c:layout/>
          <c:overlay val="0"/>
        </c:title>
        <c:numFmt formatCode="0.0" sourceLinked="1"/>
        <c:majorTickMark val="none"/>
        <c:minorTickMark val="none"/>
        <c:tickLblPos val="nextTo"/>
        <c:txPr>
          <a:bodyPr/>
          <a:lstStyle/>
          <a:p>
            <a:pPr>
              <a:defRPr>
                <a:solidFill>
                  <a:srgbClr val="00498B"/>
                </a:solidFill>
              </a:defRPr>
            </a:pPr>
            <a:endParaRPr lang="de-DE"/>
          </a:p>
        </c:txPr>
        <c:crossAx val="172898944"/>
        <c:crosses val="autoZero"/>
        <c:crossBetween val="between"/>
      </c:valAx>
      <c:catAx>
        <c:axId val="172898944"/>
        <c:scaling>
          <c:orientation val="minMax"/>
        </c:scaling>
        <c:delete val="1"/>
        <c:axPos val="l"/>
        <c:title>
          <c:tx>
            <c:rich>
              <a:bodyPr rot="0" vert="horz"/>
              <a:lstStyle/>
              <a:p>
                <a:pPr algn="ctr" rtl="0">
                  <a:defRPr lang="de-DE" sz="1000" b="0" i="0" u="none" strike="noStrike" kern="1200" baseline="0">
                    <a:solidFill>
                      <a:srgbClr val="00498B"/>
                    </a:solidFill>
                    <a:latin typeface="+mn-lt"/>
                    <a:ea typeface="+mn-ea"/>
                    <a:cs typeface="+mn-cs"/>
                  </a:defRPr>
                </a:pPr>
                <a:r>
                  <a:rPr lang="de-DE" sz="1000" b="0" i="0" u="none" strike="noStrike" kern="1200" baseline="0" dirty="0" smtClean="0">
                    <a:solidFill>
                      <a:srgbClr val="00498B"/>
                    </a:solidFill>
                    <a:latin typeface="+mn-lt"/>
                    <a:ea typeface="+mn-ea"/>
                    <a:cs typeface="+mn-cs"/>
                  </a:rPr>
                  <a:t>Age </a:t>
                </a:r>
                <a:r>
                  <a:rPr lang="de-DE" sz="1000" b="0" i="0" u="none" strike="noStrike" kern="1200" baseline="0" dirty="0" err="1" smtClean="0">
                    <a:solidFill>
                      <a:srgbClr val="00498B"/>
                    </a:solidFill>
                    <a:latin typeface="+mn-lt"/>
                    <a:ea typeface="+mn-ea"/>
                    <a:cs typeface="+mn-cs"/>
                  </a:rPr>
                  <a:t>pictured</a:t>
                </a:r>
                <a:r>
                  <a:rPr lang="de-DE" sz="1000" b="0" i="0" u="none" strike="noStrike" kern="1200" baseline="0" dirty="0" smtClean="0">
                    <a:solidFill>
                      <a:srgbClr val="00498B"/>
                    </a:solidFill>
                    <a:latin typeface="+mn-lt"/>
                    <a:ea typeface="+mn-ea"/>
                    <a:cs typeface="+mn-cs"/>
                  </a:rPr>
                  <a:t/>
                </a:r>
                <a:br>
                  <a:rPr lang="de-DE" sz="1000" b="0" i="0" u="none" strike="noStrike" kern="1200" baseline="0" dirty="0" smtClean="0">
                    <a:solidFill>
                      <a:srgbClr val="00498B"/>
                    </a:solidFill>
                    <a:latin typeface="+mn-lt"/>
                    <a:ea typeface="+mn-ea"/>
                    <a:cs typeface="+mn-cs"/>
                  </a:rPr>
                </a:br>
                <a:r>
                  <a:rPr lang="de-DE" sz="1000" b="0" i="0" u="none" strike="noStrike" kern="1200" baseline="0" dirty="0" smtClean="0">
                    <a:solidFill>
                      <a:srgbClr val="00498B"/>
                    </a:solidFill>
                    <a:latin typeface="+mn-lt"/>
                    <a:ea typeface="+mn-ea"/>
                    <a:cs typeface="+mn-cs"/>
                  </a:rPr>
                  <a:t>(n=1150)</a:t>
                </a:r>
                <a:endParaRPr lang="de-DE" sz="1000" b="0" i="0" u="none" strike="noStrike" kern="1200" baseline="0" dirty="0">
                  <a:solidFill>
                    <a:srgbClr val="00498B"/>
                  </a:solidFill>
                  <a:latin typeface="+mn-lt"/>
                  <a:ea typeface="+mn-ea"/>
                  <a:cs typeface="+mn-cs"/>
                </a:endParaRPr>
              </a:p>
            </c:rich>
          </c:tx>
          <c:layout/>
          <c:overlay val="0"/>
        </c:title>
        <c:majorTickMark val="out"/>
        <c:minorTickMark val="none"/>
        <c:tickLblPos val="nextTo"/>
        <c:crossAx val="172897024"/>
        <c:crosses val="autoZero"/>
        <c:auto val="1"/>
        <c:lblAlgn val="ctr"/>
        <c:lblOffset val="100"/>
        <c:noMultiLvlLbl val="0"/>
      </c:catAx>
    </c:plotArea>
    <c:legend>
      <c:legendPos val="b"/>
      <c:layout>
        <c:manualLayout>
          <c:xMode val="edge"/>
          <c:yMode val="edge"/>
          <c:x val="1.1072750521569419E-2"/>
          <c:y val="0.72600813910469852"/>
          <c:w val="0.9773534558180228"/>
          <c:h val="0.27319444390519609"/>
        </c:manualLayout>
      </c:layout>
      <c:overlay val="0"/>
      <c:txPr>
        <a:bodyPr/>
        <a:lstStyle/>
        <a:p>
          <a:pPr>
            <a:defRPr>
              <a:solidFill>
                <a:srgbClr val="00498B"/>
              </a:solidFill>
            </a:defRPr>
          </a:pPr>
          <a:endParaRPr lang="de-DE"/>
        </a:p>
      </c:txPr>
    </c:legend>
    <c:plotVisOnly val="1"/>
    <c:dispBlanksAs val="gap"/>
    <c:showDLblsOverMax val="0"/>
  </c:chart>
  <c:spPr>
    <a:ln>
      <a:noFill/>
    </a:ln>
  </c:spPr>
  <c:txPr>
    <a:bodyPr/>
    <a:lstStyle/>
    <a:p>
      <a:pPr>
        <a:defRPr sz="900">
          <a:latin typeface="BundesSans Office" panose="020B0002030500000203" pitchFamily="34" charset="0"/>
        </a:defRPr>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35917411726567"/>
          <c:y val="7.7485369575261476E-2"/>
          <c:w val="0.81575305385011865"/>
          <c:h val="0.37236959457737684"/>
        </c:manualLayout>
      </c:layout>
      <c:barChart>
        <c:barDir val="bar"/>
        <c:grouping val="stacked"/>
        <c:varyColors val="0"/>
        <c:ser>
          <c:idx val="0"/>
          <c:order val="0"/>
          <c:tx>
            <c:strRef>
              <c:f>Tabelle1!$B$1</c:f>
              <c:strCache>
                <c:ptCount val="1"/>
                <c:pt idx="0">
                  <c:v>person(s) with migration background (n=217)</c:v>
                </c:pt>
              </c:strCache>
            </c:strRef>
          </c:tx>
          <c:spPr>
            <a:solidFill>
              <a:srgbClr val="00498B"/>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Migration background</c:v>
                </c:pt>
              </c:strCache>
            </c:strRef>
          </c:cat>
          <c:val>
            <c:numRef>
              <c:f>Tabelle1!$B$2</c:f>
              <c:numCache>
                <c:formatCode>0.0</c:formatCode>
                <c:ptCount val="1"/>
                <c:pt idx="0">
                  <c:v>18.899999999999999</c:v>
                </c:pt>
              </c:numCache>
            </c:numRef>
          </c:val>
        </c:ser>
        <c:ser>
          <c:idx val="1"/>
          <c:order val="1"/>
          <c:tx>
            <c:strRef>
              <c:f>Tabelle1!$C$1</c:f>
              <c:strCache>
                <c:ptCount val="1"/>
                <c:pt idx="0">
                  <c:v>no person(s) with migration background (n=933)</c:v>
                </c:pt>
              </c:strCache>
            </c:strRef>
          </c:tx>
          <c:spPr>
            <a:solidFill>
              <a:srgbClr val="63B1C9"/>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Migration background</c:v>
                </c:pt>
              </c:strCache>
            </c:strRef>
          </c:cat>
          <c:val>
            <c:numRef>
              <c:f>Tabelle1!$C$2</c:f>
              <c:numCache>
                <c:formatCode>0.0</c:formatCode>
                <c:ptCount val="1"/>
                <c:pt idx="0">
                  <c:v>81.099999999999994</c:v>
                </c:pt>
              </c:numCache>
            </c:numRef>
          </c:val>
        </c:ser>
        <c:dLbls>
          <c:dLblPos val="ctr"/>
          <c:showLegendKey val="0"/>
          <c:showVal val="1"/>
          <c:showCatName val="0"/>
          <c:showSerName val="0"/>
          <c:showPercent val="0"/>
          <c:showBubbleSize val="0"/>
        </c:dLbls>
        <c:gapWidth val="100"/>
        <c:overlap val="100"/>
        <c:axId val="164591872"/>
        <c:axId val="164589952"/>
      </c:barChart>
      <c:valAx>
        <c:axId val="164589952"/>
        <c:scaling>
          <c:orientation val="minMax"/>
          <c:max val="100"/>
        </c:scaling>
        <c:delete val="0"/>
        <c:axPos val="b"/>
        <c:majorGridlines>
          <c:spPr>
            <a:ln>
              <a:solidFill>
                <a:sysClr val="window" lastClr="FFFFFF">
                  <a:lumMod val="95000"/>
                </a:sysClr>
              </a:solidFill>
            </a:ln>
          </c:spPr>
        </c:majorGridlines>
        <c:title>
          <c:tx>
            <c:rich>
              <a:bodyPr/>
              <a:lstStyle/>
              <a:p>
                <a:pPr>
                  <a:defRPr>
                    <a:solidFill>
                      <a:srgbClr val="00498B"/>
                    </a:solidFill>
                  </a:defRPr>
                </a:pPr>
                <a:r>
                  <a:rPr lang="de-DE" dirty="0" err="1" smtClean="0">
                    <a:solidFill>
                      <a:srgbClr val="00498B"/>
                    </a:solidFill>
                  </a:rPr>
                  <a:t>Percent</a:t>
                </a:r>
                <a:endParaRPr lang="de-DE" dirty="0">
                  <a:solidFill>
                    <a:srgbClr val="00498B"/>
                  </a:solidFill>
                </a:endParaRPr>
              </a:p>
            </c:rich>
          </c:tx>
          <c:layout/>
          <c:overlay val="0"/>
        </c:title>
        <c:numFmt formatCode="0.0" sourceLinked="1"/>
        <c:majorTickMark val="none"/>
        <c:minorTickMark val="none"/>
        <c:tickLblPos val="nextTo"/>
        <c:txPr>
          <a:bodyPr/>
          <a:lstStyle/>
          <a:p>
            <a:pPr>
              <a:defRPr>
                <a:solidFill>
                  <a:srgbClr val="00498B"/>
                </a:solidFill>
              </a:defRPr>
            </a:pPr>
            <a:endParaRPr lang="de-DE"/>
          </a:p>
        </c:txPr>
        <c:crossAx val="164591872"/>
        <c:crosses val="autoZero"/>
        <c:crossBetween val="between"/>
      </c:valAx>
      <c:catAx>
        <c:axId val="164591872"/>
        <c:scaling>
          <c:orientation val="minMax"/>
        </c:scaling>
        <c:delete val="1"/>
        <c:axPos val="l"/>
        <c:title>
          <c:tx>
            <c:rich>
              <a:bodyPr rot="0" vert="horz"/>
              <a:lstStyle/>
              <a:p>
                <a:pPr algn="ctr" rtl="0">
                  <a:defRPr lang="de-DE" sz="1000" b="0" i="0" u="none" strike="noStrike" kern="1200" baseline="0">
                    <a:solidFill>
                      <a:srgbClr val="00498B"/>
                    </a:solidFill>
                    <a:latin typeface="+mn-lt"/>
                    <a:ea typeface="+mn-ea"/>
                    <a:cs typeface="+mn-cs"/>
                  </a:defRPr>
                </a:pPr>
                <a:r>
                  <a:rPr lang="de-DE" sz="1000" b="0" i="0" u="none" strike="noStrike" kern="1200" baseline="0" dirty="0" smtClean="0">
                    <a:solidFill>
                      <a:srgbClr val="00498B"/>
                    </a:solidFill>
                    <a:latin typeface="+mn-lt"/>
                    <a:ea typeface="+mn-ea"/>
                    <a:cs typeface="+mn-cs"/>
                  </a:rPr>
                  <a:t>Migration </a:t>
                </a:r>
                <a:br>
                  <a:rPr lang="de-DE" sz="1000" b="0" i="0" u="none" strike="noStrike" kern="1200" baseline="0" dirty="0" smtClean="0">
                    <a:solidFill>
                      <a:srgbClr val="00498B"/>
                    </a:solidFill>
                    <a:latin typeface="+mn-lt"/>
                    <a:ea typeface="+mn-ea"/>
                    <a:cs typeface="+mn-cs"/>
                  </a:rPr>
                </a:br>
                <a:r>
                  <a:rPr lang="de-DE" sz="1000" b="0" i="0" u="none" strike="noStrike" kern="1200" baseline="0" dirty="0" err="1" smtClean="0">
                    <a:solidFill>
                      <a:srgbClr val="00498B"/>
                    </a:solidFill>
                    <a:latin typeface="+mn-lt"/>
                    <a:ea typeface="+mn-ea"/>
                    <a:cs typeface="+mn-cs"/>
                  </a:rPr>
                  <a:t>background</a:t>
                </a:r>
                <a:r>
                  <a:rPr lang="de-DE" sz="1000" b="0" i="0" u="none" strike="noStrike" kern="1200" baseline="0" dirty="0" smtClean="0">
                    <a:solidFill>
                      <a:srgbClr val="00498B"/>
                    </a:solidFill>
                    <a:latin typeface="+mn-lt"/>
                    <a:ea typeface="+mn-ea"/>
                    <a:cs typeface="+mn-cs"/>
                  </a:rPr>
                  <a:t/>
                </a:r>
                <a:br>
                  <a:rPr lang="de-DE" sz="1000" b="0" i="0" u="none" strike="noStrike" kern="1200" baseline="0" dirty="0" smtClean="0">
                    <a:solidFill>
                      <a:srgbClr val="00498B"/>
                    </a:solidFill>
                    <a:latin typeface="+mn-lt"/>
                    <a:ea typeface="+mn-ea"/>
                    <a:cs typeface="+mn-cs"/>
                  </a:rPr>
                </a:br>
                <a:r>
                  <a:rPr lang="de-DE" sz="1000" b="0" i="0" u="none" strike="noStrike" kern="1200" baseline="0" dirty="0" smtClean="0">
                    <a:solidFill>
                      <a:srgbClr val="00498B"/>
                    </a:solidFill>
                    <a:latin typeface="+mn-lt"/>
                    <a:ea typeface="+mn-ea"/>
                    <a:cs typeface="+mn-cs"/>
                  </a:rPr>
                  <a:t>(n=1150)</a:t>
                </a:r>
                <a:endParaRPr lang="de-DE" sz="1000" b="0" i="0" u="none" strike="noStrike" kern="1200" baseline="0" dirty="0">
                  <a:solidFill>
                    <a:srgbClr val="00498B"/>
                  </a:solidFill>
                  <a:latin typeface="+mn-lt"/>
                  <a:ea typeface="+mn-ea"/>
                  <a:cs typeface="+mn-cs"/>
                </a:endParaRPr>
              </a:p>
            </c:rich>
          </c:tx>
          <c:layout/>
          <c:overlay val="0"/>
        </c:title>
        <c:majorTickMark val="out"/>
        <c:minorTickMark val="none"/>
        <c:tickLblPos val="nextTo"/>
        <c:crossAx val="164589952"/>
        <c:crosses val="autoZero"/>
        <c:auto val="1"/>
        <c:lblAlgn val="ctr"/>
        <c:lblOffset val="100"/>
        <c:noMultiLvlLbl val="0"/>
      </c:catAx>
    </c:plotArea>
    <c:legend>
      <c:legendPos val="b"/>
      <c:layout>
        <c:manualLayout>
          <c:xMode val="edge"/>
          <c:yMode val="edge"/>
          <c:x val="1.1072750521569419E-2"/>
          <c:y val="0.72600813910469852"/>
          <c:w val="0.9773534558180228"/>
          <c:h val="0.27319444390519609"/>
        </c:manualLayout>
      </c:layout>
      <c:overlay val="0"/>
      <c:txPr>
        <a:bodyPr/>
        <a:lstStyle/>
        <a:p>
          <a:pPr>
            <a:defRPr>
              <a:solidFill>
                <a:srgbClr val="00498B"/>
              </a:solidFill>
            </a:defRPr>
          </a:pPr>
          <a:endParaRPr lang="de-DE"/>
        </a:p>
      </c:txPr>
    </c:legend>
    <c:plotVisOnly val="1"/>
    <c:dispBlanksAs val="gap"/>
    <c:showDLblsOverMax val="0"/>
  </c:chart>
  <c:spPr>
    <a:ln>
      <a:noFill/>
    </a:ln>
  </c:spPr>
  <c:txPr>
    <a:bodyPr/>
    <a:lstStyle/>
    <a:p>
      <a:pPr>
        <a:defRPr sz="900">
          <a:latin typeface="BundesSans Office" panose="020B0002030500000203" pitchFamily="34" charset="0"/>
        </a:defRPr>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107729393279361E-2"/>
          <c:y val="0.11412130678290647"/>
          <c:w val="0.88275719131114283"/>
          <c:h val="0.35149280798865484"/>
        </c:manualLayout>
      </c:layout>
      <c:barChart>
        <c:barDir val="bar"/>
        <c:grouping val="stacked"/>
        <c:varyColors val="0"/>
        <c:ser>
          <c:idx val="0"/>
          <c:order val="0"/>
          <c:tx>
            <c:strRef>
              <c:f>Tabelle1!$B$1</c:f>
              <c:strCache>
                <c:ptCount val="1"/>
                <c:pt idx="0">
                  <c:v>public service (n=234)</c:v>
                </c:pt>
              </c:strCache>
            </c:strRef>
          </c:tx>
          <c:spPr>
            <a:solidFill>
              <a:srgbClr val="00498B"/>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employer</c:v>
                </c:pt>
              </c:strCache>
            </c:strRef>
          </c:cat>
          <c:val>
            <c:numRef>
              <c:f>Tabelle1!$B$2</c:f>
              <c:numCache>
                <c:formatCode>0.0</c:formatCode>
                <c:ptCount val="1"/>
                <c:pt idx="0">
                  <c:v>51.541850220264315</c:v>
                </c:pt>
              </c:numCache>
            </c:numRef>
          </c:val>
        </c:ser>
        <c:ser>
          <c:idx val="1"/>
          <c:order val="1"/>
          <c:tx>
            <c:strRef>
              <c:f>Tabelle1!$C$1</c:f>
              <c:strCache>
                <c:ptCount val="1"/>
                <c:pt idx="0">
                  <c:v>major enterprises (n=56)</c:v>
                </c:pt>
              </c:strCache>
            </c:strRef>
          </c:tx>
          <c:spPr>
            <a:solidFill>
              <a:srgbClr val="E0334C"/>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employer</c:v>
                </c:pt>
              </c:strCache>
            </c:strRef>
          </c:cat>
          <c:val>
            <c:numRef>
              <c:f>Tabelle1!$C$2</c:f>
              <c:numCache>
                <c:formatCode>0.0</c:formatCode>
                <c:ptCount val="1"/>
                <c:pt idx="0">
                  <c:v>12.334801762114537</c:v>
                </c:pt>
              </c:numCache>
            </c:numRef>
          </c:val>
        </c:ser>
        <c:ser>
          <c:idx val="2"/>
          <c:order val="2"/>
          <c:tx>
            <c:strRef>
              <c:f>Tabelle1!$D$1</c:f>
              <c:strCache>
                <c:ptCount val="1"/>
                <c:pt idx="0">
                  <c:v>other enterprises  (n=118)</c:v>
                </c:pt>
              </c:strCache>
            </c:strRef>
          </c:tx>
          <c:spPr>
            <a:solidFill>
              <a:srgbClr val="BB0B20"/>
            </a:solidFill>
          </c:spPr>
          <c:invertIfNegative val="0"/>
          <c:dLbls>
            <c:txPr>
              <a:bodyPr/>
              <a:lstStyle/>
              <a:p>
                <a:pPr>
                  <a:defRPr>
                    <a:solidFill>
                      <a:schemeClr val="bg1"/>
                    </a:solidFill>
                  </a:defRPr>
                </a:pPr>
                <a:endParaRPr lang="de-DE"/>
              </a:p>
            </c:txPr>
            <c:dLblPos val="ctr"/>
            <c:showLegendKey val="0"/>
            <c:showVal val="1"/>
            <c:showCatName val="0"/>
            <c:showSerName val="0"/>
            <c:showPercent val="0"/>
            <c:showBubbleSize val="0"/>
            <c:showLeaderLines val="0"/>
          </c:dLbls>
          <c:cat>
            <c:strRef>
              <c:f>Tabelle1!$A$2</c:f>
              <c:strCache>
                <c:ptCount val="1"/>
                <c:pt idx="0">
                  <c:v>employer</c:v>
                </c:pt>
              </c:strCache>
            </c:strRef>
          </c:cat>
          <c:val>
            <c:numRef>
              <c:f>Tabelle1!$D$2</c:f>
              <c:numCache>
                <c:formatCode>0.0</c:formatCode>
                <c:ptCount val="1"/>
                <c:pt idx="0">
                  <c:v>25.991189427312776</c:v>
                </c:pt>
              </c:numCache>
            </c:numRef>
          </c:val>
        </c:ser>
        <c:ser>
          <c:idx val="3"/>
          <c:order val="3"/>
          <c:tx>
            <c:strRef>
              <c:f>Tabelle1!$E$1</c:f>
              <c:strCache>
                <c:ptCount val="1"/>
                <c:pt idx="0">
                  <c:v>church-relatet organisations (n=46)</c:v>
                </c:pt>
              </c:strCache>
            </c:strRef>
          </c:tx>
          <c:spPr>
            <a:solidFill>
              <a:srgbClr val="63B1C9"/>
            </a:solidFill>
          </c:spPr>
          <c:invertIfNegative val="0"/>
          <c:cat>
            <c:strRef>
              <c:f>Tabelle1!$A$2</c:f>
              <c:strCache>
                <c:ptCount val="1"/>
                <c:pt idx="0">
                  <c:v>employer</c:v>
                </c:pt>
              </c:strCache>
            </c:strRef>
          </c:cat>
          <c:val>
            <c:numRef>
              <c:f>Tabelle1!$E$2</c:f>
              <c:numCache>
                <c:formatCode>0.0</c:formatCode>
                <c:ptCount val="1"/>
                <c:pt idx="0">
                  <c:v>10.13215859030837</c:v>
                </c:pt>
              </c:numCache>
            </c:numRef>
          </c:val>
        </c:ser>
        <c:dLbls>
          <c:dLblPos val="ctr"/>
          <c:showLegendKey val="0"/>
          <c:showVal val="1"/>
          <c:showCatName val="0"/>
          <c:showSerName val="0"/>
          <c:showPercent val="0"/>
          <c:showBubbleSize val="0"/>
        </c:dLbls>
        <c:gapWidth val="150"/>
        <c:overlap val="100"/>
        <c:axId val="173065344"/>
        <c:axId val="173066880"/>
      </c:barChart>
      <c:catAx>
        <c:axId val="173065344"/>
        <c:scaling>
          <c:orientation val="minMax"/>
        </c:scaling>
        <c:delete val="0"/>
        <c:axPos val="l"/>
        <c:majorTickMark val="none"/>
        <c:minorTickMark val="none"/>
        <c:tickLblPos val="nextTo"/>
        <c:txPr>
          <a:bodyPr/>
          <a:lstStyle/>
          <a:p>
            <a:pPr>
              <a:defRPr>
                <a:solidFill>
                  <a:srgbClr val="00498B"/>
                </a:solidFill>
              </a:defRPr>
            </a:pPr>
            <a:endParaRPr lang="de-DE"/>
          </a:p>
        </c:txPr>
        <c:crossAx val="173066880"/>
        <c:crosses val="autoZero"/>
        <c:auto val="1"/>
        <c:lblAlgn val="ctr"/>
        <c:lblOffset val="100"/>
        <c:noMultiLvlLbl val="0"/>
      </c:catAx>
      <c:valAx>
        <c:axId val="173066880"/>
        <c:scaling>
          <c:orientation val="minMax"/>
          <c:max val="100"/>
        </c:scaling>
        <c:delete val="0"/>
        <c:axPos val="b"/>
        <c:majorGridlines>
          <c:spPr>
            <a:ln>
              <a:solidFill>
                <a:schemeClr val="bg1">
                  <a:lumMod val="95000"/>
                </a:schemeClr>
              </a:solidFill>
            </a:ln>
          </c:spPr>
        </c:majorGridlines>
        <c:title>
          <c:tx>
            <c:rich>
              <a:bodyPr/>
              <a:lstStyle/>
              <a:p>
                <a:pPr>
                  <a:defRPr>
                    <a:solidFill>
                      <a:srgbClr val="00498B"/>
                    </a:solidFill>
                  </a:defRPr>
                </a:pPr>
                <a:r>
                  <a:rPr lang="de-DE" dirty="0" err="1" smtClean="0">
                    <a:solidFill>
                      <a:srgbClr val="00498B"/>
                    </a:solidFill>
                  </a:rPr>
                  <a:t>Percent</a:t>
                </a:r>
                <a:endParaRPr lang="de-DE" dirty="0">
                  <a:solidFill>
                    <a:srgbClr val="00498B"/>
                  </a:solidFill>
                </a:endParaRPr>
              </a:p>
            </c:rich>
          </c:tx>
          <c:layout/>
          <c:overlay val="0"/>
        </c:title>
        <c:numFmt formatCode="0.0" sourceLinked="1"/>
        <c:majorTickMark val="none"/>
        <c:minorTickMark val="none"/>
        <c:tickLblPos val="nextTo"/>
        <c:txPr>
          <a:bodyPr/>
          <a:lstStyle/>
          <a:p>
            <a:pPr>
              <a:defRPr>
                <a:solidFill>
                  <a:srgbClr val="00498B"/>
                </a:solidFill>
              </a:defRPr>
            </a:pPr>
            <a:endParaRPr lang="de-DE"/>
          </a:p>
        </c:txPr>
        <c:crossAx val="173065344"/>
        <c:crosses val="autoZero"/>
        <c:crossBetween val="between"/>
      </c:valAx>
    </c:plotArea>
    <c:legend>
      <c:legendPos val="b"/>
      <c:layout>
        <c:manualLayout>
          <c:xMode val="edge"/>
          <c:yMode val="edge"/>
          <c:x val="6.4069559834366963E-2"/>
          <c:y val="0.71814718548530954"/>
          <c:w val="0.89017107098790049"/>
          <c:h val="0.23979527670650091"/>
        </c:manualLayout>
      </c:layout>
      <c:overlay val="0"/>
      <c:txPr>
        <a:bodyPr/>
        <a:lstStyle/>
        <a:p>
          <a:pPr>
            <a:defRPr>
              <a:solidFill>
                <a:srgbClr val="00498B"/>
              </a:solidFill>
            </a:defRPr>
          </a:pPr>
          <a:endParaRPr lang="de-DE"/>
        </a:p>
      </c:txPr>
    </c:legend>
    <c:plotVisOnly val="1"/>
    <c:dispBlanksAs val="gap"/>
    <c:showDLblsOverMax val="0"/>
  </c:chart>
  <c:spPr>
    <a:ln>
      <a:noFill/>
    </a:ln>
  </c:spPr>
  <c:txPr>
    <a:bodyPr/>
    <a:lstStyle/>
    <a:p>
      <a:pPr>
        <a:defRPr sz="900">
          <a:latin typeface="BundesSans Office" panose="020B0002030500000203" pitchFamily="34" charset="0"/>
        </a:defRPr>
      </a:pPr>
      <a:endParaRPr lang="de-D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062203201388995"/>
          <c:y val="0"/>
          <c:w val="0.42918289952634064"/>
          <c:h val="0.85569777961178917"/>
        </c:manualLayout>
      </c:layout>
      <c:barChart>
        <c:barDir val="bar"/>
        <c:grouping val="stacked"/>
        <c:varyColors val="0"/>
        <c:ser>
          <c:idx val="0"/>
          <c:order val="0"/>
          <c:tx>
            <c:strRef>
              <c:f>Tabelle1!$B$1</c:f>
              <c:strCache>
                <c:ptCount val="1"/>
                <c:pt idx="0">
                  <c:v>admissible</c:v>
                </c:pt>
              </c:strCache>
            </c:strRef>
          </c:tx>
          <c:spPr>
            <a:solidFill>
              <a:srgbClr val="00498B"/>
            </a:solidFill>
            <a:ln>
              <a:noFill/>
            </a:ln>
            <a:effectLst/>
          </c:spPr>
          <c:invertIfNegative val="0"/>
          <c:dLbls>
            <c:txPr>
              <a:bodyPr/>
              <a:lstStyle/>
              <a:p>
                <a:pPr>
                  <a:defRPr sz="12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10"/>
                <c:pt idx="0">
                  <c:v>sexuelle Orientierung</c:v>
                </c:pt>
                <c:pt idx="1">
                  <c:v>Kinderwunsch</c:v>
                </c:pt>
                <c:pt idx="2">
                  <c:v>Religion</c:v>
                </c:pt>
                <c:pt idx="3">
                  <c:v>Schwangerschaft</c:v>
                </c:pt>
                <c:pt idx="4">
                  <c:v>Vereinbarkeit Familie Beruf</c:v>
                </c:pt>
                <c:pt idx="5">
                  <c:v>Deutsch Muttersprache</c:v>
                </c:pt>
                <c:pt idx="6">
                  <c:v>Familienstand</c:v>
                </c:pt>
                <c:pt idx="7">
                  <c:v>Schwerbehinderung</c:v>
                </c:pt>
                <c:pt idx="8">
                  <c:v>Staatsangehörigkeit</c:v>
                </c:pt>
                <c:pt idx="9">
                  <c:v>Alter</c:v>
                </c:pt>
              </c:strCache>
            </c:strRef>
          </c:cat>
          <c:val>
            <c:numRef>
              <c:f>Tabelle1!$B$2:$B$13</c:f>
              <c:numCache>
                <c:formatCode>0</c:formatCode>
                <c:ptCount val="10"/>
                <c:pt idx="0">
                  <c:v>5</c:v>
                </c:pt>
                <c:pt idx="1">
                  <c:v>25</c:v>
                </c:pt>
                <c:pt idx="2">
                  <c:v>29</c:v>
                </c:pt>
                <c:pt idx="3">
                  <c:v>39</c:v>
                </c:pt>
                <c:pt idx="4">
                  <c:v>58</c:v>
                </c:pt>
                <c:pt idx="5">
                  <c:v>65</c:v>
                </c:pt>
                <c:pt idx="6">
                  <c:v>69</c:v>
                </c:pt>
                <c:pt idx="7">
                  <c:v>72</c:v>
                </c:pt>
                <c:pt idx="8">
                  <c:v>72</c:v>
                </c:pt>
                <c:pt idx="9">
                  <c:v>86</c:v>
                </c:pt>
              </c:numCache>
            </c:numRef>
          </c:val>
          <c:extLst xmlns:c16r2="http://schemas.microsoft.com/office/drawing/2015/06/chart">
            <c:ext xmlns:c16="http://schemas.microsoft.com/office/drawing/2014/chart" uri="{C3380CC4-5D6E-409C-BE32-E72D297353CC}">
              <c16:uniqueId val="{00000000-0A4A-4F0F-A5B1-CF1CCB113359}"/>
            </c:ext>
          </c:extLst>
        </c:ser>
        <c:ser>
          <c:idx val="1"/>
          <c:order val="1"/>
          <c:tx>
            <c:strRef>
              <c:f>Tabelle1!$C$1</c:f>
              <c:strCache>
                <c:ptCount val="1"/>
                <c:pt idx="0">
                  <c:v>not allowed</c:v>
                </c:pt>
              </c:strCache>
            </c:strRef>
          </c:tx>
          <c:spPr>
            <a:solidFill>
              <a:srgbClr val="BB0B20"/>
            </a:solidFill>
          </c:spPr>
          <c:invertIfNegative val="0"/>
          <c:dLbls>
            <c:txPr>
              <a:bodyPr/>
              <a:lstStyle/>
              <a:p>
                <a:pPr>
                  <a:defRPr sz="12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10"/>
                <c:pt idx="0">
                  <c:v>sexuelle Orientierung</c:v>
                </c:pt>
                <c:pt idx="1">
                  <c:v>Kinderwunsch</c:v>
                </c:pt>
                <c:pt idx="2">
                  <c:v>Religion</c:v>
                </c:pt>
                <c:pt idx="3">
                  <c:v>Schwangerschaft</c:v>
                </c:pt>
                <c:pt idx="4">
                  <c:v>Vereinbarkeit Familie Beruf</c:v>
                </c:pt>
                <c:pt idx="5">
                  <c:v>Deutsch Muttersprache</c:v>
                </c:pt>
                <c:pt idx="6">
                  <c:v>Familienstand</c:v>
                </c:pt>
                <c:pt idx="7">
                  <c:v>Schwerbehinderung</c:v>
                </c:pt>
                <c:pt idx="8">
                  <c:v>Staatsangehörigkeit</c:v>
                </c:pt>
                <c:pt idx="9">
                  <c:v>Alter</c:v>
                </c:pt>
              </c:strCache>
            </c:strRef>
          </c:cat>
          <c:val>
            <c:numRef>
              <c:f>Tabelle1!$C$2:$C$13</c:f>
              <c:numCache>
                <c:formatCode>0</c:formatCode>
                <c:ptCount val="10"/>
                <c:pt idx="0">
                  <c:v>93</c:v>
                </c:pt>
                <c:pt idx="1">
                  <c:v>74</c:v>
                </c:pt>
                <c:pt idx="2">
                  <c:v>67</c:v>
                </c:pt>
                <c:pt idx="3">
                  <c:v>59</c:v>
                </c:pt>
                <c:pt idx="4">
                  <c:v>38</c:v>
                </c:pt>
                <c:pt idx="5">
                  <c:v>32</c:v>
                </c:pt>
                <c:pt idx="6">
                  <c:v>29</c:v>
                </c:pt>
                <c:pt idx="7">
                  <c:v>23</c:v>
                </c:pt>
                <c:pt idx="8">
                  <c:v>25</c:v>
                </c:pt>
                <c:pt idx="9">
                  <c:v>13</c:v>
                </c:pt>
              </c:numCache>
            </c:numRef>
          </c:val>
        </c:ser>
        <c:dLbls>
          <c:dLblPos val="ctr"/>
          <c:showLegendKey val="0"/>
          <c:showVal val="1"/>
          <c:showCatName val="0"/>
          <c:showSerName val="0"/>
          <c:showPercent val="0"/>
          <c:showBubbleSize val="0"/>
        </c:dLbls>
        <c:gapWidth val="75"/>
        <c:overlap val="100"/>
        <c:axId val="248579200"/>
        <c:axId val="248614912"/>
      </c:barChart>
      <c:catAx>
        <c:axId val="248579200"/>
        <c:scaling>
          <c:orientation val="minMax"/>
        </c:scaling>
        <c:delete val="1"/>
        <c:axPos val="l"/>
        <c:numFmt formatCode="General" sourceLinked="1"/>
        <c:majorTickMark val="out"/>
        <c:minorTickMark val="none"/>
        <c:tickLblPos val="nextTo"/>
        <c:crossAx val="248614912"/>
        <c:crosses val="autoZero"/>
        <c:auto val="1"/>
        <c:lblAlgn val="ctr"/>
        <c:lblOffset val="100"/>
        <c:noMultiLvlLbl val="0"/>
      </c:catAx>
      <c:valAx>
        <c:axId val="248614912"/>
        <c:scaling>
          <c:orientation val="minMax"/>
          <c:max val="100"/>
          <c:min val="0"/>
        </c:scaling>
        <c:delete val="0"/>
        <c:axPos val="b"/>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de-DE"/>
          </a:p>
        </c:txPr>
        <c:crossAx val="248579200"/>
        <c:crosses val="autoZero"/>
        <c:crossBetween val="between"/>
      </c:valAx>
      <c:spPr>
        <a:noFill/>
        <a:ln>
          <a:noFill/>
        </a:ln>
        <a:effectLst/>
      </c:spPr>
    </c:plotArea>
    <c:legend>
      <c:legendPos val="b"/>
      <c:layout>
        <c:manualLayout>
          <c:xMode val="edge"/>
          <c:yMode val="edge"/>
          <c:x val="0.65776134269483244"/>
          <c:y val="0.88375775707461079"/>
          <c:w val="0.34223865730516767"/>
          <c:h val="0.11624224292538925"/>
        </c:manualLayout>
      </c:layout>
      <c:overlay val="0"/>
      <c:txPr>
        <a:bodyPr/>
        <a:lstStyle/>
        <a:p>
          <a:pPr>
            <a:defRPr sz="1400"/>
          </a:pPr>
          <a:endParaRPr lang="de-DE"/>
        </a:p>
      </c:txPr>
    </c:legend>
    <c:plotVisOnly val="1"/>
    <c:dispBlanksAs val="gap"/>
    <c:showDLblsOverMax val="0"/>
  </c:chart>
  <c:spPr>
    <a:noFill/>
    <a:ln>
      <a:noFill/>
    </a:ln>
    <a:effectLst/>
  </c:spPr>
  <c:txPr>
    <a:bodyPr/>
    <a:lstStyle/>
    <a:p>
      <a:pPr>
        <a:defRPr sz="1200" baseline="0">
          <a:solidFill>
            <a:schemeClr val="tx1"/>
          </a:solidFill>
        </a:defRPr>
      </a:pPr>
      <a:endParaRPr lang="de-D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062203201388995"/>
          <c:y val="0"/>
          <c:w val="0.42918289952634064"/>
          <c:h val="0.85569777961178917"/>
        </c:manualLayout>
      </c:layout>
      <c:barChart>
        <c:barDir val="bar"/>
        <c:grouping val="stacked"/>
        <c:varyColors val="0"/>
        <c:ser>
          <c:idx val="0"/>
          <c:order val="0"/>
          <c:tx>
            <c:strRef>
              <c:f>Tabelle1!$B$1</c:f>
              <c:strCache>
                <c:ptCount val="1"/>
                <c:pt idx="0">
                  <c:v>admissible</c:v>
                </c:pt>
              </c:strCache>
            </c:strRef>
          </c:tx>
          <c:spPr>
            <a:solidFill>
              <a:srgbClr val="00498B"/>
            </a:solidFill>
            <a:ln>
              <a:noFill/>
            </a:ln>
            <a:effectLst/>
          </c:spPr>
          <c:invertIfNegative val="0"/>
          <c:dLbls>
            <c:txPr>
              <a:bodyPr/>
              <a:lstStyle/>
              <a:p>
                <a:pPr>
                  <a:defRPr sz="12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10"/>
                <c:pt idx="0">
                  <c:v>sexuelle Orientierung</c:v>
                </c:pt>
                <c:pt idx="1">
                  <c:v>Kinderwunsch</c:v>
                </c:pt>
                <c:pt idx="2">
                  <c:v>Religion</c:v>
                </c:pt>
                <c:pt idx="3">
                  <c:v>Schwangerschaft</c:v>
                </c:pt>
                <c:pt idx="4">
                  <c:v>Vereinbarkeit Familie Beruf</c:v>
                </c:pt>
                <c:pt idx="5">
                  <c:v>Deutsch Muttersprache</c:v>
                </c:pt>
                <c:pt idx="6">
                  <c:v>Familienstand</c:v>
                </c:pt>
                <c:pt idx="7">
                  <c:v>Schwerbehinderung</c:v>
                </c:pt>
                <c:pt idx="8">
                  <c:v>Staatsangehörigkeit</c:v>
                </c:pt>
                <c:pt idx="9">
                  <c:v>Alter</c:v>
                </c:pt>
              </c:strCache>
            </c:strRef>
          </c:cat>
          <c:val>
            <c:numRef>
              <c:f>Tabelle1!$B$2:$B$13</c:f>
              <c:numCache>
                <c:formatCode>0</c:formatCode>
                <c:ptCount val="10"/>
                <c:pt idx="0">
                  <c:v>5</c:v>
                </c:pt>
                <c:pt idx="1">
                  <c:v>25</c:v>
                </c:pt>
                <c:pt idx="2">
                  <c:v>29</c:v>
                </c:pt>
                <c:pt idx="3">
                  <c:v>39</c:v>
                </c:pt>
                <c:pt idx="4">
                  <c:v>58</c:v>
                </c:pt>
                <c:pt idx="5">
                  <c:v>65</c:v>
                </c:pt>
                <c:pt idx="6">
                  <c:v>69</c:v>
                </c:pt>
                <c:pt idx="7">
                  <c:v>72</c:v>
                </c:pt>
                <c:pt idx="8">
                  <c:v>72</c:v>
                </c:pt>
                <c:pt idx="9">
                  <c:v>86</c:v>
                </c:pt>
              </c:numCache>
            </c:numRef>
          </c:val>
          <c:extLst xmlns:c16r2="http://schemas.microsoft.com/office/drawing/2015/06/chart">
            <c:ext xmlns:c16="http://schemas.microsoft.com/office/drawing/2014/chart" uri="{C3380CC4-5D6E-409C-BE32-E72D297353CC}">
              <c16:uniqueId val="{00000000-0A4A-4F0F-A5B1-CF1CCB113359}"/>
            </c:ext>
          </c:extLst>
        </c:ser>
        <c:ser>
          <c:idx val="1"/>
          <c:order val="1"/>
          <c:tx>
            <c:strRef>
              <c:f>Tabelle1!$C$1</c:f>
              <c:strCache>
                <c:ptCount val="1"/>
                <c:pt idx="0">
                  <c:v>not allowed</c:v>
                </c:pt>
              </c:strCache>
            </c:strRef>
          </c:tx>
          <c:spPr>
            <a:solidFill>
              <a:srgbClr val="BB0B20"/>
            </a:solidFill>
          </c:spPr>
          <c:invertIfNegative val="0"/>
          <c:dLbls>
            <c:txPr>
              <a:bodyPr/>
              <a:lstStyle/>
              <a:p>
                <a:pPr>
                  <a:defRPr sz="12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10"/>
                <c:pt idx="0">
                  <c:v>sexuelle Orientierung</c:v>
                </c:pt>
                <c:pt idx="1">
                  <c:v>Kinderwunsch</c:v>
                </c:pt>
                <c:pt idx="2">
                  <c:v>Religion</c:v>
                </c:pt>
                <c:pt idx="3">
                  <c:v>Schwangerschaft</c:v>
                </c:pt>
                <c:pt idx="4">
                  <c:v>Vereinbarkeit Familie Beruf</c:v>
                </c:pt>
                <c:pt idx="5">
                  <c:v>Deutsch Muttersprache</c:v>
                </c:pt>
                <c:pt idx="6">
                  <c:v>Familienstand</c:v>
                </c:pt>
                <c:pt idx="7">
                  <c:v>Schwerbehinderung</c:v>
                </c:pt>
                <c:pt idx="8">
                  <c:v>Staatsangehörigkeit</c:v>
                </c:pt>
                <c:pt idx="9">
                  <c:v>Alter</c:v>
                </c:pt>
              </c:strCache>
            </c:strRef>
          </c:cat>
          <c:val>
            <c:numRef>
              <c:f>Tabelle1!$C$2:$C$13</c:f>
              <c:numCache>
                <c:formatCode>0</c:formatCode>
                <c:ptCount val="10"/>
                <c:pt idx="0">
                  <c:v>93</c:v>
                </c:pt>
                <c:pt idx="1">
                  <c:v>74</c:v>
                </c:pt>
                <c:pt idx="2">
                  <c:v>67</c:v>
                </c:pt>
                <c:pt idx="3">
                  <c:v>59</c:v>
                </c:pt>
                <c:pt idx="4">
                  <c:v>38</c:v>
                </c:pt>
                <c:pt idx="5">
                  <c:v>32</c:v>
                </c:pt>
                <c:pt idx="6">
                  <c:v>29</c:v>
                </c:pt>
                <c:pt idx="7">
                  <c:v>23</c:v>
                </c:pt>
                <c:pt idx="8">
                  <c:v>25</c:v>
                </c:pt>
                <c:pt idx="9">
                  <c:v>13</c:v>
                </c:pt>
              </c:numCache>
            </c:numRef>
          </c:val>
        </c:ser>
        <c:dLbls>
          <c:dLblPos val="ctr"/>
          <c:showLegendKey val="0"/>
          <c:showVal val="1"/>
          <c:showCatName val="0"/>
          <c:showSerName val="0"/>
          <c:showPercent val="0"/>
          <c:showBubbleSize val="0"/>
        </c:dLbls>
        <c:gapWidth val="75"/>
        <c:overlap val="100"/>
        <c:axId val="326485888"/>
        <c:axId val="326487424"/>
      </c:barChart>
      <c:catAx>
        <c:axId val="326485888"/>
        <c:scaling>
          <c:orientation val="minMax"/>
        </c:scaling>
        <c:delete val="1"/>
        <c:axPos val="l"/>
        <c:numFmt formatCode="General" sourceLinked="1"/>
        <c:majorTickMark val="out"/>
        <c:minorTickMark val="none"/>
        <c:tickLblPos val="nextTo"/>
        <c:crossAx val="326487424"/>
        <c:crosses val="autoZero"/>
        <c:auto val="1"/>
        <c:lblAlgn val="ctr"/>
        <c:lblOffset val="100"/>
        <c:noMultiLvlLbl val="0"/>
      </c:catAx>
      <c:valAx>
        <c:axId val="326487424"/>
        <c:scaling>
          <c:orientation val="minMax"/>
          <c:max val="100"/>
          <c:min val="0"/>
        </c:scaling>
        <c:delete val="0"/>
        <c:axPos val="b"/>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de-DE"/>
          </a:p>
        </c:txPr>
        <c:crossAx val="326485888"/>
        <c:crosses val="autoZero"/>
        <c:crossBetween val="between"/>
      </c:valAx>
      <c:spPr>
        <a:noFill/>
        <a:ln>
          <a:noFill/>
        </a:ln>
        <a:effectLst/>
      </c:spPr>
    </c:plotArea>
    <c:legend>
      <c:legendPos val="b"/>
      <c:layout>
        <c:manualLayout>
          <c:xMode val="edge"/>
          <c:yMode val="edge"/>
          <c:x val="0.65776134269483244"/>
          <c:y val="0.88375775707461079"/>
          <c:w val="0.34223865730516767"/>
          <c:h val="0.11624224292538925"/>
        </c:manualLayout>
      </c:layout>
      <c:overlay val="0"/>
      <c:txPr>
        <a:bodyPr/>
        <a:lstStyle/>
        <a:p>
          <a:pPr>
            <a:defRPr sz="1400"/>
          </a:pPr>
          <a:endParaRPr lang="de-DE"/>
        </a:p>
      </c:txPr>
    </c:legend>
    <c:plotVisOnly val="1"/>
    <c:dispBlanksAs val="gap"/>
    <c:showDLblsOverMax val="0"/>
  </c:chart>
  <c:spPr>
    <a:noFill/>
    <a:ln>
      <a:noFill/>
    </a:ln>
    <a:effectLst/>
  </c:spPr>
  <c:txPr>
    <a:bodyPr/>
    <a:lstStyle/>
    <a:p>
      <a:pPr>
        <a:defRPr sz="1200" baseline="0">
          <a:solidFill>
            <a:schemeClr val="tx1"/>
          </a:solidFill>
        </a:defRPr>
      </a:pPr>
      <a:endParaRPr lang="de-D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062203201388995"/>
          <c:y val="0"/>
          <c:w val="0.42918289952634064"/>
          <c:h val="0.85569777961178917"/>
        </c:manualLayout>
      </c:layout>
      <c:barChart>
        <c:barDir val="bar"/>
        <c:grouping val="stacked"/>
        <c:varyColors val="0"/>
        <c:ser>
          <c:idx val="0"/>
          <c:order val="0"/>
          <c:tx>
            <c:strRef>
              <c:f>Tabelle1!$B$1</c:f>
              <c:strCache>
                <c:ptCount val="1"/>
                <c:pt idx="0">
                  <c:v>Yes</c:v>
                </c:pt>
              </c:strCache>
            </c:strRef>
          </c:tx>
          <c:spPr>
            <a:solidFill>
              <a:srgbClr val="00498B"/>
            </a:solidFill>
            <a:ln>
              <a:noFill/>
            </a:ln>
            <a:effectLst/>
          </c:spPr>
          <c:invertIfNegative val="0"/>
          <c:dLbls>
            <c:txPr>
              <a:bodyPr/>
              <a:lstStyle/>
              <a:p>
                <a:pPr>
                  <a:defRPr sz="14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3"/>
                <c:pt idx="0">
                  <c:v>Schwangerschaft</c:v>
                </c:pt>
                <c:pt idx="1">
                  <c:v>Kinderwunsch</c:v>
                </c:pt>
                <c:pt idx="2">
                  <c:v>Vereinbarkeit Familie Beruf</c:v>
                </c:pt>
              </c:strCache>
            </c:strRef>
          </c:cat>
          <c:val>
            <c:numRef>
              <c:f>Tabelle1!$B$2:$B$13</c:f>
              <c:numCache>
                <c:formatCode>0</c:formatCode>
                <c:ptCount val="3"/>
                <c:pt idx="0">
                  <c:v>6</c:v>
                </c:pt>
                <c:pt idx="1">
                  <c:v>8</c:v>
                </c:pt>
                <c:pt idx="2">
                  <c:v>30</c:v>
                </c:pt>
              </c:numCache>
            </c:numRef>
          </c:val>
          <c:extLst xmlns:c16r2="http://schemas.microsoft.com/office/drawing/2015/06/chart">
            <c:ext xmlns:c16="http://schemas.microsoft.com/office/drawing/2014/chart" uri="{C3380CC4-5D6E-409C-BE32-E72D297353CC}">
              <c16:uniqueId val="{00000000-0A4A-4F0F-A5B1-CF1CCB113359}"/>
            </c:ext>
          </c:extLst>
        </c:ser>
        <c:ser>
          <c:idx val="1"/>
          <c:order val="1"/>
          <c:tx>
            <c:strRef>
              <c:f>Tabelle1!$C$1</c:f>
              <c:strCache>
                <c:ptCount val="1"/>
                <c:pt idx="0">
                  <c:v>No</c:v>
                </c:pt>
              </c:strCache>
            </c:strRef>
          </c:tx>
          <c:spPr>
            <a:solidFill>
              <a:srgbClr val="BB0B20"/>
            </a:solidFill>
          </c:spPr>
          <c:invertIfNegative val="0"/>
          <c:dLbls>
            <c:txPr>
              <a:bodyPr/>
              <a:lstStyle/>
              <a:p>
                <a:pPr>
                  <a:defRPr sz="1400">
                    <a:solidFill>
                      <a:schemeClr val="bg1"/>
                    </a:solidFill>
                  </a:defRPr>
                </a:pPr>
                <a:endParaRPr lang="de-DE"/>
              </a:p>
            </c:txPr>
            <c:dLblPos val="ctr"/>
            <c:showLegendKey val="0"/>
            <c:showVal val="1"/>
            <c:showCatName val="0"/>
            <c:showSerName val="0"/>
            <c:showPercent val="0"/>
            <c:showBubbleSize val="0"/>
            <c:showLeaderLines val="0"/>
          </c:dLbls>
          <c:cat>
            <c:strRef>
              <c:f>Tabelle1!$A$2:$A$13</c:f>
              <c:strCache>
                <c:ptCount val="3"/>
                <c:pt idx="0">
                  <c:v>Schwangerschaft</c:v>
                </c:pt>
                <c:pt idx="1">
                  <c:v>Kinderwunsch</c:v>
                </c:pt>
                <c:pt idx="2">
                  <c:v>Vereinbarkeit Familie Beruf</c:v>
                </c:pt>
              </c:strCache>
            </c:strRef>
          </c:cat>
          <c:val>
            <c:numRef>
              <c:f>Tabelle1!$C$2:$C$13</c:f>
              <c:numCache>
                <c:formatCode>0</c:formatCode>
                <c:ptCount val="3"/>
                <c:pt idx="0">
                  <c:v>94</c:v>
                </c:pt>
                <c:pt idx="1">
                  <c:v>90</c:v>
                </c:pt>
                <c:pt idx="2">
                  <c:v>69</c:v>
                </c:pt>
              </c:numCache>
            </c:numRef>
          </c:val>
        </c:ser>
        <c:dLbls>
          <c:dLblPos val="ctr"/>
          <c:showLegendKey val="0"/>
          <c:showVal val="1"/>
          <c:showCatName val="0"/>
          <c:showSerName val="0"/>
          <c:showPercent val="0"/>
          <c:showBubbleSize val="0"/>
        </c:dLbls>
        <c:gapWidth val="75"/>
        <c:overlap val="100"/>
        <c:axId val="327394048"/>
        <c:axId val="327395584"/>
      </c:barChart>
      <c:catAx>
        <c:axId val="327394048"/>
        <c:scaling>
          <c:orientation val="minMax"/>
        </c:scaling>
        <c:delete val="1"/>
        <c:axPos val="l"/>
        <c:numFmt formatCode="General" sourceLinked="1"/>
        <c:majorTickMark val="out"/>
        <c:minorTickMark val="none"/>
        <c:tickLblPos val="nextTo"/>
        <c:crossAx val="327395584"/>
        <c:crosses val="autoZero"/>
        <c:auto val="1"/>
        <c:lblAlgn val="ctr"/>
        <c:lblOffset val="100"/>
        <c:noMultiLvlLbl val="0"/>
      </c:catAx>
      <c:valAx>
        <c:axId val="327395584"/>
        <c:scaling>
          <c:orientation val="minMax"/>
          <c:max val="100"/>
          <c:min val="0"/>
        </c:scaling>
        <c:delete val="0"/>
        <c:axPos val="b"/>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de-DE"/>
          </a:p>
        </c:txPr>
        <c:crossAx val="327394048"/>
        <c:crosses val="autoZero"/>
        <c:crossBetween val="between"/>
      </c:valAx>
      <c:spPr>
        <a:noFill/>
        <a:ln>
          <a:noFill/>
        </a:ln>
        <a:effectLst/>
      </c:spPr>
    </c:plotArea>
    <c:legend>
      <c:legendPos val="b"/>
      <c:layout>
        <c:manualLayout>
          <c:xMode val="edge"/>
          <c:yMode val="edge"/>
          <c:x val="0.65776134269483244"/>
          <c:y val="0.88375775707461079"/>
          <c:w val="0.34223865730516767"/>
          <c:h val="0.11624224292538925"/>
        </c:manualLayout>
      </c:layout>
      <c:overlay val="0"/>
      <c:txPr>
        <a:bodyPr/>
        <a:lstStyle/>
        <a:p>
          <a:pPr>
            <a:defRPr sz="1400"/>
          </a:pPr>
          <a:endParaRPr lang="de-DE"/>
        </a:p>
      </c:txPr>
    </c:legend>
    <c:plotVisOnly val="1"/>
    <c:dispBlanksAs val="gap"/>
    <c:showDLblsOverMax val="0"/>
  </c:chart>
  <c:spPr>
    <a:noFill/>
    <a:ln>
      <a:noFill/>
    </a:ln>
    <a:effectLst/>
  </c:spPr>
  <c:txPr>
    <a:bodyPr/>
    <a:lstStyle/>
    <a:p>
      <a:pPr>
        <a:defRPr sz="1200" baseline="0">
          <a:solidFill>
            <a:schemeClr val="tx1"/>
          </a:solidFill>
        </a:defRPr>
      </a:pPr>
      <a:endParaRPr lang="de-DE"/>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0.44519</cdr:x>
      <cdr:y>0.00982</cdr:y>
    </cdr:from>
    <cdr:to>
      <cdr:x>0.50697</cdr:x>
      <cdr:y>0.11346</cdr:y>
    </cdr:to>
    <cdr:sp macro="" textlink="">
      <cdr:nvSpPr>
        <cdr:cNvPr id="3" name="Textfeld 2"/>
        <cdr:cNvSpPr txBox="1"/>
      </cdr:nvSpPr>
      <cdr:spPr>
        <a:xfrm xmlns:a="http://schemas.openxmlformats.org/drawingml/2006/main">
          <a:off x="2434027" y="23152"/>
          <a:ext cx="337773" cy="24434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dirty="0">
              <a:solidFill>
                <a:schemeClr val="tx2"/>
              </a:solidFill>
            </a:rPr>
            <a:t>97,8</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fontAlgn="auto">
              <a:spcBef>
                <a:spcPts val="0"/>
              </a:spcBef>
              <a:spcAft>
                <a:spcPts val="0"/>
              </a:spcAft>
              <a:defRPr sz="1200" dirty="0">
                <a:latin typeface="+mn-lt"/>
                <a:ea typeface="+mn-ea"/>
              </a:defRPr>
            </a:lvl1pPr>
          </a:lstStyle>
          <a:p>
            <a:pPr>
              <a:defRPr/>
            </a:pPr>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E9411702-D8BB-441F-9D96-9BE593B0B4E3}" type="datetimeFigureOut">
              <a:rPr lang="de-DE" altLang="de-DE"/>
              <a:pPr/>
              <a:t>15.10.2018</a:t>
            </a:fld>
            <a:endParaRPr lang="de-DE" alt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de-DE" noProof="0" dirty="0"/>
          </a:p>
        </p:txBody>
      </p:sp>
      <p:sp>
        <p:nvSpPr>
          <p:cNvPr id="5" name="Notizenplatzhalter 4"/>
          <p:cNvSpPr>
            <a:spLocks noGrp="1"/>
          </p:cNvSpPr>
          <p:nvPr>
            <p:ph type="body" sz="quarter" idx="3"/>
          </p:nvPr>
        </p:nvSpPr>
        <p:spPr>
          <a:xfrm>
            <a:off x="679768" y="4777194"/>
            <a:ext cx="5438140" cy="3908614"/>
          </a:xfrm>
          <a:prstGeom prst="rect">
            <a:avLst/>
          </a:prstGeom>
        </p:spPr>
        <p:txBody>
          <a:bodyPr vert="horz" wrap="square" lIns="91440" tIns="45720" rIns="91440" bIns="45720" numCol="1" anchor="t" anchorCtr="0" compatLnSpc="1">
            <a:prstTxWarp prst="textNoShape">
              <a:avLst/>
            </a:prstTxWarp>
          </a:bodyPr>
          <a:lstStyle/>
          <a:p>
            <a:pPr lvl="0"/>
            <a:r>
              <a:rPr lang="de-DE" altLang="de-DE"/>
              <a:t>Formatvorlagen des Textmasters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defRPr>
            </a:lvl1pPr>
          </a:lstStyle>
          <a:p>
            <a:pPr>
              <a:defRPr/>
            </a:pPr>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0C6A108-E151-4930-9615-F85990451AF6}" type="slidenum">
              <a:rPr lang="de-DE" altLang="de-DE"/>
              <a:pPr/>
              <a:t>‹Nr.›</a:t>
            </a:fld>
            <a:endParaRPr lang="de-DE" altLang="de-DE"/>
          </a:p>
        </p:txBody>
      </p:sp>
    </p:spTree>
    <p:extLst>
      <p:ext uri="{BB962C8B-B14F-4D97-AF65-F5344CB8AC3E}">
        <p14:creationId xmlns:p14="http://schemas.microsoft.com/office/powerpoint/2010/main" val="32065808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fontAlgn="base">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fontAlgn="base">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fontAlgn="base">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fontAlgn="base">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effectLst/>
              </a:rPr>
              <a:t>The starting point for the survey and the analysis of the job advertisements was that from previous research, but also through the consultation requests, there is a high risk of discrimination, especially with regard to access to employment. This is also evident from the evaluations of the consultation requests made for the last report to the German Bundestag. Of the almost 3,800 job-related consulting inquiries, nearly 40 percent were in the job search or application phase.</a:t>
            </a:r>
            <a:br>
              <a:rPr lang="en-US" dirty="0" smtClean="0">
                <a:effectLst/>
              </a:rPr>
            </a:br>
            <a:r>
              <a:rPr lang="en-US" dirty="0" smtClean="0">
                <a:effectLst/>
              </a:rPr>
              <a:t>The subject of the consultation is again and again cases in which the petitioners were asked questions about the person in the context of application procedures, thus not necessarily only in the interview itself (n = 374 inquiries). It is therefore a variety of different case constellations.</a:t>
            </a:r>
            <a:br>
              <a:rPr lang="en-US" dirty="0" smtClean="0">
                <a:effectLst/>
              </a:rPr>
            </a:br>
            <a:r>
              <a:rPr lang="en-US" dirty="0" smtClean="0">
                <a:effectLst/>
              </a:rPr>
              <a:t>However, part of it also concerns questions about AGG features in the job interview or after the interview: </a:t>
            </a:r>
            <a:r>
              <a:rPr lang="en-US" dirty="0" err="1" smtClean="0">
                <a:effectLst/>
              </a:rPr>
              <a:t>eg</a:t>
            </a:r>
            <a:r>
              <a:rPr lang="en-US" dirty="0" smtClean="0">
                <a:effectLst/>
              </a:rPr>
              <a:t>. For example, questions about pregnancy or the desire to have children, or about the age of the children or whether the care of children during working hours is guaranteed.</a:t>
            </a:r>
            <a:br>
              <a:rPr lang="en-US" dirty="0" smtClean="0">
                <a:effectLst/>
              </a:rPr>
            </a:br>
            <a:r>
              <a:rPr lang="en-US" dirty="0" smtClean="0">
                <a:effectLst/>
              </a:rPr>
              <a:t>Comparatively often, there are also cases in which a disability, the type of disability or the frequency of disability resulting sick leave was asked.</a:t>
            </a:r>
            <a:br>
              <a:rPr lang="en-US" dirty="0" smtClean="0">
                <a:effectLst/>
              </a:rPr>
            </a:br>
            <a:r>
              <a:rPr lang="en-US" dirty="0" smtClean="0">
                <a:effectLst/>
              </a:rPr>
              <a:t>Unlike job advertisements that are publicly available and evaluated accordingly, job interviews tend to be more of a black box, so we wanted to learn more about what's going on here. There is not much research in addition to that.</a:t>
            </a:r>
          </a:p>
          <a:p>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a:t>
            </a:fld>
            <a:endParaRPr lang="de-DE" altLang="de-DE" dirty="0"/>
          </a:p>
        </p:txBody>
      </p:sp>
    </p:spTree>
    <p:extLst>
      <p:ext uri="{BB962C8B-B14F-4D97-AF65-F5344CB8AC3E}">
        <p14:creationId xmlns:p14="http://schemas.microsoft.com/office/powerpoint/2010/main" val="528136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14</a:t>
            </a:fld>
            <a:endParaRPr lang="de-DE" altLang="de-DE"/>
          </a:p>
        </p:txBody>
      </p:sp>
    </p:spTree>
    <p:extLst>
      <p:ext uri="{BB962C8B-B14F-4D97-AF65-F5344CB8AC3E}">
        <p14:creationId xmlns:p14="http://schemas.microsoft.com/office/powerpoint/2010/main" val="692284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Even if it is not possible, for example, to dispense with male-associated words such as assertive, independent or decisive, should try to formulate the job as balanced as possible, so that all sexes, older and younger people, etc. addressed by the job advertisement feel.</a:t>
            </a:r>
            <a:br>
              <a:rPr lang="en-US" dirty="0" smtClean="0"/>
            </a:br>
            <a:r>
              <a:rPr lang="en-US" dirty="0" smtClean="0"/>
              <a:t/>
            </a:r>
            <a:br>
              <a:rPr lang="en-US" dirty="0" smtClean="0"/>
            </a:br>
            <a:r>
              <a:rPr lang="en-US" dirty="0" smtClean="0"/>
              <a:t>In general, it should be considered completely to dispense with photos in job advertisements, as potentially interested can feel excluded by a photo. If the job advertisement contains a photo, it should not only represent a group of people like women only or just older people, but a mixed team of younger / older people, people of different sexes, people with disabilities and people from different backgrounds.</a:t>
            </a:r>
            <a:br>
              <a:rPr lang="en-US" dirty="0" smtClean="0"/>
            </a:br>
            <a:r>
              <a:rPr lang="en-US" dirty="0" smtClean="0"/>
              <a:t/>
            </a:r>
            <a:br>
              <a:rPr lang="en-US" dirty="0" smtClean="0"/>
            </a:br>
            <a:r>
              <a:rPr lang="en-US" dirty="0" smtClean="0"/>
              <a:t>"We value diversity and therefore welcome all applications - regardless of gender, nationality, ethnic and social background, religion / belief, disability, age, as well as sexual orientation and identity" to help reach a wide range of applicants.</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15</a:t>
            </a:fld>
            <a:endParaRPr lang="de-DE" altLang="de-DE" dirty="0"/>
          </a:p>
        </p:txBody>
      </p:sp>
    </p:spTree>
    <p:extLst>
      <p:ext uri="{BB962C8B-B14F-4D97-AF65-F5344CB8AC3E}">
        <p14:creationId xmlns:p14="http://schemas.microsoft.com/office/powerpoint/2010/main" val="700745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The prohibition of discrimination of the AGG also applies to access to employment, that includes job advertisements, requirements for application documents and selection procedures must be fundamentally non-discriminatory.</a:t>
            </a:r>
            <a:br>
              <a:rPr lang="en-US" dirty="0" smtClean="0"/>
            </a:br>
            <a:r>
              <a:rPr lang="en-US" dirty="0" smtClean="0"/>
              <a:t>For the interviewing phase this means that in general no questions are allowed on or in relation to the dimensions mentioned in § 1 - </a:t>
            </a:r>
            <a:r>
              <a:rPr lang="en-US" dirty="0" err="1" smtClean="0"/>
              <a:t>ie</a:t>
            </a:r>
            <a:r>
              <a:rPr lang="en-US" dirty="0" smtClean="0"/>
              <a:t> ethnic origin or racial attribution, gender, religion or belief, disability, age or sexual identity.</a:t>
            </a:r>
            <a:br>
              <a:rPr lang="en-US" dirty="0" smtClean="0"/>
            </a:br>
            <a:r>
              <a:rPr lang="en-US" dirty="0" smtClean="0"/>
              <a:t>But no rule without exception: There are situations in which the employer side has a legitimate interest in asking questions or asking for the existence of certain characteristics. These exceptions are also regulated in the AGG. Thus, according to § 8 (1) AGG, unequal treatment is admissible for a reason stated in § 1 AGG, "if that reason constitutes a material and decisive occupational requirement because of the nature of the activity to be performed or the conditions of its exercise, provided the purpose is lawful and the Requirement is appropriate. "For interviews, this means that employers B. may inquire about health limitations, if applicants must comply with special health requirements for the exercise of the activity, such. B. in the police service.</a:t>
            </a:r>
            <a:br>
              <a:rPr lang="en-US" dirty="0" smtClean="0"/>
            </a:br>
            <a:r>
              <a:rPr lang="en-US" dirty="0" smtClean="0"/>
              <a:t>If an employer asks an inadmissible question in the interview, then it does not have to be answered or the question may be answered with a lie. If an employment relationship is established, this can not be challenged by the employer with reference to a lie.</a:t>
            </a:r>
            <a:br>
              <a:rPr lang="en-US" dirty="0" smtClean="0"/>
            </a:br>
            <a:r>
              <a:rPr lang="en-US" dirty="0" smtClean="0"/>
              <a:t>In addition, if the employer makes an inadmissible question and the applicant is rejected, then there is an indication of disadvantage. In a labor dispute this triggers a reversal of the burden of proof according to § 22 AGG.</a:t>
            </a:r>
            <a:endParaRPr lang="de-DE" sz="1200"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17</a:t>
            </a:fld>
            <a:endParaRPr lang="de-DE" altLang="de-DE"/>
          </a:p>
        </p:txBody>
      </p:sp>
    </p:spTree>
    <p:extLst>
      <p:ext uri="{BB962C8B-B14F-4D97-AF65-F5344CB8AC3E}">
        <p14:creationId xmlns:p14="http://schemas.microsoft.com/office/powerpoint/2010/main" val="149556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The Federal Anti-Discrimination Agency also regularly receives requests for advice in which petitioners are asked questions on AGG characteristics in the context of application procedures. Nevertheless, job interviews are a phase in the application process that is poorly understood in terms of discrimination risks. As far as we know, there is hardly any empirical research on how often candidates are asked unacceptable questions during job interviews.</a:t>
            </a:r>
            <a:br>
              <a:rPr lang="en-US" dirty="0" smtClean="0"/>
            </a:br>
            <a:r>
              <a:rPr lang="en-US" dirty="0" smtClean="0"/>
              <a:t>That's why the ADS commissioned a small poll last year to shed some light on the subject. For this purpose, just under 1,000 persons aged 15 or over were screened from a population-representative sample, who had at least one interview for a job or apprenticeship in the last 5 years.</a:t>
            </a:r>
            <a:br>
              <a:rPr lang="en-US" dirty="0" smtClean="0"/>
            </a:br>
            <a:r>
              <a:rPr lang="en-US" dirty="0" smtClean="0"/>
              <a:t>The first was to find out to what extent applicants are aware of the fundamental inadmissibility or the risk of discrimination on certain issues. On the other hand, we wanted to gather first insights into how often applicants are confronted with corresponding questions.</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18</a:t>
            </a:fld>
            <a:endParaRPr lang="de-DE" altLang="de-DE"/>
          </a:p>
        </p:txBody>
      </p:sp>
    </p:spTree>
    <p:extLst>
      <p:ext uri="{BB962C8B-B14F-4D97-AF65-F5344CB8AC3E}">
        <p14:creationId xmlns:p14="http://schemas.microsoft.com/office/powerpoint/2010/main" val="3394790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First, concerning the knowledge of respondents about the inadmissibility of questions regarding or in connection with AGG characteristics in job interviews, the following was observed:</a:t>
            </a:r>
          </a:p>
          <a:p>
            <a:r>
              <a:rPr lang="en-US" dirty="0" smtClean="0"/>
              <a:t>In general questions about characteristics such as age, nationality, severe disability, marital status or whether German is the native language are seen as </a:t>
            </a:r>
            <a:r>
              <a:rPr lang="en-US" dirty="0" err="1" smtClean="0"/>
              <a:t>admissable</a:t>
            </a:r>
            <a:r>
              <a:rPr lang="en-US" dirty="0" smtClean="0"/>
              <a:t>. At least two-thirds of the surveyed applicants consider that the employer is generally allowed to inquire on these characteristics. This is information that is often given in written application documents by the applicants themselves and - at least to my knowledge - is rarely discussed in advice literature for applicants in terms of discrimination. These could be the reasons why most respondents consider such questions to be largely unproblematic.</a:t>
            </a:r>
          </a:p>
          <a:p>
            <a:endParaRPr lang="en-US" dirty="0" smtClean="0"/>
          </a:p>
          <a:p>
            <a:r>
              <a:rPr lang="en-US" dirty="0" smtClean="0"/>
              <a:t>However questions about general characteristics  only in exceptional cases - e.g. if there is a legitimate interest of the employer - may be made. Although nationality and mother tongue are not mentioned as protected characteristics in § 1 AGG, questions about them may nevertheless be indirect discrimination based on ethnic origin. On the other hand, the question of very good German language skills may be permissible if this is necessary for the task perception.</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19</a:t>
            </a:fld>
            <a:endParaRPr lang="de-DE" altLang="de-DE"/>
          </a:p>
        </p:txBody>
      </p:sp>
    </p:spTree>
    <p:extLst>
      <p:ext uri="{BB962C8B-B14F-4D97-AF65-F5344CB8AC3E}">
        <p14:creationId xmlns:p14="http://schemas.microsoft.com/office/powerpoint/2010/main" val="19972075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Secondly</a:t>
            </a:r>
            <a:r>
              <a:rPr lang="de-DE" dirty="0" smtClean="0"/>
              <a:t> </a:t>
            </a:r>
            <a:r>
              <a:rPr lang="en-US" dirty="0" smtClean="0"/>
              <a:t>I would like to focus on questions of the employer regarding the family situation or family planning, which in many cases can be indirectly gender-specific and / or discriminate against women for pregnancy or maternity according to § 3 Abs. 1 S. 2 AGG ,</a:t>
            </a:r>
            <a:br>
              <a:rPr lang="en-US" dirty="0" smtClean="0"/>
            </a:br>
            <a:r>
              <a:rPr lang="en-US" dirty="0" smtClean="0"/>
              <a:t>The legal situation is very clear, especially with questions about pregnancy, which are in any case inadmissible. According to case law, even if in the area the person wants</a:t>
            </a:r>
            <a:r>
              <a:rPr lang="en-US" baseline="0" dirty="0" smtClean="0"/>
              <a:t> to work </a:t>
            </a:r>
            <a:r>
              <a:rPr lang="en-US" dirty="0" smtClean="0"/>
              <a:t>pregnant women are not allowed to work at all or if it is job filling a temporary pregnancy substitute. Nevertheless, almost 40 percent of the respondents consider this question basically permissible. That</a:t>
            </a:r>
            <a:r>
              <a:rPr lang="en-US" baseline="0" dirty="0" smtClean="0"/>
              <a:t> means</a:t>
            </a:r>
            <a:r>
              <a:rPr lang="en-US" dirty="0" smtClean="0"/>
              <a:t> that a significant proportion of applicants consider the employer's interest in obtaining planning certainty through such a question and in avoiding default as justified, and therefore ultimately more important than protecting the applicant from discrimination.</a:t>
            </a:r>
            <a:br>
              <a:rPr lang="en-US" dirty="0" smtClean="0"/>
            </a:br>
            <a:r>
              <a:rPr lang="en-US" dirty="0" smtClean="0"/>
              <a:t>Furthermore, 25 percent of the respondents consider it permissible for the employer to inquire about a general desire for children; and almost 6 out of 10 believe that it is also possible to ask how the desired activity can be reconciled with family responsibilities. Concrete questions about ensuring the care of children or relatives in need of care are not allowed, because this is not a professional requirement; if necessary for the job, but can be asked to readiness for evening appointments or business trips.</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20</a:t>
            </a:fld>
            <a:endParaRPr lang="de-DE" altLang="de-DE"/>
          </a:p>
        </p:txBody>
      </p:sp>
    </p:spTree>
    <p:extLst>
      <p:ext uri="{BB962C8B-B14F-4D97-AF65-F5344CB8AC3E}">
        <p14:creationId xmlns:p14="http://schemas.microsoft.com/office/powerpoint/2010/main" val="2617850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As already mentioned, the surveyed applicants were also asked about which aspects they were asked to do in job interviews on the part of the employers.</a:t>
            </a:r>
            <a:br>
              <a:rPr lang="en-US" dirty="0" smtClean="0"/>
            </a:br>
            <a:r>
              <a:rPr lang="en-US" dirty="0" smtClean="0"/>
              <a:t>I just want to focus on questions about family planning or reconciliation issues. Nearly a third of respondents report that they have been asked how they can reconcile the position with family responsibilities. Most frequently, these questions are asked to people between the ages of 30 and 39 who in fact often take on care responsibilities. 8 percent have been asked before, if there is a desire to have children. Both questions make it clear that men are said to ask about the same number of children and the compatibility of work and family life as women. Here, however, it would be interesting - and this must remain open at this point - whether the information requested affects the selection decision differently, depending on the gender of the applicants.</a:t>
            </a:r>
            <a:br>
              <a:rPr lang="en-US" dirty="0" smtClean="0"/>
            </a:br>
            <a:r>
              <a:rPr lang="en-US" dirty="0" smtClean="0"/>
              <a:t>At this point, however, the limits of the survey must be pointed out: it is not clear how exactly and in which context these characteristics were asked or whether the respondents assumed that this was obvious anyway. In addition, in the context of a short, standardized survey, it remains unclear whether there might have been an exception and whether or not there was an attitude. The results are therefore to be interpreted only as a first indication</a:t>
            </a:r>
            <a:r>
              <a:rPr lang="en-US" dirty="0" smtClean="0"/>
              <a:t>.</a:t>
            </a:r>
          </a:p>
          <a:p>
            <a:endParaRPr lang="en-US" dirty="0" smtClean="0"/>
          </a:p>
          <a:p>
            <a:r>
              <a:rPr lang="en-US" dirty="0" smtClean="0"/>
              <a:t>Research</a:t>
            </a:r>
            <a:r>
              <a:rPr lang="en-US" baseline="0" dirty="0" smtClean="0"/>
              <a:t> UK: 2016 Adams: Survey on 3.254 mothers, mothers who were pregnant at the time of the job interview, where in 8% of all cases asked by employers if they were pregnant, in 35 percent of the cases they informed the employers by themselves about their pregnancy. 23% percent of women with small children were asked in the job interview if they have children.</a:t>
            </a:r>
          </a:p>
          <a:p>
            <a:r>
              <a:rPr lang="en-US" baseline="0" dirty="0" smtClean="0"/>
              <a:t>Employers belief (70 percent) that women should inform them on their pregnancy in a </a:t>
            </a:r>
            <a:r>
              <a:rPr lang="en-US" baseline="0" smtClean="0"/>
              <a:t>job interview.</a:t>
            </a:r>
            <a:endParaRPr lang="en-US" baseline="0" dirty="0" smtClean="0"/>
          </a:p>
          <a:p>
            <a:endParaRPr lang="en-US" baseline="0" dirty="0" smtClean="0"/>
          </a:p>
          <a:p>
            <a:r>
              <a:rPr lang="en-US" baseline="0" dirty="0" smtClean="0"/>
              <a:t>Denmark: (Warning 2016), one sixth of all women were asked in the job interview if they are pregnant or planning to have a child</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21</a:t>
            </a:fld>
            <a:endParaRPr lang="de-DE" altLang="de-DE"/>
          </a:p>
        </p:txBody>
      </p:sp>
    </p:spTree>
    <p:extLst>
      <p:ext uri="{BB962C8B-B14F-4D97-AF65-F5344CB8AC3E}">
        <p14:creationId xmlns:p14="http://schemas.microsoft.com/office/powerpoint/2010/main" val="8937602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23</a:t>
            </a:fld>
            <a:endParaRPr lang="de-DE" dirty="0"/>
          </a:p>
        </p:txBody>
      </p:sp>
    </p:spTree>
    <p:extLst>
      <p:ext uri="{BB962C8B-B14F-4D97-AF65-F5344CB8AC3E}">
        <p14:creationId xmlns:p14="http://schemas.microsoft.com/office/powerpoint/2010/main" val="3903433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The </a:t>
            </a:r>
            <a:r>
              <a:rPr lang="de-DE" dirty="0" err="1" smtClean="0"/>
              <a:t>topic</a:t>
            </a:r>
            <a:r>
              <a:rPr lang="de-DE" dirty="0" smtClean="0"/>
              <a:t> </a:t>
            </a:r>
            <a:r>
              <a:rPr lang="de-DE" dirty="0" err="1" smtClean="0"/>
              <a:t>of</a:t>
            </a:r>
            <a:r>
              <a:rPr lang="de-DE" dirty="0" smtClean="0"/>
              <a:t> </a:t>
            </a:r>
            <a:r>
              <a:rPr lang="de-DE" dirty="0" err="1" smtClean="0"/>
              <a:t>discrimination</a:t>
            </a:r>
            <a:r>
              <a:rPr lang="de-DE" dirty="0" smtClean="0"/>
              <a:t> in </a:t>
            </a:r>
            <a:r>
              <a:rPr lang="de-DE" dirty="0" err="1" smtClean="0"/>
              <a:t>job</a:t>
            </a:r>
            <a:r>
              <a:rPr lang="de-DE" dirty="0" smtClean="0"/>
              <a:t> </a:t>
            </a:r>
            <a:r>
              <a:rPr lang="de-DE" dirty="0" err="1" smtClean="0"/>
              <a:t>advertisments</a:t>
            </a:r>
            <a:r>
              <a:rPr lang="de-DE" baseline="0" dirty="0" smtClean="0"/>
              <a:t> </a:t>
            </a:r>
            <a:r>
              <a:rPr lang="de-DE" baseline="0" dirty="0" err="1" smtClean="0"/>
              <a:t>of</a:t>
            </a:r>
            <a:r>
              <a:rPr lang="de-DE" baseline="0" dirty="0" smtClean="0"/>
              <a:t> </a:t>
            </a:r>
            <a:r>
              <a:rPr lang="de-DE" baseline="0" dirty="0" err="1" smtClean="0"/>
              <a:t>course</a:t>
            </a:r>
            <a:r>
              <a:rPr lang="de-DE" baseline="0" dirty="0" smtClean="0"/>
              <a:t> </a:t>
            </a:r>
            <a:r>
              <a:rPr lang="de-DE" baseline="0" dirty="0" err="1" smtClean="0"/>
              <a:t>is</a:t>
            </a:r>
            <a:r>
              <a:rPr lang="de-DE" baseline="0" dirty="0" smtClean="0"/>
              <a:t> </a:t>
            </a:r>
            <a:r>
              <a:rPr lang="de-DE" baseline="0" dirty="0" err="1" smtClean="0"/>
              <a:t>more</a:t>
            </a:r>
            <a:r>
              <a:rPr lang="de-DE" baseline="0" dirty="0" smtClean="0"/>
              <a:t> relevant in </a:t>
            </a:r>
            <a:r>
              <a:rPr lang="de-DE" baseline="0" dirty="0" err="1" smtClean="0"/>
              <a:t>those</a:t>
            </a:r>
            <a:r>
              <a:rPr lang="de-DE" baseline="0" dirty="0" smtClean="0"/>
              <a:t> countries in </a:t>
            </a:r>
            <a:r>
              <a:rPr lang="de-DE" baseline="0" dirty="0" err="1" smtClean="0"/>
              <a:t>which</a:t>
            </a:r>
            <a:r>
              <a:rPr lang="de-DE" baseline="0" dirty="0" smtClean="0"/>
              <a:t> </a:t>
            </a:r>
            <a:r>
              <a:rPr lang="de-DE" baseline="0" dirty="0" err="1" smtClean="0"/>
              <a:t>the</a:t>
            </a:r>
            <a:r>
              <a:rPr lang="de-DE" baseline="0" dirty="0" smtClean="0"/>
              <a:t> </a:t>
            </a:r>
            <a:r>
              <a:rPr lang="de-DE" baseline="0" dirty="0" err="1" smtClean="0"/>
              <a:t>langague</a:t>
            </a:r>
            <a:r>
              <a:rPr lang="de-DE" baseline="0" dirty="0" smtClean="0"/>
              <a:t> </a:t>
            </a:r>
            <a:r>
              <a:rPr lang="de-DE" baseline="0" dirty="0" err="1" smtClean="0"/>
              <a:t>differentiates</a:t>
            </a:r>
            <a:r>
              <a:rPr lang="de-DE" baseline="0" dirty="0" smtClean="0"/>
              <a:t> </a:t>
            </a:r>
            <a:r>
              <a:rPr lang="de-DE" baseline="0" dirty="0" err="1" smtClean="0"/>
              <a:t>between</a:t>
            </a:r>
            <a:r>
              <a:rPr lang="de-DE" baseline="0" dirty="0" smtClean="0"/>
              <a:t> male </a:t>
            </a:r>
            <a:r>
              <a:rPr lang="de-DE" baseline="0" dirty="0" err="1" smtClean="0"/>
              <a:t>and</a:t>
            </a:r>
            <a:r>
              <a:rPr lang="de-DE" baseline="0" dirty="0" smtClean="0"/>
              <a:t> </a:t>
            </a:r>
            <a:r>
              <a:rPr lang="de-DE" baseline="0" dirty="0" err="1" smtClean="0"/>
              <a:t>female</a:t>
            </a:r>
            <a:r>
              <a:rPr lang="de-DE" baseline="0" dirty="0" smtClean="0"/>
              <a:t> e.g. </a:t>
            </a:r>
            <a:r>
              <a:rPr lang="de-DE" baseline="0" dirty="0" err="1" smtClean="0"/>
              <a:t>as</a:t>
            </a:r>
            <a:r>
              <a:rPr lang="de-DE" baseline="0" dirty="0" smtClean="0"/>
              <a:t> in German, </a:t>
            </a:r>
            <a:r>
              <a:rPr lang="de-DE" baseline="0" dirty="0" err="1" smtClean="0"/>
              <a:t>Spanish</a:t>
            </a:r>
            <a:r>
              <a:rPr lang="de-DE" baseline="0" dirty="0" smtClean="0"/>
              <a:t> etc.</a:t>
            </a:r>
            <a:endParaRPr lang="de-DE" dirty="0" smtClean="0"/>
          </a:p>
          <a:p>
            <a:endParaRPr lang="de-DE" dirty="0" smtClean="0"/>
          </a:p>
          <a:p>
            <a:r>
              <a:rPr lang="de-DE" dirty="0" smtClean="0"/>
              <a:t>a</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3</a:t>
            </a:fld>
            <a:endParaRPr lang="de-DE" altLang="de-DE" dirty="0"/>
          </a:p>
        </p:txBody>
      </p:sp>
    </p:spTree>
    <p:extLst>
      <p:ext uri="{BB962C8B-B14F-4D97-AF65-F5344CB8AC3E}">
        <p14:creationId xmlns:p14="http://schemas.microsoft.com/office/powerpoint/2010/main" val="1890129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Discrimination</a:t>
            </a:r>
            <a:r>
              <a:rPr lang="de-DE" dirty="0" smtClean="0"/>
              <a:t> </a:t>
            </a:r>
            <a:r>
              <a:rPr lang="de-DE" dirty="0" err="1" smtClean="0"/>
              <a:t>based</a:t>
            </a:r>
            <a:r>
              <a:rPr lang="de-DE" dirty="0" smtClean="0"/>
              <a:t> on </a:t>
            </a:r>
            <a:r>
              <a:rPr lang="de-DE" dirty="0" err="1" smtClean="0"/>
              <a:t>gender</a:t>
            </a:r>
            <a:r>
              <a:rPr lang="de-DE" dirty="0" smtClean="0"/>
              <a:t>, </a:t>
            </a:r>
            <a:r>
              <a:rPr lang="de-DE" dirty="0" err="1" smtClean="0"/>
              <a:t>age</a:t>
            </a:r>
            <a:r>
              <a:rPr lang="de-DE" dirty="0" smtClean="0"/>
              <a:t>, </a:t>
            </a:r>
            <a:r>
              <a:rPr lang="de-DE" dirty="0" err="1" smtClean="0"/>
              <a:t>disablity</a:t>
            </a:r>
            <a:r>
              <a:rPr lang="de-DE" dirty="0" smtClean="0"/>
              <a:t>, </a:t>
            </a:r>
            <a:r>
              <a:rPr lang="de-DE" dirty="0" err="1" smtClean="0"/>
              <a:t>ethnicity</a:t>
            </a:r>
            <a:r>
              <a:rPr lang="de-DE" dirty="0" smtClean="0"/>
              <a:t>, </a:t>
            </a:r>
            <a:r>
              <a:rPr lang="de-DE" dirty="0" err="1" smtClean="0"/>
              <a:t>reglition</a:t>
            </a:r>
            <a:r>
              <a:rPr lang="de-DE" baseline="0" dirty="0" smtClean="0"/>
              <a:t> </a:t>
            </a:r>
            <a:r>
              <a:rPr lang="de-DE" baseline="0" dirty="0" err="1" smtClean="0"/>
              <a:t>and</a:t>
            </a:r>
            <a:r>
              <a:rPr lang="de-DE" baseline="0" dirty="0" smtClean="0"/>
              <a:t> sexual </a:t>
            </a:r>
            <a:r>
              <a:rPr lang="de-DE" baseline="0" dirty="0" err="1" smtClean="0"/>
              <a:t>orientation</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7</a:t>
            </a:fld>
            <a:endParaRPr lang="de-DE" altLang="de-DE" dirty="0"/>
          </a:p>
        </p:txBody>
      </p:sp>
    </p:spTree>
    <p:extLst>
      <p:ext uri="{BB962C8B-B14F-4D97-AF65-F5344CB8AC3E}">
        <p14:creationId xmlns:p14="http://schemas.microsoft.com/office/powerpoint/2010/main" val="3087298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Deckt sich auch mit den häufigsten Berufsgruppen:</a:t>
            </a:r>
          </a:p>
          <a:p>
            <a:pPr marL="171450" indent="-171450">
              <a:buFontTx/>
              <a:buChar char="-"/>
            </a:pPr>
            <a:r>
              <a:rPr lang="de-DE" baseline="0" dirty="0" smtClean="0"/>
              <a:t>Bürofachkräfte</a:t>
            </a:r>
          </a:p>
          <a:p>
            <a:pPr marL="0" indent="0">
              <a:buFontTx/>
              <a:buNone/>
            </a:pPr>
            <a:endParaRPr lang="de-DE" baseline="0" dirty="0" smtClean="0"/>
          </a:p>
          <a:p>
            <a:pPr marL="0" indent="0">
              <a:buFontTx/>
              <a:buNone/>
            </a:pPr>
            <a:r>
              <a:rPr lang="de-DE" baseline="0" dirty="0" smtClean="0"/>
              <a:t>Hinweis auf spezifik der dt. Sprache </a:t>
            </a:r>
            <a:r>
              <a:rPr lang="de-DE" baseline="0" dirty="0" smtClean="0">
                <a:sym typeface="Wingdings" panose="05000000000000000000" pitchFamily="2" charset="2"/>
              </a:rPr>
              <a:t> geschlechtsspezifische Endungen von Substantiven</a:t>
            </a:r>
            <a:endParaRPr lang="de-DE" baseline="0" dirty="0" smtClean="0"/>
          </a:p>
          <a:p>
            <a:pPr marL="171450" indent="-171450">
              <a:buFontTx/>
              <a:buChar char="-"/>
            </a:pPr>
            <a:endParaRPr lang="de-DE" baseline="0" dirty="0" smtClean="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8</a:t>
            </a:fld>
            <a:endParaRPr lang="de-DE" altLang="de-DE" dirty="0"/>
          </a:p>
        </p:txBody>
      </p:sp>
    </p:spTree>
    <p:extLst>
      <p:ext uri="{BB962C8B-B14F-4D97-AF65-F5344CB8AC3E}">
        <p14:creationId xmlns:p14="http://schemas.microsoft.com/office/powerpoint/2010/main" val="3899647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kern="1200" dirty="0" smtClean="0">
                <a:solidFill>
                  <a:schemeClr val="tx1"/>
                </a:solidFill>
                <a:effectLst/>
                <a:latin typeface="+mn-lt"/>
                <a:ea typeface="MS PGothic" panose="020B0600070205080204" pitchFamily="34" charset="-128"/>
                <a:cs typeface="+mn-cs"/>
              </a:rPr>
              <a:t>Connected formulations: </a:t>
            </a:r>
          </a:p>
          <a:p>
            <a:r>
              <a:rPr lang="en-US" sz="1200" b="0" kern="1200" dirty="0" smtClean="0">
                <a:solidFill>
                  <a:schemeClr val="tx1"/>
                </a:solidFill>
                <a:effectLst/>
                <a:latin typeface="+mn-lt"/>
                <a:ea typeface="MS PGothic" panose="020B0600070205080204" pitchFamily="34" charset="-128"/>
                <a:cs typeface="+mn-cs"/>
              </a:rPr>
              <a:t>"We are looking for ... friendly, reliable and flexible service / hotel manager / (m / w). "You are a team player" "Healthy Lion. At corporate events, we let the loosening in us really out "" </a:t>
            </a:r>
          </a:p>
          <a:p>
            <a:endParaRPr lang="en-US" sz="1200" b="0" kern="1200" dirty="0" smtClean="0">
              <a:solidFill>
                <a:schemeClr val="tx1"/>
              </a:solidFill>
              <a:effectLst/>
              <a:latin typeface="+mn-lt"/>
              <a:ea typeface="MS PGothic" panose="020B0600070205080204" pitchFamily="34" charset="-128"/>
              <a:cs typeface="+mn-cs"/>
            </a:endParaRPr>
          </a:p>
          <a:p>
            <a:r>
              <a:rPr lang="en-US" sz="1200" b="1" kern="1200" dirty="0" smtClean="0">
                <a:solidFill>
                  <a:schemeClr val="tx1"/>
                </a:solidFill>
                <a:effectLst/>
                <a:latin typeface="+mn-lt"/>
                <a:ea typeface="MS PGothic" panose="020B0600070205080204" pitchFamily="34" charset="-128"/>
                <a:cs typeface="+mn-cs"/>
              </a:rPr>
              <a:t>Male:</a:t>
            </a:r>
            <a:r>
              <a:rPr lang="en-US" sz="1200" b="0" kern="1200" dirty="0" smtClean="0">
                <a:solidFill>
                  <a:schemeClr val="tx1"/>
                </a:solidFill>
                <a:effectLst/>
                <a:latin typeface="+mn-lt"/>
                <a:ea typeface="MS PGothic" panose="020B0600070205080204" pitchFamily="34" charset="-128"/>
                <a:cs typeface="+mn-cs"/>
              </a:rPr>
              <a:t> assertive, accustomed to make decisions, strong in leadership, </a:t>
            </a:r>
            <a:r>
              <a:rPr lang="en-US" sz="1200" b="1" kern="1200" dirty="0" smtClean="0">
                <a:solidFill>
                  <a:schemeClr val="tx1"/>
                </a:solidFill>
                <a:effectLst/>
                <a:latin typeface="+mn-lt"/>
                <a:ea typeface="MS PGothic" panose="020B0600070205080204" pitchFamily="34" charset="-128"/>
                <a:cs typeface="+mn-cs"/>
              </a:rPr>
              <a:t>female: </a:t>
            </a:r>
            <a:r>
              <a:rPr lang="en-US" sz="1200" b="0" kern="1200" dirty="0" smtClean="0">
                <a:solidFill>
                  <a:schemeClr val="tx1"/>
                </a:solidFill>
                <a:effectLst/>
                <a:latin typeface="+mn-lt"/>
                <a:ea typeface="MS PGothic" panose="020B0600070205080204" pitchFamily="34" charset="-128"/>
                <a:cs typeface="+mn-cs"/>
              </a:rPr>
              <a:t> communicative, friendly, team player</a:t>
            </a:r>
          </a:p>
          <a:p>
            <a:endParaRPr lang="en-US" sz="1200" b="0" kern="1200" dirty="0" smtClean="0">
              <a:solidFill>
                <a:schemeClr val="tx1"/>
              </a:solidFill>
              <a:effectLst/>
              <a:latin typeface="+mn-lt"/>
              <a:ea typeface="MS PGothic" panose="020B0600070205080204" pitchFamily="34" charset="-128"/>
              <a:cs typeface="+mn-cs"/>
            </a:endParaRPr>
          </a:p>
          <a:p>
            <a:r>
              <a:rPr lang="en-US" sz="1200" b="0" kern="1200" dirty="0" err="1" smtClean="0">
                <a:solidFill>
                  <a:schemeClr val="tx1"/>
                </a:solidFill>
                <a:effectLst/>
                <a:latin typeface="+mn-lt"/>
                <a:ea typeface="MS PGothic" panose="020B0600070205080204" pitchFamily="34" charset="-128"/>
                <a:cs typeface="+mn-cs"/>
              </a:rPr>
              <a:t>Anpacker</a:t>
            </a:r>
            <a:r>
              <a:rPr lang="en-US" sz="1200" b="0" kern="1200" dirty="0" smtClean="0">
                <a:solidFill>
                  <a:schemeClr val="tx1"/>
                </a:solidFill>
                <a:effectLst/>
                <a:latin typeface="+mn-lt"/>
                <a:ea typeface="MS PGothic" panose="020B0600070205080204" pitchFamily="34" charset="-128"/>
                <a:cs typeface="+mn-cs"/>
              </a:rPr>
              <a:t>. By starter. Possible Maker "" seeks driver " "YOU fit in our profile", we consider the wishes of Generation Y, happy to be new to the job Qualification: Vocational training as a financial accountant, training as an office clerk </a:t>
            </a:r>
          </a:p>
          <a:p>
            <a:endParaRPr lang="en-US" sz="1200" b="0" kern="1200" dirty="0" smtClean="0">
              <a:solidFill>
                <a:schemeClr val="tx1"/>
              </a:solidFill>
              <a:effectLst/>
              <a:latin typeface="+mn-lt"/>
              <a:ea typeface="MS PGothic" panose="020B0600070205080204" pitchFamily="34" charset="-128"/>
              <a:cs typeface="+mn-cs"/>
            </a:endParaRPr>
          </a:p>
          <a:p>
            <a:r>
              <a:rPr lang="en-US" sz="1200" b="0" kern="1200" dirty="0" smtClean="0">
                <a:solidFill>
                  <a:schemeClr val="tx1"/>
                </a:solidFill>
                <a:effectLst/>
                <a:latin typeface="+mn-lt"/>
                <a:ea typeface="MS PGothic" panose="020B0600070205080204" pitchFamily="34" charset="-128"/>
                <a:cs typeface="+mn-cs"/>
              </a:rPr>
              <a:t>Minimum year: At least 5 years of secretarial experience, 10 years of leadership experience etc.  alternatively "sound knowledge", "very good knowledge" </a:t>
            </a:r>
          </a:p>
          <a:p>
            <a:endParaRPr lang="en-US" sz="1200" b="0" kern="1200" dirty="0" smtClean="0">
              <a:solidFill>
                <a:schemeClr val="tx1"/>
              </a:solidFill>
              <a:effectLst/>
              <a:latin typeface="+mn-lt"/>
              <a:ea typeface="MS PGothic" panose="020B0600070205080204" pitchFamily="34" charset="-128"/>
              <a:cs typeface="+mn-cs"/>
            </a:endParaRPr>
          </a:p>
          <a:p>
            <a:r>
              <a:rPr lang="en-US" sz="1200" b="0" kern="1200" dirty="0" smtClean="0">
                <a:solidFill>
                  <a:schemeClr val="tx1"/>
                </a:solidFill>
                <a:effectLst/>
                <a:latin typeface="+mn-lt"/>
                <a:ea typeface="MS PGothic" panose="020B0600070205080204" pitchFamily="34" charset="-128"/>
                <a:cs typeface="+mn-cs"/>
              </a:rPr>
              <a:t>Language Requirements: Assistant</a:t>
            </a:r>
            <a:r>
              <a:rPr lang="en-US" sz="1200" b="0" kern="1200" baseline="0" dirty="0" smtClean="0">
                <a:solidFill>
                  <a:schemeClr val="tx1"/>
                </a:solidFill>
                <a:effectLst/>
                <a:latin typeface="+mn-lt"/>
                <a:ea typeface="MS PGothic" panose="020B0600070205080204" pitchFamily="34" charset="-128"/>
                <a:cs typeface="+mn-cs"/>
              </a:rPr>
              <a:t> cook</a:t>
            </a:r>
            <a:r>
              <a:rPr lang="en-US" sz="1200" b="0" kern="1200" dirty="0" smtClean="0">
                <a:solidFill>
                  <a:schemeClr val="tx1"/>
                </a:solidFill>
                <a:effectLst/>
                <a:latin typeface="+mn-lt"/>
                <a:ea typeface="MS PGothic" panose="020B0600070205080204" pitchFamily="34" charset="-128"/>
                <a:cs typeface="+mn-cs"/>
              </a:rPr>
              <a:t> with very good knowledge of German</a:t>
            </a:r>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9</a:t>
            </a:fld>
            <a:endParaRPr lang="de-DE" altLang="de-DE" dirty="0"/>
          </a:p>
        </p:txBody>
      </p:sp>
    </p:spTree>
    <p:extLst>
      <p:ext uri="{BB962C8B-B14F-4D97-AF65-F5344CB8AC3E}">
        <p14:creationId xmlns:p14="http://schemas.microsoft.com/office/powerpoint/2010/main" val="1907426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Note that in German language words are formed directly gender-specific</a:t>
            </a:r>
          </a:p>
          <a:p>
            <a:r>
              <a:rPr lang="en-US" dirty="0" smtClean="0"/>
              <a:t/>
            </a:r>
            <a:br>
              <a:rPr lang="en-US" dirty="0" smtClean="0"/>
            </a:br>
            <a:r>
              <a:rPr lang="en-US" dirty="0" smtClean="0"/>
              <a:t>Before the court ruling of the Federal Constitutional Court on the third option</a:t>
            </a:r>
            <a:br>
              <a:rPr lang="en-US" dirty="0" smtClean="0"/>
            </a:br>
            <a:r>
              <a:rPr lang="en-US" dirty="0" smtClean="0"/>
              <a:t>1.8% only one sex (discriminatory ads)</a:t>
            </a:r>
            <a:br>
              <a:rPr lang="en-US" dirty="0" smtClean="0"/>
            </a:br>
            <a:r>
              <a:rPr lang="en-US" dirty="0" smtClean="0"/>
              <a:t>Significant majority 64.5% m / w, w / m, M / F, F / M (often the only time women are addressed), then often only generic masculine (more men </a:t>
            </a:r>
            <a:r>
              <a:rPr lang="en-US" dirty="0" err="1" smtClean="0"/>
              <a:t>domminierte</a:t>
            </a:r>
            <a:r>
              <a:rPr lang="en-US" dirty="0" smtClean="0"/>
              <a:t> occupations)</a:t>
            </a:r>
            <a:br>
              <a:rPr lang="en-US" dirty="0" smtClean="0"/>
            </a:br>
            <a:r>
              <a:rPr lang="en-US" dirty="0" smtClean="0"/>
              <a:t>17.3 Office Clerk / Office Clerk, Manager / Manager (rather in female-dominated occupations: educator, social worker)</a:t>
            </a:r>
            <a:endParaRPr lang="de-DE" dirty="0" smtClean="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10</a:t>
            </a:fld>
            <a:endParaRPr lang="de-DE" altLang="de-DE" dirty="0"/>
          </a:p>
        </p:txBody>
      </p:sp>
    </p:spTree>
    <p:extLst>
      <p:ext uri="{BB962C8B-B14F-4D97-AF65-F5344CB8AC3E}">
        <p14:creationId xmlns:p14="http://schemas.microsoft.com/office/powerpoint/2010/main" val="2213979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Images are perceived as an important part of job advertisements, especially by female applicants</a:t>
            </a:r>
            <a:br>
              <a:rPr lang="en-US" dirty="0" smtClean="0"/>
            </a:br>
            <a:r>
              <a:rPr lang="en-US" dirty="0" smtClean="0"/>
              <a:t>20.3 percent of all evaluated job advertisements contained a photo (online and print)</a:t>
            </a:r>
            <a:br>
              <a:rPr lang="en-US" dirty="0" smtClean="0"/>
            </a:br>
            <a:r>
              <a:rPr lang="en-US" dirty="0" smtClean="0"/>
              <a:t>Positive in terms of gender and age, majority of photos mixed teams or mixed age, but: 28 only men and 18.7% only women  above-average 40.8 men Photo in male-dominated occupations (engineers, technicians, mechanics) and 38.6 Photos of women in women dominated professions (health care, social care professions, office workers)</a:t>
            </a:r>
            <a:br>
              <a:rPr lang="en-US" dirty="0" smtClean="0"/>
            </a:br>
            <a:r>
              <a:rPr lang="en-US" dirty="0" smtClean="0"/>
              <a:t>- Photo with visible migration background mainly mechanics, mental / business and scientific professions, technicians</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11</a:t>
            </a:fld>
            <a:endParaRPr lang="de-DE" altLang="de-DE"/>
          </a:p>
        </p:txBody>
      </p:sp>
    </p:spTree>
    <p:extLst>
      <p:ext uri="{BB962C8B-B14F-4D97-AF65-F5344CB8AC3E}">
        <p14:creationId xmlns:p14="http://schemas.microsoft.com/office/powerpoint/2010/main" val="3591212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
            </a:r>
            <a:br>
              <a:rPr lang="en-US" dirty="0" smtClean="0"/>
            </a:br>
            <a:r>
              <a:rPr lang="en-US" dirty="0" smtClean="0"/>
              <a:t>Three types:</a:t>
            </a:r>
            <a:br>
              <a:rPr lang="en-US" dirty="0" smtClean="0"/>
            </a:br>
            <a:r>
              <a:rPr lang="en-US" dirty="0" smtClean="0"/>
              <a:t>Legal obligation (severely handicapped and equal persons, women "(underrepresented groups)</a:t>
            </a:r>
            <a:br>
              <a:rPr lang="en-US" dirty="0" smtClean="0"/>
            </a:br>
            <a:r>
              <a:rPr lang="en-US" dirty="0" smtClean="0"/>
              <a:t>Certain groups: We are pleased and excited about the application of people with migrant faces ", we are interested in the application of qualified women</a:t>
            </a:r>
            <a:br>
              <a:rPr lang="en-US" dirty="0" smtClean="0"/>
            </a:br>
            <a:r>
              <a:rPr lang="en-US" dirty="0" smtClean="0"/>
              <a:t>General Diversity: "We value diversity and therefore welcome all applications - regardless of gender, nationality, ethnic and social background, religion / belief, disability, age, as well as sexual orientation and identity"</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12</a:t>
            </a:fld>
            <a:endParaRPr lang="de-DE" altLang="de-DE"/>
          </a:p>
        </p:txBody>
      </p:sp>
    </p:spTree>
    <p:extLst>
      <p:ext uri="{BB962C8B-B14F-4D97-AF65-F5344CB8AC3E}">
        <p14:creationId xmlns:p14="http://schemas.microsoft.com/office/powerpoint/2010/main" val="1608544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Focus mainly on characteristic disability, whether public or private  legal obligation or disability rate for companies over 20 people</a:t>
            </a:r>
            <a:br>
              <a:rPr lang="en-US" dirty="0" smtClean="0"/>
            </a:br>
            <a:r>
              <a:rPr lang="en-US" dirty="0" smtClean="0"/>
              <a:t>Gender especially in civil service by obligations</a:t>
            </a:r>
            <a:br>
              <a:rPr lang="en-US" dirty="0" smtClean="0"/>
            </a:br>
            <a:r>
              <a:rPr lang="en-US" dirty="0" smtClean="0"/>
              <a:t>Ethnic origin: "We are very pleased to receive applications from" New Berliners "from Germany and abroad."</a:t>
            </a:r>
            <a:br>
              <a:rPr lang="en-US" dirty="0" smtClean="0"/>
            </a:br>
            <a:r>
              <a:rPr lang="en-US" dirty="0" smtClean="0"/>
              <a:t>Age: like retirees, like beginners "all generations, no matter if old or young, beginner or returnees are welcome with us"</a:t>
            </a:r>
            <a:br>
              <a:rPr lang="en-US" dirty="0" smtClean="0"/>
            </a:br>
            <a:r>
              <a:rPr lang="en-US" dirty="0" smtClean="0"/>
              <a:t>Diversity focus especially in the private sector</a:t>
            </a:r>
            <a:endParaRPr lang="de-DE" dirty="0"/>
          </a:p>
        </p:txBody>
      </p:sp>
      <p:sp>
        <p:nvSpPr>
          <p:cNvPr id="4" name="Foliennummernplatzhalter 3"/>
          <p:cNvSpPr>
            <a:spLocks noGrp="1"/>
          </p:cNvSpPr>
          <p:nvPr>
            <p:ph type="sldNum" sz="quarter" idx="10"/>
          </p:nvPr>
        </p:nvSpPr>
        <p:spPr/>
        <p:txBody>
          <a:bodyPr/>
          <a:lstStyle/>
          <a:p>
            <a:fld id="{80C6A108-E151-4930-9615-F85990451AF6}" type="slidenum">
              <a:rPr lang="de-DE" altLang="de-DE" smtClean="0"/>
              <a:pPr/>
              <a:t>13</a:t>
            </a:fld>
            <a:endParaRPr lang="de-DE" altLang="de-DE"/>
          </a:p>
        </p:txBody>
      </p:sp>
    </p:spTree>
    <p:extLst>
      <p:ext uri="{BB962C8B-B14F-4D97-AF65-F5344CB8AC3E}">
        <p14:creationId xmlns:p14="http://schemas.microsoft.com/office/powerpoint/2010/main" val="33508625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9.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0.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026" name="E049A054-0E1E-4AA6-A10F-D935BC5DFDFF" descr="088F08AF-0779-468A-B8E4-B2EFC11E6592@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2" y="1850400"/>
            <a:ext cx="8783637" cy="3113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8569327"/>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elfolie Hellrot">
    <p:spTree>
      <p:nvGrpSpPr>
        <p:cNvPr id="1" name=""/>
        <p:cNvGrpSpPr/>
        <p:nvPr/>
      </p:nvGrpSpPr>
      <p:grpSpPr>
        <a:xfrm>
          <a:off x="0" y="0"/>
          <a:ext cx="0" cy="0"/>
          <a:chOff x="0" y="0"/>
          <a:chExt cx="0" cy="0"/>
        </a:xfrm>
      </p:grpSpPr>
      <p:pic>
        <p:nvPicPr>
          <p:cNvPr id="6146" name="BDF41841-91FF-4294-9468-0F3C94B86BD9" descr="EA91DC5C-36E8-4950-B2A8-244AFB7871E6@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50400"/>
            <a:ext cx="8784000" cy="311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spTree>
    <p:extLst>
      <p:ext uri="{BB962C8B-B14F-4D97-AF65-F5344CB8AC3E}">
        <p14:creationId xmlns:p14="http://schemas.microsoft.com/office/powerpoint/2010/main" val="4095371938"/>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elfolie Braun">
    <p:spTree>
      <p:nvGrpSpPr>
        <p:cNvPr id="1" name=""/>
        <p:cNvGrpSpPr/>
        <p:nvPr/>
      </p:nvGrpSpPr>
      <p:grpSpPr>
        <a:xfrm>
          <a:off x="0" y="0"/>
          <a:ext cx="0" cy="0"/>
          <a:chOff x="0" y="0"/>
          <a:chExt cx="0" cy="0"/>
        </a:xfrm>
      </p:grpSpPr>
      <p:pic>
        <p:nvPicPr>
          <p:cNvPr id="7170" name="E2B68306-0B3D-440C-A2FC-ED04896ED089" descr="378EA7BD-C48B-4F28-A01E-727AD423C00C@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50400"/>
            <a:ext cx="8784000" cy="311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spTree>
    <p:extLst>
      <p:ext uri="{BB962C8B-B14F-4D97-AF65-F5344CB8AC3E}">
        <p14:creationId xmlns:p14="http://schemas.microsoft.com/office/powerpoint/2010/main" val="4145077827"/>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elfolie Grafik">
    <p:spTree>
      <p:nvGrpSpPr>
        <p:cNvPr id="1" name=""/>
        <p:cNvGrpSpPr/>
        <p:nvPr/>
      </p:nvGrpSpPr>
      <p:grpSpPr>
        <a:xfrm>
          <a:off x="0" y="0"/>
          <a:ext cx="0" cy="0"/>
          <a:chOff x="0" y="0"/>
          <a:chExt cx="0" cy="0"/>
        </a:xfrm>
      </p:grpSpPr>
      <p:sp>
        <p:nvSpPr>
          <p:cNvPr id="5" name="Bildplatzhalter 4"/>
          <p:cNvSpPr>
            <a:spLocks noGrp="1"/>
          </p:cNvSpPr>
          <p:nvPr>
            <p:ph type="pic" sz="quarter" idx="10"/>
          </p:nvPr>
        </p:nvSpPr>
        <p:spPr>
          <a:xfrm>
            <a:off x="0" y="0"/>
            <a:ext cx="9144000" cy="5143500"/>
          </a:xfrm>
        </p:spPr>
        <p:txBody>
          <a:bodyPr bIns="0" rtlCol="0" anchor="t" anchorCtr="0"/>
          <a:lstStyle/>
          <a:p>
            <a:pPr lvl="0"/>
            <a:r>
              <a:rPr lang="de-DE" noProof="0" smtClean="0"/>
              <a:t>Bild durch Klicken auf Symbol hinzufügen</a:t>
            </a:r>
            <a:endParaRPr lang="de-DE" noProof="0" dirty="0"/>
          </a:p>
        </p:txBody>
      </p:sp>
      <p:sp>
        <p:nvSpPr>
          <p:cNvPr id="2" name="Title 1"/>
          <p:cNvSpPr>
            <a:spLocks noGrp="1"/>
          </p:cNvSpPr>
          <p:nvPr>
            <p:ph type="ctrTitle"/>
          </p:nvPr>
        </p:nvSpPr>
        <p:spPr>
          <a:xfrm>
            <a:off x="972368" y="2355726"/>
            <a:ext cx="7272040" cy="1440000"/>
          </a:xfrm>
        </p:spPr>
        <p:txBody>
          <a:bodyPr tIns="54000"/>
          <a:lstStyle>
            <a:lvl1pPr algn="l">
              <a:lnSpc>
                <a:spcPct val="90000"/>
              </a:lnSpc>
              <a:defRPr sz="3300">
                <a:solidFill>
                  <a:srgbClr val="BB0B20"/>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97236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tx2"/>
                </a:solidFill>
              </a:defRPr>
            </a:lvl1pPr>
          </a:lstStyle>
          <a:p>
            <a:pPr lvl="0"/>
            <a:r>
              <a:rPr lang="de-DE" smtClean="0"/>
              <a:t>Formatvorlage des Untertitelmasters durch Klicken bearbeiten</a:t>
            </a:r>
            <a:endParaRPr lang="de-DE" dirty="0"/>
          </a:p>
        </p:txBody>
      </p:sp>
      <p:sp>
        <p:nvSpPr>
          <p:cNvPr id="8" name="Bildplatzhalter 7"/>
          <p:cNvSpPr>
            <a:spLocks noGrp="1"/>
          </p:cNvSpPr>
          <p:nvPr>
            <p:ph type="pic" sz="quarter" idx="11"/>
          </p:nvPr>
        </p:nvSpPr>
        <p:spPr>
          <a:xfrm>
            <a:off x="180000" y="180000"/>
            <a:ext cx="8784000" cy="1620000"/>
          </a:xfrm>
          <a:blipFill rotWithShape="1">
            <a:blip r:embed="rId2"/>
            <a:stretch>
              <a:fillRect/>
            </a:stretch>
          </a:blipFill>
        </p:spPr>
        <p:txBody>
          <a:bodyPr rtlCol="0"/>
          <a:lstStyle/>
          <a:p>
            <a:pPr lvl="0"/>
            <a:r>
              <a:rPr lang="de-DE" noProof="0" smtClean="0"/>
              <a:t>Bild durch Klicken auf Symbol hinzufügen</a:t>
            </a:r>
            <a:endParaRPr lang="de-DE" noProof="0" dirty="0"/>
          </a:p>
        </p:txBody>
      </p:sp>
    </p:spTree>
    <p:extLst>
      <p:ext uri="{BB962C8B-B14F-4D97-AF65-F5344CB8AC3E}">
        <p14:creationId xmlns:p14="http://schemas.microsoft.com/office/powerpoint/2010/main" val="1202347407"/>
      </p:ext>
    </p:extLst>
  </p:cSld>
  <p:clrMapOvr>
    <a:masterClrMapping/>
  </p:clrMapOvr>
  <p:extLst mod="1">
    <p:ext uri="{DCECCB84-F9BA-43D5-87BE-67443E8EF086}">
      <p15:sldGuideLst xmlns="" xmlns:p15="http://schemas.microsoft.com/office/powerpoint/2012/main">
        <p15:guide id="1" orient="horz" pos="2482" userDrawn="1">
          <p15:clr>
            <a:srgbClr val="FBAE40"/>
          </p15:clr>
        </p15:guide>
        <p15:guide id="2" orient="horz" pos="148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Rot">
    <p:spTree>
      <p:nvGrpSpPr>
        <p:cNvPr id="1" name=""/>
        <p:cNvGrpSpPr/>
        <p:nvPr/>
      </p:nvGrpSpPr>
      <p:grpSpPr>
        <a:xfrm>
          <a:off x="0" y="0"/>
          <a:ext cx="0" cy="0"/>
          <a:chOff x="0" y="0"/>
          <a:chExt cx="0" cy="0"/>
        </a:xfrm>
      </p:grpSpPr>
      <p:pic>
        <p:nvPicPr>
          <p:cNvPr id="10242" name="E049A054-0E1E-4AA6-A10F-D935BC5DFDFF" descr="088F08AF-0779-468A-B8E4-B2EFC11E6592@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3592304428"/>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Orange">
    <p:spTree>
      <p:nvGrpSpPr>
        <p:cNvPr id="1" name=""/>
        <p:cNvGrpSpPr/>
        <p:nvPr/>
      </p:nvGrpSpPr>
      <p:grpSpPr>
        <a:xfrm>
          <a:off x="0" y="0"/>
          <a:ext cx="0" cy="0"/>
          <a:chOff x="0" y="0"/>
          <a:chExt cx="0" cy="0"/>
        </a:xfrm>
      </p:grpSpPr>
      <p:pic>
        <p:nvPicPr>
          <p:cNvPr id="11266" name="8F001AD1-4422-4B5B-B312-6CA09DBA5992" descr="F229A2F9-57B4-4425-B604-4BC7627CA5A9@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155519674"/>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Gelb">
    <p:spTree>
      <p:nvGrpSpPr>
        <p:cNvPr id="1" name=""/>
        <p:cNvGrpSpPr/>
        <p:nvPr/>
      </p:nvGrpSpPr>
      <p:grpSpPr>
        <a:xfrm>
          <a:off x="0" y="0"/>
          <a:ext cx="0" cy="0"/>
          <a:chOff x="0" y="0"/>
          <a:chExt cx="0" cy="0"/>
        </a:xfrm>
      </p:grpSpPr>
      <p:pic>
        <p:nvPicPr>
          <p:cNvPr id="12290" name="12732E0D-78E3-425D-88ED-0CA1EB996635" descr="F46101B5-890B-4612-94A5-FC1BE82E86E7@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3103775607"/>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Hellrot">
    <p:spTree>
      <p:nvGrpSpPr>
        <p:cNvPr id="1" name=""/>
        <p:cNvGrpSpPr/>
        <p:nvPr/>
      </p:nvGrpSpPr>
      <p:grpSpPr>
        <a:xfrm>
          <a:off x="0" y="0"/>
          <a:ext cx="0" cy="0"/>
          <a:chOff x="0" y="0"/>
          <a:chExt cx="0" cy="0"/>
        </a:xfrm>
      </p:grpSpPr>
      <p:pic>
        <p:nvPicPr>
          <p:cNvPr id="13314" name="BDF41841-91FF-4294-9468-0F3C94B86BD9" descr="EA91DC5C-36E8-4950-B2A8-244AFB7871E6@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3646314102"/>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Dunkelblau">
    <p:spTree>
      <p:nvGrpSpPr>
        <p:cNvPr id="1" name=""/>
        <p:cNvGrpSpPr/>
        <p:nvPr/>
      </p:nvGrpSpPr>
      <p:grpSpPr>
        <a:xfrm>
          <a:off x="0" y="0"/>
          <a:ext cx="0" cy="0"/>
          <a:chOff x="0" y="0"/>
          <a:chExt cx="0" cy="0"/>
        </a:xfrm>
      </p:grpSpPr>
      <p:pic>
        <p:nvPicPr>
          <p:cNvPr id="14338" name="E079BC59-5505-4EE2-A888-D8E42C14F1D2" descr="B8A0D5B8-77DE-4BF6-8F22-ACBE5384193E@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1909112096"/>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Hellblau">
    <p:spTree>
      <p:nvGrpSpPr>
        <p:cNvPr id="1" name=""/>
        <p:cNvGrpSpPr/>
        <p:nvPr/>
      </p:nvGrpSpPr>
      <p:grpSpPr>
        <a:xfrm>
          <a:off x="0" y="0"/>
          <a:ext cx="0" cy="0"/>
          <a:chOff x="0" y="0"/>
          <a:chExt cx="0" cy="0"/>
        </a:xfrm>
      </p:grpSpPr>
      <p:pic>
        <p:nvPicPr>
          <p:cNvPr id="15362" name="A3FA013A-8E34-4495-A8E2-61A368ADEC15" descr="CC9B9D63-236A-4294-AA31-F08D853C707A@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2751395425"/>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bschnittsüberschrift Braun">
    <p:spTree>
      <p:nvGrpSpPr>
        <p:cNvPr id="1" name=""/>
        <p:cNvGrpSpPr/>
        <p:nvPr/>
      </p:nvGrpSpPr>
      <p:grpSpPr>
        <a:xfrm>
          <a:off x="0" y="0"/>
          <a:ext cx="0" cy="0"/>
          <a:chOff x="0" y="0"/>
          <a:chExt cx="0" cy="0"/>
        </a:xfrm>
      </p:grpSpPr>
      <p:pic>
        <p:nvPicPr>
          <p:cNvPr id="8195" name="E2B68306-0B3D-440C-A2FC-ED04896ED089" descr="378EA7BD-C48B-4F28-A01E-727AD423C00C@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000" cy="47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1101181927"/>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5" y="1491630"/>
            <a:ext cx="8208144" cy="2664000"/>
          </a:xfrm>
          <a:prstGeom prst="rect">
            <a:avLst/>
          </a:prstGeom>
        </p:spPr>
        <p:txBody>
          <a:bodyPr/>
          <a:lstStyle>
            <a:lvl1pPr>
              <a:lnSpc>
                <a:spcPct val="110000"/>
              </a:lnSpc>
              <a:defRPr/>
            </a:lvl1pPr>
            <a:lvl3pPr>
              <a:defRPr sz="2000" b="0"/>
            </a:lvl3pPr>
            <a:lvl5pP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oliennummernplatzhalter 6"/>
          <p:cNvSpPr>
            <a:spLocks noGrp="1"/>
          </p:cNvSpPr>
          <p:nvPr>
            <p:ph type="sldNum" sz="quarter" idx="10"/>
          </p:nvPr>
        </p:nvSpPr>
        <p:spPr/>
        <p:txBody>
          <a:bodyPr/>
          <a:lstStyle>
            <a:lvl1pPr>
              <a:defRPr/>
            </a:lvl1pPr>
          </a:lstStyle>
          <a:p>
            <a:r>
              <a:rPr lang="de-DE" altLang="de-DE" dirty="0" smtClean="0"/>
              <a:t>Page </a:t>
            </a:r>
            <a:fld id="{331461C1-25DE-4184-A33B-6F48649B5FAE}" type="slidenum">
              <a:rPr lang="de-DE" altLang="de-DE" smtClean="0"/>
              <a:pPr/>
              <a:t>‹Nr.›</a:t>
            </a:fld>
            <a:endParaRPr lang="de-DE" altLang="de-DE" dirty="0"/>
          </a:p>
        </p:txBody>
      </p:sp>
      <p:sp>
        <p:nvSpPr>
          <p:cNvPr id="5" name="Titel 4"/>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2635391144"/>
      </p:ext>
    </p:extLst>
  </p:cSld>
  <p:clrMapOvr>
    <a:masterClrMapping/>
  </p:clrMapOvr>
  <p:extLst mod="1">
    <p:ext uri="{DCECCB84-F9BA-43D5-87BE-67443E8EF086}">
      <p15:sldGuideLst xmlns="" xmlns:p15="http://schemas.microsoft.com/office/powerpoint/2012/main">
        <p15:guide id="1" orient="horz" pos="2618" userDrawn="1">
          <p15:clr>
            <a:srgbClr val="FBAE40"/>
          </p15:clr>
        </p15:guide>
        <p15:guide id="2" orient="horz" pos="940" userDrawn="1">
          <p15:clr>
            <a:srgbClr val="FBAE40"/>
          </p15:clr>
        </p15:guide>
        <p15:guide id="3" orient="horz" pos="259"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pic>
        <p:nvPicPr>
          <p:cNvPr id="9218" name="E049A054-0E1E-4AA6-A10F-D935BC5DFDFF" descr="088F08AF-0779-468A-B8E4-B2EFC11E6592@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8784354" cy="38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315546"/>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1404000" y="555582"/>
            <a:ext cx="7272000" cy="504000"/>
          </a:xfrm>
        </p:spPr>
        <p:txBody>
          <a:bodyPr tIns="36000"/>
          <a:lstStyle>
            <a:lvl1pPr>
              <a:defRPr>
                <a:solidFill>
                  <a:schemeClr val="bg1"/>
                </a:solidFill>
              </a:defRPr>
            </a:lvl1pPr>
          </a:lstStyle>
          <a:p>
            <a:r>
              <a:rPr lang="de-DE" smtClean="0"/>
              <a:t>Titelmasterformat durch Klicken bearbeiten</a:t>
            </a:r>
            <a:endParaRPr lang="de-DE" dirty="0"/>
          </a:p>
        </p:txBody>
      </p:sp>
      <p:sp>
        <p:nvSpPr>
          <p:cNvPr id="5" name="Textplatzhalter 4"/>
          <p:cNvSpPr>
            <a:spLocks noGrp="1"/>
          </p:cNvSpPr>
          <p:nvPr>
            <p:ph type="body" sz="quarter" idx="11"/>
          </p:nvPr>
        </p:nvSpPr>
        <p:spPr>
          <a:xfrm>
            <a:off x="1404000" y="1276350"/>
            <a:ext cx="3095992" cy="2519536"/>
          </a:xfrm>
        </p:spPr>
        <p:txBody>
          <a:bodyPr tIns="21600"/>
          <a:lstStyle>
            <a:lvl1pPr>
              <a:lnSpc>
                <a:spcPts val="1440"/>
              </a:lnSpc>
              <a:defRPr sz="1200" b="0" i="0">
                <a:solidFill>
                  <a:schemeClr val="bg1"/>
                </a:solidFill>
                <a:latin typeface="+mn-lt"/>
              </a:defRPr>
            </a:lvl1pPr>
            <a:lvl2pPr>
              <a:lnSpc>
                <a:spcPts val="1440"/>
              </a:lnSpc>
              <a:spcAft>
                <a:spcPts val="600"/>
              </a:spcAft>
              <a:defRPr sz="2000" b="0" i="0">
                <a:solidFill>
                  <a:schemeClr val="bg1"/>
                </a:solidFill>
                <a:latin typeface="+mn-lt"/>
              </a:defRPr>
            </a:lvl2pPr>
            <a:lvl3pPr>
              <a:lnSpc>
                <a:spcPts val="1440"/>
              </a:lnSpc>
              <a:defRPr sz="1200" b="0" i="0">
                <a:solidFill>
                  <a:schemeClr val="bg1"/>
                </a:solidFill>
                <a:latin typeface="+mn-lt"/>
              </a:defRPr>
            </a:lvl3pPr>
            <a:lvl4pPr>
              <a:lnSpc>
                <a:spcPts val="1440"/>
              </a:lnSpc>
              <a:defRPr sz="1200" b="0" i="0">
                <a:solidFill>
                  <a:schemeClr val="bg1"/>
                </a:solidFill>
                <a:latin typeface="+mn-lt"/>
              </a:defRPr>
            </a:lvl4pPr>
            <a:lvl5pPr marL="0" indent="0">
              <a:lnSpc>
                <a:spcPts val="1440"/>
              </a:lnSpc>
              <a:buFont typeface="Arial" panose="020B0604020202020204" pitchFamily="34" charset="0"/>
              <a:buNone/>
              <a:defRPr sz="1200" b="0" i="0">
                <a:solidFill>
                  <a:schemeClr val="bg1"/>
                </a:solidFill>
                <a:latin typeface="+mn-lt"/>
              </a:defRPr>
            </a:lvl5pPr>
            <a:lvl6pPr marL="0" indent="0">
              <a:lnSpc>
                <a:spcPts val="1440"/>
              </a:lnSpc>
              <a:spcAft>
                <a:spcPts val="1000"/>
              </a:spcAft>
              <a:buFont typeface="Arial" panose="020B0604020202020204" pitchFamily="34" charset="0"/>
              <a:buNone/>
              <a:defRPr sz="1200">
                <a:solidFill>
                  <a:schemeClr val="bg1"/>
                </a:solidFill>
              </a:defRPr>
            </a:lvl6pPr>
            <a:lvl7pPr marL="0" indent="0">
              <a:lnSpc>
                <a:spcPts val="1440"/>
              </a:lnSpc>
              <a:spcAft>
                <a:spcPts val="1000"/>
              </a:spcAft>
              <a:buFont typeface="Arial" panose="020B0604020202020204" pitchFamily="34" charset="0"/>
              <a:buNone/>
              <a:defRPr sz="1200">
                <a:solidFill>
                  <a:schemeClr val="bg1"/>
                </a:solidFill>
              </a:defRPr>
            </a:lvl7pPr>
            <a:lvl8pPr marL="0" indent="0">
              <a:lnSpc>
                <a:spcPts val="1440"/>
              </a:lnSpc>
              <a:spcAft>
                <a:spcPts val="1000"/>
              </a:spcAft>
              <a:buFont typeface="Arial" panose="020B0604020202020204" pitchFamily="34" charset="0"/>
              <a:buNone/>
              <a:defRPr sz="1200">
                <a:solidFill>
                  <a:schemeClr val="bg1"/>
                </a:solidFill>
              </a:defRPr>
            </a:lvl8pPr>
            <a:lvl9pPr marL="0" indent="0">
              <a:lnSpc>
                <a:spcPts val="1440"/>
              </a:lnSpc>
              <a:spcAft>
                <a:spcPts val="1000"/>
              </a:spcAft>
              <a:buFont typeface="Arial" panose="020B0604020202020204" pitchFamily="34" charset="0"/>
              <a:buNone/>
              <a:defRPr sz="1200">
                <a:solidFill>
                  <a:schemeClr val="bg1"/>
                </a:solidFill>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7" name="Textplatzhalter 16"/>
          <p:cNvSpPr>
            <a:spLocks noGrp="1"/>
          </p:cNvSpPr>
          <p:nvPr>
            <p:ph type="body" sz="quarter" idx="12"/>
          </p:nvPr>
        </p:nvSpPr>
        <p:spPr>
          <a:xfrm>
            <a:off x="4644008" y="1276350"/>
            <a:ext cx="3096000" cy="2519363"/>
          </a:xfrm>
        </p:spPr>
        <p:txBody>
          <a:bodyPr tIns="21600"/>
          <a:lstStyle>
            <a:lvl1pPr>
              <a:lnSpc>
                <a:spcPts val="1440"/>
              </a:lnSpc>
              <a:defRPr sz="1200">
                <a:solidFill>
                  <a:schemeClr val="bg1"/>
                </a:solidFill>
              </a:defRPr>
            </a:lvl1pPr>
            <a:lvl2pPr>
              <a:lnSpc>
                <a:spcPts val="1434"/>
              </a:lnSpc>
              <a:spcAft>
                <a:spcPts val="600"/>
              </a:spcAft>
              <a:defRPr sz="2000">
                <a:solidFill>
                  <a:schemeClr val="bg1"/>
                </a:solidFill>
                <a:latin typeface="+mn-lt"/>
              </a:defRPr>
            </a:lvl2pPr>
            <a:lvl3pPr>
              <a:lnSpc>
                <a:spcPts val="1440"/>
              </a:lnSpc>
              <a:defRPr sz="1200">
                <a:solidFill>
                  <a:schemeClr val="bg1"/>
                </a:solidFill>
              </a:defRPr>
            </a:lvl3pPr>
            <a:lvl4pPr>
              <a:lnSpc>
                <a:spcPts val="1440"/>
              </a:lnSpc>
              <a:defRPr sz="1200">
                <a:solidFill>
                  <a:schemeClr val="bg1"/>
                </a:solidFill>
              </a:defRPr>
            </a:lvl4pPr>
            <a:lvl5pPr marL="0" indent="0">
              <a:lnSpc>
                <a:spcPts val="1440"/>
              </a:lnSpc>
              <a:buFont typeface="Arial" panose="020B0604020202020204" pitchFamily="34" charset="0"/>
              <a:buNone/>
              <a:defRPr sz="1200">
                <a:solidFill>
                  <a:schemeClr val="bg1"/>
                </a:solidFill>
              </a:defRPr>
            </a:lvl5pPr>
            <a:lvl6pPr marL="0" indent="0">
              <a:lnSpc>
                <a:spcPts val="1440"/>
              </a:lnSpc>
              <a:spcAft>
                <a:spcPts val="1000"/>
              </a:spcAft>
              <a:buFont typeface="Arial" panose="020B0604020202020204" pitchFamily="34" charset="0"/>
              <a:buNone/>
              <a:defRPr sz="1200">
                <a:solidFill>
                  <a:schemeClr val="bg1"/>
                </a:solidFill>
              </a:defRPr>
            </a:lvl6pPr>
            <a:lvl7pPr>
              <a:lnSpc>
                <a:spcPts val="1440"/>
              </a:lnSpc>
              <a:spcAft>
                <a:spcPts val="1000"/>
              </a:spcAft>
              <a:defRPr sz="1200">
                <a:solidFill>
                  <a:schemeClr val="bg1"/>
                </a:solidFill>
              </a:defRPr>
            </a:lvl7pPr>
            <a:lvl8pPr>
              <a:lnSpc>
                <a:spcPts val="1440"/>
              </a:lnSpc>
              <a:spcAft>
                <a:spcPts val="1000"/>
              </a:spcAft>
              <a:defRPr sz="1200">
                <a:solidFill>
                  <a:schemeClr val="bg1"/>
                </a:solidFill>
              </a:defRPr>
            </a:lvl8pPr>
            <a:lvl9pPr>
              <a:lnSpc>
                <a:spcPts val="1440"/>
              </a:lnSpc>
              <a:spcAft>
                <a:spcPts val="1000"/>
              </a:spcAft>
              <a:defRPr sz="1200">
                <a:solidFill>
                  <a:schemeClr val="bg1"/>
                </a:solidFill>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428250100"/>
      </p:ext>
    </p:extLst>
  </p:cSld>
  <p:clrMapOvr>
    <a:masterClrMapping/>
  </p:clrMapOvr>
  <p:extLst mod="1">
    <p:ext uri="{DCECCB84-F9BA-43D5-87BE-67443E8EF086}">
      <p15:sldGuideLst xmlns="" xmlns:p15="http://schemas.microsoft.com/office/powerpoint/2012/main">
        <p15:guide id="1" orient="horz" pos="2391" userDrawn="1">
          <p15:clr>
            <a:srgbClr val="FBAE40"/>
          </p15:clr>
        </p15:guide>
        <p15:guide id="2" orient="horz" pos="804" userDrawn="1">
          <p15:clr>
            <a:srgbClr val="FBAE40"/>
          </p15:clr>
        </p15:guide>
        <p15:guide id="3" orient="horz" pos="350" userDrawn="1">
          <p15:clr>
            <a:srgbClr val="FBAE40"/>
          </p15:clr>
        </p15:guide>
        <p15:guide id="4"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4" y="1491926"/>
            <a:ext cx="3959671" cy="26640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Content Placeholder 3"/>
          <p:cNvSpPr>
            <a:spLocks noGrp="1"/>
          </p:cNvSpPr>
          <p:nvPr>
            <p:ph sz="half" idx="2"/>
          </p:nvPr>
        </p:nvSpPr>
        <p:spPr>
          <a:xfrm>
            <a:off x="4716016" y="1491926"/>
            <a:ext cx="3959672" cy="26640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oliennummernplatzhalter 7"/>
          <p:cNvSpPr>
            <a:spLocks noGrp="1"/>
          </p:cNvSpPr>
          <p:nvPr>
            <p:ph type="sldNum" sz="quarter" idx="10"/>
          </p:nvPr>
        </p:nvSpPr>
        <p:spPr/>
        <p:txBody>
          <a:bodyPr/>
          <a:lstStyle>
            <a:lvl1pPr>
              <a:defRPr/>
            </a:lvl1pPr>
          </a:lstStyle>
          <a:p>
            <a:r>
              <a:rPr lang="de-DE" altLang="de-DE" dirty="0" smtClean="0"/>
              <a:t>Page </a:t>
            </a:r>
            <a:fld id="{529579E6-6D41-4D12-9B51-6033C9C2D974}" type="slidenum">
              <a:rPr lang="de-DE" altLang="de-DE"/>
              <a:pPr/>
              <a:t>‹Nr.›</a:t>
            </a:fld>
            <a:endParaRPr lang="de-DE" altLang="de-DE" dirty="0"/>
          </a:p>
        </p:txBody>
      </p:sp>
      <p:sp>
        <p:nvSpPr>
          <p:cNvPr id="2" name="Titel 1"/>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2095541288"/>
      </p:ext>
    </p:extLst>
  </p:cSld>
  <p:clrMapOvr>
    <a:masterClrMapping/>
  </p:clrMapOvr>
  <p:extLst mod="1">
    <p:ext uri="{DCECCB84-F9BA-43D5-87BE-67443E8EF086}">
      <p15:sldGuideLst xmlns="" xmlns:p15="http://schemas.microsoft.com/office/powerpoint/2012/main">
        <p15:guide id="1" orient="horz" pos="940" userDrawn="1">
          <p15:clr>
            <a:srgbClr val="FBAE40"/>
          </p15:clr>
        </p15:guide>
        <p15:guide id="2" orient="horz" pos="259" userDrawn="1">
          <p15:clr>
            <a:srgbClr val="FBAE40"/>
          </p15:clr>
        </p15:guide>
        <p15:guide id="3" orient="horz" pos="261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313" y="1491277"/>
            <a:ext cx="3959671" cy="648425"/>
          </a:xfrm>
          <a:prstGeom prst="rect">
            <a:avLst/>
          </a:prstGeom>
        </p:spPr>
        <p:txBody>
          <a:bodyPr/>
          <a:lstStyle>
            <a:lvl1pPr marL="0" indent="0">
              <a:buNone/>
              <a:defRPr lang="de-DE" sz="2400" kern="1200" dirty="0">
                <a:solidFill>
                  <a:srgbClr val="823E28"/>
                </a:solidFill>
                <a:latin typeface="+mj-lt"/>
                <a:ea typeface="+mn-ea"/>
                <a:cs typeface="+mn-cs"/>
              </a:defRPr>
            </a:lvl1pPr>
            <a:lvl2pPr marL="0" indent="0">
              <a:buNone/>
              <a:defRPr lang="de-DE" sz="2000" b="0" kern="1200" dirty="0" smtClean="0">
                <a:solidFill>
                  <a:srgbClr val="00498B"/>
                </a:solidFill>
                <a:latin typeface="+mn-lt"/>
                <a:ea typeface="+mn-ea"/>
                <a:cs typeface="+mn-cs"/>
              </a:defRPr>
            </a:lvl2pPr>
            <a:lvl3pPr marL="0" indent="0">
              <a:buNone/>
              <a:defRPr lang="de-DE" sz="1700" kern="1200" dirty="0" smtClean="0">
                <a:solidFill>
                  <a:srgbClr val="00498B"/>
                </a:solidFill>
                <a:latin typeface="+mn-lt"/>
                <a:ea typeface="+mn-ea"/>
                <a:cs typeface="+mn-cs"/>
              </a:defRPr>
            </a:lvl3pPr>
            <a:lvl4pPr marL="0" indent="0">
              <a:buNone/>
              <a:defRPr lang="de-DE" sz="1700" b="0" kern="1200" dirty="0" smtClean="0">
                <a:solidFill>
                  <a:srgbClr val="00498B"/>
                </a:solidFill>
                <a:latin typeface="+mn-lt"/>
                <a:ea typeface="+mn-ea"/>
                <a:cs typeface="+mn-cs"/>
              </a:defRPr>
            </a:lvl4pPr>
            <a:lvl5pPr marL="0" indent="0">
              <a:buNone/>
              <a:defRPr lang="de-DE" sz="1700" b="0" kern="1200" dirty="0" smtClean="0">
                <a:solidFill>
                  <a:srgbClr val="00498B"/>
                </a:solidFill>
                <a:latin typeface="+mn-lt"/>
                <a:ea typeface="+mn-ea"/>
                <a:cs typeface="+mn-cs"/>
              </a:defRPr>
            </a:lvl5pPr>
            <a:lvl6pPr marL="0" indent="0">
              <a:spcAft>
                <a:spcPts val="1000"/>
              </a:spcAft>
              <a:buNone/>
              <a:defRPr lang="de-DE" sz="1700" b="0" kern="1200" dirty="0" smtClean="0">
                <a:solidFill>
                  <a:srgbClr val="00498B"/>
                </a:solidFill>
                <a:latin typeface="+mn-lt"/>
                <a:ea typeface="+mn-ea"/>
                <a:cs typeface="+mn-cs"/>
              </a:defRPr>
            </a:lvl6pPr>
            <a:lvl7pPr marL="0" indent="0">
              <a:buNone/>
              <a:tabLst/>
              <a:defRPr lang="de-DE" sz="1700" b="0" kern="1200" dirty="0" smtClean="0">
                <a:solidFill>
                  <a:srgbClr val="00498B"/>
                </a:solidFill>
                <a:latin typeface="+mn-lt"/>
                <a:ea typeface="+mn-ea"/>
                <a:cs typeface="+mn-cs"/>
              </a:defRPr>
            </a:lvl7pPr>
            <a:lvl8pPr marL="0" indent="0">
              <a:buNone/>
              <a:defRPr lang="de-DE" sz="1700" b="0" kern="1200" dirty="0" smtClean="0">
                <a:solidFill>
                  <a:srgbClr val="00498B"/>
                </a:solidFill>
                <a:latin typeface="+mn-lt"/>
                <a:ea typeface="+mn-ea"/>
                <a:cs typeface="+mn-cs"/>
              </a:defRPr>
            </a:lvl8pPr>
            <a:lvl9pPr marL="0" indent="0">
              <a:buNone/>
              <a:defRPr lang="de-DE" sz="1700" b="0" kern="1200" dirty="0">
                <a:solidFill>
                  <a:srgbClr val="00498B"/>
                </a:solidFill>
                <a:latin typeface="+mn-lt"/>
                <a:ea typeface="+mn-ea"/>
                <a:cs typeface="+mn-cs"/>
              </a:defRPr>
            </a:lvl9pPr>
          </a:lstStyle>
          <a:p>
            <a:pPr lvl="0"/>
            <a:r>
              <a:rPr lang="de-DE" smtClean="0"/>
              <a:t>Textmasterformat bearbeiten</a:t>
            </a:r>
          </a:p>
          <a:p>
            <a:pPr lvl="1"/>
            <a:r>
              <a:rPr lang="de-DE" smtClean="0"/>
              <a:t>Zweite Ebene</a:t>
            </a:r>
          </a:p>
          <a:p>
            <a:pPr lvl="2"/>
            <a:r>
              <a:rPr lang="de-DE" smtClean="0"/>
              <a:t>Dritte Ebene</a:t>
            </a:r>
          </a:p>
        </p:txBody>
      </p:sp>
      <p:sp>
        <p:nvSpPr>
          <p:cNvPr id="4" name="Content Placeholder 3"/>
          <p:cNvSpPr>
            <a:spLocks noGrp="1"/>
          </p:cNvSpPr>
          <p:nvPr>
            <p:ph sz="half" idx="2"/>
          </p:nvPr>
        </p:nvSpPr>
        <p:spPr>
          <a:xfrm>
            <a:off x="472754" y="2355726"/>
            <a:ext cx="3959671" cy="1800349"/>
          </a:xfrm>
          <a:prstGeom prst="rect">
            <a:avLst/>
          </a:prstGeom>
        </p:spPr>
        <p:txBody>
          <a:bodyPr/>
          <a:lstStyle>
            <a:lvl2pPr>
              <a:defRPr sz="2400"/>
            </a:lvl2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 Placeholder 4"/>
          <p:cNvSpPr>
            <a:spLocks noGrp="1"/>
          </p:cNvSpPr>
          <p:nvPr>
            <p:ph type="body" sz="quarter" idx="3"/>
          </p:nvPr>
        </p:nvSpPr>
        <p:spPr>
          <a:xfrm>
            <a:off x="4716016" y="1501199"/>
            <a:ext cx="3959672" cy="638503"/>
          </a:xfrm>
          <a:prstGeom prst="rect">
            <a:avLst/>
          </a:prstGeom>
        </p:spPr>
        <p:txBody>
          <a:bodyPr/>
          <a:lstStyle>
            <a:lvl1pPr marL="0" indent="0">
              <a:buNone/>
              <a:defRPr lang="de-DE" sz="2400" kern="1200" dirty="0">
                <a:solidFill>
                  <a:srgbClr val="823E28"/>
                </a:solidFill>
                <a:latin typeface="+mj-lt"/>
                <a:ea typeface="+mn-ea"/>
                <a:cs typeface="+mn-cs"/>
              </a:defRPr>
            </a:lvl1pPr>
            <a:lvl2pPr marL="0" indent="0">
              <a:buNone/>
              <a:defRPr lang="de-DE" sz="2000" b="0" kern="1200" dirty="0" smtClean="0">
                <a:solidFill>
                  <a:srgbClr val="00498B"/>
                </a:solidFill>
                <a:latin typeface="+mn-lt"/>
                <a:ea typeface="+mn-ea"/>
                <a:cs typeface="+mn-cs"/>
              </a:defRPr>
            </a:lvl2pPr>
            <a:lvl3pPr marL="0" indent="0">
              <a:buNone/>
              <a:defRPr lang="de-DE" sz="1700" b="0" kern="1200" dirty="0" smtClean="0">
                <a:solidFill>
                  <a:srgbClr val="00498B"/>
                </a:solidFill>
                <a:latin typeface="+mn-lt"/>
                <a:ea typeface="+mn-ea"/>
                <a:cs typeface="+mn-cs"/>
              </a:defRPr>
            </a:lvl3pPr>
            <a:lvl4pPr marL="0" indent="0">
              <a:buNone/>
              <a:defRPr lang="de-DE" sz="1700" b="0" kern="1200" dirty="0">
                <a:solidFill>
                  <a:srgbClr val="00498B"/>
                </a:solidFill>
                <a:latin typeface="+mn-lt"/>
                <a:ea typeface="+mn-ea"/>
                <a:cs typeface="+mn-cs"/>
              </a:defRPr>
            </a:lvl4pPr>
            <a:lvl5pPr marL="0" indent="0">
              <a:buNone/>
              <a:defRPr sz="1600" b="1"/>
            </a:lvl5pPr>
            <a:lvl6pPr marL="0" indent="0">
              <a:buNone/>
              <a:defRPr sz="1600" b="1"/>
            </a:lvl6pPr>
            <a:lvl7pPr marL="0" indent="0">
              <a:buNone/>
              <a:tabLst/>
              <a:defRPr sz="1600" b="1"/>
            </a:lvl7pPr>
            <a:lvl8pPr marL="0" indent="0">
              <a:buNone/>
              <a:defRPr sz="1600" b="1"/>
            </a:lvl8pPr>
            <a:lvl9pPr marL="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716016" y="2355726"/>
            <a:ext cx="3959672" cy="1800349"/>
          </a:xfrm>
          <a:prstGeom prst="rect">
            <a:avLst/>
          </a:prstGeom>
        </p:spPr>
        <p:txBody>
          <a:bodyPr/>
          <a:lstStyle>
            <a:lvl2pPr>
              <a:defRPr sz="2400"/>
            </a:lvl2pPr>
            <a:lvl5pPr>
              <a:defRPr/>
            </a:lvl5pPr>
            <a:lvl6pPr marL="179387" indent="0">
              <a:buNone/>
              <a:defRPr/>
            </a:lvl6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 name="Titel 1"/>
          <p:cNvSpPr>
            <a:spLocks noGrp="1"/>
          </p:cNvSpPr>
          <p:nvPr>
            <p:ph type="title"/>
          </p:nvPr>
        </p:nvSpPr>
        <p:spPr>
          <a:xfrm>
            <a:off x="468312" y="403200"/>
            <a:ext cx="8207376" cy="756084"/>
          </a:xfrm>
        </p:spPr>
        <p:txBody>
          <a:bodyPr/>
          <a:lstStyle/>
          <a:p>
            <a:r>
              <a:rPr lang="de-DE" smtClean="0"/>
              <a:t>Titelmasterformat durch Klicken bearbeiten</a:t>
            </a:r>
            <a:endParaRPr lang="de-DE" dirty="0"/>
          </a:p>
        </p:txBody>
      </p:sp>
      <p:sp>
        <p:nvSpPr>
          <p:cNvPr id="7" name="Foliennummernplatzhalter 11"/>
          <p:cNvSpPr>
            <a:spLocks noGrp="1"/>
          </p:cNvSpPr>
          <p:nvPr>
            <p:ph type="sldNum" sz="quarter" idx="10"/>
          </p:nvPr>
        </p:nvSpPr>
        <p:spPr/>
        <p:txBody>
          <a:bodyPr/>
          <a:lstStyle>
            <a:lvl1pPr>
              <a:defRPr/>
            </a:lvl1pPr>
          </a:lstStyle>
          <a:p>
            <a:r>
              <a:rPr lang="de-DE" altLang="de-DE" dirty="0" smtClean="0"/>
              <a:t>Page </a:t>
            </a:r>
            <a:fld id="{B83BD7BC-B090-495A-B747-5ACC390BD314}" type="slidenum">
              <a:rPr lang="de-DE" altLang="de-DE"/>
              <a:pPr/>
              <a:t>‹Nr.›</a:t>
            </a:fld>
            <a:endParaRPr lang="de-DE" altLang="de-DE" dirty="0"/>
          </a:p>
        </p:txBody>
      </p:sp>
    </p:spTree>
    <p:extLst>
      <p:ext uri="{BB962C8B-B14F-4D97-AF65-F5344CB8AC3E}">
        <p14:creationId xmlns:p14="http://schemas.microsoft.com/office/powerpoint/2010/main" val="1351239860"/>
      </p:ext>
    </p:extLst>
  </p:cSld>
  <p:clrMapOvr>
    <a:masterClrMapping/>
  </p:clrMapOvr>
  <p:extLst mod="1">
    <p:ext uri="{DCECCB84-F9BA-43D5-87BE-67443E8EF086}">
      <p15:sldGuideLst xmlns="" xmlns:p15="http://schemas.microsoft.com/office/powerpoint/2012/main">
        <p15:guide id="1" orient="horz" pos="940" userDrawn="1">
          <p15:clr>
            <a:srgbClr val="FBAE40"/>
          </p15:clr>
        </p15:guide>
        <p15:guide id="2" orient="horz" pos="259" userDrawn="1">
          <p15:clr>
            <a:srgbClr val="FBAE40"/>
          </p15:clr>
        </p15:guide>
        <p15:guide id="3" orient="horz" pos="1484" userDrawn="1">
          <p15:clr>
            <a:srgbClr val="FBAE40"/>
          </p15:clr>
        </p15:guide>
        <p15:guide id="4" orient="horz" pos="2618"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68312" y="1491630"/>
            <a:ext cx="8207376" cy="360000"/>
          </a:xfrm>
          <a:prstGeom prst="rect">
            <a:avLst/>
          </a:prstGeom>
        </p:spPr>
        <p:txBody>
          <a:bodyPr/>
          <a:lstStyle>
            <a:lvl1pPr marL="0" indent="0">
              <a:buNone/>
              <a:defRPr sz="1500"/>
            </a:lvl1pPr>
            <a:lvl2pPr marL="0" indent="0">
              <a:buNone/>
              <a:defRPr lang="de-DE" sz="2800" kern="1200" dirty="0" smtClean="0">
                <a:solidFill>
                  <a:srgbClr val="823E28"/>
                </a:solidFill>
                <a:latin typeface="+mj-lt"/>
                <a:ea typeface="+mn-ea"/>
                <a:cs typeface="+mn-cs"/>
              </a:defRPr>
            </a:lvl2pPr>
            <a:lvl3pPr marL="0" indent="0">
              <a:buNone/>
              <a:defRPr lang="de-DE" sz="2000" b="0" kern="1200" dirty="0" smtClean="0">
                <a:solidFill>
                  <a:srgbClr val="00498B"/>
                </a:solidFill>
                <a:latin typeface="+mn-lt"/>
                <a:ea typeface="+mn-ea"/>
                <a:cs typeface="+mn-cs"/>
              </a:defRPr>
            </a:lvl3pPr>
            <a:lvl4pPr marL="0" indent="0">
              <a:buNone/>
              <a:defRPr lang="de-DE" sz="1700" kern="1200" dirty="0" smtClean="0">
                <a:solidFill>
                  <a:srgbClr val="00498B"/>
                </a:solidFill>
                <a:latin typeface="+mn-lt"/>
                <a:ea typeface="+mn-ea"/>
                <a:cs typeface="+mn-cs"/>
              </a:defRPr>
            </a:lvl4pPr>
            <a:lvl5pPr marL="0" indent="0">
              <a:buNone/>
              <a:defRPr sz="1500"/>
            </a:lvl5pPr>
            <a:lvl6pPr marL="0" indent="0">
              <a:spcAft>
                <a:spcPts val="1000"/>
              </a:spcAft>
              <a:buNone/>
              <a:defRPr sz="1500"/>
            </a:lvl6pPr>
            <a:lvl7pPr marL="0" indent="0">
              <a:buNone/>
              <a:tabLst/>
              <a:defRPr sz="1500"/>
            </a:lvl7pPr>
            <a:lvl8pPr marL="0" indent="0">
              <a:buNone/>
              <a:defRPr sz="1500"/>
            </a:lvl8pPr>
            <a:lvl9pPr marL="0" indent="0">
              <a:buNone/>
              <a:defRPr lang="de-DE" sz="1500" kern="1200" dirty="0">
                <a:solidFill>
                  <a:schemeClr val="tx1"/>
                </a:solidFill>
                <a:latin typeface="+mn-lt"/>
                <a:ea typeface="+mn-ea"/>
                <a:cs typeface="+mn-cs"/>
              </a:defRPr>
            </a:lvl9pPr>
          </a:lstStyle>
          <a:p>
            <a:pPr lvl="0"/>
            <a:r>
              <a:rPr lang="de-DE" smtClean="0"/>
              <a:t>Textmasterformat bearbeiten</a:t>
            </a:r>
          </a:p>
        </p:txBody>
      </p:sp>
      <p:sp>
        <p:nvSpPr>
          <p:cNvPr id="2" name="Titel 1"/>
          <p:cNvSpPr>
            <a:spLocks noGrp="1"/>
          </p:cNvSpPr>
          <p:nvPr>
            <p:ph type="title"/>
          </p:nvPr>
        </p:nvSpPr>
        <p:spPr>
          <a:xfrm>
            <a:off x="468312" y="403200"/>
            <a:ext cx="8207376" cy="756084"/>
          </a:xfrm>
        </p:spPr>
        <p:txBody>
          <a:bodyPr/>
          <a:lstStyle/>
          <a:p>
            <a:r>
              <a:rPr lang="de-DE" smtClean="0"/>
              <a:t>Titelmasterformat durch Klicken bearbeiten</a:t>
            </a:r>
            <a:endParaRPr lang="de-DE" dirty="0"/>
          </a:p>
        </p:txBody>
      </p:sp>
      <p:sp>
        <p:nvSpPr>
          <p:cNvPr id="6" name="Inhaltsplatzhalter 5"/>
          <p:cNvSpPr>
            <a:spLocks noGrp="1"/>
          </p:cNvSpPr>
          <p:nvPr>
            <p:ph sz="quarter" idx="11"/>
          </p:nvPr>
        </p:nvSpPr>
        <p:spPr>
          <a:xfrm>
            <a:off x="468313" y="1995686"/>
            <a:ext cx="8208143" cy="216038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oliennummernplatzhalter 7"/>
          <p:cNvSpPr>
            <a:spLocks noGrp="1"/>
          </p:cNvSpPr>
          <p:nvPr>
            <p:ph type="sldNum" sz="quarter" idx="12"/>
          </p:nvPr>
        </p:nvSpPr>
        <p:spPr/>
        <p:txBody>
          <a:bodyPr/>
          <a:lstStyle>
            <a:lvl1pPr>
              <a:defRPr/>
            </a:lvl1pPr>
          </a:lstStyle>
          <a:p>
            <a:r>
              <a:rPr lang="de-DE" altLang="de-DE" dirty="0" smtClean="0"/>
              <a:t>Page </a:t>
            </a:r>
            <a:fld id="{4B5FBF18-951E-42EA-9CA0-70DB093D038C}" type="slidenum">
              <a:rPr lang="de-DE" altLang="de-DE"/>
              <a:pPr/>
              <a:t>‹Nr.›</a:t>
            </a:fld>
            <a:endParaRPr lang="de-DE" altLang="de-DE" dirty="0"/>
          </a:p>
        </p:txBody>
      </p:sp>
    </p:spTree>
    <p:extLst>
      <p:ext uri="{BB962C8B-B14F-4D97-AF65-F5344CB8AC3E}">
        <p14:creationId xmlns:p14="http://schemas.microsoft.com/office/powerpoint/2010/main" val="2013777178"/>
      </p:ext>
    </p:extLst>
  </p:cSld>
  <p:clrMapOvr>
    <a:masterClrMapping/>
  </p:clrMapOvr>
  <p:extLst mod="1">
    <p:ext uri="{DCECCB84-F9BA-43D5-87BE-67443E8EF086}">
      <p15:sldGuideLst xmlns="" xmlns:p15="http://schemas.microsoft.com/office/powerpoint/2012/main">
        <p15:guide id="1" orient="horz" pos="1257" userDrawn="1">
          <p15:clr>
            <a:srgbClr val="FBAE40"/>
          </p15:clr>
        </p15:guide>
        <p15:guide id="2" orient="horz" pos="940" userDrawn="1">
          <p15:clr>
            <a:srgbClr val="FBAE40"/>
          </p15:clr>
        </p15:guide>
        <p15:guide id="3" orient="horz" pos="259" userDrawn="1">
          <p15:clr>
            <a:srgbClr val="FBAE40"/>
          </p15:clr>
        </p15:guide>
        <p15:guide id="4" orient="horz" pos="261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68312" y="1995686"/>
            <a:ext cx="8207376" cy="2160389"/>
          </a:xfrm>
          <a:prstGeom prst="rect">
            <a:avLst/>
          </a:prstGeom>
        </p:spPr>
        <p:txBody>
          <a:bodyPr rtlCol="0"/>
          <a:lstStyle>
            <a:lvl1pPr marL="0" indent="0">
              <a:buNone/>
              <a:defRPr sz="1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5" name="Text Placeholder 3"/>
          <p:cNvSpPr>
            <a:spLocks noGrp="1"/>
          </p:cNvSpPr>
          <p:nvPr>
            <p:ph type="body" sz="half" idx="2"/>
          </p:nvPr>
        </p:nvSpPr>
        <p:spPr>
          <a:xfrm>
            <a:off x="468312" y="1491670"/>
            <a:ext cx="8207376" cy="360000"/>
          </a:xfrm>
          <a:prstGeom prst="rect">
            <a:avLst/>
          </a:prstGeom>
        </p:spPr>
        <p:txBody>
          <a:bodyPr/>
          <a:lstStyle>
            <a:lvl1pPr marL="0" indent="0">
              <a:buNone/>
              <a:defRPr sz="1500"/>
            </a:lvl1pPr>
            <a:lvl2pPr marL="0" indent="0">
              <a:buNone/>
              <a:defRPr lang="de-DE" sz="2800" kern="1200" dirty="0" smtClean="0">
                <a:solidFill>
                  <a:srgbClr val="823E28"/>
                </a:solidFill>
                <a:latin typeface="+mj-lt"/>
                <a:ea typeface="+mn-ea"/>
                <a:cs typeface="+mn-cs"/>
              </a:defRPr>
            </a:lvl2pPr>
            <a:lvl3pPr marL="0" indent="0">
              <a:buNone/>
              <a:defRPr lang="de-DE" sz="2000" b="0" kern="1200" dirty="0" smtClean="0">
                <a:solidFill>
                  <a:srgbClr val="00498B"/>
                </a:solidFill>
                <a:latin typeface="+mn-lt"/>
                <a:ea typeface="+mn-ea"/>
                <a:cs typeface="+mn-cs"/>
              </a:defRPr>
            </a:lvl3pPr>
            <a:lvl4pPr marL="0" indent="0">
              <a:buNone/>
              <a:defRPr lang="de-DE" sz="1700" kern="1200" dirty="0" smtClean="0">
                <a:solidFill>
                  <a:srgbClr val="00498B"/>
                </a:solidFill>
                <a:latin typeface="+mn-lt"/>
                <a:ea typeface="+mn-ea"/>
                <a:cs typeface="+mn-cs"/>
              </a:defRPr>
            </a:lvl4pPr>
            <a:lvl5pPr marL="0" indent="0">
              <a:buNone/>
              <a:defRPr sz="1500"/>
            </a:lvl5pPr>
            <a:lvl6pPr marL="0" indent="0">
              <a:spcAft>
                <a:spcPts val="1000"/>
              </a:spcAft>
              <a:buNone/>
              <a:defRPr sz="1500"/>
            </a:lvl6pPr>
            <a:lvl7pPr marL="0" indent="0">
              <a:buNone/>
              <a:tabLst/>
              <a:defRPr sz="1500"/>
            </a:lvl7pPr>
            <a:lvl8pPr marL="0" indent="0">
              <a:buNone/>
              <a:defRPr sz="1500"/>
            </a:lvl8pPr>
            <a:lvl9pPr marL="0" indent="0">
              <a:buNone/>
              <a:defRPr lang="de-DE" sz="1500" kern="1200" dirty="0">
                <a:solidFill>
                  <a:schemeClr val="tx1"/>
                </a:solidFill>
                <a:latin typeface="+mn-lt"/>
                <a:ea typeface="+mn-ea"/>
                <a:cs typeface="+mn-cs"/>
              </a:defRPr>
            </a:lvl9pPr>
          </a:lstStyle>
          <a:p>
            <a:pPr lvl="0"/>
            <a:r>
              <a:rPr lang="de-DE" smtClean="0"/>
              <a:t>Textmasterformat bearbeiten</a:t>
            </a:r>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53069694"/>
      </p:ext>
    </p:extLst>
  </p:cSld>
  <p:clrMapOvr>
    <a:masterClrMapping/>
  </p:clrMapOvr>
  <p:extLst>
    <p:ext uri="{DCECCB84-F9BA-43D5-87BE-67443E8EF086}">
      <p15:sldGuideLst xmlns="" xmlns:p15="http://schemas.microsoft.com/office/powerpoint/2012/main">
        <p15:guide id="1" orient="horz" pos="1257" userDrawn="1">
          <p15:clr>
            <a:srgbClr val="FBAE40"/>
          </p15:clr>
        </p15:guide>
        <p15:guide id="2" orient="horz" pos="940" userDrawn="1">
          <p15:clr>
            <a:srgbClr val="FBAE40"/>
          </p15:clr>
        </p15:guide>
        <p15:guide id="3" orient="horz" pos="259" userDrawn="1">
          <p15:clr>
            <a:srgbClr val="FBAE40"/>
          </p15:clr>
        </p15:guide>
        <p15:guide id="4" orient="horz" pos="2618"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cSld name="1_Titelfolie">
    <p:spTree>
      <p:nvGrpSpPr>
        <p:cNvPr id="1" name=""/>
        <p:cNvGrpSpPr/>
        <p:nvPr/>
      </p:nvGrpSpPr>
      <p:grpSpPr>
        <a:xfrm>
          <a:off x="0" y="0"/>
          <a:ext cx="0" cy="0"/>
          <a:chOff x="0" y="0"/>
          <a:chExt cx="0" cy="0"/>
        </a:xfrm>
      </p:grpSpPr>
      <p:sp>
        <p:nvSpPr>
          <p:cNvPr id="10" name="Rechteck 9"/>
          <p:cNvSpPr/>
          <p:nvPr userDrawn="1"/>
        </p:nvSpPr>
        <p:spPr>
          <a:xfrm>
            <a:off x="179512" y="1350000"/>
            <a:ext cx="8784000" cy="36585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1923726"/>
            <a:ext cx="7272040" cy="432000"/>
          </a:xfrm>
        </p:spPr>
        <p:txBody>
          <a:bodyPr tIns="324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3" name="Subtitle 2"/>
          <p:cNvSpPr>
            <a:spLocks noGrp="1"/>
          </p:cNvSpPr>
          <p:nvPr>
            <p:ph type="subTitle" idx="1"/>
          </p:nvPr>
        </p:nvSpPr>
        <p:spPr>
          <a:xfrm>
            <a:off x="1403648" y="2517744"/>
            <a:ext cx="7272040" cy="2268000"/>
          </a:xfrm>
          <a:prstGeom prst="rect">
            <a:avLst/>
          </a:prstGeom>
        </p:spPr>
        <p:txBody>
          <a:bodyPr vert="horz" lIns="0" tIns="43200" rIns="0" bIns="0" rtlCol="0">
            <a:noAutofit/>
          </a:bodyPr>
          <a:lstStyle>
            <a:lvl1pPr>
              <a:defRPr lang="de-DE" sz="15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5" y="1727698"/>
            <a:ext cx="402337" cy="1524765"/>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191970"/>
            <a:ext cx="2476394" cy="972000"/>
          </a:xfrm>
          <a:prstGeom prst="rect">
            <a:avLst/>
          </a:prstGeom>
        </p:spPr>
      </p:pic>
    </p:spTree>
    <p:extLst>
      <p:ext uri="{BB962C8B-B14F-4D97-AF65-F5344CB8AC3E}">
        <p14:creationId xmlns:p14="http://schemas.microsoft.com/office/powerpoint/2010/main" val="5358328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8613"/>
            <a:ext cx="7772400" cy="11017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2D94833-533D-4C33-963F-1913BA426B21}" type="datetimeFigureOut">
              <a:rPr lang="de-DE" smtClean="0"/>
              <a:t>15.10.2018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1190598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D94833-533D-4C33-963F-1913BA426B21}" type="datetimeFigureOut">
              <a:rPr lang="de-DE" smtClean="0"/>
              <a:t>15.10.2018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25299269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5"/>
            <a:ext cx="7772400" cy="1022350"/>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2D94833-533D-4C33-963F-1913BA426B21}" type="datetimeFigureOut">
              <a:rPr lang="de-DE" smtClean="0"/>
              <a:t>15.10.2018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18979862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2D94833-533D-4C33-963F-1913BA426B21}" type="datetimeFigureOut">
              <a:rPr lang="de-DE" smtClean="0"/>
              <a:t>15.10.2018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4207292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Inhalt und Diagramm">
    <p:spTree>
      <p:nvGrpSpPr>
        <p:cNvPr id="1" name=""/>
        <p:cNvGrpSpPr/>
        <p:nvPr/>
      </p:nvGrpSpPr>
      <p:grpSpPr>
        <a:xfrm>
          <a:off x="0" y="0"/>
          <a:ext cx="0" cy="0"/>
          <a:chOff x="0" y="0"/>
          <a:chExt cx="0" cy="0"/>
        </a:xfrm>
      </p:grpSpPr>
      <p:sp>
        <p:nvSpPr>
          <p:cNvPr id="5" name="Textplatzhalter 4"/>
          <p:cNvSpPr>
            <a:spLocks noGrp="1"/>
          </p:cNvSpPr>
          <p:nvPr>
            <p:ph type="body" sz="quarter" idx="11"/>
          </p:nvPr>
        </p:nvSpPr>
        <p:spPr>
          <a:xfrm>
            <a:off x="468314" y="1491631"/>
            <a:ext cx="8207375" cy="50405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Diagrammplatzhalter 7"/>
          <p:cNvSpPr>
            <a:spLocks noGrp="1"/>
          </p:cNvSpPr>
          <p:nvPr>
            <p:ph type="chart" sz="quarter" idx="12"/>
          </p:nvPr>
        </p:nvSpPr>
        <p:spPr>
          <a:xfrm>
            <a:off x="469081" y="2067878"/>
            <a:ext cx="8207375" cy="1944032"/>
          </a:xfrm>
        </p:spPr>
        <p:txBody>
          <a:bodyPr rtlCol="0"/>
          <a:lstStyle>
            <a:lvl1pPr>
              <a:defRPr sz="1200">
                <a:solidFill>
                  <a:schemeClr val="tx1"/>
                </a:solidFill>
              </a:defRPr>
            </a:lvl1pPr>
          </a:lstStyle>
          <a:p>
            <a:pPr lvl="0"/>
            <a:r>
              <a:rPr lang="de-DE" noProof="0" smtClean="0"/>
              <a:t>Diagramm durch Klicken auf Symbol hinzufügen</a:t>
            </a:r>
            <a:endParaRPr lang="de-DE" noProof="0" dirty="0"/>
          </a:p>
        </p:txBody>
      </p:sp>
      <p:sp>
        <p:nvSpPr>
          <p:cNvPr id="10" name="Inhaltsplatzhalter 9"/>
          <p:cNvSpPr>
            <a:spLocks noGrp="1"/>
          </p:cNvSpPr>
          <p:nvPr>
            <p:ph sz="quarter" idx="13"/>
          </p:nvPr>
        </p:nvSpPr>
        <p:spPr>
          <a:xfrm>
            <a:off x="474301" y="4011910"/>
            <a:ext cx="8207375" cy="144000"/>
          </a:xfrm>
        </p:spPr>
        <p:txBody>
          <a:bodyPr anchor="b"/>
          <a:lstStyle>
            <a:lvl1pPr marL="0" indent="0">
              <a:lnSpc>
                <a:spcPct val="100000"/>
              </a:lnSpc>
              <a:spcAft>
                <a:spcPts val="0"/>
              </a:spcAft>
              <a:buFont typeface="Arial" panose="020B0604020202020204" pitchFamily="34" charset="0"/>
              <a:buNone/>
              <a:defRPr sz="900" b="0">
                <a:solidFill>
                  <a:schemeClr val="tx1"/>
                </a:solidFill>
                <a:latin typeface="+mn-lt"/>
              </a:defRPr>
            </a:lvl1pPr>
            <a:lvl2pPr marL="0" indent="0">
              <a:spcAft>
                <a:spcPts val="0"/>
              </a:spcAft>
              <a:buFont typeface="Arial" panose="020B0604020202020204" pitchFamily="34" charset="0"/>
              <a:buNone/>
              <a:defRPr sz="900" b="0">
                <a:solidFill>
                  <a:schemeClr val="tx1"/>
                </a:solidFill>
                <a:latin typeface="+mn-lt"/>
              </a:defRPr>
            </a:lvl2pPr>
            <a:lvl3pPr marL="0" indent="0">
              <a:spcAft>
                <a:spcPts val="0"/>
              </a:spcAft>
              <a:buFont typeface="Arial" panose="020B0604020202020204" pitchFamily="34" charset="0"/>
              <a:buNone/>
              <a:defRPr sz="900" b="0">
                <a:solidFill>
                  <a:schemeClr val="tx1"/>
                </a:solidFill>
                <a:latin typeface="+mn-lt"/>
              </a:defRPr>
            </a:lvl3pPr>
            <a:lvl4pPr marL="0" indent="0">
              <a:spcAft>
                <a:spcPts val="0"/>
              </a:spcAft>
              <a:buFont typeface="Arial" panose="020B0604020202020204" pitchFamily="34" charset="0"/>
              <a:buNone/>
              <a:defRPr sz="900" b="0">
                <a:solidFill>
                  <a:schemeClr val="tx1"/>
                </a:solidFill>
                <a:latin typeface="+mn-lt"/>
              </a:defRPr>
            </a:lvl4pPr>
            <a:lvl5pPr marL="0" indent="0">
              <a:lnSpc>
                <a:spcPct val="100000"/>
              </a:lnSpc>
              <a:spcAft>
                <a:spcPts val="0"/>
              </a:spcAft>
              <a:buFont typeface="Arial" panose="020B0604020202020204" pitchFamily="34" charset="0"/>
              <a:buNone/>
              <a:defRPr sz="900" b="0">
                <a:solidFill>
                  <a:schemeClr val="tx1"/>
                </a:solidFill>
                <a:latin typeface="+mn-lt"/>
              </a:defRPr>
            </a:lvl5pPr>
            <a:lvl6pPr marL="0" indent="0">
              <a:lnSpc>
                <a:spcPct val="100000"/>
              </a:lnSpc>
              <a:spcAft>
                <a:spcPts val="0"/>
              </a:spcAft>
              <a:buFont typeface="Arial" panose="020B0604020202020204" pitchFamily="34" charset="0"/>
              <a:buNone/>
              <a:defRPr sz="900"/>
            </a:lvl6pPr>
            <a:lvl7pPr>
              <a:spcAft>
                <a:spcPts val="0"/>
              </a:spcAft>
              <a:defRPr sz="900"/>
            </a:lvl7pPr>
            <a:lvl8pPr>
              <a:lnSpc>
                <a:spcPct val="100000"/>
              </a:lnSpc>
              <a:spcAft>
                <a:spcPts val="0"/>
              </a:spcAft>
              <a:defRPr sz="900"/>
            </a:lvl8pPr>
            <a:lvl9pPr>
              <a:lnSpc>
                <a:spcPct val="100000"/>
              </a:lnSpc>
              <a:spcAft>
                <a:spcPts val="0"/>
              </a:spcAft>
              <a:defRPr sz="900"/>
            </a:lvl9pPr>
          </a:lstStyle>
          <a:p>
            <a:pPr lvl="0"/>
            <a:r>
              <a:rPr lang="de-DE" smtClean="0"/>
              <a:t>Textmasterformat bearbeiten</a:t>
            </a:r>
          </a:p>
        </p:txBody>
      </p:sp>
      <p:sp>
        <p:nvSpPr>
          <p:cNvPr id="6" name="Foliennummernplatzhalter 6"/>
          <p:cNvSpPr>
            <a:spLocks noGrp="1"/>
          </p:cNvSpPr>
          <p:nvPr>
            <p:ph type="sldNum" sz="quarter" idx="14"/>
          </p:nvPr>
        </p:nvSpPr>
        <p:spPr/>
        <p:txBody>
          <a:bodyPr/>
          <a:lstStyle>
            <a:lvl1pPr>
              <a:defRPr/>
            </a:lvl1pPr>
          </a:lstStyle>
          <a:p>
            <a:r>
              <a:rPr lang="de-DE" altLang="de-DE" dirty="0" smtClean="0"/>
              <a:t>Page </a:t>
            </a:r>
            <a:fld id="{66DE5687-A24B-4248-BE52-61EEB3C2A6DD}" type="slidenum">
              <a:rPr lang="de-DE" altLang="de-DE" smtClean="0"/>
              <a:pPr/>
              <a:t>‹Nr.›</a:t>
            </a:fld>
            <a:endParaRPr lang="de-DE" altLang="de-DE" dirty="0"/>
          </a:p>
        </p:txBody>
      </p:sp>
      <p:sp>
        <p:nvSpPr>
          <p:cNvPr id="3" name="Titel 2"/>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849168652"/>
      </p:ext>
    </p:extLst>
  </p:cSld>
  <p:clrMapOvr>
    <a:masterClrMapping/>
  </p:clrMapOvr>
  <p:extLst mod="1">
    <p:ext uri="{DCECCB84-F9BA-43D5-87BE-67443E8EF086}">
      <p15:sldGuideLst xmlns="" xmlns:p15="http://schemas.microsoft.com/office/powerpoint/2012/main">
        <p15:guide id="1" orient="horz" pos="940" userDrawn="1">
          <p15:clr>
            <a:srgbClr val="FBAE40"/>
          </p15:clr>
        </p15:guide>
        <p15:guide id="2" orient="horz" pos="259" userDrawn="1">
          <p15:clr>
            <a:srgbClr val="FBAE40"/>
          </p15:clr>
        </p15:guide>
        <p15:guide id="3" orient="horz" pos="1302" userDrawn="1">
          <p15:clr>
            <a:srgbClr val="FBAE40"/>
          </p15:clr>
        </p15:guide>
        <p15:guide id="4" orient="horz" pos="261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2D94833-533D-4C33-963F-1913BA426B21}" type="datetimeFigureOut">
              <a:rPr lang="de-DE" smtClean="0"/>
              <a:t>15.10.2018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12174004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2D94833-533D-4C33-963F-1913BA426B21}" type="datetimeFigureOut">
              <a:rPr lang="de-DE" smtClean="0"/>
              <a:t>15.10.2018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1624245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2D94833-533D-4C33-963F-1913BA426B21}" type="datetimeFigureOut">
              <a:rPr lang="de-DE" smtClean="0"/>
              <a:t>15.10.2018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18148401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04788"/>
            <a:ext cx="3008313" cy="87153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2D94833-533D-4C33-963F-1913BA426B21}" type="datetimeFigureOut">
              <a:rPr lang="de-DE" smtClean="0"/>
              <a:t>15.10.2018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13667927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4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2D94833-533D-4C33-963F-1913BA426B21}" type="datetimeFigureOut">
              <a:rPr lang="de-DE" smtClean="0"/>
              <a:t>15.10.2018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2227854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D94833-533D-4C33-963F-1913BA426B21}" type="datetimeFigureOut">
              <a:rPr lang="de-DE" smtClean="0"/>
              <a:t>15.10.2018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8823180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6375"/>
            <a:ext cx="2057400" cy="43878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06375"/>
            <a:ext cx="6019800" cy="43878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D94833-533D-4C33-963F-1913BA426B21}" type="datetimeFigureOut">
              <a:rPr lang="de-DE" smtClean="0"/>
              <a:t>15.10.2018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B8965CD-D2F5-4FE5-86CF-169317926A2B}" type="slidenum">
              <a:rPr lang="de-DE" smtClean="0"/>
              <a:t>‹Nr.›</a:t>
            </a:fld>
            <a:endParaRPr lang="de-DE"/>
          </a:p>
        </p:txBody>
      </p:sp>
    </p:spTree>
    <p:extLst>
      <p:ext uri="{BB962C8B-B14F-4D97-AF65-F5344CB8AC3E}">
        <p14:creationId xmlns:p14="http://schemas.microsoft.com/office/powerpoint/2010/main" val="25212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Foliennummernplatzhalter 5"/>
          <p:cNvSpPr>
            <a:spLocks noGrp="1"/>
          </p:cNvSpPr>
          <p:nvPr>
            <p:ph type="sldNum" sz="quarter" idx="10"/>
          </p:nvPr>
        </p:nvSpPr>
        <p:spPr/>
        <p:txBody>
          <a:bodyPr/>
          <a:lstStyle>
            <a:lvl1pPr>
              <a:defRPr/>
            </a:lvl1pPr>
          </a:lstStyle>
          <a:p>
            <a:r>
              <a:rPr lang="de-DE" altLang="de-DE" dirty="0" smtClean="0"/>
              <a:t>Page </a:t>
            </a:r>
            <a:fld id="{3D023352-465C-4586-91EC-415AD7134719}" type="slidenum">
              <a:rPr lang="de-DE" altLang="de-DE" smtClean="0"/>
              <a:pPr/>
              <a:t>‹Nr.›</a:t>
            </a:fld>
            <a:endParaRPr lang="de-DE" altLang="de-DE"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917404840"/>
      </p:ext>
    </p:extLst>
  </p:cSld>
  <p:clrMapOvr>
    <a:masterClrMapping/>
  </p:clrMapOvr>
  <p:extLst mod="1">
    <p:ext uri="{DCECCB84-F9BA-43D5-87BE-67443E8EF086}">
      <p15:sldGuideLst xmlns="" xmlns:p15="http://schemas.microsoft.com/office/powerpoint/2012/main">
        <p15:guide id="1" orient="horz" pos="259" userDrawn="1">
          <p15:clr>
            <a:srgbClr val="FBAE40"/>
          </p15:clr>
        </p15:guide>
        <p15:guide id="2" orient="horz" pos="940" userDrawn="1">
          <p15:clr>
            <a:srgbClr val="FBAE40"/>
          </p15:clr>
        </p15:guide>
        <p15:guide id="3" orient="horz" pos="261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Foliennummernplatzhalter 5"/>
          <p:cNvSpPr>
            <a:spLocks noGrp="1"/>
          </p:cNvSpPr>
          <p:nvPr>
            <p:ph type="sldNum" sz="quarter" idx="10"/>
          </p:nvPr>
        </p:nvSpPr>
        <p:spPr/>
        <p:txBody>
          <a:bodyPr/>
          <a:lstStyle>
            <a:lvl1pPr>
              <a:defRPr/>
            </a:lvl1pPr>
          </a:lstStyle>
          <a:p>
            <a:r>
              <a:rPr lang="de-DE" altLang="de-DE" dirty="0" smtClean="0"/>
              <a:t>Page </a:t>
            </a:r>
            <a:fld id="{F316ABDE-F3F6-4D7B-BB9D-E9204AD4DBA5}" type="slidenum">
              <a:rPr lang="de-DE" altLang="de-DE"/>
              <a:pPr/>
              <a:t>‹Nr.›</a:t>
            </a:fld>
            <a:endParaRPr lang="de-DE" altLang="de-DE" dirty="0"/>
          </a:p>
        </p:txBody>
      </p:sp>
    </p:spTree>
    <p:extLst>
      <p:ext uri="{BB962C8B-B14F-4D97-AF65-F5344CB8AC3E}">
        <p14:creationId xmlns:p14="http://schemas.microsoft.com/office/powerpoint/2010/main" val="397373526"/>
      </p:ext>
    </p:extLst>
  </p:cSld>
  <p:clrMapOvr>
    <a:masterClrMapping/>
  </p:clrMapOvr>
  <p:extLst mod="1">
    <p:ext uri="{DCECCB84-F9BA-43D5-87BE-67443E8EF086}">
      <p15:sldGuideLst xmlns="" xmlns:p15="http://schemas.microsoft.com/office/powerpoint/2012/main">
        <p15:guide id="1" orient="horz" pos="2618" userDrawn="1">
          <p15:clr>
            <a:srgbClr val="FBAE40"/>
          </p15:clr>
        </p15:guide>
        <p15:guide id="2" orient="horz" pos="25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folie Orange">
    <p:spTree>
      <p:nvGrpSpPr>
        <p:cNvPr id="1" name=""/>
        <p:cNvGrpSpPr/>
        <p:nvPr/>
      </p:nvGrpSpPr>
      <p:grpSpPr>
        <a:xfrm>
          <a:off x="0" y="0"/>
          <a:ext cx="0" cy="0"/>
          <a:chOff x="0" y="0"/>
          <a:chExt cx="0" cy="0"/>
        </a:xfrm>
      </p:grpSpPr>
      <p:pic>
        <p:nvPicPr>
          <p:cNvPr id="2050" name="8F001AD1-4422-4B5B-B312-6CA09DBA5992" descr="F229A2F9-57B4-4425-B604-4BC7627CA5A9@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50400"/>
            <a:ext cx="8784000" cy="311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spTree>
    <p:extLst>
      <p:ext uri="{BB962C8B-B14F-4D97-AF65-F5344CB8AC3E}">
        <p14:creationId xmlns:p14="http://schemas.microsoft.com/office/powerpoint/2010/main" val="1959273712"/>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 Gelb">
    <p:spTree>
      <p:nvGrpSpPr>
        <p:cNvPr id="1" name=""/>
        <p:cNvGrpSpPr/>
        <p:nvPr/>
      </p:nvGrpSpPr>
      <p:grpSpPr>
        <a:xfrm>
          <a:off x="0" y="0"/>
          <a:ext cx="0" cy="0"/>
          <a:chOff x="0" y="0"/>
          <a:chExt cx="0" cy="0"/>
        </a:xfrm>
      </p:grpSpPr>
      <p:pic>
        <p:nvPicPr>
          <p:cNvPr id="3074" name="12732E0D-78E3-425D-88ED-0CA1EB996635" descr="F46101B5-890B-4612-94A5-FC1BE82E86E7@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50400"/>
            <a:ext cx="8784000" cy="311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spTree>
    <p:extLst>
      <p:ext uri="{BB962C8B-B14F-4D97-AF65-F5344CB8AC3E}">
        <p14:creationId xmlns:p14="http://schemas.microsoft.com/office/powerpoint/2010/main" val="1436985309"/>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folie Dunkelblau">
    <p:spTree>
      <p:nvGrpSpPr>
        <p:cNvPr id="1" name=""/>
        <p:cNvGrpSpPr/>
        <p:nvPr/>
      </p:nvGrpSpPr>
      <p:grpSpPr>
        <a:xfrm>
          <a:off x="0" y="0"/>
          <a:ext cx="0" cy="0"/>
          <a:chOff x="0" y="0"/>
          <a:chExt cx="0" cy="0"/>
        </a:xfrm>
      </p:grpSpPr>
      <p:pic>
        <p:nvPicPr>
          <p:cNvPr id="4098" name="E079BC59-5505-4EE2-A888-D8E42C14F1D2" descr="B8A0D5B8-77DE-4BF6-8F22-ACBE5384193E@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50400"/>
            <a:ext cx="8784000" cy="311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spTree>
    <p:extLst>
      <p:ext uri="{BB962C8B-B14F-4D97-AF65-F5344CB8AC3E}">
        <p14:creationId xmlns:p14="http://schemas.microsoft.com/office/powerpoint/2010/main" val="937543733"/>
      </p:ext>
    </p:extLst>
  </p:cSld>
  <p:clrMapOvr>
    <a:masterClrMapping/>
  </p:clrMapOvr>
  <p:extLst mod="1">
    <p:ext uri="{DCECCB84-F9BA-43D5-87BE-67443E8EF086}">
      <p15:sldGuideLst xmlns="" xmlns:p15="http://schemas.microsoft.com/office/powerpoint/2012/main">
        <p15:guide id="1" orient="horz" pos="2482" userDrawn="1">
          <p15:clr>
            <a:srgbClr val="FBAE40"/>
          </p15:clr>
        </p15:guide>
        <p15:guide id="2" orient="horz" pos="148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folie Hellblau">
    <p:spTree>
      <p:nvGrpSpPr>
        <p:cNvPr id="1" name=""/>
        <p:cNvGrpSpPr/>
        <p:nvPr/>
      </p:nvGrpSpPr>
      <p:grpSpPr>
        <a:xfrm>
          <a:off x="0" y="0"/>
          <a:ext cx="0" cy="0"/>
          <a:chOff x="0" y="0"/>
          <a:chExt cx="0" cy="0"/>
        </a:xfrm>
      </p:grpSpPr>
      <p:pic>
        <p:nvPicPr>
          <p:cNvPr id="5122" name="A3FA013A-8E34-4495-A8E2-61A368ADEC15" descr="CC9B9D63-236A-4294-AA31-F08D853C707A@neueshandel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 y="1850400"/>
            <a:ext cx="8784000" cy="311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55663" y="2080800"/>
            <a:ext cx="399030" cy="20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403648" y="2355726"/>
            <a:ext cx="7272040" cy="1440000"/>
          </a:xfrm>
        </p:spPr>
        <p:txBody>
          <a:bodyPr tIns="5400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7" name="Subtitle 2"/>
          <p:cNvSpPr>
            <a:spLocks noGrp="1"/>
          </p:cNvSpPr>
          <p:nvPr>
            <p:ph type="subTitle" idx="1"/>
          </p:nvPr>
        </p:nvSpPr>
        <p:spPr>
          <a:xfrm>
            <a:off x="1403648" y="3939902"/>
            <a:ext cx="7272040" cy="720000"/>
          </a:xfrm>
          <a:prstGeom prst="rect">
            <a:avLst/>
          </a:prstGeom>
        </p:spPr>
        <p:txBody>
          <a:bodyPr tIns="36000" rtlCol="0"/>
          <a:lstStyle>
            <a:lvl1pPr>
              <a:lnSpc>
                <a:spcPct val="100000"/>
              </a:lnSpc>
              <a:spcBef>
                <a:spcPts val="0"/>
              </a:spcBef>
              <a:spcAft>
                <a:spcPts val="0"/>
              </a:spcAft>
              <a:defRPr lang="de-DE" sz="2000" dirty="0">
                <a:solidFill>
                  <a:schemeClr val="bg1"/>
                </a:solidFill>
              </a:defRPr>
            </a:lvl1pPr>
          </a:lstStyle>
          <a:p>
            <a:pPr lvl="0"/>
            <a:r>
              <a:rPr lang="de-DE" smtClean="0"/>
              <a:t>Formatvorlage des Untertitelmasters durch Klicken bearbeiten</a:t>
            </a:r>
            <a:endParaRPr lang="de-DE" dirty="0"/>
          </a:p>
        </p:txBody>
      </p:sp>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0645" y="252398"/>
            <a:ext cx="2476394" cy="1296000"/>
          </a:xfrm>
          <a:prstGeom prst="rect">
            <a:avLst/>
          </a:prstGeom>
        </p:spPr>
      </p:pic>
    </p:spTree>
    <p:extLst>
      <p:ext uri="{BB962C8B-B14F-4D97-AF65-F5344CB8AC3E}">
        <p14:creationId xmlns:p14="http://schemas.microsoft.com/office/powerpoint/2010/main" val="4278460998"/>
      </p:ext>
    </p:extLst>
  </p:cSld>
  <p:clrMapOvr>
    <a:masterClrMapping/>
  </p:clrMapOvr>
  <p:extLst mod="1">
    <p:ext uri="{DCECCB84-F9BA-43D5-87BE-67443E8EF086}">
      <p15:sldGuideLst xmlns="" xmlns:p15="http://schemas.microsoft.com/office/powerpoint/2012/main">
        <p15:guide id="1" orient="horz" pos="1484" userDrawn="1">
          <p15:clr>
            <a:srgbClr val="FBAE40"/>
          </p15:clr>
        </p15:guide>
        <p15:guide id="2" orient="horz" pos="248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 Id="rId30" Type="http://schemas.openxmlformats.org/officeDocument/2006/relationships/image" Target="../media/image4.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fik 6"/>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366961" y="4220314"/>
            <a:ext cx="1609657" cy="842400"/>
          </a:xfrm>
          <a:prstGeom prst="rect">
            <a:avLst/>
          </a:prstGeom>
        </p:spPr>
      </p:pic>
      <p:sp>
        <p:nvSpPr>
          <p:cNvPr id="3075" name="Title Placeholder 1"/>
          <p:cNvSpPr>
            <a:spLocks noGrp="1"/>
          </p:cNvSpPr>
          <p:nvPr>
            <p:ph type="title"/>
          </p:nvPr>
        </p:nvSpPr>
        <p:spPr bwMode="auto">
          <a:xfrm>
            <a:off x="468313" y="411510"/>
            <a:ext cx="8207375"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a:t>Titelmasterformat durch Klicken bearbeiten</a:t>
            </a:r>
            <a:endParaRPr lang="en-US" altLang="de-DE" dirty="0"/>
          </a:p>
        </p:txBody>
      </p:sp>
      <p:sp>
        <p:nvSpPr>
          <p:cNvPr id="6" name="Slide Number Placeholder 5"/>
          <p:cNvSpPr>
            <a:spLocks noGrp="1"/>
          </p:cNvSpPr>
          <p:nvPr>
            <p:ph type="sldNum" sz="quarter" idx="4"/>
          </p:nvPr>
        </p:nvSpPr>
        <p:spPr>
          <a:xfrm>
            <a:off x="7758113" y="4731990"/>
            <a:ext cx="917575" cy="144000"/>
          </a:xfrm>
          <a:prstGeom prst="rect">
            <a:avLst/>
          </a:prstGeom>
        </p:spPr>
        <p:txBody>
          <a:bodyPr vert="horz" wrap="square" lIns="0" tIns="46800" rIns="0" bIns="0" numCol="1" anchor="t" anchorCtr="0" compatLnSpc="1">
            <a:prstTxWarp prst="textNoShape">
              <a:avLst/>
            </a:prstTxWarp>
          </a:bodyPr>
          <a:lstStyle>
            <a:lvl1pPr algn="r">
              <a:defRPr sz="700"/>
            </a:lvl1pPr>
          </a:lstStyle>
          <a:p>
            <a:r>
              <a:rPr lang="en-GB" altLang="de-DE" dirty="0" smtClean="0"/>
              <a:t>Page </a:t>
            </a:r>
            <a:fld id="{DAC3A986-552F-4A47-A867-311860CEA9B6}" type="slidenum">
              <a:rPr lang="en-GB" altLang="de-DE"/>
              <a:pPr/>
              <a:t>‹Nr.›</a:t>
            </a:fld>
            <a:endParaRPr lang="en-GB" altLang="de-DE" dirty="0"/>
          </a:p>
        </p:txBody>
      </p:sp>
      <p:sp>
        <p:nvSpPr>
          <p:cNvPr id="4" name="Textplatzhalter 3"/>
          <p:cNvSpPr>
            <a:spLocks noGrp="1"/>
          </p:cNvSpPr>
          <p:nvPr>
            <p:ph type="body" idx="1"/>
          </p:nvPr>
        </p:nvSpPr>
        <p:spPr>
          <a:xfrm>
            <a:off x="468313" y="1491630"/>
            <a:ext cx="8207375" cy="2664296"/>
          </a:xfrm>
          <a:prstGeom prst="rect">
            <a:avLst/>
          </a:prstGeom>
        </p:spPr>
        <p:txBody>
          <a:bodyPr vert="horz" wrap="square" lIns="0" tIns="0" rIns="0" bIns="0" numCol="1" anchor="t" anchorCtr="0" compatLnSpc="1">
            <a:prstTxWarp prst="textNoShape">
              <a:avLst/>
            </a:prstTxWarp>
            <a:noAutofit/>
          </a:bodyPr>
          <a:lstStyle/>
          <a:p>
            <a:pPr lvl="0"/>
            <a:r>
              <a:rPr lang="de-DE" altLang="de-DE" dirty="0"/>
              <a:t>Formatvorlagen des Textmasters bearbeiten</a:t>
            </a:r>
          </a:p>
          <a:p>
            <a:pPr lvl="1"/>
            <a:r>
              <a:rPr lang="de-DE" altLang="de-DE" dirty="0"/>
              <a:t>Zweite Ebene</a:t>
            </a:r>
          </a:p>
          <a:p>
            <a:pPr lvl="2"/>
            <a:r>
              <a:rPr lang="de-DE" altLang="de-DE" dirty="0"/>
              <a:t>Dritte Ebene</a:t>
            </a:r>
          </a:p>
          <a:p>
            <a:pPr lvl="3"/>
            <a:r>
              <a:rPr lang="de-DE" altLang="de-DE" dirty="0"/>
              <a:t>Vierte Ebene</a:t>
            </a:r>
          </a:p>
          <a:p>
            <a:pPr lvl="4"/>
            <a:r>
              <a:rPr lang="de-DE" altLang="de-DE" dirty="0"/>
              <a:t>Fünfte Ebene</a:t>
            </a:r>
          </a:p>
          <a:p>
            <a:pPr lvl="5"/>
            <a:r>
              <a:rPr lang="de-DE" altLang="de-DE" dirty="0"/>
              <a:t>Sechste Ebene</a:t>
            </a:r>
          </a:p>
          <a:p>
            <a:pPr lvl="6"/>
            <a:r>
              <a:rPr lang="de-DE" altLang="de-DE" dirty="0"/>
              <a:t>Siebente Ebene</a:t>
            </a:r>
          </a:p>
          <a:p>
            <a:pPr lvl="7"/>
            <a:r>
              <a:rPr lang="de-DE" altLang="de-DE" dirty="0"/>
              <a:t>Achte Ebene</a:t>
            </a:r>
          </a:p>
          <a:p>
            <a:pPr lvl="8"/>
            <a:r>
              <a:rPr lang="de-DE" altLang="de-DE" dirty="0"/>
              <a:t>Neunte Ebene</a:t>
            </a:r>
          </a:p>
        </p:txBody>
      </p:sp>
    </p:spTree>
  </p:cSld>
  <p:clrMap bg1="lt1" tx1="dk1" bg2="lt2" tx2="dk2" accent1="accent1" accent2="accent2" accent3="accent3" accent4="accent4" accent5="accent5" accent6="accent6" hlink="hlink" folHlink="folHlink"/>
  <p:sldLayoutIdLst>
    <p:sldLayoutId id="2147483732"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33" r:id="rId12"/>
    <p:sldLayoutId id="2147483745" r:id="rId13"/>
    <p:sldLayoutId id="2147483746" r:id="rId14"/>
    <p:sldLayoutId id="2147483747" r:id="rId15"/>
    <p:sldLayoutId id="2147483748" r:id="rId16"/>
    <p:sldLayoutId id="2147483749" r:id="rId17"/>
    <p:sldLayoutId id="2147483750" r:id="rId18"/>
    <p:sldLayoutId id="2147483751" r:id="rId19"/>
    <p:sldLayoutId id="2147483752" r:id="rId20"/>
    <p:sldLayoutId id="2147483753" r:id="rId21"/>
    <p:sldLayoutId id="2147483754" r:id="rId22"/>
    <p:sldLayoutId id="2147483755" r:id="rId23"/>
    <p:sldLayoutId id="2147483756" r:id="rId24"/>
    <p:sldLayoutId id="2147483769" r:id="rId25"/>
  </p:sldLayoutIdLst>
  <p:hf hdr="0" ftr="0" dt="0"/>
  <p:txStyles>
    <p:titleStyle>
      <a:lvl1pPr algn="l" rtl="0" eaLnBrk="1" fontAlgn="base" hangingPunct="1">
        <a:spcBef>
          <a:spcPct val="0"/>
        </a:spcBef>
        <a:spcAft>
          <a:spcPct val="0"/>
        </a:spcAft>
        <a:defRPr lang="en-US" sz="3000" kern="1200" dirty="0">
          <a:solidFill>
            <a:srgbClr val="BB0B20"/>
          </a:solidFill>
          <a:latin typeface="+mj-lt"/>
          <a:ea typeface="MS PGothic" panose="020B0600070205080204" pitchFamily="34" charset="-128"/>
          <a:cs typeface="+mj-cs"/>
        </a:defRPr>
      </a:lvl1pPr>
      <a:lvl2pPr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2pPr>
      <a:lvl3pPr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3pPr>
      <a:lvl4pPr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4pPr>
      <a:lvl5pPr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5pPr>
      <a:lvl6pPr marL="457200"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6pPr>
      <a:lvl7pPr marL="914400"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7pPr>
      <a:lvl8pPr marL="1371600"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8pPr>
      <a:lvl9pPr marL="1828800" algn="l" rtl="0" eaLnBrk="1" fontAlgn="base" hangingPunct="1">
        <a:spcBef>
          <a:spcPct val="0"/>
        </a:spcBef>
        <a:spcAft>
          <a:spcPct val="0"/>
        </a:spcAft>
        <a:defRPr sz="3000">
          <a:solidFill>
            <a:srgbClr val="BB0B20"/>
          </a:solidFill>
          <a:latin typeface="BundesSerif Office" panose="02050002050300000203" pitchFamily="18" charset="0"/>
          <a:ea typeface="MS PGothic" panose="020B0600070205080204" pitchFamily="34" charset="-128"/>
        </a:defRPr>
      </a:lvl9pPr>
    </p:titleStyle>
    <p:bodyStyle>
      <a:lvl1pPr algn="l" rtl="0" eaLnBrk="1" fontAlgn="base" hangingPunct="1">
        <a:lnSpc>
          <a:spcPct val="110000"/>
        </a:lnSpc>
        <a:spcBef>
          <a:spcPct val="0"/>
        </a:spcBef>
        <a:spcAft>
          <a:spcPts val="1000"/>
        </a:spcAft>
        <a:buFont typeface="Arial" panose="020B0604020202020204" pitchFamily="34" charset="0"/>
        <a:defRPr sz="1500" kern="1200">
          <a:solidFill>
            <a:schemeClr val="tx1"/>
          </a:solidFill>
          <a:latin typeface="+mn-lt"/>
          <a:ea typeface="MS PGothic" panose="020B0600070205080204" pitchFamily="34" charset="-128"/>
          <a:cs typeface="+mn-cs"/>
        </a:defRPr>
      </a:lvl1pPr>
      <a:lvl2pPr algn="l" rtl="0" eaLnBrk="1" fontAlgn="base" hangingPunct="1">
        <a:spcBef>
          <a:spcPct val="0"/>
        </a:spcBef>
        <a:spcAft>
          <a:spcPts val="1000"/>
        </a:spcAft>
        <a:buFont typeface="Arial" panose="020B0604020202020204" pitchFamily="34" charset="0"/>
        <a:defRPr lang="de-DE" sz="2600" kern="1200" dirty="0">
          <a:solidFill>
            <a:srgbClr val="823E28"/>
          </a:solidFill>
          <a:latin typeface="+mj-lt"/>
          <a:ea typeface="MS PGothic" panose="020B0600070205080204" pitchFamily="34" charset="-128"/>
          <a:cs typeface="+mn-cs"/>
        </a:defRPr>
      </a:lvl2pPr>
      <a:lvl3pPr algn="l" rtl="0" eaLnBrk="1" fontAlgn="base" hangingPunct="1">
        <a:spcBef>
          <a:spcPct val="0"/>
        </a:spcBef>
        <a:spcAft>
          <a:spcPts val="1000"/>
        </a:spcAft>
        <a:buFont typeface="Arial" panose="020B0604020202020204" pitchFamily="34" charset="0"/>
        <a:defRPr lang="de-DE" sz="2000" kern="1200" dirty="0">
          <a:solidFill>
            <a:srgbClr val="00498B"/>
          </a:solidFill>
          <a:latin typeface="+mn-lt"/>
          <a:ea typeface="MS PGothic" panose="020B0600070205080204" pitchFamily="34" charset="-128"/>
          <a:cs typeface="+mn-cs"/>
        </a:defRPr>
      </a:lvl3pPr>
      <a:lvl4pPr algn="l" rtl="0" eaLnBrk="1" fontAlgn="base" hangingPunct="1">
        <a:spcBef>
          <a:spcPct val="0"/>
        </a:spcBef>
        <a:spcAft>
          <a:spcPts val="1000"/>
        </a:spcAft>
        <a:buFont typeface="Arial" panose="020B0604020202020204" pitchFamily="34" charset="0"/>
        <a:defRPr lang="de-DE" sz="1700" kern="1200" dirty="0">
          <a:solidFill>
            <a:srgbClr val="00498B"/>
          </a:solidFill>
          <a:latin typeface="+mn-lt"/>
          <a:ea typeface="MS PGothic" panose="020B0600070205080204" pitchFamily="34" charset="-128"/>
          <a:cs typeface="+mn-cs"/>
        </a:defRPr>
      </a:lvl4pPr>
      <a:lvl5pPr marL="193675" indent="-180975" algn="l" rtl="0" eaLnBrk="1" fontAlgn="base" hangingPunct="1">
        <a:lnSpc>
          <a:spcPct val="110000"/>
        </a:lnSpc>
        <a:spcBef>
          <a:spcPct val="0"/>
        </a:spcBef>
        <a:spcAft>
          <a:spcPts val="1000"/>
        </a:spcAft>
        <a:buSzPct val="100000"/>
        <a:buBlip>
          <a:blip r:embed="rId28"/>
        </a:buBlip>
        <a:defRPr lang="de-DE" sz="2000" kern="1200" dirty="0">
          <a:solidFill>
            <a:schemeClr val="tx1"/>
          </a:solidFill>
          <a:latin typeface="+mn-lt"/>
          <a:ea typeface="MS PGothic" panose="020B0600070205080204" pitchFamily="34" charset="-128"/>
          <a:cs typeface="+mn-cs"/>
        </a:defRPr>
      </a:lvl5pPr>
      <a:lvl6pPr marL="194400" indent="-183600" algn="l" defTabSz="914400" rtl="0" eaLnBrk="1" latinLnBrk="0" hangingPunct="1">
        <a:lnSpc>
          <a:spcPct val="110000"/>
        </a:lnSpc>
        <a:spcBef>
          <a:spcPts val="0"/>
        </a:spcBef>
        <a:spcAft>
          <a:spcPts val="1000"/>
        </a:spcAft>
        <a:buFontTx/>
        <a:buBlip>
          <a:blip r:embed="rId29"/>
        </a:buBlip>
        <a:defRPr lang="de-DE" altLang="de-DE" sz="1500" kern="1200" dirty="0" smtClean="0">
          <a:solidFill>
            <a:schemeClr val="tx1"/>
          </a:solidFill>
          <a:latin typeface="+mn-lt"/>
          <a:ea typeface="MS PGothic" panose="020B0600070205080204" pitchFamily="34" charset="-128"/>
          <a:cs typeface="+mn-cs"/>
        </a:defRPr>
      </a:lvl6pPr>
      <a:lvl7pPr marL="306000" indent="-126000" algn="l" defTabSz="720000" rtl="0" eaLnBrk="1" latinLnBrk="0" hangingPunct="1">
        <a:lnSpc>
          <a:spcPct val="100000"/>
        </a:lnSpc>
        <a:spcBef>
          <a:spcPts val="0"/>
        </a:spcBef>
        <a:spcAft>
          <a:spcPts val="0"/>
        </a:spcAft>
        <a:buFontTx/>
        <a:buBlip>
          <a:blip r:embed="rId30"/>
        </a:buBlip>
        <a:tabLst/>
        <a:defRPr lang="en-US" sz="1500" kern="1200" dirty="0">
          <a:solidFill>
            <a:schemeClr val="tx1"/>
          </a:solidFill>
          <a:latin typeface="+mn-lt"/>
          <a:ea typeface="+mn-ea"/>
          <a:cs typeface="+mn-cs"/>
        </a:defRPr>
      </a:lvl7pPr>
      <a:lvl8pPr marL="0" indent="0" algn="l" defTabSz="720000" rtl="0" eaLnBrk="1" latinLnBrk="0" hangingPunct="1">
        <a:lnSpc>
          <a:spcPct val="110000"/>
        </a:lnSpc>
        <a:spcBef>
          <a:spcPts val="0"/>
        </a:spcBef>
        <a:spcAft>
          <a:spcPts val="1000"/>
        </a:spcAft>
        <a:buFont typeface="Arial" panose="020B0604020202020204" pitchFamily="34" charset="0"/>
        <a:buNone/>
        <a:tabLst>
          <a:tab pos="108000" algn="l"/>
        </a:tabLst>
        <a:defRPr sz="900" kern="1200">
          <a:solidFill>
            <a:schemeClr val="tx1"/>
          </a:solidFill>
          <a:latin typeface="+mn-lt"/>
          <a:ea typeface="+mn-ea"/>
          <a:cs typeface="+mn-cs"/>
        </a:defRPr>
      </a:lvl8pPr>
      <a:lvl9pPr marL="0" indent="0" algn="l" defTabSz="720000" rtl="0" eaLnBrk="1" latinLnBrk="0" hangingPunct="1">
        <a:lnSpc>
          <a:spcPct val="110000"/>
        </a:lnSpc>
        <a:spcBef>
          <a:spcPts val="0"/>
        </a:spcBef>
        <a:spcAft>
          <a:spcPts val="1000"/>
        </a:spcAft>
        <a:buFont typeface="Arial" panose="020B0604020202020204" pitchFamily="34" charset="0"/>
        <a:buNone/>
        <a:tabLst>
          <a:tab pos="108000" algn="l"/>
        </a:tabLst>
        <a:defRPr sz="9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E2D94833-533D-4C33-963F-1913BA426B21}" type="datetimeFigureOut">
              <a:rPr lang="de-DE" smtClean="0"/>
              <a:t>15.10.2018</a:t>
            </a:fld>
            <a:endParaRPr lang="de-DE"/>
          </a:p>
        </p:txBody>
      </p:sp>
      <p:sp>
        <p:nvSpPr>
          <p:cNvPr id="5" name="Fußzeilenplatzhalt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1B8965CD-D2F5-4FE5-86CF-169317926A2B}" type="slidenum">
              <a:rPr lang="de-DE" smtClean="0"/>
              <a:t>‹Nr.›</a:t>
            </a:fld>
            <a:endParaRPr lang="de-DE"/>
          </a:p>
        </p:txBody>
      </p:sp>
    </p:spTree>
    <p:extLst>
      <p:ext uri="{BB962C8B-B14F-4D97-AF65-F5344CB8AC3E}">
        <p14:creationId xmlns:p14="http://schemas.microsoft.com/office/powerpoint/2010/main" val="525343786"/>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chart" Target="../charts/chart5.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3"/>
          <p:cNvSpPr>
            <a:spLocks noGrp="1"/>
          </p:cNvSpPr>
          <p:nvPr>
            <p:ph type="ctrTitle"/>
          </p:nvPr>
        </p:nvSpPr>
        <p:spPr/>
        <p:txBody>
          <a:bodyPr/>
          <a:lstStyle/>
          <a:p>
            <a:r>
              <a:rPr lang="en-US" altLang="de-DE" dirty="0" smtClean="0"/>
              <a:t>Discrimination in Job advertisements and interview questions </a:t>
            </a:r>
            <a:r>
              <a:rPr lang="de-DE" altLang="de-DE" dirty="0" smtClean="0"/>
              <a:t/>
            </a:r>
            <a:br>
              <a:rPr lang="de-DE" altLang="de-DE" dirty="0" smtClean="0"/>
            </a:br>
            <a:endParaRPr lang="de-DE" altLang="de-DE" sz="3600" dirty="0"/>
          </a:p>
        </p:txBody>
      </p:sp>
      <p:sp>
        <p:nvSpPr>
          <p:cNvPr id="28674" name="Untertitel 4"/>
          <p:cNvSpPr>
            <a:spLocks noGrp="1"/>
          </p:cNvSpPr>
          <p:nvPr>
            <p:ph type="subTitle" idx="1"/>
          </p:nvPr>
        </p:nvSpPr>
        <p:spPr>
          <a:xfrm>
            <a:off x="1331640" y="3651870"/>
            <a:ext cx="7272040" cy="864096"/>
          </a:xfrm>
        </p:spPr>
        <p:txBody>
          <a:bodyPr/>
          <a:lstStyle/>
          <a:p>
            <a:r>
              <a:rPr lang="en-US" altLang="de-DE" sz="1600" b="1" dirty="0" err="1" smtClean="0"/>
              <a:t>Equinet</a:t>
            </a:r>
            <a:r>
              <a:rPr lang="en-US" altLang="de-DE" sz="1600" b="1" dirty="0" smtClean="0"/>
              <a:t> Seminar: </a:t>
            </a:r>
            <a:r>
              <a:rPr lang="en-US" sz="1600" b="1" dirty="0" smtClean="0"/>
              <a:t>Tackling discrimination and ensuring dismissal protection for </a:t>
            </a:r>
            <a:r>
              <a:rPr lang="en-US" sz="1600" b="1" dirty="0" err="1" smtClean="0"/>
              <a:t>carers</a:t>
            </a:r>
            <a:r>
              <a:rPr lang="en-US" sz="1600" b="1" dirty="0" smtClean="0"/>
              <a:t> in Europe: </a:t>
            </a:r>
            <a:endParaRPr lang="en-US" altLang="de-DE" sz="1600" b="1" dirty="0" smtClean="0"/>
          </a:p>
          <a:p>
            <a:r>
              <a:rPr lang="en-US" altLang="de-DE" sz="1600" dirty="0" smtClean="0"/>
              <a:t>Nathalie Schlenzka, Speaker Research, Federal Antidiscrimination Agency Germany</a:t>
            </a:r>
            <a:endParaRPr lang="en-US" altLang="de-DE" sz="1600" dirty="0"/>
          </a:p>
        </p:txBody>
      </p:sp>
    </p:spTree>
    <p:extLst>
      <p:ext uri="{BB962C8B-B14F-4D97-AF65-F5344CB8AC3E}">
        <p14:creationId xmlns:p14="http://schemas.microsoft.com/office/powerpoint/2010/main" val="2213135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r>
              <a:rPr lang="de-DE" altLang="de-DE" dirty="0" smtClean="0"/>
              <a:t>Page </a:t>
            </a:r>
            <a:fld id="{3D023352-465C-4586-91EC-415AD7134719}" type="slidenum">
              <a:rPr lang="de-DE" altLang="de-DE" smtClean="0"/>
              <a:pPr/>
              <a:t>10</a:t>
            </a:fld>
            <a:endParaRPr lang="de-DE" altLang="de-DE" dirty="0"/>
          </a:p>
        </p:txBody>
      </p:sp>
      <p:sp>
        <p:nvSpPr>
          <p:cNvPr id="3" name="Titel 2"/>
          <p:cNvSpPr>
            <a:spLocks noGrp="1"/>
          </p:cNvSpPr>
          <p:nvPr>
            <p:ph type="title"/>
          </p:nvPr>
        </p:nvSpPr>
        <p:spPr/>
        <p:txBody>
          <a:bodyPr/>
          <a:lstStyle/>
          <a:p>
            <a:r>
              <a:rPr lang="de-DE" dirty="0"/>
              <a:t>Gender </a:t>
            </a:r>
            <a:r>
              <a:rPr lang="de-DE" dirty="0" smtClean="0"/>
              <a:t>equitable adressing</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4173071470"/>
              </p:ext>
            </p:extLst>
          </p:nvPr>
        </p:nvGraphicFramePr>
        <p:xfrm>
          <a:off x="1027341" y="1059582"/>
          <a:ext cx="5632891" cy="2376264"/>
        </p:xfrm>
        <a:graphic>
          <a:graphicData uri="http://schemas.openxmlformats.org/drawingml/2006/table">
            <a:tbl>
              <a:tblPr bandRow="1"/>
              <a:tblGrid>
                <a:gridCol w="2944875"/>
                <a:gridCol w="1153616"/>
                <a:gridCol w="1534400"/>
              </a:tblGrid>
              <a:tr h="731646">
                <a:tc>
                  <a:txBody>
                    <a:bodyPr/>
                    <a:lstStyle/>
                    <a:p>
                      <a:pPr marL="90170" algn="just">
                        <a:lnSpc>
                          <a:spcPts val="1400"/>
                        </a:lnSpc>
                      </a:pPr>
                      <a:r>
                        <a:rPr lang="de-DE" sz="1200" b="1" dirty="0">
                          <a:solidFill>
                            <a:srgbClr val="FFFFFF"/>
                          </a:solidFill>
                          <a:effectLst/>
                          <a:latin typeface="BundesSans Office"/>
                        </a:rPr>
                        <a:t> </a:t>
                      </a:r>
                      <a:endParaRPr lang="de-DE" sz="1100" dirty="0">
                        <a:solidFill>
                          <a:srgbClr val="00498B"/>
                        </a:solidFill>
                        <a:effectLst/>
                        <a:latin typeface="BundesSans Office"/>
                      </a:endParaRPr>
                    </a:p>
                  </a:txBody>
                  <a:tcPr marL="0" marR="0" marT="36195" marB="36195" anchor="ctr">
                    <a:lnL>
                      <a:noFill/>
                    </a:lnL>
                    <a:lnR w="28575" cap="flat" cmpd="sng" algn="ctr">
                      <a:solidFill>
                        <a:srgbClr val="FFFFFF"/>
                      </a:solidFill>
                      <a:prstDash val="solid"/>
                      <a:round/>
                      <a:headEnd type="none" w="med" len="med"/>
                      <a:tailEnd type="none" w="med" len="med"/>
                    </a:lnR>
                    <a:lnT>
                      <a:noFill/>
                    </a:lnT>
                    <a:lnB w="19050" cap="flat" cmpd="sng" algn="ctr">
                      <a:solidFill>
                        <a:srgbClr val="00498B"/>
                      </a:solidFill>
                      <a:prstDash val="solid"/>
                      <a:round/>
                      <a:headEnd type="none" w="med" len="med"/>
                      <a:tailEnd type="none" w="med" len="med"/>
                    </a:lnB>
                    <a:solidFill>
                      <a:srgbClr val="00498B"/>
                    </a:solidFill>
                  </a:tcPr>
                </a:tc>
                <a:tc>
                  <a:txBody>
                    <a:bodyPr/>
                    <a:lstStyle/>
                    <a:p>
                      <a:pPr algn="ctr">
                        <a:lnSpc>
                          <a:spcPts val="1400"/>
                        </a:lnSpc>
                      </a:pPr>
                      <a:r>
                        <a:rPr lang="de-DE" sz="1100" b="1" dirty="0" smtClean="0">
                          <a:solidFill>
                            <a:srgbClr val="FFFFFF"/>
                          </a:solidFill>
                          <a:effectLst/>
                          <a:latin typeface="BundesSans Office"/>
                        </a:rPr>
                        <a:t>Percent</a:t>
                      </a:r>
                      <a:endParaRPr lang="de-DE" sz="110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19050" cap="flat" cmpd="sng" algn="ctr">
                      <a:solidFill>
                        <a:srgbClr val="00498B"/>
                      </a:solidFill>
                      <a:prstDash val="solid"/>
                      <a:round/>
                      <a:headEnd type="none" w="med" len="med"/>
                      <a:tailEnd type="none" w="med" len="med"/>
                    </a:lnB>
                    <a:solidFill>
                      <a:srgbClr val="00498B"/>
                    </a:solidFill>
                  </a:tcPr>
                </a:tc>
                <a:tc>
                  <a:txBody>
                    <a:bodyPr/>
                    <a:lstStyle/>
                    <a:p>
                      <a:pPr algn="ctr">
                        <a:lnSpc>
                          <a:spcPts val="1400"/>
                        </a:lnSpc>
                      </a:pPr>
                      <a:r>
                        <a:rPr lang="de-DE" sz="1100" b="1" dirty="0">
                          <a:solidFill>
                            <a:srgbClr val="FFFFFF"/>
                          </a:solidFill>
                          <a:effectLst/>
                          <a:latin typeface="BundesSans Office"/>
                        </a:rPr>
                        <a:t>(n</a:t>
                      </a:r>
                      <a:r>
                        <a:rPr lang="de-DE" sz="1100" dirty="0">
                          <a:solidFill>
                            <a:srgbClr val="FFFFFF"/>
                          </a:solidFill>
                          <a:effectLst/>
                          <a:latin typeface="BundesSans Office"/>
                        </a:rPr>
                        <a:t>)</a:t>
                      </a:r>
                      <a:endParaRPr lang="de-DE" sz="110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19050" cap="flat" cmpd="sng" algn="ctr">
                      <a:solidFill>
                        <a:srgbClr val="00498B"/>
                      </a:solidFill>
                      <a:prstDash val="solid"/>
                      <a:round/>
                      <a:headEnd type="none" w="med" len="med"/>
                      <a:tailEnd type="none" w="med" len="med"/>
                    </a:lnB>
                    <a:solidFill>
                      <a:srgbClr val="00498B"/>
                    </a:solidFill>
                  </a:tcPr>
                </a:tc>
              </a:tr>
              <a:tr h="274103">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Only one gender adressed</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19050" cap="flat" cmpd="sng" algn="ctr">
                      <a:solidFill>
                        <a:srgbClr val="00498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1,8</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19050" cap="flat" cmpd="sng" algn="ctr">
                      <a:solidFill>
                        <a:srgbClr val="00498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101</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19050" cap="flat" cmpd="sng" algn="ctr">
                      <a:solidFill>
                        <a:srgbClr val="00498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74103">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m/f</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64,5</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3.654</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74103">
                <a:tc>
                  <a:txBody>
                    <a:bodyPr/>
                    <a:lstStyle/>
                    <a:p>
                      <a:pPr marL="90170" marR="90170">
                        <a:lnSpc>
                          <a:spcPts val="1400"/>
                        </a:lnSpc>
                        <a:spcAft>
                          <a:spcPts val="0"/>
                        </a:spcAft>
                      </a:pPr>
                      <a:r>
                        <a:rPr lang="de-DE" sz="1100" i="1" dirty="0" smtClean="0">
                          <a:solidFill>
                            <a:srgbClr val="00498B"/>
                          </a:solidFill>
                          <a:effectLst/>
                          <a:latin typeface="BundesSans Office"/>
                          <a:ea typeface="SimSun"/>
                          <a:cs typeface="Times New Roman"/>
                        </a:rPr>
                        <a:t>-er/-in</a:t>
                      </a:r>
                      <a:r>
                        <a:rPr lang="de-DE" sz="1100" dirty="0" smtClean="0">
                          <a:solidFill>
                            <a:srgbClr val="00498B"/>
                          </a:solidFill>
                          <a:effectLst/>
                          <a:latin typeface="BundesSans Office"/>
                          <a:ea typeface="SimSun"/>
                          <a:cs typeface="Times New Roman"/>
                        </a:rPr>
                        <a:t> ; </a:t>
                      </a:r>
                      <a:r>
                        <a:rPr lang="de-DE" sz="1100" i="1" dirty="0">
                          <a:solidFill>
                            <a:srgbClr val="00498B"/>
                          </a:solidFill>
                          <a:effectLst/>
                          <a:latin typeface="BundesSans Office"/>
                          <a:ea typeface="SimSun"/>
                          <a:cs typeface="Times New Roman"/>
                        </a:rPr>
                        <a:t>-innen </a:t>
                      </a:r>
                      <a:r>
                        <a:rPr lang="de-DE" sz="1100" dirty="0" smtClean="0">
                          <a:solidFill>
                            <a:srgbClr val="00498B"/>
                          </a:solidFill>
                          <a:effectLst/>
                          <a:latin typeface="BundesSans Office"/>
                          <a:ea typeface="SimSun"/>
                          <a:cs typeface="Times New Roman"/>
                        </a:rPr>
                        <a:t>or </a:t>
                      </a:r>
                      <a:r>
                        <a:rPr lang="de-DE" sz="1100" i="1" dirty="0">
                          <a:solidFill>
                            <a:srgbClr val="00498B"/>
                          </a:solidFill>
                          <a:effectLst/>
                          <a:latin typeface="BundesSans Office"/>
                          <a:ea typeface="SimSun"/>
                          <a:cs typeface="Times New Roman"/>
                        </a:rPr>
                        <a:t>-frau/-mann</a:t>
                      </a: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17,3</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983</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74103">
                <a:tc>
                  <a:txBody>
                    <a:bodyPr/>
                    <a:lstStyle/>
                    <a:p>
                      <a:pPr marL="90170" marR="90170">
                        <a:lnSpc>
                          <a:spcPts val="1400"/>
                        </a:lnSpc>
                        <a:spcAft>
                          <a:spcPts val="0"/>
                        </a:spcAft>
                      </a:pPr>
                      <a:r>
                        <a:rPr lang="de-DE" sz="1100" dirty="0">
                          <a:solidFill>
                            <a:srgbClr val="00498B"/>
                          </a:solidFill>
                          <a:effectLst/>
                          <a:latin typeface="BundesSans Office"/>
                          <a:ea typeface="SimSun"/>
                          <a:cs typeface="Times New Roman"/>
                        </a:rPr>
                        <a:t>Gender*star /Gendergap</a:t>
                      </a: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0,2</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11</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74103">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Mix</a:t>
                      </a:r>
                      <a:r>
                        <a:rPr lang="de-DE" sz="1100" baseline="0" dirty="0" smtClean="0">
                          <a:solidFill>
                            <a:srgbClr val="00498B"/>
                          </a:solidFill>
                          <a:effectLst/>
                          <a:latin typeface="BundesSans Office"/>
                          <a:ea typeface="SimSun"/>
                          <a:cs typeface="Times New Roman"/>
                        </a:rPr>
                        <a:t> of </a:t>
                      </a:r>
                      <a:r>
                        <a:rPr lang="de-DE" sz="1100" dirty="0" smtClean="0">
                          <a:solidFill>
                            <a:srgbClr val="00498B"/>
                          </a:solidFill>
                          <a:effectLst/>
                          <a:latin typeface="BundesSans Office"/>
                          <a:ea typeface="SimSun"/>
                          <a:cs typeface="Times New Roman"/>
                        </a:rPr>
                        <a:t>m/f and</a:t>
                      </a:r>
                      <a:r>
                        <a:rPr lang="de-DE" sz="1100" baseline="0" dirty="0" smtClean="0">
                          <a:solidFill>
                            <a:srgbClr val="00498B"/>
                          </a:solidFill>
                          <a:effectLst/>
                          <a:latin typeface="BundesSans Office"/>
                          <a:ea typeface="SimSun"/>
                          <a:cs typeface="Times New Roman"/>
                        </a:rPr>
                        <a:t> </a:t>
                      </a:r>
                      <a:r>
                        <a:rPr lang="de-DE" sz="1100" i="1" baseline="0" dirty="0" smtClean="0">
                          <a:solidFill>
                            <a:srgbClr val="00498B"/>
                          </a:solidFill>
                          <a:effectLst/>
                          <a:latin typeface="BundesSans Office"/>
                          <a:ea typeface="SimSun"/>
                          <a:cs typeface="Times New Roman"/>
                        </a:rPr>
                        <a:t>-</a:t>
                      </a:r>
                      <a:r>
                        <a:rPr lang="de-DE" sz="1100" i="1" dirty="0" smtClean="0">
                          <a:solidFill>
                            <a:srgbClr val="00498B"/>
                          </a:solidFill>
                          <a:effectLst/>
                          <a:latin typeface="BundesSans Office"/>
                          <a:ea typeface="SimSun"/>
                          <a:cs typeface="Times New Roman"/>
                        </a:rPr>
                        <a:t>er/-in</a:t>
                      </a:r>
                      <a:endParaRPr lang="de-DE" sz="1100" i="1"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6,5</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370</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74103">
                <a:tc>
                  <a:txBody>
                    <a:bodyPr/>
                    <a:lstStyle/>
                    <a:p>
                      <a:pPr marL="90170" marR="90170">
                        <a:lnSpc>
                          <a:spcPts val="1400"/>
                        </a:lnSpc>
                        <a:spcAft>
                          <a:spcPts val="0"/>
                        </a:spcAft>
                      </a:pPr>
                      <a:r>
                        <a:rPr lang="de-DE" sz="1100" dirty="0">
                          <a:solidFill>
                            <a:srgbClr val="00498B"/>
                          </a:solidFill>
                          <a:effectLst/>
                          <a:latin typeface="BundesSans Office"/>
                          <a:ea typeface="SimSun"/>
                          <a:cs typeface="Times New Roman"/>
                        </a:rPr>
                        <a:t>neutral </a:t>
                      </a:r>
                      <a:r>
                        <a:rPr lang="de-DE" sz="1100" dirty="0" smtClean="0">
                          <a:solidFill>
                            <a:srgbClr val="00498B"/>
                          </a:solidFill>
                          <a:effectLst/>
                          <a:latin typeface="BundesSans Office"/>
                          <a:ea typeface="SimSun"/>
                          <a:cs typeface="Times New Roman"/>
                        </a:rPr>
                        <a:t>( </a:t>
                      </a:r>
                      <a:r>
                        <a:rPr lang="de-DE" sz="1100" dirty="0">
                          <a:solidFill>
                            <a:srgbClr val="00498B"/>
                          </a:solidFill>
                          <a:effectLst/>
                          <a:latin typeface="BundesSans Office"/>
                          <a:ea typeface="SimSun"/>
                          <a:cs typeface="Times New Roman"/>
                        </a:rPr>
                        <a:t>Pflegekraft)</a:t>
                      </a: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9,7</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548</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bl>
          </a:graphicData>
        </a:graphic>
      </p:graphicFrame>
    </p:spTree>
    <p:extLst>
      <p:ext uri="{BB962C8B-B14F-4D97-AF65-F5344CB8AC3E}">
        <p14:creationId xmlns:p14="http://schemas.microsoft.com/office/powerpoint/2010/main" val="1594960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r>
              <a:rPr lang="de-DE" altLang="de-DE" dirty="0" smtClean="0"/>
              <a:t>Page </a:t>
            </a:r>
            <a:fld id="{3D023352-465C-4586-91EC-415AD7134719}" type="slidenum">
              <a:rPr lang="de-DE" altLang="de-DE" smtClean="0"/>
              <a:pPr/>
              <a:t>11</a:t>
            </a:fld>
            <a:endParaRPr lang="de-DE" altLang="de-DE" dirty="0"/>
          </a:p>
        </p:txBody>
      </p:sp>
      <p:sp>
        <p:nvSpPr>
          <p:cNvPr id="3" name="Titel 2"/>
          <p:cNvSpPr>
            <a:spLocks noGrp="1"/>
          </p:cNvSpPr>
          <p:nvPr>
            <p:ph type="title"/>
          </p:nvPr>
        </p:nvSpPr>
        <p:spPr/>
        <p:txBody>
          <a:bodyPr/>
          <a:lstStyle/>
          <a:p>
            <a:r>
              <a:rPr lang="de-DE" dirty="0" err="1" smtClean="0"/>
              <a:t>Photos</a:t>
            </a:r>
            <a:r>
              <a:rPr lang="de-DE" dirty="0" smtClean="0"/>
              <a:t> </a:t>
            </a:r>
            <a:r>
              <a:rPr lang="de-DE" dirty="0" err="1" smtClean="0"/>
              <a:t>of</a:t>
            </a:r>
            <a:r>
              <a:rPr lang="de-DE" dirty="0" smtClean="0"/>
              <a:t> </a:t>
            </a:r>
            <a:r>
              <a:rPr lang="de-DE" dirty="0" err="1" smtClean="0"/>
              <a:t>people</a:t>
            </a:r>
            <a:r>
              <a:rPr lang="de-DE" dirty="0" smtClean="0"/>
              <a:t> </a:t>
            </a:r>
            <a:r>
              <a:rPr lang="de-DE" dirty="0" err="1" smtClean="0"/>
              <a:t>as</a:t>
            </a:r>
            <a:r>
              <a:rPr lang="de-DE" dirty="0" smtClean="0"/>
              <a:t> risks of discrimination</a:t>
            </a:r>
            <a:endParaRPr lang="de-DE" dirty="0"/>
          </a:p>
        </p:txBody>
      </p:sp>
      <p:graphicFrame>
        <p:nvGraphicFramePr>
          <p:cNvPr id="5" name="Diagramm 4"/>
          <p:cNvGraphicFramePr/>
          <p:nvPr>
            <p:extLst>
              <p:ext uri="{D42A27DB-BD31-4B8C-83A1-F6EECF244321}">
                <p14:modId xmlns:p14="http://schemas.microsoft.com/office/powerpoint/2010/main" val="1425205788"/>
              </p:ext>
            </p:extLst>
          </p:nvPr>
        </p:nvGraphicFramePr>
        <p:xfrm>
          <a:off x="336601" y="915566"/>
          <a:ext cx="8784976" cy="11521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m 6"/>
          <p:cNvGraphicFramePr/>
          <p:nvPr>
            <p:extLst>
              <p:ext uri="{D42A27DB-BD31-4B8C-83A1-F6EECF244321}">
                <p14:modId xmlns:p14="http://schemas.microsoft.com/office/powerpoint/2010/main" val="2906392605"/>
              </p:ext>
            </p:extLst>
          </p:nvPr>
        </p:nvGraphicFramePr>
        <p:xfrm>
          <a:off x="351037" y="1995686"/>
          <a:ext cx="8784976" cy="11521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p:cNvGraphicFramePr/>
          <p:nvPr>
            <p:extLst>
              <p:ext uri="{D42A27DB-BD31-4B8C-83A1-F6EECF244321}">
                <p14:modId xmlns:p14="http://schemas.microsoft.com/office/powerpoint/2010/main" val="1160974334"/>
              </p:ext>
            </p:extLst>
          </p:nvPr>
        </p:nvGraphicFramePr>
        <p:xfrm>
          <a:off x="336129" y="3219822"/>
          <a:ext cx="8784976" cy="108012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6282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r>
              <a:rPr lang="de-DE" altLang="de-DE" dirty="0" smtClean="0"/>
              <a:t>Page </a:t>
            </a:r>
            <a:fld id="{3D023352-465C-4586-91EC-415AD7134719}" type="slidenum">
              <a:rPr lang="de-DE" altLang="de-DE" smtClean="0"/>
              <a:pPr/>
              <a:t>12</a:t>
            </a:fld>
            <a:endParaRPr lang="de-DE" altLang="de-DE" dirty="0"/>
          </a:p>
        </p:txBody>
      </p:sp>
      <p:sp>
        <p:nvSpPr>
          <p:cNvPr id="3" name="Titel 2"/>
          <p:cNvSpPr>
            <a:spLocks noGrp="1"/>
          </p:cNvSpPr>
          <p:nvPr>
            <p:ph type="title"/>
          </p:nvPr>
        </p:nvSpPr>
        <p:spPr>
          <a:xfrm>
            <a:off x="467544" y="123478"/>
            <a:ext cx="8207375" cy="864096"/>
          </a:xfrm>
        </p:spPr>
        <p:txBody>
          <a:bodyPr/>
          <a:lstStyle/>
          <a:p>
            <a:r>
              <a:rPr lang="en-US" dirty="0" smtClean="0"/>
              <a:t>Positive measures: Employer and characteristics</a:t>
            </a:r>
            <a:endParaRPr lang="en-US" dirty="0"/>
          </a:p>
        </p:txBody>
      </p:sp>
      <p:graphicFrame>
        <p:nvGraphicFramePr>
          <p:cNvPr id="10" name="Diagramm 9"/>
          <p:cNvGraphicFramePr/>
          <p:nvPr>
            <p:extLst>
              <p:ext uri="{D42A27DB-BD31-4B8C-83A1-F6EECF244321}">
                <p14:modId xmlns:p14="http://schemas.microsoft.com/office/powerpoint/2010/main" val="1229109327"/>
              </p:ext>
            </p:extLst>
          </p:nvPr>
        </p:nvGraphicFramePr>
        <p:xfrm>
          <a:off x="251520" y="1275606"/>
          <a:ext cx="8568952" cy="122413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hteck 4"/>
          <p:cNvSpPr/>
          <p:nvPr/>
        </p:nvSpPr>
        <p:spPr>
          <a:xfrm>
            <a:off x="899592" y="2931790"/>
            <a:ext cx="6984776" cy="1384995"/>
          </a:xfrm>
          <a:prstGeom prst="rect">
            <a:avLst/>
          </a:prstGeom>
        </p:spPr>
        <p:txBody>
          <a:bodyPr wrap="square">
            <a:spAutoFit/>
          </a:bodyPr>
          <a:lstStyle/>
          <a:p>
            <a:pPr lvl="0"/>
            <a:r>
              <a:rPr lang="en-US" sz="1400" b="1" dirty="0" smtClean="0">
                <a:solidFill>
                  <a:prstClr val="black"/>
                </a:solidFill>
              </a:rPr>
              <a:t>Only 8 percent of all job advertisements address a group specifically</a:t>
            </a:r>
          </a:p>
          <a:p>
            <a:pPr lvl="0"/>
            <a:endParaRPr lang="en-US" sz="1400" b="1" dirty="0" smtClean="0">
              <a:solidFill>
                <a:prstClr val="black"/>
              </a:solidFill>
            </a:endParaRPr>
          </a:p>
          <a:p>
            <a:pPr lvl="0"/>
            <a:r>
              <a:rPr lang="en-US" sz="1400" b="1" dirty="0" smtClean="0">
                <a:solidFill>
                  <a:prstClr val="black"/>
                </a:solidFill>
              </a:rPr>
              <a:t>Three Types (</a:t>
            </a:r>
            <a:r>
              <a:rPr lang="en-US" sz="1400" dirty="0" smtClean="0"/>
              <a:t>multiple answers included </a:t>
            </a:r>
            <a:r>
              <a:rPr lang="en-US" sz="1400" b="1" dirty="0" smtClean="0">
                <a:solidFill>
                  <a:prstClr val="black"/>
                </a:solidFill>
              </a:rPr>
              <a:t>)</a:t>
            </a:r>
            <a:r>
              <a:rPr lang="en-US" sz="1400" dirty="0" smtClean="0">
                <a:solidFill>
                  <a:prstClr val="black"/>
                </a:solidFill>
              </a:rPr>
              <a:t>:</a:t>
            </a:r>
          </a:p>
          <a:p>
            <a:pPr marL="285750" lvl="0" indent="-285750">
              <a:buClr>
                <a:srgbClr val="BB0B20"/>
              </a:buClr>
              <a:buFont typeface="Wingdings" panose="05000000000000000000" pitchFamily="2" charset="2"/>
              <a:buChar char="§"/>
            </a:pPr>
            <a:r>
              <a:rPr lang="en-US" sz="1400" dirty="0" smtClean="0">
                <a:solidFill>
                  <a:prstClr val="black"/>
                </a:solidFill>
              </a:rPr>
              <a:t>Legal requirement to address a specific group with similar qualifications (63 per cent)</a:t>
            </a:r>
          </a:p>
          <a:p>
            <a:pPr marL="285750" lvl="0" indent="-285750">
              <a:buClr>
                <a:srgbClr val="BB0B20"/>
              </a:buClr>
              <a:buFont typeface="Wingdings" panose="05000000000000000000" pitchFamily="2" charset="2"/>
              <a:buChar char="§"/>
            </a:pPr>
            <a:r>
              <a:rPr lang="en-US" sz="1400" dirty="0" smtClean="0">
                <a:solidFill>
                  <a:prstClr val="black"/>
                </a:solidFill>
              </a:rPr>
              <a:t>Focus on a specific group  without legal requirement (42,9 percent)</a:t>
            </a:r>
          </a:p>
          <a:p>
            <a:pPr marL="285750" lvl="0" indent="-285750">
              <a:buClr>
                <a:srgbClr val="BB0B20"/>
              </a:buClr>
              <a:buFont typeface="Wingdings" panose="05000000000000000000" pitchFamily="2" charset="2"/>
              <a:buChar char="§"/>
            </a:pPr>
            <a:r>
              <a:rPr lang="en-US" sz="1400" dirty="0" smtClean="0">
                <a:solidFill>
                  <a:prstClr val="black"/>
                </a:solidFill>
              </a:rPr>
              <a:t>General focus on diversity (8,8  percent)</a:t>
            </a:r>
            <a:endParaRPr lang="en-US" sz="1400" dirty="0">
              <a:solidFill>
                <a:prstClr val="black"/>
              </a:solidFill>
            </a:endParaRPr>
          </a:p>
        </p:txBody>
      </p:sp>
      <p:sp>
        <p:nvSpPr>
          <p:cNvPr id="7" name="Textfeld 6"/>
          <p:cNvSpPr txBox="1"/>
          <p:nvPr/>
        </p:nvSpPr>
        <p:spPr>
          <a:xfrm>
            <a:off x="1931671" y="2505258"/>
            <a:ext cx="4100803" cy="307777"/>
          </a:xfrm>
          <a:prstGeom prst="rect">
            <a:avLst/>
          </a:prstGeom>
          <a:noFill/>
        </p:spPr>
        <p:txBody>
          <a:bodyPr wrap="none" rtlCol="0">
            <a:spAutoFit/>
          </a:bodyPr>
          <a:lstStyle/>
          <a:p>
            <a:pPr algn="r"/>
            <a:r>
              <a:rPr lang="en-US" sz="1400" dirty="0" smtClean="0">
                <a:solidFill>
                  <a:prstClr val="black"/>
                </a:solidFill>
              </a:rPr>
              <a:t>Sectors by  explicitly addressing specific groups </a:t>
            </a:r>
            <a:r>
              <a:rPr lang="de-DE" sz="1200" dirty="0" smtClean="0"/>
              <a:t>(n 454)</a:t>
            </a:r>
            <a:endParaRPr lang="de-DE" sz="1200" dirty="0"/>
          </a:p>
        </p:txBody>
      </p:sp>
    </p:spTree>
    <p:extLst>
      <p:ext uri="{BB962C8B-B14F-4D97-AF65-F5344CB8AC3E}">
        <p14:creationId xmlns:p14="http://schemas.microsoft.com/office/powerpoint/2010/main" val="1328777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r>
              <a:rPr lang="de-DE" altLang="de-DE" dirty="0" smtClean="0"/>
              <a:t>Page </a:t>
            </a:r>
            <a:fld id="{331461C1-25DE-4184-A33B-6F48649B5FAE}" type="slidenum">
              <a:rPr lang="de-DE" altLang="de-DE" smtClean="0"/>
              <a:pPr/>
              <a:t>13</a:t>
            </a:fld>
            <a:endParaRPr lang="de-DE" altLang="de-DE" dirty="0"/>
          </a:p>
        </p:txBody>
      </p:sp>
      <p:sp>
        <p:nvSpPr>
          <p:cNvPr id="4" name="Titel 3"/>
          <p:cNvSpPr>
            <a:spLocks noGrp="1"/>
          </p:cNvSpPr>
          <p:nvPr>
            <p:ph type="title"/>
          </p:nvPr>
        </p:nvSpPr>
        <p:spPr>
          <a:xfrm>
            <a:off x="468313" y="339502"/>
            <a:ext cx="8207375" cy="864096"/>
          </a:xfrm>
        </p:spPr>
        <p:txBody>
          <a:bodyPr/>
          <a:lstStyle/>
          <a:p>
            <a:r>
              <a:rPr lang="de-DE" dirty="0"/>
              <a:t>Positive </a:t>
            </a:r>
            <a:r>
              <a:rPr lang="de-DE" dirty="0" err="1"/>
              <a:t>discrimination</a:t>
            </a:r>
            <a:r>
              <a:rPr lang="de-DE" dirty="0"/>
              <a:t>: </a:t>
            </a:r>
            <a:r>
              <a:rPr lang="de-DE" dirty="0" err="1"/>
              <a:t>Employer</a:t>
            </a:r>
            <a:r>
              <a:rPr lang="de-DE" dirty="0"/>
              <a:t> </a:t>
            </a:r>
            <a:r>
              <a:rPr lang="de-DE" dirty="0" err="1"/>
              <a:t>and</a:t>
            </a:r>
            <a:r>
              <a:rPr lang="de-DE" dirty="0"/>
              <a:t> </a:t>
            </a:r>
            <a:r>
              <a:rPr lang="de-DE" dirty="0" err="1" smtClean="0"/>
              <a:t>characteristics</a:t>
            </a:r>
            <a:endParaRPr lang="de-DE" dirty="0"/>
          </a:p>
        </p:txBody>
      </p:sp>
      <p:graphicFrame>
        <p:nvGraphicFramePr>
          <p:cNvPr id="6" name="Inhaltsplatzhalter 6"/>
          <p:cNvGraphicFramePr>
            <a:graphicFrameLocks/>
          </p:cNvGraphicFramePr>
          <p:nvPr>
            <p:extLst>
              <p:ext uri="{D42A27DB-BD31-4B8C-83A1-F6EECF244321}">
                <p14:modId xmlns:p14="http://schemas.microsoft.com/office/powerpoint/2010/main" val="2109544026"/>
              </p:ext>
            </p:extLst>
          </p:nvPr>
        </p:nvGraphicFramePr>
        <p:xfrm>
          <a:off x="467544" y="1275606"/>
          <a:ext cx="6602013" cy="2690921"/>
        </p:xfrm>
        <a:graphic>
          <a:graphicData uri="http://schemas.openxmlformats.org/drawingml/2006/table">
            <a:tbl>
              <a:tblPr bandRow="1"/>
              <a:tblGrid>
                <a:gridCol w="1799057"/>
                <a:gridCol w="802681"/>
                <a:gridCol w="801040"/>
                <a:gridCol w="801040"/>
                <a:gridCol w="801040"/>
                <a:gridCol w="801040"/>
                <a:gridCol w="796115"/>
              </a:tblGrid>
              <a:tr h="819319">
                <a:tc rowSpan="2">
                  <a:txBody>
                    <a:bodyPr/>
                    <a:lstStyle/>
                    <a:p>
                      <a:pPr marL="90170">
                        <a:lnSpc>
                          <a:spcPts val="1400"/>
                        </a:lnSpc>
                      </a:pPr>
                      <a:r>
                        <a:rPr lang="en-US" sz="1200" b="1" noProof="0" dirty="0" smtClean="0">
                          <a:solidFill>
                            <a:srgbClr val="FFFFFF"/>
                          </a:solidFill>
                          <a:effectLst/>
                          <a:latin typeface="BundesSans Office"/>
                        </a:rPr>
                        <a:t>Characteristics</a:t>
                      </a:r>
                      <a:endParaRPr lang="en-US" sz="1100" noProof="0" dirty="0">
                        <a:solidFill>
                          <a:srgbClr val="00498B"/>
                        </a:solidFill>
                        <a:effectLst/>
                        <a:latin typeface="BundesSans Office"/>
                      </a:endParaRPr>
                    </a:p>
                  </a:txBody>
                  <a:tcPr marL="0" marR="0" marT="36195" marB="36195" anchor="ctr">
                    <a:lnL>
                      <a:noFill/>
                    </a:lnL>
                    <a:lnR w="28575" cap="flat" cmpd="sng" algn="ctr">
                      <a:solidFill>
                        <a:srgbClr val="FFFFFF"/>
                      </a:solidFill>
                      <a:prstDash val="solid"/>
                      <a:round/>
                      <a:headEnd type="none" w="med" len="med"/>
                      <a:tailEnd type="none" w="med" len="med"/>
                    </a:lnR>
                    <a:lnT>
                      <a:noFill/>
                    </a:lnT>
                    <a:lnB>
                      <a:noFill/>
                    </a:lnB>
                    <a:solidFill>
                      <a:srgbClr val="00498B"/>
                    </a:solidFill>
                  </a:tcPr>
                </a:tc>
                <a:tc gridSpan="2">
                  <a:txBody>
                    <a:bodyPr/>
                    <a:lstStyle/>
                    <a:p>
                      <a:pPr algn="ctr">
                        <a:lnSpc>
                          <a:spcPts val="1400"/>
                        </a:lnSpc>
                      </a:pPr>
                      <a:r>
                        <a:rPr lang="en-US" sz="1200" b="1" kern="1200" noProof="0" dirty="0" smtClean="0">
                          <a:solidFill>
                            <a:srgbClr val="FFFFFF"/>
                          </a:solidFill>
                          <a:effectLst/>
                          <a:latin typeface="BundesSans Office"/>
                          <a:ea typeface="+mn-ea"/>
                          <a:cs typeface="+mn-cs"/>
                        </a:rPr>
                        <a:t>One or more groups addressed (n= 454</a:t>
                      </a:r>
                      <a:r>
                        <a:rPr lang="en-US" sz="1100" b="1" noProof="0" dirty="0" smtClean="0">
                          <a:solidFill>
                            <a:srgbClr val="FFFFFF"/>
                          </a:solidFill>
                          <a:effectLst/>
                          <a:latin typeface="BundesSans Office"/>
                        </a:rPr>
                        <a:t>)</a:t>
                      </a:r>
                      <a:endParaRPr lang="en-US" sz="1100" noProof="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hMerge="1">
                  <a:txBody>
                    <a:bodyPr/>
                    <a:lstStyle/>
                    <a:p>
                      <a:endParaRPr lang="de-DE"/>
                    </a:p>
                  </a:txBody>
                  <a:tcPr/>
                </a:tc>
                <a:tc gridSpan="2">
                  <a:txBody>
                    <a:bodyPr/>
                    <a:lstStyle/>
                    <a:p>
                      <a:pPr algn="ctr">
                        <a:lnSpc>
                          <a:spcPts val="1400"/>
                        </a:lnSpc>
                      </a:pPr>
                      <a:r>
                        <a:rPr lang="en-US" sz="1100" b="1" noProof="0" dirty="0" smtClean="0">
                          <a:solidFill>
                            <a:srgbClr val="FFFFFF"/>
                          </a:solidFill>
                          <a:effectLst/>
                          <a:latin typeface="BundesSans Office"/>
                        </a:rPr>
                        <a:t>Public</a:t>
                      </a:r>
                      <a:r>
                        <a:rPr lang="en-US" sz="1100" b="1" baseline="0" noProof="0" dirty="0" smtClean="0">
                          <a:solidFill>
                            <a:srgbClr val="FFFFFF"/>
                          </a:solidFill>
                          <a:effectLst/>
                          <a:latin typeface="BundesSans Office"/>
                        </a:rPr>
                        <a:t> employers</a:t>
                      </a:r>
                      <a:br>
                        <a:rPr lang="en-US" sz="1100" b="1" baseline="0" noProof="0" dirty="0" smtClean="0">
                          <a:solidFill>
                            <a:srgbClr val="FFFFFF"/>
                          </a:solidFill>
                          <a:effectLst/>
                          <a:latin typeface="BundesSans Office"/>
                        </a:rPr>
                      </a:br>
                      <a:r>
                        <a:rPr lang="en-US" sz="1100" b="1" noProof="0" dirty="0" smtClean="0">
                          <a:solidFill>
                            <a:srgbClr val="FFFFFF"/>
                          </a:solidFill>
                          <a:effectLst/>
                          <a:latin typeface="BundesSans Office"/>
                        </a:rPr>
                        <a:t> (n=234)</a:t>
                      </a:r>
                      <a:endParaRPr lang="en-US" sz="1100" noProof="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hMerge="1">
                  <a:txBody>
                    <a:bodyPr/>
                    <a:lstStyle/>
                    <a:p>
                      <a:endParaRPr lang="de-DE"/>
                    </a:p>
                  </a:txBody>
                  <a:tcPr/>
                </a:tc>
                <a:tc gridSpan="2">
                  <a:txBody>
                    <a:bodyPr/>
                    <a:lstStyle/>
                    <a:p>
                      <a:pPr algn="ctr">
                        <a:lnSpc>
                          <a:spcPts val="1400"/>
                        </a:lnSpc>
                      </a:pPr>
                      <a:r>
                        <a:rPr lang="en-US" sz="1100" b="1" noProof="0" dirty="0" smtClean="0">
                          <a:solidFill>
                            <a:srgbClr val="FFFFFF"/>
                          </a:solidFill>
                          <a:effectLst/>
                          <a:latin typeface="BundesSans Office"/>
                        </a:rPr>
                        <a:t>Private enterprises</a:t>
                      </a:r>
                      <a:br>
                        <a:rPr lang="en-US" sz="1100" b="1" noProof="0" dirty="0" smtClean="0">
                          <a:solidFill>
                            <a:srgbClr val="FFFFFF"/>
                          </a:solidFill>
                          <a:effectLst/>
                          <a:latin typeface="BundesSans Office"/>
                        </a:rPr>
                      </a:br>
                      <a:r>
                        <a:rPr lang="en-US" sz="1100" b="1" noProof="0" dirty="0" smtClean="0">
                          <a:solidFill>
                            <a:srgbClr val="FFFFFF"/>
                          </a:solidFill>
                          <a:effectLst/>
                          <a:latin typeface="BundesSans Office"/>
                        </a:rPr>
                        <a:t>(n=174)</a:t>
                      </a:r>
                      <a:endParaRPr lang="en-US" sz="1100" noProof="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hMerge="1">
                  <a:txBody>
                    <a:bodyPr/>
                    <a:lstStyle/>
                    <a:p>
                      <a:endParaRPr lang="de-DE"/>
                    </a:p>
                  </a:txBody>
                  <a:tcPr/>
                </a:tc>
              </a:tr>
              <a:tr h="477102">
                <a:tc vMerge="1">
                  <a:txBody>
                    <a:bodyPr/>
                    <a:lstStyle/>
                    <a:p>
                      <a:endParaRPr lang="de-DE"/>
                    </a:p>
                  </a:txBody>
                  <a:tcPr/>
                </a:tc>
                <a:tc>
                  <a:txBody>
                    <a:bodyPr/>
                    <a:lstStyle/>
                    <a:p>
                      <a:pPr algn="ctr">
                        <a:lnSpc>
                          <a:spcPts val="1400"/>
                        </a:lnSpc>
                      </a:pPr>
                      <a:r>
                        <a:rPr lang="en-US" sz="1100" noProof="0" dirty="0" smtClean="0">
                          <a:solidFill>
                            <a:srgbClr val="FFFFFF"/>
                          </a:solidFill>
                          <a:effectLst/>
                          <a:latin typeface="BundesSans Office"/>
                        </a:rPr>
                        <a:t>n</a:t>
                      </a:r>
                      <a:endParaRPr lang="en-US" sz="1100" noProof="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en-US" sz="1100" noProof="0" dirty="0" smtClean="0">
                          <a:solidFill>
                            <a:srgbClr val="FFFFFF"/>
                          </a:solidFill>
                          <a:effectLst/>
                          <a:latin typeface="+mn-lt"/>
                        </a:rPr>
                        <a:t>percentage share </a:t>
                      </a:r>
                      <a:endParaRPr lang="en-US" sz="1100" noProof="0" dirty="0">
                        <a:solidFill>
                          <a:srgbClr val="00498B"/>
                        </a:solidFill>
                        <a:effectLst/>
                        <a:latin typeface="+mn-lt"/>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en-US" sz="1100" noProof="0" dirty="0" smtClean="0">
                          <a:solidFill>
                            <a:srgbClr val="FFFFFF"/>
                          </a:solidFill>
                          <a:effectLst/>
                          <a:latin typeface="BundesSans Office"/>
                        </a:rPr>
                        <a:t>n</a:t>
                      </a:r>
                      <a:endParaRPr lang="en-US" sz="1100" noProof="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en-US" sz="1100" noProof="0" dirty="0" smtClean="0">
                          <a:solidFill>
                            <a:srgbClr val="FFFFFF"/>
                          </a:solidFill>
                          <a:effectLst/>
                          <a:latin typeface="+mn-lt"/>
                        </a:rPr>
                        <a:t>percentage share </a:t>
                      </a:r>
                      <a:endParaRPr lang="en-US" sz="1100" noProof="0" dirty="0">
                        <a:solidFill>
                          <a:srgbClr val="00498B"/>
                        </a:solidFill>
                        <a:effectLst/>
                        <a:latin typeface="+mn-lt"/>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en-US" sz="1100" noProof="0" dirty="0" smtClean="0">
                          <a:solidFill>
                            <a:srgbClr val="FFFFFF"/>
                          </a:solidFill>
                          <a:effectLst/>
                          <a:latin typeface="BundesSans Office"/>
                        </a:rPr>
                        <a:t>n</a:t>
                      </a:r>
                      <a:endParaRPr lang="en-US" sz="1100" noProof="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en-US" sz="1100" noProof="0" dirty="0" smtClean="0">
                          <a:solidFill>
                            <a:srgbClr val="FFFFFF"/>
                          </a:solidFill>
                          <a:effectLst/>
                          <a:latin typeface="+mn-lt"/>
                        </a:rPr>
                        <a:t>percentage share </a:t>
                      </a:r>
                      <a:endParaRPr lang="en-US" sz="1100" noProof="0" dirty="0">
                        <a:solidFill>
                          <a:srgbClr val="00498B"/>
                        </a:solidFill>
                        <a:effectLst/>
                        <a:latin typeface="+mn-lt"/>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r>
              <a:tr h="278900">
                <a:tc>
                  <a:txBody>
                    <a:bodyPr/>
                    <a:lstStyle/>
                    <a:p>
                      <a:pPr marL="90170" marR="90170">
                        <a:lnSpc>
                          <a:spcPts val="1400"/>
                        </a:lnSpc>
                        <a:spcAft>
                          <a:spcPts val="0"/>
                        </a:spcAft>
                      </a:pPr>
                      <a:r>
                        <a:rPr lang="en-US" sz="1100" noProof="0" dirty="0" smtClean="0">
                          <a:solidFill>
                            <a:srgbClr val="00498B"/>
                          </a:solidFill>
                          <a:effectLst/>
                          <a:latin typeface="BundesSans Office"/>
                          <a:ea typeface="SimSun"/>
                          <a:cs typeface="Times New Roman"/>
                        </a:rPr>
                        <a:t>Ethnic origin</a:t>
                      </a:r>
                      <a:endParaRPr lang="en-US" sz="1100" noProof="0" dirty="0">
                        <a:solidFill>
                          <a:srgbClr val="00498B"/>
                        </a:solidFill>
                        <a:effectLst/>
                        <a:latin typeface="BundesSans Office"/>
                        <a:ea typeface="SimSun"/>
                        <a:cs typeface="Times New Roman"/>
                      </a:endParaRPr>
                    </a:p>
                  </a:txBody>
                  <a:tcPr marL="0" marR="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54</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11,9 %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42</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17,9 %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11</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6,3 %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r>
              <a:tr h="278900">
                <a:tc>
                  <a:txBody>
                    <a:bodyPr/>
                    <a:lstStyle/>
                    <a:p>
                      <a:pPr marL="90170" marR="90170">
                        <a:lnSpc>
                          <a:spcPts val="1400"/>
                        </a:lnSpc>
                        <a:spcAft>
                          <a:spcPts val="0"/>
                        </a:spcAft>
                      </a:pPr>
                      <a:r>
                        <a:rPr lang="en-US" sz="1100" noProof="0" dirty="0" smtClean="0">
                          <a:solidFill>
                            <a:srgbClr val="00498B"/>
                          </a:solidFill>
                          <a:effectLst/>
                          <a:latin typeface="BundesSans Office"/>
                          <a:ea typeface="SimSun"/>
                          <a:cs typeface="Times New Roman"/>
                        </a:rPr>
                        <a:t>Gender</a:t>
                      </a:r>
                      <a:endParaRPr lang="en-US" sz="1100" noProof="0" dirty="0">
                        <a:solidFill>
                          <a:srgbClr val="00498B"/>
                        </a:solidFill>
                        <a:effectLst/>
                        <a:latin typeface="BundesSans Office"/>
                        <a:ea typeface="SimSun"/>
                        <a:cs typeface="Times New Roman"/>
                      </a:endParaRPr>
                    </a:p>
                  </a:txBody>
                  <a:tcPr marL="0" marR="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186</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41,0 %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147</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b="0" noProof="0" dirty="0" smtClean="0">
                          <a:solidFill>
                            <a:srgbClr val="00498B"/>
                          </a:solidFill>
                          <a:effectLst/>
                          <a:latin typeface="BundesSans Office"/>
                          <a:ea typeface="SimSun"/>
                          <a:cs typeface="Times New Roman"/>
                        </a:rPr>
                        <a:t>62,8 %</a:t>
                      </a:r>
                      <a:endParaRPr lang="en-US" sz="1100" b="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32</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18,4 %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78900">
                <a:tc>
                  <a:txBody>
                    <a:bodyPr/>
                    <a:lstStyle/>
                    <a:p>
                      <a:pPr marL="90170" marR="90170">
                        <a:lnSpc>
                          <a:spcPts val="1400"/>
                        </a:lnSpc>
                        <a:spcAft>
                          <a:spcPts val="0"/>
                        </a:spcAft>
                      </a:pPr>
                      <a:r>
                        <a:rPr lang="en-US" sz="1100" noProof="0" dirty="0" smtClean="0">
                          <a:solidFill>
                            <a:srgbClr val="00498B"/>
                          </a:solidFill>
                          <a:effectLst/>
                          <a:latin typeface="BundesSans Office"/>
                          <a:ea typeface="SimSun"/>
                          <a:cs typeface="Times New Roman"/>
                        </a:rPr>
                        <a:t>Disability/impairment</a:t>
                      </a:r>
                      <a:endParaRPr lang="en-US" sz="1100" noProof="0" dirty="0">
                        <a:solidFill>
                          <a:srgbClr val="00498B"/>
                        </a:solidFill>
                        <a:effectLst/>
                        <a:latin typeface="BundesSans Office"/>
                        <a:ea typeface="SimSun"/>
                        <a:cs typeface="Times New Roman"/>
                      </a:endParaRPr>
                    </a:p>
                  </a:txBody>
                  <a:tcPr marL="0" marR="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384</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84,6 %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222</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b="0" noProof="0" dirty="0" smtClean="0">
                          <a:solidFill>
                            <a:srgbClr val="00498B"/>
                          </a:solidFill>
                          <a:effectLst/>
                          <a:latin typeface="BundesSans Office"/>
                          <a:ea typeface="SimSun"/>
                          <a:cs typeface="Times New Roman"/>
                        </a:rPr>
                        <a:t>94,9 %</a:t>
                      </a:r>
                      <a:endParaRPr lang="en-US" sz="1100" b="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117</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b="0" noProof="0" dirty="0" smtClean="0">
                          <a:solidFill>
                            <a:srgbClr val="00498B"/>
                          </a:solidFill>
                          <a:effectLst/>
                          <a:latin typeface="BundesSans Office"/>
                          <a:ea typeface="SimSun"/>
                          <a:cs typeface="Times New Roman"/>
                        </a:rPr>
                        <a:t>67,2 %</a:t>
                      </a:r>
                      <a:endParaRPr lang="en-US" sz="1100" b="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78900">
                <a:tc>
                  <a:txBody>
                    <a:bodyPr/>
                    <a:lstStyle/>
                    <a:p>
                      <a:pPr marL="90170" marR="90170">
                        <a:lnSpc>
                          <a:spcPts val="1400"/>
                        </a:lnSpc>
                        <a:spcAft>
                          <a:spcPts val="0"/>
                        </a:spcAft>
                      </a:pPr>
                      <a:r>
                        <a:rPr lang="en-US" sz="1100" noProof="0" dirty="0" smtClean="0">
                          <a:solidFill>
                            <a:srgbClr val="00498B"/>
                          </a:solidFill>
                          <a:effectLst/>
                          <a:latin typeface="BundesSans Office"/>
                          <a:ea typeface="SimSun"/>
                          <a:cs typeface="Times New Roman"/>
                        </a:rPr>
                        <a:t>Age</a:t>
                      </a:r>
                      <a:endParaRPr lang="en-US" sz="1100" noProof="0" dirty="0">
                        <a:solidFill>
                          <a:srgbClr val="00498B"/>
                        </a:solidFill>
                        <a:effectLst/>
                        <a:latin typeface="BundesSans Office"/>
                        <a:ea typeface="SimSun"/>
                        <a:cs typeface="Times New Roman"/>
                      </a:endParaRPr>
                    </a:p>
                  </a:txBody>
                  <a:tcPr marL="0" marR="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24</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5,3 %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0,4 %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23</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13,2 %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78900">
                <a:tc>
                  <a:txBody>
                    <a:bodyPr/>
                    <a:lstStyle/>
                    <a:p>
                      <a:pPr marL="90170" marR="90170">
                        <a:lnSpc>
                          <a:spcPts val="1400"/>
                        </a:lnSpc>
                        <a:spcAft>
                          <a:spcPts val="0"/>
                        </a:spcAft>
                      </a:pPr>
                      <a:r>
                        <a:rPr lang="en-US" sz="1100" noProof="0" dirty="0" smtClean="0">
                          <a:solidFill>
                            <a:srgbClr val="00498B"/>
                          </a:solidFill>
                          <a:effectLst/>
                          <a:latin typeface="BundesSans Office"/>
                          <a:ea typeface="SimSun"/>
                          <a:cs typeface="Times New Roman"/>
                        </a:rPr>
                        <a:t>Focus</a:t>
                      </a:r>
                      <a:r>
                        <a:rPr lang="en-US" sz="1100" baseline="0" noProof="0" dirty="0" smtClean="0">
                          <a:solidFill>
                            <a:srgbClr val="00498B"/>
                          </a:solidFill>
                          <a:effectLst/>
                          <a:latin typeface="BundesSans Office"/>
                          <a:ea typeface="SimSun"/>
                          <a:cs typeface="Times New Roman"/>
                        </a:rPr>
                        <a:t> on</a:t>
                      </a:r>
                      <a:r>
                        <a:rPr lang="en-US" sz="1100" noProof="0" dirty="0" smtClean="0">
                          <a:solidFill>
                            <a:srgbClr val="00498B"/>
                          </a:solidFill>
                          <a:effectLst/>
                          <a:latin typeface="BundesSans Office"/>
                          <a:ea typeface="SimSun"/>
                          <a:cs typeface="Times New Roman"/>
                        </a:rPr>
                        <a:t> Diversity</a:t>
                      </a:r>
                      <a:endParaRPr lang="en-US" sz="1100" noProof="0" dirty="0">
                        <a:solidFill>
                          <a:srgbClr val="00498B"/>
                        </a:solidFill>
                        <a:effectLst/>
                        <a:latin typeface="BundesSans Office"/>
                        <a:ea typeface="SimSun"/>
                        <a:cs typeface="Times New Roman"/>
                      </a:endParaRPr>
                    </a:p>
                  </a:txBody>
                  <a:tcPr marL="0" marR="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40</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8,8 %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10</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4,3 %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26</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en-US" sz="1100" noProof="0" dirty="0" smtClean="0">
                          <a:solidFill>
                            <a:srgbClr val="00498B"/>
                          </a:solidFill>
                          <a:effectLst/>
                          <a:latin typeface="BundesSans Office"/>
                          <a:ea typeface="SimSun"/>
                          <a:cs typeface="Times New Roman"/>
                        </a:rPr>
                        <a:t>14,9 %</a:t>
                      </a:r>
                      <a:endParaRPr lang="en-US" sz="1100" noProof="0" dirty="0">
                        <a:solidFill>
                          <a:srgbClr val="00498B"/>
                        </a:solidFill>
                        <a:effectLst/>
                        <a:latin typeface="BundesSans Office"/>
                        <a:ea typeface="SimSun"/>
                        <a:cs typeface="Times New Roman"/>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bl>
          </a:graphicData>
        </a:graphic>
      </p:graphicFrame>
      <p:sp>
        <p:nvSpPr>
          <p:cNvPr id="5" name="Textfeld 4"/>
          <p:cNvSpPr txBox="1"/>
          <p:nvPr/>
        </p:nvSpPr>
        <p:spPr>
          <a:xfrm>
            <a:off x="611560" y="4022943"/>
            <a:ext cx="6336704" cy="276999"/>
          </a:xfrm>
          <a:prstGeom prst="rect">
            <a:avLst/>
          </a:prstGeom>
          <a:noFill/>
        </p:spPr>
        <p:txBody>
          <a:bodyPr wrap="square" rtlCol="0">
            <a:spAutoFit/>
          </a:bodyPr>
          <a:lstStyle/>
          <a:p>
            <a:r>
              <a:rPr lang="en-US" sz="1200" dirty="0" smtClean="0"/>
              <a:t>Characteristics of the groups addressed in job advertisements</a:t>
            </a:r>
            <a:endParaRPr lang="en-US" sz="1200" dirty="0"/>
          </a:p>
        </p:txBody>
      </p:sp>
    </p:spTree>
    <p:extLst>
      <p:ext uri="{BB962C8B-B14F-4D97-AF65-F5344CB8AC3E}">
        <p14:creationId xmlns:p14="http://schemas.microsoft.com/office/powerpoint/2010/main" val="1233689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Conclusions / </a:t>
            </a:r>
            <a:r>
              <a:rPr lang="en-US" b="1" dirty="0" smtClean="0"/>
              <a:t>Recommendations </a:t>
            </a:r>
            <a:endParaRPr lang="en-US" dirty="0"/>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1052976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395536" y="1347614"/>
            <a:ext cx="8208144" cy="2808312"/>
          </a:xfrm>
        </p:spPr>
        <p:txBody>
          <a:bodyPr/>
          <a:lstStyle/>
          <a:p>
            <a:pPr marL="342900" lvl="0" indent="-342900">
              <a:lnSpc>
                <a:spcPct val="115000"/>
              </a:lnSpc>
              <a:spcAft>
                <a:spcPts val="0"/>
              </a:spcAft>
              <a:buFont typeface="+mj-lt"/>
              <a:buAutoNum type="arabicPeriod"/>
            </a:pPr>
            <a:endParaRPr lang="en-US" sz="1600" dirty="0" smtClean="0"/>
          </a:p>
          <a:p>
            <a:pPr marL="342900" lvl="0" indent="-342900">
              <a:lnSpc>
                <a:spcPct val="115000"/>
              </a:lnSpc>
              <a:spcAft>
                <a:spcPts val="0"/>
              </a:spcAft>
              <a:buFont typeface="+mj-lt"/>
              <a:buAutoNum type="arabicPeriod"/>
            </a:pPr>
            <a:r>
              <a:rPr lang="en-US" sz="1600" dirty="0" smtClean="0"/>
              <a:t>Use of language and requirements that are neutral with regards to gender</a:t>
            </a:r>
            <a:r>
              <a:rPr lang="en-US" sz="1600" dirty="0"/>
              <a:t>, age, ethnic origin, disability and sexual identity</a:t>
            </a:r>
            <a:r>
              <a:rPr lang="en-US" sz="1600" dirty="0" smtClean="0"/>
              <a:t>;</a:t>
            </a:r>
          </a:p>
          <a:p>
            <a:pPr marL="342900" lvl="0" indent="-342900">
              <a:lnSpc>
                <a:spcPct val="115000"/>
              </a:lnSpc>
              <a:spcAft>
                <a:spcPts val="0"/>
              </a:spcAft>
              <a:buFont typeface="+mj-lt"/>
              <a:buAutoNum type="arabicPeriod"/>
            </a:pPr>
            <a:r>
              <a:rPr lang="en-US" sz="1600" dirty="0"/>
              <a:t>Avoiding group-specific </a:t>
            </a:r>
            <a:r>
              <a:rPr lang="en-US" sz="1600" dirty="0" smtClean="0"/>
              <a:t>connotations/stereo-types </a:t>
            </a:r>
            <a:r>
              <a:rPr lang="en-US" sz="1600" dirty="0"/>
              <a:t>and thereby excluding terms;</a:t>
            </a:r>
            <a:br>
              <a:rPr lang="en-US" sz="1600" dirty="0"/>
            </a:br>
            <a:r>
              <a:rPr lang="de-DE" sz="1600" dirty="0" smtClean="0">
                <a:solidFill>
                  <a:srgbClr val="000000"/>
                </a:solidFill>
                <a:latin typeface="Calibri"/>
                <a:ea typeface="Calibri"/>
                <a:cs typeface="BundesSerif-Regular"/>
              </a:rPr>
              <a:t>Verzicht </a:t>
            </a:r>
            <a:r>
              <a:rPr lang="de-DE" sz="1600" dirty="0">
                <a:solidFill>
                  <a:srgbClr val="000000"/>
                </a:solidFill>
                <a:latin typeface="Calibri"/>
                <a:ea typeface="Calibri"/>
                <a:cs typeface="BundesSerif-Regular"/>
              </a:rPr>
              <a:t>auf </a:t>
            </a:r>
            <a:r>
              <a:rPr lang="de-DE" sz="1600" dirty="0" smtClean="0">
                <a:solidFill>
                  <a:srgbClr val="000000"/>
                </a:solidFill>
                <a:latin typeface="Calibri"/>
                <a:ea typeface="Calibri"/>
                <a:cs typeface="BundesSerif-Regular"/>
              </a:rPr>
              <a:t>Fotos, die Personen darstellen;</a:t>
            </a:r>
          </a:p>
          <a:p>
            <a:pPr marL="342900" indent="-342900">
              <a:lnSpc>
                <a:spcPct val="115000"/>
              </a:lnSpc>
              <a:spcAft>
                <a:spcPts val="0"/>
              </a:spcAft>
              <a:buFont typeface="+mj-lt"/>
              <a:buAutoNum type="arabicPeriod"/>
            </a:pPr>
            <a:r>
              <a:rPr lang="en-US" sz="1600" dirty="0" smtClean="0"/>
              <a:t>Abandon </a:t>
            </a:r>
            <a:r>
              <a:rPr lang="en-US" sz="1600" dirty="0"/>
              <a:t>photos that represent </a:t>
            </a:r>
            <a:r>
              <a:rPr lang="en-US" sz="1600" dirty="0" smtClean="0"/>
              <a:t>only one group of persons; general sensible use of photos;</a:t>
            </a:r>
          </a:p>
          <a:p>
            <a:pPr marL="342900" indent="-342900">
              <a:lnSpc>
                <a:spcPct val="115000"/>
              </a:lnSpc>
              <a:spcAft>
                <a:spcPts val="0"/>
              </a:spcAft>
              <a:buFont typeface="+mj-lt"/>
              <a:buAutoNum type="arabicPeriod"/>
            </a:pPr>
            <a:r>
              <a:rPr lang="en-US" sz="1600" dirty="0" smtClean="0"/>
              <a:t>Explicit </a:t>
            </a:r>
            <a:r>
              <a:rPr lang="en-US" sz="1600" dirty="0"/>
              <a:t>encouragement </a:t>
            </a:r>
            <a:r>
              <a:rPr lang="en-US" sz="1600" dirty="0" smtClean="0"/>
              <a:t>in the job advertisement concerning groups </a:t>
            </a:r>
            <a:r>
              <a:rPr lang="en-US" sz="1600" dirty="0"/>
              <a:t>of people who have been underrepresented in the company.</a:t>
            </a:r>
            <a:endParaRPr lang="de-DE" sz="1600" dirty="0">
              <a:latin typeface="Calibri"/>
              <a:ea typeface="Calibri"/>
              <a:cs typeface="Times New Roman"/>
            </a:endParaRPr>
          </a:p>
          <a:p>
            <a:pPr marL="342900" lvl="0" indent="-342900">
              <a:lnSpc>
                <a:spcPct val="115000"/>
              </a:lnSpc>
              <a:spcAft>
                <a:spcPts val="0"/>
              </a:spcAft>
              <a:buFont typeface="+mj-lt"/>
              <a:buAutoNum type="arabicPeriod"/>
            </a:pPr>
            <a:r>
              <a:rPr lang="en-US" sz="1600" dirty="0"/>
              <a:t>Check critically if a particular person is being searched for when formulating the job </a:t>
            </a:r>
            <a:r>
              <a:rPr lang="en-US" sz="1600" dirty="0" smtClean="0"/>
              <a:t>advertisement.</a:t>
            </a:r>
            <a:r>
              <a:rPr lang="en-US" sz="1600" dirty="0"/>
              <a:t/>
            </a:r>
            <a:br>
              <a:rPr lang="en-US" sz="1600" dirty="0"/>
            </a:br>
            <a:endParaRPr lang="de-DE" dirty="0"/>
          </a:p>
        </p:txBody>
      </p:sp>
      <p:sp>
        <p:nvSpPr>
          <p:cNvPr id="4" name="Titel 3"/>
          <p:cNvSpPr>
            <a:spLocks noGrp="1"/>
          </p:cNvSpPr>
          <p:nvPr>
            <p:ph type="title"/>
          </p:nvPr>
        </p:nvSpPr>
        <p:spPr/>
        <p:txBody>
          <a:bodyPr/>
          <a:lstStyle/>
          <a:p>
            <a:r>
              <a:rPr lang="en-US" dirty="0" smtClean="0"/>
              <a:t>Discrimination sensitive job advertisements</a:t>
            </a:r>
            <a:br>
              <a:rPr lang="en-US" dirty="0" smtClean="0"/>
            </a:br>
            <a:r>
              <a:rPr lang="en-US" dirty="0" smtClean="0"/>
              <a:t>- Recommendations </a:t>
            </a:r>
            <a:endParaRPr lang="en-US" dirty="0"/>
          </a:p>
        </p:txBody>
      </p:sp>
      <p:sp>
        <p:nvSpPr>
          <p:cNvPr id="2" name="Foliennummernplatzhalter 1"/>
          <p:cNvSpPr>
            <a:spLocks noGrp="1"/>
          </p:cNvSpPr>
          <p:nvPr>
            <p:ph type="sldNum" sz="quarter" idx="10"/>
          </p:nvPr>
        </p:nvSpPr>
        <p:spPr/>
        <p:txBody>
          <a:bodyPr/>
          <a:lstStyle/>
          <a:p>
            <a:r>
              <a:rPr lang="de-DE" altLang="de-DE" smtClean="0"/>
              <a:t>Page </a:t>
            </a:r>
            <a:fld id="{331461C1-25DE-4184-A33B-6F48649B5FAE}" type="slidenum">
              <a:rPr lang="de-DE" altLang="de-DE" smtClean="0"/>
              <a:pPr/>
              <a:t>15</a:t>
            </a:fld>
            <a:endParaRPr lang="de-DE" altLang="de-DE" dirty="0"/>
          </a:p>
        </p:txBody>
      </p:sp>
    </p:spTree>
    <p:extLst>
      <p:ext uri="{BB962C8B-B14F-4D97-AF65-F5344CB8AC3E}">
        <p14:creationId xmlns:p14="http://schemas.microsoft.com/office/powerpoint/2010/main" val="3210797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What employers (may) ask.</a:t>
            </a:r>
            <a:br>
              <a:rPr lang="en-US" dirty="0" smtClean="0"/>
            </a:br>
            <a:r>
              <a:rPr lang="en-US" dirty="0" smtClean="0"/>
              <a:t>Results of a survey on inadmissible questions in job interviews</a:t>
            </a:r>
            <a:endParaRPr lang="en-US" dirty="0"/>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235510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17</a:t>
            </a:fld>
            <a:endParaRPr lang="de-DE" altLang="de-DE"/>
          </a:p>
        </p:txBody>
      </p:sp>
      <p:sp>
        <p:nvSpPr>
          <p:cNvPr id="4" name="Titel 3"/>
          <p:cNvSpPr>
            <a:spLocks noGrp="1"/>
          </p:cNvSpPr>
          <p:nvPr>
            <p:ph type="title"/>
          </p:nvPr>
        </p:nvSpPr>
        <p:spPr/>
        <p:txBody>
          <a:bodyPr/>
          <a:lstStyle/>
          <a:p>
            <a:r>
              <a:rPr lang="de-DE" dirty="0" smtClean="0"/>
              <a:t>Legal Background</a:t>
            </a:r>
            <a:endParaRPr lang="de-DE" dirty="0"/>
          </a:p>
        </p:txBody>
      </p:sp>
      <p:sp>
        <p:nvSpPr>
          <p:cNvPr id="2" name="Inhaltsplatzhalter 1"/>
          <p:cNvSpPr>
            <a:spLocks noGrp="1"/>
          </p:cNvSpPr>
          <p:nvPr>
            <p:ph idx="1"/>
          </p:nvPr>
        </p:nvSpPr>
        <p:spPr>
          <a:xfrm>
            <a:off x="395536" y="1131590"/>
            <a:ext cx="8208144" cy="2664000"/>
          </a:xfrm>
        </p:spPr>
        <p:txBody>
          <a:bodyPr/>
          <a:lstStyle/>
          <a:p>
            <a:pPr lvl="4">
              <a:spcBef>
                <a:spcPts val="0"/>
              </a:spcBef>
              <a:spcAft>
                <a:spcPts val="600"/>
              </a:spcAft>
              <a:buBlip>
                <a:blip r:embed="rId3"/>
              </a:buBlip>
            </a:pPr>
            <a:r>
              <a:rPr lang="en-US" sz="1600" dirty="0" smtClean="0"/>
              <a:t>General </a:t>
            </a:r>
            <a:r>
              <a:rPr lang="en-US" sz="1600" dirty="0"/>
              <a:t>Equal Treatment Act (AGG) </a:t>
            </a:r>
            <a:r>
              <a:rPr lang="en-US" sz="1600" dirty="0" smtClean="0"/>
              <a:t>protects </a:t>
            </a:r>
            <a:r>
              <a:rPr lang="en-US" sz="1600" dirty="0"/>
              <a:t>against discrimination in </a:t>
            </a:r>
            <a:r>
              <a:rPr lang="en-US" sz="1600" b="1" dirty="0"/>
              <a:t>access to employment </a:t>
            </a:r>
            <a:r>
              <a:rPr lang="en-US" sz="1600" dirty="0"/>
              <a:t>(§ 7 para 1 and § 11 AGG</a:t>
            </a:r>
            <a:r>
              <a:rPr lang="en-US" sz="1600" dirty="0" smtClean="0"/>
              <a:t>).</a:t>
            </a:r>
            <a:r>
              <a:rPr lang="en-US" sz="1600" dirty="0"/>
              <a:t> </a:t>
            </a:r>
            <a:endParaRPr lang="en-US" sz="1600" dirty="0" smtClean="0"/>
          </a:p>
          <a:p>
            <a:pPr lvl="4">
              <a:spcBef>
                <a:spcPts val="0"/>
              </a:spcBef>
              <a:spcAft>
                <a:spcPts val="600"/>
              </a:spcAft>
              <a:buBlip>
                <a:blip r:embed="rId3"/>
              </a:buBlip>
            </a:pPr>
            <a:r>
              <a:rPr lang="en-US" sz="1600" dirty="0" smtClean="0"/>
              <a:t>Questions </a:t>
            </a:r>
            <a:r>
              <a:rPr lang="en-US" sz="1600" dirty="0"/>
              <a:t>concerning or in connection with the characteristics protected in §1 AGG are in principle inadmissible </a:t>
            </a:r>
            <a:r>
              <a:rPr lang="en-US" sz="1600" b="1" dirty="0"/>
              <a:t>in job interviews</a:t>
            </a:r>
            <a:r>
              <a:rPr lang="en-US" sz="1600" dirty="0" smtClean="0"/>
              <a:t>.</a:t>
            </a:r>
          </a:p>
          <a:p>
            <a:pPr lvl="4">
              <a:spcBef>
                <a:spcPts val="0"/>
              </a:spcBef>
              <a:spcAft>
                <a:spcPts val="600"/>
              </a:spcAft>
              <a:buBlip>
                <a:blip r:embed="rId3"/>
              </a:buBlip>
            </a:pPr>
            <a:r>
              <a:rPr lang="en-US" sz="1600" dirty="0"/>
              <a:t>The employer's side is </a:t>
            </a:r>
            <a:r>
              <a:rPr lang="en-US" sz="1600" b="1" dirty="0"/>
              <a:t>only allowed in exceptional cases </a:t>
            </a:r>
            <a:r>
              <a:rPr lang="en-US" sz="1600" dirty="0"/>
              <a:t>to ask appropriate questions or to inquire about the existence of a feature (§8 Abs. 1, §9, §10 and §5 AGG</a:t>
            </a:r>
            <a:r>
              <a:rPr lang="en-US" sz="1600" dirty="0" smtClean="0"/>
              <a:t>).</a:t>
            </a:r>
          </a:p>
          <a:p>
            <a:pPr lvl="4">
              <a:spcBef>
                <a:spcPts val="0"/>
              </a:spcBef>
              <a:spcAft>
                <a:spcPts val="600"/>
              </a:spcAft>
              <a:buBlip>
                <a:blip r:embed="rId3"/>
              </a:buBlip>
            </a:pPr>
            <a:r>
              <a:rPr lang="en-US" sz="1600" dirty="0"/>
              <a:t>Applicants do not have to answer inadmissible questions (truthfully</a:t>
            </a:r>
            <a:r>
              <a:rPr lang="en-US" sz="1600" dirty="0" smtClean="0"/>
              <a:t>).</a:t>
            </a:r>
          </a:p>
          <a:p>
            <a:pPr lvl="4">
              <a:spcBef>
                <a:spcPts val="0"/>
              </a:spcBef>
              <a:spcAft>
                <a:spcPts val="600"/>
              </a:spcAft>
              <a:buBlip>
                <a:blip r:embed="rId3"/>
              </a:buBlip>
            </a:pPr>
            <a:r>
              <a:rPr lang="en-US" sz="1600" dirty="0"/>
              <a:t>An inadmissible question is considered </a:t>
            </a:r>
            <a:r>
              <a:rPr lang="en-US" sz="1600" b="1" dirty="0"/>
              <a:t>a presumption of disadvantage </a:t>
            </a:r>
            <a:r>
              <a:rPr lang="en-US" sz="1600" dirty="0"/>
              <a:t>in the case of a refusal; </a:t>
            </a:r>
            <a:r>
              <a:rPr lang="en-US" sz="1600" dirty="0" smtClean="0"/>
              <a:t>it </a:t>
            </a:r>
            <a:r>
              <a:rPr lang="en-US" sz="1600" dirty="0"/>
              <a:t>triggers a </a:t>
            </a:r>
            <a:r>
              <a:rPr lang="en-US" sz="1600" dirty="0" smtClean="0"/>
              <a:t>shift </a:t>
            </a:r>
            <a:r>
              <a:rPr lang="en-US" sz="1600" dirty="0"/>
              <a:t>of the burden of proof according to §22 AGG in a judicial dispute</a:t>
            </a:r>
            <a:endParaRPr lang="de-DE" sz="1600" dirty="0"/>
          </a:p>
          <a:p>
            <a:pPr marL="12700" lvl="4" indent="0">
              <a:spcBef>
                <a:spcPts val="0"/>
              </a:spcBef>
              <a:spcAft>
                <a:spcPts val="600"/>
              </a:spcAft>
              <a:buNone/>
            </a:pPr>
            <a:r>
              <a:rPr lang="en-US" sz="1600" dirty="0"/>
              <a:t/>
            </a:r>
            <a:br>
              <a:rPr lang="en-US" sz="1600" dirty="0"/>
            </a:br>
            <a:r>
              <a:rPr lang="de-DE" sz="1600" dirty="0" smtClean="0">
                <a:ea typeface="+mn-ea"/>
                <a:cs typeface="Arial" panose="020B0604020202020204" pitchFamily="34" charset="0"/>
              </a:rPr>
              <a:t>.</a:t>
            </a:r>
            <a:endParaRPr lang="de-DE" sz="1600" dirty="0">
              <a:ea typeface="+mn-ea"/>
              <a:cs typeface="Arial" panose="020B0604020202020204" pitchFamily="34" charset="0"/>
            </a:endParaRPr>
          </a:p>
        </p:txBody>
      </p:sp>
      <p:sp>
        <p:nvSpPr>
          <p:cNvPr id="5" name="Rechteck 4"/>
          <p:cNvSpPr/>
          <p:nvPr/>
        </p:nvSpPr>
        <p:spPr>
          <a:xfrm>
            <a:off x="-4429000" y="342186"/>
            <a:ext cx="4572000" cy="646331"/>
          </a:xfrm>
          <a:prstGeom prst="rect">
            <a:avLst/>
          </a:prstGeom>
        </p:spPr>
        <p:txBody>
          <a:bodyPr>
            <a:spAutoFit/>
          </a:bodyPr>
          <a:lstStyle/>
          <a:p>
            <a:r>
              <a:rPr lang="en-US" dirty="0"/>
              <a:t/>
            </a:r>
            <a:br>
              <a:rPr lang="en-US" dirty="0"/>
            </a:br>
            <a:endParaRPr lang="de-DE" dirty="0"/>
          </a:p>
        </p:txBody>
      </p:sp>
    </p:spTree>
    <p:extLst>
      <p:ext uri="{BB962C8B-B14F-4D97-AF65-F5344CB8AC3E}">
        <p14:creationId xmlns:p14="http://schemas.microsoft.com/office/powerpoint/2010/main" val="971411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18</a:t>
            </a:fld>
            <a:endParaRPr lang="de-DE" altLang="de-DE"/>
          </a:p>
        </p:txBody>
      </p:sp>
      <p:sp>
        <p:nvSpPr>
          <p:cNvPr id="4" name="Titel 3"/>
          <p:cNvSpPr>
            <a:spLocks noGrp="1"/>
          </p:cNvSpPr>
          <p:nvPr>
            <p:ph type="title"/>
          </p:nvPr>
        </p:nvSpPr>
        <p:spPr/>
        <p:txBody>
          <a:bodyPr/>
          <a:lstStyle/>
          <a:p>
            <a:r>
              <a:rPr lang="en-US" dirty="0" smtClean="0"/>
              <a:t>Study concept</a:t>
            </a:r>
            <a:endParaRPr lang="en-US" dirty="0"/>
          </a:p>
        </p:txBody>
      </p:sp>
      <p:graphicFrame>
        <p:nvGraphicFramePr>
          <p:cNvPr id="5" name="Inhaltsplatzhalter 5"/>
          <p:cNvGraphicFramePr>
            <a:graphicFrameLocks noGrp="1"/>
          </p:cNvGraphicFramePr>
          <p:nvPr>
            <p:ph idx="1"/>
            <p:extLst>
              <p:ext uri="{D42A27DB-BD31-4B8C-83A1-F6EECF244321}">
                <p14:modId xmlns:p14="http://schemas.microsoft.com/office/powerpoint/2010/main" val="1571271524"/>
              </p:ext>
            </p:extLst>
          </p:nvPr>
        </p:nvGraphicFramePr>
        <p:xfrm>
          <a:off x="395536" y="987574"/>
          <a:ext cx="8207376" cy="3353505"/>
        </p:xfrm>
        <a:graphic>
          <a:graphicData uri="http://schemas.openxmlformats.org/drawingml/2006/table">
            <a:tbl>
              <a:tblPr firstRow="1" bandRow="1">
                <a:tableStyleId>{2D5ABB26-0587-4C30-8999-92F81FD0307C}</a:tableStyleId>
              </a:tblPr>
              <a:tblGrid>
                <a:gridCol w="2232248"/>
                <a:gridCol w="5975128"/>
              </a:tblGrid>
              <a:tr h="451914">
                <a:tc>
                  <a:txBody>
                    <a:bodyPr/>
                    <a:lstStyle/>
                    <a:p>
                      <a:pPr>
                        <a:spcAft>
                          <a:spcPts val="0"/>
                        </a:spcAft>
                      </a:pPr>
                      <a:r>
                        <a:rPr lang="en-US" sz="1600" noProof="0" dirty="0" smtClean="0">
                          <a:solidFill>
                            <a:srgbClr val="00498B"/>
                          </a:solidFill>
                        </a:rPr>
                        <a:t>Net random sample</a:t>
                      </a:r>
                      <a:endParaRPr lang="en-US" sz="1600" noProof="0" dirty="0">
                        <a:solidFill>
                          <a:srgbClr val="00498B"/>
                        </a:solidFill>
                      </a:endParaRPr>
                    </a:p>
                  </a:txBody>
                  <a:tcPr>
                    <a:lnB w="19050" cap="flat" cmpd="sng" algn="ctr">
                      <a:solidFill>
                        <a:srgbClr val="00498B"/>
                      </a:solidFill>
                      <a:prstDash val="solid"/>
                      <a:round/>
                      <a:headEnd type="none" w="med" len="med"/>
                      <a:tailEnd type="none" w="med" len="med"/>
                    </a:lnB>
                  </a:tcPr>
                </a:tc>
                <a:tc>
                  <a:txBody>
                    <a:bodyPr/>
                    <a:lstStyle/>
                    <a:p>
                      <a:r>
                        <a:rPr lang="en-US" sz="1600" noProof="0" dirty="0" smtClean="0"/>
                        <a:t>People between 15 and 71 who have had at least one job interview in the last 5 years</a:t>
                      </a:r>
                    </a:p>
                  </a:txBody>
                  <a:tcPr>
                    <a:lnB w="19050" cap="flat" cmpd="sng" algn="ctr">
                      <a:solidFill>
                        <a:srgbClr val="00498B"/>
                      </a:solidFill>
                      <a:prstDash val="solid"/>
                      <a:round/>
                      <a:headEnd type="none" w="med" len="med"/>
                      <a:tailEnd type="none" w="med" len="med"/>
                    </a:lnB>
                  </a:tcPr>
                </a:tc>
              </a:tr>
              <a:tr h="428992">
                <a:tc>
                  <a:txBody>
                    <a:bodyPr/>
                    <a:lstStyle/>
                    <a:p>
                      <a:pPr marL="0" algn="l" defTabSz="914400" rtl="0" eaLnBrk="1" latinLnBrk="0" hangingPunct="1">
                        <a:spcAft>
                          <a:spcPts val="0"/>
                        </a:spcAft>
                      </a:pPr>
                      <a:r>
                        <a:rPr lang="en-US" sz="1600" kern="1200" noProof="0" dirty="0" smtClean="0">
                          <a:solidFill>
                            <a:srgbClr val="00498B"/>
                          </a:solidFill>
                          <a:latin typeface="+mn-lt"/>
                          <a:ea typeface="+mn-ea"/>
                          <a:cs typeface="+mn-cs"/>
                        </a:rPr>
                        <a:t>Survey</a:t>
                      </a:r>
                      <a:r>
                        <a:rPr lang="en-US" sz="1600" kern="1200" baseline="0" noProof="0" dirty="0" smtClean="0">
                          <a:solidFill>
                            <a:srgbClr val="00498B"/>
                          </a:solidFill>
                          <a:latin typeface="+mn-lt"/>
                          <a:ea typeface="+mn-ea"/>
                          <a:cs typeface="+mn-cs"/>
                        </a:rPr>
                        <a:t> form</a:t>
                      </a:r>
                      <a:endParaRPr lang="en-US" sz="1600" kern="1200" noProof="0" dirty="0">
                        <a:solidFill>
                          <a:srgbClr val="00498B"/>
                        </a:solidFill>
                        <a:latin typeface="+mn-lt"/>
                        <a:ea typeface="+mn-ea"/>
                        <a:cs typeface="+mn-cs"/>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pPr marL="0" algn="l" defTabSz="914400" rtl="0" eaLnBrk="1" latinLnBrk="0" hangingPunct="1"/>
                      <a:r>
                        <a:rPr lang="en-US" sz="1600" noProof="0" dirty="0" smtClean="0"/>
                        <a:t>Computer-assisted telephone interviews (CATI)</a:t>
                      </a:r>
                      <a:endParaRPr lang="en-US" sz="1600" kern="1200" noProof="0" dirty="0" smtClean="0">
                        <a:solidFill>
                          <a:schemeClr val="tx1"/>
                        </a:solidFill>
                        <a:latin typeface="+mn-lt"/>
                        <a:ea typeface="+mn-ea"/>
                        <a:cs typeface="+mn-cs"/>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864096">
                <a:tc>
                  <a:txBody>
                    <a:bodyPr/>
                    <a:lstStyle/>
                    <a:p>
                      <a:pPr>
                        <a:spcAft>
                          <a:spcPts val="0"/>
                        </a:spcAft>
                      </a:pPr>
                      <a:r>
                        <a:rPr lang="en-US" sz="1600" noProof="0" dirty="0" smtClean="0">
                          <a:solidFill>
                            <a:srgbClr val="00498B"/>
                          </a:solidFill>
                        </a:rPr>
                        <a:t>Sampling</a:t>
                      </a:r>
                      <a:endParaRPr lang="en-US" sz="1600" noProof="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effectLst/>
                        </a:rPr>
                        <a:t>Two-stage random selection:</a:t>
                      </a:r>
                      <a:br>
                        <a:rPr lang="en-US" sz="1600" noProof="0" dirty="0" smtClean="0">
                          <a:effectLst/>
                        </a:rPr>
                      </a:br>
                      <a:r>
                        <a:rPr lang="en-US" sz="1600" noProof="0" dirty="0" smtClean="0">
                          <a:effectLst/>
                        </a:rPr>
                        <a:t>1. Household: Random sample according to </a:t>
                      </a:r>
                      <a:r>
                        <a:rPr lang="en-US" sz="1600" noProof="0" dirty="0" err="1" smtClean="0">
                          <a:effectLst/>
                        </a:rPr>
                        <a:t>Gabler</a:t>
                      </a:r>
                      <a:r>
                        <a:rPr lang="en-US" sz="1600" noProof="0" dirty="0" smtClean="0">
                          <a:effectLst/>
                        </a:rPr>
                        <a:t> and </a:t>
                      </a:r>
                      <a:r>
                        <a:rPr lang="en-US" sz="1600" noProof="0" dirty="0" err="1" smtClean="0">
                          <a:effectLst/>
                        </a:rPr>
                        <a:t>Häder</a:t>
                      </a:r>
                      <a:r>
                        <a:rPr lang="en-US" sz="1600" noProof="0" dirty="0" smtClean="0">
                          <a:effectLst/>
                        </a:rPr>
                        <a:t/>
                      </a:r>
                      <a:br>
                        <a:rPr lang="en-US" sz="1600" noProof="0" dirty="0" smtClean="0">
                          <a:effectLst/>
                        </a:rPr>
                      </a:br>
                      <a:r>
                        <a:rPr lang="en-US" sz="1600" noProof="0" dirty="0" smtClean="0">
                          <a:effectLst/>
                        </a:rPr>
                        <a:t>2. Target Person: Random Key</a:t>
                      </a: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450263">
                <a:tc>
                  <a:txBody>
                    <a:bodyPr/>
                    <a:lstStyle/>
                    <a:p>
                      <a:pPr>
                        <a:spcAft>
                          <a:spcPts val="0"/>
                        </a:spcAft>
                      </a:pPr>
                      <a:r>
                        <a:rPr lang="en-US" sz="1600" noProof="0" dirty="0" smtClean="0">
                          <a:solidFill>
                            <a:srgbClr val="00498B"/>
                          </a:solidFill>
                        </a:rPr>
                        <a:t>Number</a:t>
                      </a:r>
                      <a:r>
                        <a:rPr lang="en-US" sz="1600" baseline="0" noProof="0" dirty="0" smtClean="0">
                          <a:solidFill>
                            <a:srgbClr val="00498B"/>
                          </a:solidFill>
                        </a:rPr>
                        <a:t> of cases</a:t>
                      </a:r>
                      <a:endParaRPr lang="en-US" sz="1600" noProof="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r>
                        <a:rPr lang="en-US" sz="1600" noProof="0" dirty="0" smtClean="0"/>
                        <a:t>976 in the target group (4,124 interviews total)</a:t>
                      </a:r>
                      <a:endParaRPr lang="en-US" sz="1600" noProof="0" dirty="0"/>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451914">
                <a:tc>
                  <a:txBody>
                    <a:bodyPr/>
                    <a:lstStyle/>
                    <a:p>
                      <a:pPr>
                        <a:spcAft>
                          <a:spcPts val="0"/>
                        </a:spcAft>
                      </a:pPr>
                      <a:r>
                        <a:rPr lang="en-US" sz="1600" noProof="0" dirty="0" smtClean="0">
                          <a:solidFill>
                            <a:srgbClr val="00498B"/>
                          </a:solidFill>
                        </a:rPr>
                        <a:t>Survey</a:t>
                      </a:r>
                      <a:r>
                        <a:rPr lang="en-US" sz="1600" baseline="0" noProof="0" dirty="0" smtClean="0">
                          <a:solidFill>
                            <a:srgbClr val="00498B"/>
                          </a:solidFill>
                        </a:rPr>
                        <a:t> period</a:t>
                      </a:r>
                      <a:endParaRPr lang="en-US" sz="1600" noProof="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r>
                        <a:rPr lang="en-US" sz="1600" noProof="0" dirty="0" smtClean="0"/>
                        <a:t>15. November to 08. December 2017 </a:t>
                      </a: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451914">
                <a:tc>
                  <a:txBody>
                    <a:bodyPr/>
                    <a:lstStyle/>
                    <a:p>
                      <a:pPr>
                        <a:spcAft>
                          <a:spcPts val="0"/>
                        </a:spcAft>
                      </a:pPr>
                      <a:r>
                        <a:rPr lang="en-US" sz="1600" noProof="0" dirty="0" smtClean="0">
                          <a:solidFill>
                            <a:srgbClr val="00498B"/>
                          </a:solidFill>
                        </a:rPr>
                        <a:t>Responsible</a:t>
                      </a:r>
                      <a:r>
                        <a:rPr lang="en-US" sz="1600" baseline="0" noProof="0" dirty="0" smtClean="0">
                          <a:solidFill>
                            <a:srgbClr val="00498B"/>
                          </a:solidFill>
                        </a:rPr>
                        <a:t> survey institute</a:t>
                      </a:r>
                      <a:endParaRPr lang="en-US" sz="1600" noProof="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US" sz="1600" noProof="0" dirty="0" smtClean="0"/>
                        <a:t>Kantar EMNID</a:t>
                      </a:r>
                    </a:p>
                  </a:txBody>
                  <a:tcPr>
                    <a:lnT w="19050" cap="flat" cmpd="sng" algn="ctr">
                      <a:solidFill>
                        <a:srgbClr val="00498B"/>
                      </a:solidFill>
                      <a:prstDash val="solid"/>
                      <a:round/>
                      <a:headEnd type="none" w="med" len="med"/>
                      <a:tailEnd type="none" w="med" len="med"/>
                    </a:lnT>
                    <a:lnB w="19050" cap="flat" cmpd="sng" algn="ctr">
                      <a:no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8879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platzhalter 13"/>
          <p:cNvGraphicFramePr>
            <a:graphicFrameLocks/>
          </p:cNvGraphicFramePr>
          <p:nvPr>
            <p:extLst>
              <p:ext uri="{D42A27DB-BD31-4B8C-83A1-F6EECF244321}">
                <p14:modId xmlns:p14="http://schemas.microsoft.com/office/powerpoint/2010/main" val="98719088"/>
              </p:ext>
            </p:extLst>
          </p:nvPr>
        </p:nvGraphicFramePr>
        <p:xfrm>
          <a:off x="467544" y="1419622"/>
          <a:ext cx="8207375" cy="2880320"/>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feld 20"/>
          <p:cNvSpPr txBox="1"/>
          <p:nvPr/>
        </p:nvSpPr>
        <p:spPr>
          <a:xfrm>
            <a:off x="430976" y="3126874"/>
            <a:ext cx="5509176" cy="276999"/>
          </a:xfrm>
          <a:prstGeom prst="rect">
            <a:avLst/>
          </a:prstGeom>
          <a:noFill/>
        </p:spPr>
        <p:txBody>
          <a:bodyPr wrap="square" rtlCol="0">
            <a:spAutoFit/>
          </a:bodyPr>
          <a:lstStyle/>
          <a:p>
            <a:r>
              <a:rPr lang="en-US" sz="1200" dirty="0" smtClean="0"/>
              <a:t>of </a:t>
            </a:r>
            <a:r>
              <a:rPr lang="en-US" sz="1200" b="1" dirty="0" smtClean="0"/>
              <a:t>religion and belief</a:t>
            </a:r>
            <a:endParaRPr lang="en-US" sz="1200" b="1" dirty="0"/>
          </a:p>
        </p:txBody>
      </p:sp>
      <p:sp>
        <p:nvSpPr>
          <p:cNvPr id="6" name="Textplatzhalter 3"/>
          <p:cNvSpPr txBox="1">
            <a:spLocks/>
          </p:cNvSpPr>
          <p:nvPr/>
        </p:nvSpPr>
        <p:spPr>
          <a:xfrm>
            <a:off x="468314" y="915566"/>
            <a:ext cx="8207375" cy="432048"/>
          </a:xfrm>
          <a:prstGeom prst="rect">
            <a:avLst/>
          </a:prstGeom>
        </p:spPr>
        <p:txBody>
          <a:bodyPr vert="horz" lIns="0" tIns="0" rIns="0" bIns="0" rtlCol="0">
            <a:noAutofit/>
          </a:bodyPr>
          <a:lst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SzPct val="100000"/>
              <a:buFontTx/>
              <a:buBlip>
                <a:blip r:embed="rId4"/>
              </a:buBlip>
              <a:defRPr lang="de-DE" sz="20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5"/>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9pPr>
          </a:lstStyle>
          <a:p>
            <a:pPr>
              <a:spcAft>
                <a:spcPts val="0"/>
              </a:spcAft>
            </a:pPr>
            <a:r>
              <a:rPr lang="en-US" sz="2000" dirty="0" smtClean="0"/>
              <a:t>Is </a:t>
            </a:r>
            <a:r>
              <a:rPr lang="en-US" sz="2000" dirty="0"/>
              <a:t>the question ... generally admissible or not allowed?</a:t>
            </a:r>
            <a:r>
              <a:rPr lang="de-DE" sz="2000" dirty="0" smtClean="0"/>
              <a:t> </a:t>
            </a:r>
          </a:p>
        </p:txBody>
      </p:sp>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19</a:t>
            </a:fld>
            <a:endParaRPr lang="de-DE" altLang="de-DE"/>
          </a:p>
        </p:txBody>
      </p:sp>
      <p:sp>
        <p:nvSpPr>
          <p:cNvPr id="4" name="Titel 3"/>
          <p:cNvSpPr>
            <a:spLocks noGrp="1"/>
          </p:cNvSpPr>
          <p:nvPr>
            <p:ph type="title"/>
          </p:nvPr>
        </p:nvSpPr>
        <p:spPr>
          <a:xfrm>
            <a:off x="485482" y="296191"/>
            <a:ext cx="8207375" cy="864096"/>
          </a:xfrm>
        </p:spPr>
        <p:txBody>
          <a:bodyPr/>
          <a:lstStyle/>
          <a:p>
            <a:r>
              <a:rPr lang="en-US" dirty="0" smtClean="0"/>
              <a:t>Admissibility </a:t>
            </a:r>
            <a:r>
              <a:rPr lang="en-US" dirty="0"/>
              <a:t>of questions in the interview</a:t>
            </a:r>
            <a:endParaRPr lang="de-DE" dirty="0"/>
          </a:p>
        </p:txBody>
      </p:sp>
      <p:sp>
        <p:nvSpPr>
          <p:cNvPr id="10" name="Inhaltsplatzhalter 5"/>
          <p:cNvSpPr>
            <a:spLocks noGrp="1"/>
          </p:cNvSpPr>
          <p:nvPr>
            <p:ph sz="quarter" idx="4294967295"/>
          </p:nvPr>
        </p:nvSpPr>
        <p:spPr>
          <a:xfrm>
            <a:off x="474301" y="3999600"/>
            <a:ext cx="8207375" cy="107491"/>
          </a:xfrm>
          <a:prstGeom prst="rect">
            <a:avLst/>
          </a:prstGeom>
        </p:spPr>
        <p:txBody>
          <a:bodyPr/>
          <a:lstStyle/>
          <a:p>
            <a:r>
              <a:rPr lang="en-US" sz="900" dirty="0"/>
              <a:t>Basis: Persons with interviews in the last 5 years / Figures in percent / n = 976</a:t>
            </a:r>
            <a:endParaRPr lang="en-US" sz="900" dirty="0">
              <a:effectLst/>
            </a:endParaRPr>
          </a:p>
        </p:txBody>
      </p:sp>
      <p:sp>
        <p:nvSpPr>
          <p:cNvPr id="15" name="Textfeld 14"/>
          <p:cNvSpPr txBox="1"/>
          <p:nvPr/>
        </p:nvSpPr>
        <p:spPr>
          <a:xfrm>
            <a:off x="412402" y="1403830"/>
            <a:ext cx="5509176" cy="276999"/>
          </a:xfrm>
          <a:prstGeom prst="rect">
            <a:avLst/>
          </a:prstGeom>
          <a:noFill/>
        </p:spPr>
        <p:txBody>
          <a:bodyPr wrap="square" rtlCol="0">
            <a:spAutoFit/>
          </a:bodyPr>
          <a:lstStyle/>
          <a:p>
            <a:r>
              <a:rPr lang="en-US" sz="1200" dirty="0" smtClean="0"/>
              <a:t>of </a:t>
            </a:r>
            <a:r>
              <a:rPr lang="en-US" sz="1200" b="1" dirty="0" smtClean="0"/>
              <a:t>age</a:t>
            </a:r>
            <a:endParaRPr lang="en-US" sz="1200" b="1" dirty="0"/>
          </a:p>
        </p:txBody>
      </p:sp>
      <p:sp>
        <p:nvSpPr>
          <p:cNvPr id="16" name="Textfeld 15"/>
          <p:cNvSpPr txBox="1"/>
          <p:nvPr/>
        </p:nvSpPr>
        <p:spPr>
          <a:xfrm>
            <a:off x="430976" y="2141910"/>
            <a:ext cx="5509176" cy="276999"/>
          </a:xfrm>
          <a:prstGeom prst="rect">
            <a:avLst/>
          </a:prstGeom>
          <a:noFill/>
        </p:spPr>
        <p:txBody>
          <a:bodyPr wrap="square" rtlCol="0">
            <a:spAutoFit/>
          </a:bodyPr>
          <a:lstStyle/>
          <a:p>
            <a:r>
              <a:rPr lang="en-US" sz="1200" dirty="0" smtClean="0"/>
              <a:t>of </a:t>
            </a:r>
            <a:r>
              <a:rPr lang="en-US" sz="1200" b="1" dirty="0" smtClean="0"/>
              <a:t>family status</a:t>
            </a:r>
            <a:r>
              <a:rPr lang="en-US" sz="1200" dirty="0" smtClean="0"/>
              <a:t>, e.g. if a person is married</a:t>
            </a:r>
            <a:endParaRPr lang="en-US" sz="1200" dirty="0"/>
          </a:p>
        </p:txBody>
      </p:sp>
      <p:sp>
        <p:nvSpPr>
          <p:cNvPr id="18" name="Textfeld 17"/>
          <p:cNvSpPr txBox="1"/>
          <p:nvPr/>
        </p:nvSpPr>
        <p:spPr>
          <a:xfrm>
            <a:off x="430976" y="2629798"/>
            <a:ext cx="5509176" cy="276999"/>
          </a:xfrm>
          <a:prstGeom prst="rect">
            <a:avLst/>
          </a:prstGeom>
          <a:noFill/>
        </p:spPr>
        <p:txBody>
          <a:bodyPr wrap="square" rtlCol="0">
            <a:spAutoFit/>
          </a:bodyPr>
          <a:lstStyle/>
          <a:p>
            <a:r>
              <a:rPr lang="en-US" sz="1200" dirty="0"/>
              <a:t>how the activity can be arranged with </a:t>
            </a:r>
            <a:r>
              <a:rPr lang="en-US" sz="1200" b="1" dirty="0"/>
              <a:t>family responsibilities</a:t>
            </a:r>
            <a:endParaRPr lang="de-DE" sz="1200" b="1" dirty="0"/>
          </a:p>
        </p:txBody>
      </p:sp>
      <p:sp>
        <p:nvSpPr>
          <p:cNvPr id="19" name="Textfeld 18"/>
          <p:cNvSpPr txBox="1"/>
          <p:nvPr/>
        </p:nvSpPr>
        <p:spPr>
          <a:xfrm>
            <a:off x="430976" y="1644834"/>
            <a:ext cx="5509176" cy="276999"/>
          </a:xfrm>
          <a:prstGeom prst="rect">
            <a:avLst/>
          </a:prstGeom>
          <a:noFill/>
        </p:spPr>
        <p:txBody>
          <a:bodyPr wrap="square" rtlCol="0">
            <a:spAutoFit/>
          </a:bodyPr>
          <a:lstStyle/>
          <a:p>
            <a:r>
              <a:rPr lang="en-US" sz="1200" dirty="0" smtClean="0"/>
              <a:t>of </a:t>
            </a:r>
            <a:r>
              <a:rPr lang="en-US" sz="1200" b="1" dirty="0" smtClean="0"/>
              <a:t>nationality</a:t>
            </a:r>
            <a:endParaRPr lang="en-US" sz="1200" b="1" dirty="0"/>
          </a:p>
        </p:txBody>
      </p:sp>
      <p:sp>
        <p:nvSpPr>
          <p:cNvPr id="20" name="Textfeld 19"/>
          <p:cNvSpPr txBox="1"/>
          <p:nvPr/>
        </p:nvSpPr>
        <p:spPr>
          <a:xfrm>
            <a:off x="430976" y="2385854"/>
            <a:ext cx="5509176" cy="276999"/>
          </a:xfrm>
          <a:prstGeom prst="rect">
            <a:avLst/>
          </a:prstGeom>
          <a:noFill/>
        </p:spPr>
        <p:txBody>
          <a:bodyPr wrap="square" rtlCol="0">
            <a:spAutoFit/>
          </a:bodyPr>
          <a:lstStyle/>
          <a:p>
            <a:r>
              <a:rPr lang="en-US" sz="1200" dirty="0" smtClean="0"/>
              <a:t>if German is the </a:t>
            </a:r>
            <a:r>
              <a:rPr lang="en-US" sz="1200" b="1" dirty="0" smtClean="0"/>
              <a:t>native language</a:t>
            </a:r>
            <a:endParaRPr lang="en-US" sz="1200" b="1" dirty="0"/>
          </a:p>
        </p:txBody>
      </p:sp>
      <p:sp>
        <p:nvSpPr>
          <p:cNvPr id="22" name="Textfeld 21"/>
          <p:cNvSpPr txBox="1"/>
          <p:nvPr/>
        </p:nvSpPr>
        <p:spPr>
          <a:xfrm>
            <a:off x="430976" y="1888778"/>
            <a:ext cx="5509176" cy="276999"/>
          </a:xfrm>
          <a:prstGeom prst="rect">
            <a:avLst/>
          </a:prstGeom>
          <a:noFill/>
        </p:spPr>
        <p:txBody>
          <a:bodyPr wrap="square" rtlCol="0">
            <a:spAutoFit/>
          </a:bodyPr>
          <a:lstStyle/>
          <a:p>
            <a:r>
              <a:rPr lang="en-US" sz="1200" dirty="0" smtClean="0"/>
              <a:t>of </a:t>
            </a:r>
            <a:r>
              <a:rPr lang="en-US" sz="1200" b="1" dirty="0" smtClean="0"/>
              <a:t>severe disability</a:t>
            </a:r>
            <a:r>
              <a:rPr lang="de-DE" sz="1200" dirty="0" smtClean="0"/>
              <a:t> </a:t>
            </a:r>
            <a:endParaRPr lang="de-DE" sz="1200" dirty="0"/>
          </a:p>
        </p:txBody>
      </p:sp>
      <p:sp>
        <p:nvSpPr>
          <p:cNvPr id="23" name="Textfeld 22"/>
          <p:cNvSpPr txBox="1"/>
          <p:nvPr/>
        </p:nvSpPr>
        <p:spPr>
          <a:xfrm>
            <a:off x="430976" y="3377079"/>
            <a:ext cx="5509176" cy="276999"/>
          </a:xfrm>
          <a:prstGeom prst="rect">
            <a:avLst/>
          </a:prstGeom>
          <a:noFill/>
        </p:spPr>
        <p:txBody>
          <a:bodyPr wrap="square" rtlCol="0">
            <a:spAutoFit/>
          </a:bodyPr>
          <a:lstStyle/>
          <a:p>
            <a:r>
              <a:rPr lang="en-US" sz="1200" dirty="0"/>
              <a:t>if there is a general desire </a:t>
            </a:r>
            <a:r>
              <a:rPr lang="en-US" sz="1200" b="1" dirty="0"/>
              <a:t>to have children</a:t>
            </a:r>
            <a:endParaRPr lang="de-DE" sz="1200" b="1" dirty="0"/>
          </a:p>
        </p:txBody>
      </p:sp>
      <p:sp>
        <p:nvSpPr>
          <p:cNvPr id="24" name="Textfeld 23"/>
          <p:cNvSpPr txBox="1"/>
          <p:nvPr/>
        </p:nvSpPr>
        <p:spPr>
          <a:xfrm>
            <a:off x="430976" y="2880722"/>
            <a:ext cx="5509176" cy="276999"/>
          </a:xfrm>
          <a:prstGeom prst="rect">
            <a:avLst/>
          </a:prstGeom>
          <a:noFill/>
        </p:spPr>
        <p:txBody>
          <a:bodyPr wrap="square" rtlCol="0">
            <a:spAutoFit/>
          </a:bodyPr>
          <a:lstStyle/>
          <a:p>
            <a:r>
              <a:rPr lang="de-DE" sz="1200" dirty="0" smtClean="0"/>
              <a:t>i</a:t>
            </a:r>
            <a:r>
              <a:rPr lang="en-US" sz="1200" dirty="0" smtClean="0"/>
              <a:t>f the applicant is </a:t>
            </a:r>
            <a:r>
              <a:rPr lang="en-US" sz="1200" b="1" dirty="0" smtClean="0"/>
              <a:t>pregnant</a:t>
            </a:r>
            <a:endParaRPr lang="en-US" sz="1200" b="1" dirty="0"/>
          </a:p>
        </p:txBody>
      </p:sp>
      <p:sp>
        <p:nvSpPr>
          <p:cNvPr id="25" name="Textfeld 24"/>
          <p:cNvSpPr txBox="1"/>
          <p:nvPr/>
        </p:nvSpPr>
        <p:spPr>
          <a:xfrm>
            <a:off x="430976" y="3628003"/>
            <a:ext cx="5509176" cy="276999"/>
          </a:xfrm>
          <a:prstGeom prst="rect">
            <a:avLst/>
          </a:prstGeom>
          <a:noFill/>
        </p:spPr>
        <p:txBody>
          <a:bodyPr wrap="square" rtlCol="0">
            <a:spAutoFit/>
          </a:bodyPr>
          <a:lstStyle/>
          <a:p>
            <a:r>
              <a:rPr lang="en-US" sz="1200" dirty="0" smtClean="0"/>
              <a:t>of </a:t>
            </a:r>
            <a:r>
              <a:rPr lang="en-US" sz="1200" b="1" dirty="0" smtClean="0"/>
              <a:t>sexual orientation</a:t>
            </a:r>
            <a:endParaRPr lang="en-US" sz="1200" b="1" dirty="0"/>
          </a:p>
        </p:txBody>
      </p:sp>
      <p:sp>
        <p:nvSpPr>
          <p:cNvPr id="2" name="Rechteck 1"/>
          <p:cNvSpPr/>
          <p:nvPr/>
        </p:nvSpPr>
        <p:spPr>
          <a:xfrm>
            <a:off x="286193" y="2644298"/>
            <a:ext cx="8389496" cy="1242149"/>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9031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Approach and Sampling</a:t>
            </a:r>
            <a:endParaRPr lang="de-DE" dirty="0"/>
          </a:p>
        </p:txBody>
      </p:sp>
      <p:sp>
        <p:nvSpPr>
          <p:cNvPr id="3" name="Untertitel 2"/>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2208899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platzhalter 13"/>
          <p:cNvGraphicFramePr>
            <a:graphicFrameLocks/>
          </p:cNvGraphicFramePr>
          <p:nvPr>
            <p:extLst>
              <p:ext uri="{D42A27DB-BD31-4B8C-83A1-F6EECF244321}">
                <p14:modId xmlns:p14="http://schemas.microsoft.com/office/powerpoint/2010/main" val="3820707252"/>
              </p:ext>
            </p:extLst>
          </p:nvPr>
        </p:nvGraphicFramePr>
        <p:xfrm>
          <a:off x="467544" y="1419622"/>
          <a:ext cx="8207375" cy="2880320"/>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feld 20"/>
          <p:cNvSpPr txBox="1"/>
          <p:nvPr/>
        </p:nvSpPr>
        <p:spPr>
          <a:xfrm>
            <a:off x="430976" y="3126874"/>
            <a:ext cx="5509176" cy="276999"/>
          </a:xfrm>
          <a:prstGeom prst="rect">
            <a:avLst/>
          </a:prstGeom>
          <a:noFill/>
        </p:spPr>
        <p:txBody>
          <a:bodyPr wrap="square" rtlCol="0">
            <a:spAutoFit/>
          </a:bodyPr>
          <a:lstStyle/>
          <a:p>
            <a:r>
              <a:rPr lang="en-US" sz="1200" dirty="0" smtClean="0"/>
              <a:t>of </a:t>
            </a:r>
            <a:r>
              <a:rPr lang="en-US" sz="1200" b="1" dirty="0" smtClean="0"/>
              <a:t>religion and belief</a:t>
            </a:r>
            <a:endParaRPr lang="en-US" sz="1200" b="1" dirty="0"/>
          </a:p>
        </p:txBody>
      </p:sp>
      <p:sp>
        <p:nvSpPr>
          <p:cNvPr id="6" name="Textplatzhalter 3"/>
          <p:cNvSpPr txBox="1">
            <a:spLocks/>
          </p:cNvSpPr>
          <p:nvPr/>
        </p:nvSpPr>
        <p:spPr>
          <a:xfrm>
            <a:off x="468314" y="915566"/>
            <a:ext cx="8207375" cy="432048"/>
          </a:xfrm>
          <a:prstGeom prst="rect">
            <a:avLst/>
          </a:prstGeom>
        </p:spPr>
        <p:txBody>
          <a:bodyPr vert="horz" lIns="0" tIns="0" rIns="0" bIns="0" rtlCol="0">
            <a:noAutofit/>
          </a:bodyPr>
          <a:lst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SzPct val="100000"/>
              <a:buFontTx/>
              <a:buBlip>
                <a:blip r:embed="rId4"/>
              </a:buBlip>
              <a:defRPr lang="de-DE" sz="20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5"/>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9pPr>
          </a:lstStyle>
          <a:p>
            <a:pPr>
              <a:spcAft>
                <a:spcPts val="0"/>
              </a:spcAft>
            </a:pPr>
            <a:r>
              <a:rPr lang="en-US" sz="2000" dirty="0" smtClean="0"/>
              <a:t>Is </a:t>
            </a:r>
            <a:r>
              <a:rPr lang="en-US" sz="2000" dirty="0"/>
              <a:t>the question ... generally admissible or not allowed?</a:t>
            </a:r>
            <a:r>
              <a:rPr lang="de-DE" sz="2000" dirty="0" smtClean="0"/>
              <a:t> </a:t>
            </a:r>
          </a:p>
        </p:txBody>
      </p:sp>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20</a:t>
            </a:fld>
            <a:endParaRPr lang="de-DE" altLang="de-DE"/>
          </a:p>
        </p:txBody>
      </p:sp>
      <p:sp>
        <p:nvSpPr>
          <p:cNvPr id="4" name="Titel 3"/>
          <p:cNvSpPr>
            <a:spLocks noGrp="1"/>
          </p:cNvSpPr>
          <p:nvPr>
            <p:ph type="title"/>
          </p:nvPr>
        </p:nvSpPr>
        <p:spPr>
          <a:xfrm>
            <a:off x="485482" y="296191"/>
            <a:ext cx="8207375" cy="864096"/>
          </a:xfrm>
        </p:spPr>
        <p:txBody>
          <a:bodyPr/>
          <a:lstStyle/>
          <a:p>
            <a:r>
              <a:rPr lang="en-US" dirty="0" smtClean="0"/>
              <a:t>Admissibility </a:t>
            </a:r>
            <a:r>
              <a:rPr lang="en-US" dirty="0"/>
              <a:t>of questions in the interview</a:t>
            </a:r>
            <a:endParaRPr lang="de-DE" dirty="0"/>
          </a:p>
        </p:txBody>
      </p:sp>
      <p:sp>
        <p:nvSpPr>
          <p:cNvPr id="10" name="Inhaltsplatzhalter 5"/>
          <p:cNvSpPr>
            <a:spLocks noGrp="1"/>
          </p:cNvSpPr>
          <p:nvPr>
            <p:ph sz="quarter" idx="4294967295"/>
          </p:nvPr>
        </p:nvSpPr>
        <p:spPr>
          <a:xfrm>
            <a:off x="474301" y="3999600"/>
            <a:ext cx="8207375" cy="107491"/>
          </a:xfrm>
          <a:prstGeom prst="rect">
            <a:avLst/>
          </a:prstGeom>
        </p:spPr>
        <p:txBody>
          <a:bodyPr/>
          <a:lstStyle/>
          <a:p>
            <a:r>
              <a:rPr lang="en-US" sz="900" dirty="0"/>
              <a:t>Basis: Persons with interviews in the last 5 years / Figures in percent / n = 976</a:t>
            </a:r>
            <a:endParaRPr lang="en-US" sz="900" dirty="0">
              <a:effectLst/>
            </a:endParaRPr>
          </a:p>
        </p:txBody>
      </p:sp>
      <p:sp>
        <p:nvSpPr>
          <p:cNvPr id="15" name="Textfeld 14"/>
          <p:cNvSpPr txBox="1"/>
          <p:nvPr/>
        </p:nvSpPr>
        <p:spPr>
          <a:xfrm>
            <a:off x="412402" y="1403830"/>
            <a:ext cx="5509176" cy="276999"/>
          </a:xfrm>
          <a:prstGeom prst="rect">
            <a:avLst/>
          </a:prstGeom>
          <a:noFill/>
        </p:spPr>
        <p:txBody>
          <a:bodyPr wrap="square" rtlCol="0">
            <a:spAutoFit/>
          </a:bodyPr>
          <a:lstStyle/>
          <a:p>
            <a:r>
              <a:rPr lang="en-US" sz="1200" dirty="0" smtClean="0"/>
              <a:t>of </a:t>
            </a:r>
            <a:r>
              <a:rPr lang="en-US" sz="1200" b="1" dirty="0" smtClean="0"/>
              <a:t>age</a:t>
            </a:r>
            <a:endParaRPr lang="en-US" sz="1200" b="1" dirty="0"/>
          </a:p>
        </p:txBody>
      </p:sp>
      <p:sp>
        <p:nvSpPr>
          <p:cNvPr id="16" name="Textfeld 15"/>
          <p:cNvSpPr txBox="1"/>
          <p:nvPr/>
        </p:nvSpPr>
        <p:spPr>
          <a:xfrm>
            <a:off x="430976" y="2141910"/>
            <a:ext cx="5509176" cy="276999"/>
          </a:xfrm>
          <a:prstGeom prst="rect">
            <a:avLst/>
          </a:prstGeom>
          <a:noFill/>
        </p:spPr>
        <p:txBody>
          <a:bodyPr wrap="square" rtlCol="0">
            <a:spAutoFit/>
          </a:bodyPr>
          <a:lstStyle/>
          <a:p>
            <a:r>
              <a:rPr lang="en-US" sz="1200" dirty="0" smtClean="0"/>
              <a:t>of </a:t>
            </a:r>
            <a:r>
              <a:rPr lang="en-US" sz="1200" b="1" dirty="0" smtClean="0"/>
              <a:t>family status</a:t>
            </a:r>
            <a:r>
              <a:rPr lang="en-US" sz="1200" dirty="0" smtClean="0"/>
              <a:t>, e.g. if a person is married</a:t>
            </a:r>
            <a:endParaRPr lang="en-US" sz="1200" dirty="0"/>
          </a:p>
        </p:txBody>
      </p:sp>
      <p:sp>
        <p:nvSpPr>
          <p:cNvPr id="18" name="Textfeld 17"/>
          <p:cNvSpPr txBox="1"/>
          <p:nvPr/>
        </p:nvSpPr>
        <p:spPr>
          <a:xfrm>
            <a:off x="430976" y="2629798"/>
            <a:ext cx="5509176" cy="276999"/>
          </a:xfrm>
          <a:prstGeom prst="rect">
            <a:avLst/>
          </a:prstGeom>
          <a:noFill/>
        </p:spPr>
        <p:txBody>
          <a:bodyPr wrap="square" rtlCol="0">
            <a:spAutoFit/>
          </a:bodyPr>
          <a:lstStyle/>
          <a:p>
            <a:r>
              <a:rPr lang="en-US" sz="1200" dirty="0"/>
              <a:t>how the activity can be arranged with </a:t>
            </a:r>
            <a:r>
              <a:rPr lang="en-US" sz="1200" b="1" dirty="0"/>
              <a:t>family responsibilities</a:t>
            </a:r>
            <a:endParaRPr lang="de-DE" sz="1200" b="1" dirty="0"/>
          </a:p>
        </p:txBody>
      </p:sp>
      <p:sp>
        <p:nvSpPr>
          <p:cNvPr id="19" name="Textfeld 18"/>
          <p:cNvSpPr txBox="1"/>
          <p:nvPr/>
        </p:nvSpPr>
        <p:spPr>
          <a:xfrm>
            <a:off x="430976" y="1644834"/>
            <a:ext cx="5509176" cy="276999"/>
          </a:xfrm>
          <a:prstGeom prst="rect">
            <a:avLst/>
          </a:prstGeom>
          <a:noFill/>
        </p:spPr>
        <p:txBody>
          <a:bodyPr wrap="square" rtlCol="0">
            <a:spAutoFit/>
          </a:bodyPr>
          <a:lstStyle/>
          <a:p>
            <a:r>
              <a:rPr lang="en-US" sz="1200" dirty="0" smtClean="0"/>
              <a:t>of </a:t>
            </a:r>
            <a:r>
              <a:rPr lang="en-US" sz="1200" b="1" dirty="0" smtClean="0"/>
              <a:t>nationality</a:t>
            </a:r>
            <a:endParaRPr lang="en-US" sz="1200" b="1" dirty="0"/>
          </a:p>
        </p:txBody>
      </p:sp>
      <p:sp>
        <p:nvSpPr>
          <p:cNvPr id="20" name="Textfeld 19"/>
          <p:cNvSpPr txBox="1"/>
          <p:nvPr/>
        </p:nvSpPr>
        <p:spPr>
          <a:xfrm>
            <a:off x="430976" y="2385854"/>
            <a:ext cx="5509176" cy="276999"/>
          </a:xfrm>
          <a:prstGeom prst="rect">
            <a:avLst/>
          </a:prstGeom>
          <a:noFill/>
        </p:spPr>
        <p:txBody>
          <a:bodyPr wrap="square" rtlCol="0">
            <a:spAutoFit/>
          </a:bodyPr>
          <a:lstStyle/>
          <a:p>
            <a:r>
              <a:rPr lang="en-US" sz="1200" dirty="0" smtClean="0"/>
              <a:t>if German is the </a:t>
            </a:r>
            <a:r>
              <a:rPr lang="en-US" sz="1200" b="1" dirty="0" smtClean="0"/>
              <a:t>native language</a:t>
            </a:r>
            <a:endParaRPr lang="en-US" sz="1200" b="1" dirty="0"/>
          </a:p>
        </p:txBody>
      </p:sp>
      <p:sp>
        <p:nvSpPr>
          <p:cNvPr id="22" name="Textfeld 21"/>
          <p:cNvSpPr txBox="1"/>
          <p:nvPr/>
        </p:nvSpPr>
        <p:spPr>
          <a:xfrm>
            <a:off x="430976" y="1888778"/>
            <a:ext cx="5509176" cy="276999"/>
          </a:xfrm>
          <a:prstGeom prst="rect">
            <a:avLst/>
          </a:prstGeom>
          <a:noFill/>
        </p:spPr>
        <p:txBody>
          <a:bodyPr wrap="square" rtlCol="0">
            <a:spAutoFit/>
          </a:bodyPr>
          <a:lstStyle/>
          <a:p>
            <a:r>
              <a:rPr lang="en-US" sz="1200" dirty="0" smtClean="0"/>
              <a:t>of </a:t>
            </a:r>
            <a:r>
              <a:rPr lang="en-US" sz="1200" b="1" dirty="0" smtClean="0"/>
              <a:t>severe disability</a:t>
            </a:r>
            <a:r>
              <a:rPr lang="de-DE" sz="1200" dirty="0" smtClean="0"/>
              <a:t> </a:t>
            </a:r>
            <a:endParaRPr lang="de-DE" sz="1200" dirty="0"/>
          </a:p>
        </p:txBody>
      </p:sp>
      <p:sp>
        <p:nvSpPr>
          <p:cNvPr id="23" name="Textfeld 22"/>
          <p:cNvSpPr txBox="1"/>
          <p:nvPr/>
        </p:nvSpPr>
        <p:spPr>
          <a:xfrm>
            <a:off x="430976" y="3377079"/>
            <a:ext cx="5509176" cy="276999"/>
          </a:xfrm>
          <a:prstGeom prst="rect">
            <a:avLst/>
          </a:prstGeom>
          <a:noFill/>
        </p:spPr>
        <p:txBody>
          <a:bodyPr wrap="square" rtlCol="0">
            <a:spAutoFit/>
          </a:bodyPr>
          <a:lstStyle/>
          <a:p>
            <a:r>
              <a:rPr lang="en-US" sz="1200" dirty="0"/>
              <a:t>if there is a general desire </a:t>
            </a:r>
            <a:r>
              <a:rPr lang="en-US" sz="1200" b="1" dirty="0"/>
              <a:t>to have children</a:t>
            </a:r>
            <a:endParaRPr lang="de-DE" sz="1200" b="1" dirty="0"/>
          </a:p>
        </p:txBody>
      </p:sp>
      <p:sp>
        <p:nvSpPr>
          <p:cNvPr id="24" name="Textfeld 23"/>
          <p:cNvSpPr txBox="1"/>
          <p:nvPr/>
        </p:nvSpPr>
        <p:spPr>
          <a:xfrm>
            <a:off x="430976" y="2880722"/>
            <a:ext cx="5509176" cy="276999"/>
          </a:xfrm>
          <a:prstGeom prst="rect">
            <a:avLst/>
          </a:prstGeom>
          <a:noFill/>
        </p:spPr>
        <p:txBody>
          <a:bodyPr wrap="square" rtlCol="0">
            <a:spAutoFit/>
          </a:bodyPr>
          <a:lstStyle/>
          <a:p>
            <a:r>
              <a:rPr lang="de-DE" sz="1200" dirty="0" smtClean="0"/>
              <a:t>i</a:t>
            </a:r>
            <a:r>
              <a:rPr lang="en-US" sz="1200" dirty="0" smtClean="0"/>
              <a:t>f the applicant is </a:t>
            </a:r>
            <a:r>
              <a:rPr lang="en-US" sz="1200" b="1" dirty="0" smtClean="0"/>
              <a:t>pregnant</a:t>
            </a:r>
            <a:endParaRPr lang="en-US" sz="1200" b="1" dirty="0"/>
          </a:p>
        </p:txBody>
      </p:sp>
      <p:sp>
        <p:nvSpPr>
          <p:cNvPr id="25" name="Textfeld 24"/>
          <p:cNvSpPr txBox="1"/>
          <p:nvPr/>
        </p:nvSpPr>
        <p:spPr>
          <a:xfrm>
            <a:off x="430976" y="3628003"/>
            <a:ext cx="5509176" cy="276999"/>
          </a:xfrm>
          <a:prstGeom prst="rect">
            <a:avLst/>
          </a:prstGeom>
          <a:noFill/>
        </p:spPr>
        <p:txBody>
          <a:bodyPr wrap="square" rtlCol="0">
            <a:spAutoFit/>
          </a:bodyPr>
          <a:lstStyle/>
          <a:p>
            <a:r>
              <a:rPr lang="en-US" sz="1200" dirty="0" smtClean="0"/>
              <a:t>of </a:t>
            </a:r>
            <a:r>
              <a:rPr lang="en-US" sz="1200" b="1" dirty="0" smtClean="0"/>
              <a:t>sexual orientation</a:t>
            </a:r>
            <a:endParaRPr lang="en-US" sz="1200" b="1" dirty="0"/>
          </a:p>
        </p:txBody>
      </p:sp>
      <p:sp>
        <p:nvSpPr>
          <p:cNvPr id="2" name="Rechteck 1"/>
          <p:cNvSpPr/>
          <p:nvPr/>
        </p:nvSpPr>
        <p:spPr>
          <a:xfrm>
            <a:off x="286193" y="1437185"/>
            <a:ext cx="8389496" cy="1242149"/>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Rechteck 25"/>
          <p:cNvSpPr/>
          <p:nvPr/>
        </p:nvSpPr>
        <p:spPr>
          <a:xfrm>
            <a:off x="468314" y="3150742"/>
            <a:ext cx="8389496" cy="25313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p:cNvSpPr/>
          <p:nvPr/>
        </p:nvSpPr>
        <p:spPr>
          <a:xfrm>
            <a:off x="496008" y="3618327"/>
            <a:ext cx="8389496" cy="25313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05229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platzhalter 13"/>
          <p:cNvGraphicFramePr>
            <a:graphicFrameLocks/>
          </p:cNvGraphicFramePr>
          <p:nvPr>
            <p:extLst>
              <p:ext uri="{D42A27DB-BD31-4B8C-83A1-F6EECF244321}">
                <p14:modId xmlns:p14="http://schemas.microsoft.com/office/powerpoint/2010/main" val="2716040415"/>
              </p:ext>
            </p:extLst>
          </p:nvPr>
        </p:nvGraphicFramePr>
        <p:xfrm>
          <a:off x="467544" y="1419622"/>
          <a:ext cx="8207375" cy="28803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platzhalter 3"/>
          <p:cNvSpPr txBox="1">
            <a:spLocks/>
          </p:cNvSpPr>
          <p:nvPr/>
        </p:nvSpPr>
        <p:spPr>
          <a:xfrm>
            <a:off x="468314" y="915566"/>
            <a:ext cx="8207375" cy="432048"/>
          </a:xfrm>
          <a:prstGeom prst="rect">
            <a:avLst/>
          </a:prstGeom>
        </p:spPr>
        <p:txBody>
          <a:bodyPr vert="horz" lIns="0" tIns="0" rIns="0" bIns="0" rtlCol="0">
            <a:noAutofit/>
          </a:bodyPr>
          <a:lst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SzPct val="100000"/>
              <a:buFontTx/>
              <a:buBlip>
                <a:blip r:embed="rId4"/>
              </a:buBlip>
              <a:defRPr lang="de-DE" sz="20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5"/>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9pPr>
          </a:lstStyle>
          <a:p>
            <a:pPr>
              <a:spcAft>
                <a:spcPts val="0"/>
              </a:spcAft>
            </a:pPr>
            <a:r>
              <a:rPr lang="en-US" sz="2000" dirty="0"/>
              <a:t>Have you ever been asked directly in the interview, </a:t>
            </a:r>
            <a:r>
              <a:rPr lang="en-US" sz="2000" dirty="0" smtClean="0"/>
              <a:t>...</a:t>
            </a:r>
            <a:endParaRPr lang="de-DE" sz="2000" dirty="0" smtClean="0"/>
          </a:p>
        </p:txBody>
      </p:sp>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21</a:t>
            </a:fld>
            <a:endParaRPr lang="de-DE" altLang="de-DE"/>
          </a:p>
        </p:txBody>
      </p:sp>
      <p:sp>
        <p:nvSpPr>
          <p:cNvPr id="4" name="Titel 3"/>
          <p:cNvSpPr>
            <a:spLocks noGrp="1"/>
          </p:cNvSpPr>
          <p:nvPr>
            <p:ph type="title"/>
          </p:nvPr>
        </p:nvSpPr>
        <p:spPr/>
        <p:txBody>
          <a:bodyPr/>
          <a:lstStyle/>
          <a:p>
            <a:r>
              <a:rPr lang="en-US" dirty="0" smtClean="0"/>
              <a:t>Questions </a:t>
            </a:r>
            <a:r>
              <a:rPr lang="en-US" dirty="0"/>
              <a:t>about reconciliation </a:t>
            </a:r>
            <a:r>
              <a:rPr lang="en-US" dirty="0" smtClean="0"/>
              <a:t>of </a:t>
            </a:r>
            <a:r>
              <a:rPr lang="en-US" dirty="0"/>
              <a:t>family and work</a:t>
            </a:r>
            <a:endParaRPr lang="de-DE" dirty="0"/>
          </a:p>
        </p:txBody>
      </p:sp>
      <p:sp>
        <p:nvSpPr>
          <p:cNvPr id="10" name="Inhaltsplatzhalter 5"/>
          <p:cNvSpPr>
            <a:spLocks noGrp="1"/>
          </p:cNvSpPr>
          <p:nvPr>
            <p:ph sz="quarter" idx="4294967295"/>
          </p:nvPr>
        </p:nvSpPr>
        <p:spPr>
          <a:xfrm>
            <a:off x="474301" y="3999600"/>
            <a:ext cx="8207375" cy="107491"/>
          </a:xfrm>
          <a:prstGeom prst="rect">
            <a:avLst/>
          </a:prstGeom>
        </p:spPr>
        <p:txBody>
          <a:bodyPr/>
          <a:lstStyle/>
          <a:p>
            <a:r>
              <a:rPr lang="en-US" sz="900" dirty="0"/>
              <a:t>Basis: Persons interviewed in the last 5 years / Figures in percent / n = 976 / * n = 534</a:t>
            </a:r>
            <a:endParaRPr lang="de-DE" sz="900" dirty="0" smtClean="0"/>
          </a:p>
        </p:txBody>
      </p:sp>
      <p:sp>
        <p:nvSpPr>
          <p:cNvPr id="18" name="Textfeld 17"/>
          <p:cNvSpPr txBox="1"/>
          <p:nvPr/>
        </p:nvSpPr>
        <p:spPr>
          <a:xfrm>
            <a:off x="358968" y="1565846"/>
            <a:ext cx="5509176" cy="307777"/>
          </a:xfrm>
          <a:prstGeom prst="rect">
            <a:avLst/>
          </a:prstGeom>
          <a:noFill/>
        </p:spPr>
        <p:txBody>
          <a:bodyPr wrap="square" rtlCol="0">
            <a:spAutoFit/>
          </a:bodyPr>
          <a:lstStyle/>
          <a:p>
            <a:r>
              <a:rPr lang="en-US" sz="1400" dirty="0"/>
              <a:t>how you can </a:t>
            </a:r>
            <a:r>
              <a:rPr lang="en-US" sz="1400" b="1" dirty="0"/>
              <a:t>reconcile the </a:t>
            </a:r>
            <a:r>
              <a:rPr lang="en-US" sz="1400" b="1" dirty="0" smtClean="0"/>
              <a:t>work </a:t>
            </a:r>
            <a:r>
              <a:rPr lang="en-US" sz="1400" b="1" dirty="0"/>
              <a:t>with family commitments</a:t>
            </a:r>
            <a:r>
              <a:rPr lang="en-US" sz="1400" dirty="0"/>
              <a:t>?</a:t>
            </a:r>
            <a:endParaRPr lang="de-DE" sz="1400" dirty="0"/>
          </a:p>
        </p:txBody>
      </p:sp>
      <p:sp>
        <p:nvSpPr>
          <p:cNvPr id="23" name="Textfeld 22"/>
          <p:cNvSpPr txBox="1"/>
          <p:nvPr/>
        </p:nvSpPr>
        <p:spPr>
          <a:xfrm>
            <a:off x="358968" y="2386799"/>
            <a:ext cx="5509176" cy="307777"/>
          </a:xfrm>
          <a:prstGeom prst="rect">
            <a:avLst/>
          </a:prstGeom>
          <a:noFill/>
        </p:spPr>
        <p:txBody>
          <a:bodyPr wrap="square" rtlCol="0">
            <a:spAutoFit/>
          </a:bodyPr>
          <a:lstStyle/>
          <a:p>
            <a:r>
              <a:rPr lang="en-US" sz="1400" dirty="0"/>
              <a:t>Whether you generally </a:t>
            </a:r>
            <a:r>
              <a:rPr lang="en-US" sz="1400" b="1" dirty="0"/>
              <a:t>want to have children</a:t>
            </a:r>
            <a:r>
              <a:rPr lang="en-US" sz="1400" dirty="0"/>
              <a:t>?</a:t>
            </a:r>
            <a:endParaRPr lang="de-DE" sz="1400" b="1" dirty="0"/>
          </a:p>
        </p:txBody>
      </p:sp>
      <p:sp>
        <p:nvSpPr>
          <p:cNvPr id="24" name="Textfeld 23"/>
          <p:cNvSpPr txBox="1"/>
          <p:nvPr/>
        </p:nvSpPr>
        <p:spPr>
          <a:xfrm>
            <a:off x="358968" y="3315941"/>
            <a:ext cx="5509176" cy="307777"/>
          </a:xfrm>
          <a:prstGeom prst="rect">
            <a:avLst/>
          </a:prstGeom>
          <a:noFill/>
        </p:spPr>
        <p:txBody>
          <a:bodyPr wrap="square" rtlCol="0">
            <a:spAutoFit/>
          </a:bodyPr>
          <a:lstStyle/>
          <a:p>
            <a:r>
              <a:rPr lang="en-US" sz="1400" dirty="0" smtClean="0"/>
              <a:t>[only women*:] if you are </a:t>
            </a:r>
            <a:r>
              <a:rPr lang="en-US" sz="1400" b="1" dirty="0" smtClean="0"/>
              <a:t>pregnant</a:t>
            </a:r>
            <a:endParaRPr lang="en-US" sz="1400" b="1" dirty="0"/>
          </a:p>
        </p:txBody>
      </p:sp>
    </p:spTree>
    <p:extLst>
      <p:ext uri="{BB962C8B-B14F-4D97-AF65-F5344CB8AC3E}">
        <p14:creationId xmlns:p14="http://schemas.microsoft.com/office/powerpoint/2010/main" val="39401800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platzhalter 13"/>
          <p:cNvGraphicFramePr>
            <a:graphicFrameLocks/>
          </p:cNvGraphicFramePr>
          <p:nvPr>
            <p:extLst>
              <p:ext uri="{D42A27DB-BD31-4B8C-83A1-F6EECF244321}">
                <p14:modId xmlns:p14="http://schemas.microsoft.com/office/powerpoint/2010/main" val="315232997"/>
              </p:ext>
            </p:extLst>
          </p:nvPr>
        </p:nvGraphicFramePr>
        <p:xfrm>
          <a:off x="468313" y="1407363"/>
          <a:ext cx="8207375" cy="259228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platzhalter 3"/>
          <p:cNvSpPr txBox="1">
            <a:spLocks/>
          </p:cNvSpPr>
          <p:nvPr/>
        </p:nvSpPr>
        <p:spPr>
          <a:xfrm>
            <a:off x="468314" y="915566"/>
            <a:ext cx="8207375" cy="432048"/>
          </a:xfrm>
          <a:prstGeom prst="rect">
            <a:avLst/>
          </a:prstGeom>
        </p:spPr>
        <p:txBody>
          <a:bodyPr vert="horz" lIns="0" tIns="0" rIns="0" bIns="0" rtlCol="0">
            <a:noAutofit/>
          </a:bodyPr>
          <a:lst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SzPct val="100000"/>
              <a:buFontTx/>
              <a:buBlip>
                <a:blip r:embed="rId3"/>
              </a:buBlip>
              <a:defRPr lang="de-DE" sz="20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4"/>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9pPr>
          </a:lstStyle>
          <a:p>
            <a:pPr>
              <a:spcAft>
                <a:spcPts val="0"/>
              </a:spcAft>
            </a:pPr>
            <a:r>
              <a:rPr lang="en-US" sz="2000" dirty="0"/>
              <a:t>To what extent do you agree with the following statements?</a:t>
            </a:r>
          </a:p>
          <a:p>
            <a:pPr>
              <a:spcAft>
                <a:spcPts val="0"/>
              </a:spcAft>
            </a:pPr>
            <a:endParaRPr lang="de-DE" sz="2000" dirty="0" smtClean="0"/>
          </a:p>
        </p:txBody>
      </p:sp>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22</a:t>
            </a:fld>
            <a:endParaRPr lang="de-DE" altLang="de-DE"/>
          </a:p>
        </p:txBody>
      </p:sp>
      <p:sp>
        <p:nvSpPr>
          <p:cNvPr id="4" name="Titel 3"/>
          <p:cNvSpPr>
            <a:spLocks noGrp="1"/>
          </p:cNvSpPr>
          <p:nvPr>
            <p:ph type="title"/>
          </p:nvPr>
        </p:nvSpPr>
        <p:spPr/>
        <p:txBody>
          <a:bodyPr/>
          <a:lstStyle/>
          <a:p>
            <a:r>
              <a:rPr lang="en-US" dirty="0" smtClean="0"/>
              <a:t>Statements </a:t>
            </a:r>
            <a:r>
              <a:rPr lang="en-US" dirty="0"/>
              <a:t>about anonymous application process</a:t>
            </a:r>
            <a:endParaRPr lang="de-DE" dirty="0"/>
          </a:p>
        </p:txBody>
      </p:sp>
      <p:sp>
        <p:nvSpPr>
          <p:cNvPr id="10" name="Inhaltsplatzhalter 5"/>
          <p:cNvSpPr>
            <a:spLocks noGrp="1"/>
          </p:cNvSpPr>
          <p:nvPr>
            <p:ph sz="quarter" idx="4294967295"/>
          </p:nvPr>
        </p:nvSpPr>
        <p:spPr>
          <a:xfrm>
            <a:off x="541089" y="3999600"/>
            <a:ext cx="8207375" cy="107491"/>
          </a:xfrm>
          <a:prstGeom prst="rect">
            <a:avLst/>
          </a:prstGeom>
        </p:spPr>
        <p:txBody>
          <a:bodyPr/>
          <a:lstStyle/>
          <a:p>
            <a:r>
              <a:rPr lang="en-US" sz="900" dirty="0"/>
              <a:t>Basis: Persons with interviews in the last 5 years / Figures in percent / n = 976</a:t>
            </a:r>
            <a:endParaRPr lang="de-DE" sz="900" dirty="0" smtClean="0"/>
          </a:p>
        </p:txBody>
      </p:sp>
      <p:sp>
        <p:nvSpPr>
          <p:cNvPr id="12" name="Textfeld 11"/>
          <p:cNvSpPr txBox="1"/>
          <p:nvPr/>
        </p:nvSpPr>
        <p:spPr>
          <a:xfrm>
            <a:off x="358968" y="1472431"/>
            <a:ext cx="5077128" cy="646331"/>
          </a:xfrm>
          <a:prstGeom prst="rect">
            <a:avLst/>
          </a:prstGeom>
          <a:noFill/>
        </p:spPr>
        <p:txBody>
          <a:bodyPr wrap="square" rtlCol="0">
            <a:spAutoFit/>
          </a:bodyPr>
          <a:lstStyle/>
          <a:p>
            <a:r>
              <a:rPr lang="en-US" sz="1200" dirty="0"/>
              <a:t>Such procedures help to ensure that selection decisions focus on the knowledge and skills of the candidates and not on personal characteristics such as gender, age or origin of the candidates.</a:t>
            </a:r>
            <a:endParaRPr lang="de-DE" sz="1200" dirty="0"/>
          </a:p>
        </p:txBody>
      </p:sp>
      <p:sp>
        <p:nvSpPr>
          <p:cNvPr id="15" name="Textfeld 14"/>
          <p:cNvSpPr txBox="1"/>
          <p:nvPr/>
        </p:nvSpPr>
        <p:spPr>
          <a:xfrm>
            <a:off x="358968" y="2241842"/>
            <a:ext cx="5077128" cy="461665"/>
          </a:xfrm>
          <a:prstGeom prst="rect">
            <a:avLst/>
          </a:prstGeom>
          <a:noFill/>
        </p:spPr>
        <p:txBody>
          <a:bodyPr wrap="square" rtlCol="0">
            <a:spAutoFit/>
          </a:bodyPr>
          <a:lstStyle/>
          <a:p>
            <a:r>
              <a:rPr lang="en-US" sz="1200" dirty="0"/>
              <a:t>Employers need this information e.g. on the age, gender or origin of the applicants, to find workers who best fit the advertised job and the company.</a:t>
            </a:r>
            <a:endParaRPr lang="de-DE" sz="1200" b="1" dirty="0"/>
          </a:p>
        </p:txBody>
      </p:sp>
      <p:sp>
        <p:nvSpPr>
          <p:cNvPr id="16" name="Textfeld 15"/>
          <p:cNvSpPr txBox="1"/>
          <p:nvPr/>
        </p:nvSpPr>
        <p:spPr>
          <a:xfrm>
            <a:off x="358968" y="3038698"/>
            <a:ext cx="5077128" cy="461665"/>
          </a:xfrm>
          <a:prstGeom prst="rect">
            <a:avLst/>
          </a:prstGeom>
          <a:noFill/>
        </p:spPr>
        <p:txBody>
          <a:bodyPr wrap="square" rtlCol="0">
            <a:spAutoFit/>
          </a:bodyPr>
          <a:lstStyle/>
          <a:p>
            <a:r>
              <a:rPr lang="en-US" sz="1200" dirty="0"/>
              <a:t>If an employer uses anonymized application process, it would personally be an additional reason for me to apply there</a:t>
            </a:r>
            <a:r>
              <a:rPr lang="en-US" sz="1200" dirty="0" smtClean="0"/>
              <a:t>.</a:t>
            </a:r>
            <a:endParaRPr lang="en-US" sz="1200" dirty="0"/>
          </a:p>
        </p:txBody>
      </p:sp>
    </p:spTree>
    <p:extLst>
      <p:ext uri="{BB962C8B-B14F-4D97-AF65-F5344CB8AC3E}">
        <p14:creationId xmlns:p14="http://schemas.microsoft.com/office/powerpoint/2010/main" val="2784135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attention!</a:t>
            </a:r>
            <a:endParaRPr lang="en-US" dirty="0"/>
          </a:p>
        </p:txBody>
      </p:sp>
      <p:sp>
        <p:nvSpPr>
          <p:cNvPr id="8" name="Untertitel 7"/>
          <p:cNvSpPr>
            <a:spLocks noGrp="1"/>
          </p:cNvSpPr>
          <p:nvPr>
            <p:ph type="subTitle" idx="1"/>
          </p:nvPr>
        </p:nvSpPr>
        <p:spPr/>
        <p:txBody>
          <a:bodyPr/>
          <a:lstStyle/>
          <a:p>
            <a:r>
              <a:rPr lang="de-DE" dirty="0"/>
              <a:t>Antidiskriminierungsstelle des Bundes</a:t>
            </a:r>
            <a:br>
              <a:rPr lang="de-DE" dirty="0"/>
            </a:br>
            <a:r>
              <a:rPr lang="de-DE" dirty="0"/>
              <a:t>Glinkastraße 24</a:t>
            </a:r>
            <a:br>
              <a:rPr lang="de-DE" dirty="0"/>
            </a:br>
            <a:r>
              <a:rPr lang="de-DE" dirty="0"/>
              <a:t>10117Berlin</a:t>
            </a:r>
          </a:p>
          <a:p>
            <a:endParaRPr lang="de-DE" b="1" dirty="0" smtClean="0"/>
          </a:p>
          <a:p>
            <a:r>
              <a:rPr lang="de-DE" b="1" dirty="0" smtClean="0"/>
              <a:t>Nathalie Schlenzka</a:t>
            </a:r>
            <a:r>
              <a:rPr lang="de-DE" dirty="0"/>
              <a:t/>
            </a:r>
            <a:br>
              <a:rPr lang="de-DE" dirty="0"/>
            </a:br>
            <a:r>
              <a:rPr lang="de-DE" dirty="0"/>
              <a:t>Tel. 03018 555 </a:t>
            </a:r>
            <a:r>
              <a:rPr lang="de-DE" dirty="0" smtClean="0"/>
              <a:t>1813</a:t>
            </a:r>
            <a:r>
              <a:rPr lang="de-DE" dirty="0"/>
              <a:t/>
            </a:r>
            <a:br>
              <a:rPr lang="de-DE" dirty="0"/>
            </a:br>
            <a:r>
              <a:rPr lang="de-DE" dirty="0"/>
              <a:t>E-Mail: </a:t>
            </a:r>
            <a:r>
              <a:rPr lang="de-DE" dirty="0" smtClean="0"/>
              <a:t>Nathalie.Schlenzka@ads.bund.de</a:t>
            </a:r>
            <a:endParaRPr lang="de-DE" dirty="0"/>
          </a:p>
          <a:p>
            <a:r>
              <a:rPr lang="de-DE" b="1" dirty="0" smtClean="0"/>
              <a:t>www.antidiskriminierungsstelle.de</a:t>
            </a:r>
            <a:endParaRPr lang="de-DE" b="1" dirty="0"/>
          </a:p>
        </p:txBody>
      </p:sp>
    </p:spTree>
    <p:extLst>
      <p:ext uri="{BB962C8B-B14F-4D97-AF65-F5344CB8AC3E}">
        <p14:creationId xmlns:p14="http://schemas.microsoft.com/office/powerpoint/2010/main" val="3053610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platzhalter 13"/>
          <p:cNvGraphicFramePr>
            <a:graphicFrameLocks/>
          </p:cNvGraphicFramePr>
          <p:nvPr>
            <p:extLst>
              <p:ext uri="{D42A27DB-BD31-4B8C-83A1-F6EECF244321}">
                <p14:modId xmlns:p14="http://schemas.microsoft.com/office/powerpoint/2010/main" val="3714224939"/>
              </p:ext>
            </p:extLst>
          </p:nvPr>
        </p:nvGraphicFramePr>
        <p:xfrm>
          <a:off x="467544" y="1419622"/>
          <a:ext cx="8207375" cy="28803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platzhalter 3"/>
          <p:cNvSpPr txBox="1">
            <a:spLocks/>
          </p:cNvSpPr>
          <p:nvPr/>
        </p:nvSpPr>
        <p:spPr>
          <a:xfrm>
            <a:off x="468314" y="915566"/>
            <a:ext cx="8207375" cy="432048"/>
          </a:xfrm>
          <a:prstGeom prst="rect">
            <a:avLst/>
          </a:prstGeom>
        </p:spPr>
        <p:txBody>
          <a:bodyPr vert="horz" lIns="0" tIns="0" rIns="0" bIns="0" rtlCol="0">
            <a:noAutofit/>
          </a:bodyPr>
          <a:lst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SzPct val="100000"/>
              <a:buFontTx/>
              <a:buBlip>
                <a:blip r:embed="rId3"/>
              </a:buBlip>
              <a:defRPr lang="de-DE" sz="20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4"/>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900" kern="1200">
                <a:solidFill>
                  <a:schemeClr val="tx1"/>
                </a:solidFill>
                <a:latin typeface="+mn-lt"/>
                <a:ea typeface="+mn-ea"/>
                <a:cs typeface="+mn-cs"/>
              </a:defRPr>
            </a:lvl9pPr>
          </a:lstStyle>
          <a:p>
            <a:pPr>
              <a:spcAft>
                <a:spcPts val="0"/>
              </a:spcAft>
            </a:pPr>
            <a:r>
              <a:rPr lang="de-DE" sz="2000" dirty="0" smtClean="0"/>
              <a:t>Wurden Sie direkt im Bewerbungsgespräch schon mal danach gefragt,… </a:t>
            </a:r>
          </a:p>
        </p:txBody>
      </p:sp>
      <p:sp>
        <p:nvSpPr>
          <p:cNvPr id="3" name="Foliennummernplatzhalter 2"/>
          <p:cNvSpPr>
            <a:spLocks noGrp="1"/>
          </p:cNvSpPr>
          <p:nvPr>
            <p:ph type="sldNum" sz="quarter" idx="10"/>
          </p:nvPr>
        </p:nvSpPr>
        <p:spPr/>
        <p:txBody>
          <a:bodyPr/>
          <a:lstStyle/>
          <a:p>
            <a:r>
              <a:rPr lang="de-DE" altLang="de-DE" smtClean="0"/>
              <a:t>Seite </a:t>
            </a:r>
            <a:fld id="{331461C1-25DE-4184-A33B-6F48649B5FAE}" type="slidenum">
              <a:rPr lang="de-DE" altLang="de-DE" smtClean="0"/>
              <a:pPr/>
              <a:t>24</a:t>
            </a:fld>
            <a:endParaRPr lang="de-DE" altLang="de-DE"/>
          </a:p>
        </p:txBody>
      </p:sp>
      <p:sp>
        <p:nvSpPr>
          <p:cNvPr id="4" name="Titel 3"/>
          <p:cNvSpPr>
            <a:spLocks noGrp="1"/>
          </p:cNvSpPr>
          <p:nvPr>
            <p:ph type="title"/>
          </p:nvPr>
        </p:nvSpPr>
        <p:spPr/>
        <p:txBody>
          <a:bodyPr/>
          <a:lstStyle/>
          <a:p>
            <a:r>
              <a:rPr lang="de-DE" dirty="0" smtClean="0"/>
              <a:t>Im Bewerbungsgespräch gestellte Fragen</a:t>
            </a:r>
            <a:endParaRPr lang="de-DE" dirty="0"/>
          </a:p>
        </p:txBody>
      </p:sp>
      <p:sp>
        <p:nvSpPr>
          <p:cNvPr id="10" name="Inhaltsplatzhalter 5"/>
          <p:cNvSpPr>
            <a:spLocks noGrp="1"/>
          </p:cNvSpPr>
          <p:nvPr>
            <p:ph sz="quarter" idx="4294967295"/>
          </p:nvPr>
        </p:nvSpPr>
        <p:spPr>
          <a:xfrm>
            <a:off x="474301" y="3999600"/>
            <a:ext cx="8207375" cy="107491"/>
          </a:xfrm>
          <a:prstGeom prst="rect">
            <a:avLst/>
          </a:prstGeom>
        </p:spPr>
        <p:txBody>
          <a:bodyPr/>
          <a:lstStyle/>
          <a:p>
            <a:r>
              <a:rPr lang="de-DE" sz="900" dirty="0" smtClean="0"/>
              <a:t>Basis: Personen mit Bewerbungsgesprächen in den letzten 5 Jahren / Angaben in Prozent / n=976 / * n=534</a:t>
            </a:r>
          </a:p>
        </p:txBody>
      </p:sp>
      <p:sp>
        <p:nvSpPr>
          <p:cNvPr id="15" name="Textfeld 14"/>
          <p:cNvSpPr txBox="1"/>
          <p:nvPr/>
        </p:nvSpPr>
        <p:spPr>
          <a:xfrm>
            <a:off x="358968" y="1405662"/>
            <a:ext cx="5509176" cy="276999"/>
          </a:xfrm>
          <a:prstGeom prst="rect">
            <a:avLst/>
          </a:prstGeom>
          <a:noFill/>
        </p:spPr>
        <p:txBody>
          <a:bodyPr wrap="square" rtlCol="0">
            <a:spAutoFit/>
          </a:bodyPr>
          <a:lstStyle/>
          <a:p>
            <a:r>
              <a:rPr lang="de-DE" sz="1200" dirty="0" smtClean="0"/>
              <a:t>wie </a:t>
            </a:r>
            <a:r>
              <a:rPr lang="de-DE" sz="1200" b="1" dirty="0" smtClean="0"/>
              <a:t>alt</a:t>
            </a:r>
            <a:r>
              <a:rPr lang="de-DE" sz="1200" dirty="0" smtClean="0"/>
              <a:t> Sie sind</a:t>
            </a:r>
            <a:endParaRPr lang="de-DE" sz="1200" dirty="0"/>
          </a:p>
        </p:txBody>
      </p:sp>
      <p:sp>
        <p:nvSpPr>
          <p:cNvPr id="16" name="Textfeld 15"/>
          <p:cNvSpPr txBox="1"/>
          <p:nvPr/>
        </p:nvSpPr>
        <p:spPr>
          <a:xfrm>
            <a:off x="358968" y="1649606"/>
            <a:ext cx="5509176" cy="276999"/>
          </a:xfrm>
          <a:prstGeom prst="rect">
            <a:avLst/>
          </a:prstGeom>
          <a:noFill/>
        </p:spPr>
        <p:txBody>
          <a:bodyPr wrap="square" rtlCol="0">
            <a:spAutoFit/>
          </a:bodyPr>
          <a:lstStyle/>
          <a:p>
            <a:r>
              <a:rPr lang="de-DE" sz="1200" dirty="0" smtClean="0"/>
              <a:t>welchen </a:t>
            </a:r>
            <a:r>
              <a:rPr lang="de-DE" sz="1200" b="1" dirty="0" smtClean="0"/>
              <a:t>Familienstand</a:t>
            </a:r>
            <a:r>
              <a:rPr lang="de-DE" sz="1200" dirty="0" smtClean="0"/>
              <a:t> Sie haben, ob Sie z.B. verheiratet sind</a:t>
            </a:r>
            <a:endParaRPr lang="de-DE" sz="1200" dirty="0"/>
          </a:p>
        </p:txBody>
      </p:sp>
      <p:sp>
        <p:nvSpPr>
          <p:cNvPr id="18" name="Textfeld 17"/>
          <p:cNvSpPr txBox="1"/>
          <p:nvPr/>
        </p:nvSpPr>
        <p:spPr>
          <a:xfrm>
            <a:off x="358968" y="1895758"/>
            <a:ext cx="5509176" cy="276999"/>
          </a:xfrm>
          <a:prstGeom prst="rect">
            <a:avLst/>
          </a:prstGeom>
          <a:noFill/>
        </p:spPr>
        <p:txBody>
          <a:bodyPr wrap="square" rtlCol="0">
            <a:spAutoFit/>
          </a:bodyPr>
          <a:lstStyle/>
          <a:p>
            <a:r>
              <a:rPr lang="de-DE" sz="1200" dirty="0" smtClean="0"/>
              <a:t>wie Sie die Tätigkeit mit </a:t>
            </a:r>
            <a:r>
              <a:rPr lang="de-DE" sz="1200" b="1" dirty="0" smtClean="0"/>
              <a:t>familiären Verpflichtungen </a:t>
            </a:r>
            <a:r>
              <a:rPr lang="de-DE" sz="1200" dirty="0" smtClean="0"/>
              <a:t>vereinbaren können</a:t>
            </a:r>
            <a:endParaRPr lang="de-DE" sz="1200" dirty="0"/>
          </a:p>
        </p:txBody>
      </p:sp>
      <p:sp>
        <p:nvSpPr>
          <p:cNvPr id="19" name="Textfeld 18"/>
          <p:cNvSpPr txBox="1"/>
          <p:nvPr/>
        </p:nvSpPr>
        <p:spPr>
          <a:xfrm>
            <a:off x="358968" y="2139702"/>
            <a:ext cx="5509176" cy="276999"/>
          </a:xfrm>
          <a:prstGeom prst="rect">
            <a:avLst/>
          </a:prstGeom>
          <a:noFill/>
        </p:spPr>
        <p:txBody>
          <a:bodyPr wrap="square" rtlCol="0">
            <a:spAutoFit/>
          </a:bodyPr>
          <a:lstStyle/>
          <a:p>
            <a:r>
              <a:rPr lang="de-DE" sz="1200" dirty="0" smtClean="0"/>
              <a:t>welche </a:t>
            </a:r>
            <a:r>
              <a:rPr lang="de-DE" sz="1200" b="1" dirty="0" smtClean="0"/>
              <a:t>Staatsangehörigkeit</a:t>
            </a:r>
            <a:r>
              <a:rPr lang="de-DE" sz="1200" dirty="0" smtClean="0"/>
              <a:t> Sie besitzen</a:t>
            </a:r>
            <a:endParaRPr lang="de-DE" sz="1200" dirty="0"/>
          </a:p>
        </p:txBody>
      </p:sp>
      <p:sp>
        <p:nvSpPr>
          <p:cNvPr id="20" name="Textfeld 19"/>
          <p:cNvSpPr txBox="1"/>
          <p:nvPr/>
        </p:nvSpPr>
        <p:spPr>
          <a:xfrm>
            <a:off x="358968" y="2385854"/>
            <a:ext cx="5509176" cy="276999"/>
          </a:xfrm>
          <a:prstGeom prst="rect">
            <a:avLst/>
          </a:prstGeom>
          <a:noFill/>
        </p:spPr>
        <p:txBody>
          <a:bodyPr wrap="square" rtlCol="0">
            <a:spAutoFit/>
          </a:bodyPr>
          <a:lstStyle/>
          <a:p>
            <a:r>
              <a:rPr lang="de-DE" sz="1200" dirty="0" smtClean="0"/>
              <a:t>ob Deutsch Ihre </a:t>
            </a:r>
            <a:r>
              <a:rPr lang="de-DE" sz="1200" b="1" dirty="0" smtClean="0"/>
              <a:t>Muttersprache</a:t>
            </a:r>
            <a:r>
              <a:rPr lang="de-DE" sz="1200" dirty="0" smtClean="0"/>
              <a:t> ist</a:t>
            </a:r>
            <a:endParaRPr lang="de-DE" sz="1200" dirty="0"/>
          </a:p>
        </p:txBody>
      </p:sp>
      <p:sp>
        <p:nvSpPr>
          <p:cNvPr id="21" name="Textfeld 20"/>
          <p:cNvSpPr txBox="1"/>
          <p:nvPr/>
        </p:nvSpPr>
        <p:spPr>
          <a:xfrm>
            <a:off x="358968" y="2629798"/>
            <a:ext cx="5509176" cy="276999"/>
          </a:xfrm>
          <a:prstGeom prst="rect">
            <a:avLst/>
          </a:prstGeom>
          <a:noFill/>
        </p:spPr>
        <p:txBody>
          <a:bodyPr wrap="square" rtlCol="0">
            <a:spAutoFit/>
          </a:bodyPr>
          <a:lstStyle/>
          <a:p>
            <a:r>
              <a:rPr lang="de-DE" sz="1200" dirty="0" smtClean="0"/>
              <a:t>welche </a:t>
            </a:r>
            <a:r>
              <a:rPr lang="de-DE" sz="1200" b="1" dirty="0" smtClean="0"/>
              <a:t>Religions- oder Konfessionszugehörigkeit </a:t>
            </a:r>
            <a:r>
              <a:rPr lang="de-DE" sz="1200" dirty="0" smtClean="0"/>
              <a:t>Sie haben</a:t>
            </a:r>
            <a:endParaRPr lang="de-DE" sz="1200" dirty="0"/>
          </a:p>
        </p:txBody>
      </p:sp>
      <p:sp>
        <p:nvSpPr>
          <p:cNvPr id="22" name="Textfeld 21"/>
          <p:cNvSpPr txBox="1"/>
          <p:nvPr/>
        </p:nvSpPr>
        <p:spPr>
          <a:xfrm>
            <a:off x="358968" y="2873742"/>
            <a:ext cx="5509176" cy="276999"/>
          </a:xfrm>
          <a:prstGeom prst="rect">
            <a:avLst/>
          </a:prstGeom>
          <a:noFill/>
        </p:spPr>
        <p:txBody>
          <a:bodyPr wrap="square" rtlCol="0">
            <a:spAutoFit/>
          </a:bodyPr>
          <a:lstStyle/>
          <a:p>
            <a:r>
              <a:rPr lang="de-DE" sz="1200" dirty="0" smtClean="0"/>
              <a:t>ob Sie eine </a:t>
            </a:r>
            <a:r>
              <a:rPr lang="de-DE" sz="1200" b="1" dirty="0" smtClean="0"/>
              <a:t>Schwerbehinderung</a:t>
            </a:r>
            <a:r>
              <a:rPr lang="de-DE" sz="1200" dirty="0" smtClean="0"/>
              <a:t> haben</a:t>
            </a:r>
            <a:endParaRPr lang="de-DE" sz="1200" dirty="0"/>
          </a:p>
        </p:txBody>
      </p:sp>
      <p:sp>
        <p:nvSpPr>
          <p:cNvPr id="23" name="Textfeld 22"/>
          <p:cNvSpPr txBox="1"/>
          <p:nvPr/>
        </p:nvSpPr>
        <p:spPr>
          <a:xfrm>
            <a:off x="358968" y="3131646"/>
            <a:ext cx="5509176" cy="276999"/>
          </a:xfrm>
          <a:prstGeom prst="rect">
            <a:avLst/>
          </a:prstGeom>
          <a:noFill/>
        </p:spPr>
        <p:txBody>
          <a:bodyPr wrap="square" rtlCol="0">
            <a:spAutoFit/>
          </a:bodyPr>
          <a:lstStyle/>
          <a:p>
            <a:r>
              <a:rPr lang="de-DE" sz="1200" dirty="0" smtClean="0"/>
              <a:t>ob bei Ihnen generell der Wunsch besteht, </a:t>
            </a:r>
            <a:r>
              <a:rPr lang="de-DE" sz="1200" b="1" dirty="0" smtClean="0"/>
              <a:t>Kinder zu bekommen</a:t>
            </a:r>
            <a:endParaRPr lang="de-DE" sz="1200" b="1" dirty="0"/>
          </a:p>
        </p:txBody>
      </p:sp>
      <p:sp>
        <p:nvSpPr>
          <p:cNvPr id="24" name="Textfeld 23"/>
          <p:cNvSpPr txBox="1"/>
          <p:nvPr/>
        </p:nvSpPr>
        <p:spPr>
          <a:xfrm>
            <a:off x="358968" y="3363838"/>
            <a:ext cx="5509176" cy="276999"/>
          </a:xfrm>
          <a:prstGeom prst="rect">
            <a:avLst/>
          </a:prstGeom>
          <a:noFill/>
        </p:spPr>
        <p:txBody>
          <a:bodyPr wrap="square" rtlCol="0">
            <a:spAutoFit/>
          </a:bodyPr>
          <a:lstStyle/>
          <a:p>
            <a:r>
              <a:rPr lang="de-DE" sz="1200" dirty="0" smtClean="0"/>
              <a:t>[nur an Frauen:] ob Sie </a:t>
            </a:r>
            <a:r>
              <a:rPr lang="de-DE" sz="1200" b="1" dirty="0" smtClean="0"/>
              <a:t>schwanger</a:t>
            </a:r>
            <a:r>
              <a:rPr lang="de-DE" sz="1200" dirty="0" smtClean="0"/>
              <a:t> sind*</a:t>
            </a:r>
            <a:endParaRPr lang="de-DE" sz="1200" dirty="0"/>
          </a:p>
        </p:txBody>
      </p:sp>
      <p:sp>
        <p:nvSpPr>
          <p:cNvPr id="25" name="Textfeld 24"/>
          <p:cNvSpPr txBox="1"/>
          <p:nvPr/>
        </p:nvSpPr>
        <p:spPr>
          <a:xfrm>
            <a:off x="358968" y="3628003"/>
            <a:ext cx="5509176" cy="276999"/>
          </a:xfrm>
          <a:prstGeom prst="rect">
            <a:avLst/>
          </a:prstGeom>
          <a:noFill/>
        </p:spPr>
        <p:txBody>
          <a:bodyPr wrap="square" rtlCol="0">
            <a:spAutoFit/>
          </a:bodyPr>
          <a:lstStyle/>
          <a:p>
            <a:r>
              <a:rPr lang="de-DE" sz="1200" dirty="0" smtClean="0"/>
              <a:t>welche </a:t>
            </a:r>
            <a:r>
              <a:rPr lang="de-DE" sz="1200" b="1" dirty="0" smtClean="0"/>
              <a:t>sexuelle Orientierung </a:t>
            </a:r>
            <a:r>
              <a:rPr lang="de-DE" sz="1200" dirty="0" smtClean="0"/>
              <a:t>Sie haben</a:t>
            </a:r>
            <a:endParaRPr lang="de-DE" sz="1200" dirty="0"/>
          </a:p>
        </p:txBody>
      </p:sp>
    </p:spTree>
    <p:extLst>
      <p:ext uri="{BB962C8B-B14F-4D97-AF65-F5344CB8AC3E}">
        <p14:creationId xmlns:p14="http://schemas.microsoft.com/office/powerpoint/2010/main" val="2067421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a:noFill/>
        </p:spPr>
        <p:txBody>
          <a:bodyPr/>
          <a:lstStyle/>
          <a:p>
            <a:r>
              <a:rPr lang="de-DE" altLang="de-DE" dirty="0" smtClean="0"/>
              <a:t>Page </a:t>
            </a:r>
            <a:fld id="{331461C1-25DE-4184-A33B-6F48649B5FAE}" type="slidenum">
              <a:rPr lang="de-DE" altLang="de-DE" smtClean="0"/>
              <a:pPr/>
              <a:t>3</a:t>
            </a:fld>
            <a:endParaRPr lang="de-DE" altLang="de-DE" dirty="0"/>
          </a:p>
        </p:txBody>
      </p:sp>
      <p:sp>
        <p:nvSpPr>
          <p:cNvPr id="4" name="Titel 3"/>
          <p:cNvSpPr>
            <a:spLocks noGrp="1"/>
          </p:cNvSpPr>
          <p:nvPr>
            <p:ph type="title"/>
          </p:nvPr>
        </p:nvSpPr>
        <p:spPr/>
        <p:txBody>
          <a:bodyPr/>
          <a:lstStyle/>
          <a:p>
            <a:r>
              <a:rPr lang="de-DE" dirty="0" smtClean="0"/>
              <a:t>Study concept</a:t>
            </a:r>
            <a:endParaRPr lang="de-DE" dirty="0"/>
          </a:p>
        </p:txBody>
      </p:sp>
      <p:graphicFrame>
        <p:nvGraphicFramePr>
          <p:cNvPr id="5" name="Inhaltsplatzhalter 5"/>
          <p:cNvGraphicFramePr>
            <a:graphicFrameLocks noGrp="1"/>
          </p:cNvGraphicFramePr>
          <p:nvPr>
            <p:ph idx="1"/>
            <p:extLst>
              <p:ext uri="{D42A27DB-BD31-4B8C-83A1-F6EECF244321}">
                <p14:modId xmlns:p14="http://schemas.microsoft.com/office/powerpoint/2010/main" val="833970223"/>
              </p:ext>
            </p:extLst>
          </p:nvPr>
        </p:nvGraphicFramePr>
        <p:xfrm>
          <a:off x="395536" y="915566"/>
          <a:ext cx="8207376" cy="3371057"/>
        </p:xfrm>
        <a:graphic>
          <a:graphicData uri="http://schemas.openxmlformats.org/drawingml/2006/table">
            <a:tbl>
              <a:tblPr firstRow="1" bandRow="1">
                <a:tableStyleId>{2D5ABB26-0587-4C30-8999-92F81FD0307C}</a:tableStyleId>
              </a:tblPr>
              <a:tblGrid>
                <a:gridCol w="2232248"/>
                <a:gridCol w="5975128"/>
              </a:tblGrid>
              <a:tr h="451914">
                <a:tc>
                  <a:txBody>
                    <a:bodyPr/>
                    <a:lstStyle/>
                    <a:p>
                      <a:pPr>
                        <a:spcAft>
                          <a:spcPts val="0"/>
                        </a:spcAft>
                      </a:pPr>
                      <a:r>
                        <a:rPr lang="de-DE" sz="1600" dirty="0" smtClean="0">
                          <a:solidFill>
                            <a:srgbClr val="00498B"/>
                          </a:solidFill>
                        </a:rPr>
                        <a:t>Net random sample</a:t>
                      </a:r>
                      <a:endParaRPr lang="de-DE" sz="1600" dirty="0">
                        <a:solidFill>
                          <a:srgbClr val="00498B"/>
                        </a:solidFill>
                      </a:endParaRPr>
                    </a:p>
                  </a:txBody>
                  <a:tcPr>
                    <a:lnB w="19050" cap="flat" cmpd="sng" algn="ctr">
                      <a:solidFill>
                        <a:srgbClr val="00498B"/>
                      </a:solidFill>
                      <a:prstDash val="solid"/>
                      <a:round/>
                      <a:headEnd type="none" w="med" len="med"/>
                      <a:tailEnd type="none" w="med" len="med"/>
                    </a:lnB>
                  </a:tcPr>
                </a:tc>
                <a:tc>
                  <a:txBody>
                    <a:bodyPr/>
                    <a:lstStyle/>
                    <a:p>
                      <a:r>
                        <a:rPr lang="de-DE" sz="1600" dirty="0" smtClean="0"/>
                        <a:t>6.050 job advertisements,</a:t>
                      </a:r>
                      <a:r>
                        <a:rPr lang="de-DE" sz="1600" baseline="0" dirty="0" smtClean="0"/>
                        <a:t> published between 23.10 and 10.11.2017.</a:t>
                      </a:r>
                      <a:endParaRPr lang="de-DE" sz="1600" dirty="0" smtClean="0"/>
                    </a:p>
                  </a:txBody>
                  <a:tcPr>
                    <a:lnB w="19050" cap="flat" cmpd="sng" algn="ctr">
                      <a:solidFill>
                        <a:srgbClr val="00498B"/>
                      </a:solidFill>
                      <a:prstDash val="solid"/>
                      <a:round/>
                      <a:headEnd type="none" w="med" len="med"/>
                      <a:tailEnd type="none" w="med" len="med"/>
                    </a:lnB>
                  </a:tcPr>
                </a:tc>
              </a:tr>
              <a:tr h="428992">
                <a:tc>
                  <a:txBody>
                    <a:bodyPr/>
                    <a:lstStyle/>
                    <a:p>
                      <a:pPr marL="0" algn="l" defTabSz="914400" rtl="0" eaLnBrk="1" latinLnBrk="0" hangingPunct="1">
                        <a:spcAft>
                          <a:spcPts val="0"/>
                        </a:spcAft>
                      </a:pPr>
                      <a:r>
                        <a:rPr lang="de-DE" sz="1600" kern="1200" dirty="0" smtClean="0">
                          <a:solidFill>
                            <a:srgbClr val="00498B"/>
                          </a:solidFill>
                          <a:latin typeface="+mn-lt"/>
                          <a:ea typeface="+mn-ea"/>
                          <a:cs typeface="+mn-cs"/>
                        </a:rPr>
                        <a:t>Survey</a:t>
                      </a:r>
                      <a:r>
                        <a:rPr lang="de-DE" sz="1600" kern="1200" baseline="0" dirty="0" smtClean="0">
                          <a:solidFill>
                            <a:srgbClr val="00498B"/>
                          </a:solidFill>
                          <a:latin typeface="+mn-lt"/>
                          <a:ea typeface="+mn-ea"/>
                          <a:cs typeface="+mn-cs"/>
                        </a:rPr>
                        <a:t> form</a:t>
                      </a:r>
                      <a:endParaRPr lang="de-DE" sz="1600" kern="1200" dirty="0">
                        <a:solidFill>
                          <a:srgbClr val="00498B"/>
                        </a:solidFill>
                        <a:latin typeface="+mn-lt"/>
                        <a:ea typeface="+mn-ea"/>
                        <a:cs typeface="+mn-cs"/>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pPr marL="0" algn="l" defTabSz="914400" rtl="0" eaLnBrk="1" latinLnBrk="0" hangingPunct="1"/>
                      <a:r>
                        <a:rPr lang="de-DE" sz="1600" kern="1200" dirty="0" smtClean="0">
                          <a:solidFill>
                            <a:schemeClr val="tx1"/>
                          </a:solidFill>
                          <a:latin typeface="+mn-lt"/>
                          <a:ea typeface="+mn-ea"/>
                          <a:cs typeface="+mn-cs"/>
                        </a:rPr>
                        <a:t>Content analysis of job advertisements published</a:t>
                      </a:r>
                      <a:r>
                        <a:rPr lang="de-DE" sz="1600" kern="1200" baseline="0" dirty="0" smtClean="0">
                          <a:solidFill>
                            <a:schemeClr val="tx1"/>
                          </a:solidFill>
                          <a:latin typeface="+mn-lt"/>
                          <a:ea typeface="+mn-ea"/>
                          <a:cs typeface="+mn-cs"/>
                        </a:rPr>
                        <a:t> in printmedia and o</a:t>
                      </a:r>
                      <a:r>
                        <a:rPr lang="de-DE" sz="1600" kern="1200" dirty="0" smtClean="0">
                          <a:solidFill>
                            <a:schemeClr val="tx1"/>
                          </a:solidFill>
                          <a:latin typeface="+mn-lt"/>
                          <a:ea typeface="+mn-ea"/>
                          <a:cs typeface="+mn-cs"/>
                        </a:rPr>
                        <a:t>nline-platforms</a:t>
                      </a: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805496">
                <a:tc>
                  <a:txBody>
                    <a:bodyPr/>
                    <a:lstStyle/>
                    <a:p>
                      <a:pPr>
                        <a:spcAft>
                          <a:spcPts val="0"/>
                        </a:spcAft>
                      </a:pPr>
                      <a:r>
                        <a:rPr lang="de-DE" sz="1600" dirty="0" smtClean="0">
                          <a:solidFill>
                            <a:srgbClr val="00498B"/>
                          </a:solidFill>
                        </a:rPr>
                        <a:t>Sample</a:t>
                      </a:r>
                      <a:endParaRPr lang="de-DE" sz="160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r>
                        <a:rPr lang="de-DE" sz="1600" dirty="0" smtClean="0">
                          <a:solidFill>
                            <a:schemeClr val="tx1"/>
                          </a:solidFill>
                        </a:rPr>
                        <a:t>Printmedia:</a:t>
                      </a:r>
                      <a:r>
                        <a:rPr lang="de-DE" sz="1600" baseline="0" dirty="0" smtClean="0">
                          <a:solidFill>
                            <a:schemeClr val="tx1"/>
                          </a:solidFill>
                        </a:rPr>
                        <a:t> </a:t>
                      </a:r>
                      <a:r>
                        <a:rPr lang="de-DE" sz="1600" dirty="0" smtClean="0">
                          <a:solidFill>
                            <a:schemeClr val="tx1"/>
                          </a:solidFill>
                        </a:rPr>
                        <a:t>Frankfurter Allgemeine Zeitung (609 </a:t>
                      </a:r>
                      <a:r>
                        <a:rPr lang="de-DE" sz="1600" kern="1200" dirty="0" smtClean="0">
                          <a:solidFill>
                            <a:schemeClr val="tx1"/>
                          </a:solidFill>
                          <a:latin typeface="+mn-lt"/>
                          <a:ea typeface="+mn-ea"/>
                          <a:cs typeface="+mn-cs"/>
                        </a:rPr>
                        <a:t>job advertisements</a:t>
                      </a:r>
                      <a:r>
                        <a:rPr lang="de-DE" sz="1600" dirty="0" smtClean="0">
                          <a:solidFill>
                            <a:schemeClr val="tx1"/>
                          </a:solidFill>
                        </a:rPr>
                        <a:t>), Süddeutsche Zeitung (1.501 </a:t>
                      </a:r>
                      <a:r>
                        <a:rPr lang="de-DE" sz="1600" kern="1200" dirty="0" smtClean="0">
                          <a:solidFill>
                            <a:schemeClr val="tx1"/>
                          </a:solidFill>
                          <a:latin typeface="+mn-lt"/>
                          <a:ea typeface="+mn-ea"/>
                          <a:cs typeface="+mn-cs"/>
                        </a:rPr>
                        <a:t>job advertisements</a:t>
                      </a:r>
                      <a:r>
                        <a:rPr lang="de-DE" sz="1600" dirty="0" smtClean="0">
                          <a:solidFill>
                            <a:schemeClr val="tx1"/>
                          </a:solidFill>
                        </a:rPr>
                        <a:t>), Mitteldeutsche Zeitung (391), Berliner Zeitung (569), Westdeutsche</a:t>
                      </a:r>
                      <a:r>
                        <a:rPr lang="de-DE" sz="1600" baseline="0" dirty="0" smtClean="0">
                          <a:solidFill>
                            <a:schemeClr val="tx1"/>
                          </a:solidFill>
                        </a:rPr>
                        <a:t> Allgemeine Zeitung</a:t>
                      </a:r>
                      <a:r>
                        <a:rPr lang="de-DE" sz="1600" dirty="0" smtClean="0">
                          <a:solidFill>
                            <a:schemeClr val="tx1"/>
                          </a:solidFill>
                        </a:rPr>
                        <a:t> (1.014),</a:t>
                      </a:r>
                      <a:r>
                        <a:rPr lang="de-DE" sz="1600" baseline="0" dirty="0" smtClean="0">
                          <a:solidFill>
                            <a:schemeClr val="tx1"/>
                          </a:solidFill>
                        </a:rPr>
                        <a:t> </a:t>
                      </a:r>
                      <a:r>
                        <a:rPr lang="de-DE" sz="1600" dirty="0" smtClean="0">
                          <a:solidFill>
                            <a:schemeClr val="tx1"/>
                          </a:solidFill>
                        </a:rPr>
                        <a:t>Hamburger Abendblatt (410).</a:t>
                      </a:r>
                    </a:p>
                    <a:p>
                      <a:r>
                        <a:rPr lang="de-DE" sz="1600" dirty="0" smtClean="0">
                          <a:solidFill>
                            <a:schemeClr val="tx1"/>
                          </a:solidFill>
                        </a:rPr>
                        <a:t>Online-platforms: Monster (601)</a:t>
                      </a:r>
                      <a:r>
                        <a:rPr lang="de-DE" sz="1600" baseline="0" dirty="0" smtClean="0">
                          <a:solidFill>
                            <a:schemeClr val="tx1"/>
                          </a:solidFill>
                        </a:rPr>
                        <a:t> and</a:t>
                      </a:r>
                      <a:r>
                        <a:rPr lang="de-DE" sz="1600" dirty="0" smtClean="0">
                          <a:solidFill>
                            <a:schemeClr val="tx1"/>
                          </a:solidFill>
                        </a:rPr>
                        <a:t> Stepstone (572)</a:t>
                      </a: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450263">
                <a:tc>
                  <a:txBody>
                    <a:bodyPr/>
                    <a:lstStyle/>
                    <a:p>
                      <a:pPr>
                        <a:spcAft>
                          <a:spcPts val="0"/>
                        </a:spcAft>
                      </a:pPr>
                      <a:r>
                        <a:rPr lang="de-DE" sz="1600" dirty="0" smtClean="0">
                          <a:solidFill>
                            <a:srgbClr val="00498B"/>
                          </a:solidFill>
                        </a:rPr>
                        <a:t>Target random sample</a:t>
                      </a:r>
                      <a:endParaRPr lang="de-DE" sz="160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r>
                        <a:rPr lang="de-DE" sz="1600" dirty="0" smtClean="0">
                          <a:solidFill>
                            <a:schemeClr val="tx1"/>
                          </a:solidFill>
                        </a:rPr>
                        <a:t>5.667 </a:t>
                      </a:r>
                      <a:r>
                        <a:rPr lang="de-DE" sz="1600" kern="1200" dirty="0" smtClean="0">
                          <a:solidFill>
                            <a:schemeClr val="tx1"/>
                          </a:solidFill>
                          <a:latin typeface="+mn-lt"/>
                          <a:ea typeface="+mn-ea"/>
                          <a:cs typeface="+mn-cs"/>
                        </a:rPr>
                        <a:t>job advertisements </a:t>
                      </a:r>
                      <a:r>
                        <a:rPr lang="de-DE" sz="1600" baseline="0" dirty="0" smtClean="0">
                          <a:solidFill>
                            <a:schemeClr val="tx1"/>
                          </a:solidFill>
                        </a:rPr>
                        <a:t>evaluated</a:t>
                      </a:r>
                      <a:endParaRPr lang="de-DE" sz="1600" dirty="0">
                        <a:solidFill>
                          <a:schemeClr val="tx1"/>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r h="450263">
                <a:tc>
                  <a:txBody>
                    <a:bodyPr/>
                    <a:lstStyle/>
                    <a:p>
                      <a:pPr>
                        <a:spcAft>
                          <a:spcPts val="0"/>
                        </a:spcAft>
                      </a:pPr>
                      <a:r>
                        <a:rPr lang="de-DE" sz="1600" dirty="0" smtClean="0">
                          <a:solidFill>
                            <a:srgbClr val="00498B"/>
                          </a:solidFill>
                        </a:rPr>
                        <a:t>Special evaluation eBay</a:t>
                      </a:r>
                      <a:r>
                        <a:rPr lang="de-DE" sz="1600" baseline="0" dirty="0" smtClean="0">
                          <a:solidFill>
                            <a:srgbClr val="00498B"/>
                          </a:solidFill>
                        </a:rPr>
                        <a:t> Kleinanzeigen</a:t>
                      </a:r>
                      <a:endParaRPr lang="de-DE" sz="1600" dirty="0">
                        <a:solidFill>
                          <a:srgbClr val="00498B"/>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c>
                  <a:txBody>
                    <a:bodyPr/>
                    <a:lstStyle/>
                    <a:p>
                      <a:r>
                        <a:rPr lang="de-DE" sz="1600" dirty="0" smtClean="0">
                          <a:solidFill>
                            <a:schemeClr val="tx1"/>
                          </a:solidFill>
                        </a:rPr>
                        <a:t>309 </a:t>
                      </a:r>
                      <a:r>
                        <a:rPr lang="de-DE" sz="1600" kern="1200" dirty="0" smtClean="0">
                          <a:solidFill>
                            <a:schemeClr val="tx1"/>
                          </a:solidFill>
                          <a:latin typeface="+mn-lt"/>
                          <a:ea typeface="+mn-ea"/>
                          <a:cs typeface="+mn-cs"/>
                        </a:rPr>
                        <a:t>job advertisements</a:t>
                      </a:r>
                      <a:endParaRPr lang="de-DE" sz="1600" dirty="0">
                        <a:solidFill>
                          <a:schemeClr val="tx1"/>
                        </a:solidFill>
                      </a:endParaRPr>
                    </a:p>
                  </a:txBody>
                  <a:tcPr>
                    <a:lnT w="19050" cap="flat" cmpd="sng" algn="ctr">
                      <a:solidFill>
                        <a:srgbClr val="00498B"/>
                      </a:solidFill>
                      <a:prstDash val="solid"/>
                      <a:round/>
                      <a:headEnd type="none" w="med" len="med"/>
                      <a:tailEnd type="none" w="med" len="med"/>
                    </a:lnT>
                    <a:lnB w="19050" cap="flat" cmpd="sng" algn="ctr">
                      <a:solidFill>
                        <a:srgbClr val="00498B"/>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62026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r>
              <a:rPr lang="de-DE" altLang="de-DE" dirty="0" smtClean="0"/>
              <a:t>Page </a:t>
            </a:r>
            <a:fld id="{331461C1-25DE-4184-A33B-6F48649B5FAE}" type="slidenum">
              <a:rPr lang="de-DE" altLang="de-DE" smtClean="0"/>
              <a:pPr/>
              <a:t>4</a:t>
            </a:fld>
            <a:endParaRPr lang="de-DE" altLang="de-DE" dirty="0"/>
          </a:p>
        </p:txBody>
      </p:sp>
      <p:sp>
        <p:nvSpPr>
          <p:cNvPr id="5" name="Titel 4"/>
          <p:cNvSpPr>
            <a:spLocks noGrp="1"/>
          </p:cNvSpPr>
          <p:nvPr>
            <p:ph type="title"/>
          </p:nvPr>
        </p:nvSpPr>
        <p:spPr>
          <a:xfrm>
            <a:off x="251520" y="51470"/>
            <a:ext cx="8207375" cy="864096"/>
          </a:xfrm>
        </p:spPr>
        <p:txBody>
          <a:bodyPr/>
          <a:lstStyle/>
          <a:p>
            <a:r>
              <a:rPr lang="de-DE" dirty="0" smtClean="0"/>
              <a:t>Sample information</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365287766"/>
              </p:ext>
            </p:extLst>
          </p:nvPr>
        </p:nvGraphicFramePr>
        <p:xfrm>
          <a:off x="1043608" y="627533"/>
          <a:ext cx="7632847" cy="3630656"/>
        </p:xfrm>
        <a:graphic>
          <a:graphicData uri="http://schemas.openxmlformats.org/drawingml/2006/table">
            <a:tbl>
              <a:tblPr bandRow="1"/>
              <a:tblGrid>
                <a:gridCol w="4319755"/>
                <a:gridCol w="1613478"/>
                <a:gridCol w="1699614"/>
              </a:tblGrid>
              <a:tr h="417715">
                <a:tc>
                  <a:txBody>
                    <a:bodyPr/>
                    <a:lstStyle/>
                    <a:p>
                      <a:pPr marL="90170" algn="just">
                        <a:lnSpc>
                          <a:spcPts val="1400"/>
                        </a:lnSpc>
                      </a:pPr>
                      <a:r>
                        <a:rPr lang="de-DE" sz="1200" b="1" dirty="0" smtClean="0">
                          <a:solidFill>
                            <a:srgbClr val="FFFFFF"/>
                          </a:solidFill>
                          <a:effectLst/>
                          <a:latin typeface="BundesSans Office"/>
                        </a:rPr>
                        <a:t>Professional</a:t>
                      </a:r>
                      <a:r>
                        <a:rPr lang="de-DE" sz="1200" b="1" baseline="0" dirty="0" smtClean="0">
                          <a:solidFill>
                            <a:srgbClr val="FFFFFF"/>
                          </a:solidFill>
                          <a:effectLst/>
                          <a:latin typeface="BundesSans Office"/>
                        </a:rPr>
                        <a:t>  groups</a:t>
                      </a:r>
                      <a:endParaRPr lang="de-DE" sz="1200" dirty="0">
                        <a:solidFill>
                          <a:srgbClr val="00498B"/>
                        </a:solidFill>
                        <a:effectLst/>
                        <a:latin typeface="BundesSans Office"/>
                      </a:endParaRPr>
                    </a:p>
                  </a:txBody>
                  <a:tcPr marL="0" marR="0" marT="23754" marB="23754" anchor="ctr">
                    <a:lnL>
                      <a:noFill/>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de-DE" sz="1200" b="1" dirty="0">
                          <a:solidFill>
                            <a:srgbClr val="FFFFFF"/>
                          </a:solidFill>
                          <a:effectLst/>
                          <a:latin typeface="BundesSans Office"/>
                        </a:rPr>
                        <a:t>n</a:t>
                      </a:r>
                      <a:endParaRPr lang="de-DE" sz="1200" dirty="0">
                        <a:solidFill>
                          <a:srgbClr val="00498B"/>
                        </a:solidFill>
                        <a:effectLst/>
                        <a:latin typeface="BundesSans Office"/>
                      </a:endParaRP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de-DE" sz="1200" b="1" dirty="0" smtClean="0">
                          <a:solidFill>
                            <a:srgbClr val="FFFFFF"/>
                          </a:solidFill>
                          <a:effectLst/>
                          <a:latin typeface="BundesSans Office"/>
                        </a:rPr>
                        <a:t>Frequency</a:t>
                      </a:r>
                      <a:r>
                        <a:rPr lang="de-DE" sz="1200" b="1" dirty="0">
                          <a:solidFill>
                            <a:srgbClr val="FFFFFF"/>
                          </a:solidFill>
                          <a:effectLst/>
                          <a:latin typeface="BundesSans Office"/>
                        </a:rPr>
                        <a:t/>
                      </a:r>
                      <a:br>
                        <a:rPr lang="de-DE" sz="1200" b="1" dirty="0">
                          <a:solidFill>
                            <a:srgbClr val="FFFFFF"/>
                          </a:solidFill>
                          <a:effectLst/>
                          <a:latin typeface="BundesSans Office"/>
                        </a:rPr>
                      </a:br>
                      <a:r>
                        <a:rPr lang="de-DE" sz="1200" b="1" dirty="0" smtClean="0">
                          <a:solidFill>
                            <a:srgbClr val="FFFFFF"/>
                          </a:solidFill>
                          <a:effectLst/>
                          <a:latin typeface="BundesSans Office"/>
                        </a:rPr>
                        <a:t>( percentage)</a:t>
                      </a:r>
                      <a:endParaRPr lang="de-DE" sz="1200" dirty="0">
                        <a:solidFill>
                          <a:srgbClr val="00498B"/>
                        </a:solidFill>
                        <a:effectLst/>
                        <a:latin typeface="BundesSans Office"/>
                      </a:endParaRP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Manager,</a:t>
                      </a:r>
                      <a:r>
                        <a:rPr lang="de-DE" sz="1200" b="1" baseline="0" dirty="0" smtClean="0">
                          <a:solidFill>
                            <a:srgbClr val="00498B"/>
                          </a:solidFill>
                          <a:effectLst/>
                          <a:latin typeface="BundesSans Office"/>
                          <a:ea typeface="SimSun"/>
                          <a:cs typeface="Times New Roman"/>
                        </a:rPr>
                        <a:t> </a:t>
                      </a:r>
                      <a:r>
                        <a:rPr lang="de-DE" sz="1200" b="1" dirty="0" smtClean="0">
                          <a:solidFill>
                            <a:srgbClr val="00498B"/>
                          </a:solidFill>
                          <a:effectLst/>
                          <a:latin typeface="BundesSans Office"/>
                          <a:ea typeface="SimSun"/>
                          <a:cs typeface="Times New Roman"/>
                        </a:rPr>
                        <a:t>Auditors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772</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13,6</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Accountants,</a:t>
                      </a:r>
                      <a:r>
                        <a:rPr lang="de-DE" sz="1200" b="1" baseline="0" dirty="0" smtClean="0">
                          <a:solidFill>
                            <a:srgbClr val="00498B"/>
                          </a:solidFill>
                          <a:effectLst/>
                          <a:latin typeface="BundesSans Office"/>
                          <a:ea typeface="SimSun"/>
                          <a:cs typeface="Times New Roman"/>
                        </a:rPr>
                        <a:t> </a:t>
                      </a:r>
                      <a:r>
                        <a:rPr lang="de-DE" sz="1200" b="1" dirty="0" smtClean="0">
                          <a:solidFill>
                            <a:srgbClr val="00498B"/>
                          </a:solidFill>
                          <a:effectLst/>
                          <a:latin typeface="+mn-lt"/>
                          <a:ea typeface="SimSun"/>
                          <a:cs typeface="Times New Roman"/>
                        </a:rPr>
                        <a:t>Data processing specialists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596</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10,5</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Merchants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552</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9,7</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Engineers</a:t>
                      </a:r>
                      <a:endParaRPr lang="de-DE" sz="1200" b="1"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494</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8,7</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Office</a:t>
                      </a:r>
                      <a:r>
                        <a:rPr lang="de-DE" sz="1200" b="1" baseline="0" dirty="0" smtClean="0">
                          <a:solidFill>
                            <a:srgbClr val="00498B"/>
                          </a:solidFill>
                          <a:effectLst/>
                          <a:latin typeface="BundesSans Office"/>
                          <a:ea typeface="SimSun"/>
                          <a:cs typeface="Times New Roman"/>
                        </a:rPr>
                        <a:t> specialists / assistants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371</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6,5</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Technician</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365</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6,4</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Other</a:t>
                      </a:r>
                      <a:r>
                        <a:rPr lang="de-DE" sz="1200" b="1" baseline="0" dirty="0" smtClean="0">
                          <a:solidFill>
                            <a:srgbClr val="00498B"/>
                          </a:solidFill>
                          <a:effectLst/>
                          <a:latin typeface="BundesSans Office"/>
                          <a:ea typeface="SimSun"/>
                          <a:cs typeface="Times New Roman"/>
                        </a:rPr>
                        <a:t> health professions </a:t>
                      </a:r>
                      <a:r>
                        <a:rPr lang="de-DE" sz="1200" b="1" dirty="0" smtClean="0">
                          <a:solidFill>
                            <a:srgbClr val="00498B"/>
                          </a:solidFill>
                          <a:effectLst/>
                          <a:latin typeface="BundesSans Office"/>
                          <a:ea typeface="SimSun"/>
                          <a:cs typeface="Times New Roman"/>
                        </a:rPr>
                        <a:t>(e.g. </a:t>
                      </a:r>
                      <a:r>
                        <a:rPr lang="de-DE" sz="1200" b="1" baseline="0" dirty="0" smtClean="0">
                          <a:solidFill>
                            <a:srgbClr val="00498B"/>
                          </a:solidFill>
                          <a:effectLst/>
                          <a:latin typeface="BundesSans Office"/>
                          <a:ea typeface="SimSun"/>
                          <a:cs typeface="Times New Roman"/>
                        </a:rPr>
                        <a:t> Nursing staff)</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313</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5,5</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Other</a:t>
                      </a:r>
                      <a:r>
                        <a:rPr lang="de-DE" sz="1200" b="1" dirty="0" smtClean="0">
                          <a:solidFill>
                            <a:srgbClr val="00498B"/>
                          </a:solidFill>
                          <a:effectLst/>
                          <a:latin typeface="+mn-lt"/>
                          <a:ea typeface="SimSun"/>
                          <a:cs typeface="Times New Roman"/>
                        </a:rPr>
                        <a:t> Services consultants  and</a:t>
                      </a:r>
                      <a:r>
                        <a:rPr lang="de-DE" sz="1200" b="1" baseline="0" dirty="0" smtClean="0">
                          <a:solidFill>
                            <a:srgbClr val="00498B"/>
                          </a:solidFill>
                          <a:effectLst/>
                          <a:latin typeface="+mn-lt"/>
                          <a:ea typeface="SimSun"/>
                          <a:cs typeface="Times New Roman"/>
                        </a:rPr>
                        <a:t> </a:t>
                      </a:r>
                      <a:r>
                        <a:rPr lang="de-DE" sz="1200" b="1" dirty="0" smtClean="0">
                          <a:solidFill>
                            <a:srgbClr val="00498B"/>
                          </a:solidFill>
                          <a:effectLst/>
                          <a:latin typeface="+mn-lt"/>
                          <a:ea typeface="SimSun"/>
                          <a:cs typeface="Times New Roman"/>
                        </a:rPr>
                        <a:t>zugehörige Berufe</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286</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5,0</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411265">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Economics, social science,</a:t>
                      </a:r>
                      <a:r>
                        <a:rPr lang="de-DE" sz="1200" b="1" baseline="0" dirty="0" smtClean="0">
                          <a:solidFill>
                            <a:srgbClr val="00498B"/>
                          </a:solidFill>
                          <a:effectLst/>
                          <a:latin typeface="BundesSans Office"/>
                          <a:ea typeface="SimSun"/>
                          <a:cs typeface="Times New Roman"/>
                        </a:rPr>
                        <a:t> humanities and</a:t>
                      </a:r>
                      <a:r>
                        <a:rPr lang="de-DE" sz="1200" b="1" baseline="0" dirty="0" smtClean="0">
                          <a:solidFill>
                            <a:srgbClr val="00498B"/>
                          </a:solidFill>
                          <a:effectLst/>
                          <a:latin typeface="+mn-lt"/>
                          <a:ea typeface="SimSun"/>
                          <a:cs typeface="Times New Roman"/>
                        </a:rPr>
                        <a:t> natural science professions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282</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5,0</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33473">
                <a:tc>
                  <a:txBody>
                    <a:bodyPr/>
                    <a:lstStyle/>
                    <a:p>
                      <a:pPr marL="90170" marR="90170">
                        <a:lnSpc>
                          <a:spcPts val="1400"/>
                        </a:lnSpc>
                        <a:spcAft>
                          <a:spcPts val="0"/>
                        </a:spcAft>
                      </a:pPr>
                      <a:r>
                        <a:rPr lang="de-DE" sz="1200" b="1" dirty="0">
                          <a:solidFill>
                            <a:srgbClr val="00498B"/>
                          </a:solidFill>
                          <a:effectLst/>
                          <a:latin typeface="BundesSans Office"/>
                          <a:ea typeface="SimSun"/>
                          <a:cs typeface="Times New Roman"/>
                        </a:rPr>
                        <a:t>Lagerverwalter_innen, Lager-, Transportarbeiter_innen</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148</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2,6</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33473">
                <a:tc>
                  <a:txBody>
                    <a:bodyPr/>
                    <a:lstStyle/>
                    <a:p>
                      <a:pPr marL="90170" marR="90170">
                        <a:lnSpc>
                          <a:spcPts val="1400"/>
                        </a:lnSpc>
                        <a:spcAft>
                          <a:spcPts val="0"/>
                        </a:spcAft>
                      </a:pPr>
                      <a:r>
                        <a:rPr lang="de-DE" sz="1200" b="1" dirty="0" smtClean="0">
                          <a:solidFill>
                            <a:srgbClr val="00498B"/>
                          </a:solidFill>
                          <a:effectLst/>
                          <a:latin typeface="+mn-lt"/>
                          <a:ea typeface="SimSun"/>
                          <a:cs typeface="Times New Roman"/>
                        </a:rPr>
                        <a:t>Social care professions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140</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2,5</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Mechanics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127</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2,2</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33473">
                <a:tc>
                  <a:txBody>
                    <a:bodyPr/>
                    <a:lstStyle/>
                    <a:p>
                      <a:pPr marL="90170" marR="90170">
                        <a:lnSpc>
                          <a:spcPts val="1400"/>
                        </a:lnSpc>
                        <a:spcAft>
                          <a:spcPts val="0"/>
                        </a:spcAft>
                      </a:pPr>
                      <a:r>
                        <a:rPr lang="de-DE" sz="1200" b="1" dirty="0" smtClean="0">
                          <a:solidFill>
                            <a:srgbClr val="00498B"/>
                          </a:solidFill>
                          <a:effectLst/>
                          <a:latin typeface="BundesSans Office"/>
                          <a:ea typeface="SimSun"/>
                          <a:cs typeface="Times New Roman"/>
                        </a:rPr>
                        <a:t>Other</a:t>
                      </a:r>
                      <a:r>
                        <a:rPr lang="de-DE" sz="1200" b="1" baseline="0" dirty="0" smtClean="0">
                          <a:solidFill>
                            <a:srgbClr val="00498B"/>
                          </a:solidFill>
                          <a:effectLst/>
                          <a:latin typeface="BundesSans Office"/>
                          <a:ea typeface="SimSun"/>
                          <a:cs typeface="Times New Roman"/>
                        </a:rPr>
                        <a:t> professions</a:t>
                      </a:r>
                      <a:endParaRPr lang="de-DE" sz="1200" dirty="0">
                        <a:solidFill>
                          <a:srgbClr val="00498B"/>
                        </a:solidFill>
                        <a:effectLst/>
                        <a:latin typeface="BundesSans Office"/>
                        <a:ea typeface="SimSun"/>
                        <a:cs typeface="Times New Roman"/>
                      </a:endParaRPr>
                    </a:p>
                  </a:txBody>
                  <a:tcPr marL="0" marR="0" marT="23754" marB="23754">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38100" cap="flat" cmpd="sng" algn="ctr">
                      <a:solidFill>
                        <a:srgbClr val="00498B"/>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1.226</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38100" cap="flat" cmpd="sng" algn="ctr">
                      <a:solidFill>
                        <a:srgbClr val="00498B"/>
                      </a:solidFill>
                      <a:prstDash val="solid"/>
                      <a:round/>
                      <a:headEnd type="none" w="med" len="med"/>
                      <a:tailEnd type="none" w="med" len="med"/>
                    </a:lnB>
                    <a:solidFill>
                      <a:srgbClr val="A1ABCF"/>
                    </a:solidFill>
                  </a:tcPr>
                </a:tc>
                <a:tc>
                  <a:txBody>
                    <a:bodyPr/>
                    <a:lstStyle/>
                    <a:p>
                      <a:pPr marR="629920" algn="ctr">
                        <a:lnSpc>
                          <a:spcPts val="1400"/>
                        </a:lnSpc>
                        <a:spcAft>
                          <a:spcPts val="0"/>
                        </a:spcAft>
                      </a:pPr>
                      <a:r>
                        <a:rPr lang="de-DE" sz="1200" dirty="0">
                          <a:solidFill>
                            <a:srgbClr val="00498B"/>
                          </a:solidFill>
                          <a:effectLst/>
                          <a:latin typeface="BundesSans Office"/>
                          <a:ea typeface="SimSun"/>
                          <a:cs typeface="Times New Roman"/>
                        </a:rPr>
                        <a:t>21,6</a:t>
                      </a:r>
                    </a:p>
                  </a:txBody>
                  <a:tcPr marL="0" marR="0" marT="23754" marB="23754"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38100" cap="flat" cmpd="sng" algn="ctr">
                      <a:solidFill>
                        <a:srgbClr val="00498B"/>
                      </a:solidFill>
                      <a:prstDash val="solid"/>
                      <a:round/>
                      <a:headEnd type="none" w="med" len="med"/>
                      <a:tailEnd type="none" w="med" len="med"/>
                    </a:lnB>
                    <a:solidFill>
                      <a:srgbClr val="A1ABCF"/>
                    </a:solidFill>
                  </a:tcPr>
                </a:tc>
              </a:tr>
            </a:tbl>
          </a:graphicData>
        </a:graphic>
      </p:graphicFrame>
    </p:spTree>
    <p:extLst>
      <p:ext uri="{BB962C8B-B14F-4D97-AF65-F5344CB8AC3E}">
        <p14:creationId xmlns:p14="http://schemas.microsoft.com/office/powerpoint/2010/main" val="3489235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r>
              <a:rPr lang="de-DE" altLang="de-DE" dirty="0" smtClean="0"/>
              <a:t>Page </a:t>
            </a:r>
            <a:fld id="{331461C1-25DE-4184-A33B-6F48649B5FAE}" type="slidenum">
              <a:rPr lang="de-DE" altLang="de-DE" smtClean="0"/>
              <a:pPr/>
              <a:t>5</a:t>
            </a:fld>
            <a:endParaRPr lang="de-DE" altLang="de-DE" dirty="0"/>
          </a:p>
        </p:txBody>
      </p:sp>
      <p:sp>
        <p:nvSpPr>
          <p:cNvPr id="4" name="Titel 3"/>
          <p:cNvSpPr>
            <a:spLocks noGrp="1"/>
          </p:cNvSpPr>
          <p:nvPr>
            <p:ph type="title"/>
          </p:nvPr>
        </p:nvSpPr>
        <p:spPr>
          <a:xfrm>
            <a:off x="467544" y="411510"/>
            <a:ext cx="8207375" cy="504056"/>
          </a:xfrm>
        </p:spPr>
        <p:txBody>
          <a:bodyPr/>
          <a:lstStyle/>
          <a:p>
            <a:r>
              <a:rPr lang="de-DE" dirty="0" smtClean="0"/>
              <a:t>Sample: Employers</a:t>
            </a:r>
            <a:endParaRPr lang="de-DE" dirty="0"/>
          </a:p>
        </p:txBody>
      </p:sp>
      <p:graphicFrame>
        <p:nvGraphicFramePr>
          <p:cNvPr id="5" name="Diagramm 4"/>
          <p:cNvGraphicFramePr/>
          <p:nvPr>
            <p:extLst>
              <p:ext uri="{D42A27DB-BD31-4B8C-83A1-F6EECF244321}">
                <p14:modId xmlns:p14="http://schemas.microsoft.com/office/powerpoint/2010/main" val="4249170649"/>
              </p:ext>
            </p:extLst>
          </p:nvPr>
        </p:nvGraphicFramePr>
        <p:xfrm>
          <a:off x="107504" y="1707654"/>
          <a:ext cx="9036496" cy="1224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1517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Results of the analysis</a:t>
            </a:r>
            <a:endParaRPr lang="en-US" dirty="0"/>
          </a:p>
        </p:txBody>
      </p:sp>
      <p:sp>
        <p:nvSpPr>
          <p:cNvPr id="3" name="Untertitel 2"/>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104802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67544" y="339502"/>
            <a:ext cx="8207375" cy="864096"/>
          </a:xfrm>
        </p:spPr>
        <p:txBody>
          <a:bodyPr/>
          <a:lstStyle/>
          <a:p>
            <a:r>
              <a:rPr lang="de-DE" sz="3200" dirty="0"/>
              <a:t>Frequency of discrimination and risks of discrimination </a:t>
            </a:r>
            <a:r>
              <a:rPr lang="de-DE" sz="2400" dirty="0" smtClean="0"/>
              <a:t>(</a:t>
            </a:r>
            <a:r>
              <a:rPr lang="de-DE" sz="2400" dirty="0"/>
              <a:t>n= 5.667)</a:t>
            </a:r>
            <a:endParaRPr lang="de-DE" sz="3200" dirty="0"/>
          </a:p>
        </p:txBody>
      </p:sp>
      <p:sp>
        <p:nvSpPr>
          <p:cNvPr id="2" name="Textfeld 1"/>
          <p:cNvSpPr txBox="1"/>
          <p:nvPr/>
        </p:nvSpPr>
        <p:spPr>
          <a:xfrm>
            <a:off x="467544" y="3651870"/>
            <a:ext cx="7488832" cy="646331"/>
          </a:xfrm>
          <a:prstGeom prst="rect">
            <a:avLst/>
          </a:prstGeom>
          <a:noFill/>
        </p:spPr>
        <p:txBody>
          <a:bodyPr wrap="square" rtlCol="0">
            <a:spAutoFit/>
          </a:bodyPr>
          <a:lstStyle/>
          <a:p>
            <a:r>
              <a:rPr lang="de-DE" sz="1200" dirty="0" smtClean="0">
                <a:solidFill>
                  <a:srgbClr val="C00000"/>
                </a:solidFill>
              </a:rPr>
              <a:t>Discrimination: </a:t>
            </a:r>
            <a:r>
              <a:rPr lang="de-DE" sz="1200" dirty="0" smtClean="0"/>
              <a:t>Job advertisement is not neutral, violation of AGG</a:t>
            </a:r>
            <a:endParaRPr lang="de-DE" sz="1200" dirty="0" smtClean="0">
              <a:solidFill>
                <a:srgbClr val="C00000"/>
              </a:solidFill>
            </a:endParaRPr>
          </a:p>
          <a:p>
            <a:r>
              <a:rPr lang="de-DE" sz="1200" dirty="0" smtClean="0">
                <a:solidFill>
                  <a:srgbClr val="C00000"/>
                </a:solidFill>
              </a:rPr>
              <a:t>Risks of discrimination: </a:t>
            </a:r>
            <a:r>
              <a:rPr lang="de-DE" sz="1200" dirty="0"/>
              <a:t>job advertisements</a:t>
            </a:r>
            <a:r>
              <a:rPr lang="de-DE" sz="1200" dirty="0" smtClean="0"/>
              <a:t>, not adressing all applicants equally</a:t>
            </a:r>
            <a:r>
              <a:rPr lang="de-DE" sz="1200" dirty="0"/>
              <a:t> </a:t>
            </a:r>
            <a:r>
              <a:rPr lang="de-DE" sz="1200" dirty="0" smtClean="0"/>
              <a:t>or not possible to be categorized as discriminating unambiguosly</a:t>
            </a:r>
            <a:endParaRPr lang="de-DE" sz="1200" dirty="0"/>
          </a:p>
        </p:txBody>
      </p:sp>
      <p:grpSp>
        <p:nvGrpSpPr>
          <p:cNvPr id="8" name="Gruppieren 7"/>
          <p:cNvGrpSpPr/>
          <p:nvPr/>
        </p:nvGrpSpPr>
        <p:grpSpPr>
          <a:xfrm>
            <a:off x="1696938" y="1294259"/>
            <a:ext cx="5467350" cy="2357611"/>
            <a:chOff x="1979713" y="1059582"/>
            <a:chExt cx="5467350" cy="2357611"/>
          </a:xfrm>
        </p:grpSpPr>
        <p:graphicFrame>
          <p:nvGraphicFramePr>
            <p:cNvPr id="6" name="Diagramm 5"/>
            <p:cNvGraphicFramePr/>
            <p:nvPr>
              <p:extLst>
                <p:ext uri="{D42A27DB-BD31-4B8C-83A1-F6EECF244321}">
                  <p14:modId xmlns:p14="http://schemas.microsoft.com/office/powerpoint/2010/main" val="856220798"/>
                </p:ext>
              </p:extLst>
            </p:nvPr>
          </p:nvGraphicFramePr>
          <p:xfrm>
            <a:off x="1979713" y="1059582"/>
            <a:ext cx="5467350" cy="2357611"/>
          </p:xfrm>
          <a:graphic>
            <a:graphicData uri="http://schemas.openxmlformats.org/drawingml/2006/chart">
              <c:chart xmlns:c="http://schemas.openxmlformats.org/drawingml/2006/chart" xmlns:r="http://schemas.openxmlformats.org/officeDocument/2006/relationships" r:id="rId3"/>
            </a:graphicData>
          </a:graphic>
        </p:graphicFrame>
        <p:sp>
          <p:nvSpPr>
            <p:cNvPr id="3" name="Geschweifte Klammer rechts 2"/>
            <p:cNvSpPr/>
            <p:nvPr/>
          </p:nvSpPr>
          <p:spPr>
            <a:xfrm rot="16200000">
              <a:off x="4535995" y="-920640"/>
              <a:ext cx="144018" cy="4968551"/>
            </a:xfrm>
            <a:prstGeom prst="rightBrac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dirty="0"/>
            </a:p>
          </p:txBody>
        </p:sp>
      </p:grpSp>
      <p:sp>
        <p:nvSpPr>
          <p:cNvPr id="5" name="Foliennummernplatzhalter 4"/>
          <p:cNvSpPr>
            <a:spLocks noGrp="1"/>
          </p:cNvSpPr>
          <p:nvPr>
            <p:ph type="sldNum" sz="quarter" idx="10"/>
          </p:nvPr>
        </p:nvSpPr>
        <p:spPr/>
        <p:txBody>
          <a:bodyPr/>
          <a:lstStyle/>
          <a:p>
            <a:r>
              <a:rPr lang="de-DE" altLang="de-DE" smtClean="0"/>
              <a:t>Page </a:t>
            </a:r>
            <a:fld id="{3D023352-465C-4586-91EC-415AD7134719}" type="slidenum">
              <a:rPr lang="de-DE" altLang="de-DE" smtClean="0"/>
              <a:pPr/>
              <a:t>7</a:t>
            </a:fld>
            <a:endParaRPr lang="de-DE" altLang="de-DE" dirty="0"/>
          </a:p>
        </p:txBody>
      </p:sp>
    </p:spTree>
    <p:extLst>
      <p:ext uri="{BB962C8B-B14F-4D97-AF65-F5344CB8AC3E}">
        <p14:creationId xmlns:p14="http://schemas.microsoft.com/office/powerpoint/2010/main" val="3598392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r>
              <a:rPr lang="de-DE" altLang="de-DE" dirty="0" smtClean="0"/>
              <a:t>Page </a:t>
            </a:r>
            <a:fld id="{3D023352-465C-4586-91EC-415AD7134719}" type="slidenum">
              <a:rPr lang="de-DE" altLang="de-DE" smtClean="0"/>
              <a:pPr/>
              <a:t>8</a:t>
            </a:fld>
            <a:endParaRPr lang="de-DE" altLang="de-DE" dirty="0"/>
          </a:p>
        </p:txBody>
      </p:sp>
      <p:sp>
        <p:nvSpPr>
          <p:cNvPr id="3" name="Titel 2"/>
          <p:cNvSpPr>
            <a:spLocks noGrp="1"/>
          </p:cNvSpPr>
          <p:nvPr>
            <p:ph type="title"/>
          </p:nvPr>
        </p:nvSpPr>
        <p:spPr>
          <a:xfrm>
            <a:off x="442398" y="483518"/>
            <a:ext cx="8207375" cy="576064"/>
          </a:xfrm>
        </p:spPr>
        <p:txBody>
          <a:bodyPr/>
          <a:lstStyle/>
          <a:p>
            <a:r>
              <a:rPr lang="de-DE" dirty="0" smtClean="0"/>
              <a:t>Discrimination</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1615953301"/>
              </p:ext>
            </p:extLst>
          </p:nvPr>
        </p:nvGraphicFramePr>
        <p:xfrm>
          <a:off x="539553" y="1059581"/>
          <a:ext cx="4320479" cy="2749825"/>
        </p:xfrm>
        <a:graphic>
          <a:graphicData uri="http://schemas.openxmlformats.org/drawingml/2006/table">
            <a:tbl>
              <a:tblPr bandRow="1"/>
              <a:tblGrid>
                <a:gridCol w="2202597"/>
                <a:gridCol w="2117882"/>
              </a:tblGrid>
              <a:tr h="602315">
                <a:tc rowSpan="2">
                  <a:txBody>
                    <a:bodyPr/>
                    <a:lstStyle/>
                    <a:p>
                      <a:pPr marL="90170" algn="just">
                        <a:lnSpc>
                          <a:spcPts val="1400"/>
                        </a:lnSpc>
                      </a:pPr>
                      <a:r>
                        <a:rPr lang="de-DE" sz="1100" b="1" dirty="0" smtClean="0">
                          <a:solidFill>
                            <a:srgbClr val="FFFFFF"/>
                          </a:solidFill>
                          <a:effectLst/>
                          <a:latin typeface="+mn-lt"/>
                        </a:rPr>
                        <a:t>Characteristics </a:t>
                      </a:r>
                      <a:endParaRPr lang="de-DE" sz="1100" dirty="0">
                        <a:solidFill>
                          <a:srgbClr val="00498B"/>
                        </a:solidFill>
                        <a:effectLst/>
                        <a:latin typeface="BundesSans Office"/>
                      </a:endParaRPr>
                    </a:p>
                  </a:txBody>
                  <a:tcPr marL="0" marR="0" marT="36195" marB="36195" anchor="ctr">
                    <a:lnL>
                      <a:noFill/>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de-DE" sz="1100" b="1" dirty="0" smtClean="0">
                          <a:solidFill>
                            <a:srgbClr val="FFFFFF"/>
                          </a:solidFill>
                          <a:effectLst/>
                          <a:latin typeface="+mn-lt"/>
                        </a:rPr>
                        <a:t> unambiguos</a:t>
                      </a:r>
                      <a:br>
                        <a:rPr lang="de-DE" sz="1100" b="1" dirty="0" smtClean="0">
                          <a:solidFill>
                            <a:srgbClr val="FFFFFF"/>
                          </a:solidFill>
                          <a:effectLst/>
                          <a:latin typeface="+mn-lt"/>
                        </a:rPr>
                      </a:br>
                      <a:r>
                        <a:rPr lang="de-DE" sz="1100" b="1" dirty="0" smtClean="0">
                          <a:solidFill>
                            <a:srgbClr val="FFFFFF"/>
                          </a:solidFill>
                          <a:effectLst/>
                          <a:latin typeface="+mn-lt"/>
                        </a:rPr>
                        <a:t>Discrimination</a:t>
                      </a:r>
                      <a:r>
                        <a:rPr lang="de-DE" sz="1100" b="1" dirty="0" smtClean="0">
                          <a:solidFill>
                            <a:srgbClr val="FFFFFF"/>
                          </a:solidFill>
                          <a:effectLst/>
                          <a:latin typeface="BundesSans Office"/>
                        </a:rPr>
                        <a:t/>
                      </a:r>
                      <a:br>
                        <a:rPr lang="de-DE" sz="1100" b="1" dirty="0" smtClean="0">
                          <a:solidFill>
                            <a:srgbClr val="FFFFFF"/>
                          </a:solidFill>
                          <a:effectLst/>
                          <a:latin typeface="BundesSans Office"/>
                        </a:rPr>
                      </a:br>
                      <a:r>
                        <a:rPr lang="de-DE" sz="1100" b="1" dirty="0" smtClean="0">
                          <a:solidFill>
                            <a:srgbClr val="FFFFFF"/>
                          </a:solidFill>
                          <a:effectLst/>
                          <a:latin typeface="BundesSans Office"/>
                        </a:rPr>
                        <a:t> </a:t>
                      </a:r>
                      <a:r>
                        <a:rPr lang="de-DE" sz="1100" b="1" dirty="0">
                          <a:solidFill>
                            <a:srgbClr val="FFFFFF"/>
                          </a:solidFill>
                          <a:effectLst/>
                          <a:latin typeface="BundesSans Office"/>
                        </a:rPr>
                        <a:t>(</a:t>
                      </a:r>
                      <a:r>
                        <a:rPr lang="de-DE" sz="1100" b="1" dirty="0" smtClean="0">
                          <a:solidFill>
                            <a:srgbClr val="FFFFFF"/>
                          </a:solidFill>
                          <a:effectLst/>
                          <a:latin typeface="BundesSans Office"/>
                        </a:rPr>
                        <a:t>n125)</a:t>
                      </a:r>
                      <a:endParaRPr lang="de-DE" sz="110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r>
              <a:tr h="392705">
                <a:tc vMerge="1">
                  <a:txBody>
                    <a:bodyPr/>
                    <a:lstStyle/>
                    <a:p>
                      <a:endParaRPr lang="de-DE"/>
                    </a:p>
                  </a:txBody>
                  <a:tcPr/>
                </a:tc>
                <a:tc>
                  <a:txBody>
                    <a:bodyPr/>
                    <a:lstStyle/>
                    <a:p>
                      <a:pPr algn="ctr">
                        <a:lnSpc>
                          <a:spcPts val="1400"/>
                        </a:lnSpc>
                      </a:pPr>
                      <a:r>
                        <a:rPr lang="de-DE" sz="1100" dirty="0" smtClean="0">
                          <a:solidFill>
                            <a:srgbClr val="FFFFFF"/>
                          </a:solidFill>
                          <a:effectLst/>
                          <a:latin typeface="+mn-lt"/>
                        </a:rPr>
                        <a:t>percentage share </a:t>
                      </a:r>
                      <a:endParaRPr lang="de-DE" sz="110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Ethnic</a:t>
                      </a:r>
                      <a:r>
                        <a:rPr lang="de-DE" sz="1100" baseline="0" dirty="0" smtClean="0">
                          <a:solidFill>
                            <a:srgbClr val="00498B"/>
                          </a:solidFill>
                          <a:effectLst/>
                          <a:latin typeface="BundesSans Office"/>
                          <a:ea typeface="SimSun"/>
                          <a:cs typeface="Times New Roman"/>
                        </a:rPr>
                        <a:t> origin</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8,0</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Gender</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80,8</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Religion/world</a:t>
                      </a:r>
                      <a:r>
                        <a:rPr lang="de-DE" sz="1100" baseline="0" dirty="0" smtClean="0">
                          <a:solidFill>
                            <a:srgbClr val="00498B"/>
                          </a:solidFill>
                          <a:effectLst/>
                          <a:latin typeface="BundesSans Office"/>
                          <a:ea typeface="SimSun"/>
                          <a:cs typeface="Times New Roman"/>
                        </a:rPr>
                        <a:t> view</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2,4</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Disability/ impairment</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0,8</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Age</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16,8</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Gender identity</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48755">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Non-AGG</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bl>
          </a:graphicData>
        </a:graphic>
      </p:graphicFrame>
      <p:sp>
        <p:nvSpPr>
          <p:cNvPr id="7" name="Rechteck 6"/>
          <p:cNvSpPr/>
          <p:nvPr/>
        </p:nvSpPr>
        <p:spPr>
          <a:xfrm>
            <a:off x="5652120" y="483518"/>
            <a:ext cx="3024336" cy="3600986"/>
          </a:xfrm>
          <a:prstGeom prst="rect">
            <a:avLst/>
          </a:prstGeom>
        </p:spPr>
        <p:txBody>
          <a:bodyPr wrap="square">
            <a:spAutoFit/>
          </a:bodyPr>
          <a:lstStyle/>
          <a:p>
            <a:pPr>
              <a:buClr>
                <a:srgbClr val="C00000"/>
              </a:buClr>
            </a:pPr>
            <a:r>
              <a:rPr lang="de-DE" sz="1200" b="1" dirty="0" smtClean="0">
                <a:solidFill>
                  <a:srgbClr val="00498B"/>
                </a:solidFill>
              </a:rPr>
              <a:t>Mechanism:</a:t>
            </a:r>
            <a:endParaRPr lang="de-DE" sz="1200" b="1" dirty="0">
              <a:solidFill>
                <a:srgbClr val="00498B"/>
              </a:solidFill>
            </a:endParaRPr>
          </a:p>
          <a:p>
            <a:pPr marL="171450" indent="-171450">
              <a:buClr>
                <a:srgbClr val="C00000"/>
              </a:buClr>
              <a:buFont typeface="Wingdings" panose="05000000000000000000" pitchFamily="2" charset="2"/>
              <a:buChar char="§"/>
            </a:pPr>
            <a:r>
              <a:rPr lang="de-DE" sz="1200" dirty="0" smtClean="0"/>
              <a:t>Gender:  only one gender </a:t>
            </a:r>
            <a:r>
              <a:rPr lang="de-DE" sz="1200" dirty="0"/>
              <a:t>(</a:t>
            </a:r>
            <a:r>
              <a:rPr lang="de-DE" sz="1200" dirty="0" smtClean="0"/>
              <a:t>m/f) mentioned;</a:t>
            </a:r>
            <a:endParaRPr lang="de-DE" sz="1200" dirty="0"/>
          </a:p>
          <a:p>
            <a:pPr marL="171450" indent="-171450">
              <a:buClr>
                <a:srgbClr val="C00000"/>
              </a:buClr>
              <a:buFont typeface="Wingdings" panose="05000000000000000000" pitchFamily="2" charset="2"/>
              <a:buChar char="§"/>
            </a:pPr>
            <a:r>
              <a:rPr lang="de-DE" sz="1200" dirty="0" smtClean="0"/>
              <a:t>Age: Advertisements with age limits or phrases such as „young persons“ or „young team“</a:t>
            </a:r>
            <a:endParaRPr lang="de-DE" sz="1200" dirty="0"/>
          </a:p>
          <a:p>
            <a:pPr marL="171450" indent="-171450">
              <a:buClr>
                <a:srgbClr val="C00000"/>
              </a:buClr>
              <a:buFont typeface="Wingdings" panose="05000000000000000000" pitchFamily="2" charset="2"/>
              <a:buChar char="§"/>
            </a:pPr>
            <a:r>
              <a:rPr lang="de-DE" sz="1200" dirty="0" smtClean="0"/>
              <a:t>Ethnic origin: „german as mother tongue“</a:t>
            </a:r>
          </a:p>
          <a:p>
            <a:pPr>
              <a:buClr>
                <a:srgbClr val="C00000"/>
              </a:buClr>
            </a:pPr>
            <a:endParaRPr lang="de-DE" sz="1200" dirty="0"/>
          </a:p>
          <a:p>
            <a:pPr>
              <a:buClr>
                <a:srgbClr val="C00000"/>
              </a:buClr>
            </a:pPr>
            <a:r>
              <a:rPr lang="de-DE" sz="1200" b="1" dirty="0" smtClean="0">
                <a:solidFill>
                  <a:srgbClr val="00498B"/>
                </a:solidFill>
              </a:rPr>
              <a:t>Employer</a:t>
            </a:r>
            <a:r>
              <a:rPr lang="de-DE" sz="1200" b="1" dirty="0">
                <a:solidFill>
                  <a:srgbClr val="00498B"/>
                </a:solidFill>
              </a:rPr>
              <a:t>:</a:t>
            </a:r>
          </a:p>
          <a:p>
            <a:pPr marL="171450" indent="-171450">
              <a:buClr>
                <a:srgbClr val="C00000"/>
              </a:buClr>
              <a:buFont typeface="Wingdings" panose="05000000000000000000" pitchFamily="2" charset="2"/>
              <a:buChar char="§"/>
            </a:pPr>
            <a:r>
              <a:rPr lang="de-DE" sz="1200" dirty="0" smtClean="0"/>
              <a:t>Mostly </a:t>
            </a:r>
            <a:r>
              <a:rPr lang="de-DE" sz="1200" dirty="0"/>
              <a:t>private </a:t>
            </a:r>
            <a:r>
              <a:rPr lang="de-DE" sz="1200" dirty="0" smtClean="0"/>
              <a:t>employers /private households</a:t>
            </a:r>
          </a:p>
          <a:p>
            <a:pPr>
              <a:buClr>
                <a:srgbClr val="C00000"/>
              </a:buClr>
            </a:pPr>
            <a:endParaRPr lang="de-DE" sz="1200" dirty="0"/>
          </a:p>
          <a:p>
            <a:pPr>
              <a:buClr>
                <a:srgbClr val="C00000"/>
              </a:buClr>
            </a:pPr>
            <a:r>
              <a:rPr lang="de-DE" sz="1200" b="1" dirty="0" smtClean="0">
                <a:solidFill>
                  <a:srgbClr val="00498B"/>
                </a:solidFill>
              </a:rPr>
              <a:t>Sectors:</a:t>
            </a:r>
            <a:endParaRPr lang="de-DE" sz="1200" b="1" dirty="0">
              <a:solidFill>
                <a:srgbClr val="00498B"/>
              </a:solidFill>
            </a:endParaRPr>
          </a:p>
          <a:p>
            <a:pPr marL="171450" indent="-171450">
              <a:buClr>
                <a:srgbClr val="C00000"/>
              </a:buClr>
              <a:buFont typeface="Wingdings" panose="05000000000000000000" pitchFamily="2" charset="2"/>
              <a:buChar char="§"/>
            </a:pPr>
            <a:r>
              <a:rPr lang="en-US" sz="1200" dirty="0" smtClean="0"/>
              <a:t>construction industry: </a:t>
            </a:r>
            <a:r>
              <a:rPr lang="en-US" sz="1200" i="1" dirty="0" smtClean="0"/>
              <a:t>„Excavator is  looking for male driver“, „Looking for (male) mason“,</a:t>
            </a:r>
            <a:r>
              <a:rPr lang="en-US" sz="1200" dirty="0" smtClean="0"/>
              <a:t> </a:t>
            </a:r>
          </a:p>
          <a:p>
            <a:pPr marL="171450" indent="-171450">
              <a:buClr>
                <a:srgbClr val="C00000"/>
              </a:buClr>
              <a:buFont typeface="Wingdings" panose="05000000000000000000" pitchFamily="2" charset="2"/>
              <a:buChar char="§"/>
            </a:pPr>
            <a:r>
              <a:rPr lang="en-US" sz="1200" dirty="0" smtClean="0"/>
              <a:t>Service sector: </a:t>
            </a:r>
            <a:r>
              <a:rPr lang="en-US" sz="1200" i="1" dirty="0" smtClean="0"/>
              <a:t>„Cleaning women“, (female) secretary“,</a:t>
            </a:r>
          </a:p>
          <a:p>
            <a:pPr marL="171450" indent="-171450">
              <a:buClr>
                <a:srgbClr val="C00000"/>
              </a:buClr>
              <a:buFont typeface="Wingdings" panose="05000000000000000000" pitchFamily="2" charset="2"/>
              <a:buChar char="§"/>
            </a:pPr>
            <a:r>
              <a:rPr lang="en-US" sz="1200" dirty="0" smtClean="0"/>
              <a:t>Health service: </a:t>
            </a:r>
            <a:r>
              <a:rPr lang="en-US" sz="1200" i="1" dirty="0" smtClean="0"/>
              <a:t>„(female) dental assistant“, „(male) doctor“</a:t>
            </a:r>
            <a:endParaRPr lang="en-US" sz="1200" i="1" dirty="0"/>
          </a:p>
        </p:txBody>
      </p:sp>
      <p:sp>
        <p:nvSpPr>
          <p:cNvPr id="5" name="Textfeld 4"/>
          <p:cNvSpPr txBox="1"/>
          <p:nvPr/>
        </p:nvSpPr>
        <p:spPr>
          <a:xfrm>
            <a:off x="611560" y="3878266"/>
            <a:ext cx="4968552" cy="276999"/>
          </a:xfrm>
          <a:prstGeom prst="rect">
            <a:avLst/>
          </a:prstGeom>
          <a:noFill/>
        </p:spPr>
        <p:txBody>
          <a:bodyPr wrap="square" rtlCol="0">
            <a:spAutoFit/>
          </a:bodyPr>
          <a:lstStyle/>
          <a:p>
            <a:r>
              <a:rPr lang="de-DE" sz="1200" dirty="0" err="1" smtClean="0"/>
              <a:t>Discrimination</a:t>
            </a:r>
            <a:r>
              <a:rPr lang="de-DE" sz="1200" dirty="0" smtClean="0"/>
              <a:t>  </a:t>
            </a:r>
            <a:r>
              <a:rPr lang="de-DE" sz="1200" dirty="0"/>
              <a:t>by characteristics </a:t>
            </a:r>
            <a:r>
              <a:rPr lang="de-DE" sz="1200" dirty="0" smtClean="0"/>
              <a:t>multiple awnsers includet (n=125)</a:t>
            </a:r>
            <a:endParaRPr lang="de-DE" sz="1200" dirty="0"/>
          </a:p>
        </p:txBody>
      </p:sp>
    </p:spTree>
    <p:extLst>
      <p:ext uri="{BB962C8B-B14F-4D97-AF65-F5344CB8AC3E}">
        <p14:creationId xmlns:p14="http://schemas.microsoft.com/office/powerpoint/2010/main" val="4215307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r>
              <a:rPr lang="de-DE" altLang="de-DE" dirty="0" smtClean="0"/>
              <a:t>Page </a:t>
            </a:r>
            <a:fld id="{3D023352-465C-4586-91EC-415AD7134719}" type="slidenum">
              <a:rPr lang="de-DE" altLang="de-DE" smtClean="0"/>
              <a:pPr/>
              <a:t>9</a:t>
            </a:fld>
            <a:endParaRPr lang="de-DE" altLang="de-DE" dirty="0"/>
          </a:p>
        </p:txBody>
      </p:sp>
      <p:sp>
        <p:nvSpPr>
          <p:cNvPr id="3" name="Titel 2"/>
          <p:cNvSpPr>
            <a:spLocks noGrp="1"/>
          </p:cNvSpPr>
          <p:nvPr>
            <p:ph type="title"/>
          </p:nvPr>
        </p:nvSpPr>
        <p:spPr>
          <a:xfrm>
            <a:off x="468313" y="411510"/>
            <a:ext cx="8207375" cy="576064"/>
          </a:xfrm>
        </p:spPr>
        <p:txBody>
          <a:bodyPr/>
          <a:lstStyle/>
          <a:p>
            <a:r>
              <a:rPr lang="de-DE" dirty="0" smtClean="0"/>
              <a:t>Risks of Discrimination</a:t>
            </a:r>
            <a:endParaRPr lang="de-DE" dirty="0"/>
          </a:p>
        </p:txBody>
      </p:sp>
      <p:graphicFrame>
        <p:nvGraphicFramePr>
          <p:cNvPr id="7" name="Tabelle 6"/>
          <p:cNvGraphicFramePr>
            <a:graphicFrameLocks noGrp="1"/>
          </p:cNvGraphicFramePr>
          <p:nvPr>
            <p:extLst>
              <p:ext uri="{D42A27DB-BD31-4B8C-83A1-F6EECF244321}">
                <p14:modId xmlns:p14="http://schemas.microsoft.com/office/powerpoint/2010/main" val="338248414"/>
              </p:ext>
            </p:extLst>
          </p:nvPr>
        </p:nvGraphicFramePr>
        <p:xfrm>
          <a:off x="539553" y="1059585"/>
          <a:ext cx="4392487" cy="2664291"/>
        </p:xfrm>
        <a:graphic>
          <a:graphicData uri="http://schemas.openxmlformats.org/drawingml/2006/table">
            <a:tbl>
              <a:tblPr bandRow="1"/>
              <a:tblGrid>
                <a:gridCol w="2273821"/>
                <a:gridCol w="2118666"/>
              </a:tblGrid>
              <a:tr h="442953">
                <a:tc rowSpan="2">
                  <a:txBody>
                    <a:bodyPr/>
                    <a:lstStyle/>
                    <a:p>
                      <a:pPr marL="90170" algn="just">
                        <a:lnSpc>
                          <a:spcPts val="1400"/>
                        </a:lnSpc>
                      </a:pPr>
                      <a:r>
                        <a:rPr lang="de-DE" sz="1100" b="1" dirty="0" smtClean="0">
                          <a:solidFill>
                            <a:srgbClr val="FFFFFF"/>
                          </a:solidFill>
                          <a:effectLst/>
                          <a:latin typeface="+mn-lt"/>
                        </a:rPr>
                        <a:t>Characteristics </a:t>
                      </a:r>
                      <a:endParaRPr lang="de-DE" sz="1100" dirty="0">
                        <a:solidFill>
                          <a:srgbClr val="00498B"/>
                        </a:solidFill>
                        <a:effectLst/>
                        <a:latin typeface="BundesSans Office"/>
                      </a:endParaRPr>
                    </a:p>
                  </a:txBody>
                  <a:tcPr marL="0" marR="0" marT="36195" marB="36195" anchor="ctr">
                    <a:lnL>
                      <a:noFill/>
                    </a:lnL>
                    <a:lnR w="28575" cap="flat" cmpd="sng" algn="ctr">
                      <a:solidFill>
                        <a:srgbClr val="FFFFFF"/>
                      </a:solidFill>
                      <a:prstDash val="solid"/>
                      <a:round/>
                      <a:headEnd type="none" w="med" len="med"/>
                      <a:tailEnd type="none" w="med" len="med"/>
                    </a:lnR>
                    <a:lnT>
                      <a:noFill/>
                    </a:lnT>
                    <a:lnB>
                      <a:noFill/>
                    </a:lnB>
                    <a:solidFill>
                      <a:srgbClr val="00498B"/>
                    </a:solidFill>
                  </a:tcPr>
                </a:tc>
                <a:tc>
                  <a:txBody>
                    <a:bodyPr/>
                    <a:lstStyle/>
                    <a:p>
                      <a:pPr algn="ctr">
                        <a:lnSpc>
                          <a:spcPts val="1400"/>
                        </a:lnSpc>
                      </a:pPr>
                      <a:r>
                        <a:rPr lang="de-DE" sz="1100" b="1" dirty="0" smtClean="0">
                          <a:solidFill>
                            <a:srgbClr val="FFFFFF"/>
                          </a:solidFill>
                          <a:effectLst/>
                          <a:latin typeface="BundesSans Office"/>
                        </a:rPr>
                        <a:t>Risks</a:t>
                      </a:r>
                      <a:r>
                        <a:rPr lang="de-DE" sz="1100" b="1" baseline="0" dirty="0" smtClean="0">
                          <a:solidFill>
                            <a:srgbClr val="FFFFFF"/>
                          </a:solidFill>
                          <a:effectLst/>
                          <a:latin typeface="BundesSans Office"/>
                        </a:rPr>
                        <a:t> of discrimination </a:t>
                      </a:r>
                      <a:r>
                        <a:rPr lang="de-DE" sz="1100" b="1" dirty="0" smtClean="0">
                          <a:solidFill>
                            <a:srgbClr val="FFFFFF"/>
                          </a:solidFill>
                          <a:effectLst/>
                          <a:latin typeface="BundesSans Office"/>
                        </a:rPr>
                        <a:t> </a:t>
                      </a:r>
                      <a:r>
                        <a:rPr lang="de-DE" sz="1100" b="1" dirty="0">
                          <a:solidFill>
                            <a:srgbClr val="FFFFFF"/>
                          </a:solidFill>
                          <a:effectLst/>
                          <a:latin typeface="BundesSans Office"/>
                        </a:rPr>
                        <a:t>(n=1199)</a:t>
                      </a:r>
                      <a:endParaRPr lang="de-DE" sz="110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r>
              <a:tr h="408779">
                <a:tc vMerge="1">
                  <a:txBody>
                    <a:bodyPr/>
                    <a:lstStyle/>
                    <a:p>
                      <a:endParaRPr lang="de-DE"/>
                    </a:p>
                  </a:txBody>
                  <a:tcPr/>
                </a:tc>
                <a:tc>
                  <a:txBody>
                    <a:bodyPr/>
                    <a:lstStyle/>
                    <a:p>
                      <a:pPr algn="ctr">
                        <a:lnSpc>
                          <a:spcPts val="1400"/>
                        </a:lnSpc>
                      </a:pPr>
                      <a:r>
                        <a:rPr lang="de-DE" sz="1100" dirty="0" smtClean="0">
                          <a:solidFill>
                            <a:srgbClr val="FFFFFF"/>
                          </a:solidFill>
                          <a:effectLst/>
                          <a:latin typeface="+mn-lt"/>
                        </a:rPr>
                        <a:t>percentage share </a:t>
                      </a:r>
                      <a:endParaRPr lang="de-DE" sz="1100" dirty="0">
                        <a:solidFill>
                          <a:srgbClr val="00498B"/>
                        </a:solidFill>
                        <a:effectLst/>
                        <a:latin typeface="BundesSans Office"/>
                      </a:endParaRP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00498B"/>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Ethnic</a:t>
                      </a:r>
                      <a:r>
                        <a:rPr lang="de-DE" sz="1100" baseline="0" dirty="0" smtClean="0">
                          <a:solidFill>
                            <a:srgbClr val="00498B"/>
                          </a:solidFill>
                          <a:effectLst/>
                          <a:latin typeface="BundesSans Office"/>
                          <a:ea typeface="SimSun"/>
                          <a:cs typeface="Times New Roman"/>
                        </a:rPr>
                        <a:t> origin</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13,2</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A1ABCF"/>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Gender</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55,2</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Religion/world</a:t>
                      </a:r>
                      <a:r>
                        <a:rPr lang="de-DE" sz="1100" baseline="0" dirty="0" smtClean="0">
                          <a:solidFill>
                            <a:srgbClr val="00498B"/>
                          </a:solidFill>
                          <a:effectLst/>
                          <a:latin typeface="BundesSans Office"/>
                          <a:ea typeface="SimSun"/>
                          <a:cs typeface="Times New Roman"/>
                        </a:rPr>
                        <a:t> view</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2,3</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Disability/ impairment</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Age</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49,3</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Gender identity</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BDEED"/>
                    </a:solidFill>
                  </a:tcPr>
                </a:tc>
              </a:tr>
              <a:tr h="258937">
                <a:tc>
                  <a:txBody>
                    <a:bodyPr/>
                    <a:lstStyle/>
                    <a:p>
                      <a:pPr marL="90170" marR="90170">
                        <a:lnSpc>
                          <a:spcPts val="1400"/>
                        </a:lnSpc>
                        <a:spcAft>
                          <a:spcPts val="0"/>
                        </a:spcAft>
                      </a:pPr>
                      <a:r>
                        <a:rPr lang="de-DE" sz="1100" dirty="0" smtClean="0">
                          <a:solidFill>
                            <a:srgbClr val="00498B"/>
                          </a:solidFill>
                          <a:effectLst/>
                          <a:latin typeface="BundesSans Office"/>
                          <a:ea typeface="SimSun"/>
                          <a:cs typeface="Times New Roman"/>
                        </a:rPr>
                        <a:t>Non-AGG</a:t>
                      </a:r>
                      <a:endParaRPr lang="de-DE" sz="1100" dirty="0">
                        <a:solidFill>
                          <a:srgbClr val="00498B"/>
                        </a:solidFill>
                        <a:effectLst/>
                        <a:latin typeface="BundesSans Office"/>
                        <a:ea typeface="SimSun"/>
                        <a:cs typeface="Times New Roman"/>
                      </a:endParaRPr>
                    </a:p>
                  </a:txBody>
                  <a:tcPr marL="0" marR="0" marT="36195" marB="36195">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c>
                  <a:txBody>
                    <a:bodyPr/>
                    <a:lstStyle/>
                    <a:p>
                      <a:pPr algn="ctr">
                        <a:lnSpc>
                          <a:spcPts val="1400"/>
                        </a:lnSpc>
                        <a:spcAft>
                          <a:spcPts val="0"/>
                        </a:spcAft>
                      </a:pPr>
                      <a:r>
                        <a:rPr lang="de-DE" sz="1100" dirty="0">
                          <a:solidFill>
                            <a:srgbClr val="00498B"/>
                          </a:solidFill>
                          <a:effectLst/>
                          <a:latin typeface="BundesSans Office"/>
                          <a:ea typeface="SimSun"/>
                          <a:cs typeface="Times New Roman"/>
                        </a:rPr>
                        <a:t>0,4</a:t>
                      </a:r>
                    </a:p>
                  </a:txBody>
                  <a:tcPr marL="0" marR="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A1ABCF"/>
                    </a:solidFill>
                  </a:tcPr>
                </a:tc>
              </a:tr>
            </a:tbl>
          </a:graphicData>
        </a:graphic>
      </p:graphicFrame>
      <p:sp>
        <p:nvSpPr>
          <p:cNvPr id="8" name="Textfeld 7"/>
          <p:cNvSpPr txBox="1"/>
          <p:nvPr/>
        </p:nvSpPr>
        <p:spPr>
          <a:xfrm>
            <a:off x="5868144" y="483518"/>
            <a:ext cx="2772308" cy="3416320"/>
          </a:xfrm>
          <a:prstGeom prst="rect">
            <a:avLst/>
          </a:prstGeom>
          <a:noFill/>
        </p:spPr>
        <p:txBody>
          <a:bodyPr wrap="square" rtlCol="0">
            <a:spAutoFit/>
          </a:bodyPr>
          <a:lstStyle/>
          <a:p>
            <a:pPr>
              <a:buClr>
                <a:srgbClr val="C00000"/>
              </a:buClr>
            </a:pPr>
            <a:r>
              <a:rPr lang="de-DE" sz="1200" b="1" dirty="0" smtClean="0">
                <a:solidFill>
                  <a:srgbClr val="00498B"/>
                </a:solidFill>
              </a:rPr>
              <a:t>Mechanisms:</a:t>
            </a:r>
          </a:p>
          <a:p>
            <a:pPr marL="171450" indent="-171450">
              <a:buClr>
                <a:srgbClr val="C00000"/>
              </a:buClr>
              <a:buFont typeface="Wingdings" panose="05000000000000000000" pitchFamily="2" charset="2"/>
              <a:buChar char="§"/>
            </a:pPr>
            <a:r>
              <a:rPr lang="de-DE" sz="1200" dirty="0" smtClean="0"/>
              <a:t>Gender:  male bzw. female connoted phrases; qualification/training  only female/ male wording,  photos only m/f</a:t>
            </a:r>
          </a:p>
          <a:p>
            <a:pPr marL="171450" indent="-171450">
              <a:buClr>
                <a:srgbClr val="C00000"/>
              </a:buClr>
              <a:buFont typeface="Wingdings" panose="05000000000000000000" pitchFamily="2" charset="2"/>
              <a:buChar char="§"/>
            </a:pPr>
            <a:r>
              <a:rPr lang="de-DE" sz="1200" dirty="0" smtClean="0"/>
              <a:t>Age: Phrases adressing younger applicants  explicitly, required years of  experience, photos only younger or elderly </a:t>
            </a:r>
            <a:r>
              <a:rPr lang="de-DE" sz="1200" dirty="0"/>
              <a:t>p</a:t>
            </a:r>
            <a:r>
              <a:rPr lang="de-DE" sz="1200" dirty="0" smtClean="0"/>
              <a:t>ersons</a:t>
            </a:r>
            <a:endParaRPr lang="de-DE" sz="1200" dirty="0"/>
          </a:p>
          <a:p>
            <a:pPr marL="171450" indent="-171450">
              <a:buClr>
                <a:srgbClr val="C00000"/>
              </a:buClr>
              <a:buFont typeface="Wingdings" panose="05000000000000000000" pitchFamily="2" charset="2"/>
              <a:buChar char="§"/>
            </a:pPr>
            <a:r>
              <a:rPr lang="de-DE" sz="1200" dirty="0" smtClean="0"/>
              <a:t>Ethnic origin: language requirements</a:t>
            </a:r>
          </a:p>
          <a:p>
            <a:pPr>
              <a:buClr>
                <a:srgbClr val="C00000"/>
              </a:buClr>
            </a:pPr>
            <a:r>
              <a:rPr lang="de-DE" sz="1200" b="1" dirty="0" smtClean="0">
                <a:solidFill>
                  <a:srgbClr val="00498B"/>
                </a:solidFill>
              </a:rPr>
              <a:t>Sectors:</a:t>
            </a:r>
            <a:endParaRPr lang="de-DE" sz="1200" b="1" dirty="0">
              <a:solidFill>
                <a:srgbClr val="00498B"/>
              </a:solidFill>
            </a:endParaRPr>
          </a:p>
          <a:p>
            <a:pPr marL="171450" indent="-171450">
              <a:buClr>
                <a:srgbClr val="C00000"/>
              </a:buClr>
              <a:buFont typeface="Wingdings" panose="05000000000000000000" pitchFamily="2" charset="2"/>
              <a:buChar char="§"/>
            </a:pPr>
            <a:r>
              <a:rPr lang="de-DE" sz="1200" dirty="0" smtClean="0"/>
              <a:t>Industry: Male-dominated </a:t>
            </a:r>
            <a:r>
              <a:rPr lang="de-DE" sz="1200" dirty="0"/>
              <a:t> </a:t>
            </a:r>
            <a:r>
              <a:rPr lang="de-DE" sz="1200" dirty="0" smtClean="0"/>
              <a:t>professions e.g. Technicians; </a:t>
            </a:r>
          </a:p>
          <a:p>
            <a:pPr marL="171450" indent="-171450">
              <a:buClr>
                <a:srgbClr val="C00000"/>
              </a:buClr>
              <a:buFont typeface="Wingdings" panose="05000000000000000000" pitchFamily="2" charset="2"/>
              <a:buChar char="§"/>
            </a:pPr>
            <a:r>
              <a:rPr lang="de-DE" sz="1200" dirty="0" smtClean="0"/>
              <a:t>IT- Sector:  focusing at younger Persons, common male;</a:t>
            </a:r>
          </a:p>
          <a:p>
            <a:pPr marL="171450" indent="-171450">
              <a:buClr>
                <a:srgbClr val="C00000"/>
              </a:buClr>
              <a:buFont typeface="Wingdings" panose="05000000000000000000" pitchFamily="2" charset="2"/>
              <a:buChar char="§"/>
            </a:pPr>
            <a:r>
              <a:rPr lang="de-DE" sz="1200" dirty="0" smtClean="0"/>
              <a:t>Service sector, tradeing: female-dominated professions (sales staff)</a:t>
            </a:r>
            <a:endParaRPr lang="de-DE" sz="1200" dirty="0"/>
          </a:p>
          <a:p>
            <a:pPr marL="171450" indent="-171450">
              <a:buClr>
                <a:srgbClr val="C00000"/>
              </a:buClr>
              <a:buFont typeface="Wingdings" panose="05000000000000000000" pitchFamily="2" charset="2"/>
              <a:buChar char="§"/>
            </a:pPr>
            <a:endParaRPr lang="de-DE" sz="1200" dirty="0"/>
          </a:p>
        </p:txBody>
      </p:sp>
      <p:sp>
        <p:nvSpPr>
          <p:cNvPr id="10" name="Textfeld 9"/>
          <p:cNvSpPr txBox="1"/>
          <p:nvPr/>
        </p:nvSpPr>
        <p:spPr>
          <a:xfrm>
            <a:off x="252617" y="3874689"/>
            <a:ext cx="5596404" cy="276999"/>
          </a:xfrm>
          <a:prstGeom prst="rect">
            <a:avLst/>
          </a:prstGeom>
          <a:noFill/>
        </p:spPr>
        <p:txBody>
          <a:bodyPr wrap="none" rtlCol="0">
            <a:spAutoFit/>
          </a:bodyPr>
          <a:lstStyle/>
          <a:p>
            <a:pPr algn="r"/>
            <a:r>
              <a:rPr lang="de-DE" sz="1200" dirty="0" smtClean="0"/>
              <a:t>Risks of discrimination </a:t>
            </a:r>
            <a:r>
              <a:rPr lang="de-DE" sz="1200" b="1" dirty="0" smtClean="0">
                <a:solidFill>
                  <a:schemeClr val="accent4"/>
                </a:solidFill>
              </a:rPr>
              <a:t>according to </a:t>
            </a:r>
            <a:r>
              <a:rPr lang="de-DE" sz="1200" dirty="0" smtClean="0"/>
              <a:t>characteristics multiple awnsers included (n 1.199)</a:t>
            </a:r>
            <a:endParaRPr lang="de-DE" sz="1200" dirty="0"/>
          </a:p>
        </p:txBody>
      </p:sp>
    </p:spTree>
    <p:extLst>
      <p:ext uri="{BB962C8B-B14F-4D97-AF65-F5344CB8AC3E}">
        <p14:creationId xmlns:p14="http://schemas.microsoft.com/office/powerpoint/2010/main" val="4106273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ADS_PowerPoint_16x9">
  <a:themeElements>
    <a:clrScheme name="ADS - Colors">
      <a:dk1>
        <a:sysClr val="windowText" lastClr="000000"/>
      </a:dk1>
      <a:lt1>
        <a:sysClr val="window" lastClr="FFFFFF"/>
      </a:lt1>
      <a:dk2>
        <a:srgbClr val="E0334C"/>
      </a:dk2>
      <a:lt2>
        <a:srgbClr val="E7E6E6"/>
      </a:lt2>
      <a:accent1>
        <a:srgbClr val="EC6602"/>
      </a:accent1>
      <a:accent2>
        <a:srgbClr val="63B1C9"/>
      </a:accent2>
      <a:accent3>
        <a:srgbClr val="E0334C"/>
      </a:accent3>
      <a:accent4>
        <a:srgbClr val="F0AC32"/>
      </a:accent4>
      <a:accent5>
        <a:srgbClr val="4D80AE"/>
      </a:accent5>
      <a:accent6>
        <a:srgbClr val="823E28"/>
      </a:accent6>
      <a:hlink>
        <a:srgbClr val="0563C1"/>
      </a:hlink>
      <a:folHlink>
        <a:srgbClr val="954F72"/>
      </a:folHlink>
    </a:clrScheme>
    <a:fontScheme name="ADSdB - Fonts">
      <a:majorFont>
        <a:latin typeface="BundesSerif Office"/>
        <a:ea typeface=""/>
        <a:cs typeface=""/>
      </a:majorFont>
      <a:minorFont>
        <a:latin typeface="BundesSans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ADS_PowerPoint_16x9_001-001-007.potx" id="{CFA7A51D-3659-4D9F-9D1B-DBAAF56A209F}" vid="{D409DD0E-3720-417C-B62A-B42D9703FDDB}"/>
    </a:ext>
  </a:ext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ADS_PowerPoint_16x9</Template>
  <TotalTime>0</TotalTime>
  <Words>2299</Words>
  <Application>Microsoft Office PowerPoint</Application>
  <PresentationFormat>Bildschirmpräsentation (16:9)</PresentationFormat>
  <Paragraphs>369</Paragraphs>
  <Slides>24</Slides>
  <Notes>17</Notes>
  <HiddenSlides>0</HiddenSlides>
  <MMClips>0</MMClips>
  <ScaleCrop>false</ScaleCrop>
  <HeadingPairs>
    <vt:vector size="4" baseType="variant">
      <vt:variant>
        <vt:lpstr>Design</vt:lpstr>
      </vt:variant>
      <vt:variant>
        <vt:i4>2</vt:i4>
      </vt:variant>
      <vt:variant>
        <vt:lpstr>Folientitel</vt:lpstr>
      </vt:variant>
      <vt:variant>
        <vt:i4>24</vt:i4>
      </vt:variant>
    </vt:vector>
  </HeadingPairs>
  <TitlesOfParts>
    <vt:vector size="26" baseType="lpstr">
      <vt:lpstr>ADS_PowerPoint_16x9</vt:lpstr>
      <vt:lpstr>Benutzerdefiniertes Design</vt:lpstr>
      <vt:lpstr>Discrimination in Job advertisements and interview questions  </vt:lpstr>
      <vt:lpstr>Approach and Sampling</vt:lpstr>
      <vt:lpstr>Study concept</vt:lpstr>
      <vt:lpstr>Sample information</vt:lpstr>
      <vt:lpstr>Sample: Employers</vt:lpstr>
      <vt:lpstr>Results of the analysis</vt:lpstr>
      <vt:lpstr>Frequency of discrimination and risks of discrimination (n= 5.667)</vt:lpstr>
      <vt:lpstr>Discrimination</vt:lpstr>
      <vt:lpstr>Risks of Discrimination</vt:lpstr>
      <vt:lpstr>Gender equitable adressing</vt:lpstr>
      <vt:lpstr>Photos of people as risks of discrimination</vt:lpstr>
      <vt:lpstr>Positive measures: Employer and characteristics</vt:lpstr>
      <vt:lpstr>Positive discrimination: Employer and characteristics</vt:lpstr>
      <vt:lpstr>Conclusions / Recommendations </vt:lpstr>
      <vt:lpstr>Discrimination sensitive job advertisements - Recommendations </vt:lpstr>
      <vt:lpstr>What employers (may) ask. Results of a survey on inadmissible questions in job interviews</vt:lpstr>
      <vt:lpstr>Legal Background</vt:lpstr>
      <vt:lpstr>Study concept</vt:lpstr>
      <vt:lpstr>Admissibility of questions in the interview</vt:lpstr>
      <vt:lpstr>Admissibility of questions in the interview</vt:lpstr>
      <vt:lpstr>Questions about reconciliation of family and work</vt:lpstr>
      <vt:lpstr>Statements about anonymous application process</vt:lpstr>
      <vt:lpstr>Thank you for your attention!</vt:lpstr>
      <vt:lpstr>Im Bewerbungsgespräch gestellte Fragen</vt:lpstr>
    </vt:vector>
  </TitlesOfParts>
  <Company>BMFSFJ</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Präsentationstitel,  Bundes Serif Office Regular, 33pt,  max. dreizeilig</dc:title>
  <dc:creator>Stocker, Rainer</dc:creator>
  <cp:keywords>Vorlage Template</cp:keywords>
  <dc:description>Microsoft PowerPoint-Vorlage_x000d_
Format: 16:9</dc:description>
  <cp:lastModifiedBy>Schlenzka, Nathalie</cp:lastModifiedBy>
  <cp:revision>133</cp:revision>
  <cp:lastPrinted>2018-01-11T12:30:45Z</cp:lastPrinted>
  <dcterms:created xsi:type="dcterms:W3CDTF">2018-01-11T10:30:32Z</dcterms:created>
  <dcterms:modified xsi:type="dcterms:W3CDTF">2018-10-15T09:19:55Z</dcterms:modified>
  <cp:category>Vorlage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Build">
    <vt:lpwstr>001-000-007</vt:lpwstr>
  </property>
  <property fmtid="{D5CDD505-2E9C-101B-9397-08002B2CF9AE}" pid="4" name="Erstellt von">
    <vt:lpwstr>office network</vt:lpwstr>
  </property>
  <property fmtid="{D5CDD505-2E9C-101B-9397-08002B2CF9AE}" pid="5" name="Erstellt am">
    <vt:lpwstr>09.05.2016</vt:lpwstr>
  </property>
  <property fmtid="{D5CDD505-2E9C-101B-9397-08002B2CF9AE}" pid="6" name="Autor">
    <vt:lpwstr>clemens morfeld</vt:lpwstr>
  </property>
  <property fmtid="{D5CDD505-2E9C-101B-9397-08002B2CF9AE}" pid="7" name="Stand">
    <vt:lpwstr>20.05.2016</vt:lpwstr>
  </property>
</Properties>
</file>