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3399"/>
    <a:srgbClr val="0033CC"/>
    <a:srgbClr val="CCECFF"/>
    <a:srgbClr val="FF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3" autoAdjust="0"/>
    <p:restoredTop sz="90756" autoAdjust="0"/>
  </p:normalViewPr>
  <p:slideViewPr>
    <p:cSldViewPr>
      <p:cViewPr>
        <p:scale>
          <a:sx n="100" d="100"/>
          <a:sy n="100" d="100"/>
        </p:scale>
        <p:origin x="-2304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5289E4-127F-4421-A4F6-8B5CDC11D19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607892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noProof="0" smtClean="0"/>
              <a:t>Click to edit Master text styles</a:t>
            </a:r>
          </a:p>
          <a:p>
            <a:pPr lvl="1"/>
            <a:r>
              <a:rPr lang="en-US" altLang="fr-FR" noProof="0" smtClean="0"/>
              <a:t>Second level</a:t>
            </a:r>
          </a:p>
          <a:p>
            <a:pPr lvl="2"/>
            <a:r>
              <a:rPr lang="en-US" altLang="fr-FR" noProof="0" smtClean="0"/>
              <a:t>Third level</a:t>
            </a:r>
          </a:p>
          <a:p>
            <a:pPr lvl="3"/>
            <a:r>
              <a:rPr lang="en-US" altLang="fr-FR" noProof="0" smtClean="0"/>
              <a:t>Fourth level</a:t>
            </a:r>
          </a:p>
          <a:p>
            <a:pPr lvl="4"/>
            <a:r>
              <a:rPr lang="en-US" altLang="fr-FR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644BC85-ED68-44E7-990A-9F5091DCEEED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14751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09226-4EF8-402D-AF2E-337092A95B8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76832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87C02-FAD3-4C83-910E-EF2D077B040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4650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18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181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B59CB-B0ED-4DCF-84BA-410076EC884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8476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CAF8-C096-46A5-B7D2-FC12BB91AE7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1883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320ED-C3A8-47A8-82EB-2A99EE4F356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45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59D10-C0E1-4495-8044-0C8D68F9A6ED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2677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5EF18-9A1D-477A-B9AB-200681D649D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9673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A86D0-F7C1-4697-AF2E-EC4077D3336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6641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FD702-279F-4EFF-8BD1-4CB0F155535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3333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670F-F2D8-4379-A92C-DCBF3867CBE1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2139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429DF-8464-4D8B-A71D-05A74115089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9650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4053" dir="3542175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68C7006-A1E8-483B-A400-AAAADC08778E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  <p:pic>
        <p:nvPicPr>
          <p:cNvPr id="1031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0200"/>
            <a:ext cx="9144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95693" y="5085184"/>
            <a:ext cx="51139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kern="0" dirty="0" smtClean="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54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Labour Inspectorate</a:t>
            </a:r>
            <a:endParaRPr lang="en-US" sz="4000" b="1" kern="0" dirty="0"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654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125538"/>
            <a:ext cx="7772400" cy="703262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3rd requirement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fr-FR" dirty="0" smtClean="0"/>
              <a:t>The inspector in charge of such an investigation could commit an offence by using a false identity or using forgery</a:t>
            </a:r>
          </a:p>
          <a:p>
            <a:r>
              <a:rPr lang="en-US" altLang="fr-FR" dirty="0" smtClean="0"/>
              <a:t>The law requires that, prior to the investigation, a magistrate must give a written agreement to perform this investigation</a:t>
            </a:r>
          </a:p>
          <a:p>
            <a:r>
              <a:rPr lang="en-US" altLang="fr-FR" dirty="0" smtClean="0"/>
              <a:t>In order to do so, the college of magistrates had to write up a general and national directive which will give the precise requirements, demands and procedures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125538"/>
            <a:ext cx="7772400" cy="703262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When</a:t>
            </a:r>
            <a:r>
              <a:rPr lang="fr-BE" dirty="0" smtClean="0"/>
              <a:t> ?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683568" y="2276872"/>
            <a:ext cx="7772400" cy="3384376"/>
          </a:xfrm>
          <a:ln>
            <a:solidFill>
              <a:srgbClr val="003399"/>
            </a:solidFill>
          </a:ln>
        </p:spPr>
        <p:txBody>
          <a:bodyPr/>
          <a:lstStyle/>
          <a:p>
            <a:r>
              <a:rPr lang="en-US" altLang="fr-FR" dirty="0" smtClean="0"/>
              <a:t>This general directive has </a:t>
            </a:r>
            <a:r>
              <a:rPr lang="en-US" altLang="fr-FR" dirty="0" smtClean="0"/>
              <a:t>not been </a:t>
            </a:r>
            <a:r>
              <a:rPr lang="en-US" altLang="fr-FR" dirty="0" smtClean="0"/>
              <a:t>signed </a:t>
            </a:r>
            <a:r>
              <a:rPr lang="en-US" altLang="fr-FR" dirty="0" smtClean="0"/>
              <a:t>yet</a:t>
            </a:r>
          </a:p>
          <a:p>
            <a:r>
              <a:rPr lang="en-US" altLang="fr-FR" dirty="0" smtClean="0"/>
              <a:t>Difficulty with the situation test and mystery calls : they are related to “particular </a:t>
            </a:r>
            <a:r>
              <a:rPr lang="en-US" altLang="fr-FR" dirty="0"/>
              <a:t>investigation </a:t>
            </a:r>
            <a:r>
              <a:rPr lang="en-US" altLang="fr-FR" dirty="0" smtClean="0"/>
              <a:t>powers” which are generally performed by the police, and not by labour inspectors</a:t>
            </a:r>
          </a:p>
          <a:p>
            <a:r>
              <a:rPr lang="en-US" altLang="fr-FR" dirty="0" smtClean="0"/>
              <a:t>This requires a special training</a:t>
            </a:r>
          </a:p>
          <a:p>
            <a:r>
              <a:rPr lang="en-US" altLang="fr-FR" dirty="0" smtClean="0"/>
              <a:t>A group of experts is still working on this directive…</a:t>
            </a:r>
            <a:endParaRPr lang="en-US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772400" cy="776287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To be continued…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683568" y="2852936"/>
            <a:ext cx="7772400" cy="1591816"/>
          </a:xfrm>
          <a:ln>
            <a:solidFill>
              <a:srgbClr val="003399"/>
            </a:solidFill>
          </a:ln>
        </p:spPr>
        <p:txBody>
          <a:bodyPr anchor="ctr"/>
          <a:lstStyle/>
          <a:p>
            <a:r>
              <a:rPr lang="en-US" altLang="fr-FR" dirty="0" smtClean="0"/>
              <a:t>Thank you very much for your attention !</a:t>
            </a:r>
          </a:p>
          <a:p>
            <a:r>
              <a:rPr lang="en-US" altLang="fr-FR" dirty="0" smtClean="0"/>
              <a:t>See you maybe next year for the next episode…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6300" y="1628775"/>
            <a:ext cx="7391400" cy="1143000"/>
          </a:xfrm>
        </p:spPr>
        <p:txBody>
          <a:bodyPr/>
          <a:lstStyle/>
          <a:p>
            <a:pPr lvl="1">
              <a:defRPr/>
            </a:pPr>
            <a:r>
              <a:rPr lang="fr-BE" altLang="fr-FR" sz="2800" u="sng" dirty="0" smtClean="0"/>
              <a:t>EQUINET SEMINAR</a:t>
            </a:r>
            <a:endParaRPr lang="nl-NL" altLang="fr-F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6300" y="3068638"/>
            <a:ext cx="7391400" cy="865187"/>
          </a:xfrm>
        </p:spPr>
        <p:txBody>
          <a:bodyPr/>
          <a:lstStyle/>
          <a:p>
            <a:r>
              <a:rPr lang="fr-BE" altLang="fr-FR" sz="3200" u="sng" smtClean="0"/>
              <a:t>SITUATION TEST LAW IN BELGIUM</a:t>
            </a:r>
            <a:endParaRPr lang="nl-NL" altLang="fr-FR" sz="320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84213" y="5300663"/>
            <a:ext cx="4608512" cy="3397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003399"/>
                </a:solidFill>
              </a:rPr>
              <a:t>Didier HENRARD, Labour </a:t>
            </a:r>
            <a:r>
              <a:rPr lang="fr-BE" sz="1600" b="1" dirty="0" err="1">
                <a:solidFill>
                  <a:srgbClr val="003399"/>
                </a:solidFill>
              </a:rPr>
              <a:t>Inspector</a:t>
            </a:r>
            <a:r>
              <a:rPr lang="fr-BE" sz="1600" b="1" dirty="0">
                <a:solidFill>
                  <a:srgbClr val="003399"/>
                </a:solidFill>
              </a:rPr>
              <a:t> - </a:t>
            </a:r>
            <a:r>
              <a:rPr lang="fr-BE" sz="1600" b="1" dirty="0" err="1">
                <a:solidFill>
                  <a:srgbClr val="003399"/>
                </a:solidFill>
              </a:rPr>
              <a:t>Advisor</a:t>
            </a:r>
            <a:endParaRPr lang="fr-BE" sz="1600" b="1" dirty="0">
              <a:solidFill>
                <a:srgbClr val="003399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53200" y="5300663"/>
            <a:ext cx="2120900" cy="3397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fr-BE" sz="1600" b="1" dirty="0">
                <a:solidFill>
                  <a:srgbClr val="003399"/>
                </a:solidFill>
              </a:rPr>
              <a:t>17th </a:t>
            </a:r>
            <a:r>
              <a:rPr lang="fr-BE" sz="1600" b="1" dirty="0" err="1">
                <a:solidFill>
                  <a:srgbClr val="003399"/>
                </a:solidFill>
              </a:rPr>
              <a:t>October</a:t>
            </a:r>
            <a:r>
              <a:rPr lang="fr-BE" sz="1600" b="1" dirty="0">
                <a:solidFill>
                  <a:srgbClr val="003399"/>
                </a:solidFill>
              </a:rPr>
              <a:t>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3" y="242093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fr-BE" altLang="fr-FR" dirty="0" smtClean="0"/>
              <a:t>WELCOME !</a:t>
            </a:r>
            <a:endParaRPr lang="fr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772400" cy="648072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fr-BE" dirty="0" smtClean="0"/>
              <a:t>OUR ORGANIZATION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684213" y="1844675"/>
            <a:ext cx="7772400" cy="4321175"/>
          </a:xfrm>
          <a:ln>
            <a:solidFill>
              <a:srgbClr val="003399"/>
            </a:solidFill>
          </a:ln>
        </p:spPr>
        <p:txBody>
          <a:bodyPr/>
          <a:lstStyle/>
          <a:p>
            <a:r>
              <a:rPr lang="en-US" altLang="fr-FR" dirty="0" smtClean="0"/>
              <a:t>Part of the FPS Employment, Labour and S.D.</a:t>
            </a:r>
          </a:p>
          <a:p>
            <a:r>
              <a:rPr lang="en-US" altLang="fr-FR" dirty="0" smtClean="0"/>
              <a:t>Among other administrations</a:t>
            </a:r>
          </a:p>
          <a:p>
            <a:r>
              <a:rPr lang="en-US" altLang="fr-FR" dirty="0" smtClean="0"/>
              <a:t>Labour Inspectorate :</a:t>
            </a:r>
          </a:p>
          <a:p>
            <a:pPr lvl="1"/>
            <a:r>
              <a:rPr lang="en-US" altLang="fr-FR" dirty="0" smtClean="0"/>
              <a:t>What we do : inspecting work and salary conditions</a:t>
            </a:r>
          </a:p>
          <a:p>
            <a:pPr lvl="1"/>
            <a:r>
              <a:rPr lang="en-US" altLang="fr-FR" dirty="0" smtClean="0"/>
              <a:t>What we don’t do : inspecting technical and medical conditions (devoted to another administration : Well-being Inspectorate)</a:t>
            </a:r>
          </a:p>
          <a:p>
            <a:r>
              <a:rPr lang="en-US" altLang="fr-FR" dirty="0" smtClean="0"/>
              <a:t>My tasks : </a:t>
            </a:r>
          </a:p>
          <a:p>
            <a:pPr lvl="1"/>
            <a:r>
              <a:rPr lang="en-US" altLang="fr-FR" dirty="0" smtClean="0"/>
              <a:t>advisor for general affairs</a:t>
            </a:r>
          </a:p>
          <a:p>
            <a:pPr lvl="1"/>
            <a:r>
              <a:rPr lang="en-US" altLang="fr-FR" dirty="0" smtClean="0"/>
              <a:t>Supervisor for regional offices (</a:t>
            </a:r>
            <a:r>
              <a:rPr lang="en-US" altLang="fr-FR" dirty="0" err="1" smtClean="0"/>
              <a:t>french</a:t>
            </a:r>
            <a:r>
              <a:rPr lang="en-US" altLang="fr-FR" dirty="0" smtClean="0"/>
              <a:t>-speaking)</a:t>
            </a:r>
          </a:p>
          <a:p>
            <a:pPr lvl="1"/>
            <a:r>
              <a:rPr lang="en-US" altLang="fr-FR" dirty="0" smtClean="0"/>
              <a:t>Coordinator for discrimination matters</a:t>
            </a:r>
            <a:endParaRPr lang="en-US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052513"/>
            <a:ext cx="7772400" cy="647700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DISCRIMINATION ACTS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684213" y="1844675"/>
            <a:ext cx="7772400" cy="4114800"/>
          </a:xfrm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pPr lvl="1"/>
            <a:r>
              <a:rPr lang="en-US" altLang="fr-FR" dirty="0" smtClean="0"/>
              <a:t>10/05/2007 : Gender act : against discrimination between men and women</a:t>
            </a:r>
            <a:r>
              <a:rPr lang="en-US" altLang="fr-FR" sz="1800" dirty="0" smtClean="0"/>
              <a:t> </a:t>
            </a:r>
            <a:endParaRPr lang="fr-BE" altLang="fr-FR" sz="1800" dirty="0" smtClean="0"/>
          </a:p>
          <a:p>
            <a:pPr lvl="1"/>
            <a:r>
              <a:rPr lang="en-US" altLang="fr-FR" dirty="0" smtClean="0"/>
              <a:t>10/05/2007 : against other forms of discrimination : based on age, sexual orientation, handicap, religious or philosophical conviction/belief, …</a:t>
            </a:r>
            <a:endParaRPr lang="fr-BE" altLang="fr-FR" dirty="0" smtClean="0"/>
          </a:p>
          <a:p>
            <a:pPr lvl="1"/>
            <a:r>
              <a:rPr lang="en-US" altLang="fr-FR" dirty="0" smtClean="0"/>
              <a:t>30/07/1981 : against discrimination based on racism and xenophobia </a:t>
            </a:r>
            <a:endParaRPr lang="fr-BE" altLang="fr-FR" dirty="0" smtClean="0"/>
          </a:p>
          <a:p>
            <a:pPr lvl="2"/>
            <a:r>
              <a:rPr lang="en-US" altLang="fr-FR" sz="1800" dirty="0" smtClean="0"/>
              <a:t>These are federal acts ; there may be regional acts (ordinances) too, but more restricted (in scope) </a:t>
            </a:r>
            <a:endParaRPr lang="fr-BE" altLang="fr-FR" sz="1800" dirty="0" smtClean="0"/>
          </a:p>
          <a:p>
            <a:pPr lvl="1"/>
            <a:r>
              <a:rPr lang="en-US" altLang="fr-FR" dirty="0" smtClean="0"/>
              <a:t>Scope : work relationships, i.e. hiring, recruiting (criteria, ...), work conditions (salary, several advantages, ...) and dismissal (criteria, ...)</a:t>
            </a:r>
            <a:r>
              <a:rPr lang="en-US" altLang="fr-FR" sz="1600" dirty="0" smtClean="0"/>
              <a:t> </a:t>
            </a:r>
            <a:endParaRPr lang="fr-BE" altLang="fr-FR" sz="1600" dirty="0" smtClean="0"/>
          </a:p>
          <a:p>
            <a:endParaRPr lang="fr-BE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052513"/>
            <a:ext cx="7772400" cy="647700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NEW : SITUATION TEST LAW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684213" y="1844675"/>
            <a:ext cx="7772400" cy="4114800"/>
          </a:xfrm>
          <a:ln>
            <a:solidFill>
              <a:srgbClr val="0033CC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fr-FR" dirty="0" smtClean="0"/>
              <a:t>Not a new law, but a new article added in the Social Criminal Code (art. 42/1) : in force from April 1st, 2018</a:t>
            </a:r>
          </a:p>
          <a:p>
            <a:r>
              <a:rPr lang="en-US" altLang="fr-FR" dirty="0" smtClean="0"/>
              <a:t>Introduced as « particular investigation powers for labour inspectors in the specific matter of discrimination »</a:t>
            </a:r>
          </a:p>
          <a:p>
            <a:r>
              <a:rPr lang="en-US" altLang="fr-FR" dirty="0" smtClean="0"/>
              <a:t>October 2018 : it has not yet been used/applied</a:t>
            </a:r>
          </a:p>
          <a:p>
            <a:r>
              <a:rPr lang="en-US" altLang="fr-FR" dirty="0" smtClean="0"/>
              <a:t>Why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3" y="1196975"/>
            <a:ext cx="7772400" cy="719138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Strict framework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684213" y="2276475"/>
            <a:ext cx="7772400" cy="2447925"/>
          </a:xfrm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fr-FR" dirty="0" smtClean="0"/>
              <a:t>Definition</a:t>
            </a:r>
            <a:r>
              <a:rPr lang="fr-BE" altLang="fr-FR" dirty="0" smtClean="0"/>
              <a:t> : </a:t>
            </a:r>
            <a:r>
              <a:rPr lang="en-US" altLang="fr-FR" dirty="0" smtClean="0"/>
              <a:t>the social inspector has the power to introduce himself as a (potential) customer or (potential) employee to check if a discrimination has been or is being committed</a:t>
            </a:r>
          </a:p>
          <a:p>
            <a:r>
              <a:rPr lang="en-US" altLang="fr-FR" dirty="0" smtClean="0"/>
              <a:t>Framework : 3 cumulative requirements</a:t>
            </a:r>
            <a:endParaRPr lang="fr-BE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772400" cy="720725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1st requirement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683568" y="2420888"/>
            <a:ext cx="7772400" cy="2959968"/>
          </a:xfrm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fr-FR" dirty="0" smtClean="0"/>
              <a:t>The labour inspectorate must have received objective signs of discrimination, as a result of a complaint or a reporting =&gt; no fishing expedition.</a:t>
            </a:r>
          </a:p>
          <a:p>
            <a:r>
              <a:rPr lang="en-US" altLang="fr-FR" dirty="0" smtClean="0"/>
              <a:t>We receive these reports or complaints either directly or on behalf of specialized institutes such as </a:t>
            </a:r>
            <a:r>
              <a:rPr lang="en-US" altLang="fr-FR" dirty="0" err="1" smtClean="0"/>
              <a:t>Unia</a:t>
            </a:r>
            <a:r>
              <a:rPr lang="en-US" altLang="fr-FR" dirty="0" smtClean="0"/>
              <a:t> and/or the Institute for Equality between Man and Woman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125538"/>
            <a:ext cx="7772400" cy="703262"/>
          </a:xfrm>
          <a:ln>
            <a:solidFill>
              <a:srgbClr val="CC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requirement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683568" y="2420888"/>
            <a:ext cx="7772400" cy="2743944"/>
          </a:xfrm>
          <a:ln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fr-FR" dirty="0" smtClean="0"/>
              <a:t>The complaints/</a:t>
            </a:r>
            <a:r>
              <a:rPr lang="en-US" altLang="fr-FR" dirty="0" err="1" smtClean="0"/>
              <a:t>reportings</a:t>
            </a:r>
            <a:r>
              <a:rPr lang="en-US" altLang="fr-FR" dirty="0" smtClean="0"/>
              <a:t> must be backed by datamining or </a:t>
            </a:r>
            <a:r>
              <a:rPr lang="en-US" altLang="fr-FR" dirty="0" err="1" smtClean="0"/>
              <a:t>datamatching</a:t>
            </a:r>
            <a:r>
              <a:rPr lang="en-US" altLang="fr-FR" dirty="0" smtClean="0"/>
              <a:t> results</a:t>
            </a:r>
          </a:p>
          <a:p>
            <a:r>
              <a:rPr lang="en-US" altLang="fr-FR" dirty="0" smtClean="0"/>
              <a:t>Problem : the labour inspectorate has no capacity for such testing and must rely on other administrations to perform these analyses (e.g. National Institute for Social Security)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503</Words>
  <Application>Microsoft Office PowerPoint</Application>
  <PresentationFormat>Affichage à l'écran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Standaardontwerp</vt:lpstr>
      <vt:lpstr>Présentation PowerPoint</vt:lpstr>
      <vt:lpstr>EQUINET SEMINAR</vt:lpstr>
      <vt:lpstr>WELCOME !</vt:lpstr>
      <vt:lpstr>OUR ORGANIZATION</vt:lpstr>
      <vt:lpstr>DISCRIMINATION ACTS</vt:lpstr>
      <vt:lpstr>NEW : SITUATION TEST LAW</vt:lpstr>
      <vt:lpstr>Strict framework</vt:lpstr>
      <vt:lpstr>1st requirement</vt:lpstr>
      <vt:lpstr>2nd requirement</vt:lpstr>
      <vt:lpstr>3rd requirement</vt:lpstr>
      <vt:lpstr>When ?</vt:lpstr>
      <vt:lpstr>To be continued…</vt:lpstr>
    </vt:vector>
  </TitlesOfParts>
  <Company>뿿졀뿿잠ؠ샐Ȱ瑼Ⴕ胰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Hilde</dc:creator>
  <cp:lastModifiedBy>HENRARD Didier</cp:lastModifiedBy>
  <cp:revision>34</cp:revision>
  <cp:lastPrinted>2008-07-14T08:58:56Z</cp:lastPrinted>
  <dcterms:created xsi:type="dcterms:W3CDTF">2008-07-28T08:44:36Z</dcterms:created>
  <dcterms:modified xsi:type="dcterms:W3CDTF">2018-10-16T08:36:48Z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