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1" r:id="rId3"/>
    <p:sldId id="291" r:id="rId4"/>
    <p:sldId id="290" r:id="rId5"/>
    <p:sldId id="306" r:id="rId6"/>
    <p:sldId id="308" r:id="rId7"/>
    <p:sldId id="316" r:id="rId8"/>
    <p:sldId id="299" r:id="rId9"/>
    <p:sldId id="315" r:id="rId10"/>
    <p:sldId id="310" r:id="rId11"/>
    <p:sldId id="322" r:id="rId12"/>
    <p:sldId id="261" r:id="rId1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1360">
          <p15:clr>
            <a:srgbClr val="A4A3A4"/>
          </p15:clr>
        </p15:guide>
        <p15:guide id="4" orient="horz" pos="2948">
          <p15:clr>
            <a:srgbClr val="A4A3A4"/>
          </p15:clr>
        </p15:guide>
        <p15:guide id="5" pos="5509">
          <p15:clr>
            <a:srgbClr val="A4A3A4"/>
          </p15:clr>
        </p15:guide>
        <p15:guide id="6" pos="2322">
          <p15:clr>
            <a:srgbClr val="A4A3A4"/>
          </p15:clr>
        </p15:guide>
        <p15:guide id="7" pos="2548">
          <p15:clr>
            <a:srgbClr val="A4A3A4"/>
          </p15:clr>
        </p15:guide>
        <p15:guide id="8" pos="2095">
          <p15:clr>
            <a:srgbClr val="A4A3A4"/>
          </p15:clr>
        </p15:guide>
        <p15:guide id="9" pos="2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33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yst layout 1 - Marker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5" autoAdjust="0"/>
    <p:restoredTop sz="68930" autoAdjust="0"/>
  </p:normalViewPr>
  <p:slideViewPr>
    <p:cSldViewPr showGuides="1">
      <p:cViewPr>
        <p:scale>
          <a:sx n="75" d="100"/>
          <a:sy n="75" d="100"/>
        </p:scale>
        <p:origin x="-2408" y="-176"/>
      </p:cViewPr>
      <p:guideLst>
        <p:guide orient="horz" pos="1134"/>
        <p:guide orient="horz" pos="960"/>
        <p:guide orient="horz" pos="1360"/>
        <p:guide orient="horz" pos="2948"/>
        <p:guide pos="5509"/>
        <p:guide pos="2322"/>
        <p:guide pos="2548"/>
        <p:guide pos="2095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agram%20i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1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2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3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4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regneark5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944444444444"/>
          <c:y val="0.397685185185185"/>
          <c:w val="0.455555555555556"/>
          <c:h val="0.45119047482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'[Diagram i Microsoft PowerPoint]Ark1'!$B$1</c:f>
              <c:strCache>
                <c:ptCount val="1"/>
                <c:pt idx="0">
                  <c:v>Fordeling</c:v>
                </c:pt>
              </c:strCache>
            </c:strRef>
          </c:tx>
          <c:spPr>
            <a:solidFill>
              <a:srgbClr val="3366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366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invertIfNegative val="0"/>
            <c:bubble3D val="0"/>
            <c:explosion val="29"/>
            <c:spPr>
              <a:solidFill>
                <a:srgbClr val="33CC3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00694444444444444"/>
                  <c:y val="-0.001825396642879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Women</a:t>
                    </a:r>
                    <a:r>
                      <a:rPr lang="en-US" baseline="0" dirty="0" smtClean="0">
                        <a:solidFill>
                          <a:srgbClr val="000000"/>
                        </a:solidFill>
                      </a:rPr>
                      <a:t>; 298 days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555555555555545"/>
                  <c:y val="-0.02190475971455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Men</a:t>
                    </a:r>
                    <a:r>
                      <a:rPr lang="en-US" baseline="0" dirty="0" smtClean="0">
                        <a:solidFill>
                          <a:schemeClr val="tx1"/>
                        </a:solidFill>
                      </a:rPr>
                      <a:t>; 31 days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'[Diagram i Microsoft PowerPoint]Ark1'!$A$2:$A$3</c:f>
              <c:strCache>
                <c:ptCount val="2"/>
                <c:pt idx="0">
                  <c:v>Kvinder</c:v>
                </c:pt>
                <c:pt idx="1">
                  <c:v>Mænd</c:v>
                </c:pt>
              </c:strCache>
            </c:strRef>
          </c:cat>
          <c:val>
            <c:numRef>
              <c:f>'[Diagram i Microsoft PowerPoint]Ark1'!$B$2:$B$3</c:f>
              <c:numCache>
                <c:formatCode>General</c:formatCode>
                <c:ptCount val="2"/>
                <c:pt idx="0">
                  <c:v>271.0</c:v>
                </c:pt>
                <c:pt idx="1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91403912"/>
        <c:axId val="-2091400936"/>
      </c:barChart>
      <c:catAx>
        <c:axId val="-20914039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1400936"/>
        <c:crosses val="autoZero"/>
        <c:auto val="1"/>
        <c:lblAlgn val="ctr"/>
        <c:lblOffset val="100"/>
        <c:noMultiLvlLbl val="0"/>
      </c:catAx>
      <c:valAx>
        <c:axId val="-2091400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1403912"/>
        <c:crosses val="autoZero"/>
        <c:crossBetween val="between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56091057347"/>
          <c:y val="0.0255400336216108"/>
          <c:w val="0.800443908942653"/>
          <c:h val="0.82209342745141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336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'Ark1'!$B$1:$D$1</c:f>
              <c:strCache>
                <c:ptCount val="3"/>
                <c:pt idx="0">
                  <c:v>Total (n=1.028)</c:v>
                </c:pt>
                <c:pt idx="1">
                  <c:v>Women (n=522)</c:v>
                </c:pt>
                <c:pt idx="2">
                  <c:v>Men (n=506)</c:v>
                </c:pt>
              </c:strCache>
            </c:strRef>
          </c:cat>
          <c:val>
            <c:numRef>
              <c:f>'Ark1'!$B$2:$D$2</c:f>
              <c:numCache>
                <c:formatCode>##0.0\%</c:formatCode>
                <c:ptCount val="3"/>
                <c:pt idx="0">
                  <c:v>14.05905</c:v>
                </c:pt>
                <c:pt idx="1">
                  <c:v>16.35361</c:v>
                </c:pt>
                <c:pt idx="2">
                  <c:v>11.69403</c:v>
                </c:pt>
              </c:numCache>
            </c:numRef>
          </c:val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'Ark1'!$B$1:$D$1</c:f>
              <c:strCache>
                <c:ptCount val="3"/>
                <c:pt idx="0">
                  <c:v>Total (n=1.028)</c:v>
                </c:pt>
                <c:pt idx="1">
                  <c:v>Women (n=522)</c:v>
                </c:pt>
                <c:pt idx="2">
                  <c:v>Men (n=506)</c:v>
                </c:pt>
              </c:strCache>
            </c:strRef>
          </c:cat>
          <c:val>
            <c:numRef>
              <c:f>'Ark1'!$B$3:$D$3</c:f>
              <c:numCache>
                <c:formatCode>##0.0\%</c:formatCode>
                <c:ptCount val="3"/>
                <c:pt idx="0">
                  <c:v>84.64312</c:v>
                </c:pt>
                <c:pt idx="1">
                  <c:v>82.14262</c:v>
                </c:pt>
                <c:pt idx="2">
                  <c:v>87.22041</c:v>
                </c:pt>
              </c:numCache>
            </c:numRef>
          </c:val>
        </c:ser>
        <c:ser>
          <c:idx val="2"/>
          <c:order val="2"/>
          <c:tx>
            <c:strRef>
              <c:f>'Ark1'!$A$4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'Ark1'!$B$1:$D$1</c:f>
              <c:strCache>
                <c:ptCount val="3"/>
                <c:pt idx="0">
                  <c:v>Total (n=1.028)</c:v>
                </c:pt>
                <c:pt idx="1">
                  <c:v>Women (n=522)</c:v>
                </c:pt>
                <c:pt idx="2">
                  <c:v>Men (n=506)</c:v>
                </c:pt>
              </c:strCache>
            </c:strRef>
          </c:cat>
          <c:val>
            <c:numRef>
              <c:f>'Ark1'!$B$4:$D$4</c:f>
              <c:numCache>
                <c:formatCode>##0.0\%</c:formatCode>
                <c:ptCount val="3"/>
                <c:pt idx="0">
                  <c:v>1.297828</c:v>
                </c:pt>
                <c:pt idx="1">
                  <c:v>1.503763</c:v>
                </c:pt>
                <c:pt idx="2">
                  <c:v>1.08557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129766936"/>
        <c:axId val="-2105724744"/>
      </c:barChart>
      <c:catAx>
        <c:axId val="21297669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-2105724744"/>
        <c:crosses val="autoZero"/>
        <c:auto val="1"/>
        <c:lblAlgn val="ctr"/>
        <c:lblOffset val="100"/>
        <c:noMultiLvlLbl val="0"/>
      </c:catAx>
      <c:valAx>
        <c:axId val="-21057247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2129766936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9608924856975"/>
          <c:y val="0.84993109294021"/>
          <c:w val="0.337475989014478"/>
          <c:h val="0.150068538325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/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516076237043"/>
          <c:y val="0.0255400336216108"/>
          <c:w val="0.508483923762956"/>
          <c:h val="0.903267458915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 (n=1.589)</c:v>
                </c:pt>
              </c:strCache>
            </c:strRef>
          </c:tx>
          <c:spPr>
            <a:solidFill>
              <a:srgbClr val="336600"/>
            </a:solidFill>
            <a:ln>
              <a:noFill/>
            </a:ln>
            <a:effectLst/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Yes, deprived work assignements</c:v>
                </c:pt>
                <c:pt idx="1">
                  <c:v>Yes, vacancy or temporary position not extended</c:v>
                </c:pt>
                <c:pt idx="2">
                  <c:v>Yes, fewer shifts, fewer hours, or inferior tasks</c:v>
                </c:pt>
                <c:pt idx="3">
                  <c:v>Yes, to be fired</c:v>
                </c:pt>
              </c:strCache>
            </c:strRef>
          </c:cat>
          <c:val>
            <c:numRef>
              <c:f>'Ark1'!$B$2:$B$5</c:f>
              <c:numCache>
                <c:formatCode>##0.0\%</c:formatCode>
                <c:ptCount val="4"/>
                <c:pt idx="0">
                  <c:v>6.8</c:v>
                </c:pt>
                <c:pt idx="1">
                  <c:v>4.0</c:v>
                </c:pt>
                <c:pt idx="2">
                  <c:v>4.6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Kvinder (n=795)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'Ark1'!$A$2:$A$5</c:f>
              <c:strCache>
                <c:ptCount val="4"/>
                <c:pt idx="0">
                  <c:v>Yes, deprived work assignements</c:v>
                </c:pt>
                <c:pt idx="1">
                  <c:v>Yes, vacancy or temporary position not extended</c:v>
                </c:pt>
                <c:pt idx="2">
                  <c:v>Yes, fewer shifts, fewer hours, or inferior tasks</c:v>
                </c:pt>
                <c:pt idx="3">
                  <c:v>Yes, to be fired</c:v>
                </c:pt>
              </c:strCache>
            </c:strRef>
          </c:cat>
          <c:val>
            <c:numRef>
              <c:f>'Ark1'!$C$2:$C$5</c:f>
              <c:numCache>
                <c:formatCode>##0.0\%</c:formatCode>
                <c:ptCount val="4"/>
                <c:pt idx="0">
                  <c:v>9.3</c:v>
                </c:pt>
                <c:pt idx="1">
                  <c:v>6.4</c:v>
                </c:pt>
                <c:pt idx="2">
                  <c:v>6.3</c:v>
                </c:pt>
                <c:pt idx="3">
                  <c:v>3.2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Mænd (n=795)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Yes, deprived work assignements</c:v>
                </c:pt>
                <c:pt idx="1">
                  <c:v>Yes, vacancy or temporary position not extended</c:v>
                </c:pt>
                <c:pt idx="2">
                  <c:v>Yes, fewer shifts, fewer hours, or inferior tasks</c:v>
                </c:pt>
                <c:pt idx="3">
                  <c:v>Yes, to be fired</c:v>
                </c:pt>
              </c:strCache>
            </c:strRef>
          </c:cat>
          <c:val>
            <c:numRef>
              <c:f>'Ark1'!$D$2:$D$5</c:f>
              <c:numCache>
                <c:formatCode>##0\%</c:formatCode>
                <c:ptCount val="4"/>
                <c:pt idx="0">
                  <c:v>4.3</c:v>
                </c:pt>
                <c:pt idx="1">
                  <c:v>1.6</c:v>
                </c:pt>
                <c:pt idx="2">
                  <c:v>2.9</c:v>
                </c:pt>
                <c:pt idx="3">
                  <c:v>2.4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-2092107496"/>
        <c:axId val="-2092103928"/>
      </c:barChart>
      <c:catAx>
        <c:axId val="-20921074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da-DK"/>
          </a:p>
        </c:txPr>
        <c:crossAx val="-2092103928"/>
        <c:crosses val="autoZero"/>
        <c:auto val="1"/>
        <c:lblAlgn val="ctr"/>
        <c:lblOffset val="100"/>
        <c:noMultiLvlLbl val="0"/>
      </c:catAx>
      <c:valAx>
        <c:axId val="-2092103928"/>
        <c:scaling>
          <c:orientation val="minMax"/>
        </c:scaling>
        <c:delete val="1"/>
        <c:axPos val="t"/>
        <c:numFmt formatCode="##0.0\%" sourceLinked="1"/>
        <c:majorTickMark val="out"/>
        <c:minorTickMark val="none"/>
        <c:tickLblPos val="nextTo"/>
        <c:crossAx val="-2092107496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999650749301"/>
          <c:y val="0.766753786383562"/>
          <c:w val="0.207681729425959"/>
          <c:h val="0.23324621361643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da-DK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516076237043"/>
          <c:y val="0.0255400336216108"/>
          <c:w val="0.473579860109109"/>
          <c:h val="0.903267458915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 (n=1.589)</c:v>
                </c:pt>
              </c:strCache>
            </c:strRef>
          </c:tx>
          <c:spPr>
            <a:solidFill>
              <a:srgbClr val="336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Experienced discrimination</c:v>
                </c:pt>
                <c:pt idx="1">
                  <c:v>Experienced discrimination once</c:v>
                </c:pt>
                <c:pt idx="2">
                  <c:v>Experienced discrimination multiple times</c:v>
                </c:pt>
              </c:strCache>
            </c:strRef>
          </c:cat>
          <c:val>
            <c:numRef>
              <c:f>'Ark1'!$B$2:$B$4</c:f>
              <c:numCache>
                <c:formatCode>##0.0\%</c:formatCode>
                <c:ptCount val="3"/>
                <c:pt idx="0">
                  <c:v>33.9</c:v>
                </c:pt>
                <c:pt idx="1">
                  <c:v>16.8</c:v>
                </c:pt>
                <c:pt idx="2">
                  <c:v>17.2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Women (n=795)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Experienced discrimination</c:v>
                </c:pt>
                <c:pt idx="1">
                  <c:v>Experienced discrimination once</c:v>
                </c:pt>
                <c:pt idx="2">
                  <c:v>Experienced discrimination multiple times</c:v>
                </c:pt>
              </c:strCache>
            </c:strRef>
          </c:cat>
          <c:val>
            <c:numRef>
              <c:f>'Ark1'!$C$2:$C$4</c:f>
              <c:numCache>
                <c:formatCode>##0.0\%</c:formatCode>
                <c:ptCount val="3"/>
                <c:pt idx="0">
                  <c:v>45.2</c:v>
                </c:pt>
                <c:pt idx="1">
                  <c:v>20.3</c:v>
                </c:pt>
                <c:pt idx="2">
                  <c:v>24.9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Men (n=795)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'Ark1'!$A$2:$A$4</c:f>
              <c:strCache>
                <c:ptCount val="3"/>
                <c:pt idx="0">
                  <c:v>Experienced discrimination</c:v>
                </c:pt>
                <c:pt idx="1">
                  <c:v>Experienced discrimination once</c:v>
                </c:pt>
                <c:pt idx="2">
                  <c:v>Experienced discrimination multiple times</c:v>
                </c:pt>
              </c:strCache>
            </c:strRef>
          </c:cat>
          <c:val>
            <c:numRef>
              <c:f>'Ark1'!$D$2:$D$4</c:f>
              <c:numCache>
                <c:formatCode>##0.0\%</c:formatCode>
                <c:ptCount val="3"/>
                <c:pt idx="0">
                  <c:v>22.6</c:v>
                </c:pt>
                <c:pt idx="1">
                  <c:v>13.3</c:v>
                </c:pt>
                <c:pt idx="2">
                  <c:v>9.4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-2091902008"/>
        <c:axId val="-2091898456"/>
      </c:barChart>
      <c:catAx>
        <c:axId val="-20919020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-2091898456"/>
        <c:crosses val="autoZero"/>
        <c:auto val="1"/>
        <c:lblAlgn val="ctr"/>
        <c:lblOffset val="100"/>
        <c:noMultiLvlLbl val="0"/>
      </c:catAx>
      <c:valAx>
        <c:axId val="-2091898456"/>
        <c:scaling>
          <c:orientation val="minMax"/>
        </c:scaling>
        <c:delete val="1"/>
        <c:axPos val="t"/>
        <c:numFmt formatCode="##0.0\%" sourceLinked="1"/>
        <c:majorTickMark val="out"/>
        <c:minorTickMark val="none"/>
        <c:tickLblPos val="nextTo"/>
        <c:crossAx val="-2091902008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0716631625235"/>
          <c:y val="0.79941836384376"/>
          <c:w val="0.206693727237584"/>
          <c:h val="0.20058154495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/>
      </a:pPr>
      <a:endParaRPr lang="da-D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737077648524"/>
          <c:y val="0.0481032718383126"/>
          <c:w val="0.508483923762956"/>
          <c:h val="0.903267458915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 (n=1.589)</c:v>
                </c:pt>
              </c:strCache>
            </c:strRef>
          </c:tx>
          <c:spPr>
            <a:solidFill>
              <a:srgbClr val="336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As long as I wanted</c:v>
                </c:pt>
                <c:pt idx="1">
                  <c:v>Less than I wanted</c:v>
                </c:pt>
                <c:pt idx="2">
                  <c:v>More than I wanted</c:v>
                </c:pt>
                <c:pt idx="3">
                  <c:v>Don't know/don't remember</c:v>
                </c:pt>
                <c:pt idx="4">
                  <c:v>I didn't go on pareltal leave</c:v>
                </c:pt>
              </c:strCache>
            </c:strRef>
          </c:cat>
          <c:val>
            <c:numRef>
              <c:f>'Ark1'!$B$2:$B$6</c:f>
              <c:numCache>
                <c:formatCode>##0\%</c:formatCode>
                <c:ptCount val="5"/>
                <c:pt idx="0">
                  <c:v>75.60384999999998</c:v>
                </c:pt>
                <c:pt idx="1">
                  <c:v>16.53742</c:v>
                </c:pt>
                <c:pt idx="2">
                  <c:v>2.692717</c:v>
                </c:pt>
                <c:pt idx="3">
                  <c:v>0.6427476</c:v>
                </c:pt>
                <c:pt idx="4">
                  <c:v>4.523266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Women (n=795)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/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'Ark1'!$A$2:$A$6</c:f>
              <c:strCache>
                <c:ptCount val="5"/>
                <c:pt idx="0">
                  <c:v>As long as I wanted</c:v>
                </c:pt>
                <c:pt idx="1">
                  <c:v>Less than I wanted</c:v>
                </c:pt>
                <c:pt idx="2">
                  <c:v>More than I wanted</c:v>
                </c:pt>
                <c:pt idx="3">
                  <c:v>Don't know/don't remember</c:v>
                </c:pt>
                <c:pt idx="4">
                  <c:v>I didn't go on pareltal leave</c:v>
                </c:pt>
              </c:strCache>
            </c:strRef>
          </c:cat>
          <c:val>
            <c:numRef>
              <c:f>'Ark1'!$C$2:$C$6</c:f>
              <c:numCache>
                <c:formatCode>##0\%</c:formatCode>
                <c:ptCount val="5"/>
                <c:pt idx="0">
                  <c:v>79.77191</c:v>
                </c:pt>
                <c:pt idx="1">
                  <c:v>12.24353</c:v>
                </c:pt>
                <c:pt idx="2">
                  <c:v>3.720149</c:v>
                </c:pt>
                <c:pt idx="3">
                  <c:v>0.3860117</c:v>
                </c:pt>
                <c:pt idx="4">
                  <c:v>3.878392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Men (n=795)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'Ark1'!$A$2:$A$6</c:f>
              <c:strCache>
                <c:ptCount val="5"/>
                <c:pt idx="0">
                  <c:v>As long as I wanted</c:v>
                </c:pt>
                <c:pt idx="1">
                  <c:v>Less than I wanted</c:v>
                </c:pt>
                <c:pt idx="2">
                  <c:v>More than I wanted</c:v>
                </c:pt>
                <c:pt idx="3">
                  <c:v>Don't know/don't remember</c:v>
                </c:pt>
                <c:pt idx="4">
                  <c:v>I didn't go on pareltal leave</c:v>
                </c:pt>
              </c:strCache>
            </c:strRef>
          </c:cat>
          <c:val>
            <c:numRef>
              <c:f>'Ark1'!$D$2:$D$6</c:f>
              <c:numCache>
                <c:formatCode>##0\%</c:formatCode>
                <c:ptCount val="5"/>
                <c:pt idx="0">
                  <c:v>71.4357</c:v>
                </c:pt>
                <c:pt idx="1">
                  <c:v>20.83139</c:v>
                </c:pt>
                <c:pt idx="2">
                  <c:v>1.665262</c:v>
                </c:pt>
                <c:pt idx="3">
                  <c:v>0.8994892</c:v>
                </c:pt>
                <c:pt idx="4">
                  <c:v>5.168154999999994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-2092724152"/>
        <c:axId val="-2092720872"/>
      </c:barChart>
      <c:catAx>
        <c:axId val="-20927241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a-DK"/>
          </a:p>
        </c:txPr>
        <c:crossAx val="-2092720872"/>
        <c:crosses val="autoZero"/>
        <c:auto val="1"/>
        <c:lblAlgn val="ctr"/>
        <c:lblOffset val="100"/>
        <c:noMultiLvlLbl val="0"/>
      </c:catAx>
      <c:valAx>
        <c:axId val="-2092720872"/>
        <c:scaling>
          <c:orientation val="minMax"/>
        </c:scaling>
        <c:delete val="1"/>
        <c:axPos val="t"/>
        <c:numFmt formatCode="##0\%" sourceLinked="1"/>
        <c:majorTickMark val="out"/>
        <c:minorTickMark val="none"/>
        <c:tickLblPos val="nextTo"/>
        <c:crossAx val="-2092724152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099790449581"/>
          <c:y val="0.733053537762005"/>
          <c:w val="0.207681729425959"/>
          <c:h val="0.20635189087279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da-DK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da-DK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5737077648524"/>
          <c:y val="0.0481032718383126"/>
          <c:w val="0.508483923762956"/>
          <c:h val="0.9032674589150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Total (n=263)</c:v>
                </c:pt>
              </c:strCache>
            </c:strRef>
          </c:tx>
          <c:spPr>
            <a:solidFill>
              <a:srgbClr val="336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It would be have been too expensive</c:v>
                </c:pt>
                <c:pt idx="1">
                  <c:v>My spouse/partner wanted to take the rest of the leave</c:v>
                </c:pt>
                <c:pt idx="2">
                  <c:v>I was afraid that a long leave would have negative consequences for my job and my carreer</c:v>
                </c:pt>
                <c:pt idx="3">
                  <c:v>I was not entitled to a longer leave</c:v>
                </c:pt>
                <c:pt idx="4">
                  <c:v>I was afraid that a long leave would have negative consequences for my work place</c:v>
                </c:pt>
                <c:pt idx="5">
                  <c:v>My employer asked me not to</c:v>
                </c:pt>
                <c:pt idx="6">
                  <c:v>I didn't know I was entitled to a longer leave</c:v>
                </c:pt>
              </c:strCache>
            </c:strRef>
          </c:cat>
          <c:val>
            <c:numRef>
              <c:f>'Ark1'!$B$2:$B$8</c:f>
              <c:numCache>
                <c:formatCode>##0\%</c:formatCode>
                <c:ptCount val="7"/>
                <c:pt idx="0">
                  <c:v>48.56521</c:v>
                </c:pt>
                <c:pt idx="1">
                  <c:v>28.1726</c:v>
                </c:pt>
                <c:pt idx="2">
                  <c:v>20.7182</c:v>
                </c:pt>
                <c:pt idx="3">
                  <c:v>18.0551</c:v>
                </c:pt>
                <c:pt idx="4">
                  <c:v>15.31202</c:v>
                </c:pt>
                <c:pt idx="5">
                  <c:v>6.717079999999997</c:v>
                </c:pt>
                <c:pt idx="6">
                  <c:v>2.720783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Women (n=97)</c:v>
                </c:pt>
              </c:strCache>
            </c:strRef>
          </c:tx>
          <c:spPr>
            <a:solidFill>
              <a:srgbClr val="33CC33"/>
            </a:solidFill>
            <a:ln>
              <a:noFill/>
            </a:ln>
            <a:effectLst/>
          </c:spPr>
          <c:invertIfNegative val="0"/>
          <c:dLbls>
            <c:numFmt formatCode="##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'Ark1'!$A$2:$A$8</c:f>
              <c:strCache>
                <c:ptCount val="7"/>
                <c:pt idx="0">
                  <c:v>It would be have been too expensive</c:v>
                </c:pt>
                <c:pt idx="1">
                  <c:v>My spouse/partner wanted to take the rest of the leave</c:v>
                </c:pt>
                <c:pt idx="2">
                  <c:v>I was afraid that a long leave would have negative consequences for my job and my carreer</c:v>
                </c:pt>
                <c:pt idx="3">
                  <c:v>I was not entitled to a longer leave</c:v>
                </c:pt>
                <c:pt idx="4">
                  <c:v>I was afraid that a long leave would have negative consequences for my work place</c:v>
                </c:pt>
                <c:pt idx="5">
                  <c:v>My employer asked me not to</c:v>
                </c:pt>
                <c:pt idx="6">
                  <c:v>I didn't know I was entitled to a longer leave</c:v>
                </c:pt>
              </c:strCache>
            </c:strRef>
          </c:cat>
          <c:val>
            <c:numRef>
              <c:f>'Ark1'!$C$2:$C$8</c:f>
              <c:numCache>
                <c:formatCode>##0\%</c:formatCode>
                <c:ptCount val="7"/>
                <c:pt idx="0">
                  <c:v>56.2777</c:v>
                </c:pt>
                <c:pt idx="1">
                  <c:v>16.48749</c:v>
                </c:pt>
                <c:pt idx="2">
                  <c:v>19.53162</c:v>
                </c:pt>
                <c:pt idx="3">
                  <c:v>15.07517</c:v>
                </c:pt>
                <c:pt idx="4">
                  <c:v>10.26838</c:v>
                </c:pt>
                <c:pt idx="5">
                  <c:v>6.326531999999997</c:v>
                </c:pt>
                <c:pt idx="6">
                  <c:v>2.96456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Men (n=166)</c:v>
                </c:pt>
              </c:strCache>
            </c:strRef>
          </c:tx>
          <c:spPr>
            <a:solidFill>
              <a:srgbClr val="66FF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'Ark1'!$A$2:$A$8</c:f>
              <c:strCache>
                <c:ptCount val="7"/>
                <c:pt idx="0">
                  <c:v>It would be have been too expensive</c:v>
                </c:pt>
                <c:pt idx="1">
                  <c:v>My spouse/partner wanted to take the rest of the leave</c:v>
                </c:pt>
                <c:pt idx="2">
                  <c:v>I was afraid that a long leave would have negative consequences for my job and my carreer</c:v>
                </c:pt>
                <c:pt idx="3">
                  <c:v>I was not entitled to a longer leave</c:v>
                </c:pt>
                <c:pt idx="4">
                  <c:v>I was afraid that a long leave would have negative consequences for my work place</c:v>
                </c:pt>
                <c:pt idx="5">
                  <c:v>My employer asked me not to</c:v>
                </c:pt>
                <c:pt idx="6">
                  <c:v>I didn't know I was entitled to a longer leave</c:v>
                </c:pt>
              </c:strCache>
            </c:strRef>
          </c:cat>
          <c:val>
            <c:numRef>
              <c:f>'Ark1'!$D$2:$D$8</c:f>
              <c:numCache>
                <c:formatCode>##0\%</c:formatCode>
                <c:ptCount val="7"/>
                <c:pt idx="0">
                  <c:v>44.03214000000001</c:v>
                </c:pt>
                <c:pt idx="1">
                  <c:v>35.04061</c:v>
                </c:pt>
                <c:pt idx="2">
                  <c:v>21.41562</c:v>
                </c:pt>
                <c:pt idx="3">
                  <c:v>19.80659</c:v>
                </c:pt>
                <c:pt idx="4">
                  <c:v>18.27646</c:v>
                </c:pt>
                <c:pt idx="5">
                  <c:v>6.946628</c:v>
                </c:pt>
                <c:pt idx="6">
                  <c:v>2.577502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-2092804360"/>
        <c:axId val="-2133804472"/>
      </c:barChart>
      <c:catAx>
        <c:axId val="-20928043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-2133804472"/>
        <c:crosses val="autoZero"/>
        <c:auto val="1"/>
        <c:lblAlgn val="ctr"/>
        <c:lblOffset val="100"/>
        <c:noMultiLvlLbl val="0"/>
      </c:catAx>
      <c:valAx>
        <c:axId val="-2133804472"/>
        <c:scaling>
          <c:orientation val="minMax"/>
        </c:scaling>
        <c:delete val="1"/>
        <c:axPos val="t"/>
        <c:numFmt formatCode="##0\%" sourceLinked="1"/>
        <c:majorTickMark val="out"/>
        <c:minorTickMark val="none"/>
        <c:tickLblPos val="nextTo"/>
        <c:crossAx val="-2092804360"/>
        <c:crosses val="autoZero"/>
        <c:crossBetween val="between"/>
        <c:majorUnit val="1.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099790449581"/>
          <c:y val="0.733053537762005"/>
          <c:w val="0.207681729425959"/>
          <c:h val="0.2063518908727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prstDash val="solid"/>
      <a:round/>
    </a:ln>
    <a:effectLst/>
  </c:spPr>
  <c:txPr>
    <a:bodyPr/>
    <a:lstStyle/>
    <a:p>
      <a:pPr>
        <a:defRPr sz="1000"/>
      </a:pPr>
      <a:endParaRPr lang="da-DK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951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6251" y="0"/>
            <a:ext cx="2950951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C282A-3DE3-490C-B98F-71A3B2B28CC0}" type="datetimeFigureOut">
              <a:rPr lang="da-DK" smtClean="0"/>
              <a:t>17/10/18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42374"/>
            <a:ext cx="2950951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6251" y="9442374"/>
            <a:ext cx="2950951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0FDF3-EBDF-4320-BD1A-D95A178DBBB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50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50475" cy="497046"/>
          </a:xfrm>
          <a:prstGeom prst="rect">
            <a:avLst/>
          </a:prstGeom>
        </p:spPr>
        <p:txBody>
          <a:bodyPr vert="horz" lIns="93092" tIns="46546" rIns="93092" bIns="4654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046"/>
          </a:xfrm>
          <a:prstGeom prst="rect">
            <a:avLst/>
          </a:prstGeom>
        </p:spPr>
        <p:txBody>
          <a:bodyPr vert="horz" lIns="93092" tIns="46546" rIns="93092" bIns="46546" rtlCol="0"/>
          <a:lstStyle>
            <a:lvl1pPr algn="r">
              <a:defRPr sz="1200"/>
            </a:lvl1pPr>
          </a:lstStyle>
          <a:p>
            <a:fld id="{891B0809-C4D8-4FE2-AA0A-8C7E5AF1AFC4}" type="datetimeFigureOut">
              <a:rPr lang="en-GB" smtClean="0"/>
              <a:t>17/10/18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92" tIns="46546" rIns="93092" bIns="4654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3092" tIns="46546" rIns="93092" bIns="465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2156"/>
            <a:ext cx="2950475" cy="497046"/>
          </a:xfrm>
          <a:prstGeom prst="rect">
            <a:avLst/>
          </a:prstGeom>
        </p:spPr>
        <p:txBody>
          <a:bodyPr vert="horz" lIns="93092" tIns="46546" rIns="93092" bIns="4654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6"/>
            <a:ext cx="2950475" cy="497046"/>
          </a:xfrm>
          <a:prstGeom prst="rect">
            <a:avLst/>
          </a:prstGeom>
        </p:spPr>
        <p:txBody>
          <a:bodyPr vert="horz" lIns="93092" tIns="46546" rIns="93092" bIns="46546" rtlCol="0" anchor="b"/>
          <a:lstStyle>
            <a:lvl1pPr algn="r">
              <a:defRPr sz="1200"/>
            </a:lvl1pPr>
          </a:lstStyle>
          <a:p>
            <a:fld id="{0F5F3B4C-156E-4EE3-9C68-1DFFFD55A2A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7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noProof="0" dirty="0" smtClean="0"/>
              <a:t>Rapport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noProof="0" dirty="0" smtClean="0"/>
              <a:t>Artikel i Politiken (tre opfølgende artikler i Politiken) (</a:t>
            </a:r>
            <a:r>
              <a:rPr lang="da-DK" noProof="0" dirty="0" smtClean="0"/>
              <a:t>2.</a:t>
            </a:r>
            <a:r>
              <a:rPr lang="da-DK" baseline="0" noProof="0" dirty="0" smtClean="0"/>
              <a:t> marts 2016)</a:t>
            </a:r>
          </a:p>
          <a:p>
            <a:endParaRPr lang="da-DK" baseline="0" noProof="0" dirty="0" smtClean="0"/>
          </a:p>
          <a:p>
            <a:r>
              <a:rPr lang="da-DK" baseline="0" noProof="0" dirty="0" smtClean="0"/>
              <a:t>Kortlægning</a:t>
            </a:r>
          </a:p>
          <a:p>
            <a:r>
              <a:rPr lang="da-DK" baseline="0" noProof="0" dirty="0" smtClean="0"/>
              <a:t>Ugebrevet A4 (26. juni 2015)</a:t>
            </a:r>
          </a:p>
          <a:p>
            <a:endParaRPr lang="da-DK" baseline="0" noProof="0" dirty="0" smtClean="0"/>
          </a:p>
          <a:p>
            <a:r>
              <a:rPr lang="da-DK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Hovedforfatter: Kenn Warming</a:t>
            </a:r>
          </a:p>
          <a:p>
            <a:r>
              <a:rPr lang="da-DK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Kapitel 2: Den juridiske ramme (Kirsten Precht, Trine Berner Hansen)</a:t>
            </a:r>
          </a:p>
          <a:p>
            <a:r>
              <a:rPr lang="da-DK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Kapitel 6: Analyser af arbejdsgiverperspektiver og -praksis (Lynn </a:t>
            </a:r>
            <a:r>
              <a:rPr lang="da-DK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Roseberry</a:t>
            </a:r>
            <a:r>
              <a:rPr lang="da-DK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CBS, On the Agenda)</a:t>
            </a:r>
          </a:p>
          <a:p>
            <a:endParaRPr lang="da-DK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Praktikant: Gunvor </a:t>
            </a:r>
            <a:r>
              <a:rPr lang="da-DK" sz="1200" b="0" i="0" u="none" strike="noStrike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Granerud</a:t>
            </a:r>
            <a:endParaRPr lang="da-DK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a-DK" sz="1200" b="0" i="0" u="none" strike="noStrike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 hentes på vores hjemmeside.</a:t>
            </a:r>
          </a:p>
          <a:p>
            <a:endParaRPr lang="da-DK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1200" b="0" i="0" u="none" strike="noStrike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08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Økonomi</a:t>
            </a:r>
            <a:r>
              <a:rPr lang="da-DK" baseline="0" dirty="0" smtClean="0"/>
              <a:t> – halvdelen af begge køn</a:t>
            </a:r>
          </a:p>
          <a:p>
            <a:endParaRPr lang="da-DK" baseline="0" dirty="0" smtClean="0"/>
          </a:p>
          <a:p>
            <a:r>
              <a:rPr lang="da-DK" baseline="0" dirty="0" smtClean="0"/>
              <a:t>Ægtefællens ønske – 35 pct. mænd og 16 pct. kvinder</a:t>
            </a:r>
          </a:p>
          <a:p>
            <a:endParaRPr lang="da-D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Stor udsving – ”negative konsekvenser for arbejdspladsen” – 18 pct. mænd og 10 pct. kvinder</a:t>
            </a:r>
          </a:p>
          <a:p>
            <a:endParaRPr lang="da-DK" dirty="0" smtClean="0"/>
          </a:p>
          <a:p>
            <a:r>
              <a:rPr lang="da-DK" b="1" dirty="0" smtClean="0"/>
              <a:t>Dansk version: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Hvorfor har du holdt mindre barselsorlov, end du ønskede?</a:t>
            </a:r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650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Professor</a:t>
            </a:r>
            <a:r>
              <a:rPr lang="da-DK" baseline="0" dirty="0" smtClean="0"/>
              <a:t> </a:t>
            </a:r>
            <a:r>
              <a:rPr lang="da-DK" dirty="0" smtClean="0"/>
              <a:t>Anette Borchorst</a:t>
            </a:r>
            <a:r>
              <a:rPr lang="da-DK" baseline="0" dirty="0" smtClean="0"/>
              <a:t> 3. marts TV2s hjemmeside </a:t>
            </a:r>
          </a:p>
          <a:p>
            <a:endParaRPr lang="da-DK" baseline="0" dirty="0" smtClean="0"/>
          </a:p>
          <a:p>
            <a:r>
              <a:rPr lang="da-DK" baseline="0" dirty="0" smtClean="0"/>
              <a:t>”Det er fx ikke lovligt at spørge folk til en ansættelsessamtale, om de har tænkt sig at få børn, eller om de er gravide”</a:t>
            </a:r>
          </a:p>
          <a:p>
            <a:endParaRPr lang="da-DK" baseline="0" dirty="0" smtClean="0"/>
          </a:p>
          <a:p>
            <a:r>
              <a:rPr lang="da-DK" dirty="0" smtClean="0"/>
              <a:t>Forvirret, problematisk</a:t>
            </a:r>
          </a:p>
          <a:p>
            <a:endParaRPr lang="da-DK" dirty="0" smtClean="0"/>
          </a:p>
          <a:p>
            <a:r>
              <a:rPr lang="da-DK" dirty="0" smtClean="0"/>
              <a:t>Glade for vejledning – 26. juni 2016</a:t>
            </a:r>
          </a:p>
          <a:p>
            <a:endParaRPr lang="da-DK" dirty="0" smtClean="0"/>
          </a:p>
          <a:p>
            <a:r>
              <a:rPr lang="da-DK" b="1" dirty="0" smtClean="0"/>
              <a:t>Dansk version: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err="1" smtClean="0"/>
              <a:t>IMR</a:t>
            </a:r>
            <a:r>
              <a:rPr lang="da-DK" sz="1200" dirty="0" smtClean="0"/>
              <a:t> anbefaler, at Beskæftigelsesministeriet i ligebehandlingsloven præciserer, at det under ansættelsessamtalen ikke er tilladt for arbejdsgiver at stille spørgsmål om graviditet og barselsorlov</a:t>
            </a:r>
            <a:endParaRPr lang="da-DK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46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31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(</a:t>
            </a:r>
            <a:r>
              <a:rPr lang="da-DK" dirty="0" err="1" smtClean="0"/>
              <a:t>DST</a:t>
            </a:r>
            <a:r>
              <a:rPr lang="da-DK" dirty="0" smtClean="0"/>
              <a:t> ligestillingsstatistik,</a:t>
            </a:r>
            <a:r>
              <a:rPr lang="da-DK" baseline="0" dirty="0" smtClean="0"/>
              <a:t> 2015-tal</a:t>
            </a:r>
            <a:r>
              <a:rPr lang="da-DK" dirty="0" smtClean="0"/>
              <a:t>)</a:t>
            </a:r>
          </a:p>
          <a:p>
            <a:endParaRPr lang="da-DK" dirty="0" smtClean="0"/>
          </a:p>
          <a:p>
            <a:r>
              <a:rPr lang="da-DK" dirty="0" smtClean="0"/>
              <a:t>Betydning for relationen til barnet – mellem mor og far</a:t>
            </a:r>
          </a:p>
          <a:p>
            <a:endParaRPr lang="da-DK" dirty="0" smtClean="0"/>
          </a:p>
          <a:p>
            <a:r>
              <a:rPr lang="da-DK" dirty="0" smtClean="0"/>
              <a:t>I skilsmissesager</a:t>
            </a:r>
            <a:r>
              <a:rPr lang="da-DK" baseline="0" dirty="0" smtClean="0"/>
              <a:t> – særligt i konflikter – mht. samvær og forældremyndighed</a:t>
            </a:r>
          </a:p>
          <a:p>
            <a:endParaRPr lang="da-DK" baseline="0" dirty="0" smtClean="0"/>
          </a:p>
          <a:p>
            <a:r>
              <a:rPr lang="da-DK" baseline="0" dirty="0" smtClean="0"/>
              <a:t>Kvinders karriere</a:t>
            </a:r>
          </a:p>
          <a:p>
            <a:endParaRPr lang="da-DK" baseline="0" dirty="0" smtClean="0"/>
          </a:p>
          <a:p>
            <a:r>
              <a:rPr lang="da-DK" baseline="0" dirty="0" smtClean="0"/>
              <a:t>Ligeløn</a:t>
            </a:r>
          </a:p>
          <a:p>
            <a:endParaRPr lang="da-DK" baseline="0" dirty="0" smtClean="0"/>
          </a:p>
          <a:p>
            <a:r>
              <a:rPr lang="da-DK" baseline="0" dirty="0" smtClean="0"/>
              <a:t>Stereotype roller i familien udfordres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Det</a:t>
            </a:r>
            <a:r>
              <a:rPr lang="da-DK" baseline="0" dirty="0" smtClean="0"/>
              <a:t> kønsopdelte arbejdsmarked – bedre vilkår i den offentlige sektor</a:t>
            </a:r>
          </a:p>
          <a:p>
            <a:endParaRPr lang="da-DK" baseline="0" dirty="0" smtClean="0"/>
          </a:p>
          <a:p>
            <a:r>
              <a:rPr lang="da-DK" baseline="0" dirty="0" smtClean="0">
                <a:sym typeface="Wingdings" panose="05000000000000000000" pitchFamily="2" charset="2"/>
              </a:rPr>
              <a:t> HVORFOR </a:t>
            </a:r>
            <a:endParaRPr lang="da-DK" baseline="0" dirty="0" smtClean="0"/>
          </a:p>
          <a:p>
            <a:endParaRPr lang="da-DK" baseline="0" dirty="0" smtClean="0"/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5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Rapporten</a:t>
            </a:r>
            <a:r>
              <a:rPr lang="da-DK" baseline="0" dirty="0" smtClean="0"/>
              <a:t> indeholder:</a:t>
            </a:r>
          </a:p>
          <a:p>
            <a:endParaRPr lang="da-DK" baseline="0" dirty="0" smtClean="0"/>
          </a:p>
          <a:p>
            <a:r>
              <a:rPr lang="da-DK" baseline="0" dirty="0" smtClean="0"/>
              <a:t>Besvaret juridisk i Juridisk ramme</a:t>
            </a:r>
          </a:p>
          <a:p>
            <a:r>
              <a:rPr lang="da-DK" baseline="0" dirty="0" smtClean="0"/>
              <a:t>Analyse af oplevelser (kortlægning + interview)</a:t>
            </a:r>
          </a:p>
          <a:p>
            <a:endParaRPr lang="da-D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Metodekapitel – mere eksplicit end typisk for </a:t>
            </a:r>
            <a:r>
              <a:rPr lang="da-DK" baseline="0" dirty="0" err="1" smtClean="0"/>
              <a:t>IMR</a:t>
            </a:r>
            <a:r>
              <a:rPr lang="da-DK" baseline="0" dirty="0" smtClean="0"/>
              <a:t>-rapporter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Dansk version: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Hvordan og i hvilket omfang oplever forældre og kommende forældre at blive udsat for diskrimination på arbejdsmarkedet, når de stifter familie og afholder barselsorlov?</a:t>
            </a:r>
            <a:endParaRPr lang="da-DK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79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-&gt;</a:t>
            </a:r>
            <a:r>
              <a:rPr lang="da-DK" baseline="0" dirty="0" smtClean="0"/>
              <a:t> </a:t>
            </a:r>
            <a:r>
              <a:rPr lang="da-DK" dirty="0" smtClean="0"/>
              <a:t>HVORDAN</a:t>
            </a:r>
          </a:p>
          <a:p>
            <a:endParaRPr lang="da-DK" dirty="0" smtClean="0"/>
          </a:p>
          <a:p>
            <a:r>
              <a:rPr lang="da-DK" dirty="0" smtClean="0"/>
              <a:t>Oprindeligt 1.000</a:t>
            </a:r>
            <a:r>
              <a:rPr lang="da-DK" baseline="0" dirty="0" smtClean="0"/>
              <a:t> respondenter</a:t>
            </a:r>
          </a:p>
          <a:p>
            <a:endParaRPr lang="da-DK" baseline="0" dirty="0" smtClean="0"/>
          </a:p>
          <a:p>
            <a:r>
              <a:rPr lang="da-DK" baseline="0" dirty="0" smtClean="0"/>
              <a:t>Relativt høj andel som oplever diskrimination. Derfor små 600 respondenter mere</a:t>
            </a:r>
          </a:p>
          <a:p>
            <a:endParaRPr lang="da-DK" baseline="0" dirty="0" smtClean="0"/>
          </a:p>
          <a:p>
            <a:r>
              <a:rPr lang="da-DK" baseline="0" dirty="0" smtClean="0"/>
              <a:t>1.589 -&gt; 1.063 kvinder og 526 mænd</a:t>
            </a:r>
          </a:p>
          <a:p>
            <a:endParaRPr lang="da-DK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18% -&gt; ”Næsten hver femte mor oplever diskrimination på jobbet” ?????????????????</a:t>
            </a:r>
            <a:endParaRPr lang="da-DK" dirty="0" smtClean="0"/>
          </a:p>
          <a:p>
            <a:endParaRPr lang="da-DK" baseline="0" dirty="0" smtClean="0"/>
          </a:p>
          <a:p>
            <a:r>
              <a:rPr lang="da-DK" dirty="0" smtClean="0"/>
              <a:t>Anden omgang: Overordnet niveau for oplevet</a:t>
            </a:r>
            <a:r>
              <a:rPr lang="da-DK" baseline="0" dirty="0" smtClean="0"/>
              <a:t> diskrimination </a:t>
            </a:r>
          </a:p>
          <a:p>
            <a:endParaRPr lang="da-DK" baseline="0" dirty="0" smtClean="0"/>
          </a:p>
          <a:p>
            <a:r>
              <a:rPr lang="da-DK" baseline="0" dirty="0" smtClean="0"/>
              <a:t>Masser af baggrundsvariable, som vi dog ikke har analyseret på: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Medlem af fagforening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Uddannelse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Beskæftigelsesområde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Geografi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dirty="0" smtClean="0"/>
              <a:t>Gallup har gennemgået og kvalitetssikret</a:t>
            </a:r>
            <a:r>
              <a:rPr lang="da-DK" baseline="0" dirty="0" smtClean="0"/>
              <a:t> analyserne/resultaterne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baseline="0" dirty="0" smtClean="0"/>
              <a:t>Dansk version:</a:t>
            </a:r>
          </a:p>
          <a:p>
            <a:r>
              <a:rPr lang="da-D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Kortlægning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1200" dirty="0" smtClean="0"/>
              <a:t>‘Indsamlet’: 30/4-17/5 2015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1.589 respondenter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Gallups Web-panel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år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Forældre eller gravid 2008-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Stratificeret efter køn og geografi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endParaRPr lang="da-DK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01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Derudover</a:t>
            </a:r>
          </a:p>
          <a:p>
            <a:r>
              <a:rPr lang="da-DK" dirty="0" smtClean="0"/>
              <a:t>18 %</a:t>
            </a:r>
            <a:r>
              <a:rPr lang="da-DK" baseline="0" dirty="0" smtClean="0"/>
              <a:t> - undladt at søge job – fravalgt/besvær (12% kvinder – 3 % mænd)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Dansk version: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Hvis du tænker tilbage på din jobsamtale/ dine jobsamtaler, har du så oplevet, at du er blevet spurgt, om du venter barn/er gravid eller har planer om at få et barn?</a:t>
            </a:r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551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b="1" dirty="0" smtClean="0"/>
              <a:t>Dansk</a:t>
            </a:r>
            <a:r>
              <a:rPr lang="da-DK" b="1" baseline="0" dirty="0" smtClean="0"/>
              <a:t> version: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Har du oplevet forringelse af arbejdsvilkår, fordi du ventede barn/var gravid, eller fordi du planlagde at gå på barselsorlov? </a:t>
            </a:r>
            <a:r>
              <a:rPr lang="da-DK" sz="800" dirty="0" smtClean="0"/>
              <a:t>(Flere svar kan gives af hver respondent)</a:t>
            </a:r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160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Et</a:t>
            </a:r>
            <a:r>
              <a:rPr lang="da-DK" baseline="0" dirty="0" smtClean="0"/>
              <a:t> par mænd afskediget under orlov.</a:t>
            </a:r>
          </a:p>
          <a:p>
            <a:endParaRPr lang="da-DK" baseline="0" dirty="0" smtClean="0"/>
          </a:p>
          <a:p>
            <a:r>
              <a:rPr lang="da-DK" baseline="0" dirty="0" smtClean="0"/>
              <a:t>En blev kaldt ind til møde under sin barsel – krav om besparelser fra bestyrelsen -&gt; afskedigelse </a:t>
            </a:r>
          </a:p>
          <a:p>
            <a:endParaRPr lang="da-DK" baseline="0" dirty="0" smtClean="0"/>
          </a:p>
          <a:p>
            <a:r>
              <a:rPr lang="da-DK" baseline="0" dirty="0" smtClean="0"/>
              <a:t>[LÆS]</a:t>
            </a:r>
          </a:p>
          <a:p>
            <a:endParaRPr lang="da-DK" baseline="0" dirty="0" smtClean="0"/>
          </a:p>
          <a:p>
            <a:r>
              <a:rPr lang="da-DK" baseline="0" dirty="0" smtClean="0"/>
              <a:t>Afsluttet projektet -&gt; forkert, da han sad med dem (og kan se, at de føres videre)</a:t>
            </a:r>
          </a:p>
          <a:p>
            <a:endParaRPr lang="da-DK" baseline="0" dirty="0" smtClean="0"/>
          </a:p>
          <a:p>
            <a:r>
              <a:rPr lang="da-DK" baseline="0" dirty="0" smtClean="0"/>
              <a:t>Endte med bedre job -&gt; turde ikke føre sag -&gt; alle kender alle -&gt; ødelagde tiden med barnet og konen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Dansk version: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”[…] Det fyldte meget, og min barsel, den har sgu ikke været god. Altså det kan min kone skrive under på. Altså det har været… Det har ikke været nemt […] rent psykisk at vide, [at] du får ikke dine penge ind næste måned. Altså [hvis man] begyndte at spise af min opsparing for at betale lejen. […] Det har ødelagt min barsel. Det er også sådan noget, man bliver ked af, ikke?”</a:t>
            </a:r>
            <a:endParaRPr lang="da-DK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01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På tværs</a:t>
            </a:r>
            <a:r>
              <a:rPr lang="da-DK" baseline="0" dirty="0" smtClean="0"/>
              <a:t> af spørgsmål</a:t>
            </a:r>
          </a:p>
          <a:p>
            <a:r>
              <a:rPr lang="da-DK" baseline="0" dirty="0" smtClean="0"/>
              <a:t>Kun forhold, som kan kategoriseres som i strid med loven</a:t>
            </a:r>
          </a:p>
          <a:p>
            <a:endParaRPr lang="da-DK" baseline="0" dirty="0" smtClean="0"/>
          </a:p>
          <a:p>
            <a:r>
              <a:rPr lang="da-DK" baseline="0" dirty="0" smtClean="0"/>
              <a:t>1/3 i alt</a:t>
            </a:r>
          </a:p>
          <a:p>
            <a:r>
              <a:rPr lang="da-DK" baseline="0" dirty="0" smtClean="0"/>
              <a:t>½ kvinder</a:t>
            </a:r>
          </a:p>
          <a:p>
            <a:r>
              <a:rPr lang="da-DK" baseline="0" dirty="0" smtClean="0"/>
              <a:t>¼ mænd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Norge</a:t>
            </a:r>
            <a:r>
              <a:rPr lang="da-DK" baseline="0" dirty="0" smtClean="0"/>
              <a:t>: 55% kvinder, 22% mænd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Dansk version: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/>
              <a:t>Andele af forældre, der har oplevet diskrimination én henholdsvis to eller flere gange</a:t>
            </a:r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29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[Gennemgå skema]</a:t>
            </a:r>
          </a:p>
          <a:p>
            <a:endParaRPr lang="da-DK" dirty="0" smtClean="0"/>
          </a:p>
          <a:p>
            <a:r>
              <a:rPr lang="da-DK" dirty="0" smtClean="0"/>
              <a:t>Opgør med myten om, at mænd ikke gider tager barselsorlov</a:t>
            </a:r>
          </a:p>
          <a:p>
            <a:endParaRPr lang="da-DK" dirty="0" smtClean="0"/>
          </a:p>
          <a:p>
            <a:r>
              <a:rPr lang="da-DK" dirty="0" smtClean="0"/>
              <a:t>21 pct. mænd holdt mindre – blot 12 pct. for</a:t>
            </a:r>
            <a:r>
              <a:rPr lang="da-DK" baseline="0" dirty="0" smtClean="0"/>
              <a:t> kvinderne.</a:t>
            </a:r>
            <a:endParaRPr lang="da-DK" dirty="0" smtClean="0"/>
          </a:p>
          <a:p>
            <a:endParaRPr lang="da-DK" baseline="0" dirty="0" smtClean="0"/>
          </a:p>
          <a:p>
            <a:r>
              <a:rPr lang="da-DK" baseline="0" dirty="0" smtClean="0"/>
              <a:t>De 17 pct. (263 personer) har vi spurgt om begrundelserne.</a:t>
            </a:r>
          </a:p>
          <a:p>
            <a:endParaRPr lang="da-DK" baseline="0" dirty="0" smtClean="0"/>
          </a:p>
          <a:p>
            <a:r>
              <a:rPr lang="da-DK" b="1" baseline="0" dirty="0" smtClean="0"/>
              <a:t>Dansk version:</a:t>
            </a:r>
          </a:p>
          <a:p>
            <a:r>
              <a:rPr lang="da-DK" sz="1200" dirty="0" smtClean="0"/>
              <a:t>Har du holdt så meget barselsorlov, som du ønskede?</a:t>
            </a:r>
          </a:p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F3B4C-156E-4EE3-9C68-1DFFFD55A2A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36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324000" anchor="t">
            <a:normAutofit/>
          </a:bodyPr>
          <a:lstStyle>
            <a:lvl1pPr marL="198000">
              <a:lnSpc>
                <a:spcPct val="79000"/>
              </a:lnSpc>
              <a:defRPr sz="42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F6EC0E-DF38-4385-8062-08D6E4812672}" type="datetimeFigureOut">
              <a:rPr lang="da-DK" smtClean="0"/>
              <a:pPr/>
              <a:t>17/10/18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>
              <a:lnSpc>
                <a:spcPct val="96000"/>
              </a:lnSpc>
              <a:defRPr sz="2600" cap="all" baseline="0"/>
            </a:lvl1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11" name="TextBox 8"/>
          <p:cNvSpPr txBox="1"/>
          <p:nvPr userDrawn="1"/>
        </p:nvSpPr>
        <p:spPr>
          <a:xfrm>
            <a:off x="-1764704" y="3068960"/>
            <a:ext cx="15966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b="1" dirty="0" smtClean="0">
                <a:solidFill>
                  <a:schemeClr val="bg1"/>
                </a:solidFill>
              </a:rPr>
              <a:t>Choose</a:t>
            </a:r>
            <a:r>
              <a:rPr lang="en-GB" sz="1000" b="1" baseline="0" dirty="0" smtClean="0">
                <a:solidFill>
                  <a:schemeClr val="bg1"/>
                </a:solidFill>
              </a:rPr>
              <a:t> a background picture:</a:t>
            </a:r>
            <a:endParaRPr lang="en-GB" sz="1000" b="1" dirty="0" smtClean="0">
              <a:solidFill>
                <a:schemeClr val="bg1"/>
              </a:solidFill>
            </a:endParaRPr>
          </a:p>
          <a:p>
            <a:pPr algn="r"/>
            <a:r>
              <a:rPr lang="en-GB" sz="1000" dirty="0" smtClean="0">
                <a:solidFill>
                  <a:schemeClr val="bg1"/>
                </a:solidFill>
              </a:rPr>
              <a:t>Click the icon in the </a:t>
            </a:r>
            <a:r>
              <a:rPr lang="en-GB" sz="1000" dirty="0" err="1" smtClean="0">
                <a:solidFill>
                  <a:schemeClr val="bg1"/>
                </a:solidFill>
              </a:rPr>
              <a:t>center</a:t>
            </a:r>
            <a:r>
              <a:rPr lang="en-GB" sz="1000" dirty="0" smtClean="0">
                <a:solidFill>
                  <a:schemeClr val="bg1"/>
                </a:solidFill>
              </a:rPr>
              <a:t>, choose a picture, send the picture to the back, by</a:t>
            </a:r>
            <a:r>
              <a:rPr lang="en-GB" sz="1000" baseline="0" dirty="0" smtClean="0">
                <a:solidFill>
                  <a:schemeClr val="bg1"/>
                </a:solidFill>
              </a:rPr>
              <a:t> </a:t>
            </a:r>
            <a:r>
              <a:rPr lang="en-GB" sz="1000" baseline="0" dirty="0" err="1" smtClean="0">
                <a:solidFill>
                  <a:schemeClr val="bg1"/>
                </a:solidFill>
              </a:rPr>
              <a:t>rightclicking</a:t>
            </a:r>
            <a:r>
              <a:rPr lang="en-GB" sz="1000" baseline="0" dirty="0" smtClean="0">
                <a:solidFill>
                  <a:schemeClr val="bg1"/>
                </a:solidFill>
              </a:rPr>
              <a:t> the picture and select “Send to back”.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 userDrawn="1"/>
        </p:nvSpPr>
        <p:spPr bwMode="auto">
          <a:xfrm>
            <a:off x="9252519" y="2159000"/>
            <a:ext cx="166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000" b="1" dirty="0" smtClean="0">
                <a:solidFill>
                  <a:schemeClr val="bg1"/>
                </a:solidFill>
                <a:latin typeface="+mn-lt"/>
              </a:rPr>
              <a:t>Go</a:t>
            </a:r>
            <a:r>
              <a:rPr lang="da-DK" sz="1000" b="1" baseline="0" dirty="0" smtClean="0">
                <a:solidFill>
                  <a:schemeClr val="bg1"/>
                </a:solidFill>
                <a:latin typeface="+mn-lt"/>
              </a:rPr>
              <a:t> from Heading to bodytext:</a:t>
            </a:r>
            <a:endParaRPr lang="da-DK" sz="1000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a-DK" sz="1000" dirty="0" smtClean="0">
                <a:solidFill>
                  <a:schemeClr val="bg1"/>
                </a:solidFill>
                <a:latin typeface="+mn-lt"/>
              </a:rPr>
              <a:t>Use ‘Decrease </a:t>
            </a:r>
            <a:r>
              <a:rPr lang="da-DK" sz="1000" dirty="0">
                <a:solidFill>
                  <a:schemeClr val="bg1"/>
                </a:solidFill>
                <a:latin typeface="+mn-lt"/>
              </a:rPr>
              <a:t>/ </a:t>
            </a:r>
            <a:r>
              <a:rPr lang="da-DK" sz="1000" dirty="0" smtClean="0">
                <a:solidFill>
                  <a:schemeClr val="bg1"/>
                </a:solidFill>
                <a:latin typeface="+mn-lt"/>
              </a:rPr>
              <a:t>Increase </a:t>
            </a:r>
            <a:r>
              <a:rPr lang="da-DK" sz="1000" dirty="0">
                <a:solidFill>
                  <a:schemeClr val="bg1"/>
                </a:solidFill>
                <a:latin typeface="+mn-lt"/>
              </a:rPr>
              <a:t/>
            </a:r>
            <a:br>
              <a:rPr lang="da-DK" sz="1000" dirty="0">
                <a:solidFill>
                  <a:schemeClr val="bg1"/>
                </a:solidFill>
                <a:latin typeface="+mn-lt"/>
              </a:rPr>
            </a:br>
            <a:r>
              <a:rPr lang="da-DK" sz="1000" dirty="0" smtClean="0">
                <a:solidFill>
                  <a:schemeClr val="bg1"/>
                </a:solidFill>
                <a:latin typeface="+mn-lt"/>
              </a:rPr>
              <a:t>indent’ in order to use the various levels.</a:t>
            </a:r>
          </a:p>
          <a:p>
            <a:pPr algn="l" eaLnBrk="1" hangingPunct="1">
              <a:spcBef>
                <a:spcPct val="50000"/>
              </a:spcBef>
            </a:pPr>
            <a:endParaRPr lang="da-DK" sz="10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9" name="Group 2"/>
          <p:cNvGrpSpPr>
            <a:grpSpLocks/>
          </p:cNvGrpSpPr>
          <p:nvPr userDrawn="1"/>
        </p:nvGrpSpPr>
        <p:grpSpPr bwMode="auto">
          <a:xfrm>
            <a:off x="9289133" y="2961206"/>
            <a:ext cx="1030287" cy="247650"/>
            <a:chOff x="-1114425" y="694586"/>
            <a:chExt cx="1030287" cy="248107"/>
          </a:xfrm>
        </p:grpSpPr>
        <p:pic>
          <p:nvPicPr>
            <p:cNvPr id="20" name="Picture 19" descr="fke3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1"/>
            <p:cNvSpPr/>
            <p:nvPr/>
          </p:nvSpPr>
          <p:spPr>
            <a:xfrm>
              <a:off x="-909638" y="696177"/>
              <a:ext cx="246063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23" name="Oval 22"/>
            <p:cNvSpPr/>
            <p:nvPr/>
          </p:nvSpPr>
          <p:spPr>
            <a:xfrm>
              <a:off x="-531813" y="694586"/>
              <a:ext cx="246063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6858000"/>
          </a:xfrm>
          <a:noFill/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10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t>17/10/18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096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fr-FR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1800225"/>
            <a:ext cx="8299450" cy="5057774"/>
          </a:xfrm>
        </p:spPr>
        <p:txBody>
          <a:bodyPr/>
          <a:lstStyle>
            <a:lvl1pPr>
              <a:lnSpc>
                <a:spcPct val="96000"/>
              </a:lnSpc>
              <a:defRPr lang="fr-FR" sz="2000" kern="1200" cap="none" baseline="0" noProof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fr-FR" noProof="0" smtClean="0"/>
              <a:t>17/10/18</a:t>
            </a:fld>
            <a:endParaRPr lang="fr-F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fr-FR" noProof="0" smtClean="0"/>
              <a:t>‹nr.›</a:t>
            </a:fld>
            <a:endParaRPr lang="fr-FR" noProof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20688" y="1800225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i="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It is generally not desirable to use long texts in a PowerPoint presentation. Please try to avoid using this layout</a:t>
            </a:r>
            <a:endParaRPr lang="en-GB" sz="10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:\The Danish Institute for Human Rights\Jobs\3767_PowerPoint slide samling\Received\Work\IMR_PP_Baggrund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0" y="-1"/>
            <a:ext cx="9167520" cy="687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800225"/>
            <a:ext cx="2879725" cy="2879725"/>
          </a:xfrm>
          <a:solidFill>
            <a:schemeClr val="tx1"/>
          </a:solidFill>
        </p:spPr>
        <p:txBody>
          <a:bodyPr tIns="288000" anchor="t">
            <a:normAutofit/>
          </a:bodyPr>
          <a:lstStyle>
            <a:lvl1pPr marL="198000">
              <a:lnSpc>
                <a:spcPct val="96000"/>
              </a:lnSpc>
              <a:defRPr sz="2600" cap="all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F6EC0E-DF38-4385-8062-08D6E4812672}" type="datetimeFigureOut">
              <a:rPr lang="da-DK" smtClean="0"/>
              <a:pPr/>
              <a:t>17/10/18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4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43137" y="6414863"/>
            <a:ext cx="634753" cy="25152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F6EC0E-DF38-4385-8062-08D6E4812672}" type="datetimeFigureOut">
              <a:rPr lang="da-DK" smtClean="0"/>
              <a:pPr/>
              <a:t>17/10/18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11101" y="5483275"/>
            <a:ext cx="1181201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-271005" y="4709953"/>
            <a:ext cx="301009" cy="241002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>
            <a:lvl1pPr marL="360000">
              <a:lnSpc>
                <a:spcPct val="100000"/>
              </a:lnSpc>
              <a:defRPr sz="2000" cap="none" baseline="0"/>
            </a:lvl1pPr>
            <a:lvl2pPr marL="360000">
              <a:lnSpc>
                <a:spcPct val="100000"/>
              </a:lnSpc>
              <a:defRPr/>
            </a:lvl2pPr>
            <a:lvl3pPr marL="360000">
              <a:lnSpc>
                <a:spcPct val="100000"/>
              </a:lnSpc>
              <a:defRPr/>
            </a:lvl3pPr>
            <a:lvl4pPr marL="360000">
              <a:lnSpc>
                <a:spcPct val="100000"/>
              </a:lnSpc>
              <a:defRPr/>
            </a:lvl4pPr>
            <a:lvl5pPr marL="360000">
              <a:lnSpc>
                <a:spcPct val="100000"/>
              </a:lnSpc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46088" y="1800225"/>
            <a:ext cx="2879725" cy="2879725"/>
          </a:xfrm>
        </p:spPr>
        <p:txBody>
          <a:bodyPr tIns="324000"/>
          <a:lstStyle>
            <a:lvl1pPr marL="198000">
              <a:lnSpc>
                <a:spcPct val="79000"/>
              </a:lnSpc>
              <a:defRPr sz="4200" cap="all" baseline="0"/>
            </a:lvl1pPr>
            <a:lvl2pPr marL="198000">
              <a:lnSpc>
                <a:spcPct val="79000"/>
              </a:lnSpc>
              <a:defRPr/>
            </a:lvl2pPr>
            <a:lvl3pPr marL="198000">
              <a:lnSpc>
                <a:spcPct val="79000"/>
              </a:lnSpc>
              <a:defRPr/>
            </a:lvl3pPr>
            <a:lvl4pPr marL="198000">
              <a:lnSpc>
                <a:spcPct val="79000"/>
              </a:lnSpc>
              <a:defRPr/>
            </a:lvl4pPr>
            <a:lvl5pPr marL="198000">
              <a:lnSpc>
                <a:spcPct val="79000"/>
              </a:lnSpc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2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1800224"/>
            <a:ext cx="5059364" cy="50577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t>17/10/18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0236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en-GB" smtClean="0"/>
              <a:t>17/10/18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800225"/>
            <a:ext cx="5059363" cy="505777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9288570" y="1801863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>
                <a:solidFill>
                  <a:schemeClr val="bg1"/>
                </a:solidFill>
              </a:rPr>
              <a:t>To add a picture:</a:t>
            </a:r>
          </a:p>
          <a:p>
            <a:pPr algn="l"/>
            <a:endParaRPr lang="en-GB" sz="10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Click the icon in the </a:t>
            </a:r>
            <a:r>
              <a:rPr lang="en-GB" sz="1000" dirty="0" err="1" smtClean="0">
                <a:solidFill>
                  <a:schemeClr val="bg1"/>
                </a:solidFill>
              </a:rPr>
              <a:t>center</a:t>
            </a:r>
            <a:r>
              <a:rPr lang="en-GB" sz="1000" dirty="0" smtClean="0">
                <a:solidFill>
                  <a:schemeClr val="bg1"/>
                </a:solidFill>
              </a:rPr>
              <a:t> of the frame.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3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686175" y="1800225"/>
            <a:ext cx="5059363" cy="50577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267" y="1800225"/>
            <a:ext cx="4114271" cy="5057773"/>
          </a:xfrm>
        </p:spPr>
        <p:txBody>
          <a:bodyPr/>
          <a:lstStyle>
            <a:lvl1pPr marL="0">
              <a:defRPr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t>17/10/18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 rot="10800000">
            <a:off x="4036483" y="1827061"/>
            <a:ext cx="598488" cy="1025874"/>
          </a:xfrm>
          <a:solidFill>
            <a:schemeClr val="tx1"/>
          </a:solidFill>
        </p:spPr>
        <p:txBody>
          <a:bodyPr tIns="0" anchor="t">
            <a:noAutofit/>
          </a:bodyPr>
          <a:lstStyle>
            <a:lvl1pPr marL="0">
              <a:defRPr sz="10000" b="1"/>
            </a:lvl1pPr>
            <a:lvl2pPr marL="0">
              <a:defRPr/>
            </a:lvl2pPr>
            <a:lvl3pPr marL="0">
              <a:defRPr/>
            </a:lvl3pPr>
            <a:lvl4pPr marL="0">
              <a:defRPr/>
            </a:lvl4pPr>
            <a:lvl5pPr marL="0">
              <a:defRPr/>
            </a:lvl5pPr>
          </a:lstStyle>
          <a:p>
            <a:pPr lvl="0"/>
            <a:r>
              <a:rPr lang="da-DK" smtClean="0"/>
              <a:t>“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749319" y="2159000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schemeClr val="bg1"/>
                </a:solidFill>
              </a:rPr>
              <a:t>To add a picture:</a:t>
            </a:r>
          </a:p>
          <a:p>
            <a:pPr algn="r"/>
            <a:endParaRPr lang="en-GB" sz="1000" b="1" dirty="0" smtClean="0">
              <a:solidFill>
                <a:schemeClr val="bg1"/>
              </a:solidFill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Click the icon in the </a:t>
            </a:r>
            <a:r>
              <a:rPr lang="en-GB" sz="1000" dirty="0" err="1" smtClean="0">
                <a:solidFill>
                  <a:schemeClr val="bg1"/>
                </a:solidFill>
              </a:rPr>
              <a:t>center</a:t>
            </a:r>
            <a:r>
              <a:rPr lang="en-GB" sz="1000" dirty="0" smtClean="0">
                <a:solidFill>
                  <a:schemeClr val="bg1"/>
                </a:solidFill>
              </a:rPr>
              <a:t> of the frame.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5613" y="1800225"/>
            <a:ext cx="2870200" cy="287972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3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6174" y="4679949"/>
            <a:ext cx="5059364" cy="2178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t>17/10/18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6088" y="1800225"/>
            <a:ext cx="2879725" cy="2879725"/>
          </a:xfrm>
        </p:spPr>
        <p:txBody>
          <a:bodyPr>
            <a:noAutofit/>
          </a:bodyPr>
          <a:lstStyle>
            <a:lvl1pPr marL="198000">
              <a:lnSpc>
                <a:spcPct val="96000"/>
              </a:lnSpc>
              <a:defRPr sz="2600" cap="all" baseline="0"/>
            </a:lvl1pPr>
            <a:lvl2pPr marL="198000">
              <a:lnSpc>
                <a:spcPct val="96000"/>
              </a:lnSpc>
              <a:defRPr sz="2600"/>
            </a:lvl2pPr>
            <a:lvl3pPr marL="198000">
              <a:lnSpc>
                <a:spcPct val="96000"/>
              </a:lnSpc>
              <a:defRPr sz="2600"/>
            </a:lvl3pPr>
            <a:lvl4pPr marL="198000">
              <a:lnSpc>
                <a:spcPct val="96000"/>
              </a:lnSpc>
              <a:defRPr sz="2600"/>
            </a:lvl4pPr>
            <a:lvl5pPr marL="198000">
              <a:lnSpc>
                <a:spcPct val="96000"/>
              </a:lnSpc>
              <a:defRPr sz="2600"/>
            </a:lvl5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86175" y="1800225"/>
            <a:ext cx="5059363" cy="287972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252520" y="1798500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b="1" dirty="0" smtClean="0">
                <a:solidFill>
                  <a:schemeClr val="bg1"/>
                </a:solidFill>
              </a:rPr>
              <a:t>To add a picture:</a:t>
            </a:r>
          </a:p>
          <a:p>
            <a:pPr algn="l"/>
            <a:endParaRPr lang="en-GB" sz="1000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Click the icon in the </a:t>
            </a:r>
            <a:r>
              <a:rPr lang="en-GB" sz="1000" dirty="0" err="1" smtClean="0">
                <a:solidFill>
                  <a:schemeClr val="bg1"/>
                </a:solidFill>
              </a:rPr>
              <a:t>center</a:t>
            </a:r>
            <a:r>
              <a:rPr lang="en-GB" sz="1000" dirty="0" smtClean="0">
                <a:solidFill>
                  <a:schemeClr val="bg1"/>
                </a:solidFill>
              </a:rPr>
              <a:t> of the frame.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5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6000"/>
              </a:lnSpc>
              <a:defRPr sz="2600" cap="all" baseline="0"/>
            </a:lvl1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t>17/10/18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6088" y="1800225"/>
            <a:ext cx="2879725" cy="5057775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692696" y="1800225"/>
            <a:ext cx="1596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1" dirty="0" smtClean="0">
                <a:solidFill>
                  <a:schemeClr val="bg1"/>
                </a:solidFill>
              </a:rPr>
              <a:t>To add a picture:</a:t>
            </a:r>
          </a:p>
          <a:p>
            <a:pPr algn="r"/>
            <a:endParaRPr lang="en-GB" sz="1000" b="1" dirty="0" smtClean="0">
              <a:solidFill>
                <a:schemeClr val="bg1"/>
              </a:solidFill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chemeClr val="bg1"/>
                </a:solidFill>
              </a:rPr>
              <a:t>Click the icon in the </a:t>
            </a:r>
            <a:r>
              <a:rPr lang="en-GB" sz="1000" dirty="0" err="1" smtClean="0">
                <a:solidFill>
                  <a:schemeClr val="bg1"/>
                </a:solidFill>
              </a:rPr>
              <a:t>center</a:t>
            </a:r>
            <a:r>
              <a:rPr lang="en-GB" sz="1000" dirty="0" smtClean="0">
                <a:solidFill>
                  <a:schemeClr val="bg1"/>
                </a:solidFill>
              </a:rPr>
              <a:t> of the frame.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7" name="TextBox 20"/>
          <p:cNvSpPr txBox="1">
            <a:spLocks noChangeArrowheads="1"/>
          </p:cNvSpPr>
          <p:nvPr userDrawn="1"/>
        </p:nvSpPr>
        <p:spPr bwMode="auto">
          <a:xfrm>
            <a:off x="9252519" y="2154168"/>
            <a:ext cx="16684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a-DK" sz="1000" b="1" dirty="0" smtClean="0">
                <a:solidFill>
                  <a:schemeClr val="bg1"/>
                </a:solidFill>
                <a:latin typeface="+mn-lt"/>
              </a:rPr>
              <a:t>Go</a:t>
            </a:r>
            <a:r>
              <a:rPr lang="da-DK" sz="1000" b="1" baseline="0" dirty="0" smtClean="0">
                <a:solidFill>
                  <a:schemeClr val="bg1"/>
                </a:solidFill>
                <a:latin typeface="+mn-lt"/>
              </a:rPr>
              <a:t> from Heading to bodytext:</a:t>
            </a:r>
            <a:endParaRPr lang="da-DK" sz="1000" dirty="0">
              <a:solidFill>
                <a:schemeClr val="bg1"/>
              </a:solidFill>
              <a:latin typeface="+mn-lt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da-DK" sz="1000" dirty="0" smtClean="0">
                <a:solidFill>
                  <a:schemeClr val="bg1"/>
                </a:solidFill>
                <a:latin typeface="+mn-lt"/>
              </a:rPr>
              <a:t>Use ‘Decrease </a:t>
            </a:r>
            <a:r>
              <a:rPr lang="da-DK" sz="1000" dirty="0">
                <a:solidFill>
                  <a:schemeClr val="bg1"/>
                </a:solidFill>
                <a:latin typeface="+mn-lt"/>
              </a:rPr>
              <a:t>/ </a:t>
            </a:r>
            <a:r>
              <a:rPr lang="da-DK" sz="1000" dirty="0" smtClean="0">
                <a:solidFill>
                  <a:schemeClr val="bg1"/>
                </a:solidFill>
                <a:latin typeface="+mn-lt"/>
              </a:rPr>
              <a:t>Increase </a:t>
            </a:r>
            <a:r>
              <a:rPr lang="da-DK" sz="1000" dirty="0">
                <a:solidFill>
                  <a:schemeClr val="bg1"/>
                </a:solidFill>
                <a:latin typeface="+mn-lt"/>
              </a:rPr>
              <a:t/>
            </a:r>
            <a:br>
              <a:rPr lang="da-DK" sz="1000" dirty="0">
                <a:solidFill>
                  <a:schemeClr val="bg1"/>
                </a:solidFill>
                <a:latin typeface="+mn-lt"/>
              </a:rPr>
            </a:br>
            <a:r>
              <a:rPr lang="da-DK" sz="1000" dirty="0" smtClean="0">
                <a:solidFill>
                  <a:schemeClr val="bg1"/>
                </a:solidFill>
                <a:latin typeface="+mn-lt"/>
              </a:rPr>
              <a:t>indent’ in order to use the various levels.</a:t>
            </a:r>
          </a:p>
          <a:p>
            <a:pPr algn="l" eaLnBrk="1" hangingPunct="1">
              <a:spcBef>
                <a:spcPct val="50000"/>
              </a:spcBef>
            </a:pPr>
            <a:endParaRPr lang="da-DK" sz="100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8" name="Group 2"/>
          <p:cNvGrpSpPr>
            <a:grpSpLocks/>
          </p:cNvGrpSpPr>
          <p:nvPr userDrawn="1"/>
        </p:nvGrpSpPr>
        <p:grpSpPr bwMode="auto">
          <a:xfrm>
            <a:off x="9289133" y="2956374"/>
            <a:ext cx="1030287" cy="247650"/>
            <a:chOff x="-1114425" y="694586"/>
            <a:chExt cx="1030287" cy="248107"/>
          </a:xfrm>
        </p:grpSpPr>
        <p:pic>
          <p:nvPicPr>
            <p:cNvPr id="19" name="Picture 18" descr="fke3b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4425" y="706437"/>
              <a:ext cx="42862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813" y="704850"/>
              <a:ext cx="447675" cy="228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-909638" y="696177"/>
              <a:ext cx="246063" cy="24651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22" name="Oval 21"/>
            <p:cNvSpPr/>
            <p:nvPr/>
          </p:nvSpPr>
          <p:spPr>
            <a:xfrm>
              <a:off x="-531813" y="694586"/>
              <a:ext cx="246063" cy="24651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422370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6EC0E-DF38-4385-8062-08D6E4812672}" type="datetimeFigureOut">
              <a:rPr lang="da-DK" smtClean="0"/>
              <a:t>17/10/18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DFD96-DEDB-48AB-9EA6-F83BB8F18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09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86175" y="725488"/>
            <a:ext cx="5059363" cy="79291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174" y="1800225"/>
            <a:ext cx="5059364" cy="5057774"/>
          </a:xfrm>
          <a:prstGeom prst="rect">
            <a:avLst/>
          </a:prstGeom>
          <a:solidFill>
            <a:schemeClr val="tx1"/>
          </a:solidFill>
        </p:spPr>
        <p:txBody>
          <a:bodyPr vert="horz" lIns="0" tIns="288000" rIns="0" bIns="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432618" y="6395060"/>
            <a:ext cx="634753" cy="2515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3F6EC0E-DF38-4385-8062-08D6E4812672}" type="datetimeFigureOut">
              <a:rPr lang="da-DK" smtClean="0"/>
              <a:pPr/>
              <a:t>17/10/18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-711101" y="5463473"/>
            <a:ext cx="1181201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271006" y="4690151"/>
            <a:ext cx="301009" cy="2410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25DFD96-DEDB-48AB-9EA6-F83BB8F182AF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8" y="-320"/>
            <a:ext cx="2880366" cy="144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0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6" r:id="rId5"/>
    <p:sldLayoutId id="2147483664" r:id="rId6"/>
    <p:sldLayoutId id="2147483663" r:id="rId7"/>
    <p:sldLayoutId id="2147483662" r:id="rId8"/>
    <p:sldLayoutId id="2147483654" r:id="rId9"/>
    <p:sldLayoutId id="2147483655" r:id="rId10"/>
    <p:sldLayoutId id="2147483665" r:id="rId11"/>
  </p:sldLayoutIdLst>
  <p:txStyles>
    <p:titleStyle>
      <a:lvl1pPr marL="360000" algn="l" defTabSz="914400" rtl="0" eaLnBrk="1" latinLnBrk="0" hangingPunct="1">
        <a:lnSpc>
          <a:spcPct val="96000"/>
        </a:lnSpc>
        <a:spcBef>
          <a:spcPct val="0"/>
        </a:spcBef>
        <a:buNone/>
        <a:defRPr sz="2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2pPr>
      <a:lvl3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3pPr>
      <a:lvl4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4pPr>
      <a:lvl5pPr marL="360000" indent="0" algn="l" defTabSz="914400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2000" kern="1200" cap="none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microsoft.com/office/2007/relationships/hdphoto" Target="../media/hdphoto1.wdp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08740" cy="6957392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350321" cy="5057775"/>
          </a:xfrm>
          <a:noFill/>
        </p:spPr>
        <p:txBody>
          <a:bodyPr/>
          <a:lstStyle/>
          <a:p>
            <a:pPr algn="ctr"/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da-D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</a:p>
          <a:p>
            <a:pPr algn="r"/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Bjarke Oxlund</a:t>
            </a:r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Discrimination</a:t>
            </a:r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parents</a:t>
            </a:r>
            <a:endParaRPr lang="da-D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 Danish </a:t>
            </a:r>
            <a:r>
              <a:rPr lang="da-DK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53274">
            <a:off x="184249" y="4392825"/>
            <a:ext cx="1695795" cy="2406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80" y="3212976"/>
            <a:ext cx="25622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7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350321" cy="5057775"/>
          </a:xfrm>
          <a:noFill/>
        </p:spPr>
        <p:txBody>
          <a:bodyPr>
            <a:normAutofit/>
          </a:bodyPr>
          <a:lstStyle/>
          <a:p>
            <a:r>
              <a:rPr lang="da-DK" sz="2000" dirty="0" err="1" smtClean="0">
                <a:solidFill>
                  <a:srgbClr val="000000"/>
                </a:solidFill>
              </a:rPr>
              <a:t>Why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didn’t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you</a:t>
            </a:r>
            <a:r>
              <a:rPr lang="da-DK" sz="2000" dirty="0" smtClean="0">
                <a:solidFill>
                  <a:srgbClr val="000000"/>
                </a:solidFill>
              </a:rPr>
              <a:t> go on parental </a:t>
            </a:r>
            <a:r>
              <a:rPr lang="da-DK" sz="2000" dirty="0" err="1" smtClean="0">
                <a:solidFill>
                  <a:srgbClr val="000000"/>
                </a:solidFill>
              </a:rPr>
              <a:t>leave</a:t>
            </a:r>
            <a:r>
              <a:rPr lang="da-DK" sz="2000" dirty="0" smtClean="0">
                <a:solidFill>
                  <a:srgbClr val="000000"/>
                </a:solidFill>
              </a:rPr>
              <a:t> for as long as </a:t>
            </a:r>
            <a:r>
              <a:rPr lang="da-DK" sz="2000" dirty="0" err="1" smtClean="0">
                <a:solidFill>
                  <a:srgbClr val="000000"/>
                </a:solidFill>
              </a:rPr>
              <a:t>you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wanted</a:t>
            </a:r>
            <a:r>
              <a:rPr lang="da-DK" sz="2000" dirty="0" smtClean="0">
                <a:solidFill>
                  <a:srgbClr val="000000"/>
                </a:solidFill>
              </a:rPr>
              <a:t>?</a:t>
            </a:r>
            <a:endParaRPr lang="da-DK" sz="2000" dirty="0">
              <a:solidFill>
                <a:srgbClr val="000000"/>
              </a:solidFill>
            </a:endParaRPr>
          </a:p>
          <a:p>
            <a:pPr marL="817200" indent="-457200">
              <a:buFont typeface="Arial" panose="020B0604020202020204" pitchFamily="34" charset="0"/>
              <a:buChar char="•"/>
            </a:pPr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for </a:t>
            </a:r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</a:t>
            </a:r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parental </a:t>
            </a:r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</a:t>
            </a:r>
            <a:endParaRPr lang="da-D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20904136"/>
              </p:ext>
            </p:extLst>
          </p:nvPr>
        </p:nvGraphicFramePr>
        <p:xfrm>
          <a:off x="3841655" y="3140968"/>
          <a:ext cx="5039360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30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3944" y="-30667"/>
            <a:ext cx="9144001" cy="6858000"/>
          </a:xfrm>
        </p:spPr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350321" cy="5057775"/>
          </a:xfrm>
          <a:noFill/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during job interviews, employers should not be </a:t>
            </a:r>
            <a:r>
              <a:rPr lang="en-US" sz="2000" dirty="0">
                <a:solidFill>
                  <a:srgbClr val="000000"/>
                </a:solidFill>
              </a:rPr>
              <a:t>allowed to ask </a:t>
            </a:r>
            <a:r>
              <a:rPr lang="en-US" sz="2000" dirty="0" smtClean="0">
                <a:solidFill>
                  <a:srgbClr val="000000"/>
                </a:solidFill>
              </a:rPr>
              <a:t>about pregnancy and </a:t>
            </a:r>
            <a:r>
              <a:rPr lang="da-DK" sz="2000" dirty="0" smtClean="0">
                <a:solidFill>
                  <a:srgbClr val="000000"/>
                </a:solidFill>
              </a:rPr>
              <a:t>parental </a:t>
            </a:r>
            <a:r>
              <a:rPr lang="da-DK" sz="2000" dirty="0" err="1" smtClean="0">
                <a:solidFill>
                  <a:srgbClr val="000000"/>
                </a:solidFill>
              </a:rPr>
              <a:t>leave</a:t>
            </a:r>
            <a:r>
              <a:rPr lang="da-DK" sz="2000" dirty="0">
                <a:solidFill>
                  <a:srgbClr val="000000"/>
                </a:solidFill>
              </a:rPr>
              <a:t> </a:t>
            </a:r>
            <a:r>
              <a:rPr lang="da-DK" sz="2000" dirty="0" smtClean="0">
                <a:solidFill>
                  <a:srgbClr val="000000"/>
                </a:solidFill>
              </a:rPr>
              <a:t>at all</a:t>
            </a:r>
            <a:endParaRPr lang="da-DK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interview</a:t>
            </a:r>
          </a:p>
          <a:p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da-DK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</a:t>
            </a:r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5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08740" cy="6957392"/>
          </a:xfrm>
          <a:prstGeom prst="rect">
            <a:avLst/>
          </a:prstGeom>
        </p:spPr>
      </p:pic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350321" cy="5057775"/>
          </a:xfrm>
          <a:noFill/>
        </p:spPr>
        <p:txBody>
          <a:bodyPr>
            <a:normAutofit/>
          </a:bodyPr>
          <a:lstStyle/>
          <a:p>
            <a:pPr algn="r"/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Bjarke Oxlund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r">
              <a:buFont typeface="Wingdings"/>
              <a:buChar char="*"/>
            </a:pP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bjox@humanrights.dk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/>
            </a:endParaRPr>
          </a:p>
          <a:p>
            <a:pPr algn="r"/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8d71e8427fdcc21f2067-84a1890711b0dd8128ddf7a206da0505.r9.cf1.rackcdn.com/wp-content/uploads/2012/02/iStock_000016573402XSmall.jp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66FF6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194">
            <a:off x="4484967" y="1913122"/>
            <a:ext cx="2351040" cy="270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4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350321" cy="5057775"/>
          </a:xfrm>
          <a:noFill/>
        </p:spPr>
        <p:txBody>
          <a:bodyPr>
            <a:normAutofit/>
          </a:bodyPr>
          <a:lstStyle/>
          <a:p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parental </a:t>
            </a:r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</a:t>
            </a:r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</a:t>
            </a:r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Danes</a:t>
            </a:r>
            <a:endParaRPr lang="da-D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Placeholder 12"/>
          <p:cNvSpPr txBox="1">
            <a:spLocks/>
          </p:cNvSpPr>
          <p:nvPr/>
        </p:nvSpPr>
        <p:spPr>
          <a:xfrm>
            <a:off x="7020272" y="6381328"/>
            <a:ext cx="2168624" cy="629072"/>
          </a:xfrm>
          <a:prstGeom prst="rect">
            <a:avLst/>
          </a:prstGeom>
          <a:noFill/>
        </p:spPr>
        <p:txBody>
          <a:bodyPr vert="horz" lIns="0" tIns="288000" rIns="0" bIns="0" rtlCol="0">
            <a:normAutofit/>
          </a:bodyPr>
          <a:lstStyle>
            <a:lvl1pPr marL="360000" indent="0" algn="l" defTabSz="914400" rtl="0" eaLnBrk="1" latinLnBrk="0" hangingPunct="1">
              <a:lnSpc>
                <a:spcPct val="96000"/>
              </a:lnSpc>
              <a:spcBef>
                <a:spcPts val="0"/>
              </a:spcBef>
              <a:buFont typeface="Arial" pitchFamily="34" charset="0"/>
              <a:buNone/>
              <a:defRPr sz="26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6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kern="1200" cap="none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Danmarks Statistik 2018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  <p:graphicFrame>
        <p:nvGraphicFramePr>
          <p:cNvPr id="9" name="Pladsholder til billed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433223"/>
              </p:ext>
            </p:extLst>
          </p:nvPr>
        </p:nvGraphicFramePr>
        <p:xfrm>
          <a:off x="-27632" y="-91587"/>
          <a:ext cx="9144000" cy="695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956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350321" cy="5057775"/>
          </a:xfrm>
          <a:noFill/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How - </a:t>
            </a:r>
            <a:r>
              <a:rPr lang="en-US" sz="2400" dirty="0">
                <a:solidFill>
                  <a:srgbClr val="000000"/>
                </a:solidFill>
              </a:rPr>
              <a:t>and to what </a:t>
            </a:r>
            <a:r>
              <a:rPr lang="en-US" sz="2400" dirty="0" smtClean="0">
                <a:solidFill>
                  <a:srgbClr val="000000"/>
                </a:solidFill>
              </a:rPr>
              <a:t>extent - do parents (and </a:t>
            </a:r>
            <a:r>
              <a:rPr lang="en-US" sz="2400" dirty="0">
                <a:solidFill>
                  <a:srgbClr val="000000"/>
                </a:solidFill>
              </a:rPr>
              <a:t>expecting </a:t>
            </a:r>
            <a:r>
              <a:rPr lang="en-US" sz="2400" dirty="0" smtClean="0">
                <a:solidFill>
                  <a:srgbClr val="000000"/>
                </a:solidFill>
              </a:rPr>
              <a:t>parents) experience </a:t>
            </a:r>
            <a:r>
              <a:rPr lang="en-US" sz="2400" dirty="0">
                <a:solidFill>
                  <a:srgbClr val="000000"/>
                </a:solidFill>
              </a:rPr>
              <a:t>discrimination </a:t>
            </a:r>
            <a:r>
              <a:rPr lang="en-US" sz="2400" dirty="0" smtClean="0">
                <a:solidFill>
                  <a:srgbClr val="000000"/>
                </a:solidFill>
              </a:rPr>
              <a:t>in </a:t>
            </a: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dirty="0" err="1">
                <a:solidFill>
                  <a:srgbClr val="000000"/>
                </a:solidFill>
              </a:rPr>
              <a:t>labour</a:t>
            </a:r>
            <a:r>
              <a:rPr lang="en-US" sz="2400" dirty="0">
                <a:solidFill>
                  <a:srgbClr val="000000"/>
                </a:solidFill>
              </a:rPr>
              <a:t> market when they decide to </a:t>
            </a:r>
            <a:r>
              <a:rPr lang="en-US" sz="2400" dirty="0" smtClean="0">
                <a:solidFill>
                  <a:srgbClr val="000000"/>
                </a:solidFill>
              </a:rPr>
              <a:t>have children </a:t>
            </a:r>
            <a:r>
              <a:rPr lang="en-US" sz="2400" dirty="0">
                <a:solidFill>
                  <a:srgbClr val="000000"/>
                </a:solidFill>
              </a:rPr>
              <a:t>and take parental </a:t>
            </a:r>
            <a:r>
              <a:rPr lang="en-US" sz="2400" dirty="0" smtClean="0">
                <a:solidFill>
                  <a:srgbClr val="000000"/>
                </a:solidFill>
              </a:rPr>
              <a:t>leave?</a:t>
            </a:r>
            <a:endParaRPr lang="da-DK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</a:t>
            </a:r>
          </a:p>
          <a:p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endParaRPr lang="da-D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3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350321" cy="5057775"/>
          </a:xfrm>
          <a:noFill/>
        </p:spPr>
        <p:txBody>
          <a:bodyPr>
            <a:normAutofit/>
          </a:bodyPr>
          <a:lstStyle/>
          <a:p>
            <a:r>
              <a:rPr lang="da-DK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</a:t>
            </a:r>
            <a:endParaRPr lang="da-DK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1.589 respondents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Gallup, Web-panel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da-DK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da-DK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da-DK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</a:t>
            </a:r>
            <a:endParaRPr lang="da-DK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</a:t>
            </a:r>
            <a:r>
              <a:rPr lang="da-DK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da-DK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pregnant</a:t>
            </a:r>
            <a:r>
              <a:rPr lang="da-DK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2008-</a:t>
            </a:r>
          </a:p>
          <a:p>
            <a:endParaRPr lang="da-DK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</a:t>
            </a:r>
            <a:r>
              <a:rPr lang="da-DK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interviews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da-DK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employees</a:t>
            </a:r>
            <a:r>
              <a:rPr lang="da-DK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13 Q, 5 M</a:t>
            </a:r>
            <a:endParaRPr lang="da-DK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17200" indent="-457200"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da-DK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employers</a:t>
            </a:r>
            <a:r>
              <a:rPr lang="da-DK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 public, 3 private)</a:t>
            </a:r>
          </a:p>
          <a:p>
            <a:pPr marL="817200" indent="-457200">
              <a:buFont typeface="Arial" panose="020B0604020202020204" pitchFamily="34" charset="0"/>
              <a:buChar char="•"/>
            </a:pPr>
            <a:endParaRPr lang="da-DK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4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Mixed </a:t>
            </a:r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da-D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34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12659" y="0"/>
            <a:ext cx="9144001" cy="6858000"/>
          </a:xfrm>
        </p:spPr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350321" cy="5057775"/>
          </a:xfrm>
          <a:noFill/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Think </a:t>
            </a:r>
            <a:r>
              <a:rPr lang="en-US" sz="2000" dirty="0">
                <a:solidFill>
                  <a:srgbClr val="000000"/>
                </a:solidFill>
              </a:rPr>
              <a:t>about your </a:t>
            </a:r>
            <a:r>
              <a:rPr lang="en-US" sz="2000" dirty="0" smtClean="0">
                <a:solidFill>
                  <a:srgbClr val="000000"/>
                </a:solidFill>
              </a:rPr>
              <a:t>job interviews: </a:t>
            </a:r>
            <a:r>
              <a:rPr lang="en-US" sz="2000" dirty="0">
                <a:solidFill>
                  <a:srgbClr val="000000"/>
                </a:solidFill>
              </a:rPr>
              <a:t>have you </a:t>
            </a:r>
            <a:r>
              <a:rPr lang="en-US" sz="2000" dirty="0" smtClean="0">
                <a:solidFill>
                  <a:srgbClr val="000000"/>
                </a:solidFill>
              </a:rPr>
              <a:t>ever been </a:t>
            </a:r>
            <a:r>
              <a:rPr lang="en-US" sz="2000" dirty="0">
                <a:solidFill>
                  <a:srgbClr val="000000"/>
                </a:solidFill>
              </a:rPr>
              <a:t>asked if you are </a:t>
            </a:r>
            <a:r>
              <a:rPr lang="en-US" sz="2000" dirty="0" smtClean="0">
                <a:solidFill>
                  <a:srgbClr val="000000"/>
                </a:solidFill>
              </a:rPr>
              <a:t>pregnant, expecting to be pregnant  or </a:t>
            </a:r>
            <a:r>
              <a:rPr lang="en-US" sz="2000" dirty="0">
                <a:solidFill>
                  <a:srgbClr val="000000"/>
                </a:solidFill>
              </a:rPr>
              <a:t>planning to have a </a:t>
            </a:r>
            <a:r>
              <a:rPr lang="en-US" sz="2000" dirty="0" smtClean="0">
                <a:solidFill>
                  <a:srgbClr val="000000"/>
                </a:solidFill>
              </a:rPr>
              <a:t>child</a:t>
            </a:r>
            <a:r>
              <a:rPr lang="da-DK" sz="2000" dirty="0" smtClean="0">
                <a:solidFill>
                  <a:srgbClr val="000000"/>
                </a:solidFill>
              </a:rPr>
              <a:t>?</a:t>
            </a:r>
            <a:endParaRPr lang="da-DK" sz="2000" dirty="0">
              <a:solidFill>
                <a:srgbClr val="000000"/>
              </a:solidFill>
            </a:endParaRPr>
          </a:p>
          <a:p>
            <a:endParaRPr lang="da-DK" sz="19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interview</a:t>
            </a:r>
          </a:p>
          <a:p>
            <a:endParaRPr lang="da-D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40573511"/>
              </p:ext>
            </p:extLst>
          </p:nvPr>
        </p:nvGraphicFramePr>
        <p:xfrm>
          <a:off x="3861022" y="4329112"/>
          <a:ext cx="5000625" cy="137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72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484785"/>
            <a:ext cx="5350321" cy="5373216"/>
          </a:xfrm>
          <a:noFill/>
        </p:spPr>
        <p:txBody>
          <a:bodyPr>
            <a:normAutofit/>
          </a:bodyPr>
          <a:lstStyle/>
          <a:p>
            <a:r>
              <a:rPr lang="da-DK" sz="2000" dirty="0" smtClean="0">
                <a:solidFill>
                  <a:srgbClr val="000000"/>
                </a:solidFill>
              </a:rPr>
              <a:t>Have </a:t>
            </a:r>
            <a:r>
              <a:rPr lang="en-US" sz="2000" dirty="0">
                <a:solidFill>
                  <a:srgbClr val="000000"/>
                </a:solidFill>
              </a:rPr>
              <a:t>you experienced </a:t>
            </a:r>
            <a:r>
              <a:rPr lang="en-US" sz="2000" dirty="0" smtClean="0">
                <a:solidFill>
                  <a:srgbClr val="000000"/>
                </a:solidFill>
              </a:rPr>
              <a:t>worsening of your working </a:t>
            </a:r>
            <a:r>
              <a:rPr lang="en-US" sz="2000" dirty="0">
                <a:solidFill>
                  <a:srgbClr val="000000"/>
                </a:solidFill>
              </a:rPr>
              <a:t>conditions because you were expecting </a:t>
            </a:r>
            <a:r>
              <a:rPr lang="en-US" sz="2000" dirty="0" smtClean="0">
                <a:solidFill>
                  <a:srgbClr val="000000"/>
                </a:solidFill>
              </a:rPr>
              <a:t>a child / </a:t>
            </a:r>
            <a:r>
              <a:rPr lang="en-US" sz="2000" dirty="0">
                <a:solidFill>
                  <a:srgbClr val="000000"/>
                </a:solidFill>
              </a:rPr>
              <a:t>were pregnant or because you planned to go on </a:t>
            </a:r>
            <a:r>
              <a:rPr lang="en-US" sz="2000" dirty="0" smtClean="0">
                <a:solidFill>
                  <a:srgbClr val="000000"/>
                </a:solidFill>
              </a:rPr>
              <a:t>parental leave</a:t>
            </a:r>
            <a:r>
              <a:rPr lang="da-DK" sz="2000" dirty="0" smtClean="0">
                <a:solidFill>
                  <a:srgbClr val="000000"/>
                </a:solidFill>
              </a:rPr>
              <a:t>? </a:t>
            </a:r>
            <a:r>
              <a:rPr lang="da-DK" sz="1100" dirty="0" smtClean="0">
                <a:solidFill>
                  <a:srgbClr val="000000"/>
                </a:solidFill>
              </a:rPr>
              <a:t>(Multiple </a:t>
            </a:r>
            <a:r>
              <a:rPr lang="da-DK" sz="1100" dirty="0" err="1" smtClean="0">
                <a:solidFill>
                  <a:srgbClr val="000000"/>
                </a:solidFill>
              </a:rPr>
              <a:t>responses</a:t>
            </a:r>
            <a:r>
              <a:rPr lang="da-DK" sz="1100" dirty="0" smtClean="0">
                <a:solidFill>
                  <a:srgbClr val="000000"/>
                </a:solidFill>
              </a:rPr>
              <a:t>)</a:t>
            </a:r>
          </a:p>
          <a:p>
            <a:endParaRPr lang="da-DK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18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da-DK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</a:t>
            </a: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|     7</a:t>
            </a:r>
            <a:r>
              <a:rPr lang="da-DK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da-DK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</a:t>
            </a:r>
            <a:endParaRPr lang="da-DK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job </a:t>
            </a:r>
            <a:r>
              <a:rPr lang="da-DK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assignments</a:t>
            </a:r>
            <a:r>
              <a:rPr lang="da-D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da-D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da-DK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Mapping</a:t>
            </a:r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93512513"/>
              </p:ext>
            </p:extLst>
          </p:nvPr>
        </p:nvGraphicFramePr>
        <p:xfrm>
          <a:off x="3711604" y="3506298"/>
          <a:ext cx="505777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2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350321" cy="5057775"/>
          </a:xfrm>
          <a:noFill/>
        </p:spPr>
        <p:txBody>
          <a:bodyPr>
            <a:normAutofit/>
          </a:bodyPr>
          <a:lstStyle/>
          <a:p>
            <a:r>
              <a:rPr lang="da-DK" sz="2000" i="1" dirty="0" err="1" smtClean="0">
                <a:solidFill>
                  <a:srgbClr val="000000"/>
                </a:solidFill>
              </a:rPr>
              <a:t>Dismissed</a:t>
            </a:r>
            <a:r>
              <a:rPr lang="da-DK" sz="2000" i="1" smtClean="0">
                <a:solidFill>
                  <a:srgbClr val="000000"/>
                </a:solidFill>
              </a:rPr>
              <a:t> man </a:t>
            </a:r>
            <a:r>
              <a:rPr lang="da-DK" sz="2000" i="1" dirty="0" smtClean="0">
                <a:solidFill>
                  <a:srgbClr val="000000"/>
                </a:solidFill>
              </a:rPr>
              <a:t>:</a:t>
            </a:r>
          </a:p>
          <a:p>
            <a:endParaRPr lang="da-DK" sz="2000" i="1" dirty="0" smtClean="0">
              <a:solidFill>
                <a:srgbClr val="000000"/>
              </a:solidFill>
            </a:endParaRPr>
          </a:p>
          <a:p>
            <a:r>
              <a:rPr lang="da-DK" sz="2000" i="1" dirty="0" smtClean="0">
                <a:solidFill>
                  <a:srgbClr val="000000"/>
                </a:solidFill>
              </a:rPr>
              <a:t>”[…] It </a:t>
            </a:r>
            <a:r>
              <a:rPr lang="da-DK" sz="2000" i="1" dirty="0" err="1" smtClean="0">
                <a:solidFill>
                  <a:srgbClr val="000000"/>
                </a:solidFill>
              </a:rPr>
              <a:t>meant</a:t>
            </a:r>
            <a:r>
              <a:rPr lang="da-DK" sz="2000" i="1" dirty="0" smtClean="0">
                <a:solidFill>
                  <a:srgbClr val="000000"/>
                </a:solidFill>
              </a:rPr>
              <a:t> a </a:t>
            </a:r>
            <a:r>
              <a:rPr lang="da-DK" sz="2000" i="1" dirty="0" err="1" smtClean="0">
                <a:solidFill>
                  <a:srgbClr val="000000"/>
                </a:solidFill>
              </a:rPr>
              <a:t>great</a:t>
            </a:r>
            <a:r>
              <a:rPr lang="da-DK" sz="2000" i="1" dirty="0" smtClean="0">
                <a:solidFill>
                  <a:srgbClr val="000000"/>
                </a:solidFill>
              </a:rPr>
              <a:t> deal to </a:t>
            </a:r>
            <a:r>
              <a:rPr lang="da-DK" sz="2000" i="1" dirty="0" err="1" smtClean="0">
                <a:solidFill>
                  <a:srgbClr val="000000"/>
                </a:solidFill>
              </a:rPr>
              <a:t>me</a:t>
            </a:r>
            <a:r>
              <a:rPr lang="da-DK" sz="2000" i="1" dirty="0" smtClean="0">
                <a:solidFill>
                  <a:srgbClr val="000000"/>
                </a:solidFill>
              </a:rPr>
              <a:t>, and as a </a:t>
            </a:r>
            <a:r>
              <a:rPr lang="da-DK" sz="2000" i="1" dirty="0" err="1" smtClean="0">
                <a:solidFill>
                  <a:srgbClr val="000000"/>
                </a:solidFill>
              </a:rPr>
              <a:t>consequence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my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paternity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leave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was</a:t>
            </a:r>
            <a:r>
              <a:rPr lang="da-DK" sz="2000" i="1" dirty="0" smtClean="0">
                <a:solidFill>
                  <a:srgbClr val="000000"/>
                </a:solidFill>
              </a:rPr>
              <a:t> not </a:t>
            </a:r>
            <a:r>
              <a:rPr lang="da-DK" sz="2000" i="1" dirty="0" err="1" smtClean="0">
                <a:solidFill>
                  <a:srgbClr val="000000"/>
                </a:solidFill>
              </a:rPr>
              <a:t>good</a:t>
            </a:r>
            <a:r>
              <a:rPr lang="da-DK" sz="2000" i="1" dirty="0" smtClean="0">
                <a:solidFill>
                  <a:srgbClr val="000000"/>
                </a:solidFill>
              </a:rPr>
              <a:t>. My </a:t>
            </a:r>
            <a:r>
              <a:rPr lang="da-DK" sz="2000" i="1" dirty="0" err="1" smtClean="0">
                <a:solidFill>
                  <a:srgbClr val="000000"/>
                </a:solidFill>
              </a:rPr>
              <a:t>wife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will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tell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you</a:t>
            </a:r>
            <a:r>
              <a:rPr lang="da-DK" sz="2000" i="1" dirty="0" smtClean="0">
                <a:solidFill>
                  <a:srgbClr val="000000"/>
                </a:solidFill>
              </a:rPr>
              <a:t> the same. It has not </a:t>
            </a:r>
            <a:r>
              <a:rPr lang="da-DK" sz="2000" i="1" dirty="0" err="1" smtClean="0">
                <a:solidFill>
                  <a:srgbClr val="000000"/>
                </a:solidFill>
              </a:rPr>
              <a:t>been</a:t>
            </a:r>
            <a:r>
              <a:rPr lang="da-DK" sz="2000" i="1" dirty="0" smtClean="0">
                <a:solidFill>
                  <a:srgbClr val="000000"/>
                </a:solidFill>
              </a:rPr>
              <a:t>… it has not </a:t>
            </a:r>
            <a:r>
              <a:rPr lang="da-DK" sz="2000" i="1" dirty="0" err="1" smtClean="0">
                <a:solidFill>
                  <a:srgbClr val="000000"/>
                </a:solidFill>
              </a:rPr>
              <a:t>been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easy</a:t>
            </a:r>
            <a:r>
              <a:rPr lang="da-DK" sz="2000" i="1" dirty="0" smtClean="0">
                <a:solidFill>
                  <a:srgbClr val="000000"/>
                </a:solidFill>
              </a:rPr>
              <a:t> […] to </a:t>
            </a:r>
            <a:r>
              <a:rPr lang="da-DK" sz="2000" i="1" dirty="0" err="1" smtClean="0">
                <a:solidFill>
                  <a:srgbClr val="000000"/>
                </a:solidFill>
              </a:rPr>
              <a:t>know</a:t>
            </a:r>
            <a:r>
              <a:rPr lang="da-DK" sz="2000" i="1" dirty="0" smtClean="0">
                <a:solidFill>
                  <a:srgbClr val="000000"/>
                </a:solidFill>
              </a:rPr>
              <a:t> that </a:t>
            </a:r>
            <a:r>
              <a:rPr lang="da-DK" sz="2000" i="1" dirty="0" err="1" smtClean="0">
                <a:solidFill>
                  <a:srgbClr val="000000"/>
                </a:solidFill>
              </a:rPr>
              <a:t>you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will</a:t>
            </a:r>
            <a:r>
              <a:rPr lang="da-DK" sz="2000" i="1" dirty="0" smtClean="0">
                <a:solidFill>
                  <a:srgbClr val="000000"/>
                </a:solidFill>
              </a:rPr>
              <a:t> not </a:t>
            </a:r>
            <a:r>
              <a:rPr lang="da-DK" sz="2000" i="1" dirty="0" err="1" smtClean="0">
                <a:solidFill>
                  <a:srgbClr val="000000"/>
                </a:solidFill>
              </a:rPr>
              <a:t>get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any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money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next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month</a:t>
            </a:r>
            <a:r>
              <a:rPr lang="da-DK" sz="2000" i="1" dirty="0" smtClean="0">
                <a:solidFill>
                  <a:srgbClr val="000000"/>
                </a:solidFill>
              </a:rPr>
              <a:t>. That </a:t>
            </a:r>
            <a:r>
              <a:rPr lang="da-DK" sz="2000" i="1" dirty="0" err="1" smtClean="0">
                <a:solidFill>
                  <a:srgbClr val="000000"/>
                </a:solidFill>
              </a:rPr>
              <a:t>you</a:t>
            </a:r>
            <a:r>
              <a:rPr lang="da-DK" sz="2000" i="1" dirty="0" smtClean="0">
                <a:solidFill>
                  <a:srgbClr val="000000"/>
                </a:solidFill>
              </a:rPr>
              <a:t> have to start </a:t>
            </a:r>
            <a:r>
              <a:rPr lang="da-DK" sz="2000" i="1" dirty="0" err="1" smtClean="0">
                <a:solidFill>
                  <a:srgbClr val="000000"/>
                </a:solidFill>
              </a:rPr>
              <a:t>digging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into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your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savings</a:t>
            </a:r>
            <a:r>
              <a:rPr lang="da-DK" sz="2000" i="1" dirty="0" smtClean="0">
                <a:solidFill>
                  <a:srgbClr val="000000"/>
                </a:solidFill>
              </a:rPr>
              <a:t>. […] It has </a:t>
            </a:r>
            <a:r>
              <a:rPr lang="da-DK" sz="2000" i="1" dirty="0" err="1" smtClean="0">
                <a:solidFill>
                  <a:srgbClr val="000000"/>
                </a:solidFill>
              </a:rPr>
              <a:t>ruined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my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paternity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leave</a:t>
            </a:r>
            <a:r>
              <a:rPr lang="da-DK" sz="2000" i="1" dirty="0" smtClean="0">
                <a:solidFill>
                  <a:srgbClr val="000000"/>
                </a:solidFill>
              </a:rPr>
              <a:t>. </a:t>
            </a:r>
            <a:r>
              <a:rPr lang="da-DK" sz="2000" i="1" dirty="0" err="1" smtClean="0">
                <a:solidFill>
                  <a:srgbClr val="000000"/>
                </a:solidFill>
              </a:rPr>
              <a:t>That’s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something</a:t>
            </a:r>
            <a:r>
              <a:rPr lang="da-DK" sz="2000" i="1" dirty="0" smtClean="0">
                <a:solidFill>
                  <a:srgbClr val="000000"/>
                </a:solidFill>
              </a:rPr>
              <a:t> that </a:t>
            </a:r>
            <a:r>
              <a:rPr lang="da-DK" sz="2000" i="1" dirty="0" err="1" smtClean="0">
                <a:solidFill>
                  <a:srgbClr val="000000"/>
                </a:solidFill>
              </a:rPr>
              <a:t>makes</a:t>
            </a:r>
            <a:r>
              <a:rPr lang="da-DK" sz="2000" i="1" dirty="0" smtClean="0">
                <a:solidFill>
                  <a:srgbClr val="000000"/>
                </a:solidFill>
              </a:rPr>
              <a:t> </a:t>
            </a:r>
            <a:r>
              <a:rPr lang="da-DK" sz="2000" i="1" dirty="0" err="1" smtClean="0">
                <a:solidFill>
                  <a:srgbClr val="000000"/>
                </a:solidFill>
              </a:rPr>
              <a:t>you</a:t>
            </a:r>
            <a:r>
              <a:rPr lang="da-DK" sz="2000" i="1" dirty="0" smtClean="0">
                <a:solidFill>
                  <a:srgbClr val="000000"/>
                </a:solidFill>
              </a:rPr>
              <a:t> sad, right?”</a:t>
            </a:r>
            <a:endParaRPr lang="da-DK" sz="2000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job </a:t>
            </a:r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assignments</a:t>
            </a:r>
            <a:endParaRPr lang="da-D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An </a:t>
            </a:r>
            <a:r>
              <a:rPr lang="da-DK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</a:t>
            </a:r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a-D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Bille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61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350321" cy="5057775"/>
          </a:xfrm>
          <a:noFill/>
        </p:spPr>
        <p:txBody>
          <a:bodyPr>
            <a:normAutofit/>
          </a:bodyPr>
          <a:lstStyle/>
          <a:p>
            <a:r>
              <a:rPr lang="da-DK" sz="2000" dirty="0" smtClean="0">
                <a:solidFill>
                  <a:srgbClr val="000000"/>
                </a:solidFill>
              </a:rPr>
              <a:t>Proportion of </a:t>
            </a:r>
            <a:r>
              <a:rPr lang="da-DK" sz="2000" dirty="0" err="1" smtClean="0">
                <a:solidFill>
                  <a:srgbClr val="000000"/>
                </a:solidFill>
              </a:rPr>
              <a:t>parents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who</a:t>
            </a:r>
            <a:r>
              <a:rPr lang="da-DK" sz="2000" dirty="0" smtClean="0">
                <a:solidFill>
                  <a:srgbClr val="000000"/>
                </a:solidFill>
              </a:rPr>
              <a:t> have </a:t>
            </a:r>
            <a:r>
              <a:rPr lang="da-DK" sz="2000" dirty="0" err="1" smtClean="0">
                <a:solidFill>
                  <a:srgbClr val="000000"/>
                </a:solidFill>
              </a:rPr>
              <a:t>experienced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discrimination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one</a:t>
            </a:r>
            <a:r>
              <a:rPr lang="da-DK" sz="2000" dirty="0" smtClean="0">
                <a:solidFill>
                  <a:srgbClr val="000000"/>
                </a:solidFill>
              </a:rPr>
              <a:t> as </a:t>
            </a:r>
            <a:r>
              <a:rPr lang="da-DK" sz="2000" dirty="0" err="1" smtClean="0">
                <a:solidFill>
                  <a:srgbClr val="000000"/>
                </a:solidFill>
              </a:rPr>
              <a:t>well</a:t>
            </a:r>
            <a:r>
              <a:rPr lang="da-DK" sz="2000" dirty="0" smtClean="0">
                <a:solidFill>
                  <a:srgbClr val="000000"/>
                </a:solidFill>
              </a:rPr>
              <a:t> multiple times</a:t>
            </a:r>
            <a:endParaRPr lang="da-DK" sz="2000" dirty="0">
              <a:solidFill>
                <a:srgbClr val="000000"/>
              </a:solidFill>
            </a:endParaRPr>
          </a:p>
          <a:p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Discrimination</a:t>
            </a:r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total</a:t>
            </a:r>
            <a:endParaRPr lang="da-D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76166473"/>
              </p:ext>
            </p:extLst>
          </p:nvPr>
        </p:nvGraphicFramePr>
        <p:xfrm>
          <a:off x="3613016" y="3212678"/>
          <a:ext cx="5039360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61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686175" y="1800225"/>
            <a:ext cx="5350321" cy="5057775"/>
          </a:xfrm>
          <a:noFill/>
        </p:spPr>
        <p:txBody>
          <a:bodyPr>
            <a:normAutofit/>
          </a:bodyPr>
          <a:lstStyle/>
          <a:p>
            <a:r>
              <a:rPr lang="da-DK" sz="2000" dirty="0" smtClean="0">
                <a:solidFill>
                  <a:srgbClr val="000000"/>
                </a:solidFill>
              </a:rPr>
              <a:t>Did </a:t>
            </a:r>
            <a:r>
              <a:rPr lang="da-DK" sz="2000" dirty="0" err="1" smtClean="0">
                <a:solidFill>
                  <a:srgbClr val="000000"/>
                </a:solidFill>
              </a:rPr>
              <a:t>you</a:t>
            </a:r>
            <a:r>
              <a:rPr lang="da-DK" sz="2000" dirty="0" smtClean="0">
                <a:solidFill>
                  <a:srgbClr val="000000"/>
                </a:solidFill>
              </a:rPr>
              <a:t> go on Parental </a:t>
            </a:r>
            <a:r>
              <a:rPr lang="da-DK" sz="2000" dirty="0" err="1" smtClean="0">
                <a:solidFill>
                  <a:srgbClr val="000000"/>
                </a:solidFill>
              </a:rPr>
              <a:t>leave</a:t>
            </a:r>
            <a:r>
              <a:rPr lang="da-DK" sz="2000" dirty="0" smtClean="0">
                <a:solidFill>
                  <a:srgbClr val="000000"/>
                </a:solidFill>
              </a:rPr>
              <a:t> for as long as </a:t>
            </a:r>
            <a:r>
              <a:rPr lang="da-DK" sz="2000" dirty="0" err="1" smtClean="0">
                <a:solidFill>
                  <a:srgbClr val="000000"/>
                </a:solidFill>
              </a:rPr>
              <a:t>you</a:t>
            </a:r>
            <a:r>
              <a:rPr lang="da-DK" sz="2000" dirty="0" smtClean="0">
                <a:solidFill>
                  <a:srgbClr val="000000"/>
                </a:solidFill>
              </a:rPr>
              <a:t> </a:t>
            </a:r>
            <a:r>
              <a:rPr lang="da-DK" sz="2000" dirty="0" err="1" smtClean="0">
                <a:solidFill>
                  <a:srgbClr val="000000"/>
                </a:solidFill>
              </a:rPr>
              <a:t>wanted</a:t>
            </a:r>
            <a:r>
              <a:rPr lang="da-DK" sz="2000" dirty="0" smtClean="0">
                <a:solidFill>
                  <a:srgbClr val="000000"/>
                </a:solidFill>
              </a:rPr>
              <a:t>?</a:t>
            </a:r>
            <a:endParaRPr lang="da-DK" sz="2000" dirty="0">
              <a:solidFill>
                <a:srgbClr val="000000"/>
              </a:solidFill>
            </a:endParaRPr>
          </a:p>
          <a:p>
            <a:pPr marL="817200" indent="-457200">
              <a:buFont typeface="Arial" panose="020B0604020202020204" pitchFamily="34" charset="0"/>
              <a:buChar char="•"/>
            </a:pPr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457258" y="1772816"/>
            <a:ext cx="2879725" cy="2879725"/>
          </a:xfrm>
          <a:prstGeom prst="rect">
            <a:avLst/>
          </a:prstGeom>
          <a:solidFill>
            <a:schemeClr val="tx1"/>
          </a:solidFill>
        </p:spPr>
        <p:txBody>
          <a:bodyPr vert="horz" lIns="0" tIns="324000" rIns="0" bIns="0" rtlCol="0" anchor="t">
            <a:normAutofit/>
          </a:bodyPr>
          <a:lstStyle>
            <a:lvl1pPr marL="198000" algn="l" defTabSz="914400" rtl="0" eaLnBrk="1" latinLnBrk="0" hangingPunct="1">
              <a:lnSpc>
                <a:spcPct val="79000"/>
              </a:lnSpc>
              <a:spcBef>
                <a:spcPct val="0"/>
              </a:spcBef>
              <a:buNone/>
              <a:defRPr sz="4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Desired</a:t>
            </a:r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da-D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parental </a:t>
            </a:r>
            <a:r>
              <a:rPr lang="da-DK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</a:t>
            </a:r>
            <a:endParaRPr lang="da-D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79453053"/>
              </p:ext>
            </p:extLst>
          </p:nvPr>
        </p:nvGraphicFramePr>
        <p:xfrm>
          <a:off x="3841655" y="3140968"/>
          <a:ext cx="5039360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Billed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-27384"/>
            <a:ext cx="2883370" cy="144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6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HR_DK 04">
  <a:themeElements>
    <a:clrScheme name="IMR">
      <a:dk1>
        <a:sysClr val="windowText" lastClr="000000"/>
      </a:dk1>
      <a:lt1>
        <a:sysClr val="window" lastClr="FFFFFF"/>
      </a:lt1>
      <a:dk2>
        <a:srgbClr val="D2232A"/>
      </a:dk2>
      <a:lt2>
        <a:srgbClr val="5DB5E5"/>
      </a:lt2>
      <a:accent1>
        <a:srgbClr val="00718A"/>
      </a:accent1>
      <a:accent2>
        <a:srgbClr val="B2CBD6"/>
      </a:accent2>
      <a:accent3>
        <a:srgbClr val="ED1C24"/>
      </a:accent3>
      <a:accent4>
        <a:srgbClr val="D2232A"/>
      </a:accent4>
      <a:accent5>
        <a:srgbClr val="5DB5E5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DIHR_DK 04</Template>
  <TotalTime>2931</TotalTime>
  <Words>1166</Words>
  <Application>Microsoft Macintosh PowerPoint</Application>
  <PresentationFormat>Skærmshow (4:3)</PresentationFormat>
  <Paragraphs>216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3" baseType="lpstr">
      <vt:lpstr>DIHR_DK 04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DCISM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Kenn Warming</dc:creator>
  <cp:lastModifiedBy>Bjarke Oxlund</cp:lastModifiedBy>
  <cp:revision>372</cp:revision>
  <cp:lastPrinted>2016-11-29T11:57:31Z</cp:lastPrinted>
  <dcterms:created xsi:type="dcterms:W3CDTF">2014-06-17T11:51:48Z</dcterms:created>
  <dcterms:modified xsi:type="dcterms:W3CDTF">2018-10-17T12:49:13Z</dcterms:modified>
  <cp:category>The Danish Institute for Human Rights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Language">
    <vt:lpwstr>Danish</vt:lpwstr>
  </property>
</Properties>
</file>