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23" r:id="rId2"/>
    <p:sldId id="279" r:id="rId3"/>
    <p:sldId id="314" r:id="rId4"/>
    <p:sldId id="313" r:id="rId5"/>
    <p:sldId id="312" r:id="rId6"/>
    <p:sldId id="288" r:id="rId7"/>
    <p:sldId id="315" r:id="rId8"/>
    <p:sldId id="316" r:id="rId9"/>
    <p:sldId id="317" r:id="rId10"/>
    <p:sldId id="324" r:id="rId11"/>
    <p:sldId id="318" r:id="rId12"/>
    <p:sldId id="319" r:id="rId13"/>
    <p:sldId id="325" r:id="rId14"/>
    <p:sldId id="320" r:id="rId15"/>
    <p:sldId id="321" r:id="rId16"/>
    <p:sldId id="322"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80800" autoAdjust="0"/>
  </p:normalViewPr>
  <p:slideViewPr>
    <p:cSldViewPr snapToGrid="0">
      <p:cViewPr>
        <p:scale>
          <a:sx n="80" d="100"/>
          <a:sy n="80" d="100"/>
        </p:scale>
        <p:origin x="-672" y="-48"/>
      </p:cViewPr>
      <p:guideLst>
        <p:guide orient="horz" pos="2160"/>
        <p:guide pos="3840"/>
      </p:guideLst>
    </p:cSldViewPr>
  </p:slideViewPr>
  <p:outlineViewPr>
    <p:cViewPr>
      <p:scale>
        <a:sx n="33" d="100"/>
        <a:sy n="33" d="100"/>
      </p:scale>
      <p:origin x="0" y="-1518"/>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60917FE-D81D-40C8-BFDA-6CABFEE55C41}" type="datetimeFigureOut">
              <a:rPr lang="fr-BE" smtClean="0"/>
              <a:t>10/11/2017</a:t>
            </a:fld>
            <a:endParaRPr lang="fr-B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E7E7470-57A9-4BD8-AB08-F31ADE695786}" type="slidenum">
              <a:rPr lang="fr-BE" smtClean="0"/>
              <a:t>‹#›</a:t>
            </a:fld>
            <a:endParaRPr lang="fr-BE"/>
          </a:p>
        </p:txBody>
      </p:sp>
    </p:spTree>
    <p:extLst>
      <p:ext uri="{BB962C8B-B14F-4D97-AF65-F5344CB8AC3E}">
        <p14:creationId xmlns:p14="http://schemas.microsoft.com/office/powerpoint/2010/main" val="132546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83FE48-C722-47CA-A3B9-3EC63FA810F8}" type="datetimeFigureOut">
              <a:rPr lang="fr-BE" smtClean="0"/>
              <a:t>10/11/2017</a:t>
            </a:fld>
            <a:endParaRPr lang="fr-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F2B3A2-72E7-4831-B9EF-1C5BEBF5C769}" type="slidenum">
              <a:rPr lang="fr-BE" smtClean="0"/>
              <a:t>‹#›</a:t>
            </a:fld>
            <a:endParaRPr lang="fr-BE"/>
          </a:p>
        </p:txBody>
      </p:sp>
    </p:spTree>
    <p:extLst>
      <p:ext uri="{BB962C8B-B14F-4D97-AF65-F5344CB8AC3E}">
        <p14:creationId xmlns:p14="http://schemas.microsoft.com/office/powerpoint/2010/main" val="110416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1</a:t>
            </a:fld>
            <a:endParaRPr lang="fr-BE"/>
          </a:p>
        </p:txBody>
      </p:sp>
    </p:spTree>
    <p:extLst>
      <p:ext uri="{BB962C8B-B14F-4D97-AF65-F5344CB8AC3E}">
        <p14:creationId xmlns:p14="http://schemas.microsoft.com/office/powerpoint/2010/main" val="170784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13</a:t>
            </a:fld>
            <a:endParaRPr lang="fr-BE"/>
          </a:p>
        </p:txBody>
      </p:sp>
    </p:spTree>
    <p:extLst>
      <p:ext uri="{BB962C8B-B14F-4D97-AF65-F5344CB8AC3E}">
        <p14:creationId xmlns:p14="http://schemas.microsoft.com/office/powerpoint/2010/main" val="170784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2</a:t>
            </a:fld>
            <a:endParaRPr lang="fr-BE"/>
          </a:p>
        </p:txBody>
      </p:sp>
    </p:spTree>
    <p:extLst>
      <p:ext uri="{BB962C8B-B14F-4D97-AF65-F5344CB8AC3E}">
        <p14:creationId xmlns:p14="http://schemas.microsoft.com/office/powerpoint/2010/main" val="170784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94495-5F5E-744C-BD8F-7AF6D8D7EECA}" type="slidenum">
              <a:rPr lang="en-US" smtClean="0">
                <a:ea typeface="ＭＳ Ｐゴシック" charset="-128"/>
                <a:cs typeface="ＭＳ Ｐゴシック" charset="-128"/>
              </a:rPr>
              <a:pPr fontAlgn="base">
                <a:spcBef>
                  <a:spcPct val="0"/>
                </a:spcBef>
                <a:spcAft>
                  <a:spcPct val="0"/>
                </a:spcAft>
                <a:defRPr/>
              </a:pPr>
              <a:t>3</a:t>
            </a:fld>
            <a:endParaRPr lang="en-US" smtClean="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Tree>
    <p:extLst>
      <p:ext uri="{BB962C8B-B14F-4D97-AF65-F5344CB8AC3E}">
        <p14:creationId xmlns:p14="http://schemas.microsoft.com/office/powerpoint/2010/main" val="256491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strongly</a:t>
            </a:r>
            <a:r>
              <a:rPr lang="en-US" baseline="0" dirty="0" smtClean="0"/>
              <a:t> hold self-transcendent and openness to change values, they tend to be less discriminatory. And across Europe, the research shows a positive picture: People view these values as most important. So why are people still not treated equally?</a:t>
            </a:r>
          </a:p>
          <a:p>
            <a:r>
              <a:rPr lang="en-US" baseline="0" dirty="0" smtClean="0"/>
              <a:t>Because patterns of prejudice and inequality in Europe are linked to the weight people place on these values compared with others. From attitudes towards minorities in leadership positions to the rate at which people report discrimination, the influence of values is clear and consistent.</a:t>
            </a:r>
          </a:p>
          <a:p>
            <a:r>
              <a:rPr lang="en-US" baseline="0" dirty="0" smtClean="0"/>
              <a:t>These values are not static: they can be engaged and strengthened. We can actively work to bring to the fore the sense of respect and care for others that every person already holds within them.</a:t>
            </a: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4</a:t>
            </a:fld>
            <a:endParaRPr lang="fr-BE"/>
          </a:p>
        </p:txBody>
      </p:sp>
    </p:spTree>
    <p:extLst>
      <p:ext uri="{BB962C8B-B14F-4D97-AF65-F5344CB8AC3E}">
        <p14:creationId xmlns:p14="http://schemas.microsoft.com/office/powerpoint/2010/main" val="249352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stories we tell in our communication work matter. They shape how we understand ourselves, what relationships we value and pursue, how we classify ‘us’ and ‘them’. If we deny people certain rights, it’s because of a set of stories we believe in, showing that one group is more deserving than another. </a:t>
            </a:r>
          </a:p>
          <a:p>
            <a:r>
              <a:rPr lang="en-US" baseline="0" dirty="0" smtClean="0"/>
              <a:t>By understanding framing – how these stories interact with our thinking – we can craft our communication to create sustainable social change.</a:t>
            </a: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5</a:t>
            </a:fld>
            <a:endParaRPr lang="fr-BE"/>
          </a:p>
        </p:txBody>
      </p:sp>
    </p:spTree>
    <p:extLst>
      <p:ext uri="{BB962C8B-B14F-4D97-AF65-F5344CB8AC3E}">
        <p14:creationId xmlns:p14="http://schemas.microsoft.com/office/powerpoint/2010/main" val="25881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Know your purpose: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vision and goals should guide all of your work - and how you frame it. The smaller steps you need to take in order to achieve the long-term are your goals. Your goals could be to </a:t>
            </a:r>
            <a:r>
              <a:rPr lang="en-US" sz="1200" kern="1200" dirty="0" err="1" smtClean="0">
                <a:solidFill>
                  <a:schemeClr val="tx1"/>
                </a:solidFill>
                <a:effectLst/>
                <a:latin typeface="+mn-lt"/>
                <a:ea typeface="+mn-ea"/>
                <a:cs typeface="+mn-cs"/>
              </a:rPr>
              <a:t>promte</a:t>
            </a:r>
            <a:r>
              <a:rPr lang="en-US" sz="1200" kern="1200" baseline="0" dirty="0" smtClean="0">
                <a:solidFill>
                  <a:schemeClr val="tx1"/>
                </a:solidFill>
                <a:effectLst/>
                <a:latin typeface="+mn-lt"/>
                <a:ea typeface="+mn-ea"/>
                <a:cs typeface="+mn-cs"/>
              </a:rPr>
              <a:t> and raise awareness of the legal acts guaranteeing equal treatment</a:t>
            </a:r>
            <a:r>
              <a:rPr lang="en-US" sz="1200" kern="1200" dirty="0" smtClean="0">
                <a:solidFill>
                  <a:schemeClr val="tx1"/>
                </a:solidFill>
                <a:effectLst/>
                <a:latin typeface="+mn-lt"/>
                <a:ea typeface="+mn-ea"/>
                <a:cs typeface="+mn-cs"/>
              </a:rPr>
              <a:t>, encouraging supporters to be more active, or shifting public understanding of an issue.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Know your audience: Who you’re talking to is a big strategic </a:t>
            </a:r>
            <a:r>
              <a:rPr lang="en-US" sz="1200" kern="1200" dirty="0" err="1" smtClean="0">
                <a:solidFill>
                  <a:schemeClr val="tx1"/>
                </a:solidFill>
                <a:effectLst/>
                <a:latin typeface="+mn-lt"/>
                <a:ea typeface="+mn-ea"/>
                <a:cs typeface="+mn-cs"/>
              </a:rPr>
              <a:t>question.You</a:t>
            </a:r>
            <a:r>
              <a:rPr lang="en-US" sz="1200" kern="1200" dirty="0" smtClean="0">
                <a:solidFill>
                  <a:schemeClr val="tx1"/>
                </a:solidFill>
                <a:effectLst/>
                <a:latin typeface="+mn-lt"/>
                <a:ea typeface="+mn-ea"/>
                <a:cs typeface="+mn-cs"/>
              </a:rPr>
              <a:t> might want to target existing supporters, a group you think is persuadable or someone who has particular influence. Once you’ve identified your audience, you need to find out a bit about them. What do they value in life? What makes them tick? How are they already thinking about your issue? Knowing the answer to these questions will help you create frames that move your target audience in the right direction.</a:t>
            </a:r>
            <a:endParaRPr lang="fr-BE" sz="1200" kern="1200" dirty="0" smtClean="0">
              <a:solidFill>
                <a:schemeClr val="tx1"/>
              </a:solidFill>
              <a:effectLst/>
              <a:latin typeface="+mn-lt"/>
              <a:ea typeface="+mn-ea"/>
              <a:cs typeface="+mn-cs"/>
            </a:endParaRPr>
          </a:p>
          <a:p>
            <a:endParaRPr lang="en-US" dirty="0" smtClean="0"/>
          </a:p>
          <a:p>
            <a:r>
              <a:rPr lang="en-US" dirty="0" smtClean="0"/>
              <a:t>Set your</a:t>
            </a:r>
            <a:r>
              <a:rPr lang="en-US" baseline="0" dirty="0" smtClean="0"/>
              <a:t> framing task:</a:t>
            </a:r>
          </a:p>
          <a:p>
            <a:pPr lvl="0"/>
            <a:r>
              <a:rPr lang="en-US" sz="1200" b="1" u="none" strike="noStrike" kern="1200" dirty="0" smtClean="0">
                <a:solidFill>
                  <a:schemeClr val="tx1"/>
                </a:solidFill>
                <a:effectLst/>
                <a:latin typeface="+mn-lt"/>
                <a:ea typeface="+mn-ea"/>
                <a:cs typeface="+mn-cs"/>
              </a:rPr>
              <a:t>Problem: </a:t>
            </a:r>
            <a:r>
              <a:rPr lang="en-US" sz="1200" u="none" strike="noStrike" kern="1200" dirty="0" smtClean="0">
                <a:solidFill>
                  <a:schemeClr val="tx1"/>
                </a:solidFill>
                <a:effectLst/>
                <a:latin typeface="+mn-lt"/>
                <a:ea typeface="+mn-ea"/>
                <a:cs typeface="+mn-cs"/>
              </a:rPr>
              <a:t>Getting agreement that there’s a problem and what it is;</a:t>
            </a:r>
            <a:endParaRPr lang="fr-BE" sz="1200" u="none" strike="noStrike" kern="1200" dirty="0" smtClean="0">
              <a:solidFill>
                <a:schemeClr val="tx1"/>
              </a:solidFill>
              <a:effectLst/>
              <a:latin typeface="+mn-lt"/>
              <a:ea typeface="+mn-ea"/>
              <a:cs typeface="+mn-cs"/>
            </a:endParaRPr>
          </a:p>
          <a:p>
            <a:pPr lvl="0"/>
            <a:r>
              <a:rPr lang="en-US" sz="1200" b="1" u="none" strike="noStrike" kern="1200" dirty="0" smtClean="0">
                <a:solidFill>
                  <a:schemeClr val="tx1"/>
                </a:solidFill>
                <a:effectLst/>
                <a:latin typeface="+mn-lt"/>
                <a:ea typeface="+mn-ea"/>
                <a:cs typeface="+mn-cs"/>
              </a:rPr>
              <a:t>Solution: </a:t>
            </a:r>
            <a:r>
              <a:rPr lang="en-US" sz="1200" u="none" strike="noStrike" kern="1200" dirty="0" smtClean="0">
                <a:solidFill>
                  <a:schemeClr val="tx1"/>
                </a:solidFill>
                <a:effectLst/>
                <a:latin typeface="+mn-lt"/>
                <a:ea typeface="+mn-ea"/>
                <a:cs typeface="+mn-cs"/>
              </a:rPr>
              <a:t>Getting agreement that there is a solution and what it is;</a:t>
            </a:r>
            <a:endParaRPr lang="fr-BE" sz="1200" u="none" strike="noStrike" kern="1200" dirty="0" smtClean="0">
              <a:solidFill>
                <a:schemeClr val="tx1"/>
              </a:solidFill>
              <a:effectLst/>
              <a:latin typeface="+mn-lt"/>
              <a:ea typeface="+mn-ea"/>
              <a:cs typeface="+mn-cs"/>
            </a:endParaRPr>
          </a:p>
          <a:p>
            <a:pPr lvl="0"/>
            <a:r>
              <a:rPr lang="en-US" sz="1200" b="1" u="none" strike="noStrike" kern="1200" dirty="0" smtClean="0">
                <a:solidFill>
                  <a:schemeClr val="tx1"/>
                </a:solidFill>
                <a:effectLst/>
                <a:latin typeface="+mn-lt"/>
                <a:ea typeface="+mn-ea"/>
                <a:cs typeface="+mn-cs"/>
              </a:rPr>
              <a:t>Motivation: </a:t>
            </a:r>
            <a:r>
              <a:rPr lang="en-US" sz="1200" u="none" strike="noStrike" kern="1200" dirty="0" smtClean="0">
                <a:solidFill>
                  <a:schemeClr val="tx1"/>
                </a:solidFill>
                <a:effectLst/>
                <a:latin typeface="+mn-lt"/>
                <a:ea typeface="+mn-ea"/>
                <a:cs typeface="+mn-cs"/>
              </a:rPr>
              <a:t>Showing why the audience should care and act.</a:t>
            </a:r>
            <a:endParaRPr lang="fr-BE" sz="1200" u="none" strike="noStrike" kern="1200" dirty="0" smtClean="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6</a:t>
            </a:fld>
            <a:endParaRPr lang="fr-BE"/>
          </a:p>
        </p:txBody>
      </p:sp>
    </p:spTree>
    <p:extLst>
      <p:ext uri="{BB962C8B-B14F-4D97-AF65-F5344CB8AC3E}">
        <p14:creationId xmlns:p14="http://schemas.microsoft.com/office/powerpoint/2010/main" val="80840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 to people’s best self: appealing to the emotions</a:t>
            </a:r>
            <a:r>
              <a:rPr lang="en-US" sz="1200" kern="1200" baseline="0" dirty="0" smtClean="0">
                <a:solidFill>
                  <a:schemeClr val="tx1"/>
                </a:solidFill>
                <a:effectLst/>
                <a:latin typeface="+mn-lt"/>
                <a:ea typeface="+mn-ea"/>
                <a:cs typeface="+mn-cs"/>
              </a:rPr>
              <a:t> and values of peoples better selves – the side that most people want to believe themselves to be – can significantly reduce people’s prejudice.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Croatians helping refugees arriving by handing out food.</a:t>
            </a:r>
          </a:p>
          <a:p>
            <a:pPr marL="171450" indent="-171450">
              <a:buFontTx/>
              <a:buChar char="-"/>
            </a:pPr>
            <a:r>
              <a:rPr lang="en-US" sz="1200" u="none" strike="noStrike" kern="1200" baseline="0" dirty="0" smtClean="0">
                <a:solidFill>
                  <a:schemeClr val="tx1"/>
                </a:solidFill>
                <a:effectLst/>
                <a:latin typeface="+mn-lt"/>
                <a:ea typeface="+mn-ea"/>
                <a:cs typeface="+mn-cs"/>
              </a:rPr>
              <a:t>Remind people that they’re good people</a:t>
            </a:r>
          </a:p>
          <a:p>
            <a:pPr marL="171450" indent="-171450">
              <a:buFontTx/>
              <a:buChar char="-"/>
            </a:pPr>
            <a:r>
              <a:rPr lang="en-US" sz="1200" u="none" strike="noStrike" kern="1200" baseline="0" dirty="0" smtClean="0">
                <a:solidFill>
                  <a:schemeClr val="tx1"/>
                </a:solidFill>
                <a:effectLst/>
                <a:latin typeface="+mn-lt"/>
                <a:ea typeface="+mn-ea"/>
                <a:cs typeface="+mn-cs"/>
              </a:rPr>
              <a:t>Make people laugh</a:t>
            </a:r>
          </a:p>
          <a:p>
            <a:pPr marL="171450" indent="-171450">
              <a:buFontTx/>
              <a:buChar char="-"/>
            </a:pPr>
            <a:r>
              <a:rPr lang="en-US" sz="1200" u="none" strike="noStrike" kern="1200" baseline="0" dirty="0" smtClean="0">
                <a:solidFill>
                  <a:schemeClr val="tx1"/>
                </a:solidFill>
                <a:effectLst/>
                <a:latin typeface="+mn-lt"/>
                <a:ea typeface="+mn-ea"/>
                <a:cs typeface="+mn-cs"/>
              </a:rPr>
              <a:t>Tell people that the change you seek will make society nicer</a:t>
            </a:r>
          </a:p>
          <a:p>
            <a:pPr marL="171450" indent="-171450">
              <a:buFontTx/>
              <a:buChar char="-"/>
            </a:pPr>
            <a:r>
              <a:rPr lang="en-US" sz="1200" u="none" strike="noStrike" kern="1200" baseline="0" dirty="0" smtClean="0">
                <a:solidFill>
                  <a:schemeClr val="tx1"/>
                </a:solidFill>
                <a:effectLst/>
                <a:latin typeface="+mn-lt"/>
                <a:ea typeface="+mn-ea"/>
                <a:cs typeface="+mn-cs"/>
              </a:rPr>
              <a:t>Appeal to the values that underpin human rights and equality</a:t>
            </a:r>
          </a:p>
          <a:p>
            <a:pPr marL="171450" indent="-171450">
              <a:buFontTx/>
              <a:buChar char="-"/>
            </a:pPr>
            <a:endParaRPr lang="en-US" sz="1200" u="none" strike="noStrike" kern="1200" baseline="0" dirty="0" smtClean="0">
              <a:solidFill>
                <a:schemeClr val="tx1"/>
              </a:solidFill>
              <a:effectLst/>
              <a:latin typeface="+mn-lt"/>
              <a:ea typeface="+mn-ea"/>
              <a:cs typeface="+mn-cs"/>
            </a:endParaRPr>
          </a:p>
          <a:p>
            <a:pPr marL="0" indent="0">
              <a:buFontTx/>
              <a:buNone/>
            </a:pPr>
            <a:r>
              <a:rPr lang="en-US" sz="1200" u="none" strike="noStrike" kern="1200" baseline="0" dirty="0" smtClean="0">
                <a:solidFill>
                  <a:schemeClr val="tx1"/>
                </a:solidFill>
                <a:effectLst/>
                <a:latin typeface="+mn-lt"/>
                <a:ea typeface="+mn-ea"/>
                <a:cs typeface="+mn-cs"/>
              </a:rPr>
              <a:t>Create common ground: the sense of being part of the same ‘group’ helps people to </a:t>
            </a:r>
            <a:r>
              <a:rPr lang="en-US" sz="1200" u="none" strike="noStrike" kern="1200" baseline="0" dirty="0" err="1" smtClean="0">
                <a:solidFill>
                  <a:schemeClr val="tx1"/>
                </a:solidFill>
                <a:effectLst/>
                <a:latin typeface="+mn-lt"/>
                <a:ea typeface="+mn-ea"/>
                <a:cs typeface="+mn-cs"/>
              </a:rPr>
              <a:t>empathise</a:t>
            </a:r>
            <a:r>
              <a:rPr lang="en-US" sz="1200" u="none" strike="noStrike" kern="1200" baseline="0" dirty="0" smtClean="0">
                <a:solidFill>
                  <a:schemeClr val="tx1"/>
                </a:solidFill>
                <a:effectLst/>
                <a:latin typeface="+mn-lt"/>
                <a:ea typeface="+mn-ea"/>
                <a:cs typeface="+mn-cs"/>
              </a:rPr>
              <a:t> and support each other. Express shared identities, values and interests. Ask people to take another perspective and use </a:t>
            </a:r>
            <a:r>
              <a:rPr lang="en-US" sz="1200" u="none" strike="noStrike" kern="1200" baseline="0" dirty="0" err="1" smtClean="0">
                <a:solidFill>
                  <a:schemeClr val="tx1"/>
                </a:solidFill>
                <a:effectLst/>
                <a:latin typeface="+mn-lt"/>
                <a:ea typeface="+mn-ea"/>
                <a:cs typeface="+mn-cs"/>
              </a:rPr>
              <a:t>trused</a:t>
            </a:r>
            <a:r>
              <a:rPr lang="en-US" sz="1200" u="none" strike="noStrike" kern="1200" baseline="0" dirty="0" smtClean="0">
                <a:solidFill>
                  <a:schemeClr val="tx1"/>
                </a:solidFill>
                <a:effectLst/>
                <a:latin typeface="+mn-lt"/>
                <a:ea typeface="+mn-ea"/>
                <a:cs typeface="+mn-cs"/>
              </a:rPr>
              <a:t> messengers. </a:t>
            </a:r>
            <a:r>
              <a:rPr lang="en-US" sz="1200" u="none" strike="noStrike" kern="1200" baseline="0" dirty="0" err="1" smtClean="0">
                <a:solidFill>
                  <a:schemeClr val="tx1"/>
                </a:solidFill>
                <a:effectLst/>
                <a:latin typeface="+mn-lt"/>
                <a:ea typeface="+mn-ea"/>
                <a:cs typeface="+mn-cs"/>
              </a:rPr>
              <a:t>Eg</a:t>
            </a:r>
            <a:r>
              <a:rPr lang="en-US" sz="1200" u="none" strike="noStrike" kern="1200" baseline="0" dirty="0" smtClean="0">
                <a:solidFill>
                  <a:schemeClr val="tx1"/>
                </a:solidFill>
                <a:effectLst/>
                <a:latin typeface="+mn-lt"/>
                <a:ea typeface="+mn-ea"/>
                <a:cs typeface="+mn-cs"/>
              </a:rPr>
              <a:t>. Power to the Bump campaign, EHRC, UK. Used trusted </a:t>
            </a:r>
            <a:r>
              <a:rPr lang="en-US" sz="1200" u="none" strike="noStrike" kern="1200" baseline="0" dirty="0" err="1" smtClean="0">
                <a:solidFill>
                  <a:schemeClr val="tx1"/>
                </a:solidFill>
                <a:effectLst/>
                <a:latin typeface="+mn-lt"/>
                <a:ea typeface="+mn-ea"/>
                <a:cs typeface="+mn-cs"/>
              </a:rPr>
              <a:t>messangers</a:t>
            </a:r>
            <a:r>
              <a:rPr lang="en-US" sz="1200" u="none" strike="noStrike" kern="1200" baseline="0" dirty="0" smtClean="0">
                <a:solidFill>
                  <a:schemeClr val="tx1"/>
                </a:solidFill>
                <a:effectLst/>
                <a:latin typeface="+mn-lt"/>
                <a:ea typeface="+mn-ea"/>
                <a:cs typeface="+mn-cs"/>
              </a:rPr>
              <a:t>, created a community of support</a:t>
            </a:r>
            <a:r>
              <a:rPr lang="fr-BE" sz="1200" u="none" strike="noStrike" kern="1200" baseline="0" dirty="0" smtClean="0">
                <a:solidFill>
                  <a:schemeClr val="tx1"/>
                </a:solidFill>
                <a:effectLst/>
                <a:latin typeface="+mn-lt"/>
                <a:ea typeface="+mn-ea"/>
                <a:cs typeface="+mn-cs"/>
              </a:rPr>
              <a:t>.</a:t>
            </a:r>
          </a:p>
          <a:p>
            <a:pPr marL="0" indent="0">
              <a:buFontTx/>
              <a:buNone/>
            </a:pPr>
            <a:endParaRPr lang="en-US" sz="1200" u="none" strike="noStrike" kern="1200" baseline="0" dirty="0" smtClean="0">
              <a:solidFill>
                <a:schemeClr val="tx1"/>
              </a:solidFill>
              <a:effectLst/>
              <a:latin typeface="+mn-lt"/>
              <a:ea typeface="+mn-ea"/>
              <a:cs typeface="+mn-cs"/>
            </a:endParaRPr>
          </a:p>
          <a:p>
            <a:pPr marL="0" indent="0">
              <a:buFontTx/>
              <a:buNone/>
            </a:pPr>
            <a:r>
              <a:rPr lang="en-US" sz="1200" u="none" strike="noStrike" kern="1200" baseline="0" dirty="0" smtClean="0">
                <a:solidFill>
                  <a:schemeClr val="tx1"/>
                </a:solidFill>
                <a:effectLst/>
                <a:latin typeface="+mn-lt"/>
                <a:ea typeface="+mn-ea"/>
                <a:cs typeface="+mn-cs"/>
              </a:rPr>
              <a:t>Talk about change: Understanding that a problem is important can demotivate people if they can’t see a way to change the situation. People are also demotivated if they can’t see their own role in change. </a:t>
            </a:r>
            <a:r>
              <a:rPr lang="en-US" sz="1200" u="none" strike="noStrike" kern="1200" baseline="0" dirty="0" err="1" smtClean="0">
                <a:solidFill>
                  <a:schemeClr val="tx1"/>
                </a:solidFill>
                <a:effectLst/>
                <a:latin typeface="+mn-lt"/>
                <a:ea typeface="+mn-ea"/>
                <a:cs typeface="+mn-cs"/>
              </a:rPr>
              <a:t>Eg</a:t>
            </a:r>
            <a:r>
              <a:rPr lang="en-US" sz="1200" u="none" strike="noStrike" kern="1200" baseline="0" dirty="0" smtClean="0">
                <a:solidFill>
                  <a:schemeClr val="tx1"/>
                </a:solidFill>
                <a:effectLst/>
                <a:latin typeface="+mn-lt"/>
                <a:ea typeface="+mn-ea"/>
                <a:cs typeface="+mn-cs"/>
              </a:rPr>
              <a:t>. Finnish ‘Not in our School’ campaign focused on how a school could be without sexual harassment. It lead with vision, rather than the problem.</a:t>
            </a:r>
          </a:p>
          <a:p>
            <a:pPr marL="0" indent="0">
              <a:buFontTx/>
              <a:buNone/>
            </a:pPr>
            <a:endParaRPr lang="en-US" sz="1200" u="none" strike="noStrike" kern="1200" baseline="0" dirty="0" smtClean="0">
              <a:solidFill>
                <a:schemeClr val="tx1"/>
              </a:solidFill>
              <a:effectLst/>
              <a:latin typeface="+mn-lt"/>
              <a:ea typeface="+mn-ea"/>
              <a:cs typeface="+mn-cs"/>
            </a:endParaRPr>
          </a:p>
          <a:p>
            <a:pPr marL="0" indent="0">
              <a:buFontTx/>
              <a:buNone/>
            </a:pPr>
            <a:r>
              <a:rPr lang="en-US" sz="1200" u="none" strike="noStrike" kern="1200" baseline="0" dirty="0" smtClean="0">
                <a:solidFill>
                  <a:schemeClr val="tx1"/>
                </a:solidFill>
                <a:effectLst/>
                <a:latin typeface="+mn-lt"/>
                <a:ea typeface="+mn-ea"/>
                <a:cs typeface="+mn-cs"/>
              </a:rPr>
              <a:t>Make it real: Avoid relying on facts alone. Give your message a human face. Tell stories and use powerful images that can change an audience’s mind. </a:t>
            </a:r>
            <a:r>
              <a:rPr lang="en-US" sz="1200" u="none" strike="noStrike" kern="1200" baseline="0" dirty="0" err="1" smtClean="0">
                <a:solidFill>
                  <a:schemeClr val="tx1"/>
                </a:solidFill>
                <a:effectLst/>
                <a:latin typeface="+mn-lt"/>
                <a:ea typeface="+mn-ea"/>
                <a:cs typeface="+mn-cs"/>
              </a:rPr>
              <a:t>Eg</a:t>
            </a:r>
            <a:r>
              <a:rPr lang="en-US" sz="1200" u="none" strike="noStrike" kern="1200" baseline="0" dirty="0" smtClean="0">
                <a:solidFill>
                  <a:schemeClr val="tx1"/>
                </a:solidFill>
                <a:effectLst/>
                <a:latin typeface="+mn-lt"/>
                <a:ea typeface="+mn-ea"/>
                <a:cs typeface="+mn-cs"/>
              </a:rPr>
              <a:t>. German ‘#</a:t>
            </a:r>
            <a:r>
              <a:rPr lang="en-US" sz="1200" u="none" strike="noStrike" kern="1200" baseline="0" dirty="0" err="1" smtClean="0">
                <a:solidFill>
                  <a:schemeClr val="tx1"/>
                </a:solidFill>
                <a:effectLst/>
                <a:latin typeface="+mn-lt"/>
                <a:ea typeface="+mn-ea"/>
                <a:cs typeface="+mn-cs"/>
              </a:rPr>
              <a:t>NotGuilty</a:t>
            </a:r>
            <a:r>
              <a:rPr lang="en-US" sz="1200" u="none" strike="noStrike" kern="1200" baseline="0" dirty="0" smtClean="0">
                <a:solidFill>
                  <a:schemeClr val="tx1"/>
                </a:solidFill>
                <a:effectLst/>
                <a:latin typeface="+mn-lt"/>
                <a:ea typeface="+mn-ea"/>
                <a:cs typeface="+mn-cs"/>
              </a:rPr>
              <a:t>’ campaign. Includes people, real stories, and shared values and emotions such as ‘the right to love’.</a:t>
            </a:r>
          </a:p>
          <a:p>
            <a:pPr marL="0" indent="0">
              <a:buFontTx/>
              <a:buNone/>
            </a:pPr>
            <a:endParaRPr lang="en-US" sz="1200" u="none" strike="noStrike" kern="1200" baseline="0" dirty="0" smtClean="0">
              <a:solidFill>
                <a:schemeClr val="tx1"/>
              </a:solidFill>
              <a:effectLst/>
              <a:latin typeface="+mn-lt"/>
              <a:ea typeface="+mn-ea"/>
              <a:cs typeface="+mn-cs"/>
            </a:endParaRPr>
          </a:p>
          <a:p>
            <a:pPr marL="0" indent="0">
              <a:buFontTx/>
              <a:buNone/>
            </a:pPr>
            <a:r>
              <a:rPr lang="en-US" sz="1200" u="none" strike="noStrike" kern="1200" baseline="0" dirty="0" smtClean="0">
                <a:solidFill>
                  <a:schemeClr val="tx1"/>
                </a:solidFill>
                <a:effectLst/>
                <a:latin typeface="+mn-lt"/>
                <a:ea typeface="+mn-ea"/>
                <a:cs typeface="+mn-cs"/>
              </a:rPr>
              <a:t>Avoid reinforcing unhelpful frames: Directly responding to something by saying x isn’t true, simply reinforces x in someone’s mind. Focus instead on upbeat and positive stories.  </a:t>
            </a:r>
            <a:r>
              <a:rPr lang="en-US" sz="1200" u="none" strike="noStrike" kern="1200" baseline="0" dirty="0" err="1" smtClean="0">
                <a:solidFill>
                  <a:schemeClr val="tx1"/>
                </a:solidFill>
                <a:effectLst/>
                <a:latin typeface="+mn-lt"/>
                <a:ea typeface="+mn-ea"/>
                <a:cs typeface="+mn-cs"/>
              </a:rPr>
              <a:t>Eg</a:t>
            </a:r>
            <a:r>
              <a:rPr lang="en-US" sz="1200" u="none" strike="noStrike" kern="1200" baseline="0" dirty="0" smtClean="0">
                <a:solidFill>
                  <a:schemeClr val="tx1"/>
                </a:solidFill>
                <a:effectLst/>
                <a:latin typeface="+mn-lt"/>
                <a:ea typeface="+mn-ea"/>
                <a:cs typeface="+mn-cs"/>
              </a:rPr>
              <a:t>. Portugal – The </a:t>
            </a:r>
            <a:r>
              <a:rPr lang="en-US" sz="1200" u="none" strike="noStrike" kern="1200" baseline="0" dirty="0" err="1" smtClean="0">
                <a:solidFill>
                  <a:schemeClr val="tx1"/>
                </a:solidFill>
                <a:effectLst/>
                <a:latin typeface="+mn-lt"/>
                <a:ea typeface="+mn-ea"/>
                <a:cs typeface="+mn-cs"/>
              </a:rPr>
              <a:t>colours</a:t>
            </a:r>
            <a:r>
              <a:rPr lang="en-US" sz="1200" u="none" strike="noStrike" kern="1200" baseline="0" dirty="0" smtClean="0">
                <a:solidFill>
                  <a:schemeClr val="tx1"/>
                </a:solidFill>
                <a:effectLst/>
                <a:latin typeface="+mn-lt"/>
                <a:ea typeface="+mn-ea"/>
                <a:cs typeface="+mn-cs"/>
              </a:rPr>
              <a:t> of the grey city: new citizens bring vibrancy, </a:t>
            </a:r>
            <a:r>
              <a:rPr lang="en-US" sz="1200" u="none" strike="noStrike" kern="1200" baseline="0" dirty="0" err="1" smtClean="0">
                <a:solidFill>
                  <a:schemeClr val="tx1"/>
                </a:solidFill>
                <a:effectLst/>
                <a:latin typeface="+mn-lt"/>
                <a:ea typeface="+mn-ea"/>
                <a:cs typeface="+mn-cs"/>
              </a:rPr>
              <a:t>colour</a:t>
            </a:r>
            <a:r>
              <a:rPr lang="en-US" sz="1200" u="none" strike="noStrike" kern="1200" baseline="0" dirty="0" smtClean="0">
                <a:solidFill>
                  <a:schemeClr val="tx1"/>
                </a:solidFill>
                <a:effectLst/>
                <a:latin typeface="+mn-lt"/>
                <a:ea typeface="+mn-ea"/>
                <a:cs typeface="+mn-cs"/>
              </a:rPr>
              <a:t>, new ideas and experiences. They are upbeat stories about diversity. They engage values of universalism and benevolence, asking children to reflect on what really makes a cohesive society. They do NOT counter arguments put forward by opponents to immigration nor attempt to bust myths or use statistics to show the positives of migration.</a:t>
            </a:r>
            <a:endParaRPr lang="fr-BE"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F2B3A2-72E7-4831-B9EF-1C5BEBF5C769}" type="slidenum">
              <a:rPr lang="fr-BE" smtClean="0"/>
              <a:t>7</a:t>
            </a:fld>
            <a:endParaRPr lang="fr-BE"/>
          </a:p>
        </p:txBody>
      </p:sp>
    </p:spTree>
    <p:extLst>
      <p:ext uri="{BB962C8B-B14F-4D97-AF65-F5344CB8AC3E}">
        <p14:creationId xmlns:p14="http://schemas.microsoft.com/office/powerpoint/2010/main" val="80840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fr-BE"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F2B3A2-72E7-4831-B9EF-1C5BEBF5C769}" type="slidenum">
              <a:rPr lang="fr-BE" smtClean="0"/>
              <a:t>8</a:t>
            </a:fld>
            <a:endParaRPr lang="fr-BE"/>
          </a:p>
        </p:txBody>
      </p:sp>
    </p:spTree>
    <p:extLst>
      <p:ext uri="{BB962C8B-B14F-4D97-AF65-F5344CB8AC3E}">
        <p14:creationId xmlns:p14="http://schemas.microsoft.com/office/powerpoint/2010/main" val="80840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fld id="{02F2B3A2-72E7-4831-B9EF-1C5BEBF5C769}" type="slidenum">
              <a:rPr lang="fr-BE" smtClean="0"/>
              <a:t>10</a:t>
            </a:fld>
            <a:endParaRPr lang="fr-BE"/>
          </a:p>
        </p:txBody>
      </p:sp>
    </p:spTree>
    <p:extLst>
      <p:ext uri="{BB962C8B-B14F-4D97-AF65-F5344CB8AC3E}">
        <p14:creationId xmlns:p14="http://schemas.microsoft.com/office/powerpoint/2010/main" val="170784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10/11/2017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58098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10/11/2017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343567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10/11/2017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31492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4FDC8A2-359C-4D60-8BE1-179DEB8D2D77}" type="datetimeFigureOut">
              <a:rPr lang="fr-BE" smtClean="0"/>
              <a:t>10/11/2017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93466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DC8A2-359C-4D60-8BE1-179DEB8D2D77}" type="datetimeFigureOut">
              <a:rPr lang="fr-BE" smtClean="0"/>
              <a:t>10/11/2017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8133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64FDC8A2-359C-4D60-8BE1-179DEB8D2D77}" type="datetimeFigureOut">
              <a:rPr lang="fr-BE" smtClean="0"/>
              <a:t>10/11/2017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426305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64FDC8A2-359C-4D60-8BE1-179DEB8D2D77}" type="datetimeFigureOut">
              <a:rPr lang="fr-BE" smtClean="0"/>
              <a:t>10/11/2017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163902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64FDC8A2-359C-4D60-8BE1-179DEB8D2D77}" type="datetimeFigureOut">
              <a:rPr lang="fr-BE" smtClean="0"/>
              <a:t>10/11/2017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428816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DC8A2-359C-4D60-8BE1-179DEB8D2D77}" type="datetimeFigureOut">
              <a:rPr lang="fr-BE" smtClean="0"/>
              <a:t>10/11/2017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37551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DC8A2-359C-4D60-8BE1-179DEB8D2D77}" type="datetimeFigureOut">
              <a:rPr lang="fr-BE" smtClean="0"/>
              <a:t>10/11/2017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1442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DC8A2-359C-4D60-8BE1-179DEB8D2D77}" type="datetimeFigureOut">
              <a:rPr lang="fr-BE" smtClean="0"/>
              <a:t>10/11/2017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2B80DF1-5CAF-4E84-9038-514BE11BC73D}" type="slidenum">
              <a:rPr lang="fr-BE" smtClean="0"/>
              <a:t>‹#›</a:t>
            </a:fld>
            <a:endParaRPr lang="fr-BE"/>
          </a:p>
        </p:txBody>
      </p:sp>
    </p:spTree>
    <p:extLst>
      <p:ext uri="{BB962C8B-B14F-4D97-AF65-F5344CB8AC3E}">
        <p14:creationId xmlns:p14="http://schemas.microsoft.com/office/powerpoint/2010/main" val="230195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DC8A2-359C-4D60-8BE1-179DEB8D2D77}" type="datetimeFigureOut">
              <a:rPr lang="fr-BE" smtClean="0"/>
              <a:t>10/11/2017</a:t>
            </a:fld>
            <a:endParaRPr lang="fr-BE"/>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80DF1-5CAF-4E84-9038-514BE11BC73D}" type="slidenum">
              <a:rPr lang="fr-BE" smtClean="0"/>
              <a:t>‹#›</a:t>
            </a:fld>
            <a:endParaRPr lang="fr-BE"/>
          </a:p>
        </p:txBody>
      </p:sp>
    </p:spTree>
    <p:extLst>
      <p:ext uri="{BB962C8B-B14F-4D97-AF65-F5344CB8AC3E}">
        <p14:creationId xmlns:p14="http://schemas.microsoft.com/office/powerpoint/2010/main" val="784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5" y="824248"/>
            <a:ext cx="10515600" cy="4507606"/>
          </a:xfrm>
          <a:solidFill>
            <a:schemeClr val="bg1"/>
          </a:solidFill>
        </p:spPr>
        <p:txBody>
          <a:bodyPr>
            <a:normAutofit/>
          </a:bodyPr>
          <a:lstStyle/>
          <a:p>
            <a:pPr marL="0" indent="0" algn="ctr">
              <a:buNone/>
            </a:pPr>
            <a:r>
              <a:rPr lang="fr-BE" sz="4800" b="1" dirty="0">
                <a:latin typeface="+mj-lt"/>
              </a:rPr>
              <a:t/>
            </a:r>
            <a:br>
              <a:rPr lang="fr-BE" sz="4800" b="1" dirty="0">
                <a:latin typeface="+mj-lt"/>
              </a:rPr>
            </a:br>
            <a:r>
              <a:rPr lang="en-US" sz="6000" b="1" dirty="0" smtClean="0"/>
              <a:t>Working Group on Communication Strategies and Practices</a:t>
            </a:r>
            <a:endParaRPr lang="fr-BE" sz="2400" i="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87" y="5889287"/>
            <a:ext cx="3502855" cy="1114471"/>
          </a:xfrm>
          <a:prstGeom prst="rect">
            <a:avLst/>
          </a:prstGeom>
        </p:spPr>
      </p:pic>
      <p:pic>
        <p:nvPicPr>
          <p:cNvPr id="5" name="Picture 4"/>
          <p:cNvPicPr>
            <a:picLocks noChangeAspect="1"/>
          </p:cNvPicPr>
          <p:nvPr/>
        </p:nvPicPr>
        <p:blipFill>
          <a:blip r:embed="rId4"/>
          <a:stretch>
            <a:fillRect/>
          </a:stretch>
        </p:blipFill>
        <p:spPr>
          <a:xfrm>
            <a:off x="8953906" y="6017950"/>
            <a:ext cx="3238094" cy="857143"/>
          </a:xfrm>
          <a:prstGeom prst="rect">
            <a:avLst/>
          </a:prstGeom>
        </p:spPr>
      </p:pic>
      <p:sp>
        <p:nvSpPr>
          <p:cNvPr id="2" name="TextBox 1"/>
          <p:cNvSpPr txBox="1"/>
          <p:nvPr/>
        </p:nvSpPr>
        <p:spPr>
          <a:xfrm>
            <a:off x="4001985" y="4745344"/>
            <a:ext cx="4061360" cy="461665"/>
          </a:xfrm>
          <a:prstGeom prst="rect">
            <a:avLst/>
          </a:prstGeom>
          <a:noFill/>
        </p:spPr>
        <p:txBody>
          <a:bodyPr wrap="square" rtlCol="0">
            <a:spAutoFit/>
          </a:bodyPr>
          <a:lstStyle/>
          <a:p>
            <a:r>
              <a:rPr lang="en-US" sz="2400" dirty="0" smtClean="0"/>
              <a:t>6 </a:t>
            </a:r>
            <a:r>
              <a:rPr lang="en-US" sz="2400" dirty="0" smtClean="0"/>
              <a:t>November 2017, Bucharest</a:t>
            </a:r>
            <a:endParaRPr lang="fr-BE" sz="2400" dirty="0"/>
          </a:p>
        </p:txBody>
      </p:sp>
    </p:spTree>
    <p:extLst>
      <p:ext uri="{BB962C8B-B14F-4D97-AF65-F5344CB8AC3E}">
        <p14:creationId xmlns:p14="http://schemas.microsoft.com/office/powerpoint/2010/main" val="1290993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5" y="824248"/>
            <a:ext cx="10515600" cy="4507606"/>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a:p>
            <a:pPr marL="0" indent="0" algn="ctr">
              <a:buNone/>
            </a:pPr>
            <a:r>
              <a:rPr lang="en-US" sz="6000" b="1" dirty="0" smtClean="0"/>
              <a:t>Taboo (or how to explain things in a simple way)</a:t>
            </a:r>
            <a:endParaRPr lang="fr-BE" sz="2400" i="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87" y="5889287"/>
            <a:ext cx="3502855" cy="1114471"/>
          </a:xfrm>
          <a:prstGeom prst="rect">
            <a:avLst/>
          </a:prstGeom>
        </p:spPr>
      </p:pic>
      <p:pic>
        <p:nvPicPr>
          <p:cNvPr id="5" name="Picture 4"/>
          <p:cNvPicPr>
            <a:picLocks noChangeAspect="1"/>
          </p:cNvPicPr>
          <p:nvPr/>
        </p:nvPicPr>
        <p:blipFill>
          <a:blip r:embed="rId4"/>
          <a:stretch>
            <a:fillRect/>
          </a:stretch>
        </p:blipFill>
        <p:spPr>
          <a:xfrm>
            <a:off x="8953906" y="6017950"/>
            <a:ext cx="3238094" cy="857143"/>
          </a:xfrm>
          <a:prstGeom prst="rect">
            <a:avLst/>
          </a:prstGeom>
        </p:spPr>
      </p:pic>
    </p:spTree>
    <p:extLst>
      <p:ext uri="{BB962C8B-B14F-4D97-AF65-F5344CB8AC3E}">
        <p14:creationId xmlns:p14="http://schemas.microsoft.com/office/powerpoint/2010/main" val="55403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26" y="0"/>
            <a:ext cx="10515600" cy="997527"/>
          </a:xfrm>
          <a:solidFill>
            <a:schemeClr val="bg1"/>
          </a:solidFill>
        </p:spPr>
        <p:txBody>
          <a:bodyPr/>
          <a:lstStyle/>
          <a:p>
            <a:pPr algn="ctr"/>
            <a:r>
              <a:rPr lang="en-US" sz="4800" b="1" dirty="0" smtClean="0">
                <a:latin typeface="+mn-lt"/>
              </a:rPr>
              <a:t>Taboo</a:t>
            </a:r>
            <a:endParaRPr lang="fr-BE" sz="4800" b="1" dirty="0">
              <a:latin typeface="+mn-lt"/>
            </a:endParaRPr>
          </a:p>
        </p:txBody>
      </p:sp>
      <p:sp>
        <p:nvSpPr>
          <p:cNvPr id="3" name="Content Placeholder 2"/>
          <p:cNvSpPr>
            <a:spLocks noGrp="1"/>
          </p:cNvSpPr>
          <p:nvPr>
            <p:ph idx="1"/>
          </p:nvPr>
        </p:nvSpPr>
        <p:spPr>
          <a:xfrm>
            <a:off x="0" y="1282536"/>
            <a:ext cx="12192000" cy="5575464"/>
          </a:xfrm>
          <a:solidFill>
            <a:schemeClr val="bg1"/>
          </a:solidFill>
        </p:spPr>
        <p:txBody>
          <a:bodyPr>
            <a:normAutofit fontScale="92500" lnSpcReduction="10000"/>
          </a:bodyPr>
          <a:lstStyle/>
          <a:p>
            <a:r>
              <a:rPr lang="en-US" dirty="0" smtClean="0"/>
              <a:t>Groups of 4/5: then split into Team A and B</a:t>
            </a:r>
          </a:p>
          <a:p>
            <a:r>
              <a:rPr lang="en-US" dirty="0"/>
              <a:t>Team A selects a person in their group to be the Clue-giver. This person </a:t>
            </a:r>
            <a:r>
              <a:rPr lang="en-US" dirty="0" smtClean="0"/>
              <a:t>places </a:t>
            </a:r>
            <a:r>
              <a:rPr lang="en-US" dirty="0"/>
              <a:t>the </a:t>
            </a:r>
            <a:r>
              <a:rPr lang="en-US" dirty="0" smtClean="0"/>
              <a:t>cards </a:t>
            </a:r>
            <a:r>
              <a:rPr lang="en-US" dirty="0"/>
              <a:t>away from </a:t>
            </a:r>
            <a:r>
              <a:rPr lang="en-US" dirty="0" smtClean="0"/>
              <a:t>their </a:t>
            </a:r>
            <a:r>
              <a:rPr lang="en-US" dirty="0"/>
              <a:t>team so that they cannot see </a:t>
            </a:r>
            <a:r>
              <a:rPr lang="en-US" dirty="0" smtClean="0"/>
              <a:t>them.</a:t>
            </a:r>
          </a:p>
          <a:p>
            <a:r>
              <a:rPr lang="en-US" dirty="0"/>
              <a:t>Clue cards have the clue word on the top of the card and the taboo words listed below the clue word. Clue-givers then start and </a:t>
            </a:r>
            <a:r>
              <a:rPr lang="en-US" dirty="0" smtClean="0"/>
              <a:t>have 1 minute to get </a:t>
            </a:r>
            <a:r>
              <a:rPr lang="en-US" dirty="0"/>
              <a:t>their team to say the guess-word on the </a:t>
            </a:r>
            <a:r>
              <a:rPr lang="en-US" dirty="0" smtClean="0"/>
              <a:t>card, </a:t>
            </a:r>
            <a:r>
              <a:rPr lang="en-US" dirty="0"/>
              <a:t>without using one of the taboo words in one of their clues. If a taboo word is </a:t>
            </a:r>
            <a:r>
              <a:rPr lang="en-US" dirty="0" smtClean="0"/>
              <a:t>used, </a:t>
            </a:r>
            <a:r>
              <a:rPr lang="en-US" dirty="0"/>
              <a:t>then Team B must </a:t>
            </a:r>
            <a:r>
              <a:rPr lang="en-US" dirty="0" smtClean="0"/>
              <a:t>say EQUINET which </a:t>
            </a:r>
            <a:r>
              <a:rPr lang="en-US" dirty="0"/>
              <a:t>penalizes Team A by causing the current guess card to go into the discard pile</a:t>
            </a:r>
            <a:r>
              <a:rPr lang="en-US" dirty="0" smtClean="0"/>
              <a:t>.</a:t>
            </a:r>
          </a:p>
          <a:p>
            <a:r>
              <a:rPr lang="en-US" dirty="0"/>
              <a:t>The team not giving clues must watch for Taboos or other violations of the rules. If they successfully spot a rule being broken, they may shout EQUINE to interrupt play and very briefly explain the infraction. Clue-givers must place the current card into the discard pile and draw a new one. Each card in the discard pile represents one point for the other team. </a:t>
            </a:r>
          </a:p>
          <a:p>
            <a:r>
              <a:rPr lang="en-US" dirty="0"/>
              <a:t>Once time runs out, the teams are swapped and roles are reversed. </a:t>
            </a:r>
          </a:p>
        </p:txBody>
      </p:sp>
    </p:spTree>
    <p:extLst>
      <p:ext uri="{BB962C8B-B14F-4D97-AF65-F5344CB8AC3E}">
        <p14:creationId xmlns:p14="http://schemas.microsoft.com/office/powerpoint/2010/main" val="326033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sz="4800" b="1" dirty="0" smtClean="0">
                <a:latin typeface="+mn-lt"/>
              </a:rPr>
              <a:t>Taboo Rules</a:t>
            </a:r>
            <a:endParaRPr lang="fr-BE" sz="4800" b="1" dirty="0">
              <a:latin typeface="+mn-lt"/>
            </a:endParaRPr>
          </a:p>
        </p:txBody>
      </p:sp>
      <p:sp>
        <p:nvSpPr>
          <p:cNvPr id="3" name="Content Placeholder 2"/>
          <p:cNvSpPr>
            <a:spLocks noGrp="1"/>
          </p:cNvSpPr>
          <p:nvPr>
            <p:ph idx="1"/>
          </p:nvPr>
        </p:nvSpPr>
        <p:spPr>
          <a:solidFill>
            <a:schemeClr val="bg1"/>
          </a:solidFill>
        </p:spPr>
        <p:txBody>
          <a:bodyPr>
            <a:normAutofit/>
          </a:bodyPr>
          <a:lstStyle/>
          <a:p>
            <a:pPr marL="514350" indent="-514350">
              <a:buAutoNum type="arabicPeriod"/>
            </a:pPr>
            <a:r>
              <a:rPr lang="en-US" dirty="0" smtClean="0"/>
              <a:t>Clue-givers </a:t>
            </a:r>
            <a:r>
              <a:rPr lang="en-US" dirty="0"/>
              <a:t>may not use any taboo words, including abbreviations and any part of the taboo </a:t>
            </a:r>
            <a:r>
              <a:rPr lang="en-US" dirty="0" smtClean="0"/>
              <a:t>word.</a:t>
            </a:r>
          </a:p>
          <a:p>
            <a:pPr marL="514350" indent="-514350">
              <a:buAutoNum type="arabicPeriod"/>
            </a:pPr>
            <a:r>
              <a:rPr lang="en-US" dirty="0" smtClean="0"/>
              <a:t>Clue-givers </a:t>
            </a:r>
            <a:r>
              <a:rPr lang="en-US" dirty="0"/>
              <a:t>may not use sound effects or use gestures to indicate the clue word</a:t>
            </a:r>
            <a:r>
              <a:rPr lang="en-US" dirty="0" smtClean="0"/>
              <a:t>.</a:t>
            </a:r>
          </a:p>
          <a:p>
            <a:pPr marL="514350" indent="-514350">
              <a:buAutoNum type="arabicPeriod"/>
            </a:pPr>
            <a:r>
              <a:rPr lang="en-US" dirty="0" smtClean="0"/>
              <a:t>Clue-givers </a:t>
            </a:r>
            <a:r>
              <a:rPr lang="en-US" dirty="0"/>
              <a:t>may pass on any card at any time, but the card is then placed in the discard pile</a:t>
            </a:r>
            <a:r>
              <a:rPr lang="en-US" dirty="0" smtClean="0"/>
              <a:t>.</a:t>
            </a:r>
          </a:p>
          <a:p>
            <a:pPr marL="514350" indent="-514350">
              <a:buAutoNum type="arabicPeriod"/>
            </a:pPr>
            <a:r>
              <a:rPr lang="en-US" dirty="0" smtClean="0"/>
              <a:t>When </a:t>
            </a:r>
            <a:r>
              <a:rPr lang="en-US" dirty="0"/>
              <a:t>time is called, the final card does not go into the discard pile, but is instead removed from play.</a:t>
            </a:r>
            <a:endParaRPr lang="fr-BE" dirty="0"/>
          </a:p>
        </p:txBody>
      </p:sp>
    </p:spTree>
    <p:extLst>
      <p:ext uri="{BB962C8B-B14F-4D97-AF65-F5344CB8AC3E}">
        <p14:creationId xmlns:p14="http://schemas.microsoft.com/office/powerpoint/2010/main" val="14674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5" y="824248"/>
            <a:ext cx="10515600" cy="4507606"/>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a:p>
            <a:pPr marL="0" indent="0" algn="ctr">
              <a:buNone/>
            </a:pPr>
            <a:r>
              <a:rPr lang="en-US" sz="6000" b="1" dirty="0" smtClean="0"/>
              <a:t>Plans for 2018</a:t>
            </a:r>
            <a:endParaRPr lang="fr-BE" sz="2400" i="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87" y="5889287"/>
            <a:ext cx="3502855" cy="1114471"/>
          </a:xfrm>
          <a:prstGeom prst="rect">
            <a:avLst/>
          </a:prstGeom>
        </p:spPr>
      </p:pic>
      <p:pic>
        <p:nvPicPr>
          <p:cNvPr id="5" name="Picture 4"/>
          <p:cNvPicPr>
            <a:picLocks noChangeAspect="1"/>
          </p:cNvPicPr>
          <p:nvPr/>
        </p:nvPicPr>
        <p:blipFill>
          <a:blip r:embed="rId4"/>
          <a:stretch>
            <a:fillRect/>
          </a:stretch>
        </p:blipFill>
        <p:spPr>
          <a:xfrm>
            <a:off x="8953906" y="6017950"/>
            <a:ext cx="3238094" cy="857143"/>
          </a:xfrm>
          <a:prstGeom prst="rect">
            <a:avLst/>
          </a:prstGeom>
        </p:spPr>
      </p:pic>
    </p:spTree>
    <p:extLst>
      <p:ext uri="{BB962C8B-B14F-4D97-AF65-F5344CB8AC3E}">
        <p14:creationId xmlns:p14="http://schemas.microsoft.com/office/powerpoint/2010/main" val="780136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sz="4800" b="1" dirty="0" smtClean="0">
                <a:latin typeface="+mn-lt"/>
              </a:rPr>
              <a:t>Work Plan 2018: WG Communication</a:t>
            </a:r>
            <a:endParaRPr lang="fr-BE" sz="4800" b="1" dirty="0">
              <a:latin typeface="+mn-lt"/>
            </a:endParaRPr>
          </a:p>
        </p:txBody>
      </p:sp>
      <p:sp>
        <p:nvSpPr>
          <p:cNvPr id="3" name="Content Placeholder 2"/>
          <p:cNvSpPr>
            <a:spLocks noGrp="1"/>
          </p:cNvSpPr>
          <p:nvPr>
            <p:ph idx="1"/>
          </p:nvPr>
        </p:nvSpPr>
        <p:spPr>
          <a:xfrm>
            <a:off x="838202" y="1825624"/>
            <a:ext cx="10515600" cy="4860183"/>
          </a:xfrm>
          <a:solidFill>
            <a:schemeClr val="bg1"/>
          </a:solidFill>
        </p:spPr>
        <p:txBody>
          <a:bodyPr>
            <a:normAutofit fontScale="85000" lnSpcReduction="20000"/>
          </a:bodyPr>
          <a:lstStyle/>
          <a:p>
            <a:pPr lvl="0"/>
            <a:r>
              <a:rPr lang="en-US" sz="3100" dirty="0" err="1" smtClean="0"/>
              <a:t>Organise</a:t>
            </a:r>
            <a:r>
              <a:rPr lang="en-US" sz="3100" dirty="0" smtClean="0"/>
              <a:t> </a:t>
            </a:r>
            <a:r>
              <a:rPr lang="en-US" sz="3100" dirty="0"/>
              <a:t>thematic meetings on topical communication challenges that are presented by an expert (internal or external depending on the topic). The group will get to ask questions, identify the values-based messages and work together to develop responses to the challenges. </a:t>
            </a:r>
            <a:endParaRPr lang="en-US" sz="3100" dirty="0" smtClean="0"/>
          </a:p>
          <a:p>
            <a:pPr lvl="0"/>
            <a:endParaRPr lang="fr-BE" sz="3100" dirty="0"/>
          </a:p>
          <a:p>
            <a:pPr lvl="0"/>
            <a:r>
              <a:rPr lang="en-GB" sz="3100" dirty="0"/>
              <a:t>Following on from work that we did in 2017 on values and combating online negativity, </a:t>
            </a:r>
            <a:r>
              <a:rPr lang="en-US" sz="3100" dirty="0"/>
              <a:t>the Working Group will have a practical session on how to combat hate through positive narratives. </a:t>
            </a:r>
            <a:endParaRPr lang="en-US" sz="3100" dirty="0" smtClean="0"/>
          </a:p>
          <a:p>
            <a:pPr lvl="0"/>
            <a:endParaRPr lang="fr-BE" sz="3100" dirty="0"/>
          </a:p>
          <a:p>
            <a:pPr lvl="0"/>
            <a:r>
              <a:rPr lang="en-US" sz="3100" dirty="0"/>
              <a:t>Develop recommendations on how to set the agenda on equality and non-discrimination during campaigning periods in the run up to elections</a:t>
            </a:r>
            <a:r>
              <a:rPr lang="en-US" sz="3100" dirty="0" smtClean="0"/>
              <a:t>.</a:t>
            </a:r>
          </a:p>
          <a:p>
            <a:pPr lvl="0"/>
            <a:endParaRPr lang="fr-BE" sz="3100" dirty="0"/>
          </a:p>
          <a:p>
            <a:pPr lvl="0"/>
            <a:r>
              <a:rPr lang="en-GB" sz="3100" dirty="0" smtClean="0"/>
              <a:t>Support </a:t>
            </a:r>
            <a:r>
              <a:rPr lang="en-GB" sz="3100" dirty="0"/>
              <a:t>the organisation of the Seminar on Hate Speech from the point of view of Equality Bodies</a:t>
            </a:r>
            <a:endParaRPr lang="fr-BE" sz="3100" dirty="0"/>
          </a:p>
          <a:p>
            <a:endParaRPr lang="fr-BE" dirty="0"/>
          </a:p>
        </p:txBody>
      </p:sp>
    </p:spTree>
    <p:extLst>
      <p:ext uri="{BB962C8B-B14F-4D97-AF65-F5344CB8AC3E}">
        <p14:creationId xmlns:p14="http://schemas.microsoft.com/office/powerpoint/2010/main" val="2633810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sz="4800" b="1" dirty="0" smtClean="0">
                <a:latin typeface="+mn-lt"/>
              </a:rPr>
              <a:t>Work Plan 2018: Hate Speech Seminar</a:t>
            </a:r>
            <a:endParaRPr lang="fr-BE" sz="4800" b="1" dirty="0">
              <a:latin typeface="+mn-lt"/>
            </a:endParaRPr>
          </a:p>
        </p:txBody>
      </p:sp>
      <p:sp>
        <p:nvSpPr>
          <p:cNvPr id="3" name="Content Placeholder 2"/>
          <p:cNvSpPr>
            <a:spLocks noGrp="1"/>
          </p:cNvSpPr>
          <p:nvPr>
            <p:ph idx="1"/>
          </p:nvPr>
        </p:nvSpPr>
        <p:spPr>
          <a:xfrm>
            <a:off x="838202" y="1825624"/>
            <a:ext cx="10515600" cy="4860183"/>
          </a:xfrm>
          <a:solidFill>
            <a:schemeClr val="bg1"/>
          </a:solidFill>
        </p:spPr>
        <p:txBody>
          <a:bodyPr>
            <a:normAutofit fontScale="92500"/>
          </a:bodyPr>
          <a:lstStyle/>
          <a:p>
            <a:pPr marL="0" indent="0">
              <a:buNone/>
            </a:pPr>
            <a:r>
              <a:rPr lang="en-US" dirty="0"/>
              <a:t>1 ½ day capacity-building seminar </a:t>
            </a:r>
            <a:r>
              <a:rPr lang="en-US" dirty="0" smtClean="0"/>
              <a:t>which aims </a:t>
            </a:r>
            <a:r>
              <a:rPr lang="en-US" dirty="0"/>
              <a:t>to </a:t>
            </a:r>
            <a:r>
              <a:rPr lang="en-US" dirty="0" smtClean="0"/>
              <a:t>discuss </a:t>
            </a:r>
            <a:r>
              <a:rPr lang="en-US" dirty="0"/>
              <a:t>what the </a:t>
            </a:r>
            <a:r>
              <a:rPr lang="en-US" dirty="0" smtClean="0"/>
              <a:t>issues surrounding hate speech </a:t>
            </a:r>
            <a:r>
              <a:rPr lang="en-US" dirty="0"/>
              <a:t>are for equality </a:t>
            </a:r>
            <a:r>
              <a:rPr lang="en-US" dirty="0" smtClean="0"/>
              <a:t>bodies. It will </a:t>
            </a:r>
            <a:r>
              <a:rPr lang="en-US" dirty="0"/>
              <a:t>provide practical solutions from a legal, policy and communication perspective</a:t>
            </a:r>
            <a:r>
              <a:rPr lang="en-US" dirty="0" smtClean="0"/>
              <a:t>. The </a:t>
            </a:r>
            <a:r>
              <a:rPr lang="en-US" dirty="0"/>
              <a:t>seminar will explore how to deal with hate speech in the following ways:</a:t>
            </a:r>
            <a:endParaRPr lang="fr-BE" dirty="0"/>
          </a:p>
          <a:p>
            <a:pPr lvl="0"/>
            <a:r>
              <a:rPr lang="en-US" dirty="0"/>
              <a:t>Understanding: Research and data collection help us to better identify the main issues on hate speech in our context, including who carries it out and on what grounds;</a:t>
            </a:r>
            <a:endParaRPr lang="fr-BE" dirty="0"/>
          </a:p>
          <a:p>
            <a:pPr lvl="0"/>
            <a:r>
              <a:rPr lang="en-US" dirty="0"/>
              <a:t>Prevention: Embedding the practice of equality inside </a:t>
            </a:r>
            <a:r>
              <a:rPr lang="en-GB" dirty="0"/>
              <a:t>organisations</a:t>
            </a:r>
            <a:r>
              <a:rPr lang="en-US" dirty="0"/>
              <a:t> via their systems, communication and policies, including training and recommendations for educators, media and policy makers;</a:t>
            </a:r>
            <a:endParaRPr lang="fr-BE" dirty="0"/>
          </a:p>
          <a:p>
            <a:pPr lvl="0"/>
            <a:r>
              <a:rPr lang="en-US" dirty="0"/>
              <a:t>Management: Legal, policy and communication approaches on how to handle hate speech.</a:t>
            </a:r>
            <a:endParaRPr lang="fr-BE" dirty="0"/>
          </a:p>
          <a:p>
            <a:endParaRPr lang="fr-BE" dirty="0"/>
          </a:p>
        </p:txBody>
      </p:sp>
    </p:spTree>
    <p:extLst>
      <p:ext uri="{BB962C8B-B14F-4D97-AF65-F5344CB8AC3E}">
        <p14:creationId xmlns:p14="http://schemas.microsoft.com/office/powerpoint/2010/main" val="3582007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sz="4800" b="1" dirty="0" smtClean="0">
                <a:latin typeface="+mn-lt"/>
              </a:rPr>
              <a:t>Our work in 2018</a:t>
            </a:r>
            <a:endParaRPr lang="fr-BE" sz="4800" b="1" dirty="0">
              <a:latin typeface="+mn-lt"/>
            </a:endParaRPr>
          </a:p>
        </p:txBody>
      </p:sp>
      <p:sp>
        <p:nvSpPr>
          <p:cNvPr id="3" name="Content Placeholder 2"/>
          <p:cNvSpPr>
            <a:spLocks noGrp="1"/>
          </p:cNvSpPr>
          <p:nvPr>
            <p:ph idx="1"/>
          </p:nvPr>
        </p:nvSpPr>
        <p:spPr>
          <a:xfrm>
            <a:off x="838202" y="1825624"/>
            <a:ext cx="10515600" cy="4860183"/>
          </a:xfrm>
          <a:solidFill>
            <a:schemeClr val="bg1"/>
          </a:solidFill>
        </p:spPr>
        <p:txBody>
          <a:bodyPr>
            <a:normAutofit/>
          </a:bodyPr>
          <a:lstStyle/>
          <a:p>
            <a:pPr lvl="0"/>
            <a:r>
              <a:rPr lang="en-GB" dirty="0" smtClean="0"/>
              <a:t>What </a:t>
            </a:r>
            <a:r>
              <a:rPr lang="en-GB" dirty="0"/>
              <a:t>topics would you like to discuss in 2018? </a:t>
            </a:r>
            <a:endParaRPr lang="fr-BE" dirty="0"/>
          </a:p>
          <a:p>
            <a:pPr lvl="0"/>
            <a:r>
              <a:rPr lang="en-GB" dirty="0"/>
              <a:t>Any experts that you would like to have speak at our meetings?</a:t>
            </a:r>
            <a:endParaRPr lang="fr-BE" dirty="0"/>
          </a:p>
          <a:p>
            <a:r>
              <a:rPr lang="en-GB" dirty="0"/>
              <a:t>Concrete ideas for the seminar on hate speech (to be held after the summer)? </a:t>
            </a:r>
            <a:r>
              <a:rPr lang="en-GB" dirty="0" err="1"/>
              <a:t>Ie</a:t>
            </a:r>
            <a:r>
              <a:rPr lang="en-GB" dirty="0"/>
              <a:t>. Speakers, examples from equality bodies</a:t>
            </a:r>
            <a:r>
              <a:rPr lang="en-GB" dirty="0" smtClean="0"/>
              <a:t>…</a:t>
            </a:r>
          </a:p>
          <a:p>
            <a:r>
              <a:rPr lang="en-GB" dirty="0" smtClean="0"/>
              <a:t>New </a:t>
            </a:r>
            <a:r>
              <a:rPr lang="en-GB" smtClean="0"/>
              <a:t>Equinet website </a:t>
            </a:r>
            <a:r>
              <a:rPr lang="en-GB" dirty="0" smtClean="0"/>
              <a:t>to be developed in 2018: any advice?</a:t>
            </a:r>
          </a:p>
          <a:p>
            <a:pPr marL="0" indent="0">
              <a:buNone/>
            </a:pPr>
            <a:endParaRPr lang="en-GB" dirty="0"/>
          </a:p>
          <a:p>
            <a:pPr marL="0" indent="0">
              <a:buNone/>
            </a:pPr>
            <a:r>
              <a:rPr lang="en-GB" b="1" dirty="0" smtClean="0"/>
              <a:t>Save the date: </a:t>
            </a:r>
            <a:r>
              <a:rPr lang="en-GB" b="1" dirty="0"/>
              <a:t>23-24 January 2018</a:t>
            </a:r>
            <a:endParaRPr lang="fr-BE" b="1" dirty="0"/>
          </a:p>
          <a:p>
            <a:pPr marL="0" lvl="0" indent="0">
              <a:buNone/>
            </a:pPr>
            <a:r>
              <a:rPr lang="en-GB" b="1" dirty="0" smtClean="0"/>
              <a:t>FRA </a:t>
            </a:r>
            <a:r>
              <a:rPr lang="en-GB" b="1" dirty="0"/>
              <a:t>Seminar with human rights leadership communicators </a:t>
            </a:r>
            <a:endParaRPr lang="fr-BE" b="1" dirty="0"/>
          </a:p>
        </p:txBody>
      </p:sp>
    </p:spTree>
    <p:extLst>
      <p:ext uri="{BB962C8B-B14F-4D97-AF65-F5344CB8AC3E}">
        <p14:creationId xmlns:p14="http://schemas.microsoft.com/office/powerpoint/2010/main" val="359977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5" y="824248"/>
            <a:ext cx="10515600" cy="4507606"/>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a:p>
            <a:pPr marL="0" indent="0" algn="ctr">
              <a:buNone/>
            </a:pPr>
            <a:r>
              <a:rPr lang="en-US" sz="6000" b="1" dirty="0" smtClean="0"/>
              <a:t>How should we go about Framing Equality?</a:t>
            </a:r>
            <a:endParaRPr lang="fr-BE" sz="2400" i="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87" y="5889287"/>
            <a:ext cx="3502855" cy="1114471"/>
          </a:xfrm>
          <a:prstGeom prst="rect">
            <a:avLst/>
          </a:prstGeom>
        </p:spPr>
      </p:pic>
      <p:pic>
        <p:nvPicPr>
          <p:cNvPr id="5" name="Picture 4"/>
          <p:cNvPicPr>
            <a:picLocks noChangeAspect="1"/>
          </p:cNvPicPr>
          <p:nvPr/>
        </p:nvPicPr>
        <p:blipFill>
          <a:blip r:embed="rId4"/>
          <a:stretch>
            <a:fillRect/>
          </a:stretch>
        </p:blipFill>
        <p:spPr>
          <a:xfrm>
            <a:off x="8953906" y="6017950"/>
            <a:ext cx="3238094" cy="857143"/>
          </a:xfrm>
          <a:prstGeom prst="rect">
            <a:avLst/>
          </a:prstGeom>
        </p:spPr>
      </p:pic>
    </p:spTree>
    <p:extLst>
      <p:ext uri="{BB962C8B-B14F-4D97-AF65-F5344CB8AC3E}">
        <p14:creationId xmlns:p14="http://schemas.microsoft.com/office/powerpoint/2010/main" val="2461294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wartz_spatial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0049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5107484"/>
              </p:ext>
            </p:extLst>
          </p:nvPr>
        </p:nvGraphicFramePr>
        <p:xfrm>
          <a:off x="843148" y="1124324"/>
          <a:ext cx="10319657" cy="5556084"/>
        </p:xfrm>
        <a:graphic>
          <a:graphicData uri="http://schemas.openxmlformats.org/drawingml/2006/table">
            <a:tbl>
              <a:tblPr firstRow="1" bandRow="1">
                <a:tableStyleId>{2D5ABB26-0587-4C30-8999-92F81FD0307C}</a:tableStyleId>
              </a:tblPr>
              <a:tblGrid>
                <a:gridCol w="5237018"/>
                <a:gridCol w="5082639"/>
              </a:tblGrid>
              <a:tr h="2654134">
                <a:tc>
                  <a:txBody>
                    <a:bodyPr/>
                    <a:lstStyle/>
                    <a:p>
                      <a:pPr algn="l">
                        <a:spcBef>
                          <a:spcPts val="1200"/>
                        </a:spcBef>
                        <a:spcAft>
                          <a:spcPts val="600"/>
                        </a:spcAft>
                      </a:pPr>
                      <a:r>
                        <a:rPr lang="en-GB" sz="2200" b="1" spc="-30" dirty="0">
                          <a:solidFill>
                            <a:srgbClr val="000000"/>
                          </a:solidFill>
                          <a:effectLst/>
                          <a:latin typeface="Flama"/>
                          <a:cs typeface="Flama"/>
                        </a:rPr>
                        <a:t>Openness-to-change</a:t>
                      </a:r>
                    </a:p>
                    <a:p>
                      <a:pPr algn="l">
                        <a:lnSpc>
                          <a:spcPct val="80000"/>
                        </a:lnSpc>
                        <a:spcAft>
                          <a:spcPts val="1200"/>
                        </a:spcAft>
                      </a:pPr>
                      <a:r>
                        <a:rPr lang="en-GB" sz="1500" b="1" dirty="0">
                          <a:solidFill>
                            <a:srgbClr val="DCD500"/>
                          </a:solidFill>
                          <a:effectLst/>
                          <a:latin typeface="Flama"/>
                          <a:ea typeface="ＭＳ 明朝"/>
                          <a:cs typeface="Flama"/>
                        </a:rPr>
                        <a:t>Self-direction</a:t>
                      </a:r>
                      <a:r>
                        <a:rPr lang="en-GB" sz="1500" b="1" dirty="0">
                          <a:solidFill>
                            <a:srgbClr val="000000"/>
                          </a:solidFill>
                          <a:effectLst/>
                          <a:latin typeface="Flama"/>
                          <a:ea typeface="ＭＳ 明朝"/>
                          <a:cs typeface="Flama"/>
                        </a:rPr>
                        <a:t>, </a:t>
                      </a:r>
                      <a:r>
                        <a:rPr lang="en-GB" sz="1500" b="1" dirty="0">
                          <a:solidFill>
                            <a:srgbClr val="FD6921"/>
                          </a:solidFill>
                          <a:effectLst/>
                          <a:latin typeface="Flama"/>
                          <a:ea typeface="ＭＳ 明朝"/>
                          <a:cs typeface="Flama"/>
                        </a:rPr>
                        <a:t>S</a:t>
                      </a:r>
                      <a:r>
                        <a:rPr lang="en-GB" sz="1500" b="1" dirty="0" smtClean="0">
                          <a:solidFill>
                            <a:srgbClr val="FD6921"/>
                          </a:solidFill>
                          <a:effectLst/>
                          <a:latin typeface="Flama"/>
                          <a:ea typeface="ＭＳ 明朝"/>
                          <a:cs typeface="Flama"/>
                        </a:rPr>
                        <a:t>timulation </a:t>
                      </a:r>
                      <a:r>
                        <a:rPr lang="en-GB" sz="1500" b="1" dirty="0">
                          <a:solidFill>
                            <a:srgbClr val="000000"/>
                          </a:solidFill>
                          <a:effectLst/>
                          <a:latin typeface="Flama"/>
                          <a:ea typeface="ＭＳ 明朝"/>
                          <a:cs typeface="Flama"/>
                        </a:rPr>
                        <a:t>&amp; </a:t>
                      </a:r>
                      <a:r>
                        <a:rPr lang="en-GB" sz="1500" b="1" dirty="0">
                          <a:solidFill>
                            <a:srgbClr val="E9006C"/>
                          </a:solidFill>
                          <a:effectLst/>
                          <a:latin typeface="Flama"/>
                          <a:ea typeface="ＭＳ 明朝"/>
                          <a:cs typeface="Flama"/>
                        </a:rPr>
                        <a:t>H</a:t>
                      </a:r>
                      <a:r>
                        <a:rPr lang="en-GB" sz="1500" b="1" dirty="0" smtClean="0">
                          <a:solidFill>
                            <a:srgbClr val="E9006C"/>
                          </a:solidFill>
                          <a:effectLst/>
                          <a:latin typeface="Flama"/>
                          <a:ea typeface="ＭＳ 明朝"/>
                          <a:cs typeface="Flama"/>
                        </a:rPr>
                        <a:t>edonism</a:t>
                      </a:r>
                      <a:endParaRPr lang="en-GB" sz="1500" b="1" dirty="0">
                        <a:solidFill>
                          <a:srgbClr val="E9006C"/>
                        </a:solidFill>
                        <a:effectLst/>
                        <a:latin typeface="Flama"/>
                        <a:ea typeface="ＭＳ 明朝"/>
                        <a:cs typeface="Flama"/>
                      </a:endParaRPr>
                    </a:p>
                    <a:p>
                      <a:pPr algn="l">
                        <a:lnSpc>
                          <a:spcPct val="80000"/>
                        </a:lnSpc>
                        <a:spcAft>
                          <a:spcPts val="1200"/>
                        </a:spcAft>
                      </a:pPr>
                      <a:r>
                        <a:rPr lang="en-GB" sz="1500" b="1" dirty="0">
                          <a:solidFill>
                            <a:srgbClr val="000000"/>
                          </a:solidFill>
                          <a:effectLst/>
                          <a:latin typeface="Flama"/>
                          <a:ea typeface="ＭＳ 明朝"/>
                          <a:cs typeface="Verdana"/>
                        </a:rPr>
                        <a:t>Associated with:</a:t>
                      </a:r>
                      <a:endParaRPr lang="en-GB" sz="1500" dirty="0">
                        <a:solidFill>
                          <a:srgbClr val="000000"/>
                        </a:solidFill>
                        <a:effectLst/>
                        <a:latin typeface="FlamaLight"/>
                        <a:ea typeface="ＭＳ 明朝"/>
                        <a:cs typeface="Verdana"/>
                      </a:endParaRPr>
                    </a:p>
                    <a:p>
                      <a:pPr marL="285750" lvl="0" indent="-285750">
                        <a:lnSpc>
                          <a:spcPct val="120000"/>
                        </a:lnSpc>
                        <a:spcAft>
                          <a:spcPts val="0"/>
                        </a:spcAft>
                        <a:buFont typeface="Arial" panose="020B0604020202020204" pitchFamily="34" charset="0"/>
                        <a:buChar char="•"/>
                      </a:pPr>
                      <a:r>
                        <a:rPr lang="en-GB" sz="1800" dirty="0">
                          <a:solidFill>
                            <a:srgbClr val="000000"/>
                          </a:solidFill>
                          <a:effectLst/>
                          <a:latin typeface="FlamaLight"/>
                          <a:ea typeface="ＭＳ 明朝"/>
                          <a:cs typeface="Verdana"/>
                        </a:rPr>
                        <a:t>Political activism</a:t>
                      </a:r>
                    </a:p>
                    <a:p>
                      <a:pPr marL="285750" lvl="0" indent="-285750">
                        <a:lnSpc>
                          <a:spcPct val="120000"/>
                        </a:lnSpc>
                        <a:spcAft>
                          <a:spcPts val="0"/>
                        </a:spcAft>
                        <a:buFont typeface="Arial" panose="020B0604020202020204" pitchFamily="34" charset="0"/>
                        <a:buChar char="•"/>
                      </a:pPr>
                      <a:r>
                        <a:rPr lang="en-GB" sz="1800" dirty="0">
                          <a:solidFill>
                            <a:srgbClr val="000000"/>
                          </a:solidFill>
                          <a:effectLst/>
                          <a:latin typeface="FlamaLight"/>
                          <a:ea typeface="ＭＳ 明朝"/>
                          <a:cs typeface="Verdana"/>
                        </a:rPr>
                        <a:t>Tolerance </a:t>
                      </a:r>
                      <a:r>
                        <a:rPr lang="en-GB" sz="1800" dirty="0" smtClean="0">
                          <a:solidFill>
                            <a:srgbClr val="000000"/>
                          </a:solidFill>
                          <a:effectLst/>
                          <a:latin typeface="FlamaLight"/>
                          <a:ea typeface="ＭＳ 明朝"/>
                          <a:cs typeface="Verdana"/>
                        </a:rPr>
                        <a:t>of </a:t>
                      </a:r>
                      <a:r>
                        <a:rPr lang="en-GB" sz="1800" dirty="0">
                          <a:solidFill>
                            <a:srgbClr val="000000"/>
                          </a:solidFill>
                          <a:effectLst/>
                          <a:latin typeface="FlamaLight"/>
                          <a:ea typeface="ＭＳ 明朝"/>
                          <a:cs typeface="Verdana"/>
                        </a:rPr>
                        <a:t>‘other’ groups</a:t>
                      </a:r>
                    </a:p>
                    <a:p>
                      <a:pPr marL="285750" lvl="0" indent="-28575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Creativity </a:t>
                      </a:r>
                      <a:r>
                        <a:rPr lang="en-GB" sz="1800" dirty="0">
                          <a:solidFill>
                            <a:srgbClr val="000000"/>
                          </a:solidFill>
                          <a:effectLst/>
                          <a:latin typeface="FlamaLight"/>
                          <a:ea typeface="ＭＳ 明朝"/>
                          <a:cs typeface="Verdana"/>
                        </a:rPr>
                        <a:t>&amp; art</a:t>
                      </a:r>
                    </a:p>
                    <a:p>
                      <a:pPr marL="285750" lvl="0" indent="-28575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Empowerment</a:t>
                      </a:r>
                      <a:endParaRPr lang="en-GB" sz="1800" dirty="0">
                        <a:solidFill>
                          <a:srgbClr val="000000"/>
                        </a:solidFill>
                        <a:effectLst/>
                        <a:latin typeface="FlamaLight"/>
                        <a:ea typeface="ＭＳ 明朝"/>
                        <a:cs typeface="Verdana"/>
                      </a:endParaRPr>
                    </a:p>
                  </a:txBody>
                  <a:tcPr marL="107950" marR="107950" marT="71755" marB="71755">
                    <a:solidFill>
                      <a:schemeClr val="bg1"/>
                    </a:solidFill>
                  </a:tcPr>
                </a:tc>
                <a:tc>
                  <a:txBody>
                    <a:bodyPr/>
                    <a:lstStyle/>
                    <a:p>
                      <a:pPr algn="l">
                        <a:spcBef>
                          <a:spcPts val="1200"/>
                        </a:spcBef>
                        <a:spcAft>
                          <a:spcPts val="600"/>
                        </a:spcAft>
                      </a:pPr>
                      <a:r>
                        <a:rPr lang="en-GB" sz="2200" b="1" spc="-30" dirty="0">
                          <a:solidFill>
                            <a:srgbClr val="000000"/>
                          </a:solidFill>
                          <a:effectLst/>
                          <a:latin typeface="Flama"/>
                          <a:cs typeface="Flama"/>
                        </a:rPr>
                        <a:t>Self-transcendence</a:t>
                      </a:r>
                    </a:p>
                    <a:p>
                      <a:pPr algn="l">
                        <a:lnSpc>
                          <a:spcPct val="80000"/>
                        </a:lnSpc>
                        <a:spcAft>
                          <a:spcPts val="1200"/>
                        </a:spcAft>
                      </a:pPr>
                      <a:r>
                        <a:rPr lang="en-GB" sz="1500" b="1" dirty="0">
                          <a:solidFill>
                            <a:srgbClr val="6FBC2C"/>
                          </a:solidFill>
                          <a:effectLst/>
                          <a:latin typeface="Flama"/>
                          <a:ea typeface="ＭＳ 明朝"/>
                          <a:cs typeface="Flama"/>
                        </a:rPr>
                        <a:t>Universalism </a:t>
                      </a:r>
                      <a:r>
                        <a:rPr lang="en-GB" sz="1500" b="1" dirty="0">
                          <a:solidFill>
                            <a:srgbClr val="000000"/>
                          </a:solidFill>
                          <a:effectLst/>
                          <a:latin typeface="Flama"/>
                          <a:ea typeface="ＭＳ 明朝"/>
                          <a:cs typeface="Flama"/>
                        </a:rPr>
                        <a:t>&amp; </a:t>
                      </a:r>
                      <a:r>
                        <a:rPr lang="en-GB" sz="1500" b="1" dirty="0">
                          <a:solidFill>
                            <a:srgbClr val="1F6B1C"/>
                          </a:solidFill>
                          <a:effectLst/>
                          <a:latin typeface="Flama"/>
                          <a:ea typeface="ＭＳ 明朝"/>
                          <a:cs typeface="Flama"/>
                        </a:rPr>
                        <a:t>B</a:t>
                      </a:r>
                      <a:r>
                        <a:rPr lang="en-GB" sz="1500" b="1" dirty="0" smtClean="0">
                          <a:solidFill>
                            <a:srgbClr val="1F6B1C"/>
                          </a:solidFill>
                          <a:effectLst/>
                          <a:latin typeface="Flama"/>
                          <a:ea typeface="ＭＳ 明朝"/>
                          <a:cs typeface="Flama"/>
                        </a:rPr>
                        <a:t>enevolence</a:t>
                      </a:r>
                      <a:endParaRPr lang="en-GB" sz="1500" b="1" dirty="0">
                        <a:solidFill>
                          <a:srgbClr val="1F6B1C"/>
                        </a:solidFill>
                        <a:effectLst/>
                        <a:latin typeface="Flama"/>
                        <a:ea typeface="ＭＳ 明朝"/>
                        <a:cs typeface="Flama"/>
                      </a:endParaRPr>
                    </a:p>
                    <a:p>
                      <a:pPr algn="l">
                        <a:lnSpc>
                          <a:spcPct val="80000"/>
                        </a:lnSpc>
                        <a:spcAft>
                          <a:spcPts val="1200"/>
                        </a:spcAft>
                      </a:pPr>
                      <a:r>
                        <a:rPr lang="en-GB" sz="1500" b="1" dirty="0">
                          <a:solidFill>
                            <a:srgbClr val="000000"/>
                          </a:solidFill>
                          <a:effectLst/>
                          <a:latin typeface="Flama"/>
                          <a:ea typeface="ＭＳ 明朝"/>
                          <a:cs typeface="Verdana"/>
                        </a:rPr>
                        <a:t>Associated with:</a:t>
                      </a:r>
                      <a:r>
                        <a:rPr lang="en-GB" sz="1500" dirty="0">
                          <a:solidFill>
                            <a:srgbClr val="000000"/>
                          </a:solidFill>
                          <a:effectLst/>
                          <a:latin typeface="FlamaLight"/>
                          <a:ea typeface="ＭＳ 明朝"/>
                          <a:cs typeface="Verdana"/>
                        </a:rPr>
                        <a:t> </a:t>
                      </a: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Concern </a:t>
                      </a:r>
                      <a:r>
                        <a:rPr lang="en-GB" sz="1800" dirty="0">
                          <a:solidFill>
                            <a:srgbClr val="000000"/>
                          </a:solidFill>
                          <a:effectLst/>
                          <a:latin typeface="FlamaLight"/>
                          <a:ea typeface="ＭＳ 明朝"/>
                          <a:cs typeface="Verdana"/>
                        </a:rPr>
                        <a:t>for </a:t>
                      </a:r>
                      <a:r>
                        <a:rPr lang="en-GB" sz="1800" dirty="0" smtClean="0">
                          <a:solidFill>
                            <a:srgbClr val="000000"/>
                          </a:solidFill>
                          <a:effectLst/>
                          <a:latin typeface="FlamaLight"/>
                          <a:ea typeface="ＭＳ 明朝"/>
                          <a:cs typeface="Verdana"/>
                        </a:rPr>
                        <a:t>others and tolerance </a:t>
                      </a:r>
                      <a:r>
                        <a:rPr lang="en-GB" sz="1800" dirty="0">
                          <a:solidFill>
                            <a:srgbClr val="000000"/>
                          </a:solidFill>
                          <a:effectLst/>
                          <a:latin typeface="FlamaLight"/>
                          <a:ea typeface="ＭＳ 明朝"/>
                          <a:cs typeface="Verdana"/>
                        </a:rPr>
                        <a:t>of ‘other’ </a:t>
                      </a:r>
                      <a:r>
                        <a:rPr lang="en-GB" sz="1800" dirty="0" smtClean="0">
                          <a:solidFill>
                            <a:srgbClr val="000000"/>
                          </a:solidFill>
                          <a:effectLst/>
                          <a:latin typeface="FlamaLight"/>
                          <a:ea typeface="ＭＳ 明朝"/>
                          <a:cs typeface="Verdana"/>
                        </a:rPr>
                        <a:t>groups</a:t>
                      </a: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Concern </a:t>
                      </a:r>
                      <a:r>
                        <a:rPr lang="en-GB" sz="1800" dirty="0">
                          <a:solidFill>
                            <a:srgbClr val="000000"/>
                          </a:solidFill>
                          <a:effectLst/>
                          <a:latin typeface="FlamaLight"/>
                          <a:ea typeface="ＭＳ 明朝"/>
                          <a:cs typeface="Verdana"/>
                        </a:rPr>
                        <a:t>about global issues</a:t>
                      </a:r>
                    </a:p>
                    <a:p>
                      <a:pPr marL="342900" lvl="0" indent="-342900">
                        <a:lnSpc>
                          <a:spcPct val="120000"/>
                        </a:lnSpc>
                        <a:spcAft>
                          <a:spcPts val="1200"/>
                        </a:spcAft>
                        <a:buFont typeface="Arial" panose="020B0604020202020204" pitchFamily="34" charset="0"/>
                        <a:buChar char="•"/>
                      </a:pPr>
                      <a:r>
                        <a:rPr lang="en-GB" sz="1800" dirty="0" smtClean="0">
                          <a:solidFill>
                            <a:srgbClr val="000000"/>
                          </a:solidFill>
                          <a:effectLst/>
                          <a:latin typeface="FlamaLight"/>
                          <a:ea typeface="ＭＳ 明朝"/>
                          <a:cs typeface="Verdana"/>
                        </a:rPr>
                        <a:t>Altruism &amp; </a:t>
                      </a:r>
                      <a:r>
                        <a:rPr lang="en-GB" sz="1800" dirty="0">
                          <a:solidFill>
                            <a:srgbClr val="000000"/>
                          </a:solidFill>
                          <a:effectLst/>
                          <a:latin typeface="FlamaLight"/>
                          <a:ea typeface="ＭＳ 明朝"/>
                          <a:cs typeface="Verdana"/>
                        </a:rPr>
                        <a:t>co-</a:t>
                      </a:r>
                      <a:r>
                        <a:rPr lang="en-GB" sz="1800" dirty="0" smtClean="0">
                          <a:solidFill>
                            <a:srgbClr val="000000"/>
                          </a:solidFill>
                          <a:effectLst/>
                          <a:latin typeface="FlamaLight"/>
                          <a:ea typeface="ＭＳ 明朝"/>
                          <a:cs typeface="Verdana"/>
                        </a:rPr>
                        <a:t>operation</a:t>
                      </a:r>
                      <a:r>
                        <a:rPr lang="en-GB" sz="1800" dirty="0">
                          <a:solidFill>
                            <a:srgbClr val="000000"/>
                          </a:solidFill>
                          <a:effectLst/>
                          <a:latin typeface="FlamaLight"/>
                          <a:ea typeface="ＭＳ 明朝"/>
                          <a:cs typeface="Verdana"/>
                        </a:rPr>
                        <a:t> </a:t>
                      </a:r>
                    </a:p>
                  </a:txBody>
                  <a:tcPr marL="107950" marR="107950" marT="71755" marB="71755">
                    <a:solidFill>
                      <a:schemeClr val="bg1"/>
                    </a:solidFill>
                  </a:tcPr>
                </a:tc>
              </a:tr>
              <a:tr h="2790701">
                <a:tc>
                  <a:txBody>
                    <a:bodyPr/>
                    <a:lstStyle/>
                    <a:p>
                      <a:pPr algn="l">
                        <a:spcBef>
                          <a:spcPts val="1200"/>
                        </a:spcBef>
                        <a:spcAft>
                          <a:spcPts val="600"/>
                        </a:spcAft>
                      </a:pPr>
                      <a:r>
                        <a:rPr lang="en-GB" sz="2200" b="1" spc="-30" dirty="0">
                          <a:solidFill>
                            <a:srgbClr val="000000"/>
                          </a:solidFill>
                          <a:effectLst/>
                          <a:latin typeface="Flama"/>
                          <a:cs typeface="Flama"/>
                        </a:rPr>
                        <a:t>Self-enhancement</a:t>
                      </a:r>
                    </a:p>
                    <a:p>
                      <a:pPr algn="l">
                        <a:lnSpc>
                          <a:spcPct val="80000"/>
                        </a:lnSpc>
                        <a:spcAft>
                          <a:spcPts val="1200"/>
                        </a:spcAft>
                      </a:pPr>
                      <a:r>
                        <a:rPr lang="en-GB" sz="1500" b="1" dirty="0">
                          <a:solidFill>
                            <a:srgbClr val="38006A"/>
                          </a:solidFill>
                          <a:effectLst/>
                          <a:latin typeface="Flama"/>
                          <a:ea typeface="ＭＳ 明朝"/>
                          <a:cs typeface="Flama"/>
                        </a:rPr>
                        <a:t>Power </a:t>
                      </a:r>
                      <a:r>
                        <a:rPr lang="en-GB" sz="1500" b="1" dirty="0">
                          <a:solidFill>
                            <a:srgbClr val="000000"/>
                          </a:solidFill>
                          <a:effectLst/>
                          <a:latin typeface="Flama"/>
                          <a:ea typeface="ＭＳ 明朝"/>
                          <a:cs typeface="Flama"/>
                        </a:rPr>
                        <a:t>&amp; </a:t>
                      </a:r>
                      <a:r>
                        <a:rPr lang="en-GB" sz="1500" b="1" dirty="0">
                          <a:solidFill>
                            <a:srgbClr val="B3000D"/>
                          </a:solidFill>
                          <a:effectLst/>
                          <a:latin typeface="Flama"/>
                          <a:ea typeface="ＭＳ 明朝"/>
                          <a:cs typeface="Flama"/>
                        </a:rPr>
                        <a:t>A</a:t>
                      </a:r>
                      <a:r>
                        <a:rPr lang="en-GB" sz="1500" b="1" dirty="0" smtClean="0">
                          <a:solidFill>
                            <a:srgbClr val="B3000D"/>
                          </a:solidFill>
                          <a:effectLst/>
                          <a:latin typeface="Flama"/>
                          <a:ea typeface="ＭＳ 明朝"/>
                          <a:cs typeface="Flama"/>
                        </a:rPr>
                        <a:t>chievement</a:t>
                      </a:r>
                      <a:endParaRPr lang="en-GB" sz="1500" b="1" dirty="0">
                        <a:solidFill>
                          <a:srgbClr val="B3000D"/>
                        </a:solidFill>
                        <a:effectLst/>
                        <a:latin typeface="Flama"/>
                        <a:ea typeface="ＭＳ 明朝"/>
                        <a:cs typeface="Flama"/>
                      </a:endParaRPr>
                    </a:p>
                    <a:p>
                      <a:pPr algn="l">
                        <a:lnSpc>
                          <a:spcPct val="80000"/>
                        </a:lnSpc>
                        <a:spcAft>
                          <a:spcPts val="1200"/>
                        </a:spcAft>
                      </a:pPr>
                      <a:r>
                        <a:rPr lang="en-GB" sz="1500" b="1" dirty="0">
                          <a:solidFill>
                            <a:srgbClr val="000000"/>
                          </a:solidFill>
                          <a:effectLst/>
                          <a:latin typeface="Flama"/>
                          <a:ea typeface="ＭＳ 明朝"/>
                          <a:cs typeface="Verdana"/>
                        </a:rPr>
                        <a:t>Associated with:</a:t>
                      </a:r>
                      <a:endParaRPr lang="en-GB" sz="1500" dirty="0">
                        <a:solidFill>
                          <a:srgbClr val="000000"/>
                        </a:solidFill>
                        <a:effectLst/>
                        <a:latin typeface="FlamaLight"/>
                        <a:ea typeface="ＭＳ 明朝"/>
                        <a:cs typeface="Verdana"/>
                      </a:endParaRPr>
                    </a:p>
                    <a:p>
                      <a:pPr marL="342900" lvl="0" indent="-342900">
                        <a:lnSpc>
                          <a:spcPct val="120000"/>
                        </a:lnSpc>
                        <a:spcAft>
                          <a:spcPts val="0"/>
                        </a:spcAft>
                        <a:buFont typeface="Arial" panose="020B0604020202020204" pitchFamily="34" charset="0"/>
                        <a:buChar char="•"/>
                      </a:pPr>
                      <a:r>
                        <a:rPr lang="en-GB" sz="1800" dirty="0">
                          <a:solidFill>
                            <a:srgbClr val="000000"/>
                          </a:solidFill>
                          <a:effectLst/>
                          <a:latin typeface="FlamaLight"/>
                          <a:ea typeface="ＭＳ 明朝"/>
                          <a:cs typeface="Verdana"/>
                        </a:rPr>
                        <a:t>Materialism &amp; </a:t>
                      </a:r>
                      <a:r>
                        <a:rPr lang="en-GB" sz="1800" dirty="0" smtClean="0">
                          <a:solidFill>
                            <a:srgbClr val="000000"/>
                          </a:solidFill>
                          <a:effectLst/>
                          <a:latin typeface="FlamaLight"/>
                          <a:ea typeface="ＭＳ 明朝"/>
                          <a:cs typeface="Verdana"/>
                        </a:rPr>
                        <a:t>economic concern</a:t>
                      </a: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Racism</a:t>
                      </a:r>
                      <a:r>
                        <a:rPr lang="en-GB" sz="1800" dirty="0">
                          <a:solidFill>
                            <a:srgbClr val="000000"/>
                          </a:solidFill>
                          <a:effectLst/>
                          <a:latin typeface="FlamaLight"/>
                          <a:ea typeface="ＭＳ 明朝"/>
                          <a:cs typeface="Verdana"/>
                        </a:rPr>
                        <a:t>, sexism, homophobia </a:t>
                      </a:r>
                      <a:endParaRPr lang="en-GB" sz="1800" dirty="0" smtClean="0">
                        <a:solidFill>
                          <a:srgbClr val="000000"/>
                        </a:solidFill>
                        <a:effectLst/>
                        <a:latin typeface="FlamaLight"/>
                        <a:ea typeface="ＭＳ 明朝"/>
                        <a:cs typeface="Verdana"/>
                      </a:endParaRP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Belief</a:t>
                      </a:r>
                      <a:r>
                        <a:rPr lang="en-GB" sz="1800" baseline="0" dirty="0" smtClean="0">
                          <a:solidFill>
                            <a:srgbClr val="000000"/>
                          </a:solidFill>
                          <a:effectLst/>
                          <a:latin typeface="FlamaLight"/>
                          <a:ea typeface="ＭＳ 明朝"/>
                          <a:cs typeface="Verdana"/>
                        </a:rPr>
                        <a:t> </a:t>
                      </a:r>
                      <a:r>
                        <a:rPr lang="en-GB" sz="1800" dirty="0" smtClean="0">
                          <a:solidFill>
                            <a:srgbClr val="000000"/>
                          </a:solidFill>
                          <a:effectLst/>
                          <a:latin typeface="FlamaLight"/>
                          <a:ea typeface="ＭＳ 明朝"/>
                          <a:cs typeface="Verdana"/>
                        </a:rPr>
                        <a:t>that </a:t>
                      </a:r>
                      <a:r>
                        <a:rPr lang="en-GB" sz="1800" dirty="0">
                          <a:solidFill>
                            <a:srgbClr val="000000"/>
                          </a:solidFill>
                          <a:effectLst/>
                          <a:latin typeface="FlamaLight"/>
                          <a:ea typeface="ＭＳ 明朝"/>
                          <a:cs typeface="Verdana"/>
                        </a:rPr>
                        <a:t>some groups are inherently superior to </a:t>
                      </a:r>
                      <a:r>
                        <a:rPr lang="en-GB" sz="1800" dirty="0" smtClean="0">
                          <a:solidFill>
                            <a:srgbClr val="000000"/>
                          </a:solidFill>
                          <a:effectLst/>
                          <a:latin typeface="FlamaLight"/>
                          <a:ea typeface="ＭＳ 明朝"/>
                          <a:cs typeface="Verdana"/>
                        </a:rPr>
                        <a:t>others</a:t>
                      </a:r>
                      <a:endParaRPr lang="en-GB" sz="1800" dirty="0">
                        <a:solidFill>
                          <a:srgbClr val="000000"/>
                        </a:solidFill>
                        <a:effectLst/>
                        <a:latin typeface="FlamaLight"/>
                        <a:ea typeface="ＭＳ 明朝"/>
                        <a:cs typeface="Verdana"/>
                      </a:endParaRPr>
                    </a:p>
                    <a:p>
                      <a:pPr marL="342900" lvl="0" indent="-342900">
                        <a:lnSpc>
                          <a:spcPct val="120000"/>
                        </a:lnSpc>
                        <a:spcAft>
                          <a:spcPts val="1200"/>
                        </a:spcAft>
                        <a:buFont typeface="Arial" panose="020B0604020202020204" pitchFamily="34" charset="0"/>
                        <a:buChar char="•"/>
                      </a:pPr>
                      <a:r>
                        <a:rPr lang="en-GB" sz="1800" dirty="0" smtClean="0">
                          <a:solidFill>
                            <a:srgbClr val="000000"/>
                          </a:solidFill>
                          <a:effectLst/>
                          <a:latin typeface="FlamaLight"/>
                          <a:ea typeface="ＭＳ 明朝"/>
                          <a:cs typeface="Verdana"/>
                        </a:rPr>
                        <a:t>Competitive behaviours</a:t>
                      </a:r>
                      <a:endParaRPr lang="en-GB" sz="1800" dirty="0">
                        <a:solidFill>
                          <a:srgbClr val="000000"/>
                        </a:solidFill>
                        <a:effectLst/>
                        <a:latin typeface="FlamaLight"/>
                        <a:ea typeface="ＭＳ 明朝"/>
                        <a:cs typeface="Verdana"/>
                      </a:endParaRPr>
                    </a:p>
                  </a:txBody>
                  <a:tcPr marL="107950" marR="107950" marT="71755" marB="71755">
                    <a:solidFill>
                      <a:schemeClr val="bg1"/>
                    </a:solidFill>
                  </a:tcPr>
                </a:tc>
                <a:tc>
                  <a:txBody>
                    <a:bodyPr/>
                    <a:lstStyle/>
                    <a:p>
                      <a:pPr algn="l">
                        <a:spcBef>
                          <a:spcPts val="1200"/>
                        </a:spcBef>
                        <a:spcAft>
                          <a:spcPts val="600"/>
                        </a:spcAft>
                      </a:pPr>
                      <a:r>
                        <a:rPr lang="en-GB" sz="2400" b="1" spc="-30" dirty="0">
                          <a:solidFill>
                            <a:schemeClr val="tx1"/>
                          </a:solidFill>
                          <a:effectLst/>
                          <a:latin typeface="Flama"/>
                          <a:cs typeface="Flama"/>
                        </a:rPr>
                        <a:t>Conservation</a:t>
                      </a:r>
                      <a:endParaRPr lang="en-GB" sz="2200" b="1" spc="-30" dirty="0">
                        <a:solidFill>
                          <a:schemeClr val="tx1"/>
                        </a:solidFill>
                        <a:effectLst/>
                        <a:latin typeface="Flama"/>
                        <a:cs typeface="Flama"/>
                      </a:endParaRPr>
                    </a:p>
                    <a:p>
                      <a:pPr algn="l">
                        <a:lnSpc>
                          <a:spcPct val="80000"/>
                        </a:lnSpc>
                        <a:spcAft>
                          <a:spcPts val="1200"/>
                        </a:spcAft>
                      </a:pPr>
                      <a:r>
                        <a:rPr lang="en-GB" sz="1500" b="1" dirty="0">
                          <a:solidFill>
                            <a:srgbClr val="408FBE"/>
                          </a:solidFill>
                          <a:effectLst/>
                          <a:latin typeface="Flama"/>
                          <a:ea typeface="ＭＳ 明朝"/>
                          <a:cs typeface="Flama"/>
                        </a:rPr>
                        <a:t>Conformity, </a:t>
                      </a:r>
                      <a:r>
                        <a:rPr lang="en-GB" sz="1500" b="1" dirty="0" smtClean="0">
                          <a:solidFill>
                            <a:srgbClr val="408FBE"/>
                          </a:solidFill>
                          <a:effectLst/>
                          <a:latin typeface="Flama"/>
                          <a:ea typeface="ＭＳ 明朝"/>
                          <a:cs typeface="Flama"/>
                        </a:rPr>
                        <a:t>Tradition </a:t>
                      </a:r>
                      <a:r>
                        <a:rPr lang="en-GB" sz="1500" b="1" dirty="0">
                          <a:solidFill>
                            <a:srgbClr val="408FBE"/>
                          </a:solidFill>
                          <a:effectLst/>
                          <a:latin typeface="Flama"/>
                          <a:ea typeface="ＭＳ 明朝"/>
                          <a:cs typeface="Flama"/>
                        </a:rPr>
                        <a:t>&amp; </a:t>
                      </a:r>
                      <a:r>
                        <a:rPr lang="en-GB" sz="1500" b="1" dirty="0">
                          <a:solidFill>
                            <a:srgbClr val="234195"/>
                          </a:solidFill>
                          <a:effectLst/>
                          <a:latin typeface="Flama"/>
                          <a:ea typeface="ＭＳ 明朝"/>
                          <a:cs typeface="Flama"/>
                        </a:rPr>
                        <a:t>S</a:t>
                      </a:r>
                      <a:r>
                        <a:rPr lang="en-GB" sz="1500" b="1" dirty="0" smtClean="0">
                          <a:solidFill>
                            <a:srgbClr val="234195"/>
                          </a:solidFill>
                          <a:effectLst/>
                          <a:latin typeface="Flama"/>
                          <a:ea typeface="ＭＳ 明朝"/>
                          <a:cs typeface="Flama"/>
                        </a:rPr>
                        <a:t>ecurity</a:t>
                      </a:r>
                      <a:endParaRPr lang="en-GB" sz="1500" b="1" dirty="0">
                        <a:solidFill>
                          <a:srgbClr val="234195"/>
                        </a:solidFill>
                        <a:effectLst/>
                        <a:latin typeface="Flama"/>
                        <a:ea typeface="ＭＳ 明朝"/>
                        <a:cs typeface="Flama"/>
                      </a:endParaRPr>
                    </a:p>
                    <a:p>
                      <a:pPr algn="l">
                        <a:lnSpc>
                          <a:spcPct val="80000"/>
                        </a:lnSpc>
                        <a:spcAft>
                          <a:spcPts val="1200"/>
                        </a:spcAft>
                      </a:pPr>
                      <a:r>
                        <a:rPr lang="en-GB" sz="1500" b="1" dirty="0">
                          <a:solidFill>
                            <a:srgbClr val="000000"/>
                          </a:solidFill>
                          <a:effectLst/>
                          <a:latin typeface="Flama"/>
                          <a:ea typeface="ＭＳ 明朝"/>
                          <a:cs typeface="Verdana"/>
                        </a:rPr>
                        <a:t>Associated with:</a:t>
                      </a:r>
                      <a:r>
                        <a:rPr lang="en-GB" sz="1500" dirty="0">
                          <a:solidFill>
                            <a:srgbClr val="000000"/>
                          </a:solidFill>
                          <a:effectLst/>
                          <a:latin typeface="FlamaLight"/>
                          <a:ea typeface="ＭＳ 明朝"/>
                          <a:cs typeface="Verdana"/>
                        </a:rPr>
                        <a:t> </a:t>
                      </a: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Nationalism &amp; concern for national security</a:t>
                      </a:r>
                      <a:endParaRPr lang="en-GB" sz="1800" dirty="0">
                        <a:solidFill>
                          <a:srgbClr val="000000"/>
                        </a:solidFill>
                        <a:effectLst/>
                        <a:latin typeface="FlamaLight"/>
                        <a:ea typeface="ＭＳ 明朝"/>
                        <a:cs typeface="Verdana"/>
                      </a:endParaRPr>
                    </a:p>
                    <a:p>
                      <a:pPr marL="342900" lvl="0" indent="-342900">
                        <a:lnSpc>
                          <a:spcPct val="120000"/>
                        </a:lnSpc>
                        <a:spcAft>
                          <a:spcPts val="0"/>
                        </a:spcAft>
                        <a:buFont typeface="Arial" panose="020B0604020202020204" pitchFamily="34" charset="0"/>
                        <a:buChar char="•"/>
                      </a:pPr>
                      <a:r>
                        <a:rPr lang="en-GB" sz="1800" dirty="0">
                          <a:solidFill>
                            <a:srgbClr val="000000"/>
                          </a:solidFill>
                          <a:effectLst/>
                          <a:latin typeface="FlamaLight"/>
                          <a:ea typeface="ＭＳ 明朝"/>
                          <a:cs typeface="Verdana"/>
                        </a:rPr>
                        <a:t>Strong belief in retributive justice</a:t>
                      </a:r>
                    </a:p>
                    <a:p>
                      <a:pPr marL="342900" lvl="0" indent="-342900">
                        <a:lnSpc>
                          <a:spcPct val="120000"/>
                        </a:lnSpc>
                        <a:spcAft>
                          <a:spcPts val="0"/>
                        </a:spcAft>
                        <a:buFont typeface="Arial" panose="020B0604020202020204" pitchFamily="34" charset="0"/>
                        <a:buChar char="•"/>
                      </a:pPr>
                      <a:r>
                        <a:rPr lang="en-GB" sz="1800" dirty="0" smtClean="0">
                          <a:solidFill>
                            <a:srgbClr val="000000"/>
                          </a:solidFill>
                          <a:effectLst/>
                          <a:latin typeface="FlamaLight"/>
                          <a:ea typeface="ＭＳ 明朝"/>
                          <a:cs typeface="Verdana"/>
                        </a:rPr>
                        <a:t>Negative</a:t>
                      </a:r>
                      <a:r>
                        <a:rPr lang="en-GB" sz="1800" baseline="0" dirty="0" smtClean="0">
                          <a:solidFill>
                            <a:srgbClr val="000000"/>
                          </a:solidFill>
                          <a:effectLst/>
                          <a:latin typeface="FlamaLight"/>
                          <a:ea typeface="ＭＳ 明朝"/>
                          <a:cs typeface="Verdana"/>
                        </a:rPr>
                        <a:t> stereotyping &amp; prejudice of ‘other’ groups</a:t>
                      </a:r>
                      <a:endParaRPr lang="en-GB" sz="1800" dirty="0">
                        <a:solidFill>
                          <a:srgbClr val="000000"/>
                        </a:solidFill>
                        <a:effectLst/>
                        <a:latin typeface="FlamaLight"/>
                        <a:ea typeface="ＭＳ 明朝"/>
                        <a:cs typeface="Verdana"/>
                      </a:endParaRPr>
                    </a:p>
                    <a:p>
                      <a:pPr>
                        <a:lnSpc>
                          <a:spcPct val="120000"/>
                        </a:lnSpc>
                        <a:spcAft>
                          <a:spcPts val="1200"/>
                        </a:spcAft>
                      </a:pPr>
                      <a:r>
                        <a:rPr lang="en-GB" sz="1800" dirty="0">
                          <a:solidFill>
                            <a:srgbClr val="000000"/>
                          </a:solidFill>
                          <a:effectLst/>
                          <a:latin typeface="FlamaLight"/>
                          <a:ea typeface="ＭＳ 明朝"/>
                          <a:cs typeface="Verdana"/>
                        </a:rPr>
                        <a:t> </a:t>
                      </a:r>
                    </a:p>
                  </a:txBody>
                  <a:tcPr marL="107950" marR="107950" marT="71755" marB="71755">
                    <a:solidFill>
                      <a:schemeClr val="bg1"/>
                    </a:solidFill>
                  </a:tcPr>
                </a:tc>
              </a:tr>
            </a:tbl>
          </a:graphicData>
        </a:graphic>
      </p:graphicFrame>
      <p:sp>
        <p:nvSpPr>
          <p:cNvPr id="5" name="Title 1"/>
          <p:cNvSpPr>
            <a:spLocks noGrp="1"/>
          </p:cNvSpPr>
          <p:nvPr>
            <p:ph type="title"/>
          </p:nvPr>
        </p:nvSpPr>
        <p:spPr>
          <a:xfrm>
            <a:off x="783771" y="198871"/>
            <a:ext cx="10331534" cy="798657"/>
          </a:xfrm>
          <a:solidFill>
            <a:schemeClr val="bg1"/>
          </a:solidFill>
        </p:spPr>
        <p:txBody>
          <a:bodyPr>
            <a:normAutofit fontScale="90000"/>
          </a:bodyPr>
          <a:lstStyle/>
          <a:p>
            <a:pPr algn="ctr"/>
            <a:r>
              <a:rPr lang="en-US" sz="4800" b="1" dirty="0" smtClean="0">
                <a:latin typeface="+mn-lt"/>
              </a:rPr>
              <a:t>Using Values to create a more Equal Europe</a:t>
            </a:r>
            <a:endParaRPr lang="fr-BE" sz="4800" b="1" dirty="0">
              <a:latin typeface="+mn-lt"/>
            </a:endParaRPr>
          </a:p>
        </p:txBody>
      </p:sp>
    </p:spTree>
    <p:extLst>
      <p:ext uri="{BB962C8B-B14F-4D97-AF65-F5344CB8AC3E}">
        <p14:creationId xmlns:p14="http://schemas.microsoft.com/office/powerpoint/2010/main" val="240091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sz="4800" b="1" dirty="0">
                <a:latin typeface="+mn-lt"/>
              </a:rPr>
              <a:t>Frames help us make sense of the world</a:t>
            </a:r>
            <a:endParaRPr lang="fr-BE" sz="4800" b="1" dirty="0">
              <a:latin typeface="+mn-lt"/>
            </a:endParaRP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dirty="0" smtClean="0"/>
              <a:t>My new job </a:t>
            </a:r>
            <a:r>
              <a:rPr lang="en-US" dirty="0"/>
              <a:t>is </a:t>
            </a:r>
            <a:r>
              <a:rPr lang="en-US" dirty="0" smtClean="0"/>
              <a:t>like………..Being </a:t>
            </a:r>
            <a:r>
              <a:rPr lang="en-US" dirty="0"/>
              <a:t>back at </a:t>
            </a:r>
            <a:r>
              <a:rPr lang="en-US" dirty="0" smtClean="0"/>
              <a:t>school</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1026" name="Picture 2"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807" y="2927565"/>
            <a:ext cx="1225689" cy="1048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co\AppData\Local\Microsoft\Windows\Temporary Internet Files\Content.IE5\AY237NL1\ap8_kids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0031" y="2003995"/>
            <a:ext cx="2305242" cy="849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co\AppData\Local\Microsoft\Windows\Temporary Internet Files\Content.IE5\F5DQM1I1\bts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849" y="2927565"/>
            <a:ext cx="1881606" cy="26595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co\AppData\Local\Microsoft\Windows\Temporary Internet Files\Content.IE5\EDRF8NTZ\439842-Royalty-Free-RF-Clip-Art-Illustration-Of-A-Cartoon-Stressed-School-Boy-Taking-An-Exam[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7853" y="4038009"/>
            <a:ext cx="1536194" cy="1604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aco\AppData\Local\Microsoft\Windows\Temporary Internet Files\Content.IE5\0O0FC3D8\bully_[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584" y="4201622"/>
            <a:ext cx="1912133" cy="12772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ew jo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796" y="2412695"/>
            <a:ext cx="3733835" cy="2458192"/>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rot="4361118">
            <a:off x="6200617" y="1807186"/>
            <a:ext cx="4862936" cy="477769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2399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10515600" cy="1095540"/>
          </a:xfrm>
          <a:solidFill>
            <a:schemeClr val="bg1"/>
          </a:solidFill>
        </p:spPr>
        <p:txBody>
          <a:bodyPr>
            <a:normAutofit/>
          </a:bodyPr>
          <a:lstStyle/>
          <a:p>
            <a:pPr algn="ctr"/>
            <a:r>
              <a:rPr lang="fr-BE" sz="4800" b="1" dirty="0" err="1" smtClean="0">
                <a:latin typeface="+mn-lt"/>
              </a:rPr>
              <a:t>Understanding</a:t>
            </a:r>
            <a:r>
              <a:rPr lang="fr-BE" sz="4800" b="1" dirty="0" smtClean="0">
                <a:latin typeface="+mn-lt"/>
              </a:rPr>
              <a:t> </a:t>
            </a:r>
            <a:r>
              <a:rPr lang="fr-BE" sz="4800" b="1" dirty="0" err="1" smtClean="0">
                <a:latin typeface="+mn-lt"/>
              </a:rPr>
              <a:t>your</a:t>
            </a:r>
            <a:r>
              <a:rPr lang="fr-BE" sz="4800" b="1" dirty="0" smtClean="0">
                <a:latin typeface="+mn-lt"/>
              </a:rPr>
              <a:t> </a:t>
            </a:r>
            <a:r>
              <a:rPr lang="fr-BE" sz="4800" b="1" dirty="0" err="1" smtClean="0">
                <a:latin typeface="+mn-lt"/>
              </a:rPr>
              <a:t>framing</a:t>
            </a:r>
            <a:r>
              <a:rPr lang="fr-BE" sz="4800" b="1" dirty="0" smtClean="0">
                <a:latin typeface="+mn-lt"/>
              </a:rPr>
              <a:t> </a:t>
            </a:r>
            <a:r>
              <a:rPr lang="fr-BE" sz="4800" b="1" dirty="0" err="1" smtClean="0">
                <a:latin typeface="+mn-lt"/>
              </a:rPr>
              <a:t>task</a:t>
            </a:r>
            <a:endParaRPr lang="fr-BE" sz="1800" b="1" i="1" dirty="0">
              <a:latin typeface="+mn-lt"/>
            </a:endParaRPr>
          </a:p>
        </p:txBody>
      </p:sp>
      <p:sp>
        <p:nvSpPr>
          <p:cNvPr id="5" name="Content Placeholder 2"/>
          <p:cNvSpPr>
            <a:spLocks noGrp="1"/>
          </p:cNvSpPr>
          <p:nvPr>
            <p:ph idx="1"/>
          </p:nvPr>
        </p:nvSpPr>
        <p:spPr>
          <a:xfrm>
            <a:off x="897578" y="1733797"/>
            <a:ext cx="10716489" cy="4999512"/>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p:txBody>
      </p:sp>
      <p:sp>
        <p:nvSpPr>
          <p:cNvPr id="4" name="TextBox 3"/>
          <p:cNvSpPr txBox="1"/>
          <p:nvPr/>
        </p:nvSpPr>
        <p:spPr>
          <a:xfrm>
            <a:off x="2913415" y="2546081"/>
            <a:ext cx="3515096" cy="646331"/>
          </a:xfrm>
          <a:prstGeom prst="rect">
            <a:avLst/>
          </a:prstGeom>
          <a:noFill/>
        </p:spPr>
        <p:txBody>
          <a:bodyPr wrap="square" rtlCol="0">
            <a:spAutoFit/>
          </a:bodyPr>
          <a:lstStyle/>
          <a:p>
            <a:r>
              <a:rPr lang="en-US" b="1" dirty="0" smtClean="0"/>
              <a:t>Know your purpose: </a:t>
            </a:r>
          </a:p>
          <a:p>
            <a:r>
              <a:rPr lang="en-US" b="1" dirty="0" smtClean="0"/>
              <a:t>What are your vision and goals?</a:t>
            </a:r>
            <a:endParaRPr lang="en-US" dirty="0" smtClean="0"/>
          </a:p>
        </p:txBody>
      </p:sp>
      <p:sp>
        <p:nvSpPr>
          <p:cNvPr id="10" name="TextBox 9"/>
          <p:cNvSpPr txBox="1"/>
          <p:nvPr/>
        </p:nvSpPr>
        <p:spPr>
          <a:xfrm>
            <a:off x="2913415" y="3899099"/>
            <a:ext cx="3942607" cy="646331"/>
          </a:xfrm>
          <a:prstGeom prst="rect">
            <a:avLst/>
          </a:prstGeom>
          <a:noFill/>
        </p:spPr>
        <p:txBody>
          <a:bodyPr wrap="square" rtlCol="0">
            <a:spAutoFit/>
          </a:bodyPr>
          <a:lstStyle/>
          <a:p>
            <a:r>
              <a:rPr lang="en-US" b="1" dirty="0" smtClean="0"/>
              <a:t>Know your audience:</a:t>
            </a:r>
          </a:p>
          <a:p>
            <a:r>
              <a:rPr lang="en-US" b="1" dirty="0" smtClean="0"/>
              <a:t>Who are they and how do they think?</a:t>
            </a:r>
            <a:endParaRPr lang="fr-BE" b="1" dirty="0" smtClean="0"/>
          </a:p>
        </p:txBody>
      </p:sp>
      <p:pic>
        <p:nvPicPr>
          <p:cNvPr id="11"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59531" t="5616" r="23498" b="68616"/>
          <a:stretch/>
        </p:blipFill>
        <p:spPr>
          <a:xfrm>
            <a:off x="1296141" y="5075854"/>
            <a:ext cx="1389413" cy="1341912"/>
          </a:xfrm>
          <a:prstGeom prst="rect">
            <a:avLst/>
          </a:prstGeom>
        </p:spPr>
      </p:pic>
      <p:sp>
        <p:nvSpPr>
          <p:cNvPr id="12" name="TextBox 11"/>
          <p:cNvSpPr txBox="1"/>
          <p:nvPr/>
        </p:nvSpPr>
        <p:spPr>
          <a:xfrm>
            <a:off x="2913415" y="5423644"/>
            <a:ext cx="3515096" cy="923330"/>
          </a:xfrm>
          <a:prstGeom prst="rect">
            <a:avLst/>
          </a:prstGeom>
          <a:noFill/>
        </p:spPr>
        <p:txBody>
          <a:bodyPr wrap="square" rtlCol="0">
            <a:spAutoFit/>
          </a:bodyPr>
          <a:lstStyle/>
          <a:p>
            <a:r>
              <a:rPr lang="fr-BE" b="1" dirty="0" smtClean="0"/>
              <a:t>Set </a:t>
            </a:r>
            <a:r>
              <a:rPr lang="fr-BE" b="1" dirty="0" err="1" smtClean="0"/>
              <a:t>your</a:t>
            </a:r>
            <a:r>
              <a:rPr lang="fr-BE" b="1" dirty="0" smtClean="0"/>
              <a:t> </a:t>
            </a:r>
            <a:r>
              <a:rPr lang="fr-BE" b="1" dirty="0" err="1" smtClean="0"/>
              <a:t>framing</a:t>
            </a:r>
            <a:r>
              <a:rPr lang="fr-BE" b="1" dirty="0" smtClean="0"/>
              <a:t> </a:t>
            </a:r>
            <a:r>
              <a:rPr lang="fr-BE" b="1" dirty="0" err="1" smtClean="0"/>
              <a:t>task</a:t>
            </a:r>
            <a:r>
              <a:rPr lang="fr-BE" b="1" dirty="0" smtClean="0"/>
              <a:t>:</a:t>
            </a:r>
          </a:p>
          <a:p>
            <a:r>
              <a:rPr lang="fr-BE" b="1" dirty="0" err="1" smtClean="0"/>
              <a:t>What</a:t>
            </a:r>
            <a:r>
              <a:rPr lang="fr-BE" b="1" dirty="0" smtClean="0"/>
              <a:t> do </a:t>
            </a:r>
            <a:r>
              <a:rPr lang="fr-BE" b="1" dirty="0" err="1" smtClean="0"/>
              <a:t>you</a:t>
            </a:r>
            <a:r>
              <a:rPr lang="fr-BE" b="1" dirty="0" smtClean="0"/>
              <a:t> </a:t>
            </a:r>
            <a:r>
              <a:rPr lang="fr-BE" b="1" dirty="0" err="1" smtClean="0"/>
              <a:t>want</a:t>
            </a:r>
            <a:r>
              <a:rPr lang="fr-BE" b="1" dirty="0" smtClean="0"/>
              <a:t> to </a:t>
            </a:r>
            <a:r>
              <a:rPr lang="fr-BE" b="1" dirty="0" err="1" smtClean="0"/>
              <a:t>say</a:t>
            </a:r>
            <a:r>
              <a:rPr lang="fr-BE" b="1" dirty="0" smtClean="0"/>
              <a:t>? </a:t>
            </a:r>
          </a:p>
          <a:p>
            <a:r>
              <a:rPr lang="en-US" b="1" dirty="0" smtClean="0"/>
              <a:t>Problem / Solution / </a:t>
            </a:r>
            <a:r>
              <a:rPr lang="en-US" b="1" dirty="0" err="1" smtClean="0"/>
              <a:t>Movivation</a:t>
            </a:r>
            <a:endParaRPr lang="fr-BE" b="1" dirty="0" smtClean="0"/>
          </a:p>
        </p:txBody>
      </p:sp>
      <p:sp>
        <p:nvSpPr>
          <p:cNvPr id="15" name="TextBox 14"/>
          <p:cNvSpPr txBox="1"/>
          <p:nvPr/>
        </p:nvSpPr>
        <p:spPr>
          <a:xfrm>
            <a:off x="7121483" y="1954227"/>
            <a:ext cx="4029446" cy="4616648"/>
          </a:xfrm>
          <a:prstGeom prst="rect">
            <a:avLst/>
          </a:prstGeom>
          <a:noFill/>
        </p:spPr>
        <p:txBody>
          <a:bodyPr wrap="square" rtlCol="0">
            <a:spAutoFit/>
          </a:bodyPr>
          <a:lstStyle/>
          <a:p>
            <a:r>
              <a:rPr lang="en-US" sz="2400" b="1" dirty="0" smtClean="0"/>
              <a:t>Quick DIY:</a:t>
            </a:r>
          </a:p>
          <a:p>
            <a:endParaRPr lang="en-US" b="1" dirty="0" smtClean="0"/>
          </a:p>
          <a:p>
            <a:pPr marL="285750" indent="-285750">
              <a:buFont typeface="Arial" panose="020B0604020202020204" pitchFamily="34" charset="0"/>
              <a:buChar char="•"/>
            </a:pPr>
            <a:r>
              <a:rPr lang="en-US" dirty="0" smtClean="0"/>
              <a:t>What outcome are you looking for?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Who is your audience? What do you want to tell them?</a:t>
            </a:r>
          </a:p>
          <a:p>
            <a:pPr marL="285750" indent="-285750">
              <a:buFont typeface="Arial" panose="020B0604020202020204" pitchFamily="34" charset="0"/>
              <a:buChar char="•"/>
            </a:pPr>
            <a:r>
              <a:rPr lang="en-US" dirty="0" smtClean="0"/>
              <a:t>What’s standing in the way of them acting in the way that is needed for the desired outcome?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What does your frame need to do in order for your audience to overcome this barrier? What is needed to motivate their support?</a:t>
            </a:r>
            <a:endParaRPr lang="fr-BE" dirty="0" smtClean="0"/>
          </a:p>
        </p:txBody>
      </p:sp>
      <p:pic>
        <p:nvPicPr>
          <p:cNvPr id="2051" name="Picture 3" descr="C:\Users\saco\AppData\Local\Microsoft\Windows\Temporary Internet Files\Content.IE5\DQ9IE5GF\Goals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458" y="2372302"/>
            <a:ext cx="1406385" cy="993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co\AppData\Local\Microsoft\Windows\Temporary Internet Files\Content.IE5\HNUGDXGT\grey_new_seo-32-12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458" y="3630673"/>
            <a:ext cx="1406385" cy="118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5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10515600" cy="1095540"/>
          </a:xfrm>
          <a:solidFill>
            <a:schemeClr val="bg1"/>
          </a:solidFill>
        </p:spPr>
        <p:txBody>
          <a:bodyPr>
            <a:normAutofit/>
          </a:bodyPr>
          <a:lstStyle/>
          <a:p>
            <a:pPr algn="ctr"/>
            <a:r>
              <a:rPr lang="fr-BE" sz="4800" b="1" dirty="0" smtClean="0">
                <a:latin typeface="+mn-lt"/>
              </a:rPr>
              <a:t>Frame on! </a:t>
            </a:r>
            <a:r>
              <a:rPr lang="fr-BE" sz="4800" b="1" dirty="0" err="1" smtClean="0">
                <a:latin typeface="+mn-lt"/>
              </a:rPr>
              <a:t>Create</a:t>
            </a:r>
            <a:r>
              <a:rPr lang="fr-BE" sz="4800" b="1" dirty="0" smtClean="0">
                <a:latin typeface="+mn-lt"/>
              </a:rPr>
              <a:t> </a:t>
            </a:r>
            <a:r>
              <a:rPr lang="fr-BE" sz="4800" b="1" dirty="0" err="1" smtClean="0">
                <a:latin typeface="+mn-lt"/>
              </a:rPr>
              <a:t>your</a:t>
            </a:r>
            <a:r>
              <a:rPr lang="fr-BE" sz="4800" b="1" dirty="0" smtClean="0">
                <a:latin typeface="+mn-lt"/>
              </a:rPr>
              <a:t> frame</a:t>
            </a:r>
            <a:endParaRPr lang="fr-BE" sz="1800" b="1" i="1" dirty="0">
              <a:latin typeface="+mn-lt"/>
            </a:endParaRPr>
          </a:p>
        </p:txBody>
      </p:sp>
      <p:sp>
        <p:nvSpPr>
          <p:cNvPr id="5" name="Content Placeholder 2"/>
          <p:cNvSpPr>
            <a:spLocks noGrp="1"/>
          </p:cNvSpPr>
          <p:nvPr>
            <p:ph idx="1"/>
          </p:nvPr>
        </p:nvSpPr>
        <p:spPr>
          <a:xfrm>
            <a:off x="897578" y="1733797"/>
            <a:ext cx="10716489" cy="4999512"/>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p:txBody>
      </p:sp>
      <p:sp>
        <p:nvSpPr>
          <p:cNvPr id="4" name="TextBox 3"/>
          <p:cNvSpPr txBox="1"/>
          <p:nvPr/>
        </p:nvSpPr>
        <p:spPr>
          <a:xfrm>
            <a:off x="2952149" y="2319694"/>
            <a:ext cx="3515096" cy="369332"/>
          </a:xfrm>
          <a:prstGeom prst="rect">
            <a:avLst/>
          </a:prstGeom>
          <a:noFill/>
        </p:spPr>
        <p:txBody>
          <a:bodyPr wrap="square" rtlCol="0">
            <a:spAutoFit/>
          </a:bodyPr>
          <a:lstStyle/>
          <a:p>
            <a:r>
              <a:rPr lang="en-US" b="1" dirty="0" smtClean="0"/>
              <a:t>1. Speak to people’s best self</a:t>
            </a:r>
            <a:endParaRPr lang="en-US" dirty="0" smtClean="0"/>
          </a:p>
        </p:txBody>
      </p:sp>
      <p:sp>
        <p:nvSpPr>
          <p:cNvPr id="10" name="TextBox 9"/>
          <p:cNvSpPr txBox="1"/>
          <p:nvPr/>
        </p:nvSpPr>
        <p:spPr>
          <a:xfrm>
            <a:off x="2932492" y="4037597"/>
            <a:ext cx="3942607" cy="369332"/>
          </a:xfrm>
          <a:prstGeom prst="rect">
            <a:avLst/>
          </a:prstGeom>
          <a:noFill/>
        </p:spPr>
        <p:txBody>
          <a:bodyPr wrap="square" rtlCol="0">
            <a:spAutoFit/>
          </a:bodyPr>
          <a:lstStyle/>
          <a:p>
            <a:r>
              <a:rPr lang="en-US" b="1" dirty="0" smtClean="0"/>
              <a:t>2. Create common ground</a:t>
            </a:r>
          </a:p>
        </p:txBody>
      </p:sp>
      <p:sp>
        <p:nvSpPr>
          <p:cNvPr id="12" name="TextBox 11"/>
          <p:cNvSpPr txBox="1"/>
          <p:nvPr/>
        </p:nvSpPr>
        <p:spPr>
          <a:xfrm>
            <a:off x="2952149" y="5562144"/>
            <a:ext cx="3515096" cy="369332"/>
          </a:xfrm>
          <a:prstGeom prst="rect">
            <a:avLst/>
          </a:prstGeom>
          <a:noFill/>
        </p:spPr>
        <p:txBody>
          <a:bodyPr wrap="square" rtlCol="0">
            <a:spAutoFit/>
          </a:bodyPr>
          <a:lstStyle/>
          <a:p>
            <a:r>
              <a:rPr lang="en-US" b="1" dirty="0"/>
              <a:t> </a:t>
            </a:r>
            <a:r>
              <a:rPr lang="en-US" b="1" dirty="0" smtClean="0"/>
              <a:t> 3. Talk about change</a:t>
            </a:r>
            <a:endParaRPr lang="fr-BE" b="1" dirty="0" smtClean="0"/>
          </a:p>
        </p:txBody>
      </p:sp>
      <p:pic>
        <p:nvPicPr>
          <p:cNvPr id="3074" name="Picture 2" descr="Image result for people helping o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49" y="1713671"/>
            <a:ext cx="1755841" cy="15813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mmon 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049" y="3493017"/>
            <a:ext cx="2065594" cy="14584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alk about cha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886" y="5353212"/>
            <a:ext cx="1922606" cy="7871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04094" y="3493017"/>
            <a:ext cx="2078184" cy="369332"/>
          </a:xfrm>
          <a:prstGeom prst="rect">
            <a:avLst/>
          </a:prstGeom>
          <a:noFill/>
        </p:spPr>
        <p:txBody>
          <a:bodyPr wrap="square" rtlCol="0">
            <a:spAutoFit/>
          </a:bodyPr>
          <a:lstStyle/>
          <a:p>
            <a:r>
              <a:rPr lang="en-US" b="1" dirty="0" smtClean="0"/>
              <a:t>4. Make it real</a:t>
            </a:r>
            <a:endParaRPr lang="en-US" dirty="0" smtClean="0"/>
          </a:p>
        </p:txBody>
      </p:sp>
      <p:sp>
        <p:nvSpPr>
          <p:cNvPr id="16" name="TextBox 15"/>
          <p:cNvSpPr txBox="1"/>
          <p:nvPr/>
        </p:nvSpPr>
        <p:spPr>
          <a:xfrm>
            <a:off x="7204689" y="6140408"/>
            <a:ext cx="3701061" cy="369332"/>
          </a:xfrm>
          <a:prstGeom prst="rect">
            <a:avLst/>
          </a:prstGeom>
          <a:noFill/>
        </p:spPr>
        <p:txBody>
          <a:bodyPr wrap="square" rtlCol="0">
            <a:spAutoFit/>
          </a:bodyPr>
          <a:lstStyle/>
          <a:p>
            <a:r>
              <a:rPr lang="en-US" b="1" dirty="0" smtClean="0"/>
              <a:t>5. Avoid reinforcing unhelpful frames</a:t>
            </a:r>
            <a:endParaRPr lang="en-US" dirty="0" smtClean="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099" y="1843088"/>
            <a:ext cx="4360243" cy="145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descr="Image result for don't think of an elepha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7470" y="3903759"/>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53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10515600" cy="929284"/>
          </a:xfrm>
          <a:solidFill>
            <a:schemeClr val="bg1"/>
          </a:solidFill>
        </p:spPr>
        <p:txBody>
          <a:bodyPr>
            <a:normAutofit/>
          </a:bodyPr>
          <a:lstStyle/>
          <a:p>
            <a:pPr algn="ctr"/>
            <a:r>
              <a:rPr lang="fr-BE" sz="4800" b="1" dirty="0" smtClean="0">
                <a:latin typeface="+mn-lt"/>
              </a:rPr>
              <a:t>Test &amp; </a:t>
            </a:r>
            <a:r>
              <a:rPr lang="fr-BE" sz="4800" b="1" dirty="0" err="1" smtClean="0">
                <a:latin typeface="+mn-lt"/>
              </a:rPr>
              <a:t>Refine</a:t>
            </a:r>
            <a:endParaRPr lang="fr-BE" sz="1800" b="1" i="1" dirty="0">
              <a:latin typeface="+mn-lt"/>
            </a:endParaRPr>
          </a:p>
        </p:txBody>
      </p:sp>
      <p:sp>
        <p:nvSpPr>
          <p:cNvPr id="5" name="Content Placeholder 2"/>
          <p:cNvSpPr>
            <a:spLocks noGrp="1"/>
          </p:cNvSpPr>
          <p:nvPr>
            <p:ph idx="1"/>
          </p:nvPr>
        </p:nvSpPr>
        <p:spPr>
          <a:xfrm>
            <a:off x="765175" y="1367608"/>
            <a:ext cx="10716489" cy="4999512"/>
          </a:xfrm>
          <a:solidFill>
            <a:schemeClr val="bg1"/>
          </a:solidFill>
        </p:spPr>
        <p:txBody>
          <a:bodyPr>
            <a:normAutofit/>
          </a:bodyPr>
          <a:lstStyle/>
          <a:p>
            <a:pPr marL="0" indent="0" algn="ctr">
              <a:buNone/>
            </a:pPr>
            <a:r>
              <a:rPr lang="fr-BE" sz="4800" b="1" dirty="0">
                <a:latin typeface="+mj-lt"/>
              </a:rPr>
              <a:t/>
            </a:r>
            <a:br>
              <a:rPr lang="fr-BE" sz="4800" b="1" dirty="0">
                <a:latin typeface="+mj-lt"/>
              </a:rPr>
            </a:br>
            <a:endParaRPr lang="fr-BE" sz="4800" b="1" dirty="0" smtClean="0">
              <a:latin typeface="+mj-lt"/>
            </a:endParaRPr>
          </a:p>
        </p:txBody>
      </p:sp>
      <p:sp>
        <p:nvSpPr>
          <p:cNvPr id="4" name="TextBox 3"/>
          <p:cNvSpPr txBox="1"/>
          <p:nvPr/>
        </p:nvSpPr>
        <p:spPr>
          <a:xfrm>
            <a:off x="4270310" y="1630924"/>
            <a:ext cx="6239352" cy="1754326"/>
          </a:xfrm>
          <a:prstGeom prst="rect">
            <a:avLst/>
          </a:prstGeom>
          <a:noFill/>
        </p:spPr>
        <p:txBody>
          <a:bodyPr wrap="square" rtlCol="0">
            <a:spAutoFit/>
          </a:bodyPr>
          <a:lstStyle/>
          <a:p>
            <a:pPr marL="342900" indent="-342900">
              <a:buAutoNum type="arabicPeriod"/>
            </a:pPr>
            <a:r>
              <a:rPr lang="en-US" b="1" dirty="0" smtClean="0"/>
              <a:t>Test your communication</a:t>
            </a:r>
          </a:p>
          <a:p>
            <a:pPr marL="342900" indent="-342900">
              <a:buFont typeface="Arial" panose="020B0604020202020204" pitchFamily="34" charset="0"/>
              <a:buChar char="•"/>
            </a:pPr>
            <a:r>
              <a:rPr lang="en-US" dirty="0" smtClean="0"/>
              <a:t>Choose your method</a:t>
            </a:r>
          </a:p>
          <a:p>
            <a:pPr marL="342900" indent="-342900">
              <a:buFont typeface="Arial" panose="020B0604020202020204" pitchFamily="34" charset="0"/>
              <a:buChar char="•"/>
            </a:pPr>
            <a:r>
              <a:rPr lang="en-US" dirty="0" smtClean="0"/>
              <a:t>Prepare your materials</a:t>
            </a:r>
          </a:p>
          <a:p>
            <a:pPr marL="342900" indent="-342900">
              <a:buFont typeface="Arial" panose="020B0604020202020204" pitchFamily="34" charset="0"/>
              <a:buChar char="•"/>
            </a:pPr>
            <a:r>
              <a:rPr lang="en-US" dirty="0" smtClean="0"/>
              <a:t>Choose what outcomes to measure</a:t>
            </a:r>
          </a:p>
          <a:p>
            <a:pPr marL="342900" indent="-342900">
              <a:buFont typeface="Arial" panose="020B0604020202020204" pitchFamily="34" charset="0"/>
              <a:buChar char="•"/>
            </a:pPr>
            <a:r>
              <a:rPr lang="en-US" dirty="0" smtClean="0"/>
              <a:t>Choose who you’ll test</a:t>
            </a:r>
          </a:p>
          <a:p>
            <a:pPr marL="342900" indent="-342900">
              <a:buFont typeface="Arial" panose="020B0604020202020204" pitchFamily="34" charset="0"/>
              <a:buChar char="•"/>
            </a:pPr>
            <a:endParaRPr lang="en-US" dirty="0" smtClean="0"/>
          </a:p>
        </p:txBody>
      </p:sp>
      <p:sp>
        <p:nvSpPr>
          <p:cNvPr id="10" name="TextBox 9"/>
          <p:cNvSpPr txBox="1"/>
          <p:nvPr/>
        </p:nvSpPr>
        <p:spPr>
          <a:xfrm>
            <a:off x="4270310" y="3267200"/>
            <a:ext cx="6322480" cy="1200329"/>
          </a:xfrm>
          <a:prstGeom prst="rect">
            <a:avLst/>
          </a:prstGeom>
          <a:noFill/>
        </p:spPr>
        <p:txBody>
          <a:bodyPr wrap="square" rtlCol="0">
            <a:spAutoFit/>
          </a:bodyPr>
          <a:lstStyle/>
          <a:p>
            <a:r>
              <a:rPr lang="en-US" b="1" dirty="0" smtClean="0"/>
              <a:t>2. Measuring impact</a:t>
            </a:r>
          </a:p>
          <a:p>
            <a:pPr marL="285750" indent="-285750">
              <a:buFont typeface="Arial" panose="020B0604020202020204" pitchFamily="34" charset="0"/>
              <a:buChar char="•"/>
            </a:pPr>
            <a:r>
              <a:rPr lang="en-US" dirty="0" smtClean="0"/>
              <a:t>Define your impact measures: shift in media framing, attitude changes, </a:t>
            </a:r>
            <a:r>
              <a:rPr lang="en-US" dirty="0" err="1" smtClean="0"/>
              <a:t>behaviour</a:t>
            </a:r>
            <a:r>
              <a:rPr lang="en-US" dirty="0" smtClean="0"/>
              <a:t> changes, change in policy, referendum votes, social cohesion changes…</a:t>
            </a:r>
          </a:p>
        </p:txBody>
      </p:sp>
      <p:sp>
        <p:nvSpPr>
          <p:cNvPr id="12" name="TextBox 11"/>
          <p:cNvSpPr txBox="1"/>
          <p:nvPr/>
        </p:nvSpPr>
        <p:spPr>
          <a:xfrm>
            <a:off x="4270310" y="4695929"/>
            <a:ext cx="6731049" cy="1200329"/>
          </a:xfrm>
          <a:prstGeom prst="rect">
            <a:avLst/>
          </a:prstGeom>
          <a:noFill/>
        </p:spPr>
        <p:txBody>
          <a:bodyPr wrap="square" rtlCol="0">
            <a:spAutoFit/>
          </a:bodyPr>
          <a:lstStyle/>
          <a:p>
            <a:r>
              <a:rPr lang="en-US" b="1" dirty="0" smtClean="0"/>
              <a:t>3. Monitoring and evaluation</a:t>
            </a:r>
          </a:p>
          <a:p>
            <a:pPr marL="285750" indent="-285750">
              <a:buFont typeface="Arial" panose="020B0604020202020204" pitchFamily="34" charset="0"/>
              <a:buChar char="•"/>
            </a:pPr>
            <a:r>
              <a:rPr lang="en-US" dirty="0" smtClean="0"/>
              <a:t>Observe your impact over time</a:t>
            </a:r>
          </a:p>
          <a:p>
            <a:pPr marL="285750" indent="-285750">
              <a:buFont typeface="Arial" panose="020B0604020202020204" pitchFamily="34" charset="0"/>
              <a:buChar char="•"/>
            </a:pPr>
            <a:r>
              <a:rPr lang="en-US" dirty="0" smtClean="0"/>
              <a:t>Reflect on the impact and achievements of your framing</a:t>
            </a:r>
          </a:p>
          <a:p>
            <a:pPr marL="285750" indent="-285750">
              <a:buFont typeface="Arial" panose="020B0604020202020204" pitchFamily="34" charset="0"/>
              <a:buChar char="•"/>
            </a:pPr>
            <a:r>
              <a:rPr lang="en-US" dirty="0" smtClean="0"/>
              <a:t>Rinse &amp; Repeat</a:t>
            </a:r>
            <a:endParaRPr lang="fr-BE" dirty="0" smtClean="0"/>
          </a:p>
        </p:txBody>
      </p:sp>
      <p:pic>
        <p:nvPicPr>
          <p:cNvPr id="4098" name="Picture 2" descr="Image result for test your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10" y="1550190"/>
            <a:ext cx="2172061" cy="144540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measure imp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AutoShape 6" descr="Image result for measure imp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8" descr="Image result for measure impac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0" descr="Image result for measure impac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 name="AutoShape 12" descr="Image result for measure impac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10" name="Picture 14" descr="Image result for measure i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09" y="3385250"/>
            <a:ext cx="2224153" cy="142875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6" descr="Image result for monitoring and evalua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 name="AutoShape 18" descr="Image result for monitoring and evaluat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1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4" y="4866100"/>
            <a:ext cx="2414587" cy="133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24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704614" cy="1325563"/>
          </a:xfrm>
          <a:solidFill>
            <a:schemeClr val="bg1"/>
          </a:solidFill>
        </p:spPr>
        <p:txBody>
          <a:bodyPr>
            <a:normAutofit fontScale="90000"/>
          </a:bodyPr>
          <a:lstStyle/>
          <a:p>
            <a:pPr algn="ctr"/>
            <a:r>
              <a:rPr lang="en-US" sz="4800" b="1" dirty="0">
                <a:latin typeface="+mn-lt"/>
              </a:rPr>
              <a:t>Group</a:t>
            </a:r>
            <a:r>
              <a:rPr lang="en-US" dirty="0" smtClean="0"/>
              <a:t> </a:t>
            </a:r>
            <a:r>
              <a:rPr lang="en-US" sz="4800" b="1" dirty="0" smtClean="0">
                <a:latin typeface="+mn-lt"/>
              </a:rPr>
              <a:t>Discussion: </a:t>
            </a:r>
            <a:br>
              <a:rPr lang="en-US" sz="4800" b="1" dirty="0" smtClean="0">
                <a:latin typeface="+mn-lt"/>
              </a:rPr>
            </a:br>
            <a:r>
              <a:rPr lang="en-US" sz="4800" b="1" dirty="0" smtClean="0">
                <a:latin typeface="+mn-lt"/>
              </a:rPr>
              <a:t>Our common vision for NEBs communication?</a:t>
            </a:r>
            <a:endParaRPr lang="fr-BE" sz="4800" b="1" dirty="0">
              <a:latin typeface="+mn-lt"/>
            </a:endParaRPr>
          </a:p>
        </p:txBody>
      </p:sp>
      <p:sp>
        <p:nvSpPr>
          <p:cNvPr id="3" name="Content Placeholder 2"/>
          <p:cNvSpPr>
            <a:spLocks noGrp="1"/>
          </p:cNvSpPr>
          <p:nvPr>
            <p:ph idx="1"/>
          </p:nvPr>
        </p:nvSpPr>
        <p:spPr>
          <a:solidFill>
            <a:schemeClr val="bg1"/>
          </a:solidFill>
        </p:spPr>
        <p:txBody>
          <a:bodyPr>
            <a:normAutofit/>
          </a:bodyPr>
          <a:lstStyle/>
          <a:p>
            <a:pPr marL="0" indent="0">
              <a:buNone/>
            </a:pPr>
            <a:r>
              <a:rPr lang="en-US" dirty="0"/>
              <a:t>L</a:t>
            </a:r>
            <a:r>
              <a:rPr lang="en-US" dirty="0" smtClean="0"/>
              <a:t>inked </a:t>
            </a:r>
            <a:r>
              <a:rPr lang="en-US" dirty="0"/>
              <a:t>to </a:t>
            </a:r>
            <a:r>
              <a:rPr lang="en-US" dirty="0" smtClean="0"/>
              <a:t>your promotion </a:t>
            </a:r>
            <a:r>
              <a:rPr lang="en-US" dirty="0"/>
              <a:t>of the equality body in general</a:t>
            </a:r>
            <a:r>
              <a:rPr lang="en-US" dirty="0" smtClean="0"/>
              <a:t>…</a:t>
            </a:r>
          </a:p>
          <a:p>
            <a:pPr marL="0" indent="0">
              <a:buNone/>
            </a:pPr>
            <a:endParaRPr lang="en-US" dirty="0" smtClean="0"/>
          </a:p>
          <a:p>
            <a:r>
              <a:rPr lang="en-US" dirty="0" smtClean="0"/>
              <a:t>What are your vision and goals? </a:t>
            </a:r>
            <a:r>
              <a:rPr lang="en-US" dirty="0"/>
              <a:t>W</a:t>
            </a:r>
            <a:r>
              <a:rPr lang="en-US" dirty="0" smtClean="0"/>
              <a:t>hat outcome are you looking for?</a:t>
            </a:r>
          </a:p>
          <a:p>
            <a:r>
              <a:rPr lang="en-US" dirty="0" smtClean="0"/>
              <a:t>Who is your audience and what do you want to tell them?</a:t>
            </a:r>
          </a:p>
          <a:p>
            <a:r>
              <a:rPr lang="en-US" dirty="0" smtClean="0"/>
              <a:t>What do you want to say?</a:t>
            </a:r>
          </a:p>
          <a:p>
            <a:pPr lvl="1"/>
            <a:r>
              <a:rPr lang="en-US" sz="2800" dirty="0" smtClean="0"/>
              <a:t>Problem: Get agreement that there is a problem &amp; what it is</a:t>
            </a:r>
          </a:p>
          <a:p>
            <a:pPr lvl="1"/>
            <a:r>
              <a:rPr lang="en-US" sz="2800" dirty="0" smtClean="0"/>
              <a:t>Solution: Get agreement that there is a solution and what it is</a:t>
            </a:r>
          </a:p>
          <a:p>
            <a:pPr lvl="1"/>
            <a:r>
              <a:rPr lang="en-US" sz="2800" dirty="0" smtClean="0"/>
              <a:t>Motivation: Show why the audience should care and act</a:t>
            </a:r>
          </a:p>
        </p:txBody>
      </p:sp>
    </p:spTree>
    <p:extLst>
      <p:ext uri="{BB962C8B-B14F-4D97-AF65-F5344CB8AC3E}">
        <p14:creationId xmlns:p14="http://schemas.microsoft.com/office/powerpoint/2010/main" val="186734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4815</TotalTime>
  <Words>1858</Words>
  <Application>Microsoft Office PowerPoint</Application>
  <PresentationFormat>Custom</PresentationFormat>
  <Paragraphs>159</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Using Values to create a more Equal Europe</vt:lpstr>
      <vt:lpstr>Frames help us make sense of the world</vt:lpstr>
      <vt:lpstr>Understanding your framing task</vt:lpstr>
      <vt:lpstr>Frame on! Create your frame</vt:lpstr>
      <vt:lpstr>Test &amp; Refine</vt:lpstr>
      <vt:lpstr>Group Discussion:  Our common vision for NEBs communication?</vt:lpstr>
      <vt:lpstr>PowerPoint Presentation</vt:lpstr>
      <vt:lpstr>Taboo</vt:lpstr>
      <vt:lpstr>Taboo Rules</vt:lpstr>
      <vt:lpstr>PowerPoint Presentation</vt:lpstr>
      <vt:lpstr>Work Plan 2018: WG Communication</vt:lpstr>
      <vt:lpstr>Work Plan 2018: Hate Speech Seminar</vt:lpstr>
      <vt:lpstr>Our work in 2018</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Machacova</dc:creator>
  <cp:lastModifiedBy>Sarah Cooke O’Dowd</cp:lastModifiedBy>
  <cp:revision>122</cp:revision>
  <cp:lastPrinted>2017-10-09T12:24:01Z</cp:lastPrinted>
  <dcterms:created xsi:type="dcterms:W3CDTF">2017-03-04T15:10:51Z</dcterms:created>
  <dcterms:modified xsi:type="dcterms:W3CDTF">2017-11-10T11:17:22Z</dcterms:modified>
</cp:coreProperties>
</file>