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8"/>
  </p:notesMasterIdLst>
  <p:handoutMasterIdLst>
    <p:handoutMasterId r:id="rId19"/>
  </p:handoutMasterIdLst>
  <p:sldIdLst>
    <p:sldId id="256" r:id="rId2"/>
    <p:sldId id="257" r:id="rId3"/>
    <p:sldId id="258" r:id="rId4"/>
    <p:sldId id="275" r:id="rId5"/>
    <p:sldId id="259" r:id="rId6"/>
    <p:sldId id="269" r:id="rId7"/>
    <p:sldId id="280" r:id="rId8"/>
    <p:sldId id="282" r:id="rId9"/>
    <p:sldId id="261" r:id="rId10"/>
    <p:sldId id="262" r:id="rId11"/>
    <p:sldId id="272" r:id="rId12"/>
    <p:sldId id="277" r:id="rId13"/>
    <p:sldId id="278" r:id="rId14"/>
    <p:sldId id="279" r:id="rId15"/>
    <p:sldId id="270"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983" autoAdjust="0"/>
  </p:normalViewPr>
  <p:slideViewPr>
    <p:cSldViewPr snapToGrid="0" snapToObjects="1">
      <p:cViewPr varScale="1">
        <p:scale>
          <a:sx n="63" d="100"/>
          <a:sy n="63" d="100"/>
        </p:scale>
        <p:origin x="218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gaucijp:Desktop:Work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gaucijp:Dropbox:PfC%20-%20Whole%20Team:Equinet:Equinet%20Survey%20Data-UPDATE-03%20oct%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0"/>
    <c:plotArea>
      <c:layout/>
      <c:doughnutChart>
        <c:varyColors val="1"/>
        <c:ser>
          <c:idx val="0"/>
          <c:order val="0"/>
          <c:dLbls>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 1'!$I$26:$I$28</c:f>
              <c:strCache>
                <c:ptCount val="3"/>
                <c:pt idx="0">
                  <c:v>Similar</c:v>
                </c:pt>
                <c:pt idx="1">
                  <c:v>Less</c:v>
                </c:pt>
                <c:pt idx="2">
                  <c:v>More</c:v>
                </c:pt>
              </c:strCache>
            </c:strRef>
          </c:cat>
          <c:val>
            <c:numRef>
              <c:f>'Sheet 1'!$J$26:$J$28</c:f>
              <c:numCache>
                <c:formatCode>General</c:formatCode>
                <c:ptCount val="3"/>
                <c:pt idx="0">
                  <c:v>9</c:v>
                </c:pt>
                <c:pt idx="1">
                  <c:v>6</c:v>
                </c:pt>
                <c:pt idx="2">
                  <c:v>7</c:v>
                </c:pt>
              </c:numCache>
            </c:numRef>
          </c:val>
        </c:ser>
        <c:dLbls>
          <c:showLegendKey val="0"/>
          <c:showVal val="1"/>
          <c:showCatName val="1"/>
          <c:showSerName val="0"/>
          <c:showPercent val="0"/>
          <c:showBubbleSize val="0"/>
          <c:showLeaderLines val="1"/>
        </c:dLbls>
        <c:firstSliceAng val="0"/>
        <c:holeSize val="50"/>
      </c:doughnutChart>
    </c:plotArea>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1"/>
    <c:plotArea>
      <c:layout/>
      <c:doughnut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 1'!$I$26:$I$28</c:f>
              <c:strCache>
                <c:ptCount val="3"/>
                <c:pt idx="0">
                  <c:v>Similar</c:v>
                </c:pt>
                <c:pt idx="1">
                  <c:v>Less</c:v>
                </c:pt>
                <c:pt idx="2">
                  <c:v>More</c:v>
                </c:pt>
              </c:strCache>
            </c:strRef>
          </c:cat>
          <c:val>
            <c:numRef>
              <c:f>'Sheet 1'!$J$26:$J$28</c:f>
              <c:numCache>
                <c:formatCode>General</c:formatCode>
                <c:ptCount val="3"/>
                <c:pt idx="0">
                  <c:v>9</c:v>
                </c:pt>
                <c:pt idx="1">
                  <c:v>6</c:v>
                </c:pt>
                <c:pt idx="2">
                  <c:v>7</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doughnutChart>
        <c:varyColors val="1"/>
        <c:dLbls>
          <c:showLegendKey val="0"/>
          <c:showVal val="1"/>
          <c:showCatName val="1"/>
          <c:showSerName val="0"/>
          <c:showPercent val="0"/>
          <c:showBubbleSize val="0"/>
          <c:showLeaderLines val="0"/>
        </c:dLbls>
        <c:firstSliceAng val="0"/>
        <c:holeSize val="50"/>
      </c:doughnutChart>
    </c:plotArea>
    <c:plotVisOnly val="1"/>
    <c:dispBlanksAs val="gap"/>
    <c:showDLblsOverMax val="0"/>
  </c:chart>
  <c:txPr>
    <a:bodyPr/>
    <a:lstStyle/>
    <a:p>
      <a:pPr>
        <a:defRPr sz="16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doughnutChart>
        <c:varyColors val="1"/>
        <c:ser>
          <c:idx val="0"/>
          <c:order val="0"/>
          <c:dLbls>
            <c:spPr>
              <a:noFill/>
              <a:ln>
                <a:noFill/>
              </a:ln>
              <a:effectLst/>
            </c:spPr>
            <c:txPr>
              <a:bodyPr/>
              <a:lstStyle/>
              <a:p>
                <a:pPr>
                  <a:defRPr sz="14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Sheet3!$D$26:$D$28</c:f>
              <c:strCache>
                <c:ptCount val="3"/>
                <c:pt idx="0">
                  <c:v>Reflects Expansion </c:v>
                </c:pt>
                <c:pt idx="1">
                  <c:v>Does Not Reflect Expansion</c:v>
                </c:pt>
                <c:pt idx="2">
                  <c:v>Not Applicable</c:v>
                </c:pt>
              </c:strCache>
            </c:strRef>
          </c:cat>
          <c:val>
            <c:numRef>
              <c:f>Sheet3!$E$26:$E$28</c:f>
              <c:numCache>
                <c:formatCode>General</c:formatCode>
                <c:ptCount val="3"/>
                <c:pt idx="0">
                  <c:v>4</c:v>
                </c:pt>
                <c:pt idx="1">
                  <c:v>9</c:v>
                </c:pt>
                <c:pt idx="2">
                  <c:v>10</c:v>
                </c:pt>
              </c:numCache>
            </c:numRef>
          </c:val>
        </c:ser>
        <c:dLbls>
          <c:showLegendKey val="0"/>
          <c:showVal val="1"/>
          <c:showCatName val="1"/>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1"/>
    <c:plotArea>
      <c:layout/>
      <c:doughnut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Sheet3!$D$26:$D$28</c:f>
              <c:strCache>
                <c:ptCount val="3"/>
                <c:pt idx="0">
                  <c:v>Reflects Expansion </c:v>
                </c:pt>
                <c:pt idx="1">
                  <c:v>Does Not Reflect Expansion</c:v>
                </c:pt>
                <c:pt idx="2">
                  <c:v>Not Applicable</c:v>
                </c:pt>
              </c:strCache>
            </c:strRef>
          </c:cat>
          <c:val>
            <c:numRef>
              <c:f>Sheet3!$E$26:$E$28</c:f>
              <c:numCache>
                <c:formatCode>General</c:formatCode>
                <c:ptCount val="3"/>
                <c:pt idx="0">
                  <c:v>4</c:v>
                </c:pt>
                <c:pt idx="1">
                  <c:v>9</c:v>
                </c:pt>
                <c:pt idx="2">
                  <c:v>10</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1"/>
    <c:plotArea>
      <c:layout/>
      <c:doughnut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 1'!$O$26:$O$29</c:f>
              <c:strCache>
                <c:ptCount val="4"/>
                <c:pt idx="0">
                  <c:v>Remain the Same</c:v>
                </c:pt>
                <c:pt idx="1">
                  <c:v>Increase</c:v>
                </c:pt>
                <c:pt idx="2">
                  <c:v>Decrease</c:v>
                </c:pt>
                <c:pt idx="3">
                  <c:v>No Answer</c:v>
                </c:pt>
              </c:strCache>
            </c:strRef>
          </c:cat>
          <c:val>
            <c:numRef>
              <c:f>'Sheet 1'!$P$26:$P$29</c:f>
              <c:numCache>
                <c:formatCode>General</c:formatCode>
                <c:ptCount val="4"/>
                <c:pt idx="0">
                  <c:v>10</c:v>
                </c:pt>
                <c:pt idx="1">
                  <c:v>6</c:v>
                </c:pt>
                <c:pt idx="2">
                  <c:v>6</c:v>
                </c:pt>
                <c:pt idx="3">
                  <c:v>1</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txPr>
    <a:bodyPr/>
    <a:lstStyle/>
    <a:p>
      <a:pPr>
        <a:defRPr sz="14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doughnutChart>
        <c:varyColors val="1"/>
        <c:ser>
          <c:idx val="0"/>
          <c:order val="0"/>
          <c:dLbls>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 1'!$O$26:$O$29</c:f>
              <c:strCache>
                <c:ptCount val="4"/>
                <c:pt idx="0">
                  <c:v>Remain the Same</c:v>
                </c:pt>
                <c:pt idx="1">
                  <c:v>Increase</c:v>
                </c:pt>
                <c:pt idx="2">
                  <c:v>Decrease</c:v>
                </c:pt>
                <c:pt idx="3">
                  <c:v>No Answer</c:v>
                </c:pt>
              </c:strCache>
            </c:strRef>
          </c:cat>
          <c:val>
            <c:numRef>
              <c:f>'Sheet 1'!$P$26:$P$29</c:f>
              <c:numCache>
                <c:formatCode>General</c:formatCode>
                <c:ptCount val="4"/>
                <c:pt idx="0">
                  <c:v>10</c:v>
                </c:pt>
                <c:pt idx="1">
                  <c:v>6</c:v>
                </c:pt>
                <c:pt idx="2">
                  <c:v>6</c:v>
                </c:pt>
                <c:pt idx="3">
                  <c:v>1</c:v>
                </c:pt>
              </c:numCache>
            </c:numRef>
          </c:val>
        </c:ser>
        <c:dLbls>
          <c:showLegendKey val="0"/>
          <c:showVal val="1"/>
          <c:showCatName val="1"/>
          <c:showSerName val="0"/>
          <c:showPercent val="0"/>
          <c:showBubbleSize val="0"/>
          <c:showLeaderLines val="1"/>
        </c:dLbls>
        <c:firstSliceAng val="0"/>
        <c:holeSize val="50"/>
      </c:doughnutChart>
    </c:plotArea>
    <c:plotVisOnly val="1"/>
    <c:dispBlanksAs val="gap"/>
    <c:showDLblsOverMax val="0"/>
  </c:chart>
  <c:txPr>
    <a:bodyPr/>
    <a:lstStyle/>
    <a:p>
      <a:pPr>
        <a:defRPr sz="14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0"/>
    <c:plotArea>
      <c:layout/>
      <c:doughnutChart>
        <c:varyColors val="1"/>
        <c:ser>
          <c:idx val="0"/>
          <c:order val="0"/>
          <c:dLbls>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'QN 29 (7,12,17)'!$H$26:$H$29</c:f>
              <c:strCache>
                <c:ptCount val="4"/>
                <c:pt idx="0">
                  <c:v>Stayed the Same</c:v>
                </c:pt>
                <c:pt idx="1">
                  <c:v>Increased</c:v>
                </c:pt>
                <c:pt idx="2">
                  <c:v>Decreased</c:v>
                </c:pt>
                <c:pt idx="3">
                  <c:v>No Answer</c:v>
                </c:pt>
              </c:strCache>
            </c:strRef>
          </c:cat>
          <c:val>
            <c:numRef>
              <c:f>'QN 29 (7,12,17)'!$I$26:$I$29</c:f>
              <c:numCache>
                <c:formatCode>General</c:formatCode>
                <c:ptCount val="4"/>
                <c:pt idx="0">
                  <c:v>7</c:v>
                </c:pt>
                <c:pt idx="1">
                  <c:v>5</c:v>
                </c:pt>
                <c:pt idx="2">
                  <c:v>1</c:v>
                </c:pt>
                <c:pt idx="3">
                  <c:v>10</c:v>
                </c:pt>
              </c:numCache>
            </c:numRef>
          </c:val>
        </c:ser>
        <c:dLbls>
          <c:showLegendKey val="0"/>
          <c:showVal val="1"/>
          <c:showCatName val="1"/>
          <c:showSerName val="0"/>
          <c:showPercent val="0"/>
          <c:showBubbleSize val="0"/>
          <c:showLeaderLines val="1"/>
        </c:dLbls>
        <c:firstSliceAng val="0"/>
        <c:holeSize val="50"/>
      </c:doughnutChart>
    </c:plotArea>
    <c:plotVisOnly val="1"/>
    <c:dispBlanksAs val="gap"/>
    <c:showDLblsOverMax val="0"/>
  </c:chart>
  <c:txPr>
    <a:bodyPr/>
    <a:lstStyle/>
    <a:p>
      <a:pPr>
        <a:defRPr sz="14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1"/>
    <c:plotArea>
      <c:layout/>
      <c:doughnut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'QN 29 (7,12,17)'!$H$26:$H$29</c:f>
              <c:strCache>
                <c:ptCount val="4"/>
                <c:pt idx="0">
                  <c:v>Stayed the Same</c:v>
                </c:pt>
                <c:pt idx="1">
                  <c:v>Increased</c:v>
                </c:pt>
                <c:pt idx="2">
                  <c:v>Decreased</c:v>
                </c:pt>
                <c:pt idx="3">
                  <c:v>No Answer</c:v>
                </c:pt>
              </c:strCache>
            </c:strRef>
          </c:cat>
          <c:val>
            <c:numRef>
              <c:f>'QN 29 (7,12,17)'!$I$26:$I$29</c:f>
              <c:numCache>
                <c:formatCode>General</c:formatCode>
                <c:ptCount val="4"/>
                <c:pt idx="0">
                  <c:v>7</c:v>
                </c:pt>
                <c:pt idx="1">
                  <c:v>5</c:v>
                </c:pt>
                <c:pt idx="2">
                  <c:v>1</c:v>
                </c:pt>
                <c:pt idx="3">
                  <c:v>10</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txPr>
    <a:bodyPr/>
    <a:lstStyle/>
    <a:p>
      <a:pPr>
        <a:defRPr sz="1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D7829-0564-414B-BCC1-BEBD574401EA}" type="datetimeFigureOut">
              <a:rPr lang="en-US" smtClean="0"/>
              <a:t>10/6/2017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9B3193-2B83-4146-9280-07B05103C259}" type="slidenum">
              <a:rPr lang="en-US" smtClean="0"/>
              <a:t>‹#›</a:t>
            </a:fld>
            <a:endParaRPr lang="en-US"/>
          </a:p>
        </p:txBody>
      </p:sp>
    </p:spTree>
    <p:extLst>
      <p:ext uri="{BB962C8B-B14F-4D97-AF65-F5344CB8AC3E}">
        <p14:creationId xmlns:p14="http://schemas.microsoft.com/office/powerpoint/2010/main" val="1365213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24B247-DCA9-D640-B788-6C0650942585}" type="datetimeFigureOut">
              <a:rPr lang="en-US" smtClean="0"/>
              <a:t>10/6/2017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CFA7B7-84A8-D94F-B20B-1A6720E18473}" type="slidenum">
              <a:rPr lang="en-US" smtClean="0"/>
              <a:t>‹#›</a:t>
            </a:fld>
            <a:endParaRPr lang="en-US"/>
          </a:p>
        </p:txBody>
      </p:sp>
    </p:spTree>
    <p:extLst>
      <p:ext uri="{BB962C8B-B14F-4D97-AF65-F5344CB8AC3E}">
        <p14:creationId xmlns:p14="http://schemas.microsoft.com/office/powerpoint/2010/main" val="23896173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1</a:t>
            </a:fld>
            <a:endParaRPr lang="en-US"/>
          </a:p>
        </p:txBody>
      </p:sp>
    </p:spTree>
    <p:extLst>
      <p:ext uri="{BB962C8B-B14F-4D97-AF65-F5344CB8AC3E}">
        <p14:creationId xmlns:p14="http://schemas.microsoft.com/office/powerpoint/2010/main" val="736830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very diverse picture emerges when we look at how the resourcing of Equality bodies has evolved over the past decade. In some States we see an increase in the resourcing of the equality body despite no changes in the mandates; in others, the resourcing has increased but so has the mandate of the EB. In some the budget has stayed at the same level despite a broadened mandate whilst in others the levels of resources have decreased. This broad range of scenarios may reflect changes to the role of the EB however it also reflects broader trends in terms of public spending especially, but not limited to, those linked to the financial crisis. </a:t>
            </a:r>
          </a:p>
          <a:p>
            <a:endParaRPr lang="en-US" baseline="0" dirty="0" smtClean="0"/>
          </a:p>
          <a:p>
            <a:r>
              <a:rPr lang="en-US" dirty="0" smtClean="0"/>
              <a:t>Increased resourcing as a mandate specific tool </a:t>
            </a:r>
            <a:r>
              <a:rPr lang="mr-IN" dirty="0" smtClean="0"/>
              <a:t>–</a:t>
            </a:r>
            <a:r>
              <a:rPr lang="en-US" baseline="0" dirty="0" smtClean="0"/>
              <a:t> </a:t>
            </a:r>
            <a:r>
              <a:rPr lang="en-US" dirty="0" err="1" smtClean="0"/>
              <a:t>eg</a:t>
            </a:r>
            <a:r>
              <a:rPr lang="en-US" dirty="0" smtClean="0"/>
              <a:t>. CRPD (Disability EB in MT) able to have in house lawyers to offer better, more integrated services. </a:t>
            </a:r>
          </a:p>
          <a:p>
            <a:endParaRPr lang="en-US" dirty="0" smtClean="0"/>
          </a:p>
          <a:p>
            <a:r>
              <a:rPr lang="en-US" b="1" dirty="0" smtClean="0"/>
              <a:t>Question: Which of the above categories</a:t>
            </a:r>
            <a:r>
              <a:rPr lang="en-US" b="1" baseline="0" dirty="0" smtClean="0"/>
              <a:t> does your institution fall under? How do you think these changes are impacting your ability to do your work effectively? </a:t>
            </a:r>
            <a:endParaRPr lang="en-US" b="1" dirty="0"/>
          </a:p>
        </p:txBody>
      </p:sp>
      <p:sp>
        <p:nvSpPr>
          <p:cNvPr id="4" name="Slide Number Placeholder 3"/>
          <p:cNvSpPr>
            <a:spLocks noGrp="1"/>
          </p:cNvSpPr>
          <p:nvPr>
            <p:ph type="sldNum" sz="quarter" idx="10"/>
          </p:nvPr>
        </p:nvSpPr>
        <p:spPr/>
        <p:txBody>
          <a:bodyPr/>
          <a:lstStyle/>
          <a:p>
            <a:fld id="{1ECFA7B7-84A8-D94F-B20B-1A6720E18473}" type="slidenum">
              <a:rPr lang="en-US" smtClean="0"/>
              <a:t>11</a:t>
            </a:fld>
            <a:endParaRPr lang="en-US"/>
          </a:p>
        </p:txBody>
      </p:sp>
    </p:spTree>
    <p:extLst>
      <p:ext uri="{BB962C8B-B14F-4D97-AF65-F5344CB8AC3E}">
        <p14:creationId xmlns:p14="http://schemas.microsoft.com/office/powerpoint/2010/main" val="4076959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What do you consider to be the financial trends within the equality body? (Please tick one of the first 3 and one of the last 2 of the following)</a:t>
            </a:r>
          </a:p>
          <a:p>
            <a:r>
              <a:rPr lang="en-GB" sz="1200" kern="1200" dirty="0" smtClean="0">
                <a:solidFill>
                  <a:schemeClr val="tx1"/>
                </a:solidFill>
                <a:effectLst/>
                <a:latin typeface="+mn-lt"/>
                <a:ea typeface="+mn-ea"/>
                <a:cs typeface="+mn-cs"/>
              </a:rPr>
              <a:t> </a:t>
            </a:r>
          </a:p>
          <a:p>
            <a:pPr marL="171450" indent="-171450">
              <a:buFont typeface="Arial"/>
              <a:buChar char="•"/>
            </a:pPr>
            <a:r>
              <a:rPr lang="en-GB" sz="1200" kern="1200" dirty="0" smtClean="0">
                <a:solidFill>
                  <a:schemeClr val="tx1"/>
                </a:solidFill>
                <a:effectLst/>
                <a:latin typeface="+mn-lt"/>
                <a:ea typeface="+mn-ea"/>
                <a:cs typeface="+mn-cs"/>
              </a:rPr>
              <a:t>Over the last 10 years we have had relatively </a:t>
            </a:r>
            <a:r>
              <a:rPr lang="en-GB" sz="1200" b="1" kern="1200" dirty="0" smtClean="0">
                <a:solidFill>
                  <a:schemeClr val="tx1"/>
                </a:solidFill>
                <a:effectLst/>
                <a:latin typeface="+mn-lt"/>
                <a:ea typeface="+mn-ea"/>
                <a:cs typeface="+mn-cs"/>
              </a:rPr>
              <a:t>less</a:t>
            </a:r>
            <a:r>
              <a:rPr lang="en-GB" sz="1200" kern="1200" dirty="0" smtClean="0">
                <a:solidFill>
                  <a:schemeClr val="tx1"/>
                </a:solidFill>
                <a:effectLst/>
                <a:latin typeface="+mn-lt"/>
                <a:ea typeface="+mn-ea"/>
                <a:cs typeface="+mn-cs"/>
              </a:rPr>
              <a:t> financial resources with which to carry out our mandate</a:t>
            </a:r>
          </a:p>
          <a:p>
            <a:pPr marL="171450" indent="-171450">
              <a:buFont typeface="Arial"/>
              <a:buChar char="•"/>
            </a:pPr>
            <a:r>
              <a:rPr lang="en-GB" sz="1200" kern="1200" dirty="0" smtClean="0">
                <a:solidFill>
                  <a:schemeClr val="tx1"/>
                </a:solidFill>
                <a:effectLst/>
                <a:latin typeface="+mn-lt"/>
                <a:ea typeface="+mn-ea"/>
                <a:cs typeface="+mn-cs"/>
              </a:rPr>
              <a:t>Over the last 10 years we have had relatively </a:t>
            </a:r>
            <a:r>
              <a:rPr lang="en-GB" sz="1200" b="1" kern="1200" dirty="0" smtClean="0">
                <a:solidFill>
                  <a:schemeClr val="tx1"/>
                </a:solidFill>
                <a:effectLst/>
                <a:latin typeface="+mn-lt"/>
                <a:ea typeface="+mn-ea"/>
                <a:cs typeface="+mn-cs"/>
              </a:rPr>
              <a:t>similar</a:t>
            </a:r>
            <a:r>
              <a:rPr lang="en-GB" sz="1200" kern="1200" dirty="0" smtClean="0">
                <a:solidFill>
                  <a:schemeClr val="tx1"/>
                </a:solidFill>
                <a:effectLst/>
                <a:latin typeface="+mn-lt"/>
                <a:ea typeface="+mn-ea"/>
                <a:cs typeface="+mn-cs"/>
              </a:rPr>
              <a:t> financial resources with which to carry out our mandate</a:t>
            </a:r>
          </a:p>
          <a:p>
            <a:pPr marL="171450" indent="-171450">
              <a:buFont typeface="Arial"/>
              <a:buChar char="•"/>
            </a:pPr>
            <a:r>
              <a:rPr lang="en-GB" sz="1200" kern="1200" dirty="0" smtClean="0">
                <a:solidFill>
                  <a:schemeClr val="tx1"/>
                </a:solidFill>
                <a:effectLst/>
                <a:latin typeface="+mn-lt"/>
                <a:ea typeface="+mn-ea"/>
                <a:cs typeface="+mn-cs"/>
              </a:rPr>
              <a:t>Over the last 10 years we have had relatively </a:t>
            </a:r>
            <a:r>
              <a:rPr lang="en-GB" sz="1200" b="1" kern="1200" dirty="0" smtClean="0">
                <a:solidFill>
                  <a:schemeClr val="tx1"/>
                </a:solidFill>
                <a:effectLst/>
                <a:latin typeface="+mn-lt"/>
                <a:ea typeface="+mn-ea"/>
                <a:cs typeface="+mn-cs"/>
              </a:rPr>
              <a:t>more</a:t>
            </a:r>
            <a:r>
              <a:rPr lang="en-GB" sz="1200" kern="1200" dirty="0" smtClean="0">
                <a:solidFill>
                  <a:schemeClr val="tx1"/>
                </a:solidFill>
                <a:effectLst/>
                <a:latin typeface="+mn-lt"/>
                <a:ea typeface="+mn-ea"/>
                <a:cs typeface="+mn-cs"/>
              </a:rPr>
              <a:t> financial resources with which to carry out our mandate</a:t>
            </a:r>
          </a:p>
          <a:p>
            <a:pPr marL="171450" indent="-171450">
              <a:buFont typeface="Arial"/>
              <a:buChar char="•"/>
            </a:pP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US" dirty="0" smtClean="0"/>
              <a:t>Initial observations is that in the</a:t>
            </a:r>
            <a:r>
              <a:rPr lang="en-US" baseline="0" dirty="0" smtClean="0"/>
              <a:t> greater number of cases, the resourcing of the equality bodies has remained similar although one must bear in mind that this does not reflect the expansion of mandate (see next slide). In that sense therefore, even if the budget remained consistent, in various cases, the mandate of the equality body had expanded, meaning there was the same money to do much more work with.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Question: </a:t>
            </a:r>
            <a:r>
              <a:rPr lang="en-US" b="1" baseline="0" dirty="0" smtClean="0"/>
              <a:t>Like the previous slide, w</a:t>
            </a:r>
            <a:r>
              <a:rPr lang="en-US" b="1" dirty="0" smtClean="0"/>
              <a:t>hich of the above categories</a:t>
            </a:r>
            <a:r>
              <a:rPr lang="en-US" b="1" baseline="0" dirty="0" smtClean="0"/>
              <a:t> does your institution fall under? How do you think these changes are impacting your ability to do your work effectively? </a:t>
            </a:r>
            <a:endParaRPr lang="en-US" b="1" dirty="0" smtClean="0"/>
          </a:p>
          <a:p>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12</a:t>
            </a:fld>
            <a:endParaRPr lang="en-US"/>
          </a:p>
        </p:txBody>
      </p:sp>
    </p:spTree>
    <p:extLst>
      <p:ext uri="{BB962C8B-B14F-4D97-AF65-F5344CB8AC3E}">
        <p14:creationId xmlns:p14="http://schemas.microsoft.com/office/powerpoint/2010/main" val="1626683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dirty="0" smtClean="0"/>
              <a:t>Survey respondents were asked to choose between</a:t>
            </a:r>
            <a:r>
              <a:rPr lang="en-US" baseline="0" dirty="0" smtClean="0"/>
              <a:t> the following two options: </a:t>
            </a:r>
            <a:endParaRPr lang="en-US" dirty="0" smtClean="0"/>
          </a:p>
          <a:p>
            <a:pPr marL="171450" indent="-171450">
              <a:buFont typeface="Arial"/>
              <a:buChar char="•"/>
            </a:pPr>
            <a:r>
              <a:rPr lang="en-US" dirty="0" smtClean="0"/>
              <a:t>Building on the</a:t>
            </a:r>
            <a:r>
              <a:rPr lang="en-GB" sz="1200" kern="1200" dirty="0" smtClean="0">
                <a:solidFill>
                  <a:schemeClr val="tx1"/>
                </a:solidFill>
                <a:effectLst/>
                <a:latin typeface="+mn-lt"/>
                <a:ea typeface="+mn-ea"/>
                <a:cs typeface="+mn-cs"/>
              </a:rPr>
              <a:t>Over the last 10 years, our mandate has increased but there hasn’t been a similar increase in the financial resources.</a:t>
            </a:r>
          </a:p>
          <a:p>
            <a:pPr marL="171450" indent="-171450">
              <a:buFont typeface="Arial"/>
              <a:buChar char="•"/>
            </a:pPr>
            <a:r>
              <a:rPr lang="en-GB" sz="1200" kern="1200" dirty="0" smtClean="0">
                <a:solidFill>
                  <a:schemeClr val="tx1"/>
                </a:solidFill>
                <a:effectLst/>
                <a:latin typeface="+mn-lt"/>
                <a:ea typeface="+mn-ea"/>
                <a:cs typeface="+mn-cs"/>
              </a:rPr>
              <a:t>The resources have increased to reflect the expansion of the mandate of the equality body.</a:t>
            </a:r>
          </a:p>
          <a:p>
            <a:endParaRPr lang="en-US" dirty="0" smtClean="0"/>
          </a:p>
          <a:p>
            <a:r>
              <a:rPr lang="en-US" baseline="0" dirty="0" smtClean="0"/>
              <a:t>Whilst there is a significant number of non-responses or not applicable responses to this question, one notes that the ‘does not reflect expansion’ receives a significantly higher response to the ‘reflects expansion’ option. This reflects on what was noted earlier about resourcing remaining similar despite the expansion in mandate. </a:t>
            </a:r>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13</a:t>
            </a:fld>
            <a:endParaRPr lang="en-US"/>
          </a:p>
        </p:txBody>
      </p:sp>
    </p:spTree>
    <p:extLst>
      <p:ext uri="{BB962C8B-B14F-4D97-AF65-F5344CB8AC3E}">
        <p14:creationId xmlns:p14="http://schemas.microsoft.com/office/powerpoint/2010/main" val="2910131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Asked</a:t>
            </a:r>
            <a:r>
              <a:rPr lang="en-US" baseline="0" dirty="0" smtClean="0"/>
              <a:t> about how they see the resourcing of the EB going, respondents gave rather mixed answers. 44% of respondents through they would remain the same whilst 26% thought they would increase and and the same % thought they would decrease. </a:t>
            </a:r>
          </a:p>
          <a:p>
            <a:endParaRPr lang="en-US" baseline="0" dirty="0" smtClean="0"/>
          </a:p>
          <a:p>
            <a:r>
              <a:rPr lang="en-US" b="1" baseline="0" dirty="0" smtClean="0"/>
              <a:t>Question: Do you see the resources of your equality body changing in a similar way to the above? What factors do you think will play a role in how the resourcing of your equality body changes over the coming years? </a:t>
            </a:r>
          </a:p>
        </p:txBody>
      </p:sp>
      <p:sp>
        <p:nvSpPr>
          <p:cNvPr id="4" name="Slide Number Placeholder 3"/>
          <p:cNvSpPr>
            <a:spLocks noGrp="1"/>
          </p:cNvSpPr>
          <p:nvPr>
            <p:ph type="sldNum" sz="quarter" idx="10"/>
          </p:nvPr>
        </p:nvSpPr>
        <p:spPr/>
        <p:txBody>
          <a:bodyPr/>
          <a:lstStyle/>
          <a:p>
            <a:fld id="{1ECFA7B7-84A8-D94F-B20B-1A6720E18473}" type="slidenum">
              <a:rPr lang="en-US" smtClean="0"/>
              <a:t>14</a:t>
            </a:fld>
            <a:endParaRPr lang="en-US"/>
          </a:p>
        </p:txBody>
      </p:sp>
    </p:spTree>
    <p:extLst>
      <p:ext uri="{BB962C8B-B14F-4D97-AF65-F5344CB8AC3E}">
        <p14:creationId xmlns:p14="http://schemas.microsoft.com/office/powerpoint/2010/main" val="3968318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Critically, one</a:t>
            </a:r>
            <a:r>
              <a:rPr lang="en-US" baseline="0" dirty="0" smtClean="0"/>
              <a:t> notes that there is a general tendency for most of the funding to be Core funding and indeed, with one exception (Finland), any shift in this regard (</a:t>
            </a:r>
            <a:r>
              <a:rPr lang="en-US" baseline="0" dirty="0" err="1" smtClean="0"/>
              <a:t>eg</a:t>
            </a:r>
            <a:r>
              <a:rPr lang="en-US" baseline="0" dirty="0" smtClean="0"/>
              <a:t>. NCPE </a:t>
            </a:r>
            <a:r>
              <a:rPr lang="mr-IN" baseline="0" dirty="0" smtClean="0"/>
              <a:t>–</a:t>
            </a:r>
            <a:r>
              <a:rPr lang="en-US" baseline="0" dirty="0" smtClean="0"/>
              <a:t> Malta and ETA, Hungary) has been to move from more project based resourcing to more core-funding based resourcing. This allows an EB to better manage its work, not being dependent on external projects etc. </a:t>
            </a:r>
            <a:endParaRPr lang="en-US" dirty="0" smtClean="0"/>
          </a:p>
          <a:p>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15</a:t>
            </a:fld>
            <a:endParaRPr lang="en-US"/>
          </a:p>
        </p:txBody>
      </p:sp>
    </p:spTree>
    <p:extLst>
      <p:ext uri="{BB962C8B-B14F-4D97-AF65-F5344CB8AC3E}">
        <p14:creationId xmlns:p14="http://schemas.microsoft.com/office/powerpoint/2010/main" val="2690308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16</a:t>
            </a:fld>
            <a:endParaRPr lang="en-US"/>
          </a:p>
        </p:txBody>
      </p:sp>
    </p:spTree>
    <p:extLst>
      <p:ext uri="{BB962C8B-B14F-4D97-AF65-F5344CB8AC3E}">
        <p14:creationId xmlns:p14="http://schemas.microsoft.com/office/powerpoint/2010/main" val="3569418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about The People for Change Foundation, visit: </a:t>
            </a:r>
            <a:r>
              <a:rPr lang="en-US" dirty="0" err="1" smtClean="0"/>
              <a:t>www.pfcmalta.org</a:t>
            </a:r>
            <a:r>
              <a:rPr lang="en-US" dirty="0" smtClean="0"/>
              <a:t> or speak to a </a:t>
            </a:r>
            <a:r>
              <a:rPr lang="en-US" dirty="0" err="1" smtClean="0"/>
              <a:t>PfC</a:t>
            </a:r>
            <a:r>
              <a:rPr lang="en-US" dirty="0" smtClean="0"/>
              <a:t> representative during the </a:t>
            </a:r>
            <a:r>
              <a:rPr lang="en-US" dirty="0" err="1" smtClean="0"/>
              <a:t>Equinet</a:t>
            </a:r>
            <a:r>
              <a:rPr lang="en-US" dirty="0" smtClean="0"/>
              <a:t> Conference or General Assembly on 10/11 October. </a:t>
            </a:r>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2</a:t>
            </a:fld>
            <a:endParaRPr lang="en-US"/>
          </a:p>
        </p:txBody>
      </p:sp>
    </p:spTree>
    <p:extLst>
      <p:ext uri="{BB962C8B-B14F-4D97-AF65-F5344CB8AC3E}">
        <p14:creationId xmlns:p14="http://schemas.microsoft.com/office/powerpoint/2010/main" val="1627391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full terms of reference</a:t>
            </a:r>
            <a:r>
              <a:rPr lang="en-US" baseline="0" dirty="0" smtClean="0"/>
              <a:t> for the research are available at: http://</a:t>
            </a:r>
            <a:r>
              <a:rPr lang="en-US" baseline="0" dirty="0" err="1" smtClean="0"/>
              <a:t>www.equineteurope.org</a:t>
            </a:r>
            <a:r>
              <a:rPr lang="en-US" baseline="0" dirty="0" smtClean="0"/>
              <a:t>/Call-for-proposals-An-Equinet-paper-on-the-evolution-of-the-mandates-and </a:t>
            </a:r>
          </a:p>
          <a:p>
            <a:endParaRPr lang="en-US" baseline="0" dirty="0" smtClean="0"/>
          </a:p>
          <a:p>
            <a:r>
              <a:rPr lang="en-US" baseline="0" dirty="0" smtClean="0"/>
              <a:t>Importantly, in undertaking the research, and in discussing them with the </a:t>
            </a:r>
            <a:r>
              <a:rPr lang="en-US" baseline="0" dirty="0" err="1" smtClean="0"/>
              <a:t>Equinet</a:t>
            </a:r>
            <a:r>
              <a:rPr lang="en-US" baseline="0" dirty="0" smtClean="0"/>
              <a:t> Executive </a:t>
            </a:r>
            <a:r>
              <a:rPr lang="en-US" baseline="0" dirty="0" smtClean="0"/>
              <a:t>Board, </a:t>
            </a:r>
            <a:r>
              <a:rPr lang="en-US" baseline="0" dirty="0" smtClean="0"/>
              <a:t>a number of further challenges have been identified that will need to be considered in the implementation, finalization and publication of this research. These included:</a:t>
            </a:r>
          </a:p>
          <a:p>
            <a:pPr marL="228600" indent="-228600">
              <a:buAutoNum type="arabicPeriod"/>
            </a:pPr>
            <a:r>
              <a:rPr lang="en-US" sz="1200" kern="1200" dirty="0" smtClean="0">
                <a:solidFill>
                  <a:schemeClr val="tx1"/>
                </a:solidFill>
                <a:effectLst/>
                <a:latin typeface="+mn-lt"/>
                <a:ea typeface="+mn-ea"/>
                <a:cs typeface="+mn-cs"/>
              </a:rPr>
              <a:t>How to avoid that comparison will result in proposed budget cuts for those with good resources? </a:t>
            </a:r>
          </a:p>
          <a:p>
            <a:pPr marL="228600" indent="-228600">
              <a:buAutoNum type="arabicPeriod"/>
            </a:pPr>
            <a:r>
              <a:rPr lang="en-US" sz="1200" kern="1200" dirty="0" smtClean="0">
                <a:solidFill>
                  <a:schemeClr val="tx1"/>
                </a:solidFill>
                <a:effectLst/>
                <a:latin typeface="+mn-lt"/>
                <a:ea typeface="+mn-ea"/>
                <a:cs typeface="+mn-cs"/>
              </a:rPr>
              <a:t>How to unpack how much of the budget goes to equality mandate when you’ve got a multi-mandate body? </a:t>
            </a:r>
          </a:p>
          <a:p>
            <a:pPr marL="228600" indent="-228600">
              <a:buAutoNum type="arabicPeriod"/>
            </a:pPr>
            <a:r>
              <a:rPr lang="en-US" sz="1200" kern="1200" dirty="0" smtClean="0">
                <a:solidFill>
                  <a:schemeClr val="tx1"/>
                </a:solidFill>
                <a:effectLst/>
                <a:latin typeface="+mn-lt"/>
                <a:ea typeface="+mn-ea"/>
                <a:cs typeface="+mn-cs"/>
              </a:rPr>
              <a:t>Proportionality of the reductions</a:t>
            </a:r>
            <a:r>
              <a:rPr lang="en-US" sz="1200" kern="1200" baseline="0" dirty="0" smtClean="0">
                <a:solidFill>
                  <a:schemeClr val="tx1"/>
                </a:solidFill>
                <a:effectLst/>
                <a:latin typeface="+mn-lt"/>
                <a:ea typeface="+mn-ea"/>
                <a:cs typeface="+mn-cs"/>
              </a:rPr>
              <a:t> in budgets </a:t>
            </a:r>
          </a:p>
          <a:p>
            <a:pPr marL="228600" indent="-228600">
              <a:buAutoNum type="arabicPeriod"/>
            </a:pPr>
            <a:r>
              <a:rPr lang="en-US" sz="1200" kern="1200" baseline="0" dirty="0" smtClean="0">
                <a:solidFill>
                  <a:schemeClr val="tx1"/>
                </a:solidFill>
                <a:effectLst/>
                <a:latin typeface="+mn-lt"/>
                <a:ea typeface="+mn-ea"/>
                <a:cs typeface="+mn-cs"/>
              </a:rPr>
              <a:t>Identification of comparators </a:t>
            </a:r>
          </a:p>
          <a:p>
            <a:endParaRPr lang="en-US" baseline="0" dirty="0" smtClean="0"/>
          </a:p>
          <a:p>
            <a:r>
              <a:rPr lang="en-US" b="1" baseline="0" dirty="0" smtClean="0"/>
              <a:t>Is there anything else that you think we can / should consider?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3</a:t>
            </a:fld>
            <a:endParaRPr lang="en-US"/>
          </a:p>
        </p:txBody>
      </p:sp>
    </p:spTree>
    <p:extLst>
      <p:ext uri="{BB962C8B-B14F-4D97-AF65-F5344CB8AC3E}">
        <p14:creationId xmlns:p14="http://schemas.microsoft.com/office/powerpoint/2010/main" val="192070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CFA7B7-84A8-D94F-B20B-1A6720E18473}" type="slidenum">
              <a:rPr lang="en-US" smtClean="0"/>
              <a:t>4</a:t>
            </a:fld>
            <a:endParaRPr lang="en-US"/>
          </a:p>
        </p:txBody>
      </p:sp>
    </p:spTree>
    <p:extLst>
      <p:ext uri="{BB962C8B-B14F-4D97-AF65-F5344CB8AC3E}">
        <p14:creationId xmlns:p14="http://schemas.microsoft.com/office/powerpoint/2010/main" val="771788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main methods employed in the research are:</a:t>
            </a:r>
          </a:p>
          <a:p>
            <a:pPr marL="171450" indent="-171450">
              <a:buFont typeface="Arial"/>
              <a:buChar char="•"/>
            </a:pPr>
            <a:r>
              <a:rPr lang="en-GB" sz="1200" b="1" kern="1200" dirty="0" smtClean="0">
                <a:solidFill>
                  <a:schemeClr val="tx1"/>
                </a:solidFill>
                <a:effectLst/>
                <a:latin typeface="+mn-lt"/>
                <a:ea typeface="+mn-ea"/>
                <a:cs typeface="+mn-cs"/>
              </a:rPr>
              <a:t>Literature review</a:t>
            </a:r>
            <a:r>
              <a:rPr lang="en-GB" sz="1200" kern="1200" dirty="0" smtClean="0">
                <a:solidFill>
                  <a:schemeClr val="tx1"/>
                </a:solidFill>
                <a:effectLst/>
                <a:latin typeface="+mn-lt"/>
                <a:ea typeface="+mn-ea"/>
                <a:cs typeface="+mn-cs"/>
              </a:rPr>
              <a:t> – analysis of academic studies, think-tank, civil society and institutions’ reports (selected using keywords and looking at the publications of relevant stakeholders):</a:t>
            </a:r>
            <a:endParaRPr lang="en-GB" sz="105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For data mining – extracting data about resources, mandates, societal attitudes, etc.</a:t>
            </a:r>
            <a:endParaRPr lang="en-GB" sz="105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For analytical insights – to elucidate critical analysis of the development of equality bodies’ mandates and resources, to map the evolution of mandates;</a:t>
            </a:r>
            <a:endParaRPr lang="en-GB" sz="1050" kern="1200" dirty="0" smtClean="0">
              <a:solidFill>
                <a:schemeClr val="tx1"/>
              </a:solidFill>
              <a:effectLst/>
              <a:latin typeface="+mn-lt"/>
              <a:ea typeface="+mn-ea"/>
              <a:cs typeface="+mn-cs"/>
            </a:endParaRPr>
          </a:p>
          <a:p>
            <a:pPr marL="171450" lvl="0" indent="-171450">
              <a:buFont typeface="Arial"/>
              <a:buChar char="•"/>
            </a:pPr>
            <a:r>
              <a:rPr lang="en-GB" sz="1200" b="1" kern="1200" dirty="0" smtClean="0">
                <a:solidFill>
                  <a:schemeClr val="tx1"/>
                </a:solidFill>
                <a:effectLst/>
                <a:latin typeface="+mn-lt"/>
                <a:ea typeface="+mn-ea"/>
                <a:cs typeface="+mn-cs"/>
              </a:rPr>
              <a:t>Legal analysis</a:t>
            </a:r>
            <a:r>
              <a:rPr lang="en-GB" sz="1200" kern="1200" dirty="0" smtClean="0">
                <a:solidFill>
                  <a:schemeClr val="tx1"/>
                </a:solidFill>
                <a:effectLst/>
                <a:latin typeface="+mn-lt"/>
                <a:ea typeface="+mn-ea"/>
                <a:cs typeface="+mn-cs"/>
              </a:rPr>
              <a:t> - review of legislation at the EU and national levels.</a:t>
            </a:r>
            <a:endParaRPr lang="en-GB" sz="1050" kern="1200" dirty="0" smtClean="0">
              <a:solidFill>
                <a:schemeClr val="tx1"/>
              </a:solidFill>
              <a:effectLst/>
              <a:latin typeface="+mn-lt"/>
              <a:ea typeface="+mn-ea"/>
              <a:cs typeface="+mn-cs"/>
            </a:endParaRPr>
          </a:p>
          <a:p>
            <a:pPr marL="171450" lvl="0" indent="-171450">
              <a:buFont typeface="Arial"/>
              <a:buChar char="•"/>
            </a:pPr>
            <a:r>
              <a:rPr lang="en-GB" sz="1200" b="1" kern="1200" dirty="0" smtClean="0">
                <a:solidFill>
                  <a:schemeClr val="tx1"/>
                </a:solidFill>
                <a:effectLst/>
                <a:latin typeface="+mn-lt"/>
                <a:ea typeface="+mn-ea"/>
                <a:cs typeface="+mn-cs"/>
              </a:rPr>
              <a:t>Financial analysis</a:t>
            </a:r>
            <a:r>
              <a:rPr lang="en-GB" sz="1200" kern="1200" dirty="0" smtClean="0">
                <a:solidFill>
                  <a:schemeClr val="tx1"/>
                </a:solidFill>
                <a:effectLst/>
                <a:latin typeface="+mn-lt"/>
                <a:ea typeface="+mn-ea"/>
                <a:cs typeface="+mn-cs"/>
              </a:rPr>
              <a:t> - (budget allocations for equality bodies </a:t>
            </a:r>
            <a:r>
              <a:rPr lang="en-GB" sz="1200" kern="1200" dirty="0" err="1" smtClean="0">
                <a:solidFill>
                  <a:schemeClr val="tx1"/>
                </a:solidFill>
                <a:effectLst/>
                <a:latin typeface="+mn-lt"/>
                <a:ea typeface="+mn-ea"/>
                <a:cs typeface="+mn-cs"/>
              </a:rPr>
              <a:t>vs</a:t>
            </a:r>
            <a:r>
              <a:rPr lang="en-GB" sz="1200" kern="1200" dirty="0" smtClean="0">
                <a:solidFill>
                  <a:schemeClr val="tx1"/>
                </a:solidFill>
                <a:effectLst/>
                <a:latin typeface="+mn-lt"/>
                <a:ea typeface="+mn-ea"/>
                <a:cs typeface="+mn-cs"/>
              </a:rPr>
              <a:t> per capita GDP and national budget, other financial indicators for the context, e.g. the share of GDP as redistributed through the public sector – from Eurostat and national sources): gathering and cleaning up of the data if needed, ensuring maximum comparability, conducting descriptive statistical analysis (outliers, average and median values, </a:t>
            </a:r>
            <a:r>
              <a:rPr lang="en-GB" sz="1200" kern="1200" dirty="0" err="1" smtClean="0">
                <a:solidFill>
                  <a:schemeClr val="tx1"/>
                </a:solidFill>
                <a:effectLst/>
                <a:latin typeface="+mn-lt"/>
                <a:ea typeface="+mn-ea"/>
                <a:cs typeface="+mn-cs"/>
              </a:rPr>
              <a:t>crosstabulations</a:t>
            </a:r>
            <a:r>
              <a:rPr lang="en-GB" sz="1200" kern="1200" dirty="0" smtClean="0">
                <a:solidFill>
                  <a:schemeClr val="tx1"/>
                </a:solidFill>
                <a:effectLst/>
                <a:latin typeface="+mn-lt"/>
                <a:ea typeface="+mn-ea"/>
                <a:cs typeface="+mn-cs"/>
              </a:rPr>
              <a:t>);</a:t>
            </a:r>
            <a:endParaRPr lang="en-GB" sz="1050" kern="1200" dirty="0" smtClean="0">
              <a:solidFill>
                <a:schemeClr val="tx1"/>
              </a:solidFill>
              <a:effectLst/>
              <a:latin typeface="+mn-lt"/>
              <a:ea typeface="+mn-ea"/>
              <a:cs typeface="+mn-cs"/>
            </a:endParaRPr>
          </a:p>
          <a:p>
            <a:pPr marL="171450" lvl="0" indent="-171450">
              <a:buFont typeface="Arial"/>
              <a:buChar char="•"/>
            </a:pPr>
            <a:r>
              <a:rPr lang="en-GB" sz="1200" b="1" kern="1200" dirty="0" smtClean="0">
                <a:solidFill>
                  <a:schemeClr val="tx1"/>
                </a:solidFill>
                <a:effectLst/>
                <a:latin typeface="+mn-lt"/>
                <a:ea typeface="+mn-ea"/>
                <a:cs typeface="+mn-cs"/>
              </a:rPr>
              <a:t>Survey of </a:t>
            </a:r>
            <a:r>
              <a:rPr lang="en-GB" sz="1200" b="1" kern="1200" dirty="0" err="1" smtClean="0">
                <a:solidFill>
                  <a:schemeClr val="tx1"/>
                </a:solidFill>
                <a:effectLst/>
                <a:latin typeface="+mn-lt"/>
                <a:ea typeface="+mn-ea"/>
                <a:cs typeface="+mn-cs"/>
              </a:rPr>
              <a:t>Equinet</a:t>
            </a:r>
            <a:r>
              <a:rPr lang="en-GB" sz="1200" b="1" kern="1200" dirty="0" smtClean="0">
                <a:solidFill>
                  <a:schemeClr val="tx1"/>
                </a:solidFill>
                <a:effectLst/>
                <a:latin typeface="+mn-lt"/>
                <a:ea typeface="+mn-ea"/>
                <a:cs typeface="+mn-cs"/>
              </a:rPr>
              <a:t> members</a:t>
            </a:r>
            <a:r>
              <a:rPr lang="en-GB" sz="1200" kern="1200" dirty="0" smtClean="0">
                <a:solidFill>
                  <a:schemeClr val="tx1"/>
                </a:solidFill>
                <a:effectLst/>
                <a:latin typeface="+mn-lt"/>
                <a:ea typeface="+mn-ea"/>
                <a:cs typeface="+mn-cs"/>
              </a:rPr>
              <a:t>: building on earlier surveys (e.g.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2008 survey and the </a:t>
            </a:r>
            <a:r>
              <a:rPr lang="en-GB" sz="1200" i="1" kern="1200" dirty="0" smtClean="0">
                <a:solidFill>
                  <a:schemeClr val="tx1"/>
                </a:solidFill>
                <a:effectLst/>
                <a:latin typeface="+mn-lt"/>
                <a:ea typeface="+mn-ea"/>
                <a:cs typeface="+mn-cs"/>
              </a:rPr>
              <a:t>Study on Equality Bodies Set up under Directives 2000/43/EC, 2004/113/EC and 2006/54/E</a:t>
            </a:r>
            <a:r>
              <a:rPr lang="en-GB" sz="1200" kern="1200" dirty="0" smtClean="0">
                <a:solidFill>
                  <a:schemeClr val="tx1"/>
                </a:solidFill>
                <a:effectLst/>
                <a:latin typeface="+mn-lt"/>
                <a:ea typeface="+mn-ea"/>
                <a:cs typeface="+mn-cs"/>
              </a:rPr>
              <a:t>C for maximum comparability, but adding and amending questions to suit the purposes of this particular research.</a:t>
            </a:r>
            <a:endParaRPr lang="en-GB" sz="1050" kern="1200" dirty="0" smtClean="0">
              <a:solidFill>
                <a:schemeClr val="tx1"/>
              </a:solidFill>
              <a:effectLst/>
              <a:latin typeface="+mn-lt"/>
              <a:ea typeface="+mn-ea"/>
              <a:cs typeface="+mn-cs"/>
            </a:endParaRPr>
          </a:p>
          <a:p>
            <a:pPr marL="171450" lvl="0" indent="-171450">
              <a:buFont typeface="Arial"/>
              <a:buChar char="•"/>
            </a:pPr>
            <a:r>
              <a:rPr lang="en-GB" sz="1200" b="1" kern="1200" dirty="0" smtClean="0">
                <a:solidFill>
                  <a:schemeClr val="tx1"/>
                </a:solidFill>
                <a:effectLst/>
                <a:latin typeface="+mn-lt"/>
                <a:ea typeface="+mn-ea"/>
                <a:cs typeface="+mn-cs"/>
              </a:rPr>
              <a:t>Semi-structured interviews</a:t>
            </a:r>
            <a:r>
              <a:rPr lang="en-GB" sz="1200" kern="1200" dirty="0" smtClean="0">
                <a:solidFill>
                  <a:schemeClr val="tx1"/>
                </a:solidFill>
                <a:effectLst/>
                <a:latin typeface="+mn-lt"/>
                <a:ea typeface="+mn-ea"/>
                <a:cs typeface="+mn-cs"/>
              </a:rPr>
              <a:t> with selected equality bodies and national stakeholders (two or three per case study), key stakeholders (the European Commission, national authorities and civil society,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Executive Board, Secretariat and thematic Working Groups).</a:t>
            </a:r>
            <a:endParaRPr lang="en-GB" sz="1050" kern="1200" dirty="0" smtClean="0">
              <a:solidFill>
                <a:schemeClr val="tx1"/>
              </a:solidFill>
              <a:effectLst/>
              <a:latin typeface="+mn-lt"/>
              <a:ea typeface="+mn-ea"/>
              <a:cs typeface="+mn-cs"/>
            </a:endParaRPr>
          </a:p>
          <a:p>
            <a:pPr marL="171450" lvl="0" indent="-171450">
              <a:buFont typeface="Arial"/>
              <a:buChar char="•"/>
            </a:pPr>
            <a:r>
              <a:rPr lang="en-GB" sz="1200" b="1" kern="1200" dirty="0" smtClean="0">
                <a:solidFill>
                  <a:schemeClr val="tx1"/>
                </a:solidFill>
                <a:effectLst/>
                <a:latin typeface="+mn-lt"/>
                <a:ea typeface="+mn-ea"/>
                <a:cs typeface="+mn-cs"/>
              </a:rPr>
              <a:t>Case studies:</a:t>
            </a:r>
            <a:r>
              <a:rPr lang="en-GB" sz="1200" kern="1200" dirty="0" smtClean="0">
                <a:solidFill>
                  <a:schemeClr val="tx1"/>
                </a:solidFill>
                <a:effectLst/>
                <a:latin typeface="+mn-lt"/>
                <a:ea typeface="+mn-ea"/>
                <a:cs typeface="+mn-cs"/>
              </a:rPr>
              <a:t> contextualised analysis of six equality bodies that have experienced either budgetary changes, mergers, or evolution of their mandate.</a:t>
            </a:r>
            <a:endParaRPr lang="en-GB" sz="105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5</a:t>
            </a:fld>
            <a:endParaRPr lang="en-US"/>
          </a:p>
        </p:txBody>
      </p:sp>
    </p:spTree>
    <p:extLst>
      <p:ext uri="{BB962C8B-B14F-4D97-AF65-F5344CB8AC3E}">
        <p14:creationId xmlns:p14="http://schemas.microsoft.com/office/powerpoint/2010/main" val="1657273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GB" sz="1200" kern="1200" dirty="0" smtClean="0">
                <a:solidFill>
                  <a:schemeClr val="tx1"/>
                </a:solidFill>
                <a:effectLst/>
                <a:latin typeface="+mn-lt"/>
                <a:ea typeface="+mn-ea"/>
                <a:cs typeface="+mn-cs"/>
              </a:rPr>
              <a:t>A broad range of legal instruments at the international, regional and sub-regional level provide for a right to equality and the prohibition of discrimination. Some go further and require States parties to put in place national structures for promoting equality and addressing instances of discrimination.</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following overview refers to the National Human Rights Institutions, equality bodies or ombudsperson. The mandate of the equality bodies is usually more focused and narrow while a NHRI operate with a broader human rights mandate.  NHRIs have minimum criteria laid down in an international instrument, the Paris Principles, while the standards for equality bodies are most directly formulated in EU directives. Ombudsman institutions are typically appointed by parliament, and charged more generally with oversight of the administration and dealing with complaints usually within the broader than human rights mandate covering issues of good governance etc.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Two principal types of equality body have been identified - tribunal type equality bodies and promotion type equality bodies. Tribunal type equality bodies are predominantly concerned with addressing individual cases of discrimination and making determinations in that regard. Promotion type equality bodies, on the other hand, are predominantly concerned with raising awareness of discrimination issues and equality legislation, providing legal advice and support to victims of discrimination and supporting promising practices by employers and service providers. In practice, most equality bodies adopt some sort of blend of these roles and play a dual role. </a:t>
            </a:r>
          </a:p>
          <a:p>
            <a:endParaRPr lang="en-GB" sz="1200" kern="1200" dirty="0" smtClean="0">
              <a:solidFill>
                <a:schemeClr val="tx1"/>
              </a:solidFill>
              <a:effectLst/>
              <a:latin typeface="+mn-lt"/>
              <a:ea typeface="+mn-ea"/>
              <a:cs typeface="+mn-cs"/>
            </a:endParaRPr>
          </a:p>
          <a:p>
            <a:r>
              <a:rPr lang="en-US" b="1" dirty="0" smtClean="0">
                <a:solidFill>
                  <a:srgbClr val="000090"/>
                </a:solidFill>
              </a:rPr>
              <a:t>International</a:t>
            </a:r>
            <a:r>
              <a:rPr lang="en-US" b="1" baseline="0" dirty="0" smtClean="0">
                <a:solidFill>
                  <a:srgbClr val="000090"/>
                </a:solidFill>
              </a:rPr>
              <a:t> Instruments:</a:t>
            </a:r>
          </a:p>
          <a:p>
            <a:pPr marL="171450" lvl="0" indent="-171450">
              <a:buFont typeface="Arial"/>
              <a:buChar char="•"/>
            </a:pPr>
            <a:r>
              <a:rPr lang="en-GB" b="0" kern="1200" baseline="0" dirty="0" smtClean="0">
                <a:solidFill>
                  <a:schemeClr val="tx1"/>
                </a:solidFill>
                <a:effectLst/>
                <a:latin typeface="+mn-lt"/>
                <a:ea typeface="+mn-ea"/>
                <a:cs typeface="+mn-cs"/>
              </a:rPr>
              <a:t>ICERD Article: </a:t>
            </a:r>
            <a:r>
              <a:rPr lang="en-GB" sz="1200" kern="1200" dirty="0" smtClean="0">
                <a:solidFill>
                  <a:schemeClr val="tx1"/>
                </a:solidFill>
                <a:effectLst/>
                <a:latin typeface="+mn-lt"/>
                <a:ea typeface="+mn-ea"/>
                <a:cs typeface="+mn-cs"/>
              </a:rPr>
              <a:t>mandate of equality bodies ought to cover issues of access to justice and a remedy for discrimination</a:t>
            </a:r>
            <a:r>
              <a:rPr lang="en-GB" dirty="0" smtClean="0">
                <a:effectLst/>
              </a:rPr>
              <a:t>  </a:t>
            </a:r>
            <a:endParaRPr lang="en-GB" b="0" kern="1200" baseline="0" dirty="0" smtClean="0">
              <a:solidFill>
                <a:schemeClr val="tx1"/>
              </a:solidFill>
              <a:effectLst/>
              <a:latin typeface="+mn-lt"/>
              <a:ea typeface="+mn-ea"/>
              <a:cs typeface="+mn-cs"/>
            </a:endParaRPr>
          </a:p>
          <a:p>
            <a:pPr marL="171450" lvl="0" indent="-171450">
              <a:buFont typeface="Arial"/>
              <a:buChar char="•"/>
            </a:pPr>
            <a:r>
              <a:rPr lang="en-GB" b="0" kern="1200" baseline="0" dirty="0" smtClean="0">
                <a:solidFill>
                  <a:schemeClr val="tx1"/>
                </a:solidFill>
                <a:effectLst/>
                <a:latin typeface="+mn-lt"/>
                <a:ea typeface="+mn-ea"/>
                <a:cs typeface="+mn-cs"/>
              </a:rPr>
              <a:t>CEDAW Article:  </a:t>
            </a:r>
            <a:r>
              <a:rPr lang="en-GB" sz="1200" kern="1200" dirty="0" smtClean="0">
                <a:solidFill>
                  <a:schemeClr val="tx1"/>
                </a:solidFill>
                <a:effectLst/>
                <a:latin typeface="+mn-lt"/>
                <a:ea typeface="+mn-ea"/>
                <a:cs typeface="+mn-cs"/>
              </a:rPr>
              <a:t>State Parties to establish legal protection of the rights of women and to ensure through competent national tribunals and other public institutions the effective protection of women against any act of discrimination.</a:t>
            </a:r>
            <a:r>
              <a:rPr lang="en-GB" dirty="0" smtClean="0">
                <a:effectLst/>
              </a:rPr>
              <a:t> </a:t>
            </a:r>
            <a:endParaRPr lang="en-GB" b="0" kern="1200" baseline="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GB" b="0" kern="1200" baseline="0" dirty="0" smtClean="0">
                <a:solidFill>
                  <a:schemeClr val="tx1"/>
                </a:solidFill>
                <a:effectLst/>
                <a:latin typeface="+mn-lt"/>
                <a:ea typeface="+mn-ea"/>
                <a:cs typeface="+mn-cs"/>
              </a:rPr>
              <a:t>Disability Convention: </a:t>
            </a:r>
            <a:r>
              <a:rPr lang="en-GB" sz="1200" kern="1200" dirty="0" smtClean="0">
                <a:solidFill>
                  <a:schemeClr val="tx1"/>
                </a:solidFill>
                <a:effectLst/>
                <a:latin typeface="+mn-lt"/>
                <a:ea typeface="+mn-ea"/>
                <a:cs typeface="+mn-cs"/>
              </a:rPr>
              <a:t> need to have the relevant equality bodies’ mandated to promote, protect and monitor implementation of the Convention. </a:t>
            </a:r>
          </a:p>
          <a:p>
            <a:pPr marL="0" lvl="0" indent="0">
              <a:buFont typeface="Arial"/>
              <a:buNone/>
            </a:pPr>
            <a:endParaRPr lang="en-US" b="1" baseline="0" dirty="0" smtClean="0">
              <a:solidFill>
                <a:srgbClr val="000090"/>
              </a:solidFill>
            </a:endParaRPr>
          </a:p>
          <a:p>
            <a:pPr marL="0" lvl="0" indent="0">
              <a:buFont typeface="Arial"/>
              <a:buNone/>
            </a:pPr>
            <a:r>
              <a:rPr lang="en-US" b="1" baseline="0" dirty="0" smtClean="0">
                <a:solidFill>
                  <a:srgbClr val="000090"/>
                </a:solidFill>
              </a:rPr>
              <a:t>Soft Law:</a:t>
            </a:r>
          </a:p>
          <a:p>
            <a:pPr marL="171450" indent="-171450">
              <a:buFont typeface="Arial"/>
              <a:buChar char="•"/>
            </a:pPr>
            <a:r>
              <a:rPr lang="en-GB" sz="1200" kern="1200" dirty="0" smtClean="0">
                <a:solidFill>
                  <a:schemeClr val="tx1"/>
                </a:solidFill>
                <a:effectLst/>
                <a:latin typeface="+mn-lt"/>
                <a:ea typeface="+mn-ea"/>
                <a:cs typeface="+mn-cs"/>
              </a:rPr>
              <a:t>Principles Relating to the Status of National Human Rights Institutions (also known as the Paris Principles).</a:t>
            </a:r>
            <a:r>
              <a:rPr lang="en-GB" dirty="0" smtClean="0">
                <a:effectLst/>
              </a:rPr>
              <a:t> </a:t>
            </a:r>
          </a:p>
          <a:p>
            <a:pPr marL="628650" lvl="1" indent="-171450">
              <a:buFont typeface="Arial"/>
              <a:buChar char="•"/>
            </a:pPr>
            <a:r>
              <a:rPr lang="en-GB" sz="1200" kern="1200" dirty="0" smtClean="0">
                <a:solidFill>
                  <a:schemeClr val="tx1"/>
                </a:solidFill>
                <a:effectLst/>
                <a:latin typeface="+mn-lt"/>
                <a:ea typeface="+mn-ea"/>
                <a:cs typeface="+mn-cs"/>
              </a:rPr>
              <a:t>As regards NHRI</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mandates, the principles require the mandate to be “as broad as possible”, covering a broad range of human rights issues, having adequate powers of investigation and a dual mandate to both promote human rights and investigate violations thereof.</a:t>
            </a:r>
            <a:r>
              <a:rPr lang="en-GB" sz="1200" kern="1200" baseline="0" dirty="0" smtClean="0">
                <a:solidFill>
                  <a:schemeClr val="tx1"/>
                </a:solidFill>
                <a:effectLst/>
                <a:latin typeface="+mn-lt"/>
                <a:ea typeface="+mn-ea"/>
                <a:cs typeface="+mn-cs"/>
              </a:rPr>
              <a:t> </a:t>
            </a:r>
          </a:p>
          <a:p>
            <a:pPr marL="171450" lvl="0" indent="-171450">
              <a:buFont typeface="Arial"/>
              <a:buChar char="•"/>
            </a:pPr>
            <a:r>
              <a:rPr lang="en-GB" sz="1200" kern="1200" dirty="0" smtClean="0">
                <a:solidFill>
                  <a:schemeClr val="tx1"/>
                </a:solidFill>
                <a:effectLst/>
                <a:latin typeface="+mn-lt"/>
                <a:ea typeface="+mn-ea"/>
                <a:cs typeface="+mn-cs"/>
              </a:rPr>
              <a:t>CEDAW Committee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Recommendation no. 6</a:t>
            </a:r>
            <a:r>
              <a:rPr lang="en-GB" dirty="0" smtClean="0">
                <a:effectLst/>
              </a:rPr>
              <a:t> </a:t>
            </a:r>
          </a:p>
          <a:p>
            <a:pPr marL="171450" lvl="0" indent="-171450">
              <a:buFont typeface="Arial"/>
              <a:buChar char="•"/>
            </a:pPr>
            <a:r>
              <a:rPr lang="en-GB" dirty="0" smtClean="0">
                <a:effectLst/>
              </a:rPr>
              <a:t>UNGA Resolutions: </a:t>
            </a:r>
            <a:r>
              <a:rPr lang="en-GB" sz="1200" kern="1200" dirty="0" smtClean="0">
                <a:solidFill>
                  <a:schemeClr val="tx1"/>
                </a:solidFill>
                <a:effectLst/>
                <a:latin typeface="+mn-lt"/>
                <a:ea typeface="+mn-ea"/>
                <a:cs typeface="+mn-cs"/>
              </a:rPr>
              <a:t>The UN General Assembly has adopted several resolutions dealing with the national institutions for the promotion and protection of human rights (among others 63/172 of 2008, 66/169 of 2011, 20/14 of 5 July 2012, 23/17 of 13 June 2013, 27/18 of 2014, 27/18 of 25 September 2014, 70/163 of 2015).  </a:t>
            </a:r>
          </a:p>
          <a:p>
            <a:pPr marL="0" lvl="0" indent="0">
              <a:buFont typeface="Arial"/>
              <a:buNone/>
            </a:pPr>
            <a:endParaRPr lang="en-GB" dirty="0" smtClean="0">
              <a:effectLst/>
            </a:endParaRPr>
          </a:p>
          <a:p>
            <a:pPr marL="0" lvl="0" indent="0">
              <a:buFont typeface="Arial"/>
              <a:buNone/>
            </a:pPr>
            <a:r>
              <a:rPr lang="en-GB" b="1" dirty="0" smtClean="0">
                <a:effectLst/>
              </a:rPr>
              <a:t>Council of Europe</a:t>
            </a:r>
            <a:r>
              <a:rPr lang="en-GB" b="1" baseline="0" dirty="0" smtClean="0">
                <a:effectLst/>
              </a:rPr>
              <a:t> </a:t>
            </a:r>
          </a:p>
          <a:p>
            <a:pPr marL="0" lvl="0" indent="0">
              <a:buFont typeface="Arial"/>
              <a:buNone/>
            </a:pPr>
            <a:endParaRPr lang="en-GB" b="1" baseline="0" dirty="0" smtClean="0">
              <a:effectLst/>
            </a:endParaRPr>
          </a:p>
          <a:p>
            <a:pPr marL="171450" lvl="0" indent="-171450">
              <a:buFont typeface="Arial"/>
              <a:buChar char="•"/>
            </a:pPr>
            <a:r>
              <a:rPr lang="en-GB" b="0" dirty="0" smtClean="0">
                <a:effectLst/>
              </a:rPr>
              <a:t>ECRI General</a:t>
            </a:r>
            <a:r>
              <a:rPr lang="en-GB" b="0" baseline="0" dirty="0" smtClean="0">
                <a:effectLst/>
              </a:rPr>
              <a:t> Policy Recommendation No. 2 </a:t>
            </a:r>
            <a:r>
              <a:rPr lang="en-GB" sz="1200" b="0" kern="1200" dirty="0" smtClean="0">
                <a:solidFill>
                  <a:schemeClr val="tx1"/>
                </a:solidFill>
                <a:effectLst/>
                <a:latin typeface="+mn-lt"/>
                <a:ea typeface="+mn-ea"/>
                <a:cs typeface="+mn-cs"/>
              </a:rPr>
              <a:t>on specialised bodies to combat racism, xenophobia, anti-Semitism and intolerance at national level. http://</a:t>
            </a:r>
            <a:r>
              <a:rPr lang="en-GB" sz="1200" b="0" kern="1200" dirty="0" err="1" smtClean="0">
                <a:solidFill>
                  <a:schemeClr val="tx1"/>
                </a:solidFill>
                <a:effectLst/>
                <a:latin typeface="+mn-lt"/>
                <a:ea typeface="+mn-ea"/>
                <a:cs typeface="+mn-cs"/>
              </a:rPr>
              <a:t>www.coe.int</a:t>
            </a:r>
            <a:r>
              <a:rPr lang="en-GB" sz="1200" b="0" kern="1200" dirty="0" smtClean="0">
                <a:solidFill>
                  <a:schemeClr val="tx1"/>
                </a:solidFill>
                <a:effectLst/>
                <a:latin typeface="+mn-lt"/>
                <a:ea typeface="+mn-ea"/>
                <a:cs typeface="+mn-cs"/>
              </a:rPr>
              <a:t>/t/</a:t>
            </a:r>
            <a:r>
              <a:rPr lang="en-GB" sz="1200" b="0" kern="1200" dirty="0" err="1" smtClean="0">
                <a:solidFill>
                  <a:schemeClr val="tx1"/>
                </a:solidFill>
                <a:effectLst/>
                <a:latin typeface="+mn-lt"/>
                <a:ea typeface="+mn-ea"/>
                <a:cs typeface="+mn-cs"/>
              </a:rPr>
              <a:t>dghl</a:t>
            </a:r>
            <a:r>
              <a:rPr lang="en-GB" sz="1200" b="0" kern="1200" dirty="0" smtClean="0">
                <a:solidFill>
                  <a:schemeClr val="tx1"/>
                </a:solidFill>
                <a:effectLst/>
                <a:latin typeface="+mn-lt"/>
                <a:ea typeface="+mn-ea"/>
                <a:cs typeface="+mn-cs"/>
              </a:rPr>
              <a:t>/monitoring/</a:t>
            </a:r>
            <a:r>
              <a:rPr lang="en-GB" sz="1200" b="0" kern="1200" dirty="0" err="1" smtClean="0">
                <a:solidFill>
                  <a:schemeClr val="tx1"/>
                </a:solidFill>
                <a:effectLst/>
                <a:latin typeface="+mn-lt"/>
                <a:ea typeface="+mn-ea"/>
                <a:cs typeface="+mn-cs"/>
              </a:rPr>
              <a:t>ecri</a:t>
            </a:r>
            <a:r>
              <a:rPr lang="en-GB" sz="1200" b="0" kern="1200" dirty="0" smtClean="0">
                <a:solidFill>
                  <a:schemeClr val="tx1"/>
                </a:solidFill>
                <a:effectLst/>
                <a:latin typeface="+mn-lt"/>
                <a:ea typeface="+mn-ea"/>
                <a:cs typeface="+mn-cs"/>
              </a:rPr>
              <a:t>/activities/GPR/EN/Recommendation_N2/Rec02en.pdf</a:t>
            </a:r>
          </a:p>
          <a:p>
            <a:pPr marL="171450" lvl="0" indent="-171450">
              <a:buFont typeface="Arial"/>
              <a:buChar char="•"/>
            </a:pPr>
            <a:r>
              <a:rPr lang="en-GB" sz="1200" kern="1200" dirty="0" smtClean="0">
                <a:solidFill>
                  <a:schemeClr val="tx1"/>
                </a:solidFill>
                <a:effectLst/>
                <a:latin typeface="+mn-lt"/>
                <a:ea typeface="+mn-ea"/>
                <a:cs typeface="+mn-cs"/>
              </a:rPr>
              <a:t>ECRI General Policy Recommendation No. 7 on National Legislation to Combat Racism and Racial Discrimination (+Explanatory Memorandum) </a:t>
            </a:r>
          </a:p>
          <a:p>
            <a:pPr marL="171450" lvl="0" indent="-171450">
              <a:buFont typeface="Arial"/>
              <a:buChar char="•"/>
            </a:pPr>
            <a:r>
              <a:rPr lang="en-GB" sz="1200" kern="1200" dirty="0" smtClean="0">
                <a:solidFill>
                  <a:schemeClr val="tx1"/>
                </a:solidFill>
                <a:effectLst/>
                <a:latin typeface="+mn-lt"/>
                <a:ea typeface="+mn-ea"/>
                <a:cs typeface="+mn-cs"/>
              </a:rPr>
              <a:t>Opinion of the Commissioner for Human Rights on National Structures for Promoting Equality </a:t>
            </a:r>
          </a:p>
          <a:p>
            <a:pPr marL="171450" lvl="0" indent="-171450">
              <a:buFont typeface="Arial"/>
              <a:buChar char="•"/>
            </a:pPr>
            <a:r>
              <a:rPr lang="en-GB" sz="1200" kern="1200" dirty="0" smtClean="0">
                <a:solidFill>
                  <a:schemeClr val="tx1"/>
                </a:solidFill>
                <a:effectLst/>
                <a:latin typeface="+mn-lt"/>
                <a:ea typeface="+mn-ea"/>
                <a:cs typeface="+mn-cs"/>
              </a:rPr>
              <a:t>A number of more general recommendations including by the PACE and the Committee</a:t>
            </a:r>
            <a:r>
              <a:rPr lang="en-GB" sz="1200" kern="1200" baseline="0" dirty="0" smtClean="0">
                <a:solidFill>
                  <a:schemeClr val="tx1"/>
                </a:solidFill>
                <a:effectLst/>
                <a:latin typeface="+mn-lt"/>
                <a:ea typeface="+mn-ea"/>
                <a:cs typeface="+mn-cs"/>
              </a:rPr>
              <a:t> of Ministers on the Role of the Ombudsman etc. </a:t>
            </a:r>
            <a:endParaRPr lang="en-GB" sz="1200" kern="1200" dirty="0" smtClean="0">
              <a:solidFill>
                <a:schemeClr val="tx1"/>
              </a:solidFill>
              <a:effectLst/>
              <a:latin typeface="+mn-lt"/>
              <a:ea typeface="+mn-ea"/>
              <a:cs typeface="+mn-cs"/>
            </a:endParaRPr>
          </a:p>
          <a:p>
            <a:pPr marL="171450" lvl="0" indent="-171450">
              <a:buFont typeface="Arial"/>
              <a:buChar char="•"/>
            </a:pPr>
            <a:endParaRPr lang="en-GB" sz="1200" kern="1200" dirty="0" smtClean="0">
              <a:solidFill>
                <a:schemeClr val="tx1"/>
              </a:solidFill>
              <a:effectLst/>
              <a:latin typeface="+mn-lt"/>
              <a:ea typeface="+mn-ea"/>
              <a:cs typeface="+mn-cs"/>
            </a:endParaRPr>
          </a:p>
          <a:p>
            <a:pPr marL="0" lvl="0" indent="0">
              <a:buFont typeface="Arial"/>
              <a:buNone/>
            </a:pPr>
            <a:endParaRPr lang="en-GB" sz="1200" kern="1200" dirty="0" smtClean="0">
              <a:solidFill>
                <a:schemeClr val="tx1"/>
              </a:solidFill>
              <a:effectLst/>
              <a:latin typeface="+mn-lt"/>
              <a:ea typeface="+mn-ea"/>
              <a:cs typeface="+mn-cs"/>
            </a:endParaRPr>
          </a:p>
          <a:p>
            <a:pPr marL="0" lvl="0" indent="0">
              <a:buFont typeface="Arial"/>
              <a:buNone/>
            </a:pPr>
            <a:r>
              <a:rPr lang="en-GB" sz="1200" b="1" kern="1200" dirty="0" smtClean="0">
                <a:solidFill>
                  <a:schemeClr val="tx1"/>
                </a:solidFill>
                <a:effectLst/>
                <a:latin typeface="+mn-lt"/>
                <a:ea typeface="+mn-ea"/>
                <a:cs typeface="+mn-cs"/>
              </a:rPr>
              <a:t>EU</a:t>
            </a:r>
            <a:r>
              <a:rPr lang="en-GB" sz="1200" b="1" kern="1200" baseline="0" dirty="0" smtClean="0">
                <a:solidFill>
                  <a:schemeClr val="tx1"/>
                </a:solidFill>
                <a:effectLst/>
                <a:latin typeface="+mn-lt"/>
                <a:ea typeface="+mn-ea"/>
                <a:cs typeface="+mn-cs"/>
              </a:rPr>
              <a:t> Level:</a:t>
            </a:r>
          </a:p>
          <a:p>
            <a:pPr marL="171450" lvl="0" indent="-171450">
              <a:buFont typeface="Arial"/>
              <a:buChar char="•"/>
            </a:pPr>
            <a:r>
              <a:rPr lang="en-GB" sz="1200" kern="1200" dirty="0" smtClean="0">
                <a:solidFill>
                  <a:schemeClr val="tx1"/>
                </a:solidFill>
                <a:effectLst/>
                <a:latin typeface="+mn-lt"/>
                <a:ea typeface="+mn-ea"/>
                <a:cs typeface="+mn-cs"/>
              </a:rPr>
              <a:t>Directive 2006/54/EC of the European Parliament and of the Council of 5 July 2006 on the implementation of the principle of equal opportunities and equal treatment of men and women in matters of employment and occupation (recast), L 204/23. </a:t>
            </a:r>
          </a:p>
          <a:p>
            <a:pPr marL="171450" lvl="0" indent="-171450">
              <a:buFont typeface="Arial"/>
              <a:buChar char="•"/>
            </a:pPr>
            <a:r>
              <a:rPr lang="en-GB" sz="1200" kern="1200" dirty="0" smtClean="0">
                <a:solidFill>
                  <a:schemeClr val="tx1"/>
                </a:solidFill>
                <a:effectLst/>
                <a:latin typeface="+mn-lt"/>
                <a:ea typeface="+mn-ea"/>
                <a:cs typeface="+mn-cs"/>
              </a:rPr>
              <a:t>Directive 2010/41/EU of the European Parliament and of the Council of 7 July 2010 on the application of the principle of equal treatment between men and women engaged in an activity in a self-employed capacity and repealing Council Directive 86/613/EEC, OJ L 180/1.</a:t>
            </a:r>
            <a:r>
              <a:rPr lang="en-GB" dirty="0" smtClean="0">
                <a:effectLst/>
              </a:rPr>
              <a:t> </a:t>
            </a:r>
          </a:p>
          <a:p>
            <a:pPr marL="171450" lvl="0" indent="-171450">
              <a:buFont typeface="Arial"/>
              <a:buChar char="•"/>
            </a:pPr>
            <a:r>
              <a:rPr lang="en-GB" sz="1200" kern="1200" dirty="0" smtClean="0">
                <a:solidFill>
                  <a:schemeClr val="tx1"/>
                </a:solidFill>
                <a:effectLst/>
                <a:latin typeface="+mn-lt"/>
                <a:ea typeface="+mn-ea"/>
                <a:cs typeface="+mn-cs"/>
              </a:rPr>
              <a:t>Council Directive 2000/43/EC of 29 June 2000 implementing the principle of equal treatment between persons irrespective of racial or ethnic origin, OJ L 180.</a:t>
            </a:r>
            <a:r>
              <a:rPr lang="en-GB" dirty="0" smtClean="0">
                <a:effectLst/>
              </a:rPr>
              <a:t> </a:t>
            </a:r>
          </a:p>
          <a:p>
            <a:pPr marL="171450" lvl="0" indent="-171450">
              <a:buFont typeface="Arial"/>
              <a:buChar char="•"/>
            </a:pPr>
            <a:endParaRPr lang="en-GB" sz="1200" b="0" kern="1200" baseline="0" dirty="0" smtClean="0">
              <a:solidFill>
                <a:schemeClr val="tx1"/>
              </a:solidFill>
              <a:effectLst/>
              <a:latin typeface="+mn-lt"/>
              <a:ea typeface="+mn-ea"/>
              <a:cs typeface="+mn-cs"/>
            </a:endParaRPr>
          </a:p>
          <a:p>
            <a:pPr marL="171450" lvl="0" indent="-171450">
              <a:buFont typeface="Arial"/>
              <a:buChar char="•"/>
            </a:pPr>
            <a:endParaRPr lang="en-GB" sz="1200" b="0" kern="1200" dirty="0" smtClean="0">
              <a:solidFill>
                <a:schemeClr val="tx1"/>
              </a:solidFill>
              <a:effectLst/>
              <a:latin typeface="+mn-lt"/>
              <a:ea typeface="+mn-ea"/>
              <a:cs typeface="+mn-cs"/>
            </a:endParaRPr>
          </a:p>
          <a:p>
            <a:pPr marL="171450" lvl="0" indent="-171450">
              <a:buFont typeface="Arial"/>
              <a:buChar char="•"/>
            </a:pPr>
            <a:endParaRPr lang="en-GB" sz="1200" kern="1200" dirty="0" smtClean="0">
              <a:solidFill>
                <a:schemeClr val="tx1"/>
              </a:solidFill>
              <a:effectLst/>
              <a:latin typeface="+mn-lt"/>
              <a:ea typeface="+mn-ea"/>
              <a:cs typeface="+mn-cs"/>
            </a:endParaRPr>
          </a:p>
          <a:p>
            <a:pPr marL="171450" lvl="0" indent="-171450">
              <a:buFont typeface="Arial"/>
              <a:buChar char="•"/>
            </a:pPr>
            <a:endParaRPr lang="en-GB" b="1" dirty="0" smtClean="0">
              <a:effectLst/>
            </a:endParaRPr>
          </a:p>
          <a:p>
            <a:pPr marL="0" lvl="0" indent="0">
              <a:buFont typeface="Arial"/>
              <a:buNone/>
            </a:pPr>
            <a:endParaRPr lang="en-GB" sz="1200" kern="1200" baseline="0" dirty="0" smtClean="0">
              <a:solidFill>
                <a:schemeClr val="tx1"/>
              </a:solidFill>
              <a:effectLst/>
              <a:latin typeface="+mn-lt"/>
              <a:ea typeface="+mn-ea"/>
              <a:cs typeface="+mn-cs"/>
            </a:endParaRPr>
          </a:p>
          <a:p>
            <a:pPr marL="628650" lvl="1" indent="-171450">
              <a:buFont typeface="Arial"/>
              <a:buChar char="•"/>
            </a:pPr>
            <a:endParaRPr lang="en-GB" sz="1200" kern="1200" baseline="0" dirty="0" smtClean="0">
              <a:solidFill>
                <a:schemeClr val="tx1"/>
              </a:solidFill>
              <a:effectLst/>
              <a:latin typeface="+mn-lt"/>
              <a:ea typeface="+mn-ea"/>
              <a:cs typeface="+mn-cs"/>
            </a:endParaRPr>
          </a:p>
          <a:p>
            <a:pPr marL="457200" lvl="1" indent="0">
              <a:buFont typeface="Arial"/>
              <a:buNone/>
            </a:pPr>
            <a:endParaRPr lang="en-GB" sz="1200" kern="1200" baseline="0" dirty="0" smtClean="0">
              <a:solidFill>
                <a:schemeClr val="tx1"/>
              </a:solidFill>
              <a:effectLst/>
              <a:latin typeface="+mn-lt"/>
              <a:ea typeface="+mn-ea"/>
              <a:cs typeface="+mn-cs"/>
            </a:endParaRPr>
          </a:p>
          <a:p>
            <a:pPr marL="171450" lvl="0" indent="-171450">
              <a:buFont typeface="Arial"/>
              <a:buChar char="•"/>
            </a:pPr>
            <a:endParaRPr lang="en-GB" sz="1200" kern="1200" baseline="0" dirty="0" smtClean="0">
              <a:solidFill>
                <a:schemeClr val="tx1"/>
              </a:solidFill>
              <a:effectLst/>
              <a:latin typeface="+mn-lt"/>
              <a:ea typeface="+mn-ea"/>
              <a:cs typeface="+mn-cs"/>
            </a:endParaRPr>
          </a:p>
          <a:p>
            <a:pPr marL="0" lvl="0" indent="0">
              <a:buFont typeface="Arial"/>
              <a:buNone/>
            </a:pPr>
            <a:endParaRPr lang="en-US" b="1" baseline="0" dirty="0" smtClean="0">
              <a:solidFill>
                <a:srgbClr val="000090"/>
              </a:solidFill>
            </a:endParaRPr>
          </a:p>
          <a:p>
            <a:pPr marL="0" lvl="0" indent="0">
              <a:buFont typeface="Arial"/>
              <a:buNone/>
            </a:pPr>
            <a:endParaRPr lang="en-US" b="1" baseline="0" dirty="0" smtClean="0">
              <a:solidFill>
                <a:srgbClr val="000090"/>
              </a:solidFill>
            </a:endParaRPr>
          </a:p>
          <a:p>
            <a:r>
              <a:rPr lang="en-US" b="1" baseline="0" dirty="0" smtClean="0">
                <a:solidFill>
                  <a:srgbClr val="000090"/>
                </a:solidFill>
              </a:rPr>
              <a:t>European Union Law Instruments: </a:t>
            </a:r>
          </a:p>
          <a:p>
            <a:endParaRPr lang="en-US" b="1" baseline="0" dirty="0" smtClean="0">
              <a:solidFill>
                <a:srgbClr val="000090"/>
              </a:solidFill>
            </a:endParaRPr>
          </a:p>
          <a:p>
            <a:endParaRPr lang="en-US" b="1" dirty="0">
              <a:solidFill>
                <a:srgbClr val="000090"/>
              </a:solidFill>
            </a:endParaRPr>
          </a:p>
        </p:txBody>
      </p:sp>
      <p:sp>
        <p:nvSpPr>
          <p:cNvPr id="4" name="Slide Number Placeholder 3"/>
          <p:cNvSpPr>
            <a:spLocks noGrp="1"/>
          </p:cNvSpPr>
          <p:nvPr>
            <p:ph type="sldNum" sz="quarter" idx="10"/>
          </p:nvPr>
        </p:nvSpPr>
        <p:spPr/>
        <p:txBody>
          <a:bodyPr/>
          <a:lstStyle/>
          <a:p>
            <a:fld id="{1ECFA7B7-84A8-D94F-B20B-1A6720E18473}" type="slidenum">
              <a:rPr lang="en-US" smtClean="0"/>
              <a:t>6</a:t>
            </a:fld>
            <a:endParaRPr lang="en-US"/>
          </a:p>
        </p:txBody>
      </p:sp>
    </p:spTree>
    <p:extLst>
      <p:ext uri="{BB962C8B-B14F-4D97-AF65-F5344CB8AC3E}">
        <p14:creationId xmlns:p14="http://schemas.microsoft.com/office/powerpoint/2010/main" val="2886748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broad observations from the literature build on:</a:t>
            </a:r>
          </a:p>
          <a:p>
            <a:endParaRPr lang="en-US" baseline="0" dirty="0" smtClean="0"/>
          </a:p>
          <a:p>
            <a:pPr marL="228600" indent="-228600">
              <a:buAutoNum type="arabicPeriod"/>
            </a:pPr>
            <a:r>
              <a:rPr lang="en-US" baseline="0" dirty="0" smtClean="0"/>
              <a:t>Academic Literature </a:t>
            </a:r>
          </a:p>
          <a:p>
            <a:pPr marL="228600" indent="-228600">
              <a:buAutoNum type="arabicPeriod"/>
            </a:pPr>
            <a:r>
              <a:rPr lang="en-US" baseline="0" dirty="0" smtClean="0"/>
              <a:t>Policy Research at the international, EU and National Level </a:t>
            </a:r>
          </a:p>
          <a:p>
            <a:pPr marL="0" indent="0">
              <a:buNone/>
            </a:pPr>
            <a:endParaRPr lang="en-US" baseline="0" dirty="0" smtClean="0"/>
          </a:p>
          <a:p>
            <a:pPr marL="0" indent="0">
              <a:buNone/>
            </a:pPr>
            <a:r>
              <a:rPr lang="en-US" baseline="0" dirty="0" smtClean="0"/>
              <a:t>Selected Resources:</a:t>
            </a:r>
          </a:p>
          <a:p>
            <a:pPr marL="0" indent="0">
              <a:buNone/>
            </a:pPr>
            <a:endParaRPr lang="en-US" dirty="0" smtClean="0"/>
          </a:p>
          <a:p>
            <a:pPr marL="0" indent="0">
              <a:buNone/>
            </a:pPr>
            <a:r>
              <a:rPr lang="en-US" dirty="0" err="1" smtClean="0"/>
              <a:t>Equinet</a:t>
            </a:r>
            <a:r>
              <a:rPr lang="en-US" baseline="0" dirty="0" smtClean="0"/>
              <a:t> Materials:</a:t>
            </a:r>
          </a:p>
          <a:p>
            <a:pPr marL="0" indent="0">
              <a:buNone/>
            </a:pP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 European Network of Equality Bodies, “The Bigger Picture: Equality Bodies as Part of the National Institutional Architecture for Equality -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 European Network of Equality Bodies” (Brussels, 2014),  </a:t>
            </a:r>
          </a:p>
          <a:p>
            <a:pPr marL="0" indent="0">
              <a:buNone/>
            </a:pP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 European Network of Equality Bodies, “Innovating at the Intersections. Equality Bodies Tackling Intersectional Discrimination,”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Perspective (Brussels, 2016)</a:t>
            </a:r>
          </a:p>
          <a:p>
            <a:pPr marL="0" indent="0">
              <a:buNone/>
            </a:pP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 European Network of Equality Bodies, “Working Paper on Developing Standards for Equality Bodies” (Brussels, October 2016)</a:t>
            </a:r>
            <a:r>
              <a:rPr lang="en-GB" dirty="0" smtClean="0">
                <a:effectLst/>
              </a:rPr>
              <a:t> </a:t>
            </a:r>
          </a:p>
          <a:p>
            <a:pPr marL="0" indent="0">
              <a:buNone/>
            </a:pP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 European Network of Equality Bodies, “Equality Bodies: Current Challenges,” An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Perspective (Brussels, October 2012)</a:t>
            </a:r>
          </a:p>
          <a:p>
            <a:pPr marL="0" indent="0">
              <a:buNone/>
            </a:pPr>
            <a:r>
              <a:rPr lang="en-GB" sz="1200" kern="1200" dirty="0" smtClean="0">
                <a:solidFill>
                  <a:schemeClr val="tx1"/>
                </a:solidFill>
                <a:effectLst/>
                <a:latin typeface="+mn-lt"/>
                <a:ea typeface="+mn-ea"/>
                <a:cs typeface="+mn-cs"/>
              </a:rPr>
              <a:t>Niall Crowley, “Making Europe More Equal: A Legal Duty?” (Brussels: </a:t>
            </a:r>
            <a:r>
              <a:rPr lang="en-GB" sz="1200" kern="1200" dirty="0" err="1" smtClean="0">
                <a:solidFill>
                  <a:schemeClr val="tx1"/>
                </a:solidFill>
                <a:effectLst/>
                <a:latin typeface="+mn-lt"/>
                <a:ea typeface="+mn-ea"/>
                <a:cs typeface="+mn-cs"/>
              </a:rPr>
              <a:t>Equinet</a:t>
            </a:r>
            <a:r>
              <a:rPr lang="en-GB" sz="1200" kern="1200" dirty="0" smtClean="0">
                <a:solidFill>
                  <a:schemeClr val="tx1"/>
                </a:solidFill>
                <a:effectLst/>
                <a:latin typeface="+mn-lt"/>
                <a:ea typeface="+mn-ea"/>
                <a:cs typeface="+mn-cs"/>
              </a:rPr>
              <a:t> - European Network of Equality Bodies, 2016)</a:t>
            </a:r>
            <a:r>
              <a:rPr lang="en-GB" dirty="0" smtClean="0">
                <a:effectLst/>
              </a:rPr>
              <a:t> </a:t>
            </a:r>
            <a:endParaRPr lang="en-GB" sz="1200" kern="1200" dirty="0" smtClean="0">
              <a:solidFill>
                <a:schemeClr val="tx1"/>
              </a:solidFill>
              <a:effectLst/>
              <a:latin typeface="+mn-lt"/>
              <a:ea typeface="+mn-ea"/>
              <a:cs typeface="+mn-cs"/>
            </a:endParaRPr>
          </a:p>
          <a:p>
            <a:pPr marL="0" indent="0">
              <a:buNone/>
            </a:pPr>
            <a:endParaRPr lang="en-US" dirty="0" smtClean="0"/>
          </a:p>
          <a:p>
            <a:pPr marL="0" indent="0">
              <a:buNone/>
            </a:pPr>
            <a:r>
              <a:rPr lang="en-US" dirty="0" smtClean="0"/>
              <a:t>Academic Literature</a:t>
            </a:r>
          </a:p>
          <a:p>
            <a:pPr marL="0" indent="0">
              <a:buNone/>
            </a:pPr>
            <a:r>
              <a:rPr lang="en-GB" sz="1200" kern="1200" dirty="0" err="1" smtClean="0">
                <a:solidFill>
                  <a:schemeClr val="tx1"/>
                </a:solidFill>
                <a:effectLst/>
                <a:latin typeface="+mn-lt"/>
                <a:ea typeface="+mn-ea"/>
                <a:cs typeface="+mn-cs"/>
              </a:rPr>
              <a:t>Annick</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Masselot</a:t>
            </a:r>
            <a:r>
              <a:rPr lang="en-GB" sz="1200" kern="1200" dirty="0" smtClean="0">
                <a:solidFill>
                  <a:schemeClr val="tx1"/>
                </a:solidFill>
                <a:effectLst/>
                <a:latin typeface="+mn-lt"/>
                <a:ea typeface="+mn-ea"/>
                <a:cs typeface="+mn-cs"/>
              </a:rPr>
              <a:t>, “The State of Gender Equality Law in the European Union,” </a:t>
            </a:r>
            <a:r>
              <a:rPr lang="en-GB" sz="1200" i="1" kern="1200" dirty="0" smtClean="0">
                <a:solidFill>
                  <a:schemeClr val="tx1"/>
                </a:solidFill>
                <a:effectLst/>
                <a:latin typeface="+mn-lt"/>
                <a:ea typeface="+mn-ea"/>
                <a:cs typeface="+mn-cs"/>
              </a:rPr>
              <a:t>European Law Journal</a:t>
            </a:r>
            <a:r>
              <a:rPr lang="en-GB" sz="1200" kern="1200" dirty="0" smtClean="0">
                <a:solidFill>
                  <a:schemeClr val="tx1"/>
                </a:solidFill>
                <a:effectLst/>
                <a:latin typeface="+mn-lt"/>
                <a:ea typeface="+mn-ea"/>
                <a:cs typeface="+mn-cs"/>
              </a:rPr>
              <a:t> 13, no. 2 (2007): 152–168.</a:t>
            </a:r>
            <a:r>
              <a:rPr lang="en-GB" dirty="0" smtClean="0">
                <a:effectLst/>
              </a:rPr>
              <a:t>  </a:t>
            </a:r>
          </a:p>
          <a:p>
            <a:pPr marL="0" indent="0">
              <a:buNone/>
            </a:pPr>
            <a:r>
              <a:rPr lang="en-GB" sz="1200" kern="1200" dirty="0" smtClean="0">
                <a:solidFill>
                  <a:schemeClr val="tx1"/>
                </a:solidFill>
                <a:effectLst/>
                <a:latin typeface="+mn-lt"/>
                <a:ea typeface="+mn-ea"/>
                <a:cs typeface="+mn-cs"/>
              </a:rPr>
              <a:t>Ulrich </a:t>
            </a:r>
            <a:r>
              <a:rPr lang="en-GB" sz="1200" kern="1200" dirty="0" err="1" smtClean="0">
                <a:solidFill>
                  <a:schemeClr val="tx1"/>
                </a:solidFill>
                <a:effectLst/>
                <a:latin typeface="+mn-lt"/>
                <a:ea typeface="+mn-ea"/>
                <a:cs typeface="+mn-cs"/>
              </a:rPr>
              <a:t>Sedelmeier</a:t>
            </a:r>
            <a:r>
              <a:rPr lang="en-GB" sz="1200" kern="1200" dirty="0" smtClean="0">
                <a:solidFill>
                  <a:schemeClr val="tx1"/>
                </a:solidFill>
                <a:effectLst/>
                <a:latin typeface="+mn-lt"/>
                <a:ea typeface="+mn-ea"/>
                <a:cs typeface="+mn-cs"/>
              </a:rPr>
              <a:t>, “Post-Accession Compliance with EU Gender Equality Legislation in Post-Communist New Member States,” </a:t>
            </a:r>
            <a:r>
              <a:rPr lang="en-GB" sz="1200" i="1" kern="1200" dirty="0" smtClean="0">
                <a:solidFill>
                  <a:schemeClr val="tx1"/>
                </a:solidFill>
                <a:effectLst/>
                <a:latin typeface="+mn-lt"/>
                <a:ea typeface="+mn-ea"/>
                <a:cs typeface="+mn-cs"/>
              </a:rPr>
              <a:t>European Integration Online Papers</a:t>
            </a:r>
            <a:r>
              <a:rPr lang="en-GB" sz="1200" kern="1200" dirty="0" smtClean="0">
                <a:solidFill>
                  <a:schemeClr val="tx1"/>
                </a:solidFill>
                <a:effectLst/>
                <a:latin typeface="+mn-lt"/>
                <a:ea typeface="+mn-ea"/>
                <a:cs typeface="+mn-cs"/>
              </a:rPr>
              <a:t> 13, no. Special issue 2 (2009): Art. 23, doi:10.1695/2009023.</a:t>
            </a:r>
            <a:r>
              <a:rPr lang="en-GB" dirty="0" smtClean="0">
                <a:effectLst/>
              </a:rPr>
              <a:t> </a:t>
            </a:r>
          </a:p>
          <a:p>
            <a:pPr marL="0" indent="0">
              <a:buNone/>
            </a:pPr>
            <a:r>
              <a:rPr lang="en-GB" sz="1200" kern="1200" dirty="0" smtClean="0">
                <a:solidFill>
                  <a:schemeClr val="tx1"/>
                </a:solidFill>
                <a:effectLst/>
                <a:latin typeface="+mn-lt"/>
                <a:ea typeface="+mn-ea"/>
                <a:cs typeface="+mn-cs"/>
              </a:rPr>
              <a:t>Carol Harlow and Richard Rawlings, “Promoting Accountability in Multilevel Governance: A Network Approach,” </a:t>
            </a:r>
            <a:r>
              <a:rPr lang="en-GB" sz="1200" i="1" kern="1200" dirty="0" smtClean="0">
                <a:solidFill>
                  <a:schemeClr val="tx1"/>
                </a:solidFill>
                <a:effectLst/>
                <a:latin typeface="+mn-lt"/>
                <a:ea typeface="+mn-ea"/>
                <a:cs typeface="+mn-cs"/>
              </a:rPr>
              <a:t>European Law Journal</a:t>
            </a:r>
            <a:r>
              <a:rPr lang="en-GB" sz="1200" kern="1200" dirty="0" smtClean="0">
                <a:solidFill>
                  <a:schemeClr val="tx1"/>
                </a:solidFill>
                <a:effectLst/>
                <a:latin typeface="+mn-lt"/>
                <a:ea typeface="+mn-ea"/>
                <a:cs typeface="+mn-cs"/>
              </a:rPr>
              <a:t> 13, no. 4 (2007): 542–562.</a:t>
            </a:r>
            <a:r>
              <a:rPr lang="en-GB" dirty="0" smtClean="0">
                <a:effectLst/>
              </a:rPr>
              <a:t> </a:t>
            </a:r>
          </a:p>
          <a:p>
            <a:pPr marL="0" indent="0">
              <a:buNone/>
            </a:pPr>
            <a:r>
              <a:rPr lang="en-GB" sz="1200" kern="1200" dirty="0" err="1" smtClean="0">
                <a:solidFill>
                  <a:schemeClr val="tx1"/>
                </a:solidFill>
                <a:effectLst/>
                <a:latin typeface="+mn-lt"/>
                <a:ea typeface="+mn-ea"/>
                <a:cs typeface="+mn-cs"/>
              </a:rPr>
              <a:t>Kinga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Lohmann</a:t>
            </a:r>
            <a:r>
              <a:rPr lang="en-GB" sz="1200" kern="1200" dirty="0" smtClean="0">
                <a:solidFill>
                  <a:schemeClr val="tx1"/>
                </a:solidFill>
                <a:effectLst/>
                <a:latin typeface="+mn-lt"/>
                <a:ea typeface="+mn-ea"/>
                <a:cs typeface="+mn-cs"/>
              </a:rPr>
              <a:t>, “The Impact of EU Enlargement on the Civic Participation of Women in Central and Eastern Europe - The Perspective of the Karat Coalition,” </a:t>
            </a:r>
            <a:r>
              <a:rPr lang="en-GB" sz="1200" i="1" kern="1200" dirty="0" err="1" smtClean="0">
                <a:solidFill>
                  <a:schemeClr val="tx1"/>
                </a:solidFill>
                <a:effectLst/>
                <a:latin typeface="+mn-lt"/>
                <a:ea typeface="+mn-ea"/>
                <a:cs typeface="+mn-cs"/>
              </a:rPr>
              <a:t>Sociologický</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Časopis</a:t>
            </a:r>
            <a:r>
              <a:rPr lang="en-GB" sz="1200" i="1" kern="1200" dirty="0" smtClean="0">
                <a:solidFill>
                  <a:schemeClr val="tx1"/>
                </a:solidFill>
                <a:effectLst/>
                <a:latin typeface="+mn-lt"/>
                <a:ea typeface="+mn-ea"/>
                <a:cs typeface="+mn-cs"/>
              </a:rPr>
              <a:t> / Czech Sociological Review</a:t>
            </a:r>
            <a:r>
              <a:rPr lang="en-GB" sz="1200" kern="1200" dirty="0" smtClean="0">
                <a:solidFill>
                  <a:schemeClr val="tx1"/>
                </a:solidFill>
                <a:effectLst/>
                <a:latin typeface="+mn-lt"/>
                <a:ea typeface="+mn-ea"/>
                <a:cs typeface="+mn-cs"/>
              </a:rPr>
              <a:t> 41, no. 6 (December 2005): 1111–17.</a:t>
            </a:r>
            <a:r>
              <a:rPr lang="en-GB" dirty="0" smtClean="0">
                <a:effectLst/>
              </a:rPr>
              <a:t>  </a:t>
            </a:r>
          </a:p>
          <a:p>
            <a:pPr marL="0" indent="0">
              <a:buNone/>
            </a:pPr>
            <a:r>
              <a:rPr lang="en-GB" sz="1200" kern="1200" dirty="0" smtClean="0">
                <a:solidFill>
                  <a:schemeClr val="tx1"/>
                </a:solidFill>
                <a:effectLst/>
                <a:latin typeface="+mn-lt"/>
                <a:ea typeface="+mn-ea"/>
                <a:cs typeface="+mn-cs"/>
              </a:rPr>
              <a:t>Steven Van </a:t>
            </a:r>
            <a:r>
              <a:rPr lang="en-GB" sz="1200" kern="1200" dirty="0" err="1" smtClean="0">
                <a:solidFill>
                  <a:schemeClr val="tx1"/>
                </a:solidFill>
                <a:effectLst/>
                <a:latin typeface="+mn-lt"/>
                <a:ea typeface="+mn-ea"/>
                <a:cs typeface="+mn-cs"/>
              </a:rPr>
              <a:t>Roosbroek</a:t>
            </a:r>
            <a:r>
              <a:rPr lang="en-GB" sz="1200" kern="1200" dirty="0" smtClean="0">
                <a:solidFill>
                  <a:schemeClr val="tx1"/>
                </a:solidFill>
                <a:effectLst/>
                <a:latin typeface="+mn-lt"/>
                <a:ea typeface="+mn-ea"/>
                <a:cs typeface="+mn-cs"/>
              </a:rPr>
              <a:t> and Steven Van de </a:t>
            </a:r>
            <a:r>
              <a:rPr lang="en-GB" sz="1200" kern="1200" dirty="0" err="1" smtClean="0">
                <a:solidFill>
                  <a:schemeClr val="tx1"/>
                </a:solidFill>
                <a:effectLst/>
                <a:latin typeface="+mn-lt"/>
                <a:ea typeface="+mn-ea"/>
                <a:cs typeface="+mn-cs"/>
              </a:rPr>
              <a:t>Walle</a:t>
            </a:r>
            <a:r>
              <a:rPr lang="en-GB" sz="1200" kern="1200" dirty="0" smtClean="0">
                <a:solidFill>
                  <a:schemeClr val="tx1"/>
                </a:solidFill>
                <a:effectLst/>
                <a:latin typeface="+mn-lt"/>
                <a:ea typeface="+mn-ea"/>
                <a:cs typeface="+mn-cs"/>
              </a:rPr>
              <a:t>, “The Relationship between Ombudsman, Government, and Citizens: A Survey Analysis,” </a:t>
            </a:r>
            <a:r>
              <a:rPr lang="en-GB" sz="1200" i="1" kern="1200" dirty="0" smtClean="0">
                <a:solidFill>
                  <a:schemeClr val="tx1"/>
                </a:solidFill>
                <a:effectLst/>
                <a:latin typeface="+mn-lt"/>
                <a:ea typeface="+mn-ea"/>
                <a:cs typeface="+mn-cs"/>
              </a:rPr>
              <a:t>Negotiation Journal</a:t>
            </a:r>
            <a:r>
              <a:rPr lang="en-GB" sz="1200" kern="1200" dirty="0" smtClean="0">
                <a:solidFill>
                  <a:schemeClr val="tx1"/>
                </a:solidFill>
                <a:effectLst/>
                <a:latin typeface="+mn-lt"/>
                <a:ea typeface="+mn-ea"/>
                <a:cs typeface="+mn-cs"/>
              </a:rPr>
              <a:t> 24, no. 3 (2008): 287–302.</a:t>
            </a:r>
            <a:r>
              <a:rPr lang="en-GB" dirty="0" smtClean="0">
                <a:effectLst/>
              </a:rPr>
              <a:t> </a:t>
            </a:r>
          </a:p>
          <a:p>
            <a:pPr marL="0" indent="0">
              <a:buNone/>
            </a:pPr>
            <a:r>
              <a:rPr lang="en-GB" sz="1200" kern="1200" dirty="0" smtClean="0">
                <a:solidFill>
                  <a:schemeClr val="tx1"/>
                </a:solidFill>
                <a:effectLst/>
                <a:latin typeface="+mn-lt"/>
                <a:ea typeface="+mn-ea"/>
                <a:cs typeface="+mn-cs"/>
              </a:rPr>
              <a:t>Bruno De Witte, “New Institutions for Promoting Equality in Europe: Legal Transfers, National </a:t>
            </a:r>
            <a:r>
              <a:rPr lang="en-GB" sz="1200" kern="1200" dirty="0" err="1" smtClean="0">
                <a:solidFill>
                  <a:schemeClr val="tx1"/>
                </a:solidFill>
                <a:effectLst/>
                <a:latin typeface="+mn-lt"/>
                <a:ea typeface="+mn-ea"/>
                <a:cs typeface="+mn-cs"/>
              </a:rPr>
              <a:t>Bricolage</a:t>
            </a:r>
            <a:r>
              <a:rPr lang="en-GB" sz="1200" kern="1200" dirty="0" smtClean="0">
                <a:solidFill>
                  <a:schemeClr val="tx1"/>
                </a:solidFill>
                <a:effectLst/>
                <a:latin typeface="+mn-lt"/>
                <a:ea typeface="+mn-ea"/>
                <a:cs typeface="+mn-cs"/>
              </a:rPr>
              <a:t> and European Governance,” </a:t>
            </a:r>
            <a:r>
              <a:rPr lang="en-GB" sz="1200" i="1" kern="1200" dirty="0" smtClean="0">
                <a:solidFill>
                  <a:schemeClr val="tx1"/>
                </a:solidFill>
                <a:effectLst/>
                <a:latin typeface="+mn-lt"/>
                <a:ea typeface="+mn-ea"/>
                <a:cs typeface="+mn-cs"/>
              </a:rPr>
              <a:t>The American Journal of Comparative Law</a:t>
            </a:r>
            <a:r>
              <a:rPr lang="en-GB" sz="1200" kern="1200" dirty="0" smtClean="0">
                <a:solidFill>
                  <a:schemeClr val="tx1"/>
                </a:solidFill>
                <a:effectLst/>
                <a:latin typeface="+mn-lt"/>
                <a:ea typeface="+mn-ea"/>
                <a:cs typeface="+mn-cs"/>
              </a:rPr>
              <a:t> 60, no. 1 (2012): 49–74.</a:t>
            </a:r>
            <a:r>
              <a:rPr lang="en-GB" dirty="0" smtClean="0">
                <a:effectLst/>
              </a:rPr>
              <a:t> </a:t>
            </a:r>
          </a:p>
          <a:p>
            <a:pPr marL="0" indent="0">
              <a:buNone/>
            </a:pPr>
            <a:r>
              <a:rPr lang="en-GB" sz="1200" kern="1200" dirty="0" smtClean="0">
                <a:solidFill>
                  <a:schemeClr val="tx1"/>
                </a:solidFill>
                <a:effectLst/>
                <a:latin typeface="+mn-lt"/>
                <a:ea typeface="+mn-ea"/>
                <a:cs typeface="+mn-cs"/>
              </a:rPr>
              <a:t>Andrea </a:t>
            </a:r>
            <a:r>
              <a:rPr lang="en-GB" sz="1200" kern="1200" dirty="0" err="1" smtClean="0">
                <a:solidFill>
                  <a:schemeClr val="tx1"/>
                </a:solidFill>
                <a:effectLst/>
                <a:latin typeface="+mn-lt"/>
                <a:ea typeface="+mn-ea"/>
                <a:cs typeface="+mn-cs"/>
              </a:rPr>
              <a:t>Krizsan</a:t>
            </a:r>
            <a:r>
              <a:rPr lang="en-GB" sz="1200" kern="1200" dirty="0" smtClean="0">
                <a:solidFill>
                  <a:schemeClr val="tx1"/>
                </a:solidFill>
                <a:effectLst/>
                <a:latin typeface="+mn-lt"/>
                <a:ea typeface="+mn-ea"/>
                <a:cs typeface="+mn-cs"/>
              </a:rPr>
              <a:t>, “From Formal Adoption to Enforcement. Post-Accession Shifts in EU Impact on Hungary in the Equality Policy Field,” </a:t>
            </a:r>
            <a:r>
              <a:rPr lang="en-GB" sz="1200" i="1" kern="1200" dirty="0" smtClean="0">
                <a:solidFill>
                  <a:schemeClr val="tx1"/>
                </a:solidFill>
                <a:effectLst/>
                <a:latin typeface="+mn-lt"/>
                <a:ea typeface="+mn-ea"/>
                <a:cs typeface="+mn-cs"/>
              </a:rPr>
              <a:t>European Integration Online Papers</a:t>
            </a:r>
            <a:r>
              <a:rPr lang="en-GB" sz="1200" kern="1200" dirty="0" smtClean="0">
                <a:solidFill>
                  <a:schemeClr val="tx1"/>
                </a:solidFill>
                <a:effectLst/>
                <a:latin typeface="+mn-lt"/>
                <a:ea typeface="+mn-ea"/>
                <a:cs typeface="+mn-cs"/>
              </a:rPr>
              <a:t> 13, no. 2 (2009): 1–18.</a:t>
            </a:r>
            <a:r>
              <a:rPr lang="en-GB" dirty="0" smtClean="0">
                <a:effectLst/>
              </a:rPr>
              <a:t> </a:t>
            </a:r>
          </a:p>
          <a:p>
            <a:pPr marL="0" indent="0">
              <a:buNone/>
            </a:pPr>
            <a:r>
              <a:rPr lang="en-GB" sz="1200" kern="1200" dirty="0" smtClean="0">
                <a:solidFill>
                  <a:schemeClr val="tx1"/>
                </a:solidFill>
                <a:effectLst/>
                <a:latin typeface="+mn-lt"/>
                <a:ea typeface="+mn-ea"/>
                <a:cs typeface="+mn-cs"/>
              </a:rPr>
              <a:t>Anne-Francoise Bender and Frederique </a:t>
            </a:r>
            <a:r>
              <a:rPr lang="en-GB" sz="1200" kern="1200" dirty="0" err="1" smtClean="0">
                <a:solidFill>
                  <a:schemeClr val="tx1"/>
                </a:solidFill>
                <a:effectLst/>
                <a:latin typeface="+mn-lt"/>
                <a:ea typeface="+mn-ea"/>
                <a:cs typeface="+mn-cs"/>
              </a:rPr>
              <a:t>Pigeyre</a:t>
            </a:r>
            <a:r>
              <a:rPr lang="en-GB" sz="1200" kern="1200" dirty="0" smtClean="0">
                <a:solidFill>
                  <a:schemeClr val="tx1"/>
                </a:solidFill>
                <a:effectLst/>
                <a:latin typeface="+mn-lt"/>
                <a:ea typeface="+mn-ea"/>
                <a:cs typeface="+mn-cs"/>
              </a:rPr>
              <a:t>, “Job Evaluation and Gender Pay Equity: A French Example,” </a:t>
            </a:r>
            <a:r>
              <a:rPr lang="en-GB" sz="1200" i="1" kern="1200" dirty="0" smtClean="0">
                <a:solidFill>
                  <a:schemeClr val="tx1"/>
                </a:solidFill>
                <a:effectLst/>
                <a:latin typeface="+mn-lt"/>
                <a:ea typeface="+mn-ea"/>
                <a:cs typeface="+mn-cs"/>
              </a:rPr>
              <a:t>Equality, Diversity and Inclusion: An International Journal</a:t>
            </a:r>
            <a:r>
              <a:rPr lang="en-GB" sz="1200" kern="1200" dirty="0" smtClean="0">
                <a:solidFill>
                  <a:schemeClr val="tx1"/>
                </a:solidFill>
                <a:effectLst/>
                <a:latin typeface="+mn-lt"/>
                <a:ea typeface="+mn-ea"/>
                <a:cs typeface="+mn-cs"/>
              </a:rPr>
              <a:t> 35, no. 4 (2016): 267–79.</a:t>
            </a:r>
            <a:r>
              <a:rPr lang="en-GB" dirty="0" smtClean="0">
                <a:effectLst/>
              </a:rPr>
              <a:t> </a:t>
            </a:r>
          </a:p>
          <a:p>
            <a:pPr marL="0" indent="0">
              <a:buNone/>
            </a:pPr>
            <a:r>
              <a:rPr lang="fr-FR" sz="1200" kern="1200" dirty="0" smtClean="0">
                <a:solidFill>
                  <a:schemeClr val="tx1"/>
                </a:solidFill>
                <a:effectLst/>
                <a:latin typeface="+mn-lt"/>
                <a:ea typeface="+mn-ea"/>
                <a:cs typeface="+mn-cs"/>
              </a:rPr>
              <a:t>Alba ALONSO, “</a:t>
            </a:r>
            <a:r>
              <a:rPr lang="pt-PT" sz="1200" kern="1200" dirty="0" smtClean="0">
                <a:solidFill>
                  <a:schemeClr val="tx1"/>
                </a:solidFill>
                <a:effectLst/>
                <a:latin typeface="+mn-lt"/>
                <a:ea typeface="+mn-ea"/>
                <a:cs typeface="+mn-cs"/>
              </a:rPr>
              <a:t>A introdução da </a:t>
            </a:r>
            <a:r>
              <a:rPr lang="pt-PT" sz="1200" kern="1200" dirty="0" err="1" smtClean="0">
                <a:solidFill>
                  <a:schemeClr val="tx1"/>
                </a:solidFill>
                <a:effectLst/>
                <a:latin typeface="+mn-lt"/>
                <a:ea typeface="+mn-ea"/>
                <a:cs typeface="+mn-cs"/>
              </a:rPr>
              <a:t>interseccionalidade</a:t>
            </a:r>
            <a:r>
              <a:rPr lang="pt-PT" sz="1200" kern="1200" dirty="0" smtClean="0">
                <a:solidFill>
                  <a:schemeClr val="tx1"/>
                </a:solidFill>
                <a:effectLst/>
                <a:latin typeface="+mn-lt"/>
                <a:ea typeface="+mn-ea"/>
                <a:cs typeface="+mn-cs"/>
              </a:rPr>
              <a:t> em Portugal: Repensar as políticas de igualdade(s)”, </a:t>
            </a:r>
            <a:r>
              <a:rPr lang="pt-PT" sz="1200" i="1" kern="1200" dirty="0" smtClean="0">
                <a:solidFill>
                  <a:schemeClr val="tx1"/>
                </a:solidFill>
                <a:effectLst/>
                <a:latin typeface="+mn-lt"/>
                <a:ea typeface="+mn-ea"/>
                <a:cs typeface="+mn-cs"/>
              </a:rPr>
              <a:t>Revista crítica de Ciências Sociais</a:t>
            </a:r>
            <a:r>
              <a:rPr lang="pt-PT" sz="1200" kern="1200" dirty="0" smtClean="0">
                <a:solidFill>
                  <a:schemeClr val="tx1"/>
                </a:solidFill>
                <a:effectLst/>
                <a:latin typeface="+mn-lt"/>
                <a:ea typeface="+mn-ea"/>
                <a:cs typeface="+mn-cs"/>
              </a:rPr>
              <a:t>, n°90 (2010), pp. 25-43.</a:t>
            </a:r>
            <a:r>
              <a:rPr lang="en-GB"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Giovanna Bello, “</a:t>
            </a:r>
            <a:r>
              <a:rPr lang="en-GB" sz="1200" kern="1200" dirty="0" err="1" smtClean="0">
                <a:solidFill>
                  <a:schemeClr val="tx1"/>
                </a:solidFill>
                <a:effectLst/>
                <a:latin typeface="+mn-lt"/>
                <a:ea typeface="+mn-ea"/>
                <a:cs typeface="+mn-cs"/>
              </a:rPr>
              <a:t>Mehrfachdiskriminierung</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Universität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Mailand</a:t>
            </a:r>
            <a:r>
              <a:rPr lang="en-GB" sz="1200" kern="1200" dirty="0" smtClean="0">
                <a:solidFill>
                  <a:schemeClr val="tx1"/>
                </a:solidFill>
                <a:effectLst/>
                <a:latin typeface="+mn-lt"/>
                <a:ea typeface="+mn-ea"/>
                <a:cs typeface="+mn-cs"/>
              </a:rPr>
              <a:t> und </a:t>
            </a:r>
            <a:r>
              <a:rPr lang="en-GB" sz="1200" kern="1200" dirty="0" err="1" smtClean="0">
                <a:solidFill>
                  <a:schemeClr val="tx1"/>
                </a:solidFill>
                <a:effectLst/>
                <a:latin typeface="+mn-lt"/>
                <a:ea typeface="+mn-ea"/>
                <a:cs typeface="+mn-cs"/>
              </a:rPr>
              <a:t>Antidiskriminierungsstelle</a:t>
            </a:r>
            <a:r>
              <a:rPr lang="en-GB" sz="1200" kern="1200" dirty="0" smtClean="0">
                <a:solidFill>
                  <a:schemeClr val="tx1"/>
                </a:solidFill>
                <a:effectLst/>
                <a:latin typeface="+mn-lt"/>
                <a:ea typeface="+mn-ea"/>
                <a:cs typeface="+mn-cs"/>
              </a:rPr>
              <a:t> ASGI, April 2015), http://</a:t>
            </a:r>
            <a:r>
              <a:rPr lang="en-GB" sz="1200" kern="1200" dirty="0" err="1" smtClean="0">
                <a:solidFill>
                  <a:schemeClr val="tx1"/>
                </a:solidFill>
                <a:effectLst/>
                <a:latin typeface="+mn-lt"/>
                <a:ea typeface="+mn-ea"/>
                <a:cs typeface="+mn-cs"/>
              </a:rPr>
              <a:t>www.era-comm.eu</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oldoku</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Adiskri</a:t>
            </a:r>
            <a:r>
              <a:rPr lang="en-GB" sz="1200" kern="1200" dirty="0" smtClean="0">
                <a:solidFill>
                  <a:schemeClr val="tx1"/>
                </a:solidFill>
                <a:effectLst/>
                <a:latin typeface="+mn-lt"/>
                <a:ea typeface="+mn-ea"/>
                <a:cs typeface="+mn-cs"/>
              </a:rPr>
              <a:t>/11_Multiple_discrimination/2015_Apr_BELLO_DE.pdf.</a:t>
            </a:r>
          </a:p>
          <a:p>
            <a:pPr marL="0" indent="0">
              <a:buNone/>
            </a:pPr>
            <a:endParaRPr lang="en-GB" dirty="0" smtClean="0">
              <a:effectLst/>
            </a:endParaRPr>
          </a:p>
          <a:p>
            <a:pPr marL="0" indent="0">
              <a:buNone/>
            </a:pPr>
            <a:r>
              <a:rPr lang="en-US" dirty="0" smtClean="0"/>
              <a:t>Policy</a:t>
            </a:r>
            <a:r>
              <a:rPr lang="en-US" baseline="0" dirty="0" smtClean="0"/>
              <a:t> Research:</a:t>
            </a:r>
          </a:p>
          <a:p>
            <a:pPr marL="0" indent="0">
              <a:buNone/>
            </a:pPr>
            <a:r>
              <a:rPr lang="en-GB" sz="1200" kern="1200" dirty="0" smtClean="0">
                <a:solidFill>
                  <a:schemeClr val="tx1"/>
                </a:solidFill>
                <a:effectLst/>
                <a:latin typeface="+mn-lt"/>
                <a:ea typeface="+mn-ea"/>
                <a:cs typeface="+mn-cs"/>
              </a:rPr>
              <a:t>European Institute for Gender Equality (EIGE), “Effectiveness of Institutional Mechanisms for the Advancement of Gender Equality Review of the Implementation of the Beijing Platform for Action in the EU Member States” (Luxembourg: Publications Office of the European Union, 2014), http://</a:t>
            </a:r>
            <a:r>
              <a:rPr lang="en-GB" sz="1200" kern="1200" dirty="0" err="1" smtClean="0">
                <a:solidFill>
                  <a:schemeClr val="tx1"/>
                </a:solidFill>
                <a:effectLst/>
                <a:latin typeface="+mn-lt"/>
                <a:ea typeface="+mn-ea"/>
                <a:cs typeface="+mn-cs"/>
              </a:rPr>
              <a:t>eige.europa.eu</a:t>
            </a:r>
            <a:r>
              <a:rPr lang="en-GB" sz="1200" kern="1200" dirty="0" smtClean="0">
                <a:solidFill>
                  <a:schemeClr val="tx1"/>
                </a:solidFill>
                <a:effectLst/>
                <a:latin typeface="+mn-lt"/>
                <a:ea typeface="+mn-ea"/>
                <a:cs typeface="+mn-cs"/>
              </a:rPr>
              <a:t>/gender-mainstreaming/institutions-and-structures/</a:t>
            </a:r>
            <a:r>
              <a:rPr lang="en-GB" sz="1200" kern="1200" dirty="0" err="1" smtClean="0">
                <a:solidFill>
                  <a:schemeClr val="tx1"/>
                </a:solidFill>
                <a:effectLst/>
                <a:latin typeface="+mn-lt"/>
                <a:ea typeface="+mn-ea"/>
                <a:cs typeface="+mn-cs"/>
              </a:rPr>
              <a:t>eu</a:t>
            </a:r>
            <a:r>
              <a:rPr lang="en-GB" sz="1200" kern="1200" dirty="0" smtClean="0">
                <a:solidFill>
                  <a:schemeClr val="tx1"/>
                </a:solidFill>
                <a:effectLst/>
                <a:latin typeface="+mn-lt"/>
                <a:ea typeface="+mn-ea"/>
                <a:cs typeface="+mn-cs"/>
              </a:rPr>
              <a:t>-member-states.</a:t>
            </a:r>
            <a:r>
              <a:rPr lang="en-GB" dirty="0" smtClean="0">
                <a:effectLst/>
              </a:rPr>
              <a:t>  </a:t>
            </a:r>
          </a:p>
          <a:p>
            <a:pPr marL="0" indent="0">
              <a:buNone/>
            </a:pPr>
            <a:r>
              <a:rPr lang="en-GB" sz="1200" kern="1200" dirty="0" smtClean="0">
                <a:solidFill>
                  <a:schemeClr val="tx1"/>
                </a:solidFill>
                <a:effectLst/>
                <a:latin typeface="+mn-lt"/>
                <a:ea typeface="+mn-ea"/>
                <a:cs typeface="+mn-cs"/>
              </a:rPr>
              <a:t>Margit </a:t>
            </a:r>
            <a:r>
              <a:rPr lang="en-GB" sz="1200" kern="1200" dirty="0" err="1" smtClean="0">
                <a:solidFill>
                  <a:schemeClr val="tx1"/>
                </a:solidFill>
                <a:effectLst/>
                <a:latin typeface="+mn-lt"/>
                <a:ea typeface="+mn-ea"/>
                <a:cs typeface="+mn-cs"/>
              </a:rPr>
              <a:t>Ammer</a:t>
            </a:r>
            <a:r>
              <a:rPr lang="en-GB" sz="1200" kern="1200" dirty="0" smtClean="0">
                <a:solidFill>
                  <a:schemeClr val="tx1"/>
                </a:solidFill>
                <a:effectLst/>
                <a:latin typeface="+mn-lt"/>
                <a:ea typeface="+mn-ea"/>
                <a:cs typeface="+mn-cs"/>
              </a:rPr>
              <a:t> et al., “Study on Equality Bodies Set up under Directives 2000/43/EC, 2004/113/EC and 2006/54/EC,” Synthesis report (Utrecht &amp; Vienna: Human European Consultancy in partnership with the Ludwig Boltzmann Institute of Human Rights, October 2010), http://</a:t>
            </a:r>
            <a:r>
              <a:rPr lang="en-GB" sz="1200" kern="1200" dirty="0" err="1" smtClean="0">
                <a:solidFill>
                  <a:schemeClr val="tx1"/>
                </a:solidFill>
                <a:effectLst/>
                <a:latin typeface="+mn-lt"/>
                <a:ea typeface="+mn-ea"/>
                <a:cs typeface="+mn-cs"/>
              </a:rPr>
              <a:t>ec.europa.eu</a:t>
            </a:r>
            <a:r>
              <a:rPr lang="en-GB" sz="1200" kern="1200" dirty="0" smtClean="0">
                <a:solidFill>
                  <a:schemeClr val="tx1"/>
                </a:solidFill>
                <a:effectLst/>
                <a:latin typeface="+mn-lt"/>
                <a:ea typeface="+mn-ea"/>
                <a:cs typeface="+mn-cs"/>
              </a:rPr>
              <a:t>/social/</a:t>
            </a:r>
            <a:r>
              <a:rPr lang="en-GB" sz="1200" kern="1200" dirty="0" err="1" smtClean="0">
                <a:solidFill>
                  <a:schemeClr val="tx1"/>
                </a:solidFill>
                <a:effectLst/>
                <a:latin typeface="+mn-lt"/>
                <a:ea typeface="+mn-ea"/>
                <a:cs typeface="+mn-cs"/>
              </a:rPr>
              <a:t>BlobServlet?docId</a:t>
            </a:r>
            <a:r>
              <a:rPr lang="en-GB" sz="1200" kern="1200" dirty="0" smtClean="0">
                <a:solidFill>
                  <a:schemeClr val="tx1"/>
                </a:solidFill>
                <a:effectLst/>
                <a:latin typeface="+mn-lt"/>
                <a:ea typeface="+mn-ea"/>
                <a:cs typeface="+mn-cs"/>
              </a:rPr>
              <a:t>=6454.</a:t>
            </a:r>
            <a:r>
              <a:rPr lang="en-GB"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Alba ALONSO &amp; Natalia PALEO, “¿Es </a:t>
            </a:r>
            <a:r>
              <a:rPr lang="it-IT" sz="1200" kern="1200" dirty="0" err="1" smtClean="0">
                <a:solidFill>
                  <a:schemeClr val="tx1"/>
                </a:solidFill>
                <a:effectLst/>
                <a:latin typeface="+mn-lt"/>
                <a:ea typeface="+mn-ea"/>
                <a:cs typeface="+mn-cs"/>
              </a:rPr>
              <a:t>sólo</a:t>
            </a:r>
            <a:r>
              <a:rPr lang="it-IT" sz="1200" kern="1200" dirty="0" smtClean="0">
                <a:solidFill>
                  <a:schemeClr val="tx1"/>
                </a:solidFill>
                <a:effectLst/>
                <a:latin typeface="+mn-lt"/>
                <a:ea typeface="+mn-ea"/>
                <a:cs typeface="+mn-cs"/>
              </a:rPr>
              <a:t> una </a:t>
            </a:r>
            <a:r>
              <a:rPr lang="it-IT" sz="1200" kern="1200" dirty="0" err="1" smtClean="0">
                <a:solidFill>
                  <a:schemeClr val="tx1"/>
                </a:solidFill>
                <a:effectLst/>
                <a:latin typeface="+mn-lt"/>
                <a:ea typeface="+mn-ea"/>
                <a:cs typeface="+mn-cs"/>
              </a:rPr>
              <a:t>cuestión</a:t>
            </a:r>
            <a:r>
              <a:rPr lang="it-IT" sz="1200" kern="1200" dirty="0" smtClean="0">
                <a:solidFill>
                  <a:schemeClr val="tx1"/>
                </a:solidFill>
                <a:effectLst/>
                <a:latin typeface="+mn-lt"/>
                <a:ea typeface="+mn-ea"/>
                <a:cs typeface="+mn-cs"/>
              </a:rPr>
              <a:t> de </a:t>
            </a:r>
            <a:r>
              <a:rPr lang="it-IT" sz="1200" kern="1200" dirty="0" err="1" smtClean="0">
                <a:solidFill>
                  <a:schemeClr val="tx1"/>
                </a:solidFill>
                <a:effectLst/>
                <a:latin typeface="+mn-lt"/>
                <a:ea typeface="+mn-ea"/>
                <a:cs typeface="+mn-cs"/>
              </a:rPr>
              <a:t>austeridad</a:t>
            </a:r>
            <a:r>
              <a:rPr lang="it-IT"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Crisis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económica</a:t>
            </a:r>
            <a:r>
              <a:rPr lang="fr-FR" sz="1200" kern="1200" dirty="0" smtClean="0">
                <a:solidFill>
                  <a:schemeClr val="tx1"/>
                </a:solidFill>
                <a:effectLst/>
                <a:latin typeface="+mn-lt"/>
                <a:ea typeface="+mn-ea"/>
                <a:cs typeface="+mn-cs"/>
              </a:rPr>
              <a:t> y </a:t>
            </a:r>
            <a:r>
              <a:rPr lang="fr-FR" sz="1200" kern="1200" dirty="0" err="1" smtClean="0">
                <a:solidFill>
                  <a:schemeClr val="tx1"/>
                </a:solidFill>
                <a:effectLst/>
                <a:latin typeface="+mn-lt"/>
                <a:ea typeface="+mn-ea"/>
                <a:cs typeface="+mn-cs"/>
              </a:rPr>
              <a:t>políticas</a:t>
            </a:r>
            <a:r>
              <a:rPr lang="fr-FR" sz="1200" kern="1200" dirty="0" smtClean="0">
                <a:solidFill>
                  <a:schemeClr val="tx1"/>
                </a:solidFill>
                <a:effectLst/>
                <a:latin typeface="+mn-lt"/>
                <a:ea typeface="+mn-ea"/>
                <a:cs typeface="+mn-cs"/>
              </a:rPr>
              <a:t> de </a:t>
            </a:r>
            <a:r>
              <a:rPr lang="fr-FR" sz="1200" kern="1200" dirty="0" err="1" smtClean="0">
                <a:solidFill>
                  <a:schemeClr val="tx1"/>
                </a:solidFill>
                <a:effectLst/>
                <a:latin typeface="+mn-lt"/>
                <a:ea typeface="+mn-ea"/>
                <a:cs typeface="+mn-cs"/>
              </a:rPr>
              <a:t>género</a:t>
            </a:r>
            <a:r>
              <a:rPr lang="fr-FR" sz="1200" kern="1200" dirty="0" smtClean="0">
                <a:solidFill>
                  <a:schemeClr val="tx1"/>
                </a:solidFill>
                <a:effectLst/>
                <a:latin typeface="+mn-lt"/>
                <a:ea typeface="+mn-ea"/>
                <a:cs typeface="+mn-cs"/>
              </a:rPr>
              <a:t> en España”, </a:t>
            </a:r>
            <a:r>
              <a:rPr lang="fr-FR" sz="1200" i="1" kern="1200" dirty="0" err="1" smtClean="0">
                <a:solidFill>
                  <a:schemeClr val="tx1"/>
                </a:solidFill>
                <a:effectLst/>
                <a:latin typeface="+mn-lt"/>
                <a:ea typeface="+mn-ea"/>
                <a:cs typeface="+mn-cs"/>
              </a:rPr>
              <a:t>Investigaciones</a:t>
            </a:r>
            <a:r>
              <a:rPr lang="fr-FR" sz="1200" i="1" kern="1200" dirty="0" smtClean="0">
                <a:solidFill>
                  <a:schemeClr val="tx1"/>
                </a:solidFill>
                <a:effectLst/>
                <a:latin typeface="+mn-lt"/>
                <a:ea typeface="+mn-ea"/>
                <a:cs typeface="+mn-cs"/>
              </a:rPr>
              <a:t> </a:t>
            </a:r>
            <a:r>
              <a:rPr lang="fr-FR" sz="1200" i="1" kern="1200" dirty="0" err="1" smtClean="0">
                <a:solidFill>
                  <a:schemeClr val="tx1"/>
                </a:solidFill>
                <a:effectLst/>
                <a:latin typeface="+mn-lt"/>
                <a:ea typeface="+mn-ea"/>
                <a:cs typeface="+mn-cs"/>
              </a:rPr>
              <a:t>feministas</a:t>
            </a:r>
            <a:r>
              <a:rPr lang="fr-FR" sz="1200" kern="1200" dirty="0" smtClean="0">
                <a:solidFill>
                  <a:schemeClr val="tx1"/>
                </a:solidFill>
                <a:effectLst/>
                <a:latin typeface="+mn-lt"/>
                <a:ea typeface="+mn-ea"/>
                <a:cs typeface="+mn-cs"/>
              </a:rPr>
              <a:t>, vol. 5 (2014), pp. 36-68.</a:t>
            </a:r>
            <a:endParaRPr lang="en-GB" sz="1200" kern="1200" dirty="0" smtClean="0">
              <a:solidFill>
                <a:schemeClr val="tx1"/>
              </a:solidFill>
              <a:effectLst/>
              <a:latin typeface="+mn-lt"/>
              <a:ea typeface="+mn-ea"/>
              <a:cs typeface="+mn-cs"/>
            </a:endParaRPr>
          </a:p>
          <a:p>
            <a:pPr marL="0" indent="0">
              <a:buNone/>
            </a:pPr>
            <a:r>
              <a:rPr lang="en-GB" sz="1200" kern="1200" dirty="0" smtClean="0">
                <a:solidFill>
                  <a:schemeClr val="tx1"/>
                </a:solidFill>
                <a:effectLst/>
                <a:latin typeface="+mn-lt"/>
                <a:ea typeface="+mn-ea"/>
                <a:cs typeface="+mn-cs"/>
              </a:rPr>
              <a:t>European Disability Forum, “Ten Years on: Practical Impact of the Employment Directive on  Persons with Disabilities in Employment,” EDF Analysis of Council Directive 2000/78/EC (Brussels, November 2010),  </a:t>
            </a:r>
            <a:endParaRPr lang="en-GB"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Jenny Earle, “The Role of the Equality Bodies,” November 28, 2011, http://</a:t>
            </a:r>
            <a:r>
              <a:rPr lang="en-GB" sz="1200" kern="1200" dirty="0" err="1" smtClean="0">
                <a:solidFill>
                  <a:schemeClr val="tx1"/>
                </a:solidFill>
                <a:effectLst/>
                <a:latin typeface="+mn-lt"/>
                <a:ea typeface="+mn-ea"/>
                <a:cs typeface="+mn-cs"/>
              </a:rPr>
              <a:t>www.era-comm.eu</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oldoku</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SNLLaw</a:t>
            </a:r>
            <a:r>
              <a:rPr lang="en-GB" sz="1200" kern="1200" dirty="0" smtClean="0">
                <a:solidFill>
                  <a:schemeClr val="tx1"/>
                </a:solidFill>
                <a:effectLst/>
                <a:latin typeface="+mn-lt"/>
                <a:ea typeface="+mn-ea"/>
                <a:cs typeface="+mn-cs"/>
              </a:rPr>
              <a:t>/09_Equality_bodies/2011-111DV20-Earle-2_EN.pdf.</a:t>
            </a:r>
          </a:p>
          <a:p>
            <a:pPr marL="0" indent="0">
              <a:buNone/>
            </a:pPr>
            <a:endParaRPr lang="en-GB" dirty="0" smtClean="0">
              <a:effectLst/>
            </a:endParaRPr>
          </a:p>
          <a:p>
            <a:pPr marL="0" indent="0">
              <a:buNone/>
            </a:pPr>
            <a:endParaRPr lang="en-US" dirty="0" smtClean="0"/>
          </a:p>
          <a:p>
            <a:pPr marL="0" indent="0">
              <a:buNone/>
            </a:pPr>
            <a:r>
              <a:rPr lang="en-US" dirty="0" smtClean="0"/>
              <a:t>European Union</a:t>
            </a:r>
            <a:r>
              <a:rPr lang="en-US" baseline="0" dirty="0" smtClean="0"/>
              <a:t> Institutions</a:t>
            </a:r>
            <a:r>
              <a:rPr lang="en-US" dirty="0" smtClean="0"/>
              <a:t>:</a:t>
            </a:r>
          </a:p>
          <a:p>
            <a:pPr marL="0" indent="0">
              <a:buNone/>
            </a:pPr>
            <a:r>
              <a:rPr lang="en-GB" sz="1200" kern="1200" dirty="0" smtClean="0">
                <a:solidFill>
                  <a:schemeClr val="tx1"/>
                </a:solidFill>
                <a:effectLst/>
                <a:latin typeface="+mn-lt"/>
                <a:ea typeface="+mn-ea"/>
                <a:cs typeface="+mn-cs"/>
              </a:rPr>
              <a:t>European Commission, “Joint Report on the Application of Council Directive 2000/43/EC of 29 June 2000 Implementing the Principle of Equal Treatment between Persons Irrespective of Racial or Ethnic Origin (‘Racial Equality Directive’) and of Council Directive 2000/78/EC of 27 November 2000 Establishing a General Framework for Equal Treatment in Employment and Occupation (‘Employment Equality Directive’).”</a:t>
            </a:r>
            <a:r>
              <a:rPr lang="en-GB" dirty="0" smtClean="0">
                <a:effectLst/>
              </a:rPr>
              <a:t>  </a:t>
            </a:r>
          </a:p>
          <a:p>
            <a:pPr marL="0" indent="0">
              <a:buNone/>
            </a:pPr>
            <a:r>
              <a:rPr lang="en-GB" sz="1200" kern="1200" dirty="0" smtClean="0">
                <a:solidFill>
                  <a:schemeClr val="tx1"/>
                </a:solidFill>
                <a:effectLst/>
                <a:latin typeface="+mn-lt"/>
                <a:ea typeface="+mn-ea"/>
                <a:cs typeface="+mn-cs"/>
              </a:rPr>
              <a:t>European Parliament DG for Internal Policies, “Towards a Comprehensive EU Protection System for Minorities,” Study for the LIBE committee (Brussels, 2017)</a:t>
            </a:r>
            <a:r>
              <a:rPr lang="en-GB" dirty="0" smtClean="0">
                <a:effectLst/>
              </a:rPr>
              <a:t> </a:t>
            </a:r>
          </a:p>
          <a:p>
            <a:pPr marL="0" indent="0">
              <a:buNone/>
            </a:pPr>
            <a:r>
              <a:rPr lang="en-GB" sz="1200" kern="1200" dirty="0" smtClean="0">
                <a:solidFill>
                  <a:schemeClr val="tx1"/>
                </a:solidFill>
                <a:effectLst/>
                <a:latin typeface="+mn-lt"/>
                <a:ea typeface="+mn-ea"/>
                <a:cs typeface="+mn-cs"/>
              </a:rPr>
              <a:t>European Commission, “EQUAL in the Member States,” March 24, 2011, http://</a:t>
            </a:r>
            <a:r>
              <a:rPr lang="en-GB" sz="1200" kern="1200" dirty="0" err="1" smtClean="0">
                <a:solidFill>
                  <a:schemeClr val="tx1"/>
                </a:solidFill>
                <a:effectLst/>
                <a:latin typeface="+mn-lt"/>
                <a:ea typeface="+mn-ea"/>
                <a:cs typeface="+mn-cs"/>
              </a:rPr>
              <a:t>ec.europa.eu</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employment_social</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equal_consolidated</a:t>
            </a:r>
            <a:r>
              <a:rPr lang="en-GB" sz="1200" kern="1200" dirty="0" smtClean="0">
                <a:solidFill>
                  <a:schemeClr val="tx1"/>
                </a:solidFill>
                <a:effectLst/>
                <a:latin typeface="+mn-lt"/>
                <a:ea typeface="+mn-ea"/>
                <a:cs typeface="+mn-cs"/>
              </a:rPr>
              <a:t>/activities/etg4.html.</a:t>
            </a:r>
            <a:r>
              <a:rPr lang="en-GB" dirty="0" smtClean="0">
                <a:effectLst/>
              </a:rPr>
              <a:t> </a:t>
            </a:r>
          </a:p>
          <a:p>
            <a:pPr marL="0" indent="0">
              <a:buNone/>
            </a:pPr>
            <a:r>
              <a:rPr lang="en-GB" sz="1200" kern="1200" dirty="0" smtClean="0">
                <a:solidFill>
                  <a:schemeClr val="tx1"/>
                </a:solidFill>
                <a:effectLst/>
                <a:latin typeface="+mn-lt"/>
                <a:ea typeface="+mn-ea"/>
                <a:cs typeface="+mn-cs"/>
              </a:rPr>
              <a:t>European Commission DG Justice and Consumers, “2017 Report on Equality between Women and Men in the EU” (Brussels, 2017)</a:t>
            </a:r>
            <a:r>
              <a:rPr lang="en-GB" dirty="0" smtClean="0">
                <a:effectLst/>
              </a:rPr>
              <a:t> </a:t>
            </a:r>
          </a:p>
          <a:p>
            <a:pPr marL="0" indent="0">
              <a:buNone/>
            </a:pPr>
            <a:r>
              <a:rPr lang="en-GB" sz="1200" kern="1200" dirty="0" smtClean="0">
                <a:solidFill>
                  <a:schemeClr val="tx1"/>
                </a:solidFill>
                <a:effectLst/>
                <a:latin typeface="+mn-lt"/>
                <a:ea typeface="+mn-ea"/>
                <a:cs typeface="+mn-cs"/>
              </a:rPr>
              <a:t>European Agency for Fundamental Rights (FRA), “LGBT Survey 2012,” 2012, http://</a:t>
            </a:r>
            <a:r>
              <a:rPr lang="en-GB" sz="1200" kern="1200" dirty="0" err="1" smtClean="0">
                <a:solidFill>
                  <a:schemeClr val="tx1"/>
                </a:solidFill>
                <a:effectLst/>
                <a:latin typeface="+mn-lt"/>
                <a:ea typeface="+mn-ea"/>
                <a:cs typeface="+mn-cs"/>
              </a:rPr>
              <a:t>fra.europa.eu</a:t>
            </a:r>
            <a:r>
              <a:rPr lang="en-GB" sz="1200" kern="1200" dirty="0" smtClean="0">
                <a:solidFill>
                  <a:schemeClr val="tx1"/>
                </a:solidFill>
                <a:effectLst/>
                <a:latin typeface="+mn-lt"/>
                <a:ea typeface="+mn-ea"/>
                <a:cs typeface="+mn-cs"/>
              </a:rPr>
              <a:t>/en/publications-and-resources/data-and-maps/survey-data-explorer-lgbt-survey-2012.</a:t>
            </a:r>
            <a:r>
              <a:rPr lang="en-GB" dirty="0" smtClean="0">
                <a:effectLst/>
              </a:rPr>
              <a:t> </a:t>
            </a:r>
          </a:p>
          <a:p>
            <a:pPr marL="0" indent="0">
              <a:buNone/>
            </a:pPr>
            <a:r>
              <a:rPr lang="en-GB" sz="1200" kern="1200" dirty="0" smtClean="0">
                <a:solidFill>
                  <a:schemeClr val="tx1"/>
                </a:solidFill>
                <a:effectLst/>
                <a:latin typeface="+mn-lt"/>
                <a:ea typeface="+mn-ea"/>
                <a:cs typeface="+mn-cs"/>
              </a:rPr>
              <a:t>European Commission DG  Employment, Social Affairs and Equal Opportunities, “Tackling Multiple Discrimination: Practices, Policies and Laws” (Luxembourg: </a:t>
            </a:r>
            <a:r>
              <a:rPr lang="en-GB" sz="1200" kern="1200" dirty="0" err="1" smtClean="0">
                <a:solidFill>
                  <a:schemeClr val="tx1"/>
                </a:solidFill>
                <a:effectLst/>
                <a:latin typeface="+mn-lt"/>
                <a:ea typeface="+mn-ea"/>
                <a:cs typeface="+mn-cs"/>
              </a:rPr>
              <a:t>Offi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ce</a:t>
            </a:r>
            <a:r>
              <a:rPr lang="en-GB" sz="1200" kern="1200" dirty="0" smtClean="0">
                <a:solidFill>
                  <a:schemeClr val="tx1"/>
                </a:solidFill>
                <a:effectLst/>
                <a:latin typeface="+mn-lt"/>
                <a:ea typeface="+mn-ea"/>
                <a:cs typeface="+mn-cs"/>
              </a:rPr>
              <a:t> for </a:t>
            </a:r>
            <a:r>
              <a:rPr lang="en-GB" sz="1200" kern="1200" dirty="0" err="1" smtClean="0">
                <a:solidFill>
                  <a:schemeClr val="tx1"/>
                </a:solidFill>
                <a:effectLst/>
                <a:latin typeface="+mn-lt"/>
                <a:ea typeface="+mn-ea"/>
                <a:cs typeface="+mn-cs"/>
              </a:rPr>
              <a:t>Offi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cial</a:t>
            </a:r>
            <a:r>
              <a:rPr lang="en-GB" sz="1200" kern="1200" dirty="0" smtClean="0">
                <a:solidFill>
                  <a:schemeClr val="tx1"/>
                </a:solidFill>
                <a:effectLst/>
                <a:latin typeface="+mn-lt"/>
                <a:ea typeface="+mn-ea"/>
                <a:cs typeface="+mn-cs"/>
              </a:rPr>
              <a:t> Publications of the European Communities, September 2007).</a:t>
            </a:r>
            <a:r>
              <a:rPr lang="en-GB" dirty="0" smtClean="0">
                <a:effectLst/>
              </a:rPr>
              <a:t>  </a:t>
            </a:r>
          </a:p>
          <a:p>
            <a:pPr marL="0" indent="0">
              <a:buNone/>
            </a:pPr>
            <a:r>
              <a:rPr lang="en-GB" sz="1200" kern="1200" dirty="0" smtClean="0">
                <a:solidFill>
                  <a:schemeClr val="tx1"/>
                </a:solidFill>
                <a:effectLst/>
                <a:latin typeface="+mn-lt"/>
                <a:ea typeface="+mn-ea"/>
                <a:cs typeface="+mn-cs"/>
              </a:rPr>
              <a:t>European Agency for Fundamental Rights (FRA), EU-Midis Data in focus Report 3:</a:t>
            </a:r>
            <a:r>
              <a:rPr lang="en-GB" sz="1200" kern="1200" baseline="0" dirty="0" smtClean="0">
                <a:solidFill>
                  <a:schemeClr val="tx1"/>
                </a:solidFill>
                <a:effectLst/>
                <a:latin typeface="+mn-lt"/>
                <a:ea typeface="+mn-ea"/>
                <a:cs typeface="+mn-cs"/>
              </a:rPr>
              <a:t> Rights Awareness May 2010 </a:t>
            </a:r>
            <a:endParaRPr lang="en-GB" dirty="0" smtClean="0">
              <a:effectLst/>
            </a:endParaRPr>
          </a:p>
          <a:p>
            <a:pPr marL="0" indent="0">
              <a:buNone/>
            </a:pPr>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7</a:t>
            </a:fld>
            <a:endParaRPr lang="en-US"/>
          </a:p>
        </p:txBody>
      </p:sp>
    </p:spTree>
    <p:extLst>
      <p:ext uri="{BB962C8B-B14F-4D97-AF65-F5344CB8AC3E}">
        <p14:creationId xmlns:p14="http://schemas.microsoft.com/office/powerpoint/2010/main" val="3263830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observations are</a:t>
            </a:r>
            <a:r>
              <a:rPr lang="en-US" baseline="0" dirty="0" smtClean="0"/>
              <a:t> based on the </a:t>
            </a:r>
            <a:r>
              <a:rPr lang="en-US" baseline="0" dirty="0" smtClean="0"/>
              <a:t>number of </a:t>
            </a:r>
            <a:r>
              <a:rPr lang="en-US" baseline="0" dirty="0" smtClean="0"/>
              <a:t>survey responses that have been </a:t>
            </a:r>
            <a:r>
              <a:rPr lang="en-US" baseline="0" dirty="0" smtClean="0"/>
              <a:t>received to date. </a:t>
            </a:r>
            <a:r>
              <a:rPr lang="en-US" baseline="0" dirty="0" smtClean="0"/>
              <a:t>If your Equality body has not yet responded to the survey, we encourage you to do so at your earliest. Any data received by Sunday 8</a:t>
            </a:r>
            <a:r>
              <a:rPr lang="en-US" baseline="30000" dirty="0" smtClean="0"/>
              <a:t>th</a:t>
            </a:r>
            <a:r>
              <a:rPr lang="en-US" baseline="0" dirty="0" smtClean="0"/>
              <a:t> October can be incorporated into the presentation for Wednesday 11</a:t>
            </a:r>
            <a:r>
              <a:rPr lang="en-US" baseline="30000" dirty="0" smtClean="0"/>
              <a:t>th</a:t>
            </a:r>
            <a:r>
              <a:rPr lang="en-US" baseline="0" dirty="0" smtClean="0"/>
              <a:t>. </a:t>
            </a:r>
          </a:p>
          <a:p>
            <a:endParaRPr lang="en-US" baseline="0" dirty="0" smtClean="0"/>
          </a:p>
          <a:p>
            <a:r>
              <a:rPr lang="en-US" baseline="0" dirty="0" smtClean="0"/>
              <a:t>Overall, from current responses, we see a general tendency of Equality body mandates being broadened through either the addition of new grounds (e.g. 10 years ago the EB covered a single ground and it now covers most grounds); and in terms of the powers assigned to the Equality body with regards to those grounds. What is quite interesting, is that the mandate of equality bodies has tended to expand beyond what is required by EU law and to cover grounds and issues that are likely to be covered by the horizontal directive even if this has not yet been adopted. </a:t>
            </a:r>
          </a:p>
          <a:p>
            <a:endParaRPr lang="en-US" baseline="0" dirty="0" smtClean="0"/>
          </a:p>
          <a:p>
            <a:r>
              <a:rPr lang="en-US" baseline="0" dirty="0" smtClean="0"/>
              <a:t>Of particularly concern is that whilst there is this tendency for mandates to grow this has not always been accompanied by greater investment in financial and human resources. This is likely to significantly hinder the work of the Equality bodies resulting in the diluting of their resources across a broader mandate and a weakening of the work of the body generally. Importantly, a significant number of respondents listed the broadening mandates as a key opportunity, whilst none listed this is a concern (although financial and other concerns were indeed raised). </a:t>
            </a:r>
            <a:endParaRPr lang="en-US" dirty="0"/>
          </a:p>
        </p:txBody>
      </p:sp>
      <p:sp>
        <p:nvSpPr>
          <p:cNvPr id="4" name="Slide Number Placeholder 3"/>
          <p:cNvSpPr>
            <a:spLocks noGrp="1"/>
          </p:cNvSpPr>
          <p:nvPr>
            <p:ph type="sldNum" sz="quarter" idx="10"/>
          </p:nvPr>
        </p:nvSpPr>
        <p:spPr/>
        <p:txBody>
          <a:bodyPr/>
          <a:lstStyle/>
          <a:p>
            <a:fld id="{1ECFA7B7-84A8-D94F-B20B-1A6720E18473}" type="slidenum">
              <a:rPr lang="en-US" smtClean="0"/>
              <a:t>9</a:t>
            </a:fld>
            <a:endParaRPr lang="en-US"/>
          </a:p>
        </p:txBody>
      </p:sp>
    </p:spTree>
    <p:extLst>
      <p:ext uri="{BB962C8B-B14F-4D97-AF65-F5344CB8AC3E}">
        <p14:creationId xmlns:p14="http://schemas.microsoft.com/office/powerpoint/2010/main" val="426540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Central Governments remain the key (and in many cases</a:t>
            </a:r>
            <a:r>
              <a:rPr lang="en-US" baseline="0" dirty="0" smtClean="0"/>
              <a:t> only) source for funding for Equality Bodies. In fact, for the vast majority of equality bodies who have so far responded to the survey the central government is either the only source of funding (16 out of 23), or provides above 90% of the funding (3 out of 23). There is only one respondent where the percentage of Central Government funding sometimes drops to under 50% although at others it goes up to 87%). </a:t>
            </a:r>
          </a:p>
          <a:p>
            <a:endParaRPr lang="en-US" baseline="0" dirty="0" smtClean="0"/>
          </a:p>
          <a:p>
            <a:r>
              <a:rPr lang="en-US" baseline="0" dirty="0" smtClean="0"/>
              <a:t>Whilst some literature sees the development of Equality bodies as part of the Europeanization process, it is interesting to look at the limited role that EU funding plays in the day to day funding of equality bodies. </a:t>
            </a:r>
          </a:p>
          <a:p>
            <a:endParaRPr lang="en-US" baseline="0" dirty="0" smtClean="0"/>
          </a:p>
          <a:p>
            <a:r>
              <a:rPr lang="en-US" baseline="0" dirty="0" smtClean="0"/>
              <a:t>Of course this reliance on central government funding makes equality bodies susceptible to the impact of broader economic issues such as the financial crisis (and recovery therefrom) as well as making resourcing a reflection of the value the particular government at the time places on human rights and discrimination issues. </a:t>
            </a:r>
          </a:p>
          <a:p>
            <a:endParaRPr lang="en-US" baseline="0" dirty="0" smtClean="0"/>
          </a:p>
          <a:p>
            <a:r>
              <a:rPr lang="en-US" b="1" baseline="0" dirty="0" smtClean="0"/>
              <a:t>Question: have you noticed a change in where the resources of your equality body are coming from? </a:t>
            </a:r>
            <a:endParaRPr lang="en-US" b="1" dirty="0"/>
          </a:p>
        </p:txBody>
      </p:sp>
      <p:sp>
        <p:nvSpPr>
          <p:cNvPr id="4" name="Slide Number Placeholder 3"/>
          <p:cNvSpPr>
            <a:spLocks noGrp="1"/>
          </p:cNvSpPr>
          <p:nvPr>
            <p:ph type="sldNum" sz="quarter" idx="10"/>
          </p:nvPr>
        </p:nvSpPr>
        <p:spPr/>
        <p:txBody>
          <a:bodyPr/>
          <a:lstStyle/>
          <a:p>
            <a:fld id="{1ECFA7B7-84A8-D94F-B20B-1A6720E18473}" type="slidenum">
              <a:rPr lang="en-US" smtClean="0"/>
              <a:t>10</a:t>
            </a:fld>
            <a:endParaRPr lang="en-US"/>
          </a:p>
        </p:txBody>
      </p:sp>
    </p:spTree>
    <p:extLst>
      <p:ext uri="{BB962C8B-B14F-4D97-AF65-F5344CB8AC3E}">
        <p14:creationId xmlns:p14="http://schemas.microsoft.com/office/powerpoint/2010/main" val="4173408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10/6/2017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GB"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GB"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GB"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10/6/2017</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10/6/2017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GB"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10/6/2017</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Equality Bodies: Mandates and Resources - Research </a:t>
            </a:r>
            <a:endParaRPr lang="en-US" dirty="0"/>
          </a:p>
        </p:txBody>
      </p:sp>
      <p:sp>
        <p:nvSpPr>
          <p:cNvPr id="3" name="Subtitle 2"/>
          <p:cNvSpPr>
            <a:spLocks noGrp="1"/>
          </p:cNvSpPr>
          <p:nvPr>
            <p:ph type="subTitle" idx="1"/>
          </p:nvPr>
        </p:nvSpPr>
        <p:spPr/>
        <p:txBody>
          <a:bodyPr>
            <a:normAutofit lnSpcReduction="10000"/>
          </a:bodyPr>
          <a:lstStyle/>
          <a:p>
            <a:r>
              <a:rPr lang="en-US" dirty="0" smtClean="0"/>
              <a:t>Dr. Jean-Pierre Gauci PhD</a:t>
            </a:r>
          </a:p>
          <a:p>
            <a:r>
              <a:rPr lang="en-US" dirty="0" smtClean="0"/>
              <a:t>Director</a:t>
            </a:r>
          </a:p>
          <a:p>
            <a:r>
              <a:rPr lang="en-US" dirty="0" smtClean="0"/>
              <a:t>The People for Change Foundation </a:t>
            </a:r>
            <a:endParaRPr lang="en-US" dirty="0"/>
          </a:p>
        </p:txBody>
      </p:sp>
      <p:pic>
        <p:nvPicPr>
          <p:cNvPr id="4" name="Picture 3" descr="Logo - standard.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86213" y="4481964"/>
            <a:ext cx="2296529" cy="1829188"/>
          </a:xfrm>
          <a:prstGeom prst="rect">
            <a:avLst/>
          </a:prstGeom>
        </p:spPr>
      </p:pic>
    </p:spTree>
    <p:extLst>
      <p:ext uri="{BB962C8B-B14F-4D97-AF65-F5344CB8AC3E}">
        <p14:creationId xmlns:p14="http://schemas.microsoft.com/office/powerpoint/2010/main" val="349229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Resourcing </a:t>
            </a:r>
            <a:r>
              <a:rPr lang="mr-IN" dirty="0" smtClean="0"/>
              <a:t>–</a:t>
            </a:r>
            <a:r>
              <a:rPr lang="en-US" dirty="0" smtClean="0"/>
              <a:t> Key Sources of Funding </a:t>
            </a:r>
            <a:endParaRPr lang="en-US" dirty="0"/>
          </a:p>
        </p:txBody>
      </p:sp>
      <p:sp>
        <p:nvSpPr>
          <p:cNvPr id="3" name="Content Placeholder 2"/>
          <p:cNvSpPr>
            <a:spLocks noGrp="1"/>
          </p:cNvSpPr>
          <p:nvPr>
            <p:ph idx="1"/>
          </p:nvPr>
        </p:nvSpPr>
        <p:spPr/>
        <p:txBody>
          <a:bodyPr/>
          <a:lstStyle/>
          <a:p>
            <a:r>
              <a:rPr lang="en-US" dirty="0" smtClean="0"/>
              <a:t>Central Government </a:t>
            </a:r>
          </a:p>
          <a:p>
            <a:pPr lvl="1"/>
            <a:r>
              <a:rPr lang="en-US" dirty="0" smtClean="0"/>
              <a:t>Other sources include the European Union (mainly project funding) </a:t>
            </a:r>
          </a:p>
          <a:p>
            <a:endParaRPr lang="en-US" dirty="0"/>
          </a:p>
          <a:p>
            <a:r>
              <a:rPr lang="en-US" dirty="0" smtClean="0"/>
              <a:t>Resourcing as a cause of some issues </a:t>
            </a:r>
          </a:p>
          <a:p>
            <a:pPr lvl="1"/>
            <a:r>
              <a:rPr lang="en-US" dirty="0" smtClean="0"/>
              <a:t>Financial Crisis and Recovery </a:t>
            </a:r>
          </a:p>
          <a:p>
            <a:pPr lvl="1"/>
            <a:endParaRPr lang="en-US" dirty="0"/>
          </a:p>
          <a:p>
            <a:r>
              <a:rPr lang="en-US" dirty="0" smtClean="0"/>
              <a:t>Resourcing as a vehicle for shifting political priorities </a:t>
            </a:r>
          </a:p>
          <a:p>
            <a:pPr lvl="1"/>
            <a:r>
              <a:rPr lang="en-US" dirty="0" smtClean="0"/>
              <a:t>More or less funds allocated to HR and Equality Issues depending on the State’s political direction </a:t>
            </a:r>
          </a:p>
          <a:p>
            <a:endParaRPr lang="en-US" dirty="0"/>
          </a:p>
        </p:txBody>
      </p:sp>
    </p:spTree>
    <p:extLst>
      <p:ext uri="{BB962C8B-B14F-4D97-AF65-F5344CB8AC3E}">
        <p14:creationId xmlns:p14="http://schemas.microsoft.com/office/powerpoint/2010/main" val="2934300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Resourcing </a:t>
            </a:r>
            <a:endParaRPr lang="en-US" dirty="0"/>
          </a:p>
        </p:txBody>
      </p:sp>
      <p:sp>
        <p:nvSpPr>
          <p:cNvPr id="3" name="Content Placeholder 2"/>
          <p:cNvSpPr>
            <a:spLocks noGrp="1"/>
          </p:cNvSpPr>
          <p:nvPr>
            <p:ph idx="1"/>
          </p:nvPr>
        </p:nvSpPr>
        <p:spPr/>
        <p:txBody>
          <a:bodyPr/>
          <a:lstStyle/>
          <a:p>
            <a:r>
              <a:rPr lang="en-US" dirty="0" smtClean="0"/>
              <a:t>Increased</a:t>
            </a:r>
          </a:p>
          <a:p>
            <a:pPr lvl="1"/>
            <a:r>
              <a:rPr lang="en-US" dirty="0" smtClean="0"/>
              <a:t>Despite </a:t>
            </a:r>
            <a:r>
              <a:rPr lang="en-US" dirty="0"/>
              <a:t>n</a:t>
            </a:r>
            <a:r>
              <a:rPr lang="en-US" dirty="0" smtClean="0"/>
              <a:t>o change in mandate </a:t>
            </a:r>
          </a:p>
          <a:p>
            <a:pPr lvl="1"/>
            <a:r>
              <a:rPr lang="en-US" dirty="0" smtClean="0"/>
              <a:t>Because of change in mandate </a:t>
            </a:r>
          </a:p>
          <a:p>
            <a:r>
              <a:rPr lang="en-US" dirty="0" smtClean="0"/>
              <a:t>Stayed the same</a:t>
            </a:r>
          </a:p>
          <a:p>
            <a:pPr lvl="1"/>
            <a:r>
              <a:rPr lang="en-US" dirty="0" smtClean="0"/>
              <a:t>Despite of change in mandate </a:t>
            </a:r>
          </a:p>
          <a:p>
            <a:r>
              <a:rPr lang="en-US" dirty="0" smtClean="0"/>
              <a:t>Reduced </a:t>
            </a:r>
          </a:p>
          <a:p>
            <a:pPr marL="0" indent="0">
              <a:buNone/>
            </a:pPr>
            <a:endParaRPr lang="en-US" dirty="0"/>
          </a:p>
        </p:txBody>
      </p:sp>
    </p:spTree>
    <p:extLst>
      <p:ext uri="{BB962C8B-B14F-4D97-AF65-F5344CB8AC3E}">
        <p14:creationId xmlns:p14="http://schemas.microsoft.com/office/powerpoint/2010/main" val="2668271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Trends </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792539563"/>
              </p:ext>
            </p:extLst>
          </p:nvPr>
        </p:nvGraphicFramePr>
        <p:xfrm>
          <a:off x="-453573" y="1367971"/>
          <a:ext cx="5805715" cy="4927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4072378097"/>
              </p:ext>
            </p:extLst>
          </p:nvPr>
        </p:nvGraphicFramePr>
        <p:xfrm>
          <a:off x="5134429" y="3138714"/>
          <a:ext cx="4009571" cy="34652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2009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Resourcing v Mandate</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85324493"/>
              </p:ext>
            </p:extLst>
          </p:nvPr>
        </p:nvGraphicFramePr>
        <p:xfrm>
          <a:off x="-826101" y="944781"/>
          <a:ext cx="7435316" cy="50702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380078706"/>
              </p:ext>
            </p:extLst>
          </p:nvPr>
        </p:nvGraphicFramePr>
        <p:xfrm>
          <a:off x="-308429" y="1161143"/>
          <a:ext cx="5751285" cy="48539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3851152377"/>
              </p:ext>
            </p:extLst>
          </p:nvPr>
        </p:nvGraphicFramePr>
        <p:xfrm>
          <a:off x="4354287" y="3138714"/>
          <a:ext cx="4789714" cy="371928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808231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Resourcing Projections</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598100479"/>
              </p:ext>
            </p:extLst>
          </p:nvPr>
        </p:nvGraphicFramePr>
        <p:xfrm>
          <a:off x="4771571" y="2884714"/>
          <a:ext cx="4680858" cy="39732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2848877857"/>
              </p:ext>
            </p:extLst>
          </p:nvPr>
        </p:nvGraphicFramePr>
        <p:xfrm>
          <a:off x="0" y="1170213"/>
          <a:ext cx="5588000" cy="501650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6543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v. Project Funding </a:t>
            </a:r>
            <a:br>
              <a:rPr lang="en-US" dirty="0" smtClean="0"/>
            </a:br>
            <a:r>
              <a:rPr lang="en-US" dirty="0" smtClean="0"/>
              <a:t>% of Core Funding</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4117310923"/>
              </p:ext>
            </p:extLst>
          </p:nvPr>
        </p:nvGraphicFramePr>
        <p:xfrm>
          <a:off x="-1" y="1661885"/>
          <a:ext cx="5878287" cy="41619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847590709"/>
              </p:ext>
            </p:extLst>
          </p:nvPr>
        </p:nvGraphicFramePr>
        <p:xfrm>
          <a:off x="4833256" y="3102428"/>
          <a:ext cx="4673601" cy="39007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36306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Discussion</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Do </a:t>
            </a:r>
            <a:r>
              <a:rPr lang="en-GB" dirty="0"/>
              <a:t>these results surprise you? (We would be interested in hearing why, regardless of whether the answer is yes or no</a:t>
            </a:r>
            <a:r>
              <a:rPr lang="en-GB" dirty="0" smtClean="0"/>
              <a:t>.)</a:t>
            </a:r>
          </a:p>
          <a:p>
            <a:r>
              <a:rPr lang="en-US" dirty="0" smtClean="0"/>
              <a:t>What </a:t>
            </a:r>
            <a:r>
              <a:rPr lang="en-US" dirty="0"/>
              <a:t>do you think are the factors that impact mandates and resourcing the most?</a:t>
            </a:r>
            <a:endParaRPr lang="en-GB" dirty="0" smtClean="0"/>
          </a:p>
          <a:p>
            <a:r>
              <a:rPr lang="en-GB" dirty="0" smtClean="0"/>
              <a:t>Do </a:t>
            </a:r>
            <a:r>
              <a:rPr lang="en-GB" dirty="0"/>
              <a:t>you have any concerns about the way these results are presented/interpreted?</a:t>
            </a:r>
          </a:p>
          <a:p>
            <a:r>
              <a:rPr lang="en-GB" dirty="0" smtClean="0"/>
              <a:t>Is </a:t>
            </a:r>
            <a:r>
              <a:rPr lang="en-GB" dirty="0"/>
              <a:t>there anything you feel is missing from the analysis? </a:t>
            </a:r>
            <a:r>
              <a:rPr lang="en-US" dirty="0"/>
              <a:t>Are there specific questions that you would like us to prod into a little more?</a:t>
            </a:r>
          </a:p>
          <a:p>
            <a:r>
              <a:rPr lang="en-GB" dirty="0" smtClean="0"/>
              <a:t>How </a:t>
            </a:r>
            <a:r>
              <a:rPr lang="en-GB" dirty="0"/>
              <a:t>would you make use of this research at national level?</a:t>
            </a:r>
          </a:p>
          <a:p>
            <a:r>
              <a:rPr lang="en-GB" dirty="0" smtClean="0"/>
              <a:t>How </a:t>
            </a:r>
            <a:r>
              <a:rPr lang="en-GB" dirty="0"/>
              <a:t>would you like to see </a:t>
            </a:r>
            <a:r>
              <a:rPr lang="en-GB" dirty="0" err="1"/>
              <a:t>Equinet</a:t>
            </a:r>
            <a:r>
              <a:rPr lang="en-GB" dirty="0"/>
              <a:t> make use of this research at European level? (Do’s and Don’ts</a:t>
            </a:r>
            <a:r>
              <a:rPr lang="en-GB" dirty="0" smtClean="0"/>
              <a:t>?</a:t>
            </a:r>
            <a:r>
              <a:rPr lang="en-GB" dirty="0"/>
              <a:t>)</a:t>
            </a:r>
          </a:p>
        </p:txBody>
      </p:sp>
    </p:spTree>
    <p:extLst>
      <p:ext uri="{BB962C8B-B14F-4D97-AF65-F5344CB8AC3E}">
        <p14:creationId xmlns:p14="http://schemas.microsoft.com/office/powerpoint/2010/main" val="1608712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People for Change Foundation</a:t>
            </a:r>
            <a:endParaRPr lang="en-US" dirty="0"/>
          </a:p>
        </p:txBody>
      </p:sp>
      <p:sp>
        <p:nvSpPr>
          <p:cNvPr id="3" name="Content Placeholder 2"/>
          <p:cNvSpPr>
            <a:spLocks noGrp="1"/>
          </p:cNvSpPr>
          <p:nvPr>
            <p:ph idx="1"/>
          </p:nvPr>
        </p:nvSpPr>
        <p:spPr/>
        <p:txBody>
          <a:bodyPr/>
          <a:lstStyle/>
          <a:p>
            <a:r>
              <a:rPr lang="en-US" dirty="0" smtClean="0"/>
              <a:t>Malta based think tank/NGO with a national, European and global scope </a:t>
            </a:r>
          </a:p>
          <a:p>
            <a:r>
              <a:rPr lang="en-US" dirty="0" smtClean="0"/>
              <a:t>Range of Human Rights Issues: focus on Equality and Migration </a:t>
            </a:r>
          </a:p>
          <a:p>
            <a:r>
              <a:rPr lang="en-US" dirty="0" smtClean="0"/>
              <a:t>Research (Knowledge Development) </a:t>
            </a:r>
          </a:p>
          <a:p>
            <a:r>
              <a:rPr lang="en-US" dirty="0" smtClean="0"/>
              <a:t>Advocacy (Impact) </a:t>
            </a:r>
          </a:p>
          <a:p>
            <a:r>
              <a:rPr lang="en-US" dirty="0" smtClean="0"/>
              <a:t>Proactive Action (Engagement) </a:t>
            </a:r>
          </a:p>
          <a:p>
            <a:pPr marL="0" indent="0">
              <a:buNone/>
            </a:pP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93185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Research </a:t>
            </a:r>
            <a:endParaRPr lang="en-US" dirty="0"/>
          </a:p>
        </p:txBody>
      </p:sp>
      <p:sp>
        <p:nvSpPr>
          <p:cNvPr id="3" name="Content Placeholder 2"/>
          <p:cNvSpPr>
            <a:spLocks noGrp="1"/>
          </p:cNvSpPr>
          <p:nvPr>
            <p:ph idx="1"/>
          </p:nvPr>
        </p:nvSpPr>
        <p:spPr>
          <a:xfrm>
            <a:off x="498474" y="1981200"/>
            <a:ext cx="7720240" cy="4640943"/>
          </a:xfrm>
        </p:spPr>
        <p:txBody>
          <a:bodyPr>
            <a:normAutofit fontScale="85000" lnSpcReduction="20000"/>
          </a:bodyPr>
          <a:lstStyle/>
          <a:p>
            <a:r>
              <a:rPr lang="en-US" dirty="0" smtClean="0"/>
              <a:t>Commissioned by EQUINET</a:t>
            </a:r>
          </a:p>
          <a:p>
            <a:pPr lvl="0"/>
            <a:r>
              <a:rPr lang="en-US" dirty="0"/>
              <a:t>Map the budgetary allocation and human resources for national equality bodies in Europe as a function of </a:t>
            </a:r>
            <a:endParaRPr lang="en-GB" dirty="0"/>
          </a:p>
          <a:p>
            <a:pPr lvl="1"/>
            <a:r>
              <a:rPr lang="en-US" dirty="0" smtClean="0"/>
              <a:t>per </a:t>
            </a:r>
            <a:r>
              <a:rPr lang="en-US" dirty="0"/>
              <a:t>capita GDP </a:t>
            </a:r>
            <a:endParaRPr lang="en-GB" dirty="0"/>
          </a:p>
          <a:p>
            <a:pPr lvl="1"/>
            <a:r>
              <a:rPr lang="en-US" dirty="0" smtClean="0"/>
              <a:t>population </a:t>
            </a:r>
            <a:r>
              <a:rPr lang="en-US" dirty="0"/>
              <a:t>size </a:t>
            </a:r>
            <a:endParaRPr lang="en-GB" dirty="0"/>
          </a:p>
          <a:p>
            <a:pPr lvl="1"/>
            <a:r>
              <a:rPr lang="en-US" dirty="0"/>
              <a:t>national budget size in the period 2007-2017, taking into consideration potential mergers, creations and removals of bodies</a:t>
            </a:r>
            <a:endParaRPr lang="en-GB" dirty="0"/>
          </a:p>
          <a:p>
            <a:pPr lvl="0"/>
            <a:r>
              <a:rPr lang="en-US" dirty="0"/>
              <a:t>Provide an overview by describing a selected number of representative case studies, preferably comparing and contrasting cases of expanded and shrinking resources and analyzing underlying factors for the selected case studies</a:t>
            </a:r>
            <a:endParaRPr lang="en-GB" dirty="0"/>
          </a:p>
          <a:p>
            <a:pPr lvl="0"/>
            <a:r>
              <a:rPr lang="en-US" dirty="0"/>
              <a:t>Map the institutional evolution of national equality bodies’ mandates in Europe from 2007-2017, providing an overview with case studies from member states</a:t>
            </a:r>
            <a:endParaRPr lang="en-GB" dirty="0"/>
          </a:p>
          <a:p>
            <a:pPr lvl="0"/>
            <a:r>
              <a:rPr lang="en-US" dirty="0"/>
              <a:t>Compare and contrast the resulting mapping of budgets and mandates, analyzing any relationship between </a:t>
            </a:r>
            <a:r>
              <a:rPr lang="en-US" dirty="0" smtClean="0"/>
              <a:t>them </a:t>
            </a:r>
            <a:endParaRPr lang="en-GB" dirty="0"/>
          </a:p>
        </p:txBody>
      </p:sp>
    </p:spTree>
    <p:extLst>
      <p:ext uri="{BB962C8B-B14F-4D97-AF65-F5344CB8AC3E}">
        <p14:creationId xmlns:p14="http://schemas.microsoft.com/office/powerpoint/2010/main" val="371734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Research (2) </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Compare the results of the periodic </a:t>
            </a:r>
            <a:r>
              <a:rPr lang="en-US" dirty="0" err="1"/>
              <a:t>Eurobarometer</a:t>
            </a:r>
            <a:r>
              <a:rPr lang="en-US" dirty="0"/>
              <a:t> surveys (and any other European and national research found to be of relevance) with the corresponding levels of budgets and mandates in the relevant years, analyzing any relationship between perceptions of discrimination in the population with equality bodies’ budgets and mandates, respectively</a:t>
            </a:r>
            <a:endParaRPr lang="en-GB" dirty="0"/>
          </a:p>
          <a:p>
            <a:pPr lvl="0"/>
            <a:r>
              <a:rPr lang="en-US" dirty="0"/>
              <a:t>Provide an analysis of the relationships uncovered, examining their relationship to public policy developments at national level in the field of antidiscrimination and equality.</a:t>
            </a:r>
            <a:endParaRPr lang="en-GB" dirty="0"/>
          </a:p>
          <a:p>
            <a:pPr lvl="0"/>
            <a:r>
              <a:rPr lang="en-US" dirty="0"/>
              <a:t>Provide conclusions on the evolution of budgets and mandates, including any relationship between these two indicators</a:t>
            </a:r>
            <a:endParaRPr lang="en-GB" dirty="0"/>
          </a:p>
          <a:p>
            <a:pPr lvl="0"/>
            <a:r>
              <a:rPr lang="en-US" dirty="0"/>
              <a:t>Provide recommendations in light of the research results addressed to </a:t>
            </a:r>
            <a:r>
              <a:rPr lang="en-US" dirty="0" err="1"/>
              <a:t>Equinet</a:t>
            </a:r>
            <a:r>
              <a:rPr lang="en-US" dirty="0"/>
              <a:t>, European Institutions, Members states and national institutions.</a:t>
            </a:r>
            <a:endParaRPr lang="en-GB" dirty="0"/>
          </a:p>
          <a:p>
            <a:endParaRPr lang="en-US" dirty="0"/>
          </a:p>
        </p:txBody>
      </p:sp>
    </p:spTree>
    <p:extLst>
      <p:ext uri="{BB962C8B-B14F-4D97-AF65-F5344CB8AC3E}">
        <p14:creationId xmlns:p14="http://schemas.microsoft.com/office/powerpoint/2010/main" val="1053603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p:txBody>
          <a:bodyPr/>
          <a:lstStyle/>
          <a:p>
            <a:r>
              <a:rPr lang="en-US" dirty="0" smtClean="0"/>
              <a:t>Legal Analysis </a:t>
            </a:r>
          </a:p>
          <a:p>
            <a:r>
              <a:rPr lang="en-US" dirty="0" smtClean="0"/>
              <a:t>Literature Review </a:t>
            </a:r>
          </a:p>
          <a:p>
            <a:r>
              <a:rPr lang="en-US" dirty="0" smtClean="0"/>
              <a:t>Survey </a:t>
            </a:r>
            <a:r>
              <a:rPr lang="mr-IN" dirty="0" smtClean="0"/>
              <a:t>–</a:t>
            </a:r>
            <a:r>
              <a:rPr lang="en-US" dirty="0" smtClean="0"/>
              <a:t> All </a:t>
            </a:r>
            <a:r>
              <a:rPr lang="en-US" dirty="0" err="1" smtClean="0"/>
              <a:t>Equinet</a:t>
            </a:r>
            <a:r>
              <a:rPr lang="en-US" dirty="0" smtClean="0"/>
              <a:t> Members </a:t>
            </a:r>
          </a:p>
          <a:p>
            <a:r>
              <a:rPr lang="en-US" dirty="0"/>
              <a:t>Statistical Analysis </a:t>
            </a:r>
            <a:endParaRPr lang="en-US" dirty="0" smtClean="0"/>
          </a:p>
          <a:p>
            <a:r>
              <a:rPr lang="en-US" dirty="0" smtClean="0"/>
              <a:t>Case Studies </a:t>
            </a:r>
          </a:p>
          <a:p>
            <a:pPr lvl="1"/>
            <a:r>
              <a:rPr lang="en-US" dirty="0" smtClean="0"/>
              <a:t>Estonia, France, Malta, Romania, Serbia</a:t>
            </a:r>
            <a:r>
              <a:rPr lang="en-US" smtClean="0"/>
              <a:t>, Sweden</a:t>
            </a:r>
            <a:endParaRPr lang="en-US" dirty="0" smtClean="0"/>
          </a:p>
        </p:txBody>
      </p:sp>
    </p:spTree>
    <p:extLst>
      <p:ext uri="{BB962C8B-B14F-4D97-AF65-F5344CB8AC3E}">
        <p14:creationId xmlns:p14="http://schemas.microsoft.com/office/powerpoint/2010/main" val="417271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Framework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EU Law as currently in force </a:t>
            </a:r>
          </a:p>
          <a:p>
            <a:r>
              <a:rPr lang="en-US" dirty="0" smtClean="0"/>
              <a:t>Prospective EU Instruments (Horizontal Directive)</a:t>
            </a:r>
          </a:p>
          <a:p>
            <a:r>
              <a:rPr lang="en-US" dirty="0" smtClean="0"/>
              <a:t>International Law (</a:t>
            </a:r>
            <a:r>
              <a:rPr lang="en-US" dirty="0" err="1" smtClean="0"/>
              <a:t>eg</a:t>
            </a:r>
            <a:r>
              <a:rPr lang="en-US" dirty="0" smtClean="0"/>
              <a:t>. CEDAW; ICERD; Disability Convention) </a:t>
            </a:r>
          </a:p>
          <a:p>
            <a:r>
              <a:rPr lang="en-US" dirty="0" smtClean="0"/>
              <a:t>Soft law instruments (</a:t>
            </a:r>
            <a:r>
              <a:rPr lang="en-US" dirty="0" err="1" smtClean="0"/>
              <a:t>eg</a:t>
            </a:r>
            <a:r>
              <a:rPr lang="en-US" dirty="0" smtClean="0"/>
              <a:t>. Paris Principles)</a:t>
            </a:r>
          </a:p>
          <a:p>
            <a:endParaRPr lang="en-US" dirty="0"/>
          </a:p>
          <a:p>
            <a:endParaRPr lang="en-US" dirty="0" smtClean="0"/>
          </a:p>
          <a:p>
            <a:pPr algn="ctr"/>
            <a:r>
              <a:rPr lang="en-US" sz="2800" dirty="0" smtClean="0"/>
              <a:t>High Level Commitments re: Mandates and Resourcing </a:t>
            </a:r>
            <a:endParaRPr lang="en-US" sz="2800" dirty="0"/>
          </a:p>
        </p:txBody>
      </p:sp>
    </p:spTree>
    <p:extLst>
      <p:ext uri="{BB962C8B-B14F-4D97-AF65-F5344CB8AC3E}">
        <p14:creationId xmlns:p14="http://schemas.microsoft.com/office/powerpoint/2010/main" val="425529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a:t>
            </a:r>
            <a:endParaRPr lang="en-US" dirty="0"/>
          </a:p>
        </p:txBody>
      </p:sp>
      <p:sp>
        <p:nvSpPr>
          <p:cNvPr id="3" name="Content Placeholder 2"/>
          <p:cNvSpPr>
            <a:spLocks noGrp="1"/>
          </p:cNvSpPr>
          <p:nvPr>
            <p:ph idx="1"/>
          </p:nvPr>
        </p:nvSpPr>
        <p:spPr>
          <a:xfrm>
            <a:off x="498474" y="1600200"/>
            <a:ext cx="7556313" cy="4525963"/>
          </a:xfrm>
        </p:spPr>
        <p:txBody>
          <a:bodyPr>
            <a:normAutofit/>
          </a:bodyPr>
          <a:lstStyle/>
          <a:p>
            <a:r>
              <a:rPr lang="en-GB" dirty="0"/>
              <a:t>C</a:t>
            </a:r>
            <a:r>
              <a:rPr lang="en-GB" dirty="0" smtClean="0"/>
              <a:t>onsiderable </a:t>
            </a:r>
            <a:r>
              <a:rPr lang="en-GB" dirty="0"/>
              <a:t>academic attention to legislation and stakeholder networks that shape the context in which equality bodies </a:t>
            </a:r>
            <a:r>
              <a:rPr lang="en-GB" dirty="0" smtClean="0"/>
              <a:t>operate BUT </a:t>
            </a:r>
            <a:r>
              <a:rPr lang="en-GB" dirty="0"/>
              <a:t>equality bodies </a:t>
            </a:r>
            <a:r>
              <a:rPr lang="en-GB" dirty="0" smtClean="0"/>
              <a:t>are </a:t>
            </a:r>
            <a:r>
              <a:rPr lang="en-GB" dirty="0"/>
              <a:t>rarely the primary focus of research</a:t>
            </a:r>
            <a:r>
              <a:rPr lang="en-GB" dirty="0" smtClean="0"/>
              <a:t>.</a:t>
            </a:r>
          </a:p>
          <a:p>
            <a:r>
              <a:rPr lang="en-GB" dirty="0" smtClean="0"/>
              <a:t>Legal </a:t>
            </a:r>
            <a:r>
              <a:rPr lang="en-GB" dirty="0"/>
              <a:t>and policy implementation </a:t>
            </a:r>
            <a:r>
              <a:rPr lang="en-GB" dirty="0" smtClean="0"/>
              <a:t>perspectives: </a:t>
            </a:r>
            <a:r>
              <a:rPr lang="en-GB" dirty="0"/>
              <a:t>existence and capacity of equality bodies treated </a:t>
            </a:r>
            <a:r>
              <a:rPr lang="en-GB" dirty="0" smtClean="0"/>
              <a:t>as a variable </a:t>
            </a:r>
          </a:p>
          <a:p>
            <a:r>
              <a:rPr lang="en-GB" dirty="0" smtClean="0"/>
              <a:t>Opportunities for EB: Networking, “Good Practice” Sharing, Funding Opportunities </a:t>
            </a:r>
          </a:p>
          <a:p>
            <a:r>
              <a:rPr lang="en-GB" dirty="0" smtClean="0"/>
              <a:t>Pressures: Government and Civil Society </a:t>
            </a:r>
          </a:p>
          <a:p>
            <a:r>
              <a:rPr lang="en-GB" dirty="0" smtClean="0"/>
              <a:t>Europeanization </a:t>
            </a:r>
          </a:p>
          <a:p>
            <a:endParaRPr lang="en-US" dirty="0"/>
          </a:p>
        </p:txBody>
      </p:sp>
    </p:spTree>
    <p:extLst>
      <p:ext uri="{BB962C8B-B14F-4D97-AF65-F5344CB8AC3E}">
        <p14:creationId xmlns:p14="http://schemas.microsoft.com/office/powerpoint/2010/main" val="185896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(cont.) </a:t>
            </a:r>
            <a:endParaRPr lang="en-US" dirty="0"/>
          </a:p>
        </p:txBody>
      </p:sp>
      <p:sp>
        <p:nvSpPr>
          <p:cNvPr id="3" name="Content Placeholder 2"/>
          <p:cNvSpPr>
            <a:spLocks noGrp="1"/>
          </p:cNvSpPr>
          <p:nvPr>
            <p:ph idx="1"/>
          </p:nvPr>
        </p:nvSpPr>
        <p:spPr/>
        <p:txBody>
          <a:bodyPr/>
          <a:lstStyle/>
          <a:p>
            <a:r>
              <a:rPr lang="en-GB" dirty="0"/>
              <a:t>Impact of the Financial Crisis (and Recovery) </a:t>
            </a:r>
          </a:p>
          <a:p>
            <a:r>
              <a:rPr lang="en-GB" dirty="0"/>
              <a:t>Impact of declining resourcing </a:t>
            </a:r>
            <a:r>
              <a:rPr lang="en-GB" dirty="0" smtClean="0"/>
              <a:t>on: effectiveness </a:t>
            </a:r>
            <a:endParaRPr lang="en-GB" dirty="0"/>
          </a:p>
          <a:p>
            <a:r>
              <a:rPr lang="en-GB" dirty="0"/>
              <a:t>Awareness of Equality Bodies / Trust in Equality Bodies </a:t>
            </a:r>
          </a:p>
          <a:p>
            <a:r>
              <a:rPr lang="en-GB" dirty="0"/>
              <a:t>Broader challenges: Under-</a:t>
            </a:r>
            <a:r>
              <a:rPr lang="en-GB" dirty="0" smtClean="0"/>
              <a:t>Reporting</a:t>
            </a:r>
          </a:p>
          <a:p>
            <a:r>
              <a:rPr lang="en-GB" dirty="0" smtClean="0"/>
              <a:t>Mandate limitations: </a:t>
            </a:r>
            <a:r>
              <a:rPr lang="en-GB" dirty="0" err="1" smtClean="0"/>
              <a:t>eg</a:t>
            </a:r>
            <a:r>
              <a:rPr lang="en-GB" dirty="0" smtClean="0"/>
              <a:t>. </a:t>
            </a:r>
            <a:r>
              <a:rPr lang="en-GB" dirty="0" err="1" smtClean="0"/>
              <a:t>Intersectionality</a:t>
            </a:r>
            <a:r>
              <a:rPr lang="en-GB" dirty="0" smtClean="0"/>
              <a:t> </a:t>
            </a:r>
            <a:endParaRPr lang="en-GB" dirty="0"/>
          </a:p>
          <a:p>
            <a:endParaRPr lang="en-US" dirty="0"/>
          </a:p>
        </p:txBody>
      </p:sp>
    </p:spTree>
    <p:extLst>
      <p:ext uri="{BB962C8B-B14F-4D97-AF65-F5344CB8AC3E}">
        <p14:creationId xmlns:p14="http://schemas.microsoft.com/office/powerpoint/2010/main" val="1447283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Mandates </a:t>
            </a:r>
            <a:endParaRPr lang="en-US" dirty="0"/>
          </a:p>
        </p:txBody>
      </p:sp>
      <p:sp>
        <p:nvSpPr>
          <p:cNvPr id="3" name="Content Placeholder 2"/>
          <p:cNvSpPr>
            <a:spLocks noGrp="1"/>
          </p:cNvSpPr>
          <p:nvPr>
            <p:ph idx="1"/>
          </p:nvPr>
        </p:nvSpPr>
        <p:spPr/>
        <p:txBody>
          <a:bodyPr/>
          <a:lstStyle/>
          <a:p>
            <a:r>
              <a:rPr lang="en-US" dirty="0" smtClean="0"/>
              <a:t>General tendency is that Mandates have been expanding</a:t>
            </a:r>
          </a:p>
          <a:p>
            <a:pPr lvl="1"/>
            <a:r>
              <a:rPr lang="en-US" dirty="0" smtClean="0"/>
              <a:t>In terms of grounds covered</a:t>
            </a:r>
          </a:p>
          <a:p>
            <a:pPr lvl="1"/>
            <a:r>
              <a:rPr lang="en-US" dirty="0" smtClean="0"/>
              <a:t>In terms of powers assigned to the Equality body </a:t>
            </a:r>
          </a:p>
          <a:p>
            <a:r>
              <a:rPr lang="en-US" dirty="0" smtClean="0"/>
              <a:t>From sources within EU Law, Prospective EU Law and International Obligations / Good Practice </a:t>
            </a:r>
            <a:endParaRPr lang="en-US" dirty="0"/>
          </a:p>
          <a:p>
            <a:r>
              <a:rPr lang="en-US" dirty="0" smtClean="0"/>
              <a:t>Growing mandates NOT always accompanied by greater investment (financial and human resources) </a:t>
            </a:r>
          </a:p>
          <a:p>
            <a:r>
              <a:rPr lang="en-US" dirty="0"/>
              <a:t>Broadening mandates listed as a key opportunity (including forthcoming legislation) (</a:t>
            </a:r>
            <a:r>
              <a:rPr lang="en-US" dirty="0" smtClean="0"/>
              <a:t>6) despite financial and other concerns. </a:t>
            </a:r>
            <a:endParaRPr lang="en-US" dirty="0"/>
          </a:p>
        </p:txBody>
      </p:sp>
    </p:spTree>
    <p:extLst>
      <p:ext uri="{BB962C8B-B14F-4D97-AF65-F5344CB8AC3E}">
        <p14:creationId xmlns:p14="http://schemas.microsoft.com/office/powerpoint/2010/main" val="1565191715"/>
      </p:ext>
    </p:extLst>
  </p:cSld>
  <p:clrMapOvr>
    <a:masterClrMapping/>
  </p:clrMapOvr>
</p:sld>
</file>

<file path=ppt/theme/theme1.xml><?xml version="1.0" encoding="utf-8"?>
<a:theme xmlns:a="http://schemas.openxmlformats.org/drawingml/2006/main" name="Advant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6489</TotalTime>
  <Words>3737</Words>
  <Application>Microsoft Office PowerPoint</Application>
  <PresentationFormat>On-screen Show (4:3)</PresentationFormat>
  <Paragraphs>239</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Mangal</vt:lpstr>
      <vt:lpstr>Rockwell</vt:lpstr>
      <vt:lpstr>Wingdings</vt:lpstr>
      <vt:lpstr>Advantage</vt:lpstr>
      <vt:lpstr>Equality Bodies: Mandates and Resources - Research </vt:lpstr>
      <vt:lpstr>About The People for Change Foundation</vt:lpstr>
      <vt:lpstr>About the Research </vt:lpstr>
      <vt:lpstr>About the Research (2) </vt:lpstr>
      <vt:lpstr>Methodology </vt:lpstr>
      <vt:lpstr>Legal Framework</vt:lpstr>
      <vt:lpstr>Literature Review </vt:lpstr>
      <vt:lpstr>Literature Review (cont.) </vt:lpstr>
      <vt:lpstr>Mandates </vt:lpstr>
      <vt:lpstr>Resourcing – Key Sources of Funding </vt:lpstr>
      <vt:lpstr>Resourcing </vt:lpstr>
      <vt:lpstr>Financial Trends </vt:lpstr>
      <vt:lpstr>Resourcing v Mandate</vt:lpstr>
      <vt:lpstr>Resourcing Projections</vt:lpstr>
      <vt:lpstr>Core v. Project Funding  % of Core Funding</vt:lpstr>
      <vt:lpstr>Questions for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Equality Bodies: Mandates and Resources - Research</dc:title>
  <dc:creator>Jean-Pierre Gauci</dc:creator>
  <cp:lastModifiedBy>Katrine Steinfeld</cp:lastModifiedBy>
  <cp:revision>45</cp:revision>
  <dcterms:created xsi:type="dcterms:W3CDTF">2017-09-10T09:10:00Z</dcterms:created>
  <dcterms:modified xsi:type="dcterms:W3CDTF">2017-10-06T09:23:04Z</dcterms:modified>
</cp:coreProperties>
</file>