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3" r:id="rId2"/>
    <p:sldId id="286" r:id="rId3"/>
    <p:sldId id="287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284" r:id="rId1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undesSans Office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undesSans Office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undesSans Office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undesSans Office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undesSans Office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undesSans Office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undesSans Office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undesSans Office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undesSans Office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90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9B97C14-25AF-4560-A3F9-A07080B1C225}" type="datetimeFigureOut">
              <a:rPr lang="de-DE" altLang="de-DE"/>
              <a:pPr/>
              <a:t>23.11.2016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Formatvorlagen des Textmasters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C175FFC-BDD1-4712-98BD-E9CD0263532D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26928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altLang="de-DE" b="1" smtClean="0"/>
              <a:t>Fußnoten</a:t>
            </a:r>
            <a:r>
              <a:rPr lang="de-DE" altLang="de-DE" smtClean="0"/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mtClean="0"/>
              <a:t>Die Fußnotenzeichen werden mit der Funktion „Hochgestellt formatiert.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mtClean="0"/>
              <a:t>Der Fußnotentext wird über die Einzugsebenen formatiert (Ebene 7).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mtClean="0"/>
              <a:t>Die Referenz muss manuell gesetzt werden: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de-DE" altLang="de-DE" smtClean="0"/>
              <a:t>Die Zahl gefolgt von einer Klammer, dann einen Tabstopp (ist voreingestellt) und den Text eingeben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de-DE" altLang="de-DE" smtClean="0"/>
              <a:t>Wird dieser Text zweizeilig, dann einen weichen Umbruch einfügen, gefolgt von einem Tabstopp, dann den weiteren Text eingeben</a:t>
            </a:r>
          </a:p>
        </p:txBody>
      </p:sp>
      <p:sp>
        <p:nvSpPr>
          <p:cNvPr id="921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undesSans Office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undesSans Office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undesSans Office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undesSans Office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undesSans Office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undesSans Office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undesSans Office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undesSans Office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undesSans Office" pitchFamily="34" charset="0"/>
                <a:ea typeface="MS PGothic" pitchFamily="34" charset="-128"/>
              </a:defRPr>
            </a:lvl9pPr>
          </a:lstStyle>
          <a:p>
            <a:pPr eaLnBrk="1" hangingPunct="1"/>
            <a:fld id="{13D180A8-E413-4F07-8D50-D4CD2A94301C}" type="slidenum">
              <a:rPr lang="de-DE" altLang="de-DE" sz="1200">
                <a:latin typeface="Calibri" pitchFamily="34" charset="0"/>
              </a:rPr>
              <a:pPr eaLnBrk="1" hangingPunct="1"/>
              <a:t>3</a:t>
            </a:fld>
            <a:endParaRPr lang="de-DE" altLang="de-D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787775"/>
            <a:ext cx="7272040" cy="864047"/>
          </a:xfrm>
          <a:noFill/>
          <a:ln>
            <a:noFill/>
          </a:ln>
        </p:spPr>
        <p:txBody>
          <a:bodyPr tIns="54000" anchor="b"/>
          <a:lstStyle>
            <a:lvl1pPr algn="l">
              <a:lnSpc>
                <a:spcPct val="90000"/>
              </a:lnSpc>
              <a:defRPr sz="3300">
                <a:solidFill>
                  <a:srgbClr val="BB0B2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71600" y="3903898"/>
            <a:ext cx="7272040" cy="540060"/>
          </a:xfrm>
          <a:prstGeom prst="rect">
            <a:avLst/>
          </a:prstGeom>
        </p:spPr>
        <p:txBody>
          <a:bodyPr tIns="36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de-DE" sz="2000" dirty="0">
                <a:solidFill>
                  <a:srgbClr val="BB0B20"/>
                </a:solidFill>
              </a:defRPr>
            </a:lvl1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485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 Ro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0" y="2786400"/>
            <a:ext cx="7272000" cy="864000"/>
          </a:xfrm>
        </p:spPr>
        <p:txBody>
          <a:bodyPr tIns="54000" anchor="b"/>
          <a:lstStyle>
            <a:lvl1pPr>
              <a:lnSpc>
                <a:spcPct val="90000"/>
              </a:lnSpc>
              <a:defRPr sz="3300">
                <a:solidFill>
                  <a:srgbClr val="BB0B2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00" y="3902400"/>
            <a:ext cx="7272000" cy="540000"/>
          </a:xfrm>
          <a:prstGeom prst="rect">
            <a:avLst/>
          </a:prstGeom>
        </p:spPr>
        <p:txBody>
          <a:bodyPr tIns="36000"/>
          <a:lstStyle>
            <a:lvl1pPr>
              <a:lnSpc>
                <a:spcPct val="100000"/>
              </a:lnSpc>
              <a:defRPr lang="de-DE" sz="2000" dirty="0">
                <a:solidFill>
                  <a:srgbClr val="BB0B20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1660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296000"/>
            <a:ext cx="8208144" cy="318635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/>
            </a:lvl1pPr>
            <a:lvl3pPr>
              <a:defRPr sz="2000" b="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E419E90E-E878-422F-B4D6-9A9353751F6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795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Oran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6"/>
          <p:cNvSpPr>
            <a:spLocks noGrp="1"/>
          </p:cNvSpPr>
          <p:nvPr>
            <p:ph type="ctrTitle"/>
          </p:nvPr>
        </p:nvSpPr>
        <p:spPr>
          <a:xfrm>
            <a:off x="468000" y="302400"/>
            <a:ext cx="7272040" cy="43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Untertitel 7"/>
          <p:cNvSpPr>
            <a:spLocks noGrp="1"/>
          </p:cNvSpPr>
          <p:nvPr>
            <p:ph type="subTitle" idx="1"/>
          </p:nvPr>
        </p:nvSpPr>
        <p:spPr>
          <a:xfrm>
            <a:off x="468000" y="2308368"/>
            <a:ext cx="7272040" cy="1487519"/>
          </a:xfrm>
        </p:spPr>
        <p:txBody>
          <a:bodyPr anchor="b"/>
          <a:lstStyle>
            <a:lvl1pPr>
              <a:lnSpc>
                <a:spcPts val="1440"/>
              </a:lnSpc>
              <a:defRPr sz="1200" b="0" i="0">
                <a:solidFill>
                  <a:srgbClr val="BB0B20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4417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303213"/>
            <a:ext cx="8207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</a:t>
            </a:r>
            <a:br>
              <a:rPr lang="de-DE" altLang="de-DE" smtClean="0"/>
            </a:br>
            <a:r>
              <a:rPr lang="de-DE" altLang="de-DE" smtClean="0"/>
              <a:t>Klicken bearbeiten</a:t>
            </a:r>
            <a:endParaRPr lang="en-US" altLang="de-DE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8113" y="4840288"/>
            <a:ext cx="917575" cy="107950"/>
          </a:xfrm>
          <a:prstGeom prst="rect">
            <a:avLst/>
          </a:prstGeom>
        </p:spPr>
        <p:txBody>
          <a:bodyPr vert="horz" wrap="square" lIns="0" tIns="324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r>
              <a:rPr lang="en-GB" altLang="de-DE"/>
              <a:t>Seite </a:t>
            </a:r>
            <a:fld id="{9373D79F-8550-4E6C-A067-249451956B3A}" type="slidenum">
              <a:rPr lang="en-GB" altLang="de-DE"/>
              <a:pPr/>
              <a:t>‹#›</a:t>
            </a:fld>
            <a:endParaRPr lang="en-GB" alt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468313" y="1419225"/>
            <a:ext cx="8207375" cy="23542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smtClean="0"/>
              <a:t>Formatvorlagen des Textmasters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  <a:p>
            <a:pPr lvl="4"/>
            <a:r>
              <a:rPr lang="de-DE" altLang="de-DE" smtClean="0"/>
              <a:t>Sechste Ebene</a:t>
            </a:r>
          </a:p>
          <a:p>
            <a:pPr lvl="4"/>
            <a:r>
              <a:rPr lang="de-DE" altLang="de-DE" smtClean="0"/>
              <a:t>Siebente Ebene</a:t>
            </a:r>
          </a:p>
          <a:p>
            <a:pPr lvl="4"/>
            <a:endParaRPr lang="de-DE" altLang="de-DE" smtClean="0"/>
          </a:p>
          <a:p>
            <a:pPr lvl="4"/>
            <a:endParaRPr lang="de-DE" altLang="de-DE" smtClean="0"/>
          </a:p>
          <a:p>
            <a:pPr lvl="4"/>
            <a:endParaRPr lang="de-DE" alt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000" kern="1200" dirty="0">
          <a:solidFill>
            <a:srgbClr val="BB0B2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BB0B20"/>
          </a:solidFill>
          <a:latin typeface="BundesSerif Office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BB0B20"/>
          </a:solidFill>
          <a:latin typeface="BundesSerif Office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BB0B20"/>
          </a:solidFill>
          <a:latin typeface="BundesSerif Office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BB0B20"/>
          </a:solidFill>
          <a:latin typeface="BundesSerif Office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BB0B20"/>
          </a:solidFill>
          <a:latin typeface="BundesSerif Office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BB0B20"/>
          </a:solidFill>
          <a:latin typeface="BundesSerif Office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BB0B20"/>
          </a:solidFill>
          <a:latin typeface="BundesSerif Office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BB0B20"/>
          </a:solidFill>
          <a:latin typeface="BundesSerif Offic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buFont typeface="Arial" pitchFamily="34" charset="0"/>
        <a:defRPr sz="15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0"/>
        </a:spcBef>
        <a:spcAft>
          <a:spcPts val="1000"/>
        </a:spcAft>
        <a:buFont typeface="Arial" pitchFamily="34" charset="0"/>
        <a:defRPr lang="de-DE" sz="2600" kern="1200" dirty="0">
          <a:solidFill>
            <a:srgbClr val="823E28"/>
          </a:solidFill>
          <a:latin typeface="+mj-lt"/>
          <a:ea typeface="MS PGothic" pitchFamily="34" charset="-128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ts val="1000"/>
        </a:spcAft>
        <a:buFont typeface="Arial" pitchFamily="34" charset="0"/>
        <a:defRPr lang="de-DE" sz="2000" kern="1200" dirty="0">
          <a:solidFill>
            <a:srgbClr val="00498B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ts val="1000"/>
        </a:spcAft>
        <a:buFont typeface="Arial" pitchFamily="34" charset="0"/>
        <a:defRPr lang="de-DE" sz="1700" kern="1200" dirty="0">
          <a:solidFill>
            <a:srgbClr val="00498B"/>
          </a:solidFill>
          <a:latin typeface="+mn-lt"/>
          <a:ea typeface="MS PGothic" pitchFamily="34" charset="-128"/>
          <a:cs typeface="+mn-cs"/>
        </a:defRPr>
      </a:lvl4pPr>
      <a:lvl5pPr marL="193675" indent="-180975" algn="l" rtl="0" eaLnBrk="1" fontAlgn="base" hangingPunct="1">
        <a:lnSpc>
          <a:spcPct val="110000"/>
        </a:lnSpc>
        <a:spcBef>
          <a:spcPct val="0"/>
        </a:spcBef>
        <a:spcAft>
          <a:spcPts val="1000"/>
        </a:spcAft>
        <a:buBlip>
          <a:blip r:embed="rId7"/>
        </a:buBlip>
        <a:defRPr lang="de-DE" sz="2000" kern="1200" dirty="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04800" marR="0" indent="-125413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Blip>
          <a:blip r:embed="rId8"/>
        </a:buBlip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72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/>
        <a:buNone/>
        <a:tabLst>
          <a:tab pos="108000" algn="l"/>
        </a:tabLst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ntidiskriminierungsstelle.de/SharedDocs/Videos/DE/nichtschuldig_20160512.html?nn=7828686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3"/>
          <p:cNvSpPr>
            <a:spLocks noGrp="1"/>
          </p:cNvSpPr>
          <p:nvPr>
            <p:ph type="ctrTitle"/>
          </p:nvPr>
        </p:nvSpPr>
        <p:spPr>
          <a:xfrm>
            <a:off x="971550" y="2787650"/>
            <a:ext cx="7272338" cy="863600"/>
          </a:xfrm>
        </p:spPr>
        <p:txBody>
          <a:bodyPr/>
          <a:lstStyle/>
          <a:p>
            <a:r>
              <a:rPr lang="de-DE" altLang="de-DE" dirty="0" err="1" smtClean="0"/>
              <a:t>Using</a:t>
            </a:r>
            <a:r>
              <a:rPr lang="de-DE" altLang="de-DE" dirty="0" smtClean="0"/>
              <a:t> Communication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Change </a:t>
            </a:r>
            <a:r>
              <a:rPr lang="de-DE" altLang="de-DE" dirty="0" err="1" smtClean="0"/>
              <a:t>Legislation</a:t>
            </a:r>
            <a:endParaRPr lang="de-DE" altLang="de-DE" dirty="0" smtClean="0"/>
          </a:p>
        </p:txBody>
      </p:sp>
      <p:sp>
        <p:nvSpPr>
          <p:cNvPr id="4099" name="Untertitel 4"/>
          <p:cNvSpPr>
            <a:spLocks noGrp="1"/>
          </p:cNvSpPr>
          <p:nvPr>
            <p:ph type="subTitle" idx="1"/>
          </p:nvPr>
        </p:nvSpPr>
        <p:spPr bwMode="auto">
          <a:xfrm>
            <a:off x="971550" y="3903663"/>
            <a:ext cx="7272338" cy="53975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altLang="de-DE" dirty="0" smtClean="0"/>
              <a:t>Ann Kathrin Sost</a:t>
            </a:r>
            <a:endParaRPr lang="de-DE" altLang="de-DE" dirty="0"/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de-DE" altLang="de-DE" dirty="0" smtClean="0"/>
              <a:t>Federal Anti-</a:t>
            </a:r>
            <a:r>
              <a:rPr lang="de-DE" altLang="de-DE" dirty="0" err="1" smtClean="0"/>
              <a:t>Discrimination</a:t>
            </a:r>
            <a:r>
              <a:rPr lang="de-DE" altLang="de-DE" dirty="0" smtClean="0"/>
              <a:t> Agency (FADA), Germany</a:t>
            </a:r>
            <a:endParaRPr alt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-254000" y="-1905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"/>
              <a:t>496233948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Emotional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Testimonial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Heinz Schmitz </a:t>
            </a:r>
            <a:r>
              <a:rPr lang="de-DE" dirty="0" err="1" smtClean="0"/>
              <a:t>who</a:t>
            </a:r>
            <a:r>
              <a:rPr lang="de-DE" dirty="0" smtClean="0"/>
              <a:t> was </a:t>
            </a:r>
            <a:r>
              <a:rPr lang="de-DE" dirty="0" err="1" smtClean="0"/>
              <a:t>convicted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§ 175  </a:t>
            </a:r>
          </a:p>
          <a:p>
            <a:r>
              <a:rPr lang="de-DE" dirty="0" smtClean="0"/>
              <a:t>Statements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media</a:t>
            </a:r>
            <a:r>
              <a:rPr lang="de-DE" dirty="0" smtClean="0"/>
              <a:t>, </a:t>
            </a:r>
            <a:r>
              <a:rPr lang="de-DE" dirty="0" err="1" smtClean="0"/>
              <a:t>appearance</a:t>
            </a:r>
            <a:r>
              <a:rPr lang="de-DE" dirty="0" smtClean="0"/>
              <a:t> at press </a:t>
            </a:r>
            <a:r>
              <a:rPr lang="de-DE" dirty="0" err="1" smtClean="0"/>
              <a:t>conference</a:t>
            </a:r>
            <a:endParaRPr lang="de-DE" dirty="0" smtClean="0"/>
          </a:p>
          <a:p>
            <a:r>
              <a:rPr lang="de-DE" dirty="0" smtClean="0"/>
              <a:t>Film </a:t>
            </a:r>
            <a:r>
              <a:rPr lang="de-DE" dirty="0" err="1" smtClean="0"/>
              <a:t>for</a:t>
            </a:r>
            <a:r>
              <a:rPr lang="de-DE" dirty="0" smtClean="0"/>
              <a:t> Facebook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shown</a:t>
            </a:r>
            <a:r>
              <a:rPr lang="de-DE" dirty="0" smtClean="0"/>
              <a:t> at press </a:t>
            </a:r>
            <a:r>
              <a:rPr lang="de-DE" dirty="0" err="1" smtClean="0"/>
              <a:t>conference</a:t>
            </a:r>
            <a:endParaRPr lang="de-DE" dirty="0" smtClean="0"/>
          </a:p>
          <a:p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www.antidiskriminierungsstelle.de/SharedDocs/Videos/DE/nichtschuldig_20160512.html?nn=7828686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E419E90E-E878-422F-B4D6-9A9353751F6B}" type="slidenum">
              <a:rPr lang="de-DE" altLang="de-DE" smtClean="0"/>
              <a:pPr/>
              <a:t>10</a:t>
            </a:fld>
            <a:endParaRPr lang="de-DE" alt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60" y="123478"/>
            <a:ext cx="148978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Media </a:t>
            </a:r>
            <a:r>
              <a:rPr lang="de-DE" dirty="0" err="1" smtClean="0"/>
              <a:t>strategy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DE" dirty="0" smtClean="0"/>
              <a:t>„</a:t>
            </a:r>
            <a:r>
              <a:rPr lang="de-DE" dirty="0" err="1" smtClean="0"/>
              <a:t>Leaking</a:t>
            </a:r>
            <a:r>
              <a:rPr lang="de-DE" dirty="0" smtClean="0"/>
              <a:t>“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expertise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law</a:t>
            </a:r>
            <a:r>
              <a:rPr lang="de-DE" dirty="0" smtClean="0"/>
              <a:t> expert at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biggest</a:t>
            </a:r>
            <a:r>
              <a:rPr lang="de-DE" dirty="0" smtClean="0"/>
              <a:t> </a:t>
            </a:r>
            <a:r>
              <a:rPr lang="de-DE" dirty="0" err="1" smtClean="0"/>
              <a:t>daily</a:t>
            </a:r>
            <a:r>
              <a:rPr lang="de-DE" dirty="0" smtClean="0"/>
              <a:t> </a:t>
            </a:r>
            <a:r>
              <a:rPr lang="de-DE" dirty="0" err="1" smtClean="0"/>
              <a:t>newspapers</a:t>
            </a:r>
            <a:r>
              <a:rPr lang="de-DE" dirty="0" smtClean="0"/>
              <a:t>, „Süddeutsche Zeitung“</a:t>
            </a:r>
          </a:p>
          <a:p>
            <a:pPr marL="0" indent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E419E90E-E878-422F-B4D6-9A9353751F6B}" type="slidenum">
              <a:rPr lang="de-DE" altLang="de-DE" smtClean="0"/>
              <a:pPr/>
              <a:t>11</a:t>
            </a:fld>
            <a:endParaRPr lang="de-DE" alt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63638"/>
            <a:ext cx="5184577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Media </a:t>
            </a:r>
            <a:r>
              <a:rPr lang="de-DE" dirty="0" err="1" smtClean="0"/>
              <a:t>strategy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4047" y="1296000"/>
            <a:ext cx="3671641" cy="3186354"/>
          </a:xfrm>
        </p:spPr>
        <p:txBody>
          <a:bodyPr/>
          <a:lstStyle/>
          <a:p>
            <a:r>
              <a:rPr lang="de-DE" dirty="0" smtClean="0"/>
              <a:t>Press </a:t>
            </a:r>
            <a:r>
              <a:rPr lang="de-DE" dirty="0" err="1" smtClean="0"/>
              <a:t>conference</a:t>
            </a:r>
            <a:r>
              <a:rPr lang="de-DE" dirty="0" smtClean="0"/>
              <a:t> on 11/5/2016 (</a:t>
            </a:r>
            <a:r>
              <a:rPr lang="de-DE" dirty="0" err="1" smtClean="0"/>
              <a:t>ahead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/>
              <a:t> </a:t>
            </a:r>
            <a:r>
              <a:rPr lang="de-DE" dirty="0" smtClean="0"/>
              <a:t>IDAHOT</a:t>
            </a:r>
            <a:r>
              <a:rPr lang="de-DE" dirty="0" smtClean="0"/>
              <a:t>) </a:t>
            </a:r>
            <a:r>
              <a:rPr lang="de-DE" dirty="0" err="1" smtClean="0"/>
              <a:t>with</a:t>
            </a:r>
            <a:r>
              <a:rPr lang="de-DE" dirty="0" smtClean="0"/>
              <a:t> Lüders &amp; Prof. Burgi, Heinz Schmitz in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row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film</a:t>
            </a:r>
          </a:p>
          <a:p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conference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justice</a:t>
            </a:r>
            <a:r>
              <a:rPr lang="de-DE" dirty="0" smtClean="0"/>
              <a:t> </a:t>
            </a:r>
            <a:r>
              <a:rPr lang="de-DE" dirty="0" err="1" smtClean="0"/>
              <a:t>minister</a:t>
            </a:r>
            <a:r>
              <a:rPr lang="de-DE" dirty="0" smtClean="0"/>
              <a:t> </a:t>
            </a:r>
            <a:r>
              <a:rPr lang="de-DE" dirty="0" err="1" smtClean="0"/>
              <a:t>announced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he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draft</a:t>
            </a:r>
            <a:r>
              <a:rPr lang="de-DE" dirty="0" smtClean="0"/>
              <a:t> </a:t>
            </a:r>
            <a:r>
              <a:rPr lang="de-DE" dirty="0" err="1" smtClean="0"/>
              <a:t>legislation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2016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anul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convictions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compensate</a:t>
            </a:r>
            <a:r>
              <a:rPr lang="de-DE" dirty="0" smtClean="0"/>
              <a:t> </a:t>
            </a:r>
            <a:r>
              <a:rPr lang="de-DE" dirty="0" err="1" smtClean="0"/>
              <a:t>victims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Coverage</a:t>
            </a:r>
            <a:r>
              <a:rPr lang="de-DE" dirty="0" smtClean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news</a:t>
            </a:r>
            <a:r>
              <a:rPr lang="de-DE" dirty="0" smtClean="0"/>
              <a:t> </a:t>
            </a:r>
            <a:r>
              <a:rPr lang="de-DE" dirty="0" err="1" smtClean="0"/>
              <a:t>broadcast</a:t>
            </a:r>
            <a:r>
              <a:rPr lang="de-DE" dirty="0" smtClean="0"/>
              <a:t> </a:t>
            </a:r>
            <a:r>
              <a:rPr lang="de-DE" dirty="0" smtClean="0"/>
              <a:t>on </a:t>
            </a:r>
            <a:r>
              <a:rPr lang="de-DE" dirty="0" err="1" smtClean="0"/>
              <a:t>primetime</a:t>
            </a:r>
            <a:r>
              <a:rPr lang="de-DE" dirty="0" smtClean="0"/>
              <a:t>, </a:t>
            </a:r>
            <a:r>
              <a:rPr lang="de-DE" dirty="0" err="1" smtClean="0"/>
              <a:t>wide</a:t>
            </a:r>
            <a:r>
              <a:rPr lang="de-DE" dirty="0" smtClean="0"/>
              <a:t> </a:t>
            </a:r>
            <a:r>
              <a:rPr lang="de-DE" dirty="0" err="1" smtClean="0"/>
              <a:t>coverage</a:t>
            </a:r>
            <a:r>
              <a:rPr lang="de-DE" dirty="0" smtClean="0"/>
              <a:t> in </a:t>
            </a:r>
            <a:r>
              <a:rPr lang="de-DE" dirty="0" smtClean="0"/>
              <a:t>national </a:t>
            </a:r>
            <a:r>
              <a:rPr lang="de-DE" dirty="0" err="1" smtClean="0"/>
              <a:t>and</a:t>
            </a:r>
            <a:r>
              <a:rPr lang="de-DE" dirty="0" smtClean="0"/>
              <a:t> international </a:t>
            </a:r>
            <a:r>
              <a:rPr lang="de-DE" dirty="0" err="1" smtClean="0"/>
              <a:t>newspapers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E419E90E-E878-422F-B4D6-9A9353751F6B}" type="slidenum">
              <a:rPr lang="de-DE" altLang="de-DE" smtClean="0"/>
              <a:pPr/>
              <a:t>12</a:t>
            </a:fld>
            <a:endParaRPr lang="de-DE" alt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9622"/>
            <a:ext cx="3996980" cy="266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Social </a:t>
            </a:r>
            <a:r>
              <a:rPr lang="de-DE" dirty="0" err="1" smtClean="0"/>
              <a:t>media</a:t>
            </a:r>
            <a:r>
              <a:rPr lang="de-DE" dirty="0" smtClean="0"/>
              <a:t>: #</a:t>
            </a:r>
            <a:r>
              <a:rPr lang="de-DE" dirty="0" err="1" smtClean="0"/>
              <a:t>NichtSchuldig</a:t>
            </a:r>
            <a:r>
              <a:rPr lang="de-DE" dirty="0" smtClean="0"/>
              <a:t> (#</a:t>
            </a:r>
            <a:r>
              <a:rPr lang="de-DE" dirty="0" err="1" smtClean="0"/>
              <a:t>NotGuilty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Film on Facebook: 297.000 </a:t>
            </a:r>
            <a:r>
              <a:rPr lang="de-DE" dirty="0" err="1" smtClean="0"/>
              <a:t>views</a:t>
            </a:r>
            <a:endParaRPr lang="de-DE" dirty="0" smtClean="0"/>
          </a:p>
          <a:p>
            <a:r>
              <a:rPr lang="de-DE" dirty="0" smtClean="0"/>
              <a:t>Foto </a:t>
            </a:r>
            <a:r>
              <a:rPr lang="de-DE" dirty="0" err="1" smtClean="0"/>
              <a:t>campaign</a:t>
            </a:r>
            <a:r>
              <a:rPr lang="de-DE" dirty="0" smtClean="0"/>
              <a:t> on Facebook </a:t>
            </a:r>
            <a:r>
              <a:rPr lang="de-DE" dirty="0" err="1" smtClean="0"/>
              <a:t>and</a:t>
            </a:r>
            <a:r>
              <a:rPr lang="de-DE" dirty="0" smtClean="0"/>
              <a:t> Twitter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victims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§ 175 on IDAHOT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E419E90E-E878-422F-B4D6-9A9353751F6B}" type="slidenum">
              <a:rPr lang="de-DE" altLang="de-DE" smtClean="0"/>
              <a:pPr/>
              <a:t>13</a:t>
            </a:fld>
            <a:endParaRPr lang="de-DE" alt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40" y="2071878"/>
            <a:ext cx="2179320" cy="99974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95686"/>
            <a:ext cx="2468893" cy="185167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034650"/>
            <a:ext cx="2546480" cy="190986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64" y="3291830"/>
            <a:ext cx="2276872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What‘s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DE" dirty="0" err="1" smtClean="0"/>
              <a:t>Draft</a:t>
            </a:r>
            <a:r>
              <a:rPr lang="de-DE" dirty="0" smtClean="0"/>
              <a:t> </a:t>
            </a:r>
            <a:r>
              <a:rPr lang="de-DE" dirty="0" err="1" smtClean="0"/>
              <a:t>legislation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in </a:t>
            </a:r>
            <a:r>
              <a:rPr lang="de-DE" dirty="0" err="1" smtClean="0"/>
              <a:t>discussion</a:t>
            </a:r>
            <a:r>
              <a:rPr lang="de-DE" dirty="0" smtClean="0"/>
              <a:t> </a:t>
            </a:r>
            <a:r>
              <a:rPr lang="de-DE" dirty="0" err="1" smtClean="0"/>
              <a:t>among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ministries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(FADA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); </a:t>
            </a:r>
            <a:r>
              <a:rPr lang="de-DE" dirty="0" err="1" smtClean="0"/>
              <a:t>cabinet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expected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decide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in </a:t>
            </a:r>
            <a:r>
              <a:rPr lang="de-DE" dirty="0" err="1" smtClean="0"/>
              <a:t>December</a:t>
            </a:r>
            <a:r>
              <a:rPr lang="de-DE" dirty="0" smtClean="0"/>
              <a:t>; </a:t>
            </a:r>
            <a:r>
              <a:rPr lang="de-DE" dirty="0" err="1" smtClean="0"/>
              <a:t>draft</a:t>
            </a:r>
            <a:r>
              <a:rPr lang="de-DE" dirty="0" smtClean="0"/>
              <a:t> </a:t>
            </a:r>
            <a:r>
              <a:rPr lang="de-DE" dirty="0" err="1" smtClean="0"/>
              <a:t>includes</a:t>
            </a:r>
            <a:r>
              <a:rPr lang="de-DE" dirty="0" smtClean="0"/>
              <a:t> </a:t>
            </a:r>
            <a:r>
              <a:rPr lang="de-DE" dirty="0" err="1" smtClean="0"/>
              <a:t>anulment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individual </a:t>
            </a:r>
            <a:r>
              <a:rPr lang="de-DE" dirty="0" err="1" smtClean="0"/>
              <a:t>compensation</a:t>
            </a:r>
            <a:r>
              <a:rPr lang="de-DE" dirty="0" smtClean="0"/>
              <a:t>, </a:t>
            </a:r>
            <a:r>
              <a:rPr lang="de-DE" dirty="0" err="1" smtClean="0"/>
              <a:t>collective</a:t>
            </a:r>
            <a:r>
              <a:rPr lang="de-DE" dirty="0" smtClean="0"/>
              <a:t> </a:t>
            </a:r>
            <a:r>
              <a:rPr lang="de-DE" dirty="0" err="1" smtClean="0"/>
              <a:t>compensation</a:t>
            </a:r>
            <a:r>
              <a:rPr lang="de-DE" dirty="0" smtClean="0"/>
              <a:t> (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foundation</a:t>
            </a:r>
            <a:r>
              <a:rPr lang="de-DE" dirty="0" smtClean="0"/>
              <a:t>…)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decided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in </a:t>
            </a:r>
            <a:r>
              <a:rPr lang="de-DE" dirty="0" err="1" smtClean="0"/>
              <a:t>parliament</a:t>
            </a:r>
            <a:r>
              <a:rPr lang="de-DE" dirty="0" smtClean="0"/>
              <a:t>, so </a:t>
            </a:r>
            <a:r>
              <a:rPr lang="de-DE" dirty="0" err="1" smtClean="0"/>
              <a:t>far</a:t>
            </a:r>
            <a:r>
              <a:rPr lang="de-DE" dirty="0" smtClean="0"/>
              <a:t> 30 </a:t>
            </a:r>
            <a:r>
              <a:rPr lang="de-DE" dirty="0" err="1" smtClean="0"/>
              <a:t>million</a:t>
            </a:r>
            <a:r>
              <a:rPr lang="de-DE" dirty="0" smtClean="0"/>
              <a:t> Euros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planned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Working 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led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an </a:t>
            </a:r>
            <a:r>
              <a:rPr lang="de-DE" dirty="0" err="1" smtClean="0"/>
              <a:t>organisation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elderly</a:t>
            </a:r>
            <a:r>
              <a:rPr lang="de-DE" dirty="0" smtClean="0"/>
              <a:t> gay </a:t>
            </a:r>
            <a:r>
              <a:rPr lang="de-DE" dirty="0" err="1" smtClean="0"/>
              <a:t>activists</a:t>
            </a:r>
            <a:r>
              <a:rPr lang="de-DE" dirty="0" smtClean="0"/>
              <a:t>, LGBT </a:t>
            </a:r>
            <a:r>
              <a:rPr lang="de-DE" dirty="0" err="1" smtClean="0"/>
              <a:t>organisations</a:t>
            </a:r>
            <a:r>
              <a:rPr lang="de-DE" dirty="0" smtClean="0"/>
              <a:t>, </a:t>
            </a:r>
            <a:r>
              <a:rPr lang="de-DE" dirty="0" err="1" smtClean="0"/>
              <a:t>government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FADA on </a:t>
            </a:r>
            <a:r>
              <a:rPr lang="de-DE" dirty="0" err="1" smtClean="0"/>
              <a:t>contents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law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terms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compensation</a:t>
            </a:r>
            <a:r>
              <a:rPr lang="de-DE" dirty="0" smtClean="0"/>
              <a:t>,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relations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Heinz Schmitz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victims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§ 175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invited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FADA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decision</a:t>
            </a:r>
            <a:r>
              <a:rPr lang="de-DE" dirty="0" smtClean="0"/>
              <a:t> in </a:t>
            </a:r>
            <a:r>
              <a:rPr lang="de-DE" dirty="0" err="1" smtClean="0"/>
              <a:t>parliament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FADA </a:t>
            </a:r>
            <a:r>
              <a:rPr lang="de-DE" dirty="0" err="1" smtClean="0"/>
              <a:t>thematic</a:t>
            </a:r>
            <a:r>
              <a:rPr lang="de-DE" dirty="0" smtClean="0"/>
              <a:t> </a:t>
            </a:r>
            <a:r>
              <a:rPr lang="de-DE" dirty="0" err="1" smtClean="0"/>
              <a:t>year</a:t>
            </a:r>
            <a:r>
              <a:rPr lang="de-DE" dirty="0" smtClean="0"/>
              <a:t> 2017: </a:t>
            </a:r>
            <a:r>
              <a:rPr lang="de-DE" dirty="0" err="1" smtClean="0"/>
              <a:t>against</a:t>
            </a:r>
            <a:r>
              <a:rPr lang="de-DE" dirty="0" smtClean="0"/>
              <a:t> </a:t>
            </a:r>
            <a:r>
              <a:rPr lang="de-DE" dirty="0" err="1" smtClean="0"/>
              <a:t>discrimination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grounds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sexual </a:t>
            </a:r>
            <a:r>
              <a:rPr lang="de-DE" dirty="0" err="1" smtClean="0"/>
              <a:t>orientation</a:t>
            </a:r>
            <a:endParaRPr lang="de-DE" dirty="0" smtClean="0"/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E419E90E-E878-422F-B4D6-9A9353751F6B}" type="slidenum">
              <a:rPr lang="de-DE" altLang="de-DE" smtClean="0"/>
              <a:pPr/>
              <a:t>14</a:t>
            </a:fld>
            <a:endParaRPr lang="de-DE" alt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23478"/>
            <a:ext cx="2088233" cy="119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ctrTitle"/>
          </p:nvPr>
        </p:nvSpPr>
        <p:spPr>
          <a:xfrm>
            <a:off x="468313" y="301625"/>
            <a:ext cx="7272337" cy="433388"/>
          </a:xfrm>
        </p:spPr>
        <p:txBody>
          <a:bodyPr/>
          <a:lstStyle/>
          <a:p>
            <a:r>
              <a:rPr lang="de-DE" altLang="de-DE" dirty="0" err="1" smtClean="0"/>
              <a:t>Thank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you</a:t>
            </a:r>
            <a:r>
              <a:rPr lang="de-DE" altLang="de-DE" dirty="0" smtClean="0"/>
              <a:t>!</a:t>
            </a:r>
          </a:p>
        </p:txBody>
      </p:sp>
      <p:sp>
        <p:nvSpPr>
          <p:cNvPr id="11267" name="Untertitel 2"/>
          <p:cNvSpPr>
            <a:spLocks noGrp="1"/>
          </p:cNvSpPr>
          <p:nvPr>
            <p:ph type="subTitle" idx="1"/>
          </p:nvPr>
        </p:nvSpPr>
        <p:spPr bwMode="auto">
          <a:xfrm>
            <a:off x="468313" y="2066925"/>
            <a:ext cx="7272337" cy="1487488"/>
          </a:xfrm>
        </p:spPr>
        <p:txBody>
          <a:bodyPr/>
          <a:lstStyle/>
          <a:p>
            <a:pPr marL="0" indent="0">
              <a:lnSpc>
                <a:spcPts val="1438"/>
              </a:lnSpc>
            </a:pPr>
            <a:r>
              <a:rPr lang="de-DE" altLang="de-DE" dirty="0" smtClean="0"/>
              <a:t>Ann Kathrin Sost, press </a:t>
            </a:r>
            <a:r>
              <a:rPr lang="de-DE" altLang="de-DE" dirty="0" err="1" smtClean="0"/>
              <a:t>officer</a:t>
            </a:r>
            <a:endParaRPr lang="de-DE" altLang="de-DE" dirty="0" smtClean="0"/>
          </a:p>
          <a:p>
            <a:pPr marL="0" indent="0">
              <a:lnSpc>
                <a:spcPts val="1438"/>
              </a:lnSpc>
            </a:pPr>
            <a:r>
              <a:rPr lang="de-DE" altLang="de-DE" dirty="0" smtClean="0"/>
              <a:t>Antidiskriminierungsstelle des Bundes</a:t>
            </a:r>
            <a:br>
              <a:rPr lang="de-DE" altLang="de-DE" dirty="0" smtClean="0"/>
            </a:br>
            <a:r>
              <a:rPr lang="de-DE" altLang="de-DE" dirty="0" err="1" smtClean="0"/>
              <a:t>Glinkastraße</a:t>
            </a:r>
            <a:r>
              <a:rPr lang="de-DE" altLang="de-DE" dirty="0" smtClean="0"/>
              <a:t> 24</a:t>
            </a:r>
            <a:br>
              <a:rPr lang="de-DE" altLang="de-DE" dirty="0" smtClean="0"/>
            </a:br>
            <a:r>
              <a:rPr lang="de-DE" altLang="de-DE" dirty="0" smtClean="0"/>
              <a:t>10117 Berlin</a:t>
            </a:r>
          </a:p>
          <a:p>
            <a:pPr marL="0" indent="0">
              <a:lnSpc>
                <a:spcPts val="1438"/>
              </a:lnSpc>
            </a:pPr>
            <a:r>
              <a:rPr lang="de-DE" altLang="de-DE" dirty="0"/>
              <a:t>a</a:t>
            </a:r>
            <a:r>
              <a:rPr lang="de-DE" altLang="de-DE" dirty="0" smtClean="0"/>
              <a:t>nnkathrin.sost@ads.bund.de</a:t>
            </a:r>
          </a:p>
          <a:p>
            <a:pPr marL="0" indent="0">
              <a:lnSpc>
                <a:spcPts val="1438"/>
              </a:lnSpc>
            </a:pPr>
            <a:r>
              <a:rPr lang="de-DE" altLang="de-DE" b="1" dirty="0" smtClean="0">
                <a:latin typeface="BundesSans Office Bold" pitchFamily="-84" charset="0"/>
              </a:rPr>
              <a:t>www.antidiskriminierungsstelle.de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el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 smtClean="0"/>
              <a:t>Criminalization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homosexuality</a:t>
            </a:r>
            <a:r>
              <a:rPr lang="de-DE" altLang="de-DE" dirty="0" smtClean="0"/>
              <a:t> in Germany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fontAlgn="auto">
              <a:spcBef>
                <a:spcPts val="0"/>
              </a:spcBef>
              <a:defRPr/>
            </a:pPr>
            <a:r>
              <a:rPr lang="de-DE" dirty="0" smtClean="0">
                <a:ea typeface="+mn-ea"/>
                <a:cs typeface="+mn-cs"/>
              </a:rPr>
              <a:t>„Paragraph 175“ </a:t>
            </a:r>
            <a:r>
              <a:rPr lang="de-DE" dirty="0" err="1" smtClean="0">
                <a:ea typeface="+mn-ea"/>
                <a:cs typeface="+mn-cs"/>
              </a:rPr>
              <a:t>existed</a:t>
            </a:r>
            <a:r>
              <a:rPr lang="de-DE" dirty="0" smtClean="0">
                <a:ea typeface="+mn-ea"/>
                <a:cs typeface="+mn-cs"/>
              </a:rPr>
              <a:t> </a:t>
            </a:r>
            <a:r>
              <a:rPr lang="de-DE" dirty="0" err="1" smtClean="0">
                <a:ea typeface="+mn-ea"/>
                <a:cs typeface="+mn-cs"/>
              </a:rPr>
              <a:t>for</a:t>
            </a:r>
            <a:r>
              <a:rPr lang="de-DE" dirty="0" smtClean="0">
                <a:ea typeface="+mn-ea"/>
                <a:cs typeface="+mn-cs"/>
              </a:rPr>
              <a:t> 123 </a:t>
            </a:r>
            <a:r>
              <a:rPr lang="de-DE" dirty="0" err="1" smtClean="0">
                <a:ea typeface="+mn-ea"/>
                <a:cs typeface="+mn-cs"/>
              </a:rPr>
              <a:t>years</a:t>
            </a:r>
            <a:r>
              <a:rPr lang="de-DE" dirty="0" smtClean="0">
                <a:ea typeface="+mn-ea"/>
                <a:cs typeface="+mn-cs"/>
              </a:rPr>
              <a:t>: </a:t>
            </a:r>
            <a:r>
              <a:rPr lang="de-DE" dirty="0" err="1" smtClean="0">
                <a:ea typeface="+mn-ea"/>
                <a:cs typeface="+mn-cs"/>
              </a:rPr>
              <a:t>basis</a:t>
            </a:r>
            <a:r>
              <a:rPr lang="de-DE" dirty="0" smtClean="0">
                <a:ea typeface="+mn-ea"/>
                <a:cs typeface="+mn-cs"/>
              </a:rPr>
              <a:t> </a:t>
            </a:r>
            <a:r>
              <a:rPr lang="de-DE" dirty="0" err="1" smtClean="0">
                <a:ea typeface="+mn-ea"/>
                <a:cs typeface="+mn-cs"/>
              </a:rPr>
              <a:t>for</a:t>
            </a:r>
            <a:r>
              <a:rPr lang="de-DE" dirty="0" smtClean="0">
                <a:ea typeface="+mn-ea"/>
                <a:cs typeface="+mn-cs"/>
              </a:rPr>
              <a:t> </a:t>
            </a:r>
            <a:r>
              <a:rPr lang="de-DE" dirty="0" err="1" smtClean="0">
                <a:ea typeface="+mn-ea"/>
                <a:cs typeface="+mn-cs"/>
              </a:rPr>
              <a:t>criminal</a:t>
            </a:r>
            <a:r>
              <a:rPr lang="de-DE" dirty="0" smtClean="0">
                <a:ea typeface="+mn-ea"/>
                <a:cs typeface="+mn-cs"/>
              </a:rPr>
              <a:t> </a:t>
            </a:r>
            <a:r>
              <a:rPr lang="de-DE" dirty="0" err="1" smtClean="0">
                <a:ea typeface="+mn-ea"/>
                <a:cs typeface="+mn-cs"/>
              </a:rPr>
              <a:t>sanctions</a:t>
            </a:r>
            <a:r>
              <a:rPr lang="de-DE" dirty="0" smtClean="0">
                <a:ea typeface="+mn-ea"/>
                <a:cs typeface="+mn-cs"/>
              </a:rPr>
              <a:t> on homosexual </a:t>
            </a:r>
            <a:r>
              <a:rPr lang="de-DE" dirty="0" err="1" smtClean="0">
                <a:ea typeface="+mn-ea"/>
                <a:cs typeface="+mn-cs"/>
              </a:rPr>
              <a:t>acts</a:t>
            </a:r>
            <a:r>
              <a:rPr lang="de-DE" dirty="0" smtClean="0">
                <a:ea typeface="+mn-ea"/>
                <a:cs typeface="+mn-cs"/>
              </a:rPr>
              <a:t> </a:t>
            </a:r>
            <a:r>
              <a:rPr lang="de-DE" dirty="0" err="1" smtClean="0">
                <a:ea typeface="+mn-ea"/>
                <a:cs typeface="+mn-cs"/>
              </a:rPr>
              <a:t>between</a:t>
            </a:r>
            <a:r>
              <a:rPr lang="de-DE" dirty="0" smtClean="0">
                <a:ea typeface="+mn-ea"/>
                <a:cs typeface="+mn-cs"/>
              </a:rPr>
              <a:t> </a:t>
            </a:r>
            <a:r>
              <a:rPr lang="de-DE" dirty="0" err="1" smtClean="0">
                <a:ea typeface="+mn-ea"/>
                <a:cs typeface="+mn-cs"/>
              </a:rPr>
              <a:t>men</a:t>
            </a:r>
            <a:endParaRPr dirty="0">
              <a:ea typeface="+mn-ea"/>
            </a:endParaRPr>
          </a:p>
          <a:p>
            <a:pPr lvl="4" fontAlgn="auto">
              <a:spcBef>
                <a:spcPts val="0"/>
              </a:spcBef>
              <a:defRPr/>
            </a:pPr>
            <a:r>
              <a:rPr dirty="0" smtClean="0">
                <a:ea typeface="+mn-ea"/>
              </a:rPr>
              <a:t>Development </a:t>
            </a:r>
            <a:r>
              <a:rPr dirty="0" err="1" smtClean="0">
                <a:ea typeface="+mn-ea"/>
              </a:rPr>
              <a:t>from</a:t>
            </a:r>
            <a:r>
              <a:rPr dirty="0" smtClean="0">
                <a:ea typeface="+mn-ea"/>
              </a:rPr>
              <a:t> 1933 </a:t>
            </a:r>
            <a:r>
              <a:rPr dirty="0" err="1" smtClean="0">
                <a:ea typeface="+mn-ea"/>
              </a:rPr>
              <a:t>to</a:t>
            </a:r>
            <a:r>
              <a:rPr dirty="0" smtClean="0">
                <a:ea typeface="+mn-ea"/>
              </a:rPr>
              <a:t> 1945:</a:t>
            </a:r>
            <a:endParaRPr dirty="0">
              <a:ea typeface="+mn-ea"/>
            </a:endParaRPr>
          </a:p>
          <a:p>
            <a:pPr lvl="5">
              <a:defRPr/>
            </a:pPr>
            <a:r>
              <a:rPr lang="de-DE" dirty="0" smtClean="0"/>
              <a:t>§ 175 was </a:t>
            </a:r>
            <a:r>
              <a:rPr lang="de-DE" dirty="0" err="1" smtClean="0"/>
              <a:t>toughened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maintain</a:t>
            </a:r>
            <a:r>
              <a:rPr lang="de-DE" dirty="0" smtClean="0"/>
              <a:t>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perception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resolute </a:t>
            </a:r>
            <a:r>
              <a:rPr lang="de-DE" dirty="0" err="1" smtClean="0"/>
              <a:t>action</a:t>
            </a:r>
            <a:r>
              <a:rPr lang="de-DE" dirty="0" smtClean="0"/>
              <a:t> was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taken</a:t>
            </a:r>
            <a:r>
              <a:rPr lang="de-DE" dirty="0" smtClean="0"/>
              <a:t> </a:t>
            </a:r>
            <a:r>
              <a:rPr lang="de-DE" dirty="0" err="1" smtClean="0"/>
              <a:t>against</a:t>
            </a:r>
            <a:r>
              <a:rPr lang="de-DE" dirty="0" smtClean="0"/>
              <a:t> all „</a:t>
            </a:r>
            <a:r>
              <a:rPr lang="de-DE" dirty="0" err="1" smtClean="0"/>
              <a:t>immoral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“</a:t>
            </a:r>
          </a:p>
          <a:p>
            <a:pPr lvl="5">
              <a:defRPr/>
            </a:pPr>
            <a:r>
              <a:rPr lang="de-DE" dirty="0" err="1" smtClean="0"/>
              <a:t>Men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imprisoned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five</a:t>
            </a:r>
            <a:r>
              <a:rPr lang="de-DE" dirty="0" smtClean="0"/>
              <a:t> </a:t>
            </a:r>
            <a:r>
              <a:rPr lang="de-DE" dirty="0" err="1" smtClean="0"/>
              <a:t>years</a:t>
            </a:r>
            <a:endParaRPr lang="de-DE" dirty="0" smtClean="0"/>
          </a:p>
          <a:p>
            <a:pPr lvl="5">
              <a:defRPr/>
            </a:pPr>
            <a:r>
              <a:rPr lang="de-DE" dirty="0" smtClean="0"/>
              <a:t>National </a:t>
            </a:r>
            <a:r>
              <a:rPr lang="de-DE" dirty="0" err="1" smtClean="0"/>
              <a:t>Socialists</a:t>
            </a:r>
            <a:r>
              <a:rPr lang="de-DE" dirty="0" smtClean="0"/>
              <a:t> </a:t>
            </a:r>
            <a:r>
              <a:rPr lang="de-DE" dirty="0" err="1" smtClean="0"/>
              <a:t>raided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err="1" smtClean="0"/>
              <a:t>meeting</a:t>
            </a:r>
            <a:r>
              <a:rPr lang="de-DE" dirty="0" smtClean="0"/>
              <a:t> </a:t>
            </a:r>
            <a:r>
              <a:rPr lang="de-DE" dirty="0" err="1" smtClean="0"/>
              <a:t>places</a:t>
            </a:r>
            <a:r>
              <a:rPr lang="de-DE" dirty="0" smtClean="0"/>
              <a:t>,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homosexuals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sent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concentration</a:t>
            </a:r>
            <a:r>
              <a:rPr lang="de-DE" dirty="0" smtClean="0"/>
              <a:t> </a:t>
            </a:r>
            <a:r>
              <a:rPr lang="de-DE" dirty="0" err="1" smtClean="0"/>
              <a:t>camps</a:t>
            </a:r>
            <a:r>
              <a:rPr lang="de-DE" dirty="0" smtClean="0"/>
              <a:t> (</a:t>
            </a:r>
            <a:r>
              <a:rPr lang="de-DE" dirty="0" err="1" smtClean="0"/>
              <a:t>estimations</a:t>
            </a:r>
            <a:r>
              <a:rPr lang="de-DE" dirty="0" smtClean="0"/>
              <a:t>: </a:t>
            </a:r>
            <a:r>
              <a:rPr lang="de-DE" dirty="0" err="1" smtClean="0"/>
              <a:t>between</a:t>
            </a:r>
            <a:r>
              <a:rPr lang="de-DE" dirty="0" smtClean="0"/>
              <a:t> 5.000 </a:t>
            </a:r>
            <a:r>
              <a:rPr lang="de-DE" dirty="0" err="1" smtClean="0"/>
              <a:t>and</a:t>
            </a:r>
            <a:r>
              <a:rPr lang="de-DE" dirty="0" smtClean="0"/>
              <a:t> 15.000 </a:t>
            </a:r>
            <a:r>
              <a:rPr lang="de-DE" dirty="0" err="1" smtClean="0"/>
              <a:t>people</a:t>
            </a:r>
            <a:r>
              <a:rPr lang="de-DE" dirty="0" smtClean="0"/>
              <a:t>)</a:t>
            </a:r>
          </a:p>
          <a:p>
            <a:pPr lvl="5">
              <a:defRPr/>
            </a:pPr>
            <a:r>
              <a:rPr lang="de-DE" dirty="0" err="1" smtClean="0"/>
              <a:t>About</a:t>
            </a:r>
            <a:r>
              <a:rPr lang="de-DE" dirty="0" smtClean="0"/>
              <a:t> 50.000 </a:t>
            </a:r>
            <a:r>
              <a:rPr lang="de-DE" dirty="0" err="1" smtClean="0"/>
              <a:t>men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charged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homosexuality</a:t>
            </a:r>
            <a:endParaRPr lang="de-DE" dirty="0"/>
          </a:p>
        </p:txBody>
      </p:sp>
      <p:sp>
        <p:nvSpPr>
          <p:cNvPr id="7171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undesSans Office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undesSans Office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undesSans Office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undesSans Office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undesSans Office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undesSans Office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undesSans Office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undesSans Office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undesSans Office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de-DE" altLang="de-DE" sz="700"/>
              <a:t>Seite </a:t>
            </a:r>
            <a:fld id="{F6FF9597-8EB8-474C-99D6-15BEC4BF83D6}" type="slidenum">
              <a:rPr lang="de-DE" altLang="de-DE" sz="700"/>
              <a:pPr eaLnBrk="1" hangingPunct="1"/>
              <a:t>2</a:t>
            </a:fld>
            <a:endParaRPr lang="de-DE" altLang="de-DE" sz="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Criminalization of homosexuality in Germany</a:t>
            </a:r>
            <a:endParaRPr lang="de-DE" alt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4" fontAlgn="auto">
              <a:spcBef>
                <a:spcPts val="0"/>
              </a:spcBef>
              <a:defRPr/>
            </a:pPr>
            <a:r>
              <a:rPr lang="de-DE" dirty="0">
                <a:solidFill>
                  <a:prstClr val="black"/>
                </a:solidFill>
              </a:rPr>
              <a:t>Development </a:t>
            </a:r>
            <a:r>
              <a:rPr lang="de-DE" dirty="0" smtClean="0">
                <a:solidFill>
                  <a:prstClr val="black"/>
                </a:solidFill>
              </a:rPr>
              <a:t>after 1945/49:</a:t>
            </a:r>
            <a:endParaRPr lang="de-DE" dirty="0">
              <a:solidFill>
                <a:prstClr val="black"/>
              </a:solidFill>
            </a:endParaRPr>
          </a:p>
          <a:p>
            <a:pPr lvl="5">
              <a:defRPr/>
            </a:pPr>
            <a:r>
              <a:rPr lang="de-DE" dirty="0" smtClean="0">
                <a:solidFill>
                  <a:prstClr val="black"/>
                </a:solidFill>
              </a:rPr>
              <a:t>German Democratic </a:t>
            </a:r>
            <a:r>
              <a:rPr lang="de-DE" dirty="0" err="1" smtClean="0">
                <a:solidFill>
                  <a:prstClr val="black"/>
                </a:solidFill>
              </a:rPr>
              <a:t>Republic</a:t>
            </a:r>
            <a:r>
              <a:rPr lang="de-DE" dirty="0" smtClean="0">
                <a:solidFill>
                  <a:prstClr val="black"/>
                </a:solidFill>
              </a:rPr>
              <a:t>: The </a:t>
            </a:r>
            <a:r>
              <a:rPr lang="de-DE" dirty="0" err="1" smtClean="0">
                <a:solidFill>
                  <a:prstClr val="black"/>
                </a:solidFill>
              </a:rPr>
              <a:t>stricter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version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of</a:t>
            </a:r>
            <a:r>
              <a:rPr lang="de-DE" dirty="0" smtClean="0">
                <a:solidFill>
                  <a:prstClr val="black"/>
                </a:solidFill>
              </a:rPr>
              <a:t> § 175 was </a:t>
            </a:r>
            <a:r>
              <a:rPr lang="de-DE" dirty="0" err="1" smtClean="0">
                <a:solidFill>
                  <a:prstClr val="black"/>
                </a:solidFill>
              </a:rPr>
              <a:t>no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longer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applied</a:t>
            </a:r>
            <a:r>
              <a:rPr lang="de-DE" dirty="0" smtClean="0">
                <a:solidFill>
                  <a:prstClr val="black"/>
                </a:solidFill>
              </a:rPr>
              <a:t>; </a:t>
            </a:r>
            <a:r>
              <a:rPr lang="de-DE" dirty="0" err="1" smtClean="0">
                <a:solidFill>
                  <a:prstClr val="black"/>
                </a:solidFill>
              </a:rPr>
              <a:t>however</a:t>
            </a:r>
            <a:r>
              <a:rPr lang="de-DE" dirty="0" smtClean="0">
                <a:solidFill>
                  <a:prstClr val="black"/>
                </a:solidFill>
              </a:rPr>
              <a:t> „</a:t>
            </a:r>
            <a:r>
              <a:rPr lang="de-DE" dirty="0" err="1" smtClean="0">
                <a:solidFill>
                  <a:prstClr val="black"/>
                </a:solidFill>
              </a:rPr>
              <a:t>acts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similar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to</a:t>
            </a:r>
            <a:r>
              <a:rPr lang="de-DE" dirty="0" smtClean="0">
                <a:solidFill>
                  <a:prstClr val="black"/>
                </a:solidFill>
              </a:rPr>
              <a:t> sexual </a:t>
            </a:r>
            <a:r>
              <a:rPr lang="de-DE" dirty="0" err="1" smtClean="0">
                <a:solidFill>
                  <a:prstClr val="black"/>
                </a:solidFill>
              </a:rPr>
              <a:t>intercourse</a:t>
            </a:r>
            <a:r>
              <a:rPr lang="de-DE" dirty="0" smtClean="0">
                <a:solidFill>
                  <a:prstClr val="black"/>
                </a:solidFill>
              </a:rPr>
              <a:t>“ </a:t>
            </a:r>
            <a:r>
              <a:rPr lang="de-DE" dirty="0" err="1" smtClean="0">
                <a:solidFill>
                  <a:prstClr val="black"/>
                </a:solidFill>
              </a:rPr>
              <a:t>among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men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remained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punishable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until</a:t>
            </a:r>
            <a:r>
              <a:rPr lang="de-DE" dirty="0" smtClean="0">
                <a:solidFill>
                  <a:prstClr val="black"/>
                </a:solidFill>
              </a:rPr>
              <a:t> 1968 (after </a:t>
            </a:r>
            <a:r>
              <a:rPr lang="de-DE" dirty="0" err="1" smtClean="0">
                <a:solidFill>
                  <a:prstClr val="black"/>
                </a:solidFill>
              </a:rPr>
              <a:t>that</a:t>
            </a:r>
            <a:r>
              <a:rPr lang="de-DE" dirty="0" smtClean="0">
                <a:solidFill>
                  <a:prstClr val="black"/>
                </a:solidFill>
              </a:rPr>
              <a:t>, </a:t>
            </a:r>
            <a:r>
              <a:rPr lang="de-DE" dirty="0" err="1" smtClean="0">
                <a:solidFill>
                  <a:prstClr val="black"/>
                </a:solidFill>
              </a:rPr>
              <a:t>the</a:t>
            </a:r>
            <a:r>
              <a:rPr lang="de-DE" dirty="0" smtClean="0">
                <a:solidFill>
                  <a:prstClr val="black"/>
                </a:solidFill>
              </a:rPr>
              <a:t> sexual </a:t>
            </a:r>
            <a:r>
              <a:rPr lang="de-DE" dirty="0" err="1" smtClean="0">
                <a:solidFill>
                  <a:prstClr val="black"/>
                </a:solidFill>
              </a:rPr>
              <a:t>age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of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consent</a:t>
            </a:r>
            <a:r>
              <a:rPr lang="de-DE" dirty="0" smtClean="0">
                <a:solidFill>
                  <a:prstClr val="black"/>
                </a:solidFill>
              </a:rPr>
              <a:t> still </a:t>
            </a:r>
            <a:r>
              <a:rPr lang="de-DE" dirty="0" err="1" smtClean="0">
                <a:solidFill>
                  <a:prstClr val="black"/>
                </a:solidFill>
              </a:rPr>
              <a:t>remained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higher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for</a:t>
            </a:r>
            <a:r>
              <a:rPr lang="de-DE" dirty="0" smtClean="0">
                <a:solidFill>
                  <a:prstClr val="black"/>
                </a:solidFill>
              </a:rPr>
              <a:t> homosexual </a:t>
            </a:r>
            <a:r>
              <a:rPr lang="de-DE" dirty="0" err="1" smtClean="0">
                <a:solidFill>
                  <a:prstClr val="black"/>
                </a:solidFill>
              </a:rPr>
              <a:t>acts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than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for</a:t>
            </a:r>
            <a:r>
              <a:rPr lang="de-DE" dirty="0" smtClean="0">
                <a:solidFill>
                  <a:prstClr val="black"/>
                </a:solidFill>
              </a:rPr>
              <a:t> heterosexual </a:t>
            </a:r>
            <a:r>
              <a:rPr lang="de-DE" dirty="0" err="1" smtClean="0">
                <a:solidFill>
                  <a:prstClr val="black"/>
                </a:solidFill>
              </a:rPr>
              <a:t>acts</a:t>
            </a:r>
            <a:r>
              <a:rPr lang="de-DE" dirty="0" smtClean="0">
                <a:solidFill>
                  <a:prstClr val="black"/>
                </a:solidFill>
              </a:rPr>
              <a:t> (18/16), </a:t>
            </a:r>
            <a:r>
              <a:rPr lang="de-DE" dirty="0" err="1" smtClean="0">
                <a:solidFill>
                  <a:prstClr val="black"/>
                </a:solidFill>
              </a:rPr>
              <a:t>now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including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women</a:t>
            </a:r>
            <a:endParaRPr lang="de-DE" dirty="0" smtClean="0">
              <a:solidFill>
                <a:prstClr val="black"/>
              </a:solidFill>
            </a:endParaRPr>
          </a:p>
          <a:p>
            <a:pPr marL="179387" lvl="5" indent="0">
              <a:buNone/>
              <a:defRPr/>
            </a:pPr>
            <a:endParaRPr lang="de-DE" dirty="0">
              <a:solidFill>
                <a:prstClr val="black"/>
              </a:solidFill>
            </a:endParaRPr>
          </a:p>
          <a:p>
            <a:pPr lvl="5">
              <a:defRPr/>
            </a:pPr>
            <a:r>
              <a:rPr lang="de-DE" dirty="0" smtClean="0">
                <a:solidFill>
                  <a:prstClr val="black"/>
                </a:solidFill>
              </a:rPr>
              <a:t>West Germany: </a:t>
            </a:r>
            <a:r>
              <a:rPr lang="de-DE" dirty="0" err="1" smtClean="0">
                <a:solidFill>
                  <a:prstClr val="black"/>
                </a:solidFill>
              </a:rPr>
              <a:t>kept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the</a:t>
            </a:r>
            <a:r>
              <a:rPr lang="de-DE" dirty="0" smtClean="0">
                <a:solidFill>
                  <a:prstClr val="black"/>
                </a:solidFill>
              </a:rPr>
              <a:t> „Nazi“ </a:t>
            </a:r>
            <a:r>
              <a:rPr lang="de-DE" dirty="0" err="1" smtClean="0">
                <a:solidFill>
                  <a:prstClr val="black"/>
                </a:solidFill>
              </a:rPr>
              <a:t>version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of</a:t>
            </a:r>
            <a:r>
              <a:rPr lang="de-DE" dirty="0" smtClean="0">
                <a:solidFill>
                  <a:prstClr val="black"/>
                </a:solidFill>
              </a:rPr>
              <a:t> § 175</a:t>
            </a:r>
          </a:p>
          <a:p>
            <a:pPr marL="179387" lvl="5" indent="0"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	</a:t>
            </a:r>
            <a:r>
              <a:rPr lang="de-DE" dirty="0" smtClean="0">
                <a:solidFill>
                  <a:prstClr val="black"/>
                </a:solidFill>
              </a:rPr>
              <a:t>- The Federal High Court </a:t>
            </a:r>
            <a:r>
              <a:rPr lang="de-DE" dirty="0" err="1" smtClean="0">
                <a:solidFill>
                  <a:prstClr val="black"/>
                </a:solidFill>
              </a:rPr>
              <a:t>of</a:t>
            </a:r>
            <a:r>
              <a:rPr lang="de-DE" dirty="0" smtClean="0">
                <a:solidFill>
                  <a:prstClr val="black"/>
                </a:solidFill>
              </a:rPr>
              <a:t> Justice </a:t>
            </a:r>
            <a:r>
              <a:rPr lang="de-DE" dirty="0" err="1" smtClean="0">
                <a:solidFill>
                  <a:prstClr val="black"/>
                </a:solidFill>
              </a:rPr>
              <a:t>upheld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the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unrestricted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validity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and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constitutionality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of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</a:p>
          <a:p>
            <a:pPr marL="179387" lvl="5" indent="0"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	</a:t>
            </a:r>
            <a:r>
              <a:rPr lang="de-DE" dirty="0" smtClean="0">
                <a:solidFill>
                  <a:prstClr val="black"/>
                </a:solidFill>
              </a:rPr>
              <a:t>§ 175 in </a:t>
            </a:r>
            <a:r>
              <a:rPr lang="de-DE" dirty="0" err="1" smtClean="0">
                <a:solidFill>
                  <a:prstClr val="black"/>
                </a:solidFill>
              </a:rPr>
              <a:t>several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decisions</a:t>
            </a:r>
            <a:endParaRPr lang="de-DE" dirty="0" smtClean="0">
              <a:solidFill>
                <a:prstClr val="black"/>
              </a:solidFill>
            </a:endParaRPr>
          </a:p>
          <a:p>
            <a:pPr marL="179387" lvl="5" indent="0"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	</a:t>
            </a:r>
            <a:r>
              <a:rPr lang="de-DE" dirty="0" smtClean="0">
                <a:solidFill>
                  <a:prstClr val="black"/>
                </a:solidFill>
              </a:rPr>
              <a:t>- </a:t>
            </a:r>
            <a:r>
              <a:rPr lang="de-DE" dirty="0" err="1" smtClean="0">
                <a:solidFill>
                  <a:prstClr val="black"/>
                </a:solidFill>
              </a:rPr>
              <a:t>law</a:t>
            </a:r>
            <a:r>
              <a:rPr lang="de-DE" dirty="0" smtClean="0">
                <a:solidFill>
                  <a:prstClr val="black"/>
                </a:solidFill>
              </a:rPr>
              <a:t> was </a:t>
            </a:r>
            <a:r>
              <a:rPr lang="de-DE" dirty="0" err="1" smtClean="0">
                <a:solidFill>
                  <a:prstClr val="black"/>
                </a:solidFill>
              </a:rPr>
              <a:t>eased</a:t>
            </a:r>
            <a:r>
              <a:rPr lang="de-DE" dirty="0" smtClean="0">
                <a:solidFill>
                  <a:prstClr val="black"/>
                </a:solidFill>
              </a:rPr>
              <a:t> in 1969, </a:t>
            </a:r>
            <a:r>
              <a:rPr lang="de-DE" dirty="0" err="1" smtClean="0">
                <a:solidFill>
                  <a:prstClr val="black"/>
                </a:solidFill>
              </a:rPr>
              <a:t>similar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to</a:t>
            </a:r>
            <a:r>
              <a:rPr lang="de-DE" dirty="0" smtClean="0">
                <a:solidFill>
                  <a:prstClr val="black"/>
                </a:solidFill>
              </a:rPr>
              <a:t> GDR (different </a:t>
            </a:r>
            <a:r>
              <a:rPr lang="de-DE" dirty="0" err="1" smtClean="0">
                <a:solidFill>
                  <a:prstClr val="black"/>
                </a:solidFill>
              </a:rPr>
              <a:t>age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restrictions</a:t>
            </a:r>
            <a:r>
              <a:rPr lang="de-DE" dirty="0" smtClean="0">
                <a:solidFill>
                  <a:prstClr val="black"/>
                </a:solidFill>
              </a:rPr>
              <a:t>)</a:t>
            </a:r>
          </a:p>
          <a:p>
            <a:pPr marL="179387" lvl="5" indent="0">
              <a:buNone/>
              <a:defRPr/>
            </a:pPr>
            <a:endParaRPr lang="de-DE" dirty="0" smtClean="0">
              <a:solidFill>
                <a:prstClr val="black"/>
              </a:solidFill>
            </a:endParaRPr>
          </a:p>
          <a:p>
            <a:pPr marL="179387" lvl="5" indent="0">
              <a:buNone/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undesSans Office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undesSans Office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undesSans Office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undesSans Office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undesSans Office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undesSans Office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undesSans Office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undesSans Office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undesSans Office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de-DE" altLang="de-DE" sz="700"/>
              <a:t>Seite </a:t>
            </a:r>
            <a:fld id="{66A3A1FA-53EA-462F-8C46-2A1EE6312BD7}" type="slidenum">
              <a:rPr lang="de-DE" altLang="de-DE" sz="700"/>
              <a:pPr eaLnBrk="1" hangingPunct="1"/>
              <a:t>3</a:t>
            </a:fld>
            <a:endParaRPr lang="de-DE" altLang="de-DE" sz="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Practice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prosecution</a:t>
            </a:r>
            <a:r>
              <a:rPr lang="de-DE" dirty="0" smtClean="0"/>
              <a:t>, </a:t>
            </a:r>
            <a:r>
              <a:rPr lang="de-DE" dirty="0" err="1" smtClean="0"/>
              <a:t>situation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individuals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defRPr/>
            </a:pPr>
            <a:r>
              <a:rPr lang="de-DE" dirty="0" err="1" smtClean="0">
                <a:solidFill>
                  <a:prstClr val="black"/>
                </a:solidFill>
              </a:rPr>
              <a:t>Systematic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prosecution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continued</a:t>
            </a:r>
            <a:r>
              <a:rPr lang="de-DE" dirty="0" smtClean="0">
                <a:solidFill>
                  <a:prstClr val="black"/>
                </a:solidFill>
              </a:rPr>
              <a:t>:</a:t>
            </a:r>
            <a:endParaRPr lang="de-DE" dirty="0">
              <a:solidFill>
                <a:prstClr val="black"/>
              </a:solidFill>
            </a:endParaRPr>
          </a:p>
          <a:p>
            <a:pPr lvl="5">
              <a:defRPr/>
            </a:pPr>
            <a:r>
              <a:rPr lang="de-DE" dirty="0" err="1" smtClean="0">
                <a:solidFill>
                  <a:prstClr val="black"/>
                </a:solidFill>
              </a:rPr>
              <a:t>Up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to</a:t>
            </a:r>
            <a:r>
              <a:rPr lang="de-DE" dirty="0" smtClean="0">
                <a:solidFill>
                  <a:prstClr val="black"/>
                </a:solidFill>
              </a:rPr>
              <a:t> 50.000 </a:t>
            </a:r>
            <a:r>
              <a:rPr lang="de-DE" dirty="0" err="1" smtClean="0">
                <a:solidFill>
                  <a:prstClr val="black"/>
                </a:solidFill>
              </a:rPr>
              <a:t>convictions</a:t>
            </a:r>
            <a:endParaRPr lang="de-DE" dirty="0" smtClean="0">
              <a:solidFill>
                <a:prstClr val="black"/>
              </a:solidFill>
            </a:endParaRPr>
          </a:p>
          <a:p>
            <a:pPr lvl="5">
              <a:defRPr/>
            </a:pPr>
            <a:r>
              <a:rPr lang="de-DE" dirty="0" smtClean="0">
                <a:solidFill>
                  <a:prstClr val="black"/>
                </a:solidFill>
              </a:rPr>
              <a:t>Grave </a:t>
            </a:r>
            <a:r>
              <a:rPr lang="de-DE" dirty="0" err="1" smtClean="0">
                <a:solidFill>
                  <a:prstClr val="black"/>
                </a:solidFill>
              </a:rPr>
              <a:t>social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risks</a:t>
            </a:r>
            <a:r>
              <a:rPr lang="de-DE" dirty="0" smtClean="0">
                <a:solidFill>
                  <a:prstClr val="black"/>
                </a:solidFill>
              </a:rPr>
              <a:t>: </a:t>
            </a:r>
            <a:r>
              <a:rPr lang="de-DE" dirty="0" err="1" smtClean="0">
                <a:solidFill>
                  <a:prstClr val="black"/>
                </a:solidFill>
              </a:rPr>
              <a:t>risk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of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losing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social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standing</a:t>
            </a:r>
            <a:r>
              <a:rPr lang="de-DE" dirty="0" smtClean="0">
                <a:solidFill>
                  <a:prstClr val="black"/>
                </a:solidFill>
              </a:rPr>
              <a:t>, </a:t>
            </a:r>
            <a:r>
              <a:rPr lang="de-DE" dirty="0" err="1" smtClean="0">
                <a:solidFill>
                  <a:prstClr val="black"/>
                </a:solidFill>
              </a:rPr>
              <a:t>being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blackmailed</a:t>
            </a:r>
            <a:r>
              <a:rPr lang="de-DE" dirty="0" smtClean="0">
                <a:solidFill>
                  <a:prstClr val="black"/>
                </a:solidFill>
              </a:rPr>
              <a:t>, lose </a:t>
            </a:r>
            <a:r>
              <a:rPr lang="de-DE" dirty="0" err="1" smtClean="0">
                <a:solidFill>
                  <a:prstClr val="black"/>
                </a:solidFill>
              </a:rPr>
              <a:t>job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or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apartment</a:t>
            </a:r>
            <a:r>
              <a:rPr lang="de-DE" dirty="0" smtClean="0">
                <a:solidFill>
                  <a:prstClr val="black"/>
                </a:solidFill>
              </a:rPr>
              <a:t>; </a:t>
            </a:r>
            <a:r>
              <a:rPr lang="de-DE" dirty="0" err="1" smtClean="0">
                <a:solidFill>
                  <a:prstClr val="black"/>
                </a:solidFill>
              </a:rPr>
              <a:t>pressure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to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marry</a:t>
            </a:r>
            <a:r>
              <a:rPr lang="de-DE" dirty="0" smtClean="0">
                <a:solidFill>
                  <a:prstClr val="black"/>
                </a:solidFill>
              </a:rPr>
              <a:t>; </a:t>
            </a:r>
            <a:r>
              <a:rPr lang="de-DE" dirty="0" err="1" smtClean="0">
                <a:solidFill>
                  <a:prstClr val="black"/>
                </a:solidFill>
              </a:rPr>
              <a:t>basic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rights</a:t>
            </a:r>
            <a:r>
              <a:rPr lang="de-DE" dirty="0" smtClean="0">
                <a:solidFill>
                  <a:prstClr val="black"/>
                </a:solidFill>
              </a:rPr>
              <a:t> like </a:t>
            </a:r>
            <a:r>
              <a:rPr lang="de-DE" dirty="0" err="1" smtClean="0">
                <a:solidFill>
                  <a:prstClr val="black"/>
                </a:solidFill>
              </a:rPr>
              <a:t>freedom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of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opinion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and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assembly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denied</a:t>
            </a:r>
            <a:endParaRPr lang="de-DE" dirty="0">
              <a:solidFill>
                <a:prstClr val="black"/>
              </a:solidFill>
            </a:endParaRPr>
          </a:p>
          <a:p>
            <a:pPr lvl="5">
              <a:defRPr/>
            </a:pPr>
            <a:r>
              <a:rPr lang="de-DE" dirty="0" err="1" smtClean="0">
                <a:solidFill>
                  <a:prstClr val="black"/>
                </a:solidFill>
              </a:rPr>
              <a:t>Men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liberated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from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concentration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camps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were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returned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to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prison</a:t>
            </a:r>
            <a:r>
              <a:rPr lang="de-DE" dirty="0" smtClean="0">
                <a:solidFill>
                  <a:prstClr val="black"/>
                </a:solidFill>
              </a:rPr>
              <a:t> after </a:t>
            </a:r>
            <a:r>
              <a:rPr lang="de-DE" dirty="0" err="1" smtClean="0">
                <a:solidFill>
                  <a:prstClr val="black"/>
                </a:solidFill>
              </a:rPr>
              <a:t>the</a:t>
            </a:r>
            <a:r>
              <a:rPr lang="de-DE" dirty="0" smtClean="0">
                <a:solidFill>
                  <a:prstClr val="black"/>
                </a:solidFill>
              </a:rPr>
              <a:t> war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E419E90E-E878-422F-B4D6-9A9353751F6B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99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Decriminalization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homosexuality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915566"/>
            <a:ext cx="8208144" cy="3186354"/>
          </a:xfrm>
        </p:spPr>
        <p:txBody>
          <a:bodyPr/>
          <a:lstStyle/>
          <a:p>
            <a:pPr lvl="4" fontAlgn="auto">
              <a:spcBef>
                <a:spcPts val="0"/>
              </a:spcBef>
              <a:defRPr/>
            </a:pPr>
            <a:r>
              <a:rPr lang="de-DE" dirty="0" smtClean="0">
                <a:solidFill>
                  <a:prstClr val="black"/>
                </a:solidFill>
              </a:rPr>
              <a:t>1994: </a:t>
            </a:r>
            <a:r>
              <a:rPr lang="de-DE" dirty="0" err="1" smtClean="0">
                <a:solidFill>
                  <a:prstClr val="black"/>
                </a:solidFill>
              </a:rPr>
              <a:t>abolition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of</a:t>
            </a:r>
            <a:r>
              <a:rPr lang="de-DE" dirty="0" smtClean="0">
                <a:solidFill>
                  <a:prstClr val="black"/>
                </a:solidFill>
              </a:rPr>
              <a:t> a different </a:t>
            </a:r>
            <a:r>
              <a:rPr lang="de-DE" dirty="0" err="1" smtClean="0">
                <a:solidFill>
                  <a:prstClr val="black"/>
                </a:solidFill>
              </a:rPr>
              <a:t>treatment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of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homosexuality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under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the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crimnal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code</a:t>
            </a:r>
            <a:endParaRPr lang="de-DE" dirty="0">
              <a:solidFill>
                <a:prstClr val="black"/>
              </a:solidFill>
            </a:endParaRPr>
          </a:p>
          <a:p>
            <a:pPr lvl="5">
              <a:defRPr/>
            </a:pPr>
            <a:r>
              <a:rPr lang="de-DE" dirty="0" err="1" smtClean="0">
                <a:solidFill>
                  <a:prstClr val="black"/>
                </a:solidFill>
              </a:rPr>
              <a:t>Until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then</a:t>
            </a:r>
            <a:r>
              <a:rPr lang="de-DE" dirty="0" smtClean="0">
                <a:solidFill>
                  <a:prstClr val="black"/>
                </a:solidFill>
              </a:rPr>
              <a:t>: </a:t>
            </a:r>
            <a:r>
              <a:rPr lang="de-DE" dirty="0" err="1" smtClean="0">
                <a:solidFill>
                  <a:prstClr val="black"/>
                </a:solidFill>
              </a:rPr>
              <a:t>up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to</a:t>
            </a:r>
            <a:r>
              <a:rPr lang="de-DE" dirty="0">
                <a:solidFill>
                  <a:prstClr val="black"/>
                </a:solidFill>
              </a:rPr>
              <a:t> 50.000 </a:t>
            </a:r>
            <a:r>
              <a:rPr lang="de-DE" dirty="0" err="1">
                <a:solidFill>
                  <a:prstClr val="black"/>
                </a:solidFill>
              </a:rPr>
              <a:t>convictions</a:t>
            </a:r>
            <a:endParaRPr lang="de-DE" dirty="0">
              <a:solidFill>
                <a:prstClr val="black"/>
              </a:solidFill>
            </a:endParaRPr>
          </a:p>
          <a:p>
            <a:pPr lvl="5">
              <a:defRPr/>
            </a:pPr>
            <a:r>
              <a:rPr lang="de-DE" dirty="0" smtClean="0">
                <a:solidFill>
                  <a:prstClr val="black"/>
                </a:solidFill>
              </a:rPr>
              <a:t>Rehabilitation </a:t>
            </a:r>
            <a:r>
              <a:rPr lang="de-DE" dirty="0" err="1" smtClean="0">
                <a:solidFill>
                  <a:prstClr val="black"/>
                </a:solidFill>
              </a:rPr>
              <a:t>of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men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convicted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during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the</a:t>
            </a:r>
            <a:r>
              <a:rPr lang="de-DE" dirty="0" smtClean="0">
                <a:solidFill>
                  <a:prstClr val="black"/>
                </a:solidFill>
              </a:rPr>
              <a:t> Third Reich (1998, </a:t>
            </a:r>
            <a:r>
              <a:rPr lang="de-DE" dirty="0" err="1" smtClean="0">
                <a:solidFill>
                  <a:prstClr val="black"/>
                </a:solidFill>
              </a:rPr>
              <a:t>blanket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anulment</a:t>
            </a:r>
            <a:r>
              <a:rPr lang="de-DE" dirty="0" smtClean="0">
                <a:solidFill>
                  <a:prstClr val="black"/>
                </a:solidFill>
              </a:rPr>
              <a:t>)</a:t>
            </a:r>
          </a:p>
          <a:p>
            <a:pPr lvl="5">
              <a:defRPr/>
            </a:pPr>
            <a:r>
              <a:rPr lang="de-DE" dirty="0" smtClean="0">
                <a:solidFill>
                  <a:prstClr val="black"/>
                </a:solidFill>
              </a:rPr>
              <a:t>2004: </a:t>
            </a:r>
            <a:r>
              <a:rPr lang="de-DE" dirty="0" err="1" smtClean="0">
                <a:solidFill>
                  <a:prstClr val="black"/>
                </a:solidFill>
              </a:rPr>
              <a:t>change</a:t>
            </a:r>
            <a:r>
              <a:rPr lang="de-DE" dirty="0" smtClean="0">
                <a:solidFill>
                  <a:prstClr val="black"/>
                </a:solidFill>
              </a:rPr>
              <a:t> in </a:t>
            </a:r>
            <a:r>
              <a:rPr lang="de-DE" dirty="0" err="1" smtClean="0">
                <a:solidFill>
                  <a:prstClr val="black"/>
                </a:solidFill>
              </a:rPr>
              <a:t>government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directives</a:t>
            </a:r>
            <a:r>
              <a:rPr lang="de-DE" dirty="0" smtClean="0">
                <a:solidFill>
                  <a:prstClr val="black"/>
                </a:solidFill>
              </a:rPr>
              <a:t> on </a:t>
            </a:r>
            <a:r>
              <a:rPr lang="de-DE" dirty="0" err="1" smtClean="0">
                <a:solidFill>
                  <a:prstClr val="black"/>
                </a:solidFill>
              </a:rPr>
              <a:t>hardship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payments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to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victims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of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wrongful</a:t>
            </a:r>
            <a:r>
              <a:rPr lang="de-DE" dirty="0" smtClean="0">
                <a:solidFill>
                  <a:prstClr val="black"/>
                </a:solidFill>
              </a:rPr>
              <a:t> National </a:t>
            </a:r>
            <a:r>
              <a:rPr lang="de-DE" dirty="0" err="1" smtClean="0">
                <a:solidFill>
                  <a:prstClr val="black"/>
                </a:solidFill>
              </a:rPr>
              <a:t>Socialist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measures</a:t>
            </a:r>
            <a:r>
              <a:rPr lang="de-DE" dirty="0" smtClean="0">
                <a:solidFill>
                  <a:prstClr val="black"/>
                </a:solidFill>
              </a:rPr>
              <a:t> – </a:t>
            </a:r>
            <a:r>
              <a:rPr lang="de-DE" dirty="0" err="1" smtClean="0">
                <a:solidFill>
                  <a:prstClr val="black"/>
                </a:solidFill>
              </a:rPr>
              <a:t>victims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of</a:t>
            </a:r>
            <a:r>
              <a:rPr lang="de-DE" dirty="0" smtClean="0">
                <a:solidFill>
                  <a:prstClr val="black"/>
                </a:solidFill>
              </a:rPr>
              <a:t> § 175 </a:t>
            </a:r>
            <a:r>
              <a:rPr lang="de-DE" dirty="0" err="1" smtClean="0">
                <a:solidFill>
                  <a:prstClr val="black"/>
                </a:solidFill>
              </a:rPr>
              <a:t>until</a:t>
            </a:r>
            <a:r>
              <a:rPr lang="de-DE" dirty="0" smtClean="0">
                <a:solidFill>
                  <a:prstClr val="black"/>
                </a:solidFill>
              </a:rPr>
              <a:t> 1945 </a:t>
            </a:r>
            <a:r>
              <a:rPr lang="de-DE" dirty="0" err="1" smtClean="0">
                <a:solidFill>
                  <a:prstClr val="black"/>
                </a:solidFill>
              </a:rPr>
              <a:t>could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claim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compensation</a:t>
            </a:r>
            <a:endParaRPr lang="de-DE" dirty="0" smtClean="0">
              <a:solidFill>
                <a:prstClr val="black"/>
              </a:solidFill>
            </a:endParaRPr>
          </a:p>
          <a:p>
            <a:pPr marL="179387" lvl="5" indent="0">
              <a:buNone/>
              <a:defRPr/>
            </a:pPr>
            <a:endParaRPr lang="de-DE" dirty="0" smtClean="0">
              <a:solidFill>
                <a:prstClr val="black"/>
              </a:solidFill>
            </a:endParaRPr>
          </a:p>
          <a:p>
            <a:pPr lvl="4" fontAlgn="auto">
              <a:spcBef>
                <a:spcPts val="0"/>
              </a:spcBef>
              <a:defRPr/>
            </a:pPr>
            <a:r>
              <a:rPr lang="de-DE" dirty="0" err="1" smtClean="0">
                <a:solidFill>
                  <a:prstClr val="black"/>
                </a:solidFill>
              </a:rPr>
              <a:t>Considerations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to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rehabilitate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victims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from</a:t>
            </a:r>
            <a:r>
              <a:rPr lang="de-DE" dirty="0" smtClean="0">
                <a:solidFill>
                  <a:prstClr val="black"/>
                </a:solidFill>
              </a:rPr>
              <a:t> 1945 </a:t>
            </a:r>
            <a:r>
              <a:rPr lang="de-DE" dirty="0" err="1" smtClean="0">
                <a:solidFill>
                  <a:prstClr val="black"/>
                </a:solidFill>
              </a:rPr>
              <a:t>onwards</a:t>
            </a:r>
            <a:r>
              <a:rPr lang="de-DE" dirty="0" smtClean="0">
                <a:solidFill>
                  <a:prstClr val="black"/>
                </a:solidFill>
              </a:rPr>
              <a:t>:</a:t>
            </a:r>
          </a:p>
          <a:p>
            <a:pPr lvl="5">
              <a:defRPr/>
            </a:pPr>
            <a:r>
              <a:rPr lang="de-DE" dirty="0" err="1" smtClean="0">
                <a:solidFill>
                  <a:prstClr val="black"/>
                </a:solidFill>
              </a:rPr>
              <a:t>Discussion</a:t>
            </a:r>
            <a:r>
              <a:rPr lang="de-DE" dirty="0" smtClean="0">
                <a:solidFill>
                  <a:prstClr val="black"/>
                </a:solidFill>
              </a:rPr>
              <a:t> in </a:t>
            </a:r>
            <a:r>
              <a:rPr lang="de-DE" dirty="0" err="1" smtClean="0">
                <a:solidFill>
                  <a:prstClr val="black"/>
                </a:solidFill>
              </a:rPr>
              <a:t>parliament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first</a:t>
            </a:r>
            <a:r>
              <a:rPr lang="de-DE" dirty="0" smtClean="0">
                <a:solidFill>
                  <a:prstClr val="black"/>
                </a:solidFill>
              </a:rPr>
              <a:t> in 1995, </a:t>
            </a:r>
            <a:r>
              <a:rPr lang="de-DE" dirty="0" err="1" smtClean="0">
                <a:solidFill>
                  <a:prstClr val="black"/>
                </a:solidFill>
              </a:rPr>
              <a:t>then</a:t>
            </a:r>
            <a:r>
              <a:rPr lang="de-DE" dirty="0" smtClean="0">
                <a:solidFill>
                  <a:prstClr val="black"/>
                </a:solidFill>
              </a:rPr>
              <a:t> 2008, 2009, 2010 – 2013, </a:t>
            </a:r>
            <a:r>
              <a:rPr lang="de-DE" dirty="0" err="1" smtClean="0">
                <a:solidFill>
                  <a:prstClr val="black"/>
                </a:solidFill>
              </a:rPr>
              <a:t>government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declined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requests</a:t>
            </a:r>
            <a:endParaRPr lang="de-DE" dirty="0" smtClean="0">
              <a:solidFill>
                <a:prstClr val="black"/>
              </a:solidFill>
            </a:endParaRPr>
          </a:p>
          <a:p>
            <a:pPr lvl="5">
              <a:defRPr/>
            </a:pPr>
            <a:r>
              <a:rPr lang="de-DE" dirty="0" smtClean="0">
                <a:solidFill>
                  <a:prstClr val="black"/>
                </a:solidFill>
              </a:rPr>
              <a:t>2000: </a:t>
            </a:r>
            <a:r>
              <a:rPr lang="de-DE" dirty="0" err="1" smtClean="0">
                <a:solidFill>
                  <a:prstClr val="black"/>
                </a:solidFill>
              </a:rPr>
              <a:t>coalition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parties</a:t>
            </a:r>
            <a:r>
              <a:rPr lang="de-DE" dirty="0" smtClean="0">
                <a:solidFill>
                  <a:prstClr val="black"/>
                </a:solidFill>
              </a:rPr>
              <a:t> in </a:t>
            </a:r>
            <a:r>
              <a:rPr lang="de-DE" dirty="0" err="1" smtClean="0">
                <a:solidFill>
                  <a:prstClr val="black"/>
                </a:solidFill>
              </a:rPr>
              <a:t>parliament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adopted</a:t>
            </a:r>
            <a:r>
              <a:rPr lang="de-DE" dirty="0" smtClean="0">
                <a:solidFill>
                  <a:prstClr val="black"/>
                </a:solidFill>
              </a:rPr>
              <a:t> a </a:t>
            </a:r>
            <a:r>
              <a:rPr lang="de-DE" dirty="0" err="1" smtClean="0">
                <a:solidFill>
                  <a:prstClr val="black"/>
                </a:solidFill>
              </a:rPr>
              <a:t>motion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to</a:t>
            </a:r>
            <a:r>
              <a:rPr lang="de-DE" dirty="0" smtClean="0">
                <a:solidFill>
                  <a:prstClr val="black"/>
                </a:solidFill>
              </a:rPr>
              <a:t> express „</a:t>
            </a:r>
            <a:r>
              <a:rPr lang="de-DE" dirty="0" err="1" smtClean="0">
                <a:solidFill>
                  <a:prstClr val="black"/>
                </a:solidFill>
              </a:rPr>
              <a:t>regret</a:t>
            </a:r>
            <a:r>
              <a:rPr lang="de-DE" dirty="0" smtClean="0">
                <a:solidFill>
                  <a:prstClr val="black"/>
                </a:solidFill>
              </a:rPr>
              <a:t>“ </a:t>
            </a:r>
            <a:r>
              <a:rPr lang="de-DE" dirty="0" err="1" smtClean="0">
                <a:solidFill>
                  <a:prstClr val="black"/>
                </a:solidFill>
              </a:rPr>
              <a:t>and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apologized</a:t>
            </a:r>
            <a:endParaRPr lang="de-DE" dirty="0" smtClean="0">
              <a:solidFill>
                <a:prstClr val="black"/>
              </a:solidFill>
            </a:endParaRPr>
          </a:p>
          <a:p>
            <a:pPr marL="12700" lvl="4" indent="0" fontAlgn="auto">
              <a:spcBef>
                <a:spcPts val="0"/>
              </a:spcBef>
              <a:buNone/>
              <a:defRPr/>
            </a:pPr>
            <a:endParaRPr lang="de-DE" dirty="0">
              <a:solidFill>
                <a:prstClr val="black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E419E90E-E878-422F-B4D6-9A9353751F6B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36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rehabilitation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5">
              <a:defRPr/>
            </a:pPr>
            <a:r>
              <a:rPr lang="de-DE" dirty="0" smtClean="0">
                <a:solidFill>
                  <a:prstClr val="black"/>
                </a:solidFill>
              </a:rPr>
              <a:t>Court </a:t>
            </a:r>
            <a:r>
              <a:rPr lang="de-DE" dirty="0" err="1" smtClean="0">
                <a:solidFill>
                  <a:prstClr val="black"/>
                </a:solidFill>
              </a:rPr>
              <a:t>judgments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handed</a:t>
            </a:r>
            <a:r>
              <a:rPr lang="de-DE" dirty="0" smtClean="0">
                <a:solidFill>
                  <a:prstClr val="black"/>
                </a:solidFill>
              </a:rPr>
              <a:t> down in a </a:t>
            </a:r>
            <a:r>
              <a:rPr lang="de-DE" dirty="0" err="1" smtClean="0">
                <a:solidFill>
                  <a:prstClr val="black"/>
                </a:solidFill>
              </a:rPr>
              <a:t>democratic</a:t>
            </a:r>
            <a:r>
              <a:rPr lang="de-DE" dirty="0" smtClean="0">
                <a:solidFill>
                  <a:prstClr val="black"/>
                </a:solidFill>
              </a:rPr>
              <a:t> Germany </a:t>
            </a:r>
            <a:r>
              <a:rPr lang="de-DE" dirty="0" err="1" smtClean="0">
                <a:solidFill>
                  <a:prstClr val="black"/>
                </a:solidFill>
              </a:rPr>
              <a:t>should</a:t>
            </a:r>
            <a:r>
              <a:rPr lang="de-DE" dirty="0" smtClean="0">
                <a:solidFill>
                  <a:prstClr val="black"/>
                </a:solidFill>
              </a:rPr>
              <a:t> not </a:t>
            </a:r>
            <a:r>
              <a:rPr lang="de-DE" dirty="0" err="1" smtClean="0">
                <a:solidFill>
                  <a:prstClr val="black"/>
                </a:solidFill>
              </a:rPr>
              <a:t>be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questioned</a:t>
            </a:r>
            <a:r>
              <a:rPr lang="de-DE" dirty="0" smtClean="0">
                <a:solidFill>
                  <a:prstClr val="black"/>
                </a:solidFill>
              </a:rPr>
              <a:t>; „normal </a:t>
            </a:r>
            <a:r>
              <a:rPr lang="de-DE" dirty="0" err="1" smtClean="0">
                <a:solidFill>
                  <a:prstClr val="black"/>
                </a:solidFill>
              </a:rPr>
              <a:t>course</a:t>
            </a:r>
            <a:r>
              <a:rPr lang="de-DE" dirty="0" smtClean="0">
                <a:solidFill>
                  <a:prstClr val="black"/>
                </a:solidFill>
              </a:rPr>
              <a:t>“ in a </a:t>
            </a:r>
            <a:r>
              <a:rPr lang="de-DE" dirty="0" err="1" smtClean="0">
                <a:solidFill>
                  <a:prstClr val="black"/>
                </a:solidFill>
              </a:rPr>
              <a:t>democracy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that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laws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would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be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amended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and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abolished</a:t>
            </a:r>
            <a:endParaRPr lang="de-DE" dirty="0" smtClean="0">
              <a:solidFill>
                <a:prstClr val="black"/>
              </a:solidFill>
            </a:endParaRPr>
          </a:p>
          <a:p>
            <a:pPr lvl="5">
              <a:defRPr/>
            </a:pPr>
            <a:r>
              <a:rPr lang="de-DE" dirty="0" err="1" smtClean="0">
                <a:solidFill>
                  <a:prstClr val="black"/>
                </a:solidFill>
              </a:rPr>
              <a:t>Decisions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from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the</a:t>
            </a:r>
            <a:r>
              <a:rPr lang="de-DE" dirty="0" smtClean="0">
                <a:solidFill>
                  <a:prstClr val="black"/>
                </a:solidFill>
              </a:rPr>
              <a:t> Federal Constitutional </a:t>
            </a:r>
            <a:r>
              <a:rPr lang="de-DE" dirty="0" err="1" smtClean="0">
                <a:solidFill>
                  <a:prstClr val="black"/>
                </a:solidFill>
              </a:rPr>
              <a:t>court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should</a:t>
            </a:r>
            <a:r>
              <a:rPr lang="de-DE" dirty="0" smtClean="0">
                <a:solidFill>
                  <a:prstClr val="black"/>
                </a:solidFill>
              </a:rPr>
              <a:t> not </a:t>
            </a:r>
            <a:r>
              <a:rPr lang="de-DE" dirty="0" err="1" smtClean="0">
                <a:solidFill>
                  <a:prstClr val="black"/>
                </a:solidFill>
              </a:rPr>
              <a:t>be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questioned</a:t>
            </a:r>
            <a:endParaRPr lang="de-DE" dirty="0" smtClean="0">
              <a:solidFill>
                <a:prstClr val="black"/>
              </a:solidFill>
            </a:endParaRPr>
          </a:p>
          <a:p>
            <a:pPr lvl="5">
              <a:defRPr/>
            </a:pPr>
            <a:r>
              <a:rPr lang="de-DE" dirty="0" smtClean="0">
                <a:solidFill>
                  <a:prstClr val="black"/>
                </a:solidFill>
              </a:rPr>
              <a:t>Other European countries (UK, </a:t>
            </a:r>
            <a:r>
              <a:rPr lang="de-DE" dirty="0" err="1" smtClean="0">
                <a:solidFill>
                  <a:prstClr val="black"/>
                </a:solidFill>
              </a:rPr>
              <a:t>Ireland</a:t>
            </a:r>
            <a:r>
              <a:rPr lang="de-DE" dirty="0" smtClean="0">
                <a:solidFill>
                  <a:prstClr val="black"/>
                </a:solidFill>
              </a:rPr>
              <a:t>) </a:t>
            </a:r>
            <a:r>
              <a:rPr lang="de-DE" dirty="0" err="1" smtClean="0">
                <a:solidFill>
                  <a:prstClr val="black"/>
                </a:solidFill>
              </a:rPr>
              <a:t>have</a:t>
            </a:r>
            <a:r>
              <a:rPr lang="de-DE" dirty="0" smtClean="0">
                <a:solidFill>
                  <a:prstClr val="black"/>
                </a:solidFill>
              </a:rPr>
              <a:t> not </a:t>
            </a:r>
            <a:r>
              <a:rPr lang="de-DE" dirty="0" err="1" smtClean="0">
                <a:solidFill>
                  <a:prstClr val="black"/>
                </a:solidFill>
              </a:rPr>
              <a:t>done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anything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either</a:t>
            </a:r>
            <a:endParaRPr lang="de-DE" dirty="0" smtClean="0">
              <a:solidFill>
                <a:prstClr val="black"/>
              </a:solidFill>
            </a:endParaRPr>
          </a:p>
          <a:p>
            <a:pPr lvl="5">
              <a:defRPr/>
            </a:pPr>
            <a:r>
              <a:rPr lang="de-DE" dirty="0" smtClean="0">
                <a:solidFill>
                  <a:prstClr val="black"/>
                </a:solidFill>
              </a:rPr>
              <a:t>Fear </a:t>
            </a:r>
            <a:r>
              <a:rPr lang="de-DE" dirty="0" err="1" smtClean="0">
                <a:solidFill>
                  <a:prstClr val="black"/>
                </a:solidFill>
              </a:rPr>
              <a:t>that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the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overturning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of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convictions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of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other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now-abolished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acts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would</a:t>
            </a:r>
            <a:r>
              <a:rPr lang="de-DE" dirty="0" smtClean="0">
                <a:solidFill>
                  <a:prstClr val="black"/>
                </a:solidFill>
              </a:rPr>
              <a:t> follow (anti-</a:t>
            </a:r>
            <a:r>
              <a:rPr lang="de-DE" dirty="0" err="1" smtClean="0">
                <a:solidFill>
                  <a:prstClr val="black"/>
                </a:solidFill>
              </a:rPr>
              <a:t>abortion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law</a:t>
            </a:r>
            <a:r>
              <a:rPr lang="de-DE" dirty="0" smtClean="0">
                <a:solidFill>
                  <a:prstClr val="black"/>
                </a:solidFill>
              </a:rPr>
              <a:t>, </a:t>
            </a:r>
            <a:r>
              <a:rPr lang="de-DE" dirty="0" err="1" smtClean="0">
                <a:solidFill>
                  <a:prstClr val="black"/>
                </a:solidFill>
              </a:rPr>
              <a:t>adultery</a:t>
            </a:r>
            <a:r>
              <a:rPr lang="de-DE" dirty="0" smtClean="0">
                <a:solidFill>
                  <a:prstClr val="black"/>
                </a:solidFill>
              </a:rPr>
              <a:t>, </a:t>
            </a:r>
            <a:r>
              <a:rPr lang="de-DE" dirty="0" err="1" smtClean="0">
                <a:solidFill>
                  <a:prstClr val="black"/>
                </a:solidFill>
              </a:rPr>
              <a:t>procuration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smtClean="0">
                <a:solidFill>
                  <a:prstClr val="black"/>
                </a:solidFill>
              </a:rPr>
              <a:t>etc.)</a:t>
            </a:r>
            <a:endParaRPr lang="de-DE" dirty="0">
              <a:solidFill>
                <a:prstClr val="black"/>
              </a:solidFill>
            </a:endParaRPr>
          </a:p>
          <a:p>
            <a:endParaRPr lang="de-DE" dirty="0" smtClean="0"/>
          </a:p>
          <a:p>
            <a:r>
              <a:rPr lang="de-DE" b="1" dirty="0" smtClean="0"/>
              <a:t>Situation in spring 2016</a:t>
            </a:r>
            <a:r>
              <a:rPr lang="de-DE" dirty="0" smtClean="0"/>
              <a:t>: </a:t>
            </a:r>
            <a:r>
              <a:rPr lang="de-DE" dirty="0" err="1" smtClean="0"/>
              <a:t>resolution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Federal Council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rehabilitation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compensation</a:t>
            </a:r>
            <a:r>
              <a:rPr lang="de-DE" dirty="0" smtClean="0"/>
              <a:t>, </a:t>
            </a:r>
          </a:p>
          <a:p>
            <a:r>
              <a:rPr lang="de-DE" dirty="0" err="1" smtClean="0"/>
              <a:t>ministry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justice</a:t>
            </a:r>
            <a:r>
              <a:rPr lang="de-DE" dirty="0" smtClean="0"/>
              <a:t> </a:t>
            </a:r>
            <a:r>
              <a:rPr lang="de-DE" dirty="0" err="1" smtClean="0"/>
              <a:t>repeatedly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„</a:t>
            </a:r>
            <a:r>
              <a:rPr lang="de-DE" dirty="0" err="1" smtClean="0"/>
              <a:t>examining</a:t>
            </a:r>
            <a:r>
              <a:rPr lang="de-DE" dirty="0" smtClean="0"/>
              <a:t>“ </a:t>
            </a:r>
            <a:r>
              <a:rPr lang="de-DE" dirty="0" err="1" smtClean="0"/>
              <a:t>possibilities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E419E90E-E878-422F-B4D6-9A9353751F6B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3305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FADA‘s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r>
              <a:rPr lang="de-DE" dirty="0" smtClean="0"/>
              <a:t> </a:t>
            </a:r>
            <a:r>
              <a:rPr lang="de-DE" dirty="0" err="1" smtClean="0"/>
              <a:t>acitivities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 mix:</a:t>
            </a:r>
          </a:p>
          <a:p>
            <a:r>
              <a:rPr lang="de-DE" dirty="0" smtClean="0"/>
              <a:t>1.) legal </a:t>
            </a:r>
            <a:r>
              <a:rPr lang="de-DE" dirty="0" err="1" smtClean="0"/>
              <a:t>arguments</a:t>
            </a:r>
            <a:endParaRPr lang="de-DE" dirty="0" smtClean="0"/>
          </a:p>
          <a:p>
            <a:r>
              <a:rPr lang="de-DE" dirty="0" smtClean="0"/>
              <a:t>2.) </a:t>
            </a:r>
            <a:r>
              <a:rPr lang="de-DE" dirty="0" err="1" smtClean="0"/>
              <a:t>political</a:t>
            </a:r>
            <a:r>
              <a:rPr lang="de-DE" dirty="0" smtClean="0"/>
              <a:t> </a:t>
            </a:r>
            <a:r>
              <a:rPr lang="de-DE" dirty="0" err="1" smtClean="0"/>
              <a:t>strategy</a:t>
            </a:r>
            <a:endParaRPr lang="de-DE" dirty="0" smtClean="0"/>
          </a:p>
          <a:p>
            <a:r>
              <a:rPr lang="de-DE" dirty="0" smtClean="0"/>
              <a:t>3.) emotional </a:t>
            </a:r>
            <a:r>
              <a:rPr lang="de-DE" dirty="0" err="1" smtClean="0"/>
              <a:t>level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Main </a:t>
            </a:r>
            <a:r>
              <a:rPr lang="de-DE" dirty="0" err="1" smtClean="0"/>
              <a:t>communication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r>
              <a:rPr lang="de-DE" dirty="0" smtClean="0"/>
              <a:t>: press </a:t>
            </a:r>
            <a:r>
              <a:rPr lang="de-DE" dirty="0" err="1" smtClean="0"/>
              <a:t>conference</a:t>
            </a:r>
            <a:r>
              <a:rPr lang="de-DE" dirty="0" smtClean="0"/>
              <a:t>/</a:t>
            </a:r>
            <a:r>
              <a:rPr lang="de-DE" dirty="0" err="1" smtClean="0"/>
              <a:t>media</a:t>
            </a:r>
            <a:r>
              <a:rPr lang="de-DE" dirty="0" smtClean="0"/>
              <a:t>,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media</a:t>
            </a:r>
            <a:r>
              <a:rPr lang="de-DE" dirty="0" smtClean="0"/>
              <a:t> </a:t>
            </a:r>
            <a:r>
              <a:rPr lang="de-DE" dirty="0" err="1" smtClean="0"/>
              <a:t>campaign</a:t>
            </a:r>
            <a:r>
              <a:rPr lang="de-DE" dirty="0" smtClean="0"/>
              <a:t>, </a:t>
            </a:r>
            <a:r>
              <a:rPr lang="de-DE" dirty="0" err="1" smtClean="0"/>
              <a:t>political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NGO </a:t>
            </a:r>
            <a:r>
              <a:rPr lang="de-DE" dirty="0" err="1" smtClean="0"/>
              <a:t>contacts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E419E90E-E878-422F-B4D6-9A9353751F6B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811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Legal </a:t>
            </a:r>
            <a:r>
              <a:rPr lang="de-DE" dirty="0" err="1" smtClean="0"/>
              <a:t>arguments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5" y="1296000"/>
            <a:ext cx="7992887" cy="3186354"/>
          </a:xfrm>
        </p:spPr>
        <p:txBody>
          <a:bodyPr/>
          <a:lstStyle/>
          <a:p>
            <a:r>
              <a:rPr lang="de-DE" dirty="0" smtClean="0"/>
              <a:t>Research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 well-</a:t>
            </a:r>
            <a:r>
              <a:rPr lang="de-DE" dirty="0" err="1" smtClean="0"/>
              <a:t>recognized</a:t>
            </a:r>
            <a:r>
              <a:rPr lang="de-DE" dirty="0" smtClean="0"/>
              <a:t> </a:t>
            </a:r>
            <a:r>
              <a:rPr lang="de-DE" dirty="0" err="1" smtClean="0"/>
              <a:t>professor</a:t>
            </a:r>
            <a:r>
              <a:rPr lang="de-DE" dirty="0" smtClean="0"/>
              <a:t> in </a:t>
            </a:r>
            <a:r>
              <a:rPr lang="de-DE" dirty="0" err="1" smtClean="0"/>
              <a:t>constitutional</a:t>
            </a:r>
            <a:r>
              <a:rPr lang="de-DE" dirty="0" smtClean="0"/>
              <a:t> </a:t>
            </a:r>
            <a:r>
              <a:rPr lang="de-DE" dirty="0" err="1" smtClean="0"/>
              <a:t>law</a:t>
            </a:r>
            <a:r>
              <a:rPr lang="de-DE" dirty="0" smtClean="0"/>
              <a:t>, Prof. Martin Burgi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conservative</a:t>
            </a:r>
            <a:r>
              <a:rPr lang="de-DE" dirty="0" smtClean="0"/>
              <a:t> </a:t>
            </a:r>
            <a:r>
              <a:rPr lang="de-DE" dirty="0" err="1" smtClean="0"/>
              <a:t>lawyer</a:t>
            </a:r>
            <a:r>
              <a:rPr lang="de-DE" dirty="0" smtClean="0"/>
              <a:t>, </a:t>
            </a:r>
            <a:r>
              <a:rPr lang="de-DE" dirty="0" err="1" smtClean="0"/>
              <a:t>assignment</a:t>
            </a:r>
            <a:r>
              <a:rPr lang="de-DE" dirty="0" smtClean="0"/>
              <a:t> open-</a:t>
            </a:r>
            <a:r>
              <a:rPr lang="de-DE" dirty="0" err="1" smtClean="0"/>
              <a:t>ended</a:t>
            </a:r>
            <a:r>
              <a:rPr lang="de-DE" dirty="0" smtClean="0"/>
              <a:t>)</a:t>
            </a:r>
          </a:p>
          <a:p>
            <a:r>
              <a:rPr lang="de-DE" dirty="0" smtClean="0"/>
              <a:t>His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findings</a:t>
            </a:r>
            <a:r>
              <a:rPr lang="de-DE" dirty="0" smtClean="0"/>
              <a:t>: The </a:t>
            </a:r>
            <a:r>
              <a:rPr lang="de-DE" dirty="0" err="1" smtClean="0"/>
              <a:t>state</a:t>
            </a:r>
            <a:r>
              <a:rPr lang="de-DE" dirty="0" smtClean="0"/>
              <a:t>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find </a:t>
            </a:r>
            <a:r>
              <a:rPr lang="de-DE" dirty="0" err="1" smtClean="0"/>
              <a:t>ways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action</a:t>
            </a:r>
            <a:r>
              <a:rPr lang="de-DE" dirty="0" smtClean="0"/>
              <a:t>, </a:t>
            </a:r>
            <a:r>
              <a:rPr lang="de-DE" b="1" dirty="0" err="1" smtClean="0"/>
              <a:t>it</a:t>
            </a:r>
            <a:r>
              <a:rPr lang="de-DE" b="1" dirty="0" smtClean="0"/>
              <a:t> </a:t>
            </a:r>
            <a:r>
              <a:rPr lang="de-DE" b="1" dirty="0" err="1" smtClean="0"/>
              <a:t>is</a:t>
            </a:r>
            <a:r>
              <a:rPr lang="de-DE" b="1" dirty="0" smtClean="0"/>
              <a:t> </a:t>
            </a:r>
            <a:r>
              <a:rPr lang="de-DE" b="1" dirty="0" err="1" smtClean="0"/>
              <a:t>obliged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do so</a:t>
            </a:r>
          </a:p>
          <a:p>
            <a:pPr>
              <a:buFontTx/>
              <a:buChar char="-"/>
            </a:pPr>
            <a:r>
              <a:rPr lang="de-DE" b="1" dirty="0" smtClean="0"/>
              <a:t>Stigma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conviction</a:t>
            </a:r>
            <a:r>
              <a:rPr lang="de-DE" b="1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persistent </a:t>
            </a:r>
            <a:r>
              <a:rPr lang="de-DE" dirty="0" err="1" smtClean="0"/>
              <a:t>and</a:t>
            </a:r>
            <a:r>
              <a:rPr lang="de-DE" dirty="0" smtClean="0"/>
              <a:t> still </a:t>
            </a:r>
            <a:r>
              <a:rPr lang="de-DE" dirty="0" err="1" smtClean="0"/>
              <a:t>present</a:t>
            </a:r>
            <a:r>
              <a:rPr lang="de-DE" dirty="0" smtClean="0"/>
              <a:t>, </a:t>
            </a:r>
            <a:r>
              <a:rPr lang="de-DE" dirty="0" err="1" smtClean="0"/>
              <a:t>state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duty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protect</a:t>
            </a:r>
            <a:r>
              <a:rPr lang="de-DE" dirty="0" smtClean="0"/>
              <a:t> fundamental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citizens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priciple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rule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law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principle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constitutional</a:t>
            </a:r>
            <a:r>
              <a:rPr lang="de-DE" dirty="0" smtClean="0"/>
              <a:t> </a:t>
            </a:r>
            <a:r>
              <a:rPr lang="de-DE" dirty="0" err="1" smtClean="0"/>
              <a:t>concerns</a:t>
            </a:r>
            <a:r>
              <a:rPr lang="de-DE" dirty="0" smtClean="0"/>
              <a:t>: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annulment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convictions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dirty="0" smtClean="0"/>
              <a:t> not </a:t>
            </a:r>
            <a:r>
              <a:rPr lang="de-DE" dirty="0" err="1" smtClean="0"/>
              <a:t>constitute</a:t>
            </a:r>
            <a:r>
              <a:rPr lang="de-DE" dirty="0" smtClean="0"/>
              <a:t> a </a:t>
            </a:r>
            <a:r>
              <a:rPr lang="de-DE" dirty="0" err="1" smtClean="0"/>
              <a:t>breach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general</a:t>
            </a:r>
            <a:r>
              <a:rPr lang="de-DE" dirty="0" smtClean="0"/>
              <a:t> </a:t>
            </a:r>
            <a:r>
              <a:rPr lang="de-DE" dirty="0" err="1" smtClean="0"/>
              <a:t>principle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equal</a:t>
            </a:r>
            <a:r>
              <a:rPr lang="de-DE" dirty="0" smtClean="0"/>
              <a:t> </a:t>
            </a:r>
            <a:r>
              <a:rPr lang="de-DE" dirty="0" err="1" smtClean="0"/>
              <a:t>treatment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law</a:t>
            </a:r>
            <a:r>
              <a:rPr lang="de-DE" dirty="0" smtClean="0"/>
              <a:t>. In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de-DE" dirty="0" smtClean="0"/>
              <a:t> such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adultery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procuring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either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violation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a </a:t>
            </a:r>
            <a:r>
              <a:rPr lang="de-DE" dirty="0" err="1" smtClean="0"/>
              <a:t>clearly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serious</a:t>
            </a:r>
            <a:r>
              <a:rPr lang="de-DE" dirty="0" smtClean="0"/>
              <a:t> </a:t>
            </a:r>
            <a:r>
              <a:rPr lang="de-DE" dirty="0" err="1" smtClean="0"/>
              <a:t>violation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constitutions</a:t>
            </a:r>
            <a:r>
              <a:rPr lang="de-DE" dirty="0" smtClean="0"/>
              <a:t> – </a:t>
            </a:r>
            <a:r>
              <a:rPr lang="de-DE" dirty="0" err="1" smtClean="0"/>
              <a:t>laws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enforced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strictly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severe</a:t>
            </a:r>
            <a:r>
              <a:rPr lang="de-DE" dirty="0" smtClean="0"/>
              <a:t> </a:t>
            </a:r>
            <a:r>
              <a:rPr lang="de-DE" dirty="0" err="1" smtClean="0"/>
              <a:t>impact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; § 175 was a </a:t>
            </a:r>
            <a:r>
              <a:rPr lang="de-DE" b="1" dirty="0" err="1" smtClean="0"/>
              <a:t>violation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human </a:t>
            </a:r>
            <a:r>
              <a:rPr lang="de-DE" b="1" dirty="0" err="1" smtClean="0"/>
              <a:t>dignity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E419E90E-E878-422F-B4D6-9A9353751F6B}" type="slidenum">
              <a:rPr lang="de-DE" altLang="de-DE" smtClean="0"/>
              <a:pPr/>
              <a:t>8</a:t>
            </a:fld>
            <a:endParaRPr lang="de-DE" alt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95486"/>
            <a:ext cx="1202060" cy="110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Political </a:t>
            </a:r>
            <a:r>
              <a:rPr lang="de-DE" dirty="0" err="1" smtClean="0"/>
              <a:t>strategy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7494"/>
            <a:ext cx="2152337" cy="988318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altLang="de-DE" smtClean="0"/>
              <a:t>Seite </a:t>
            </a:r>
            <a:fld id="{E419E90E-E878-422F-B4D6-9A9353751F6B}" type="slidenum">
              <a:rPr lang="de-DE" altLang="de-DE" smtClean="0"/>
              <a:pPr/>
              <a:t>9</a:t>
            </a:fld>
            <a:endParaRPr lang="de-DE" altLang="de-DE"/>
          </a:p>
        </p:txBody>
      </p:sp>
      <p:sp>
        <p:nvSpPr>
          <p:cNvPr id="6" name="Rechteck 5"/>
          <p:cNvSpPr/>
          <p:nvPr/>
        </p:nvSpPr>
        <p:spPr>
          <a:xfrm>
            <a:off x="467544" y="1131590"/>
            <a:ext cx="79208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lnSpc>
                <a:spcPct val="110000"/>
              </a:lnSpc>
              <a:spcAft>
                <a:spcPts val="1000"/>
              </a:spcAft>
            </a:pPr>
            <a:endParaRPr lang="de-DE" sz="1500" dirty="0" smtClean="0">
              <a:solidFill>
                <a:prstClr val="black"/>
              </a:solidFill>
              <a:latin typeface="BundesSans Office"/>
            </a:endParaRPr>
          </a:p>
          <a:p>
            <a:pPr marL="342900" lvl="0" indent="-342900" defTabSz="914400">
              <a:lnSpc>
                <a:spcPct val="110000"/>
              </a:lnSpc>
              <a:spcAft>
                <a:spcPts val="1000"/>
              </a:spcAft>
            </a:pP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- FADA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head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Christine Lüders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appealing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to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the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government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to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finally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take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action</a:t>
            </a:r>
            <a:endParaRPr lang="de-DE" sz="1500" dirty="0" smtClean="0">
              <a:solidFill>
                <a:prstClr val="black"/>
              </a:solidFill>
              <a:latin typeface="BundesSans Office"/>
            </a:endParaRPr>
          </a:p>
          <a:p>
            <a:pPr marL="342900" lvl="0" indent="-342900" defTabSz="914400">
              <a:lnSpc>
                <a:spcPct val="110000"/>
              </a:lnSpc>
              <a:spcAft>
                <a:spcPts val="1000"/>
              </a:spcAft>
            </a:pP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-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Discussion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with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LGBT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activists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before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publication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of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expertise</a:t>
            </a:r>
            <a:endParaRPr lang="de-DE" sz="1500" dirty="0" smtClean="0">
              <a:solidFill>
                <a:prstClr val="black"/>
              </a:solidFill>
              <a:latin typeface="BundesSans Office"/>
            </a:endParaRPr>
          </a:p>
          <a:p>
            <a:pPr marL="342900" lvl="0" indent="-342900" defTabSz="914400">
              <a:lnSpc>
                <a:spcPct val="110000"/>
              </a:lnSpc>
              <a:spcAft>
                <a:spcPts val="1000"/>
              </a:spcAft>
            </a:pP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-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Confidential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e-mails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,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expertise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attached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,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sent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to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politicians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and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the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minister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of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justice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a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week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before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the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press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conference</a:t>
            </a:r>
            <a:endParaRPr lang="de-DE" sz="1500" dirty="0" smtClean="0">
              <a:solidFill>
                <a:prstClr val="black"/>
              </a:solidFill>
              <a:latin typeface="BundesSans Office"/>
            </a:endParaRPr>
          </a:p>
          <a:p>
            <a:pPr marL="342900" lvl="0" indent="-342900" defTabSz="914400">
              <a:lnSpc>
                <a:spcPct val="110000"/>
              </a:lnSpc>
              <a:spcAft>
                <a:spcPts val="1000"/>
              </a:spcAft>
              <a:buFontTx/>
              <a:buChar char="-"/>
            </a:pP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Communicating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main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messages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from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expertise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: </a:t>
            </a:r>
            <a:r>
              <a:rPr lang="de-DE" sz="1500" b="1" dirty="0" err="1" smtClean="0">
                <a:solidFill>
                  <a:prstClr val="black"/>
                </a:solidFill>
                <a:latin typeface="BundesSans Office"/>
              </a:rPr>
              <a:t>state</a:t>
            </a:r>
            <a:r>
              <a:rPr lang="de-DE" sz="1500" b="1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b="1" dirty="0" err="1" smtClean="0">
                <a:solidFill>
                  <a:prstClr val="black"/>
                </a:solidFill>
                <a:latin typeface="BundesSans Office"/>
              </a:rPr>
              <a:t>has</a:t>
            </a:r>
            <a:r>
              <a:rPr lang="de-DE" sz="1500" b="1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b="1" dirty="0" err="1" smtClean="0">
                <a:solidFill>
                  <a:prstClr val="black"/>
                </a:solidFill>
                <a:latin typeface="BundesSans Office"/>
              </a:rPr>
              <a:t>to</a:t>
            </a:r>
            <a:r>
              <a:rPr lang="de-DE" sz="1500" b="1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b="1" dirty="0" err="1" smtClean="0">
                <a:solidFill>
                  <a:prstClr val="black"/>
                </a:solidFill>
                <a:latin typeface="BundesSans Office"/>
              </a:rPr>
              <a:t>correct</a:t>
            </a:r>
            <a:r>
              <a:rPr lang="de-DE" sz="1500" b="1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b="1" dirty="0" err="1" smtClean="0">
                <a:solidFill>
                  <a:prstClr val="black"/>
                </a:solidFill>
                <a:latin typeface="BundesSans Office"/>
              </a:rPr>
              <a:t>itself</a:t>
            </a:r>
            <a:r>
              <a:rPr lang="de-DE" sz="1500" b="1" dirty="0" smtClean="0">
                <a:solidFill>
                  <a:prstClr val="black"/>
                </a:solidFill>
                <a:latin typeface="BundesSans Office"/>
              </a:rPr>
              <a:t> in </a:t>
            </a:r>
            <a:r>
              <a:rPr lang="de-DE" sz="1500" b="1" dirty="0" err="1" smtClean="0">
                <a:solidFill>
                  <a:prstClr val="black"/>
                </a:solidFill>
                <a:latin typeface="BundesSans Office"/>
              </a:rPr>
              <a:t>order</a:t>
            </a:r>
            <a:r>
              <a:rPr lang="de-DE" sz="1500" b="1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b="1" dirty="0" err="1" smtClean="0">
                <a:solidFill>
                  <a:prstClr val="black"/>
                </a:solidFill>
                <a:latin typeface="BundesSans Office"/>
              </a:rPr>
              <a:t>to</a:t>
            </a:r>
            <a:r>
              <a:rPr lang="de-DE" sz="1500" b="1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b="1" dirty="0" err="1" smtClean="0">
                <a:solidFill>
                  <a:prstClr val="black"/>
                </a:solidFill>
                <a:latin typeface="BundesSans Office"/>
              </a:rPr>
              <a:t>restore</a:t>
            </a:r>
            <a:endParaRPr lang="de-DE" sz="1500" b="1" dirty="0">
              <a:solidFill>
                <a:prstClr val="black"/>
              </a:solidFill>
              <a:latin typeface="BundesSans Office"/>
            </a:endParaRPr>
          </a:p>
          <a:p>
            <a:pPr lvl="0" defTabSz="914400">
              <a:lnSpc>
                <a:spcPct val="110000"/>
              </a:lnSpc>
              <a:spcAft>
                <a:spcPts val="1000"/>
              </a:spcAft>
            </a:pPr>
            <a:r>
              <a:rPr lang="de-DE" sz="1500" b="1" dirty="0" smtClean="0">
                <a:solidFill>
                  <a:prstClr val="black"/>
                </a:solidFill>
                <a:latin typeface="BundesSans Office"/>
              </a:rPr>
              <a:t>human </a:t>
            </a:r>
            <a:r>
              <a:rPr lang="de-DE" sz="1500" b="1" dirty="0" err="1" smtClean="0">
                <a:solidFill>
                  <a:prstClr val="black"/>
                </a:solidFill>
                <a:latin typeface="BundesSans Office"/>
              </a:rPr>
              <a:t>dignity</a:t>
            </a:r>
            <a:r>
              <a:rPr lang="de-DE" sz="1500" b="1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–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rehabilitation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and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compensation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are</a:t>
            </a:r>
            <a:r>
              <a:rPr lang="de-DE" sz="1500" dirty="0" smtClean="0">
                <a:solidFill>
                  <a:prstClr val="black"/>
                </a:solidFill>
                <a:latin typeface="BundesSans Office"/>
              </a:rPr>
              <a:t> </a:t>
            </a:r>
            <a:r>
              <a:rPr lang="de-DE" sz="1500" dirty="0" err="1" smtClean="0">
                <a:solidFill>
                  <a:prstClr val="black"/>
                </a:solidFill>
                <a:latin typeface="BundesSans Office"/>
              </a:rPr>
              <a:t>necessary</a:t>
            </a:r>
            <a:endParaRPr lang="de-DE" sz="1500" dirty="0">
              <a:solidFill>
                <a:prstClr val="black"/>
              </a:solidFill>
              <a:latin typeface="BundesSans Office"/>
            </a:endParaRPr>
          </a:p>
          <a:p>
            <a:pPr marL="342900" lvl="0" indent="-342900" defTabSz="914400">
              <a:lnSpc>
                <a:spcPct val="110000"/>
              </a:lnSpc>
              <a:spcAft>
                <a:spcPts val="1000"/>
              </a:spcAft>
            </a:pPr>
            <a:endParaRPr lang="de-DE" sz="1500" dirty="0" err="1" smtClean="0">
              <a:solidFill>
                <a:prstClr val="black"/>
              </a:solidFill>
              <a:latin typeface="BundesSans Office"/>
            </a:endParaRPr>
          </a:p>
        </p:txBody>
      </p:sp>
    </p:spTree>
    <p:extLst>
      <p:ext uri="{BB962C8B-B14F-4D97-AF65-F5344CB8AC3E}">
        <p14:creationId xmlns:p14="http://schemas.microsoft.com/office/powerpoint/2010/main" val="28379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S_10Jahre_ppt_16_zu_9">
  <a:themeElements>
    <a:clrScheme name="ADS - Colors">
      <a:dk1>
        <a:sysClr val="windowText" lastClr="000000"/>
      </a:dk1>
      <a:lt1>
        <a:sysClr val="window" lastClr="FFFFFF"/>
      </a:lt1>
      <a:dk2>
        <a:srgbClr val="E0334C"/>
      </a:dk2>
      <a:lt2>
        <a:srgbClr val="E7E6E6"/>
      </a:lt2>
      <a:accent1>
        <a:srgbClr val="EC6602"/>
      </a:accent1>
      <a:accent2>
        <a:srgbClr val="63B1C9"/>
      </a:accent2>
      <a:accent3>
        <a:srgbClr val="E0334C"/>
      </a:accent3>
      <a:accent4>
        <a:srgbClr val="F0AC32"/>
      </a:accent4>
      <a:accent5>
        <a:srgbClr val="4D80AE"/>
      </a:accent5>
      <a:accent6>
        <a:srgbClr val="823E28"/>
      </a:accent6>
      <a:hlink>
        <a:srgbClr val="0563C1"/>
      </a:hlink>
      <a:folHlink>
        <a:srgbClr val="954F72"/>
      </a:folHlink>
    </a:clrScheme>
    <a:fontScheme name="ADSdB - Fonts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DS_PowerPoint_001-000-001.potx" id="{DB3A24CE-93D7-4A53-B337-A73E3A27038A}" vid="{38FCCACD-9470-4BEC-A7D4-E1DCC72CF7A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ADS_10Jahre_ppt_16_zu_9</Template>
  <TotalTime>4</TotalTime>
  <Words>1073</Words>
  <Application>Microsoft Office PowerPoint</Application>
  <PresentationFormat>On-screen Show (16:9)</PresentationFormat>
  <Paragraphs>105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ADS_10Jahre_ppt_16_zu_9</vt:lpstr>
      <vt:lpstr>Using Communication to Change Legislation</vt:lpstr>
      <vt:lpstr>Criminalization of homosexuality in Germany</vt:lpstr>
      <vt:lpstr>Criminalization of homosexuality in Germany</vt:lpstr>
      <vt:lpstr>Practice of prosecution, situation of individuals</vt:lpstr>
      <vt:lpstr>Decriminalization of homosexuality</vt:lpstr>
      <vt:lpstr>Why no rehabilitation?</vt:lpstr>
      <vt:lpstr>FADA‘s communication acitivities</vt:lpstr>
      <vt:lpstr>1. Legal arguments</vt:lpstr>
      <vt:lpstr>2. Political strategy</vt:lpstr>
      <vt:lpstr>3. Emotional level</vt:lpstr>
      <vt:lpstr>Media strategy</vt:lpstr>
      <vt:lpstr>Media strategy</vt:lpstr>
      <vt:lpstr>Social media: #NichtSchuldig (#NotGuilty)</vt:lpstr>
      <vt:lpstr>What‘s next?</vt:lpstr>
      <vt:lpstr>Thank you!</vt:lpstr>
    </vt:vector>
  </TitlesOfParts>
  <Company>BMFSFJ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Communication to Change Legislation</dc:title>
  <dc:creator>Sost, Ann Kathrin</dc:creator>
  <cp:keywords>Vorlage Template</cp:keywords>
  <dc:description>PowerPoint-Vorlage</dc:description>
  <cp:lastModifiedBy>Sarah Cooke O’Dowd</cp:lastModifiedBy>
  <cp:revision>29</cp:revision>
  <dcterms:created xsi:type="dcterms:W3CDTF">2016-11-17T09:25:14Z</dcterms:created>
  <dcterms:modified xsi:type="dcterms:W3CDTF">2016-11-23T11:07:25Z</dcterms:modified>
  <cp:category>Vorlage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1.0.0</vt:lpwstr>
  </property>
  <property fmtid="{D5CDD505-2E9C-101B-9397-08002B2CF9AE}" pid="3" name="Build">
    <vt:lpwstr>001-000-001</vt:lpwstr>
  </property>
  <property fmtid="{D5CDD505-2E9C-101B-9397-08002B2CF9AE}" pid="4" name="Erstellt von">
    <vt:lpwstr>office network</vt:lpwstr>
  </property>
  <property fmtid="{D5CDD505-2E9C-101B-9397-08002B2CF9AE}" pid="5" name="Erstellt am">
    <vt:lpwstr>08.04.2016</vt:lpwstr>
  </property>
  <property fmtid="{D5CDD505-2E9C-101B-9397-08002B2CF9AE}" pid="6" name="Autor">
    <vt:lpwstr>clemens morfeld</vt:lpwstr>
  </property>
  <property fmtid="{D5CDD505-2E9C-101B-9397-08002B2CF9AE}" pid="7" name="Stand">
    <vt:lpwstr>08.04.2016</vt:lpwstr>
  </property>
</Properties>
</file>