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97" r:id="rId3"/>
    <p:sldId id="281" r:id="rId4"/>
    <p:sldId id="293" r:id="rId5"/>
    <p:sldId id="279" r:id="rId6"/>
    <p:sldId id="289" r:id="rId7"/>
    <p:sldId id="292" r:id="rId8"/>
    <p:sldId id="271" r:id="rId9"/>
    <p:sldId id="298" r:id="rId10"/>
    <p:sldId id="299" r:id="rId11"/>
    <p:sldId id="300" r:id="rId12"/>
    <p:sldId id="301" r:id="rId13"/>
    <p:sldId id="302" r:id="rId14"/>
  </p:sldIdLst>
  <p:sldSz cx="9144000" cy="5143500" type="screen16x9"/>
  <p:notesSz cx="6794500" cy="9906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ll, Antje" initials="AG"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F"/>
    <a:srgbClr val="0092D2"/>
    <a:srgbClr val="68A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09" autoAdjust="0"/>
    <p:restoredTop sz="94660"/>
  </p:normalViewPr>
  <p:slideViewPr>
    <p:cSldViewPr>
      <p:cViewPr>
        <p:scale>
          <a:sx n="142" d="100"/>
          <a:sy n="142" d="100"/>
        </p:scale>
        <p:origin x="-744" y="-3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8100" y="0"/>
            <a:ext cx="2944813" cy="495300"/>
          </a:xfrm>
          <a:prstGeom prst="rect">
            <a:avLst/>
          </a:prstGeom>
        </p:spPr>
        <p:txBody>
          <a:bodyPr vert="horz" lIns="91440" tIns="45720" rIns="91440" bIns="45720" rtlCol="0"/>
          <a:lstStyle>
            <a:lvl1pPr algn="r">
              <a:defRPr sz="1200"/>
            </a:lvl1pPr>
          </a:lstStyle>
          <a:p>
            <a:fld id="{D576AA00-F89E-1B4C-9ACE-C4E70369D048}" type="datetimeFigureOut">
              <a:rPr lang="de-DE" smtClean="0"/>
              <a:t>30.10.2015</a:t>
            </a:fld>
            <a:endParaRPr lang="de-DE"/>
          </a:p>
        </p:txBody>
      </p:sp>
      <p:sp>
        <p:nvSpPr>
          <p:cNvPr id="4" name="Fußzeilenplatzhalter 3"/>
          <p:cNvSpPr>
            <a:spLocks noGrp="1"/>
          </p:cNvSpPr>
          <p:nvPr>
            <p:ph type="ftr" sz="quarter" idx="2"/>
          </p:nvPr>
        </p:nvSpPr>
        <p:spPr>
          <a:xfrm>
            <a:off x="0" y="9409113"/>
            <a:ext cx="2944813" cy="4953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100" y="9409113"/>
            <a:ext cx="2944813" cy="495300"/>
          </a:xfrm>
          <a:prstGeom prst="rect">
            <a:avLst/>
          </a:prstGeom>
        </p:spPr>
        <p:txBody>
          <a:bodyPr vert="horz" lIns="91440" tIns="45720" rIns="91440" bIns="45720" rtlCol="0" anchor="b"/>
          <a:lstStyle>
            <a:lvl1pPr algn="r">
              <a:defRPr sz="1200"/>
            </a:lvl1pPr>
          </a:lstStyle>
          <a:p>
            <a:fld id="{7579E407-367B-1047-9682-F1823D92F2F2}" type="slidenum">
              <a:rPr lang="de-DE" smtClean="0"/>
              <a:t>‹Nr.›</a:t>
            </a:fld>
            <a:endParaRPr lang="de-DE"/>
          </a:p>
        </p:txBody>
      </p:sp>
    </p:spTree>
    <p:extLst>
      <p:ext uri="{BB962C8B-B14F-4D97-AF65-F5344CB8AC3E}">
        <p14:creationId xmlns:p14="http://schemas.microsoft.com/office/powerpoint/2010/main" val="18522170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100" y="0"/>
            <a:ext cx="2944813" cy="495300"/>
          </a:xfrm>
          <a:prstGeom prst="rect">
            <a:avLst/>
          </a:prstGeom>
        </p:spPr>
        <p:txBody>
          <a:bodyPr vert="horz" lIns="91440" tIns="45720" rIns="91440" bIns="45720" rtlCol="0"/>
          <a:lstStyle>
            <a:lvl1pPr algn="r">
              <a:defRPr sz="1200"/>
            </a:lvl1pPr>
          </a:lstStyle>
          <a:p>
            <a:fld id="{7D610947-E864-0F4A-B053-F659ABA0D146}" type="datetimeFigureOut">
              <a:rPr lang="de-DE" smtClean="0"/>
              <a:t>30.10.2015</a:t>
            </a:fld>
            <a:endParaRPr lang="de-DE"/>
          </a:p>
        </p:txBody>
      </p:sp>
      <p:sp>
        <p:nvSpPr>
          <p:cNvPr id="4" name="Folienbildplatzhalter 3"/>
          <p:cNvSpPr>
            <a:spLocks noGrp="1" noRot="1" noChangeAspect="1"/>
          </p:cNvSpPr>
          <p:nvPr>
            <p:ph type="sldImg" idx="2"/>
          </p:nvPr>
        </p:nvSpPr>
        <p:spPr>
          <a:xfrm>
            <a:off x="95250" y="742950"/>
            <a:ext cx="6604000" cy="37147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09113"/>
            <a:ext cx="2944813" cy="4953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100" y="9409113"/>
            <a:ext cx="2944813" cy="495300"/>
          </a:xfrm>
          <a:prstGeom prst="rect">
            <a:avLst/>
          </a:prstGeom>
        </p:spPr>
        <p:txBody>
          <a:bodyPr vert="horz" lIns="91440" tIns="45720" rIns="91440" bIns="45720" rtlCol="0" anchor="b"/>
          <a:lstStyle>
            <a:lvl1pPr algn="r">
              <a:defRPr sz="1200"/>
            </a:lvl1pPr>
          </a:lstStyle>
          <a:p>
            <a:fld id="{C0901B04-16BD-564D-997A-508BF8E7BCC8}" type="slidenum">
              <a:rPr lang="de-DE" smtClean="0"/>
              <a:t>‹Nr.›</a:t>
            </a:fld>
            <a:endParaRPr lang="de-DE"/>
          </a:p>
        </p:txBody>
      </p:sp>
    </p:spTree>
    <p:extLst>
      <p:ext uri="{BB962C8B-B14F-4D97-AF65-F5344CB8AC3E}">
        <p14:creationId xmlns:p14="http://schemas.microsoft.com/office/powerpoint/2010/main" val="427866276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 y="742950"/>
            <a:ext cx="6604000" cy="3714750"/>
          </a:xfrm>
        </p:spPr>
      </p:sp>
      <p:sp>
        <p:nvSpPr>
          <p:cNvPr id="3" name="Notizenplatzhalter 2"/>
          <p:cNvSpPr>
            <a:spLocks noGrp="1"/>
          </p:cNvSpPr>
          <p:nvPr>
            <p:ph type="body" idx="1"/>
          </p:nvPr>
        </p:nvSpPr>
        <p:spPr/>
        <p:txBody>
          <a:bodyPr/>
          <a:lstStyle/>
          <a:p>
            <a:r>
              <a:rPr lang="de-DE" dirty="0" smtClean="0"/>
              <a:t>- Sehr geehrte Teilnehmende,</a:t>
            </a:r>
          </a:p>
          <a:p>
            <a:pPr marL="171450" indent="-171450">
              <a:buFontTx/>
              <a:buChar char="-"/>
            </a:pPr>
            <a:r>
              <a:rPr lang="de-DE" dirty="0" smtClean="0"/>
              <a:t>Ich bedanke mich</a:t>
            </a:r>
            <a:r>
              <a:rPr lang="de-DE" baseline="0" dirty="0" smtClean="0"/>
              <a:t> bei den Organisatoren heute hier bei der Tagung: „</a:t>
            </a:r>
            <a:r>
              <a:rPr lang="de-DE" baseline="0" dirty="0" err="1" smtClean="0"/>
              <a:t>Diversity</a:t>
            </a:r>
            <a:r>
              <a:rPr lang="de-DE" baseline="0" dirty="0" smtClean="0"/>
              <a:t>: Hochschulen durch Vielfalt gestalten“ zu Ihnen sprechen zu können.</a:t>
            </a:r>
          </a:p>
          <a:p>
            <a:pPr marL="171450" indent="-171450">
              <a:buFontTx/>
              <a:buChar char="-"/>
            </a:pPr>
            <a:r>
              <a:rPr lang="de-DE" baseline="0" dirty="0" smtClean="0"/>
              <a:t>Die Antidiskriminierungsstelle des Bundes beschäftigt sich schon seit mehreren Jahren mit dem Thema </a:t>
            </a:r>
            <a:r>
              <a:rPr lang="de-DE" baseline="0" dirty="0" err="1" smtClean="0"/>
              <a:t>Diversity</a:t>
            </a:r>
            <a:r>
              <a:rPr lang="de-DE" baseline="0" dirty="0" smtClean="0"/>
              <a:t> an Hochschulen. Gestern hat Ihnen Frau Heinzelmann von der </a:t>
            </a:r>
            <a:r>
              <a:rPr lang="de-DE" baseline="0" dirty="0" err="1" smtClean="0"/>
              <a:t>Progonos</a:t>
            </a:r>
            <a:r>
              <a:rPr lang="de-DE" baseline="0" dirty="0" smtClean="0"/>
              <a:t> AG ja schon Ergebnisse aus unserem Projekt „Diskriminierungsfreie Hochschule – Mit Vielfalt Wissen schaffen“ vorgestellt. </a:t>
            </a:r>
          </a:p>
          <a:p>
            <a:pPr marL="171450" indent="-171450">
              <a:buFontTx/>
              <a:buChar char="-"/>
            </a:pPr>
            <a:r>
              <a:rPr lang="de-DE" baseline="0" dirty="0" smtClean="0"/>
              <a:t>Zudem hat die ADS 2013 einen Leitfaden für Hochschulen zum Diskriminierungsschutz herausgegeben und sich auch im letzten Bericht der ADS an den Deutschen Bundestag, der unter dem Thema „Diskriminierung im Bildungsbereich und im Arbeitsleben“ stand, ausführlich mit dem Thema </a:t>
            </a:r>
            <a:r>
              <a:rPr lang="de-DE" baseline="0" dirty="0" err="1" smtClean="0"/>
              <a:t>Diversity</a:t>
            </a:r>
            <a:r>
              <a:rPr lang="de-DE" baseline="0" dirty="0" smtClean="0"/>
              <a:t> an Hochschulen beschäftigt.</a:t>
            </a:r>
          </a:p>
          <a:p>
            <a:pPr marL="171450" indent="-171450">
              <a:buFontTx/>
              <a:buChar char="-"/>
            </a:pPr>
            <a:r>
              <a:rPr lang="de-DE" baseline="0" dirty="0" smtClean="0"/>
              <a:t>Für die ADS ist das Thema </a:t>
            </a:r>
            <a:r>
              <a:rPr lang="de-DE" baseline="0" dirty="0" err="1" smtClean="0"/>
              <a:t>Diversity</a:t>
            </a:r>
            <a:r>
              <a:rPr lang="de-DE" baseline="0" dirty="0" smtClean="0"/>
              <a:t> und Antidiskriminierung an Hochschulen wichtig, da Hochschulen wichtige gesellschaftliche Akteure sind und die Ausbildung und Fach- und Führungskräfte von morgen verantwortlich sind. Durch Ausbildung und Forschung, aber auch als Verwaltung haben sie auch die Möglichkeit die Themen </a:t>
            </a:r>
            <a:r>
              <a:rPr lang="de-DE" baseline="0" dirty="0" err="1" smtClean="0"/>
              <a:t>Diversity</a:t>
            </a:r>
            <a:r>
              <a:rPr lang="de-DE" baseline="0" dirty="0" smtClean="0"/>
              <a:t> und Antidiskriminierung in die Öffentlichkeit zu tragen und gesellschaftliche Entwicklungen hin zu einer „</a:t>
            </a:r>
            <a:r>
              <a:rPr lang="de-DE" baseline="0" dirty="0" err="1" smtClean="0"/>
              <a:t>diskriminerungsfreieren</a:t>
            </a:r>
            <a:r>
              <a:rPr lang="de-DE" baseline="0" dirty="0" smtClean="0"/>
              <a:t>“ Gesellschaft </a:t>
            </a:r>
            <a:r>
              <a:rPr lang="de-DE" baseline="0" dirty="0" err="1" smtClean="0"/>
              <a:t>anzustoeßen</a:t>
            </a:r>
            <a:endParaRPr lang="de-DE" baseline="0" dirty="0" smtClean="0"/>
          </a:p>
          <a:p>
            <a:pPr marL="171450" indent="-171450">
              <a:buFontTx/>
              <a:buChar char="-"/>
            </a:pPr>
            <a:r>
              <a:rPr lang="de-DE" dirty="0" smtClean="0"/>
              <a:t>Hochschulen</a:t>
            </a:r>
            <a:r>
              <a:rPr lang="de-DE" baseline="0" dirty="0" smtClean="0"/>
              <a:t> sind wichtige Ausgangspunkte für eine effektive Antidiskriminierungspolitik</a:t>
            </a:r>
          </a:p>
          <a:p>
            <a:pPr marL="171450" indent="-171450">
              <a:buFontTx/>
              <a:buChar char="-"/>
            </a:pPr>
            <a:r>
              <a:rPr lang="de-DE" baseline="0" dirty="0" smtClean="0"/>
              <a:t>Hier geht es einerseits um die Frage von Bildungsgerechtigkeit</a:t>
            </a:r>
          </a:p>
          <a:p>
            <a:pPr marL="171450" indent="-171450">
              <a:buFontTx/>
              <a:buChar char="-"/>
            </a:pPr>
            <a:r>
              <a:rPr lang="de-DE" baseline="0" dirty="0" smtClean="0"/>
              <a:t>um die Ermöglichung von gleichen Zugangschancen zum Studium und wissenschaftlicher Karriere</a:t>
            </a:r>
          </a:p>
          <a:p>
            <a:pPr marL="171450" indent="-171450">
              <a:buFontTx/>
              <a:buChar char="-"/>
            </a:pPr>
            <a:r>
              <a:rPr lang="de-DE" baseline="0" dirty="0" smtClean="0"/>
              <a:t>um Hochschulen als Orte von Forschung und Lehre, an denen Vielfalt und Diskriminierung thematisiert werden</a:t>
            </a:r>
          </a:p>
          <a:p>
            <a:pPr marL="0" indent="0">
              <a:buFontTx/>
              <a:buNone/>
            </a:pPr>
            <a:endParaRPr lang="de-DE" dirty="0"/>
          </a:p>
        </p:txBody>
      </p:sp>
      <p:sp>
        <p:nvSpPr>
          <p:cNvPr id="4" name="Foliennummernplatzhalter 3"/>
          <p:cNvSpPr>
            <a:spLocks noGrp="1"/>
          </p:cNvSpPr>
          <p:nvPr>
            <p:ph type="sldNum" sz="quarter" idx="10"/>
          </p:nvPr>
        </p:nvSpPr>
        <p:spPr/>
        <p:txBody>
          <a:bodyPr/>
          <a:lstStyle/>
          <a:p>
            <a:fld id="{C0901B04-16BD-564D-997A-508BF8E7BCC8}" type="slidenum">
              <a:rPr lang="de-DE" smtClean="0"/>
              <a:t>1</a:t>
            </a:fld>
            <a:endParaRPr lang="de-DE"/>
          </a:p>
        </p:txBody>
      </p:sp>
    </p:spTree>
    <p:extLst>
      <p:ext uri="{BB962C8B-B14F-4D97-AF65-F5344CB8AC3E}">
        <p14:creationId xmlns:p14="http://schemas.microsoft.com/office/powerpoint/2010/main" val="445209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 y="742950"/>
            <a:ext cx="6604000" cy="3714750"/>
          </a:xfrm>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10"/>
          </p:nvPr>
        </p:nvSpPr>
        <p:spPr/>
        <p:txBody>
          <a:bodyPr/>
          <a:lstStyle/>
          <a:p>
            <a:fld id="{C0901B04-16BD-564D-997A-508BF8E7BCC8}" type="slidenum">
              <a:rPr lang="de-DE" smtClean="0">
                <a:solidFill>
                  <a:prstClr val="black"/>
                </a:solidFill>
              </a:rPr>
              <a:pPr/>
              <a:t>11</a:t>
            </a:fld>
            <a:endParaRPr lang="de-DE">
              <a:solidFill>
                <a:prstClr val="black"/>
              </a:solidFill>
            </a:endParaRPr>
          </a:p>
        </p:txBody>
      </p:sp>
    </p:spTree>
    <p:extLst>
      <p:ext uri="{BB962C8B-B14F-4D97-AF65-F5344CB8AC3E}">
        <p14:creationId xmlns:p14="http://schemas.microsoft.com/office/powerpoint/2010/main" val="2986438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 y="742950"/>
            <a:ext cx="6604000" cy="37147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0901B04-16BD-564D-997A-508BF8E7BCC8}" type="slidenum">
              <a:rPr lang="de-DE" smtClean="0">
                <a:solidFill>
                  <a:prstClr val="black"/>
                </a:solidFill>
              </a:rPr>
              <a:pPr/>
              <a:t>12</a:t>
            </a:fld>
            <a:endParaRPr lang="de-DE">
              <a:solidFill>
                <a:prstClr val="black"/>
              </a:solidFill>
            </a:endParaRPr>
          </a:p>
        </p:txBody>
      </p:sp>
    </p:spTree>
    <p:extLst>
      <p:ext uri="{BB962C8B-B14F-4D97-AF65-F5344CB8AC3E}">
        <p14:creationId xmlns:p14="http://schemas.microsoft.com/office/powerpoint/2010/main" val="3178566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 y="742950"/>
            <a:ext cx="6604000" cy="3714750"/>
          </a:xfrm>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p:txBody>
          <a:bodyPr/>
          <a:lstStyle/>
          <a:p>
            <a:fld id="{C0901B04-16BD-564D-997A-508BF8E7BCC8}" type="slidenum">
              <a:rPr lang="de-DE" smtClean="0">
                <a:solidFill>
                  <a:prstClr val="black"/>
                </a:solidFill>
              </a:rPr>
              <a:pPr/>
              <a:t>13</a:t>
            </a:fld>
            <a:endParaRPr lang="de-DE">
              <a:solidFill>
                <a:prstClr val="black"/>
              </a:solidFill>
            </a:endParaRPr>
          </a:p>
        </p:txBody>
      </p:sp>
    </p:spTree>
    <p:extLst>
      <p:ext uri="{BB962C8B-B14F-4D97-AF65-F5344CB8AC3E}">
        <p14:creationId xmlns:p14="http://schemas.microsoft.com/office/powerpoint/2010/main" val="186187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 y="742950"/>
            <a:ext cx="6604000" cy="3714750"/>
          </a:xfrm>
        </p:spPr>
      </p:sp>
      <p:sp>
        <p:nvSpPr>
          <p:cNvPr id="3" name="Notizenplatzhalter 2"/>
          <p:cNvSpPr>
            <a:spLocks noGrp="1"/>
          </p:cNvSpPr>
          <p:nvPr>
            <p:ph type="body" idx="1"/>
          </p:nvPr>
        </p:nvSpPr>
        <p:spPr/>
        <p:txBody>
          <a:bodyPr/>
          <a:lstStyle/>
          <a:p>
            <a:r>
              <a:rPr lang="de-DE" dirty="0" smtClean="0"/>
              <a:t>In meinem Vortrag heute will ich aus der Sicht der ADS versuchen</a:t>
            </a:r>
            <a:r>
              <a:rPr lang="de-DE" baseline="0" dirty="0" smtClean="0"/>
              <a:t> darzustellen, wie </a:t>
            </a:r>
            <a:r>
              <a:rPr lang="de-DE" baseline="0" dirty="0" err="1" smtClean="0"/>
              <a:t>Diversty</a:t>
            </a:r>
            <a:r>
              <a:rPr lang="de-DE" baseline="0" dirty="0" smtClean="0"/>
              <a:t> Strategien an Hochschulen ausgerichtet sein müssen, um</a:t>
            </a:r>
          </a:p>
          <a:p>
            <a:r>
              <a:rPr lang="de-DE" baseline="0" dirty="0" smtClean="0"/>
              <a:t>Diskriminierung an der Hochschule zu begegnen.</a:t>
            </a:r>
          </a:p>
          <a:p>
            <a:r>
              <a:rPr lang="de-DE" baseline="0" dirty="0" smtClean="0"/>
              <a:t>Dies versuche ich in 4 Schritten:</a:t>
            </a:r>
          </a:p>
          <a:p>
            <a:pPr marL="171450" indent="-171450">
              <a:buFontTx/>
              <a:buChar char="-"/>
            </a:pPr>
            <a:r>
              <a:rPr lang="de-DE" baseline="0" dirty="0" smtClean="0"/>
              <a:t>Indem ich ersten einen Blick auf </a:t>
            </a:r>
            <a:r>
              <a:rPr lang="de-DE" baseline="0" dirty="0" err="1" smtClean="0"/>
              <a:t>Diversity</a:t>
            </a:r>
            <a:r>
              <a:rPr lang="de-DE" baseline="0" dirty="0" smtClean="0"/>
              <a:t> Maßnahmen werfe</a:t>
            </a:r>
          </a:p>
          <a:p>
            <a:pPr marL="171450" indent="-171450">
              <a:buFontTx/>
              <a:buChar char="-"/>
            </a:pPr>
            <a:r>
              <a:rPr lang="de-DE" baseline="0" dirty="0" smtClean="0"/>
              <a:t>Mich dem Phänomen der Diskriminierung an Hochschulen annähere</a:t>
            </a:r>
          </a:p>
          <a:p>
            <a:pPr marL="171450" indent="-171450">
              <a:buFontTx/>
              <a:buChar char="-"/>
            </a:pPr>
            <a:r>
              <a:rPr lang="de-DE" baseline="0" dirty="0" smtClean="0"/>
              <a:t>Erläutere was Diskriminierungsschutz als Teil von </a:t>
            </a:r>
            <a:r>
              <a:rPr lang="de-DE" baseline="0" dirty="0" err="1" smtClean="0"/>
              <a:t>Diversity</a:t>
            </a:r>
            <a:r>
              <a:rPr lang="de-DE" baseline="0" dirty="0" smtClean="0"/>
              <a:t> beinhaltet und </a:t>
            </a:r>
          </a:p>
          <a:p>
            <a:pPr marL="171450" indent="-171450">
              <a:buFontTx/>
              <a:buChar char="-"/>
            </a:pPr>
            <a:r>
              <a:rPr lang="de-DE" baseline="0" dirty="0" smtClean="0"/>
              <a:t>Einen Ausblick darauf geben was aus der Sicht der ADS in diesem Kontext noch getan werden müsste</a:t>
            </a:r>
          </a:p>
        </p:txBody>
      </p:sp>
      <p:sp>
        <p:nvSpPr>
          <p:cNvPr id="4" name="Foliennummernplatzhalter 3"/>
          <p:cNvSpPr>
            <a:spLocks noGrp="1"/>
          </p:cNvSpPr>
          <p:nvPr>
            <p:ph type="sldNum" sz="quarter" idx="10"/>
          </p:nvPr>
        </p:nvSpPr>
        <p:spPr/>
        <p:txBody>
          <a:bodyPr/>
          <a:lstStyle/>
          <a:p>
            <a:fld id="{C0901B04-16BD-564D-997A-508BF8E7BCC8}" type="slidenum">
              <a:rPr lang="de-DE" smtClean="0"/>
              <a:t>2</a:t>
            </a:fld>
            <a:endParaRPr lang="de-DE"/>
          </a:p>
        </p:txBody>
      </p:sp>
    </p:spTree>
    <p:extLst>
      <p:ext uri="{BB962C8B-B14F-4D97-AF65-F5344CB8AC3E}">
        <p14:creationId xmlns:p14="http://schemas.microsoft.com/office/powerpoint/2010/main" val="3254487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 y="742950"/>
            <a:ext cx="6604000" cy="3714750"/>
          </a:xfrm>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dirty="0" smtClean="0">
                <a:solidFill>
                  <a:srgbClr val="00B0FF"/>
                </a:solidFill>
              </a:rPr>
              <a:t>Effektive Umsetzung </a:t>
            </a:r>
            <a:r>
              <a:rPr lang="de-DE" sz="1200" dirty="0" smtClean="0">
                <a:solidFill>
                  <a:schemeClr val="tx1"/>
                </a:solidFill>
              </a:rPr>
              <a:t>von Antidiskriminierungsrechten</a:t>
            </a:r>
            <a:r>
              <a:rPr lang="de-DE" sz="1200" baseline="0" dirty="0" smtClean="0">
                <a:solidFill>
                  <a:schemeClr val="tx1"/>
                </a:solidFill>
              </a:rPr>
              <a:t> </a:t>
            </a:r>
            <a:r>
              <a:rPr lang="de-DE" sz="1200" baseline="0" dirty="0" err="1" smtClean="0">
                <a:solidFill>
                  <a:schemeClr val="tx1"/>
                </a:solidFill>
              </a:rPr>
              <a:t>beihaltete</a:t>
            </a:r>
            <a:r>
              <a:rPr lang="de-DE" sz="1200" baseline="0" dirty="0" smtClean="0">
                <a:solidFill>
                  <a:schemeClr val="tx1"/>
                </a:solidFill>
              </a:rPr>
              <a:t> </a:t>
            </a:r>
            <a:r>
              <a:rPr lang="de-DE" sz="1200" baseline="0" dirty="0" err="1" smtClean="0">
                <a:solidFill>
                  <a:schemeClr val="tx1"/>
                </a:solidFill>
              </a:rPr>
              <a:t>einseits</a:t>
            </a:r>
            <a:r>
              <a:rPr lang="de-DE" sz="1200" baseline="0" dirty="0" smtClean="0">
                <a:solidFill>
                  <a:schemeClr val="tx1"/>
                </a:solidFill>
              </a:rPr>
              <a:t> die Schutzpflichten</a:t>
            </a:r>
            <a:endParaRPr lang="de-DE" sz="1200" dirty="0" smtClean="0">
              <a:solidFill>
                <a:schemeClr val="tx1"/>
              </a:solidFill>
            </a:endParaRPr>
          </a:p>
          <a:p>
            <a:pPr marL="0" indent="0">
              <a:buFontTx/>
              <a:buNone/>
            </a:pPr>
            <a:r>
              <a:rPr lang="de-DE" b="1" baseline="0" dirty="0" smtClean="0"/>
              <a:t>Erforderliche Maßnahmen:</a:t>
            </a:r>
            <a:r>
              <a:rPr lang="de-DE" baseline="0" dirty="0" smtClean="0"/>
              <a:t> z.B. Informationsmaterialien für Betroffene (Was ist Diskriminierung, Rechte, Anlaufstellen), Erst- und Verweisberatung bei Diskriminierung (an allen Fachbereichen und wichtigen Anlaufstellen für Studierende etc.), Beschwerdeverfahren</a:t>
            </a:r>
          </a:p>
          <a:p>
            <a:pPr marL="171450" indent="-171450">
              <a:buFontTx/>
              <a:buChar char="-"/>
            </a:pPr>
            <a:r>
              <a:rPr lang="de-DE" b="1" baseline="0" dirty="0" smtClean="0"/>
              <a:t>Präventive Maßnahmen:</a:t>
            </a:r>
            <a:r>
              <a:rPr lang="de-DE" baseline="0" dirty="0" smtClean="0"/>
              <a:t> Dienstvereinbarungen zu Diskriminierung, </a:t>
            </a:r>
            <a:r>
              <a:rPr lang="de-DE" baseline="0" dirty="0" err="1" smtClean="0"/>
              <a:t>Verhaltenskodizies</a:t>
            </a:r>
            <a:r>
              <a:rPr lang="de-DE" baseline="0" dirty="0" smtClean="0"/>
              <a:t> zum Diskriminierungsschutz für Lehrkräfte, Erarbeitung von Führungsrichtlinien, Schulungen zu Diskriminierung, Maßnahmen zum </a:t>
            </a:r>
            <a:r>
              <a:rPr lang="de-DE" baseline="0" dirty="0" err="1" smtClean="0"/>
              <a:t>Empowerment</a:t>
            </a:r>
            <a:endParaRPr lang="de-DE" baseline="0" dirty="0" smtClean="0"/>
          </a:p>
          <a:p>
            <a:pPr marL="171450" indent="-171450">
              <a:buFontTx/>
              <a:buChar char="-"/>
            </a:pPr>
            <a:r>
              <a:rPr lang="de-DE" baseline="0" dirty="0" smtClean="0"/>
              <a:t>Information über Rechte und Pflichte: Regelmäßig, schon bei der Einstellung, alle Statusgruppen, Flyer</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C0901B04-16BD-564D-997A-508BF8E7BCC8}" type="slidenum">
              <a:rPr lang="de-DE" smtClean="0"/>
              <a:t>3</a:t>
            </a:fld>
            <a:endParaRPr lang="de-DE"/>
          </a:p>
        </p:txBody>
      </p:sp>
    </p:spTree>
    <p:extLst>
      <p:ext uri="{BB962C8B-B14F-4D97-AF65-F5344CB8AC3E}">
        <p14:creationId xmlns:p14="http://schemas.microsoft.com/office/powerpoint/2010/main" val="334516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 y="742950"/>
            <a:ext cx="6604000" cy="371475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 Nicht bekannt ob alle Hochschulen eine AGG Beschwerdestelle haben und ob</a:t>
            </a:r>
            <a:r>
              <a:rPr lang="de-DE" sz="1200" kern="1200" baseline="0" dirty="0" smtClean="0">
                <a:solidFill>
                  <a:schemeClr val="tx1"/>
                </a:solidFill>
                <a:effectLst/>
                <a:latin typeface="+mn-lt"/>
                <a:ea typeface="+mn-ea"/>
                <a:cs typeface="+mn-cs"/>
              </a:rPr>
              <a:t> diese allen Mitarbeitenden bekannt ist</a:t>
            </a:r>
            <a:endParaRPr lang="de-DE"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 </a:t>
            </a:r>
            <a:r>
              <a:rPr lang="de-DE" dirty="0" smtClean="0"/>
              <a:t>Arbeitsstelle gegen Diskriminierung und Gewalt an der Universität Bremen (seit 1993), Beratungs- und Fachstelle zum Umgang mit Konflikten, Diskriminierungen und Gewalt am Ausbildungs-, Studien- und Arbeitsplatz</a:t>
            </a:r>
          </a:p>
          <a:p>
            <a:r>
              <a:rPr lang="de-DE" sz="1200" kern="1200" dirty="0" smtClean="0">
                <a:solidFill>
                  <a:schemeClr val="tx1"/>
                </a:solidFill>
                <a:effectLst/>
                <a:latin typeface="+mn-lt"/>
                <a:ea typeface="+mn-ea"/>
                <a:cs typeface="+mn-cs"/>
              </a:rPr>
              <a:t>- Die RWTH Aachen, die an unserem Projekt Diskriminierungsfreie Hochschule teilgenommen hat, hat ein 2. Stufiges Beschwerdeverfahren und eine Richtlinie zum Schutz vor Diskriminierung. Die</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Beschwerdestelle ist Teil der Rechtsdezernats.</a:t>
            </a:r>
          </a:p>
          <a:p>
            <a:r>
              <a:rPr lang="de-DE" sz="1200" b="1" kern="1200" dirty="0" smtClean="0">
                <a:solidFill>
                  <a:schemeClr val="tx1"/>
                </a:solidFill>
                <a:effectLst/>
                <a:latin typeface="+mn-lt"/>
                <a:ea typeface="+mn-ea"/>
                <a:cs typeface="+mn-cs"/>
              </a:rPr>
              <a:t>-</a:t>
            </a:r>
            <a:r>
              <a:rPr lang="de-DE" sz="1200" b="1"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Die Hochschule Hannover hat ein Beschwerdeverfahren, das auch für Studiere offen ist. Beschwerdestelle ist hier das Justiziariat.</a:t>
            </a:r>
          </a:p>
          <a:p>
            <a:r>
              <a:rPr lang="de-DE" sz="1200" b="1" kern="1200" dirty="0" smtClean="0">
                <a:solidFill>
                  <a:schemeClr val="tx1"/>
                </a:solidFill>
                <a:effectLst/>
                <a:latin typeface="+mn-lt"/>
                <a:ea typeface="+mn-ea"/>
                <a:cs typeface="+mn-cs"/>
              </a:rPr>
              <a:t> </a:t>
            </a:r>
            <a:r>
              <a:rPr lang="de-DE" sz="1200" b="0" kern="1200" dirty="0" smtClean="0">
                <a:solidFill>
                  <a:schemeClr val="tx1"/>
                </a:solidFill>
                <a:effectLst/>
                <a:latin typeface="+mn-lt"/>
                <a:ea typeface="+mn-ea"/>
                <a:cs typeface="+mn-cs"/>
              </a:rPr>
              <a:t>-</a:t>
            </a:r>
            <a:r>
              <a:rPr lang="de-DE" sz="1200" b="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Die HNW Eberswalde hat eine Antidiskriminierungs- und Gleichstellungsbeauftragte, die auch Studierende offen ist. Es gibt aber keine wirklich transparentes Beschwerdeverfahren. Trotzdem ist dies positiv hervorzuheben,</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da Antidiskriminierungsbeauftrage an anderen Hochschulen in der Regeln in Anlehnung an § 13 AGG nur für Beschäftigte zuständig sind.</a:t>
            </a:r>
          </a:p>
          <a:p>
            <a:r>
              <a:rPr lang="de-DE" sz="1200" b="1" kern="1200" dirty="0" smtClean="0">
                <a:solidFill>
                  <a:schemeClr val="tx1"/>
                </a:solidFill>
                <a:effectLst/>
                <a:latin typeface="+mn-lt"/>
                <a:ea typeface="+mn-ea"/>
                <a:cs typeface="+mn-cs"/>
              </a:rPr>
              <a:t>-</a:t>
            </a:r>
            <a:r>
              <a:rPr lang="de-DE" sz="1200" b="1"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An der Evangelischen Hochschule Berlin bietet die statusübergreifende Arbeitsgruppe Hilfe und Beratung bei Diskriminierung für alle Personen an der Hochschule. Es fehlt aber eine Beschwerdestelle und ein formales Verfahren.</a:t>
            </a:r>
          </a:p>
          <a:p>
            <a:r>
              <a:rPr lang="de-DE" sz="1200" kern="1200" dirty="0" smtClean="0">
                <a:solidFill>
                  <a:schemeClr val="tx1"/>
                </a:solidFill>
                <a:effectLst/>
                <a:latin typeface="+mn-lt"/>
                <a:ea typeface="+mn-ea"/>
                <a:cs typeface="+mn-cs"/>
              </a:rPr>
              <a:t>-</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Ähnlich arbeitet die Alice Salomon Hochschule Berlin, die eine statusübergreifende Antidiskriminierungskommission eingerichtet hat. Die Antidiskriminierungskommission nimmt berät Betroffene von Diskriminierung und nimmt deren</a:t>
            </a:r>
          </a:p>
          <a:p>
            <a:r>
              <a:rPr lang="de-DE" sz="1200" kern="1200" dirty="0" smtClean="0">
                <a:solidFill>
                  <a:schemeClr val="tx1"/>
                </a:solidFill>
                <a:effectLst/>
                <a:latin typeface="+mn-lt"/>
                <a:ea typeface="+mn-ea"/>
                <a:cs typeface="+mn-cs"/>
              </a:rPr>
              <a:t>Beschwerden entgegen.</a:t>
            </a:r>
          </a:p>
          <a:p>
            <a:r>
              <a:rPr lang="de-DE" sz="1200" kern="1200" dirty="0" smtClean="0">
                <a:solidFill>
                  <a:schemeClr val="tx1"/>
                </a:solidFill>
                <a:effectLst/>
                <a:latin typeface="+mn-lt"/>
                <a:ea typeface="+mn-ea"/>
                <a:cs typeface="+mn-cs"/>
              </a:rPr>
              <a:t>- </a:t>
            </a:r>
            <a:r>
              <a:rPr lang="de-DE" sz="1200" b="0" i="0" u="none" strike="noStrike" kern="1200" baseline="0" dirty="0" smtClean="0">
                <a:solidFill>
                  <a:schemeClr val="tx1"/>
                </a:solidFill>
                <a:latin typeface="+mn-lt"/>
                <a:ea typeface="+mn-ea"/>
                <a:cs typeface="+mn-cs"/>
              </a:rPr>
              <a:t>Beschwerde entgegennehmen – Doppelbefassungen sollten vermieden werden und ein einheitlicher Umgang gewährleistet sein. In einem Erstgespräch sollte der konkrete Ablauf des Beschwerdeverfahrens erläutert werden. </a:t>
            </a:r>
          </a:p>
          <a:p>
            <a:r>
              <a:rPr lang="de-DE" sz="1200" b="1" i="0" u="none" strike="noStrike" kern="1200" baseline="0" dirty="0" smtClean="0">
                <a:solidFill>
                  <a:schemeClr val="tx1"/>
                </a:solidFill>
                <a:latin typeface="+mn-lt"/>
                <a:ea typeface="+mn-ea"/>
                <a:cs typeface="+mn-cs"/>
              </a:rPr>
              <a:t>I </a:t>
            </a:r>
            <a:r>
              <a:rPr lang="de-DE" sz="1200" b="0" i="0" u="none" strike="noStrike" kern="1200" baseline="0" dirty="0" smtClean="0">
                <a:solidFill>
                  <a:schemeClr val="tx1"/>
                </a:solidFill>
                <a:latin typeface="+mn-lt"/>
                <a:ea typeface="+mn-ea"/>
                <a:cs typeface="+mn-cs"/>
              </a:rPr>
              <a:t>Sachverhaltsermittlung</a:t>
            </a:r>
          </a:p>
          <a:p>
            <a:r>
              <a:rPr lang="de-DE" sz="1200" b="1" i="0" u="none" strike="noStrike" kern="1200" baseline="0" dirty="0" smtClean="0">
                <a:solidFill>
                  <a:schemeClr val="tx1"/>
                </a:solidFill>
                <a:latin typeface="+mn-lt"/>
                <a:ea typeface="+mn-ea"/>
                <a:cs typeface="+mn-cs"/>
              </a:rPr>
              <a:t>I </a:t>
            </a:r>
            <a:r>
              <a:rPr lang="de-DE" sz="1200" b="0" i="0" u="none" strike="noStrike" kern="1200" baseline="0" dirty="0" smtClean="0">
                <a:solidFill>
                  <a:schemeClr val="tx1"/>
                </a:solidFill>
                <a:latin typeface="+mn-lt"/>
                <a:ea typeface="+mn-ea"/>
                <a:cs typeface="+mn-cs"/>
              </a:rPr>
              <a:t>Prüfung, ob ein Verstoß gegen § 7 Absatz 1 AGG vorliegt</a:t>
            </a:r>
          </a:p>
          <a:p>
            <a:r>
              <a:rPr lang="de-DE" sz="1200" b="1" i="0" u="none" strike="noStrike" kern="1200" baseline="0" dirty="0" smtClean="0">
                <a:solidFill>
                  <a:schemeClr val="tx1"/>
                </a:solidFill>
                <a:latin typeface="+mn-lt"/>
                <a:ea typeface="+mn-ea"/>
                <a:cs typeface="+mn-cs"/>
              </a:rPr>
              <a:t>I </a:t>
            </a:r>
            <a:r>
              <a:rPr lang="de-DE" sz="1200" b="0" i="0" u="none" strike="noStrike" kern="1200" baseline="0" dirty="0" smtClean="0">
                <a:solidFill>
                  <a:schemeClr val="tx1"/>
                </a:solidFill>
                <a:latin typeface="+mn-lt"/>
                <a:ea typeface="+mn-ea"/>
                <a:cs typeface="+mn-cs"/>
              </a:rPr>
              <a:t>Ergebnis der Prüfung mitteilen</a:t>
            </a:r>
          </a:p>
          <a:p>
            <a:r>
              <a:rPr lang="de-DE" sz="1200" b="1" i="0" u="none" strike="noStrike" kern="1200" baseline="0" dirty="0" smtClean="0">
                <a:solidFill>
                  <a:schemeClr val="tx1"/>
                </a:solidFill>
                <a:latin typeface="+mn-lt"/>
                <a:ea typeface="+mn-ea"/>
                <a:cs typeface="+mn-cs"/>
              </a:rPr>
              <a:t>I </a:t>
            </a:r>
            <a:r>
              <a:rPr lang="de-DE" sz="1200" b="0" i="0" u="none" strike="noStrike" kern="1200" baseline="0" dirty="0" smtClean="0">
                <a:solidFill>
                  <a:schemeClr val="tx1"/>
                </a:solidFill>
                <a:latin typeface="+mn-lt"/>
                <a:ea typeface="+mn-ea"/>
                <a:cs typeface="+mn-cs"/>
              </a:rPr>
              <a:t>Intervention der Arbeitgeberin bzw. des Arbeitgebers</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0901B04-16BD-564D-997A-508BF8E7BCC8}" type="slidenum">
              <a:rPr lang="de-DE" smtClean="0"/>
              <a:t>4</a:t>
            </a:fld>
            <a:endParaRPr lang="de-DE"/>
          </a:p>
        </p:txBody>
      </p:sp>
    </p:spTree>
    <p:extLst>
      <p:ext uri="{BB962C8B-B14F-4D97-AF65-F5344CB8AC3E}">
        <p14:creationId xmlns:p14="http://schemas.microsoft.com/office/powerpoint/2010/main" val="3449778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 y="742950"/>
            <a:ext cx="6604000" cy="3714750"/>
          </a:xfrm>
        </p:spPr>
      </p:sp>
      <p:sp>
        <p:nvSpPr>
          <p:cNvPr id="3" name="Notizenplatzhalter 2"/>
          <p:cNvSpPr>
            <a:spLocks noGrp="1"/>
          </p:cNvSpPr>
          <p:nvPr>
            <p:ph type="body" idx="1"/>
          </p:nvPr>
        </p:nvSpPr>
        <p:spPr/>
        <p:txBody>
          <a:bodyPr/>
          <a:lstStyle/>
          <a:p>
            <a:pPr marL="171450" indent="-171450">
              <a:buFontTx/>
              <a:buChar char="-"/>
            </a:pPr>
            <a:r>
              <a:rPr lang="de-DE" dirty="0" smtClean="0"/>
              <a:t>Positive Maßnahmen für unterschiedlichste</a:t>
            </a:r>
            <a:r>
              <a:rPr lang="de-DE" baseline="0" dirty="0" smtClean="0"/>
              <a:t> Zielgruppen, nicht nur für Frauen, z.B. auch in Bezug auf Behinderung, soziale Herkunft, Alter</a:t>
            </a:r>
          </a:p>
          <a:p>
            <a:pPr marL="171450" indent="-171450">
              <a:buFontTx/>
              <a:buChar char="-"/>
            </a:pPr>
            <a:r>
              <a:rPr lang="de-DE" baseline="0" dirty="0" smtClean="0"/>
              <a:t>Nachteilsausgleiche schon jetzt für den Behinderungsbereich verpflichtend nach </a:t>
            </a:r>
            <a:r>
              <a:rPr lang="de-DE" dirty="0" smtClean="0"/>
              <a:t>UN-Behindertenrechtskonvention </a:t>
            </a:r>
            <a:endParaRPr lang="de-DE" baseline="0" dirty="0" smtClean="0"/>
          </a:p>
          <a:p>
            <a:pPr marL="0" indent="0">
              <a:buFontTx/>
              <a:buNone/>
            </a:pPr>
            <a:r>
              <a:rPr lang="de-DE" dirty="0" smtClean="0"/>
              <a:t>Nachteilsausgleiche sind keine „Vergünstigungen“. Sie kompensieren individuell und situationsbezogen beeinträchtigungsbedingte Benachtei­ligungen. Dafür müssen sie erforderlich und angemessen sein.</a:t>
            </a:r>
          </a:p>
          <a:p>
            <a:pPr marL="0" indent="0">
              <a:buFontTx/>
              <a:buNone/>
            </a:pPr>
            <a:r>
              <a:rPr lang="de-DE" baseline="0" dirty="0" smtClean="0"/>
              <a:t>- Auch für andere Gruppen: </a:t>
            </a:r>
            <a:r>
              <a:rPr lang="de-DE" sz="1200" b="0" i="0" u="none" strike="noStrike" kern="1200" baseline="0" dirty="0" smtClean="0">
                <a:solidFill>
                  <a:schemeClr val="tx1"/>
                </a:solidFill>
                <a:latin typeface="+mn-lt"/>
                <a:ea typeface="+mn-ea"/>
                <a:cs typeface="+mn-cs"/>
              </a:rPr>
              <a:t>Studierende mit Kindern bzw. mit pflegebedürftigen Angehörigen, </a:t>
            </a:r>
            <a:r>
              <a:rPr lang="de-DE" sz="1200" b="0" i="0" u="none" strike="noStrike" kern="1200" baseline="0" smtClean="0">
                <a:solidFill>
                  <a:schemeClr val="tx1"/>
                </a:solidFill>
                <a:latin typeface="+mn-lt"/>
                <a:ea typeface="+mn-ea"/>
                <a:cs typeface="+mn-cs"/>
              </a:rPr>
              <a:t>ausländische Studierende, </a:t>
            </a:r>
            <a:endParaRPr lang="de-DE"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dirty="0" smtClean="0">
                <a:solidFill>
                  <a:schemeClr val="tx1"/>
                </a:solidFill>
                <a:sym typeface="Wingdings" panose="05000000000000000000" pitchFamily="2" charset="2"/>
              </a:rPr>
              <a:t> z.B. mehr Zeit für eine Klausur für Studierende mit  Deutschkenntnissen </a:t>
            </a:r>
            <a:endParaRPr lang="de-DE" sz="1200" dirty="0" smtClean="0">
              <a:solidFill>
                <a:schemeClr val="tx1"/>
              </a:solidFill>
            </a:endParaRPr>
          </a:p>
          <a:p>
            <a:pPr marL="0" indent="0">
              <a:buFontTx/>
              <a:buNone/>
            </a:pPr>
            <a:endParaRPr lang="de-DE" dirty="0"/>
          </a:p>
        </p:txBody>
      </p:sp>
      <p:sp>
        <p:nvSpPr>
          <p:cNvPr id="4" name="Foliennummernplatzhalter 3"/>
          <p:cNvSpPr>
            <a:spLocks noGrp="1"/>
          </p:cNvSpPr>
          <p:nvPr>
            <p:ph type="sldNum" sz="quarter" idx="10"/>
          </p:nvPr>
        </p:nvSpPr>
        <p:spPr/>
        <p:txBody>
          <a:bodyPr/>
          <a:lstStyle/>
          <a:p>
            <a:fld id="{C0901B04-16BD-564D-997A-508BF8E7BCC8}" type="slidenum">
              <a:rPr lang="de-DE" smtClean="0"/>
              <a:t>5</a:t>
            </a:fld>
            <a:endParaRPr lang="de-DE"/>
          </a:p>
        </p:txBody>
      </p:sp>
    </p:spTree>
    <p:extLst>
      <p:ext uri="{BB962C8B-B14F-4D97-AF65-F5344CB8AC3E}">
        <p14:creationId xmlns:p14="http://schemas.microsoft.com/office/powerpoint/2010/main" val="998460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 y="742950"/>
            <a:ext cx="6604000" cy="3714750"/>
          </a:xfrm>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mn-lt"/>
                <a:ea typeface="+mn-ea"/>
                <a:cs typeface="+mn-cs"/>
              </a:rPr>
              <a:t>Die Professionalisierung im Umgang mit Diskriminierung an Hochschulen steigert die Zufriedenheit und Arbeitsleistung von Mitarbeitenden und Studierenden. </a:t>
            </a:r>
          </a:p>
          <a:p>
            <a:endParaRPr lang="de-DE" sz="1200" b="1" i="0" u="none" strike="noStrike" kern="1200" baseline="0" dirty="0" smtClean="0">
              <a:solidFill>
                <a:schemeClr val="tx1"/>
              </a:solidFill>
              <a:latin typeface="+mn-lt"/>
              <a:ea typeface="+mn-ea"/>
              <a:cs typeface="+mn-cs"/>
            </a:endParaRPr>
          </a:p>
          <a:p>
            <a:r>
              <a:rPr lang="de-DE" sz="1200" b="0" i="0" u="none" strike="noStrike" kern="1200" baseline="0" dirty="0" err="1" smtClean="0">
                <a:solidFill>
                  <a:schemeClr val="tx1"/>
                </a:solidFill>
                <a:latin typeface="+mn-lt"/>
                <a:ea typeface="+mn-ea"/>
                <a:cs typeface="+mn-cs"/>
              </a:rPr>
              <a:t>Diversity</a:t>
            </a:r>
            <a:r>
              <a:rPr lang="de-DE" sz="1200" b="0" i="0" u="none" strike="noStrike" kern="1200" baseline="0" dirty="0" smtClean="0">
                <a:solidFill>
                  <a:schemeClr val="tx1"/>
                </a:solidFill>
                <a:latin typeface="+mn-lt"/>
                <a:ea typeface="+mn-ea"/>
                <a:cs typeface="+mn-cs"/>
              </a:rPr>
              <a:t>-und Diskriminierungsschutz-Maßnahmen steigern die Glaubwürdigkeit der Hochschule, insbesondere wenn sie selbst Studiengänge zu Gleichstellungsstrategien anbietet 	</a:t>
            </a:r>
          </a:p>
          <a:p>
            <a:endParaRPr lang="de-DE" dirty="0"/>
          </a:p>
        </p:txBody>
      </p:sp>
      <p:sp>
        <p:nvSpPr>
          <p:cNvPr id="4" name="Foliennummernplatzhalter 3"/>
          <p:cNvSpPr>
            <a:spLocks noGrp="1"/>
          </p:cNvSpPr>
          <p:nvPr>
            <p:ph type="sldNum" sz="quarter" idx="10"/>
          </p:nvPr>
        </p:nvSpPr>
        <p:spPr/>
        <p:txBody>
          <a:bodyPr/>
          <a:lstStyle/>
          <a:p>
            <a:fld id="{C0901B04-16BD-564D-997A-508BF8E7BCC8}" type="slidenum">
              <a:rPr lang="de-DE" smtClean="0"/>
              <a:t>6</a:t>
            </a:fld>
            <a:endParaRPr lang="de-DE"/>
          </a:p>
        </p:txBody>
      </p:sp>
    </p:spTree>
    <p:extLst>
      <p:ext uri="{BB962C8B-B14F-4D97-AF65-F5344CB8AC3E}">
        <p14:creationId xmlns:p14="http://schemas.microsoft.com/office/powerpoint/2010/main" val="334067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 y="742950"/>
            <a:ext cx="6604000" cy="37147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0901B04-16BD-564D-997A-508BF8E7BCC8}" type="slidenum">
              <a:rPr lang="de-DE" smtClean="0"/>
              <a:t>7</a:t>
            </a:fld>
            <a:endParaRPr lang="de-DE"/>
          </a:p>
        </p:txBody>
      </p:sp>
    </p:spTree>
    <p:extLst>
      <p:ext uri="{BB962C8B-B14F-4D97-AF65-F5344CB8AC3E}">
        <p14:creationId xmlns:p14="http://schemas.microsoft.com/office/powerpoint/2010/main" val="968718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 y="742950"/>
            <a:ext cx="6604000" cy="37147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0901B04-16BD-564D-997A-508BF8E7BCC8}" type="slidenum">
              <a:rPr lang="de-DE" smtClean="0"/>
              <a:t>8</a:t>
            </a:fld>
            <a:endParaRPr lang="de-DE"/>
          </a:p>
        </p:txBody>
      </p:sp>
    </p:spTree>
    <p:extLst>
      <p:ext uri="{BB962C8B-B14F-4D97-AF65-F5344CB8AC3E}">
        <p14:creationId xmlns:p14="http://schemas.microsoft.com/office/powerpoint/2010/main" val="396397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 y="742950"/>
            <a:ext cx="6604000" cy="3714750"/>
          </a:xfrm>
        </p:spPr>
      </p:sp>
      <p:sp>
        <p:nvSpPr>
          <p:cNvPr id="3" name="Notizenplatzhalter 2"/>
          <p:cNvSpPr>
            <a:spLocks noGrp="1"/>
          </p:cNvSpPr>
          <p:nvPr>
            <p:ph type="body" idx="1"/>
          </p:nvPr>
        </p:nvSpPr>
        <p:spPr/>
        <p:txBody>
          <a:bodyPr/>
          <a:lstStyle/>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C0901B04-16BD-564D-997A-508BF8E7BCC8}" type="slidenum">
              <a:rPr lang="de-DE"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2950725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83620"/>
            <a:ext cx="7772400" cy="2273983"/>
          </a:xfrm>
        </p:spPr>
        <p:txBody>
          <a:bodyPr anchor="b">
            <a:noAutofit/>
          </a:bodyPr>
          <a:lstStyle>
            <a:lvl1pPr algn="l">
              <a:lnSpc>
                <a:spcPts val="4800"/>
              </a:lnSpc>
              <a:defRPr sz="4400">
                <a:solidFill>
                  <a:srgbClr val="00B0FF"/>
                </a:solidFill>
                <a:effectLst/>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1371600" y="3714750"/>
            <a:ext cx="6400800" cy="914400"/>
          </a:xfrm>
        </p:spPr>
        <p:txBody>
          <a:bodyPr>
            <a:normAutofit/>
          </a:bodyPr>
          <a:lstStyle>
            <a:lvl1pPr marL="0" indent="0" algn="ctr">
              <a:buNone/>
              <a:defRPr sz="2800"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en-US" dirty="0"/>
          </a:p>
        </p:txBody>
      </p:sp>
      <p:sp>
        <p:nvSpPr>
          <p:cNvPr id="8" name="Slide Number Placeholder 7"/>
          <p:cNvSpPr>
            <a:spLocks noGrp="1"/>
          </p:cNvSpPr>
          <p:nvPr>
            <p:ph type="sldNum" sz="quarter" idx="11"/>
          </p:nvPr>
        </p:nvSpPr>
        <p:spPr/>
        <p:txBody>
          <a:bodyPr/>
          <a:lstStyle/>
          <a:p>
            <a:fld id="{3512BD7A-49C9-459C-B5A8-865E6AAF16C8}" type="slidenum">
              <a:rPr lang="de-DE" smtClean="0"/>
              <a:t>‹Nr.›</a:t>
            </a:fld>
            <a:endParaRPr lang="de-DE" dirty="0"/>
          </a:p>
        </p:txBody>
      </p:sp>
      <p:sp>
        <p:nvSpPr>
          <p:cNvPr id="9" name="Footer Placeholder 4"/>
          <p:cNvSpPr>
            <a:spLocks noGrp="1"/>
          </p:cNvSpPr>
          <p:nvPr>
            <p:ph type="ftr" sz="quarter" idx="3"/>
          </p:nvPr>
        </p:nvSpPr>
        <p:spPr>
          <a:xfrm>
            <a:off x="5868148" y="4767264"/>
            <a:ext cx="3600401" cy="273844"/>
          </a:xfrm>
          <a:prstGeom prst="rect">
            <a:avLst/>
          </a:prstGeom>
        </p:spPr>
        <p:txBody>
          <a:bodyPr vert="horz" lIns="45720" tIns="45720" rIns="91440" bIns="45720" rtlCol="0" anchor="ctr"/>
          <a:lstStyle>
            <a:lvl1pPr algn="l">
              <a:defRPr sz="1600" b="1">
                <a:solidFill>
                  <a:srgbClr val="00B0FF"/>
                </a:solidFill>
                <a:latin typeface="Calibri"/>
                <a:cs typeface="Calibri"/>
              </a:defRPr>
            </a:lvl1pPr>
          </a:lstStyle>
          <a:p>
            <a:r>
              <a:rPr lang="de-DE" dirty="0" smtClean="0"/>
              <a:t>gleiches-recht-jedes-</a:t>
            </a:r>
            <a:r>
              <a:rPr lang="de-DE" dirty="0" err="1" smtClean="0"/>
              <a:t>geschlecht.de</a:t>
            </a:r>
            <a:r>
              <a:rPr lang="de-DE" dirty="0" smtClean="0"/>
              <a:t> </a:t>
            </a:r>
            <a:endParaRPr lang="de-D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572447C3-AD57-2A41-9F47-7D0E5AD78AD7}" type="datetime1">
              <a:rPr lang="de-DE" smtClean="0"/>
              <a:t>30.10.2015</a:t>
            </a:fld>
            <a:endParaRPr lang="de-DE"/>
          </a:p>
        </p:txBody>
      </p:sp>
      <p:sp>
        <p:nvSpPr>
          <p:cNvPr id="6" name="Slide Number Placeholder 5"/>
          <p:cNvSpPr>
            <a:spLocks noGrp="1"/>
          </p:cNvSpPr>
          <p:nvPr>
            <p:ph type="sldNum" sz="quarter" idx="12"/>
          </p:nvPr>
        </p:nvSpPr>
        <p:spPr/>
        <p:txBody>
          <a:bodyPr/>
          <a:lstStyle/>
          <a:p>
            <a:fld id="{3512BD7A-49C9-459C-B5A8-865E6AAF16C8}" type="slidenum">
              <a:rPr lang="de-DE" smtClean="0"/>
              <a:t>‹Nr.›</a:t>
            </a:fld>
            <a:endParaRPr lang="de-DE"/>
          </a:p>
        </p:txBody>
      </p:sp>
      <p:sp>
        <p:nvSpPr>
          <p:cNvPr id="9" name="Footer Placeholder 4"/>
          <p:cNvSpPr>
            <a:spLocks noGrp="1"/>
          </p:cNvSpPr>
          <p:nvPr>
            <p:ph type="ftr" sz="quarter" idx="3"/>
          </p:nvPr>
        </p:nvSpPr>
        <p:spPr>
          <a:xfrm>
            <a:off x="5868148" y="4767264"/>
            <a:ext cx="3600401" cy="273844"/>
          </a:xfrm>
          <a:prstGeom prst="rect">
            <a:avLst/>
          </a:prstGeom>
        </p:spPr>
        <p:txBody>
          <a:bodyPr vert="horz" lIns="45720" tIns="45720" rIns="91440" bIns="45720" rtlCol="0" anchor="ctr"/>
          <a:lstStyle>
            <a:lvl1pPr algn="l">
              <a:defRPr sz="1600" b="1">
                <a:solidFill>
                  <a:srgbClr val="00B0FF"/>
                </a:solidFill>
                <a:latin typeface="Calibri"/>
                <a:cs typeface="Calibri"/>
              </a:defRPr>
            </a:lvl1pPr>
          </a:lstStyle>
          <a:p>
            <a:r>
              <a:rPr lang="de-DE" dirty="0" smtClean="0"/>
              <a:t>gleiches-recht-jedes-</a:t>
            </a:r>
            <a:r>
              <a:rPr lang="de-DE" dirty="0" err="1" smtClean="0"/>
              <a:t>geschlecht.de</a:t>
            </a:r>
            <a:r>
              <a:rPr lang="de-DE" dirty="0" smtClean="0"/>
              <a:t> </a:t>
            </a:r>
            <a:endParaRPr lang="de-DE"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72CACE32-D11D-964C-9E8B-69D285B9C397}" type="datetime1">
              <a:rPr lang="de-DE" smtClean="0"/>
              <a:t>30.10.2015</a:t>
            </a:fld>
            <a:endParaRPr lang="de-DE"/>
          </a:p>
        </p:txBody>
      </p:sp>
      <p:sp>
        <p:nvSpPr>
          <p:cNvPr id="6" name="Slide Number Placeholder 5"/>
          <p:cNvSpPr>
            <a:spLocks noGrp="1"/>
          </p:cNvSpPr>
          <p:nvPr>
            <p:ph type="sldNum" sz="quarter" idx="12"/>
          </p:nvPr>
        </p:nvSpPr>
        <p:spPr/>
        <p:txBody>
          <a:bodyPr/>
          <a:lstStyle/>
          <a:p>
            <a:fld id="{3512BD7A-49C9-459C-B5A8-865E6AAF16C8}" type="slidenum">
              <a:rPr lang="de-DE" smtClean="0"/>
              <a:t>‹Nr.›</a:t>
            </a:fld>
            <a:endParaRPr lang="de-DE"/>
          </a:p>
        </p:txBody>
      </p:sp>
      <p:sp>
        <p:nvSpPr>
          <p:cNvPr id="8" name="Footer Placeholder 4"/>
          <p:cNvSpPr>
            <a:spLocks noGrp="1"/>
          </p:cNvSpPr>
          <p:nvPr>
            <p:ph type="ftr" sz="quarter" idx="11"/>
          </p:nvPr>
        </p:nvSpPr>
        <p:spPr>
          <a:xfrm>
            <a:off x="5972502" y="4875274"/>
            <a:ext cx="2847975" cy="234758"/>
          </a:xfrm>
        </p:spPr>
        <p:txBody>
          <a:bodyPr/>
          <a:lstStyle>
            <a:lvl1pPr>
              <a:defRPr sz="1600">
                <a:latin typeface="Calibri"/>
                <a:cs typeface="Calibri"/>
              </a:defRPr>
            </a:lvl1pPr>
          </a:lstStyle>
          <a:p>
            <a:pPr algn="r"/>
            <a:r>
              <a:rPr lang="de-DE" b="1" smtClean="0">
                <a:solidFill>
                  <a:srgbClr val="00B0FF"/>
                </a:solidFill>
              </a:rPr>
              <a:t>gleiches-recht-jedes-geschlecht.de </a:t>
            </a:r>
            <a:endParaRPr lang="de-DE" dirty="0"/>
          </a:p>
        </p:txBody>
      </p:sp>
      <p:sp>
        <p:nvSpPr>
          <p:cNvPr id="9" name="Footer Placeholder 4"/>
          <p:cNvSpPr txBox="1">
            <a:spLocks/>
          </p:cNvSpPr>
          <p:nvPr/>
        </p:nvSpPr>
        <p:spPr>
          <a:xfrm>
            <a:off x="5868148" y="4767264"/>
            <a:ext cx="3600401" cy="273844"/>
          </a:xfrm>
          <a:prstGeom prst="rect">
            <a:avLst/>
          </a:prstGeom>
        </p:spPr>
        <p:txBody>
          <a:bodyPr vert="horz" lIns="45720" tIns="45720" rIns="91440" bIns="45720" rtlCol="0" anchor="ctr"/>
          <a:lstStyle>
            <a:defPPr>
              <a:defRPr lang="de-DE"/>
            </a:defPPr>
            <a:lvl1pPr marL="0" algn="l" defTabSz="914400" rtl="0" eaLnBrk="1" latinLnBrk="0" hangingPunct="1">
              <a:defRPr sz="1600" b="1" kern="1200">
                <a:solidFill>
                  <a:srgbClr val="5FA326"/>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rgbClr val="00B0FF"/>
                </a:solidFill>
              </a:rPr>
              <a:t>gleiches-recht-jedes-</a:t>
            </a:r>
            <a:r>
              <a:rPr lang="de-DE" dirty="0" err="1" smtClean="0">
                <a:solidFill>
                  <a:srgbClr val="00B0FF"/>
                </a:solidFill>
              </a:rPr>
              <a:t>geschlecht.de</a:t>
            </a:r>
            <a:r>
              <a:rPr lang="de-DE" dirty="0" smtClean="0">
                <a:solidFill>
                  <a:srgbClr val="00B0FF"/>
                </a:solidFill>
              </a:rPr>
              <a:t> </a:t>
            </a:r>
            <a:endParaRPr lang="de-DE" dirty="0">
              <a:solidFill>
                <a:srgbClr val="00B0FF"/>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67544" y="1047564"/>
            <a:ext cx="8229600" cy="1200150"/>
          </a:xfrm>
        </p:spPr>
        <p:txBody>
          <a:bodyPr anchor="t"/>
          <a:lstStyle>
            <a:lvl1pPr>
              <a:lnSpc>
                <a:spcPts val="4800"/>
              </a:lnSpc>
              <a:defRPr sz="4400"/>
            </a:lvl1pPr>
          </a:lstStyle>
          <a:p>
            <a:r>
              <a:rPr lang="de-DE" dirty="0" smtClean="0"/>
              <a:t>Titelmasterformat durch Klicken bearbeiten</a:t>
            </a:r>
            <a:endParaRPr lang="en-US" dirty="0"/>
          </a:p>
        </p:txBody>
      </p:sp>
      <p:sp>
        <p:nvSpPr>
          <p:cNvPr id="3" name="Content Placeholder 2"/>
          <p:cNvSpPr>
            <a:spLocks noGrp="1"/>
          </p:cNvSpPr>
          <p:nvPr>
            <p:ph idx="1"/>
          </p:nvPr>
        </p:nvSpPr>
        <p:spPr>
          <a:xfrm>
            <a:off x="467544" y="2355727"/>
            <a:ext cx="8280920" cy="2098328"/>
          </a:xfrm>
        </p:spPr>
        <p:txBody>
          <a:bodyPr/>
          <a:lstStyle>
            <a:lvl1pPr marL="342900" indent="-342900">
              <a:lnSpc>
                <a:spcPct val="100000"/>
              </a:lnSpc>
              <a:spcBef>
                <a:spcPts val="250"/>
              </a:spcBef>
              <a:buClr>
                <a:srgbClr val="00B0FF"/>
              </a:buClr>
              <a:buFont typeface="Wingdings" panose="05000000000000000000" pitchFamily="2" charset="2"/>
              <a:buChar char="§"/>
              <a:defRPr/>
            </a:lvl1pPr>
            <a:lvl2pPr marL="742950" indent="-285750">
              <a:buClr>
                <a:srgbClr val="00B0FF"/>
              </a:buClr>
              <a:buFont typeface="Arial" panose="020B0604020202020204" pitchFamily="34" charset="0"/>
              <a:buChar char="•"/>
              <a:defRPr/>
            </a:lvl2pPr>
            <a:lvl3pPr marL="1143000" indent="-228600">
              <a:buClr>
                <a:srgbClr val="00B0FF"/>
              </a:buClr>
              <a:buFont typeface="Arial" panose="020B0604020202020204" pitchFamily="34" charset="0"/>
              <a:buChar char="•"/>
              <a:defRPr/>
            </a:lvl3pPr>
            <a:lvl4pPr marL="1600200" indent="-228600">
              <a:buClr>
                <a:srgbClr val="00B0FF"/>
              </a:buClr>
              <a:buFont typeface="Arial" panose="020B0604020202020204" pitchFamily="34" charset="0"/>
              <a:buChar char="•"/>
              <a:defRPr/>
            </a:lvl4pPr>
            <a:lvl5pPr marL="2057400" indent="-228600">
              <a:buClr>
                <a:srgbClr val="00B0FF"/>
              </a:buClr>
              <a:buFont typeface="Arial" panose="020B0604020202020204" pitchFamily="34" charset="0"/>
              <a:buChar char="•"/>
              <a:defRPr/>
            </a:lvl5pPr>
            <a:lvl6pPr>
              <a:defRPr/>
            </a:lvl6pPr>
            <a:lvl7pPr>
              <a:defRPr/>
            </a:lvl7pPr>
            <a:lvl8pPr>
              <a:defRPr/>
            </a:lvl8pPr>
            <a:lvl9pPr>
              <a:buFont typeface="Arial" pitchFamily="34" charset="0"/>
              <a:buChar char="•"/>
              <a:defRPr/>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4" name="Date Placeholder 3"/>
          <p:cNvSpPr>
            <a:spLocks noGrp="1"/>
          </p:cNvSpPr>
          <p:nvPr>
            <p:ph type="dt" sz="half" idx="10"/>
          </p:nvPr>
        </p:nvSpPr>
        <p:spPr/>
        <p:txBody>
          <a:bodyPr/>
          <a:lstStyle/>
          <a:p>
            <a:fld id="{CCC7024A-7DC0-CA40-9D2E-DEAF9B5D8C4C}" type="datetime1">
              <a:rPr lang="de-DE" smtClean="0"/>
              <a:t>30.10.2015</a:t>
            </a:fld>
            <a:endParaRPr lang="de-DE" dirty="0"/>
          </a:p>
        </p:txBody>
      </p:sp>
      <p:sp>
        <p:nvSpPr>
          <p:cNvPr id="6" name="Slide Number Placeholder 5"/>
          <p:cNvSpPr>
            <a:spLocks noGrp="1"/>
          </p:cNvSpPr>
          <p:nvPr>
            <p:ph type="sldNum" sz="quarter" idx="12"/>
          </p:nvPr>
        </p:nvSpPr>
        <p:spPr/>
        <p:txBody>
          <a:bodyPr/>
          <a:lstStyle/>
          <a:p>
            <a:fld id="{3512BD7A-49C9-459C-B5A8-865E6AAF16C8}" type="slidenum">
              <a:rPr lang="de-DE" smtClean="0"/>
              <a:t>‹Nr.›</a:t>
            </a:fld>
            <a:endParaRPr lang="de-DE"/>
          </a:p>
        </p:txBody>
      </p:sp>
      <p:sp>
        <p:nvSpPr>
          <p:cNvPr id="7" name="Footer Placeholder 4"/>
          <p:cNvSpPr>
            <a:spLocks noGrp="1"/>
          </p:cNvSpPr>
          <p:nvPr>
            <p:ph type="ftr" sz="quarter" idx="3"/>
          </p:nvPr>
        </p:nvSpPr>
        <p:spPr>
          <a:xfrm>
            <a:off x="5868148" y="4767264"/>
            <a:ext cx="3600401" cy="273844"/>
          </a:xfrm>
          <a:prstGeom prst="rect">
            <a:avLst/>
          </a:prstGeom>
        </p:spPr>
        <p:txBody>
          <a:bodyPr vert="horz" lIns="45720" tIns="45720" rIns="91440" bIns="45720" rtlCol="0" anchor="ctr"/>
          <a:lstStyle>
            <a:lvl1pPr algn="l">
              <a:defRPr sz="1600" b="1">
                <a:solidFill>
                  <a:srgbClr val="00B0FF"/>
                </a:solidFill>
                <a:latin typeface="Calibri"/>
                <a:cs typeface="Calibri"/>
              </a:defRPr>
            </a:lvl1pPr>
          </a:lstStyle>
          <a:p>
            <a:r>
              <a:rPr lang="de-DE" dirty="0" smtClean="0"/>
              <a:t>gleiches-recht-jedes-</a:t>
            </a:r>
            <a:r>
              <a:rPr lang="de-DE" dirty="0" err="1" smtClean="0"/>
              <a:t>geschlecht.de</a:t>
            </a:r>
            <a:r>
              <a:rPr lang="de-DE" dirty="0" smtClean="0"/>
              <a:t> </a:t>
            </a:r>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028701"/>
            <a:ext cx="7772400" cy="1878806"/>
          </a:xfrm>
        </p:spPr>
        <p:txBody>
          <a:bodyPr anchor="b"/>
          <a:lstStyle>
            <a:lvl1pPr algn="l" defTabSz="914400" rtl="0" eaLnBrk="1" latinLnBrk="0" hangingPunct="1">
              <a:lnSpc>
                <a:spcPct val="100000"/>
              </a:lnSpc>
              <a:spcBef>
                <a:spcPct val="0"/>
              </a:spcBef>
              <a:buNone/>
              <a:defRPr lang="en-US" sz="4800" kern="1200" dirty="0" smtClean="0">
                <a:solidFill>
                  <a:schemeClr val="tx2"/>
                </a:solidFill>
                <a:effectLst/>
                <a:latin typeface="+mn-lt"/>
                <a:ea typeface="+mj-ea"/>
                <a:cs typeface="+mj-cs"/>
              </a:defRPr>
            </a:lvl1pPr>
          </a:lstStyle>
          <a:p>
            <a:r>
              <a:rPr lang="de-DE" dirty="0" smtClean="0"/>
              <a:t>Titelmasterformat durch Klicken bearbeiten</a:t>
            </a:r>
            <a:endParaRPr lang="en-US" dirty="0"/>
          </a:p>
        </p:txBody>
      </p:sp>
      <p:sp>
        <p:nvSpPr>
          <p:cNvPr id="3" name="Text Placeholder 2"/>
          <p:cNvSpPr>
            <a:spLocks noGrp="1"/>
          </p:cNvSpPr>
          <p:nvPr>
            <p:ph type="body" idx="1"/>
          </p:nvPr>
        </p:nvSpPr>
        <p:spPr>
          <a:xfrm>
            <a:off x="722313" y="3051575"/>
            <a:ext cx="7772400" cy="848915"/>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EF14E7B-A923-2244-92BD-BFDB7E8C303B}" type="datetime1">
              <a:rPr lang="de-DE" smtClean="0"/>
              <a:t>30.10.2015</a:t>
            </a:fld>
            <a:endParaRPr lang="de-DE"/>
          </a:p>
        </p:txBody>
      </p:sp>
      <p:sp>
        <p:nvSpPr>
          <p:cNvPr id="6" name="Slide Number Placeholder 5"/>
          <p:cNvSpPr>
            <a:spLocks noGrp="1"/>
          </p:cNvSpPr>
          <p:nvPr>
            <p:ph type="sldNum" sz="quarter" idx="12"/>
          </p:nvPr>
        </p:nvSpPr>
        <p:spPr/>
        <p:txBody>
          <a:bodyPr/>
          <a:lstStyle/>
          <a:p>
            <a:fld id="{3512BD7A-49C9-459C-B5A8-865E6AAF16C8}" type="slidenum">
              <a:rPr lang="de-DE" smtClean="0"/>
              <a:t>‹Nr.›</a:t>
            </a:fld>
            <a:endParaRPr lang="de-DE"/>
          </a:p>
        </p:txBody>
      </p:sp>
      <p:sp>
        <p:nvSpPr>
          <p:cNvPr id="7" name="Oval 6"/>
          <p:cNvSpPr/>
          <p:nvPr/>
        </p:nvSpPr>
        <p:spPr>
          <a:xfrm>
            <a:off x="4495800" y="2943227"/>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2943227"/>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2943227"/>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3"/>
          </p:nvPr>
        </p:nvSpPr>
        <p:spPr>
          <a:xfrm>
            <a:off x="5868148" y="4767264"/>
            <a:ext cx="3600401" cy="273844"/>
          </a:xfrm>
          <a:prstGeom prst="rect">
            <a:avLst/>
          </a:prstGeom>
        </p:spPr>
        <p:txBody>
          <a:bodyPr vert="horz" lIns="45720" tIns="45720" rIns="91440" bIns="45720" rtlCol="0" anchor="ctr"/>
          <a:lstStyle>
            <a:lvl1pPr algn="l">
              <a:defRPr sz="1600" b="1">
                <a:solidFill>
                  <a:srgbClr val="00B0FF"/>
                </a:solidFill>
                <a:latin typeface="Calibri"/>
                <a:cs typeface="Calibri"/>
              </a:defRPr>
            </a:lvl1pPr>
          </a:lstStyle>
          <a:p>
            <a:r>
              <a:rPr lang="de-DE" dirty="0" smtClean="0"/>
              <a:t>gleiches-recht-jedes-</a:t>
            </a:r>
            <a:r>
              <a:rPr lang="de-DE" dirty="0" err="1" smtClean="0"/>
              <a:t>geschlecht.de</a:t>
            </a:r>
            <a:r>
              <a:rPr lang="de-DE" dirty="0" smtClean="0"/>
              <a:t> </a:t>
            </a:r>
            <a:endParaRPr lang="de-DE"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5" name="Date Placeholder 4"/>
          <p:cNvSpPr>
            <a:spLocks noGrp="1"/>
          </p:cNvSpPr>
          <p:nvPr>
            <p:ph type="dt" sz="half" idx="10"/>
          </p:nvPr>
        </p:nvSpPr>
        <p:spPr/>
        <p:txBody>
          <a:bodyPr/>
          <a:lstStyle/>
          <a:p>
            <a:fld id="{3A9D51F9-B518-5741-82A0-041730099F03}" type="datetime1">
              <a:rPr lang="de-DE" smtClean="0"/>
              <a:t>30.10.2015</a:t>
            </a:fld>
            <a:endParaRPr lang="de-DE"/>
          </a:p>
        </p:txBody>
      </p:sp>
      <p:sp>
        <p:nvSpPr>
          <p:cNvPr id="7" name="Slide Number Placeholder 6"/>
          <p:cNvSpPr>
            <a:spLocks noGrp="1"/>
          </p:cNvSpPr>
          <p:nvPr>
            <p:ph type="sldNum" sz="quarter" idx="12"/>
          </p:nvPr>
        </p:nvSpPr>
        <p:spPr/>
        <p:txBody>
          <a:bodyPr/>
          <a:lstStyle/>
          <a:p>
            <a:fld id="{3512BD7A-49C9-459C-B5A8-865E6AAF16C8}" type="slidenum">
              <a:rPr lang="de-DE" smtClean="0"/>
              <a:t>‹Nr.›</a:t>
            </a:fld>
            <a:endParaRPr lang="de-DE"/>
          </a:p>
        </p:txBody>
      </p:sp>
      <p:sp>
        <p:nvSpPr>
          <p:cNvPr id="9" name="Content Placeholder 8"/>
          <p:cNvSpPr>
            <a:spLocks noGrp="1"/>
          </p:cNvSpPr>
          <p:nvPr>
            <p:ph sz="quarter" idx="13"/>
          </p:nvPr>
        </p:nvSpPr>
        <p:spPr>
          <a:xfrm>
            <a:off x="365760" y="1200150"/>
            <a:ext cx="4041648" cy="339471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8" name="Footer Placeholder 4"/>
          <p:cNvSpPr>
            <a:spLocks noGrp="1"/>
          </p:cNvSpPr>
          <p:nvPr>
            <p:ph type="ftr" sz="quarter" idx="3"/>
          </p:nvPr>
        </p:nvSpPr>
        <p:spPr>
          <a:xfrm>
            <a:off x="5868148" y="4767264"/>
            <a:ext cx="3600401" cy="273844"/>
          </a:xfrm>
          <a:prstGeom prst="rect">
            <a:avLst/>
          </a:prstGeom>
        </p:spPr>
        <p:txBody>
          <a:bodyPr vert="horz" lIns="45720" tIns="45720" rIns="91440" bIns="45720" rtlCol="0" anchor="ctr"/>
          <a:lstStyle>
            <a:lvl1pPr algn="l">
              <a:defRPr sz="1600" b="1">
                <a:solidFill>
                  <a:srgbClr val="00B0FF"/>
                </a:solidFill>
                <a:latin typeface="Calibri"/>
                <a:cs typeface="Calibri"/>
              </a:defRPr>
            </a:lvl1pPr>
          </a:lstStyle>
          <a:p>
            <a:r>
              <a:rPr lang="de-DE" dirty="0" smtClean="0"/>
              <a:t>gleiches-recht-jedes-</a:t>
            </a:r>
            <a:r>
              <a:rPr lang="de-DE" dirty="0" err="1" smtClean="0"/>
              <a:t>geschlecht.de</a:t>
            </a:r>
            <a:r>
              <a:rPr lang="de-DE" dirty="0" smtClean="0"/>
              <a:t> </a:t>
            </a:r>
            <a:endParaRPr lang="de-DE"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7200" y="1200150"/>
            <a:ext cx="4040188" cy="4572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5" name="Text Placeholder 4"/>
          <p:cNvSpPr>
            <a:spLocks noGrp="1"/>
          </p:cNvSpPr>
          <p:nvPr>
            <p:ph type="body" sz="quarter" idx="3"/>
          </p:nvPr>
        </p:nvSpPr>
        <p:spPr>
          <a:xfrm>
            <a:off x="4648205" y="1200150"/>
            <a:ext cx="4041775" cy="4572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Date Placeholder 6"/>
          <p:cNvSpPr>
            <a:spLocks noGrp="1"/>
          </p:cNvSpPr>
          <p:nvPr>
            <p:ph type="dt" sz="half" idx="10"/>
          </p:nvPr>
        </p:nvSpPr>
        <p:spPr/>
        <p:txBody>
          <a:bodyPr/>
          <a:lstStyle/>
          <a:p>
            <a:fld id="{2F5E1301-7D8C-EF44-889C-10BA74F60009}" type="datetime1">
              <a:rPr lang="de-DE" smtClean="0"/>
              <a:t>30.10.2015</a:t>
            </a:fld>
            <a:endParaRPr lang="de-DE"/>
          </a:p>
        </p:txBody>
      </p:sp>
      <p:sp>
        <p:nvSpPr>
          <p:cNvPr id="9" name="Slide Number Placeholder 8"/>
          <p:cNvSpPr>
            <a:spLocks noGrp="1"/>
          </p:cNvSpPr>
          <p:nvPr>
            <p:ph type="sldNum" sz="quarter" idx="12"/>
          </p:nvPr>
        </p:nvSpPr>
        <p:spPr/>
        <p:txBody>
          <a:bodyPr/>
          <a:lstStyle/>
          <a:p>
            <a:fld id="{3512BD7A-49C9-459C-B5A8-865E6AAF16C8}" type="slidenum">
              <a:rPr lang="de-DE" smtClean="0"/>
              <a:t>‹Nr.›</a:t>
            </a:fld>
            <a:endParaRPr lang="de-DE"/>
          </a:p>
        </p:txBody>
      </p:sp>
      <p:sp>
        <p:nvSpPr>
          <p:cNvPr id="11" name="Content Placeholder 10"/>
          <p:cNvSpPr>
            <a:spLocks noGrp="1"/>
          </p:cNvSpPr>
          <p:nvPr>
            <p:ph sz="quarter" idx="13"/>
          </p:nvPr>
        </p:nvSpPr>
        <p:spPr>
          <a:xfrm>
            <a:off x="457200" y="1659636"/>
            <a:ext cx="4041648" cy="293522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12"/>
          <p:cNvSpPr>
            <a:spLocks noGrp="1"/>
          </p:cNvSpPr>
          <p:nvPr>
            <p:ph sz="quarter" idx="14"/>
          </p:nvPr>
        </p:nvSpPr>
        <p:spPr>
          <a:xfrm>
            <a:off x="4672584" y="1659637"/>
            <a:ext cx="4041648" cy="293489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0" name="Footer Placeholder 4"/>
          <p:cNvSpPr>
            <a:spLocks noGrp="1"/>
          </p:cNvSpPr>
          <p:nvPr>
            <p:ph type="ftr" sz="quarter" idx="15"/>
          </p:nvPr>
        </p:nvSpPr>
        <p:spPr>
          <a:xfrm>
            <a:off x="5868148" y="4767264"/>
            <a:ext cx="3600401" cy="273844"/>
          </a:xfrm>
          <a:prstGeom prst="rect">
            <a:avLst/>
          </a:prstGeom>
        </p:spPr>
        <p:txBody>
          <a:bodyPr vert="horz" lIns="45720" tIns="45720" rIns="91440" bIns="45720" rtlCol="0" anchor="ctr"/>
          <a:lstStyle>
            <a:lvl1pPr algn="l">
              <a:defRPr sz="1600" b="1">
                <a:solidFill>
                  <a:srgbClr val="00B0FF"/>
                </a:solidFill>
                <a:latin typeface="Calibri"/>
                <a:cs typeface="Calibri"/>
              </a:defRPr>
            </a:lvl1pPr>
          </a:lstStyle>
          <a:p>
            <a:r>
              <a:rPr lang="de-DE" dirty="0" smtClean="0"/>
              <a:t>gleiches-recht-jedes-</a:t>
            </a:r>
            <a:r>
              <a:rPr lang="de-DE" dirty="0" err="1" smtClean="0"/>
              <a:t>geschlecht.de</a:t>
            </a:r>
            <a:r>
              <a:rPr lang="de-DE" dirty="0" smtClean="0"/>
              <a:t> </a:t>
            </a:r>
            <a:endParaRPr lang="de-DE"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EC13021E-6406-1D4C-B3B7-55486E8AAA69}" type="datetime1">
              <a:rPr lang="de-DE" smtClean="0"/>
              <a:t>30.10.2015</a:t>
            </a:fld>
            <a:endParaRPr lang="de-DE"/>
          </a:p>
        </p:txBody>
      </p:sp>
      <p:sp>
        <p:nvSpPr>
          <p:cNvPr id="5" name="Slide Number Placeholder 4"/>
          <p:cNvSpPr>
            <a:spLocks noGrp="1"/>
          </p:cNvSpPr>
          <p:nvPr>
            <p:ph type="sldNum" sz="quarter" idx="12"/>
          </p:nvPr>
        </p:nvSpPr>
        <p:spPr/>
        <p:txBody>
          <a:bodyPr/>
          <a:lstStyle/>
          <a:p>
            <a:fld id="{3512BD7A-49C9-459C-B5A8-865E6AAF16C8}" type="slidenum">
              <a:rPr lang="de-DE" smtClean="0"/>
              <a:t>‹Nr.›</a:t>
            </a:fld>
            <a:endParaRPr lang="de-DE"/>
          </a:p>
        </p:txBody>
      </p:sp>
      <p:sp>
        <p:nvSpPr>
          <p:cNvPr id="6" name="Footer Placeholder 4"/>
          <p:cNvSpPr>
            <a:spLocks noGrp="1"/>
          </p:cNvSpPr>
          <p:nvPr>
            <p:ph type="ftr" sz="quarter" idx="3"/>
          </p:nvPr>
        </p:nvSpPr>
        <p:spPr>
          <a:xfrm>
            <a:off x="5868148" y="4767264"/>
            <a:ext cx="3600401" cy="273844"/>
          </a:xfrm>
          <a:prstGeom prst="rect">
            <a:avLst/>
          </a:prstGeom>
        </p:spPr>
        <p:txBody>
          <a:bodyPr vert="horz" lIns="45720" tIns="45720" rIns="91440" bIns="45720" rtlCol="0" anchor="ctr"/>
          <a:lstStyle>
            <a:lvl1pPr algn="l">
              <a:defRPr sz="1600" b="1">
                <a:solidFill>
                  <a:srgbClr val="00B0FF"/>
                </a:solidFill>
                <a:latin typeface="Calibri"/>
                <a:cs typeface="Calibri"/>
              </a:defRPr>
            </a:lvl1pPr>
          </a:lstStyle>
          <a:p>
            <a:r>
              <a:rPr lang="de-DE" dirty="0" smtClean="0"/>
              <a:t>gleiches-recht-jedes-</a:t>
            </a:r>
            <a:r>
              <a:rPr lang="de-DE" dirty="0" err="1" smtClean="0"/>
              <a:t>geschlecht.de</a:t>
            </a:r>
            <a:r>
              <a:rPr lang="de-DE" dirty="0" smtClean="0"/>
              <a:t> </a:t>
            </a:r>
            <a:endParaRPr lang="de-DE"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8EF38-8EFC-3345-A18C-AB37EF58DDEA}" type="datetime1">
              <a:rPr lang="de-DE" smtClean="0"/>
              <a:t>30.10.2015</a:t>
            </a:fld>
            <a:endParaRPr lang="de-DE"/>
          </a:p>
        </p:txBody>
      </p:sp>
      <p:sp>
        <p:nvSpPr>
          <p:cNvPr id="4" name="Slide Number Placeholder 3"/>
          <p:cNvSpPr>
            <a:spLocks noGrp="1"/>
          </p:cNvSpPr>
          <p:nvPr>
            <p:ph type="sldNum" sz="quarter" idx="12"/>
          </p:nvPr>
        </p:nvSpPr>
        <p:spPr/>
        <p:txBody>
          <a:bodyPr/>
          <a:lstStyle/>
          <a:p>
            <a:fld id="{3512BD7A-49C9-459C-B5A8-865E6AAF16C8}" type="slidenum">
              <a:rPr lang="de-DE" smtClean="0"/>
              <a:t>‹Nr.›</a:t>
            </a:fld>
            <a:endParaRPr lang="de-DE"/>
          </a:p>
        </p:txBody>
      </p:sp>
      <p:sp>
        <p:nvSpPr>
          <p:cNvPr id="5" name="Footer Placeholder 4"/>
          <p:cNvSpPr>
            <a:spLocks noGrp="1"/>
          </p:cNvSpPr>
          <p:nvPr>
            <p:ph type="ftr" sz="quarter" idx="3"/>
          </p:nvPr>
        </p:nvSpPr>
        <p:spPr>
          <a:xfrm>
            <a:off x="5868148" y="4767264"/>
            <a:ext cx="3600401" cy="273844"/>
          </a:xfrm>
          <a:prstGeom prst="rect">
            <a:avLst/>
          </a:prstGeom>
        </p:spPr>
        <p:txBody>
          <a:bodyPr vert="horz" lIns="45720" tIns="45720" rIns="91440" bIns="45720" rtlCol="0" anchor="ctr"/>
          <a:lstStyle>
            <a:lvl1pPr algn="l">
              <a:defRPr sz="1600" b="1">
                <a:solidFill>
                  <a:srgbClr val="00B0FF"/>
                </a:solidFill>
                <a:latin typeface="Calibri"/>
                <a:cs typeface="Calibri"/>
              </a:defRPr>
            </a:lvl1pPr>
          </a:lstStyle>
          <a:p>
            <a:r>
              <a:rPr lang="de-DE" dirty="0" smtClean="0"/>
              <a:t>gleiches-recht-jedes-</a:t>
            </a:r>
            <a:r>
              <a:rPr lang="de-DE" dirty="0" err="1" smtClean="0"/>
              <a:t>geschlecht.de</a:t>
            </a:r>
            <a:r>
              <a:rPr lang="de-DE" dirty="0" smtClean="0"/>
              <a:t> </a:t>
            </a:r>
            <a:endParaRPr lang="de-DE"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907092" y="200027"/>
            <a:ext cx="3008313" cy="1571625"/>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719142" y="204790"/>
            <a:ext cx="4995863"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5907092" y="1828801"/>
            <a:ext cx="3008313" cy="2765822"/>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A3A8EDB5-5AD0-C34B-857A-1BF34F4CD0D6}" type="datetime1">
              <a:rPr lang="de-DE" smtClean="0"/>
              <a:t>30.10.2015</a:t>
            </a:fld>
            <a:endParaRPr lang="de-DE"/>
          </a:p>
        </p:txBody>
      </p:sp>
      <p:sp>
        <p:nvSpPr>
          <p:cNvPr id="7" name="Slide Number Placeholder 6"/>
          <p:cNvSpPr>
            <a:spLocks noGrp="1"/>
          </p:cNvSpPr>
          <p:nvPr>
            <p:ph type="sldNum" sz="quarter" idx="12"/>
          </p:nvPr>
        </p:nvSpPr>
        <p:spPr/>
        <p:txBody>
          <a:bodyPr/>
          <a:lstStyle/>
          <a:p>
            <a:fld id="{3512BD7A-49C9-459C-B5A8-865E6AAF16C8}" type="slidenum">
              <a:rPr lang="de-DE" smtClean="0"/>
              <a:t>‹Nr.›</a:t>
            </a:fld>
            <a:endParaRPr lang="de-DE"/>
          </a:p>
        </p:txBody>
      </p:sp>
      <p:sp>
        <p:nvSpPr>
          <p:cNvPr id="8" name="Footer Placeholder 4"/>
          <p:cNvSpPr>
            <a:spLocks noGrp="1"/>
          </p:cNvSpPr>
          <p:nvPr>
            <p:ph type="ftr" sz="quarter" idx="3"/>
          </p:nvPr>
        </p:nvSpPr>
        <p:spPr>
          <a:xfrm>
            <a:off x="5868148" y="4767264"/>
            <a:ext cx="3600401" cy="273844"/>
          </a:xfrm>
          <a:prstGeom prst="rect">
            <a:avLst/>
          </a:prstGeom>
        </p:spPr>
        <p:txBody>
          <a:bodyPr vert="horz" lIns="45720" tIns="45720" rIns="91440" bIns="45720" rtlCol="0" anchor="ctr"/>
          <a:lstStyle>
            <a:lvl1pPr algn="l">
              <a:defRPr sz="1600" b="1">
                <a:solidFill>
                  <a:srgbClr val="00B0FF"/>
                </a:solidFill>
                <a:latin typeface="Calibri"/>
                <a:cs typeface="Calibri"/>
              </a:defRPr>
            </a:lvl1pPr>
          </a:lstStyle>
          <a:p>
            <a:r>
              <a:rPr lang="de-DE" dirty="0" smtClean="0"/>
              <a:t>gleiches-recht-jedes-</a:t>
            </a:r>
            <a:r>
              <a:rPr lang="de-DE" dirty="0" err="1" smtClean="0"/>
              <a:t>geschlecht.de</a:t>
            </a:r>
            <a:r>
              <a:rPr lang="de-DE" dirty="0" smtClean="0"/>
              <a:t> </a:t>
            </a:r>
            <a:endParaRPr lang="de-DE"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576" y="171452"/>
            <a:ext cx="5711824" cy="671513"/>
          </a:xfrm>
        </p:spPr>
        <p:txBody>
          <a:bodyPr anchor="b"/>
          <a:lstStyle>
            <a:lvl1pPr algn="ctr">
              <a:lnSpc>
                <a:spcPct val="100000"/>
              </a:lnSpc>
              <a:defRPr sz="2800" b="0"/>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1508126" y="857252"/>
            <a:ext cx="6054724" cy="3405783"/>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679576" y="4357688"/>
            <a:ext cx="5711824" cy="40005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EF2299A3-0413-EF42-9C44-E483A25171E3}" type="datetime1">
              <a:rPr lang="de-DE" smtClean="0"/>
              <a:t>30.10.2015</a:t>
            </a:fld>
            <a:endParaRPr lang="de-DE"/>
          </a:p>
        </p:txBody>
      </p:sp>
      <p:sp>
        <p:nvSpPr>
          <p:cNvPr id="7" name="Slide Number Placeholder 6"/>
          <p:cNvSpPr>
            <a:spLocks noGrp="1"/>
          </p:cNvSpPr>
          <p:nvPr>
            <p:ph type="sldNum" sz="quarter" idx="12"/>
          </p:nvPr>
        </p:nvSpPr>
        <p:spPr/>
        <p:txBody>
          <a:bodyPr/>
          <a:lstStyle/>
          <a:p>
            <a:fld id="{3512BD7A-49C9-459C-B5A8-865E6AAF16C8}" type="slidenum">
              <a:rPr lang="de-DE" smtClean="0"/>
              <a:t>‹Nr.›</a:t>
            </a:fld>
            <a:endParaRPr lang="de-DE"/>
          </a:p>
        </p:txBody>
      </p:sp>
      <p:sp>
        <p:nvSpPr>
          <p:cNvPr id="8" name="Footer Placeholder 4"/>
          <p:cNvSpPr>
            <a:spLocks noGrp="1"/>
          </p:cNvSpPr>
          <p:nvPr>
            <p:ph type="ftr" sz="quarter" idx="3"/>
          </p:nvPr>
        </p:nvSpPr>
        <p:spPr>
          <a:xfrm>
            <a:off x="5868148" y="4767264"/>
            <a:ext cx="3600401" cy="273844"/>
          </a:xfrm>
          <a:prstGeom prst="rect">
            <a:avLst/>
          </a:prstGeom>
        </p:spPr>
        <p:txBody>
          <a:bodyPr vert="horz" lIns="45720" tIns="45720" rIns="91440" bIns="45720" rtlCol="0" anchor="ctr"/>
          <a:lstStyle>
            <a:lvl1pPr algn="l">
              <a:defRPr sz="1600" b="1">
                <a:solidFill>
                  <a:srgbClr val="00B0FF"/>
                </a:solidFill>
                <a:latin typeface="Calibri"/>
                <a:cs typeface="Calibri"/>
              </a:defRPr>
            </a:lvl1pPr>
          </a:lstStyle>
          <a:p>
            <a:r>
              <a:rPr lang="de-DE" dirty="0" smtClean="0"/>
              <a:t>gleiches-recht-jedes-</a:t>
            </a:r>
            <a:r>
              <a:rPr lang="de-DE" dirty="0" err="1" smtClean="0"/>
              <a:t>geschlecht.de</a:t>
            </a:r>
            <a:r>
              <a:rPr lang="de-DE" dirty="0" smtClean="0"/>
              <a:t> </a:t>
            </a:r>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221600"/>
            <a:ext cx="8229600" cy="1200150"/>
          </a:xfrm>
          <a:prstGeom prst="rect">
            <a:avLst/>
          </a:prstGeom>
        </p:spPr>
        <p:txBody>
          <a:bodyPr vert="horz" lIns="91440" tIns="45720" rIns="91440" bIns="45720" rtlCol="0" anchor="b">
            <a:no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1619672" y="2517745"/>
            <a:ext cx="6203032" cy="2098328"/>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4" name="Date Placeholder 3"/>
          <p:cNvSpPr>
            <a:spLocks noGrp="1"/>
          </p:cNvSpPr>
          <p:nvPr>
            <p:ph type="dt" sz="half" idx="2"/>
          </p:nvPr>
        </p:nvSpPr>
        <p:spPr>
          <a:xfrm>
            <a:off x="6363352" y="4767264"/>
            <a:ext cx="2085975" cy="273844"/>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34D265C-6A77-0B4F-A051-1F3B694F1FE1}" type="datetime1">
              <a:rPr lang="de-DE" smtClean="0"/>
              <a:t>30.10.2015</a:t>
            </a:fld>
            <a:endParaRPr lang="de-DE"/>
          </a:p>
        </p:txBody>
      </p:sp>
      <p:sp>
        <p:nvSpPr>
          <p:cNvPr id="5" name="Footer Placeholder 4"/>
          <p:cNvSpPr>
            <a:spLocks noGrp="1"/>
          </p:cNvSpPr>
          <p:nvPr>
            <p:ph type="ftr" sz="quarter" idx="3"/>
          </p:nvPr>
        </p:nvSpPr>
        <p:spPr>
          <a:xfrm>
            <a:off x="5868148" y="4767264"/>
            <a:ext cx="3600401" cy="273844"/>
          </a:xfrm>
          <a:prstGeom prst="rect">
            <a:avLst/>
          </a:prstGeom>
        </p:spPr>
        <p:txBody>
          <a:bodyPr vert="horz" lIns="45720" tIns="45720" rIns="91440" bIns="45720" rtlCol="0" anchor="ctr"/>
          <a:lstStyle>
            <a:lvl1pPr algn="l">
              <a:defRPr sz="1600" b="1">
                <a:solidFill>
                  <a:srgbClr val="00B0FF"/>
                </a:solidFill>
                <a:latin typeface="Calibri"/>
                <a:cs typeface="Calibri"/>
              </a:defRPr>
            </a:lvl1pPr>
          </a:lstStyle>
          <a:p>
            <a:r>
              <a:rPr lang="de-DE" dirty="0" smtClean="0"/>
              <a:t>gleiches-recht-jedes-</a:t>
            </a:r>
            <a:r>
              <a:rPr lang="de-DE" dirty="0" err="1" smtClean="0"/>
              <a:t>geschlecht.de</a:t>
            </a:r>
            <a:r>
              <a:rPr lang="de-DE" dirty="0" smtClean="0"/>
              <a:t> </a:t>
            </a:r>
            <a:endParaRPr lang="de-DE" dirty="0"/>
          </a:p>
        </p:txBody>
      </p:sp>
      <p:sp>
        <p:nvSpPr>
          <p:cNvPr id="6" name="Slide Number Placeholder 5"/>
          <p:cNvSpPr>
            <a:spLocks noGrp="1"/>
          </p:cNvSpPr>
          <p:nvPr>
            <p:ph type="sldNum" sz="quarter" idx="4"/>
          </p:nvPr>
        </p:nvSpPr>
        <p:spPr>
          <a:xfrm>
            <a:off x="8543283" y="4767264"/>
            <a:ext cx="561975" cy="273844"/>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512BD7A-49C9-459C-B5A8-865E6AAF16C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l" defTabSz="914400" rtl="0" eaLnBrk="1" latinLnBrk="0" hangingPunct="1">
        <a:lnSpc>
          <a:spcPts val="4800"/>
        </a:lnSpc>
        <a:spcBef>
          <a:spcPct val="0"/>
        </a:spcBef>
        <a:buNone/>
        <a:defRPr sz="4400" b="1" kern="1200">
          <a:solidFill>
            <a:srgbClr val="00B0FF"/>
          </a:solidFill>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10.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5" y="2"/>
            <a:ext cx="9135877" cy="5143499"/>
          </a:xfrm>
          <a:prstGeom prst="rect">
            <a:avLst/>
          </a:prstGeom>
        </p:spPr>
      </p:pic>
      <p:sp>
        <p:nvSpPr>
          <p:cNvPr id="3" name="Textfeld 2"/>
          <p:cNvSpPr txBox="1"/>
          <p:nvPr/>
        </p:nvSpPr>
        <p:spPr>
          <a:xfrm>
            <a:off x="467544" y="3435846"/>
            <a:ext cx="6696744" cy="1292662"/>
          </a:xfrm>
          <a:prstGeom prst="rect">
            <a:avLst/>
          </a:prstGeom>
          <a:noFill/>
        </p:spPr>
        <p:txBody>
          <a:bodyPr wrap="square" rtlCol="0">
            <a:spAutoFit/>
          </a:bodyPr>
          <a:lstStyle/>
          <a:p>
            <a:r>
              <a:rPr lang="de-DE" sz="2400" b="1" dirty="0" err="1" smtClean="0"/>
              <a:t>Equinet</a:t>
            </a:r>
            <a:r>
              <a:rPr lang="de-DE" sz="2400" b="1" dirty="0" smtClean="0"/>
              <a:t> WG on Communication </a:t>
            </a:r>
            <a:r>
              <a:rPr lang="de-DE" sz="2400" b="1" dirty="0" err="1" smtClean="0"/>
              <a:t>Strategies</a:t>
            </a:r>
            <a:r>
              <a:rPr lang="de-DE" sz="2400" b="1" dirty="0" smtClean="0"/>
              <a:t> </a:t>
            </a:r>
            <a:r>
              <a:rPr lang="de-DE" sz="2400" b="1" dirty="0" err="1" smtClean="0"/>
              <a:t>and</a:t>
            </a:r>
            <a:r>
              <a:rPr lang="de-DE" sz="2400" b="1" dirty="0" smtClean="0"/>
              <a:t> Practices</a:t>
            </a:r>
          </a:p>
          <a:p>
            <a:endParaRPr lang="de-DE" sz="1600" dirty="0" smtClean="0"/>
          </a:p>
          <a:p>
            <a:r>
              <a:rPr lang="de-DE" sz="1400" dirty="0" smtClean="0"/>
              <a:t>Federal Anti-</a:t>
            </a:r>
            <a:r>
              <a:rPr lang="de-DE" sz="1400" dirty="0" err="1" smtClean="0"/>
              <a:t>Discrimination</a:t>
            </a:r>
            <a:r>
              <a:rPr lang="de-DE" sz="1400" dirty="0" smtClean="0"/>
              <a:t> Agency (FADA)</a:t>
            </a:r>
            <a:endParaRPr lang="de-DE" sz="1400" dirty="0"/>
          </a:p>
        </p:txBody>
      </p:sp>
      <p:cxnSp>
        <p:nvCxnSpPr>
          <p:cNvPr id="5" name="Gerade Verbindung 4"/>
          <p:cNvCxnSpPr/>
          <p:nvPr/>
        </p:nvCxnSpPr>
        <p:spPr>
          <a:xfrm>
            <a:off x="539552" y="3219822"/>
            <a:ext cx="8064896"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 name="Bild 1"/>
          <p:cNvPicPr>
            <a:picLocks noChangeAspect="1"/>
          </p:cNvPicPr>
          <p:nvPr/>
        </p:nvPicPr>
        <p:blipFill>
          <a:blip r:embed="rId4"/>
          <a:stretch>
            <a:fillRect/>
          </a:stretch>
        </p:blipFill>
        <p:spPr>
          <a:xfrm>
            <a:off x="539552" y="1439322"/>
            <a:ext cx="5904656" cy="556366"/>
          </a:xfrm>
          <a:prstGeom prst="rect">
            <a:avLst/>
          </a:prstGeom>
        </p:spPr>
      </p:pic>
      <p:pic>
        <p:nvPicPr>
          <p:cNvPr id="4" name="Bild 3"/>
          <p:cNvPicPr>
            <a:picLocks noChangeAspect="1"/>
          </p:cNvPicPr>
          <p:nvPr/>
        </p:nvPicPr>
        <p:blipFill>
          <a:blip r:embed="rId5"/>
          <a:stretch>
            <a:fillRect/>
          </a:stretch>
        </p:blipFill>
        <p:spPr>
          <a:xfrm>
            <a:off x="3707904" y="2139703"/>
            <a:ext cx="2646720" cy="424154"/>
          </a:xfrm>
          <a:prstGeom prst="rect">
            <a:avLst/>
          </a:prstGeom>
        </p:spPr>
      </p:pic>
    </p:spTree>
    <p:extLst>
      <p:ext uri="{BB962C8B-B14F-4D97-AF65-F5344CB8AC3E}">
        <p14:creationId xmlns:p14="http://schemas.microsoft.com/office/powerpoint/2010/main" val="1229546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p:txBody>
          <a:bodyPr/>
          <a:lstStyle/>
          <a:p>
            <a:r>
              <a:rPr lang="de-DE" smtClean="0"/>
              <a:t>gleiches-recht-jedes-geschlecht.de </a:t>
            </a:r>
            <a:endParaRPr lang="de-DE" dirty="0"/>
          </a:p>
        </p:txBody>
      </p:sp>
      <p:sp>
        <p:nvSpPr>
          <p:cNvPr id="3" name="Rechteck 2"/>
          <p:cNvSpPr/>
          <p:nvPr/>
        </p:nvSpPr>
        <p:spPr>
          <a:xfrm>
            <a:off x="1475663" y="1329615"/>
            <a:ext cx="4049763" cy="461665"/>
          </a:xfrm>
          <a:prstGeom prst="rect">
            <a:avLst/>
          </a:prstGeom>
        </p:spPr>
        <p:txBody>
          <a:bodyPr wrap="none">
            <a:spAutoFit/>
          </a:bodyPr>
          <a:lstStyle/>
          <a:p>
            <a:r>
              <a:rPr lang="de-DE" sz="2400" b="1" dirty="0" err="1" smtClean="0">
                <a:solidFill>
                  <a:srgbClr val="00B0FF"/>
                </a:solidFill>
                <a:ea typeface="+mj-ea"/>
                <a:cs typeface="+mj-cs"/>
              </a:rPr>
              <a:t>Challenges</a:t>
            </a:r>
            <a:r>
              <a:rPr lang="de-DE" sz="2400" b="1" dirty="0" smtClean="0">
                <a:solidFill>
                  <a:srgbClr val="00B0FF"/>
                </a:solidFill>
                <a:ea typeface="+mj-ea"/>
                <a:cs typeface="+mj-cs"/>
              </a:rPr>
              <a:t> </a:t>
            </a:r>
            <a:r>
              <a:rPr lang="de-DE" sz="2400" b="1" dirty="0" err="1" smtClean="0">
                <a:solidFill>
                  <a:srgbClr val="00B0FF"/>
                </a:solidFill>
                <a:ea typeface="+mj-ea"/>
                <a:cs typeface="+mj-cs"/>
              </a:rPr>
              <a:t>for</a:t>
            </a:r>
            <a:r>
              <a:rPr lang="de-DE" sz="2400" b="1" dirty="0" smtClean="0">
                <a:solidFill>
                  <a:srgbClr val="00B0FF"/>
                </a:solidFill>
                <a:ea typeface="+mj-ea"/>
                <a:cs typeface="+mj-cs"/>
              </a:rPr>
              <a:t> </a:t>
            </a:r>
            <a:r>
              <a:rPr lang="de-DE" sz="2400" b="1" dirty="0" err="1" smtClean="0">
                <a:solidFill>
                  <a:srgbClr val="00B0FF"/>
                </a:solidFill>
                <a:ea typeface="+mj-ea"/>
                <a:cs typeface="+mj-cs"/>
              </a:rPr>
              <a:t>communication</a:t>
            </a:r>
            <a:endParaRPr lang="de-DE" dirty="0"/>
          </a:p>
        </p:txBody>
      </p:sp>
      <p:sp>
        <p:nvSpPr>
          <p:cNvPr id="4" name="Rechteck 3"/>
          <p:cNvSpPr/>
          <p:nvPr/>
        </p:nvSpPr>
        <p:spPr>
          <a:xfrm>
            <a:off x="1115616" y="1923682"/>
            <a:ext cx="6480720" cy="2039020"/>
          </a:xfrm>
          <a:prstGeom prst="rect">
            <a:avLst/>
          </a:prstGeom>
        </p:spPr>
        <p:txBody>
          <a:bodyPr wrap="square">
            <a:spAutoFit/>
          </a:bodyPr>
          <a:lstStyle/>
          <a:p>
            <a:pPr marL="342900" lvl="0" indent="-342900">
              <a:spcBef>
                <a:spcPts val="250"/>
              </a:spcBef>
              <a:spcAft>
                <a:spcPts val="600"/>
              </a:spcAft>
              <a:buClr>
                <a:srgbClr val="00B0FF"/>
              </a:buClr>
              <a:buSzPts val="1800"/>
              <a:buFont typeface="Wingdings" panose="05000000000000000000" pitchFamily="2" charset="2"/>
              <a:buChar char="§"/>
            </a:pPr>
            <a:r>
              <a:rPr lang="de-DE" dirty="0" smtClean="0">
                <a:solidFill>
                  <a:prstClr val="black"/>
                </a:solidFill>
                <a:latin typeface="BundesSans Regular" charset="0"/>
                <a:ea typeface="ＭＳ Ｐゴシック" charset="-128"/>
                <a:cs typeface="BundesSerif Medium" charset="0"/>
              </a:rPr>
              <a:t>„</a:t>
            </a:r>
            <a:r>
              <a:rPr lang="de-DE" dirty="0" err="1" smtClean="0">
                <a:solidFill>
                  <a:prstClr val="black"/>
                </a:solidFill>
                <a:latin typeface="BundesSans Regular" charset="0"/>
                <a:ea typeface="ＭＳ Ｐゴシック" charset="-128"/>
                <a:cs typeface="BundesSerif Medium" charset="0"/>
              </a:rPr>
              <a:t>old</a:t>
            </a:r>
            <a:r>
              <a:rPr lang="de-DE" dirty="0" smtClean="0">
                <a:solidFill>
                  <a:prstClr val="black"/>
                </a:solidFill>
                <a:latin typeface="BundesSans Regular" charset="0"/>
                <a:ea typeface="ＭＳ Ｐゴシック" charset="-128"/>
                <a:cs typeface="BundesSerif Medium" charset="0"/>
              </a:rPr>
              <a:t>“ </a:t>
            </a:r>
            <a:r>
              <a:rPr lang="de-DE" dirty="0" err="1" smtClean="0">
                <a:solidFill>
                  <a:prstClr val="black"/>
                </a:solidFill>
                <a:latin typeface="BundesSans Regular" charset="0"/>
                <a:ea typeface="ＭＳ Ｐゴシック" charset="-128"/>
                <a:cs typeface="BundesSerif Medium" charset="0"/>
              </a:rPr>
              <a:t>subject</a:t>
            </a:r>
            <a:r>
              <a:rPr lang="de-DE" dirty="0" smtClean="0">
                <a:solidFill>
                  <a:prstClr val="black"/>
                </a:solidFill>
                <a:latin typeface="BundesSans Regular" charset="0"/>
                <a:ea typeface="ＭＳ Ｐゴシック" charset="-128"/>
                <a:cs typeface="BundesSerif Medium" charset="0"/>
              </a:rPr>
              <a:t> (2008)</a:t>
            </a:r>
            <a:endParaRPr lang="de-DE" dirty="0">
              <a:solidFill>
                <a:prstClr val="black"/>
              </a:solidFill>
              <a:latin typeface="BundesSans Regular" charset="0"/>
              <a:ea typeface="ＭＳ Ｐゴシック" charset="-128"/>
              <a:cs typeface="BundesSerif Medium" charset="0"/>
            </a:endParaRPr>
          </a:p>
          <a:p>
            <a:pPr marL="342900" lvl="0" indent="-342900">
              <a:spcBef>
                <a:spcPts val="250"/>
              </a:spcBef>
              <a:spcAft>
                <a:spcPts val="600"/>
              </a:spcAft>
              <a:buClr>
                <a:srgbClr val="00B0FF"/>
              </a:buClr>
              <a:buSzPts val="1800"/>
              <a:buFont typeface="Wingdings" panose="05000000000000000000" pitchFamily="2" charset="2"/>
              <a:buChar char="§"/>
            </a:pPr>
            <a:r>
              <a:rPr lang="de-DE" dirty="0" smtClean="0">
                <a:solidFill>
                  <a:prstClr val="black"/>
                </a:solidFill>
                <a:latin typeface="BundesSans Regular" charset="0"/>
                <a:ea typeface="ＭＳ Ｐゴシック" charset="-128"/>
                <a:cs typeface="BundesSerif Medium" charset="0"/>
              </a:rPr>
              <a:t>EU </a:t>
            </a:r>
            <a:r>
              <a:rPr lang="de-DE" dirty="0" err="1" smtClean="0">
                <a:solidFill>
                  <a:prstClr val="black"/>
                </a:solidFill>
                <a:latin typeface="BundesSans Regular" charset="0"/>
                <a:ea typeface="ＭＳ Ｐゴシック" charset="-128"/>
                <a:cs typeface="BundesSerif Medium" charset="0"/>
              </a:rPr>
              <a:t>directives</a:t>
            </a:r>
            <a:r>
              <a:rPr lang="de-DE" dirty="0" smtClean="0">
                <a:solidFill>
                  <a:prstClr val="black"/>
                </a:solidFill>
                <a:latin typeface="BundesSans Regular" charset="0"/>
                <a:ea typeface="ＭＳ Ｐゴシック" charset="-128"/>
                <a:cs typeface="BundesSerif Medium" charset="0"/>
              </a:rPr>
              <a:t> </a:t>
            </a:r>
            <a:r>
              <a:rPr lang="de-DE" dirty="0" err="1" smtClean="0">
                <a:solidFill>
                  <a:prstClr val="black"/>
                </a:solidFill>
                <a:latin typeface="BundesSans Regular" charset="0"/>
                <a:ea typeface="ＭＳ Ｐゴシック" charset="-128"/>
                <a:cs typeface="BundesSerif Medium" charset="0"/>
              </a:rPr>
              <a:t>are</a:t>
            </a:r>
            <a:r>
              <a:rPr lang="de-DE" dirty="0" smtClean="0">
                <a:solidFill>
                  <a:prstClr val="black"/>
                </a:solidFill>
                <a:latin typeface="BundesSans Regular" charset="0"/>
                <a:ea typeface="ＭＳ Ｐゴシック" charset="-128"/>
                <a:cs typeface="BundesSerif Medium" charset="0"/>
              </a:rPr>
              <a:t> not an </a:t>
            </a:r>
            <a:r>
              <a:rPr lang="de-DE" dirty="0" err="1" smtClean="0">
                <a:solidFill>
                  <a:prstClr val="black"/>
                </a:solidFill>
                <a:latin typeface="BundesSans Regular" charset="0"/>
                <a:ea typeface="ＭＳ Ｐゴシック" charset="-128"/>
                <a:cs typeface="BundesSerif Medium" charset="0"/>
              </a:rPr>
              <a:t>attractive</a:t>
            </a:r>
            <a:r>
              <a:rPr lang="de-DE" dirty="0" smtClean="0">
                <a:solidFill>
                  <a:prstClr val="black"/>
                </a:solidFill>
                <a:latin typeface="BundesSans Regular" charset="0"/>
                <a:ea typeface="ＭＳ Ｐゴシック" charset="-128"/>
                <a:cs typeface="BundesSerif Medium" charset="0"/>
              </a:rPr>
              <a:t> </a:t>
            </a:r>
            <a:r>
              <a:rPr lang="de-DE" dirty="0" err="1" smtClean="0">
                <a:solidFill>
                  <a:prstClr val="black"/>
                </a:solidFill>
                <a:latin typeface="BundesSans Regular" charset="0"/>
                <a:ea typeface="ＭＳ Ｐゴシック" charset="-128"/>
                <a:cs typeface="BundesSerif Medium" charset="0"/>
              </a:rPr>
              <a:t>theme</a:t>
            </a:r>
            <a:r>
              <a:rPr lang="de-DE" dirty="0" smtClean="0">
                <a:solidFill>
                  <a:prstClr val="black"/>
                </a:solidFill>
                <a:latin typeface="BundesSans Regular" charset="0"/>
                <a:ea typeface="ＭＳ Ｐゴシック" charset="-128"/>
                <a:cs typeface="BundesSerif Medium" charset="0"/>
              </a:rPr>
              <a:t> </a:t>
            </a:r>
            <a:r>
              <a:rPr lang="de-DE" dirty="0" err="1" smtClean="0">
                <a:solidFill>
                  <a:prstClr val="black"/>
                </a:solidFill>
                <a:latin typeface="BundesSans Regular" charset="0"/>
                <a:ea typeface="ＭＳ Ｐゴシック" charset="-128"/>
                <a:cs typeface="BundesSerif Medium" charset="0"/>
              </a:rPr>
              <a:t>to</a:t>
            </a:r>
            <a:r>
              <a:rPr lang="de-DE" dirty="0" smtClean="0">
                <a:solidFill>
                  <a:prstClr val="black"/>
                </a:solidFill>
                <a:latin typeface="BundesSans Regular" charset="0"/>
                <a:ea typeface="ＭＳ Ｐゴシック" charset="-128"/>
                <a:cs typeface="BundesSerif Medium" charset="0"/>
              </a:rPr>
              <a:t> </a:t>
            </a:r>
            <a:r>
              <a:rPr lang="de-DE" dirty="0" err="1" smtClean="0">
                <a:solidFill>
                  <a:prstClr val="black"/>
                </a:solidFill>
                <a:latin typeface="BundesSans Regular" charset="0"/>
                <a:ea typeface="ＭＳ Ｐゴシック" charset="-128"/>
                <a:cs typeface="BundesSerif Medium" charset="0"/>
              </a:rPr>
              <a:t>report</a:t>
            </a:r>
            <a:r>
              <a:rPr lang="de-DE" dirty="0" smtClean="0">
                <a:solidFill>
                  <a:prstClr val="black"/>
                </a:solidFill>
                <a:latin typeface="BundesSans Regular" charset="0"/>
                <a:ea typeface="ＭＳ Ｐゴシック" charset="-128"/>
                <a:cs typeface="BundesSerif Medium" charset="0"/>
              </a:rPr>
              <a:t> on</a:t>
            </a:r>
          </a:p>
          <a:p>
            <a:pPr marL="342900" lvl="0" indent="-342900">
              <a:spcBef>
                <a:spcPts val="250"/>
              </a:spcBef>
              <a:spcAft>
                <a:spcPts val="600"/>
              </a:spcAft>
              <a:buClr>
                <a:srgbClr val="00B0FF"/>
              </a:buClr>
              <a:buSzPts val="1800"/>
              <a:buFont typeface="Wingdings" panose="05000000000000000000" pitchFamily="2" charset="2"/>
              <a:buChar char="§"/>
            </a:pPr>
            <a:r>
              <a:rPr lang="de-DE" dirty="0" smtClean="0">
                <a:solidFill>
                  <a:prstClr val="black"/>
                </a:solidFill>
                <a:latin typeface="BundesSans Regular" charset="0"/>
                <a:ea typeface="ＭＳ Ｐゴシック" charset="-128"/>
                <a:cs typeface="BundesSerif Medium" charset="0"/>
              </a:rPr>
              <a:t>Political </a:t>
            </a:r>
            <a:r>
              <a:rPr lang="de-DE" dirty="0" err="1" smtClean="0">
                <a:solidFill>
                  <a:prstClr val="black"/>
                </a:solidFill>
                <a:latin typeface="BundesSans Regular" charset="0"/>
                <a:ea typeface="ＭＳ Ｐゴシック" charset="-128"/>
                <a:cs typeface="BundesSerif Medium" charset="0"/>
              </a:rPr>
              <a:t>discussion</a:t>
            </a:r>
            <a:r>
              <a:rPr lang="de-DE" dirty="0" smtClean="0">
                <a:solidFill>
                  <a:prstClr val="black"/>
                </a:solidFill>
                <a:latin typeface="BundesSans Regular" charset="0"/>
                <a:ea typeface="ＭＳ Ｐゴシック" charset="-128"/>
                <a:cs typeface="BundesSerif Medium" charset="0"/>
              </a:rPr>
              <a:t> in Germany </a:t>
            </a:r>
            <a:r>
              <a:rPr lang="de-DE" dirty="0" err="1" smtClean="0">
                <a:solidFill>
                  <a:prstClr val="black"/>
                </a:solidFill>
                <a:latin typeface="BundesSans Regular" charset="0"/>
                <a:ea typeface="ＭＳ Ｐゴシック" charset="-128"/>
                <a:cs typeface="BundesSerif Medium" charset="0"/>
              </a:rPr>
              <a:t>remains</a:t>
            </a:r>
            <a:r>
              <a:rPr lang="de-DE" dirty="0" smtClean="0">
                <a:solidFill>
                  <a:prstClr val="black"/>
                </a:solidFill>
                <a:latin typeface="BundesSans Regular" charset="0"/>
                <a:ea typeface="ＭＳ Ｐゴシック" charset="-128"/>
                <a:cs typeface="BundesSerif Medium" charset="0"/>
              </a:rPr>
              <a:t> in </a:t>
            </a:r>
            <a:r>
              <a:rPr lang="de-DE" dirty="0" err="1" smtClean="0">
                <a:solidFill>
                  <a:prstClr val="black"/>
                </a:solidFill>
                <a:latin typeface="BundesSans Regular" charset="0"/>
                <a:ea typeface="ＭＳ Ｐゴシック" charset="-128"/>
                <a:cs typeface="BundesSerif Medium" charset="0"/>
              </a:rPr>
              <a:t>limbo</a:t>
            </a:r>
            <a:r>
              <a:rPr lang="de-DE" dirty="0" smtClean="0">
                <a:solidFill>
                  <a:prstClr val="black"/>
                </a:solidFill>
                <a:latin typeface="BundesSans Regular" charset="0"/>
                <a:ea typeface="ＭＳ Ｐゴシック" charset="-128"/>
                <a:cs typeface="BundesSerif Medium" charset="0"/>
              </a:rPr>
              <a:t>: </a:t>
            </a:r>
            <a:r>
              <a:rPr lang="de-DE" dirty="0" err="1" smtClean="0">
                <a:solidFill>
                  <a:prstClr val="black"/>
                </a:solidFill>
                <a:latin typeface="BundesSans Regular" charset="0"/>
                <a:ea typeface="ＭＳ Ｐゴシック" charset="-128"/>
                <a:cs typeface="BundesSerif Medium" charset="0"/>
              </a:rPr>
              <a:t>officially</a:t>
            </a:r>
            <a:r>
              <a:rPr lang="de-DE" dirty="0" smtClean="0">
                <a:solidFill>
                  <a:prstClr val="black"/>
                </a:solidFill>
                <a:latin typeface="BundesSans Regular" charset="0"/>
                <a:ea typeface="ＭＳ Ｐゴシック" charset="-128"/>
                <a:cs typeface="BundesSerif Medium" charset="0"/>
              </a:rPr>
              <a:t> </a:t>
            </a:r>
            <a:r>
              <a:rPr lang="de-DE" dirty="0" err="1" smtClean="0">
                <a:solidFill>
                  <a:prstClr val="black"/>
                </a:solidFill>
                <a:latin typeface="BundesSans Regular" charset="0"/>
                <a:ea typeface="ＭＳ Ｐゴシック" charset="-128"/>
                <a:cs typeface="BundesSerif Medium" charset="0"/>
              </a:rPr>
              <a:t>the</a:t>
            </a:r>
            <a:r>
              <a:rPr lang="de-DE" dirty="0" smtClean="0">
                <a:solidFill>
                  <a:prstClr val="black"/>
                </a:solidFill>
                <a:latin typeface="BundesSans Regular" charset="0"/>
                <a:ea typeface="ＭＳ Ｐゴシック" charset="-128"/>
                <a:cs typeface="BundesSerif Medium" charset="0"/>
              </a:rPr>
              <a:t> </a:t>
            </a:r>
            <a:r>
              <a:rPr lang="de-DE" dirty="0" err="1" smtClean="0">
                <a:solidFill>
                  <a:prstClr val="black"/>
                </a:solidFill>
                <a:latin typeface="BundesSans Regular" charset="0"/>
                <a:ea typeface="ＭＳ Ｐゴシック" charset="-128"/>
                <a:cs typeface="BundesSerif Medium" charset="0"/>
              </a:rPr>
              <a:t>government</a:t>
            </a:r>
            <a:r>
              <a:rPr lang="de-DE" dirty="0" smtClean="0">
                <a:solidFill>
                  <a:prstClr val="black"/>
                </a:solidFill>
                <a:latin typeface="BundesSans Regular" charset="0"/>
                <a:ea typeface="ＭＳ Ｐゴシック" charset="-128"/>
                <a:cs typeface="BundesSerif Medium" charset="0"/>
              </a:rPr>
              <a:t> „</a:t>
            </a:r>
            <a:r>
              <a:rPr lang="de-DE" dirty="0" err="1" smtClean="0">
                <a:solidFill>
                  <a:prstClr val="black"/>
                </a:solidFill>
                <a:latin typeface="BundesSans Regular" charset="0"/>
                <a:ea typeface="ＭＳ Ｐゴシック" charset="-128"/>
                <a:cs typeface="BundesSerif Medium" charset="0"/>
              </a:rPr>
              <a:t>has</a:t>
            </a:r>
            <a:r>
              <a:rPr lang="de-DE" dirty="0" smtClean="0">
                <a:solidFill>
                  <a:prstClr val="black"/>
                </a:solidFill>
                <a:latin typeface="BundesSans Regular" charset="0"/>
                <a:ea typeface="ＭＳ Ｐゴシック" charset="-128"/>
                <a:cs typeface="BundesSerif Medium" charset="0"/>
              </a:rPr>
              <a:t> not </a:t>
            </a:r>
            <a:r>
              <a:rPr lang="de-DE" dirty="0" err="1" smtClean="0">
                <a:solidFill>
                  <a:prstClr val="black"/>
                </a:solidFill>
                <a:latin typeface="BundesSans Regular" charset="0"/>
                <a:ea typeface="ＭＳ Ｐゴシック" charset="-128"/>
                <a:cs typeface="BundesSerif Medium" charset="0"/>
              </a:rPr>
              <a:t>finalized</a:t>
            </a:r>
            <a:r>
              <a:rPr lang="de-DE" dirty="0" smtClean="0">
                <a:solidFill>
                  <a:prstClr val="black"/>
                </a:solidFill>
                <a:latin typeface="BundesSans Regular" charset="0"/>
                <a:ea typeface="ＭＳ Ｐゴシック" charset="-128"/>
                <a:cs typeface="BundesSerif Medium" charset="0"/>
              </a:rPr>
              <a:t> </a:t>
            </a:r>
            <a:r>
              <a:rPr lang="de-DE" dirty="0" err="1" smtClean="0">
                <a:solidFill>
                  <a:prstClr val="black"/>
                </a:solidFill>
                <a:latin typeface="BundesSans Regular" charset="0"/>
                <a:ea typeface="ＭＳ Ｐゴシック" charset="-128"/>
                <a:cs typeface="BundesSerif Medium" charset="0"/>
              </a:rPr>
              <a:t>the</a:t>
            </a:r>
            <a:r>
              <a:rPr lang="de-DE" dirty="0" smtClean="0">
                <a:solidFill>
                  <a:prstClr val="black"/>
                </a:solidFill>
                <a:latin typeface="BundesSans Regular" charset="0"/>
                <a:ea typeface="ＭＳ Ｐゴシック" charset="-128"/>
                <a:cs typeface="BundesSerif Medium" charset="0"/>
              </a:rPr>
              <a:t> </a:t>
            </a:r>
            <a:r>
              <a:rPr lang="de-DE" dirty="0" err="1" smtClean="0">
                <a:solidFill>
                  <a:prstClr val="black"/>
                </a:solidFill>
                <a:latin typeface="BundesSans Regular" charset="0"/>
                <a:ea typeface="ＭＳ Ｐゴシック" charset="-128"/>
                <a:cs typeface="BundesSerif Medium" charset="0"/>
              </a:rPr>
              <a:t>discussions</a:t>
            </a:r>
            <a:r>
              <a:rPr lang="de-DE" dirty="0" smtClean="0">
                <a:solidFill>
                  <a:prstClr val="black"/>
                </a:solidFill>
                <a:latin typeface="BundesSans Regular" charset="0"/>
                <a:ea typeface="ＭＳ Ｐゴシック" charset="-128"/>
                <a:cs typeface="BundesSerif Medium" charset="0"/>
              </a:rPr>
              <a:t> </a:t>
            </a:r>
            <a:r>
              <a:rPr lang="de-DE" dirty="0" err="1" smtClean="0">
                <a:solidFill>
                  <a:prstClr val="black"/>
                </a:solidFill>
                <a:latin typeface="BundesSans Regular" charset="0"/>
                <a:ea typeface="ＭＳ Ｐゴシック" charset="-128"/>
                <a:cs typeface="BundesSerif Medium" charset="0"/>
              </a:rPr>
              <a:t>about</a:t>
            </a:r>
            <a:r>
              <a:rPr lang="de-DE" dirty="0" smtClean="0">
                <a:solidFill>
                  <a:prstClr val="black"/>
                </a:solidFill>
                <a:latin typeface="BundesSans Regular" charset="0"/>
                <a:ea typeface="ＭＳ Ｐゴシック" charset="-128"/>
                <a:cs typeface="BundesSerif Medium" charset="0"/>
              </a:rPr>
              <a:t> </a:t>
            </a:r>
            <a:r>
              <a:rPr lang="de-DE" dirty="0" err="1" smtClean="0">
                <a:solidFill>
                  <a:prstClr val="black"/>
                </a:solidFill>
                <a:latin typeface="BundesSans Regular" charset="0"/>
                <a:ea typeface="ＭＳ Ｐゴシック" charset="-128"/>
                <a:cs typeface="BundesSerif Medium" charset="0"/>
              </a:rPr>
              <a:t>the</a:t>
            </a:r>
            <a:r>
              <a:rPr lang="de-DE" dirty="0" smtClean="0">
                <a:solidFill>
                  <a:prstClr val="black"/>
                </a:solidFill>
                <a:latin typeface="BundesSans Regular" charset="0"/>
                <a:ea typeface="ＭＳ Ｐゴシック" charset="-128"/>
                <a:cs typeface="BundesSerif Medium" charset="0"/>
              </a:rPr>
              <a:t> </a:t>
            </a:r>
            <a:r>
              <a:rPr lang="de-DE" dirty="0" err="1" smtClean="0">
                <a:solidFill>
                  <a:prstClr val="black"/>
                </a:solidFill>
                <a:latin typeface="BundesSans Regular" charset="0"/>
                <a:ea typeface="ＭＳ Ｐゴシック" charset="-128"/>
                <a:cs typeface="BundesSerif Medium" charset="0"/>
              </a:rPr>
              <a:t>directive</a:t>
            </a:r>
            <a:r>
              <a:rPr lang="de-DE" dirty="0" smtClean="0">
                <a:solidFill>
                  <a:prstClr val="black"/>
                </a:solidFill>
                <a:latin typeface="BundesSans Regular" charset="0"/>
                <a:ea typeface="ＭＳ Ｐゴシック" charset="-128"/>
                <a:cs typeface="BundesSerif Medium" charset="0"/>
              </a:rPr>
              <a:t> </a:t>
            </a:r>
            <a:r>
              <a:rPr lang="de-DE" dirty="0" err="1" smtClean="0">
                <a:solidFill>
                  <a:prstClr val="black"/>
                </a:solidFill>
                <a:latin typeface="BundesSans Regular" charset="0"/>
                <a:ea typeface="ＭＳ Ｐゴシック" charset="-128"/>
                <a:cs typeface="BundesSerif Medium" charset="0"/>
              </a:rPr>
              <a:t>yet</a:t>
            </a:r>
            <a:r>
              <a:rPr lang="de-DE" dirty="0" smtClean="0">
                <a:solidFill>
                  <a:prstClr val="black"/>
                </a:solidFill>
                <a:latin typeface="BundesSans Regular" charset="0"/>
                <a:ea typeface="ＭＳ Ｐゴシック" charset="-128"/>
                <a:cs typeface="BundesSerif Medium" charset="0"/>
              </a:rPr>
              <a:t>“</a:t>
            </a:r>
          </a:p>
          <a:p>
            <a:pPr marL="342900" lvl="0" indent="-342900">
              <a:spcBef>
                <a:spcPts val="250"/>
              </a:spcBef>
              <a:spcAft>
                <a:spcPts val="600"/>
              </a:spcAft>
              <a:buClr>
                <a:srgbClr val="00B0FF"/>
              </a:buClr>
              <a:buSzPts val="1800"/>
              <a:buFont typeface="Wingdings" panose="05000000000000000000" pitchFamily="2" charset="2"/>
              <a:buChar char="§"/>
            </a:pPr>
            <a:endParaRPr lang="de-DE" sz="1400" dirty="0">
              <a:solidFill>
                <a:prstClr val="black"/>
              </a:solidFill>
              <a:latin typeface="BundesSans Regular" charset="0"/>
              <a:ea typeface="ＭＳ Ｐゴシック" charset="-128"/>
              <a:cs typeface="BundesSerif Medium" charset="0"/>
            </a:endParaRPr>
          </a:p>
        </p:txBody>
      </p:sp>
    </p:spTree>
    <p:extLst>
      <p:ext uri="{BB962C8B-B14F-4D97-AF65-F5344CB8AC3E}">
        <p14:creationId xmlns:p14="http://schemas.microsoft.com/office/powerpoint/2010/main" val="310329418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7544" y="1047565"/>
            <a:ext cx="8229600" cy="732098"/>
          </a:xfrm>
        </p:spPr>
        <p:txBody>
          <a:bodyPr anchor="t"/>
          <a:lstStyle/>
          <a:p>
            <a:pPr>
              <a:lnSpc>
                <a:spcPts val="5000"/>
              </a:lnSpc>
            </a:pPr>
            <a:r>
              <a:rPr lang="de-DE" sz="2800" dirty="0" smtClean="0"/>
              <a:t>Communication / </a:t>
            </a:r>
            <a:r>
              <a:rPr lang="de-DE" sz="2800" dirty="0" err="1" smtClean="0"/>
              <a:t>political</a:t>
            </a:r>
            <a:r>
              <a:rPr lang="de-DE" sz="2800" dirty="0" smtClean="0"/>
              <a:t> </a:t>
            </a:r>
            <a:r>
              <a:rPr lang="de-DE" sz="2800" dirty="0" err="1" smtClean="0"/>
              <a:t>strategy</a:t>
            </a:r>
            <a:endParaRPr lang="de-DE" sz="2800" dirty="0"/>
          </a:p>
        </p:txBody>
      </p:sp>
      <p:sp>
        <p:nvSpPr>
          <p:cNvPr id="3" name="Inhaltsplatzhalter 2"/>
          <p:cNvSpPr>
            <a:spLocks noGrp="1"/>
          </p:cNvSpPr>
          <p:nvPr>
            <p:ph idx="1"/>
          </p:nvPr>
        </p:nvSpPr>
        <p:spPr>
          <a:xfrm>
            <a:off x="467544" y="1923679"/>
            <a:ext cx="8280920" cy="2334650"/>
          </a:xfrm>
        </p:spPr>
        <p:txBody>
          <a:bodyPr>
            <a:noAutofit/>
          </a:bodyPr>
          <a:lstStyle/>
          <a:p>
            <a:pPr>
              <a:spcBef>
                <a:spcPts val="0"/>
              </a:spcBef>
              <a:spcAft>
                <a:spcPts val="600"/>
              </a:spcAft>
            </a:pPr>
            <a:r>
              <a:rPr lang="de-DE" altLang="de-DE" sz="1800" dirty="0" err="1" smtClean="0">
                <a:solidFill>
                  <a:schemeClr val="tx1"/>
                </a:solidFill>
                <a:latin typeface="+mn-lt"/>
                <a:ea typeface="ＭＳ Ｐゴシック" charset="-128"/>
                <a:cs typeface="BundesSerif Medium" charset="0"/>
              </a:rPr>
              <a:t>Together</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with</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Equinet</a:t>
            </a:r>
            <a:r>
              <a:rPr lang="de-DE" altLang="de-DE" sz="1800" dirty="0" smtClean="0">
                <a:solidFill>
                  <a:schemeClr val="tx1"/>
                </a:solidFill>
                <a:latin typeface="+mn-lt"/>
                <a:ea typeface="ＭＳ Ｐゴシック" charset="-128"/>
                <a:cs typeface="BundesSerif Medium" charset="0"/>
              </a:rPr>
              <a:t>, FADA </a:t>
            </a:r>
            <a:r>
              <a:rPr lang="de-DE" altLang="de-DE" sz="1800" dirty="0" err="1" smtClean="0">
                <a:solidFill>
                  <a:schemeClr val="tx1"/>
                </a:solidFill>
                <a:latin typeface="+mn-lt"/>
                <a:ea typeface="ＭＳ Ｐゴシック" charset="-128"/>
                <a:cs typeface="BundesSerif Medium" charset="0"/>
              </a:rPr>
              <a:t>has</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brought</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together</a:t>
            </a:r>
            <a:r>
              <a:rPr lang="de-DE" altLang="de-DE" sz="1800" dirty="0" smtClean="0">
                <a:solidFill>
                  <a:schemeClr val="tx1"/>
                </a:solidFill>
                <a:latin typeface="+mn-lt"/>
                <a:ea typeface="ＭＳ Ｐゴシック" charset="-128"/>
                <a:cs typeface="BundesSerif Medium" charset="0"/>
              </a:rPr>
              <a:t> 65+ German </a:t>
            </a:r>
            <a:r>
              <a:rPr lang="de-DE" altLang="de-DE" sz="1800" dirty="0" err="1" smtClean="0">
                <a:solidFill>
                  <a:schemeClr val="tx1"/>
                </a:solidFill>
                <a:latin typeface="+mn-lt"/>
                <a:ea typeface="ＭＳ Ｐゴシック" charset="-128"/>
                <a:cs typeface="BundesSerif Medium" charset="0"/>
              </a:rPr>
              <a:t>and</a:t>
            </a:r>
            <a:r>
              <a:rPr lang="de-DE" altLang="de-DE" sz="1800" dirty="0" smtClean="0">
                <a:solidFill>
                  <a:schemeClr val="tx1"/>
                </a:solidFill>
                <a:latin typeface="+mn-lt"/>
                <a:ea typeface="ＭＳ Ｐゴシック" charset="-128"/>
                <a:cs typeface="BundesSerif Medium" charset="0"/>
              </a:rPr>
              <a:t> European NGOs </a:t>
            </a:r>
            <a:r>
              <a:rPr lang="de-DE" altLang="de-DE" sz="1800" dirty="0" err="1" smtClean="0">
                <a:solidFill>
                  <a:schemeClr val="tx1"/>
                </a:solidFill>
                <a:latin typeface="+mn-lt"/>
                <a:ea typeface="ＭＳ Ｐゴシック" charset="-128"/>
                <a:cs typeface="BundesSerif Medium" charset="0"/>
              </a:rPr>
              <a:t>for</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support</a:t>
            </a:r>
            <a:r>
              <a:rPr lang="de-DE" altLang="de-DE" sz="1800" dirty="0" smtClean="0">
                <a:solidFill>
                  <a:schemeClr val="tx1"/>
                </a:solidFill>
                <a:latin typeface="+mn-lt"/>
                <a:ea typeface="ＭＳ Ｐゴシック" charset="-128"/>
                <a:cs typeface="BundesSerif Medium" charset="0"/>
              </a:rPr>
              <a:t> / </a:t>
            </a:r>
            <a:r>
              <a:rPr lang="de-DE" altLang="de-DE" sz="1800" dirty="0" err="1" smtClean="0">
                <a:solidFill>
                  <a:schemeClr val="tx1"/>
                </a:solidFill>
                <a:latin typeface="+mn-lt"/>
                <a:ea typeface="ＭＳ Ｐゴシック" charset="-128"/>
                <a:cs typeface="BundesSerif Medium" charset="0"/>
              </a:rPr>
              <a:t>meeting</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ended</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with</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joint</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appeal</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to</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the</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government</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to</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lift</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the</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veto</a:t>
            </a:r>
            <a:endParaRPr lang="de-DE" altLang="de-DE" sz="1800" dirty="0" smtClean="0">
              <a:solidFill>
                <a:schemeClr val="tx1"/>
              </a:solidFill>
              <a:latin typeface="+mn-lt"/>
              <a:ea typeface="ＭＳ Ｐゴシック" charset="-128"/>
              <a:cs typeface="BundesSerif Medium" charset="0"/>
            </a:endParaRPr>
          </a:p>
          <a:p>
            <a:pPr>
              <a:spcBef>
                <a:spcPts val="0"/>
              </a:spcBef>
              <a:spcAft>
                <a:spcPts val="600"/>
              </a:spcAft>
            </a:pPr>
            <a:r>
              <a:rPr lang="de-DE" altLang="de-DE" sz="1800" dirty="0" smtClean="0">
                <a:solidFill>
                  <a:schemeClr val="tx1"/>
                </a:solidFill>
                <a:latin typeface="+mn-lt"/>
                <a:ea typeface="ＭＳ Ｐゴシック" charset="-128"/>
                <a:cs typeface="BundesSerif Medium" charset="0"/>
              </a:rPr>
              <a:t>Letter </a:t>
            </a:r>
            <a:r>
              <a:rPr lang="de-DE" altLang="de-DE" sz="1800" dirty="0" err="1" smtClean="0">
                <a:solidFill>
                  <a:schemeClr val="tx1"/>
                </a:solidFill>
                <a:latin typeface="+mn-lt"/>
                <a:ea typeface="ＭＳ Ｐゴシック" charset="-128"/>
                <a:cs typeface="BundesSerif Medium" charset="0"/>
              </a:rPr>
              <a:t>to</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chancellor</a:t>
            </a:r>
            <a:r>
              <a:rPr lang="de-DE" altLang="de-DE" sz="1800" dirty="0" smtClean="0">
                <a:solidFill>
                  <a:schemeClr val="tx1"/>
                </a:solidFill>
                <a:latin typeface="+mn-lt"/>
                <a:ea typeface="ＭＳ Ｐゴシック" charset="-128"/>
                <a:cs typeface="BundesSerif Medium" charset="0"/>
              </a:rPr>
              <a:t> Merkel</a:t>
            </a:r>
          </a:p>
          <a:p>
            <a:pPr>
              <a:spcBef>
                <a:spcPts val="0"/>
              </a:spcBef>
              <a:spcAft>
                <a:spcPts val="600"/>
              </a:spcAft>
            </a:pPr>
            <a:r>
              <a:rPr lang="de-DE" altLang="de-DE" sz="1800" dirty="0" err="1" smtClean="0">
                <a:solidFill>
                  <a:schemeClr val="tx1"/>
                </a:solidFill>
                <a:latin typeface="+mn-lt"/>
                <a:ea typeface="ＭＳ Ｐゴシック" charset="-128"/>
                <a:cs typeface="BundesSerif Medium" charset="0"/>
              </a:rPr>
              <a:t>Articles</a:t>
            </a:r>
            <a:r>
              <a:rPr lang="de-DE" altLang="de-DE" sz="1800" dirty="0" smtClean="0">
                <a:solidFill>
                  <a:schemeClr val="tx1"/>
                </a:solidFill>
                <a:latin typeface="+mn-lt"/>
                <a:ea typeface="ＭＳ Ｐゴシック" charset="-128"/>
                <a:cs typeface="BundesSerif Medium" charset="0"/>
              </a:rPr>
              <a:t> in different </a:t>
            </a:r>
            <a:r>
              <a:rPr lang="de-DE" altLang="de-DE" sz="1800" dirty="0" err="1" smtClean="0">
                <a:solidFill>
                  <a:schemeClr val="tx1"/>
                </a:solidFill>
                <a:latin typeface="+mn-lt"/>
                <a:ea typeface="ＭＳ Ｐゴシック" charset="-128"/>
                <a:cs typeface="BundesSerif Medium" charset="0"/>
              </a:rPr>
              <a:t>newspapers</a:t>
            </a:r>
            <a:endParaRPr lang="de-DE" altLang="de-DE" sz="1800" dirty="0" smtClean="0">
              <a:solidFill>
                <a:schemeClr val="tx1"/>
              </a:solidFill>
              <a:latin typeface="+mn-lt"/>
              <a:ea typeface="ＭＳ Ｐゴシック" charset="-128"/>
              <a:cs typeface="BundesSerif Medium" charset="0"/>
            </a:endParaRPr>
          </a:p>
          <a:p>
            <a:pPr>
              <a:spcBef>
                <a:spcPts val="0"/>
              </a:spcBef>
              <a:spcAft>
                <a:spcPts val="600"/>
              </a:spcAft>
            </a:pPr>
            <a:r>
              <a:rPr lang="de-DE" altLang="de-DE" sz="1800" dirty="0" smtClean="0">
                <a:solidFill>
                  <a:schemeClr val="tx1"/>
                </a:solidFill>
                <a:latin typeface="+mn-lt"/>
                <a:ea typeface="ＭＳ Ｐゴシック" charset="-128"/>
                <a:cs typeface="BundesSerif Medium" charset="0"/>
              </a:rPr>
              <a:t>Meetings on a </a:t>
            </a:r>
            <a:r>
              <a:rPr lang="de-DE" altLang="de-DE" sz="1800" dirty="0" err="1" smtClean="0">
                <a:solidFill>
                  <a:schemeClr val="tx1"/>
                </a:solidFill>
                <a:latin typeface="+mn-lt"/>
                <a:ea typeface="ＭＳ Ｐゴシック" charset="-128"/>
                <a:cs typeface="BundesSerif Medium" charset="0"/>
              </a:rPr>
              <a:t>political</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level</a:t>
            </a:r>
            <a:endParaRPr lang="de-DE" altLang="de-DE" sz="1800" dirty="0" smtClean="0">
              <a:solidFill>
                <a:schemeClr val="tx1"/>
              </a:solidFill>
              <a:latin typeface="+mn-lt"/>
              <a:ea typeface="ＭＳ Ｐゴシック" charset="-128"/>
              <a:cs typeface="BundesSerif Medium" charset="0"/>
            </a:endParaRPr>
          </a:p>
          <a:p>
            <a:pPr>
              <a:spcBef>
                <a:spcPts val="0"/>
              </a:spcBef>
              <a:spcAft>
                <a:spcPts val="600"/>
              </a:spcAft>
            </a:pPr>
            <a:r>
              <a:rPr lang="de-DE" altLang="de-DE" sz="1800" dirty="0" smtClean="0">
                <a:solidFill>
                  <a:schemeClr val="tx1"/>
                </a:solidFill>
                <a:latin typeface="+mn-lt"/>
                <a:ea typeface="ＭＳ Ｐゴシック" charset="-128"/>
                <a:cs typeface="BundesSerif Medium" charset="0"/>
              </a:rPr>
              <a:t>„</a:t>
            </a:r>
            <a:r>
              <a:rPr lang="de-DE" altLang="de-DE" sz="1800" dirty="0" err="1" smtClean="0">
                <a:solidFill>
                  <a:schemeClr val="tx1"/>
                </a:solidFill>
                <a:latin typeface="+mn-lt"/>
                <a:ea typeface="ＭＳ Ｐゴシック" charset="-128"/>
                <a:cs typeface="BundesSerif Medium" charset="0"/>
              </a:rPr>
              <a:t>parliamentary</a:t>
            </a:r>
            <a:r>
              <a:rPr lang="de-DE" altLang="de-DE" sz="1800" dirty="0" smtClean="0">
                <a:solidFill>
                  <a:schemeClr val="tx1"/>
                </a:solidFill>
                <a:latin typeface="+mn-lt"/>
                <a:ea typeface="ＭＳ Ｐゴシック" charset="-128"/>
                <a:cs typeface="BundesSerif Medium" charset="0"/>
              </a:rPr>
              <a:t> breakfast“ </a:t>
            </a:r>
            <a:r>
              <a:rPr lang="de-DE" altLang="de-DE" sz="1800" dirty="0" err="1" smtClean="0">
                <a:solidFill>
                  <a:schemeClr val="tx1"/>
                </a:solidFill>
                <a:latin typeface="+mn-lt"/>
                <a:ea typeface="ＭＳ Ｐゴシック" charset="-128"/>
                <a:cs typeface="BundesSerif Medium" charset="0"/>
              </a:rPr>
              <a:t>hosted</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by</a:t>
            </a:r>
            <a:r>
              <a:rPr lang="de-DE" altLang="de-DE" sz="1800" dirty="0" smtClean="0">
                <a:solidFill>
                  <a:schemeClr val="tx1"/>
                </a:solidFill>
                <a:latin typeface="+mn-lt"/>
                <a:ea typeface="ＭＳ Ｐゴシック" charset="-128"/>
                <a:cs typeface="BundesSerif Medium" charset="0"/>
              </a:rPr>
              <a:t> Amnesty international </a:t>
            </a:r>
            <a:r>
              <a:rPr lang="de-DE" altLang="de-DE" sz="1800" dirty="0" err="1" smtClean="0">
                <a:solidFill>
                  <a:schemeClr val="tx1"/>
                </a:solidFill>
                <a:latin typeface="+mn-lt"/>
                <a:ea typeface="ＭＳ Ｐゴシック" charset="-128"/>
                <a:cs typeface="BundesSerif Medium" charset="0"/>
              </a:rPr>
              <a:t>and</a:t>
            </a:r>
            <a:r>
              <a:rPr lang="de-DE" altLang="de-DE" sz="1800" dirty="0" smtClean="0">
                <a:solidFill>
                  <a:schemeClr val="tx1"/>
                </a:solidFill>
                <a:latin typeface="+mn-lt"/>
                <a:ea typeface="ＭＳ Ｐゴシック" charset="-128"/>
                <a:cs typeface="BundesSerif Medium" charset="0"/>
              </a:rPr>
              <a:t> LSVD</a:t>
            </a:r>
          </a:p>
          <a:p>
            <a:pPr>
              <a:spcBef>
                <a:spcPts val="0"/>
              </a:spcBef>
              <a:spcAft>
                <a:spcPts val="600"/>
              </a:spcAft>
            </a:pPr>
            <a:r>
              <a:rPr lang="de-DE" altLang="de-DE" sz="1800" dirty="0" smtClean="0">
                <a:solidFill>
                  <a:schemeClr val="tx1"/>
                </a:solidFill>
                <a:latin typeface="+mn-lt"/>
                <a:ea typeface="ＭＳ Ｐゴシック" charset="-128"/>
                <a:cs typeface="BundesSerif Medium" charset="0"/>
              </a:rPr>
              <a:t>EU </a:t>
            </a:r>
            <a:r>
              <a:rPr lang="de-DE" altLang="de-DE" sz="1800" dirty="0" err="1" smtClean="0">
                <a:solidFill>
                  <a:schemeClr val="tx1"/>
                </a:solidFill>
                <a:latin typeface="+mn-lt"/>
                <a:ea typeface="ＭＳ Ｐゴシック" charset="-128"/>
                <a:cs typeface="BundesSerif Medium" charset="0"/>
              </a:rPr>
              <a:t>commission</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expressed</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interest</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to</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work</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together</a:t>
            </a:r>
            <a:r>
              <a:rPr lang="de-DE" altLang="de-DE" sz="1800" dirty="0" smtClean="0">
                <a:solidFill>
                  <a:schemeClr val="tx1"/>
                </a:solidFill>
                <a:latin typeface="+mn-lt"/>
                <a:ea typeface="ＭＳ Ｐゴシック" charset="-128"/>
                <a:cs typeface="BundesSerif Medium" charset="0"/>
              </a:rPr>
              <a:t> on </a:t>
            </a:r>
            <a:r>
              <a:rPr lang="de-DE" altLang="de-DE" sz="1800" dirty="0" err="1" smtClean="0">
                <a:solidFill>
                  <a:schemeClr val="tx1"/>
                </a:solidFill>
                <a:latin typeface="+mn-lt"/>
                <a:ea typeface="ＭＳ Ｐゴシック" charset="-128"/>
                <a:cs typeface="BundesSerif Medium" charset="0"/>
              </a:rPr>
              <a:t>the</a:t>
            </a:r>
            <a:r>
              <a:rPr lang="de-DE" altLang="de-DE" sz="1800" dirty="0" smtClean="0">
                <a:solidFill>
                  <a:schemeClr val="tx1"/>
                </a:solidFill>
                <a:latin typeface="+mn-lt"/>
                <a:ea typeface="ＭＳ Ｐゴシック" charset="-128"/>
                <a:cs typeface="BundesSerif Medium" charset="0"/>
              </a:rPr>
              <a:t> </a:t>
            </a:r>
            <a:r>
              <a:rPr lang="de-DE" altLang="de-DE" sz="1800" dirty="0" err="1" smtClean="0">
                <a:solidFill>
                  <a:schemeClr val="tx1"/>
                </a:solidFill>
                <a:latin typeface="+mn-lt"/>
                <a:ea typeface="ＭＳ Ｐゴシック" charset="-128"/>
                <a:cs typeface="BundesSerif Medium" charset="0"/>
              </a:rPr>
              <a:t>directive</a:t>
            </a:r>
            <a:r>
              <a:rPr lang="de-DE" altLang="de-DE" sz="1800" dirty="0" smtClean="0">
                <a:solidFill>
                  <a:schemeClr val="tx1"/>
                </a:solidFill>
                <a:latin typeface="+mn-lt"/>
                <a:ea typeface="ＭＳ Ｐゴシック" charset="-128"/>
                <a:cs typeface="BundesSerif Medium" charset="0"/>
              </a:rPr>
              <a:t> (press </a:t>
            </a:r>
            <a:r>
              <a:rPr lang="de-DE" altLang="de-DE" sz="1800" dirty="0" err="1" smtClean="0">
                <a:solidFill>
                  <a:schemeClr val="tx1"/>
                </a:solidFill>
                <a:latin typeface="+mn-lt"/>
                <a:ea typeface="ＭＳ Ｐゴシック" charset="-128"/>
                <a:cs typeface="BundesSerif Medium" charset="0"/>
              </a:rPr>
              <a:t>conference</a:t>
            </a:r>
            <a:r>
              <a:rPr lang="de-DE" altLang="de-DE" sz="1800" dirty="0" smtClean="0">
                <a:solidFill>
                  <a:schemeClr val="tx1"/>
                </a:solidFill>
                <a:latin typeface="+mn-lt"/>
                <a:ea typeface="ＭＳ Ｐゴシック" charset="-128"/>
                <a:cs typeface="BundesSerif Medium" charset="0"/>
              </a:rPr>
              <a:t>?)</a:t>
            </a:r>
          </a:p>
          <a:p>
            <a:pPr>
              <a:spcBef>
                <a:spcPts val="0"/>
              </a:spcBef>
              <a:spcAft>
                <a:spcPts val="600"/>
              </a:spcAft>
            </a:pPr>
            <a:endParaRPr lang="de-DE" altLang="de-DE" sz="1000" b="1" dirty="0">
              <a:solidFill>
                <a:schemeClr val="accent2">
                  <a:lumMod val="50000"/>
                </a:schemeClr>
              </a:solidFill>
              <a:latin typeface="+mn-lt"/>
              <a:ea typeface="ＭＳ Ｐゴシック" charset="-128"/>
              <a:cs typeface="BundesSerif Medium" charset="0"/>
            </a:endParaRPr>
          </a:p>
          <a:p>
            <a:pPr>
              <a:spcAft>
                <a:spcPts val="600"/>
              </a:spcAft>
            </a:pPr>
            <a:endParaRPr lang="de-DE" sz="1800" dirty="0">
              <a:latin typeface="+mn-lt"/>
            </a:endParaRPr>
          </a:p>
        </p:txBody>
      </p:sp>
    </p:spTree>
    <p:extLst>
      <p:ext uri="{BB962C8B-B14F-4D97-AF65-F5344CB8AC3E}">
        <p14:creationId xmlns:p14="http://schemas.microsoft.com/office/powerpoint/2010/main" val="10026462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7544" y="1047564"/>
            <a:ext cx="8229600" cy="444066"/>
          </a:xfrm>
        </p:spPr>
        <p:txBody>
          <a:bodyPr anchor="t"/>
          <a:lstStyle/>
          <a:p>
            <a:pPr>
              <a:lnSpc>
                <a:spcPct val="100000"/>
              </a:lnSpc>
            </a:pPr>
            <a:r>
              <a:rPr lang="de-DE" sz="2400" dirty="0" smtClean="0"/>
              <a:t>Joint Appeal </a:t>
            </a:r>
            <a:r>
              <a:rPr lang="de-DE" sz="2400" dirty="0" err="1" smtClean="0"/>
              <a:t>to</a:t>
            </a:r>
            <a:r>
              <a:rPr lang="de-DE" sz="2400" dirty="0" smtClean="0"/>
              <a:t> </a:t>
            </a:r>
            <a:r>
              <a:rPr lang="de-DE" sz="2400" dirty="0" err="1" smtClean="0"/>
              <a:t>the</a:t>
            </a:r>
            <a:r>
              <a:rPr lang="de-DE" sz="2400" dirty="0" smtClean="0"/>
              <a:t> German Federal </a:t>
            </a:r>
            <a:r>
              <a:rPr lang="de-DE" sz="2400" dirty="0" err="1" smtClean="0"/>
              <a:t>Government</a:t>
            </a:r>
            <a:endParaRPr lang="de-DE" sz="2400" dirty="0"/>
          </a:p>
        </p:txBody>
      </p:sp>
      <p:sp>
        <p:nvSpPr>
          <p:cNvPr id="3" name="Inhaltsplatzhalter 2"/>
          <p:cNvSpPr>
            <a:spLocks noGrp="1"/>
          </p:cNvSpPr>
          <p:nvPr>
            <p:ph idx="1"/>
          </p:nvPr>
        </p:nvSpPr>
        <p:spPr>
          <a:xfrm>
            <a:off x="467544" y="1419622"/>
            <a:ext cx="8280920" cy="3312368"/>
          </a:xfrm>
        </p:spPr>
        <p:txBody>
          <a:bodyPr>
            <a:noAutofit/>
          </a:bodyPr>
          <a:lstStyle/>
          <a:p>
            <a:pPr marL="0" indent="0">
              <a:buNone/>
            </a:pPr>
            <a:endParaRPr lang="de-DE" altLang="de-DE" sz="1600" dirty="0">
              <a:solidFill>
                <a:srgbClr val="000000"/>
              </a:solidFill>
              <a:latin typeface="Calibri" pitchFamily="34" charset="0"/>
            </a:endParaRPr>
          </a:p>
          <a:p>
            <a:pPr>
              <a:spcAft>
                <a:spcPts val="600"/>
              </a:spcAft>
            </a:pPr>
            <a:endParaRPr lang="de-DE" sz="1600" dirty="0">
              <a:latin typeface="+mn-lt"/>
            </a:endParaRPr>
          </a:p>
        </p:txBody>
      </p:sp>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7704" y="1512220"/>
            <a:ext cx="5400600" cy="3631280"/>
          </a:xfrm>
          <a:prstGeom prst="rect">
            <a:avLst/>
          </a:prstGeom>
        </p:spPr>
      </p:pic>
    </p:spTree>
    <p:extLst>
      <p:ext uri="{BB962C8B-B14F-4D97-AF65-F5344CB8AC3E}">
        <p14:creationId xmlns:p14="http://schemas.microsoft.com/office/powerpoint/2010/main" val="34808954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23530" y="2067699"/>
            <a:ext cx="2327311" cy="2736299"/>
          </a:xfrm>
        </p:spPr>
      </p:pic>
      <p:pic>
        <p:nvPicPr>
          <p:cNvPr id="5"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5776" y="1131595"/>
            <a:ext cx="3816424" cy="2763215"/>
          </a:xfrm>
          <a:prstGeom prst="rect">
            <a:avLst/>
          </a:prstGeom>
        </p:spPr>
      </p:pic>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6016" y="2571750"/>
            <a:ext cx="4326170" cy="2283718"/>
          </a:xfrm>
          <a:prstGeom prst="rect">
            <a:avLst/>
          </a:prstGeom>
        </p:spPr>
      </p:pic>
    </p:spTree>
    <p:extLst>
      <p:ext uri="{BB962C8B-B14F-4D97-AF65-F5344CB8AC3E}">
        <p14:creationId xmlns:p14="http://schemas.microsoft.com/office/powerpoint/2010/main" val="37906580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FADA – </a:t>
            </a:r>
            <a:r>
              <a:rPr lang="de-DE" dirty="0" err="1" smtClean="0"/>
              <a:t>facts</a:t>
            </a:r>
            <a:r>
              <a:rPr lang="de-DE" dirty="0" smtClean="0"/>
              <a:t> </a:t>
            </a:r>
            <a:r>
              <a:rPr lang="de-DE" dirty="0" err="1" smtClean="0"/>
              <a:t>and</a:t>
            </a:r>
            <a:r>
              <a:rPr lang="de-DE" dirty="0" smtClean="0"/>
              <a:t> </a:t>
            </a:r>
            <a:r>
              <a:rPr lang="de-DE" dirty="0" err="1" smtClean="0"/>
              <a:t>figures</a:t>
            </a:r>
            <a:endParaRPr lang="de-DE" dirty="0"/>
          </a:p>
        </p:txBody>
      </p:sp>
      <p:sp>
        <p:nvSpPr>
          <p:cNvPr id="3" name="Inhaltsplatzhalter 2"/>
          <p:cNvSpPr>
            <a:spLocks noGrp="1"/>
          </p:cNvSpPr>
          <p:nvPr>
            <p:ph idx="1"/>
          </p:nvPr>
        </p:nvSpPr>
        <p:spPr>
          <a:xfrm>
            <a:off x="467544" y="1995688"/>
            <a:ext cx="8280920" cy="2880319"/>
          </a:xfrm>
        </p:spPr>
        <p:txBody>
          <a:bodyPr>
            <a:noAutofit/>
          </a:bodyPr>
          <a:lstStyle/>
          <a:p>
            <a:pPr>
              <a:spcBef>
                <a:spcPts val="0"/>
              </a:spcBef>
              <a:spcAft>
                <a:spcPts val="300"/>
              </a:spcAft>
            </a:pPr>
            <a:r>
              <a:rPr lang="en-US" altLang="de-DE" sz="2000" dirty="0" smtClean="0">
                <a:solidFill>
                  <a:schemeClr val="tx1"/>
                </a:solidFill>
                <a:latin typeface="+mn-lt"/>
                <a:ea typeface="ＭＳ Ｐゴシック" charset="-128"/>
                <a:cs typeface="BundesSerif Medium" charset="0"/>
              </a:rPr>
              <a:t>FADA was established </a:t>
            </a:r>
            <a:r>
              <a:rPr lang="en-US" altLang="de-DE" sz="2000" dirty="0">
                <a:solidFill>
                  <a:schemeClr val="tx1"/>
                </a:solidFill>
                <a:latin typeface="+mn-lt"/>
                <a:ea typeface="ＭＳ Ｐゴシック" charset="-128"/>
                <a:cs typeface="BundesSerif Medium" charset="0"/>
              </a:rPr>
              <a:t>when the General Equal Treatment Act (German abbreviation: AGG) entered into force on 18th August </a:t>
            </a:r>
            <a:r>
              <a:rPr lang="en-US" altLang="de-DE" sz="2000" dirty="0" smtClean="0">
                <a:solidFill>
                  <a:schemeClr val="tx1"/>
                </a:solidFill>
                <a:latin typeface="+mn-lt"/>
                <a:ea typeface="ＭＳ Ｐゴシック" charset="-128"/>
                <a:cs typeface="BundesSerif Medium" charset="0"/>
              </a:rPr>
              <a:t>2006</a:t>
            </a:r>
          </a:p>
          <a:p>
            <a:pPr>
              <a:spcBef>
                <a:spcPts val="0"/>
              </a:spcBef>
              <a:spcAft>
                <a:spcPts val="300"/>
              </a:spcAft>
            </a:pPr>
            <a:r>
              <a:rPr lang="de-DE" altLang="de-DE" sz="2000" dirty="0" err="1">
                <a:solidFill>
                  <a:schemeClr val="tx1"/>
                </a:solidFill>
                <a:ea typeface="ＭＳ Ｐゴシック" charset="-128"/>
                <a:cs typeface="BundesSerif Medium" charset="0"/>
              </a:rPr>
              <a:t>Staff</a:t>
            </a:r>
            <a:r>
              <a:rPr lang="de-DE" altLang="de-DE" sz="2000" dirty="0">
                <a:solidFill>
                  <a:schemeClr val="tx1"/>
                </a:solidFill>
                <a:ea typeface="ＭＳ Ｐゴシック" charset="-128"/>
                <a:cs typeface="BundesSerif Medium" charset="0"/>
              </a:rPr>
              <a:t>: 30</a:t>
            </a:r>
          </a:p>
          <a:p>
            <a:pPr>
              <a:spcBef>
                <a:spcPts val="0"/>
              </a:spcBef>
              <a:spcAft>
                <a:spcPts val="300"/>
              </a:spcAft>
            </a:pPr>
            <a:r>
              <a:rPr lang="de-DE" altLang="de-DE" sz="2000" dirty="0">
                <a:solidFill>
                  <a:schemeClr val="tx1"/>
                </a:solidFill>
                <a:ea typeface="ＭＳ Ｐゴシック" charset="-128"/>
                <a:cs typeface="BundesSerif Medium" charset="0"/>
              </a:rPr>
              <a:t>Budget 2015: ca. 3,7 </a:t>
            </a:r>
            <a:r>
              <a:rPr lang="de-DE" altLang="de-DE" sz="2000" dirty="0" err="1">
                <a:solidFill>
                  <a:schemeClr val="tx1"/>
                </a:solidFill>
                <a:ea typeface="ＭＳ Ｐゴシック" charset="-128"/>
                <a:cs typeface="BundesSerif Medium" charset="0"/>
              </a:rPr>
              <a:t>million</a:t>
            </a:r>
            <a:r>
              <a:rPr lang="de-DE" altLang="de-DE" sz="2000" dirty="0">
                <a:solidFill>
                  <a:schemeClr val="tx1"/>
                </a:solidFill>
                <a:ea typeface="ＭＳ Ｐゴシック" charset="-128"/>
                <a:cs typeface="BundesSerif Medium" charset="0"/>
              </a:rPr>
              <a:t> </a:t>
            </a:r>
            <a:r>
              <a:rPr lang="de-DE" altLang="de-DE" sz="2000" dirty="0" err="1">
                <a:solidFill>
                  <a:schemeClr val="tx1"/>
                </a:solidFill>
                <a:ea typeface="ＭＳ Ｐゴシック" charset="-128"/>
                <a:cs typeface="BundesSerif Medium" charset="0"/>
              </a:rPr>
              <a:t>euros</a:t>
            </a:r>
            <a:endParaRPr lang="de-DE" altLang="de-DE" sz="2000" dirty="0">
              <a:solidFill>
                <a:schemeClr val="tx1"/>
              </a:solidFill>
              <a:ea typeface="ＭＳ Ｐゴシック" charset="-128"/>
              <a:cs typeface="BundesSerif Medium" charset="0"/>
            </a:endParaRPr>
          </a:p>
          <a:p>
            <a:pPr>
              <a:spcBef>
                <a:spcPts val="0"/>
              </a:spcBef>
              <a:spcAft>
                <a:spcPts val="300"/>
              </a:spcAft>
            </a:pPr>
            <a:r>
              <a:rPr lang="en-US" altLang="de-DE" sz="2000" dirty="0">
                <a:solidFill>
                  <a:schemeClr val="tx1"/>
                </a:solidFill>
                <a:latin typeface="+mn-lt"/>
                <a:ea typeface="ＭＳ Ｐゴシック" charset="-128"/>
                <a:cs typeface="BundesSerif Medium" charset="0"/>
              </a:rPr>
              <a:t>Its most important legal tasks are: </a:t>
            </a:r>
            <a:r>
              <a:rPr lang="en-US" altLang="de-DE" sz="2000" dirty="0" smtClean="0">
                <a:solidFill>
                  <a:schemeClr val="tx1"/>
                </a:solidFill>
                <a:latin typeface="+mn-lt"/>
                <a:ea typeface="ＭＳ Ｐゴシック" charset="-128"/>
                <a:cs typeface="BundesSerif Medium" charset="0"/>
              </a:rPr>
              <a:t>counselling, research, </a:t>
            </a:r>
            <a:r>
              <a:rPr lang="en-US" altLang="de-DE" sz="2000" dirty="0" smtClean="0">
                <a:solidFill>
                  <a:schemeClr val="accent2"/>
                </a:solidFill>
                <a:latin typeface="+mn-lt"/>
                <a:ea typeface="ＭＳ Ｐゴシック" charset="-128"/>
                <a:cs typeface="BundesSerif Medium" charset="0"/>
              </a:rPr>
              <a:t>public relations, </a:t>
            </a:r>
            <a:r>
              <a:rPr lang="en-US" altLang="de-DE" sz="2000" dirty="0" smtClean="0">
                <a:solidFill>
                  <a:schemeClr val="tx1"/>
                </a:solidFill>
                <a:latin typeface="+mn-lt"/>
                <a:ea typeface="ＭＳ Ｐゴシック" charset="-128"/>
                <a:cs typeface="BundesSerif Medium" charset="0"/>
              </a:rPr>
              <a:t>networking</a:t>
            </a:r>
          </a:p>
          <a:p>
            <a:pPr>
              <a:spcBef>
                <a:spcPts val="0"/>
              </a:spcBef>
              <a:spcAft>
                <a:spcPts val="300"/>
              </a:spcAft>
            </a:pPr>
            <a:r>
              <a:rPr lang="en-US" altLang="de-DE" sz="2000" dirty="0" smtClean="0">
                <a:solidFill>
                  <a:schemeClr val="tx1"/>
                </a:solidFill>
                <a:latin typeface="+mn-lt"/>
                <a:ea typeface="ＭＳ Ｐゴシック" charset="-128"/>
                <a:cs typeface="BundesSerif Medium" charset="0"/>
              </a:rPr>
              <a:t>discrimination grounds </a:t>
            </a:r>
            <a:r>
              <a:rPr lang="en-US" altLang="de-DE" sz="2000" dirty="0">
                <a:solidFill>
                  <a:schemeClr val="tx1"/>
                </a:solidFill>
                <a:latin typeface="+mn-lt"/>
                <a:ea typeface="ＭＳ Ｐゴシック" charset="-128"/>
                <a:cs typeface="BundesSerif Medium" charset="0"/>
              </a:rPr>
              <a:t>covered: </a:t>
            </a:r>
            <a:r>
              <a:rPr lang="en-US" altLang="de-DE" sz="2000" dirty="0" smtClean="0">
                <a:solidFill>
                  <a:schemeClr val="tx1"/>
                </a:solidFill>
                <a:latin typeface="+mn-lt"/>
                <a:ea typeface="ＭＳ Ｐゴシック" charset="-128"/>
                <a:cs typeface="BundesSerif Medium" charset="0"/>
              </a:rPr>
              <a:t>racial </a:t>
            </a:r>
            <a:r>
              <a:rPr lang="en-US" altLang="de-DE" sz="2000" dirty="0">
                <a:solidFill>
                  <a:schemeClr val="tx1"/>
                </a:solidFill>
                <a:latin typeface="+mn-lt"/>
                <a:ea typeface="ＭＳ Ｐゴシック" charset="-128"/>
                <a:cs typeface="BundesSerif Medium" charset="0"/>
              </a:rPr>
              <a:t>discrimination /ethnic </a:t>
            </a:r>
            <a:r>
              <a:rPr lang="en-US" altLang="de-DE" sz="2000" dirty="0" smtClean="0">
                <a:solidFill>
                  <a:schemeClr val="tx1"/>
                </a:solidFill>
                <a:latin typeface="+mn-lt"/>
                <a:ea typeface="ＭＳ Ｐゴシック" charset="-128"/>
                <a:cs typeface="BundesSerif Medium" charset="0"/>
              </a:rPr>
              <a:t>origin, gender, religion </a:t>
            </a:r>
            <a:r>
              <a:rPr lang="en-US" altLang="de-DE" sz="2000" dirty="0">
                <a:solidFill>
                  <a:schemeClr val="tx1"/>
                </a:solidFill>
                <a:latin typeface="+mn-lt"/>
                <a:ea typeface="ＭＳ Ｐゴシック" charset="-128"/>
                <a:cs typeface="BundesSerif Medium" charset="0"/>
              </a:rPr>
              <a:t>/ </a:t>
            </a:r>
            <a:r>
              <a:rPr lang="en-US" altLang="de-DE" sz="2000" dirty="0" smtClean="0">
                <a:solidFill>
                  <a:schemeClr val="tx1"/>
                </a:solidFill>
                <a:latin typeface="+mn-lt"/>
                <a:ea typeface="ＭＳ Ｐゴシック" charset="-128"/>
                <a:cs typeface="BundesSerif Medium" charset="0"/>
              </a:rPr>
              <a:t>belief, disability, age, sexual </a:t>
            </a:r>
            <a:r>
              <a:rPr lang="en-US" altLang="de-DE" sz="2000" dirty="0">
                <a:solidFill>
                  <a:schemeClr val="tx1"/>
                </a:solidFill>
                <a:latin typeface="+mn-lt"/>
                <a:ea typeface="ＭＳ Ｐゴシック" charset="-128"/>
                <a:cs typeface="BundesSerif Medium" charset="0"/>
              </a:rPr>
              <a:t>orientation</a:t>
            </a:r>
          </a:p>
          <a:p>
            <a:pPr>
              <a:spcBef>
                <a:spcPts val="0"/>
              </a:spcBef>
              <a:spcAft>
                <a:spcPts val="300"/>
              </a:spcAft>
            </a:pPr>
            <a:endParaRPr lang="en-US" altLang="de-DE" sz="2000" dirty="0">
              <a:solidFill>
                <a:schemeClr val="tx1"/>
              </a:solidFill>
              <a:latin typeface="+mn-lt"/>
              <a:ea typeface="ＭＳ Ｐゴシック" charset="-128"/>
              <a:cs typeface="BundesSerif Medium" charset="0"/>
            </a:endParaRPr>
          </a:p>
          <a:p>
            <a:pPr>
              <a:spcBef>
                <a:spcPts val="0"/>
              </a:spcBef>
              <a:spcAft>
                <a:spcPts val="300"/>
              </a:spcAft>
            </a:pPr>
            <a:endParaRPr lang="de-DE" altLang="de-DE" sz="2000" dirty="0" smtClean="0">
              <a:solidFill>
                <a:schemeClr val="tx1"/>
              </a:solidFill>
              <a:latin typeface="+mn-lt"/>
              <a:ea typeface="ＭＳ Ｐゴシック" charset="-128"/>
              <a:cs typeface="BundesSerif Medium" charset="0"/>
            </a:endParaRPr>
          </a:p>
        </p:txBody>
      </p:sp>
    </p:spTree>
    <p:extLst>
      <p:ext uri="{BB962C8B-B14F-4D97-AF65-F5344CB8AC3E}">
        <p14:creationId xmlns:p14="http://schemas.microsoft.com/office/powerpoint/2010/main" val="1408520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047565"/>
            <a:ext cx="8229600" cy="732098"/>
          </a:xfrm>
        </p:spPr>
        <p:txBody>
          <a:bodyPr anchor="t"/>
          <a:lstStyle/>
          <a:p>
            <a:pPr>
              <a:lnSpc>
                <a:spcPts val="5000"/>
              </a:lnSpc>
            </a:pPr>
            <a:r>
              <a:rPr lang="de-DE" sz="2400" dirty="0" err="1" smtClean="0"/>
              <a:t>Thematic</a:t>
            </a:r>
            <a:r>
              <a:rPr lang="de-DE" sz="2400" dirty="0" smtClean="0"/>
              <a:t> </a:t>
            </a:r>
            <a:r>
              <a:rPr lang="de-DE" sz="2400" dirty="0" err="1" smtClean="0"/>
              <a:t>years</a:t>
            </a:r>
            <a:endParaRPr lang="de-DE" sz="2400" dirty="0"/>
          </a:p>
        </p:txBody>
      </p:sp>
      <p:sp>
        <p:nvSpPr>
          <p:cNvPr id="3" name="Inhaltsplatzhalter 2"/>
          <p:cNvSpPr>
            <a:spLocks noGrp="1"/>
          </p:cNvSpPr>
          <p:nvPr>
            <p:ph idx="1"/>
          </p:nvPr>
        </p:nvSpPr>
        <p:spPr>
          <a:xfrm>
            <a:off x="467544" y="1851670"/>
            <a:ext cx="8280920" cy="2880320"/>
          </a:xfrm>
        </p:spPr>
        <p:txBody>
          <a:bodyPr>
            <a:noAutofit/>
          </a:bodyPr>
          <a:lstStyle/>
          <a:p>
            <a:pPr>
              <a:spcBef>
                <a:spcPct val="20000"/>
              </a:spcBef>
              <a:defRPr/>
            </a:pPr>
            <a:r>
              <a:rPr lang="de-DE" sz="2000" dirty="0" smtClean="0">
                <a:solidFill>
                  <a:schemeClr val="tx1"/>
                </a:solidFill>
              </a:rPr>
              <a:t>Problem: </a:t>
            </a:r>
            <a:r>
              <a:rPr lang="de-DE" sz="2000" dirty="0" err="1" smtClean="0">
                <a:solidFill>
                  <a:schemeClr val="tx1"/>
                </a:solidFill>
              </a:rPr>
              <a:t>How</a:t>
            </a:r>
            <a:r>
              <a:rPr lang="de-DE" sz="2000" dirty="0" smtClean="0">
                <a:solidFill>
                  <a:schemeClr val="tx1"/>
                </a:solidFill>
              </a:rPr>
              <a:t> </a:t>
            </a:r>
            <a:r>
              <a:rPr lang="de-DE" sz="2000" dirty="0" err="1" smtClean="0">
                <a:solidFill>
                  <a:schemeClr val="tx1"/>
                </a:solidFill>
              </a:rPr>
              <a:t>to</a:t>
            </a:r>
            <a:r>
              <a:rPr lang="de-DE" sz="2000" dirty="0" smtClean="0">
                <a:solidFill>
                  <a:schemeClr val="tx1"/>
                </a:solidFill>
              </a:rPr>
              <a:t> </a:t>
            </a:r>
            <a:r>
              <a:rPr lang="de-DE" sz="2000" dirty="0" err="1" smtClean="0">
                <a:solidFill>
                  <a:schemeClr val="tx1"/>
                </a:solidFill>
              </a:rPr>
              <a:t>reach</a:t>
            </a:r>
            <a:r>
              <a:rPr lang="de-DE" sz="2000" dirty="0" smtClean="0">
                <a:solidFill>
                  <a:schemeClr val="tx1"/>
                </a:solidFill>
              </a:rPr>
              <a:t> a wider </a:t>
            </a:r>
            <a:r>
              <a:rPr lang="de-DE" sz="2000" dirty="0" err="1" smtClean="0">
                <a:solidFill>
                  <a:schemeClr val="tx1"/>
                </a:solidFill>
              </a:rPr>
              <a:t>audience</a:t>
            </a:r>
            <a:r>
              <a:rPr lang="de-DE" sz="2000" dirty="0" smtClean="0">
                <a:solidFill>
                  <a:schemeClr val="tx1"/>
                </a:solidFill>
              </a:rPr>
              <a:t> </a:t>
            </a:r>
            <a:r>
              <a:rPr lang="de-DE" sz="2000" dirty="0" err="1" smtClean="0">
                <a:solidFill>
                  <a:schemeClr val="tx1"/>
                </a:solidFill>
              </a:rPr>
              <a:t>to</a:t>
            </a:r>
            <a:r>
              <a:rPr lang="de-DE" sz="2000" dirty="0" smtClean="0">
                <a:solidFill>
                  <a:schemeClr val="tx1"/>
                </a:solidFill>
              </a:rPr>
              <a:t> </a:t>
            </a:r>
            <a:r>
              <a:rPr lang="de-DE" sz="2000" dirty="0" err="1" smtClean="0">
                <a:solidFill>
                  <a:schemeClr val="tx1"/>
                </a:solidFill>
              </a:rPr>
              <a:t>be</a:t>
            </a:r>
            <a:r>
              <a:rPr lang="de-DE" sz="2000" dirty="0" smtClean="0">
                <a:solidFill>
                  <a:schemeClr val="tx1"/>
                </a:solidFill>
              </a:rPr>
              <a:t> </a:t>
            </a:r>
            <a:r>
              <a:rPr lang="de-DE" sz="2000" dirty="0" err="1" smtClean="0">
                <a:solidFill>
                  <a:schemeClr val="tx1"/>
                </a:solidFill>
              </a:rPr>
              <a:t>aware</a:t>
            </a:r>
            <a:r>
              <a:rPr lang="de-DE" sz="2000" dirty="0" smtClean="0">
                <a:solidFill>
                  <a:schemeClr val="tx1"/>
                </a:solidFill>
              </a:rPr>
              <a:t> </a:t>
            </a:r>
            <a:r>
              <a:rPr lang="de-DE" sz="2000" dirty="0" err="1" smtClean="0">
                <a:solidFill>
                  <a:schemeClr val="tx1"/>
                </a:solidFill>
              </a:rPr>
              <a:t>of</a:t>
            </a:r>
            <a:r>
              <a:rPr lang="de-DE" sz="2000" dirty="0" smtClean="0">
                <a:solidFill>
                  <a:schemeClr val="tx1"/>
                </a:solidFill>
              </a:rPr>
              <a:t> a </a:t>
            </a:r>
            <a:r>
              <a:rPr lang="de-DE" sz="2000" dirty="0" err="1" smtClean="0">
                <a:solidFill>
                  <a:schemeClr val="tx1"/>
                </a:solidFill>
              </a:rPr>
              <a:t>range</a:t>
            </a:r>
            <a:r>
              <a:rPr lang="de-DE" sz="2000" dirty="0" smtClean="0">
                <a:solidFill>
                  <a:schemeClr val="tx1"/>
                </a:solidFill>
              </a:rPr>
              <a:t> </a:t>
            </a:r>
            <a:r>
              <a:rPr lang="de-DE" sz="2000" dirty="0" err="1" smtClean="0">
                <a:solidFill>
                  <a:schemeClr val="tx1"/>
                </a:solidFill>
              </a:rPr>
              <a:t>of</a:t>
            </a:r>
            <a:r>
              <a:rPr lang="de-DE" sz="2000" dirty="0" smtClean="0">
                <a:solidFill>
                  <a:schemeClr val="tx1"/>
                </a:solidFill>
              </a:rPr>
              <a:t> different </a:t>
            </a:r>
            <a:r>
              <a:rPr lang="de-DE" sz="2000" dirty="0" err="1" smtClean="0">
                <a:solidFill>
                  <a:schemeClr val="tx1"/>
                </a:solidFill>
              </a:rPr>
              <a:t>discrimination</a:t>
            </a:r>
            <a:r>
              <a:rPr lang="de-DE" sz="2000" dirty="0" smtClean="0">
                <a:solidFill>
                  <a:schemeClr val="tx1"/>
                </a:solidFill>
              </a:rPr>
              <a:t> </a:t>
            </a:r>
            <a:r>
              <a:rPr lang="de-DE" sz="2000" dirty="0" err="1" smtClean="0">
                <a:solidFill>
                  <a:schemeClr val="tx1"/>
                </a:solidFill>
              </a:rPr>
              <a:t>grounds</a:t>
            </a:r>
            <a:r>
              <a:rPr lang="de-DE" sz="2000" dirty="0" smtClean="0">
                <a:solidFill>
                  <a:schemeClr val="tx1"/>
                </a:solidFill>
              </a:rPr>
              <a:t> AND </a:t>
            </a:r>
            <a:r>
              <a:rPr lang="de-DE" sz="2000" dirty="0" err="1" smtClean="0">
                <a:solidFill>
                  <a:schemeClr val="tx1"/>
                </a:solidFill>
              </a:rPr>
              <a:t>reach</a:t>
            </a:r>
            <a:r>
              <a:rPr lang="de-DE" sz="2000" dirty="0" smtClean="0">
                <a:solidFill>
                  <a:schemeClr val="tx1"/>
                </a:solidFill>
              </a:rPr>
              <a:t> different </a:t>
            </a:r>
            <a:r>
              <a:rPr lang="de-DE" sz="2000" dirty="0" err="1" smtClean="0">
                <a:solidFill>
                  <a:schemeClr val="tx1"/>
                </a:solidFill>
              </a:rPr>
              <a:t>target</a:t>
            </a:r>
            <a:r>
              <a:rPr lang="de-DE" sz="2000" dirty="0" smtClean="0">
                <a:solidFill>
                  <a:schemeClr val="tx1"/>
                </a:solidFill>
              </a:rPr>
              <a:t> </a:t>
            </a:r>
            <a:r>
              <a:rPr lang="de-DE" sz="2000" dirty="0" err="1" smtClean="0">
                <a:solidFill>
                  <a:schemeClr val="tx1"/>
                </a:solidFill>
              </a:rPr>
              <a:t>groups</a:t>
            </a:r>
            <a:endParaRPr lang="de-DE" sz="2000" dirty="0" smtClean="0">
              <a:solidFill>
                <a:schemeClr val="tx1"/>
              </a:solidFill>
            </a:endParaRPr>
          </a:p>
          <a:p>
            <a:pPr>
              <a:spcBef>
                <a:spcPct val="20000"/>
              </a:spcBef>
              <a:defRPr/>
            </a:pPr>
            <a:r>
              <a:rPr lang="de-DE" sz="2000" dirty="0" smtClean="0">
                <a:solidFill>
                  <a:schemeClr val="tx1"/>
                </a:solidFill>
              </a:rPr>
              <a:t>Solution: </a:t>
            </a:r>
            <a:r>
              <a:rPr lang="de-DE" sz="2000" dirty="0" err="1" smtClean="0">
                <a:solidFill>
                  <a:schemeClr val="tx1"/>
                </a:solidFill>
              </a:rPr>
              <a:t>Highlighting</a:t>
            </a:r>
            <a:r>
              <a:rPr lang="de-DE" sz="2000" dirty="0" smtClean="0">
                <a:solidFill>
                  <a:schemeClr val="tx1"/>
                </a:solidFill>
              </a:rPr>
              <a:t> </a:t>
            </a:r>
            <a:r>
              <a:rPr lang="de-DE" sz="2000" dirty="0" err="1" smtClean="0">
                <a:solidFill>
                  <a:schemeClr val="tx1"/>
                </a:solidFill>
              </a:rPr>
              <a:t>one</a:t>
            </a:r>
            <a:r>
              <a:rPr lang="de-DE" sz="2000" dirty="0" smtClean="0">
                <a:solidFill>
                  <a:schemeClr val="tx1"/>
                </a:solidFill>
              </a:rPr>
              <a:t> </a:t>
            </a:r>
            <a:r>
              <a:rPr lang="de-DE" sz="2000" dirty="0" err="1" smtClean="0">
                <a:solidFill>
                  <a:schemeClr val="tx1"/>
                </a:solidFill>
              </a:rPr>
              <a:t>discrimination</a:t>
            </a:r>
            <a:r>
              <a:rPr lang="de-DE" sz="2000" dirty="0" smtClean="0">
                <a:solidFill>
                  <a:schemeClr val="tx1"/>
                </a:solidFill>
              </a:rPr>
              <a:t> </a:t>
            </a:r>
            <a:r>
              <a:rPr lang="de-DE" sz="2000" dirty="0" err="1" smtClean="0">
                <a:solidFill>
                  <a:schemeClr val="tx1"/>
                </a:solidFill>
              </a:rPr>
              <a:t>ground</a:t>
            </a:r>
            <a:r>
              <a:rPr lang="de-DE" sz="2000" dirty="0" smtClean="0">
                <a:solidFill>
                  <a:schemeClr val="tx1"/>
                </a:solidFill>
              </a:rPr>
              <a:t> per </a:t>
            </a:r>
            <a:r>
              <a:rPr lang="de-DE" sz="2000" dirty="0" err="1" smtClean="0">
                <a:solidFill>
                  <a:schemeClr val="tx1"/>
                </a:solidFill>
              </a:rPr>
              <a:t>year</a:t>
            </a:r>
            <a:r>
              <a:rPr lang="de-DE" sz="2000" dirty="0" smtClean="0">
                <a:solidFill>
                  <a:schemeClr val="tx1"/>
                </a:solidFill>
              </a:rPr>
              <a:t> in a „</a:t>
            </a:r>
            <a:r>
              <a:rPr lang="de-DE" sz="2000" dirty="0" err="1" smtClean="0">
                <a:solidFill>
                  <a:schemeClr val="tx1"/>
                </a:solidFill>
              </a:rPr>
              <a:t>thematic</a:t>
            </a:r>
            <a:r>
              <a:rPr lang="de-DE" sz="2000" dirty="0" smtClean="0">
                <a:solidFill>
                  <a:schemeClr val="tx1"/>
                </a:solidFill>
              </a:rPr>
              <a:t> </a:t>
            </a:r>
            <a:r>
              <a:rPr lang="de-DE" sz="2000" dirty="0" err="1" smtClean="0">
                <a:solidFill>
                  <a:schemeClr val="tx1"/>
                </a:solidFill>
              </a:rPr>
              <a:t>year</a:t>
            </a:r>
            <a:r>
              <a:rPr lang="de-DE" sz="2000" dirty="0" smtClean="0">
                <a:solidFill>
                  <a:schemeClr val="tx1"/>
                </a:solidFill>
              </a:rPr>
              <a:t>“</a:t>
            </a:r>
          </a:p>
          <a:p>
            <a:pPr lvl="1">
              <a:buFont typeface="Wingdings" panose="05000000000000000000" pitchFamily="2" charset="2"/>
              <a:buChar char="Ø"/>
              <a:defRPr/>
            </a:pPr>
            <a:r>
              <a:rPr lang="de-DE" sz="1200" dirty="0" err="1" smtClean="0">
                <a:solidFill>
                  <a:schemeClr val="tx1"/>
                </a:solidFill>
              </a:rPr>
              <a:t>Promoting</a:t>
            </a:r>
            <a:r>
              <a:rPr lang="de-DE" sz="1200" dirty="0" smtClean="0">
                <a:solidFill>
                  <a:schemeClr val="tx1"/>
                </a:solidFill>
              </a:rPr>
              <a:t> </a:t>
            </a:r>
            <a:r>
              <a:rPr lang="de-DE" sz="1200" dirty="0" err="1" smtClean="0">
                <a:solidFill>
                  <a:schemeClr val="tx1"/>
                </a:solidFill>
              </a:rPr>
              <a:t>key</a:t>
            </a:r>
            <a:r>
              <a:rPr lang="de-DE" sz="1200" dirty="0" smtClean="0">
                <a:solidFill>
                  <a:schemeClr val="tx1"/>
                </a:solidFill>
              </a:rPr>
              <a:t> </a:t>
            </a:r>
            <a:r>
              <a:rPr lang="de-DE" sz="1200" dirty="0" err="1" smtClean="0">
                <a:solidFill>
                  <a:schemeClr val="tx1"/>
                </a:solidFill>
              </a:rPr>
              <a:t>messages</a:t>
            </a:r>
            <a:endParaRPr lang="de-DE" sz="1200" dirty="0" smtClean="0">
              <a:solidFill>
                <a:schemeClr val="tx1"/>
              </a:solidFill>
            </a:endParaRPr>
          </a:p>
          <a:p>
            <a:pPr lvl="1">
              <a:buFont typeface="Wingdings" panose="05000000000000000000" pitchFamily="2" charset="2"/>
              <a:buChar char="Ø"/>
              <a:defRPr/>
            </a:pPr>
            <a:r>
              <a:rPr lang="de-DE" sz="1200" dirty="0" err="1" smtClean="0">
                <a:solidFill>
                  <a:schemeClr val="tx1"/>
                </a:solidFill>
              </a:rPr>
              <a:t>Highlighting</a:t>
            </a:r>
            <a:r>
              <a:rPr lang="de-DE" sz="1200" dirty="0" smtClean="0">
                <a:solidFill>
                  <a:schemeClr val="tx1"/>
                </a:solidFill>
              </a:rPr>
              <a:t> </a:t>
            </a:r>
            <a:r>
              <a:rPr lang="de-DE" sz="1200" dirty="0" err="1" smtClean="0">
                <a:solidFill>
                  <a:schemeClr val="tx1"/>
                </a:solidFill>
              </a:rPr>
              <a:t>certain</a:t>
            </a:r>
            <a:r>
              <a:rPr lang="de-DE" sz="1200" dirty="0" smtClean="0">
                <a:solidFill>
                  <a:schemeClr val="tx1"/>
                </a:solidFill>
              </a:rPr>
              <a:t> </a:t>
            </a:r>
            <a:r>
              <a:rPr lang="de-DE" sz="1200" dirty="0" err="1" smtClean="0">
                <a:solidFill>
                  <a:schemeClr val="tx1"/>
                </a:solidFill>
              </a:rPr>
              <a:t>topics</a:t>
            </a:r>
            <a:endParaRPr lang="de-DE" sz="1200" dirty="0" smtClean="0">
              <a:solidFill>
                <a:schemeClr val="tx1"/>
              </a:solidFill>
            </a:endParaRPr>
          </a:p>
          <a:p>
            <a:pPr lvl="1">
              <a:buFont typeface="Wingdings" panose="05000000000000000000" pitchFamily="2" charset="2"/>
              <a:buChar char="Ø"/>
              <a:defRPr/>
            </a:pPr>
            <a:r>
              <a:rPr lang="de-DE" sz="1200" dirty="0" err="1" smtClean="0">
                <a:solidFill>
                  <a:schemeClr val="tx1"/>
                </a:solidFill>
              </a:rPr>
              <a:t>Illustrating</a:t>
            </a:r>
            <a:r>
              <a:rPr lang="de-DE" sz="1200" dirty="0" smtClean="0">
                <a:solidFill>
                  <a:schemeClr val="tx1"/>
                </a:solidFill>
              </a:rPr>
              <a:t> </a:t>
            </a:r>
            <a:r>
              <a:rPr lang="de-DE" sz="1200" dirty="0" err="1" smtClean="0">
                <a:solidFill>
                  <a:schemeClr val="tx1"/>
                </a:solidFill>
              </a:rPr>
              <a:t>situation</a:t>
            </a:r>
            <a:r>
              <a:rPr lang="de-DE" sz="1200" dirty="0" smtClean="0">
                <a:solidFill>
                  <a:schemeClr val="tx1"/>
                </a:solidFill>
              </a:rPr>
              <a:t> </a:t>
            </a:r>
            <a:r>
              <a:rPr lang="de-DE" sz="1200" dirty="0" err="1" smtClean="0">
                <a:solidFill>
                  <a:schemeClr val="tx1"/>
                </a:solidFill>
              </a:rPr>
              <a:t>of</a:t>
            </a:r>
            <a:r>
              <a:rPr lang="de-DE" sz="1200" dirty="0" smtClean="0">
                <a:solidFill>
                  <a:schemeClr val="tx1"/>
                </a:solidFill>
              </a:rPr>
              <a:t> </a:t>
            </a:r>
            <a:r>
              <a:rPr lang="de-DE" sz="1200" dirty="0" err="1" smtClean="0">
                <a:solidFill>
                  <a:schemeClr val="tx1"/>
                </a:solidFill>
              </a:rPr>
              <a:t>people</a:t>
            </a:r>
            <a:r>
              <a:rPr lang="de-DE" sz="1200" dirty="0" smtClean="0">
                <a:solidFill>
                  <a:schemeClr val="tx1"/>
                </a:solidFill>
              </a:rPr>
              <a:t> </a:t>
            </a:r>
            <a:r>
              <a:rPr lang="de-DE" sz="1200" dirty="0" err="1" smtClean="0">
                <a:solidFill>
                  <a:schemeClr val="tx1"/>
                </a:solidFill>
              </a:rPr>
              <a:t>affected</a:t>
            </a:r>
            <a:r>
              <a:rPr lang="de-DE" sz="1200" dirty="0" smtClean="0">
                <a:solidFill>
                  <a:schemeClr val="tx1"/>
                </a:solidFill>
              </a:rPr>
              <a:t> </a:t>
            </a:r>
            <a:r>
              <a:rPr lang="de-DE" sz="1200" dirty="0" err="1" smtClean="0">
                <a:solidFill>
                  <a:schemeClr val="tx1"/>
                </a:solidFill>
              </a:rPr>
              <a:t>by</a:t>
            </a:r>
            <a:r>
              <a:rPr lang="de-DE" sz="1200" dirty="0" smtClean="0">
                <a:solidFill>
                  <a:schemeClr val="tx1"/>
                </a:solidFill>
              </a:rPr>
              <a:t> </a:t>
            </a:r>
            <a:r>
              <a:rPr lang="de-DE" sz="1200" dirty="0" err="1" smtClean="0">
                <a:solidFill>
                  <a:schemeClr val="tx1"/>
                </a:solidFill>
              </a:rPr>
              <a:t>discrimination</a:t>
            </a:r>
            <a:r>
              <a:rPr lang="de-DE" sz="1200" dirty="0" smtClean="0">
                <a:solidFill>
                  <a:schemeClr val="tx1"/>
                </a:solidFill>
              </a:rPr>
              <a:t> </a:t>
            </a:r>
            <a:r>
              <a:rPr lang="de-DE" sz="1200" dirty="0" err="1" smtClean="0">
                <a:solidFill>
                  <a:schemeClr val="tx1"/>
                </a:solidFill>
              </a:rPr>
              <a:t>and</a:t>
            </a:r>
            <a:r>
              <a:rPr lang="de-DE" sz="1200" dirty="0" smtClean="0">
                <a:solidFill>
                  <a:schemeClr val="tx1"/>
                </a:solidFill>
              </a:rPr>
              <a:t> </a:t>
            </a:r>
            <a:r>
              <a:rPr lang="de-DE" sz="1200" dirty="0" err="1" smtClean="0">
                <a:solidFill>
                  <a:schemeClr val="tx1"/>
                </a:solidFill>
              </a:rPr>
              <a:t>raising</a:t>
            </a:r>
            <a:r>
              <a:rPr lang="de-DE" sz="1200" dirty="0" smtClean="0">
                <a:solidFill>
                  <a:schemeClr val="tx1"/>
                </a:solidFill>
              </a:rPr>
              <a:t> </a:t>
            </a:r>
            <a:r>
              <a:rPr lang="de-DE" sz="1200" dirty="0" err="1" smtClean="0">
                <a:solidFill>
                  <a:schemeClr val="tx1"/>
                </a:solidFill>
              </a:rPr>
              <a:t>awareness</a:t>
            </a:r>
            <a:endParaRPr lang="de-DE" sz="1200" dirty="0" smtClean="0">
              <a:solidFill>
                <a:schemeClr val="tx1"/>
              </a:solidFill>
            </a:endParaRPr>
          </a:p>
          <a:p>
            <a:pPr lvl="1">
              <a:buFont typeface="Wingdings" panose="05000000000000000000" pitchFamily="2" charset="2"/>
              <a:buChar char="Ø"/>
              <a:defRPr/>
            </a:pPr>
            <a:r>
              <a:rPr lang="de-DE" sz="1200" dirty="0" err="1" smtClean="0">
                <a:solidFill>
                  <a:schemeClr val="tx1"/>
                </a:solidFill>
              </a:rPr>
              <a:t>Defining</a:t>
            </a:r>
            <a:r>
              <a:rPr lang="de-DE" sz="1200" dirty="0" smtClean="0">
                <a:solidFill>
                  <a:schemeClr val="tx1"/>
                </a:solidFill>
              </a:rPr>
              <a:t> </a:t>
            </a:r>
            <a:r>
              <a:rPr lang="de-DE" sz="1200" dirty="0" err="1" smtClean="0">
                <a:solidFill>
                  <a:schemeClr val="tx1"/>
                </a:solidFill>
              </a:rPr>
              <a:t>protection</a:t>
            </a:r>
            <a:r>
              <a:rPr lang="de-DE" sz="1200" dirty="0" smtClean="0">
                <a:solidFill>
                  <a:schemeClr val="tx1"/>
                </a:solidFill>
              </a:rPr>
              <a:t> </a:t>
            </a:r>
            <a:r>
              <a:rPr lang="de-DE" sz="1200" dirty="0" err="1" smtClean="0">
                <a:solidFill>
                  <a:schemeClr val="tx1"/>
                </a:solidFill>
              </a:rPr>
              <a:t>gaps</a:t>
            </a:r>
            <a:endParaRPr lang="de-DE" sz="1200" dirty="0" smtClean="0">
              <a:solidFill>
                <a:schemeClr val="tx1"/>
              </a:solidFill>
            </a:endParaRPr>
          </a:p>
          <a:p>
            <a:pPr lvl="1">
              <a:buFont typeface="Wingdings" panose="05000000000000000000" pitchFamily="2" charset="2"/>
              <a:buChar char="Ø"/>
              <a:defRPr/>
            </a:pPr>
            <a:r>
              <a:rPr lang="de-DE" sz="1200" dirty="0" err="1" smtClean="0">
                <a:solidFill>
                  <a:schemeClr val="tx1"/>
                </a:solidFill>
              </a:rPr>
              <a:t>Developing</a:t>
            </a:r>
            <a:r>
              <a:rPr lang="de-DE" sz="1200" dirty="0" smtClean="0">
                <a:solidFill>
                  <a:schemeClr val="tx1"/>
                </a:solidFill>
              </a:rPr>
              <a:t> </a:t>
            </a:r>
            <a:r>
              <a:rPr lang="de-DE" sz="1200" dirty="0" err="1" smtClean="0">
                <a:solidFill>
                  <a:schemeClr val="tx1"/>
                </a:solidFill>
              </a:rPr>
              <a:t>strategies</a:t>
            </a:r>
            <a:r>
              <a:rPr lang="de-DE" sz="1200" dirty="0" smtClean="0">
                <a:solidFill>
                  <a:schemeClr val="tx1"/>
                </a:solidFill>
              </a:rPr>
              <a:t> </a:t>
            </a:r>
            <a:r>
              <a:rPr lang="de-DE" sz="1200" dirty="0" err="1" smtClean="0">
                <a:solidFill>
                  <a:schemeClr val="tx1"/>
                </a:solidFill>
              </a:rPr>
              <a:t>for</a:t>
            </a:r>
            <a:r>
              <a:rPr lang="de-DE" sz="1200" dirty="0" smtClean="0">
                <a:solidFill>
                  <a:schemeClr val="tx1"/>
                </a:solidFill>
              </a:rPr>
              <a:t> </a:t>
            </a:r>
            <a:r>
              <a:rPr lang="de-DE" sz="1200" dirty="0" err="1" smtClean="0">
                <a:solidFill>
                  <a:schemeClr val="tx1"/>
                </a:solidFill>
              </a:rPr>
              <a:t>action</a:t>
            </a:r>
            <a:endParaRPr lang="de-DE" sz="1200" dirty="0" smtClean="0">
              <a:solidFill>
                <a:schemeClr val="tx1"/>
              </a:solidFill>
            </a:endParaRPr>
          </a:p>
          <a:p>
            <a:pPr lvl="1">
              <a:buFont typeface="Wingdings" panose="05000000000000000000" pitchFamily="2" charset="2"/>
              <a:buChar char="Ø"/>
              <a:defRPr/>
            </a:pPr>
            <a:r>
              <a:rPr lang="de-DE" sz="1200" dirty="0" err="1" smtClean="0">
                <a:solidFill>
                  <a:schemeClr val="tx1"/>
                </a:solidFill>
              </a:rPr>
              <a:t>Finding</a:t>
            </a:r>
            <a:r>
              <a:rPr lang="de-DE" sz="1200" dirty="0" smtClean="0">
                <a:solidFill>
                  <a:schemeClr val="tx1"/>
                </a:solidFill>
              </a:rPr>
              <a:t> </a:t>
            </a:r>
            <a:r>
              <a:rPr lang="de-DE" sz="1200" dirty="0" err="1" smtClean="0">
                <a:solidFill>
                  <a:schemeClr val="tx1"/>
                </a:solidFill>
              </a:rPr>
              <a:t>support</a:t>
            </a:r>
            <a:r>
              <a:rPr lang="de-DE" sz="1200" dirty="0" smtClean="0">
                <a:solidFill>
                  <a:schemeClr val="tx1"/>
                </a:solidFill>
              </a:rPr>
              <a:t>: NGOs, </a:t>
            </a:r>
            <a:r>
              <a:rPr lang="de-DE" sz="1200" dirty="0" err="1" smtClean="0">
                <a:solidFill>
                  <a:schemeClr val="tx1"/>
                </a:solidFill>
              </a:rPr>
              <a:t>media</a:t>
            </a:r>
            <a:r>
              <a:rPr lang="de-DE" sz="1200" dirty="0" smtClean="0">
                <a:solidFill>
                  <a:schemeClr val="tx1"/>
                </a:solidFill>
              </a:rPr>
              <a:t>, </a:t>
            </a:r>
            <a:r>
              <a:rPr lang="de-DE" sz="1200" dirty="0" err="1" smtClean="0">
                <a:solidFill>
                  <a:schemeClr val="tx1"/>
                </a:solidFill>
              </a:rPr>
              <a:t>celebrities</a:t>
            </a:r>
            <a:r>
              <a:rPr lang="de-DE" sz="1200" dirty="0" smtClean="0">
                <a:solidFill>
                  <a:schemeClr val="tx1"/>
                </a:solidFill>
              </a:rPr>
              <a:t>, </a:t>
            </a:r>
            <a:r>
              <a:rPr lang="de-DE" sz="1200" smtClean="0">
                <a:solidFill>
                  <a:schemeClr val="tx1"/>
                </a:solidFill>
              </a:rPr>
              <a:t>etc</a:t>
            </a:r>
            <a:endParaRPr lang="de-DE" sz="1200" dirty="0" smtClean="0">
              <a:solidFill>
                <a:schemeClr val="tx1"/>
              </a:solidFill>
            </a:endParaRPr>
          </a:p>
          <a:p>
            <a:pPr lvl="1">
              <a:buFont typeface="Wingdings" panose="05000000000000000000" pitchFamily="2" charset="2"/>
              <a:buChar char="Ø"/>
              <a:defRPr/>
            </a:pPr>
            <a:endParaRPr lang="de-DE" sz="1200" dirty="0" smtClean="0">
              <a:solidFill>
                <a:schemeClr val="tx1"/>
              </a:solidFill>
            </a:endParaRPr>
          </a:p>
        </p:txBody>
      </p:sp>
    </p:spTree>
    <p:extLst>
      <p:ext uri="{BB962C8B-B14F-4D97-AF65-F5344CB8AC3E}">
        <p14:creationId xmlns:p14="http://schemas.microsoft.com/office/powerpoint/2010/main" val="3839773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047565"/>
            <a:ext cx="8229600" cy="732098"/>
          </a:xfrm>
        </p:spPr>
        <p:txBody>
          <a:bodyPr anchor="t"/>
          <a:lstStyle/>
          <a:p>
            <a:pPr>
              <a:lnSpc>
                <a:spcPts val="5000"/>
              </a:lnSpc>
            </a:pPr>
            <a:r>
              <a:rPr lang="de-DE" sz="2400" dirty="0" smtClean="0"/>
              <a:t>2015: </a:t>
            </a:r>
            <a:r>
              <a:rPr lang="de-DE" sz="2400" dirty="0" err="1" smtClean="0"/>
              <a:t>Thematic</a:t>
            </a:r>
            <a:r>
              <a:rPr lang="de-DE" sz="2400" dirty="0" smtClean="0"/>
              <a:t> </a:t>
            </a:r>
            <a:r>
              <a:rPr lang="de-DE" sz="2400" dirty="0" err="1" smtClean="0"/>
              <a:t>year</a:t>
            </a:r>
            <a:r>
              <a:rPr lang="de-DE" sz="2400" dirty="0" smtClean="0"/>
              <a:t> </a:t>
            </a:r>
            <a:r>
              <a:rPr lang="de-DE" sz="2400" dirty="0" err="1" smtClean="0"/>
              <a:t>against</a:t>
            </a:r>
            <a:r>
              <a:rPr lang="de-DE" sz="2400" dirty="0" smtClean="0"/>
              <a:t> </a:t>
            </a:r>
            <a:r>
              <a:rPr lang="de-DE" sz="2400" dirty="0" err="1" smtClean="0"/>
              <a:t>gender</a:t>
            </a:r>
            <a:r>
              <a:rPr lang="de-DE" sz="2400" dirty="0" smtClean="0"/>
              <a:t> </a:t>
            </a:r>
            <a:r>
              <a:rPr lang="de-DE" sz="2400" dirty="0" err="1" smtClean="0"/>
              <a:t>discrimination</a:t>
            </a:r>
            <a:endParaRPr lang="de-DE" sz="2400" dirty="0"/>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8" y="1707655"/>
            <a:ext cx="8150907" cy="3024188"/>
          </a:xfrm>
        </p:spPr>
      </p:pic>
    </p:spTree>
    <p:extLst>
      <p:ext uri="{BB962C8B-B14F-4D97-AF65-F5344CB8AC3E}">
        <p14:creationId xmlns:p14="http://schemas.microsoft.com/office/powerpoint/2010/main" val="2729506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047564"/>
            <a:ext cx="8229600" cy="444066"/>
          </a:xfrm>
        </p:spPr>
        <p:txBody>
          <a:bodyPr anchor="t"/>
          <a:lstStyle/>
          <a:p>
            <a:pPr lvl="1" algn="l" rtl="0">
              <a:spcBef>
                <a:spcPct val="0"/>
              </a:spcBef>
            </a:pPr>
            <a:r>
              <a:rPr lang="de-DE" b="1" dirty="0" smtClean="0">
                <a:solidFill>
                  <a:schemeClr val="bg2">
                    <a:lumMod val="75000"/>
                  </a:schemeClr>
                </a:solidFill>
              </a:rPr>
              <a:t>The </a:t>
            </a:r>
            <a:r>
              <a:rPr lang="de-DE" b="1" dirty="0" err="1" smtClean="0">
                <a:solidFill>
                  <a:schemeClr val="bg2">
                    <a:lumMod val="75000"/>
                  </a:schemeClr>
                </a:solidFill>
              </a:rPr>
              <a:t>thematic</a:t>
            </a:r>
            <a:r>
              <a:rPr lang="de-DE" b="1" dirty="0" smtClean="0">
                <a:solidFill>
                  <a:schemeClr val="bg2">
                    <a:lumMod val="75000"/>
                  </a:schemeClr>
                </a:solidFill>
              </a:rPr>
              <a:t> </a:t>
            </a:r>
            <a:r>
              <a:rPr lang="de-DE" b="1" dirty="0" err="1" smtClean="0">
                <a:solidFill>
                  <a:schemeClr val="bg2">
                    <a:lumMod val="75000"/>
                  </a:schemeClr>
                </a:solidFill>
              </a:rPr>
              <a:t>year</a:t>
            </a:r>
            <a:r>
              <a:rPr lang="de-DE" b="1" dirty="0" smtClean="0">
                <a:solidFill>
                  <a:schemeClr val="bg2">
                    <a:lumMod val="75000"/>
                  </a:schemeClr>
                </a:solidFill>
              </a:rPr>
              <a:t> </a:t>
            </a:r>
            <a:r>
              <a:rPr lang="de-DE" b="1" dirty="0" err="1" smtClean="0">
                <a:solidFill>
                  <a:schemeClr val="bg2">
                    <a:lumMod val="75000"/>
                  </a:schemeClr>
                </a:solidFill>
              </a:rPr>
              <a:t>includes</a:t>
            </a:r>
            <a:r>
              <a:rPr lang="de-DE" b="1" dirty="0" smtClean="0">
                <a:solidFill>
                  <a:schemeClr val="bg2">
                    <a:lumMod val="75000"/>
                  </a:schemeClr>
                </a:solidFill>
              </a:rPr>
              <a:t>:</a:t>
            </a:r>
            <a:br>
              <a:rPr lang="de-DE" b="1" dirty="0" smtClean="0">
                <a:solidFill>
                  <a:schemeClr val="bg2">
                    <a:lumMod val="75000"/>
                  </a:schemeClr>
                </a:solidFill>
              </a:rPr>
            </a:br>
            <a:r>
              <a:rPr lang="de-DE" altLang="de-DE" dirty="0">
                <a:solidFill>
                  <a:srgbClr val="333399"/>
                </a:solidFill>
              </a:rPr>
              <a:t/>
            </a:r>
            <a:br>
              <a:rPr lang="de-DE" altLang="de-DE" dirty="0">
                <a:solidFill>
                  <a:srgbClr val="333399"/>
                </a:solidFill>
              </a:rPr>
            </a:br>
            <a:endParaRPr lang="de-DE" dirty="0"/>
          </a:p>
        </p:txBody>
      </p:sp>
      <p:sp>
        <p:nvSpPr>
          <p:cNvPr id="3" name="Inhaltsplatzhalter 2"/>
          <p:cNvSpPr>
            <a:spLocks noGrp="1"/>
          </p:cNvSpPr>
          <p:nvPr>
            <p:ph idx="1"/>
          </p:nvPr>
        </p:nvSpPr>
        <p:spPr>
          <a:xfrm>
            <a:off x="467544" y="1923679"/>
            <a:ext cx="8280920" cy="2880320"/>
          </a:xfrm>
        </p:spPr>
        <p:txBody>
          <a:bodyPr>
            <a:noAutofit/>
          </a:bodyPr>
          <a:lstStyle/>
          <a:p>
            <a:pPr>
              <a:spcAft>
                <a:spcPts val="600"/>
              </a:spcAft>
            </a:pPr>
            <a:r>
              <a:rPr lang="de-DE" sz="1800" dirty="0" smtClean="0">
                <a:solidFill>
                  <a:schemeClr val="tx1"/>
                </a:solidFill>
                <a:latin typeface="+mn-lt"/>
              </a:rPr>
              <a:t>Survey on sexual </a:t>
            </a:r>
            <a:r>
              <a:rPr lang="de-DE" sz="1800" dirty="0" err="1" smtClean="0">
                <a:solidFill>
                  <a:schemeClr val="tx1"/>
                </a:solidFill>
                <a:latin typeface="+mn-lt"/>
              </a:rPr>
              <a:t>harassment</a:t>
            </a:r>
            <a:r>
              <a:rPr lang="de-DE" sz="1800" dirty="0" smtClean="0">
                <a:solidFill>
                  <a:schemeClr val="tx1"/>
                </a:solidFill>
                <a:latin typeface="+mn-lt"/>
              </a:rPr>
              <a:t> at </a:t>
            </a:r>
            <a:r>
              <a:rPr lang="de-DE" sz="1800" dirty="0" err="1" smtClean="0">
                <a:solidFill>
                  <a:schemeClr val="tx1"/>
                </a:solidFill>
                <a:latin typeface="+mn-lt"/>
              </a:rPr>
              <a:t>the</a:t>
            </a:r>
            <a:r>
              <a:rPr lang="de-DE" sz="1800" dirty="0" smtClean="0">
                <a:solidFill>
                  <a:schemeClr val="tx1"/>
                </a:solidFill>
                <a:latin typeface="+mn-lt"/>
              </a:rPr>
              <a:t> </a:t>
            </a:r>
            <a:r>
              <a:rPr lang="de-DE" sz="1800" dirty="0" err="1" smtClean="0">
                <a:solidFill>
                  <a:schemeClr val="tx1"/>
                </a:solidFill>
                <a:latin typeface="+mn-lt"/>
              </a:rPr>
              <a:t>workplace</a:t>
            </a:r>
            <a:r>
              <a:rPr lang="de-DE" sz="1800" dirty="0" smtClean="0">
                <a:solidFill>
                  <a:schemeClr val="tx1"/>
                </a:solidFill>
                <a:latin typeface="+mn-lt"/>
              </a:rPr>
              <a:t> (</a:t>
            </a:r>
            <a:r>
              <a:rPr lang="de-DE" sz="1800" dirty="0" err="1" smtClean="0">
                <a:solidFill>
                  <a:schemeClr val="tx1"/>
                </a:solidFill>
                <a:latin typeface="+mn-lt"/>
              </a:rPr>
              <a:t>presented</a:t>
            </a:r>
            <a:r>
              <a:rPr lang="de-DE" sz="1800" dirty="0" smtClean="0">
                <a:solidFill>
                  <a:schemeClr val="tx1"/>
                </a:solidFill>
                <a:latin typeface="+mn-lt"/>
              </a:rPr>
              <a:t> at a press </a:t>
            </a:r>
            <a:r>
              <a:rPr lang="de-DE" sz="1800" dirty="0" err="1" smtClean="0">
                <a:solidFill>
                  <a:schemeClr val="tx1"/>
                </a:solidFill>
                <a:latin typeface="+mn-lt"/>
              </a:rPr>
              <a:t>conference</a:t>
            </a:r>
            <a:r>
              <a:rPr lang="de-DE" sz="1800" dirty="0" smtClean="0">
                <a:solidFill>
                  <a:schemeClr val="tx1"/>
                </a:solidFill>
                <a:latin typeface="+mn-lt"/>
              </a:rPr>
              <a:t> in March)</a:t>
            </a:r>
          </a:p>
          <a:p>
            <a:pPr>
              <a:spcAft>
                <a:spcPts val="600"/>
              </a:spcAft>
            </a:pPr>
            <a:r>
              <a:rPr lang="de-DE" sz="1800" dirty="0" smtClean="0">
                <a:solidFill>
                  <a:schemeClr val="tx1"/>
                </a:solidFill>
                <a:latin typeface="+mn-lt"/>
              </a:rPr>
              <a:t>The </a:t>
            </a:r>
            <a:r>
              <a:rPr lang="de-DE" sz="1800" dirty="0" err="1" smtClean="0">
                <a:solidFill>
                  <a:schemeClr val="tx1"/>
                </a:solidFill>
                <a:latin typeface="+mn-lt"/>
              </a:rPr>
              <a:t>establishment</a:t>
            </a:r>
            <a:r>
              <a:rPr lang="de-DE" sz="1800" dirty="0" smtClean="0">
                <a:solidFill>
                  <a:schemeClr val="tx1"/>
                </a:solidFill>
                <a:latin typeface="+mn-lt"/>
              </a:rPr>
              <a:t> </a:t>
            </a:r>
            <a:r>
              <a:rPr lang="de-DE" sz="1800" dirty="0" err="1" smtClean="0">
                <a:solidFill>
                  <a:schemeClr val="tx1"/>
                </a:solidFill>
                <a:latin typeface="+mn-lt"/>
              </a:rPr>
              <a:t>of</a:t>
            </a:r>
            <a:r>
              <a:rPr lang="de-DE" sz="1800" dirty="0" smtClean="0">
                <a:solidFill>
                  <a:schemeClr val="tx1"/>
                </a:solidFill>
                <a:latin typeface="+mn-lt"/>
              </a:rPr>
              <a:t> an expert </a:t>
            </a:r>
            <a:r>
              <a:rPr lang="de-DE" sz="1800" dirty="0" err="1" smtClean="0">
                <a:solidFill>
                  <a:schemeClr val="tx1"/>
                </a:solidFill>
                <a:latin typeface="+mn-lt"/>
              </a:rPr>
              <a:t>commission</a:t>
            </a:r>
            <a:r>
              <a:rPr lang="de-DE" sz="1800" dirty="0" smtClean="0">
                <a:solidFill>
                  <a:schemeClr val="tx1"/>
                </a:solidFill>
                <a:latin typeface="+mn-lt"/>
              </a:rPr>
              <a:t> on </a:t>
            </a:r>
            <a:r>
              <a:rPr lang="de-DE" sz="1800" dirty="0" err="1" smtClean="0">
                <a:solidFill>
                  <a:schemeClr val="tx1"/>
                </a:solidFill>
                <a:latin typeface="+mn-lt"/>
              </a:rPr>
              <a:t>gender</a:t>
            </a:r>
            <a:r>
              <a:rPr lang="de-DE" sz="1800" dirty="0" smtClean="0">
                <a:solidFill>
                  <a:schemeClr val="tx1"/>
                </a:solidFill>
                <a:latin typeface="+mn-lt"/>
              </a:rPr>
              <a:t> </a:t>
            </a:r>
            <a:r>
              <a:rPr lang="de-DE" sz="1800" dirty="0" err="1" smtClean="0">
                <a:solidFill>
                  <a:schemeClr val="tx1"/>
                </a:solidFill>
                <a:latin typeface="+mn-lt"/>
              </a:rPr>
              <a:t>discrimination</a:t>
            </a:r>
            <a:r>
              <a:rPr lang="de-DE" sz="1800" dirty="0" smtClean="0">
                <a:solidFill>
                  <a:schemeClr val="tx1"/>
                </a:solidFill>
                <a:latin typeface="+mn-lt"/>
              </a:rPr>
              <a:t> (</a:t>
            </a:r>
            <a:r>
              <a:rPr lang="de-DE" sz="1800" dirty="0" err="1" smtClean="0">
                <a:solidFill>
                  <a:schemeClr val="tx1"/>
                </a:solidFill>
                <a:latin typeface="+mn-lt"/>
              </a:rPr>
              <a:t>presentation</a:t>
            </a:r>
            <a:r>
              <a:rPr lang="de-DE" sz="1800" dirty="0" smtClean="0">
                <a:solidFill>
                  <a:schemeClr val="tx1"/>
                </a:solidFill>
                <a:latin typeface="+mn-lt"/>
              </a:rPr>
              <a:t> </a:t>
            </a:r>
            <a:r>
              <a:rPr lang="de-DE" sz="1800" dirty="0" err="1" smtClean="0">
                <a:solidFill>
                  <a:schemeClr val="tx1"/>
                </a:solidFill>
                <a:latin typeface="+mn-lt"/>
              </a:rPr>
              <a:t>of</a:t>
            </a:r>
            <a:r>
              <a:rPr lang="de-DE" sz="1800" dirty="0" smtClean="0">
                <a:solidFill>
                  <a:schemeClr val="tx1"/>
                </a:solidFill>
                <a:latin typeface="+mn-lt"/>
              </a:rPr>
              <a:t> </a:t>
            </a:r>
            <a:r>
              <a:rPr lang="de-DE" sz="1800" dirty="0" err="1" smtClean="0">
                <a:solidFill>
                  <a:schemeClr val="tx1"/>
                </a:solidFill>
                <a:latin typeface="+mn-lt"/>
              </a:rPr>
              <a:t>recommendations</a:t>
            </a:r>
            <a:r>
              <a:rPr lang="de-DE" sz="1800" dirty="0" smtClean="0">
                <a:solidFill>
                  <a:schemeClr val="tx1"/>
                </a:solidFill>
                <a:latin typeface="+mn-lt"/>
              </a:rPr>
              <a:t> at a press </a:t>
            </a:r>
            <a:r>
              <a:rPr lang="de-DE" sz="1800" dirty="0" err="1" smtClean="0">
                <a:solidFill>
                  <a:schemeClr val="tx1"/>
                </a:solidFill>
                <a:latin typeface="+mn-lt"/>
              </a:rPr>
              <a:t>conference</a:t>
            </a:r>
            <a:r>
              <a:rPr lang="de-DE" sz="1800" dirty="0" smtClean="0">
                <a:solidFill>
                  <a:schemeClr val="tx1"/>
                </a:solidFill>
                <a:latin typeface="+mn-lt"/>
              </a:rPr>
              <a:t> in </a:t>
            </a:r>
            <a:r>
              <a:rPr lang="de-DE" sz="1800" dirty="0" err="1" smtClean="0">
                <a:solidFill>
                  <a:schemeClr val="tx1"/>
                </a:solidFill>
                <a:latin typeface="+mn-lt"/>
              </a:rPr>
              <a:t>December</a:t>
            </a:r>
            <a:r>
              <a:rPr lang="de-DE" sz="1800" dirty="0" smtClean="0">
                <a:solidFill>
                  <a:schemeClr val="tx1"/>
                </a:solidFill>
                <a:latin typeface="+mn-lt"/>
              </a:rPr>
              <a:t>)</a:t>
            </a:r>
          </a:p>
          <a:p>
            <a:pPr>
              <a:spcAft>
                <a:spcPts val="600"/>
              </a:spcAft>
            </a:pPr>
            <a:r>
              <a:rPr lang="de-DE" sz="1800" dirty="0" smtClean="0">
                <a:solidFill>
                  <a:schemeClr val="tx1"/>
                </a:solidFill>
                <a:latin typeface="+mn-lt"/>
              </a:rPr>
              <a:t>Publications </a:t>
            </a:r>
            <a:r>
              <a:rPr lang="de-DE" sz="1800" dirty="0" err="1" smtClean="0">
                <a:solidFill>
                  <a:schemeClr val="tx1"/>
                </a:solidFill>
                <a:latin typeface="+mn-lt"/>
              </a:rPr>
              <a:t>and</a:t>
            </a:r>
            <a:r>
              <a:rPr lang="de-DE" sz="1800" dirty="0" smtClean="0">
                <a:solidFill>
                  <a:schemeClr val="tx1"/>
                </a:solidFill>
                <a:latin typeface="+mn-lt"/>
              </a:rPr>
              <a:t> press </a:t>
            </a:r>
            <a:r>
              <a:rPr lang="de-DE" sz="1800" dirty="0" err="1" smtClean="0">
                <a:solidFill>
                  <a:schemeClr val="tx1"/>
                </a:solidFill>
                <a:latin typeface="+mn-lt"/>
              </a:rPr>
              <a:t>work</a:t>
            </a:r>
            <a:endParaRPr lang="de-DE" sz="1800" dirty="0" smtClean="0">
              <a:solidFill>
                <a:schemeClr val="tx1"/>
              </a:solidFill>
              <a:latin typeface="+mn-lt"/>
            </a:endParaRPr>
          </a:p>
          <a:p>
            <a:pPr>
              <a:spcAft>
                <a:spcPts val="600"/>
              </a:spcAft>
            </a:pPr>
            <a:r>
              <a:rPr lang="de-DE" sz="1800" dirty="0" smtClean="0">
                <a:solidFill>
                  <a:schemeClr val="tx1"/>
                </a:solidFill>
                <a:latin typeface="+mn-lt"/>
              </a:rPr>
              <a:t>„</a:t>
            </a:r>
            <a:r>
              <a:rPr lang="de-DE" sz="1800" dirty="0" err="1" smtClean="0">
                <a:solidFill>
                  <a:schemeClr val="tx1"/>
                </a:solidFill>
                <a:latin typeface="+mn-lt"/>
              </a:rPr>
              <a:t>day</a:t>
            </a:r>
            <a:r>
              <a:rPr lang="de-DE" sz="1800" dirty="0" smtClean="0">
                <a:solidFill>
                  <a:schemeClr val="tx1"/>
                </a:solidFill>
                <a:latin typeface="+mn-lt"/>
              </a:rPr>
              <a:t> </a:t>
            </a:r>
            <a:r>
              <a:rPr lang="de-DE" sz="1800" dirty="0" err="1" smtClean="0">
                <a:solidFill>
                  <a:schemeClr val="tx1"/>
                </a:solidFill>
                <a:latin typeface="+mn-lt"/>
              </a:rPr>
              <a:t>of</a:t>
            </a:r>
            <a:r>
              <a:rPr lang="de-DE" sz="1800" dirty="0" smtClean="0">
                <a:solidFill>
                  <a:schemeClr val="tx1"/>
                </a:solidFill>
                <a:latin typeface="+mn-lt"/>
              </a:rPr>
              <a:t> </a:t>
            </a:r>
            <a:r>
              <a:rPr lang="de-DE" sz="1800" dirty="0" err="1" smtClean="0">
                <a:solidFill>
                  <a:schemeClr val="tx1"/>
                </a:solidFill>
                <a:latin typeface="+mn-lt"/>
              </a:rPr>
              <a:t>action</a:t>
            </a:r>
            <a:r>
              <a:rPr lang="de-DE" sz="1800" dirty="0" smtClean="0">
                <a:solidFill>
                  <a:schemeClr val="tx1"/>
                </a:solidFill>
                <a:latin typeface="+mn-lt"/>
              </a:rPr>
              <a:t>“ at </a:t>
            </a:r>
            <a:r>
              <a:rPr lang="de-DE" sz="1800" dirty="0" err="1" smtClean="0">
                <a:solidFill>
                  <a:schemeClr val="tx1"/>
                </a:solidFill>
                <a:latin typeface="+mn-lt"/>
              </a:rPr>
              <a:t>the</a:t>
            </a:r>
            <a:r>
              <a:rPr lang="de-DE" sz="1800" dirty="0" smtClean="0">
                <a:solidFill>
                  <a:schemeClr val="tx1"/>
                </a:solidFill>
                <a:latin typeface="+mn-lt"/>
              </a:rPr>
              <a:t> Brandenburg </a:t>
            </a:r>
            <a:r>
              <a:rPr lang="de-DE" sz="1800" dirty="0" err="1" smtClean="0">
                <a:solidFill>
                  <a:schemeClr val="tx1"/>
                </a:solidFill>
                <a:latin typeface="+mn-lt"/>
              </a:rPr>
              <a:t>gate</a:t>
            </a:r>
            <a:r>
              <a:rPr lang="de-DE" sz="1800" dirty="0" smtClean="0">
                <a:solidFill>
                  <a:schemeClr val="tx1"/>
                </a:solidFill>
                <a:latin typeface="+mn-lt"/>
              </a:rPr>
              <a:t> 16/9</a:t>
            </a:r>
          </a:p>
          <a:p>
            <a:pPr>
              <a:spcAft>
                <a:spcPts val="600"/>
              </a:spcAft>
            </a:pPr>
            <a:r>
              <a:rPr lang="de-DE" sz="1800" dirty="0" smtClean="0">
                <a:solidFill>
                  <a:schemeClr val="tx1"/>
                </a:solidFill>
                <a:latin typeface="+mn-lt"/>
              </a:rPr>
              <a:t>Symposium on </a:t>
            </a:r>
            <a:r>
              <a:rPr lang="de-DE" sz="1800" dirty="0" err="1" smtClean="0">
                <a:solidFill>
                  <a:schemeClr val="tx1"/>
                </a:solidFill>
                <a:latin typeface="+mn-lt"/>
              </a:rPr>
              <a:t>the</a:t>
            </a:r>
            <a:r>
              <a:rPr lang="de-DE" sz="1800" dirty="0" smtClean="0">
                <a:solidFill>
                  <a:schemeClr val="tx1"/>
                </a:solidFill>
                <a:latin typeface="+mn-lt"/>
              </a:rPr>
              <a:t> </a:t>
            </a:r>
            <a:r>
              <a:rPr lang="de-DE" sz="1800" dirty="0" err="1" smtClean="0">
                <a:solidFill>
                  <a:schemeClr val="tx1"/>
                </a:solidFill>
                <a:latin typeface="+mn-lt"/>
              </a:rPr>
              <a:t>rights</a:t>
            </a:r>
            <a:r>
              <a:rPr lang="de-DE" sz="1800" dirty="0" smtClean="0">
                <a:solidFill>
                  <a:schemeClr val="tx1"/>
                </a:solidFill>
                <a:latin typeface="+mn-lt"/>
              </a:rPr>
              <a:t> </a:t>
            </a:r>
            <a:r>
              <a:rPr lang="de-DE" sz="1800" dirty="0" err="1" smtClean="0">
                <a:solidFill>
                  <a:schemeClr val="tx1"/>
                </a:solidFill>
                <a:latin typeface="+mn-lt"/>
              </a:rPr>
              <a:t>of</a:t>
            </a:r>
            <a:r>
              <a:rPr lang="de-DE" sz="1800" dirty="0" smtClean="0">
                <a:solidFill>
                  <a:schemeClr val="tx1"/>
                </a:solidFill>
                <a:latin typeface="+mn-lt"/>
              </a:rPr>
              <a:t> </a:t>
            </a:r>
            <a:r>
              <a:rPr lang="de-DE" sz="1800" dirty="0" err="1" smtClean="0">
                <a:solidFill>
                  <a:schemeClr val="tx1"/>
                </a:solidFill>
                <a:latin typeface="+mn-lt"/>
              </a:rPr>
              <a:t>trans</a:t>
            </a:r>
            <a:r>
              <a:rPr lang="de-DE" sz="1800" dirty="0" smtClean="0">
                <a:solidFill>
                  <a:schemeClr val="tx1"/>
                </a:solidFill>
                <a:latin typeface="+mn-lt"/>
              </a:rPr>
              <a:t>* </a:t>
            </a:r>
            <a:r>
              <a:rPr lang="de-DE" sz="1800" dirty="0" err="1" smtClean="0">
                <a:solidFill>
                  <a:schemeClr val="tx1"/>
                </a:solidFill>
                <a:latin typeface="+mn-lt"/>
              </a:rPr>
              <a:t>and</a:t>
            </a:r>
            <a:r>
              <a:rPr lang="de-DE" sz="1800" dirty="0" smtClean="0">
                <a:solidFill>
                  <a:schemeClr val="tx1"/>
                </a:solidFill>
                <a:latin typeface="+mn-lt"/>
              </a:rPr>
              <a:t> </a:t>
            </a:r>
            <a:r>
              <a:rPr lang="de-DE" sz="1800" dirty="0" err="1" smtClean="0">
                <a:solidFill>
                  <a:schemeClr val="tx1"/>
                </a:solidFill>
                <a:latin typeface="+mn-lt"/>
              </a:rPr>
              <a:t>intersex</a:t>
            </a:r>
            <a:r>
              <a:rPr lang="de-DE" sz="1800" dirty="0" smtClean="0">
                <a:solidFill>
                  <a:schemeClr val="tx1"/>
                </a:solidFill>
                <a:latin typeface="+mn-lt"/>
              </a:rPr>
              <a:t> </a:t>
            </a:r>
            <a:r>
              <a:rPr lang="de-DE" sz="1800" dirty="0" err="1" smtClean="0">
                <a:solidFill>
                  <a:schemeClr val="tx1"/>
                </a:solidFill>
                <a:latin typeface="+mn-lt"/>
              </a:rPr>
              <a:t>people</a:t>
            </a:r>
            <a:r>
              <a:rPr lang="de-DE" sz="1800" dirty="0" smtClean="0">
                <a:solidFill>
                  <a:schemeClr val="tx1"/>
                </a:solidFill>
                <a:latin typeface="+mn-lt"/>
              </a:rPr>
              <a:t> 7/10</a:t>
            </a:r>
            <a:endParaRPr lang="de-DE" sz="1800" dirty="0">
              <a:solidFill>
                <a:schemeClr val="tx1"/>
              </a:solidFill>
              <a:latin typeface="+mn-lt"/>
            </a:endParaRPr>
          </a:p>
        </p:txBody>
      </p:sp>
    </p:spTree>
    <p:extLst>
      <p:ext uri="{BB962C8B-B14F-4D97-AF65-F5344CB8AC3E}">
        <p14:creationId xmlns:p14="http://schemas.microsoft.com/office/powerpoint/2010/main" val="1746266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047564"/>
            <a:ext cx="8229600" cy="660090"/>
          </a:xfrm>
        </p:spPr>
        <p:txBody>
          <a:bodyPr anchor="t"/>
          <a:lstStyle/>
          <a:p>
            <a:pPr>
              <a:lnSpc>
                <a:spcPct val="100000"/>
              </a:lnSpc>
            </a:pPr>
            <a:r>
              <a:rPr lang="de-DE" altLang="de-DE" sz="2400" dirty="0" smtClean="0"/>
              <a:t>Film: </a:t>
            </a:r>
            <a:r>
              <a:rPr lang="de-DE" altLang="de-DE" sz="2400" dirty="0" err="1" smtClean="0"/>
              <a:t>How</a:t>
            </a:r>
            <a:r>
              <a:rPr lang="de-DE" altLang="de-DE" sz="2400" dirty="0" smtClean="0"/>
              <a:t> male, </a:t>
            </a:r>
            <a:r>
              <a:rPr lang="de-DE" altLang="de-DE" sz="2400" dirty="0" err="1" smtClean="0"/>
              <a:t>how</a:t>
            </a:r>
            <a:r>
              <a:rPr lang="de-DE" altLang="de-DE" sz="2400" dirty="0" smtClean="0"/>
              <a:t> </a:t>
            </a:r>
            <a:r>
              <a:rPr lang="de-DE" altLang="de-DE" sz="2400" dirty="0" err="1" smtClean="0"/>
              <a:t>female</a:t>
            </a:r>
            <a:r>
              <a:rPr lang="de-DE" altLang="de-DE" sz="2400" dirty="0" smtClean="0"/>
              <a:t> do </a:t>
            </a:r>
            <a:r>
              <a:rPr lang="de-DE" altLang="de-DE" sz="2400" dirty="0" err="1" smtClean="0"/>
              <a:t>you</a:t>
            </a:r>
            <a:r>
              <a:rPr lang="de-DE" altLang="de-DE" sz="2400" dirty="0" smtClean="0"/>
              <a:t> </a:t>
            </a:r>
            <a:r>
              <a:rPr lang="de-DE" altLang="de-DE" sz="2400" dirty="0" err="1" smtClean="0"/>
              <a:t>feel</a:t>
            </a:r>
            <a:r>
              <a:rPr lang="de-DE" altLang="de-DE" sz="2400" dirty="0" smtClean="0"/>
              <a:t>?</a:t>
            </a:r>
            <a:r>
              <a:rPr lang="de-DE" altLang="de-DE" sz="2400" dirty="0">
                <a:solidFill>
                  <a:srgbClr val="333399"/>
                </a:solidFill>
              </a:rPr>
              <a:t/>
            </a:r>
            <a:br>
              <a:rPr lang="de-DE" altLang="de-DE" sz="2400" dirty="0">
                <a:solidFill>
                  <a:srgbClr val="333399"/>
                </a:solidFill>
              </a:rPr>
            </a:br>
            <a:endParaRPr lang="de-DE" sz="2400" dirty="0"/>
          </a:p>
        </p:txBody>
      </p:sp>
      <p:sp>
        <p:nvSpPr>
          <p:cNvPr id="3" name="Inhaltsplatzhalter 2"/>
          <p:cNvSpPr>
            <a:spLocks noGrp="1"/>
          </p:cNvSpPr>
          <p:nvPr>
            <p:ph idx="1"/>
          </p:nvPr>
        </p:nvSpPr>
        <p:spPr>
          <a:xfrm>
            <a:off x="467544" y="1563639"/>
            <a:ext cx="8280920" cy="3168352"/>
          </a:xfrm>
        </p:spPr>
        <p:txBody>
          <a:bodyPr>
            <a:noAutofit/>
          </a:bodyPr>
          <a:lstStyle/>
          <a:p>
            <a:pPr marL="0" indent="0">
              <a:buNone/>
              <a:defRPr/>
            </a:pPr>
            <a:r>
              <a:rPr lang="de-DE" sz="1800" dirty="0">
                <a:solidFill>
                  <a:schemeClr val="tx1"/>
                </a:solidFill>
              </a:rPr>
              <a:t>https://vimeo.com/138641811</a:t>
            </a:r>
            <a:endParaRPr lang="de-DE" sz="1800" dirty="0" smtClean="0">
              <a:solidFill>
                <a:schemeClr val="tx1"/>
              </a:solidFill>
            </a:endParaRPr>
          </a:p>
          <a:p>
            <a:pPr marL="457200" lvl="1" indent="0">
              <a:spcBef>
                <a:spcPts val="0"/>
              </a:spcBef>
              <a:spcAft>
                <a:spcPts val="600"/>
              </a:spcAft>
              <a:buNone/>
            </a:pPr>
            <a:endParaRPr lang="de-DE" altLang="de-DE" sz="1000" b="1" dirty="0">
              <a:solidFill>
                <a:schemeClr val="accent2">
                  <a:lumMod val="50000"/>
                </a:schemeClr>
              </a:solidFill>
              <a:latin typeface="+mn-lt"/>
              <a:ea typeface="ＭＳ Ｐゴシック" charset="-128"/>
              <a:cs typeface="BundesSerif Medium" charset="0"/>
            </a:endParaRPr>
          </a:p>
          <a:p>
            <a:pPr>
              <a:spcAft>
                <a:spcPts val="600"/>
              </a:spcAft>
            </a:pPr>
            <a:endParaRPr lang="de-DE" sz="1800" dirty="0">
              <a:latin typeface="+mn-lt"/>
            </a:endParaRP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8" y="1995686"/>
            <a:ext cx="3902277" cy="2787774"/>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5" y="1923680"/>
            <a:ext cx="2750339" cy="1546987"/>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6" y="3147816"/>
            <a:ext cx="2664789" cy="1903186"/>
          </a:xfrm>
          <a:prstGeom prst="rect">
            <a:avLst/>
          </a:prstGeom>
        </p:spPr>
      </p:pic>
    </p:spTree>
    <p:extLst>
      <p:ext uri="{BB962C8B-B14F-4D97-AF65-F5344CB8AC3E}">
        <p14:creationId xmlns:p14="http://schemas.microsoft.com/office/powerpoint/2010/main" val="1297136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047564"/>
            <a:ext cx="8229600" cy="660090"/>
          </a:xfrm>
        </p:spPr>
        <p:txBody>
          <a:bodyPr anchor="t"/>
          <a:lstStyle/>
          <a:p>
            <a:pPr>
              <a:lnSpc>
                <a:spcPct val="100000"/>
              </a:lnSpc>
            </a:pPr>
            <a:r>
              <a:rPr lang="de-DE" altLang="de-DE" sz="2400" dirty="0" smtClean="0"/>
              <a:t>(</a:t>
            </a:r>
            <a:r>
              <a:rPr lang="de-DE" altLang="de-DE" sz="2400" dirty="0" err="1" smtClean="0"/>
              <a:t>Hoped-for</a:t>
            </a:r>
            <a:r>
              <a:rPr lang="de-DE" altLang="de-DE" sz="2400" dirty="0" smtClean="0"/>
              <a:t>) Overall </a:t>
            </a:r>
            <a:r>
              <a:rPr lang="de-DE" altLang="de-DE" sz="2400" dirty="0" err="1" smtClean="0"/>
              <a:t>effects</a:t>
            </a:r>
            <a:r>
              <a:rPr lang="de-DE" altLang="de-DE" sz="2400" dirty="0">
                <a:solidFill>
                  <a:srgbClr val="333399"/>
                </a:solidFill>
              </a:rPr>
              <a:t/>
            </a:r>
            <a:br>
              <a:rPr lang="de-DE" altLang="de-DE" sz="2400" dirty="0">
                <a:solidFill>
                  <a:srgbClr val="333399"/>
                </a:solidFill>
              </a:rPr>
            </a:br>
            <a:endParaRPr lang="de-DE" sz="2400" dirty="0"/>
          </a:p>
        </p:txBody>
      </p:sp>
      <p:sp>
        <p:nvSpPr>
          <p:cNvPr id="3" name="Inhaltsplatzhalter 2"/>
          <p:cNvSpPr>
            <a:spLocks noGrp="1"/>
          </p:cNvSpPr>
          <p:nvPr>
            <p:ph idx="1"/>
          </p:nvPr>
        </p:nvSpPr>
        <p:spPr>
          <a:xfrm>
            <a:off x="467544" y="1491631"/>
            <a:ext cx="8280920" cy="3312368"/>
          </a:xfrm>
        </p:spPr>
        <p:txBody>
          <a:bodyPr>
            <a:noAutofit/>
          </a:bodyPr>
          <a:lstStyle/>
          <a:p>
            <a:pPr>
              <a:buFont typeface="Wingdings" pitchFamily="2" charset="2"/>
              <a:buChar char="Ø"/>
              <a:defRPr/>
            </a:pPr>
            <a:endParaRPr lang="de-DE" sz="1800" b="1" dirty="0">
              <a:solidFill>
                <a:srgbClr val="00B0FF"/>
              </a:solidFill>
            </a:endParaRPr>
          </a:p>
          <a:p>
            <a:pPr marL="457200" lvl="1" indent="0">
              <a:spcBef>
                <a:spcPts val="0"/>
              </a:spcBef>
              <a:spcAft>
                <a:spcPts val="600"/>
              </a:spcAft>
              <a:buNone/>
            </a:pPr>
            <a:endParaRPr lang="de-DE" altLang="de-DE" sz="1000" b="1" dirty="0">
              <a:solidFill>
                <a:schemeClr val="accent2">
                  <a:lumMod val="50000"/>
                </a:schemeClr>
              </a:solidFill>
              <a:latin typeface="+mn-lt"/>
              <a:ea typeface="ＭＳ Ｐゴシック" charset="-128"/>
              <a:cs typeface="BundesSerif Medium" charset="0"/>
            </a:endParaRPr>
          </a:p>
          <a:p>
            <a:pPr>
              <a:spcAft>
                <a:spcPts val="600"/>
              </a:spcAft>
            </a:pPr>
            <a:r>
              <a:rPr lang="de-DE" sz="1800" dirty="0" err="1" smtClean="0">
                <a:solidFill>
                  <a:schemeClr val="tx1"/>
                </a:solidFill>
                <a:latin typeface="+mn-lt"/>
              </a:rPr>
              <a:t>Shaping</a:t>
            </a:r>
            <a:r>
              <a:rPr lang="de-DE" sz="1800" dirty="0" smtClean="0">
                <a:solidFill>
                  <a:schemeClr val="tx1"/>
                </a:solidFill>
                <a:latin typeface="+mn-lt"/>
              </a:rPr>
              <a:t> </a:t>
            </a:r>
            <a:r>
              <a:rPr lang="de-DE" sz="1800" dirty="0" err="1" smtClean="0">
                <a:solidFill>
                  <a:schemeClr val="tx1"/>
                </a:solidFill>
                <a:latin typeface="+mn-lt"/>
              </a:rPr>
              <a:t>the</a:t>
            </a:r>
            <a:r>
              <a:rPr lang="de-DE" sz="1800" dirty="0" smtClean="0">
                <a:solidFill>
                  <a:schemeClr val="tx1"/>
                </a:solidFill>
                <a:latin typeface="+mn-lt"/>
              </a:rPr>
              <a:t> </a:t>
            </a:r>
            <a:r>
              <a:rPr lang="de-DE" sz="1800" dirty="0" err="1" smtClean="0">
                <a:solidFill>
                  <a:schemeClr val="tx1"/>
                </a:solidFill>
                <a:latin typeface="+mn-lt"/>
              </a:rPr>
              <a:t>profile</a:t>
            </a:r>
            <a:r>
              <a:rPr lang="de-DE" sz="1800" dirty="0" smtClean="0">
                <a:solidFill>
                  <a:schemeClr val="tx1"/>
                </a:solidFill>
                <a:latin typeface="+mn-lt"/>
              </a:rPr>
              <a:t> </a:t>
            </a:r>
          </a:p>
          <a:p>
            <a:pPr>
              <a:spcAft>
                <a:spcPts val="600"/>
              </a:spcAft>
            </a:pPr>
            <a:r>
              <a:rPr lang="de-DE" sz="1800" dirty="0" err="1" smtClean="0">
                <a:solidFill>
                  <a:schemeClr val="tx1"/>
                </a:solidFill>
                <a:latin typeface="+mn-lt"/>
              </a:rPr>
              <a:t>Credibility</a:t>
            </a:r>
            <a:r>
              <a:rPr lang="de-DE" sz="1800" dirty="0" smtClean="0">
                <a:solidFill>
                  <a:schemeClr val="tx1"/>
                </a:solidFill>
                <a:latin typeface="+mn-lt"/>
              </a:rPr>
              <a:t> </a:t>
            </a:r>
            <a:r>
              <a:rPr lang="de-DE" sz="1800" dirty="0" err="1" smtClean="0">
                <a:solidFill>
                  <a:schemeClr val="tx1"/>
                </a:solidFill>
                <a:latin typeface="+mn-lt"/>
              </a:rPr>
              <a:t>and</a:t>
            </a:r>
            <a:r>
              <a:rPr lang="de-DE" sz="1800" dirty="0" smtClean="0">
                <a:solidFill>
                  <a:schemeClr val="tx1"/>
                </a:solidFill>
                <a:latin typeface="+mn-lt"/>
              </a:rPr>
              <a:t> </a:t>
            </a:r>
            <a:r>
              <a:rPr lang="de-DE" sz="1800" dirty="0" err="1" smtClean="0">
                <a:solidFill>
                  <a:schemeClr val="tx1"/>
                </a:solidFill>
                <a:latin typeface="+mn-lt"/>
              </a:rPr>
              <a:t>acceptance</a:t>
            </a:r>
            <a:endParaRPr lang="de-DE" sz="1800" dirty="0" smtClean="0">
              <a:solidFill>
                <a:schemeClr val="tx1"/>
              </a:solidFill>
              <a:latin typeface="+mn-lt"/>
            </a:endParaRPr>
          </a:p>
          <a:p>
            <a:pPr>
              <a:spcAft>
                <a:spcPts val="600"/>
              </a:spcAft>
            </a:pPr>
            <a:r>
              <a:rPr lang="de-DE" sz="1800" dirty="0" err="1" smtClean="0">
                <a:solidFill>
                  <a:schemeClr val="tx1"/>
                </a:solidFill>
                <a:latin typeface="+mn-lt"/>
              </a:rPr>
              <a:t>Become</a:t>
            </a:r>
            <a:r>
              <a:rPr lang="de-DE" sz="1800" dirty="0" smtClean="0">
                <a:solidFill>
                  <a:schemeClr val="tx1"/>
                </a:solidFill>
                <a:latin typeface="+mn-lt"/>
              </a:rPr>
              <a:t> </a:t>
            </a:r>
            <a:r>
              <a:rPr lang="de-DE" sz="1800" dirty="0" err="1" smtClean="0">
                <a:solidFill>
                  <a:schemeClr val="tx1"/>
                </a:solidFill>
                <a:latin typeface="+mn-lt"/>
              </a:rPr>
              <a:t>recognisable</a:t>
            </a:r>
            <a:endParaRPr lang="de-DE" sz="1800" dirty="0" smtClean="0">
              <a:solidFill>
                <a:schemeClr val="tx1"/>
              </a:solidFill>
              <a:latin typeface="+mn-lt"/>
            </a:endParaRPr>
          </a:p>
          <a:p>
            <a:pPr>
              <a:spcAft>
                <a:spcPts val="600"/>
              </a:spcAft>
            </a:pPr>
            <a:r>
              <a:rPr lang="de-DE" sz="1800" dirty="0" err="1" smtClean="0">
                <a:solidFill>
                  <a:schemeClr val="tx1"/>
                </a:solidFill>
                <a:latin typeface="+mn-lt"/>
              </a:rPr>
              <a:t>Presenting</a:t>
            </a:r>
            <a:r>
              <a:rPr lang="de-DE" sz="1800" dirty="0" smtClean="0">
                <a:solidFill>
                  <a:schemeClr val="tx1"/>
                </a:solidFill>
                <a:latin typeface="+mn-lt"/>
              </a:rPr>
              <a:t> FADA </a:t>
            </a:r>
            <a:r>
              <a:rPr lang="de-DE" sz="1800" dirty="0" err="1" smtClean="0">
                <a:solidFill>
                  <a:schemeClr val="tx1"/>
                </a:solidFill>
                <a:latin typeface="+mn-lt"/>
              </a:rPr>
              <a:t>as</a:t>
            </a:r>
            <a:r>
              <a:rPr lang="de-DE" sz="1800" dirty="0" smtClean="0">
                <a:solidFill>
                  <a:schemeClr val="tx1"/>
                </a:solidFill>
                <a:latin typeface="+mn-lt"/>
              </a:rPr>
              <a:t> </a:t>
            </a:r>
            <a:r>
              <a:rPr lang="de-DE" sz="1800" dirty="0" err="1" smtClean="0">
                <a:solidFill>
                  <a:schemeClr val="tx1"/>
                </a:solidFill>
                <a:latin typeface="+mn-lt"/>
              </a:rPr>
              <a:t>accessible</a:t>
            </a:r>
            <a:r>
              <a:rPr lang="de-DE" sz="1800" dirty="0" smtClean="0">
                <a:solidFill>
                  <a:schemeClr val="tx1"/>
                </a:solidFill>
                <a:latin typeface="+mn-lt"/>
              </a:rPr>
              <a:t>, </a:t>
            </a:r>
            <a:r>
              <a:rPr lang="de-DE" sz="1800" dirty="0" err="1" smtClean="0">
                <a:solidFill>
                  <a:schemeClr val="tx1"/>
                </a:solidFill>
                <a:latin typeface="+mn-lt"/>
              </a:rPr>
              <a:t>effective</a:t>
            </a:r>
            <a:r>
              <a:rPr lang="de-DE" sz="1800" dirty="0" smtClean="0">
                <a:solidFill>
                  <a:schemeClr val="tx1"/>
                </a:solidFill>
                <a:latin typeface="+mn-lt"/>
              </a:rPr>
              <a:t>, </a:t>
            </a:r>
            <a:r>
              <a:rPr lang="de-DE" sz="1800" dirty="0" err="1" smtClean="0">
                <a:solidFill>
                  <a:schemeClr val="tx1"/>
                </a:solidFill>
                <a:latin typeface="+mn-lt"/>
              </a:rPr>
              <a:t>reliable</a:t>
            </a:r>
            <a:r>
              <a:rPr lang="de-DE" sz="1800" dirty="0" smtClean="0">
                <a:solidFill>
                  <a:schemeClr val="tx1"/>
                </a:solidFill>
                <a:latin typeface="+mn-lt"/>
              </a:rPr>
              <a:t>, </a:t>
            </a:r>
            <a:r>
              <a:rPr lang="de-DE" sz="1800" dirty="0" err="1" smtClean="0">
                <a:solidFill>
                  <a:schemeClr val="tx1"/>
                </a:solidFill>
                <a:latin typeface="+mn-lt"/>
              </a:rPr>
              <a:t>independent</a:t>
            </a:r>
            <a:r>
              <a:rPr lang="de-DE" sz="1800" dirty="0" smtClean="0">
                <a:solidFill>
                  <a:schemeClr val="tx1"/>
                </a:solidFill>
                <a:latin typeface="+mn-lt"/>
              </a:rPr>
              <a:t> </a:t>
            </a:r>
            <a:r>
              <a:rPr lang="de-DE" sz="1800" dirty="0" err="1" smtClean="0">
                <a:solidFill>
                  <a:schemeClr val="tx1"/>
                </a:solidFill>
                <a:latin typeface="+mn-lt"/>
              </a:rPr>
              <a:t>and</a:t>
            </a:r>
            <a:r>
              <a:rPr lang="de-DE" sz="1800" dirty="0" smtClean="0">
                <a:solidFill>
                  <a:schemeClr val="tx1"/>
                </a:solidFill>
                <a:latin typeface="+mn-lt"/>
              </a:rPr>
              <a:t> </a:t>
            </a:r>
            <a:r>
              <a:rPr lang="de-DE" sz="1800" dirty="0" err="1" smtClean="0">
                <a:solidFill>
                  <a:schemeClr val="tx1"/>
                </a:solidFill>
                <a:latin typeface="+mn-lt"/>
              </a:rPr>
              <a:t>caring</a:t>
            </a:r>
            <a:endParaRPr lang="de-DE" sz="1800" dirty="0" smtClean="0">
              <a:solidFill>
                <a:schemeClr val="tx1"/>
              </a:solidFill>
              <a:latin typeface="+mn-lt"/>
            </a:endParaRPr>
          </a:p>
          <a:p>
            <a:pPr>
              <a:spcAft>
                <a:spcPts val="600"/>
              </a:spcAft>
            </a:pPr>
            <a:r>
              <a:rPr lang="de-DE" sz="1800" dirty="0" err="1" smtClean="0">
                <a:solidFill>
                  <a:schemeClr val="tx1"/>
                </a:solidFill>
                <a:latin typeface="+mn-lt"/>
              </a:rPr>
              <a:t>Achieving</a:t>
            </a:r>
            <a:r>
              <a:rPr lang="de-DE" sz="1800" dirty="0" smtClean="0">
                <a:solidFill>
                  <a:schemeClr val="tx1"/>
                </a:solidFill>
                <a:latin typeface="+mn-lt"/>
              </a:rPr>
              <a:t> positive </a:t>
            </a:r>
            <a:r>
              <a:rPr lang="de-DE" sz="1800" dirty="0" err="1" smtClean="0">
                <a:solidFill>
                  <a:schemeClr val="tx1"/>
                </a:solidFill>
                <a:latin typeface="+mn-lt"/>
              </a:rPr>
              <a:t>change</a:t>
            </a:r>
            <a:endParaRPr lang="de-DE" sz="1800" dirty="0">
              <a:solidFill>
                <a:schemeClr val="tx1"/>
              </a:solidFill>
              <a:latin typeface="+mn-lt"/>
            </a:endParaRPr>
          </a:p>
        </p:txBody>
      </p:sp>
    </p:spTree>
    <p:extLst>
      <p:ext uri="{BB962C8B-B14F-4D97-AF65-F5344CB8AC3E}">
        <p14:creationId xmlns:p14="http://schemas.microsoft.com/office/powerpoint/2010/main" val="1319903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5536" y="2139702"/>
            <a:ext cx="8229600" cy="1188132"/>
          </a:xfrm>
        </p:spPr>
        <p:txBody>
          <a:bodyPr anchor="t"/>
          <a:lstStyle/>
          <a:p>
            <a:r>
              <a:rPr lang="de-DE" dirty="0" err="1" smtClean="0"/>
              <a:t>Thank</a:t>
            </a:r>
            <a:r>
              <a:rPr lang="de-DE" dirty="0" smtClean="0"/>
              <a:t> </a:t>
            </a:r>
            <a:r>
              <a:rPr lang="de-DE" dirty="0" err="1" smtClean="0"/>
              <a:t>you</a:t>
            </a:r>
            <a:r>
              <a:rPr lang="de-DE" dirty="0" smtClean="0"/>
              <a:t>!</a:t>
            </a:r>
            <a:endParaRPr lang="de-DE" dirty="0"/>
          </a:p>
        </p:txBody>
      </p:sp>
      <p:sp>
        <p:nvSpPr>
          <p:cNvPr id="4" name="Inhaltsplatzhalter 3"/>
          <p:cNvSpPr>
            <a:spLocks noGrp="1"/>
          </p:cNvSpPr>
          <p:nvPr>
            <p:ph idx="1"/>
          </p:nvPr>
        </p:nvSpPr>
        <p:spPr>
          <a:xfrm>
            <a:off x="467544" y="3381841"/>
            <a:ext cx="8280920" cy="1072214"/>
          </a:xfrm>
        </p:spPr>
        <p:txBody>
          <a:bodyPr>
            <a:normAutofit/>
          </a:bodyPr>
          <a:lstStyle/>
          <a:p>
            <a:pPr marL="0" indent="0">
              <a:buFont typeface="Arial" charset="0"/>
              <a:buNone/>
              <a:defRPr/>
            </a:pPr>
            <a:r>
              <a:rPr lang="de-DE" sz="1800" dirty="0" smtClean="0">
                <a:solidFill>
                  <a:schemeClr val="tx1"/>
                </a:solidFill>
              </a:rPr>
              <a:t>Ann Kathrin Sost</a:t>
            </a:r>
          </a:p>
          <a:p>
            <a:pPr marL="0" indent="0">
              <a:buFont typeface="Arial" charset="0"/>
              <a:buNone/>
              <a:defRPr/>
            </a:pPr>
            <a:r>
              <a:rPr lang="de-DE" sz="1800" dirty="0" smtClean="0">
                <a:solidFill>
                  <a:schemeClr val="tx1"/>
                </a:solidFill>
              </a:rPr>
              <a:t>Press </a:t>
            </a:r>
            <a:r>
              <a:rPr lang="de-DE" sz="1800" dirty="0" err="1" smtClean="0">
                <a:solidFill>
                  <a:schemeClr val="tx1"/>
                </a:solidFill>
              </a:rPr>
              <a:t>officer</a:t>
            </a:r>
            <a:endParaRPr lang="de-DE" sz="1800" dirty="0" smtClean="0">
              <a:solidFill>
                <a:schemeClr val="tx1"/>
              </a:solidFill>
            </a:endParaRPr>
          </a:p>
          <a:p>
            <a:pPr marL="0" indent="0">
              <a:buFont typeface="Arial" charset="0"/>
              <a:buNone/>
              <a:defRPr/>
            </a:pPr>
            <a:r>
              <a:rPr lang="de-DE" sz="1800" dirty="0">
                <a:solidFill>
                  <a:schemeClr val="tx1"/>
                </a:solidFill>
              </a:rPr>
              <a:t>a</a:t>
            </a:r>
            <a:r>
              <a:rPr lang="de-DE" sz="1800" dirty="0" smtClean="0">
                <a:solidFill>
                  <a:schemeClr val="tx1"/>
                </a:solidFill>
              </a:rPr>
              <a:t>nnkathrin.sost@ads.bund.de</a:t>
            </a:r>
            <a:endParaRPr lang="de-DE" sz="1800" dirty="0">
              <a:solidFill>
                <a:schemeClr val="tx1"/>
              </a:solidFill>
            </a:endParaRPr>
          </a:p>
          <a:p>
            <a:endParaRPr lang="de-DE" dirty="0"/>
          </a:p>
        </p:txBody>
      </p:sp>
    </p:spTree>
    <p:extLst>
      <p:ext uri="{BB962C8B-B14F-4D97-AF65-F5344CB8AC3E}">
        <p14:creationId xmlns:p14="http://schemas.microsoft.com/office/powerpoint/2010/main" val="32306122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7544" y="1047564"/>
            <a:ext cx="8229600" cy="444066"/>
          </a:xfrm>
        </p:spPr>
        <p:txBody>
          <a:bodyPr anchor="t"/>
          <a:lstStyle/>
          <a:p>
            <a:pPr>
              <a:lnSpc>
                <a:spcPct val="100000"/>
              </a:lnSpc>
            </a:pPr>
            <a:r>
              <a:rPr lang="de-DE" sz="2400" dirty="0" smtClean="0"/>
              <a:t>The Horizontal </a:t>
            </a:r>
            <a:r>
              <a:rPr lang="de-DE" sz="2400" dirty="0" err="1"/>
              <a:t>D</a:t>
            </a:r>
            <a:r>
              <a:rPr lang="de-DE" sz="2400" dirty="0" err="1" smtClean="0"/>
              <a:t>irective</a:t>
            </a:r>
            <a:endParaRPr lang="de-DE" sz="2400" dirty="0"/>
          </a:p>
        </p:txBody>
      </p:sp>
      <p:sp>
        <p:nvSpPr>
          <p:cNvPr id="3" name="Inhaltsplatzhalter 2"/>
          <p:cNvSpPr>
            <a:spLocks noGrp="1"/>
          </p:cNvSpPr>
          <p:nvPr>
            <p:ph idx="1"/>
          </p:nvPr>
        </p:nvSpPr>
        <p:spPr>
          <a:xfrm>
            <a:off x="467544" y="1419622"/>
            <a:ext cx="8280920" cy="3312368"/>
          </a:xfrm>
        </p:spPr>
        <p:txBody>
          <a:bodyPr>
            <a:noAutofit/>
          </a:bodyPr>
          <a:lstStyle/>
          <a:p>
            <a:pPr>
              <a:spcAft>
                <a:spcPts val="600"/>
              </a:spcAft>
              <a:buSzPts val="1800"/>
            </a:pPr>
            <a:endParaRPr lang="de-DE" sz="1400" dirty="0" smtClean="0">
              <a:solidFill>
                <a:schemeClr val="tx1"/>
              </a:solidFill>
              <a:latin typeface="BundesSans Regular" charset="0"/>
              <a:ea typeface="ＭＳ Ｐゴシック" charset="-128"/>
              <a:cs typeface="BundesSerif Medium" charset="0"/>
            </a:endParaRPr>
          </a:p>
          <a:p>
            <a:pPr>
              <a:spcAft>
                <a:spcPts val="600"/>
              </a:spcAft>
              <a:buSzPts val="1800"/>
            </a:pPr>
            <a:endParaRPr lang="de-DE" sz="1400" dirty="0">
              <a:solidFill>
                <a:schemeClr val="tx1"/>
              </a:solidFill>
              <a:latin typeface="BundesSans Regular" charset="0"/>
              <a:ea typeface="ＭＳ Ｐゴシック" charset="-128"/>
              <a:cs typeface="BundesSerif Medium" charset="0"/>
            </a:endParaRPr>
          </a:p>
          <a:p>
            <a:pPr>
              <a:spcAft>
                <a:spcPts val="600"/>
              </a:spcAft>
              <a:buSzPts val="1800"/>
            </a:pPr>
            <a:r>
              <a:rPr lang="de-DE" sz="1800" dirty="0" smtClean="0">
                <a:solidFill>
                  <a:schemeClr val="tx1"/>
                </a:solidFill>
                <a:latin typeface="BundesSans Regular" charset="0"/>
                <a:ea typeface="ＭＳ Ｐゴシック" charset="-128"/>
                <a:cs typeface="BundesSerif Medium" charset="0"/>
              </a:rPr>
              <a:t>The 2008 </a:t>
            </a:r>
            <a:r>
              <a:rPr lang="de-DE" sz="1800" dirty="0" err="1" smtClean="0">
                <a:solidFill>
                  <a:schemeClr val="tx1"/>
                </a:solidFill>
                <a:latin typeface="BundesSans Regular" charset="0"/>
                <a:ea typeface="ＭＳ Ｐゴシック" charset="-128"/>
                <a:cs typeface="BundesSerif Medium" charset="0"/>
              </a:rPr>
              <a:t>Equal</a:t>
            </a:r>
            <a:r>
              <a:rPr lang="de-DE" sz="1800" dirty="0" smtClean="0">
                <a:solidFill>
                  <a:schemeClr val="tx1"/>
                </a:solidFill>
                <a:latin typeface="BundesSans Regular" charset="0"/>
                <a:ea typeface="ＭＳ Ｐゴシック" charset="-128"/>
                <a:cs typeface="BundesSerif Medium" charset="0"/>
              </a:rPr>
              <a:t> Treatment </a:t>
            </a:r>
            <a:r>
              <a:rPr lang="de-DE" sz="1800" dirty="0" err="1" smtClean="0">
                <a:solidFill>
                  <a:schemeClr val="tx1"/>
                </a:solidFill>
                <a:latin typeface="BundesSans Regular" charset="0"/>
                <a:ea typeface="ＭＳ Ｐゴシック" charset="-128"/>
                <a:cs typeface="BundesSerif Medium" charset="0"/>
              </a:rPr>
              <a:t>Directive</a:t>
            </a:r>
            <a:r>
              <a:rPr lang="de-DE" sz="1800" dirty="0" smtClean="0">
                <a:solidFill>
                  <a:schemeClr val="tx1"/>
                </a:solidFill>
                <a:latin typeface="BundesSans Regular" charset="0"/>
                <a:ea typeface="ＭＳ Ｐゴシック" charset="-128"/>
                <a:cs typeface="BundesSerif Medium" charset="0"/>
              </a:rPr>
              <a:t> (Horizontal </a:t>
            </a:r>
            <a:r>
              <a:rPr lang="de-DE" sz="1800" dirty="0" err="1" smtClean="0">
                <a:solidFill>
                  <a:schemeClr val="tx1"/>
                </a:solidFill>
                <a:latin typeface="BundesSans Regular" charset="0"/>
                <a:ea typeface="ＭＳ Ｐゴシック" charset="-128"/>
                <a:cs typeface="BundesSerif Medium" charset="0"/>
              </a:rPr>
              <a:t>Directive</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would</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extend</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the</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level</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of</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protection</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against</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discrimination</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beyond</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employment</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while</a:t>
            </a:r>
            <a:r>
              <a:rPr lang="de-DE" sz="1800" dirty="0" smtClean="0">
                <a:solidFill>
                  <a:schemeClr val="tx1"/>
                </a:solidFill>
                <a:latin typeface="BundesSans Regular" charset="0"/>
                <a:ea typeface="ＭＳ Ｐゴシック" charset="-128"/>
                <a:cs typeface="BundesSerif Medium" charset="0"/>
              </a:rPr>
              <a:t> also </a:t>
            </a:r>
            <a:r>
              <a:rPr lang="de-DE" sz="1800" dirty="0" err="1" smtClean="0">
                <a:solidFill>
                  <a:schemeClr val="tx1"/>
                </a:solidFill>
                <a:latin typeface="BundesSans Regular" charset="0"/>
                <a:ea typeface="ＭＳ Ｐゴシック" charset="-128"/>
                <a:cs typeface="BundesSerif Medium" charset="0"/>
              </a:rPr>
              <a:t>taking</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into</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account</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the</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requirements</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of</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the</a:t>
            </a:r>
            <a:r>
              <a:rPr lang="de-DE" sz="1800" dirty="0" smtClean="0">
                <a:solidFill>
                  <a:schemeClr val="tx1"/>
                </a:solidFill>
                <a:latin typeface="BundesSans Regular" charset="0"/>
                <a:ea typeface="ＭＳ Ｐゴシック" charset="-128"/>
                <a:cs typeface="BundesSerif Medium" charset="0"/>
              </a:rPr>
              <a:t> UN </a:t>
            </a:r>
            <a:r>
              <a:rPr lang="de-DE" sz="1800" dirty="0" err="1" smtClean="0">
                <a:solidFill>
                  <a:schemeClr val="tx1"/>
                </a:solidFill>
                <a:latin typeface="BundesSans Regular" charset="0"/>
                <a:ea typeface="ＭＳ Ｐゴシック" charset="-128"/>
                <a:cs typeface="BundesSerif Medium" charset="0"/>
              </a:rPr>
              <a:t>Disability</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Convention</a:t>
            </a:r>
            <a:endParaRPr lang="de-DE" sz="1800" dirty="0" smtClean="0">
              <a:solidFill>
                <a:schemeClr val="tx1"/>
              </a:solidFill>
              <a:latin typeface="BundesSans Regular" charset="0"/>
              <a:ea typeface="ＭＳ Ｐゴシック" charset="-128"/>
              <a:cs typeface="BundesSerif Medium" charset="0"/>
            </a:endParaRPr>
          </a:p>
          <a:p>
            <a:pPr>
              <a:spcAft>
                <a:spcPts val="600"/>
              </a:spcAft>
              <a:buSzPts val="1800"/>
            </a:pPr>
            <a:r>
              <a:rPr lang="de-DE" sz="1800" dirty="0" smtClean="0">
                <a:solidFill>
                  <a:schemeClr val="tx1"/>
                </a:solidFill>
                <a:latin typeface="BundesSans Regular" charset="0"/>
                <a:ea typeface="ＭＳ Ｐゴシック" charset="-128"/>
                <a:cs typeface="BundesSerif Medium" charset="0"/>
              </a:rPr>
              <a:t>27 </a:t>
            </a:r>
            <a:r>
              <a:rPr lang="de-DE" sz="1800" dirty="0" err="1" smtClean="0">
                <a:solidFill>
                  <a:schemeClr val="tx1"/>
                </a:solidFill>
                <a:latin typeface="BundesSans Regular" charset="0"/>
                <a:ea typeface="ＭＳ Ｐゴシック" charset="-128"/>
                <a:cs typeface="BundesSerif Medium" charset="0"/>
              </a:rPr>
              <a:t>of</a:t>
            </a:r>
            <a:r>
              <a:rPr lang="de-DE" sz="1800" dirty="0" smtClean="0">
                <a:solidFill>
                  <a:schemeClr val="tx1"/>
                </a:solidFill>
                <a:latin typeface="BundesSans Regular" charset="0"/>
                <a:ea typeface="ＭＳ Ｐゴシック" charset="-128"/>
                <a:cs typeface="BundesSerif Medium" charset="0"/>
              </a:rPr>
              <a:t> 28 EU countries </a:t>
            </a:r>
            <a:r>
              <a:rPr lang="de-DE" sz="1800" dirty="0" err="1" smtClean="0">
                <a:solidFill>
                  <a:schemeClr val="tx1"/>
                </a:solidFill>
                <a:latin typeface="BundesSans Regular" charset="0"/>
                <a:ea typeface="ＭＳ Ｐゴシック" charset="-128"/>
                <a:cs typeface="BundesSerif Medium" charset="0"/>
              </a:rPr>
              <a:t>are</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willing</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to</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implement</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it</a:t>
            </a:r>
            <a:r>
              <a:rPr lang="de-DE" sz="1800" dirty="0" smtClean="0">
                <a:solidFill>
                  <a:schemeClr val="tx1"/>
                </a:solidFill>
                <a:latin typeface="BundesSans Regular" charset="0"/>
                <a:ea typeface="ＭＳ Ｐゴシック" charset="-128"/>
                <a:cs typeface="BundesSerif Medium" charset="0"/>
              </a:rPr>
              <a:t> – not Germany.</a:t>
            </a:r>
          </a:p>
          <a:p>
            <a:pPr>
              <a:spcAft>
                <a:spcPts val="600"/>
              </a:spcAft>
              <a:buSzPts val="1800"/>
            </a:pPr>
            <a:r>
              <a:rPr lang="de-DE" sz="1800" dirty="0" smtClean="0">
                <a:solidFill>
                  <a:schemeClr val="tx1"/>
                </a:solidFill>
                <a:latin typeface="BundesSans Regular" charset="0"/>
                <a:ea typeface="ＭＳ Ｐゴシック" charset="-128"/>
                <a:cs typeface="BundesSerif Medium" charset="0"/>
              </a:rPr>
              <a:t>Christine Lüders, </a:t>
            </a:r>
            <a:r>
              <a:rPr lang="de-DE" sz="1800" dirty="0" err="1" smtClean="0">
                <a:solidFill>
                  <a:schemeClr val="tx1"/>
                </a:solidFill>
                <a:latin typeface="BundesSans Regular" charset="0"/>
                <a:ea typeface="ＭＳ Ｐゴシック" charset="-128"/>
                <a:cs typeface="BundesSerif Medium" charset="0"/>
              </a:rPr>
              <a:t>head</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of</a:t>
            </a:r>
            <a:r>
              <a:rPr lang="de-DE" sz="1800" dirty="0" smtClean="0">
                <a:solidFill>
                  <a:schemeClr val="tx1"/>
                </a:solidFill>
                <a:latin typeface="BundesSans Regular" charset="0"/>
                <a:ea typeface="ＭＳ Ｐゴシック" charset="-128"/>
                <a:cs typeface="BundesSerif Medium" charset="0"/>
              </a:rPr>
              <a:t> FADA: „The </a:t>
            </a:r>
            <a:r>
              <a:rPr lang="de-DE" sz="1800" dirty="0" err="1" smtClean="0">
                <a:solidFill>
                  <a:schemeClr val="tx1"/>
                </a:solidFill>
                <a:latin typeface="BundesSans Regular" charset="0"/>
                <a:ea typeface="ＭＳ Ｐゴシック" charset="-128"/>
                <a:cs typeface="BundesSerif Medium" charset="0"/>
              </a:rPr>
              <a:t>situation</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is</a:t>
            </a:r>
            <a:r>
              <a:rPr lang="de-DE" sz="1800" dirty="0" smtClean="0">
                <a:solidFill>
                  <a:schemeClr val="tx1"/>
                </a:solidFill>
                <a:latin typeface="BundesSans Regular" charset="0"/>
                <a:ea typeface="ＭＳ Ｐゴシック" charset="-128"/>
                <a:cs typeface="BundesSerif Medium" charset="0"/>
              </a:rPr>
              <a:t> absurd: The </a:t>
            </a:r>
            <a:r>
              <a:rPr lang="de-DE" sz="1800" dirty="0" err="1" smtClean="0">
                <a:solidFill>
                  <a:schemeClr val="tx1"/>
                </a:solidFill>
                <a:latin typeface="BundesSans Regular" charset="0"/>
                <a:ea typeface="ＭＳ Ｐゴシック" charset="-128"/>
                <a:cs typeface="BundesSerif Medium" charset="0"/>
              </a:rPr>
              <a:t>federal</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government</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refuses</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to</a:t>
            </a:r>
            <a:r>
              <a:rPr lang="de-DE" sz="1800" dirty="0" smtClean="0">
                <a:solidFill>
                  <a:schemeClr val="tx1"/>
                </a:solidFill>
                <a:latin typeface="BundesSans Regular" charset="0"/>
                <a:ea typeface="ＭＳ Ｐゴシック" charset="-128"/>
                <a:cs typeface="BundesSerif Medium" charset="0"/>
              </a:rPr>
              <a:t> hold </a:t>
            </a:r>
            <a:r>
              <a:rPr lang="de-DE" sz="1800" dirty="0" err="1" smtClean="0">
                <a:solidFill>
                  <a:schemeClr val="tx1"/>
                </a:solidFill>
                <a:latin typeface="BundesSans Regular" charset="0"/>
                <a:ea typeface="ＭＳ Ｐゴシック" charset="-128"/>
                <a:cs typeface="BundesSerif Medium" charset="0"/>
              </a:rPr>
              <a:t>concrete</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negotiations</a:t>
            </a:r>
            <a:r>
              <a:rPr lang="de-DE" sz="1800" dirty="0" smtClean="0">
                <a:solidFill>
                  <a:schemeClr val="tx1"/>
                </a:solidFill>
                <a:latin typeface="BundesSans Regular" charset="0"/>
                <a:ea typeface="ＭＳ Ｐゴシック" charset="-128"/>
                <a:cs typeface="BundesSerif Medium" charset="0"/>
              </a:rPr>
              <a:t> on a </a:t>
            </a:r>
            <a:r>
              <a:rPr lang="de-DE" sz="1800" dirty="0" err="1" smtClean="0">
                <a:solidFill>
                  <a:schemeClr val="tx1"/>
                </a:solidFill>
                <a:latin typeface="BundesSans Regular" charset="0"/>
                <a:ea typeface="ＭＳ Ｐゴシック" charset="-128"/>
                <a:cs typeface="BundesSerif Medium" charset="0"/>
              </a:rPr>
              <a:t>new</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Equal</a:t>
            </a:r>
            <a:r>
              <a:rPr lang="de-DE" sz="1800" dirty="0" smtClean="0">
                <a:solidFill>
                  <a:schemeClr val="tx1"/>
                </a:solidFill>
                <a:latin typeface="BundesSans Regular" charset="0"/>
                <a:ea typeface="ＭＳ Ｐゴシック" charset="-128"/>
                <a:cs typeface="BundesSerif Medium" charset="0"/>
              </a:rPr>
              <a:t> Treatment </a:t>
            </a:r>
            <a:r>
              <a:rPr lang="de-DE" sz="1800" dirty="0" err="1" smtClean="0">
                <a:solidFill>
                  <a:schemeClr val="tx1"/>
                </a:solidFill>
                <a:latin typeface="BundesSans Regular" charset="0"/>
                <a:ea typeface="ＭＳ Ｐゴシック" charset="-128"/>
                <a:cs typeface="BundesSerif Medium" charset="0"/>
              </a:rPr>
              <a:t>Directive</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which</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would</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guarantee</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many</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people</a:t>
            </a:r>
            <a:r>
              <a:rPr lang="de-DE" sz="1800" dirty="0" smtClean="0">
                <a:solidFill>
                  <a:schemeClr val="tx1"/>
                </a:solidFill>
                <a:latin typeface="BundesSans Regular" charset="0"/>
                <a:ea typeface="ＭＳ Ｐゴシック" charset="-128"/>
                <a:cs typeface="BundesSerif Medium" charset="0"/>
              </a:rPr>
              <a:t> in Europe </a:t>
            </a:r>
            <a:r>
              <a:rPr lang="de-DE" sz="1800" dirty="0" err="1" smtClean="0">
                <a:solidFill>
                  <a:schemeClr val="tx1"/>
                </a:solidFill>
                <a:latin typeface="BundesSans Regular" charset="0"/>
                <a:ea typeface="ＭＳ Ｐゴシック" charset="-128"/>
                <a:cs typeface="BundesSerif Medium" charset="0"/>
              </a:rPr>
              <a:t>the</a:t>
            </a:r>
            <a:r>
              <a:rPr lang="de-DE" sz="1800" dirty="0" smtClean="0">
                <a:solidFill>
                  <a:schemeClr val="tx1"/>
                </a:solidFill>
                <a:latin typeface="BundesSans Regular" charset="0"/>
                <a:ea typeface="ＭＳ Ｐゴシック" charset="-128"/>
                <a:cs typeface="BundesSerif Medium" charset="0"/>
              </a:rPr>
              <a:t> same </a:t>
            </a:r>
            <a:r>
              <a:rPr lang="de-DE" sz="1800" dirty="0" err="1" smtClean="0">
                <a:solidFill>
                  <a:schemeClr val="tx1"/>
                </a:solidFill>
                <a:latin typeface="BundesSans Regular" charset="0"/>
                <a:ea typeface="ＭＳ Ｐゴシック" charset="-128"/>
                <a:cs typeface="BundesSerif Medium" charset="0"/>
              </a:rPr>
              <a:t>level</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of</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protection</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that</a:t>
            </a:r>
            <a:r>
              <a:rPr lang="de-DE" sz="1800" dirty="0" smtClean="0">
                <a:solidFill>
                  <a:schemeClr val="tx1"/>
                </a:solidFill>
                <a:latin typeface="BundesSans Regular" charset="0"/>
                <a:ea typeface="ＭＳ Ｐゴシック" charset="-128"/>
                <a:cs typeface="BundesSerif Medium" charset="0"/>
              </a:rPr>
              <a:t> German </a:t>
            </a:r>
            <a:r>
              <a:rPr lang="de-DE" sz="1800" dirty="0" err="1" smtClean="0">
                <a:solidFill>
                  <a:schemeClr val="tx1"/>
                </a:solidFill>
                <a:latin typeface="BundesSans Regular" charset="0"/>
                <a:ea typeface="ＭＳ Ｐゴシック" charset="-128"/>
                <a:cs typeface="BundesSerif Medium" charset="0"/>
              </a:rPr>
              <a:t>citizens</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have</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had</a:t>
            </a:r>
            <a:r>
              <a:rPr lang="de-DE" sz="1800" dirty="0" smtClean="0">
                <a:solidFill>
                  <a:schemeClr val="tx1"/>
                </a:solidFill>
                <a:latin typeface="BundesSans Regular" charset="0"/>
                <a:ea typeface="ＭＳ Ｐゴシック" charset="-128"/>
                <a:cs typeface="BundesSerif Medium" charset="0"/>
              </a:rPr>
              <a:t> </a:t>
            </a:r>
            <a:r>
              <a:rPr lang="de-DE" sz="1800" dirty="0" err="1" smtClean="0">
                <a:solidFill>
                  <a:schemeClr val="tx1"/>
                </a:solidFill>
                <a:latin typeface="BundesSans Regular" charset="0"/>
                <a:ea typeface="ＭＳ Ｐゴシック" charset="-128"/>
                <a:cs typeface="BundesSerif Medium" charset="0"/>
              </a:rPr>
              <a:t>for</a:t>
            </a:r>
            <a:r>
              <a:rPr lang="de-DE" sz="1800" dirty="0" smtClean="0">
                <a:solidFill>
                  <a:schemeClr val="tx1"/>
                </a:solidFill>
                <a:latin typeface="BundesSans Regular" charset="0"/>
                <a:ea typeface="ＭＳ Ｐゴシック" charset="-128"/>
                <a:cs typeface="BundesSerif Medium" charset="0"/>
              </a:rPr>
              <a:t> a </a:t>
            </a:r>
            <a:r>
              <a:rPr lang="de-DE" sz="1800" dirty="0" err="1" smtClean="0">
                <a:solidFill>
                  <a:schemeClr val="tx1"/>
                </a:solidFill>
                <a:latin typeface="BundesSans Regular" charset="0"/>
                <a:ea typeface="ＭＳ Ｐゴシック" charset="-128"/>
                <a:cs typeface="BundesSerif Medium" charset="0"/>
              </a:rPr>
              <a:t>long</a:t>
            </a:r>
            <a:r>
              <a:rPr lang="de-DE" sz="1800" dirty="0" smtClean="0">
                <a:solidFill>
                  <a:schemeClr val="tx1"/>
                </a:solidFill>
                <a:latin typeface="BundesSans Regular" charset="0"/>
                <a:ea typeface="ＭＳ Ｐゴシック" charset="-128"/>
                <a:cs typeface="BundesSerif Medium" charset="0"/>
              </a:rPr>
              <a:t> time </a:t>
            </a:r>
            <a:r>
              <a:rPr lang="de-DE" sz="1800" dirty="0" err="1" smtClean="0">
                <a:solidFill>
                  <a:schemeClr val="tx1"/>
                </a:solidFill>
                <a:latin typeface="BundesSans Regular" charset="0"/>
                <a:ea typeface="ＭＳ Ｐゴシック" charset="-128"/>
                <a:cs typeface="BundesSerif Medium" charset="0"/>
              </a:rPr>
              <a:t>now</a:t>
            </a:r>
            <a:r>
              <a:rPr lang="de-DE" sz="1800" dirty="0" smtClean="0">
                <a:solidFill>
                  <a:schemeClr val="tx1"/>
                </a:solidFill>
                <a:latin typeface="BundesSans Regular" charset="0"/>
                <a:ea typeface="ＭＳ Ｐゴシック" charset="-128"/>
                <a:cs typeface="BundesSerif Medium" charset="0"/>
              </a:rPr>
              <a:t>.“</a:t>
            </a:r>
          </a:p>
        </p:txBody>
      </p:sp>
    </p:spTree>
    <p:extLst>
      <p:ext uri="{BB962C8B-B14F-4D97-AF65-F5344CB8AC3E}">
        <p14:creationId xmlns:p14="http://schemas.microsoft.com/office/powerpoint/2010/main" val="40802419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Iapetus">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Iapetus">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xml><?xml version="1.0" encoding="utf-8"?>
<a:themeOverride xmlns:a="http://schemas.openxmlformats.org/drawingml/2006/main">
  <a:clrScheme name="Iapetus">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xml><?xml version="1.0" encoding="utf-8"?>
<a:themeOverride xmlns:a="http://schemas.openxmlformats.org/drawingml/2006/main">
  <a:clrScheme name="Iapetus">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4.xml><?xml version="1.0" encoding="utf-8"?>
<a:themeOverride xmlns:a="http://schemas.openxmlformats.org/drawingml/2006/main">
  <a:clrScheme name="Iapetus">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5.xml><?xml version="1.0" encoding="utf-8"?>
<a:themeOverride xmlns:a="http://schemas.openxmlformats.org/drawingml/2006/main">
  <a:clrScheme name="Iapetus">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6.xml><?xml version="1.0" encoding="utf-8"?>
<a:themeOverride xmlns:a="http://schemas.openxmlformats.org/drawingml/2006/main">
  <a:clrScheme name="Iapetus">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
  <TotalTime>0</TotalTime>
  <Words>1067</Words>
  <Application>Microsoft Office PowerPoint</Application>
  <PresentationFormat>Bildschirmpräsentation (16:9)</PresentationFormat>
  <Paragraphs>111</Paragraphs>
  <Slides>13</Slides>
  <Notes>12</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Executive</vt:lpstr>
      <vt:lpstr>PowerPoint-Präsentation</vt:lpstr>
      <vt:lpstr>FADA – facts and figures</vt:lpstr>
      <vt:lpstr>Thematic years</vt:lpstr>
      <vt:lpstr>2015: Thematic year against gender discrimination</vt:lpstr>
      <vt:lpstr>The thematic year includes:  </vt:lpstr>
      <vt:lpstr>Film: How male, how female do you feel? </vt:lpstr>
      <vt:lpstr>(Hoped-for) Overall effects </vt:lpstr>
      <vt:lpstr>Thank you!</vt:lpstr>
      <vt:lpstr>The Horizontal Directive</vt:lpstr>
      <vt:lpstr>PowerPoint-Präsentation</vt:lpstr>
      <vt:lpstr>Communication / political strategy</vt:lpstr>
      <vt:lpstr>Joint Appeal to the German Federal Government</vt:lpstr>
      <vt:lpstr>PowerPoint-Präsentation</vt:lpstr>
    </vt:vector>
  </TitlesOfParts>
  <Company>BMFSFJ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Gleiche Rechte. Gleicher Lohn.</dc:title>
  <dc:creator>Törkel, Laura</dc:creator>
  <cp:lastModifiedBy>Sost, Ann Kathrin</cp:lastModifiedBy>
  <cp:revision>185</cp:revision>
  <cp:lastPrinted>2015-02-12T09:23:41Z</cp:lastPrinted>
  <dcterms:created xsi:type="dcterms:W3CDTF">2015-01-08T09:48:08Z</dcterms:created>
  <dcterms:modified xsi:type="dcterms:W3CDTF">2015-10-30T09:42:35Z</dcterms:modified>
</cp:coreProperties>
</file>