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B272284-2FBF-426D-A49A-790374EEE581}" type="datetimeFigureOut">
              <a:rPr lang="fr-BE" smtClean="0"/>
              <a:t>2/11/2015</a:t>
            </a:fld>
            <a:endParaRPr lang="fr-B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F15A8F-2CAA-453A-841C-3A00B5D7B5E1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345638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Crisis communication </a:t>
            </a:r>
            <a:br>
              <a:rPr lang="en-US" dirty="0" smtClean="0"/>
            </a:br>
            <a:r>
              <a:rPr lang="en-US" dirty="0" smtClean="0"/>
              <a:t>HATE SPEECH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DRAFT STRATEGY INTERFEDERAL CENTRE FOR EQUAL OPPORTUNITIES</a:t>
            </a:r>
            <a:r>
              <a:rPr lang="en-US" dirty="0" smtClean="0"/>
              <a:t/>
            </a:r>
            <a:br>
              <a:rPr lang="en-US" dirty="0" smtClean="0"/>
            </a:b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53852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General principles of crisis communication: </a:t>
            </a:r>
          </a:p>
          <a:p>
            <a:pPr marL="0" lvl="0" indent="0">
              <a:buNone/>
            </a:pPr>
            <a:endParaRPr lang="en-GB" dirty="0" smtClean="0"/>
          </a:p>
          <a:p>
            <a:r>
              <a:rPr lang="en-GB" sz="4000" dirty="0" smtClean="0"/>
              <a:t>Communicate!</a:t>
            </a:r>
          </a:p>
          <a:p>
            <a:r>
              <a:rPr lang="en-GB" dirty="0"/>
              <a:t>A</a:t>
            </a:r>
            <a:r>
              <a:rPr lang="en-GB" dirty="0" smtClean="0"/>
              <a:t>t the right time!</a:t>
            </a: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83701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BE" sz="5700" dirty="0" smtClean="0"/>
              <a:t>The right </a:t>
            </a:r>
            <a:r>
              <a:rPr lang="fr-BE" sz="5700" dirty="0" err="1" smtClean="0"/>
              <a:t>reaction</a:t>
            </a:r>
            <a:endParaRPr lang="fr-BE" sz="5700" dirty="0" smtClean="0"/>
          </a:p>
          <a:p>
            <a:pPr marL="0" indent="0">
              <a:buNone/>
            </a:pPr>
            <a:endParaRPr lang="fr-BE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900" dirty="0" smtClean="0"/>
              <a:t>Maintain enough distance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900" dirty="0" smtClean="0"/>
              <a:t>Present yourself as a reliable source of information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900" dirty="0" smtClean="0"/>
              <a:t>Show your commitment to act / to investigate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900" dirty="0" smtClean="0"/>
              <a:t>Take a general stand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900" dirty="0" smtClean="0"/>
              <a:t>Place the accent on principles, values, but without adopting a moralizing tone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900" dirty="0" smtClean="0"/>
              <a:t>Speak with caution but without giving an evasive impression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900" dirty="0" smtClean="0"/>
              <a:t>Involve / communicate with your partners</a:t>
            </a:r>
            <a:endParaRPr lang="fr-BE" sz="3900" dirty="0"/>
          </a:p>
        </p:txBody>
      </p:sp>
    </p:spTree>
    <p:extLst>
      <p:ext uri="{BB962C8B-B14F-4D97-AF65-F5344CB8AC3E}">
        <p14:creationId xmlns:p14="http://schemas.microsoft.com/office/powerpoint/2010/main" val="2009278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4000" dirty="0" smtClean="0"/>
              <a:t>The </a:t>
            </a:r>
            <a:r>
              <a:rPr lang="fr-BE" sz="4000" dirty="0" err="1" smtClean="0"/>
              <a:t>wrong</a:t>
            </a:r>
            <a:r>
              <a:rPr lang="fr-BE" sz="4000" dirty="0" smtClean="0"/>
              <a:t> </a:t>
            </a:r>
            <a:r>
              <a:rPr lang="fr-BE" sz="4000" dirty="0" err="1" smtClean="0"/>
              <a:t>reaction</a:t>
            </a:r>
            <a:endParaRPr lang="fr-BE" sz="4000" dirty="0" smtClean="0"/>
          </a:p>
          <a:p>
            <a:pPr marL="0" indent="0">
              <a:buNone/>
            </a:pPr>
            <a:endParaRPr lang="fr-BE" dirty="0" smtClean="0"/>
          </a:p>
          <a:p>
            <a:pPr lvl="0"/>
            <a:r>
              <a:rPr lang="en-GB" dirty="0"/>
              <a:t>needlessly </a:t>
            </a:r>
            <a:r>
              <a:rPr lang="en-GB" dirty="0" smtClean="0"/>
              <a:t>stir </a:t>
            </a:r>
            <a:r>
              <a:rPr lang="en-GB" dirty="0"/>
              <a:t>up the emotions of certain groups or individuals;</a:t>
            </a:r>
            <a:endParaRPr lang="fr-BE" dirty="0"/>
          </a:p>
          <a:p>
            <a:pPr lvl="0"/>
            <a:r>
              <a:rPr lang="en-GB" dirty="0" smtClean="0"/>
              <a:t>Alienate your </a:t>
            </a:r>
            <a:r>
              <a:rPr lang="en-GB" dirty="0"/>
              <a:t>partners.</a:t>
            </a:r>
            <a:endParaRPr lang="fr-BE" dirty="0"/>
          </a:p>
          <a:p>
            <a:pPr lvl="0"/>
            <a:r>
              <a:rPr lang="en-GB" dirty="0"/>
              <a:t>reacting defensively: ‘yes, but our legal mandate does not allow us to…'</a:t>
            </a:r>
            <a:endParaRPr lang="fr-BE" dirty="0"/>
          </a:p>
          <a:p>
            <a:pPr lvl="0"/>
            <a:r>
              <a:rPr lang="en-GB" dirty="0"/>
              <a:t>reacting overly offensively: personal attack, doubting, etc.</a:t>
            </a:r>
            <a:endParaRPr lang="fr-BE" dirty="0"/>
          </a:p>
          <a:p>
            <a:pPr lvl="0"/>
            <a:r>
              <a:rPr lang="en-GB" dirty="0"/>
              <a:t>merely stating 'no comment', except for (very rare) exceptions.</a:t>
            </a:r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12071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BE" sz="2400" dirty="0"/>
          </a:p>
          <a:p>
            <a:pPr marL="0" indent="0">
              <a:buNone/>
            </a:pPr>
            <a:r>
              <a:rPr lang="en-GB" b="1" dirty="0"/>
              <a:t>Reaction mode</a:t>
            </a:r>
            <a:r>
              <a:rPr lang="en-GB" dirty="0"/>
              <a:t>: proactive and reactive </a:t>
            </a:r>
            <a:endParaRPr lang="en-GB" dirty="0" smtClean="0"/>
          </a:p>
          <a:p>
            <a:endParaRPr lang="fr-BE" sz="2400" dirty="0"/>
          </a:p>
          <a:p>
            <a:pPr marL="0" indent="0">
              <a:buNone/>
            </a:pPr>
            <a:r>
              <a:rPr lang="fr-BE" b="1" dirty="0" err="1" smtClean="0"/>
              <a:t>Steps</a:t>
            </a:r>
            <a:r>
              <a:rPr lang="fr-BE" b="1" dirty="0" smtClean="0"/>
              <a:t> to </a:t>
            </a:r>
            <a:r>
              <a:rPr lang="fr-BE" b="1" dirty="0" err="1" smtClean="0"/>
              <a:t>take</a:t>
            </a:r>
            <a:endParaRPr lang="fr-BE" sz="2400" dirty="0"/>
          </a:p>
          <a:p>
            <a:r>
              <a:rPr lang="en-GB" dirty="0" smtClean="0"/>
              <a:t>Share information internally and make </a:t>
            </a:r>
            <a:r>
              <a:rPr lang="en-GB" dirty="0"/>
              <a:t>sure </a:t>
            </a:r>
            <a:r>
              <a:rPr lang="en-GB" dirty="0" smtClean="0"/>
              <a:t>a </a:t>
            </a:r>
            <a:r>
              <a:rPr lang="en-GB" dirty="0"/>
              <a:t>spokesperson is </a:t>
            </a:r>
            <a:r>
              <a:rPr lang="en-GB" dirty="0" smtClean="0"/>
              <a:t>available. </a:t>
            </a:r>
            <a:endParaRPr lang="fr-BE" sz="2400" dirty="0" smtClean="0"/>
          </a:p>
          <a:p>
            <a:r>
              <a:rPr lang="en-GB" dirty="0" smtClean="0"/>
              <a:t>Twitter</a:t>
            </a:r>
            <a:r>
              <a:rPr lang="en-GB" dirty="0"/>
              <a:t>: 'The </a:t>
            </a:r>
            <a:r>
              <a:rPr lang="en-GB" dirty="0" smtClean="0"/>
              <a:t>EB </a:t>
            </a:r>
            <a:r>
              <a:rPr lang="en-GB" dirty="0"/>
              <a:t>is opening a case'</a:t>
            </a:r>
            <a:endParaRPr lang="fr-BE" sz="2400" dirty="0"/>
          </a:p>
          <a:p>
            <a:r>
              <a:rPr lang="en-GB" dirty="0" smtClean="0"/>
              <a:t>Respond to </a:t>
            </a:r>
            <a:r>
              <a:rPr lang="en-GB" dirty="0"/>
              <a:t>requests from the press</a:t>
            </a:r>
            <a:endParaRPr lang="fr-BE" sz="2400" dirty="0"/>
          </a:p>
          <a:p>
            <a:r>
              <a:rPr lang="en-GB" dirty="0"/>
              <a:t>I</a:t>
            </a:r>
            <a:r>
              <a:rPr lang="en-GB" dirty="0" smtClean="0"/>
              <a:t>ssue (no </a:t>
            </a:r>
            <a:r>
              <a:rPr lang="en-GB" dirty="0"/>
              <a:t>later than 4 hours after the facts / reporting of the facts in the media) a press </a:t>
            </a:r>
            <a:r>
              <a:rPr lang="en-GB" dirty="0" smtClean="0"/>
              <a:t>release, based on a model </a:t>
            </a:r>
            <a:r>
              <a:rPr lang="en-GB" dirty="0"/>
              <a:t>press </a:t>
            </a:r>
            <a:r>
              <a:rPr lang="en-GB" dirty="0" smtClean="0"/>
              <a:t>release.</a:t>
            </a:r>
            <a:endParaRPr lang="fr-BE" sz="2400" dirty="0"/>
          </a:p>
          <a:p>
            <a:endParaRPr lang="fr-B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3200" b="1" dirty="0" smtClean="0"/>
              <a:t>Case 1: </a:t>
            </a:r>
            <a:br>
              <a:rPr lang="en-GB" sz="3200" b="1" dirty="0" smtClean="0"/>
            </a:br>
            <a:r>
              <a:rPr lang="en-GB" sz="3200" b="1" dirty="0" smtClean="0"/>
              <a:t>It is clearly hate speech, and illegal</a:t>
            </a:r>
            <a:r>
              <a:rPr lang="fr-BE" sz="3200" b="1" dirty="0" smtClean="0"/>
              <a:t/>
            </a:r>
            <a:br>
              <a:rPr lang="fr-BE" sz="3200" b="1" dirty="0" smtClean="0"/>
            </a:br>
            <a:endParaRPr lang="fr-BE" sz="3200" b="1" dirty="0"/>
          </a:p>
        </p:txBody>
      </p:sp>
    </p:spTree>
    <p:extLst>
      <p:ext uri="{BB962C8B-B14F-4D97-AF65-F5344CB8AC3E}">
        <p14:creationId xmlns:p14="http://schemas.microsoft.com/office/powerpoint/2010/main" val="2843207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BE" sz="2400" dirty="0"/>
          </a:p>
          <a:p>
            <a:pPr marL="0" indent="0">
              <a:buNone/>
            </a:pPr>
            <a:r>
              <a:rPr lang="en-GB" b="1" dirty="0"/>
              <a:t>Reaction mode</a:t>
            </a:r>
            <a:r>
              <a:rPr lang="en-GB" dirty="0"/>
              <a:t>: </a:t>
            </a:r>
            <a:endParaRPr lang="en-GB" dirty="0" smtClean="0"/>
          </a:p>
          <a:p>
            <a:pPr marL="457200" indent="-457200"/>
            <a:r>
              <a:rPr lang="en-GB" dirty="0"/>
              <a:t>T</a:t>
            </a:r>
            <a:r>
              <a:rPr lang="en-GB" dirty="0" smtClean="0"/>
              <a:t>he author of hate speech is an </a:t>
            </a:r>
            <a:r>
              <a:rPr lang="en-US" dirty="0" smtClean="0"/>
              <a:t>opinion leader, and if the words are effectively </a:t>
            </a:r>
            <a:r>
              <a:rPr lang="en-US" dirty="0" err="1" smtClean="0"/>
              <a:t>stigmatising</a:t>
            </a:r>
            <a:r>
              <a:rPr lang="en-US" dirty="0" smtClean="0"/>
              <a:t>: proactive and reactive. </a:t>
            </a:r>
            <a:endParaRPr lang="en-US" dirty="0"/>
          </a:p>
          <a:p>
            <a:pPr marL="457200" indent="-457200"/>
            <a:r>
              <a:rPr lang="en-US" dirty="0" smtClean="0"/>
              <a:t>Other cases: only reactive.</a:t>
            </a:r>
            <a:endParaRPr lang="en-GB" dirty="0" smtClean="0"/>
          </a:p>
          <a:p>
            <a:endParaRPr lang="fr-BE" sz="2400" dirty="0"/>
          </a:p>
          <a:p>
            <a:pPr marL="0" indent="0">
              <a:buNone/>
            </a:pPr>
            <a:r>
              <a:rPr lang="fr-BE" b="1" dirty="0" err="1" smtClean="0"/>
              <a:t>Steps</a:t>
            </a:r>
            <a:r>
              <a:rPr lang="fr-BE" b="1" dirty="0" smtClean="0"/>
              <a:t> to </a:t>
            </a:r>
            <a:r>
              <a:rPr lang="fr-BE" b="1" dirty="0" err="1" smtClean="0"/>
              <a:t>take</a:t>
            </a:r>
            <a:endParaRPr lang="fr-BE" sz="2400" dirty="0"/>
          </a:p>
          <a:p>
            <a:r>
              <a:rPr lang="en-GB" dirty="0" smtClean="0"/>
              <a:t>Share information internally</a:t>
            </a:r>
          </a:p>
          <a:p>
            <a:r>
              <a:rPr lang="en-GB" dirty="0" smtClean="0"/>
              <a:t>If possible, recycle a previous press release, opinion, available interview published “in tempore non </a:t>
            </a:r>
            <a:r>
              <a:rPr lang="en-GB" dirty="0" err="1" smtClean="0"/>
              <a:t>suspecto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If not: as in case 1</a:t>
            </a:r>
          </a:p>
          <a:p>
            <a:endParaRPr lang="fr-B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b="1" dirty="0" smtClean="0"/>
              <a:t>Case 2: The words are offensive but do not constitute a violation of the law </a:t>
            </a:r>
            <a:r>
              <a:rPr lang="fr-BE" sz="3200" b="1" dirty="0" smtClean="0"/>
              <a:t/>
            </a:r>
            <a:br>
              <a:rPr lang="fr-BE" sz="3200" b="1" dirty="0" smtClean="0"/>
            </a:br>
            <a:endParaRPr lang="fr-BE" sz="3200" dirty="0"/>
          </a:p>
        </p:txBody>
      </p:sp>
    </p:spTree>
    <p:extLst>
      <p:ext uri="{BB962C8B-B14F-4D97-AF65-F5344CB8AC3E}">
        <p14:creationId xmlns:p14="http://schemas.microsoft.com/office/powerpoint/2010/main" val="3087471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BE" sz="2400" i="1" dirty="0"/>
          </a:p>
          <a:p>
            <a:r>
              <a:rPr lang="fr-BE" dirty="0" err="1" smtClean="0"/>
              <a:t>Regularly</a:t>
            </a:r>
            <a:r>
              <a:rPr lang="fr-BE" dirty="0" smtClean="0"/>
              <a:t> </a:t>
            </a:r>
            <a:r>
              <a:rPr lang="fr-BE" dirty="0" err="1" smtClean="0"/>
              <a:t>publish</a:t>
            </a:r>
            <a:r>
              <a:rPr lang="fr-BE" dirty="0" smtClean="0"/>
              <a:t> opinions on </a:t>
            </a:r>
            <a:r>
              <a:rPr lang="fr-BE" dirty="0" err="1" smtClean="0"/>
              <a:t>your</a:t>
            </a:r>
            <a:r>
              <a:rPr lang="fr-BE" dirty="0" smtClean="0"/>
              <a:t> </a:t>
            </a:r>
            <a:r>
              <a:rPr lang="fr-BE" dirty="0" err="1" smtClean="0"/>
              <a:t>website</a:t>
            </a:r>
            <a:r>
              <a:rPr lang="fr-BE" dirty="0" smtClean="0"/>
              <a:t>, </a:t>
            </a:r>
            <a:r>
              <a:rPr lang="fr-BE" dirty="0" err="1" smtClean="0"/>
              <a:t>which</a:t>
            </a:r>
            <a:r>
              <a:rPr lang="fr-BE" dirty="0" smtClean="0"/>
              <a:t> </a:t>
            </a:r>
            <a:r>
              <a:rPr lang="fr-BE" dirty="0" err="1" smtClean="0"/>
              <a:t>you</a:t>
            </a:r>
            <a:r>
              <a:rPr lang="fr-BE" dirty="0" smtClean="0"/>
              <a:t> </a:t>
            </a:r>
            <a:r>
              <a:rPr lang="fr-BE" dirty="0" err="1" smtClean="0"/>
              <a:t>will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able to ‘recycle’</a:t>
            </a:r>
          </a:p>
          <a:p>
            <a:r>
              <a:rPr lang="fr-BE" dirty="0" smtClean="0"/>
              <a:t>Have a few </a:t>
            </a:r>
            <a:r>
              <a:rPr lang="fr-BE" dirty="0" err="1" smtClean="0"/>
              <a:t>draft</a:t>
            </a:r>
            <a:r>
              <a:rPr lang="fr-BE" dirty="0" smtClean="0"/>
              <a:t> </a:t>
            </a:r>
            <a:r>
              <a:rPr lang="fr-BE" dirty="0" err="1" smtClean="0"/>
              <a:t>press</a:t>
            </a:r>
            <a:r>
              <a:rPr lang="fr-BE" dirty="0" smtClean="0"/>
              <a:t> releases </a:t>
            </a:r>
            <a:r>
              <a:rPr lang="fr-BE" dirty="0" err="1" smtClean="0"/>
              <a:t>ready</a:t>
            </a:r>
            <a:endParaRPr lang="fr-BE" dirty="0" smtClean="0"/>
          </a:p>
          <a:p>
            <a:r>
              <a:rPr lang="fr-BE" dirty="0" err="1" smtClean="0"/>
              <a:t>Make</a:t>
            </a:r>
            <a:r>
              <a:rPr lang="fr-BE" dirty="0" smtClean="0"/>
              <a:t> sure </a:t>
            </a:r>
            <a:r>
              <a:rPr lang="fr-BE" dirty="0" err="1" smtClean="0"/>
              <a:t>your</a:t>
            </a:r>
            <a:r>
              <a:rPr lang="fr-BE" dirty="0" smtClean="0"/>
              <a:t> </a:t>
            </a:r>
            <a:r>
              <a:rPr lang="fr-BE" dirty="0" err="1" smtClean="0"/>
              <a:t>colleagues</a:t>
            </a:r>
            <a:r>
              <a:rPr lang="fr-BE" dirty="0" smtClean="0"/>
              <a:t> (+</a:t>
            </a:r>
            <a:r>
              <a:rPr lang="fr-BE" dirty="0" err="1" smtClean="0"/>
              <a:t>board</a:t>
            </a:r>
            <a:r>
              <a:rPr lang="fr-BE" dirty="0" smtClean="0"/>
              <a:t>)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aware</a:t>
            </a:r>
            <a:r>
              <a:rPr lang="fr-BE" dirty="0" smtClean="0"/>
              <a:t> of </a:t>
            </a:r>
            <a:r>
              <a:rPr lang="fr-BE" dirty="0" err="1" smtClean="0"/>
              <a:t>your</a:t>
            </a:r>
            <a:r>
              <a:rPr lang="fr-BE" dirty="0" smtClean="0"/>
              <a:t> </a:t>
            </a:r>
            <a:r>
              <a:rPr lang="fr-BE" dirty="0" err="1" smtClean="0"/>
              <a:t>comm</a:t>
            </a:r>
            <a:r>
              <a:rPr lang="fr-BE" dirty="0" smtClean="0"/>
              <a:t> </a:t>
            </a:r>
            <a:r>
              <a:rPr lang="fr-BE" dirty="0" err="1" smtClean="0"/>
              <a:t>strategy</a:t>
            </a:r>
            <a:endParaRPr lang="fr-B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fr-BE" sz="3200" b="1" dirty="0" smtClean="0"/>
              <a:t>Tips</a:t>
            </a:r>
            <a:endParaRPr lang="fr-BE" sz="3200" dirty="0"/>
          </a:p>
        </p:txBody>
      </p:sp>
    </p:spTree>
    <p:extLst>
      <p:ext uri="{BB962C8B-B14F-4D97-AF65-F5344CB8AC3E}">
        <p14:creationId xmlns:p14="http://schemas.microsoft.com/office/powerpoint/2010/main" val="2866939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186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Crisis communication  HATE SPEECH  DRAFT STRATEGY INTERFEDERAL CENTRE FOR EQUAL OPPORTUNITIES </vt:lpstr>
      <vt:lpstr>PowerPoint Presentation</vt:lpstr>
      <vt:lpstr>PowerPoint Presentation</vt:lpstr>
      <vt:lpstr>PowerPoint Presentation</vt:lpstr>
      <vt:lpstr>Case 1:  It is clearly hate speech, and illegal </vt:lpstr>
      <vt:lpstr>Case 2: The words are offensive but do not constitute a violation of the law  </vt:lpstr>
      <vt:lpstr>Tips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communication  HATE SPEECH  DRAFT STRATEGY INTERFEDERAL CENTRE FOR EQUAL OPPORTUNITIES</dc:title>
  <dc:creator>Nadine Brauns</dc:creator>
  <cp:lastModifiedBy>Nadine Brauns</cp:lastModifiedBy>
  <cp:revision>17</cp:revision>
  <dcterms:created xsi:type="dcterms:W3CDTF">2015-10-31T18:31:18Z</dcterms:created>
  <dcterms:modified xsi:type="dcterms:W3CDTF">2015-11-02T08:25:06Z</dcterms:modified>
</cp:coreProperties>
</file>