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9" r:id="rId2"/>
    <p:sldId id="263" r:id="rId3"/>
    <p:sldId id="264" r:id="rId4"/>
    <p:sldId id="265" r:id="rId5"/>
    <p:sldId id="270" r:id="rId6"/>
    <p:sldId id="271" r:id="rId7"/>
    <p:sldId id="260" r:id="rId8"/>
    <p:sldId id="266" r:id="rId9"/>
    <p:sldId id="261" r:id="rId10"/>
    <p:sldId id="262" r:id="rId11"/>
    <p:sldId id="267" r:id="rId12"/>
    <p:sldId id="268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6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69"/>
    <p:restoredTop sz="94643"/>
  </p:normalViewPr>
  <p:slideViewPr>
    <p:cSldViewPr snapToGrid="0" snapToObjects="1">
      <p:cViewPr>
        <p:scale>
          <a:sx n="80" d="100"/>
          <a:sy n="80" d="100"/>
        </p:scale>
        <p:origin x="-708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8061D-4BFB-7941-9CBC-C3A2A5D3ADA8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9E161-C684-3D4B-B2E5-31C7976F3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8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9E161-C684-3D4B-B2E5-31C7976F32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t="8492" r="9907" b="9151"/>
          <a:stretch/>
        </p:blipFill>
        <p:spPr>
          <a:xfrm>
            <a:off x="-12192" y="0"/>
            <a:ext cx="12207736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5418"/>
            <a:ext cx="9144000" cy="139238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E54E0D-F6F8-B747-9C95-2EAF7E0658C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360" y="5946661"/>
            <a:ext cx="1870697" cy="54983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16958" y="127591"/>
            <a:ext cx="11929730" cy="6592186"/>
          </a:xfrm>
          <a:prstGeom prst="rect">
            <a:avLst/>
          </a:prstGeom>
          <a:noFill/>
          <a:ln w="282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8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4E0D-F6F8-B747-9C95-2EAF7E065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99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4E0D-F6F8-B747-9C95-2EAF7E065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66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86343" y="6158921"/>
            <a:ext cx="7910948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4E0D-F6F8-B747-9C95-2EAF7E065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5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56092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4E0D-F6F8-B747-9C95-2EAF7E065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8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4E0D-F6F8-B747-9C95-2EAF7E065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9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4E0D-F6F8-B747-9C95-2EAF7E065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0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4E0D-F6F8-B747-9C95-2EAF7E065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70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4E0D-F6F8-B747-9C95-2EAF7E065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61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4E0D-F6F8-B747-9C95-2EAF7E065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1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4E0D-F6F8-B747-9C95-2EAF7E065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5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t="8492" r="9907" b="9151"/>
          <a:stretch/>
        </p:blipFill>
        <p:spPr>
          <a:xfrm>
            <a:off x="-12192" y="0"/>
            <a:ext cx="12207736" cy="6857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01336" y="218209"/>
            <a:ext cx="11627428" cy="6369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80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40071"/>
            <a:ext cx="10515600" cy="4024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2956" y="6158921"/>
            <a:ext cx="1084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6343" y="6158921"/>
            <a:ext cx="5763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4149" y="365125"/>
            <a:ext cx="688164" cy="350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fld id="{17E54E0D-F6F8-B747-9C95-2EAF7E0658C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289" y="5964382"/>
            <a:ext cx="1852628" cy="54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6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>
              <a:lumMod val="75000"/>
              <a:lumOff val="25000"/>
            </a:schemeClr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Trebuchet MS" charset="0"/>
          <a:ea typeface="Trebuchet MS" charset="0"/>
          <a:cs typeface="Trebuchet M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Trebuchet MS" charset="0"/>
          <a:ea typeface="Trebuchet MS" charset="0"/>
          <a:cs typeface="Trebuchet M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Trebuchet MS" charset="0"/>
          <a:ea typeface="Trebuchet MS" charset="0"/>
          <a:cs typeface="Trebuchet M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Trebuchet MS" charset="0"/>
          <a:ea typeface="Trebuchet MS" charset="0"/>
          <a:cs typeface="Trebuchet M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Trebuchet MS" charset="0"/>
          <a:ea typeface="Trebuchet MS" charset="0"/>
          <a:cs typeface="Trebuchet M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skaussyrjint&#228;.fi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Campaign against pregnancy discrimination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Ombudsman for Equality, Finland</a:t>
            </a:r>
          </a:p>
          <a:p>
            <a:r>
              <a:rPr lang="en-US" dirty="0" smtClean="0"/>
              <a:t>Päivi Ojanperä</a:t>
            </a:r>
          </a:p>
          <a:p>
            <a:r>
              <a:rPr lang="en-US" sz="1400" dirty="0" smtClean="0"/>
              <a:t>6 October 2017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73075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happened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Cooperation</a:t>
            </a:r>
            <a:r>
              <a:rPr lang="fi-FI" dirty="0" smtClean="0"/>
              <a:t> with the </a:t>
            </a:r>
            <a:r>
              <a:rPr lang="fi-FI" dirty="0" err="1" smtClean="0"/>
              <a:t>trade</a:t>
            </a:r>
            <a:r>
              <a:rPr lang="fi-FI" dirty="0" smtClean="0"/>
              <a:t> </a:t>
            </a:r>
            <a:r>
              <a:rPr lang="fi-FI" dirty="0" err="1" smtClean="0"/>
              <a:t>unions</a:t>
            </a:r>
            <a:r>
              <a:rPr lang="fi-FI" dirty="0" smtClean="0"/>
              <a:t>: </a:t>
            </a:r>
            <a:r>
              <a:rPr lang="fi-FI" dirty="0" err="1" smtClean="0"/>
              <a:t>campaigning</a:t>
            </a:r>
            <a:r>
              <a:rPr lang="fi-FI" dirty="0" smtClean="0"/>
              <a:t> on </a:t>
            </a:r>
            <a:r>
              <a:rPr lang="fi-FI" dirty="0" err="1" smtClean="0"/>
              <a:t>Facebook</a:t>
            </a:r>
            <a:r>
              <a:rPr lang="fi-FI" dirty="0" smtClean="0"/>
              <a:t>, </a:t>
            </a:r>
            <a:r>
              <a:rPr lang="fi-FI" dirty="0" err="1" smtClean="0"/>
              <a:t>Twitter</a:t>
            </a:r>
            <a:r>
              <a:rPr lang="fi-FI" dirty="0" smtClean="0"/>
              <a:t> (and </a:t>
            </a:r>
            <a:r>
              <a:rPr lang="fi-FI" dirty="0" err="1" smtClean="0"/>
              <a:t>Instagram</a:t>
            </a:r>
            <a:r>
              <a:rPr lang="fi-FI" dirty="0" smtClean="0"/>
              <a:t>) </a:t>
            </a:r>
            <a:r>
              <a:rPr lang="fi-FI" dirty="0" err="1" smtClean="0"/>
              <a:t>together</a:t>
            </a:r>
            <a:r>
              <a:rPr lang="fi-FI" dirty="0" smtClean="0"/>
              <a:t> with </a:t>
            </a:r>
            <a:r>
              <a:rPr lang="fi-FI" dirty="0" err="1" smtClean="0"/>
              <a:t>our</a:t>
            </a:r>
            <a:r>
              <a:rPr lang="fi-FI" dirty="0" smtClean="0"/>
              <a:t> </a:t>
            </a:r>
            <a:r>
              <a:rPr lang="fi-FI" dirty="0" err="1" smtClean="0"/>
              <a:t>messages</a:t>
            </a:r>
            <a:r>
              <a:rPr lang="fi-FI" dirty="0" smtClean="0"/>
              <a:t> – a </a:t>
            </a:r>
            <a:r>
              <a:rPr lang="fi-FI" dirty="0" err="1" smtClean="0"/>
              <a:t>key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 smtClean="0"/>
          </a:p>
          <a:p>
            <a:r>
              <a:rPr lang="fi-FI" dirty="0" err="1" smtClean="0"/>
              <a:t>Media’s</a:t>
            </a:r>
            <a:r>
              <a:rPr lang="fi-FI" dirty="0" smtClean="0"/>
              <a:t> </a:t>
            </a:r>
            <a:r>
              <a:rPr lang="fi-FI" dirty="0" err="1" smtClean="0"/>
              <a:t>interest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way</a:t>
            </a:r>
            <a:r>
              <a:rPr lang="fi-FI" dirty="0" smtClean="0"/>
              <a:t> </a:t>
            </a:r>
            <a:r>
              <a:rPr lang="fi-FI" dirty="0" err="1" smtClean="0"/>
              <a:t>bigger</a:t>
            </a:r>
            <a:r>
              <a:rPr lang="fi-FI" dirty="0" smtClean="0"/>
              <a:t> </a:t>
            </a:r>
            <a:r>
              <a:rPr lang="fi-FI" dirty="0" err="1" smtClean="0"/>
              <a:t>than</a:t>
            </a:r>
            <a:r>
              <a:rPr lang="fi-FI" dirty="0" smtClean="0"/>
              <a:t> 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thought</a:t>
            </a:r>
            <a:r>
              <a:rPr lang="fi-FI" dirty="0" smtClean="0"/>
              <a:t>: </a:t>
            </a:r>
            <a:r>
              <a:rPr lang="fi-FI" dirty="0" err="1" smtClean="0"/>
              <a:t>right</a:t>
            </a:r>
            <a:r>
              <a:rPr lang="fi-FI" dirty="0" smtClean="0"/>
              <a:t> </a:t>
            </a:r>
            <a:r>
              <a:rPr lang="fi-FI" dirty="0" err="1" smtClean="0"/>
              <a:t>momentum</a:t>
            </a:r>
            <a:r>
              <a:rPr lang="fi-FI" dirty="0" smtClean="0"/>
              <a:t> – </a:t>
            </a:r>
            <a:r>
              <a:rPr lang="fi-FI" dirty="0" err="1" smtClean="0"/>
              <a:t>lots</a:t>
            </a:r>
            <a:r>
              <a:rPr lang="fi-FI" dirty="0" smtClean="0"/>
              <a:t> of </a:t>
            </a:r>
            <a:r>
              <a:rPr lang="fi-FI" dirty="0" err="1" smtClean="0"/>
              <a:t>previous</a:t>
            </a:r>
            <a:r>
              <a:rPr lang="fi-FI" dirty="0" smtClean="0"/>
              <a:t> </a:t>
            </a:r>
            <a:r>
              <a:rPr lang="fi-FI" dirty="0" err="1" smtClean="0"/>
              <a:t>discussions</a:t>
            </a:r>
            <a:r>
              <a:rPr lang="fi-FI" dirty="0" smtClean="0"/>
              <a:t> on the </a:t>
            </a:r>
            <a:r>
              <a:rPr lang="fi-FI" dirty="0" err="1" smtClean="0"/>
              <a:t>need</a:t>
            </a:r>
            <a:r>
              <a:rPr lang="fi-FI" dirty="0" smtClean="0"/>
              <a:t> to </a:t>
            </a:r>
            <a:r>
              <a:rPr lang="fi-FI" dirty="0" err="1" smtClean="0"/>
              <a:t>reorganise</a:t>
            </a:r>
            <a:r>
              <a:rPr lang="fi-FI" dirty="0" smtClean="0"/>
              <a:t> the </a:t>
            </a:r>
            <a:r>
              <a:rPr lang="fi-FI" dirty="0" err="1" smtClean="0"/>
              <a:t>family</a:t>
            </a:r>
            <a:r>
              <a:rPr lang="fi-FI" dirty="0" smtClean="0"/>
              <a:t> </a:t>
            </a:r>
            <a:r>
              <a:rPr lang="fi-FI" dirty="0" err="1" smtClean="0"/>
              <a:t>leave</a:t>
            </a:r>
            <a:r>
              <a:rPr lang="fi-FI" dirty="0" smtClean="0"/>
              <a:t> </a:t>
            </a:r>
            <a:r>
              <a:rPr lang="fi-FI" dirty="0" err="1" smtClean="0"/>
              <a:t>system</a:t>
            </a:r>
            <a:r>
              <a:rPr lang="fi-FI" dirty="0" smtClean="0"/>
              <a:t> (</a:t>
            </a:r>
            <a:r>
              <a:rPr lang="fi-FI" dirty="0" err="1" smtClean="0"/>
              <a:t>vast</a:t>
            </a:r>
            <a:r>
              <a:rPr lang="fi-FI" dirty="0" smtClean="0"/>
              <a:t> </a:t>
            </a:r>
            <a:r>
              <a:rPr lang="fi-FI" dirty="0" err="1" smtClean="0"/>
              <a:t>agreement</a:t>
            </a:r>
            <a:r>
              <a:rPr lang="fi-FI" dirty="0" smtClean="0"/>
              <a:t> on </a:t>
            </a:r>
            <a:r>
              <a:rPr lang="fi-FI" dirty="0" err="1" smtClean="0"/>
              <a:t>that</a:t>
            </a:r>
            <a:r>
              <a:rPr lang="fi-FI" dirty="0" smtClean="0"/>
              <a:t>); media </a:t>
            </a:r>
            <a:r>
              <a:rPr lang="fi-FI" dirty="0" err="1" smtClean="0"/>
              <a:t>condemning</a:t>
            </a:r>
            <a:r>
              <a:rPr lang="fi-FI" dirty="0" smtClean="0"/>
              <a:t> </a:t>
            </a:r>
            <a:r>
              <a:rPr lang="fi-FI" dirty="0" err="1" smtClean="0"/>
              <a:t>pregnancy</a:t>
            </a:r>
            <a:r>
              <a:rPr lang="fi-FI" dirty="0" smtClean="0"/>
              <a:t> </a:t>
            </a:r>
            <a:r>
              <a:rPr lang="fi-FI" dirty="0" err="1" smtClean="0"/>
              <a:t>discrimination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#raskaussyrjintä </a:t>
            </a:r>
            <a:r>
              <a:rPr lang="fi-FI" dirty="0" err="1" smtClean="0"/>
              <a:t>hot</a:t>
            </a:r>
            <a:r>
              <a:rPr lang="fi-FI" dirty="0" smtClean="0"/>
              <a:t> </a:t>
            </a:r>
            <a:r>
              <a:rPr lang="fi-FI" dirty="0" err="1" smtClean="0"/>
              <a:t>topic</a:t>
            </a:r>
            <a:r>
              <a:rPr lang="fi-FI" dirty="0" smtClean="0"/>
              <a:t> on </a:t>
            </a:r>
            <a:r>
              <a:rPr lang="fi-FI" dirty="0" err="1" smtClean="0"/>
              <a:t>Twitter</a:t>
            </a:r>
            <a:r>
              <a:rPr lang="fi-FI" dirty="0" smtClean="0"/>
              <a:t> (2nd top </a:t>
            </a:r>
            <a:r>
              <a:rPr lang="fi-FI" dirty="0" err="1" smtClean="0"/>
              <a:t>topic</a:t>
            </a:r>
            <a:r>
              <a:rPr lang="fi-FI" dirty="0" smtClean="0"/>
              <a:t> in Finland): </a:t>
            </a:r>
            <a:r>
              <a:rPr lang="fi-FI" dirty="0" err="1" smtClean="0"/>
              <a:t>public</a:t>
            </a:r>
            <a:r>
              <a:rPr lang="fi-FI" dirty="0" smtClean="0"/>
              <a:t> </a:t>
            </a:r>
            <a:r>
              <a:rPr lang="fi-FI" dirty="0" err="1" smtClean="0"/>
              <a:t>opinion</a:t>
            </a:r>
            <a:r>
              <a:rPr lang="fi-FI" dirty="0" smtClean="0"/>
              <a:t> </a:t>
            </a:r>
            <a:r>
              <a:rPr lang="fi-FI" dirty="0" err="1" smtClean="0"/>
              <a:t>condemning</a:t>
            </a:r>
            <a:r>
              <a:rPr lang="fi-FI" dirty="0" smtClean="0"/>
              <a:t> </a:t>
            </a:r>
            <a:r>
              <a:rPr lang="fi-FI" dirty="0" err="1" smtClean="0"/>
              <a:t>pregnancy</a:t>
            </a:r>
            <a:r>
              <a:rPr lang="fi-FI" dirty="0" smtClean="0"/>
              <a:t> </a:t>
            </a:r>
            <a:r>
              <a:rPr lang="fi-FI" dirty="0" err="1" smtClean="0"/>
              <a:t>discrimination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1697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Creating</a:t>
            </a:r>
            <a:r>
              <a:rPr lang="fi-FI" dirty="0" smtClean="0"/>
              <a:t> common </a:t>
            </a:r>
            <a:r>
              <a:rPr lang="fi-FI" dirty="0" err="1" smtClean="0"/>
              <a:t>ground</a:t>
            </a:r>
            <a:r>
              <a:rPr lang="fi-FI" dirty="0" smtClean="0"/>
              <a:t>	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 err="1" smtClean="0"/>
              <a:t>Employers</a:t>
            </a:r>
            <a:r>
              <a:rPr lang="fi-FI" sz="2400" dirty="0" smtClean="0"/>
              <a:t> </a:t>
            </a:r>
            <a:r>
              <a:rPr lang="fi-FI" sz="2400" dirty="0" err="1" smtClean="0"/>
              <a:t>unions</a:t>
            </a:r>
            <a:r>
              <a:rPr lang="fi-FI" sz="2400" dirty="0" smtClean="0"/>
              <a:t> </a:t>
            </a:r>
            <a:r>
              <a:rPr lang="fi-FI" sz="2400" dirty="0" err="1" smtClean="0"/>
              <a:t>got</a:t>
            </a:r>
            <a:r>
              <a:rPr lang="fi-FI" sz="2400" dirty="0" smtClean="0"/>
              <a:t> </a:t>
            </a:r>
            <a:r>
              <a:rPr lang="fi-FI" sz="2400" dirty="0" err="1" smtClean="0"/>
              <a:t>angry</a:t>
            </a:r>
            <a:r>
              <a:rPr lang="fi-FI" sz="2400" dirty="0" smtClean="0"/>
              <a:t> </a:t>
            </a:r>
            <a:r>
              <a:rPr lang="fi-FI" sz="2400" dirty="0" err="1" smtClean="0"/>
              <a:t>about</a:t>
            </a:r>
            <a:r>
              <a:rPr lang="fi-FI" sz="2400" dirty="0" smtClean="0"/>
              <a:t> the </a:t>
            </a:r>
            <a:r>
              <a:rPr lang="fi-FI" sz="2400" dirty="0" err="1" smtClean="0"/>
              <a:t>campaign</a:t>
            </a:r>
            <a:r>
              <a:rPr lang="fi-FI" sz="2400" dirty="0" smtClean="0"/>
              <a:t>, </a:t>
            </a:r>
            <a:r>
              <a:rPr lang="fi-FI" sz="2400" dirty="0" err="1" smtClean="0"/>
              <a:t>because</a:t>
            </a:r>
            <a:r>
              <a:rPr lang="fi-FI" sz="2400" dirty="0" smtClean="0"/>
              <a:t> </a:t>
            </a:r>
            <a:r>
              <a:rPr lang="fi-FI" sz="2400" dirty="0" err="1" smtClean="0"/>
              <a:t>they</a:t>
            </a:r>
            <a:r>
              <a:rPr lang="fi-FI" sz="2400" dirty="0" smtClean="0"/>
              <a:t> </a:t>
            </a:r>
            <a:r>
              <a:rPr lang="fi-FI" sz="2400" dirty="0" err="1" smtClean="0"/>
              <a:t>were</a:t>
            </a:r>
            <a:r>
              <a:rPr lang="fi-FI" sz="2400" dirty="0" smtClean="0"/>
              <a:t> </a:t>
            </a:r>
            <a:r>
              <a:rPr lang="fi-FI" sz="2400" dirty="0" err="1" smtClean="0"/>
              <a:t>not</a:t>
            </a:r>
            <a:r>
              <a:rPr lang="fi-FI" sz="2400" dirty="0" smtClean="0"/>
              <a:t> </a:t>
            </a:r>
            <a:r>
              <a:rPr lang="fi-FI" sz="2400" dirty="0" err="1" smtClean="0"/>
              <a:t>invited</a:t>
            </a:r>
            <a:r>
              <a:rPr lang="fi-FI" sz="2400" dirty="0" smtClean="0"/>
              <a:t> to </a:t>
            </a:r>
            <a:r>
              <a:rPr lang="fi-FI" sz="2400" dirty="0" err="1" smtClean="0"/>
              <a:t>contribute</a:t>
            </a:r>
            <a:r>
              <a:rPr lang="fi-FI" sz="2400" dirty="0" smtClean="0"/>
              <a:t>; </a:t>
            </a:r>
            <a:r>
              <a:rPr lang="fi-FI" sz="2400" dirty="0" err="1" smtClean="0"/>
              <a:t>unclear</a:t>
            </a:r>
            <a:r>
              <a:rPr lang="fi-FI" sz="2400" dirty="0" smtClean="0"/>
              <a:t> </a:t>
            </a:r>
            <a:r>
              <a:rPr lang="fi-FI" sz="2400" dirty="0" err="1" smtClean="0"/>
              <a:t>if</a:t>
            </a:r>
            <a:r>
              <a:rPr lang="fi-FI" sz="2400" dirty="0" smtClean="0"/>
              <a:t> </a:t>
            </a:r>
            <a:r>
              <a:rPr lang="fi-FI" sz="2400" dirty="0" err="1" smtClean="0"/>
              <a:t>they</a:t>
            </a:r>
            <a:r>
              <a:rPr lang="fi-FI" sz="2400" dirty="0" smtClean="0"/>
              <a:t> </a:t>
            </a:r>
            <a:r>
              <a:rPr lang="fi-FI" sz="2400" dirty="0" err="1" smtClean="0"/>
              <a:t>will</a:t>
            </a:r>
            <a:r>
              <a:rPr lang="fi-FI" sz="2400" dirty="0" smtClean="0"/>
              <a:t> join </a:t>
            </a:r>
            <a:r>
              <a:rPr lang="fi-FI" sz="2400" dirty="0" err="1" smtClean="0"/>
              <a:t>our</a:t>
            </a:r>
            <a:r>
              <a:rPr lang="fi-FI" sz="2400" dirty="0" smtClean="0"/>
              <a:t> </a:t>
            </a:r>
            <a:r>
              <a:rPr lang="fi-FI" sz="2400" dirty="0" err="1" smtClean="0"/>
              <a:t>second</a:t>
            </a:r>
            <a:r>
              <a:rPr lang="fi-FI" sz="2400" dirty="0" smtClean="0"/>
              <a:t> </a:t>
            </a:r>
            <a:r>
              <a:rPr lang="fi-FI" sz="2400" dirty="0" err="1" smtClean="0"/>
              <a:t>campaign</a:t>
            </a:r>
            <a:r>
              <a:rPr lang="fi-FI" sz="2400" dirty="0" smtClean="0"/>
              <a:t> in </a:t>
            </a:r>
            <a:r>
              <a:rPr lang="fi-FI" sz="2400" dirty="0" err="1" smtClean="0"/>
              <a:t>March</a:t>
            </a:r>
            <a:r>
              <a:rPr lang="fi-FI" sz="2400" dirty="0" smtClean="0"/>
              <a:t/>
            </a:r>
            <a:br>
              <a:rPr lang="fi-FI" sz="2400" dirty="0" smtClean="0"/>
            </a:br>
            <a:endParaRPr lang="fi-FI" sz="2400" dirty="0" smtClean="0"/>
          </a:p>
          <a:p>
            <a:r>
              <a:rPr lang="fi-FI" sz="2400" dirty="0" smtClean="0"/>
              <a:t>The new </a:t>
            </a:r>
            <a:r>
              <a:rPr lang="fi-FI" sz="2400" dirty="0" err="1" smtClean="0"/>
              <a:t>campaign</a:t>
            </a:r>
            <a:r>
              <a:rPr lang="fi-FI" sz="2400" dirty="0" smtClean="0"/>
              <a:t> </a:t>
            </a:r>
            <a:r>
              <a:rPr lang="fi-FI" sz="2400" dirty="0" err="1" smtClean="0"/>
              <a:t>will</a:t>
            </a:r>
            <a:r>
              <a:rPr lang="fi-FI" sz="2400" dirty="0" smtClean="0"/>
              <a:t> </a:t>
            </a:r>
            <a:r>
              <a:rPr lang="fi-FI" sz="2400" dirty="0" err="1" smtClean="0"/>
              <a:t>be</a:t>
            </a:r>
            <a:r>
              <a:rPr lang="fi-FI" sz="2400" dirty="0" smtClean="0"/>
              <a:t> </a:t>
            </a:r>
            <a:r>
              <a:rPr lang="fi-FI" sz="2400" dirty="0" err="1" smtClean="0"/>
              <a:t>about</a:t>
            </a:r>
            <a:r>
              <a:rPr lang="fi-FI" sz="2400" dirty="0" smtClean="0"/>
              <a:t> </a:t>
            </a:r>
            <a:r>
              <a:rPr lang="fi-FI" sz="2400" dirty="0" err="1" smtClean="0"/>
              <a:t>good</a:t>
            </a:r>
            <a:r>
              <a:rPr lang="fi-FI" sz="2400" dirty="0" smtClean="0"/>
              <a:t> </a:t>
            </a:r>
            <a:r>
              <a:rPr lang="fi-FI" sz="2400" dirty="0" err="1" smtClean="0"/>
              <a:t>employers</a:t>
            </a:r>
            <a:r>
              <a:rPr lang="fi-FI" sz="2400" dirty="0" smtClean="0"/>
              <a:t>: </a:t>
            </a:r>
            <a:r>
              <a:rPr lang="fi-FI" sz="2400" dirty="0" err="1" smtClean="0"/>
              <a:t>highlighting</a:t>
            </a:r>
            <a:r>
              <a:rPr lang="fi-FI" sz="2400" dirty="0" smtClean="0"/>
              <a:t> and </a:t>
            </a:r>
            <a:r>
              <a:rPr lang="fi-FI" sz="2400" dirty="0" err="1" smtClean="0"/>
              <a:t>reinforcing</a:t>
            </a:r>
            <a:r>
              <a:rPr lang="fi-FI" sz="2400" dirty="0" smtClean="0"/>
              <a:t> the </a:t>
            </a:r>
            <a:r>
              <a:rPr lang="fi-FI" sz="2400" dirty="0" err="1" smtClean="0"/>
              <a:t>good</a:t>
            </a:r>
            <a:r>
              <a:rPr lang="fi-FI" sz="2400" dirty="0" smtClean="0"/>
              <a:t> </a:t>
            </a:r>
            <a:r>
              <a:rPr lang="fi-FI" sz="2400" dirty="0" err="1" smtClean="0"/>
              <a:t>practices</a:t>
            </a:r>
            <a:r>
              <a:rPr lang="fi-FI" sz="2400" dirty="0" smtClean="0"/>
              <a:t> of the </a:t>
            </a:r>
            <a:r>
              <a:rPr lang="fi-FI" sz="2400" dirty="0" err="1" smtClean="0"/>
              <a:t>employers</a:t>
            </a:r>
            <a:r>
              <a:rPr lang="fi-FI" sz="2400" dirty="0" smtClean="0"/>
              <a:t> and the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right</a:t>
            </a:r>
            <a:r>
              <a:rPr lang="fi-FI" sz="2400" dirty="0" smtClean="0"/>
              <a:t> </a:t>
            </a:r>
            <a:r>
              <a:rPr lang="fi-FI" sz="2400" dirty="0" err="1" smtClean="0"/>
              <a:t>attitude</a:t>
            </a:r>
            <a:r>
              <a:rPr lang="fi-FI" sz="2400" dirty="0" smtClean="0"/>
              <a:t> </a:t>
            </a:r>
            <a:r>
              <a:rPr lang="fi-FI" sz="2400" dirty="0" err="1" smtClean="0"/>
              <a:t>by</a:t>
            </a:r>
            <a:r>
              <a:rPr lang="fi-FI" sz="2400" dirty="0" smtClean="0"/>
              <a:t> </a:t>
            </a:r>
            <a:r>
              <a:rPr lang="fi-FI" sz="2400" dirty="0" err="1" smtClean="0"/>
              <a:t>examples</a:t>
            </a:r>
            <a:r>
              <a:rPr lang="fi-FI" sz="2400" dirty="0" smtClean="0"/>
              <a:t> (</a:t>
            </a:r>
            <a:r>
              <a:rPr lang="fi-FI" sz="2400" dirty="0" err="1" smtClean="0"/>
              <a:t>spesific</a:t>
            </a:r>
            <a:r>
              <a:rPr lang="fi-FI" sz="2400" dirty="0" smtClean="0"/>
              <a:t> </a:t>
            </a:r>
            <a:r>
              <a:rPr lang="fi-FI" sz="2400" dirty="0" err="1" smtClean="0"/>
              <a:t>practice</a:t>
            </a:r>
            <a:r>
              <a:rPr lang="fi-FI" sz="2400" dirty="0" smtClean="0"/>
              <a:t> / </a:t>
            </a:r>
            <a:r>
              <a:rPr lang="fi-FI" sz="2400" dirty="0" err="1" smtClean="0"/>
              <a:t>different</a:t>
            </a:r>
            <a:r>
              <a:rPr lang="fi-FI" sz="2400" dirty="0" smtClean="0"/>
              <a:t> </a:t>
            </a:r>
            <a:r>
              <a:rPr lang="fi-FI" sz="2400" dirty="0" err="1" smtClean="0"/>
              <a:t>sectors</a:t>
            </a:r>
            <a:r>
              <a:rPr lang="fi-FI" sz="2400" dirty="0" smtClean="0"/>
              <a:t>)</a:t>
            </a:r>
            <a:br>
              <a:rPr lang="fi-FI" sz="2400" dirty="0" smtClean="0"/>
            </a:br>
            <a:endParaRPr lang="fi-FI" sz="2400" dirty="0" smtClean="0"/>
          </a:p>
          <a:p>
            <a:r>
              <a:rPr lang="fi-FI" sz="2400" dirty="0" err="1" smtClean="0"/>
              <a:t>Positive</a:t>
            </a:r>
            <a:r>
              <a:rPr lang="fi-FI" sz="2400" dirty="0" smtClean="0"/>
              <a:t> </a:t>
            </a:r>
            <a:r>
              <a:rPr lang="fi-FI" sz="2400" dirty="0" err="1" smtClean="0"/>
              <a:t>vibe</a:t>
            </a:r>
            <a:r>
              <a:rPr lang="fi-FI" sz="2400" dirty="0" smtClean="0"/>
              <a:t> and </a:t>
            </a:r>
            <a:r>
              <a:rPr lang="fi-FI" sz="2400" dirty="0" err="1" smtClean="0"/>
              <a:t>showcases</a:t>
            </a:r>
            <a:r>
              <a:rPr lang="fi-FI" sz="2400" dirty="0" smtClean="0"/>
              <a:t>: </a:t>
            </a:r>
            <a:r>
              <a:rPr lang="fi-FI" sz="2400" dirty="0" err="1" smtClean="0"/>
              <a:t>Videos</a:t>
            </a:r>
            <a:r>
              <a:rPr lang="fi-FI" sz="2400" dirty="0" smtClean="0"/>
              <a:t> </a:t>
            </a:r>
            <a:r>
              <a:rPr lang="fi-FI" sz="2400" dirty="0" err="1" smtClean="0"/>
              <a:t>presenting</a:t>
            </a:r>
            <a:r>
              <a:rPr lang="fi-FI" sz="2400" dirty="0" smtClean="0"/>
              <a:t> </a:t>
            </a:r>
            <a:r>
              <a:rPr lang="fi-FI" sz="2400" dirty="0" err="1" smtClean="0"/>
              <a:t>solutions</a:t>
            </a:r>
            <a:r>
              <a:rPr lang="fi-FI" sz="2400" dirty="0" smtClean="0"/>
              <a:t> and </a:t>
            </a:r>
            <a:r>
              <a:rPr lang="fi-FI" sz="2400" dirty="0" err="1" smtClean="0"/>
              <a:t>great</a:t>
            </a:r>
            <a:r>
              <a:rPr lang="fi-FI" sz="2400" dirty="0" smtClean="0"/>
              <a:t> </a:t>
            </a:r>
            <a:r>
              <a:rPr lang="fi-FI" sz="2400" dirty="0" err="1" smtClean="0"/>
              <a:t>practices</a:t>
            </a:r>
            <a:r>
              <a:rPr lang="fi-FI" sz="2400" dirty="0" smtClean="0"/>
              <a:t> to copy (</a:t>
            </a:r>
            <a:r>
              <a:rPr lang="fi-FI" sz="2400" dirty="0" err="1" smtClean="0"/>
              <a:t>giving</a:t>
            </a:r>
            <a:r>
              <a:rPr lang="fi-FI" sz="2400" dirty="0" smtClean="0"/>
              <a:t> the </a:t>
            </a:r>
            <a:r>
              <a:rPr lang="fi-FI" sz="2400" dirty="0" err="1" smtClean="0"/>
              <a:t>target</a:t>
            </a:r>
            <a:r>
              <a:rPr lang="fi-FI" sz="2400" dirty="0" smtClean="0"/>
              <a:t> </a:t>
            </a:r>
            <a:r>
              <a:rPr lang="fi-FI" sz="2400" dirty="0" err="1" smtClean="0"/>
              <a:t>audiences</a:t>
            </a:r>
            <a:r>
              <a:rPr lang="fi-FI" sz="2400" dirty="0" smtClean="0"/>
              <a:t> an </a:t>
            </a:r>
            <a:r>
              <a:rPr lang="fi-FI" sz="2400" dirty="0" err="1" smtClean="0"/>
              <a:t>active</a:t>
            </a:r>
            <a:r>
              <a:rPr lang="fi-FI" sz="2400" dirty="0" smtClean="0"/>
              <a:t> </a:t>
            </a:r>
            <a:r>
              <a:rPr lang="fi-FI" sz="2400" dirty="0" err="1" smtClean="0"/>
              <a:t>role</a:t>
            </a:r>
            <a:r>
              <a:rPr lang="fi-FI" sz="2400" dirty="0" smtClean="0"/>
              <a:t>)</a:t>
            </a:r>
          </a:p>
          <a:p>
            <a:r>
              <a:rPr lang="fi-FI" sz="2400" dirty="0" err="1" smtClean="0"/>
              <a:t>Locating</a:t>
            </a:r>
            <a:r>
              <a:rPr lang="fi-FI" sz="2400" dirty="0" smtClean="0"/>
              <a:t> </a:t>
            </a:r>
            <a:r>
              <a:rPr lang="fi-FI" sz="2400" dirty="0" err="1" smtClean="0"/>
              <a:t>change</a:t>
            </a:r>
            <a:r>
              <a:rPr lang="fi-FI" sz="2400" dirty="0" smtClean="0"/>
              <a:t> at a </a:t>
            </a:r>
            <a:r>
              <a:rPr lang="fi-FI" sz="2400" dirty="0" err="1" smtClean="0"/>
              <a:t>local</a:t>
            </a:r>
            <a:r>
              <a:rPr lang="fi-FI" sz="2400" dirty="0" smtClean="0"/>
              <a:t> </a:t>
            </a:r>
            <a:r>
              <a:rPr lang="fi-FI" sz="2400" dirty="0" err="1" smtClean="0"/>
              <a:t>level</a:t>
            </a:r>
            <a:r>
              <a:rPr lang="fi-FI" sz="2400" dirty="0" smtClean="0"/>
              <a:t> (</a:t>
            </a:r>
            <a:r>
              <a:rPr lang="fi-FI" sz="2400" dirty="0" err="1" smtClean="0"/>
              <a:t>workplace</a:t>
            </a:r>
            <a:r>
              <a:rPr lang="fi-FI" sz="2400" dirty="0" smtClean="0"/>
              <a:t>)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9784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Results</a:t>
            </a:r>
            <a:r>
              <a:rPr lang="fi-FI" dirty="0" smtClean="0"/>
              <a:t> </a:t>
            </a:r>
            <a:r>
              <a:rPr lang="fi-FI" dirty="0" err="1" smtClean="0"/>
              <a:t>so</a:t>
            </a:r>
            <a:r>
              <a:rPr lang="fi-FI" dirty="0" smtClean="0"/>
              <a:t> </a:t>
            </a:r>
            <a:r>
              <a:rPr lang="fi-FI" dirty="0" err="1" smtClean="0"/>
              <a:t>far</a:t>
            </a:r>
            <a:r>
              <a:rPr lang="fi-FI" dirty="0" smtClean="0"/>
              <a:t>	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591295"/>
            <a:ext cx="10515600" cy="4373088"/>
          </a:xfrm>
        </p:spPr>
        <p:txBody>
          <a:bodyPr/>
          <a:lstStyle/>
          <a:p>
            <a:r>
              <a:rPr lang="fi-FI" dirty="0" smtClean="0"/>
              <a:t>Reach: 2.1 </a:t>
            </a:r>
            <a:r>
              <a:rPr lang="fi-FI" dirty="0" err="1" smtClean="0"/>
              <a:t>million</a:t>
            </a:r>
            <a:r>
              <a:rPr lang="fi-FI" dirty="0" smtClean="0"/>
              <a:t> </a:t>
            </a:r>
            <a:r>
              <a:rPr lang="fi-FI" dirty="0" err="1" smtClean="0"/>
              <a:t>impressions</a:t>
            </a:r>
            <a:r>
              <a:rPr lang="fi-FI" dirty="0" smtClean="0"/>
              <a:t> (7477 </a:t>
            </a:r>
            <a:r>
              <a:rPr lang="fi-FI" dirty="0" err="1" smtClean="0"/>
              <a:t>clicks</a:t>
            </a:r>
            <a:r>
              <a:rPr lang="fi-FI" dirty="0" smtClean="0"/>
              <a:t>)</a:t>
            </a:r>
            <a:endParaRPr lang="fi-FI" dirty="0"/>
          </a:p>
          <a:p>
            <a:r>
              <a:rPr lang="fi-FI" dirty="0" smtClean="0"/>
              <a:t>50 </a:t>
            </a:r>
            <a:r>
              <a:rPr lang="fi-FI" b="1" dirty="0" smtClean="0"/>
              <a:t>%</a:t>
            </a:r>
            <a:r>
              <a:rPr lang="fi-FI" dirty="0" smtClean="0"/>
              <a:t> of the video </a:t>
            </a:r>
            <a:r>
              <a:rPr lang="fi-FI" dirty="0" err="1" smtClean="0"/>
              <a:t>watched</a:t>
            </a:r>
            <a:r>
              <a:rPr lang="fi-FI" dirty="0" smtClean="0"/>
              <a:t> </a:t>
            </a:r>
            <a:r>
              <a:rPr lang="fi-FI" dirty="0" err="1" smtClean="0"/>
              <a:t>more</a:t>
            </a:r>
            <a:r>
              <a:rPr lang="fi-FI" dirty="0" smtClean="0"/>
              <a:t> </a:t>
            </a:r>
            <a:r>
              <a:rPr lang="fi-FI" dirty="0" err="1" smtClean="0"/>
              <a:t>than</a:t>
            </a:r>
            <a:r>
              <a:rPr lang="fi-FI" dirty="0"/>
              <a:t> </a:t>
            </a:r>
            <a:r>
              <a:rPr lang="fi-FI" dirty="0" smtClean="0"/>
              <a:t>341 000 </a:t>
            </a:r>
            <a:r>
              <a:rPr lang="fi-FI" dirty="0" err="1" smtClean="0"/>
              <a:t>times</a:t>
            </a:r>
            <a:endParaRPr lang="fi-FI" dirty="0"/>
          </a:p>
          <a:p>
            <a:r>
              <a:rPr lang="fi-FI" dirty="0" smtClean="0"/>
              <a:t>The </a:t>
            </a:r>
            <a:r>
              <a:rPr lang="fi-FI" dirty="0" err="1" smtClean="0"/>
              <a:t>whole</a:t>
            </a:r>
            <a:r>
              <a:rPr lang="fi-FI" dirty="0"/>
              <a:t> </a:t>
            </a:r>
            <a:r>
              <a:rPr lang="fi-FI" dirty="0" smtClean="0"/>
              <a:t>video: </a:t>
            </a:r>
            <a:r>
              <a:rPr lang="fi-FI" dirty="0" err="1" smtClean="0"/>
              <a:t>more</a:t>
            </a:r>
            <a:r>
              <a:rPr lang="fi-FI" dirty="0" smtClean="0"/>
              <a:t> </a:t>
            </a:r>
            <a:r>
              <a:rPr lang="fi-FI" dirty="0" err="1" smtClean="0"/>
              <a:t>than</a:t>
            </a:r>
            <a:r>
              <a:rPr lang="fi-FI" dirty="0" smtClean="0"/>
              <a:t> 160 000 </a:t>
            </a:r>
            <a:r>
              <a:rPr lang="fi-FI" dirty="0" err="1" smtClean="0"/>
              <a:t>times</a:t>
            </a:r>
            <a:endParaRPr lang="fi-FI" dirty="0" smtClean="0"/>
          </a:p>
          <a:p>
            <a:r>
              <a:rPr lang="fi-FI" dirty="0" smtClean="0"/>
              <a:t>Movie </a:t>
            </a:r>
            <a:r>
              <a:rPr lang="fi-FI" dirty="0" err="1" smtClean="0"/>
              <a:t>theater</a:t>
            </a:r>
            <a:r>
              <a:rPr lang="fi-FI" dirty="0" smtClean="0"/>
              <a:t> </a:t>
            </a:r>
            <a:r>
              <a:rPr lang="fi-FI" dirty="0" err="1" smtClean="0"/>
              <a:t>reach</a:t>
            </a:r>
            <a:r>
              <a:rPr lang="fi-FI" dirty="0" smtClean="0"/>
              <a:t>: 237 762 </a:t>
            </a:r>
            <a:r>
              <a:rPr lang="fi-FI" dirty="0" err="1" smtClean="0"/>
              <a:t>people</a:t>
            </a:r>
            <a:endParaRPr lang="fi-FI" dirty="0" smtClean="0"/>
          </a:p>
          <a:p>
            <a:r>
              <a:rPr lang="fi-FI" dirty="0" smtClean="0"/>
              <a:t>Tv (</a:t>
            </a:r>
            <a:r>
              <a:rPr lang="fi-FI" dirty="0" err="1" smtClean="0"/>
              <a:t>dont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the </a:t>
            </a:r>
            <a:r>
              <a:rPr lang="fi-FI" dirty="0" err="1" smtClean="0"/>
              <a:t>numbers</a:t>
            </a:r>
            <a:r>
              <a:rPr lang="fi-FI" dirty="0" smtClean="0"/>
              <a:t> </a:t>
            </a:r>
            <a:r>
              <a:rPr lang="fi-FI" dirty="0" err="1" smtClean="0"/>
              <a:t>yet</a:t>
            </a:r>
            <a:r>
              <a:rPr lang="fi-FI" dirty="0" smtClean="0"/>
              <a:t>)</a:t>
            </a:r>
          </a:p>
          <a:p>
            <a:r>
              <a:rPr lang="fi-FI" dirty="0" err="1" smtClean="0"/>
              <a:t>Website</a:t>
            </a:r>
            <a:r>
              <a:rPr lang="fi-FI" dirty="0" smtClean="0"/>
              <a:t> </a:t>
            </a:r>
            <a:r>
              <a:rPr lang="fi-FI" dirty="0" err="1" smtClean="0">
                <a:hlinkClick r:id="rId2"/>
              </a:rPr>
              <a:t>www.raskaussyrjintä.fi</a:t>
            </a:r>
            <a:r>
              <a:rPr lang="fi-FI" dirty="0" smtClean="0"/>
              <a:t>: 5185 </a:t>
            </a:r>
            <a:r>
              <a:rPr lang="fi-FI" dirty="0" err="1" smtClean="0"/>
              <a:t>sites</a:t>
            </a:r>
            <a:r>
              <a:rPr lang="fi-FI" dirty="0" smtClean="0"/>
              <a:t> </a:t>
            </a:r>
            <a:r>
              <a:rPr lang="fi-FI" dirty="0" err="1" smtClean="0"/>
              <a:t>seen</a:t>
            </a:r>
            <a:r>
              <a:rPr lang="fi-FI" dirty="0" smtClean="0"/>
              <a:t>; 3000 </a:t>
            </a:r>
            <a:r>
              <a:rPr lang="fi-FI" dirty="0" err="1" smtClean="0"/>
              <a:t>individual</a:t>
            </a:r>
            <a:r>
              <a:rPr lang="fi-FI" dirty="0" smtClean="0"/>
              <a:t> </a:t>
            </a:r>
            <a:r>
              <a:rPr lang="fi-FI" dirty="0" err="1" smtClean="0"/>
              <a:t>users</a:t>
            </a:r>
            <a:endParaRPr lang="fi-FI" dirty="0" smtClean="0"/>
          </a:p>
          <a:p>
            <a:r>
              <a:rPr lang="fi-FI" dirty="0" smtClean="0"/>
              <a:t>Media: 41 </a:t>
            </a:r>
            <a:r>
              <a:rPr lang="fi-FI" dirty="0" err="1" smtClean="0"/>
              <a:t>articles</a:t>
            </a:r>
            <a:endParaRPr lang="fi-FI" dirty="0" smtClean="0"/>
          </a:p>
          <a:p>
            <a:pPr lvl="1"/>
            <a:endParaRPr lang="fi-FI" dirty="0"/>
          </a:p>
          <a:p>
            <a:pPr marL="457200" lvl="1" indent="0">
              <a:buNone/>
            </a:pPr>
            <a:endParaRPr lang="fi-FI" dirty="0" smtClean="0"/>
          </a:p>
          <a:p>
            <a:pPr lvl="1"/>
            <a:endParaRPr lang="fi-FI" dirty="0"/>
          </a:p>
          <a:p>
            <a:pPr marL="457200" lvl="1" indent="0">
              <a:buNone/>
            </a:pPr>
            <a:endParaRPr lang="fi-FI" dirty="0" smtClean="0"/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9912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Campaign</a:t>
            </a:r>
            <a:r>
              <a:rPr lang="fi-FI" dirty="0" smtClean="0"/>
              <a:t> on social media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Social media </a:t>
            </a:r>
            <a:r>
              <a:rPr lang="fi-FI" dirty="0" err="1"/>
              <a:t>hits</a:t>
            </a:r>
            <a:r>
              <a:rPr lang="fi-FI" dirty="0"/>
              <a:t>: </a:t>
            </a:r>
            <a:r>
              <a:rPr lang="fi-FI" dirty="0" err="1"/>
              <a:t>best</a:t>
            </a:r>
            <a:r>
              <a:rPr lang="fi-FI" dirty="0"/>
              <a:t> </a:t>
            </a:r>
            <a:r>
              <a:rPr lang="fi-FI" dirty="0" err="1"/>
              <a:t>day</a:t>
            </a:r>
            <a:r>
              <a:rPr lang="fi-FI" dirty="0"/>
              <a:t> 1,3 </a:t>
            </a:r>
            <a:r>
              <a:rPr lang="fi-FI" dirty="0" err="1"/>
              <a:t>million</a:t>
            </a:r>
            <a:r>
              <a:rPr lang="fi-FI" dirty="0"/>
              <a:t> </a:t>
            </a:r>
            <a:r>
              <a:rPr lang="fi-FI" dirty="0" err="1"/>
              <a:t>impressions</a:t>
            </a:r>
            <a:r>
              <a:rPr lang="fi-FI" dirty="0"/>
              <a:t> </a:t>
            </a:r>
            <a:r>
              <a:rPr lang="fi-FI" dirty="0"/>
              <a:t/>
            </a:r>
            <a:br>
              <a:rPr lang="fi-FI" dirty="0"/>
            </a:br>
            <a:endParaRPr lang="fi-FI" dirty="0" smtClean="0"/>
          </a:p>
          <a:p>
            <a:r>
              <a:rPr lang="fi-FI" dirty="0"/>
              <a:t>Social media </a:t>
            </a:r>
            <a:r>
              <a:rPr lang="fi-FI" dirty="0" err="1"/>
              <a:t>coverage</a:t>
            </a:r>
            <a:r>
              <a:rPr lang="fi-FI" dirty="0"/>
              <a:t> (</a:t>
            </a:r>
            <a:r>
              <a:rPr lang="fi-FI" dirty="0" err="1"/>
              <a:t>unique</a:t>
            </a:r>
            <a:r>
              <a:rPr lang="fi-FI" dirty="0"/>
              <a:t> </a:t>
            </a:r>
            <a:r>
              <a:rPr lang="fi-FI" dirty="0" err="1"/>
              <a:t>reach</a:t>
            </a:r>
            <a:r>
              <a:rPr lang="fi-FI" dirty="0"/>
              <a:t>: 1.14 </a:t>
            </a:r>
            <a:r>
              <a:rPr lang="fi-FI" dirty="0" err="1"/>
              <a:t>million</a:t>
            </a:r>
            <a:r>
              <a:rPr lang="fi-FI" dirty="0"/>
              <a:t>) </a:t>
            </a:r>
          </a:p>
          <a:p>
            <a:pPr marL="457200" lvl="1" indent="0">
              <a:buNone/>
            </a:pPr>
            <a:endParaRPr lang="fi-FI" dirty="0"/>
          </a:p>
          <a:p>
            <a:r>
              <a:rPr lang="fi-FI" dirty="0" smtClean="0"/>
              <a:t>Social media: </a:t>
            </a:r>
            <a:r>
              <a:rPr lang="fi-FI" dirty="0" err="1" smtClean="0"/>
              <a:t>message</a:t>
            </a:r>
            <a:r>
              <a:rPr lang="fi-FI" dirty="0" smtClean="0"/>
              <a:t> </a:t>
            </a:r>
            <a:r>
              <a:rPr lang="fi-FI" dirty="0" err="1" smtClean="0"/>
              <a:t>tone</a:t>
            </a:r>
            <a:r>
              <a:rPr lang="fi-FI" dirty="0" smtClean="0"/>
              <a:t> 56 </a:t>
            </a:r>
            <a:r>
              <a:rPr lang="fi-FI" b="1" dirty="0" smtClean="0"/>
              <a:t>%</a:t>
            </a:r>
            <a:r>
              <a:rPr lang="fi-FI" dirty="0" smtClean="0"/>
              <a:t>, 38 </a:t>
            </a:r>
            <a:r>
              <a:rPr lang="fi-FI" b="1" dirty="0" smtClean="0"/>
              <a:t>%</a:t>
            </a:r>
            <a:r>
              <a:rPr lang="fi-FI" dirty="0" smtClean="0"/>
              <a:t> </a:t>
            </a:r>
            <a:r>
              <a:rPr lang="fi-FI" dirty="0" err="1" smtClean="0"/>
              <a:t>positive</a:t>
            </a:r>
            <a:r>
              <a:rPr lang="fi-FI" dirty="0" smtClean="0"/>
              <a:t>, 6 % </a:t>
            </a:r>
            <a:r>
              <a:rPr lang="fi-FI" dirty="0" err="1" smtClean="0"/>
              <a:t>negative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0924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From</a:t>
            </a:r>
            <a:r>
              <a:rPr lang="fi-FI" dirty="0" smtClean="0"/>
              <a:t> the </a:t>
            </a:r>
            <a:r>
              <a:rPr lang="fi-FI" dirty="0" err="1" smtClean="0"/>
              <a:t>framing</a:t>
            </a:r>
            <a:r>
              <a:rPr lang="fi-FI" dirty="0" smtClean="0"/>
              <a:t> </a:t>
            </a:r>
            <a:r>
              <a:rPr lang="fi-FI" dirty="0" err="1" smtClean="0"/>
              <a:t>point</a:t>
            </a:r>
            <a:r>
              <a:rPr lang="fi-FI" dirty="0" smtClean="0"/>
              <a:t> of </a:t>
            </a:r>
            <a:r>
              <a:rPr lang="fi-FI" dirty="0" err="1" smtClean="0"/>
              <a:t>view</a:t>
            </a:r>
            <a:r>
              <a:rPr lang="fi-FI" dirty="0" smtClean="0"/>
              <a:t>: </a:t>
            </a:r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want</a:t>
            </a:r>
            <a:r>
              <a:rPr lang="fi-FI" dirty="0" smtClean="0"/>
              <a:t> to </a:t>
            </a:r>
            <a:r>
              <a:rPr lang="fi-FI" dirty="0" err="1" smtClean="0"/>
              <a:t>receive</a:t>
            </a:r>
            <a:r>
              <a:rPr lang="fi-FI" dirty="0" smtClean="0"/>
              <a:t>		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VISION: </a:t>
            </a:r>
            <a:r>
              <a:rPr lang="fi-FI" b="1" dirty="0" err="1" smtClean="0"/>
              <a:t>Zero-tolerance</a:t>
            </a:r>
            <a:r>
              <a:rPr lang="fi-FI" b="1" dirty="0" smtClean="0"/>
              <a:t> for </a:t>
            </a:r>
            <a:r>
              <a:rPr lang="fi-FI" b="1" dirty="0" err="1" smtClean="0"/>
              <a:t>pregnancy</a:t>
            </a:r>
            <a:r>
              <a:rPr lang="fi-FI" b="1" dirty="0" smtClean="0"/>
              <a:t> </a:t>
            </a:r>
            <a:r>
              <a:rPr lang="fi-FI" b="1" dirty="0" err="1" smtClean="0"/>
              <a:t>discrimination</a:t>
            </a:r>
            <a:endParaRPr lang="fi-FI" b="1" dirty="0" smtClean="0"/>
          </a:p>
          <a:p>
            <a:r>
              <a:rPr lang="fi-FI" dirty="0" err="1" smtClean="0"/>
              <a:t>Current</a:t>
            </a:r>
            <a:r>
              <a:rPr lang="fi-FI" dirty="0" smtClean="0"/>
              <a:t> </a:t>
            </a:r>
            <a:r>
              <a:rPr lang="fi-FI" dirty="0" err="1" smtClean="0"/>
              <a:t>goal</a:t>
            </a:r>
            <a:r>
              <a:rPr lang="fi-FI" dirty="0" smtClean="0"/>
              <a:t>: </a:t>
            </a:r>
          </a:p>
          <a:p>
            <a:pPr lvl="1"/>
            <a:r>
              <a:rPr lang="fi-FI" i="1" dirty="0" err="1" smtClean="0"/>
              <a:t>Problem</a:t>
            </a:r>
            <a:r>
              <a:rPr lang="fi-FI" i="1" dirty="0" smtClean="0"/>
              <a:t>:</a:t>
            </a:r>
            <a:r>
              <a:rPr lang="fi-FI" dirty="0" smtClean="0"/>
              <a:t> </a:t>
            </a:r>
            <a:r>
              <a:rPr lang="fi-FI" i="1" dirty="0" err="1" smtClean="0"/>
              <a:t>Getting</a:t>
            </a:r>
            <a:r>
              <a:rPr lang="fi-FI" i="1" dirty="0" smtClean="0"/>
              <a:t> </a:t>
            </a:r>
            <a:r>
              <a:rPr lang="fi-FI" i="1" dirty="0" err="1" smtClean="0"/>
              <a:t>agreement</a:t>
            </a:r>
            <a:r>
              <a:rPr lang="fi-FI" i="1" dirty="0" smtClean="0"/>
              <a:t> </a:t>
            </a:r>
            <a:r>
              <a:rPr lang="fi-FI" dirty="0" smtClean="0"/>
              <a:t>in the </a:t>
            </a:r>
            <a:r>
              <a:rPr lang="fi-FI" dirty="0" err="1" smtClean="0"/>
              <a:t>public</a:t>
            </a:r>
            <a:r>
              <a:rPr lang="fi-FI" dirty="0" smtClean="0"/>
              <a:t> </a:t>
            </a:r>
            <a:r>
              <a:rPr lang="fi-FI" dirty="0" err="1" smtClean="0"/>
              <a:t>discussion</a:t>
            </a:r>
            <a:r>
              <a:rPr lang="fi-FI" dirty="0" smtClean="0"/>
              <a:t>,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pregnancy</a:t>
            </a:r>
            <a:r>
              <a:rPr lang="fi-FI" dirty="0" smtClean="0"/>
              <a:t> </a:t>
            </a:r>
            <a:r>
              <a:rPr lang="fi-FI" dirty="0" err="1" smtClean="0"/>
              <a:t>discrimination</a:t>
            </a:r>
            <a:r>
              <a:rPr lang="fi-FI" dirty="0" smtClean="0"/>
              <a:t> is a </a:t>
            </a:r>
            <a:r>
              <a:rPr lang="fi-FI" dirty="0" err="1" smtClean="0"/>
              <a:t>huge</a:t>
            </a:r>
            <a:r>
              <a:rPr lang="fi-FI" dirty="0" smtClean="0"/>
              <a:t> </a:t>
            </a:r>
            <a:r>
              <a:rPr lang="fi-FI" dirty="0" err="1" smtClean="0"/>
              <a:t>problem</a:t>
            </a:r>
            <a:r>
              <a:rPr lang="fi-FI" dirty="0" smtClean="0"/>
              <a:t> in Finland; </a:t>
            </a:r>
            <a:r>
              <a:rPr lang="fi-FI" dirty="0" err="1" smtClean="0"/>
              <a:t>highlight</a:t>
            </a:r>
            <a:r>
              <a:rPr lang="fi-FI" dirty="0" smtClean="0"/>
              <a:t> a </a:t>
            </a:r>
            <a:r>
              <a:rPr lang="fi-FI" dirty="0" err="1" smtClean="0"/>
              <a:t>problem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 smtClean="0"/>
          </a:p>
          <a:p>
            <a:pPr lvl="1"/>
            <a:r>
              <a:rPr lang="fi-FI" i="1" dirty="0" err="1" smtClean="0"/>
              <a:t>Solution</a:t>
            </a:r>
            <a:r>
              <a:rPr lang="fi-FI" i="1" dirty="0" smtClean="0"/>
              <a:t>: </a:t>
            </a:r>
            <a:r>
              <a:rPr lang="fi-FI" i="1" dirty="0" err="1" smtClean="0"/>
              <a:t>Getting</a:t>
            </a:r>
            <a:r>
              <a:rPr lang="fi-FI" i="1" dirty="0" smtClean="0"/>
              <a:t> </a:t>
            </a:r>
            <a:r>
              <a:rPr lang="fi-FI" i="1" dirty="0" err="1" smtClean="0"/>
              <a:t>agreement</a:t>
            </a:r>
            <a:r>
              <a:rPr lang="fi-FI" i="1" dirty="0" smtClean="0"/>
              <a:t> </a:t>
            </a:r>
            <a:r>
              <a:rPr lang="fi-FI" i="1" dirty="0" err="1" smtClean="0"/>
              <a:t>around</a:t>
            </a:r>
            <a:r>
              <a:rPr lang="fi-FI" i="1" dirty="0" smtClean="0"/>
              <a:t> the </a:t>
            </a:r>
            <a:r>
              <a:rPr lang="fi-FI" i="1" dirty="0" err="1" smtClean="0"/>
              <a:t>solution</a:t>
            </a:r>
            <a:r>
              <a:rPr lang="fi-FI" i="1" dirty="0"/>
              <a:t>;</a:t>
            </a:r>
            <a:r>
              <a:rPr lang="fi-FI" dirty="0" smtClean="0"/>
              <a:t> </a:t>
            </a:r>
            <a:r>
              <a:rPr lang="fi-FI" dirty="0" err="1" smtClean="0"/>
              <a:t>creating</a:t>
            </a:r>
            <a:r>
              <a:rPr lang="fi-FI" dirty="0" smtClean="0"/>
              <a:t> and </a:t>
            </a:r>
            <a:r>
              <a:rPr lang="fi-FI" dirty="0" err="1" smtClean="0"/>
              <a:t>enforcing</a:t>
            </a:r>
            <a:r>
              <a:rPr lang="fi-FI" dirty="0" smtClean="0"/>
              <a:t> the common </a:t>
            </a:r>
            <a:r>
              <a:rPr lang="fi-FI" dirty="0" err="1" smtClean="0"/>
              <a:t>opinion</a:t>
            </a:r>
            <a:r>
              <a:rPr lang="fi-FI" dirty="0" smtClean="0"/>
              <a:t> with the </a:t>
            </a:r>
            <a:r>
              <a:rPr lang="fi-FI" dirty="0" err="1" smtClean="0"/>
              <a:t>messenger</a:t>
            </a:r>
            <a:r>
              <a:rPr lang="fi-FI" dirty="0" err="1"/>
              <a:t>s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pregnancy</a:t>
            </a:r>
            <a:r>
              <a:rPr lang="fi-FI" dirty="0" smtClean="0"/>
              <a:t> </a:t>
            </a:r>
            <a:r>
              <a:rPr lang="fi-FI" dirty="0" err="1" smtClean="0"/>
              <a:t>discrimination</a:t>
            </a:r>
            <a:r>
              <a:rPr lang="fi-FI" dirty="0" smtClean="0"/>
              <a:t> </a:t>
            </a:r>
            <a:r>
              <a:rPr lang="fi-FI" dirty="0" err="1" smtClean="0"/>
              <a:t>needs</a:t>
            </a:r>
            <a:r>
              <a:rPr lang="fi-FI" dirty="0" smtClean="0"/>
              <a:t> to stop</a:t>
            </a:r>
            <a:br>
              <a:rPr lang="fi-FI" dirty="0" smtClean="0"/>
            </a:br>
            <a:endParaRPr lang="fi-FI" dirty="0" smtClean="0"/>
          </a:p>
          <a:p>
            <a:pPr lvl="1"/>
            <a:r>
              <a:rPr lang="fi-FI" i="1" dirty="0" err="1" smtClean="0"/>
              <a:t>Motivation</a:t>
            </a:r>
            <a:r>
              <a:rPr lang="fi-FI" i="1" dirty="0" smtClean="0"/>
              <a:t>: </a:t>
            </a:r>
            <a:r>
              <a:rPr lang="fi-FI" i="1" dirty="0" err="1" smtClean="0"/>
              <a:t>Inspiring</a:t>
            </a:r>
            <a:r>
              <a:rPr lang="fi-FI" i="1" dirty="0" smtClean="0"/>
              <a:t> </a:t>
            </a:r>
            <a:r>
              <a:rPr lang="fi-FI" i="1" dirty="0" err="1" smtClean="0"/>
              <a:t>support</a:t>
            </a:r>
            <a:r>
              <a:rPr lang="fi-FI" i="1" dirty="0" smtClean="0"/>
              <a:t> </a:t>
            </a:r>
            <a:r>
              <a:rPr lang="fi-FI" i="1" dirty="0" err="1" smtClean="0"/>
              <a:t>or</a:t>
            </a:r>
            <a:r>
              <a:rPr lang="fi-FI" i="1" dirty="0" smtClean="0"/>
              <a:t> action;</a:t>
            </a:r>
            <a:r>
              <a:rPr lang="fi-FI" dirty="0" smtClean="0"/>
              <a:t> </a:t>
            </a:r>
            <a:r>
              <a:rPr lang="fi-FI" dirty="0" err="1" smtClean="0"/>
              <a:t>When</a:t>
            </a:r>
            <a:r>
              <a:rPr lang="fi-FI" dirty="0" smtClean="0"/>
              <a:t> </a:t>
            </a:r>
            <a:r>
              <a:rPr lang="fi-FI" dirty="0" err="1" smtClean="0"/>
              <a:t>discriminated</a:t>
            </a:r>
            <a:r>
              <a:rPr lang="fi-FI" dirty="0" smtClean="0"/>
              <a:t> </a:t>
            </a:r>
            <a:r>
              <a:rPr lang="fi-FI" dirty="0" err="1" smtClean="0"/>
              <a:t>against</a:t>
            </a:r>
            <a:r>
              <a:rPr lang="fi-FI" dirty="0" smtClean="0"/>
              <a:t>: </a:t>
            </a:r>
            <a:r>
              <a:rPr lang="fi-FI" dirty="0" err="1" smtClean="0"/>
              <a:t>Don’t</a:t>
            </a:r>
            <a:r>
              <a:rPr lang="fi-FI" dirty="0" smtClean="0"/>
              <a:t> </a:t>
            </a:r>
            <a:r>
              <a:rPr lang="fi-FI" dirty="0" err="1" smtClean="0"/>
              <a:t>suffer</a:t>
            </a:r>
            <a:r>
              <a:rPr lang="fi-FI" dirty="0" smtClean="0"/>
              <a:t> </a:t>
            </a:r>
            <a:r>
              <a:rPr lang="fi-FI" dirty="0" err="1" smtClean="0"/>
              <a:t>alone</a:t>
            </a:r>
            <a:r>
              <a:rPr lang="fi-FI" dirty="0" smtClean="0"/>
              <a:t>, </a:t>
            </a:r>
            <a:r>
              <a:rPr lang="fi-FI" dirty="0" err="1" smtClean="0"/>
              <a:t>get</a:t>
            </a:r>
            <a:r>
              <a:rPr lang="fi-FI" dirty="0" smtClean="0"/>
              <a:t> </a:t>
            </a:r>
            <a:r>
              <a:rPr lang="fi-FI" dirty="0" err="1" smtClean="0"/>
              <a:t>legal</a:t>
            </a:r>
            <a:r>
              <a:rPr lang="fi-FI" dirty="0" smtClean="0"/>
              <a:t> </a:t>
            </a:r>
            <a:r>
              <a:rPr lang="fi-FI" dirty="0" err="1" smtClean="0"/>
              <a:t>advice</a:t>
            </a:r>
            <a:r>
              <a:rPr lang="fi-FI" dirty="0" smtClean="0"/>
              <a:t>,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get</a:t>
            </a:r>
            <a:r>
              <a:rPr lang="fi-FI" dirty="0" smtClean="0"/>
              <a:t> </a:t>
            </a:r>
            <a:r>
              <a:rPr lang="fi-FI" dirty="0" err="1" smtClean="0"/>
              <a:t>justice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5653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75062" y="222622"/>
            <a:ext cx="10515600" cy="1380407"/>
          </a:xfrm>
        </p:spPr>
        <p:txBody>
          <a:bodyPr/>
          <a:lstStyle/>
          <a:p>
            <a:r>
              <a:rPr lang="fi-FI" dirty="0" err="1" smtClean="0"/>
              <a:t>Our</a:t>
            </a:r>
            <a:r>
              <a:rPr lang="fi-FI" dirty="0" smtClean="0"/>
              <a:t> </a:t>
            </a:r>
            <a:r>
              <a:rPr lang="fi-FI" dirty="0" err="1" smtClean="0"/>
              <a:t>audience</a:t>
            </a:r>
            <a:r>
              <a:rPr lang="fi-FI" dirty="0" smtClean="0"/>
              <a:t>: </a:t>
            </a:r>
            <a:br>
              <a:rPr lang="fi-FI" dirty="0" smtClean="0"/>
            </a:br>
            <a:r>
              <a:rPr lang="fi-FI" dirty="0" err="1" smtClean="0"/>
              <a:t>Women</a:t>
            </a:r>
            <a:r>
              <a:rPr lang="fi-FI" dirty="0" smtClean="0"/>
              <a:t> </a:t>
            </a:r>
            <a:r>
              <a:rPr lang="fi-FI" dirty="0" err="1" smtClean="0"/>
              <a:t>being</a:t>
            </a:r>
            <a:r>
              <a:rPr lang="fi-FI" dirty="0" smtClean="0"/>
              <a:t> </a:t>
            </a:r>
            <a:r>
              <a:rPr lang="fi-FI" dirty="0" err="1" smtClean="0"/>
              <a:t>discriminated</a:t>
            </a:r>
            <a:r>
              <a:rPr lang="fi-FI" dirty="0" smtClean="0"/>
              <a:t> </a:t>
            </a:r>
            <a:r>
              <a:rPr lang="fi-FI" dirty="0" err="1" smtClean="0"/>
              <a:t>against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 err="1" smtClean="0"/>
              <a:t>Problem</a:t>
            </a:r>
            <a:r>
              <a:rPr lang="fi-FI" dirty="0" smtClean="0"/>
              <a:t>: </a:t>
            </a:r>
            <a:r>
              <a:rPr lang="fi-FI" dirty="0" err="1" smtClean="0"/>
              <a:t>lack</a:t>
            </a:r>
            <a:r>
              <a:rPr lang="fi-FI" dirty="0" smtClean="0"/>
              <a:t> of </a:t>
            </a:r>
            <a:r>
              <a:rPr lang="fi-FI" dirty="0" err="1" smtClean="0"/>
              <a:t>knowledge</a:t>
            </a:r>
            <a:r>
              <a:rPr lang="fi-FI" dirty="0" smtClean="0"/>
              <a:t> (</a:t>
            </a:r>
            <a:r>
              <a:rPr lang="fi-FI" dirty="0" err="1" smtClean="0"/>
              <a:t>about</a:t>
            </a:r>
            <a:r>
              <a:rPr lang="fi-FI" dirty="0" smtClean="0"/>
              <a:t> </a:t>
            </a:r>
            <a:r>
              <a:rPr lang="fi-FI" dirty="0" err="1" smtClean="0"/>
              <a:t>what</a:t>
            </a:r>
            <a:r>
              <a:rPr lang="fi-FI" dirty="0" smtClean="0"/>
              <a:t> is </a:t>
            </a:r>
            <a:r>
              <a:rPr lang="fi-FI" dirty="0" err="1" smtClean="0"/>
              <a:t>discrimination</a:t>
            </a:r>
            <a:r>
              <a:rPr lang="fi-FI" dirty="0" smtClean="0"/>
              <a:t>, </a:t>
            </a:r>
            <a:r>
              <a:rPr lang="fi-FI" dirty="0" err="1" smtClean="0"/>
              <a:t>about</a:t>
            </a:r>
            <a:r>
              <a:rPr lang="fi-FI" dirty="0" smtClean="0"/>
              <a:t> the </a:t>
            </a:r>
            <a:r>
              <a:rPr lang="fi-FI" dirty="0" err="1" smtClean="0"/>
              <a:t>rights</a:t>
            </a:r>
            <a:r>
              <a:rPr lang="fi-FI" dirty="0" smtClean="0"/>
              <a:t> and </a:t>
            </a:r>
            <a:r>
              <a:rPr lang="fi-FI" dirty="0" err="1" smtClean="0"/>
              <a:t>also</a:t>
            </a:r>
            <a:r>
              <a:rPr lang="fi-FI" dirty="0" smtClean="0"/>
              <a:t> </a:t>
            </a:r>
            <a:r>
              <a:rPr lang="fi-FI" dirty="0" err="1" smtClean="0"/>
              <a:t>what</a:t>
            </a:r>
            <a:r>
              <a:rPr lang="fi-FI" dirty="0" smtClean="0"/>
              <a:t> to </a:t>
            </a:r>
            <a:r>
              <a:rPr lang="fi-FI" dirty="0" err="1" smtClean="0"/>
              <a:t>do</a:t>
            </a:r>
            <a:r>
              <a:rPr lang="fi-FI" dirty="0" smtClean="0"/>
              <a:t>); </a:t>
            </a:r>
            <a:r>
              <a:rPr lang="fi-FI" dirty="0" err="1" smtClean="0"/>
              <a:t>feelings</a:t>
            </a:r>
            <a:r>
              <a:rPr lang="fi-FI" dirty="0" smtClean="0"/>
              <a:t>: </a:t>
            </a:r>
            <a:r>
              <a:rPr lang="fi-FI" dirty="0" err="1" smtClean="0"/>
              <a:t>pessimism</a:t>
            </a:r>
            <a:r>
              <a:rPr lang="fi-FI" dirty="0" smtClean="0"/>
              <a:t>, </a:t>
            </a:r>
            <a:r>
              <a:rPr lang="fi-FI" dirty="0" err="1" smtClean="0"/>
              <a:t>fear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 smtClean="0"/>
          </a:p>
          <a:p>
            <a:pPr marL="0" indent="0">
              <a:buNone/>
            </a:pPr>
            <a:r>
              <a:rPr lang="fi-FI" b="1" dirty="0" err="1" smtClean="0"/>
              <a:t>Solution</a:t>
            </a:r>
            <a:r>
              <a:rPr lang="fi-FI" b="1" dirty="0" smtClean="0"/>
              <a:t>: </a:t>
            </a:r>
            <a:r>
              <a:rPr lang="fi-FI" dirty="0" err="1" smtClean="0"/>
              <a:t>Offering</a:t>
            </a:r>
            <a:r>
              <a:rPr lang="fi-FI" dirty="0" smtClean="0"/>
              <a:t> </a:t>
            </a:r>
            <a:r>
              <a:rPr lang="fi-FI" dirty="0" err="1" smtClean="0"/>
              <a:t>advice</a:t>
            </a:r>
            <a:r>
              <a:rPr lang="fi-FI" dirty="0" smtClean="0"/>
              <a:t> (</a:t>
            </a:r>
            <a:r>
              <a:rPr lang="fi-FI" dirty="0" err="1" smtClean="0"/>
              <a:t>also</a:t>
            </a:r>
            <a:r>
              <a:rPr lang="fi-FI" dirty="0" smtClean="0"/>
              <a:t> </a:t>
            </a:r>
            <a:r>
              <a:rPr lang="fi-FI" dirty="0" err="1" smtClean="0"/>
              <a:t>anonymously</a:t>
            </a:r>
            <a:r>
              <a:rPr lang="fi-FI" dirty="0" smtClean="0"/>
              <a:t>); </a:t>
            </a:r>
            <a:r>
              <a:rPr lang="fi-FI" dirty="0" err="1" smtClean="0"/>
              <a:t>also</a:t>
            </a:r>
            <a:r>
              <a:rPr lang="fi-FI" dirty="0" smtClean="0"/>
              <a:t> </a:t>
            </a:r>
            <a:r>
              <a:rPr lang="fi-FI" dirty="0" err="1" smtClean="0"/>
              <a:t>trade</a:t>
            </a:r>
            <a:r>
              <a:rPr lang="fi-FI" dirty="0" smtClean="0"/>
              <a:t> </a:t>
            </a:r>
            <a:r>
              <a:rPr lang="fi-FI" dirty="0" err="1" smtClean="0"/>
              <a:t>unions</a:t>
            </a:r>
            <a:r>
              <a:rPr lang="fi-FI" dirty="0" smtClean="0"/>
              <a:t> </a:t>
            </a:r>
            <a:r>
              <a:rPr lang="fi-FI" dirty="0" err="1" smtClean="0"/>
              <a:t>will</a:t>
            </a:r>
            <a:r>
              <a:rPr lang="fi-FI" dirty="0" smtClean="0"/>
              <a:t> help; </a:t>
            </a:r>
            <a:r>
              <a:rPr lang="fi-FI" dirty="0" err="1" smtClean="0"/>
              <a:t>telling</a:t>
            </a:r>
            <a:r>
              <a:rPr lang="fi-FI" dirty="0" smtClean="0"/>
              <a:t> </a:t>
            </a:r>
            <a:r>
              <a:rPr lang="fi-FI" dirty="0" err="1" smtClean="0"/>
              <a:t>about</a:t>
            </a:r>
            <a:r>
              <a:rPr lang="fi-FI" dirty="0" smtClean="0"/>
              <a:t> the </a:t>
            </a:r>
            <a:r>
              <a:rPr lang="fi-FI" dirty="0" err="1" smtClean="0"/>
              <a:t>rights</a:t>
            </a:r>
            <a:r>
              <a:rPr lang="fi-FI" dirty="0" smtClean="0"/>
              <a:t> and </a:t>
            </a:r>
            <a:r>
              <a:rPr lang="fi-FI" dirty="0" err="1" smtClean="0"/>
              <a:t>how</a:t>
            </a:r>
            <a:r>
              <a:rPr lang="fi-FI" dirty="0" smtClean="0"/>
              <a:t> to act </a:t>
            </a:r>
            <a:br>
              <a:rPr lang="fi-FI" dirty="0" smtClean="0"/>
            </a:br>
            <a:endParaRPr lang="fi-FI" dirty="0" smtClean="0"/>
          </a:p>
          <a:p>
            <a:pPr marL="0" indent="0">
              <a:buNone/>
            </a:pPr>
            <a:r>
              <a:rPr lang="fi-FI" b="1" dirty="0" err="1" smtClean="0"/>
              <a:t>Motivation</a:t>
            </a:r>
            <a:r>
              <a:rPr lang="fi-FI" b="1" dirty="0" smtClean="0"/>
              <a:t>: </a:t>
            </a:r>
            <a:r>
              <a:rPr lang="fi-FI" dirty="0" err="1" smtClean="0"/>
              <a:t>Empowering</a:t>
            </a:r>
            <a:r>
              <a:rPr lang="fi-FI" dirty="0" smtClean="0"/>
              <a:t> with the </a:t>
            </a:r>
            <a:r>
              <a:rPr lang="fi-FI" dirty="0" err="1" smtClean="0"/>
              <a:t>examples</a:t>
            </a:r>
            <a:r>
              <a:rPr lang="fi-FI" dirty="0" smtClean="0"/>
              <a:t> in the media (</a:t>
            </a:r>
            <a:r>
              <a:rPr lang="fi-FI" dirty="0" err="1" smtClean="0"/>
              <a:t>stories</a:t>
            </a:r>
            <a:r>
              <a:rPr lang="fi-FI" dirty="0" smtClean="0"/>
              <a:t> on </a:t>
            </a:r>
            <a:r>
              <a:rPr lang="fi-FI" dirty="0" err="1" smtClean="0"/>
              <a:t>winning</a:t>
            </a:r>
            <a:r>
              <a:rPr lang="fi-FI" dirty="0" smtClean="0"/>
              <a:t> the </a:t>
            </a:r>
            <a:r>
              <a:rPr lang="fi-FI" dirty="0" err="1" smtClean="0"/>
              <a:t>employer</a:t>
            </a:r>
            <a:r>
              <a:rPr lang="fi-FI" dirty="0" smtClean="0"/>
              <a:t>: ”</a:t>
            </a:r>
            <a:r>
              <a:rPr lang="fi-FI" dirty="0" err="1" smtClean="0"/>
              <a:t>someone</a:t>
            </a:r>
            <a:r>
              <a:rPr lang="fi-FI" dirty="0" smtClean="0"/>
              <a:t> </a:t>
            </a:r>
            <a:r>
              <a:rPr lang="fi-FI" dirty="0" err="1" smtClean="0"/>
              <a:t>had</a:t>
            </a:r>
            <a:r>
              <a:rPr lang="fi-FI" dirty="0" smtClean="0"/>
              <a:t> to </a:t>
            </a:r>
            <a:r>
              <a:rPr lang="fi-FI" dirty="0" err="1" smtClean="0"/>
              <a:t>be</a:t>
            </a:r>
            <a:r>
              <a:rPr lang="fi-FI" dirty="0" smtClean="0"/>
              <a:t> the brave </a:t>
            </a:r>
            <a:r>
              <a:rPr lang="fi-FI" dirty="0" err="1" smtClean="0"/>
              <a:t>one</a:t>
            </a:r>
            <a:r>
              <a:rPr lang="fi-FI" dirty="0" smtClean="0"/>
              <a:t>”); </a:t>
            </a:r>
            <a:r>
              <a:rPr lang="fi-FI" dirty="0" err="1" smtClean="0"/>
              <a:t>showing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alone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2045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Taking</a:t>
            </a:r>
            <a:r>
              <a:rPr lang="fi-FI" dirty="0" smtClean="0"/>
              <a:t> into </a:t>
            </a:r>
            <a:r>
              <a:rPr lang="fi-FI" dirty="0" err="1" smtClean="0"/>
              <a:t>consideration</a:t>
            </a:r>
            <a:r>
              <a:rPr lang="fi-FI" dirty="0" smtClean="0"/>
              <a:t> the </a:t>
            </a:r>
            <a:r>
              <a:rPr lang="fi-FI" dirty="0" err="1" smtClean="0"/>
              <a:t>existing</a:t>
            </a:r>
            <a:r>
              <a:rPr lang="fi-FI" dirty="0" smtClean="0"/>
              <a:t> </a:t>
            </a:r>
            <a:r>
              <a:rPr lang="fi-FI" dirty="0" err="1" smtClean="0"/>
              <a:t>beliefs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err="1" smtClean="0"/>
              <a:t>Existing</a:t>
            </a:r>
            <a:r>
              <a:rPr lang="fi-FI" dirty="0" smtClean="0"/>
              <a:t> </a:t>
            </a:r>
            <a:r>
              <a:rPr lang="fi-FI" dirty="0" err="1"/>
              <a:t>d</a:t>
            </a:r>
            <a:r>
              <a:rPr lang="fi-FI" dirty="0" err="1" smtClean="0"/>
              <a:t>iscourse</a:t>
            </a:r>
            <a:r>
              <a:rPr lang="fi-FI" dirty="0" smtClean="0"/>
              <a:t> in the </a:t>
            </a:r>
            <a:r>
              <a:rPr lang="fi-FI" dirty="0" err="1" smtClean="0"/>
              <a:t>public</a:t>
            </a:r>
            <a:r>
              <a:rPr lang="fi-FI" dirty="0" smtClean="0"/>
              <a:t> </a:t>
            </a:r>
            <a:r>
              <a:rPr lang="fi-FI" dirty="0" err="1" smtClean="0"/>
              <a:t>discussion</a:t>
            </a:r>
            <a:r>
              <a:rPr lang="fi-FI" dirty="0" smtClean="0"/>
              <a:t>:</a:t>
            </a:r>
          </a:p>
          <a:p>
            <a:r>
              <a:rPr lang="fi-FI" dirty="0" smtClean="0"/>
              <a:t>A </a:t>
            </a:r>
            <a:r>
              <a:rPr lang="fi-FI" dirty="0" err="1" smtClean="0"/>
              <a:t>strong</a:t>
            </a:r>
            <a:r>
              <a:rPr lang="fi-FI" dirty="0" smtClean="0"/>
              <a:t> </a:t>
            </a:r>
            <a:r>
              <a:rPr lang="fi-FI" dirty="0" err="1" smtClean="0"/>
              <a:t>belief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the </a:t>
            </a:r>
            <a:r>
              <a:rPr lang="fi-FI" dirty="0" err="1" smtClean="0"/>
              <a:t>employer</a:t>
            </a:r>
            <a:r>
              <a:rPr lang="fi-FI" dirty="0" smtClean="0"/>
              <a:t> </a:t>
            </a:r>
            <a:r>
              <a:rPr lang="fi-FI" dirty="0" err="1" smtClean="0"/>
              <a:t>needs</a:t>
            </a:r>
            <a:r>
              <a:rPr lang="fi-FI" dirty="0" smtClean="0"/>
              <a:t> to </a:t>
            </a:r>
            <a:r>
              <a:rPr lang="fi-FI" dirty="0" err="1" smtClean="0"/>
              <a:t>pay</a:t>
            </a:r>
            <a:r>
              <a:rPr lang="fi-FI" dirty="0" smtClean="0"/>
              <a:t> 10 000 e for </a:t>
            </a:r>
            <a:r>
              <a:rPr lang="fi-FI" dirty="0" err="1" smtClean="0"/>
              <a:t>each</a:t>
            </a:r>
            <a:r>
              <a:rPr lang="fi-FI" dirty="0" smtClean="0"/>
              <a:t> </a:t>
            </a:r>
            <a:r>
              <a:rPr lang="fi-FI" dirty="0" err="1" smtClean="0"/>
              <a:t>pregnant</a:t>
            </a:r>
            <a:r>
              <a:rPr lang="fi-FI" dirty="0" smtClean="0"/>
              <a:t> </a:t>
            </a:r>
            <a:r>
              <a:rPr lang="fi-FI" dirty="0" err="1" smtClean="0"/>
              <a:t>employee</a:t>
            </a:r>
            <a:r>
              <a:rPr lang="fi-FI" dirty="0" smtClean="0"/>
              <a:t> (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true</a:t>
            </a:r>
            <a:r>
              <a:rPr lang="fi-FI" dirty="0" smtClean="0"/>
              <a:t>); </a:t>
            </a:r>
            <a:r>
              <a:rPr lang="fi-FI" dirty="0" err="1" smtClean="0"/>
              <a:t>employers</a:t>
            </a:r>
            <a:r>
              <a:rPr lang="fi-FI" dirty="0" smtClean="0"/>
              <a:t> </a:t>
            </a:r>
            <a:r>
              <a:rPr lang="fi-FI" dirty="0" err="1" smtClean="0"/>
              <a:t>natural</a:t>
            </a:r>
            <a:r>
              <a:rPr lang="fi-FI" dirty="0" smtClean="0"/>
              <a:t> </a:t>
            </a:r>
            <a:r>
              <a:rPr lang="fi-FI" dirty="0" err="1" smtClean="0"/>
              <a:t>understandable</a:t>
            </a:r>
            <a:r>
              <a:rPr lang="fi-FI" dirty="0" smtClean="0"/>
              <a:t> ’</a:t>
            </a:r>
            <a:r>
              <a:rPr lang="fi-FI" dirty="0" err="1" smtClean="0"/>
              <a:t>right</a:t>
            </a:r>
            <a:r>
              <a:rPr lang="fi-FI" dirty="0" smtClean="0"/>
              <a:t>’ to </a:t>
            </a:r>
            <a:r>
              <a:rPr lang="fi-FI" dirty="0" err="1" smtClean="0"/>
              <a:t>end</a:t>
            </a:r>
            <a:r>
              <a:rPr lang="fi-FI" dirty="0" smtClean="0"/>
              <a:t> the </a:t>
            </a:r>
            <a:r>
              <a:rPr lang="fi-FI" dirty="0" err="1" smtClean="0"/>
              <a:t>contract</a:t>
            </a:r>
            <a:r>
              <a:rPr lang="fi-FI" dirty="0" smtClean="0"/>
              <a:t> </a:t>
            </a:r>
            <a:r>
              <a:rPr lang="fi-FI" dirty="0" err="1" smtClean="0"/>
              <a:t>when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 </a:t>
            </a:r>
            <a:r>
              <a:rPr lang="fi-FI" dirty="0" err="1" smtClean="0"/>
              <a:t>about</a:t>
            </a:r>
            <a:r>
              <a:rPr lang="fi-FI" dirty="0" smtClean="0"/>
              <a:t> the </a:t>
            </a:r>
            <a:r>
              <a:rPr lang="fi-FI" dirty="0" err="1" smtClean="0"/>
              <a:t>pregnancy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family</a:t>
            </a:r>
            <a:r>
              <a:rPr lang="fi-FI" dirty="0" smtClean="0"/>
              <a:t> </a:t>
            </a:r>
            <a:r>
              <a:rPr lang="fi-FI" dirty="0" err="1" smtClean="0"/>
              <a:t>leave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 smtClean="0"/>
          </a:p>
          <a:p>
            <a:r>
              <a:rPr lang="fi-FI" dirty="0" smtClean="0"/>
              <a:t>The </a:t>
            </a:r>
            <a:r>
              <a:rPr lang="fi-FI" dirty="0" err="1" smtClean="0"/>
              <a:t>state</a:t>
            </a:r>
            <a:r>
              <a:rPr lang="fi-FI" dirty="0" smtClean="0"/>
              <a:t> </a:t>
            </a:r>
            <a:r>
              <a:rPr lang="fi-FI" dirty="0" err="1" smtClean="0"/>
              <a:t>should</a:t>
            </a:r>
            <a:r>
              <a:rPr lang="fi-FI" dirty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the </a:t>
            </a:r>
            <a:r>
              <a:rPr lang="fi-FI" dirty="0" err="1" smtClean="0"/>
              <a:t>one</a:t>
            </a:r>
            <a:r>
              <a:rPr lang="fi-FI" dirty="0" smtClean="0"/>
              <a:t> </a:t>
            </a:r>
            <a:r>
              <a:rPr lang="fi-FI" dirty="0" err="1" smtClean="0"/>
              <a:t>paying</a:t>
            </a:r>
            <a:r>
              <a:rPr lang="fi-FI" dirty="0" smtClean="0"/>
              <a:t>, </a:t>
            </a:r>
            <a:r>
              <a:rPr lang="fi-FI" dirty="0" err="1" smtClean="0"/>
              <a:t>not</a:t>
            </a:r>
            <a:r>
              <a:rPr lang="fi-FI" dirty="0" smtClean="0"/>
              <a:t> the </a:t>
            </a:r>
            <a:r>
              <a:rPr lang="fi-FI" dirty="0" err="1" smtClean="0"/>
              <a:t>employers</a:t>
            </a:r>
            <a:r>
              <a:rPr lang="fi-FI" dirty="0" smtClean="0"/>
              <a:t> (</a:t>
            </a:r>
            <a:r>
              <a:rPr lang="fi-FI" dirty="0" err="1" smtClean="0"/>
              <a:t>mom’s</a:t>
            </a:r>
            <a:r>
              <a:rPr lang="fi-FI" dirty="0" smtClean="0"/>
              <a:t> </a:t>
            </a:r>
            <a:r>
              <a:rPr lang="fi-FI" dirty="0" err="1" smtClean="0"/>
              <a:t>employer</a:t>
            </a:r>
            <a:r>
              <a:rPr lang="fi-FI" dirty="0" smtClean="0"/>
              <a:t>) </a:t>
            </a:r>
            <a:r>
              <a:rPr lang="fi-FI" dirty="0" smtClean="0">
                <a:sym typeface="Wingdings" panose="05000000000000000000" pitchFamily="2" charset="2"/>
              </a:rPr>
              <a:t>at </a:t>
            </a:r>
            <a:r>
              <a:rPr lang="fi-FI" dirty="0" err="1" smtClean="0">
                <a:sym typeface="Wingdings" panose="05000000000000000000" pitchFamily="2" charset="2"/>
              </a:rPr>
              <a:t>all</a:t>
            </a:r>
            <a:endParaRPr lang="fi-FI" dirty="0" smtClean="0">
              <a:sym typeface="Wingdings" panose="05000000000000000000" pitchFamily="2" charset="2"/>
            </a:endParaRPr>
          </a:p>
          <a:p>
            <a:r>
              <a:rPr lang="fi-FI" dirty="0" err="1" smtClean="0">
                <a:sym typeface="Wingdings" panose="05000000000000000000" pitchFamily="2" charset="2"/>
              </a:rPr>
              <a:t>That’s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how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it</a:t>
            </a:r>
            <a:r>
              <a:rPr lang="fi-FI" dirty="0" smtClean="0">
                <a:sym typeface="Wingdings" panose="05000000000000000000" pitchFamily="2" charset="2"/>
              </a:rPr>
              <a:t> just is: </a:t>
            </a:r>
            <a:r>
              <a:rPr lang="fi-FI" dirty="0" err="1" smtClean="0">
                <a:sym typeface="Wingdings" panose="05000000000000000000" pitchFamily="2" charset="2"/>
              </a:rPr>
              <a:t>it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would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be</a:t>
            </a:r>
            <a:r>
              <a:rPr lang="fi-FI" dirty="0" smtClean="0">
                <a:sym typeface="Wingdings" panose="05000000000000000000" pitchFamily="2" charset="2"/>
              </a:rPr>
              <a:t> </a:t>
            </a:r>
            <a:r>
              <a:rPr lang="fi-FI" dirty="0" err="1" smtClean="0">
                <a:sym typeface="Wingdings" panose="05000000000000000000" pitchFamily="2" charset="2"/>
              </a:rPr>
              <a:t>difficult</a:t>
            </a:r>
            <a:r>
              <a:rPr lang="fi-FI" dirty="0" smtClean="0">
                <a:sym typeface="Wingdings" panose="05000000000000000000" pitchFamily="2" charset="2"/>
              </a:rPr>
              <a:t> to </a:t>
            </a:r>
            <a:r>
              <a:rPr lang="fi-FI" dirty="0" err="1" smtClean="0">
                <a:sym typeface="Wingdings" panose="05000000000000000000" pitchFamily="2" charset="2"/>
              </a:rPr>
              <a:t>solve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7584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Cooperation</a:t>
            </a:r>
            <a:r>
              <a:rPr lang="fi-FI" dirty="0"/>
              <a:t> with the </a:t>
            </a:r>
            <a:r>
              <a:rPr lang="fi-FI" dirty="0" err="1"/>
              <a:t>trade</a:t>
            </a:r>
            <a:r>
              <a:rPr lang="fi-FI" dirty="0"/>
              <a:t> </a:t>
            </a:r>
            <a:r>
              <a:rPr lang="fi-FI" dirty="0" err="1"/>
              <a:t>unions</a:t>
            </a:r>
            <a:r>
              <a:rPr lang="fi-FI" dirty="0"/>
              <a:t> (</a:t>
            </a:r>
            <a:r>
              <a:rPr lang="fi-FI" dirty="0" err="1" smtClean="0"/>
              <a:t>messengers</a:t>
            </a:r>
            <a:r>
              <a:rPr lang="fi-FI" dirty="0" smtClean="0"/>
              <a:t> </a:t>
            </a:r>
            <a:r>
              <a:rPr lang="fi-FI" dirty="0" err="1" smtClean="0"/>
              <a:t>trusted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the </a:t>
            </a:r>
            <a:r>
              <a:rPr lang="fi-FI" dirty="0" err="1" smtClean="0"/>
              <a:t>audience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err="1" smtClean="0"/>
              <a:t>Survey</a:t>
            </a:r>
            <a:r>
              <a:rPr lang="fi-FI" sz="2400" dirty="0" smtClean="0"/>
              <a:t> </a:t>
            </a:r>
            <a:r>
              <a:rPr lang="fi-FI" sz="2400" dirty="0" smtClean="0"/>
              <a:t>for the </a:t>
            </a:r>
            <a:r>
              <a:rPr lang="fi-FI" sz="2400" dirty="0" err="1" smtClean="0"/>
              <a:t>trade</a:t>
            </a:r>
            <a:r>
              <a:rPr lang="fi-FI" sz="2400" dirty="0" smtClean="0"/>
              <a:t> </a:t>
            </a:r>
            <a:r>
              <a:rPr lang="fi-FI" sz="2400" dirty="0" err="1" smtClean="0"/>
              <a:t>unions</a:t>
            </a:r>
            <a:endParaRPr lang="fi-FI" sz="2400" dirty="0" smtClean="0"/>
          </a:p>
          <a:p>
            <a:r>
              <a:rPr lang="fi-FI" sz="2400" dirty="0" smtClean="0"/>
              <a:t>- </a:t>
            </a:r>
            <a:r>
              <a:rPr lang="fi-FI" sz="2400" dirty="0" err="1" smtClean="0"/>
              <a:t>About</a:t>
            </a:r>
            <a:r>
              <a:rPr lang="fi-FI" sz="2400" dirty="0" smtClean="0"/>
              <a:t> 20 </a:t>
            </a:r>
            <a:r>
              <a:rPr lang="fi-FI" sz="2400" dirty="0" err="1" smtClean="0"/>
              <a:t>biggest</a:t>
            </a:r>
            <a:r>
              <a:rPr lang="fi-FI" sz="2400" dirty="0" smtClean="0"/>
              <a:t> </a:t>
            </a:r>
            <a:r>
              <a:rPr lang="fi-FI" sz="2400" dirty="0" err="1" smtClean="0"/>
              <a:t>trade</a:t>
            </a:r>
            <a:r>
              <a:rPr lang="fi-FI" sz="2400" dirty="0" smtClean="0"/>
              <a:t> </a:t>
            </a:r>
            <a:r>
              <a:rPr lang="fi-FI" sz="2400" dirty="0" err="1" smtClean="0"/>
              <a:t>unions</a:t>
            </a:r>
            <a:endParaRPr lang="fi-FI" sz="24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" r="55"/>
          <a:stretch>
            <a:fillRect/>
          </a:stretch>
        </p:blipFill>
        <p:spPr bwMode="auto">
          <a:xfrm>
            <a:off x="5183188" y="801924"/>
            <a:ext cx="6252750" cy="49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75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Creating</a:t>
            </a:r>
            <a:r>
              <a:rPr lang="fi-FI" dirty="0" smtClean="0"/>
              <a:t> common </a:t>
            </a:r>
            <a:r>
              <a:rPr lang="fi-FI" dirty="0" err="1" smtClean="0"/>
              <a:t>ground</a:t>
            </a:r>
            <a:r>
              <a:rPr lang="fi-FI" dirty="0" smtClean="0"/>
              <a:t>	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Using </a:t>
            </a:r>
            <a:r>
              <a:rPr lang="fi-FI" dirty="0" err="1" smtClean="0"/>
              <a:t>trusted</a:t>
            </a:r>
            <a:r>
              <a:rPr lang="fi-FI" dirty="0" smtClean="0"/>
              <a:t> </a:t>
            </a:r>
            <a:r>
              <a:rPr lang="fi-FI" dirty="0" err="1" smtClean="0"/>
              <a:t>messengers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err="1" smtClean="0"/>
              <a:t>Providing</a:t>
            </a:r>
            <a:r>
              <a:rPr lang="fi-FI" dirty="0" smtClean="0"/>
              <a:t> </a:t>
            </a:r>
            <a:r>
              <a:rPr lang="fi-FI" dirty="0" err="1" smtClean="0"/>
              <a:t>recognisable</a:t>
            </a:r>
            <a:r>
              <a:rPr lang="fi-FI" dirty="0" smtClean="0"/>
              <a:t> and </a:t>
            </a:r>
            <a:r>
              <a:rPr lang="fi-FI" dirty="0" err="1" smtClean="0"/>
              <a:t>friendly</a:t>
            </a:r>
            <a:r>
              <a:rPr lang="fi-FI" dirty="0" smtClean="0"/>
              <a:t> </a:t>
            </a:r>
            <a:r>
              <a:rPr lang="fi-FI" dirty="0" err="1" smtClean="0"/>
              <a:t>campaign</a:t>
            </a:r>
            <a:r>
              <a:rPr lang="fi-FI" dirty="0" smtClean="0"/>
              <a:t> </a:t>
            </a:r>
            <a:r>
              <a:rPr lang="fi-FI" dirty="0" err="1" smtClean="0"/>
              <a:t>materials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err="1" smtClean="0"/>
              <a:t>Creating</a:t>
            </a:r>
            <a:r>
              <a:rPr lang="fi-FI" dirty="0" smtClean="0"/>
              <a:t> a </a:t>
            </a:r>
            <a:r>
              <a:rPr lang="fi-FI" dirty="0" err="1" smtClean="0"/>
              <a:t>community</a:t>
            </a:r>
            <a:r>
              <a:rPr lang="fi-FI" dirty="0" smtClean="0"/>
              <a:t> of </a:t>
            </a:r>
            <a:r>
              <a:rPr lang="fi-FI" dirty="0" err="1" smtClean="0"/>
              <a:t>support</a:t>
            </a:r>
            <a:r>
              <a:rPr lang="fi-FI" dirty="0" smtClean="0"/>
              <a:t>: </a:t>
            </a:r>
            <a:r>
              <a:rPr lang="fi-FI" dirty="0" err="1" smtClean="0"/>
              <a:t>supportive</a:t>
            </a:r>
            <a:r>
              <a:rPr lang="fi-FI" dirty="0" smtClean="0"/>
              <a:t> </a:t>
            </a:r>
            <a:r>
              <a:rPr lang="fi-FI" dirty="0" err="1" smtClean="0"/>
              <a:t>guidance</a:t>
            </a:r>
            <a:r>
              <a:rPr lang="fi-FI" dirty="0" smtClean="0"/>
              <a:t> and </a:t>
            </a:r>
            <a:r>
              <a:rPr lang="fi-FI" dirty="0" err="1" smtClean="0"/>
              <a:t>information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5788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Campaign</a:t>
            </a:r>
            <a:r>
              <a:rPr lang="fi-FI" dirty="0" smtClean="0"/>
              <a:t>: </a:t>
            </a:r>
            <a:br>
              <a:rPr lang="fi-FI" dirty="0" smtClean="0"/>
            </a:br>
            <a:r>
              <a:rPr lang="fi-FI" dirty="0" err="1" smtClean="0"/>
              <a:t>Pregnancy</a:t>
            </a:r>
            <a:r>
              <a:rPr lang="fi-FI" dirty="0" smtClean="0"/>
              <a:t> </a:t>
            </a:r>
            <a:r>
              <a:rPr lang="fi-FI" dirty="0" err="1" smtClean="0"/>
              <a:t>discrimination</a:t>
            </a:r>
            <a:r>
              <a:rPr lang="fi-FI" dirty="0" smtClean="0"/>
              <a:t> is no </a:t>
            </a:r>
            <a:r>
              <a:rPr lang="fi-FI" dirty="0" err="1" smtClean="0"/>
              <a:t>child’s</a:t>
            </a:r>
            <a:r>
              <a:rPr lang="fi-FI" dirty="0" smtClean="0"/>
              <a:t> play</a:t>
            </a: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9" y="1939925"/>
            <a:ext cx="10060782" cy="4024313"/>
          </a:xfrm>
        </p:spPr>
      </p:pic>
    </p:spTree>
    <p:extLst>
      <p:ext uri="{BB962C8B-B14F-4D97-AF65-F5344CB8AC3E}">
        <p14:creationId xmlns:p14="http://schemas.microsoft.com/office/powerpoint/2010/main" val="602897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Zero-tolerance</a:t>
            </a:r>
            <a:r>
              <a:rPr lang="fi-FI" dirty="0" smtClean="0"/>
              <a:t> for </a:t>
            </a:r>
            <a:r>
              <a:rPr lang="fi-FI" dirty="0" err="1" smtClean="0"/>
              <a:t>pregnancy</a:t>
            </a:r>
            <a:r>
              <a:rPr lang="fi-FI" dirty="0" smtClean="0"/>
              <a:t> </a:t>
            </a:r>
            <a:r>
              <a:rPr lang="fi-FI" dirty="0" err="1" smtClean="0"/>
              <a:t>discrimination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321" y="1939925"/>
            <a:ext cx="7665358" cy="4024313"/>
          </a:xfrm>
        </p:spPr>
      </p:pic>
    </p:spTree>
    <p:extLst>
      <p:ext uri="{BB962C8B-B14F-4D97-AF65-F5344CB8AC3E}">
        <p14:creationId xmlns:p14="http://schemas.microsoft.com/office/powerpoint/2010/main" val="1131398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, to </a:t>
            </a:r>
            <a:r>
              <a:rPr lang="fi-FI" dirty="0" err="1" smtClean="0"/>
              <a:t>whom</a:t>
            </a:r>
            <a:r>
              <a:rPr lang="fi-FI" dirty="0" smtClean="0"/>
              <a:t> and </a:t>
            </a:r>
            <a:r>
              <a:rPr lang="fi-FI" dirty="0" err="1" smtClean="0"/>
              <a:t>when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Target </a:t>
            </a:r>
            <a:r>
              <a:rPr lang="fi-FI" b="1" dirty="0" err="1"/>
              <a:t>group</a:t>
            </a:r>
            <a:r>
              <a:rPr lang="fi-FI" b="1" dirty="0"/>
              <a:t>: </a:t>
            </a:r>
            <a:r>
              <a:rPr lang="fi-FI" dirty="0" err="1"/>
              <a:t>women</a:t>
            </a:r>
            <a:r>
              <a:rPr lang="fi-FI" dirty="0"/>
              <a:t> </a:t>
            </a:r>
            <a:r>
              <a:rPr lang="fi-FI" dirty="0" err="1"/>
              <a:t>aged</a:t>
            </a:r>
            <a:r>
              <a:rPr lang="fi-FI" dirty="0"/>
              <a:t> 20-45 </a:t>
            </a:r>
          </a:p>
          <a:p>
            <a:r>
              <a:rPr lang="fi-FI" b="1" dirty="0" err="1"/>
              <a:t>Objective</a:t>
            </a:r>
            <a:r>
              <a:rPr lang="fi-FI" b="1" dirty="0"/>
              <a:t>:</a:t>
            </a:r>
            <a:r>
              <a:rPr lang="fi-FI" dirty="0"/>
              <a:t> </a:t>
            </a:r>
            <a:r>
              <a:rPr lang="fi-FI" dirty="0" smtClean="0"/>
              <a:t> </a:t>
            </a:r>
          </a:p>
          <a:p>
            <a:pPr lvl="1"/>
            <a:r>
              <a:rPr lang="fi-FI" dirty="0" err="1" smtClean="0"/>
              <a:t>raise</a:t>
            </a:r>
            <a:r>
              <a:rPr lang="fi-FI" dirty="0" smtClean="0"/>
              <a:t> </a:t>
            </a:r>
            <a:r>
              <a:rPr lang="fi-FI" dirty="0"/>
              <a:t>the </a:t>
            </a:r>
            <a:r>
              <a:rPr lang="fi-FI" dirty="0" err="1"/>
              <a:t>knowledge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pregnancy</a:t>
            </a:r>
            <a:r>
              <a:rPr lang="fi-FI" dirty="0"/>
              <a:t> </a:t>
            </a:r>
            <a:r>
              <a:rPr lang="fi-FI" dirty="0" err="1"/>
              <a:t>discrimination</a:t>
            </a:r>
            <a:r>
              <a:rPr lang="fi-FI" dirty="0"/>
              <a:t> </a:t>
            </a:r>
          </a:p>
          <a:p>
            <a:pPr lvl="1"/>
            <a:r>
              <a:rPr lang="fi-FI" dirty="0" err="1" smtClean="0"/>
              <a:t>encourage</a:t>
            </a:r>
            <a:r>
              <a:rPr lang="fi-FI" dirty="0" smtClean="0"/>
              <a:t> the </a:t>
            </a:r>
            <a:r>
              <a:rPr lang="fi-FI" dirty="0" err="1" smtClean="0"/>
              <a:t>women</a:t>
            </a:r>
            <a:r>
              <a:rPr lang="fi-FI" dirty="0" smtClean="0"/>
              <a:t> </a:t>
            </a:r>
            <a:r>
              <a:rPr lang="fi-FI" dirty="0" err="1" smtClean="0"/>
              <a:t>suspecting</a:t>
            </a:r>
            <a:r>
              <a:rPr lang="fi-FI" dirty="0" smtClean="0"/>
              <a:t> </a:t>
            </a:r>
            <a:r>
              <a:rPr lang="fi-FI" dirty="0" err="1" smtClean="0"/>
              <a:t>discrimination</a:t>
            </a:r>
            <a:r>
              <a:rPr lang="fi-FI" dirty="0" smtClean="0"/>
              <a:t> to </a:t>
            </a:r>
            <a:r>
              <a:rPr lang="fi-FI" dirty="0" err="1" smtClean="0"/>
              <a:t>contact</a:t>
            </a:r>
            <a:r>
              <a:rPr lang="fi-FI" dirty="0" smtClean="0"/>
              <a:t> us (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their</a:t>
            </a:r>
            <a:r>
              <a:rPr lang="fi-FI" dirty="0" smtClean="0"/>
              <a:t> </a:t>
            </a:r>
            <a:r>
              <a:rPr lang="fi-FI" dirty="0" err="1" smtClean="0"/>
              <a:t>trade</a:t>
            </a:r>
            <a:r>
              <a:rPr lang="fi-FI" dirty="0" smtClean="0"/>
              <a:t> </a:t>
            </a:r>
            <a:r>
              <a:rPr lang="fi-FI" dirty="0" err="1" smtClean="0"/>
              <a:t>union</a:t>
            </a:r>
            <a:r>
              <a:rPr lang="fi-FI" dirty="0" smtClean="0"/>
              <a:t>);</a:t>
            </a:r>
          </a:p>
          <a:p>
            <a:r>
              <a:rPr lang="fi-FI" dirty="0" err="1" smtClean="0"/>
              <a:t>Campaign</a:t>
            </a:r>
            <a:r>
              <a:rPr lang="fi-FI" dirty="0" smtClean="0"/>
              <a:t> </a:t>
            </a:r>
            <a:r>
              <a:rPr lang="fi-FI" dirty="0" err="1"/>
              <a:t>period</a:t>
            </a:r>
            <a:r>
              <a:rPr lang="fi-FI" dirty="0"/>
              <a:t>: 2-22 October </a:t>
            </a:r>
            <a:r>
              <a:rPr lang="fi-FI" dirty="0" smtClean="0"/>
              <a:t>2017</a:t>
            </a:r>
          </a:p>
          <a:p>
            <a:pPr lvl="1"/>
            <a:r>
              <a:rPr lang="fi-FI" dirty="0" err="1" smtClean="0"/>
              <a:t>Campaign</a:t>
            </a:r>
            <a:r>
              <a:rPr lang="fi-FI" dirty="0" smtClean="0"/>
              <a:t> video on </a:t>
            </a:r>
            <a:r>
              <a:rPr lang="fi-FI" dirty="0" err="1" smtClean="0"/>
              <a:t>Fb</a:t>
            </a:r>
            <a:r>
              <a:rPr lang="fi-FI" dirty="0" smtClean="0"/>
              <a:t>, </a:t>
            </a:r>
            <a:r>
              <a:rPr lang="fi-FI" dirty="0" err="1" smtClean="0"/>
              <a:t>Twitter</a:t>
            </a:r>
            <a:r>
              <a:rPr lang="fi-FI" dirty="0" smtClean="0"/>
              <a:t>, </a:t>
            </a:r>
            <a:r>
              <a:rPr lang="fi-FI" dirty="0" err="1" smtClean="0"/>
              <a:t>YouTube</a:t>
            </a:r>
            <a:r>
              <a:rPr lang="fi-FI" dirty="0" smtClean="0"/>
              <a:t>, </a:t>
            </a:r>
            <a:r>
              <a:rPr lang="fi-FI" dirty="0" err="1" smtClean="0"/>
              <a:t>Instagram</a:t>
            </a:r>
            <a:endParaRPr lang="fi-FI" dirty="0" smtClean="0"/>
          </a:p>
          <a:p>
            <a:pPr lvl="1"/>
            <a:r>
              <a:rPr lang="fi-FI" dirty="0" smtClean="0"/>
              <a:t>Movie </a:t>
            </a:r>
            <a:r>
              <a:rPr lang="fi-FI" dirty="0" err="1" smtClean="0"/>
              <a:t>theathers</a:t>
            </a:r>
            <a:r>
              <a:rPr lang="fi-FI" dirty="0" smtClean="0"/>
              <a:t> (</a:t>
            </a:r>
            <a:r>
              <a:rPr lang="fi-FI" dirty="0" err="1" smtClean="0"/>
              <a:t>nationwide</a:t>
            </a:r>
            <a:r>
              <a:rPr lang="fi-FI" dirty="0" smtClean="0"/>
              <a:t>), tv (NBC)</a:t>
            </a:r>
          </a:p>
          <a:p>
            <a:pPr lvl="1"/>
            <a:r>
              <a:rPr lang="fi-FI" dirty="0" err="1" smtClean="0"/>
              <a:t>Twitter</a:t>
            </a:r>
            <a:r>
              <a:rPr lang="fi-FI" dirty="0" smtClean="0"/>
              <a:t> </a:t>
            </a:r>
            <a:r>
              <a:rPr lang="fi-FI" dirty="0" err="1" smtClean="0"/>
              <a:t>chat</a:t>
            </a:r>
            <a:r>
              <a:rPr lang="fi-FI" dirty="0" smtClean="0"/>
              <a:t> + </a:t>
            </a:r>
            <a:r>
              <a:rPr lang="fi-FI" dirty="0" err="1" smtClean="0"/>
              <a:t>huge</a:t>
            </a:r>
            <a:r>
              <a:rPr lang="fi-FI" dirty="0" smtClean="0"/>
              <a:t> </a:t>
            </a:r>
            <a:r>
              <a:rPr lang="fi-FI" dirty="0" err="1" smtClean="0"/>
              <a:t>presence</a:t>
            </a:r>
            <a:r>
              <a:rPr lang="fi-FI" dirty="0" smtClean="0"/>
              <a:t> in the media</a:t>
            </a:r>
          </a:p>
          <a:p>
            <a:pPr lvl="1"/>
            <a:r>
              <a:rPr lang="fi-FI" dirty="0" smtClean="0"/>
              <a:t>#raskaussyrjintä   </a:t>
            </a:r>
            <a:r>
              <a:rPr lang="fi-FI" dirty="0" err="1" smtClean="0"/>
              <a:t>www.raskaussyrjinta.fi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7755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373</Words>
  <Application>Microsoft Office PowerPoint</Application>
  <PresentationFormat>Mukautettu</PresentationFormat>
  <Paragraphs>67</Paragraphs>
  <Slides>13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4" baseType="lpstr">
      <vt:lpstr>Office Theme</vt:lpstr>
      <vt:lpstr>Campaign against pregnancy discrimination</vt:lpstr>
      <vt:lpstr>From the framing point of view: what we want to receive  </vt:lpstr>
      <vt:lpstr>Our audience:  Women being discriminated against</vt:lpstr>
      <vt:lpstr>Taking into consideration the existing beliefs</vt:lpstr>
      <vt:lpstr>Cooperation with the trade unions (messengers trusted by the audience)</vt:lpstr>
      <vt:lpstr>Creating common ground </vt:lpstr>
      <vt:lpstr>Campaign:  Pregnancy discrimination is no child’s play</vt:lpstr>
      <vt:lpstr>Zero-tolerance for pregnancy discrimination</vt:lpstr>
      <vt:lpstr>What, to whom and when</vt:lpstr>
      <vt:lpstr>What happened</vt:lpstr>
      <vt:lpstr>Creating common ground </vt:lpstr>
      <vt:lpstr>Results so far </vt:lpstr>
      <vt:lpstr>Campaign on social media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Ojanperä Päivi</cp:lastModifiedBy>
  <cp:revision>69</cp:revision>
  <dcterms:created xsi:type="dcterms:W3CDTF">2017-09-05T07:22:30Z</dcterms:created>
  <dcterms:modified xsi:type="dcterms:W3CDTF">2017-11-06T12:07:42Z</dcterms:modified>
</cp:coreProperties>
</file>