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79" r:id="rId5"/>
    <p:sldId id="285" r:id="rId6"/>
    <p:sldId id="286" r:id="rId7"/>
    <p:sldId id="289" r:id="rId8"/>
    <p:sldId id="288" r:id="rId9"/>
    <p:sldId id="280" r:id="rId10"/>
    <p:sldId id="302" r:id="rId11"/>
    <p:sldId id="266" r:id="rId12"/>
    <p:sldId id="268" r:id="rId13"/>
    <p:sldId id="292" r:id="rId14"/>
    <p:sldId id="301" r:id="rId15"/>
    <p:sldId id="298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240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banikova\Documents\&#352;tatistiky%20a%20vyhodnocovania\&#352;tatistika%20DIS\&#352;tatistika%20DIS%202016\2013_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rbanikova\Documents\&#352;tatistiky%20a%20vyhodnocovania\&#352;tatistika%20DIS\&#352;tatistika%20DIS%202016\2013_201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51374892771482"/>
          <c:y val="2.2426099420661788E-2"/>
          <c:w val="0.67679775106955353"/>
          <c:h val="0.88574263538613784"/>
        </c:manualLayout>
      </c:layout>
      <c:barChart>
        <c:barDir val="bar"/>
        <c:grouping val="clustered"/>
        <c:varyColors val="0"/>
        <c:ser>
          <c:idx val="1"/>
          <c:order val="1"/>
          <c:tx>
            <c:strRef>
              <c:f>KT!$D$18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EN!$A$19:$A$27</c:f>
              <c:strCache>
                <c:ptCount val="9"/>
                <c:pt idx="0">
                  <c:v>Membership in professional associations and trade unions</c:v>
                </c:pt>
                <c:pt idx="1">
                  <c:v>Healthcare</c:v>
                </c:pt>
                <c:pt idx="2">
                  <c:v>Social affairs</c:v>
                </c:pt>
                <c:pt idx="3">
                  <c:v>Education</c:v>
                </c:pt>
                <c:pt idx="4">
                  <c:v>Housing</c:v>
                </c:pt>
                <c:pt idx="5">
                  <c:v>Other public administration</c:v>
                </c:pt>
                <c:pt idx="6">
                  <c:v>Other    </c:v>
                </c:pt>
                <c:pt idx="7">
                  <c:v>Goods and services</c:v>
                </c:pt>
                <c:pt idx="8">
                  <c:v>Work and employment</c:v>
                </c:pt>
              </c:strCache>
            </c:strRef>
          </c:cat>
          <c:val>
            <c:numRef>
              <c:f>KT!$D$19:$D$27</c:f>
              <c:numCache>
                <c:formatCode>General</c:formatCode>
                <c:ptCount val="9"/>
                <c:pt idx="0">
                  <c:v>0</c:v>
                </c:pt>
                <c:pt idx="1">
                  <c:v>11</c:v>
                </c:pt>
                <c:pt idx="2">
                  <c:v>8</c:v>
                </c:pt>
                <c:pt idx="3">
                  <c:v>63</c:v>
                </c:pt>
                <c:pt idx="4">
                  <c:v>13</c:v>
                </c:pt>
                <c:pt idx="5">
                  <c:v>36</c:v>
                </c:pt>
                <c:pt idx="6">
                  <c:v>15</c:v>
                </c:pt>
                <c:pt idx="7">
                  <c:v>40</c:v>
                </c:pt>
                <c:pt idx="8">
                  <c:v>91</c:v>
                </c:pt>
              </c:numCache>
            </c:numRef>
          </c:val>
        </c:ser>
        <c:ser>
          <c:idx val="2"/>
          <c:order val="2"/>
          <c:tx>
            <c:strRef>
              <c:f>KT!$F$18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EN!$A$19:$A$27</c:f>
              <c:strCache>
                <c:ptCount val="9"/>
                <c:pt idx="0">
                  <c:v>Membership in professional associations and trade unions</c:v>
                </c:pt>
                <c:pt idx="1">
                  <c:v>Healthcare</c:v>
                </c:pt>
                <c:pt idx="2">
                  <c:v>Social affairs</c:v>
                </c:pt>
                <c:pt idx="3">
                  <c:v>Education</c:v>
                </c:pt>
                <c:pt idx="4">
                  <c:v>Housing</c:v>
                </c:pt>
                <c:pt idx="5">
                  <c:v>Other public administration</c:v>
                </c:pt>
                <c:pt idx="6">
                  <c:v>Other    </c:v>
                </c:pt>
                <c:pt idx="7">
                  <c:v>Goods and services</c:v>
                </c:pt>
                <c:pt idx="8">
                  <c:v>Work and employment</c:v>
                </c:pt>
              </c:strCache>
            </c:strRef>
          </c:cat>
          <c:val>
            <c:numRef>
              <c:f>KT!$F$19:$F$27</c:f>
              <c:numCache>
                <c:formatCode>General</c:formatCode>
                <c:ptCount val="9"/>
                <c:pt idx="0">
                  <c:v>1</c:v>
                </c:pt>
                <c:pt idx="1">
                  <c:v>7</c:v>
                </c:pt>
                <c:pt idx="2">
                  <c:v>28</c:v>
                </c:pt>
                <c:pt idx="3">
                  <c:v>14</c:v>
                </c:pt>
                <c:pt idx="4">
                  <c:v>23</c:v>
                </c:pt>
                <c:pt idx="5">
                  <c:v>25</c:v>
                </c:pt>
                <c:pt idx="6">
                  <c:v>15</c:v>
                </c:pt>
                <c:pt idx="7">
                  <c:v>50</c:v>
                </c:pt>
                <c:pt idx="8">
                  <c:v>110</c:v>
                </c:pt>
              </c:numCache>
            </c:numRef>
          </c:val>
        </c:ser>
        <c:ser>
          <c:idx val="3"/>
          <c:order val="3"/>
          <c:tx>
            <c:strRef>
              <c:f>KT!$H$18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EN!$A$19:$A$27</c:f>
              <c:strCache>
                <c:ptCount val="9"/>
                <c:pt idx="0">
                  <c:v>Membership in professional associations and trade unions</c:v>
                </c:pt>
                <c:pt idx="1">
                  <c:v>Healthcare</c:v>
                </c:pt>
                <c:pt idx="2">
                  <c:v>Social affairs</c:v>
                </c:pt>
                <c:pt idx="3">
                  <c:v>Education</c:v>
                </c:pt>
                <c:pt idx="4">
                  <c:v>Housing</c:v>
                </c:pt>
                <c:pt idx="5">
                  <c:v>Other public administration</c:v>
                </c:pt>
                <c:pt idx="6">
                  <c:v>Other    </c:v>
                </c:pt>
                <c:pt idx="7">
                  <c:v>Goods and services</c:v>
                </c:pt>
                <c:pt idx="8">
                  <c:v>Work and employment</c:v>
                </c:pt>
              </c:strCache>
            </c:strRef>
          </c:cat>
          <c:val>
            <c:numRef>
              <c:f>KT!$H$19:$H$27</c:f>
              <c:numCache>
                <c:formatCode>General</c:formatCode>
                <c:ptCount val="9"/>
                <c:pt idx="0">
                  <c:v>0</c:v>
                </c:pt>
                <c:pt idx="1">
                  <c:v>12</c:v>
                </c:pt>
                <c:pt idx="2">
                  <c:v>27</c:v>
                </c:pt>
                <c:pt idx="3">
                  <c:v>52</c:v>
                </c:pt>
                <c:pt idx="4">
                  <c:v>28</c:v>
                </c:pt>
                <c:pt idx="5">
                  <c:v>122</c:v>
                </c:pt>
                <c:pt idx="6">
                  <c:v>26</c:v>
                </c:pt>
                <c:pt idx="7">
                  <c:v>50</c:v>
                </c:pt>
                <c:pt idx="8">
                  <c:v>109</c:v>
                </c:pt>
              </c:numCache>
            </c:numRef>
          </c:val>
        </c:ser>
        <c:ser>
          <c:idx val="4"/>
          <c:order val="4"/>
          <c:tx>
            <c:strRef>
              <c:f>KT!$J$18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EN!$A$19:$A$27</c:f>
              <c:strCache>
                <c:ptCount val="9"/>
                <c:pt idx="0">
                  <c:v>Membership in professional associations and trade unions</c:v>
                </c:pt>
                <c:pt idx="1">
                  <c:v>Healthcare</c:v>
                </c:pt>
                <c:pt idx="2">
                  <c:v>Social affairs</c:v>
                </c:pt>
                <c:pt idx="3">
                  <c:v>Education</c:v>
                </c:pt>
                <c:pt idx="4">
                  <c:v>Housing</c:v>
                </c:pt>
                <c:pt idx="5">
                  <c:v>Other public administration</c:v>
                </c:pt>
                <c:pt idx="6">
                  <c:v>Other    </c:v>
                </c:pt>
                <c:pt idx="7">
                  <c:v>Goods and services</c:v>
                </c:pt>
                <c:pt idx="8">
                  <c:v>Work and employment</c:v>
                </c:pt>
              </c:strCache>
            </c:strRef>
          </c:cat>
          <c:val>
            <c:numRef>
              <c:f>KT!$J$19:$J$27</c:f>
              <c:numCache>
                <c:formatCode>General</c:formatCode>
                <c:ptCount val="9"/>
                <c:pt idx="0">
                  <c:v>1</c:v>
                </c:pt>
                <c:pt idx="1">
                  <c:v>16</c:v>
                </c:pt>
                <c:pt idx="2">
                  <c:v>16</c:v>
                </c:pt>
                <c:pt idx="3">
                  <c:v>56</c:v>
                </c:pt>
                <c:pt idx="4">
                  <c:v>35</c:v>
                </c:pt>
                <c:pt idx="5">
                  <c:v>100</c:v>
                </c:pt>
                <c:pt idx="6">
                  <c:v>46</c:v>
                </c:pt>
                <c:pt idx="7">
                  <c:v>39</c:v>
                </c:pt>
                <c:pt idx="8">
                  <c:v>109</c:v>
                </c:pt>
              </c:numCache>
            </c:numRef>
          </c:val>
        </c:ser>
        <c:ser>
          <c:idx val="5"/>
          <c:order val="5"/>
          <c:tx>
            <c:strRef>
              <c:f>KT!$L$18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EN!$A$19:$A$27</c:f>
              <c:strCache>
                <c:ptCount val="9"/>
                <c:pt idx="0">
                  <c:v>Membership in professional associations and trade unions</c:v>
                </c:pt>
                <c:pt idx="1">
                  <c:v>Healthcare</c:v>
                </c:pt>
                <c:pt idx="2">
                  <c:v>Social affairs</c:v>
                </c:pt>
                <c:pt idx="3">
                  <c:v>Education</c:v>
                </c:pt>
                <c:pt idx="4">
                  <c:v>Housing</c:v>
                </c:pt>
                <c:pt idx="5">
                  <c:v>Other public administration</c:v>
                </c:pt>
                <c:pt idx="6">
                  <c:v>Other    </c:v>
                </c:pt>
                <c:pt idx="7">
                  <c:v>Goods and services</c:v>
                </c:pt>
                <c:pt idx="8">
                  <c:v>Work and employment</c:v>
                </c:pt>
              </c:strCache>
            </c:strRef>
          </c:cat>
          <c:val>
            <c:numRef>
              <c:f>KT!$L$19:$L$27</c:f>
              <c:numCache>
                <c:formatCode>General</c:formatCode>
                <c:ptCount val="9"/>
                <c:pt idx="0">
                  <c:v>0</c:v>
                </c:pt>
                <c:pt idx="1">
                  <c:v>17</c:v>
                </c:pt>
                <c:pt idx="2">
                  <c:v>28</c:v>
                </c:pt>
                <c:pt idx="3">
                  <c:v>57</c:v>
                </c:pt>
                <c:pt idx="4">
                  <c:v>53</c:v>
                </c:pt>
                <c:pt idx="5">
                  <c:v>50</c:v>
                </c:pt>
                <c:pt idx="6">
                  <c:v>47</c:v>
                </c:pt>
                <c:pt idx="7">
                  <c:v>59</c:v>
                </c:pt>
                <c:pt idx="8">
                  <c:v>121</c:v>
                </c:pt>
              </c:numCache>
            </c:numRef>
          </c:val>
        </c:ser>
        <c:ser>
          <c:idx val="6"/>
          <c:order val="6"/>
          <c:tx>
            <c:strRef>
              <c:f>KT!$N$18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FF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EN!$A$19:$A$27</c:f>
              <c:strCache>
                <c:ptCount val="9"/>
                <c:pt idx="0">
                  <c:v>Membership in professional associations and trade unions</c:v>
                </c:pt>
                <c:pt idx="1">
                  <c:v>Healthcare</c:v>
                </c:pt>
                <c:pt idx="2">
                  <c:v>Social affairs</c:v>
                </c:pt>
                <c:pt idx="3">
                  <c:v>Education</c:v>
                </c:pt>
                <c:pt idx="4">
                  <c:v>Housing</c:v>
                </c:pt>
                <c:pt idx="5">
                  <c:v>Other public administration</c:v>
                </c:pt>
                <c:pt idx="6">
                  <c:v>Other    </c:v>
                </c:pt>
                <c:pt idx="7">
                  <c:v>Goods and services</c:v>
                </c:pt>
                <c:pt idx="8">
                  <c:v>Work and employment</c:v>
                </c:pt>
              </c:strCache>
            </c:strRef>
          </c:cat>
          <c:val>
            <c:numRef>
              <c:f>KT!$N$19:$N$27</c:f>
              <c:numCache>
                <c:formatCode>General</c:formatCode>
                <c:ptCount val="9"/>
                <c:pt idx="0">
                  <c:v>1</c:v>
                </c:pt>
                <c:pt idx="1">
                  <c:v>15</c:v>
                </c:pt>
                <c:pt idx="2">
                  <c:v>42</c:v>
                </c:pt>
                <c:pt idx="3">
                  <c:v>49</c:v>
                </c:pt>
                <c:pt idx="4">
                  <c:v>50</c:v>
                </c:pt>
                <c:pt idx="5">
                  <c:v>51</c:v>
                </c:pt>
                <c:pt idx="6">
                  <c:v>62</c:v>
                </c:pt>
                <c:pt idx="7">
                  <c:v>87</c:v>
                </c:pt>
                <c:pt idx="8">
                  <c:v>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4326736"/>
        <c:axId val="154327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KT!$B$18</c15:sqref>
                        </c15:formulaRef>
                      </c:ext>
                    </c:extLst>
                    <c:strCache>
                      <c:ptCount val="1"/>
                      <c:pt idx="0">
                        <c:v>2009 a 2010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EN!$A$19:$A$27</c15:sqref>
                        </c15:formulaRef>
                      </c:ext>
                    </c:extLst>
                    <c:strCache>
                      <c:ptCount val="9"/>
                      <c:pt idx="0">
                        <c:v>Membership in professional associations and trade unions</c:v>
                      </c:pt>
                      <c:pt idx="1">
                        <c:v>Healthcare</c:v>
                      </c:pt>
                      <c:pt idx="2">
                        <c:v>Social affairs</c:v>
                      </c:pt>
                      <c:pt idx="3">
                        <c:v>Education</c:v>
                      </c:pt>
                      <c:pt idx="4">
                        <c:v>Housing</c:v>
                      </c:pt>
                      <c:pt idx="5">
                        <c:v>Other public administration</c:v>
                      </c:pt>
                      <c:pt idx="6">
                        <c:v>Other    </c:v>
                      </c:pt>
                      <c:pt idx="7">
                        <c:v>Goods and services</c:v>
                      </c:pt>
                      <c:pt idx="8">
                        <c:v>Work and employment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KT!$B$19:$B$27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0</c:v>
                      </c:pt>
                      <c:pt idx="1">
                        <c:v>6</c:v>
                      </c:pt>
                      <c:pt idx="2">
                        <c:v>7</c:v>
                      </c:pt>
                      <c:pt idx="3">
                        <c:v>22</c:v>
                      </c:pt>
                      <c:pt idx="4">
                        <c:v>27</c:v>
                      </c:pt>
                      <c:pt idx="5">
                        <c:v>30</c:v>
                      </c:pt>
                      <c:pt idx="6">
                        <c:v>16</c:v>
                      </c:pt>
                      <c:pt idx="7">
                        <c:v>23</c:v>
                      </c:pt>
                      <c:pt idx="8">
                        <c:v>57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54326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54327120"/>
        <c:crosses val="autoZero"/>
        <c:auto val="1"/>
        <c:lblAlgn val="ctr"/>
        <c:lblOffset val="100"/>
        <c:noMultiLvlLbl val="0"/>
      </c:catAx>
      <c:valAx>
        <c:axId val="154327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5432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52376641346576"/>
          <c:y val="0.94899270820019743"/>
          <c:w val="0.33895235240161575"/>
          <c:h val="5.10072917998028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KT!$B$1</c:f>
              <c:strCache>
                <c:ptCount val="1"/>
                <c:pt idx="0">
                  <c:v>2009 a 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EN!$A$2:$A$9</c:f>
              <c:strCache>
                <c:ptCount val="8"/>
                <c:pt idx="0">
                  <c:v>Sexual orientation</c:v>
                </c:pt>
                <c:pt idx="1">
                  <c:v>Religion, faith, worldview</c:v>
                </c:pt>
                <c:pt idx="2">
                  <c:v>Nationality</c:v>
                </c:pt>
                <c:pt idx="3">
                  <c:v>Sex </c:v>
                </c:pt>
                <c:pt idx="4">
                  <c:v>Age</c:v>
                </c:pt>
                <c:pt idx="5">
                  <c:v>Race or ethnicity</c:v>
                </c:pt>
                <c:pt idx="6">
                  <c:v>Disability </c:v>
                </c:pt>
                <c:pt idx="7">
                  <c:v>Other</c:v>
                </c:pt>
              </c:strCache>
            </c:strRef>
          </c:cat>
          <c:val>
            <c:numRef>
              <c:f>KT!$B$2:$B$9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20</c:v>
                </c:pt>
                <c:pt idx="4">
                  <c:v>16</c:v>
                </c:pt>
                <c:pt idx="5">
                  <c:v>49</c:v>
                </c:pt>
                <c:pt idx="6">
                  <c:v>26</c:v>
                </c:pt>
                <c:pt idx="7">
                  <c:v>19</c:v>
                </c:pt>
              </c:numCache>
            </c:numRef>
          </c:val>
        </c:ser>
        <c:ser>
          <c:idx val="1"/>
          <c:order val="1"/>
          <c:tx>
            <c:strRef>
              <c:f>KT!$D$1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EN!$A$2:$A$9</c:f>
              <c:strCache>
                <c:ptCount val="8"/>
                <c:pt idx="0">
                  <c:v>Sexual orientation</c:v>
                </c:pt>
                <c:pt idx="1">
                  <c:v>Religion, faith, worldview</c:v>
                </c:pt>
                <c:pt idx="2">
                  <c:v>Nationality</c:v>
                </c:pt>
                <c:pt idx="3">
                  <c:v>Sex </c:v>
                </c:pt>
                <c:pt idx="4">
                  <c:v>Age</c:v>
                </c:pt>
                <c:pt idx="5">
                  <c:v>Race or ethnicity</c:v>
                </c:pt>
                <c:pt idx="6">
                  <c:v>Disability </c:v>
                </c:pt>
                <c:pt idx="7">
                  <c:v>Other</c:v>
                </c:pt>
              </c:strCache>
            </c:strRef>
          </c:cat>
          <c:val>
            <c:numRef>
              <c:f>KT!$D$2:$D$9</c:f>
              <c:numCache>
                <c:formatCode>General</c:formatCode>
                <c:ptCount val="8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32</c:v>
                </c:pt>
                <c:pt idx="4">
                  <c:v>48</c:v>
                </c:pt>
                <c:pt idx="5">
                  <c:v>35</c:v>
                </c:pt>
                <c:pt idx="6">
                  <c:v>48</c:v>
                </c:pt>
                <c:pt idx="7">
                  <c:v>72</c:v>
                </c:pt>
              </c:numCache>
            </c:numRef>
          </c:val>
        </c:ser>
        <c:ser>
          <c:idx val="2"/>
          <c:order val="2"/>
          <c:tx>
            <c:strRef>
              <c:f>KT!$F$1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EN!$A$2:$A$9</c:f>
              <c:strCache>
                <c:ptCount val="8"/>
                <c:pt idx="0">
                  <c:v>Sexual orientation</c:v>
                </c:pt>
                <c:pt idx="1">
                  <c:v>Religion, faith, worldview</c:v>
                </c:pt>
                <c:pt idx="2">
                  <c:v>Nationality</c:v>
                </c:pt>
                <c:pt idx="3">
                  <c:v>Sex </c:v>
                </c:pt>
                <c:pt idx="4">
                  <c:v>Age</c:v>
                </c:pt>
                <c:pt idx="5">
                  <c:v>Race or ethnicity</c:v>
                </c:pt>
                <c:pt idx="6">
                  <c:v>Disability </c:v>
                </c:pt>
                <c:pt idx="7">
                  <c:v>Other</c:v>
                </c:pt>
              </c:strCache>
            </c:strRef>
          </c:cat>
          <c:val>
            <c:numRef>
              <c:f>KT!$F$2:$F$9</c:f>
              <c:numCache>
                <c:formatCode>General</c:formatCode>
                <c:ptCount val="8"/>
                <c:pt idx="0">
                  <c:v>8</c:v>
                </c:pt>
                <c:pt idx="1">
                  <c:v>4</c:v>
                </c:pt>
                <c:pt idx="2">
                  <c:v>19</c:v>
                </c:pt>
                <c:pt idx="3">
                  <c:v>48</c:v>
                </c:pt>
                <c:pt idx="4">
                  <c:v>56</c:v>
                </c:pt>
                <c:pt idx="5">
                  <c:v>34</c:v>
                </c:pt>
                <c:pt idx="6">
                  <c:v>48</c:v>
                </c:pt>
                <c:pt idx="7">
                  <c:v>53</c:v>
                </c:pt>
              </c:numCache>
            </c:numRef>
          </c:val>
        </c:ser>
        <c:ser>
          <c:idx val="3"/>
          <c:order val="3"/>
          <c:tx>
            <c:strRef>
              <c:f>KT!$H$1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EN!$A$2:$A$9</c:f>
              <c:strCache>
                <c:ptCount val="8"/>
                <c:pt idx="0">
                  <c:v>Sexual orientation</c:v>
                </c:pt>
                <c:pt idx="1">
                  <c:v>Religion, faith, worldview</c:v>
                </c:pt>
                <c:pt idx="2">
                  <c:v>Nationality</c:v>
                </c:pt>
                <c:pt idx="3">
                  <c:v>Sex </c:v>
                </c:pt>
                <c:pt idx="4">
                  <c:v>Age</c:v>
                </c:pt>
                <c:pt idx="5">
                  <c:v>Race or ethnicity</c:v>
                </c:pt>
                <c:pt idx="6">
                  <c:v>Disability </c:v>
                </c:pt>
                <c:pt idx="7">
                  <c:v>Other</c:v>
                </c:pt>
              </c:strCache>
            </c:strRef>
          </c:cat>
          <c:val>
            <c:numRef>
              <c:f>KT!$H$2:$H$9</c:f>
              <c:numCache>
                <c:formatCode>General</c:formatCode>
                <c:ptCount val="8"/>
                <c:pt idx="0">
                  <c:v>5</c:v>
                </c:pt>
                <c:pt idx="1">
                  <c:v>17</c:v>
                </c:pt>
                <c:pt idx="2">
                  <c:v>15</c:v>
                </c:pt>
                <c:pt idx="3">
                  <c:v>44</c:v>
                </c:pt>
                <c:pt idx="4">
                  <c:v>67</c:v>
                </c:pt>
                <c:pt idx="5">
                  <c:v>56</c:v>
                </c:pt>
                <c:pt idx="6">
                  <c:v>68</c:v>
                </c:pt>
                <c:pt idx="7">
                  <c:v>178</c:v>
                </c:pt>
              </c:numCache>
            </c:numRef>
          </c:val>
        </c:ser>
        <c:ser>
          <c:idx val="4"/>
          <c:order val="4"/>
          <c:tx>
            <c:strRef>
              <c:f>KT!$J$1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EN!$A$2:$A$9</c:f>
              <c:strCache>
                <c:ptCount val="8"/>
                <c:pt idx="0">
                  <c:v>Sexual orientation</c:v>
                </c:pt>
                <c:pt idx="1">
                  <c:v>Religion, faith, worldview</c:v>
                </c:pt>
                <c:pt idx="2">
                  <c:v>Nationality</c:v>
                </c:pt>
                <c:pt idx="3">
                  <c:v>Sex </c:v>
                </c:pt>
                <c:pt idx="4">
                  <c:v>Age</c:v>
                </c:pt>
                <c:pt idx="5">
                  <c:v>Race or ethnicity</c:v>
                </c:pt>
                <c:pt idx="6">
                  <c:v>Disability </c:v>
                </c:pt>
                <c:pt idx="7">
                  <c:v>Other</c:v>
                </c:pt>
              </c:strCache>
            </c:strRef>
          </c:cat>
          <c:val>
            <c:numRef>
              <c:f>KT!$J$2:$J$9</c:f>
              <c:numCache>
                <c:formatCode>General</c:formatCode>
                <c:ptCount val="8"/>
                <c:pt idx="0">
                  <c:v>6</c:v>
                </c:pt>
                <c:pt idx="1">
                  <c:v>21</c:v>
                </c:pt>
                <c:pt idx="2">
                  <c:v>17</c:v>
                </c:pt>
                <c:pt idx="3">
                  <c:v>38</c:v>
                </c:pt>
                <c:pt idx="4">
                  <c:v>78</c:v>
                </c:pt>
                <c:pt idx="5">
                  <c:v>48</c:v>
                </c:pt>
                <c:pt idx="6">
                  <c:v>74</c:v>
                </c:pt>
                <c:pt idx="7">
                  <c:v>159</c:v>
                </c:pt>
              </c:numCache>
            </c:numRef>
          </c:val>
        </c:ser>
        <c:ser>
          <c:idx val="5"/>
          <c:order val="5"/>
          <c:tx>
            <c:strRef>
              <c:f>KT!$L$1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EN!$A$2:$A$9</c:f>
              <c:strCache>
                <c:ptCount val="8"/>
                <c:pt idx="0">
                  <c:v>Sexual orientation</c:v>
                </c:pt>
                <c:pt idx="1">
                  <c:v>Religion, faith, worldview</c:v>
                </c:pt>
                <c:pt idx="2">
                  <c:v>Nationality</c:v>
                </c:pt>
                <c:pt idx="3">
                  <c:v>Sex </c:v>
                </c:pt>
                <c:pt idx="4">
                  <c:v>Age</c:v>
                </c:pt>
                <c:pt idx="5">
                  <c:v>Race or ethnicity</c:v>
                </c:pt>
                <c:pt idx="6">
                  <c:v>Disability </c:v>
                </c:pt>
                <c:pt idx="7">
                  <c:v>Other</c:v>
                </c:pt>
              </c:strCache>
            </c:strRef>
          </c:cat>
          <c:val>
            <c:numRef>
              <c:f>KT!$L$2:$L$9</c:f>
              <c:numCache>
                <c:formatCode>General</c:formatCode>
                <c:ptCount val="8"/>
                <c:pt idx="0">
                  <c:v>10</c:v>
                </c:pt>
                <c:pt idx="1">
                  <c:v>11</c:v>
                </c:pt>
                <c:pt idx="2">
                  <c:v>26</c:v>
                </c:pt>
                <c:pt idx="3">
                  <c:v>51</c:v>
                </c:pt>
                <c:pt idx="4">
                  <c:v>47</c:v>
                </c:pt>
                <c:pt idx="5">
                  <c:v>70</c:v>
                </c:pt>
                <c:pt idx="6">
                  <c:v>93</c:v>
                </c:pt>
                <c:pt idx="7">
                  <c:v>159</c:v>
                </c:pt>
              </c:numCache>
            </c:numRef>
          </c:val>
        </c:ser>
        <c:ser>
          <c:idx val="6"/>
          <c:order val="6"/>
          <c:tx>
            <c:strRef>
              <c:f>KT!$N$1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FF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EN!$A$2:$A$9</c:f>
              <c:strCache>
                <c:ptCount val="8"/>
                <c:pt idx="0">
                  <c:v>Sexual orientation</c:v>
                </c:pt>
                <c:pt idx="1">
                  <c:v>Religion, faith, worldview</c:v>
                </c:pt>
                <c:pt idx="2">
                  <c:v>Nationality</c:v>
                </c:pt>
                <c:pt idx="3">
                  <c:v>Sex </c:v>
                </c:pt>
                <c:pt idx="4">
                  <c:v>Age</c:v>
                </c:pt>
                <c:pt idx="5">
                  <c:v>Race or ethnicity</c:v>
                </c:pt>
                <c:pt idx="6">
                  <c:v>Disability </c:v>
                </c:pt>
                <c:pt idx="7">
                  <c:v>Other</c:v>
                </c:pt>
              </c:strCache>
            </c:strRef>
          </c:cat>
          <c:val>
            <c:numRef>
              <c:f>KT!$N$2:$N$9</c:f>
              <c:numCache>
                <c:formatCode>General</c:formatCode>
                <c:ptCount val="8"/>
                <c:pt idx="0">
                  <c:v>8</c:v>
                </c:pt>
                <c:pt idx="1">
                  <c:v>15</c:v>
                </c:pt>
                <c:pt idx="2">
                  <c:v>22</c:v>
                </c:pt>
                <c:pt idx="3">
                  <c:v>46</c:v>
                </c:pt>
                <c:pt idx="4">
                  <c:v>48</c:v>
                </c:pt>
                <c:pt idx="5">
                  <c:v>69</c:v>
                </c:pt>
                <c:pt idx="6">
                  <c:v>104</c:v>
                </c:pt>
                <c:pt idx="7">
                  <c:v>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4384168"/>
        <c:axId val="154384552"/>
      </c:barChart>
      <c:catAx>
        <c:axId val="154384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54384552"/>
        <c:crosses val="autoZero"/>
        <c:auto val="1"/>
        <c:lblAlgn val="ctr"/>
        <c:lblOffset val="100"/>
        <c:noMultiLvlLbl val="0"/>
      </c:catAx>
      <c:valAx>
        <c:axId val="154384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54384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6562C-D2E0-4963-989E-13081D5744A2}" type="datetimeFigureOut">
              <a:rPr lang="cs-CZ" smtClean="0"/>
              <a:pPr/>
              <a:t>9.1.2018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9D439-B0CF-45F4-B3B7-E24C341E3A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61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789EBE-F757-4544-ACB1-5ACA03B690C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79084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38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4"/>
            <a:ext cx="9144000" cy="513433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1597820"/>
            <a:ext cx="6118448" cy="1102519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2914650"/>
            <a:ext cx="5576664" cy="131445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1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0" y="1851670"/>
            <a:ext cx="6563072" cy="2598936"/>
          </a:xfrm>
        </p:spPr>
        <p:txBody>
          <a:bodyPr lIns="0" tIns="0" rIns="0" bIns="0"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743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2016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324000" y="2500324"/>
            <a:ext cx="8286780" cy="17859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686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4"/>
            <a:ext cx="9144000" cy="5134332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0" y="987574"/>
            <a:ext cx="6203032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0" y="1851670"/>
            <a:ext cx="6192464" cy="288376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160000" y="4767264"/>
            <a:ext cx="3824064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32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82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urbanikova@ochrance.cz" TargetMode="External"/><Relationship Id="rId7" Type="http://schemas.openxmlformats.org/officeDocument/2006/relationships/hyperlink" Target="http://www.twitter.com/ochrancepra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facebook.com/" TargetMode="External"/><Relationship Id="rId5" Type="http://schemas.openxmlformats.org/officeDocument/2006/relationships/hyperlink" Target="http://www.eso.ochrance.cz/" TargetMode="External"/><Relationship Id="rId4" Type="http://schemas.openxmlformats.org/officeDocument/2006/relationships/hyperlink" Target="http://www.ochrance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2160588" y="1598613"/>
            <a:ext cx="6118225" cy="1101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Collecting data on complaints:</a:t>
            </a:r>
            <a:r>
              <a:rPr lang="cs-CZ" dirty="0"/>
              <a:t/>
            </a:r>
            <a:br>
              <a:rPr lang="cs-CZ" dirty="0"/>
            </a:br>
            <a:r>
              <a:rPr lang="en-GB" dirty="0" smtClean="0"/>
              <a:t>Experiences from the Czech Republic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160588" y="3147814"/>
            <a:ext cx="5576664" cy="1314450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Equinet Cluster on Research &amp; Data Collection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Marína Urbániková</a:t>
            </a:r>
          </a:p>
          <a:p>
            <a:endParaRPr lang="en-GB" dirty="0" smtClean="0"/>
          </a:p>
          <a:p>
            <a:r>
              <a:rPr lang="en-GB" dirty="0" smtClean="0"/>
              <a:t>30</a:t>
            </a:r>
            <a:r>
              <a:rPr lang="en-GB" dirty="0"/>
              <a:t>. November, 2017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92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39502"/>
            <a:ext cx="6408712" cy="35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lvl="0" eaLnBrk="0" hangingPunct="0">
              <a:defRPr/>
            </a:pPr>
            <a:r>
              <a:rPr lang="en-US" sz="2800" b="1" dirty="0" smtClean="0">
                <a:solidFill>
                  <a:srgbClr val="008273"/>
                </a:solidFill>
                <a:latin typeface="+mj-lt"/>
                <a:ea typeface="+mj-ea"/>
                <a:cs typeface="+mj-cs"/>
              </a:rPr>
              <a:t>Number of </a:t>
            </a:r>
            <a:r>
              <a:rPr lang="en-US" sz="2800" b="1" dirty="0">
                <a:solidFill>
                  <a:srgbClr val="008273"/>
                </a:solidFill>
                <a:latin typeface="+mj-lt"/>
                <a:ea typeface="+mj-ea"/>
                <a:cs typeface="+mj-cs"/>
              </a:rPr>
              <a:t>complaints according to the claimed discrimination grounds</a:t>
            </a:r>
            <a:endParaRPr lang="cs-CZ" sz="2800" b="1" dirty="0">
              <a:solidFill>
                <a:srgbClr val="008273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811573"/>
              </p:ext>
            </p:extLst>
          </p:nvPr>
        </p:nvGraphicFramePr>
        <p:xfrm>
          <a:off x="323528" y="987574"/>
          <a:ext cx="864096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1900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6202362" cy="85725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Conclusion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03598"/>
            <a:ext cx="7967496" cy="3672408"/>
          </a:xfrm>
        </p:spPr>
        <p:txBody>
          <a:bodyPr>
            <a:noAutofit/>
          </a:bodyPr>
          <a:lstStyle/>
          <a:p>
            <a:r>
              <a:rPr lang="en-US" sz="1600" dirty="0" smtClean="0"/>
              <a:t>The data on complaints = important source of information</a:t>
            </a:r>
          </a:p>
          <a:p>
            <a:pPr lvl="1"/>
            <a:r>
              <a:rPr lang="en-US" sz="1600" dirty="0" smtClean="0"/>
              <a:t>A quick overview of our work</a:t>
            </a:r>
          </a:p>
          <a:p>
            <a:pPr lvl="1"/>
            <a:r>
              <a:rPr lang="en-US" sz="1600" dirty="0" smtClean="0"/>
              <a:t>Awareness raising</a:t>
            </a:r>
          </a:p>
          <a:p>
            <a:pPr lvl="1"/>
            <a:r>
              <a:rPr lang="en-US" sz="1600" dirty="0" smtClean="0"/>
              <a:t>It broadens our knowledge of the extent and structure of discrimination</a:t>
            </a:r>
          </a:p>
          <a:p>
            <a:pPr lvl="1"/>
            <a:r>
              <a:rPr lang="en-US" sz="1600" dirty="0" smtClean="0"/>
              <a:t>It helps us to better focus our work</a:t>
            </a:r>
          </a:p>
          <a:p>
            <a:r>
              <a:rPr lang="en-US" sz="1600" dirty="0" smtClean="0"/>
              <a:t>With an efficient electronic system, it is not time-consuming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086241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98223"/>
            <a:ext cx="6203032" cy="857250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855775" y="1760139"/>
            <a:ext cx="3240360" cy="268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smtClean="0"/>
              <a:t>Mgr. et Mgr. Marína Urbániková, PhD.</a:t>
            </a:r>
          </a:p>
          <a:p>
            <a:pPr marL="0" indent="0">
              <a:buNone/>
            </a:pPr>
            <a:r>
              <a:rPr lang="cs-CZ" sz="1400" dirty="0" smtClean="0"/>
              <a:t>tel. 542 542 355</a:t>
            </a:r>
          </a:p>
          <a:p>
            <a:pPr marL="0" indent="0">
              <a:buNone/>
            </a:pPr>
            <a:r>
              <a:rPr lang="cs-CZ" sz="1400" dirty="0" smtClean="0">
                <a:hlinkClick r:id="rId3"/>
              </a:rPr>
              <a:t>urbanikova@ochrance.cz</a:t>
            </a: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4283968" y="1704166"/>
            <a:ext cx="479118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eaLnBrk="0" fontAlgn="base" hangingPunct="0">
              <a:spcAft>
                <a:spcPct val="0"/>
              </a:spcAft>
              <a:defRPr/>
            </a:pPr>
            <a:r>
              <a:rPr lang="en-US" altLang="cs-CZ" sz="1400" dirty="0" smtClean="0"/>
              <a:t>The Office of the Public Defender of Rights</a:t>
            </a:r>
            <a:endParaRPr lang="en-GB" altLang="cs-CZ" sz="1400" dirty="0" smtClean="0"/>
          </a:p>
          <a:p>
            <a:pPr lvl="0" eaLnBrk="0" fontAlgn="base" hangingPunct="0">
              <a:spcAft>
                <a:spcPct val="0"/>
              </a:spcAft>
              <a:defRPr/>
            </a:pPr>
            <a:r>
              <a:rPr lang="cs-CZ" altLang="cs-CZ" sz="1400" dirty="0" smtClean="0"/>
              <a:t>Údolní 39</a:t>
            </a:r>
          </a:p>
          <a:p>
            <a:pPr lvl="0" eaLnBrk="0" fontAlgn="base" hangingPunct="0">
              <a:spcAft>
                <a:spcPct val="0"/>
              </a:spcAft>
              <a:defRPr/>
            </a:pPr>
            <a:r>
              <a:rPr lang="cs-CZ" altLang="cs-CZ" sz="1400" dirty="0" smtClean="0"/>
              <a:t>602 00 Brno</a:t>
            </a:r>
            <a:endParaRPr lang="en-US" altLang="cs-CZ" sz="1400" dirty="0" smtClean="0"/>
          </a:p>
          <a:p>
            <a:pPr lvl="0" eaLnBrk="0" fontAlgn="base" hangingPunct="0">
              <a:spcAft>
                <a:spcPct val="0"/>
              </a:spcAft>
              <a:defRPr/>
            </a:pPr>
            <a:r>
              <a:rPr lang="en-US" altLang="cs-CZ" sz="1400" dirty="0" smtClean="0"/>
              <a:t>Czech Republic</a:t>
            </a:r>
            <a:endParaRPr lang="cs-CZ" altLang="cs-CZ" sz="1400" dirty="0" smtClean="0"/>
          </a:p>
          <a:p>
            <a:pPr lvl="0" eaLnBrk="0" fontAlgn="base" hangingPunct="0">
              <a:spcAft>
                <a:spcPct val="0"/>
              </a:spcAft>
              <a:defRPr/>
            </a:pPr>
            <a:endParaRPr lang="cs-CZ" altLang="cs-CZ" sz="1400" dirty="0"/>
          </a:p>
          <a:p>
            <a:r>
              <a:rPr lang="cs-CZ" sz="1400" dirty="0">
                <a:hlinkClick r:id="rId4"/>
              </a:rPr>
              <a:t>www.ochrance.cz</a:t>
            </a:r>
            <a:endParaRPr lang="cs-CZ" sz="1400" dirty="0"/>
          </a:p>
          <a:p>
            <a:r>
              <a:rPr lang="cs-CZ" sz="1400" dirty="0">
                <a:hlinkClick r:id="rId5"/>
              </a:rPr>
              <a:t>www.eso.ochrance.cz</a:t>
            </a:r>
            <a:r>
              <a:rPr lang="cs-CZ" sz="1400" dirty="0"/>
              <a:t>  </a:t>
            </a:r>
          </a:p>
          <a:p>
            <a:r>
              <a:rPr lang="cs-CZ" sz="1400" dirty="0">
                <a:hlinkClick r:id="rId6"/>
              </a:rPr>
              <a:t>www.facebook.com</a:t>
            </a:r>
            <a:r>
              <a:rPr lang="cs-CZ" sz="1400" dirty="0"/>
              <a:t>: Veřejný ochránce práv – </a:t>
            </a:r>
            <a:r>
              <a:rPr lang="cs-CZ" sz="1400" dirty="0" smtClean="0"/>
              <a:t>ombudsman</a:t>
            </a:r>
          </a:p>
          <a:p>
            <a:r>
              <a:rPr lang="cs-CZ" sz="1400" dirty="0" smtClean="0">
                <a:hlinkClick r:id="rId7"/>
              </a:rPr>
              <a:t>www.twitter.com/ochranceprav</a:t>
            </a:r>
            <a:r>
              <a:rPr lang="cs-CZ" sz="1400" dirty="0" smtClean="0"/>
              <a:t> </a:t>
            </a:r>
            <a:endParaRPr lang="cs-CZ" sz="1400" dirty="0"/>
          </a:p>
          <a:p>
            <a:pPr lvl="0" eaLnBrk="0" fontAlgn="base" hangingPunct="0">
              <a:spcAft>
                <a:spcPct val="0"/>
              </a:spcAft>
              <a:defRPr/>
            </a:pPr>
            <a:endParaRPr lang="en-GB" altLang="cs-CZ" sz="1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3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6202362" cy="85725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Focus on complaints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03598"/>
            <a:ext cx="7967496" cy="3672408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GB" sz="1600" dirty="0" smtClean="0"/>
              <a:t>How many complaints were received and handled in a given year</a:t>
            </a:r>
          </a:p>
          <a:p>
            <a:pPr>
              <a:buFont typeface="+mj-lt"/>
              <a:buAutoNum type="arabicPeriod"/>
            </a:pPr>
            <a:r>
              <a:rPr lang="en-GB" sz="1600" dirty="0" smtClean="0"/>
              <a:t>What is the number of cases where discrimination was found, what type of discrimination it was</a:t>
            </a:r>
          </a:p>
          <a:p>
            <a:pPr>
              <a:buFont typeface="+mj-lt"/>
              <a:buAutoNum type="arabicPeriod"/>
            </a:pPr>
            <a:r>
              <a:rPr lang="en-GB" sz="1600" dirty="0" smtClean="0"/>
              <a:t>The structure of the complaints according to area of discrimination and claimed discrimination ground(s)</a:t>
            </a:r>
          </a:p>
          <a:p>
            <a:pPr>
              <a:buFont typeface="+mj-lt"/>
              <a:buAutoNum type="arabicPeriod"/>
            </a:pPr>
            <a:r>
              <a:rPr lang="en-GB" sz="1600" dirty="0" smtClean="0"/>
              <a:t>Who is the most typical complainant</a:t>
            </a:r>
          </a:p>
          <a:p>
            <a:pPr>
              <a:buNone/>
            </a:pPr>
            <a:endParaRPr lang="en-GB" sz="1600" dirty="0" smtClean="0"/>
          </a:p>
          <a:p>
            <a:r>
              <a:rPr lang="en-US" sz="1600" dirty="0" smtClean="0"/>
              <a:t>Other files:</a:t>
            </a:r>
          </a:p>
          <a:p>
            <a:pPr lvl="1"/>
            <a:r>
              <a:rPr lang="en-US" sz="1600" dirty="0" smtClean="0"/>
              <a:t>Communication with </a:t>
            </a:r>
            <a:r>
              <a:rPr lang="en-US" sz="1600" dirty="0"/>
              <a:t>international </a:t>
            </a:r>
            <a:r>
              <a:rPr lang="en-US" sz="1600" dirty="0" smtClean="0"/>
              <a:t>entities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esponding </a:t>
            </a:r>
            <a:r>
              <a:rPr lang="en-US" sz="1600" dirty="0"/>
              <a:t>to public queries </a:t>
            </a:r>
            <a:endParaRPr lang="en-US" sz="1600" dirty="0" smtClean="0"/>
          </a:p>
          <a:p>
            <a:pPr lvl="1"/>
            <a:r>
              <a:rPr lang="en-US" sz="1600" dirty="0" smtClean="0"/>
              <a:t>Co-operation </a:t>
            </a:r>
            <a:r>
              <a:rPr lang="en-US" sz="1600" dirty="0"/>
              <a:t>with governmental authorities </a:t>
            </a:r>
            <a:endParaRPr lang="en-US" sz="1600" dirty="0" smtClean="0"/>
          </a:p>
          <a:p>
            <a:pPr lvl="1"/>
            <a:r>
              <a:rPr lang="en-US" sz="1600" dirty="0"/>
              <a:t>C</a:t>
            </a:r>
            <a:r>
              <a:rPr lang="en-US" sz="1600" dirty="0" smtClean="0"/>
              <a:t>o-operation </a:t>
            </a:r>
            <a:r>
              <a:rPr lang="en-US" sz="1600" dirty="0"/>
              <a:t>with NGOs and the private sector </a:t>
            </a:r>
            <a:endParaRPr lang="en-US" sz="1600" dirty="0" smtClean="0"/>
          </a:p>
          <a:p>
            <a:pPr lvl="1"/>
            <a:r>
              <a:rPr lang="en-US" sz="1600" dirty="0"/>
              <a:t>I</a:t>
            </a:r>
            <a:r>
              <a:rPr lang="en-US" sz="1600" dirty="0" smtClean="0"/>
              <a:t>ndependent research</a:t>
            </a:r>
          </a:p>
        </p:txBody>
      </p:sp>
    </p:spTree>
    <p:extLst>
      <p:ext uri="{BB962C8B-B14F-4D97-AF65-F5344CB8AC3E}">
        <p14:creationId xmlns:p14="http://schemas.microsoft.com/office/powerpoint/2010/main" val="278382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6202362" cy="85725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Why do we need the data on complaints?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7614"/>
            <a:ext cx="7967496" cy="35283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1. External purposes:</a:t>
            </a:r>
            <a:endParaRPr lang="en-US" sz="1600" dirty="0"/>
          </a:p>
          <a:p>
            <a:r>
              <a:rPr lang="en-US" sz="1600" dirty="0" smtClean="0"/>
              <a:t>Better knowledge of the field; year-on-year comparison</a:t>
            </a:r>
            <a:endParaRPr lang="en-US" sz="1600" dirty="0"/>
          </a:p>
          <a:p>
            <a:r>
              <a:rPr lang="en-US" sz="1600" dirty="0" smtClean="0"/>
              <a:t>Awareness raising </a:t>
            </a:r>
          </a:p>
          <a:p>
            <a:r>
              <a:rPr lang="en-US" sz="1600" dirty="0" smtClean="0"/>
              <a:t>These </a:t>
            </a:r>
            <a:r>
              <a:rPr lang="en-US" sz="1600" dirty="0"/>
              <a:t>data are often requested by NGOs, researchers, etc.</a:t>
            </a:r>
          </a:p>
          <a:p>
            <a:pPr marL="0" indent="0">
              <a:buNone/>
            </a:pPr>
            <a:r>
              <a:rPr lang="en-US" sz="1600" dirty="0" smtClean="0"/>
              <a:t>2. Internal purposes: efficiency</a:t>
            </a:r>
          </a:p>
          <a:p>
            <a:pPr marL="0" indent="0">
              <a:buNone/>
            </a:pPr>
            <a:r>
              <a:rPr lang="en-US" sz="1600" dirty="0" smtClean="0"/>
              <a:t>3. Internal purposes: effectiveness</a:t>
            </a:r>
          </a:p>
          <a:p>
            <a:r>
              <a:rPr lang="en-US" sz="1600" dirty="0" smtClean="0"/>
              <a:t>Identification of the most pressing issues</a:t>
            </a:r>
          </a:p>
          <a:p>
            <a:r>
              <a:rPr lang="en-US" sz="1600" dirty="0" smtClean="0"/>
              <a:t>Identification of groups at risk of underreporting</a:t>
            </a:r>
          </a:p>
          <a:p>
            <a:r>
              <a:rPr lang="en-US" sz="1600" dirty="0" smtClean="0"/>
              <a:t>Indicator of visibility and trustworthiness</a:t>
            </a:r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7281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6202362" cy="857250"/>
          </a:xfrm>
        </p:spPr>
        <p:txBody>
          <a:bodyPr>
            <a:normAutofit/>
          </a:bodyPr>
          <a:lstStyle/>
          <a:p>
            <a:r>
              <a:rPr lang="en-GB" sz="2800" dirty="0"/>
              <a:t>What data do we collect?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03598"/>
            <a:ext cx="8136904" cy="3672408"/>
          </a:xfrm>
        </p:spPr>
        <p:txBody>
          <a:bodyPr>
            <a:noAutofit/>
          </a:bodyPr>
          <a:lstStyle/>
          <a:p>
            <a:r>
              <a:rPr lang="en-US" sz="1600" dirty="0"/>
              <a:t>C</a:t>
            </a:r>
            <a:r>
              <a:rPr lang="en-US" sz="1600" dirty="0" smtClean="0"/>
              <a:t>haracteristics of the complainants</a:t>
            </a:r>
          </a:p>
          <a:p>
            <a:pPr lvl="1"/>
            <a:r>
              <a:rPr lang="en-US" sz="1600" dirty="0" smtClean="0"/>
              <a:t>Sex</a:t>
            </a:r>
          </a:p>
          <a:p>
            <a:pPr lvl="1"/>
            <a:r>
              <a:rPr lang="en-US" sz="1600" dirty="0" smtClean="0"/>
              <a:t>Age 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egion </a:t>
            </a:r>
          </a:p>
          <a:p>
            <a:r>
              <a:rPr lang="en-US" sz="1600" dirty="0" smtClean="0"/>
              <a:t>Number of complaints received</a:t>
            </a:r>
          </a:p>
          <a:p>
            <a:r>
              <a:rPr lang="en-US" sz="1600" dirty="0" smtClean="0"/>
              <a:t>Number </a:t>
            </a:r>
            <a:r>
              <a:rPr lang="en-US" sz="1600" dirty="0"/>
              <a:t>of complaints </a:t>
            </a:r>
            <a:r>
              <a:rPr lang="en-US" sz="1600" dirty="0" smtClean="0"/>
              <a:t>that were addressed/handled in the given year</a:t>
            </a:r>
          </a:p>
          <a:p>
            <a:r>
              <a:rPr lang="en-US" sz="1600" dirty="0"/>
              <a:t>Number of complaints </a:t>
            </a:r>
            <a:r>
              <a:rPr lang="en-US" sz="1600" dirty="0" smtClean="0"/>
              <a:t>pending</a:t>
            </a:r>
            <a:endParaRPr lang="en-US" sz="1600" dirty="0"/>
          </a:p>
          <a:p>
            <a:r>
              <a:rPr lang="en-US" sz="1600" dirty="0"/>
              <a:t>N</a:t>
            </a:r>
            <a:r>
              <a:rPr lang="en-US" sz="1600" dirty="0" smtClean="0"/>
              <a:t>umber of complaints where discrimination likely did occur, and the type(s) of discrimination</a:t>
            </a:r>
          </a:p>
          <a:p>
            <a:pPr lvl="1"/>
            <a:r>
              <a:rPr lang="en-US" sz="1600" dirty="0" smtClean="0"/>
              <a:t>Direct</a:t>
            </a:r>
          </a:p>
          <a:p>
            <a:pPr lvl="1"/>
            <a:r>
              <a:rPr lang="en-US" sz="1600" dirty="0" smtClean="0"/>
              <a:t>Indirect</a:t>
            </a:r>
          </a:p>
          <a:p>
            <a:pPr lvl="1"/>
            <a:r>
              <a:rPr lang="cs-CZ" sz="1600" dirty="0" err="1"/>
              <a:t>Retaliation</a:t>
            </a:r>
            <a:r>
              <a:rPr lang="cs-CZ" sz="1600" dirty="0"/>
              <a:t>, </a:t>
            </a:r>
            <a:r>
              <a:rPr lang="cs-CZ" sz="1600" dirty="0" err="1"/>
              <a:t>harassment</a:t>
            </a:r>
            <a:r>
              <a:rPr lang="cs-CZ" sz="1600" dirty="0"/>
              <a:t>, </a:t>
            </a:r>
            <a:r>
              <a:rPr lang="cs-CZ" sz="1600" dirty="0" err="1"/>
              <a:t>instruction</a:t>
            </a:r>
            <a:r>
              <a:rPr lang="cs-CZ" sz="1600" dirty="0"/>
              <a:t>, </a:t>
            </a:r>
            <a:r>
              <a:rPr lang="cs-CZ" sz="1600" dirty="0" err="1" smtClean="0"/>
              <a:t>incitement</a:t>
            </a:r>
            <a:endParaRPr lang="en-US" sz="1600" dirty="0" smtClean="0"/>
          </a:p>
          <a:p>
            <a:pPr lvl="1"/>
            <a:r>
              <a:rPr lang="en-US" sz="1600" dirty="0" smtClean="0"/>
              <a:t>Multiple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3166451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6202362" cy="857250"/>
          </a:xfrm>
        </p:spPr>
        <p:txBody>
          <a:bodyPr>
            <a:normAutofit/>
          </a:bodyPr>
          <a:lstStyle/>
          <a:p>
            <a:r>
              <a:rPr lang="en-GB" sz="2800" dirty="0"/>
              <a:t>What data do we collect?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03598"/>
            <a:ext cx="7967496" cy="3672408"/>
          </a:xfrm>
        </p:spPr>
        <p:txBody>
          <a:bodyPr numCol="2">
            <a:noAutofit/>
          </a:bodyPr>
          <a:lstStyle/>
          <a:p>
            <a:r>
              <a:rPr lang="en-US" sz="1600" dirty="0" smtClean="0"/>
              <a:t>Number of complaints by area</a:t>
            </a:r>
          </a:p>
          <a:p>
            <a:pPr lvl="1"/>
            <a:r>
              <a:rPr lang="en-US" sz="1600" dirty="0" smtClean="0"/>
              <a:t>Work and employment</a:t>
            </a:r>
          </a:p>
          <a:p>
            <a:pPr lvl="1"/>
            <a:r>
              <a:rPr lang="en-US" sz="1600" dirty="0" smtClean="0"/>
              <a:t>Goods and services</a:t>
            </a:r>
          </a:p>
          <a:p>
            <a:pPr lvl="1"/>
            <a:r>
              <a:rPr lang="en-US" sz="1600" dirty="0" smtClean="0"/>
              <a:t>Housing</a:t>
            </a:r>
          </a:p>
          <a:p>
            <a:pPr lvl="1"/>
            <a:r>
              <a:rPr lang="en-US" sz="1600" dirty="0" smtClean="0"/>
              <a:t>Education</a:t>
            </a:r>
          </a:p>
          <a:p>
            <a:pPr lvl="1"/>
            <a:r>
              <a:rPr lang="en-US" sz="1600" dirty="0" smtClean="0"/>
              <a:t>Other public administration</a:t>
            </a:r>
          </a:p>
          <a:p>
            <a:pPr lvl="1"/>
            <a:r>
              <a:rPr lang="en-US" sz="1600" dirty="0" smtClean="0"/>
              <a:t>Social affairs</a:t>
            </a:r>
          </a:p>
          <a:p>
            <a:pPr lvl="1"/>
            <a:r>
              <a:rPr lang="en-US" sz="1600" dirty="0" smtClean="0"/>
              <a:t>Healthcare</a:t>
            </a:r>
          </a:p>
          <a:p>
            <a:pPr lvl="1"/>
            <a:r>
              <a:rPr lang="en-US" sz="1600" dirty="0"/>
              <a:t>O</a:t>
            </a:r>
            <a:r>
              <a:rPr lang="en-US" sz="1600" dirty="0" smtClean="0"/>
              <a:t>ther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Number </a:t>
            </a:r>
            <a:r>
              <a:rPr lang="en-US" sz="1600" dirty="0"/>
              <a:t>of complaints according to the claimed discrimination </a:t>
            </a:r>
            <a:r>
              <a:rPr lang="en-US" sz="1600" dirty="0" smtClean="0"/>
              <a:t>grounds</a:t>
            </a:r>
          </a:p>
          <a:p>
            <a:pPr lvl="1"/>
            <a:r>
              <a:rPr lang="en-US" sz="1600" dirty="0" smtClean="0"/>
              <a:t>Sex</a:t>
            </a:r>
          </a:p>
          <a:p>
            <a:pPr lvl="1"/>
            <a:r>
              <a:rPr lang="en-US" sz="1600" dirty="0" smtClean="0"/>
              <a:t>Age</a:t>
            </a:r>
          </a:p>
          <a:p>
            <a:pPr lvl="1"/>
            <a:r>
              <a:rPr lang="en-US" sz="1600" dirty="0" smtClean="0"/>
              <a:t>Race or ethnicity</a:t>
            </a:r>
          </a:p>
          <a:p>
            <a:pPr lvl="1"/>
            <a:r>
              <a:rPr lang="en-US" sz="1600" dirty="0" smtClean="0"/>
              <a:t>Disability</a:t>
            </a:r>
          </a:p>
          <a:p>
            <a:pPr lvl="1"/>
            <a:r>
              <a:rPr lang="en-US" sz="1600" dirty="0" smtClean="0"/>
              <a:t>Nationality</a:t>
            </a:r>
          </a:p>
          <a:p>
            <a:pPr lvl="1"/>
            <a:r>
              <a:rPr lang="en-US" sz="1600" dirty="0" smtClean="0"/>
              <a:t>Religion, faith, worldview</a:t>
            </a:r>
          </a:p>
          <a:p>
            <a:pPr lvl="1"/>
            <a:r>
              <a:rPr lang="en-US" sz="1600" dirty="0" smtClean="0"/>
              <a:t>Sexual orientation</a:t>
            </a:r>
          </a:p>
          <a:p>
            <a:pPr lvl="1"/>
            <a:r>
              <a:rPr lang="en-US" sz="1600" dirty="0" smtClean="0"/>
              <a:t>Other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028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6202362" cy="85725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How do we collect the </a:t>
            </a:r>
            <a:r>
              <a:rPr lang="en-GB" sz="2800" dirty="0"/>
              <a:t>d</a:t>
            </a:r>
            <a:r>
              <a:rPr lang="en-GB" sz="2800" dirty="0" smtClean="0"/>
              <a:t>ata on complaints?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9622"/>
            <a:ext cx="8327536" cy="33123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/>
              <a:t>The change of perspective: statistics of the complaints </a:t>
            </a:r>
            <a:r>
              <a:rPr lang="en-US" sz="1600" u="sng" dirty="0" smtClean="0"/>
              <a:t>handled/resolved</a:t>
            </a:r>
            <a:r>
              <a:rPr lang="en-US" sz="1600" dirty="0" smtClean="0"/>
              <a:t>  in the given year </a:t>
            </a:r>
            <a:r>
              <a:rPr lang="en-US" sz="1600" dirty="0" smtClean="0">
                <a:cs typeface="Arial"/>
              </a:rPr>
              <a:t>→ statistics of the complaints </a:t>
            </a:r>
            <a:r>
              <a:rPr lang="en-US" sz="1600" u="sng" dirty="0" smtClean="0"/>
              <a:t>received</a:t>
            </a:r>
            <a:r>
              <a:rPr lang="en-US" sz="1600" dirty="0" smtClean="0"/>
              <a:t> in the given year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Lawyers: paper files</a:t>
            </a:r>
          </a:p>
          <a:p>
            <a:pPr>
              <a:lnSpc>
                <a:spcPct val="150000"/>
              </a:lnSpc>
            </a:pPr>
            <a:r>
              <a:rPr lang="cs-CZ" altLang="cs-CZ" sz="1600" dirty="0" smtClean="0"/>
              <a:t>Department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Administrative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and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Documentation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Services</a:t>
            </a:r>
            <a:r>
              <a:rPr lang="cs-CZ" altLang="cs-CZ" sz="1600" dirty="0" smtClean="0"/>
              <a:t> </a:t>
            </a:r>
            <a:r>
              <a:rPr lang="en-GB" altLang="cs-CZ" sz="1600" dirty="0" smtClean="0"/>
              <a:t>responsible for the administration of electronic files:</a:t>
            </a:r>
            <a:r>
              <a:rPr lang="en-US" altLang="cs-CZ" sz="1600" dirty="0" smtClean="0"/>
              <a:t> transcription into the </a:t>
            </a:r>
            <a:r>
              <a:rPr lang="en-US" sz="1600" dirty="0" smtClean="0"/>
              <a:t>information system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Mistakes, omissions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The information system – user unfriendly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Data download – check – fix the omissions – compute the results, plot the graphs </a:t>
            </a:r>
          </a:p>
          <a:p>
            <a:pPr>
              <a:lnSpc>
                <a:spcPct val="150000"/>
              </a:lnSpc>
              <a:buNone/>
            </a:pPr>
            <a:endParaRPr lang="en-US" sz="1100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108520" y="102413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672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548477"/>
              </p:ext>
            </p:extLst>
          </p:nvPr>
        </p:nvGraphicFramePr>
        <p:xfrm>
          <a:off x="251520" y="998758"/>
          <a:ext cx="8568951" cy="3764104"/>
        </p:xfrm>
        <a:graphic>
          <a:graphicData uri="http://schemas.openxmlformats.org/drawingml/2006/table">
            <a:tbl>
              <a:tblPr/>
              <a:tblGrid>
                <a:gridCol w="2952328"/>
                <a:gridCol w="925817"/>
                <a:gridCol w="781801"/>
                <a:gridCol w="781801"/>
                <a:gridCol w="781801"/>
                <a:gridCol w="781801"/>
                <a:gridCol w="781801"/>
                <a:gridCol w="781801"/>
              </a:tblGrid>
              <a:tr h="6246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2009 </a:t>
                      </a:r>
                      <a:r>
                        <a:rPr lang="en-US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+</a:t>
                      </a:r>
                      <a:r>
                        <a:rPr lang="cs-CZ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2015</a:t>
                      </a:r>
                      <a:endParaRPr lang="cs-CZ" sz="16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2016</a:t>
                      </a:r>
                      <a:endParaRPr lang="cs-CZ" sz="16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0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Number of complaints received</a:t>
                      </a:r>
                      <a:endParaRPr lang="cs-CZ" sz="16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0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Number of complaints pending</a:t>
                      </a:r>
                      <a:endParaRPr lang="cs-CZ" sz="16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0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Number of cases where discrimination was found </a:t>
                      </a:r>
                      <a:endParaRPr lang="cs-CZ" sz="16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2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Proportion of cases where discrimination was found </a:t>
                      </a:r>
                      <a:endParaRPr lang="cs-CZ" sz="16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2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Number of cases where discrimination was neither proved nor disproved</a:t>
                      </a:r>
                      <a:endParaRPr lang="cs-CZ" sz="16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411510"/>
            <a:ext cx="6202362" cy="5692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Data on complaints </a:t>
            </a:r>
            <a:r>
              <a:rPr lang="cs-CZ" sz="2800" dirty="0" smtClean="0"/>
              <a:t>200</a:t>
            </a:r>
            <a:r>
              <a:rPr lang="en-US" sz="2800" dirty="0" smtClean="0"/>
              <a:t>9</a:t>
            </a:r>
            <a:r>
              <a:rPr lang="cs-CZ" sz="2800" dirty="0" smtClean="0"/>
              <a:t> - 201</a:t>
            </a:r>
            <a:r>
              <a:rPr lang="en-US" sz="2800" dirty="0" smtClean="0"/>
              <a:t>6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7906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3528" y="411510"/>
            <a:ext cx="6202362" cy="56921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Types of discrimination found between</a:t>
            </a:r>
            <a:r>
              <a:rPr lang="cs-CZ" sz="2800" dirty="0" smtClean="0"/>
              <a:t> 20</a:t>
            </a:r>
            <a:r>
              <a:rPr lang="en-US" sz="2800" dirty="0" smtClean="0"/>
              <a:t>09</a:t>
            </a:r>
            <a:r>
              <a:rPr lang="cs-CZ" sz="2800" dirty="0" smtClean="0"/>
              <a:t> - 201</a:t>
            </a:r>
            <a:r>
              <a:rPr lang="en-US" sz="2800" dirty="0"/>
              <a:t>6</a:t>
            </a:r>
            <a:endParaRPr lang="cs-CZ" sz="2800" dirty="0"/>
          </a:p>
        </p:txBody>
      </p:sp>
      <p:graphicFrame>
        <p:nvGraphicFramePr>
          <p:cNvPr id="7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005298"/>
              </p:ext>
            </p:extLst>
          </p:nvPr>
        </p:nvGraphicFramePr>
        <p:xfrm>
          <a:off x="323530" y="1203597"/>
          <a:ext cx="8424933" cy="3560550"/>
        </p:xfrm>
        <a:graphic>
          <a:graphicData uri="http://schemas.openxmlformats.org/drawingml/2006/table">
            <a:tbl>
              <a:tblPr/>
              <a:tblGrid>
                <a:gridCol w="2448270"/>
                <a:gridCol w="853809"/>
                <a:gridCol w="853809"/>
                <a:gridCol w="853809"/>
                <a:gridCol w="853809"/>
                <a:gridCol w="853809"/>
                <a:gridCol w="853809"/>
                <a:gridCol w="853809"/>
              </a:tblGrid>
              <a:tr h="439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2015</a:t>
                      </a:r>
                      <a:endParaRPr lang="cs-CZ" sz="18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2016</a:t>
                      </a:r>
                      <a:endParaRPr lang="cs-CZ" sz="18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14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Direct discrimination</a:t>
                      </a:r>
                      <a:endParaRPr lang="cs-CZ" sz="18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99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Indirect discrimination</a:t>
                      </a:r>
                      <a:endParaRPr lang="cs-CZ" sz="1800" b="1" kern="1200" dirty="0" smtClean="0">
                        <a:solidFill>
                          <a:srgbClr val="008273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41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b="1" kern="1200" noProof="0" dirty="0" smtClean="0">
                          <a:solidFill>
                            <a:srgbClr val="008273"/>
                          </a:solidFill>
                          <a:latin typeface="+mj-lt"/>
                          <a:ea typeface="+mj-ea"/>
                          <a:cs typeface="+mj-cs"/>
                        </a:rPr>
                        <a:t>Retaliation, harassment, instruction, incitement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39502"/>
            <a:ext cx="6408712" cy="35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008273"/>
                </a:solidFill>
                <a:latin typeface="+mj-lt"/>
                <a:ea typeface="+mj-ea"/>
                <a:cs typeface="+mj-cs"/>
              </a:rPr>
              <a:t>Number of complaints by area</a:t>
            </a:r>
            <a:endParaRPr lang="cs-CZ" sz="2800" b="1" dirty="0">
              <a:solidFill>
                <a:srgbClr val="008273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224873"/>
              </p:ext>
            </p:extLst>
          </p:nvPr>
        </p:nvGraphicFramePr>
        <p:xfrm>
          <a:off x="179512" y="771550"/>
          <a:ext cx="8784976" cy="424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datum_x0020_vzniku xmlns="7aea5b64-986d-4ed0-9f25-146f1d978e9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4" ma:contentTypeDescription="Vytvořit nový dokument" ma:contentTypeScope="" ma:versionID="dcc6128f15bb73e67301b068d52033ce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4e0c4057c03dd2c7c9c20807d6e9694d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265280-BEB3-4645-B4BE-15621170DA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6C0E5A-992E-42E6-9F2B-D8E01465DC62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7aea5b64-986d-4ed0-9f25-146f1d978e9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3FC47B5-E5F0-4851-A071-57800FE9BB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598</Words>
  <Application>Microsoft Office PowerPoint</Application>
  <PresentationFormat>Předvádění na obrazovce (16:9)</PresentationFormat>
  <Paragraphs>174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Lucida Sans Unicode</vt:lpstr>
      <vt:lpstr>Motiv systému Office</vt:lpstr>
      <vt:lpstr>Collecting data on complaints: Experiences from the Czech Republic</vt:lpstr>
      <vt:lpstr>Focus on complaints</vt:lpstr>
      <vt:lpstr>Why do we need the data on complaints?</vt:lpstr>
      <vt:lpstr>What data do we collect?</vt:lpstr>
      <vt:lpstr>What data do we collect?</vt:lpstr>
      <vt:lpstr>How do we collect the data on complaints?</vt:lpstr>
      <vt:lpstr>Data on complaints 2009 - 2016</vt:lpstr>
      <vt:lpstr>Types of discrimination found between 2009 - 2016</vt:lpstr>
      <vt:lpstr>Prezentace aplikace PowerPoint</vt:lpstr>
      <vt:lpstr>Prezentace aplikace PowerPoint</vt:lpstr>
      <vt:lpstr>Conclusion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Sigut</dc:creator>
  <cp:lastModifiedBy>Urbániková Marína Mgr.</cp:lastModifiedBy>
  <cp:revision>71</cp:revision>
  <dcterms:created xsi:type="dcterms:W3CDTF">2013-11-15T10:27:01Z</dcterms:created>
  <dcterms:modified xsi:type="dcterms:W3CDTF">2018-01-09T16:26:53Z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