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80" r:id="rId4"/>
    <p:sldId id="285" r:id="rId5"/>
    <p:sldId id="286" r:id="rId6"/>
    <p:sldId id="287" r:id="rId7"/>
    <p:sldId id="288" r:id="rId8"/>
    <p:sldId id="289" r:id="rId9"/>
    <p:sldId id="290"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17" r:id="rId24"/>
    <p:sldId id="318" r:id="rId25"/>
    <p:sldId id="307" r:id="rId26"/>
    <p:sldId id="308" r:id="rId27"/>
    <p:sldId id="309" r:id="rId28"/>
    <p:sldId id="310" r:id="rId29"/>
    <p:sldId id="311" r:id="rId30"/>
    <p:sldId id="312" r:id="rId31"/>
    <p:sldId id="313" r:id="rId32"/>
    <p:sldId id="314" r:id="rId33"/>
    <p:sldId id="315" r:id="rId34"/>
    <p:sldId id="316" r:id="rId35"/>
    <p:sldId id="291" r:id="rId36"/>
    <p:sldId id="292" r:id="rId37"/>
    <p:sldId id="293"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197" autoAdjust="0"/>
  </p:normalViewPr>
  <p:slideViewPr>
    <p:cSldViewPr snapToGrid="0">
      <p:cViewPr>
        <p:scale>
          <a:sx n="80" d="100"/>
          <a:sy n="80" d="100"/>
        </p:scale>
        <p:origin x="162" y="-972"/>
      </p:cViewPr>
      <p:guideLst/>
    </p:cSldViewPr>
  </p:slideViewPr>
  <p:outlineViewPr>
    <p:cViewPr>
      <p:scale>
        <a:sx n="33" d="100"/>
        <a:sy n="33" d="100"/>
      </p:scale>
      <p:origin x="0" y="-1518"/>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3FE48-C722-47CA-A3B9-3EC63FA810F8}" type="datetimeFigureOut">
              <a:rPr lang="fr-BE" smtClean="0"/>
              <a:t>20/06/2017</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2B3A2-72E7-4831-B9EF-1C5BEBF5C769}" type="slidenum">
              <a:rPr lang="fr-BE" smtClean="0"/>
              <a:t>‹#›</a:t>
            </a:fld>
            <a:endParaRPr lang="fr-BE"/>
          </a:p>
        </p:txBody>
      </p:sp>
    </p:spTree>
    <p:extLst>
      <p:ext uri="{BB962C8B-B14F-4D97-AF65-F5344CB8AC3E}">
        <p14:creationId xmlns:p14="http://schemas.microsoft.com/office/powerpoint/2010/main" val="110416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2F2B3A2-72E7-4831-B9EF-1C5BEBF5C769}" type="slidenum">
              <a:rPr lang="fr-BE" smtClean="0"/>
              <a:t>3</a:t>
            </a:fld>
            <a:endParaRPr lang="fr-BE"/>
          </a:p>
        </p:txBody>
      </p:sp>
    </p:spTree>
    <p:extLst>
      <p:ext uri="{BB962C8B-B14F-4D97-AF65-F5344CB8AC3E}">
        <p14:creationId xmlns:p14="http://schemas.microsoft.com/office/powerpoint/2010/main" val="2130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2F2B3A2-72E7-4831-B9EF-1C5BEBF5C769}" type="slidenum">
              <a:rPr lang="fr-BE" smtClean="0"/>
              <a:t>35</a:t>
            </a:fld>
            <a:endParaRPr lang="fr-BE"/>
          </a:p>
        </p:txBody>
      </p:sp>
    </p:spTree>
    <p:extLst>
      <p:ext uri="{BB962C8B-B14F-4D97-AF65-F5344CB8AC3E}">
        <p14:creationId xmlns:p14="http://schemas.microsoft.com/office/powerpoint/2010/main" val="392297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2F2B3A2-72E7-4831-B9EF-1C5BEBF5C769}" type="slidenum">
              <a:rPr lang="fr-BE" smtClean="0"/>
              <a:t>36</a:t>
            </a:fld>
            <a:endParaRPr lang="fr-BE"/>
          </a:p>
        </p:txBody>
      </p:sp>
    </p:spTree>
    <p:extLst>
      <p:ext uri="{BB962C8B-B14F-4D97-AF65-F5344CB8AC3E}">
        <p14:creationId xmlns:p14="http://schemas.microsoft.com/office/powerpoint/2010/main" val="32523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2F2B3A2-72E7-4831-B9EF-1C5BEBF5C769}" type="slidenum">
              <a:rPr lang="fr-BE" smtClean="0"/>
              <a:t>4</a:t>
            </a:fld>
            <a:endParaRPr lang="fr-BE"/>
          </a:p>
        </p:txBody>
      </p:sp>
    </p:spTree>
    <p:extLst>
      <p:ext uri="{BB962C8B-B14F-4D97-AF65-F5344CB8AC3E}">
        <p14:creationId xmlns:p14="http://schemas.microsoft.com/office/powerpoint/2010/main" val="198747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2F2B3A2-72E7-4831-B9EF-1C5BEBF5C769}" type="slidenum">
              <a:rPr lang="fr-BE" smtClean="0"/>
              <a:t>5</a:t>
            </a:fld>
            <a:endParaRPr lang="fr-BE"/>
          </a:p>
        </p:txBody>
      </p:sp>
    </p:spTree>
    <p:extLst>
      <p:ext uri="{BB962C8B-B14F-4D97-AF65-F5344CB8AC3E}">
        <p14:creationId xmlns:p14="http://schemas.microsoft.com/office/powerpoint/2010/main" val="101092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2F2B3A2-72E7-4831-B9EF-1C5BEBF5C769}" type="slidenum">
              <a:rPr lang="fr-BE" smtClean="0"/>
              <a:t>6</a:t>
            </a:fld>
            <a:endParaRPr lang="fr-BE"/>
          </a:p>
        </p:txBody>
      </p:sp>
    </p:spTree>
    <p:extLst>
      <p:ext uri="{BB962C8B-B14F-4D97-AF65-F5344CB8AC3E}">
        <p14:creationId xmlns:p14="http://schemas.microsoft.com/office/powerpoint/2010/main" val="209476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DF12A1-B09B-4FD4-851B-1DBDF38E7BB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27893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Statistical</a:t>
            </a:r>
            <a:r>
              <a:rPr lang="en-GB" baseline="0" dirty="0" smtClean="0"/>
              <a:t> measures are just one kind of (outcome) evidence, we also look at Structure and Process evidence. Stats are just a fraction, but the most demanding in terms of raw data.</a:t>
            </a:r>
            <a:endParaRPr lang="en-GB" dirty="0"/>
          </a:p>
        </p:txBody>
      </p:sp>
      <p:sp>
        <p:nvSpPr>
          <p:cNvPr id="4" name="Slide Number Placeholder 3"/>
          <p:cNvSpPr>
            <a:spLocks noGrp="1"/>
          </p:cNvSpPr>
          <p:nvPr>
            <p:ph type="sldNum" sz="quarter" idx="10"/>
          </p:nvPr>
        </p:nvSpPr>
        <p:spPr/>
        <p:txBody>
          <a:bodyPr/>
          <a:lstStyle/>
          <a:p>
            <a:fld id="{28DF12A1-B09B-4FD4-851B-1DBDF38E7BB6}"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22816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Review </a:t>
            </a:r>
            <a:r>
              <a:rPr lang="en-GB" sz="1200" dirty="0" smtClean="0"/>
              <a:t>, considered every aspect of people’s lives. Data to help address the needs of a range of research, statistics and ethnic groups, and their race equality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 Newly formed Race Disparity Unit has engaged the Commission in a consultative role. Our key suggestion has been to use the Measurement Framework structure and Is Britain Fairer?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28DF12A1-B09B-4FD4-851B-1DBDF38E7BB6}"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18405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We have legal powers to conduct investigations and inquiries concerning equality and human rights legislation responsibilities</a:t>
            </a:r>
            <a:endParaRPr lang="en-GB" dirty="0" smtClean="0"/>
          </a:p>
          <a:p>
            <a:r>
              <a:rPr lang="en-GB" dirty="0" smtClean="0"/>
              <a:t>Detention includes prisons, police custody, and mental health institutions.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of restraint – in prisons. </a:t>
            </a:r>
          </a:p>
          <a:p>
            <a:endParaRPr lang="en-GB" dirty="0"/>
          </a:p>
        </p:txBody>
      </p:sp>
      <p:sp>
        <p:nvSpPr>
          <p:cNvPr id="4" name="Slide Number Placeholder 3"/>
          <p:cNvSpPr>
            <a:spLocks noGrp="1"/>
          </p:cNvSpPr>
          <p:nvPr>
            <p:ph type="sldNum" sz="quarter" idx="10"/>
          </p:nvPr>
        </p:nvSpPr>
        <p:spPr/>
        <p:txBody>
          <a:bodyPr/>
          <a:lstStyle/>
          <a:p>
            <a:fld id="{28DF12A1-B09B-4FD4-851B-1DBDF38E7BB6}"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95859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Multi-year programme to identify effective levers for reducing prejudice and unlawful behaviour </a:t>
            </a:r>
          </a:p>
          <a:p>
            <a:endParaRPr lang="en-GB" dirty="0"/>
          </a:p>
        </p:txBody>
      </p:sp>
      <p:sp>
        <p:nvSpPr>
          <p:cNvPr id="4" name="Slide Number Placeholder 3"/>
          <p:cNvSpPr>
            <a:spLocks noGrp="1"/>
          </p:cNvSpPr>
          <p:nvPr>
            <p:ph type="sldNum" sz="quarter" idx="10"/>
          </p:nvPr>
        </p:nvSpPr>
        <p:spPr/>
        <p:txBody>
          <a:bodyPr/>
          <a:lstStyle/>
          <a:p>
            <a:fld id="{28DF12A1-B09B-4FD4-851B-1DBDF38E7BB6}"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99124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20/06/2017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58098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20/06/2017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343567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20/06/2017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314923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0" y="4563364"/>
            <a:ext cx="12192000" cy="2322021"/>
            <a:chOff x="0" y="4563363"/>
            <a:chExt cx="9144000" cy="2322021"/>
          </a:xfrm>
        </p:grpSpPr>
        <p:sp>
          <p:nvSpPr>
            <p:cNvPr id="9" name="object 2"/>
            <p:cNvSpPr/>
            <p:nvPr userDrawn="1"/>
          </p:nvSpPr>
          <p:spPr>
            <a:xfrm>
              <a:off x="0" y="4589186"/>
              <a:ext cx="9144000" cy="2296198"/>
            </a:xfrm>
            <a:custGeom>
              <a:avLst/>
              <a:gdLst/>
              <a:ahLst/>
              <a:cxnLst/>
              <a:rect l="l" t="t" r="r" b="b"/>
              <a:pathLst>
                <a:path w="9144000" h="2296198">
                  <a:moveTo>
                    <a:pt x="0" y="2296198"/>
                  </a:moveTo>
                  <a:lnTo>
                    <a:pt x="9144000" y="2296198"/>
                  </a:lnTo>
                  <a:lnTo>
                    <a:pt x="9144000" y="0"/>
                  </a:lnTo>
                  <a:lnTo>
                    <a:pt x="0" y="0"/>
                  </a:lnTo>
                  <a:lnTo>
                    <a:pt x="0" y="2296198"/>
                  </a:lnTo>
                  <a:close/>
                </a:path>
              </a:pathLst>
            </a:custGeom>
            <a:solidFill>
              <a:srgbClr val="39525B"/>
            </a:solidFill>
          </p:spPr>
          <p:txBody>
            <a:bodyPr wrap="square" lIns="0" tIns="0" rIns="0" bIns="0" rtlCol="0">
              <a:noAutofit/>
            </a:bodyPr>
            <a:lstStyle/>
            <a:p>
              <a:endParaRPr sz="1800">
                <a:solidFill>
                  <a:prstClr val="black"/>
                </a:solidFill>
              </a:endParaRPr>
            </a:p>
          </p:txBody>
        </p:sp>
        <p:grpSp>
          <p:nvGrpSpPr>
            <p:cNvPr id="10" name="Group 9"/>
            <p:cNvGrpSpPr/>
            <p:nvPr userDrawn="1"/>
          </p:nvGrpSpPr>
          <p:grpSpPr>
            <a:xfrm>
              <a:off x="538200" y="6071213"/>
              <a:ext cx="1732752" cy="451138"/>
              <a:chOff x="538200" y="6071213"/>
              <a:chExt cx="1732752" cy="451138"/>
            </a:xfrm>
          </p:grpSpPr>
          <p:sp>
            <p:nvSpPr>
              <p:cNvPr id="12" name="object 6"/>
              <p:cNvSpPr/>
              <p:nvPr userDrawn="1"/>
            </p:nvSpPr>
            <p:spPr>
              <a:xfrm>
                <a:off x="538200" y="6093155"/>
                <a:ext cx="704608" cy="187744"/>
              </a:xfrm>
              <a:custGeom>
                <a:avLst/>
                <a:gdLst/>
                <a:ahLst/>
                <a:cxnLst/>
                <a:rect l="l" t="t" r="r" b="b"/>
                <a:pathLst>
                  <a:path w="704608" h="187744">
                    <a:moveTo>
                      <a:pt x="0" y="0"/>
                    </a:moveTo>
                    <a:lnTo>
                      <a:pt x="704608" y="0"/>
                    </a:lnTo>
                    <a:lnTo>
                      <a:pt x="704608" y="187744"/>
                    </a:lnTo>
                    <a:lnTo>
                      <a:pt x="0" y="187744"/>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3" name="object 7"/>
              <p:cNvSpPr/>
              <p:nvPr userDrawn="1"/>
            </p:nvSpPr>
            <p:spPr>
              <a:xfrm>
                <a:off x="538200" y="6327622"/>
                <a:ext cx="704608" cy="187820"/>
              </a:xfrm>
              <a:custGeom>
                <a:avLst/>
                <a:gdLst/>
                <a:ahLst/>
                <a:cxnLst/>
                <a:rect l="l" t="t" r="r" b="b"/>
                <a:pathLst>
                  <a:path w="704608" h="187820">
                    <a:moveTo>
                      <a:pt x="0" y="0"/>
                    </a:moveTo>
                    <a:lnTo>
                      <a:pt x="704608" y="0"/>
                    </a:lnTo>
                    <a:lnTo>
                      <a:pt x="704608" y="187820"/>
                    </a:lnTo>
                    <a:lnTo>
                      <a:pt x="0" y="187820"/>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4" name="object 8"/>
              <p:cNvSpPr/>
              <p:nvPr userDrawn="1"/>
            </p:nvSpPr>
            <p:spPr>
              <a:xfrm>
                <a:off x="1328112" y="6071213"/>
                <a:ext cx="942840" cy="451138"/>
              </a:xfrm>
              <a:prstGeom prst="rect">
                <a:avLst/>
              </a:prstGeom>
              <a:blipFill>
                <a:blip r:embed="rId2" cstate="print"/>
                <a:stretch>
                  <a:fillRect/>
                </a:stretch>
              </a:blipFill>
            </p:spPr>
            <p:txBody>
              <a:bodyPr wrap="square" lIns="0" tIns="0" rIns="0" bIns="0" rtlCol="0">
                <a:noAutofit/>
              </a:bodyPr>
              <a:lstStyle/>
              <a:p>
                <a:endParaRPr sz="1800">
                  <a:solidFill>
                    <a:prstClr val="black"/>
                  </a:solidFill>
                </a:endParaRPr>
              </a:p>
            </p:txBody>
          </p:sp>
        </p:grpSp>
        <p:sp>
          <p:nvSpPr>
            <p:cNvPr id="11" name="object 4"/>
            <p:cNvSpPr/>
            <p:nvPr userDrawn="1"/>
          </p:nvSpPr>
          <p:spPr>
            <a:xfrm>
              <a:off x="0" y="4563363"/>
              <a:ext cx="9144000" cy="25400"/>
            </a:xfrm>
            <a:custGeom>
              <a:avLst/>
              <a:gdLst/>
              <a:ahLst/>
              <a:cxnLst/>
              <a:rect l="l" t="t" r="r" b="b"/>
              <a:pathLst>
                <a:path w="9144000" h="25400">
                  <a:moveTo>
                    <a:pt x="0" y="25400"/>
                  </a:moveTo>
                  <a:lnTo>
                    <a:pt x="9144000" y="25400"/>
                  </a:lnTo>
                  <a:lnTo>
                    <a:pt x="9144000" y="0"/>
                  </a:lnTo>
                  <a:lnTo>
                    <a:pt x="0" y="0"/>
                  </a:lnTo>
                  <a:lnTo>
                    <a:pt x="0" y="25400"/>
                  </a:lnTo>
                  <a:close/>
                </a:path>
              </a:pathLst>
            </a:custGeom>
            <a:solidFill>
              <a:srgbClr val="B5D334"/>
            </a:solidFill>
          </p:spPr>
          <p:txBody>
            <a:bodyPr wrap="square" lIns="0" tIns="0" rIns="0" bIns="0" rtlCol="0">
              <a:noAutofit/>
            </a:bodyPr>
            <a:lstStyle/>
            <a:p>
              <a:endParaRPr sz="1800">
                <a:solidFill>
                  <a:prstClr val="black"/>
                </a:solidFill>
              </a:endParaRPr>
            </a:p>
          </p:txBody>
        </p:sp>
      </p:grpSp>
      <p:sp>
        <p:nvSpPr>
          <p:cNvPr id="17" name="object 11"/>
          <p:cNvSpPr txBox="1"/>
          <p:nvPr userDrawn="1"/>
        </p:nvSpPr>
        <p:spPr>
          <a:xfrm>
            <a:off x="10991117" y="6406550"/>
            <a:ext cx="502073" cy="149860"/>
          </a:xfrm>
          <a:prstGeom prst="rect">
            <a:avLst/>
          </a:prstGeom>
        </p:spPr>
        <p:txBody>
          <a:bodyPr vert="horz" wrap="square" lIns="0" tIns="0" rIns="0" bIns="0" rtlCol="0">
            <a:noAutofit/>
          </a:bodyPr>
          <a:lstStyle/>
          <a:p>
            <a:pPr marL="12700"/>
            <a:r>
              <a:rPr sz="900" spc="15" dirty="0" smtClean="0">
                <a:solidFill>
                  <a:srgbClr val="FFFFFF"/>
                </a:solidFill>
                <a:latin typeface="Arial"/>
                <a:cs typeface="Arial"/>
              </a:rPr>
              <a:t>@e</a:t>
            </a:r>
            <a:r>
              <a:rPr sz="900" spc="5" dirty="0" smtClean="0">
                <a:solidFill>
                  <a:srgbClr val="FFFFFF"/>
                </a:solidFill>
                <a:latin typeface="Arial"/>
                <a:cs typeface="Arial"/>
              </a:rPr>
              <a:t>hrc</a:t>
            </a:r>
            <a:endParaRPr sz="900" dirty="0">
              <a:solidFill>
                <a:prstClr val="black"/>
              </a:solidFill>
              <a:latin typeface="Arial"/>
              <a:cs typeface="Arial"/>
            </a:endParaRPr>
          </a:p>
        </p:txBody>
      </p:sp>
      <p:sp>
        <p:nvSpPr>
          <p:cNvPr id="19" name="Text Placeholder 18"/>
          <p:cNvSpPr>
            <a:spLocks noGrp="1"/>
          </p:cNvSpPr>
          <p:nvPr>
            <p:ph type="body" sz="quarter" idx="14" hasCustomPrompt="1"/>
          </p:nvPr>
        </p:nvSpPr>
        <p:spPr>
          <a:xfrm>
            <a:off x="2831637" y="5449948"/>
            <a:ext cx="8799115" cy="499333"/>
          </a:xfrm>
        </p:spPr>
        <p:txBody>
          <a:bodyPr>
            <a:normAutofit/>
          </a:bodyPr>
          <a:lstStyle>
            <a:lvl1pPr marL="0" indent="0" algn="r">
              <a:buNone/>
              <a:defRPr sz="2400">
                <a:solidFill>
                  <a:schemeClr val="accent1"/>
                </a:solidFill>
              </a:defRPr>
            </a:lvl1pPr>
          </a:lstStyle>
          <a:p>
            <a:pPr lvl="0"/>
            <a:r>
              <a:rPr lang="en-GB" dirty="0" smtClean="0"/>
              <a:t>Subhead description</a:t>
            </a:r>
            <a:endParaRPr lang="en-GB" dirty="0"/>
          </a:p>
        </p:txBody>
      </p:sp>
      <p:sp>
        <p:nvSpPr>
          <p:cNvPr id="23" name="Text Placeholder 22"/>
          <p:cNvSpPr>
            <a:spLocks noGrp="1"/>
          </p:cNvSpPr>
          <p:nvPr>
            <p:ph type="body" sz="quarter" idx="15" hasCustomPrompt="1"/>
          </p:nvPr>
        </p:nvSpPr>
        <p:spPr>
          <a:xfrm>
            <a:off x="2831637" y="4797426"/>
            <a:ext cx="8799115" cy="576263"/>
          </a:xfrm>
        </p:spPr>
        <p:txBody>
          <a:bodyPr>
            <a:noAutofit/>
          </a:bodyPr>
          <a:lstStyle>
            <a:lvl1pPr marL="0" indent="0" algn="r">
              <a:buNone/>
              <a:defRPr sz="3200">
                <a:solidFill>
                  <a:schemeClr val="bg1"/>
                </a:solidFill>
                <a:latin typeface="Georgia" panose="02040502050405020303" pitchFamily="18" charset="0"/>
              </a:defRPr>
            </a:lvl1pPr>
          </a:lstStyle>
          <a:p>
            <a:pPr lvl="0"/>
            <a:r>
              <a:rPr lang="en-GB" dirty="0" smtClean="0"/>
              <a:t>Presentation name 1</a:t>
            </a:r>
            <a:endParaRPr lang="en-GB" dirty="0"/>
          </a:p>
        </p:txBody>
      </p:sp>
      <p:sp>
        <p:nvSpPr>
          <p:cNvPr id="25" name="Text Placeholder 24"/>
          <p:cNvSpPr>
            <a:spLocks noGrp="1"/>
          </p:cNvSpPr>
          <p:nvPr>
            <p:ph type="body" sz="quarter" idx="16" hasCustomPrompt="1"/>
          </p:nvPr>
        </p:nvSpPr>
        <p:spPr>
          <a:xfrm>
            <a:off x="7920203" y="5987492"/>
            <a:ext cx="3134485" cy="340130"/>
          </a:xfrm>
        </p:spPr>
        <p:txBody>
          <a:bodyPr/>
          <a:lstStyle>
            <a:lvl1pPr marL="0" indent="0" algn="r">
              <a:buNone/>
              <a:defRPr b="0" baseline="0">
                <a:solidFill>
                  <a:schemeClr val="bg1"/>
                </a:solidFill>
              </a:defRPr>
            </a:lvl1pPr>
          </a:lstStyle>
          <a:p>
            <a:pPr lvl="0"/>
            <a:r>
              <a:rPr lang="en-US" dirty="0" smtClean="0"/>
              <a:t>Date </a:t>
            </a:r>
            <a:endParaRPr lang="en-GB" dirty="0"/>
          </a:p>
        </p:txBody>
      </p:sp>
      <p:sp>
        <p:nvSpPr>
          <p:cNvPr id="26" name="Text Placeholder 24"/>
          <p:cNvSpPr>
            <a:spLocks noGrp="1"/>
          </p:cNvSpPr>
          <p:nvPr>
            <p:ph type="body" sz="quarter" idx="17" hasCustomPrompt="1"/>
          </p:nvPr>
        </p:nvSpPr>
        <p:spPr>
          <a:xfrm>
            <a:off x="10966363" y="5987492"/>
            <a:ext cx="664389" cy="340130"/>
          </a:xfrm>
        </p:spPr>
        <p:txBody>
          <a:bodyPr/>
          <a:lstStyle>
            <a:lvl1pPr marL="0" indent="0" algn="r">
              <a:buNone/>
              <a:defRPr b="1" baseline="0">
                <a:solidFill>
                  <a:schemeClr val="bg1"/>
                </a:solidFill>
              </a:defRPr>
            </a:lvl1pPr>
          </a:lstStyle>
          <a:p>
            <a:pPr lvl="0"/>
            <a:r>
              <a:rPr lang="en-US" dirty="0" smtClean="0"/>
              <a:t>01</a:t>
            </a:r>
            <a:endParaRPr lang="en-GB" dirty="0"/>
          </a:p>
        </p:txBody>
      </p:sp>
      <p:cxnSp>
        <p:nvCxnSpPr>
          <p:cNvPr id="29" name="Straight Connector 28"/>
          <p:cNvCxnSpPr/>
          <p:nvPr userDrawn="1"/>
        </p:nvCxnSpPr>
        <p:spPr>
          <a:xfrm>
            <a:off x="11088555" y="6069935"/>
            <a:ext cx="0" cy="18000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1220" y="6364516"/>
            <a:ext cx="366339" cy="233929"/>
          </a:xfrm>
          <a:prstGeom prst="rect">
            <a:avLst/>
          </a:prstGeom>
        </p:spPr>
      </p:pic>
      <p:sp>
        <p:nvSpPr>
          <p:cNvPr id="21" name="Picture Placeholder 2"/>
          <p:cNvSpPr>
            <a:spLocks noGrp="1"/>
          </p:cNvSpPr>
          <p:nvPr>
            <p:ph type="pic" sz="quarter" idx="18"/>
          </p:nvPr>
        </p:nvSpPr>
        <p:spPr>
          <a:xfrm>
            <a:off x="0" y="1"/>
            <a:ext cx="12192000" cy="4564063"/>
          </a:xfrm>
        </p:spPr>
        <p:txBody>
          <a:bodyPr/>
          <a:lstStyle>
            <a:lvl1pPr>
              <a:defRPr baseline="0">
                <a:solidFill>
                  <a:schemeClr val="accent3"/>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216985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3764" y="2348880"/>
            <a:ext cx="9299729" cy="720080"/>
          </a:xfrm>
        </p:spPr>
        <p:txBody>
          <a:bodyPr>
            <a:noAutofit/>
          </a:bodyPr>
          <a:lstStyle>
            <a:lvl1pPr>
              <a:defRPr sz="4800"/>
            </a:lvl1pPr>
          </a:lstStyle>
          <a:p>
            <a:r>
              <a:rPr lang="en-US" dirty="0" smtClean="0"/>
              <a:t>Presentation name 2</a:t>
            </a:r>
            <a:endParaRPr lang="en-GB" dirty="0"/>
          </a:p>
        </p:txBody>
      </p:sp>
      <p:sp>
        <p:nvSpPr>
          <p:cNvPr id="3" name="Content Placeholder 2"/>
          <p:cNvSpPr>
            <a:spLocks noGrp="1"/>
          </p:cNvSpPr>
          <p:nvPr>
            <p:ph idx="1" hasCustomPrompt="1"/>
          </p:nvPr>
        </p:nvSpPr>
        <p:spPr>
          <a:xfrm>
            <a:off x="1317136" y="3140968"/>
            <a:ext cx="9313035" cy="864096"/>
          </a:xfrm>
        </p:spPr>
        <p:txBody>
          <a:bodyPr>
            <a:normAutofit/>
          </a:bodyPr>
          <a:lstStyle>
            <a:lvl1pPr marL="0" indent="0">
              <a:buNone/>
              <a:defRPr sz="4000"/>
            </a:lvl1pPr>
          </a:lstStyle>
          <a:p>
            <a:pPr lvl="0"/>
            <a:r>
              <a:rPr lang="en-GB" dirty="0" smtClean="0"/>
              <a:t>Descriptor goes here</a:t>
            </a:r>
            <a:endParaRPr lang="en-GB" dirty="0"/>
          </a:p>
        </p:txBody>
      </p:sp>
      <p:sp>
        <p:nvSpPr>
          <p:cNvPr id="9" name="Text Placeholder 24"/>
          <p:cNvSpPr>
            <a:spLocks noGrp="1"/>
          </p:cNvSpPr>
          <p:nvPr>
            <p:ph type="body" sz="quarter" idx="16" hasCustomPrompt="1"/>
          </p:nvPr>
        </p:nvSpPr>
        <p:spPr>
          <a:xfrm>
            <a:off x="7824192" y="5987492"/>
            <a:ext cx="3213563" cy="340130"/>
          </a:xfrm>
        </p:spPr>
        <p:txBody>
          <a:bodyPr/>
          <a:lstStyle>
            <a:lvl1pPr marL="0" indent="0" algn="r">
              <a:buNone/>
              <a:defRPr b="0" baseline="0">
                <a:solidFill>
                  <a:schemeClr val="accent3"/>
                </a:solidFill>
              </a:defRPr>
            </a:lvl1pPr>
          </a:lstStyle>
          <a:p>
            <a:pPr lvl="0"/>
            <a:r>
              <a:rPr lang="en-US" dirty="0" smtClean="0"/>
              <a:t>Date </a:t>
            </a:r>
            <a:endParaRPr lang="en-GB" dirty="0"/>
          </a:p>
        </p:txBody>
      </p:sp>
      <p:sp>
        <p:nvSpPr>
          <p:cNvPr id="10" name="Text Placeholder 24"/>
          <p:cNvSpPr>
            <a:spLocks noGrp="1"/>
          </p:cNvSpPr>
          <p:nvPr>
            <p:ph type="body" sz="quarter" idx="17" hasCustomPrompt="1"/>
          </p:nvPr>
        </p:nvSpPr>
        <p:spPr>
          <a:xfrm>
            <a:off x="10949430" y="5987492"/>
            <a:ext cx="664389" cy="340130"/>
          </a:xfrm>
        </p:spPr>
        <p:txBody>
          <a:bodyPr/>
          <a:lstStyle>
            <a:lvl1pPr marL="0" indent="0" algn="r">
              <a:buNone/>
              <a:defRPr b="1" baseline="0">
                <a:solidFill>
                  <a:schemeClr val="accent3"/>
                </a:solidFill>
              </a:defRPr>
            </a:lvl1pPr>
          </a:lstStyle>
          <a:p>
            <a:pPr lvl="0"/>
            <a:r>
              <a:rPr lang="en-US" dirty="0" smtClean="0"/>
              <a:t>01</a:t>
            </a:r>
            <a:endParaRPr lang="en-GB" dirty="0"/>
          </a:p>
        </p:txBody>
      </p:sp>
      <p:cxnSp>
        <p:nvCxnSpPr>
          <p:cNvPr id="11" name="Straight Connector 10"/>
          <p:cNvCxnSpPr/>
          <p:nvPr userDrawn="1"/>
        </p:nvCxnSpPr>
        <p:spPr>
          <a:xfrm>
            <a:off x="11088555" y="6069935"/>
            <a:ext cx="0" cy="18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292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grpSp>
        <p:nvGrpSpPr>
          <p:cNvPr id="8" name="Group 7"/>
          <p:cNvGrpSpPr/>
          <p:nvPr userDrawn="1"/>
        </p:nvGrpSpPr>
        <p:grpSpPr>
          <a:xfrm>
            <a:off x="0" y="12"/>
            <a:ext cx="12192000" cy="6857988"/>
            <a:chOff x="0" y="12"/>
            <a:chExt cx="9144000" cy="6857988"/>
          </a:xfrm>
        </p:grpSpPr>
        <p:sp>
          <p:nvSpPr>
            <p:cNvPr id="9" name="object 2"/>
            <p:cNvSpPr/>
            <p:nvPr userDrawn="1"/>
          </p:nvSpPr>
          <p:spPr>
            <a:xfrm>
              <a:off x="0" y="12"/>
              <a:ext cx="9144000" cy="6857988"/>
            </a:xfrm>
            <a:custGeom>
              <a:avLst/>
              <a:gdLst/>
              <a:ahLst/>
              <a:cxnLst/>
              <a:rect l="l" t="t" r="r" b="b"/>
              <a:pathLst>
                <a:path w="9144000" h="6839991">
                  <a:moveTo>
                    <a:pt x="0" y="6839991"/>
                  </a:moveTo>
                  <a:lnTo>
                    <a:pt x="9144000" y="6839991"/>
                  </a:lnTo>
                  <a:lnTo>
                    <a:pt x="9144000" y="0"/>
                  </a:lnTo>
                  <a:lnTo>
                    <a:pt x="0" y="0"/>
                  </a:lnTo>
                  <a:lnTo>
                    <a:pt x="0" y="6839991"/>
                  </a:lnTo>
                  <a:close/>
                </a:path>
              </a:pathLst>
            </a:custGeom>
            <a:solidFill>
              <a:srgbClr val="39525B"/>
            </a:solidFill>
          </p:spPr>
          <p:txBody>
            <a:bodyPr wrap="square" lIns="0" tIns="0" rIns="0" bIns="0" rtlCol="0">
              <a:noAutofit/>
            </a:bodyPr>
            <a:lstStyle/>
            <a:p>
              <a:endParaRPr sz="1800">
                <a:solidFill>
                  <a:prstClr val="black"/>
                </a:solidFill>
              </a:endParaRPr>
            </a:p>
          </p:txBody>
        </p:sp>
        <p:sp>
          <p:nvSpPr>
            <p:cNvPr id="10" name="object 46"/>
            <p:cNvSpPr/>
            <p:nvPr userDrawn="1"/>
          </p:nvSpPr>
          <p:spPr>
            <a:xfrm>
              <a:off x="540000" y="5919703"/>
              <a:ext cx="8064004" cy="0"/>
            </a:xfrm>
            <a:custGeom>
              <a:avLst/>
              <a:gdLst/>
              <a:ahLst/>
              <a:cxnLst/>
              <a:rect l="l" t="t" r="r" b="b"/>
              <a:pathLst>
                <a:path w="8064004">
                  <a:moveTo>
                    <a:pt x="0" y="0"/>
                  </a:moveTo>
                  <a:lnTo>
                    <a:pt x="8064004" y="0"/>
                  </a:lnTo>
                </a:path>
              </a:pathLst>
            </a:custGeom>
            <a:ln w="25400">
              <a:solidFill>
                <a:srgbClr val="B5D334"/>
              </a:solidFill>
            </a:ln>
          </p:spPr>
          <p:txBody>
            <a:bodyPr wrap="square" lIns="0" tIns="0" rIns="0" bIns="0" rtlCol="0">
              <a:noAutofit/>
            </a:bodyPr>
            <a:lstStyle/>
            <a:p>
              <a:endParaRPr sz="1800">
                <a:solidFill>
                  <a:prstClr val="black"/>
                </a:solidFill>
              </a:endParaRPr>
            </a:p>
          </p:txBody>
        </p:sp>
        <p:sp>
          <p:nvSpPr>
            <p:cNvPr id="11" name="object 47"/>
            <p:cNvSpPr/>
            <p:nvPr userDrawn="1"/>
          </p:nvSpPr>
          <p:spPr>
            <a:xfrm>
              <a:off x="540000" y="552702"/>
              <a:ext cx="8064004" cy="0"/>
            </a:xfrm>
            <a:custGeom>
              <a:avLst/>
              <a:gdLst/>
              <a:ahLst/>
              <a:cxnLst/>
              <a:rect l="l" t="t" r="r" b="b"/>
              <a:pathLst>
                <a:path w="8064004">
                  <a:moveTo>
                    <a:pt x="0" y="0"/>
                  </a:moveTo>
                  <a:lnTo>
                    <a:pt x="8064004" y="0"/>
                  </a:lnTo>
                </a:path>
              </a:pathLst>
            </a:custGeom>
            <a:ln w="25400">
              <a:solidFill>
                <a:srgbClr val="B5D334"/>
              </a:solidFill>
            </a:ln>
          </p:spPr>
          <p:txBody>
            <a:bodyPr wrap="square" lIns="0" tIns="0" rIns="0" bIns="0" rtlCol="0">
              <a:noAutofit/>
            </a:bodyPr>
            <a:lstStyle/>
            <a:p>
              <a:endParaRPr sz="1800">
                <a:solidFill>
                  <a:prstClr val="black"/>
                </a:solidFill>
              </a:endParaRPr>
            </a:p>
          </p:txBody>
        </p:sp>
      </p:grpSp>
      <p:sp>
        <p:nvSpPr>
          <p:cNvPr id="15" name="Title 1"/>
          <p:cNvSpPr>
            <a:spLocks noGrp="1"/>
          </p:cNvSpPr>
          <p:nvPr>
            <p:ph type="title" hasCustomPrompt="1"/>
          </p:nvPr>
        </p:nvSpPr>
        <p:spPr>
          <a:xfrm>
            <a:off x="2481972" y="2386980"/>
            <a:ext cx="8752216" cy="720080"/>
          </a:xfrm>
        </p:spPr>
        <p:txBody>
          <a:bodyPr>
            <a:noAutofit/>
          </a:bodyPr>
          <a:lstStyle>
            <a:lvl1pPr>
              <a:defRPr sz="4800" baseline="0">
                <a:solidFill>
                  <a:schemeClr val="bg1"/>
                </a:solidFill>
              </a:defRPr>
            </a:lvl1pPr>
          </a:lstStyle>
          <a:p>
            <a:r>
              <a:rPr lang="en-GB" dirty="0" smtClean="0"/>
              <a:t>Presentation name 3</a:t>
            </a:r>
            <a:endParaRPr lang="en-GB" dirty="0"/>
          </a:p>
        </p:txBody>
      </p:sp>
      <p:sp>
        <p:nvSpPr>
          <p:cNvPr id="16" name="Content Placeholder 2"/>
          <p:cNvSpPr>
            <a:spLocks noGrp="1"/>
          </p:cNvSpPr>
          <p:nvPr>
            <p:ph idx="1" hasCustomPrompt="1"/>
          </p:nvPr>
        </p:nvSpPr>
        <p:spPr>
          <a:xfrm>
            <a:off x="2482976" y="3047980"/>
            <a:ext cx="8766280" cy="2469252"/>
          </a:xfrm>
        </p:spPr>
        <p:txBody>
          <a:bodyPr>
            <a:normAutofit/>
          </a:bodyPr>
          <a:lstStyle>
            <a:lvl1pPr marL="0" indent="0">
              <a:buNone/>
              <a:defRPr sz="4000">
                <a:solidFill>
                  <a:schemeClr val="accent1"/>
                </a:solidFill>
              </a:defRPr>
            </a:lvl1pPr>
          </a:lstStyle>
          <a:p>
            <a:pPr lvl="0"/>
            <a:r>
              <a:rPr lang="en-GB" dirty="0" smtClean="0"/>
              <a:t>Subhead descriptor</a:t>
            </a:r>
            <a:endParaRPr lang="en-GB" dirty="0"/>
          </a:p>
        </p:txBody>
      </p:sp>
      <p:sp>
        <p:nvSpPr>
          <p:cNvPr id="17" name="object 4"/>
          <p:cNvSpPr/>
          <p:nvPr userDrawn="1"/>
        </p:nvSpPr>
        <p:spPr>
          <a:xfrm>
            <a:off x="717600" y="6129159"/>
            <a:ext cx="939477" cy="187744"/>
          </a:xfrm>
          <a:custGeom>
            <a:avLst/>
            <a:gdLst/>
            <a:ahLst/>
            <a:cxnLst/>
            <a:rect l="l" t="t" r="r" b="b"/>
            <a:pathLst>
              <a:path w="704608" h="187744">
                <a:moveTo>
                  <a:pt x="0" y="0"/>
                </a:moveTo>
                <a:lnTo>
                  <a:pt x="704608" y="0"/>
                </a:lnTo>
                <a:lnTo>
                  <a:pt x="704608" y="187744"/>
                </a:lnTo>
                <a:lnTo>
                  <a:pt x="0" y="187744"/>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8" name="object 5"/>
          <p:cNvSpPr/>
          <p:nvPr userDrawn="1"/>
        </p:nvSpPr>
        <p:spPr>
          <a:xfrm>
            <a:off x="717600" y="6363627"/>
            <a:ext cx="939477" cy="187820"/>
          </a:xfrm>
          <a:custGeom>
            <a:avLst/>
            <a:gdLst/>
            <a:ahLst/>
            <a:cxnLst/>
            <a:rect l="l" t="t" r="r" b="b"/>
            <a:pathLst>
              <a:path w="704608" h="187820">
                <a:moveTo>
                  <a:pt x="0" y="0"/>
                </a:moveTo>
                <a:lnTo>
                  <a:pt x="704608" y="0"/>
                </a:lnTo>
                <a:lnTo>
                  <a:pt x="704608" y="187820"/>
                </a:lnTo>
                <a:lnTo>
                  <a:pt x="0" y="187820"/>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9" name="object 6"/>
          <p:cNvSpPr/>
          <p:nvPr userDrawn="1"/>
        </p:nvSpPr>
        <p:spPr>
          <a:xfrm>
            <a:off x="1770816" y="6107214"/>
            <a:ext cx="1257120" cy="451138"/>
          </a:xfrm>
          <a:prstGeom prst="rect">
            <a:avLst/>
          </a:prstGeom>
          <a:blipFill>
            <a:blip r:embed="rId2" cstate="print"/>
            <a:stretch>
              <a:fillRect/>
            </a:stretch>
          </a:blipFill>
        </p:spPr>
        <p:txBody>
          <a:bodyPr wrap="square" lIns="0" tIns="0" rIns="0" bIns="0" rtlCol="0">
            <a:noAutofit/>
          </a:bodyPr>
          <a:lstStyle/>
          <a:p>
            <a:endParaRPr sz="1800">
              <a:solidFill>
                <a:prstClr val="black"/>
              </a:solidFill>
            </a:endParaRPr>
          </a:p>
        </p:txBody>
      </p:sp>
      <p:sp>
        <p:nvSpPr>
          <p:cNvPr id="23" name="object 11"/>
          <p:cNvSpPr txBox="1"/>
          <p:nvPr userDrawn="1"/>
        </p:nvSpPr>
        <p:spPr>
          <a:xfrm>
            <a:off x="10991117" y="6406550"/>
            <a:ext cx="502073" cy="149860"/>
          </a:xfrm>
          <a:prstGeom prst="rect">
            <a:avLst/>
          </a:prstGeom>
        </p:spPr>
        <p:txBody>
          <a:bodyPr vert="horz" wrap="square" lIns="0" tIns="0" rIns="0" bIns="0" rtlCol="0">
            <a:noAutofit/>
          </a:bodyPr>
          <a:lstStyle/>
          <a:p>
            <a:pPr marL="12700"/>
            <a:r>
              <a:rPr sz="900" spc="15" dirty="0" smtClean="0">
                <a:solidFill>
                  <a:srgbClr val="FFFFFF"/>
                </a:solidFill>
                <a:latin typeface="Arial"/>
                <a:cs typeface="Arial"/>
              </a:rPr>
              <a:t>@e</a:t>
            </a:r>
            <a:r>
              <a:rPr sz="900" spc="5" dirty="0" smtClean="0">
                <a:solidFill>
                  <a:srgbClr val="FFFFFF"/>
                </a:solidFill>
                <a:latin typeface="Arial"/>
                <a:cs typeface="Arial"/>
              </a:rPr>
              <a:t>hrc</a:t>
            </a:r>
            <a:endParaRPr sz="900" dirty="0">
              <a:solidFill>
                <a:prstClr val="black"/>
              </a:solidFill>
              <a:latin typeface="Arial"/>
              <a:cs typeface="Aria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1220" y="6364516"/>
            <a:ext cx="366339" cy="233929"/>
          </a:xfrm>
          <a:prstGeom prst="rect">
            <a:avLst/>
          </a:prstGeom>
        </p:spPr>
      </p:pic>
      <p:sp>
        <p:nvSpPr>
          <p:cNvPr id="26" name="Text Placeholder 24"/>
          <p:cNvSpPr>
            <a:spLocks noGrp="1"/>
          </p:cNvSpPr>
          <p:nvPr>
            <p:ph type="body" sz="quarter" idx="16" hasCustomPrompt="1"/>
          </p:nvPr>
        </p:nvSpPr>
        <p:spPr>
          <a:xfrm>
            <a:off x="7824192" y="5987492"/>
            <a:ext cx="3213563" cy="340130"/>
          </a:xfrm>
        </p:spPr>
        <p:txBody>
          <a:bodyPr/>
          <a:lstStyle>
            <a:lvl1pPr marL="0" indent="0" algn="r">
              <a:buNone/>
              <a:defRPr b="0" baseline="0">
                <a:solidFill>
                  <a:schemeClr val="bg1"/>
                </a:solidFill>
              </a:defRPr>
            </a:lvl1pPr>
          </a:lstStyle>
          <a:p>
            <a:pPr lvl="0"/>
            <a:r>
              <a:rPr lang="en-US" dirty="0" smtClean="0"/>
              <a:t>Date </a:t>
            </a:r>
            <a:endParaRPr lang="en-GB" dirty="0"/>
          </a:p>
        </p:txBody>
      </p:sp>
      <p:sp>
        <p:nvSpPr>
          <p:cNvPr id="27" name="Text Placeholder 24"/>
          <p:cNvSpPr>
            <a:spLocks noGrp="1"/>
          </p:cNvSpPr>
          <p:nvPr>
            <p:ph type="body" sz="quarter" idx="17" hasCustomPrompt="1"/>
          </p:nvPr>
        </p:nvSpPr>
        <p:spPr>
          <a:xfrm>
            <a:off x="10949430" y="5987492"/>
            <a:ext cx="664389" cy="340130"/>
          </a:xfrm>
        </p:spPr>
        <p:txBody>
          <a:bodyPr/>
          <a:lstStyle>
            <a:lvl1pPr marL="0" indent="0" algn="r">
              <a:buNone/>
              <a:defRPr b="1" baseline="0">
                <a:solidFill>
                  <a:schemeClr val="bg1"/>
                </a:solidFill>
              </a:defRPr>
            </a:lvl1pPr>
          </a:lstStyle>
          <a:p>
            <a:pPr lvl="0"/>
            <a:r>
              <a:rPr lang="en-US" dirty="0" smtClean="0"/>
              <a:t>01</a:t>
            </a:r>
            <a:endParaRPr lang="en-GB" dirty="0"/>
          </a:p>
        </p:txBody>
      </p:sp>
      <p:cxnSp>
        <p:nvCxnSpPr>
          <p:cNvPr id="29" name="Straight Connector 28"/>
          <p:cNvCxnSpPr/>
          <p:nvPr userDrawn="1"/>
        </p:nvCxnSpPr>
        <p:spPr>
          <a:xfrm>
            <a:off x="11088555" y="6069935"/>
            <a:ext cx="0" cy="18000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4613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679510" y="980728"/>
            <a:ext cx="9299729" cy="720080"/>
          </a:xfrm>
          <a:prstGeom prst="rect">
            <a:avLst/>
          </a:prstGeom>
        </p:spPr>
        <p:txBody>
          <a:bodyPr vert="horz" lIns="91440" tIns="45720" rIns="91440" bIns="45720" rtlCol="0" anchor="ctr">
            <a:normAutofit/>
          </a:bodyPr>
          <a:lstStyle/>
          <a:p>
            <a:r>
              <a:rPr lang="en-US" dirty="0" smtClean="0"/>
              <a:t>Slide title to be added here</a:t>
            </a:r>
            <a:endParaRPr lang="en-GB" dirty="0"/>
          </a:p>
        </p:txBody>
      </p:sp>
      <p:sp>
        <p:nvSpPr>
          <p:cNvPr id="4" name="Text Placeholder 2"/>
          <p:cNvSpPr>
            <a:spLocks noGrp="1"/>
          </p:cNvSpPr>
          <p:nvPr>
            <p:ph idx="1" hasCustomPrompt="1"/>
          </p:nvPr>
        </p:nvSpPr>
        <p:spPr>
          <a:xfrm>
            <a:off x="1679509" y="1844824"/>
            <a:ext cx="9312443" cy="3816424"/>
          </a:xfrm>
          <a:prstGeom prst="rect">
            <a:avLst/>
          </a:prstGeom>
        </p:spPr>
        <p:txBody>
          <a:bodyPr vert="horz" lIns="91440" tIns="45720" rIns="91440" bIns="45720" rtlCol="0">
            <a:normAutofit/>
          </a:bodyPr>
          <a:lstStyle>
            <a:lvl1pPr marL="12700" marR="12700" indent="-285750">
              <a:lnSpc>
                <a:spcPct val="109000"/>
              </a:lnSpc>
              <a:buFont typeface="Arial" panose="020B0604020202020204" pitchFamily="34" charset="0"/>
              <a:buChar char="•"/>
              <a:defRPr sz="1600"/>
            </a:lvl1pPr>
          </a:lstStyle>
          <a:p>
            <a:pPr marL="12700" marR="12700">
              <a:lnSpc>
                <a:spcPct val="109000"/>
              </a:lnSpc>
            </a:pPr>
            <a:r>
              <a:rPr lang="en-GB" sz="1600" dirty="0" smtClean="0">
                <a:latin typeface="Arial"/>
                <a:cs typeface="Arial"/>
              </a:rPr>
              <a:t>Body copy</a:t>
            </a:r>
            <a:endParaRPr lang="en-GB" sz="1300" dirty="0">
              <a:latin typeface="Arial"/>
              <a:cs typeface="Arial"/>
            </a:endParaRPr>
          </a:p>
        </p:txBody>
      </p:sp>
      <p:sp>
        <p:nvSpPr>
          <p:cNvPr id="5" name="Text Placeholder 7"/>
          <p:cNvSpPr>
            <a:spLocks noGrp="1"/>
          </p:cNvSpPr>
          <p:nvPr>
            <p:ph type="body" sz="quarter" idx="13" hasCustomPrompt="1"/>
          </p:nvPr>
        </p:nvSpPr>
        <p:spPr>
          <a:xfrm>
            <a:off x="623392" y="188642"/>
            <a:ext cx="5280587" cy="216023"/>
          </a:xfrm>
        </p:spPr>
        <p:txBody>
          <a:bodyPr>
            <a:noAutofit/>
          </a:bodyPr>
          <a:lstStyle>
            <a:lvl1pPr marL="0" indent="0">
              <a:buNone/>
              <a:defRPr sz="1200">
                <a:solidFill>
                  <a:schemeClr val="accent2"/>
                </a:solidFill>
              </a:defRPr>
            </a:lvl1pPr>
            <a:lvl5pPr>
              <a:defRPr/>
            </a:lvl5pPr>
          </a:lstStyle>
          <a:p>
            <a:pPr lvl="0"/>
            <a:r>
              <a:rPr lang="en-US" dirty="0" smtClean="0"/>
              <a:t>Presentation name</a:t>
            </a:r>
            <a:endParaRPr lang="en-GB" dirty="0"/>
          </a:p>
        </p:txBody>
      </p:sp>
      <p:sp>
        <p:nvSpPr>
          <p:cNvPr id="6" name="Text Placeholder 7"/>
          <p:cNvSpPr>
            <a:spLocks noGrp="1"/>
          </p:cNvSpPr>
          <p:nvPr>
            <p:ph type="body" sz="quarter" idx="14" hasCustomPrompt="1"/>
          </p:nvPr>
        </p:nvSpPr>
        <p:spPr>
          <a:xfrm>
            <a:off x="5999989" y="188640"/>
            <a:ext cx="5568619" cy="216024"/>
          </a:xfrm>
        </p:spPr>
        <p:txBody>
          <a:bodyPr>
            <a:noAutofit/>
          </a:bodyPr>
          <a:lstStyle>
            <a:lvl1pPr marL="0" indent="0" algn="r">
              <a:buNone/>
              <a:defRPr sz="1200">
                <a:solidFill>
                  <a:schemeClr val="accent3"/>
                </a:solidFill>
              </a:defRPr>
            </a:lvl1pPr>
            <a:lvl5pPr>
              <a:defRPr/>
            </a:lvl5pPr>
          </a:lstStyle>
          <a:p>
            <a:pPr lvl="0"/>
            <a:r>
              <a:rPr lang="en-US" dirty="0" smtClean="0"/>
              <a:t>Section name</a:t>
            </a:r>
            <a:endParaRPr lang="en-GB" dirty="0"/>
          </a:p>
        </p:txBody>
      </p:sp>
      <p:sp>
        <p:nvSpPr>
          <p:cNvPr id="15" name="Text Placeholder 14"/>
          <p:cNvSpPr>
            <a:spLocks noGrp="1"/>
          </p:cNvSpPr>
          <p:nvPr>
            <p:ph type="body" sz="quarter" idx="19" hasCustomPrompt="1"/>
          </p:nvPr>
        </p:nvSpPr>
        <p:spPr>
          <a:xfrm>
            <a:off x="10416480" y="5981266"/>
            <a:ext cx="1200765" cy="265112"/>
          </a:xfrm>
        </p:spPr>
        <p:txBody>
          <a:bodyPr>
            <a:noAutofit/>
          </a:bodyPr>
          <a:lstStyle>
            <a:lvl1pPr marL="12700" indent="0" algn="r">
              <a:buNone/>
              <a:defRPr sz="1200" b="1"/>
            </a:lvl1pPr>
          </a:lstStyle>
          <a:p>
            <a:pPr lvl="0"/>
            <a:r>
              <a:rPr lang="en-GB" dirty="0" smtClean="0"/>
              <a:t>01</a:t>
            </a:r>
            <a:endParaRPr lang="en-GB" dirty="0"/>
          </a:p>
        </p:txBody>
      </p:sp>
    </p:spTree>
    <p:extLst>
      <p:ext uri="{BB962C8B-B14F-4D97-AF65-F5344CB8AC3E}">
        <p14:creationId xmlns:p14="http://schemas.microsoft.com/office/powerpoint/2010/main" val="27090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section divider">
    <p:spTree>
      <p:nvGrpSpPr>
        <p:cNvPr id="1" name=""/>
        <p:cNvGrpSpPr/>
        <p:nvPr/>
      </p:nvGrpSpPr>
      <p:grpSpPr>
        <a:xfrm>
          <a:off x="0" y="0"/>
          <a:ext cx="0" cy="0"/>
          <a:chOff x="0" y="0"/>
          <a:chExt cx="0" cy="0"/>
        </a:xfrm>
      </p:grpSpPr>
      <p:grpSp>
        <p:nvGrpSpPr>
          <p:cNvPr id="10" name="Group 9"/>
          <p:cNvGrpSpPr/>
          <p:nvPr userDrawn="1"/>
        </p:nvGrpSpPr>
        <p:grpSpPr>
          <a:xfrm>
            <a:off x="0" y="12"/>
            <a:ext cx="12192000" cy="6857988"/>
            <a:chOff x="0" y="12"/>
            <a:chExt cx="9144000" cy="6857988"/>
          </a:xfrm>
        </p:grpSpPr>
        <p:sp>
          <p:nvSpPr>
            <p:cNvPr id="11" name="object 2"/>
            <p:cNvSpPr/>
            <p:nvPr userDrawn="1"/>
          </p:nvSpPr>
          <p:spPr>
            <a:xfrm>
              <a:off x="0" y="12"/>
              <a:ext cx="9144000" cy="6857988"/>
            </a:xfrm>
            <a:custGeom>
              <a:avLst/>
              <a:gdLst/>
              <a:ahLst/>
              <a:cxnLst/>
              <a:rect l="l" t="t" r="r" b="b"/>
              <a:pathLst>
                <a:path w="9144000" h="6839991">
                  <a:moveTo>
                    <a:pt x="0" y="6839991"/>
                  </a:moveTo>
                  <a:lnTo>
                    <a:pt x="9144000" y="6839991"/>
                  </a:lnTo>
                  <a:lnTo>
                    <a:pt x="9144000" y="0"/>
                  </a:lnTo>
                  <a:lnTo>
                    <a:pt x="0" y="0"/>
                  </a:lnTo>
                  <a:lnTo>
                    <a:pt x="0" y="6839991"/>
                  </a:lnTo>
                  <a:close/>
                </a:path>
              </a:pathLst>
            </a:custGeom>
            <a:solidFill>
              <a:srgbClr val="39525B"/>
            </a:solidFill>
          </p:spPr>
          <p:txBody>
            <a:bodyPr wrap="square" lIns="0" tIns="0" rIns="0" bIns="0" rtlCol="0">
              <a:noAutofit/>
            </a:bodyPr>
            <a:lstStyle/>
            <a:p>
              <a:endParaRPr sz="1800">
                <a:solidFill>
                  <a:prstClr val="black"/>
                </a:solidFill>
              </a:endParaRPr>
            </a:p>
          </p:txBody>
        </p:sp>
        <p:sp>
          <p:nvSpPr>
            <p:cNvPr id="12" name="object 46"/>
            <p:cNvSpPr/>
            <p:nvPr userDrawn="1"/>
          </p:nvSpPr>
          <p:spPr>
            <a:xfrm>
              <a:off x="540000" y="5919703"/>
              <a:ext cx="8064004" cy="0"/>
            </a:xfrm>
            <a:custGeom>
              <a:avLst/>
              <a:gdLst/>
              <a:ahLst/>
              <a:cxnLst/>
              <a:rect l="l" t="t" r="r" b="b"/>
              <a:pathLst>
                <a:path w="8064004">
                  <a:moveTo>
                    <a:pt x="0" y="0"/>
                  </a:moveTo>
                  <a:lnTo>
                    <a:pt x="8064004" y="0"/>
                  </a:lnTo>
                </a:path>
              </a:pathLst>
            </a:custGeom>
            <a:ln w="25400">
              <a:solidFill>
                <a:srgbClr val="B5D334"/>
              </a:solidFill>
            </a:ln>
          </p:spPr>
          <p:txBody>
            <a:bodyPr wrap="square" lIns="0" tIns="0" rIns="0" bIns="0" rtlCol="0">
              <a:noAutofit/>
            </a:bodyPr>
            <a:lstStyle/>
            <a:p>
              <a:endParaRPr sz="1800">
                <a:solidFill>
                  <a:prstClr val="black"/>
                </a:solidFill>
              </a:endParaRPr>
            </a:p>
          </p:txBody>
        </p:sp>
        <p:sp>
          <p:nvSpPr>
            <p:cNvPr id="13" name="object 47"/>
            <p:cNvSpPr/>
            <p:nvPr userDrawn="1"/>
          </p:nvSpPr>
          <p:spPr>
            <a:xfrm>
              <a:off x="540000" y="552702"/>
              <a:ext cx="8064004" cy="0"/>
            </a:xfrm>
            <a:custGeom>
              <a:avLst/>
              <a:gdLst/>
              <a:ahLst/>
              <a:cxnLst/>
              <a:rect l="l" t="t" r="r" b="b"/>
              <a:pathLst>
                <a:path w="8064004">
                  <a:moveTo>
                    <a:pt x="0" y="0"/>
                  </a:moveTo>
                  <a:lnTo>
                    <a:pt x="8064004" y="0"/>
                  </a:lnTo>
                </a:path>
              </a:pathLst>
            </a:custGeom>
            <a:ln w="25400">
              <a:solidFill>
                <a:srgbClr val="B5D334"/>
              </a:solidFill>
            </a:ln>
          </p:spPr>
          <p:txBody>
            <a:bodyPr wrap="square" lIns="0" tIns="0" rIns="0" bIns="0" rtlCol="0">
              <a:noAutofit/>
            </a:bodyPr>
            <a:lstStyle/>
            <a:p>
              <a:endParaRPr sz="1800">
                <a:solidFill>
                  <a:prstClr val="black"/>
                </a:solidFill>
              </a:endParaRPr>
            </a:p>
          </p:txBody>
        </p:sp>
      </p:grpSp>
      <p:sp>
        <p:nvSpPr>
          <p:cNvPr id="61" name="object 11"/>
          <p:cNvSpPr txBox="1"/>
          <p:nvPr userDrawn="1"/>
        </p:nvSpPr>
        <p:spPr>
          <a:xfrm>
            <a:off x="10991117" y="6406550"/>
            <a:ext cx="502073" cy="149860"/>
          </a:xfrm>
          <a:prstGeom prst="rect">
            <a:avLst/>
          </a:prstGeom>
        </p:spPr>
        <p:txBody>
          <a:bodyPr vert="horz" wrap="square" lIns="0" tIns="0" rIns="0" bIns="0" rtlCol="0">
            <a:noAutofit/>
          </a:bodyPr>
          <a:lstStyle/>
          <a:p>
            <a:pPr marL="12700"/>
            <a:r>
              <a:rPr sz="900" spc="15" dirty="0" smtClean="0">
                <a:solidFill>
                  <a:srgbClr val="FFFFFF"/>
                </a:solidFill>
                <a:latin typeface="Arial"/>
                <a:cs typeface="Arial"/>
              </a:rPr>
              <a:t>@e</a:t>
            </a:r>
            <a:r>
              <a:rPr sz="900" spc="5" dirty="0" smtClean="0">
                <a:solidFill>
                  <a:srgbClr val="FFFFFF"/>
                </a:solidFill>
                <a:latin typeface="Arial"/>
                <a:cs typeface="Arial"/>
              </a:rPr>
              <a:t>hrc</a:t>
            </a:r>
            <a:endParaRPr sz="900" dirty="0">
              <a:solidFill>
                <a:prstClr val="black"/>
              </a:solidFill>
              <a:latin typeface="Arial"/>
              <a:cs typeface="Arial"/>
            </a:endParaRPr>
          </a:p>
        </p:txBody>
      </p:sp>
      <p:sp>
        <p:nvSpPr>
          <p:cNvPr id="65" name="Text Placeholder 7"/>
          <p:cNvSpPr>
            <a:spLocks noGrp="1"/>
          </p:cNvSpPr>
          <p:nvPr>
            <p:ph type="body" sz="quarter" idx="14" hasCustomPrompt="1"/>
          </p:nvPr>
        </p:nvSpPr>
        <p:spPr>
          <a:xfrm>
            <a:off x="6096003" y="188640"/>
            <a:ext cx="5472605" cy="216024"/>
          </a:xfrm>
        </p:spPr>
        <p:txBody>
          <a:bodyPr>
            <a:noAutofit/>
          </a:bodyPr>
          <a:lstStyle>
            <a:lvl1pPr marL="0" indent="0" algn="r">
              <a:buNone/>
              <a:defRPr sz="1200">
                <a:solidFill>
                  <a:schemeClr val="bg1"/>
                </a:solidFill>
              </a:defRPr>
            </a:lvl1pPr>
            <a:lvl5pPr>
              <a:defRPr/>
            </a:lvl5pPr>
          </a:lstStyle>
          <a:p>
            <a:pPr lvl="0"/>
            <a:r>
              <a:rPr lang="en-US" dirty="0" smtClean="0"/>
              <a:t>Section name</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6383" y="922064"/>
            <a:ext cx="8622576" cy="4569863"/>
          </a:xfrm>
          <a:prstGeom prst="rect">
            <a:avLst/>
          </a:prstGeom>
        </p:spPr>
      </p:pic>
      <p:pic>
        <p:nvPicPr>
          <p:cNvPr id="68" name="Picture 6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1220" y="6364516"/>
            <a:ext cx="366339" cy="233929"/>
          </a:xfrm>
          <a:prstGeom prst="rect">
            <a:avLst/>
          </a:prstGeom>
        </p:spPr>
      </p:pic>
      <p:sp>
        <p:nvSpPr>
          <p:cNvPr id="72" name="Text Placeholder 14"/>
          <p:cNvSpPr>
            <a:spLocks noGrp="1"/>
          </p:cNvSpPr>
          <p:nvPr>
            <p:ph type="body" sz="quarter" idx="19" hasCustomPrompt="1"/>
          </p:nvPr>
        </p:nvSpPr>
        <p:spPr>
          <a:xfrm>
            <a:off x="10512491" y="5981266"/>
            <a:ext cx="1104755" cy="265112"/>
          </a:xfrm>
        </p:spPr>
        <p:txBody>
          <a:bodyPr>
            <a:noAutofit/>
          </a:bodyPr>
          <a:lstStyle>
            <a:lvl1pPr marL="12700" indent="0" algn="r">
              <a:buNone/>
              <a:defRPr sz="1200" b="1">
                <a:solidFill>
                  <a:schemeClr val="bg1"/>
                </a:solidFill>
              </a:defRPr>
            </a:lvl1pPr>
          </a:lstStyle>
          <a:p>
            <a:pPr lvl="0"/>
            <a:r>
              <a:rPr lang="en-GB" dirty="0" smtClean="0"/>
              <a:t>01</a:t>
            </a:r>
            <a:endParaRPr lang="en-GB" dirty="0"/>
          </a:p>
        </p:txBody>
      </p:sp>
      <p:sp>
        <p:nvSpPr>
          <p:cNvPr id="15" name="Text Placeholder 7"/>
          <p:cNvSpPr>
            <a:spLocks noGrp="1"/>
          </p:cNvSpPr>
          <p:nvPr>
            <p:ph type="body" sz="quarter" idx="13" hasCustomPrompt="1"/>
          </p:nvPr>
        </p:nvSpPr>
        <p:spPr>
          <a:xfrm>
            <a:off x="623392" y="188914"/>
            <a:ext cx="5664629" cy="215751"/>
          </a:xfrm>
        </p:spPr>
        <p:txBody>
          <a:bodyPr>
            <a:noAutofit/>
          </a:bodyPr>
          <a:lstStyle>
            <a:lvl1pPr marL="0" indent="0">
              <a:buNone/>
              <a:defRPr sz="1200">
                <a:solidFill>
                  <a:schemeClr val="accent1"/>
                </a:solidFill>
              </a:defRPr>
            </a:lvl1pPr>
            <a:lvl5pPr>
              <a:defRPr/>
            </a:lvl5pPr>
          </a:lstStyle>
          <a:p>
            <a:pPr lvl="0"/>
            <a:r>
              <a:rPr lang="en-US" dirty="0" smtClean="0"/>
              <a:t>Presentation name</a:t>
            </a:r>
            <a:endParaRPr lang="en-GB" dirty="0"/>
          </a:p>
        </p:txBody>
      </p:sp>
    </p:spTree>
    <p:extLst>
      <p:ext uri="{BB962C8B-B14F-4D97-AF65-F5344CB8AC3E}">
        <p14:creationId xmlns:p14="http://schemas.microsoft.com/office/powerpoint/2010/main" val="13027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7" name="Group 6"/>
          <p:cNvGrpSpPr/>
          <p:nvPr userDrawn="1"/>
        </p:nvGrpSpPr>
        <p:grpSpPr>
          <a:xfrm>
            <a:off x="-2977" y="1"/>
            <a:ext cx="12192000" cy="6857999"/>
            <a:chOff x="0" y="0"/>
            <a:chExt cx="9144000" cy="6857999"/>
          </a:xfrm>
        </p:grpSpPr>
        <p:grpSp>
          <p:nvGrpSpPr>
            <p:cNvPr id="8" name="Group 7"/>
            <p:cNvGrpSpPr/>
            <p:nvPr userDrawn="1"/>
          </p:nvGrpSpPr>
          <p:grpSpPr>
            <a:xfrm>
              <a:off x="0" y="0"/>
              <a:ext cx="9144000" cy="6857999"/>
              <a:chOff x="0" y="0"/>
              <a:chExt cx="9144000" cy="6857999"/>
            </a:xfrm>
          </p:grpSpPr>
          <p:sp>
            <p:nvSpPr>
              <p:cNvPr id="12" name="object 2"/>
              <p:cNvSpPr/>
              <p:nvPr userDrawn="1"/>
            </p:nvSpPr>
            <p:spPr>
              <a:xfrm>
                <a:off x="0" y="0"/>
                <a:ext cx="9144000" cy="6857999"/>
              </a:xfrm>
              <a:custGeom>
                <a:avLst/>
                <a:gdLst/>
                <a:ahLst/>
                <a:cxnLst/>
                <a:rect l="l" t="t" r="r" b="b"/>
                <a:pathLst>
                  <a:path w="9137650" h="6833654">
                    <a:moveTo>
                      <a:pt x="0" y="6833654"/>
                    </a:moveTo>
                    <a:lnTo>
                      <a:pt x="9137650" y="6833654"/>
                    </a:lnTo>
                    <a:lnTo>
                      <a:pt x="9137650" y="0"/>
                    </a:lnTo>
                    <a:lnTo>
                      <a:pt x="0" y="0"/>
                    </a:lnTo>
                    <a:lnTo>
                      <a:pt x="0" y="6833654"/>
                    </a:lnTo>
                    <a:close/>
                  </a:path>
                </a:pathLst>
              </a:custGeom>
              <a:solidFill>
                <a:srgbClr val="AB1D88"/>
              </a:solidFill>
            </p:spPr>
            <p:txBody>
              <a:bodyPr wrap="square" lIns="0" tIns="0" rIns="0" bIns="0" rtlCol="0">
                <a:noAutofit/>
              </a:bodyPr>
              <a:lstStyle/>
              <a:p>
                <a:endParaRPr sz="1800">
                  <a:solidFill>
                    <a:prstClr val="black"/>
                  </a:solidFill>
                </a:endParaRPr>
              </a:p>
            </p:txBody>
          </p:sp>
          <p:sp>
            <p:nvSpPr>
              <p:cNvPr id="13" name="object 7"/>
              <p:cNvSpPr/>
              <p:nvPr userDrawn="1"/>
            </p:nvSpPr>
            <p:spPr>
              <a:xfrm>
                <a:off x="540000" y="5919703"/>
                <a:ext cx="8064004" cy="0"/>
              </a:xfrm>
              <a:custGeom>
                <a:avLst/>
                <a:gdLst/>
                <a:ahLst/>
                <a:cxnLst/>
                <a:rect l="l" t="t" r="r" b="b"/>
                <a:pathLst>
                  <a:path w="8064004">
                    <a:moveTo>
                      <a:pt x="0" y="0"/>
                    </a:moveTo>
                    <a:lnTo>
                      <a:pt x="8064004" y="0"/>
                    </a:lnTo>
                  </a:path>
                </a:pathLst>
              </a:custGeom>
              <a:ln w="25400">
                <a:solidFill>
                  <a:srgbClr val="FFFFFF"/>
                </a:solidFill>
              </a:ln>
            </p:spPr>
            <p:txBody>
              <a:bodyPr wrap="square" lIns="0" tIns="0" rIns="0" bIns="0" rtlCol="0">
                <a:noAutofit/>
              </a:bodyPr>
              <a:lstStyle/>
              <a:p>
                <a:endParaRPr sz="1800">
                  <a:solidFill>
                    <a:prstClr val="black"/>
                  </a:solidFill>
                </a:endParaRPr>
              </a:p>
            </p:txBody>
          </p:sp>
          <p:sp>
            <p:nvSpPr>
              <p:cNvPr id="14" name="object 10"/>
              <p:cNvSpPr/>
              <p:nvPr userDrawn="1"/>
            </p:nvSpPr>
            <p:spPr>
              <a:xfrm>
                <a:off x="540000" y="552702"/>
                <a:ext cx="8064004" cy="0"/>
              </a:xfrm>
              <a:custGeom>
                <a:avLst/>
                <a:gdLst/>
                <a:ahLst/>
                <a:cxnLst/>
                <a:rect l="l" t="t" r="r" b="b"/>
                <a:pathLst>
                  <a:path w="8064004">
                    <a:moveTo>
                      <a:pt x="0" y="0"/>
                    </a:moveTo>
                    <a:lnTo>
                      <a:pt x="8064004" y="0"/>
                    </a:lnTo>
                  </a:path>
                </a:pathLst>
              </a:custGeom>
              <a:ln w="25400">
                <a:solidFill>
                  <a:srgbClr val="FFFFFF"/>
                </a:solidFill>
              </a:ln>
            </p:spPr>
            <p:txBody>
              <a:bodyPr wrap="square" lIns="0" tIns="0" rIns="0" bIns="0" rtlCol="0">
                <a:noAutofit/>
              </a:bodyPr>
              <a:lstStyle/>
              <a:p>
                <a:endParaRPr sz="1800">
                  <a:solidFill>
                    <a:prstClr val="black"/>
                  </a:solidFill>
                </a:endParaRPr>
              </a:p>
            </p:txBody>
          </p:sp>
        </p:grpSp>
        <p:sp>
          <p:nvSpPr>
            <p:cNvPr id="9" name="object 4"/>
            <p:cNvSpPr/>
            <p:nvPr userDrawn="1"/>
          </p:nvSpPr>
          <p:spPr>
            <a:xfrm>
              <a:off x="538200" y="6129159"/>
              <a:ext cx="704608" cy="187744"/>
            </a:xfrm>
            <a:custGeom>
              <a:avLst/>
              <a:gdLst/>
              <a:ahLst/>
              <a:cxnLst/>
              <a:rect l="l" t="t" r="r" b="b"/>
              <a:pathLst>
                <a:path w="704608" h="187744">
                  <a:moveTo>
                    <a:pt x="0" y="0"/>
                  </a:moveTo>
                  <a:lnTo>
                    <a:pt x="704608" y="0"/>
                  </a:lnTo>
                  <a:lnTo>
                    <a:pt x="704608" y="187744"/>
                  </a:lnTo>
                  <a:lnTo>
                    <a:pt x="0" y="187744"/>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0" name="object 5"/>
            <p:cNvSpPr/>
            <p:nvPr userDrawn="1"/>
          </p:nvSpPr>
          <p:spPr>
            <a:xfrm>
              <a:off x="538200" y="6363627"/>
              <a:ext cx="704608" cy="187820"/>
            </a:xfrm>
            <a:custGeom>
              <a:avLst/>
              <a:gdLst/>
              <a:ahLst/>
              <a:cxnLst/>
              <a:rect l="l" t="t" r="r" b="b"/>
              <a:pathLst>
                <a:path w="704608" h="187820">
                  <a:moveTo>
                    <a:pt x="0" y="0"/>
                  </a:moveTo>
                  <a:lnTo>
                    <a:pt x="704608" y="0"/>
                  </a:lnTo>
                  <a:lnTo>
                    <a:pt x="704608" y="187820"/>
                  </a:lnTo>
                  <a:lnTo>
                    <a:pt x="0" y="187820"/>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1" name="object 6"/>
            <p:cNvSpPr/>
            <p:nvPr userDrawn="1"/>
          </p:nvSpPr>
          <p:spPr>
            <a:xfrm>
              <a:off x="1328112" y="6107214"/>
              <a:ext cx="942840" cy="451138"/>
            </a:xfrm>
            <a:prstGeom prst="rect">
              <a:avLst/>
            </a:prstGeom>
            <a:blipFill>
              <a:blip r:embed="rId2" cstate="print"/>
              <a:stretch>
                <a:fillRect/>
              </a:stretch>
            </a:blipFill>
          </p:spPr>
          <p:txBody>
            <a:bodyPr wrap="square" lIns="0" tIns="0" rIns="0" bIns="0" rtlCol="0">
              <a:noAutofit/>
            </a:bodyPr>
            <a:lstStyle/>
            <a:p>
              <a:endParaRPr sz="1800">
                <a:solidFill>
                  <a:prstClr val="black"/>
                </a:solidFill>
              </a:endParaRPr>
            </a:p>
          </p:txBody>
        </p:sp>
      </p:grpSp>
      <p:sp>
        <p:nvSpPr>
          <p:cNvPr id="16" name="object 11"/>
          <p:cNvSpPr txBox="1"/>
          <p:nvPr userDrawn="1"/>
        </p:nvSpPr>
        <p:spPr>
          <a:xfrm>
            <a:off x="10991117" y="6406550"/>
            <a:ext cx="502073" cy="149860"/>
          </a:xfrm>
          <a:prstGeom prst="rect">
            <a:avLst/>
          </a:prstGeom>
        </p:spPr>
        <p:txBody>
          <a:bodyPr vert="horz" wrap="square" lIns="0" tIns="0" rIns="0" bIns="0" rtlCol="0">
            <a:noAutofit/>
          </a:bodyPr>
          <a:lstStyle/>
          <a:p>
            <a:pPr marL="12700"/>
            <a:r>
              <a:rPr sz="900" spc="15" dirty="0" smtClean="0">
                <a:solidFill>
                  <a:srgbClr val="FFFFFF"/>
                </a:solidFill>
                <a:latin typeface="Arial"/>
                <a:cs typeface="Arial"/>
              </a:rPr>
              <a:t>@e</a:t>
            </a:r>
            <a:r>
              <a:rPr sz="900" spc="5" dirty="0" smtClean="0">
                <a:solidFill>
                  <a:srgbClr val="FFFFFF"/>
                </a:solidFill>
                <a:latin typeface="Arial"/>
                <a:cs typeface="Arial"/>
              </a:rPr>
              <a:t>hrc</a:t>
            </a:r>
            <a:endParaRPr sz="900" dirty="0">
              <a:solidFill>
                <a:prstClr val="black"/>
              </a:solidFill>
              <a:latin typeface="Arial"/>
              <a:cs typeface="Arial"/>
            </a:endParaRPr>
          </a:p>
        </p:txBody>
      </p:sp>
      <p:sp>
        <p:nvSpPr>
          <p:cNvPr id="21" name="Text Placeholder 7"/>
          <p:cNvSpPr>
            <a:spLocks noGrp="1"/>
          </p:cNvSpPr>
          <p:nvPr>
            <p:ph type="body" sz="quarter" idx="13" hasCustomPrompt="1"/>
          </p:nvPr>
        </p:nvSpPr>
        <p:spPr>
          <a:xfrm>
            <a:off x="623392" y="188914"/>
            <a:ext cx="4416491" cy="287759"/>
          </a:xfrm>
        </p:spPr>
        <p:txBody>
          <a:bodyPr>
            <a:noAutofit/>
          </a:bodyPr>
          <a:lstStyle>
            <a:lvl1pPr marL="0" indent="0">
              <a:buNone/>
              <a:defRPr sz="1200">
                <a:solidFill>
                  <a:schemeClr val="bg1"/>
                </a:solidFill>
              </a:defRPr>
            </a:lvl1pPr>
            <a:lvl5pPr>
              <a:defRPr/>
            </a:lvl5pPr>
          </a:lstStyle>
          <a:p>
            <a:pPr lvl="0"/>
            <a:r>
              <a:rPr lang="en-US" dirty="0" smtClean="0"/>
              <a:t>Presentation name</a:t>
            </a:r>
            <a:endParaRPr lang="en-GB" dirty="0"/>
          </a:p>
        </p:txBody>
      </p:sp>
      <p:sp>
        <p:nvSpPr>
          <p:cNvPr id="22" name="Text Placeholder 7"/>
          <p:cNvSpPr>
            <a:spLocks noGrp="1"/>
          </p:cNvSpPr>
          <p:nvPr>
            <p:ph type="body" sz="quarter" idx="14" hasCustomPrompt="1"/>
          </p:nvPr>
        </p:nvSpPr>
        <p:spPr>
          <a:xfrm>
            <a:off x="7536160" y="188640"/>
            <a:ext cx="4032448" cy="216024"/>
          </a:xfrm>
        </p:spPr>
        <p:txBody>
          <a:bodyPr>
            <a:noAutofit/>
          </a:bodyPr>
          <a:lstStyle>
            <a:lvl1pPr marL="0" indent="0" algn="r">
              <a:buNone/>
              <a:defRPr sz="1200">
                <a:solidFill>
                  <a:schemeClr val="bg1"/>
                </a:solidFill>
              </a:defRPr>
            </a:lvl1pPr>
            <a:lvl5pPr>
              <a:defRPr/>
            </a:lvl5pPr>
          </a:lstStyle>
          <a:p>
            <a:pPr lvl="0"/>
            <a:r>
              <a:rPr lang="en-US" dirty="0" smtClean="0"/>
              <a:t>Section name</a:t>
            </a:r>
            <a:endParaRPr lang="en-GB" dirty="0"/>
          </a:p>
        </p:txBody>
      </p:sp>
      <p:sp>
        <p:nvSpPr>
          <p:cNvPr id="23" name="Title 1"/>
          <p:cNvSpPr>
            <a:spLocks noGrp="1"/>
          </p:cNvSpPr>
          <p:nvPr>
            <p:ph type="title" hasCustomPrompt="1"/>
          </p:nvPr>
        </p:nvSpPr>
        <p:spPr>
          <a:xfrm>
            <a:off x="2477739" y="2386980"/>
            <a:ext cx="8752216" cy="720080"/>
          </a:xfrm>
        </p:spPr>
        <p:txBody>
          <a:bodyPr>
            <a:noAutofit/>
          </a:bodyPr>
          <a:lstStyle>
            <a:lvl1pPr>
              <a:defRPr sz="4800" baseline="0">
                <a:solidFill>
                  <a:schemeClr val="bg1"/>
                </a:solidFill>
              </a:defRPr>
            </a:lvl1pPr>
          </a:lstStyle>
          <a:p>
            <a:r>
              <a:rPr lang="en-US" dirty="0" smtClean="0"/>
              <a:t>Section divider 1</a:t>
            </a:r>
            <a:endParaRPr lang="en-GB" dirty="0"/>
          </a:p>
        </p:txBody>
      </p:sp>
      <p:sp>
        <p:nvSpPr>
          <p:cNvPr id="24" name="Content Placeholder 2"/>
          <p:cNvSpPr>
            <a:spLocks noGrp="1"/>
          </p:cNvSpPr>
          <p:nvPr>
            <p:ph idx="1" hasCustomPrompt="1"/>
          </p:nvPr>
        </p:nvSpPr>
        <p:spPr>
          <a:xfrm>
            <a:off x="2464680" y="3047980"/>
            <a:ext cx="8766280" cy="2469252"/>
          </a:xfrm>
        </p:spPr>
        <p:txBody>
          <a:bodyPr>
            <a:normAutofit/>
          </a:bodyPr>
          <a:lstStyle>
            <a:lvl1pPr marL="0" indent="0">
              <a:buNone/>
              <a:defRPr sz="4000">
                <a:solidFill>
                  <a:schemeClr val="bg1"/>
                </a:solidFill>
              </a:defRPr>
            </a:lvl1pPr>
          </a:lstStyle>
          <a:p>
            <a:pPr lvl="0"/>
            <a:r>
              <a:rPr lang="en-GB" dirty="0" smtClean="0"/>
              <a:t>Descriptor goes here</a:t>
            </a:r>
            <a:endParaRPr lang="en-GB" dirty="0"/>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1220" y="6364516"/>
            <a:ext cx="366339" cy="233929"/>
          </a:xfrm>
          <a:prstGeom prst="rect">
            <a:avLst/>
          </a:prstGeom>
        </p:spPr>
      </p:pic>
      <p:sp>
        <p:nvSpPr>
          <p:cNvPr id="32" name="Text Placeholder 14"/>
          <p:cNvSpPr>
            <a:spLocks noGrp="1"/>
          </p:cNvSpPr>
          <p:nvPr>
            <p:ph type="body" sz="quarter" idx="19" hasCustomPrompt="1"/>
          </p:nvPr>
        </p:nvSpPr>
        <p:spPr>
          <a:xfrm>
            <a:off x="10416480" y="5981266"/>
            <a:ext cx="1200765" cy="256022"/>
          </a:xfrm>
        </p:spPr>
        <p:txBody>
          <a:bodyPr>
            <a:noAutofit/>
          </a:bodyPr>
          <a:lstStyle>
            <a:lvl1pPr marL="12700" indent="0" algn="r">
              <a:buNone/>
              <a:defRPr sz="1200" b="1">
                <a:solidFill>
                  <a:schemeClr val="bg1"/>
                </a:solidFill>
              </a:defRPr>
            </a:lvl1pPr>
          </a:lstStyle>
          <a:p>
            <a:pPr lvl="0"/>
            <a:r>
              <a:rPr lang="en-GB" dirty="0" smtClean="0"/>
              <a:t>01</a:t>
            </a:r>
            <a:endParaRPr lang="en-GB" dirty="0"/>
          </a:p>
        </p:txBody>
      </p:sp>
    </p:spTree>
    <p:extLst>
      <p:ext uri="{BB962C8B-B14F-4D97-AF65-F5344CB8AC3E}">
        <p14:creationId xmlns:p14="http://schemas.microsoft.com/office/powerpoint/2010/main" val="1739217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grpSp>
        <p:nvGrpSpPr>
          <p:cNvPr id="8" name="Group 7"/>
          <p:cNvGrpSpPr/>
          <p:nvPr userDrawn="1"/>
        </p:nvGrpSpPr>
        <p:grpSpPr>
          <a:xfrm>
            <a:off x="0" y="12"/>
            <a:ext cx="12192000" cy="6857988"/>
            <a:chOff x="0" y="12"/>
            <a:chExt cx="9144000" cy="6857988"/>
          </a:xfrm>
        </p:grpSpPr>
        <p:sp>
          <p:nvSpPr>
            <p:cNvPr id="9" name="object 2"/>
            <p:cNvSpPr/>
            <p:nvPr userDrawn="1"/>
          </p:nvSpPr>
          <p:spPr>
            <a:xfrm>
              <a:off x="0" y="12"/>
              <a:ext cx="9144000" cy="6857988"/>
            </a:xfrm>
            <a:custGeom>
              <a:avLst/>
              <a:gdLst/>
              <a:ahLst/>
              <a:cxnLst/>
              <a:rect l="l" t="t" r="r" b="b"/>
              <a:pathLst>
                <a:path w="9144000" h="6839991">
                  <a:moveTo>
                    <a:pt x="0" y="6839991"/>
                  </a:moveTo>
                  <a:lnTo>
                    <a:pt x="9144000" y="6839991"/>
                  </a:lnTo>
                  <a:lnTo>
                    <a:pt x="9144000" y="0"/>
                  </a:lnTo>
                  <a:lnTo>
                    <a:pt x="0" y="0"/>
                  </a:lnTo>
                  <a:lnTo>
                    <a:pt x="0" y="6839991"/>
                  </a:lnTo>
                  <a:close/>
                </a:path>
              </a:pathLst>
            </a:custGeom>
            <a:solidFill>
              <a:srgbClr val="39525B"/>
            </a:solidFill>
          </p:spPr>
          <p:txBody>
            <a:bodyPr wrap="square" lIns="0" tIns="0" rIns="0" bIns="0" rtlCol="0">
              <a:noAutofit/>
            </a:bodyPr>
            <a:lstStyle/>
            <a:p>
              <a:endParaRPr sz="1800">
                <a:solidFill>
                  <a:prstClr val="black"/>
                </a:solidFill>
              </a:endParaRPr>
            </a:p>
          </p:txBody>
        </p:sp>
        <p:sp>
          <p:nvSpPr>
            <p:cNvPr id="10" name="object 46"/>
            <p:cNvSpPr/>
            <p:nvPr userDrawn="1"/>
          </p:nvSpPr>
          <p:spPr>
            <a:xfrm>
              <a:off x="540000" y="5919703"/>
              <a:ext cx="8064004" cy="0"/>
            </a:xfrm>
            <a:custGeom>
              <a:avLst/>
              <a:gdLst/>
              <a:ahLst/>
              <a:cxnLst/>
              <a:rect l="l" t="t" r="r" b="b"/>
              <a:pathLst>
                <a:path w="8064004">
                  <a:moveTo>
                    <a:pt x="0" y="0"/>
                  </a:moveTo>
                  <a:lnTo>
                    <a:pt x="8064004" y="0"/>
                  </a:lnTo>
                </a:path>
              </a:pathLst>
            </a:custGeom>
            <a:ln w="25400">
              <a:solidFill>
                <a:srgbClr val="B5D334"/>
              </a:solidFill>
            </a:ln>
          </p:spPr>
          <p:txBody>
            <a:bodyPr wrap="square" lIns="0" tIns="0" rIns="0" bIns="0" rtlCol="0">
              <a:noAutofit/>
            </a:bodyPr>
            <a:lstStyle/>
            <a:p>
              <a:endParaRPr sz="1800">
                <a:solidFill>
                  <a:prstClr val="black"/>
                </a:solidFill>
              </a:endParaRPr>
            </a:p>
          </p:txBody>
        </p:sp>
        <p:sp>
          <p:nvSpPr>
            <p:cNvPr id="11" name="object 47"/>
            <p:cNvSpPr/>
            <p:nvPr userDrawn="1"/>
          </p:nvSpPr>
          <p:spPr>
            <a:xfrm>
              <a:off x="540000" y="552702"/>
              <a:ext cx="8064004" cy="0"/>
            </a:xfrm>
            <a:custGeom>
              <a:avLst/>
              <a:gdLst/>
              <a:ahLst/>
              <a:cxnLst/>
              <a:rect l="l" t="t" r="r" b="b"/>
              <a:pathLst>
                <a:path w="8064004">
                  <a:moveTo>
                    <a:pt x="0" y="0"/>
                  </a:moveTo>
                  <a:lnTo>
                    <a:pt x="8064004" y="0"/>
                  </a:lnTo>
                </a:path>
              </a:pathLst>
            </a:custGeom>
            <a:ln w="25400">
              <a:solidFill>
                <a:srgbClr val="B5D334"/>
              </a:solidFill>
            </a:ln>
          </p:spPr>
          <p:txBody>
            <a:bodyPr wrap="square" lIns="0" tIns="0" rIns="0" bIns="0" rtlCol="0">
              <a:noAutofit/>
            </a:bodyPr>
            <a:lstStyle/>
            <a:p>
              <a:endParaRPr sz="1800">
                <a:solidFill>
                  <a:prstClr val="black"/>
                </a:solidFill>
              </a:endParaRPr>
            </a:p>
          </p:txBody>
        </p:sp>
      </p:grpSp>
      <p:sp>
        <p:nvSpPr>
          <p:cNvPr id="15" name="Title 1"/>
          <p:cNvSpPr>
            <a:spLocks noGrp="1"/>
          </p:cNvSpPr>
          <p:nvPr>
            <p:ph type="title" hasCustomPrompt="1"/>
          </p:nvPr>
        </p:nvSpPr>
        <p:spPr>
          <a:xfrm>
            <a:off x="2481972" y="2386980"/>
            <a:ext cx="8752216" cy="720080"/>
          </a:xfrm>
        </p:spPr>
        <p:txBody>
          <a:bodyPr>
            <a:noAutofit/>
          </a:bodyPr>
          <a:lstStyle>
            <a:lvl1pPr>
              <a:defRPr sz="4800" baseline="0">
                <a:solidFill>
                  <a:schemeClr val="bg1"/>
                </a:solidFill>
              </a:defRPr>
            </a:lvl1pPr>
          </a:lstStyle>
          <a:p>
            <a:r>
              <a:rPr lang="en-US" dirty="0" smtClean="0"/>
              <a:t>Section divider 2</a:t>
            </a:r>
            <a:endParaRPr lang="en-GB" dirty="0"/>
          </a:p>
        </p:txBody>
      </p:sp>
      <p:sp>
        <p:nvSpPr>
          <p:cNvPr id="16" name="Content Placeholder 2"/>
          <p:cNvSpPr>
            <a:spLocks noGrp="1"/>
          </p:cNvSpPr>
          <p:nvPr>
            <p:ph idx="1" hasCustomPrompt="1"/>
          </p:nvPr>
        </p:nvSpPr>
        <p:spPr>
          <a:xfrm>
            <a:off x="2464680" y="3047980"/>
            <a:ext cx="8766280" cy="2469252"/>
          </a:xfrm>
        </p:spPr>
        <p:txBody>
          <a:bodyPr>
            <a:normAutofit/>
          </a:bodyPr>
          <a:lstStyle>
            <a:lvl1pPr marL="0" indent="0">
              <a:buNone/>
              <a:defRPr sz="4000">
                <a:solidFill>
                  <a:schemeClr val="accent1"/>
                </a:solidFill>
              </a:defRPr>
            </a:lvl1pPr>
          </a:lstStyle>
          <a:p>
            <a:pPr lvl="0"/>
            <a:r>
              <a:rPr lang="en-GB" dirty="0" smtClean="0"/>
              <a:t>Descriptor goes here</a:t>
            </a:r>
            <a:endParaRPr lang="en-GB" dirty="0"/>
          </a:p>
        </p:txBody>
      </p:sp>
      <p:sp>
        <p:nvSpPr>
          <p:cNvPr id="17" name="object 4"/>
          <p:cNvSpPr/>
          <p:nvPr userDrawn="1"/>
        </p:nvSpPr>
        <p:spPr>
          <a:xfrm>
            <a:off x="717600" y="6129159"/>
            <a:ext cx="939477" cy="187744"/>
          </a:xfrm>
          <a:custGeom>
            <a:avLst/>
            <a:gdLst/>
            <a:ahLst/>
            <a:cxnLst/>
            <a:rect l="l" t="t" r="r" b="b"/>
            <a:pathLst>
              <a:path w="704608" h="187744">
                <a:moveTo>
                  <a:pt x="0" y="0"/>
                </a:moveTo>
                <a:lnTo>
                  <a:pt x="704608" y="0"/>
                </a:lnTo>
                <a:lnTo>
                  <a:pt x="704608" y="187744"/>
                </a:lnTo>
                <a:lnTo>
                  <a:pt x="0" y="187744"/>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8" name="object 5"/>
          <p:cNvSpPr/>
          <p:nvPr userDrawn="1"/>
        </p:nvSpPr>
        <p:spPr>
          <a:xfrm>
            <a:off x="717600" y="6363627"/>
            <a:ext cx="939477" cy="187820"/>
          </a:xfrm>
          <a:custGeom>
            <a:avLst/>
            <a:gdLst/>
            <a:ahLst/>
            <a:cxnLst/>
            <a:rect l="l" t="t" r="r" b="b"/>
            <a:pathLst>
              <a:path w="704608" h="187820">
                <a:moveTo>
                  <a:pt x="0" y="0"/>
                </a:moveTo>
                <a:lnTo>
                  <a:pt x="704608" y="0"/>
                </a:lnTo>
                <a:lnTo>
                  <a:pt x="704608" y="187820"/>
                </a:lnTo>
                <a:lnTo>
                  <a:pt x="0" y="187820"/>
                </a:lnTo>
                <a:lnTo>
                  <a:pt x="0" y="0"/>
                </a:lnTo>
                <a:close/>
              </a:path>
            </a:pathLst>
          </a:custGeom>
          <a:solidFill>
            <a:srgbClr val="FFFFFF"/>
          </a:solidFill>
        </p:spPr>
        <p:txBody>
          <a:bodyPr wrap="square" lIns="0" tIns="0" rIns="0" bIns="0" rtlCol="0">
            <a:noAutofit/>
          </a:bodyPr>
          <a:lstStyle/>
          <a:p>
            <a:endParaRPr sz="1800">
              <a:solidFill>
                <a:prstClr val="black"/>
              </a:solidFill>
            </a:endParaRPr>
          </a:p>
        </p:txBody>
      </p:sp>
      <p:sp>
        <p:nvSpPr>
          <p:cNvPr id="19" name="object 6"/>
          <p:cNvSpPr/>
          <p:nvPr userDrawn="1"/>
        </p:nvSpPr>
        <p:spPr>
          <a:xfrm>
            <a:off x="1770816" y="6107214"/>
            <a:ext cx="1257120" cy="451138"/>
          </a:xfrm>
          <a:prstGeom prst="rect">
            <a:avLst/>
          </a:prstGeom>
          <a:blipFill>
            <a:blip r:embed="rId2" cstate="print"/>
            <a:stretch>
              <a:fillRect/>
            </a:stretch>
          </a:blipFill>
        </p:spPr>
        <p:txBody>
          <a:bodyPr wrap="square" lIns="0" tIns="0" rIns="0" bIns="0" rtlCol="0">
            <a:noAutofit/>
          </a:bodyPr>
          <a:lstStyle/>
          <a:p>
            <a:endParaRPr sz="1800">
              <a:solidFill>
                <a:prstClr val="black"/>
              </a:solidFill>
            </a:endParaRPr>
          </a:p>
        </p:txBody>
      </p:sp>
      <p:sp>
        <p:nvSpPr>
          <p:cNvPr id="20" name="Text Placeholder 7"/>
          <p:cNvSpPr>
            <a:spLocks noGrp="1"/>
          </p:cNvSpPr>
          <p:nvPr>
            <p:ph type="body" sz="quarter" idx="13" hasCustomPrompt="1"/>
          </p:nvPr>
        </p:nvSpPr>
        <p:spPr>
          <a:xfrm>
            <a:off x="623392" y="188914"/>
            <a:ext cx="5664629" cy="215751"/>
          </a:xfrm>
        </p:spPr>
        <p:txBody>
          <a:bodyPr>
            <a:noAutofit/>
          </a:bodyPr>
          <a:lstStyle>
            <a:lvl1pPr marL="0" indent="0">
              <a:buNone/>
              <a:defRPr sz="1200">
                <a:solidFill>
                  <a:schemeClr val="accent1"/>
                </a:solidFill>
              </a:defRPr>
            </a:lvl1pPr>
            <a:lvl5pPr>
              <a:defRPr/>
            </a:lvl5pPr>
          </a:lstStyle>
          <a:p>
            <a:pPr lvl="0"/>
            <a:r>
              <a:rPr lang="en-US" dirty="0" smtClean="0"/>
              <a:t>Presentation name</a:t>
            </a:r>
            <a:endParaRPr lang="en-GB" dirty="0"/>
          </a:p>
        </p:txBody>
      </p:sp>
      <p:sp>
        <p:nvSpPr>
          <p:cNvPr id="23" name="object 11"/>
          <p:cNvSpPr txBox="1"/>
          <p:nvPr userDrawn="1"/>
        </p:nvSpPr>
        <p:spPr>
          <a:xfrm>
            <a:off x="10991117" y="6406550"/>
            <a:ext cx="502073" cy="149860"/>
          </a:xfrm>
          <a:prstGeom prst="rect">
            <a:avLst/>
          </a:prstGeom>
        </p:spPr>
        <p:txBody>
          <a:bodyPr vert="horz" wrap="square" lIns="0" tIns="0" rIns="0" bIns="0" rtlCol="0">
            <a:noAutofit/>
          </a:bodyPr>
          <a:lstStyle/>
          <a:p>
            <a:pPr marL="12700"/>
            <a:r>
              <a:rPr sz="900" spc="15" dirty="0" smtClean="0">
                <a:solidFill>
                  <a:srgbClr val="FFFFFF"/>
                </a:solidFill>
                <a:latin typeface="Arial"/>
                <a:cs typeface="Arial"/>
              </a:rPr>
              <a:t>@e</a:t>
            </a:r>
            <a:r>
              <a:rPr sz="900" spc="5" dirty="0" smtClean="0">
                <a:solidFill>
                  <a:srgbClr val="FFFFFF"/>
                </a:solidFill>
                <a:latin typeface="Arial"/>
                <a:cs typeface="Arial"/>
              </a:rPr>
              <a:t>hrc</a:t>
            </a:r>
            <a:endParaRPr sz="900" dirty="0">
              <a:solidFill>
                <a:prstClr val="black"/>
              </a:solidFill>
              <a:latin typeface="Arial"/>
              <a:cs typeface="Arial"/>
            </a:endParaRPr>
          </a:p>
        </p:txBody>
      </p:sp>
      <p:sp>
        <p:nvSpPr>
          <p:cNvPr id="25" name="Text Placeholder 7"/>
          <p:cNvSpPr>
            <a:spLocks noGrp="1"/>
          </p:cNvSpPr>
          <p:nvPr>
            <p:ph type="body" sz="quarter" idx="14" hasCustomPrompt="1"/>
          </p:nvPr>
        </p:nvSpPr>
        <p:spPr>
          <a:xfrm>
            <a:off x="6384032" y="188640"/>
            <a:ext cx="5184576" cy="216024"/>
          </a:xfrm>
        </p:spPr>
        <p:txBody>
          <a:bodyPr>
            <a:noAutofit/>
          </a:bodyPr>
          <a:lstStyle>
            <a:lvl1pPr marL="0" indent="0" algn="r">
              <a:buNone/>
              <a:defRPr sz="1200">
                <a:solidFill>
                  <a:schemeClr val="bg1"/>
                </a:solidFill>
              </a:defRPr>
            </a:lvl1pPr>
            <a:lvl5pPr>
              <a:defRPr/>
            </a:lvl5pPr>
          </a:lstStyle>
          <a:p>
            <a:pPr lvl="0"/>
            <a:r>
              <a:rPr lang="en-US" dirty="0" smtClean="0"/>
              <a:t>Section name</a:t>
            </a:r>
            <a:endParaRPr lang="en-GB"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1220" y="6364516"/>
            <a:ext cx="366339" cy="233929"/>
          </a:xfrm>
          <a:prstGeom prst="rect">
            <a:avLst/>
          </a:prstGeom>
        </p:spPr>
      </p:pic>
      <p:sp>
        <p:nvSpPr>
          <p:cNvPr id="32" name="Text Placeholder 14"/>
          <p:cNvSpPr>
            <a:spLocks noGrp="1"/>
          </p:cNvSpPr>
          <p:nvPr>
            <p:ph type="body" sz="quarter" idx="19" hasCustomPrompt="1"/>
          </p:nvPr>
        </p:nvSpPr>
        <p:spPr>
          <a:xfrm>
            <a:off x="10512491" y="5981266"/>
            <a:ext cx="1104755" cy="265112"/>
          </a:xfrm>
        </p:spPr>
        <p:txBody>
          <a:bodyPr>
            <a:noAutofit/>
          </a:bodyPr>
          <a:lstStyle>
            <a:lvl1pPr marL="12700" indent="0" algn="r">
              <a:buNone/>
              <a:defRPr sz="1200" b="1">
                <a:solidFill>
                  <a:schemeClr val="bg1"/>
                </a:solidFill>
              </a:defRPr>
            </a:lvl1pPr>
          </a:lstStyle>
          <a:p>
            <a:pPr lvl="0"/>
            <a:r>
              <a:rPr lang="en-GB" dirty="0" smtClean="0"/>
              <a:t>01</a:t>
            </a:r>
            <a:endParaRPr lang="en-GB" dirty="0"/>
          </a:p>
        </p:txBody>
      </p:sp>
    </p:spTree>
    <p:extLst>
      <p:ext uri="{BB962C8B-B14F-4D97-AF65-F5344CB8AC3E}">
        <p14:creationId xmlns:p14="http://schemas.microsoft.com/office/powerpoint/2010/main" val="93454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r statement ">
    <p:spTree>
      <p:nvGrpSpPr>
        <p:cNvPr id="1" name=""/>
        <p:cNvGrpSpPr/>
        <p:nvPr/>
      </p:nvGrpSpPr>
      <p:grpSpPr>
        <a:xfrm>
          <a:off x="0" y="0"/>
          <a:ext cx="0" cy="0"/>
          <a:chOff x="0" y="0"/>
          <a:chExt cx="0" cy="0"/>
        </a:xfrm>
      </p:grpSpPr>
      <p:sp>
        <p:nvSpPr>
          <p:cNvPr id="10" name="object 2"/>
          <p:cNvSpPr/>
          <p:nvPr userDrawn="1"/>
        </p:nvSpPr>
        <p:spPr>
          <a:xfrm>
            <a:off x="728472" y="747001"/>
            <a:ext cx="10735072" cy="4896002"/>
          </a:xfrm>
          <a:custGeom>
            <a:avLst/>
            <a:gdLst/>
            <a:ahLst/>
            <a:cxnLst/>
            <a:rect l="l" t="t" r="r" b="b"/>
            <a:pathLst>
              <a:path w="8051304" h="4896002">
                <a:moveTo>
                  <a:pt x="0" y="4896002"/>
                </a:moveTo>
                <a:lnTo>
                  <a:pt x="8051304" y="4896002"/>
                </a:lnTo>
                <a:lnTo>
                  <a:pt x="8051304" y="0"/>
                </a:lnTo>
                <a:lnTo>
                  <a:pt x="0" y="0"/>
                </a:lnTo>
                <a:lnTo>
                  <a:pt x="0" y="4896002"/>
                </a:lnTo>
                <a:close/>
              </a:path>
            </a:pathLst>
          </a:custGeom>
          <a:solidFill>
            <a:srgbClr val="AB1D88"/>
          </a:solidFill>
        </p:spPr>
        <p:txBody>
          <a:bodyPr wrap="square" lIns="0" tIns="0" rIns="0" bIns="0" rtlCol="0">
            <a:noAutofit/>
          </a:bodyPr>
          <a:lstStyle/>
          <a:p>
            <a:endParaRPr sz="1800">
              <a:solidFill>
                <a:prstClr val="black"/>
              </a:solidFill>
            </a:endParaRPr>
          </a:p>
        </p:txBody>
      </p:sp>
      <p:sp>
        <p:nvSpPr>
          <p:cNvPr id="11" name="Title 1"/>
          <p:cNvSpPr>
            <a:spLocks noGrp="1"/>
          </p:cNvSpPr>
          <p:nvPr>
            <p:ph type="title" hasCustomPrompt="1"/>
          </p:nvPr>
        </p:nvSpPr>
        <p:spPr>
          <a:xfrm>
            <a:off x="1679509" y="1700808"/>
            <a:ext cx="8736971" cy="720080"/>
          </a:xfrm>
        </p:spPr>
        <p:txBody>
          <a:bodyPr>
            <a:noAutofit/>
          </a:bodyPr>
          <a:lstStyle>
            <a:lvl1pPr algn="ctr">
              <a:defRPr sz="2800" baseline="0">
                <a:solidFill>
                  <a:schemeClr val="bg1"/>
                </a:solidFill>
              </a:defRPr>
            </a:lvl1pPr>
          </a:lstStyle>
          <a:p>
            <a:r>
              <a:rPr lang="en-US" dirty="0" smtClean="0"/>
              <a:t>Quote or statement title</a:t>
            </a:r>
            <a:endParaRPr lang="en-GB" dirty="0"/>
          </a:p>
        </p:txBody>
      </p:sp>
      <p:sp>
        <p:nvSpPr>
          <p:cNvPr id="13" name="Text Placeholder 12"/>
          <p:cNvSpPr>
            <a:spLocks noGrp="1"/>
          </p:cNvSpPr>
          <p:nvPr>
            <p:ph type="body" sz="quarter" idx="10" hasCustomPrompt="1"/>
          </p:nvPr>
        </p:nvSpPr>
        <p:spPr>
          <a:xfrm>
            <a:off x="1679509" y="2565400"/>
            <a:ext cx="8736971" cy="2663800"/>
          </a:xfrm>
        </p:spPr>
        <p:txBody>
          <a:bodyPr>
            <a:normAutofit/>
          </a:bodyPr>
          <a:lstStyle>
            <a:lvl1pPr marL="12700" marR="12700" indent="186690" algn="ctr">
              <a:lnSpc>
                <a:spcPct val="109600"/>
              </a:lnSpc>
              <a:buNone/>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2700" marR="12700" indent="186690">
              <a:lnSpc>
                <a:spcPct val="109600"/>
              </a:lnSpc>
            </a:pPr>
            <a:r>
              <a:rPr lang="en-GB" sz="1600" spc="-10" dirty="0" smtClean="0">
                <a:solidFill>
                  <a:srgbClr val="FFFFFF"/>
                </a:solidFill>
                <a:latin typeface="Arial"/>
                <a:cs typeface="Arial"/>
              </a:rPr>
              <a:t>“Quote or statement goes here”</a:t>
            </a:r>
            <a:endParaRPr lang="en-GB" sz="1700" dirty="0" smtClean="0">
              <a:latin typeface="Arial"/>
              <a:cs typeface="Arial"/>
            </a:endParaRPr>
          </a:p>
        </p:txBody>
      </p:sp>
      <p:sp>
        <p:nvSpPr>
          <p:cNvPr id="14" name="Text Placeholder 7"/>
          <p:cNvSpPr>
            <a:spLocks noGrp="1"/>
          </p:cNvSpPr>
          <p:nvPr>
            <p:ph type="body" sz="quarter" idx="13" hasCustomPrompt="1"/>
          </p:nvPr>
        </p:nvSpPr>
        <p:spPr>
          <a:xfrm>
            <a:off x="623392" y="188914"/>
            <a:ext cx="5664629" cy="215751"/>
          </a:xfrm>
        </p:spPr>
        <p:txBody>
          <a:bodyPr>
            <a:noAutofit/>
          </a:bodyPr>
          <a:lstStyle>
            <a:lvl1pPr marL="0" indent="0">
              <a:buNone/>
              <a:defRPr sz="1200">
                <a:solidFill>
                  <a:schemeClr val="accent2"/>
                </a:solidFill>
              </a:defRPr>
            </a:lvl1pPr>
            <a:lvl5pPr>
              <a:defRPr/>
            </a:lvl5pPr>
          </a:lstStyle>
          <a:p>
            <a:pPr lvl="0"/>
            <a:r>
              <a:rPr lang="en-US" dirty="0" smtClean="0"/>
              <a:t>Presentation name</a:t>
            </a:r>
            <a:endParaRPr lang="en-GB" dirty="0"/>
          </a:p>
        </p:txBody>
      </p:sp>
      <p:sp>
        <p:nvSpPr>
          <p:cNvPr id="20" name="Text Placeholder 7"/>
          <p:cNvSpPr>
            <a:spLocks noGrp="1"/>
          </p:cNvSpPr>
          <p:nvPr>
            <p:ph type="body" sz="quarter" idx="14" hasCustomPrompt="1"/>
          </p:nvPr>
        </p:nvSpPr>
        <p:spPr>
          <a:xfrm>
            <a:off x="6384032" y="188640"/>
            <a:ext cx="5184576" cy="216024"/>
          </a:xfrm>
        </p:spPr>
        <p:txBody>
          <a:bodyPr>
            <a:noAutofit/>
          </a:bodyPr>
          <a:lstStyle>
            <a:lvl1pPr marL="0" indent="0" algn="r">
              <a:buNone/>
              <a:defRPr sz="1200">
                <a:solidFill>
                  <a:schemeClr val="accent3"/>
                </a:solidFill>
              </a:defRPr>
            </a:lvl1pPr>
            <a:lvl5pPr>
              <a:defRPr/>
            </a:lvl5pPr>
          </a:lstStyle>
          <a:p>
            <a:pPr lvl="0"/>
            <a:r>
              <a:rPr lang="en-US" dirty="0" smtClean="0"/>
              <a:t>Section name</a:t>
            </a:r>
            <a:endParaRPr lang="en-GB" dirty="0"/>
          </a:p>
        </p:txBody>
      </p:sp>
      <p:sp>
        <p:nvSpPr>
          <p:cNvPr id="24" name="Text Placeholder 14"/>
          <p:cNvSpPr>
            <a:spLocks noGrp="1"/>
          </p:cNvSpPr>
          <p:nvPr>
            <p:ph type="body" sz="quarter" idx="19" hasCustomPrompt="1"/>
          </p:nvPr>
        </p:nvSpPr>
        <p:spPr>
          <a:xfrm>
            <a:off x="10512491" y="5981266"/>
            <a:ext cx="1104755" cy="265112"/>
          </a:xfrm>
        </p:spPr>
        <p:txBody>
          <a:bodyPr>
            <a:noAutofit/>
          </a:bodyPr>
          <a:lstStyle>
            <a:lvl1pPr marL="12700" indent="0" algn="r">
              <a:buNone/>
              <a:defRPr sz="1200" b="1"/>
            </a:lvl1pPr>
          </a:lstStyle>
          <a:p>
            <a:pPr lvl="0"/>
            <a:r>
              <a:rPr lang="en-GB" dirty="0" smtClean="0"/>
              <a:t>01</a:t>
            </a:r>
            <a:endParaRPr lang="en-GB" dirty="0"/>
          </a:p>
        </p:txBody>
      </p:sp>
    </p:spTree>
    <p:extLst>
      <p:ext uri="{BB962C8B-B14F-4D97-AF65-F5344CB8AC3E}">
        <p14:creationId xmlns:p14="http://schemas.microsoft.com/office/powerpoint/2010/main" val="10786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20/06/2017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934660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9989" y="1196752"/>
            <a:ext cx="5184576" cy="792088"/>
          </a:xfrm>
        </p:spPr>
        <p:txBody>
          <a:bodyPr>
            <a:noAutofit/>
          </a:bodyPr>
          <a:lstStyle>
            <a:lvl1pPr>
              <a:defRPr sz="2800" baseline="0"/>
            </a:lvl1pPr>
          </a:lstStyle>
          <a:p>
            <a:r>
              <a:rPr lang="en-US" dirty="0" smtClean="0"/>
              <a:t>Slide title to be added here</a:t>
            </a:r>
            <a:endParaRPr lang="en-GB" dirty="0"/>
          </a:p>
        </p:txBody>
      </p:sp>
      <p:sp>
        <p:nvSpPr>
          <p:cNvPr id="11" name="Text Placeholder 7"/>
          <p:cNvSpPr>
            <a:spLocks noGrp="1"/>
          </p:cNvSpPr>
          <p:nvPr>
            <p:ph type="body" sz="quarter" idx="13" hasCustomPrompt="1"/>
          </p:nvPr>
        </p:nvSpPr>
        <p:spPr>
          <a:xfrm>
            <a:off x="623392" y="188914"/>
            <a:ext cx="5568619" cy="215751"/>
          </a:xfrm>
        </p:spPr>
        <p:txBody>
          <a:bodyPr>
            <a:noAutofit/>
          </a:bodyPr>
          <a:lstStyle>
            <a:lvl1pPr marL="0" indent="0">
              <a:buNone/>
              <a:defRPr sz="1200">
                <a:solidFill>
                  <a:schemeClr val="accent2"/>
                </a:solidFill>
              </a:defRPr>
            </a:lvl1pPr>
            <a:lvl5pPr>
              <a:defRPr/>
            </a:lvl5pPr>
          </a:lstStyle>
          <a:p>
            <a:pPr lvl="0"/>
            <a:r>
              <a:rPr lang="en-US" dirty="0" smtClean="0"/>
              <a:t>Presentation name</a:t>
            </a:r>
            <a:endParaRPr lang="en-GB" dirty="0"/>
          </a:p>
        </p:txBody>
      </p:sp>
      <p:sp>
        <p:nvSpPr>
          <p:cNvPr id="18" name="Text Placeholder 7"/>
          <p:cNvSpPr>
            <a:spLocks noGrp="1"/>
          </p:cNvSpPr>
          <p:nvPr>
            <p:ph type="body" sz="quarter" idx="14" hasCustomPrompt="1"/>
          </p:nvPr>
        </p:nvSpPr>
        <p:spPr>
          <a:xfrm>
            <a:off x="6288021" y="188640"/>
            <a:ext cx="5280587" cy="216024"/>
          </a:xfrm>
        </p:spPr>
        <p:txBody>
          <a:bodyPr>
            <a:noAutofit/>
          </a:bodyPr>
          <a:lstStyle>
            <a:lvl1pPr marL="0" indent="0" algn="r">
              <a:buNone/>
              <a:defRPr sz="1200">
                <a:solidFill>
                  <a:schemeClr val="accent3"/>
                </a:solidFill>
              </a:defRPr>
            </a:lvl1pPr>
            <a:lvl5pPr>
              <a:defRPr/>
            </a:lvl5pPr>
          </a:lstStyle>
          <a:p>
            <a:pPr lvl="0"/>
            <a:r>
              <a:rPr lang="en-US" dirty="0" smtClean="0"/>
              <a:t>Section name</a:t>
            </a:r>
            <a:endParaRPr lang="en-GB" dirty="0"/>
          </a:p>
        </p:txBody>
      </p:sp>
      <p:sp>
        <p:nvSpPr>
          <p:cNvPr id="22" name="Text Placeholder 14"/>
          <p:cNvSpPr>
            <a:spLocks noGrp="1"/>
          </p:cNvSpPr>
          <p:nvPr>
            <p:ph type="body" sz="quarter" idx="19" hasCustomPrompt="1"/>
          </p:nvPr>
        </p:nvSpPr>
        <p:spPr>
          <a:xfrm>
            <a:off x="10608501" y="5981266"/>
            <a:ext cx="1008744" cy="265112"/>
          </a:xfrm>
        </p:spPr>
        <p:txBody>
          <a:bodyPr>
            <a:noAutofit/>
          </a:bodyPr>
          <a:lstStyle>
            <a:lvl1pPr marL="12700" indent="0" algn="r">
              <a:buNone/>
              <a:defRPr sz="1200" b="1"/>
            </a:lvl1pPr>
          </a:lstStyle>
          <a:p>
            <a:pPr lvl="0"/>
            <a:r>
              <a:rPr lang="en-GB" dirty="0" smtClean="0"/>
              <a:t>01</a:t>
            </a:r>
            <a:endParaRPr lang="en-GB" dirty="0"/>
          </a:p>
        </p:txBody>
      </p:sp>
      <p:sp>
        <p:nvSpPr>
          <p:cNvPr id="12" name="Picture Placeholder 6"/>
          <p:cNvSpPr>
            <a:spLocks noGrp="1"/>
          </p:cNvSpPr>
          <p:nvPr>
            <p:ph type="pic" sz="quarter" idx="10"/>
          </p:nvPr>
        </p:nvSpPr>
        <p:spPr>
          <a:xfrm>
            <a:off x="719667" y="801001"/>
            <a:ext cx="4800269" cy="4896003"/>
          </a:xfrm>
        </p:spPr>
        <p:txBody>
          <a:bodyPr/>
          <a:lstStyle/>
          <a:p>
            <a:r>
              <a:rPr lang="en-US" dirty="0" smtClean="0"/>
              <a:t>Click icon to add picture</a:t>
            </a:r>
            <a:endParaRPr lang="en-GB" dirty="0"/>
          </a:p>
        </p:txBody>
      </p:sp>
      <p:sp>
        <p:nvSpPr>
          <p:cNvPr id="13" name="Text Placeholder 9"/>
          <p:cNvSpPr>
            <a:spLocks noGrp="1"/>
          </p:cNvSpPr>
          <p:nvPr>
            <p:ph type="body" sz="quarter" idx="11" hasCustomPrompt="1"/>
          </p:nvPr>
        </p:nvSpPr>
        <p:spPr>
          <a:xfrm>
            <a:off x="5999989" y="2205782"/>
            <a:ext cx="5184576" cy="3311451"/>
          </a:xfrm>
        </p:spPr>
        <p:txBody>
          <a:bodyPr/>
          <a:lstStyle>
            <a:lvl1pPr marL="12700" indent="0">
              <a:buNone/>
              <a:defRPr baseline="0">
                <a:solidFill>
                  <a:schemeClr val="accent3"/>
                </a:solidFill>
              </a:defRPr>
            </a:lvl1pPr>
            <a:lvl2pPr>
              <a:defRPr>
                <a:solidFill>
                  <a:schemeClr val="bg1"/>
                </a:solidFill>
              </a:defRPr>
            </a:lvl2pPr>
          </a:lstStyle>
          <a:p>
            <a:pPr lvl="0"/>
            <a:r>
              <a:rPr lang="en-US" dirty="0" smtClean="0">
                <a:solidFill>
                  <a:schemeClr val="accent3"/>
                </a:solidFill>
              </a:rPr>
              <a:t>Body copy</a:t>
            </a:r>
            <a:endParaRPr lang="en-US" dirty="0" smtClean="0"/>
          </a:p>
        </p:txBody>
      </p:sp>
    </p:spTree>
    <p:extLst>
      <p:ext uri="{BB962C8B-B14F-4D97-AF65-F5344CB8AC3E}">
        <p14:creationId xmlns:p14="http://schemas.microsoft.com/office/powerpoint/2010/main" val="2261464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rure with content 2">
    <p:spTree>
      <p:nvGrpSpPr>
        <p:cNvPr id="1" name=""/>
        <p:cNvGrpSpPr/>
        <p:nvPr/>
      </p:nvGrpSpPr>
      <p:grpSpPr>
        <a:xfrm>
          <a:off x="0" y="0"/>
          <a:ext cx="0" cy="0"/>
          <a:chOff x="0" y="0"/>
          <a:chExt cx="0" cy="0"/>
        </a:xfrm>
      </p:grpSpPr>
      <p:sp>
        <p:nvSpPr>
          <p:cNvPr id="5" name="object 2"/>
          <p:cNvSpPr/>
          <p:nvPr userDrawn="1"/>
        </p:nvSpPr>
        <p:spPr>
          <a:xfrm>
            <a:off x="5584003" y="801001"/>
            <a:ext cx="5879540" cy="4896002"/>
          </a:xfrm>
          <a:custGeom>
            <a:avLst/>
            <a:gdLst/>
            <a:ahLst/>
            <a:cxnLst/>
            <a:rect l="l" t="t" r="r" b="b"/>
            <a:pathLst>
              <a:path w="4409655" h="4896002">
                <a:moveTo>
                  <a:pt x="0" y="4896002"/>
                </a:moveTo>
                <a:lnTo>
                  <a:pt x="4409655" y="4896002"/>
                </a:lnTo>
                <a:lnTo>
                  <a:pt x="4409655" y="0"/>
                </a:lnTo>
                <a:lnTo>
                  <a:pt x="0" y="0"/>
                </a:lnTo>
                <a:lnTo>
                  <a:pt x="0" y="4896002"/>
                </a:lnTo>
                <a:close/>
              </a:path>
            </a:pathLst>
          </a:custGeom>
          <a:solidFill>
            <a:srgbClr val="AB1D88"/>
          </a:solidFill>
        </p:spPr>
        <p:txBody>
          <a:bodyPr wrap="square" lIns="0" tIns="0" rIns="0" bIns="0" rtlCol="0">
            <a:noAutofit/>
          </a:bodyPr>
          <a:lstStyle/>
          <a:p>
            <a:endParaRPr sz="1800">
              <a:solidFill>
                <a:prstClr val="black"/>
              </a:solidFill>
            </a:endParaRPr>
          </a:p>
        </p:txBody>
      </p:sp>
      <p:sp>
        <p:nvSpPr>
          <p:cNvPr id="6" name="Picture Placeholder 6"/>
          <p:cNvSpPr>
            <a:spLocks noGrp="1"/>
          </p:cNvSpPr>
          <p:nvPr>
            <p:ph type="pic" sz="quarter" idx="10"/>
          </p:nvPr>
        </p:nvSpPr>
        <p:spPr>
          <a:xfrm>
            <a:off x="719667" y="801001"/>
            <a:ext cx="4800269" cy="4896003"/>
          </a:xfrm>
        </p:spPr>
        <p:txBody>
          <a:bodyPr/>
          <a:lstStyle/>
          <a:p>
            <a:r>
              <a:rPr lang="en-US" smtClean="0"/>
              <a:t>Click icon to add picture</a:t>
            </a:r>
            <a:endParaRPr lang="en-GB" dirty="0"/>
          </a:p>
        </p:txBody>
      </p:sp>
      <p:sp>
        <p:nvSpPr>
          <p:cNvPr id="8" name="Title 1"/>
          <p:cNvSpPr>
            <a:spLocks noGrp="1"/>
          </p:cNvSpPr>
          <p:nvPr>
            <p:ph type="title" hasCustomPrompt="1"/>
          </p:nvPr>
        </p:nvSpPr>
        <p:spPr>
          <a:xfrm>
            <a:off x="5999989" y="1196752"/>
            <a:ext cx="5184576" cy="792088"/>
          </a:xfrm>
        </p:spPr>
        <p:txBody>
          <a:bodyPr>
            <a:noAutofit/>
          </a:bodyPr>
          <a:lstStyle>
            <a:lvl1pPr>
              <a:defRPr sz="2800" baseline="0">
                <a:solidFill>
                  <a:schemeClr val="bg1"/>
                </a:solidFill>
              </a:defRPr>
            </a:lvl1pPr>
          </a:lstStyle>
          <a:p>
            <a:r>
              <a:rPr lang="en-US" dirty="0" smtClean="0"/>
              <a:t>Slide title to be added here</a:t>
            </a:r>
            <a:endParaRPr lang="en-GB" dirty="0"/>
          </a:p>
        </p:txBody>
      </p:sp>
      <p:sp>
        <p:nvSpPr>
          <p:cNvPr id="9" name="Text Placeholder 9"/>
          <p:cNvSpPr>
            <a:spLocks noGrp="1"/>
          </p:cNvSpPr>
          <p:nvPr>
            <p:ph type="body" sz="quarter" idx="11"/>
          </p:nvPr>
        </p:nvSpPr>
        <p:spPr>
          <a:xfrm>
            <a:off x="5999989" y="2205782"/>
            <a:ext cx="5184576" cy="3311451"/>
          </a:xfrm>
        </p:spPr>
        <p:txBody>
          <a:bodyPr/>
          <a:lstStyle>
            <a:lvl1pPr marL="12700" indent="0">
              <a:buNone/>
              <a:defRPr baseline="0">
                <a:solidFill>
                  <a:schemeClr val="bg1"/>
                </a:solidFill>
              </a:defRPr>
            </a:lvl1pPr>
            <a:lvl2pPr>
              <a:defRPr>
                <a:solidFill>
                  <a:schemeClr val="bg1"/>
                </a:solidFill>
              </a:defRPr>
            </a:lvl2pPr>
          </a:lstStyle>
          <a:p>
            <a:pPr lvl="0"/>
            <a:r>
              <a:rPr lang="en-US" dirty="0" smtClean="0"/>
              <a:t>Click to edit Master text styles</a:t>
            </a:r>
          </a:p>
        </p:txBody>
      </p:sp>
      <p:sp>
        <p:nvSpPr>
          <p:cNvPr id="10" name="Text Placeholder 7"/>
          <p:cNvSpPr>
            <a:spLocks noGrp="1"/>
          </p:cNvSpPr>
          <p:nvPr>
            <p:ph type="body" sz="quarter" idx="13" hasCustomPrompt="1"/>
          </p:nvPr>
        </p:nvSpPr>
        <p:spPr>
          <a:xfrm>
            <a:off x="623392" y="188914"/>
            <a:ext cx="5568619" cy="215751"/>
          </a:xfrm>
        </p:spPr>
        <p:txBody>
          <a:bodyPr>
            <a:noAutofit/>
          </a:bodyPr>
          <a:lstStyle>
            <a:lvl1pPr marL="0" indent="0">
              <a:buNone/>
              <a:defRPr sz="1200">
                <a:solidFill>
                  <a:schemeClr val="accent2"/>
                </a:solidFill>
              </a:defRPr>
            </a:lvl1pPr>
            <a:lvl5pPr>
              <a:defRPr/>
            </a:lvl5pPr>
          </a:lstStyle>
          <a:p>
            <a:pPr lvl="0"/>
            <a:r>
              <a:rPr lang="en-US" dirty="0" smtClean="0"/>
              <a:t>Presentation name</a:t>
            </a:r>
            <a:endParaRPr lang="en-GB" dirty="0"/>
          </a:p>
        </p:txBody>
      </p:sp>
      <p:sp>
        <p:nvSpPr>
          <p:cNvPr id="17" name="Text Placeholder 7"/>
          <p:cNvSpPr>
            <a:spLocks noGrp="1"/>
          </p:cNvSpPr>
          <p:nvPr>
            <p:ph type="body" sz="quarter" idx="14" hasCustomPrompt="1"/>
          </p:nvPr>
        </p:nvSpPr>
        <p:spPr>
          <a:xfrm>
            <a:off x="6288021" y="188640"/>
            <a:ext cx="5280587" cy="216024"/>
          </a:xfrm>
        </p:spPr>
        <p:txBody>
          <a:bodyPr>
            <a:noAutofit/>
          </a:bodyPr>
          <a:lstStyle>
            <a:lvl1pPr marL="0" indent="0" algn="r">
              <a:buNone/>
              <a:defRPr sz="1200">
                <a:solidFill>
                  <a:schemeClr val="accent3"/>
                </a:solidFill>
              </a:defRPr>
            </a:lvl1pPr>
            <a:lvl5pPr>
              <a:defRPr/>
            </a:lvl5pPr>
          </a:lstStyle>
          <a:p>
            <a:pPr lvl="0"/>
            <a:r>
              <a:rPr lang="en-US" dirty="0" smtClean="0"/>
              <a:t>Section name</a:t>
            </a:r>
            <a:endParaRPr lang="en-GB" dirty="0"/>
          </a:p>
        </p:txBody>
      </p:sp>
      <p:sp>
        <p:nvSpPr>
          <p:cNvPr id="22" name="Text Placeholder 14"/>
          <p:cNvSpPr>
            <a:spLocks noGrp="1"/>
          </p:cNvSpPr>
          <p:nvPr>
            <p:ph type="body" sz="quarter" idx="19" hasCustomPrompt="1"/>
          </p:nvPr>
        </p:nvSpPr>
        <p:spPr>
          <a:xfrm>
            <a:off x="10512491" y="5981266"/>
            <a:ext cx="1104755" cy="265112"/>
          </a:xfrm>
        </p:spPr>
        <p:txBody>
          <a:bodyPr>
            <a:noAutofit/>
          </a:bodyPr>
          <a:lstStyle>
            <a:lvl1pPr marL="12700" indent="0" algn="r">
              <a:buNone/>
              <a:defRPr sz="1200" b="1"/>
            </a:lvl1pPr>
          </a:lstStyle>
          <a:p>
            <a:pPr lvl="0"/>
            <a:r>
              <a:rPr lang="en-GB" dirty="0" smtClean="0"/>
              <a:t>01</a:t>
            </a:r>
            <a:endParaRPr lang="en-GB" dirty="0"/>
          </a:p>
        </p:txBody>
      </p:sp>
    </p:spTree>
    <p:extLst>
      <p:ext uri="{BB962C8B-B14F-4D97-AF65-F5344CB8AC3E}">
        <p14:creationId xmlns:p14="http://schemas.microsoft.com/office/powerpoint/2010/main" val="833918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pictures with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3392" y="1196752"/>
            <a:ext cx="5568619" cy="792088"/>
          </a:xfrm>
        </p:spPr>
        <p:txBody>
          <a:bodyPr>
            <a:noAutofit/>
          </a:bodyPr>
          <a:lstStyle>
            <a:lvl1pPr>
              <a:defRPr sz="2800" baseline="0"/>
            </a:lvl1pPr>
          </a:lstStyle>
          <a:p>
            <a:r>
              <a:rPr lang="en-US" dirty="0" smtClean="0"/>
              <a:t>Slide title to be added here</a:t>
            </a:r>
            <a:endParaRPr lang="en-GB" dirty="0"/>
          </a:p>
        </p:txBody>
      </p:sp>
      <p:sp>
        <p:nvSpPr>
          <p:cNvPr id="9" name="Text Placeholder 9"/>
          <p:cNvSpPr>
            <a:spLocks noGrp="1"/>
          </p:cNvSpPr>
          <p:nvPr>
            <p:ph type="body" sz="quarter" idx="11"/>
          </p:nvPr>
        </p:nvSpPr>
        <p:spPr>
          <a:xfrm>
            <a:off x="623392" y="2205782"/>
            <a:ext cx="5568619" cy="3455467"/>
          </a:xfrm>
        </p:spPr>
        <p:txBody>
          <a:bodyPr/>
          <a:lstStyle>
            <a:lvl1pPr marL="12700" indent="0">
              <a:buNone/>
              <a:defRPr baseline="0"/>
            </a:lvl1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14" hasCustomPrompt="1"/>
          </p:nvPr>
        </p:nvSpPr>
        <p:spPr>
          <a:xfrm>
            <a:off x="623392" y="188914"/>
            <a:ext cx="5184576" cy="215751"/>
          </a:xfrm>
        </p:spPr>
        <p:txBody>
          <a:bodyPr>
            <a:noAutofit/>
          </a:bodyPr>
          <a:lstStyle>
            <a:lvl1pPr marL="0" indent="0">
              <a:buNone/>
              <a:defRPr sz="1200">
                <a:solidFill>
                  <a:schemeClr val="accent2"/>
                </a:solidFill>
              </a:defRPr>
            </a:lvl1pPr>
            <a:lvl5pPr>
              <a:defRPr/>
            </a:lvl5pPr>
          </a:lstStyle>
          <a:p>
            <a:pPr lvl="0"/>
            <a:r>
              <a:rPr lang="en-US" dirty="0" smtClean="0"/>
              <a:t>Presentation name</a:t>
            </a:r>
            <a:endParaRPr lang="en-GB" dirty="0"/>
          </a:p>
        </p:txBody>
      </p:sp>
      <p:sp>
        <p:nvSpPr>
          <p:cNvPr id="22" name="Text Placeholder 7"/>
          <p:cNvSpPr>
            <a:spLocks noGrp="1"/>
          </p:cNvSpPr>
          <p:nvPr>
            <p:ph type="body" sz="quarter" idx="18" hasCustomPrompt="1"/>
          </p:nvPr>
        </p:nvSpPr>
        <p:spPr>
          <a:xfrm>
            <a:off x="5999989" y="188640"/>
            <a:ext cx="5568619" cy="216024"/>
          </a:xfrm>
        </p:spPr>
        <p:txBody>
          <a:bodyPr>
            <a:noAutofit/>
          </a:bodyPr>
          <a:lstStyle>
            <a:lvl1pPr marL="0" indent="0" algn="r">
              <a:buNone/>
              <a:defRPr sz="1200">
                <a:solidFill>
                  <a:schemeClr val="accent3"/>
                </a:solidFill>
              </a:defRPr>
            </a:lvl1pPr>
            <a:lvl5pPr>
              <a:defRPr/>
            </a:lvl5pPr>
          </a:lstStyle>
          <a:p>
            <a:pPr lvl="0"/>
            <a:r>
              <a:rPr lang="en-US" dirty="0" smtClean="0"/>
              <a:t>Section name</a:t>
            </a:r>
            <a:endParaRPr lang="en-GB" dirty="0"/>
          </a:p>
        </p:txBody>
      </p:sp>
      <p:sp>
        <p:nvSpPr>
          <p:cNvPr id="27" name="Text Placeholder 14"/>
          <p:cNvSpPr>
            <a:spLocks noGrp="1"/>
          </p:cNvSpPr>
          <p:nvPr>
            <p:ph type="body" sz="quarter" idx="20" hasCustomPrompt="1"/>
          </p:nvPr>
        </p:nvSpPr>
        <p:spPr>
          <a:xfrm>
            <a:off x="10800523" y="5981266"/>
            <a:ext cx="816723" cy="265112"/>
          </a:xfrm>
        </p:spPr>
        <p:txBody>
          <a:bodyPr>
            <a:noAutofit/>
          </a:bodyPr>
          <a:lstStyle>
            <a:lvl1pPr marL="12700" indent="0" algn="r">
              <a:buNone/>
              <a:defRPr sz="1200" b="1"/>
            </a:lvl1pPr>
          </a:lstStyle>
          <a:p>
            <a:pPr lvl="0"/>
            <a:r>
              <a:rPr lang="en-GB" dirty="0" smtClean="0"/>
              <a:t>01</a:t>
            </a:r>
            <a:endParaRPr lang="en-GB" dirty="0"/>
          </a:p>
        </p:txBody>
      </p:sp>
      <p:sp>
        <p:nvSpPr>
          <p:cNvPr id="14" name="Picture Placeholder 12"/>
          <p:cNvSpPr>
            <a:spLocks noGrp="1"/>
          </p:cNvSpPr>
          <p:nvPr>
            <p:ph type="pic" sz="quarter" idx="12"/>
          </p:nvPr>
        </p:nvSpPr>
        <p:spPr>
          <a:xfrm>
            <a:off x="6659997" y="741452"/>
            <a:ext cx="4812008" cy="2411547"/>
          </a:xfrm>
        </p:spPr>
        <p:txBody>
          <a:bodyPr/>
          <a:lstStyle/>
          <a:p>
            <a:r>
              <a:rPr lang="en-US" smtClean="0"/>
              <a:t>Click icon to add picture</a:t>
            </a:r>
            <a:endParaRPr lang="en-GB"/>
          </a:p>
        </p:txBody>
      </p:sp>
      <p:sp>
        <p:nvSpPr>
          <p:cNvPr id="17" name="Picture Placeholder 14"/>
          <p:cNvSpPr>
            <a:spLocks noGrp="1"/>
          </p:cNvSpPr>
          <p:nvPr>
            <p:ph type="pic" sz="quarter" idx="13"/>
          </p:nvPr>
        </p:nvSpPr>
        <p:spPr>
          <a:xfrm>
            <a:off x="6659034" y="3294064"/>
            <a:ext cx="4813300" cy="2390775"/>
          </a:xfrm>
        </p:spPr>
        <p:txBody>
          <a:bodyPr/>
          <a:lstStyle/>
          <a:p>
            <a:r>
              <a:rPr lang="en-US" smtClean="0"/>
              <a:t>Click icon to add picture</a:t>
            </a:r>
            <a:endParaRPr lang="en-GB"/>
          </a:p>
        </p:txBody>
      </p:sp>
    </p:spTree>
    <p:extLst>
      <p:ext uri="{BB962C8B-B14F-4D97-AF65-F5344CB8AC3E}">
        <p14:creationId xmlns:p14="http://schemas.microsoft.com/office/powerpoint/2010/main" val="9865440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with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999989" y="1196752"/>
            <a:ext cx="5280587" cy="792088"/>
          </a:xfrm>
        </p:spPr>
        <p:txBody>
          <a:bodyPr>
            <a:noAutofit/>
          </a:bodyPr>
          <a:lstStyle>
            <a:lvl1pPr>
              <a:defRPr sz="2800" baseline="0"/>
            </a:lvl1pPr>
          </a:lstStyle>
          <a:p>
            <a:r>
              <a:rPr lang="en-US" dirty="0" smtClean="0"/>
              <a:t>Slide title to be added here</a:t>
            </a:r>
            <a:endParaRPr lang="en-GB" dirty="0"/>
          </a:p>
        </p:txBody>
      </p:sp>
      <p:sp>
        <p:nvSpPr>
          <p:cNvPr id="9" name="Text Placeholder 9"/>
          <p:cNvSpPr>
            <a:spLocks noGrp="1"/>
          </p:cNvSpPr>
          <p:nvPr>
            <p:ph type="body" sz="quarter" idx="11"/>
          </p:nvPr>
        </p:nvSpPr>
        <p:spPr>
          <a:xfrm>
            <a:off x="5999989" y="2205781"/>
            <a:ext cx="5280587" cy="3310782"/>
          </a:xfrm>
        </p:spPr>
        <p:txBody>
          <a:bodyPr/>
          <a:lstStyle>
            <a:lvl1pPr marL="12700" indent="0">
              <a:buNone/>
              <a:defRPr baseline="0"/>
            </a:lvl1pPr>
          </a:lstStyle>
          <a:p>
            <a:pPr lvl="0"/>
            <a:r>
              <a:rPr lang="en-US" dirty="0" smtClean="0"/>
              <a:t>Click to edit Master text styles</a:t>
            </a:r>
          </a:p>
          <a:p>
            <a:pPr lvl="1"/>
            <a:r>
              <a:rPr lang="en-US" dirty="0" smtClean="0"/>
              <a:t>Second level</a:t>
            </a:r>
          </a:p>
        </p:txBody>
      </p:sp>
      <p:sp>
        <p:nvSpPr>
          <p:cNvPr id="11" name="Chart Placeholder 10"/>
          <p:cNvSpPr>
            <a:spLocks noGrp="1"/>
          </p:cNvSpPr>
          <p:nvPr>
            <p:ph type="chart" sz="quarter" idx="12"/>
          </p:nvPr>
        </p:nvSpPr>
        <p:spPr>
          <a:xfrm>
            <a:off x="1103446" y="1196753"/>
            <a:ext cx="4609439" cy="3527648"/>
          </a:xfrm>
        </p:spPr>
        <p:txBody>
          <a:bodyPr/>
          <a:lstStyle/>
          <a:p>
            <a:r>
              <a:rPr lang="en-US" smtClean="0"/>
              <a:t>Click icon to add chart</a:t>
            </a:r>
            <a:endParaRPr lang="en-GB"/>
          </a:p>
        </p:txBody>
      </p:sp>
      <p:sp>
        <p:nvSpPr>
          <p:cNvPr id="21" name="Text Placeholder 7"/>
          <p:cNvSpPr>
            <a:spLocks noGrp="1"/>
          </p:cNvSpPr>
          <p:nvPr>
            <p:ph type="body" sz="quarter" idx="14" hasCustomPrompt="1"/>
          </p:nvPr>
        </p:nvSpPr>
        <p:spPr>
          <a:xfrm>
            <a:off x="623392" y="188914"/>
            <a:ext cx="5568619" cy="215751"/>
          </a:xfrm>
        </p:spPr>
        <p:txBody>
          <a:bodyPr>
            <a:noAutofit/>
          </a:bodyPr>
          <a:lstStyle>
            <a:lvl1pPr marL="0" indent="0">
              <a:buNone/>
              <a:defRPr sz="1200">
                <a:solidFill>
                  <a:schemeClr val="accent2"/>
                </a:solidFill>
              </a:defRPr>
            </a:lvl1pPr>
            <a:lvl5pPr>
              <a:defRPr/>
            </a:lvl5pPr>
          </a:lstStyle>
          <a:p>
            <a:pPr lvl="0"/>
            <a:r>
              <a:rPr lang="en-US" dirty="0" smtClean="0"/>
              <a:t>Presentation name</a:t>
            </a:r>
            <a:endParaRPr lang="en-GB" dirty="0"/>
          </a:p>
        </p:txBody>
      </p:sp>
      <p:sp>
        <p:nvSpPr>
          <p:cNvPr id="22" name="Text Placeholder 7"/>
          <p:cNvSpPr>
            <a:spLocks noGrp="1"/>
          </p:cNvSpPr>
          <p:nvPr>
            <p:ph type="body" sz="quarter" idx="18" hasCustomPrompt="1"/>
          </p:nvPr>
        </p:nvSpPr>
        <p:spPr>
          <a:xfrm>
            <a:off x="6288021" y="188640"/>
            <a:ext cx="5280587" cy="216024"/>
          </a:xfrm>
        </p:spPr>
        <p:txBody>
          <a:bodyPr>
            <a:noAutofit/>
          </a:bodyPr>
          <a:lstStyle>
            <a:lvl1pPr marL="0" indent="0" algn="r">
              <a:buNone/>
              <a:defRPr sz="1200">
                <a:solidFill>
                  <a:schemeClr val="accent3"/>
                </a:solidFill>
              </a:defRPr>
            </a:lvl1pPr>
            <a:lvl5pPr>
              <a:defRPr/>
            </a:lvl5pPr>
          </a:lstStyle>
          <a:p>
            <a:pPr lvl="0"/>
            <a:r>
              <a:rPr lang="en-US" dirty="0" smtClean="0"/>
              <a:t>Section name</a:t>
            </a:r>
            <a:endParaRPr lang="en-GB" dirty="0"/>
          </a:p>
        </p:txBody>
      </p:sp>
      <p:sp>
        <p:nvSpPr>
          <p:cNvPr id="27" name="Text Placeholder 14"/>
          <p:cNvSpPr>
            <a:spLocks noGrp="1"/>
          </p:cNvSpPr>
          <p:nvPr>
            <p:ph type="body" sz="quarter" idx="20" hasCustomPrompt="1"/>
          </p:nvPr>
        </p:nvSpPr>
        <p:spPr>
          <a:xfrm>
            <a:off x="10416480" y="5981266"/>
            <a:ext cx="1200765" cy="265112"/>
          </a:xfrm>
        </p:spPr>
        <p:txBody>
          <a:bodyPr>
            <a:noAutofit/>
          </a:bodyPr>
          <a:lstStyle>
            <a:lvl1pPr marL="12700" indent="0" algn="r">
              <a:buNone/>
              <a:defRPr sz="1200" b="1"/>
            </a:lvl1pPr>
          </a:lstStyle>
          <a:p>
            <a:pPr lvl="0"/>
            <a:r>
              <a:rPr lang="en-GB" dirty="0" smtClean="0"/>
              <a:t>01</a:t>
            </a:r>
            <a:endParaRPr lang="en-GB" dirty="0"/>
          </a:p>
        </p:txBody>
      </p:sp>
    </p:spTree>
    <p:extLst>
      <p:ext uri="{BB962C8B-B14F-4D97-AF65-F5344CB8AC3E}">
        <p14:creationId xmlns:p14="http://schemas.microsoft.com/office/powerpoint/2010/main" val="33283089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67541" y="2132856"/>
            <a:ext cx="8160907" cy="720080"/>
          </a:xfrm>
        </p:spPr>
        <p:txBody>
          <a:bodyPr>
            <a:noAutofit/>
          </a:bodyPr>
          <a:lstStyle>
            <a:lvl1pPr algn="ctr">
              <a:defRPr sz="6600" baseline="0"/>
            </a:lvl1pPr>
          </a:lstStyle>
          <a:p>
            <a:r>
              <a:rPr lang="en-US" dirty="0" smtClean="0"/>
              <a:t>Thank you</a:t>
            </a:r>
            <a:endParaRPr lang="en-GB" dirty="0"/>
          </a:p>
        </p:txBody>
      </p:sp>
      <p:sp>
        <p:nvSpPr>
          <p:cNvPr id="10" name="Text Placeholder 9"/>
          <p:cNvSpPr>
            <a:spLocks noGrp="1"/>
          </p:cNvSpPr>
          <p:nvPr>
            <p:ph type="body" sz="quarter" idx="13" hasCustomPrompt="1"/>
          </p:nvPr>
        </p:nvSpPr>
        <p:spPr>
          <a:xfrm>
            <a:off x="1967541" y="3140969"/>
            <a:ext cx="8160907" cy="648072"/>
          </a:xfrm>
        </p:spPr>
        <p:txBody>
          <a:bodyPr>
            <a:normAutofit/>
          </a:bodyPr>
          <a:lstStyle>
            <a:lvl1pPr marL="12700" indent="0" algn="ctr">
              <a:buNone/>
              <a:defRPr sz="3200"/>
            </a:lvl1pPr>
          </a:lstStyle>
          <a:p>
            <a:pPr lvl="0"/>
            <a:r>
              <a:rPr lang="en-US" dirty="0" smtClean="0"/>
              <a:t>Any questions?</a:t>
            </a:r>
          </a:p>
        </p:txBody>
      </p:sp>
      <p:sp>
        <p:nvSpPr>
          <p:cNvPr id="17" name="Text Placeholder 7"/>
          <p:cNvSpPr>
            <a:spLocks noGrp="1"/>
          </p:cNvSpPr>
          <p:nvPr>
            <p:ph type="body" sz="quarter" idx="18" hasCustomPrompt="1"/>
          </p:nvPr>
        </p:nvSpPr>
        <p:spPr>
          <a:xfrm>
            <a:off x="6192011" y="188640"/>
            <a:ext cx="5376597" cy="216024"/>
          </a:xfrm>
        </p:spPr>
        <p:txBody>
          <a:bodyPr>
            <a:noAutofit/>
          </a:bodyPr>
          <a:lstStyle>
            <a:lvl1pPr marL="0" indent="0" algn="r">
              <a:buNone/>
              <a:defRPr sz="1200">
                <a:solidFill>
                  <a:schemeClr val="accent3"/>
                </a:solidFill>
              </a:defRPr>
            </a:lvl1pPr>
            <a:lvl5pPr>
              <a:defRPr/>
            </a:lvl5pPr>
          </a:lstStyle>
          <a:p>
            <a:pPr lvl="0"/>
            <a:r>
              <a:rPr lang="en-US" dirty="0" smtClean="0"/>
              <a:t>Section name</a:t>
            </a:r>
            <a:endParaRPr lang="en-GB" dirty="0"/>
          </a:p>
        </p:txBody>
      </p:sp>
      <p:sp>
        <p:nvSpPr>
          <p:cNvPr id="22" name="Text Placeholder 14"/>
          <p:cNvSpPr>
            <a:spLocks noGrp="1"/>
          </p:cNvSpPr>
          <p:nvPr>
            <p:ph type="body" sz="quarter" idx="20" hasCustomPrompt="1"/>
          </p:nvPr>
        </p:nvSpPr>
        <p:spPr>
          <a:xfrm>
            <a:off x="10512491" y="5981266"/>
            <a:ext cx="1104755" cy="265112"/>
          </a:xfrm>
        </p:spPr>
        <p:txBody>
          <a:bodyPr>
            <a:noAutofit/>
          </a:bodyPr>
          <a:lstStyle>
            <a:lvl1pPr marL="12700" indent="0" algn="r">
              <a:buNone/>
              <a:defRPr sz="1200" b="1"/>
            </a:lvl1pPr>
          </a:lstStyle>
          <a:p>
            <a:pPr lvl="0"/>
            <a:r>
              <a:rPr lang="en-GB" dirty="0" smtClean="0"/>
              <a:t>01</a:t>
            </a:r>
            <a:endParaRPr lang="en-GB" dirty="0"/>
          </a:p>
        </p:txBody>
      </p:sp>
      <p:sp>
        <p:nvSpPr>
          <p:cNvPr id="8" name="Text Placeholder 7"/>
          <p:cNvSpPr>
            <a:spLocks noGrp="1"/>
          </p:cNvSpPr>
          <p:nvPr>
            <p:ph type="body" sz="quarter" idx="14" hasCustomPrompt="1"/>
          </p:nvPr>
        </p:nvSpPr>
        <p:spPr>
          <a:xfrm>
            <a:off x="623392" y="188914"/>
            <a:ext cx="5184576" cy="215751"/>
          </a:xfrm>
        </p:spPr>
        <p:txBody>
          <a:bodyPr>
            <a:noAutofit/>
          </a:bodyPr>
          <a:lstStyle>
            <a:lvl1pPr marL="0" indent="0">
              <a:buNone/>
              <a:defRPr sz="1200">
                <a:solidFill>
                  <a:schemeClr val="accent2"/>
                </a:solidFill>
              </a:defRPr>
            </a:lvl1pPr>
            <a:lvl5pPr>
              <a:defRPr/>
            </a:lvl5pPr>
          </a:lstStyle>
          <a:p>
            <a:pPr lvl="0"/>
            <a:r>
              <a:rPr lang="en-US" dirty="0" smtClean="0"/>
              <a:t>Presentation name</a:t>
            </a:r>
            <a:endParaRPr lang="en-GB" dirty="0"/>
          </a:p>
        </p:txBody>
      </p:sp>
    </p:spTree>
    <p:extLst>
      <p:ext uri="{BB962C8B-B14F-4D97-AF65-F5344CB8AC3E}">
        <p14:creationId xmlns:p14="http://schemas.microsoft.com/office/powerpoint/2010/main" val="40742360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DC8A2-359C-4D60-8BE1-179DEB8D2D77}" type="datetimeFigureOut">
              <a:rPr lang="fr-BE" smtClean="0"/>
              <a:t>20/06/2017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8133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64FDC8A2-359C-4D60-8BE1-179DEB8D2D77}" type="datetimeFigureOut">
              <a:rPr lang="fr-BE" smtClean="0"/>
              <a:t>20/06/2017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426305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64FDC8A2-359C-4D60-8BE1-179DEB8D2D77}" type="datetimeFigureOut">
              <a:rPr lang="fr-BE" smtClean="0"/>
              <a:t>20/06/2017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163902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64FDC8A2-359C-4D60-8BE1-179DEB8D2D77}" type="datetimeFigureOut">
              <a:rPr lang="fr-BE" smtClean="0"/>
              <a:t>20/06/2017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428816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DC8A2-359C-4D60-8BE1-179DEB8D2D77}" type="datetimeFigureOut">
              <a:rPr lang="fr-BE" smtClean="0"/>
              <a:t>20/06/2017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37551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DC8A2-359C-4D60-8BE1-179DEB8D2D77}" type="datetimeFigureOut">
              <a:rPr lang="fr-BE" smtClean="0"/>
              <a:t>20/06/2017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1442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DC8A2-359C-4D60-8BE1-179DEB8D2D77}" type="datetimeFigureOut">
              <a:rPr lang="fr-BE" smtClean="0"/>
              <a:t>20/06/2017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30195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DC8A2-359C-4D60-8BE1-179DEB8D2D77}" type="datetimeFigureOut">
              <a:rPr lang="fr-BE" smtClean="0"/>
              <a:t>20/06/2017</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80DF1-5CAF-4E84-9038-514BE11BC73D}" type="slidenum">
              <a:rPr lang="fr-BE" smtClean="0"/>
              <a:t>‹#›</a:t>
            </a:fld>
            <a:endParaRPr lang="fr-BE"/>
          </a:p>
        </p:txBody>
      </p:sp>
    </p:spTree>
    <p:extLst>
      <p:ext uri="{BB962C8B-B14F-4D97-AF65-F5344CB8AC3E}">
        <p14:creationId xmlns:p14="http://schemas.microsoft.com/office/powerpoint/2010/main" val="784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10" y="980728"/>
            <a:ext cx="9299729" cy="720080"/>
          </a:xfrm>
          <a:prstGeom prst="rect">
            <a:avLst/>
          </a:prstGeom>
        </p:spPr>
        <p:txBody>
          <a:bodyPr vert="horz" lIns="91440" tIns="45720" rIns="91440" bIns="45720" rtlCol="0" anchor="ctr">
            <a:normAutofit/>
          </a:bodyPr>
          <a:lstStyle/>
          <a:p>
            <a:r>
              <a:rPr lang="en-US" dirty="0" smtClean="0"/>
              <a:t>Slide title to be added here</a:t>
            </a:r>
            <a:endParaRPr lang="en-GB" dirty="0"/>
          </a:p>
        </p:txBody>
      </p:sp>
      <p:sp>
        <p:nvSpPr>
          <p:cNvPr id="3" name="Text Placeholder 2"/>
          <p:cNvSpPr>
            <a:spLocks noGrp="1"/>
          </p:cNvSpPr>
          <p:nvPr>
            <p:ph type="body" idx="1"/>
          </p:nvPr>
        </p:nvSpPr>
        <p:spPr>
          <a:xfrm>
            <a:off x="1679509" y="1844824"/>
            <a:ext cx="9312443" cy="3816424"/>
          </a:xfrm>
          <a:prstGeom prst="rect">
            <a:avLst/>
          </a:prstGeom>
        </p:spPr>
        <p:txBody>
          <a:bodyPr vert="horz" lIns="91440" tIns="45720" rIns="91440" bIns="45720" rtlCol="0">
            <a:normAutofit/>
          </a:bodyPr>
          <a:lstStyle/>
          <a:p>
            <a:pPr marL="12700" marR="12700">
              <a:lnSpc>
                <a:spcPct val="109000"/>
              </a:lnSpc>
            </a:pPr>
            <a:r>
              <a:rPr lang="en-GB" sz="1600" dirty="0" smtClean="0">
                <a:latin typeface="Arial"/>
                <a:cs typeface="Arial"/>
              </a:rPr>
              <a:t>Body copy</a:t>
            </a:r>
            <a:endParaRPr lang="en-GB" sz="1300" dirty="0">
              <a:latin typeface="Arial"/>
              <a:cs typeface="Arial"/>
            </a:endParaRPr>
          </a:p>
        </p:txBody>
      </p:sp>
      <p:grpSp>
        <p:nvGrpSpPr>
          <p:cNvPr id="7" name="Group 6"/>
          <p:cNvGrpSpPr/>
          <p:nvPr/>
        </p:nvGrpSpPr>
        <p:grpSpPr>
          <a:xfrm>
            <a:off x="717600" y="552702"/>
            <a:ext cx="10754405" cy="6005650"/>
            <a:chOff x="538200" y="552702"/>
            <a:chExt cx="8065804" cy="6005650"/>
          </a:xfrm>
        </p:grpSpPr>
        <p:sp>
          <p:nvSpPr>
            <p:cNvPr id="8" name="object 2"/>
            <p:cNvSpPr/>
            <p:nvPr userDrawn="1"/>
          </p:nvSpPr>
          <p:spPr>
            <a:xfrm>
              <a:off x="538200" y="6129159"/>
              <a:ext cx="704608" cy="187744"/>
            </a:xfrm>
            <a:custGeom>
              <a:avLst/>
              <a:gdLst/>
              <a:ahLst/>
              <a:cxnLst/>
              <a:rect l="l" t="t" r="r" b="b"/>
              <a:pathLst>
                <a:path w="704608" h="187744">
                  <a:moveTo>
                    <a:pt x="0" y="0"/>
                  </a:moveTo>
                  <a:lnTo>
                    <a:pt x="704608" y="0"/>
                  </a:lnTo>
                  <a:lnTo>
                    <a:pt x="704608" y="187744"/>
                  </a:lnTo>
                  <a:lnTo>
                    <a:pt x="0" y="187744"/>
                  </a:lnTo>
                  <a:lnTo>
                    <a:pt x="0" y="0"/>
                  </a:lnTo>
                  <a:close/>
                </a:path>
              </a:pathLst>
            </a:custGeom>
            <a:solidFill>
              <a:srgbClr val="39525B"/>
            </a:solidFill>
          </p:spPr>
          <p:txBody>
            <a:bodyPr wrap="square" lIns="0" tIns="0" rIns="0" bIns="0" rtlCol="0">
              <a:noAutofit/>
            </a:bodyPr>
            <a:lstStyle/>
            <a:p>
              <a:endParaRPr sz="1800">
                <a:solidFill>
                  <a:prstClr val="black"/>
                </a:solidFill>
              </a:endParaRPr>
            </a:p>
          </p:txBody>
        </p:sp>
        <p:sp>
          <p:nvSpPr>
            <p:cNvPr id="9" name="object 3"/>
            <p:cNvSpPr/>
            <p:nvPr userDrawn="1"/>
          </p:nvSpPr>
          <p:spPr>
            <a:xfrm>
              <a:off x="538200" y="6363627"/>
              <a:ext cx="704608" cy="187820"/>
            </a:xfrm>
            <a:custGeom>
              <a:avLst/>
              <a:gdLst/>
              <a:ahLst/>
              <a:cxnLst/>
              <a:rect l="l" t="t" r="r" b="b"/>
              <a:pathLst>
                <a:path w="704608" h="187820">
                  <a:moveTo>
                    <a:pt x="0" y="0"/>
                  </a:moveTo>
                  <a:lnTo>
                    <a:pt x="704608" y="0"/>
                  </a:lnTo>
                  <a:lnTo>
                    <a:pt x="704608" y="187820"/>
                  </a:lnTo>
                  <a:lnTo>
                    <a:pt x="0" y="187820"/>
                  </a:lnTo>
                  <a:lnTo>
                    <a:pt x="0" y="0"/>
                  </a:lnTo>
                  <a:close/>
                </a:path>
              </a:pathLst>
            </a:custGeom>
            <a:solidFill>
              <a:srgbClr val="39525B"/>
            </a:solidFill>
          </p:spPr>
          <p:txBody>
            <a:bodyPr wrap="square" lIns="0" tIns="0" rIns="0" bIns="0" rtlCol="0">
              <a:noAutofit/>
            </a:bodyPr>
            <a:lstStyle/>
            <a:p>
              <a:endParaRPr sz="1800">
                <a:solidFill>
                  <a:prstClr val="black"/>
                </a:solidFill>
              </a:endParaRPr>
            </a:p>
          </p:txBody>
        </p:sp>
        <p:sp>
          <p:nvSpPr>
            <p:cNvPr id="10" name="object 4"/>
            <p:cNvSpPr/>
            <p:nvPr userDrawn="1"/>
          </p:nvSpPr>
          <p:spPr>
            <a:xfrm>
              <a:off x="1328112" y="6107214"/>
              <a:ext cx="942840" cy="451138"/>
            </a:xfrm>
            <a:prstGeom prst="rect">
              <a:avLst/>
            </a:prstGeom>
            <a:blipFill>
              <a:blip r:embed="rId15" cstate="print"/>
              <a:stretch>
                <a:fillRect/>
              </a:stretch>
            </a:blipFill>
          </p:spPr>
          <p:txBody>
            <a:bodyPr wrap="square" lIns="0" tIns="0" rIns="0" bIns="0" rtlCol="0">
              <a:noAutofit/>
            </a:bodyPr>
            <a:lstStyle/>
            <a:p>
              <a:endParaRPr sz="1800">
                <a:solidFill>
                  <a:prstClr val="black"/>
                </a:solidFill>
              </a:endParaRPr>
            </a:p>
          </p:txBody>
        </p:sp>
        <p:sp>
          <p:nvSpPr>
            <p:cNvPr id="11" name="object 5"/>
            <p:cNvSpPr/>
            <p:nvPr userDrawn="1"/>
          </p:nvSpPr>
          <p:spPr>
            <a:xfrm>
              <a:off x="540000" y="5919703"/>
              <a:ext cx="8064004" cy="0"/>
            </a:xfrm>
            <a:custGeom>
              <a:avLst/>
              <a:gdLst/>
              <a:ahLst/>
              <a:cxnLst/>
              <a:rect l="l" t="t" r="r" b="b"/>
              <a:pathLst>
                <a:path w="8064004">
                  <a:moveTo>
                    <a:pt x="0" y="0"/>
                  </a:moveTo>
                  <a:lnTo>
                    <a:pt x="8064004" y="0"/>
                  </a:lnTo>
                </a:path>
              </a:pathLst>
            </a:custGeom>
            <a:ln w="25400">
              <a:solidFill>
                <a:srgbClr val="AB1D88"/>
              </a:solidFill>
            </a:ln>
          </p:spPr>
          <p:txBody>
            <a:bodyPr wrap="square" lIns="0" tIns="0" rIns="0" bIns="0" rtlCol="0">
              <a:noAutofit/>
            </a:bodyPr>
            <a:lstStyle/>
            <a:p>
              <a:endParaRPr sz="1800">
                <a:solidFill>
                  <a:prstClr val="black"/>
                </a:solidFill>
              </a:endParaRPr>
            </a:p>
          </p:txBody>
        </p:sp>
        <p:sp>
          <p:nvSpPr>
            <p:cNvPr id="13" name="object 8"/>
            <p:cNvSpPr/>
            <p:nvPr userDrawn="1"/>
          </p:nvSpPr>
          <p:spPr>
            <a:xfrm>
              <a:off x="540000" y="552702"/>
              <a:ext cx="8064004" cy="0"/>
            </a:xfrm>
            <a:custGeom>
              <a:avLst/>
              <a:gdLst/>
              <a:ahLst/>
              <a:cxnLst/>
              <a:rect l="l" t="t" r="r" b="b"/>
              <a:pathLst>
                <a:path w="8064004">
                  <a:moveTo>
                    <a:pt x="0" y="0"/>
                  </a:moveTo>
                  <a:lnTo>
                    <a:pt x="8064004" y="0"/>
                  </a:lnTo>
                </a:path>
              </a:pathLst>
            </a:custGeom>
            <a:ln w="25400">
              <a:solidFill>
                <a:srgbClr val="AB1D88"/>
              </a:solidFill>
            </a:ln>
          </p:spPr>
          <p:txBody>
            <a:bodyPr wrap="square" lIns="0" tIns="0" rIns="0" bIns="0" rtlCol="0">
              <a:noAutofit/>
            </a:bodyPr>
            <a:lstStyle/>
            <a:p>
              <a:endParaRPr sz="1800">
                <a:solidFill>
                  <a:prstClr val="black"/>
                </a:solidFill>
              </a:endParaRPr>
            </a:p>
          </p:txBody>
        </p:sp>
      </p:grpSp>
      <p:sp>
        <p:nvSpPr>
          <p:cNvPr id="14" name="Text Placeholder 14"/>
          <p:cNvSpPr txBox="1">
            <a:spLocks/>
          </p:cNvSpPr>
          <p:nvPr/>
        </p:nvSpPr>
        <p:spPr>
          <a:xfrm>
            <a:off x="10879600" y="6343750"/>
            <a:ext cx="864659" cy="287511"/>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000" kern="1200" baseline="0">
                <a:solidFill>
                  <a:schemeClr val="accent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chemeClr val="accent2"/>
              </a:buClr>
              <a:buFont typeface="Arial" panose="020B0604020202020204" pitchFamily="34" charset="0"/>
              <a:buNone/>
              <a:defRPr sz="16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AF1685"/>
              </a:buClr>
            </a:pPr>
            <a:r>
              <a:rPr lang="en-GB" sz="1000" smtClean="0">
                <a:solidFill>
                  <a:srgbClr val="505759"/>
                </a:solidFill>
              </a:rPr>
              <a:t>@ehrc</a:t>
            </a:r>
            <a:endParaRPr lang="en-GB" sz="1000" dirty="0">
              <a:solidFill>
                <a:srgbClr val="505759"/>
              </a:solidFill>
            </a:endParaRPr>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6804" y="6363627"/>
            <a:ext cx="388777" cy="248258"/>
          </a:xfrm>
          <a:prstGeom prst="rect">
            <a:avLst/>
          </a:prstGeom>
        </p:spPr>
      </p:pic>
    </p:spTree>
    <p:extLst>
      <p:ext uri="{BB962C8B-B14F-4D97-AF65-F5344CB8AC3E}">
        <p14:creationId xmlns:p14="http://schemas.microsoft.com/office/powerpoint/2010/main" val="2452220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2800" kern="1200" baseline="0">
          <a:solidFill>
            <a:schemeClr val="accent2"/>
          </a:solidFill>
          <a:latin typeface="Georgia" panose="02040502050405020303" pitchFamily="18" charset="0"/>
          <a:ea typeface="+mj-ea"/>
          <a:cs typeface="+mj-cs"/>
        </a:defRPr>
      </a:lvl1pPr>
    </p:titleStyle>
    <p:bodyStyle>
      <a:lvl1pPr marL="12700" marR="12700" indent="-285750" algn="l" defTabSz="914400" rtl="0" eaLnBrk="1" latinLnBrk="0" hangingPunct="1">
        <a:lnSpc>
          <a:spcPct val="109000"/>
        </a:lnSpc>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3493"/>
            <a:ext cx="9144000" cy="2911937"/>
          </a:xfrm>
          <a:solidFill>
            <a:schemeClr val="bg1"/>
          </a:solidFill>
        </p:spPr>
        <p:txBody>
          <a:bodyPr>
            <a:noAutofit/>
          </a:bodyPr>
          <a:lstStyle/>
          <a:p>
            <a:r>
              <a:rPr lang="fr-BE" b="1" dirty="0" smtClean="0">
                <a:solidFill>
                  <a:srgbClr val="002060"/>
                </a:solidFill>
              </a:rPr>
              <a:t>Equinet Cluster on </a:t>
            </a:r>
            <a:r>
              <a:rPr lang="fr-BE" b="1" dirty="0" err="1" smtClean="0">
                <a:solidFill>
                  <a:srgbClr val="002060"/>
                </a:solidFill>
              </a:rPr>
              <a:t>Research</a:t>
            </a:r>
            <a:r>
              <a:rPr lang="fr-BE" b="1" dirty="0" smtClean="0">
                <a:solidFill>
                  <a:srgbClr val="002060"/>
                </a:solidFill>
              </a:rPr>
              <a:t> &amp; Data Collection</a:t>
            </a:r>
            <a:r>
              <a:rPr lang="fr-BE" sz="6600" dirty="0" smtClean="0">
                <a:solidFill>
                  <a:srgbClr val="002060"/>
                </a:solidFill>
              </a:rPr>
              <a:t/>
            </a:r>
            <a:br>
              <a:rPr lang="fr-BE" sz="6600" dirty="0" smtClean="0">
                <a:solidFill>
                  <a:srgbClr val="002060"/>
                </a:solidFill>
              </a:rPr>
            </a:br>
            <a:r>
              <a:rPr lang="en-US" sz="4400" b="1" dirty="0" smtClean="0"/>
              <a:t>1</a:t>
            </a:r>
            <a:r>
              <a:rPr lang="en-US" sz="4400" b="1" baseline="30000" dirty="0" smtClean="0"/>
              <a:t>st</a:t>
            </a:r>
            <a:r>
              <a:rPr lang="en-US" sz="4400" b="1" dirty="0" smtClean="0"/>
              <a:t> meeting</a:t>
            </a:r>
            <a:endParaRPr lang="fr-BE" sz="4400" b="1" dirty="0"/>
          </a:p>
        </p:txBody>
      </p:sp>
      <p:sp>
        <p:nvSpPr>
          <p:cNvPr id="3" name="Subtitle 2"/>
          <p:cNvSpPr>
            <a:spLocks noGrp="1"/>
          </p:cNvSpPr>
          <p:nvPr>
            <p:ph type="subTitle" idx="1"/>
          </p:nvPr>
        </p:nvSpPr>
        <p:spPr>
          <a:xfrm>
            <a:off x="1524000" y="4396115"/>
            <a:ext cx="9144000" cy="953086"/>
          </a:xfrm>
          <a:solidFill>
            <a:schemeClr val="bg1"/>
          </a:solidFill>
          <a:ln>
            <a:solidFill>
              <a:schemeClr val="bg1">
                <a:lumMod val="95000"/>
              </a:schemeClr>
            </a:solidFill>
          </a:ln>
        </p:spPr>
        <p:txBody>
          <a:bodyPr>
            <a:noAutofit/>
          </a:bodyPr>
          <a:lstStyle/>
          <a:p>
            <a:r>
              <a:rPr lang="fr-BE" sz="3200" b="1" dirty="0" smtClean="0">
                <a:solidFill>
                  <a:srgbClr val="002060"/>
                </a:solidFill>
                <a:latin typeface="+mj-lt"/>
              </a:rPr>
              <a:t>Tuesday 20th </a:t>
            </a:r>
            <a:r>
              <a:rPr lang="fr-BE" sz="3200" b="1" dirty="0" err="1" smtClean="0">
                <a:solidFill>
                  <a:srgbClr val="002060"/>
                </a:solidFill>
                <a:latin typeface="+mj-lt"/>
              </a:rPr>
              <a:t>June</a:t>
            </a:r>
            <a:r>
              <a:rPr lang="fr-BE" sz="3200" b="1" dirty="0" smtClean="0">
                <a:latin typeface="+mj-lt"/>
              </a:rPr>
              <a:t/>
            </a:r>
            <a:br>
              <a:rPr lang="fr-BE" sz="3200" b="1" dirty="0" smtClean="0">
                <a:latin typeface="+mj-lt"/>
              </a:rPr>
            </a:br>
            <a:r>
              <a:rPr lang="fr-BE" sz="3200" b="1" dirty="0" smtClean="0">
                <a:latin typeface="+mj-lt"/>
              </a:rPr>
              <a:t>Brussels, </a:t>
            </a:r>
            <a:r>
              <a:rPr lang="fr-BE" sz="3200" b="1" dirty="0" err="1" smtClean="0">
                <a:latin typeface="+mj-lt"/>
              </a:rPr>
              <a:t>Belgium</a:t>
            </a:r>
            <a:endParaRPr lang="fr-BE" sz="3200" b="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13" y="5609886"/>
            <a:ext cx="3502855" cy="1114471"/>
          </a:xfrm>
          <a:prstGeom prst="rect">
            <a:avLst/>
          </a:prstGeom>
        </p:spPr>
      </p:pic>
      <p:pic>
        <p:nvPicPr>
          <p:cNvPr id="6" name="Picture 5"/>
          <p:cNvPicPr>
            <a:picLocks noChangeAspect="1"/>
          </p:cNvPicPr>
          <p:nvPr/>
        </p:nvPicPr>
        <p:blipFill>
          <a:blip r:embed="rId3"/>
          <a:stretch>
            <a:fillRect/>
          </a:stretch>
        </p:blipFill>
        <p:spPr>
          <a:xfrm>
            <a:off x="8837936" y="5738549"/>
            <a:ext cx="3238095" cy="857143"/>
          </a:xfrm>
          <a:prstGeom prst="rect">
            <a:avLst/>
          </a:prstGeom>
        </p:spPr>
      </p:pic>
    </p:spTree>
    <p:extLst>
      <p:ext uri="{BB962C8B-B14F-4D97-AF65-F5344CB8AC3E}">
        <p14:creationId xmlns:p14="http://schemas.microsoft.com/office/powerpoint/2010/main" val="1434221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348880"/>
            <a:ext cx="7848872" cy="720080"/>
          </a:xfrm>
        </p:spPr>
        <p:txBody>
          <a:bodyPr/>
          <a:lstStyle/>
          <a:p>
            <a:r>
              <a:rPr lang="en-GB" sz="3600" dirty="0"/>
              <a:t>The UK has a rich data landscape.</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02</a:t>
            </a:r>
            <a:endParaRPr lang="en-GB" dirty="0"/>
          </a:p>
        </p:txBody>
      </p:sp>
    </p:spTree>
    <p:extLst>
      <p:ext uri="{BB962C8B-B14F-4D97-AF65-F5344CB8AC3E}">
        <p14:creationId xmlns:p14="http://schemas.microsoft.com/office/powerpoint/2010/main" val="243300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348880"/>
            <a:ext cx="7632848" cy="720080"/>
          </a:xfrm>
        </p:spPr>
        <p:txBody>
          <a:bodyPr/>
          <a:lstStyle/>
          <a:p>
            <a:r>
              <a:rPr lang="en-GB" sz="3600" dirty="0"/>
              <a:t>The UK has a rich data landscape,</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03</a:t>
            </a:r>
          </a:p>
          <a:p>
            <a:endParaRPr lang="en-GB" dirty="0" smtClean="0"/>
          </a:p>
        </p:txBody>
      </p:sp>
      <p:sp>
        <p:nvSpPr>
          <p:cNvPr id="6" name="Content Placeholder 2"/>
          <p:cNvSpPr>
            <a:spLocks noGrp="1"/>
          </p:cNvSpPr>
          <p:nvPr>
            <p:ph idx="1"/>
          </p:nvPr>
        </p:nvSpPr>
        <p:spPr>
          <a:xfrm>
            <a:off x="2207568" y="2996952"/>
            <a:ext cx="6984776" cy="864096"/>
          </a:xfrm>
        </p:spPr>
        <p:txBody>
          <a:bodyPr/>
          <a:lstStyle/>
          <a:p>
            <a:r>
              <a:rPr lang="en-GB" dirty="0"/>
              <a:t>w</a:t>
            </a:r>
            <a:r>
              <a:rPr lang="en-GB" dirty="0" smtClean="0"/>
              <a:t>ith lots of problems.</a:t>
            </a:r>
            <a:endParaRPr lang="en-GB" dirty="0"/>
          </a:p>
        </p:txBody>
      </p:sp>
    </p:spTree>
    <p:extLst>
      <p:ext uri="{BB962C8B-B14F-4D97-AF65-F5344CB8AC3E}">
        <p14:creationId xmlns:p14="http://schemas.microsoft.com/office/powerpoint/2010/main" val="167442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575" y="868080"/>
            <a:ext cx="9334243" cy="5418902"/>
          </a:xfrm>
        </p:spPr>
        <p:txBody>
          <a:bodyPr>
            <a:normAutofit fontScale="40000" lnSpcReduction="20000"/>
          </a:bodyPr>
          <a:lstStyle/>
          <a:p>
            <a:pPr marL="571500" indent="-571500">
              <a:buFont typeface="Arial" panose="020B0604020202020204" pitchFamily="34" charset="0"/>
              <a:buChar char="•"/>
            </a:pPr>
            <a:r>
              <a:rPr lang="en-GB" dirty="0" smtClean="0"/>
              <a:t>Incredibly complex</a:t>
            </a:r>
          </a:p>
          <a:p>
            <a:pPr marL="571500" indent="-571500">
              <a:buFont typeface="Arial" panose="020B0604020202020204" pitchFamily="34" charset="0"/>
              <a:buChar char="•"/>
            </a:pPr>
            <a:r>
              <a:rPr lang="en-GB" dirty="0"/>
              <a:t>Moves toward more admin </a:t>
            </a:r>
            <a:r>
              <a:rPr lang="en-GB" dirty="0" smtClean="0"/>
              <a:t>data</a:t>
            </a:r>
          </a:p>
          <a:p>
            <a:pPr marL="571500" indent="-571500">
              <a:buFont typeface="Arial" panose="020B0604020202020204" pitchFamily="34" charset="0"/>
              <a:buChar char="•"/>
            </a:pPr>
            <a:r>
              <a:rPr lang="en-GB" dirty="0" smtClean="0"/>
              <a:t>Underreporting</a:t>
            </a:r>
          </a:p>
          <a:p>
            <a:pPr marL="571500" indent="-571500">
              <a:buFont typeface="Arial" panose="020B0604020202020204" pitchFamily="34" charset="0"/>
              <a:buChar char="•"/>
            </a:pPr>
            <a:r>
              <a:rPr lang="en-GB" dirty="0" smtClean="0"/>
              <a:t>Unpublished data</a:t>
            </a:r>
          </a:p>
          <a:p>
            <a:pPr marL="571500" indent="-571500">
              <a:buFont typeface="Arial" panose="020B0604020202020204" pitchFamily="34" charset="0"/>
              <a:buChar char="•"/>
            </a:pPr>
            <a:r>
              <a:rPr lang="en-GB" dirty="0" smtClean="0"/>
              <a:t>Discontinued or changing surveys</a:t>
            </a:r>
          </a:p>
          <a:p>
            <a:pPr marL="571500" indent="-571500">
              <a:buFont typeface="Arial" panose="020B0604020202020204" pitchFamily="34" charset="0"/>
              <a:buChar char="•"/>
            </a:pPr>
            <a:r>
              <a:rPr lang="en-GB" dirty="0"/>
              <a:t>Issues with </a:t>
            </a:r>
            <a:r>
              <a:rPr lang="en-GB" dirty="0" smtClean="0"/>
              <a:t>self-reporting</a:t>
            </a:r>
          </a:p>
          <a:p>
            <a:pPr marL="571500" indent="-571500">
              <a:buFont typeface="Arial" panose="020B0604020202020204" pitchFamily="34" charset="0"/>
              <a:buChar char="•"/>
            </a:pPr>
            <a:r>
              <a:rPr lang="en-GB" dirty="0"/>
              <a:t>Occasionally limited breakdowns </a:t>
            </a:r>
          </a:p>
          <a:p>
            <a:r>
              <a:rPr lang="en-GB" dirty="0"/>
              <a:t>	(by protected characteristic)</a:t>
            </a:r>
          </a:p>
          <a:p>
            <a:pPr marL="571500" indent="-571500">
              <a:buFont typeface="Arial" panose="020B0604020202020204" pitchFamily="34" charset="0"/>
              <a:buChar char="•"/>
            </a:pPr>
            <a:r>
              <a:rPr lang="en-GB" dirty="0"/>
              <a:t>Blind spots and subject gaps, </a:t>
            </a:r>
          </a:p>
          <a:p>
            <a:r>
              <a:rPr lang="en-GB" dirty="0"/>
              <a:t>	(especially around specific kinds of people at risk</a:t>
            </a:r>
            <a:r>
              <a:rPr lang="en-GB" dirty="0" smtClean="0"/>
              <a:t>)</a:t>
            </a:r>
          </a:p>
          <a:p>
            <a:pPr marL="571500" indent="-571500">
              <a:buFont typeface="Arial" panose="020B0604020202020204" pitchFamily="34" charset="0"/>
              <a:buChar char="•"/>
            </a:pPr>
            <a:r>
              <a:rPr lang="en-GB" dirty="0"/>
              <a:t>Sample size </a:t>
            </a:r>
            <a:r>
              <a:rPr lang="en-GB" dirty="0" smtClean="0"/>
              <a:t>issues</a:t>
            </a:r>
          </a:p>
          <a:p>
            <a:pPr marL="571500" indent="-571500">
              <a:buFont typeface="Arial" panose="020B0604020202020204" pitchFamily="34" charset="0"/>
              <a:buChar char="•"/>
            </a:pPr>
            <a:r>
              <a:rPr lang="en-GB" dirty="0"/>
              <a:t>Lots of sensitive </a:t>
            </a:r>
            <a:r>
              <a:rPr lang="en-GB" dirty="0" smtClean="0"/>
              <a:t>information</a:t>
            </a:r>
          </a:p>
          <a:p>
            <a:pPr marL="571500" indent="-571500">
              <a:buFont typeface="Arial" panose="020B0604020202020204" pitchFamily="34" charset="0"/>
              <a:buChar char="•"/>
            </a:pPr>
            <a:r>
              <a:rPr lang="en-GB" dirty="0"/>
              <a:t>Different approaches between </a:t>
            </a:r>
            <a:r>
              <a:rPr lang="en-GB" dirty="0" smtClean="0"/>
              <a:t>countries</a:t>
            </a:r>
          </a:p>
          <a:p>
            <a:pPr marL="571500" indent="-571500">
              <a:buFont typeface="Arial" panose="020B0604020202020204" pitchFamily="34" charset="0"/>
              <a:buChar char="•"/>
            </a:pPr>
            <a:r>
              <a:rPr lang="en-GB" dirty="0"/>
              <a:t>Data held by disparate systems on multiple </a:t>
            </a:r>
            <a:r>
              <a:rPr lang="en-GB" dirty="0" smtClean="0"/>
              <a:t>platforms</a:t>
            </a:r>
          </a:p>
          <a:p>
            <a:pPr marL="571500" indent="-571500">
              <a:buFont typeface="Arial" panose="020B0604020202020204" pitchFamily="34" charset="0"/>
              <a:buChar char="•"/>
            </a:pPr>
            <a:r>
              <a:rPr lang="en-GB" dirty="0"/>
              <a:t>Access </a:t>
            </a:r>
            <a:r>
              <a:rPr lang="en-GB" dirty="0" smtClean="0"/>
              <a:t>issues around sensitive information</a:t>
            </a:r>
            <a:endParaRPr lang="en-GB" dirty="0"/>
          </a:p>
          <a:p>
            <a:pPr marL="571500" indent="-571500">
              <a:buFont typeface="Arial" panose="020B0604020202020204" pitchFamily="34" charset="0"/>
              <a:buChar char="•"/>
            </a:pPr>
            <a:r>
              <a:rPr lang="en-GB" dirty="0"/>
              <a:t>Limited </a:t>
            </a:r>
            <a:r>
              <a:rPr lang="en-GB" dirty="0" smtClean="0"/>
              <a:t>harmonisation</a:t>
            </a:r>
          </a:p>
          <a:p>
            <a:pPr marL="571500" indent="-571500">
              <a:buFont typeface="Arial" panose="020B0604020202020204" pitchFamily="34" charset="0"/>
              <a:buChar char="•"/>
            </a:pPr>
            <a:r>
              <a:rPr lang="en-GB" dirty="0"/>
              <a:t>Standardisation and format issues </a:t>
            </a:r>
          </a:p>
          <a:p>
            <a:r>
              <a:rPr lang="en-GB" dirty="0"/>
              <a:t>	(especially around geography</a:t>
            </a:r>
            <a:r>
              <a:rPr lang="en-GB" dirty="0" smtClean="0"/>
              <a:t>)</a:t>
            </a:r>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04</a:t>
            </a:r>
            <a:endParaRPr lang="en-GB" dirty="0"/>
          </a:p>
        </p:txBody>
      </p:sp>
    </p:spTree>
    <p:extLst>
      <p:ext uri="{BB962C8B-B14F-4D97-AF65-F5344CB8AC3E}">
        <p14:creationId xmlns:p14="http://schemas.microsoft.com/office/powerpoint/2010/main" val="3864261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348880"/>
            <a:ext cx="7691134" cy="720080"/>
          </a:xfrm>
        </p:spPr>
        <p:txBody>
          <a:bodyPr/>
          <a:lstStyle/>
          <a:p>
            <a:r>
              <a:rPr lang="en-GB" sz="3600" dirty="0"/>
              <a:t>How did we identify these problems?</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05</a:t>
            </a:r>
            <a:endParaRPr lang="en-GB" dirty="0"/>
          </a:p>
        </p:txBody>
      </p:sp>
    </p:spTree>
    <p:extLst>
      <p:ext uri="{BB962C8B-B14F-4D97-AF65-F5344CB8AC3E}">
        <p14:creationId xmlns:p14="http://schemas.microsoft.com/office/powerpoint/2010/main" val="3220882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560" y="1268760"/>
            <a:ext cx="7920880" cy="4320480"/>
          </a:xfrm>
        </p:spPr>
        <p:txBody>
          <a:bodyPr>
            <a:normAutofit lnSpcReduction="10000"/>
          </a:bodyPr>
          <a:lstStyle/>
          <a:p>
            <a:pPr marL="571500" indent="-571500">
              <a:buFont typeface="Arial" panose="020B0604020202020204" pitchFamily="34" charset="0"/>
              <a:buChar char="•"/>
            </a:pPr>
            <a:r>
              <a:rPr lang="en-GB" sz="2000" dirty="0"/>
              <a:t>We have a statutory monitoring duty under Section 12 of the Equality Act 2006, most recently resulting in our report Is Britain Fairer?</a:t>
            </a:r>
          </a:p>
          <a:p>
            <a:pPr marL="571500" indent="-571500">
              <a:buFont typeface="Arial" panose="020B0604020202020204" pitchFamily="34" charset="0"/>
              <a:buChar char="•"/>
            </a:pPr>
            <a:r>
              <a:rPr lang="en-GB" sz="2000" dirty="0"/>
              <a:t>We have published multiple other reports on specific equality and human rights issues</a:t>
            </a:r>
          </a:p>
          <a:p>
            <a:pPr marL="571500" indent="-571500">
              <a:buFont typeface="Arial" panose="020B0604020202020204" pitchFamily="34" charset="0"/>
              <a:buChar char="•"/>
            </a:pPr>
            <a:r>
              <a:rPr lang="en-GB" sz="2000" dirty="0"/>
              <a:t>In each case, using hundreds or thousands of secondary sources</a:t>
            </a:r>
          </a:p>
          <a:p>
            <a:pPr marL="571500" indent="-571500">
              <a:buFont typeface="Arial" panose="020B0604020202020204" pitchFamily="34" charset="0"/>
              <a:buChar char="•"/>
            </a:pPr>
            <a:r>
              <a:rPr lang="en-GB" sz="2000" dirty="0"/>
              <a:t>This work is ongoing, and often returns to the same issues to check progress</a:t>
            </a:r>
          </a:p>
          <a:p>
            <a:pPr marL="571500" indent="-571500">
              <a:buFont typeface="Arial" panose="020B0604020202020204" pitchFamily="34" charset="0"/>
              <a:buChar char="•"/>
            </a:pPr>
            <a:r>
              <a:rPr lang="en-GB" sz="2000" dirty="0"/>
              <a:t>F</a:t>
            </a:r>
            <a:r>
              <a:rPr lang="en-GB" sz="2000" dirty="0"/>
              <a:t>amiliarity with the data landscape is essential to build a sustainable evidence base</a:t>
            </a:r>
          </a:p>
          <a:p>
            <a:pPr marL="571500" indent="-571500">
              <a:buFont typeface="Arial" panose="020B0604020202020204" pitchFamily="34" charset="0"/>
              <a:buChar char="•"/>
            </a:pPr>
            <a:r>
              <a:rPr lang="en-GB" sz="2000" dirty="0"/>
              <a:t>T</a:t>
            </a:r>
            <a:r>
              <a:rPr lang="en-GB" sz="2000" dirty="0"/>
              <a:t>he more we know, the more we understand what is missing.</a:t>
            </a:r>
          </a:p>
          <a:p>
            <a:endParaRPr lang="en-GB" sz="2000" dirty="0"/>
          </a:p>
          <a:p>
            <a:endParaRPr lang="en-GB" sz="2000" dirty="0"/>
          </a:p>
          <a:p>
            <a:pPr marL="571500" indent="-571500">
              <a:buFont typeface="Arial" panose="020B0604020202020204" pitchFamily="34" charset="0"/>
              <a:buChar char="•"/>
            </a:pPr>
            <a:endParaRPr lang="en-GB" sz="20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06</a:t>
            </a:r>
            <a:endParaRPr lang="en-GB" dirty="0"/>
          </a:p>
        </p:txBody>
      </p:sp>
      <p:sp>
        <p:nvSpPr>
          <p:cNvPr id="6" name="Title 1"/>
          <p:cNvSpPr>
            <a:spLocks noGrp="1"/>
          </p:cNvSpPr>
          <p:nvPr>
            <p:ph type="title"/>
          </p:nvPr>
        </p:nvSpPr>
        <p:spPr>
          <a:xfrm>
            <a:off x="2063553" y="692696"/>
            <a:ext cx="6974797" cy="720080"/>
          </a:xfrm>
        </p:spPr>
        <p:txBody>
          <a:bodyPr/>
          <a:lstStyle/>
          <a:p>
            <a:r>
              <a:rPr lang="en-GB" sz="2800" dirty="0"/>
              <a:t>Practice</a:t>
            </a:r>
            <a:endParaRPr lang="en-GB" sz="2800" dirty="0"/>
          </a:p>
        </p:txBody>
      </p:sp>
    </p:spTree>
    <p:extLst>
      <p:ext uri="{BB962C8B-B14F-4D97-AF65-F5344CB8AC3E}">
        <p14:creationId xmlns:p14="http://schemas.microsoft.com/office/powerpoint/2010/main" val="2858246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386980"/>
            <a:ext cx="8136904" cy="720080"/>
          </a:xfrm>
        </p:spPr>
        <p:txBody>
          <a:bodyPr/>
          <a:lstStyle/>
          <a:p>
            <a:r>
              <a:rPr lang="en-GB" sz="3600" dirty="0"/>
              <a:t>The EHRC has developed a single measurement framework for equality and human rights.</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07</a:t>
            </a:r>
            <a:endParaRPr lang="en-GB" dirty="0"/>
          </a:p>
        </p:txBody>
      </p:sp>
    </p:spTree>
    <p:extLst>
      <p:ext uri="{BB962C8B-B14F-4D97-AF65-F5344CB8AC3E}">
        <p14:creationId xmlns:p14="http://schemas.microsoft.com/office/powerpoint/2010/main" val="7182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08</a:t>
            </a:r>
            <a:endParaRPr lang="en-GB" dirty="0"/>
          </a:p>
        </p:txBody>
      </p:sp>
      <p:graphicFrame>
        <p:nvGraphicFramePr>
          <p:cNvPr id="3" name="Table 2"/>
          <p:cNvGraphicFramePr>
            <a:graphicFrameLocks noGrp="1"/>
          </p:cNvGraphicFramePr>
          <p:nvPr>
            <p:extLst/>
          </p:nvPr>
        </p:nvGraphicFramePr>
        <p:xfrm>
          <a:off x="2063552" y="764704"/>
          <a:ext cx="8064896" cy="4937760"/>
        </p:xfrm>
        <a:graphic>
          <a:graphicData uri="http://schemas.openxmlformats.org/drawingml/2006/table">
            <a:tbl>
              <a:tblPr firstRow="1" bandRow="1">
                <a:tableStyleId>{5C22544A-7EE6-4342-B048-85BDC9FD1C3A}</a:tableStyleId>
              </a:tblPr>
              <a:tblGrid>
                <a:gridCol w="2304256"/>
                <a:gridCol w="2448272"/>
                <a:gridCol w="3312368"/>
              </a:tblGrid>
              <a:tr h="149736">
                <a:tc>
                  <a:txBody>
                    <a:bodyPr/>
                    <a:lstStyle/>
                    <a:p>
                      <a:r>
                        <a:rPr lang="en-GB" dirty="0" smtClean="0"/>
                        <a:t>Domain</a:t>
                      </a:r>
                      <a:endParaRPr lang="en-GB" dirty="0"/>
                    </a:p>
                  </a:txBody>
                  <a:tcPr/>
                </a:tc>
                <a:tc gridSpan="2">
                  <a:txBody>
                    <a:bodyPr/>
                    <a:lstStyle/>
                    <a:p>
                      <a:r>
                        <a:rPr lang="en-GB" dirty="0" smtClean="0"/>
                        <a:t>Indicators</a:t>
                      </a:r>
                      <a:endParaRPr lang="en-GB" dirty="0"/>
                    </a:p>
                  </a:txBody>
                  <a:tcPr/>
                </a:tc>
                <a:tc hMerge="1">
                  <a:txBody>
                    <a:bodyPr/>
                    <a:lstStyle/>
                    <a:p>
                      <a:endParaRPr lang="en-GB"/>
                    </a:p>
                  </a:txBody>
                  <a:tcPr/>
                </a:tc>
              </a:tr>
              <a:tr h="614318">
                <a:tc>
                  <a:txBody>
                    <a:bodyPr/>
                    <a:lstStyle/>
                    <a:p>
                      <a:r>
                        <a:rPr lang="en-GB" dirty="0" smtClean="0"/>
                        <a:t>Education</a:t>
                      </a:r>
                      <a:endParaRPr lang="en-GB" dirty="0"/>
                    </a:p>
                  </a:txBody>
                  <a:tcPr/>
                </a:tc>
                <a:tc gridSpan="2">
                  <a:txBody>
                    <a:bodyPr/>
                    <a:lstStyle/>
                    <a:p>
                      <a:pPr marL="742950" lvl="0" indent="-457200">
                        <a:buFont typeface="Arial" panose="020B0604020202020204" pitchFamily="34" charset="0"/>
                        <a:buChar char="•"/>
                      </a:pPr>
                      <a:r>
                        <a:rPr lang="en-GB" sz="1200" dirty="0" smtClean="0">
                          <a:solidFill>
                            <a:schemeClr val="tx1"/>
                          </a:solidFill>
                        </a:rPr>
                        <a:t>Educational attainment of children and young people</a:t>
                      </a:r>
                    </a:p>
                    <a:p>
                      <a:pPr marL="742950" lvl="0" indent="-457200">
                        <a:buFont typeface="Arial" panose="020B0604020202020204" pitchFamily="34" charset="0"/>
                        <a:buChar char="•"/>
                      </a:pPr>
                      <a:r>
                        <a:rPr lang="en-GB" sz="1200" dirty="0" smtClean="0">
                          <a:solidFill>
                            <a:schemeClr val="tx1"/>
                          </a:solidFill>
                        </a:rPr>
                        <a:t>School exclusions, bullying and NEET</a:t>
                      </a:r>
                    </a:p>
                    <a:p>
                      <a:pPr marL="742950" lvl="0" indent="-457200">
                        <a:buFont typeface="Arial" panose="020B0604020202020204" pitchFamily="34" charset="0"/>
                        <a:buChar char="•"/>
                      </a:pPr>
                      <a:r>
                        <a:rPr lang="en-GB" sz="1200" dirty="0" smtClean="0">
                          <a:solidFill>
                            <a:schemeClr val="tx1"/>
                          </a:solidFill>
                        </a:rPr>
                        <a:t>Higher education and lifelong learning</a:t>
                      </a:r>
                    </a:p>
                  </a:txBody>
                  <a:tcPr/>
                </a:tc>
                <a:tc hMerge="1">
                  <a:txBody>
                    <a:bodyPr/>
                    <a:lstStyle/>
                    <a:p>
                      <a:endParaRPr lang="en-GB"/>
                    </a:p>
                  </a:txBody>
                  <a:tcPr/>
                </a:tc>
              </a:tr>
              <a:tr h="434320">
                <a:tc>
                  <a:txBody>
                    <a:bodyPr/>
                    <a:lstStyle/>
                    <a:p>
                      <a:r>
                        <a:rPr lang="en-GB" dirty="0" smtClean="0"/>
                        <a:t>Work</a:t>
                      </a:r>
                      <a:endParaRPr lang="en-GB" dirty="0"/>
                    </a:p>
                  </a:txBody>
                  <a:tcPr/>
                </a:tc>
                <a:tc>
                  <a:txBody>
                    <a:bodyPr/>
                    <a:lstStyle/>
                    <a:p>
                      <a:pPr marL="742950" lvl="0" indent="-457200">
                        <a:buFont typeface="Arial" panose="020B0604020202020204" pitchFamily="34" charset="0"/>
                        <a:buChar char="•"/>
                      </a:pPr>
                      <a:r>
                        <a:rPr lang="en-GB" sz="1200" dirty="0" smtClean="0">
                          <a:solidFill>
                            <a:schemeClr val="tx1"/>
                          </a:solidFill>
                        </a:rPr>
                        <a:t>Employment</a:t>
                      </a:r>
                    </a:p>
                    <a:p>
                      <a:pPr marL="742950" lvl="0" indent="-457200">
                        <a:buFont typeface="Arial" panose="020B0604020202020204" pitchFamily="34" charset="0"/>
                        <a:buChar char="•"/>
                      </a:pPr>
                      <a:r>
                        <a:rPr lang="en-GB" sz="1200" dirty="0" smtClean="0">
                          <a:solidFill>
                            <a:schemeClr val="tx1"/>
                          </a:solidFill>
                        </a:rPr>
                        <a:t>Earnings</a:t>
                      </a:r>
                    </a:p>
                  </a:txBody>
                  <a:tcPr>
                    <a:lnR w="12700" cap="flat" cmpd="sng" algn="ctr">
                      <a:noFill/>
                      <a:prstDash val="solid"/>
                      <a:round/>
                      <a:headEnd type="none" w="med" len="med"/>
                      <a:tailEnd type="none" w="med" len="med"/>
                    </a:lnR>
                  </a:tcPr>
                </a:tc>
                <a:tc>
                  <a:txBody>
                    <a:bodyPr/>
                    <a:lstStyle/>
                    <a:p>
                      <a:pPr marL="742950" lvl="0" indent="-457200">
                        <a:buFont typeface="Arial" panose="020B0604020202020204" pitchFamily="34" charset="0"/>
                        <a:buChar char="•"/>
                      </a:pPr>
                      <a:r>
                        <a:rPr lang="en-GB" sz="1200" dirty="0" smtClean="0">
                          <a:solidFill>
                            <a:schemeClr val="tx1"/>
                          </a:solidFill>
                        </a:rPr>
                        <a:t>Occupational segregation</a:t>
                      </a:r>
                    </a:p>
                    <a:p>
                      <a:pPr marL="742950" lvl="0" indent="-457200">
                        <a:buFont typeface="Arial" panose="020B0604020202020204" pitchFamily="34" charset="0"/>
                        <a:buChar char="•"/>
                      </a:pPr>
                      <a:r>
                        <a:rPr lang="en-GB" sz="1200" dirty="0" smtClean="0">
                          <a:solidFill>
                            <a:schemeClr val="tx1"/>
                          </a:solidFill>
                        </a:rPr>
                        <a:t>Forced</a:t>
                      </a:r>
                      <a:r>
                        <a:rPr lang="en-GB" sz="1200" baseline="0" dirty="0" smtClean="0">
                          <a:solidFill>
                            <a:schemeClr val="tx1"/>
                          </a:solidFill>
                        </a:rPr>
                        <a:t> labour and trafficking</a:t>
                      </a:r>
                      <a:endParaRPr lang="en-GB" sz="1200" dirty="0" smtClean="0">
                        <a:solidFill>
                          <a:schemeClr val="tx1"/>
                        </a:solidFill>
                      </a:endParaRPr>
                    </a:p>
                  </a:txBody>
                  <a:tcPr>
                    <a:lnL w="12700" cap="flat" cmpd="sng" algn="ctr">
                      <a:noFill/>
                      <a:prstDash val="solid"/>
                      <a:round/>
                      <a:headEnd type="none" w="med" len="med"/>
                      <a:tailEnd type="none" w="med" len="med"/>
                    </a:lnL>
                  </a:tcPr>
                </a:tc>
              </a:tr>
              <a:tr h="614318">
                <a:tc>
                  <a:txBody>
                    <a:bodyPr/>
                    <a:lstStyle/>
                    <a:p>
                      <a:r>
                        <a:rPr lang="en-GB" dirty="0" smtClean="0"/>
                        <a:t>Living standards</a:t>
                      </a:r>
                      <a:endParaRPr lang="en-GB" dirty="0"/>
                    </a:p>
                  </a:txBody>
                  <a:tcPr/>
                </a:tc>
                <a:tc gridSpan="2">
                  <a:txBody>
                    <a:bodyPr/>
                    <a:lstStyle/>
                    <a:p>
                      <a:pPr marL="742950" lvl="0" indent="-457200">
                        <a:buFont typeface="Arial" panose="020B0604020202020204" pitchFamily="34" charset="0"/>
                        <a:buChar char="•"/>
                      </a:pPr>
                      <a:r>
                        <a:rPr lang="en-GB" sz="1200" dirty="0" smtClean="0">
                          <a:solidFill>
                            <a:schemeClr val="tx1"/>
                          </a:solidFill>
                        </a:rPr>
                        <a:t>Social Care</a:t>
                      </a:r>
                    </a:p>
                    <a:p>
                      <a:pPr marL="742950" lvl="0" indent="-457200">
                        <a:buFont typeface="Arial" panose="020B0604020202020204" pitchFamily="34" charset="0"/>
                        <a:buChar char="•"/>
                      </a:pPr>
                      <a:r>
                        <a:rPr lang="en-GB" sz="1200" dirty="0" smtClean="0">
                          <a:solidFill>
                            <a:schemeClr val="tx1"/>
                          </a:solidFill>
                        </a:rPr>
                        <a:t>Poverty</a:t>
                      </a:r>
                    </a:p>
                    <a:p>
                      <a:pPr marL="742950" lvl="0" indent="-457200">
                        <a:buFont typeface="Arial" panose="020B0604020202020204" pitchFamily="34" charset="0"/>
                        <a:buChar char="•"/>
                      </a:pPr>
                      <a:r>
                        <a:rPr lang="en-GB" sz="1200" dirty="0" smtClean="0">
                          <a:solidFill>
                            <a:schemeClr val="tx1"/>
                          </a:solidFill>
                        </a:rPr>
                        <a:t>Housing</a:t>
                      </a:r>
                    </a:p>
                  </a:txBody>
                  <a:tcPr/>
                </a:tc>
                <a:tc hMerge="1">
                  <a:txBody>
                    <a:bodyPr/>
                    <a:lstStyle/>
                    <a:p>
                      <a:endParaRPr lang="en-GB"/>
                    </a:p>
                  </a:txBody>
                  <a:tcPr/>
                </a:tc>
              </a:tr>
              <a:tr h="588578">
                <a:tc>
                  <a:txBody>
                    <a:bodyPr/>
                    <a:lstStyle/>
                    <a:p>
                      <a:r>
                        <a:rPr lang="en-GB" dirty="0" smtClean="0"/>
                        <a:t>Health</a:t>
                      </a:r>
                      <a:endParaRPr lang="en-GB" dirty="0"/>
                    </a:p>
                  </a:txBody>
                  <a:tcPr/>
                </a:tc>
                <a:tc>
                  <a:txBody>
                    <a:bodyPr/>
                    <a:lstStyle/>
                    <a:p>
                      <a:pPr marL="742950" lvl="0" indent="-457200">
                        <a:buFont typeface="Arial" panose="020B0604020202020204" pitchFamily="34" charset="0"/>
                        <a:buChar char="•"/>
                      </a:pPr>
                      <a:r>
                        <a:rPr lang="en-GB" sz="1200" dirty="0" smtClean="0">
                          <a:solidFill>
                            <a:schemeClr val="tx1"/>
                          </a:solidFill>
                        </a:rPr>
                        <a:t>Health outcomes</a:t>
                      </a:r>
                    </a:p>
                    <a:p>
                      <a:pPr marL="742950" lvl="0" indent="-457200">
                        <a:buFont typeface="Arial" panose="020B0604020202020204" pitchFamily="34" charset="0"/>
                        <a:buChar char="•"/>
                      </a:pPr>
                      <a:r>
                        <a:rPr lang="en-GB" sz="1200" dirty="0" smtClean="0">
                          <a:solidFill>
                            <a:schemeClr val="tx1"/>
                          </a:solidFill>
                        </a:rPr>
                        <a:t>Access to healthcare</a:t>
                      </a:r>
                    </a:p>
                    <a:p>
                      <a:pPr marL="742950" lvl="0" indent="-457200">
                        <a:buFont typeface="Arial" panose="020B0604020202020204" pitchFamily="34" charset="0"/>
                        <a:buChar char="•"/>
                      </a:pPr>
                      <a:r>
                        <a:rPr lang="en-GB" sz="1200" dirty="0" smtClean="0">
                          <a:solidFill>
                            <a:schemeClr val="tx1"/>
                          </a:solidFill>
                        </a:rPr>
                        <a:t>Mental health</a:t>
                      </a:r>
                    </a:p>
                  </a:txBody>
                  <a:tcPr>
                    <a:lnR w="12700" cap="flat" cmpd="sng" algn="ctr">
                      <a:noFill/>
                      <a:prstDash val="solid"/>
                      <a:round/>
                      <a:headEnd type="none" w="med" len="med"/>
                      <a:tailEnd type="none" w="med" len="med"/>
                    </a:lnR>
                  </a:tcPr>
                </a:tc>
                <a:tc>
                  <a:txBody>
                    <a:bodyPr/>
                    <a:lstStyle/>
                    <a:p>
                      <a:pPr marL="742950" lvl="0" indent="-457200">
                        <a:buFont typeface="Arial" panose="020B0604020202020204" pitchFamily="34" charset="0"/>
                        <a:buChar char="•"/>
                      </a:pPr>
                      <a:r>
                        <a:rPr lang="en-GB" sz="1200" dirty="0" smtClean="0">
                          <a:solidFill>
                            <a:schemeClr val="tx1"/>
                          </a:solidFill>
                        </a:rPr>
                        <a:t>Reproductive and sexual health</a:t>
                      </a:r>
                    </a:p>
                    <a:p>
                      <a:pPr marL="742950" lvl="0" indent="-457200">
                        <a:buFont typeface="Arial" panose="020B0604020202020204" pitchFamily="34" charset="0"/>
                        <a:buChar char="•"/>
                      </a:pPr>
                      <a:r>
                        <a:rPr lang="en-GB" sz="1200" dirty="0" smtClean="0">
                          <a:solidFill>
                            <a:schemeClr val="tx1"/>
                          </a:solidFill>
                        </a:rPr>
                        <a:t>Palliative and end of life care</a:t>
                      </a:r>
                    </a:p>
                    <a:p>
                      <a:pPr marL="742950" lvl="0" indent="-457200">
                        <a:buFont typeface="Arial" panose="020B0604020202020204" pitchFamily="34" charset="0"/>
                        <a:buChar char="•"/>
                      </a:pPr>
                      <a:r>
                        <a:rPr lang="en-GB" sz="1200" dirty="0" smtClean="0">
                          <a:solidFill>
                            <a:schemeClr val="tx1"/>
                          </a:solidFill>
                        </a:rPr>
                        <a:t>Health inequalities</a:t>
                      </a:r>
                    </a:p>
                  </a:txBody>
                  <a:tcPr>
                    <a:lnL w="12700" cap="flat" cmpd="sng" algn="ctr">
                      <a:noFill/>
                      <a:prstDash val="solid"/>
                      <a:round/>
                      <a:headEnd type="none" w="med" len="med"/>
                      <a:tailEnd type="none" w="med" len="med"/>
                    </a:lnL>
                  </a:tcPr>
                </a:tc>
              </a:tr>
              <a:tr h="1073224">
                <a:tc>
                  <a:txBody>
                    <a:bodyPr/>
                    <a:lstStyle/>
                    <a:p>
                      <a:r>
                        <a:rPr lang="en-GB" dirty="0" smtClean="0"/>
                        <a:t>Justice and detention</a:t>
                      </a:r>
                      <a:endParaRPr lang="en-GB" dirty="0"/>
                    </a:p>
                  </a:txBody>
                  <a:tcPr/>
                </a:tc>
                <a:tc>
                  <a:txBody>
                    <a:bodyPr/>
                    <a:lstStyle/>
                    <a:p>
                      <a:pPr marL="742950" lvl="0" indent="-457200">
                        <a:buFont typeface="Arial" panose="020B0604020202020204" pitchFamily="34" charset="0"/>
                        <a:buChar char="•"/>
                      </a:pPr>
                      <a:r>
                        <a:rPr lang="en-GB" sz="1200" dirty="0" smtClean="0">
                          <a:solidFill>
                            <a:schemeClr val="tx1"/>
                          </a:solidFill>
                        </a:rPr>
                        <a:t>Conditions of people resident or detained in public or private institutions</a:t>
                      </a:r>
                    </a:p>
                    <a:p>
                      <a:pPr marL="74295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rPr>
                        <a:t>Violent, intimate or identity-based crime</a:t>
                      </a:r>
                    </a:p>
                  </a:txBody>
                  <a:tcPr>
                    <a:lnR w="12700" cap="flat" cmpd="sng" algn="ctr">
                      <a:noFill/>
                      <a:prstDash val="solid"/>
                      <a:round/>
                      <a:headEnd type="none" w="med" len="med"/>
                      <a:tailEnd type="none" w="med" len="med"/>
                    </a:lnR>
                  </a:tcPr>
                </a:tc>
                <a:tc>
                  <a:txBody>
                    <a:bodyPr/>
                    <a:lstStyle/>
                    <a:p>
                      <a:pPr marL="74295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rPr>
                        <a:t>Effectiveness of the justice system  </a:t>
                      </a:r>
                    </a:p>
                    <a:p>
                      <a:pPr marL="742950" lvl="0" indent="-457200">
                        <a:buFont typeface="Arial" panose="020B0604020202020204" pitchFamily="34" charset="0"/>
                        <a:buChar char="•"/>
                      </a:pPr>
                      <a:r>
                        <a:rPr lang="en-GB" sz="1200" dirty="0" smtClean="0">
                          <a:solidFill>
                            <a:schemeClr val="tx1"/>
                          </a:solidFill>
                        </a:rPr>
                        <a:t>Restorative justice</a:t>
                      </a:r>
                    </a:p>
                    <a:p>
                      <a:pPr marL="742950" lvl="0" indent="-457200">
                        <a:buFont typeface="Arial" panose="020B0604020202020204" pitchFamily="34" charset="0"/>
                        <a:buChar char="•"/>
                      </a:pPr>
                      <a:r>
                        <a:rPr lang="en-GB" sz="1200" dirty="0" smtClean="0">
                          <a:solidFill>
                            <a:schemeClr val="tx1"/>
                          </a:solidFill>
                        </a:rPr>
                        <a:t>Rehabilitation, resettlement</a:t>
                      </a:r>
                      <a:r>
                        <a:rPr lang="en-GB" sz="1200" baseline="0" dirty="0" smtClean="0">
                          <a:solidFill>
                            <a:schemeClr val="tx1"/>
                          </a:solidFill>
                        </a:rPr>
                        <a:t> and reintegration</a:t>
                      </a:r>
                      <a:endParaRPr lang="en-GB" sz="1200" dirty="0" smtClean="0">
                        <a:solidFill>
                          <a:schemeClr val="tx1"/>
                        </a:solidFill>
                      </a:endParaRPr>
                    </a:p>
                    <a:p>
                      <a:pPr marL="1200150" lvl="1" indent="-457200">
                        <a:buFont typeface="Arial" panose="020B0604020202020204" pitchFamily="34" charset="0"/>
                        <a:buChar char="•"/>
                      </a:pPr>
                      <a:endParaRPr lang="en-GB" sz="1200" dirty="0" smtClean="0">
                        <a:solidFill>
                          <a:schemeClr val="tx1"/>
                        </a:solidFill>
                      </a:endParaRPr>
                    </a:p>
                  </a:txBody>
                  <a:tcPr>
                    <a:lnL w="12700" cap="flat" cmpd="sng" algn="ctr">
                      <a:noFill/>
                      <a:prstDash val="solid"/>
                      <a:round/>
                      <a:headEnd type="none" w="med" len="med"/>
                      <a:tailEnd type="none" w="med" len="med"/>
                    </a:lnL>
                  </a:tcPr>
                </a:tc>
              </a:tr>
              <a:tr h="965357">
                <a:tc>
                  <a:txBody>
                    <a:bodyPr/>
                    <a:lstStyle/>
                    <a:p>
                      <a:r>
                        <a:rPr lang="en-GB" dirty="0" smtClean="0"/>
                        <a:t>Participation</a:t>
                      </a:r>
                      <a:endParaRPr lang="en-GB" dirty="0"/>
                    </a:p>
                  </a:txBody>
                  <a:tcPr/>
                </a:tc>
                <a:tc gridSpan="2">
                  <a:txBody>
                    <a:bodyPr/>
                    <a:lstStyle/>
                    <a:p>
                      <a:pPr marL="742950" lvl="0" indent="-457200">
                        <a:buFont typeface="Arial" panose="020B0604020202020204" pitchFamily="34" charset="0"/>
                        <a:buChar char="•"/>
                      </a:pPr>
                      <a:r>
                        <a:rPr lang="en-GB" sz="1200" dirty="0" smtClean="0">
                          <a:solidFill>
                            <a:schemeClr val="tx1"/>
                          </a:solidFill>
                        </a:rPr>
                        <a:t>Political and civil participation and representation</a:t>
                      </a:r>
                    </a:p>
                    <a:p>
                      <a:pPr marL="742950" lvl="0" indent="-457200">
                        <a:buFont typeface="Arial" panose="020B0604020202020204" pitchFamily="34" charset="0"/>
                        <a:buChar char="•"/>
                      </a:pPr>
                      <a:r>
                        <a:rPr lang="en-GB" sz="1200" dirty="0" smtClean="0">
                          <a:solidFill>
                            <a:schemeClr val="tx1"/>
                          </a:solidFill>
                        </a:rPr>
                        <a:t>Access to services</a:t>
                      </a:r>
                    </a:p>
                    <a:p>
                      <a:pPr marL="742950" lvl="0" indent="-457200">
                        <a:buFont typeface="Arial" panose="020B0604020202020204" pitchFamily="34" charset="0"/>
                        <a:buChar char="•"/>
                      </a:pPr>
                      <a:r>
                        <a:rPr lang="en-GB" sz="1200" dirty="0" smtClean="0">
                          <a:solidFill>
                            <a:schemeClr val="tx1"/>
                          </a:solidFill>
                        </a:rPr>
                        <a:t>Privacy and surveillance</a:t>
                      </a:r>
                    </a:p>
                    <a:p>
                      <a:pPr marL="742950" lvl="0" indent="-457200">
                        <a:buFont typeface="Arial" panose="020B0604020202020204" pitchFamily="34" charset="0"/>
                        <a:buChar char="•"/>
                      </a:pPr>
                      <a:r>
                        <a:rPr lang="en-GB" sz="1200" dirty="0" smtClean="0">
                          <a:solidFill>
                            <a:schemeClr val="tx1"/>
                          </a:solidFill>
                        </a:rPr>
                        <a:t>Social cohesion and good relations</a:t>
                      </a:r>
                    </a:p>
                    <a:p>
                      <a:pPr marL="742950" lvl="0" indent="-457200">
                        <a:buFont typeface="Arial" panose="020B0604020202020204" pitchFamily="34" charset="0"/>
                        <a:buChar char="•"/>
                      </a:pPr>
                      <a:r>
                        <a:rPr lang="en-GB" sz="1200" dirty="0" smtClean="0">
                          <a:solidFill>
                            <a:schemeClr val="tx1"/>
                          </a:solidFill>
                        </a:rPr>
                        <a:t>Family life</a:t>
                      </a:r>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815733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a:t>20.06.2017</a:t>
            </a:r>
          </a:p>
        </p:txBody>
      </p:sp>
      <p:sp>
        <p:nvSpPr>
          <p:cNvPr id="5" name="Text Placeholder 4"/>
          <p:cNvSpPr>
            <a:spLocks noGrp="1"/>
          </p:cNvSpPr>
          <p:nvPr>
            <p:ph type="body" sz="quarter" idx="17"/>
          </p:nvPr>
        </p:nvSpPr>
        <p:spPr/>
        <p:txBody>
          <a:bodyPr>
            <a:normAutofit lnSpcReduction="10000"/>
          </a:bodyPr>
          <a:lstStyle/>
          <a:p>
            <a:r>
              <a:rPr lang="en-GB" dirty="0" smtClean="0"/>
              <a:t>09</a:t>
            </a:r>
          </a:p>
          <a:p>
            <a:endParaRPr lang="en-GB" dirty="0"/>
          </a:p>
        </p:txBody>
      </p:sp>
      <p:graphicFrame>
        <p:nvGraphicFramePr>
          <p:cNvPr id="6" name="Table 5"/>
          <p:cNvGraphicFramePr>
            <a:graphicFrameLocks noGrp="1"/>
          </p:cNvGraphicFramePr>
          <p:nvPr>
            <p:extLst/>
          </p:nvPr>
        </p:nvGraphicFramePr>
        <p:xfrm>
          <a:off x="2063552" y="764704"/>
          <a:ext cx="8064896" cy="4582160"/>
        </p:xfrm>
        <a:graphic>
          <a:graphicData uri="http://schemas.openxmlformats.org/drawingml/2006/table">
            <a:tbl>
              <a:tblPr firstRow="1" bandRow="1">
                <a:tableStyleId>{5C22544A-7EE6-4342-B048-85BDC9FD1C3A}</a:tableStyleId>
              </a:tblPr>
              <a:tblGrid>
                <a:gridCol w="1008112"/>
                <a:gridCol w="2160240"/>
                <a:gridCol w="3168352"/>
                <a:gridCol w="1728192"/>
              </a:tblGrid>
              <a:tr h="370840">
                <a:tc>
                  <a:txBody>
                    <a:bodyPr/>
                    <a:lstStyle/>
                    <a:p>
                      <a:r>
                        <a:rPr lang="en-GB" dirty="0" smtClean="0"/>
                        <a:t>Domain</a:t>
                      </a:r>
                      <a:endParaRPr lang="en-GB" dirty="0"/>
                    </a:p>
                  </a:txBody>
                  <a:tcPr/>
                </a:tc>
                <a:tc>
                  <a:txBody>
                    <a:bodyPr/>
                    <a:lstStyle/>
                    <a:p>
                      <a:r>
                        <a:rPr lang="en-GB" dirty="0" smtClean="0"/>
                        <a:t>Indicators</a:t>
                      </a:r>
                      <a:endParaRPr lang="en-GB" dirty="0"/>
                    </a:p>
                  </a:txBody>
                  <a:tcPr/>
                </a:tc>
                <a:tc>
                  <a:txBody>
                    <a:bodyPr/>
                    <a:lstStyle/>
                    <a:p>
                      <a:r>
                        <a:rPr lang="en-GB" dirty="0" smtClean="0"/>
                        <a:t>Statistical</a:t>
                      </a:r>
                      <a:r>
                        <a:rPr lang="en-GB" baseline="0" dirty="0" smtClean="0"/>
                        <a:t> m</a:t>
                      </a:r>
                      <a:r>
                        <a:rPr lang="en-GB" dirty="0" smtClean="0"/>
                        <a:t>easures</a:t>
                      </a:r>
                      <a:endParaRPr lang="en-GB" dirty="0"/>
                    </a:p>
                  </a:txBody>
                  <a:tcPr/>
                </a:tc>
                <a:tc>
                  <a:txBody>
                    <a:bodyPr/>
                    <a:lstStyle/>
                    <a:p>
                      <a:r>
                        <a:rPr lang="en-GB" dirty="0" smtClean="0"/>
                        <a:t>Breakdown</a:t>
                      </a:r>
                      <a:endParaRPr lang="en-GB" dirty="0"/>
                    </a:p>
                  </a:txBody>
                  <a:tcPr/>
                </a:tc>
              </a:tr>
              <a:tr h="370840">
                <a:tc rowSpan="3">
                  <a:txBody>
                    <a:bodyPr/>
                    <a:lstStyle/>
                    <a:p>
                      <a:r>
                        <a:rPr lang="en-GB" sz="1600" dirty="0" smtClean="0"/>
                        <a:t>Education</a:t>
                      </a:r>
                      <a:endParaRPr lang="en-GB" sz="1600" dirty="0"/>
                    </a:p>
                  </a:txBody>
                  <a:tcPr/>
                </a:tc>
                <a:tc>
                  <a:txBody>
                    <a:bodyPr/>
                    <a:lstStyle/>
                    <a:p>
                      <a:pPr marL="457200" lvl="0" indent="-171450">
                        <a:buFont typeface="Arial" panose="020B0604020202020204" pitchFamily="34" charset="0"/>
                        <a:buChar char="•"/>
                      </a:pPr>
                      <a:r>
                        <a:rPr lang="en-GB" sz="1200" dirty="0" smtClean="0">
                          <a:solidFill>
                            <a:schemeClr val="tx1"/>
                          </a:solidFill>
                        </a:rPr>
                        <a:t>Educational attainment of children and young people</a:t>
                      </a:r>
                    </a:p>
                  </a:txBody>
                  <a:tcPr marL="0" marR="0"/>
                </a:tc>
                <a:tc>
                  <a:txBody>
                    <a:bodyPr/>
                    <a:lstStyle/>
                    <a:p>
                      <a:pPr marL="171450" indent="-171450">
                        <a:buFont typeface="Arial" panose="020B0604020202020204" pitchFamily="34" charset="0"/>
                        <a:buChar char="•"/>
                      </a:pPr>
                      <a:r>
                        <a:rPr lang="en-GB" sz="1200" dirty="0" smtClean="0"/>
                        <a:t>% achieving good level of development</a:t>
                      </a:r>
                    </a:p>
                    <a:p>
                      <a:pPr marL="171450" indent="-171450">
                        <a:buFont typeface="Arial" panose="020B0604020202020204" pitchFamily="34" charset="0"/>
                        <a:buChar char="•"/>
                      </a:pPr>
                      <a:r>
                        <a:rPr lang="en-GB" sz="1200" dirty="0" smtClean="0"/>
                        <a:t>% achieving</a:t>
                      </a:r>
                      <a:r>
                        <a:rPr lang="en-GB" sz="1200" baseline="0" dirty="0" smtClean="0"/>
                        <a:t> 5+ GCSEs A*-C</a:t>
                      </a:r>
                      <a:endParaRPr lang="en-GB" sz="1200" dirty="0"/>
                    </a:p>
                  </a:txBody>
                  <a:tcPr/>
                </a:tc>
                <a:tc>
                  <a:txBody>
                    <a:bodyPr/>
                    <a:lstStyle/>
                    <a:p>
                      <a:pPr marL="285750" indent="-285750">
                        <a:buFont typeface="Arial" panose="020B0604020202020204" pitchFamily="34" charset="0"/>
                        <a:buChar char="•"/>
                      </a:pPr>
                      <a:r>
                        <a:rPr lang="en-GB" sz="1200" dirty="0" smtClean="0"/>
                        <a:t>England, Wales, G</a:t>
                      </a:r>
                    </a:p>
                    <a:p>
                      <a:pPr marL="285750" indent="-285750">
                        <a:buFont typeface="Arial" panose="020B0604020202020204" pitchFamily="34" charset="0"/>
                        <a:buChar char="•"/>
                      </a:pPr>
                      <a:r>
                        <a:rPr lang="en-GB" sz="1200" dirty="0" smtClean="0"/>
                        <a:t>England, Wales, Scotland, D, E, G, LAC</a:t>
                      </a:r>
                      <a:endParaRPr lang="en-GB" sz="1200" dirty="0"/>
                    </a:p>
                  </a:txBody>
                  <a:tcPr/>
                </a:tc>
              </a:tr>
              <a:tr h="370840">
                <a:tc vMerge="1">
                  <a:txBody>
                    <a:bodyPr/>
                    <a:lstStyle/>
                    <a:p>
                      <a:endParaRPr lang="en-GB" dirty="0"/>
                    </a:p>
                  </a:txBody>
                  <a:tcPr/>
                </a:tc>
                <a:tc>
                  <a:txBody>
                    <a:bodyPr/>
                    <a:lstStyle/>
                    <a:p>
                      <a:pPr marL="457200" lvl="0" indent="-171450">
                        <a:buFont typeface="Arial" panose="020B0604020202020204" pitchFamily="34" charset="0"/>
                        <a:buChar char="•"/>
                      </a:pPr>
                      <a:r>
                        <a:rPr lang="en-GB" sz="1200" dirty="0" smtClean="0">
                          <a:solidFill>
                            <a:schemeClr val="tx1"/>
                          </a:solidFill>
                        </a:rPr>
                        <a:t>School exclusions, bullying and NEET</a:t>
                      </a:r>
                    </a:p>
                  </a:txBody>
                  <a:tcPr marL="0" marR="0"/>
                </a:tc>
                <a:tc>
                  <a:txBody>
                    <a:bodyPr/>
                    <a:lstStyle/>
                    <a:p>
                      <a:pPr marL="171450" indent="-171450">
                        <a:buFont typeface="Arial" panose="020B0604020202020204" pitchFamily="34" charset="0"/>
                        <a:buChar char="•"/>
                      </a:pPr>
                      <a:r>
                        <a:rPr lang="en-GB" sz="1200" dirty="0" smtClean="0"/>
                        <a:t>% excluded from school</a:t>
                      </a:r>
                    </a:p>
                    <a:p>
                      <a:pPr marL="171450" indent="-171450">
                        <a:buFont typeface="Arial" panose="020B0604020202020204" pitchFamily="34" charset="0"/>
                        <a:buChar char="•"/>
                      </a:pPr>
                      <a:r>
                        <a:rPr lang="en-GB" sz="1200" dirty="0" smtClean="0"/>
                        <a:t>%</a:t>
                      </a:r>
                      <a:r>
                        <a:rPr lang="en-GB" sz="1200" baseline="0" dirty="0" smtClean="0"/>
                        <a:t> y</a:t>
                      </a:r>
                      <a:r>
                        <a:rPr lang="en-GB" sz="1200" dirty="0" smtClean="0"/>
                        <a:t>oung adults NEET</a:t>
                      </a:r>
                      <a:endParaRPr lang="en-GB" sz="1200" dirty="0"/>
                    </a:p>
                  </a:txBody>
                  <a:tcPr/>
                </a:tc>
                <a:tc>
                  <a:txBody>
                    <a:bodyPr/>
                    <a:lstStyle/>
                    <a:p>
                      <a:pPr marL="285750" indent="-285750">
                        <a:buFont typeface="Arial" panose="020B0604020202020204" pitchFamily="34" charset="0"/>
                        <a:buChar char="•"/>
                      </a:pPr>
                      <a:r>
                        <a:rPr lang="en-GB" sz="1200" dirty="0" smtClean="0"/>
                        <a:t>England, Wales, Scotland, D, E, G</a:t>
                      </a:r>
                    </a:p>
                    <a:p>
                      <a:pPr marL="285750" indent="-285750">
                        <a:buFont typeface="Arial" panose="020B0604020202020204" pitchFamily="34" charset="0"/>
                        <a:buChar char="•"/>
                      </a:pPr>
                      <a:r>
                        <a:rPr lang="en-GB" sz="1200" dirty="0" smtClean="0"/>
                        <a:t>England, Wales, Scotland, A, D, E, G, R, SEC</a:t>
                      </a:r>
                      <a:endParaRPr lang="en-GB" sz="1200" dirty="0"/>
                    </a:p>
                  </a:txBody>
                  <a:tcPr/>
                </a:tc>
              </a:tr>
              <a:tr h="370840">
                <a:tc vMerge="1">
                  <a:txBody>
                    <a:bodyPr/>
                    <a:lstStyle/>
                    <a:p>
                      <a:endParaRPr lang="en-GB" dirty="0"/>
                    </a:p>
                  </a:txBody>
                  <a:tcPr/>
                </a:tc>
                <a:tc>
                  <a:txBody>
                    <a:bodyPr/>
                    <a:lstStyle/>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rPr>
                        <a:t>Higher education and lifelong learning</a:t>
                      </a:r>
                    </a:p>
                  </a:txBody>
                  <a:tcPr marL="0" marR="0"/>
                </a:tc>
                <a:tc>
                  <a:txBody>
                    <a:bodyPr/>
                    <a:lstStyle/>
                    <a:p>
                      <a:pPr marL="171450" indent="-171450">
                        <a:buFont typeface="Arial" panose="020B0604020202020204" pitchFamily="34" charset="0"/>
                        <a:buChar char="•"/>
                      </a:pPr>
                      <a:r>
                        <a:rPr lang="en-GB" sz="1200" dirty="0" smtClean="0"/>
                        <a:t>% 25-64 with degree-level</a:t>
                      </a:r>
                      <a:r>
                        <a:rPr lang="en-GB" sz="1200" baseline="0" dirty="0" smtClean="0"/>
                        <a:t> qualifications</a:t>
                      </a:r>
                    </a:p>
                    <a:p>
                      <a:pPr marL="171450" indent="-171450">
                        <a:buFont typeface="Arial" panose="020B0604020202020204" pitchFamily="34" charset="0"/>
                        <a:buChar char="•"/>
                      </a:pPr>
                      <a:r>
                        <a:rPr lang="en-GB" sz="1200" baseline="0" dirty="0" smtClean="0"/>
                        <a:t>% participating in learning activities</a:t>
                      </a:r>
                      <a:endParaRPr lang="en-GB" sz="12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GB, England, Wales, Scotland, A, D, E, G, R, SEC</a:t>
                      </a:r>
                    </a:p>
                  </a:txBody>
                  <a:tcPr/>
                </a:tc>
              </a:tr>
              <a:tr h="370840">
                <a:tc rowSpan="4">
                  <a:txBody>
                    <a:bodyPr/>
                    <a:lstStyle/>
                    <a:p>
                      <a:r>
                        <a:rPr lang="en-GB" sz="1600" dirty="0" smtClean="0"/>
                        <a:t>Work</a:t>
                      </a:r>
                      <a:endParaRPr lang="en-GB" sz="1600" dirty="0"/>
                    </a:p>
                  </a:txBody>
                  <a:tcPr/>
                </a:tc>
                <a:tc>
                  <a:txBody>
                    <a:bodyPr/>
                    <a:lstStyle/>
                    <a:p>
                      <a:pPr marL="457200" lvl="0" indent="-171450">
                        <a:buFont typeface="Arial" panose="020B0604020202020204" pitchFamily="34" charset="0"/>
                        <a:buChar char="•"/>
                      </a:pPr>
                      <a:r>
                        <a:rPr lang="en-GB" sz="1200" dirty="0" smtClean="0">
                          <a:solidFill>
                            <a:schemeClr val="tx1"/>
                          </a:solidFill>
                        </a:rPr>
                        <a:t>Employment</a:t>
                      </a:r>
                    </a:p>
                  </a:txBody>
                  <a:tcPr marL="0" marR="0"/>
                </a:tc>
                <a:tc>
                  <a:txBody>
                    <a:bodyPr/>
                    <a:lstStyle/>
                    <a:p>
                      <a:pPr marL="171450" indent="-171450">
                        <a:buFont typeface="Arial" panose="020B0604020202020204" pitchFamily="34" charset="0"/>
                        <a:buChar char="•"/>
                      </a:pPr>
                      <a:r>
                        <a:rPr lang="en-GB" sz="1200" dirty="0" smtClean="0"/>
                        <a:t>Employment rate (16-64)</a:t>
                      </a:r>
                    </a:p>
                    <a:p>
                      <a:pPr marL="171450" indent="-171450">
                        <a:buFont typeface="Arial" panose="020B0604020202020204" pitchFamily="34" charset="0"/>
                        <a:buChar char="•"/>
                      </a:pPr>
                      <a:r>
                        <a:rPr lang="en-GB" sz="1200" dirty="0" smtClean="0"/>
                        <a:t>Unemployment</a:t>
                      </a:r>
                      <a:r>
                        <a:rPr lang="en-GB" sz="1200" baseline="0" dirty="0" smtClean="0"/>
                        <a:t> rate (16-64)</a:t>
                      </a:r>
                      <a:endParaRPr lang="en-GB" sz="1200" dirty="0"/>
                    </a:p>
                  </a:txBody>
                  <a:tcPr/>
                </a:tc>
                <a:tc rowSpan="4">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GB, England, Wales, Scotland, A, D, E, G, R, SEC</a:t>
                      </a:r>
                    </a:p>
                    <a:p>
                      <a:endParaRPr lang="en-GB" dirty="0"/>
                    </a:p>
                  </a:txBody>
                  <a:tcPr/>
                </a:tc>
              </a:tr>
              <a:tr h="370840">
                <a:tc vMerge="1">
                  <a:txBody>
                    <a:bodyPr/>
                    <a:lstStyle/>
                    <a:p>
                      <a:endParaRPr lang="en-GB" sz="1600" dirty="0"/>
                    </a:p>
                  </a:txBody>
                  <a:tcPr/>
                </a:tc>
                <a:tc>
                  <a:txBody>
                    <a:bodyPr/>
                    <a:lstStyle/>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rPr>
                        <a:t>Earnings</a:t>
                      </a:r>
                    </a:p>
                  </a:txBody>
                  <a:tcPr marL="0" marR="0"/>
                </a:tc>
                <a:tc>
                  <a:txBody>
                    <a:bodyPr/>
                    <a:lstStyle/>
                    <a:p>
                      <a:pPr marL="171450" indent="-171450">
                        <a:buFont typeface="Arial" panose="020B0604020202020204" pitchFamily="34" charset="0"/>
                        <a:buChar char="•"/>
                      </a:pPr>
                      <a:r>
                        <a:rPr lang="en-GB" sz="1200" dirty="0" smtClean="0"/>
                        <a:t>Median hourly earnings including overtime</a:t>
                      </a:r>
                      <a:endParaRPr lang="en-GB" sz="1200" dirty="0"/>
                    </a:p>
                  </a:txBody>
                  <a:tcPr/>
                </a:tc>
                <a:tc vMerge="1">
                  <a:txBody>
                    <a:bodyPr/>
                    <a:lstStyle/>
                    <a:p>
                      <a:endParaRPr lang="en-GB" dirty="0"/>
                    </a:p>
                  </a:txBody>
                  <a:tcPr/>
                </a:tc>
              </a:tr>
              <a:tr h="370840">
                <a:tc vMerge="1">
                  <a:txBody>
                    <a:bodyPr/>
                    <a:lstStyle/>
                    <a:p>
                      <a:endParaRPr lang="en-GB" sz="1600" dirty="0"/>
                    </a:p>
                  </a:txBody>
                  <a:tcPr/>
                </a:tc>
                <a:tc>
                  <a:txBody>
                    <a:bodyPr/>
                    <a:lstStyle/>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rPr>
                        <a:t>Occupational segregation</a:t>
                      </a:r>
                    </a:p>
                  </a:txBody>
                  <a:tcPr marL="0" marR="0"/>
                </a:tc>
                <a:tc>
                  <a:txBody>
                    <a:bodyPr/>
                    <a:lstStyle/>
                    <a:p>
                      <a:pPr marL="171450" indent="-171450">
                        <a:buFont typeface="Arial" panose="020B0604020202020204" pitchFamily="34" charset="0"/>
                        <a:buChar char="•"/>
                      </a:pPr>
                      <a:r>
                        <a:rPr lang="en-GB" sz="1200" dirty="0" smtClean="0"/>
                        <a:t>% in management and the professions</a:t>
                      </a:r>
                    </a:p>
                    <a:p>
                      <a:pPr marL="171450" indent="-171450">
                        <a:buFont typeface="Arial" panose="020B0604020202020204" pitchFamily="34" charset="0"/>
                        <a:buChar char="•"/>
                      </a:pPr>
                      <a:r>
                        <a:rPr lang="en-GB" sz="1200" dirty="0" smtClean="0"/>
                        <a:t>% in low-level occupations</a:t>
                      </a:r>
                      <a:endParaRPr lang="en-GB" sz="1200" dirty="0"/>
                    </a:p>
                  </a:txBody>
                  <a:tcPr/>
                </a:tc>
                <a:tc vMerge="1">
                  <a:txBody>
                    <a:bodyPr/>
                    <a:lstStyle/>
                    <a:p>
                      <a:endParaRPr lang="en-GB" dirty="0"/>
                    </a:p>
                  </a:txBody>
                  <a:tcPr/>
                </a:tc>
              </a:tr>
              <a:tr h="370840">
                <a:tc vMerge="1">
                  <a:txBody>
                    <a:bodyPr/>
                    <a:lstStyle/>
                    <a:p>
                      <a:endParaRPr lang="en-GB" sz="1600" dirty="0"/>
                    </a:p>
                  </a:txBody>
                  <a:tcPr/>
                </a:tc>
                <a:tc>
                  <a:txBody>
                    <a:bodyPr/>
                    <a:lstStyle/>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rPr>
                        <a:t>Forced</a:t>
                      </a:r>
                      <a:r>
                        <a:rPr lang="en-GB" sz="1200" baseline="0" dirty="0" smtClean="0">
                          <a:solidFill>
                            <a:schemeClr val="tx1"/>
                          </a:solidFill>
                        </a:rPr>
                        <a:t> labour and trafficking</a:t>
                      </a:r>
                      <a:endParaRPr lang="en-GB" sz="1200" dirty="0" smtClean="0">
                        <a:solidFill>
                          <a:schemeClr val="tx1"/>
                        </a:solidFill>
                      </a:endParaRPr>
                    </a:p>
                  </a:txBody>
                  <a:tcPr marL="0" marR="0"/>
                </a:tc>
                <a:tc>
                  <a:txBody>
                    <a:bodyPr/>
                    <a:lstStyle/>
                    <a:p>
                      <a:pPr marL="171450" indent="-171450">
                        <a:buFont typeface="Arial" panose="020B0604020202020204" pitchFamily="34" charset="0"/>
                        <a:buChar char="•"/>
                      </a:pPr>
                      <a:r>
                        <a:rPr lang="en-GB" sz="1200" dirty="0" smtClean="0"/>
                        <a:t>n/a</a:t>
                      </a:r>
                      <a:endParaRPr lang="en-GB" sz="1200" dirty="0"/>
                    </a:p>
                  </a:txBody>
                  <a:tcPr/>
                </a:tc>
                <a:tc vMerge="1">
                  <a:txBody>
                    <a:bodyPr/>
                    <a:lstStyle/>
                    <a:p>
                      <a:endParaRPr lang="en-GB" dirty="0"/>
                    </a:p>
                  </a:txBody>
                  <a:tcPr/>
                </a:tc>
              </a:tr>
            </a:tbl>
          </a:graphicData>
        </a:graphic>
      </p:graphicFrame>
    </p:spTree>
    <p:extLst>
      <p:ext uri="{BB962C8B-B14F-4D97-AF65-F5344CB8AC3E}">
        <p14:creationId xmlns:p14="http://schemas.microsoft.com/office/powerpoint/2010/main" val="1628933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a:t>20.06.2017</a:t>
            </a:r>
          </a:p>
          <a:p>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10</a:t>
            </a:r>
            <a:endParaRPr lang="en-GB" dirty="0"/>
          </a:p>
        </p:txBody>
      </p:sp>
      <p:sp>
        <p:nvSpPr>
          <p:cNvPr id="6" name="Content Placeholder 2"/>
          <p:cNvSpPr>
            <a:spLocks noGrp="1"/>
          </p:cNvSpPr>
          <p:nvPr>
            <p:ph idx="1"/>
          </p:nvPr>
        </p:nvSpPr>
        <p:spPr>
          <a:xfrm>
            <a:off x="2279576" y="908720"/>
            <a:ext cx="7920880" cy="4752528"/>
          </a:xfrm>
        </p:spPr>
        <p:txBody>
          <a:bodyPr>
            <a:normAutofit fontScale="47500" lnSpcReduction="20000"/>
          </a:bodyPr>
          <a:lstStyle/>
          <a:p>
            <a:r>
              <a:rPr lang="en-GB" dirty="0" smtClean="0">
                <a:solidFill>
                  <a:schemeClr val="bg1"/>
                </a:solidFill>
              </a:rPr>
              <a:t>Our full list of protected characteristics are: </a:t>
            </a:r>
          </a:p>
          <a:p>
            <a:pPr marL="571500" indent="-571500">
              <a:buFont typeface="Arial" panose="020B0604020202020204" pitchFamily="34" charset="0"/>
              <a:buChar char="•"/>
            </a:pPr>
            <a:r>
              <a:rPr lang="en-GB" sz="3600" dirty="0">
                <a:solidFill>
                  <a:schemeClr val="bg1"/>
                </a:solidFill>
              </a:rPr>
              <a:t>Age</a:t>
            </a:r>
          </a:p>
          <a:p>
            <a:pPr marL="571500" indent="-571500">
              <a:buFont typeface="Arial" panose="020B0604020202020204" pitchFamily="34" charset="0"/>
              <a:buChar char="•"/>
            </a:pPr>
            <a:r>
              <a:rPr lang="en-GB" sz="3600" dirty="0">
                <a:solidFill>
                  <a:schemeClr val="bg1"/>
                </a:solidFill>
              </a:rPr>
              <a:t>Disability</a:t>
            </a:r>
          </a:p>
          <a:p>
            <a:pPr marL="571500" indent="-571500">
              <a:buFont typeface="Arial" panose="020B0604020202020204" pitchFamily="34" charset="0"/>
              <a:buChar char="•"/>
            </a:pPr>
            <a:r>
              <a:rPr lang="en-GB" sz="3600" dirty="0">
                <a:solidFill>
                  <a:schemeClr val="bg1"/>
                </a:solidFill>
              </a:rPr>
              <a:t>Gender reassignment</a:t>
            </a:r>
          </a:p>
          <a:p>
            <a:pPr marL="571500" indent="-571500">
              <a:buFont typeface="Arial" panose="020B0604020202020204" pitchFamily="34" charset="0"/>
              <a:buChar char="•"/>
            </a:pPr>
            <a:r>
              <a:rPr lang="en-GB" sz="3600" dirty="0">
                <a:solidFill>
                  <a:schemeClr val="bg1"/>
                </a:solidFill>
              </a:rPr>
              <a:t>Marriage and civil partnership</a:t>
            </a:r>
          </a:p>
          <a:p>
            <a:pPr marL="571500" indent="-571500">
              <a:buFont typeface="Arial" panose="020B0604020202020204" pitchFamily="34" charset="0"/>
              <a:buChar char="•"/>
            </a:pPr>
            <a:r>
              <a:rPr lang="en-GB" sz="3600" dirty="0">
                <a:solidFill>
                  <a:schemeClr val="bg1"/>
                </a:solidFill>
              </a:rPr>
              <a:t>Pregnancy and maternity</a:t>
            </a:r>
          </a:p>
          <a:p>
            <a:pPr marL="571500" indent="-571500">
              <a:buFont typeface="Arial" panose="020B0604020202020204" pitchFamily="34" charset="0"/>
              <a:buChar char="•"/>
            </a:pPr>
            <a:r>
              <a:rPr lang="en-GB" sz="3600" dirty="0">
                <a:solidFill>
                  <a:schemeClr val="bg1"/>
                </a:solidFill>
              </a:rPr>
              <a:t>Race</a:t>
            </a:r>
          </a:p>
          <a:p>
            <a:pPr marL="571500" indent="-571500">
              <a:buFont typeface="Arial" panose="020B0604020202020204" pitchFamily="34" charset="0"/>
              <a:buChar char="•"/>
            </a:pPr>
            <a:r>
              <a:rPr lang="en-GB" sz="3600" dirty="0">
                <a:solidFill>
                  <a:schemeClr val="bg1"/>
                </a:solidFill>
              </a:rPr>
              <a:t>Religion and belief</a:t>
            </a:r>
          </a:p>
          <a:p>
            <a:pPr marL="571500" indent="-571500">
              <a:buFont typeface="Arial" panose="020B0604020202020204" pitchFamily="34" charset="0"/>
              <a:buChar char="•"/>
            </a:pPr>
            <a:r>
              <a:rPr lang="en-GB" sz="3600" dirty="0">
                <a:solidFill>
                  <a:schemeClr val="bg1"/>
                </a:solidFill>
              </a:rPr>
              <a:t>Sex</a:t>
            </a:r>
          </a:p>
          <a:p>
            <a:pPr marL="571500" indent="-571500">
              <a:buFont typeface="Arial" panose="020B0604020202020204" pitchFamily="34" charset="0"/>
              <a:buChar char="•"/>
            </a:pPr>
            <a:r>
              <a:rPr lang="en-GB" sz="3600" dirty="0">
                <a:solidFill>
                  <a:schemeClr val="bg1"/>
                </a:solidFill>
              </a:rPr>
              <a:t>Sexual orientation</a:t>
            </a:r>
          </a:p>
          <a:p>
            <a:pPr marL="571500" indent="-571500">
              <a:buFont typeface="Arial" panose="020B0604020202020204" pitchFamily="34" charset="0"/>
              <a:buChar char="•"/>
            </a:pPr>
            <a:endParaRPr lang="en-GB" sz="3600" dirty="0"/>
          </a:p>
          <a:p>
            <a:r>
              <a:rPr lang="en-GB" sz="3600" dirty="0">
                <a:solidFill>
                  <a:schemeClr val="bg1"/>
                </a:solidFill>
              </a:rPr>
              <a:t>But we also examine:</a:t>
            </a:r>
          </a:p>
          <a:p>
            <a:pPr marL="571500" indent="-571500">
              <a:buFont typeface="Arial" panose="020B0604020202020204" pitchFamily="34" charset="0"/>
              <a:buChar char="•"/>
            </a:pPr>
            <a:r>
              <a:rPr lang="en-GB" sz="3600" dirty="0">
                <a:solidFill>
                  <a:schemeClr val="bg1"/>
                </a:solidFill>
              </a:rPr>
              <a:t>Geography</a:t>
            </a:r>
          </a:p>
          <a:p>
            <a:pPr marL="571500" indent="-571500">
              <a:buFont typeface="Arial" panose="020B0604020202020204" pitchFamily="34" charset="0"/>
              <a:buChar char="•"/>
            </a:pPr>
            <a:r>
              <a:rPr lang="en-GB" sz="3600" dirty="0">
                <a:solidFill>
                  <a:schemeClr val="bg1"/>
                </a:solidFill>
              </a:rPr>
              <a:t>Socio economic condition</a:t>
            </a:r>
          </a:p>
          <a:p>
            <a:pPr marL="571500" indent="-571500">
              <a:buFont typeface="Arial" panose="020B0604020202020204" pitchFamily="34" charset="0"/>
              <a:buChar char="•"/>
            </a:pPr>
            <a:r>
              <a:rPr lang="en-GB" sz="3600" dirty="0">
                <a:solidFill>
                  <a:schemeClr val="bg1"/>
                </a:solidFill>
              </a:rPr>
              <a:t>And specific factors for at-risk people</a:t>
            </a:r>
          </a:p>
        </p:txBody>
      </p:sp>
    </p:spTree>
    <p:extLst>
      <p:ext uri="{BB962C8B-B14F-4D97-AF65-F5344CB8AC3E}">
        <p14:creationId xmlns:p14="http://schemas.microsoft.com/office/powerpoint/2010/main" val="2383813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386980"/>
            <a:ext cx="8136904" cy="720080"/>
          </a:xfrm>
        </p:spPr>
        <p:txBody>
          <a:bodyPr/>
          <a:lstStyle/>
          <a:p>
            <a:r>
              <a:rPr lang="en-GB" sz="3600" dirty="0"/>
              <a:t>The EHRC has developed a single measurement framework for equality and human rights.</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11</a:t>
            </a:r>
            <a:endParaRPr lang="en-GB" dirty="0"/>
          </a:p>
        </p:txBody>
      </p:sp>
      <p:sp>
        <p:nvSpPr>
          <p:cNvPr id="6" name="Content Placeholder 2"/>
          <p:cNvSpPr>
            <a:spLocks noGrp="1"/>
          </p:cNvSpPr>
          <p:nvPr>
            <p:ph idx="1"/>
          </p:nvPr>
        </p:nvSpPr>
        <p:spPr>
          <a:xfrm>
            <a:off x="1991544" y="3573016"/>
            <a:ext cx="6574710" cy="720080"/>
          </a:xfrm>
        </p:spPr>
        <p:txBody>
          <a:bodyPr>
            <a:normAutofit lnSpcReduction="10000"/>
          </a:bodyPr>
          <a:lstStyle/>
          <a:p>
            <a:r>
              <a:rPr lang="en-GB" dirty="0" smtClean="0"/>
              <a:t>It still has lots of problems.</a:t>
            </a:r>
            <a:endParaRPr lang="en-GB" dirty="0"/>
          </a:p>
        </p:txBody>
      </p:sp>
    </p:spTree>
    <p:extLst>
      <p:ext uri="{BB962C8B-B14F-4D97-AF65-F5344CB8AC3E}">
        <p14:creationId xmlns:p14="http://schemas.microsoft.com/office/powerpoint/2010/main" val="1016481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824248"/>
            <a:ext cx="10515600" cy="4507606"/>
          </a:xfrm>
          <a:solidFill>
            <a:schemeClr val="bg1"/>
          </a:solidFill>
        </p:spPr>
        <p:txBody>
          <a:bodyPr>
            <a:normAutofit lnSpcReduction="10000"/>
          </a:bodyPr>
          <a:lstStyle/>
          <a:p>
            <a:pPr marL="0" indent="0" algn="ctr">
              <a:buNone/>
            </a:pPr>
            <a:r>
              <a:rPr lang="fr-BE" sz="4800" b="1" dirty="0">
                <a:latin typeface="+mj-lt"/>
              </a:rPr>
              <a:t/>
            </a:r>
            <a:br>
              <a:rPr lang="fr-BE" sz="4800" b="1" dirty="0">
                <a:latin typeface="+mj-lt"/>
              </a:rPr>
            </a:br>
            <a:r>
              <a:rPr lang="fr-BE" sz="4800" b="1" dirty="0" smtClean="0"/>
              <a:t>SESSION 1</a:t>
            </a:r>
            <a:endParaRPr lang="fr-BE" sz="3200" b="1" dirty="0"/>
          </a:p>
          <a:p>
            <a:pPr marL="0" indent="0" algn="ctr">
              <a:buNone/>
            </a:pPr>
            <a:r>
              <a:rPr lang="en-US" sz="4400" b="1" dirty="0" smtClean="0">
                <a:solidFill>
                  <a:srgbClr val="002060"/>
                </a:solidFill>
                <a:latin typeface="+mj-lt"/>
              </a:rPr>
              <a:t>Setting the scene: defining research and data collection</a:t>
            </a:r>
          </a:p>
          <a:p>
            <a:pPr marL="0" indent="0" algn="ctr">
              <a:buNone/>
            </a:pPr>
            <a:endParaRPr lang="en-US" sz="4400" dirty="0" smtClean="0">
              <a:latin typeface="+mj-lt"/>
            </a:endParaRPr>
          </a:p>
          <a:p>
            <a:pPr marL="0" indent="0" algn="ctr">
              <a:buNone/>
            </a:pPr>
            <a:r>
              <a:rPr lang="en-US" sz="3600" b="1" dirty="0" smtClean="0">
                <a:latin typeface="+mj-lt"/>
              </a:rPr>
              <a:t>Anna Chabiera</a:t>
            </a:r>
            <a:br>
              <a:rPr lang="en-US" sz="3600" b="1" dirty="0" smtClean="0">
                <a:latin typeface="+mj-lt"/>
              </a:rPr>
            </a:br>
            <a:r>
              <a:rPr lang="en-US" sz="3600" dirty="0" smtClean="0">
                <a:latin typeface="+mj-lt"/>
              </a:rPr>
              <a:t>Office of the Commissioner for Human Rights, Poland</a:t>
            </a:r>
            <a:endParaRPr lang="fr-BE" sz="3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13" y="5609886"/>
            <a:ext cx="3502855" cy="1114471"/>
          </a:xfrm>
          <a:prstGeom prst="rect">
            <a:avLst/>
          </a:prstGeom>
        </p:spPr>
      </p:pic>
    </p:spTree>
    <p:extLst>
      <p:ext uri="{BB962C8B-B14F-4D97-AF65-F5344CB8AC3E}">
        <p14:creationId xmlns:p14="http://schemas.microsoft.com/office/powerpoint/2010/main" val="159605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386980"/>
            <a:ext cx="8136904" cy="720080"/>
          </a:xfrm>
        </p:spPr>
        <p:txBody>
          <a:bodyPr/>
          <a:lstStyle/>
          <a:p>
            <a:r>
              <a:rPr lang="en-GB" sz="3600" dirty="0"/>
              <a:t>The EHRC has developed a single measurement framework for equality and human rights.</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12</a:t>
            </a:r>
            <a:endParaRPr lang="en-GB" dirty="0"/>
          </a:p>
        </p:txBody>
      </p:sp>
      <p:sp>
        <p:nvSpPr>
          <p:cNvPr id="6" name="Content Placeholder 2"/>
          <p:cNvSpPr>
            <a:spLocks noGrp="1"/>
          </p:cNvSpPr>
          <p:nvPr>
            <p:ph idx="1"/>
          </p:nvPr>
        </p:nvSpPr>
        <p:spPr>
          <a:xfrm>
            <a:off x="1991544" y="3573016"/>
            <a:ext cx="6574710" cy="720080"/>
          </a:xfrm>
        </p:spPr>
        <p:txBody>
          <a:bodyPr>
            <a:normAutofit lnSpcReduction="10000"/>
          </a:bodyPr>
          <a:lstStyle/>
          <a:p>
            <a:r>
              <a:rPr lang="en-GB" dirty="0" smtClean="0"/>
              <a:t>It still has lots of problems.</a:t>
            </a:r>
            <a:endParaRPr lang="en-GB" dirty="0"/>
          </a:p>
        </p:txBody>
      </p:sp>
      <p:sp>
        <p:nvSpPr>
          <p:cNvPr id="7" name="Title 1"/>
          <p:cNvSpPr txBox="1">
            <a:spLocks/>
          </p:cNvSpPr>
          <p:nvPr/>
        </p:nvSpPr>
        <p:spPr>
          <a:xfrm>
            <a:off x="2060143" y="4149080"/>
            <a:ext cx="8136904" cy="720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kern="1200" baseline="0">
                <a:solidFill>
                  <a:schemeClr val="bg1"/>
                </a:solidFill>
                <a:latin typeface="Georgia" panose="02040502050405020303" pitchFamily="18" charset="0"/>
                <a:ea typeface="+mj-ea"/>
                <a:cs typeface="+mj-cs"/>
              </a:defRPr>
            </a:lvl1pPr>
          </a:lstStyle>
          <a:p>
            <a:r>
              <a:rPr lang="en-GB" sz="3600" dirty="0">
                <a:solidFill>
                  <a:prstClr val="white"/>
                </a:solidFill>
              </a:rPr>
              <a:t>They’re essentially the same problems.</a:t>
            </a:r>
          </a:p>
        </p:txBody>
      </p:sp>
    </p:spTree>
    <p:extLst>
      <p:ext uri="{BB962C8B-B14F-4D97-AF65-F5344CB8AC3E}">
        <p14:creationId xmlns:p14="http://schemas.microsoft.com/office/powerpoint/2010/main" val="1098404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a:t>1</a:t>
            </a:r>
            <a:r>
              <a:rPr lang="en-GB" dirty="0" smtClean="0"/>
              <a:t>3</a:t>
            </a:r>
            <a:endParaRPr lang="en-GB" dirty="0"/>
          </a:p>
        </p:txBody>
      </p:sp>
      <p:sp>
        <p:nvSpPr>
          <p:cNvPr id="7" name="Content Placeholder 2"/>
          <p:cNvSpPr>
            <a:spLocks noGrp="1"/>
          </p:cNvSpPr>
          <p:nvPr>
            <p:ph idx="1"/>
          </p:nvPr>
        </p:nvSpPr>
        <p:spPr>
          <a:xfrm>
            <a:off x="2279576" y="908720"/>
            <a:ext cx="8669854" cy="5418902"/>
          </a:xfrm>
        </p:spPr>
        <p:txBody>
          <a:bodyPr>
            <a:normAutofit fontScale="40000" lnSpcReduction="20000"/>
          </a:bodyPr>
          <a:lstStyle/>
          <a:p>
            <a:pPr marL="571500" indent="-571500">
              <a:buFont typeface="Arial" panose="020B0604020202020204" pitchFamily="34" charset="0"/>
              <a:buChar char="•"/>
            </a:pPr>
            <a:r>
              <a:rPr lang="en-GB" dirty="0">
                <a:solidFill>
                  <a:schemeClr val="bg1"/>
                </a:solidFill>
              </a:rPr>
              <a:t>Incredibly complex</a:t>
            </a:r>
          </a:p>
          <a:p>
            <a:pPr marL="571500" indent="-571500">
              <a:buFont typeface="Arial" panose="020B0604020202020204" pitchFamily="34" charset="0"/>
              <a:buChar char="•"/>
            </a:pPr>
            <a:r>
              <a:rPr lang="en-GB" dirty="0">
                <a:solidFill>
                  <a:schemeClr val="bg1"/>
                </a:solidFill>
              </a:rPr>
              <a:t>Moves toward more admin data</a:t>
            </a:r>
          </a:p>
          <a:p>
            <a:pPr marL="571500" indent="-571500">
              <a:buFont typeface="Arial" panose="020B0604020202020204" pitchFamily="34" charset="0"/>
              <a:buChar char="•"/>
            </a:pPr>
            <a:r>
              <a:rPr lang="en-GB" dirty="0">
                <a:solidFill>
                  <a:schemeClr val="bg1"/>
                </a:solidFill>
              </a:rPr>
              <a:t>Underreporting</a:t>
            </a:r>
          </a:p>
          <a:p>
            <a:pPr marL="571500" indent="-571500">
              <a:buFont typeface="Arial" panose="020B0604020202020204" pitchFamily="34" charset="0"/>
              <a:buChar char="•"/>
            </a:pPr>
            <a:r>
              <a:rPr lang="en-GB" dirty="0">
                <a:solidFill>
                  <a:schemeClr val="bg1"/>
                </a:solidFill>
              </a:rPr>
              <a:t>Unpublished data</a:t>
            </a:r>
          </a:p>
          <a:p>
            <a:pPr marL="571500" indent="-571500">
              <a:buFont typeface="Arial" panose="020B0604020202020204" pitchFamily="34" charset="0"/>
              <a:buChar char="•"/>
            </a:pPr>
            <a:r>
              <a:rPr lang="en-GB" dirty="0">
                <a:solidFill>
                  <a:schemeClr val="bg1"/>
                </a:solidFill>
              </a:rPr>
              <a:t>Discontinued or changing surveys</a:t>
            </a:r>
          </a:p>
          <a:p>
            <a:pPr marL="571500" indent="-571500">
              <a:buFont typeface="Arial" panose="020B0604020202020204" pitchFamily="34" charset="0"/>
              <a:buChar char="•"/>
            </a:pPr>
            <a:r>
              <a:rPr lang="en-GB" dirty="0">
                <a:solidFill>
                  <a:schemeClr val="bg1"/>
                </a:solidFill>
              </a:rPr>
              <a:t>Issues with self-reporting</a:t>
            </a:r>
          </a:p>
          <a:p>
            <a:pPr marL="571500" indent="-571500">
              <a:buFont typeface="Arial" panose="020B0604020202020204" pitchFamily="34" charset="0"/>
              <a:buChar char="•"/>
            </a:pPr>
            <a:r>
              <a:rPr lang="en-GB" dirty="0">
                <a:solidFill>
                  <a:schemeClr val="bg1"/>
                </a:solidFill>
              </a:rPr>
              <a:t>Occasionally limited breakdowns </a:t>
            </a:r>
          </a:p>
          <a:p>
            <a:r>
              <a:rPr lang="en-GB" dirty="0">
                <a:solidFill>
                  <a:schemeClr val="bg1"/>
                </a:solidFill>
              </a:rPr>
              <a:t>	(by protected characteristic)</a:t>
            </a:r>
          </a:p>
          <a:p>
            <a:pPr marL="571500" indent="-571500">
              <a:buFont typeface="Arial" panose="020B0604020202020204" pitchFamily="34" charset="0"/>
              <a:buChar char="•"/>
            </a:pPr>
            <a:r>
              <a:rPr lang="en-GB" dirty="0">
                <a:solidFill>
                  <a:schemeClr val="bg1"/>
                </a:solidFill>
              </a:rPr>
              <a:t>Blind spots and subject gaps, </a:t>
            </a:r>
          </a:p>
          <a:p>
            <a:r>
              <a:rPr lang="en-GB" dirty="0">
                <a:solidFill>
                  <a:schemeClr val="bg1"/>
                </a:solidFill>
              </a:rPr>
              <a:t>	(especially around specific kinds of people at risk)</a:t>
            </a:r>
          </a:p>
          <a:p>
            <a:pPr marL="571500" indent="-571500">
              <a:buFont typeface="Arial" panose="020B0604020202020204" pitchFamily="34" charset="0"/>
              <a:buChar char="•"/>
            </a:pPr>
            <a:r>
              <a:rPr lang="en-GB" dirty="0">
                <a:solidFill>
                  <a:schemeClr val="bg1"/>
                </a:solidFill>
              </a:rPr>
              <a:t>Sample size issues</a:t>
            </a:r>
          </a:p>
          <a:p>
            <a:pPr marL="571500" indent="-571500">
              <a:buFont typeface="Arial" panose="020B0604020202020204" pitchFamily="34" charset="0"/>
              <a:buChar char="•"/>
            </a:pPr>
            <a:r>
              <a:rPr lang="en-GB" dirty="0">
                <a:solidFill>
                  <a:schemeClr val="bg1"/>
                </a:solidFill>
              </a:rPr>
              <a:t>Lots of sensitive information</a:t>
            </a:r>
          </a:p>
          <a:p>
            <a:pPr marL="571500" indent="-571500">
              <a:buFont typeface="Arial" panose="020B0604020202020204" pitchFamily="34" charset="0"/>
              <a:buChar char="•"/>
            </a:pPr>
            <a:r>
              <a:rPr lang="en-GB" dirty="0">
                <a:solidFill>
                  <a:schemeClr val="bg1"/>
                </a:solidFill>
              </a:rPr>
              <a:t>Different approaches between countries</a:t>
            </a:r>
          </a:p>
          <a:p>
            <a:pPr marL="571500" indent="-571500">
              <a:buFont typeface="Arial" panose="020B0604020202020204" pitchFamily="34" charset="0"/>
              <a:buChar char="•"/>
            </a:pPr>
            <a:r>
              <a:rPr lang="en-GB" dirty="0">
                <a:solidFill>
                  <a:schemeClr val="bg1"/>
                </a:solidFill>
              </a:rPr>
              <a:t>Data held by disparate systems on multiple platforms</a:t>
            </a:r>
          </a:p>
          <a:p>
            <a:pPr marL="571500" indent="-571500">
              <a:buFont typeface="Arial" panose="020B0604020202020204" pitchFamily="34" charset="0"/>
              <a:buChar char="•"/>
            </a:pPr>
            <a:r>
              <a:rPr lang="en-GB" dirty="0">
                <a:solidFill>
                  <a:schemeClr val="bg1"/>
                </a:solidFill>
              </a:rPr>
              <a:t>Access issues around sensitive information</a:t>
            </a:r>
          </a:p>
          <a:p>
            <a:pPr marL="571500" indent="-571500">
              <a:buFont typeface="Arial" panose="020B0604020202020204" pitchFamily="34" charset="0"/>
              <a:buChar char="•"/>
            </a:pPr>
            <a:r>
              <a:rPr lang="en-GB" dirty="0">
                <a:solidFill>
                  <a:schemeClr val="bg1"/>
                </a:solidFill>
              </a:rPr>
              <a:t>Limited harmonisation</a:t>
            </a:r>
          </a:p>
          <a:p>
            <a:pPr marL="571500" indent="-571500">
              <a:buFont typeface="Arial" panose="020B0604020202020204" pitchFamily="34" charset="0"/>
              <a:buChar char="•"/>
            </a:pPr>
            <a:r>
              <a:rPr lang="en-GB" dirty="0">
                <a:solidFill>
                  <a:schemeClr val="bg1"/>
                </a:solidFill>
              </a:rPr>
              <a:t>Standardisation and format issues </a:t>
            </a:r>
          </a:p>
          <a:p>
            <a:r>
              <a:rPr lang="en-GB" dirty="0">
                <a:solidFill>
                  <a:schemeClr val="bg1"/>
                </a:solidFill>
              </a:rPr>
              <a:t>	(especially around geography)</a:t>
            </a:r>
          </a:p>
          <a:p>
            <a:pPr marL="571500" indent="-571500">
              <a:buFont typeface="Arial" panose="020B0604020202020204" pitchFamily="34" charset="0"/>
              <a:buChar char="•"/>
            </a:pPr>
            <a:endParaRPr lang="en-GB" dirty="0"/>
          </a:p>
        </p:txBody>
      </p:sp>
    </p:spTree>
    <p:extLst>
      <p:ext uri="{BB962C8B-B14F-4D97-AF65-F5344CB8AC3E}">
        <p14:creationId xmlns:p14="http://schemas.microsoft.com/office/powerpoint/2010/main" val="809623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1" y="2386980"/>
            <a:ext cx="7814081" cy="720080"/>
          </a:xfrm>
        </p:spPr>
        <p:txBody>
          <a:bodyPr/>
          <a:lstStyle/>
          <a:p>
            <a:r>
              <a:rPr lang="en-GB" dirty="0" smtClean="0"/>
              <a:t>What are your research / data gap examples? How did you identify them?</a:t>
            </a:r>
            <a:endParaRPr lang="en-GB" dirty="0"/>
          </a:p>
        </p:txBody>
      </p:sp>
      <p:sp>
        <p:nvSpPr>
          <p:cNvPr id="7" name="Title 1"/>
          <p:cNvSpPr txBox="1">
            <a:spLocks/>
          </p:cNvSpPr>
          <p:nvPr/>
        </p:nvSpPr>
        <p:spPr>
          <a:xfrm>
            <a:off x="2207568" y="4077072"/>
            <a:ext cx="8136904" cy="720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kern="1200" baseline="0">
                <a:solidFill>
                  <a:schemeClr val="bg1"/>
                </a:solidFill>
                <a:latin typeface="Georgia" panose="02040502050405020303" pitchFamily="18" charset="0"/>
                <a:ea typeface="+mj-ea"/>
                <a:cs typeface="+mj-cs"/>
              </a:defRPr>
            </a:lvl1pPr>
          </a:lstStyle>
          <a:p>
            <a:endParaRPr lang="en-GB" sz="3600" dirty="0">
              <a:solidFill>
                <a:prstClr val="white"/>
              </a:solidFill>
            </a:endParaRPr>
          </a:p>
        </p:txBody>
      </p:sp>
    </p:spTree>
    <p:extLst>
      <p:ext uri="{BB962C8B-B14F-4D97-AF65-F5344CB8AC3E}">
        <p14:creationId xmlns:p14="http://schemas.microsoft.com/office/powerpoint/2010/main" val="3575885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1" y="2386980"/>
            <a:ext cx="7814081" cy="720080"/>
          </a:xfrm>
        </p:spPr>
        <p:txBody>
          <a:bodyPr/>
          <a:lstStyle/>
          <a:p>
            <a:r>
              <a:rPr lang="en-GB" dirty="0" smtClean="0"/>
              <a:t>What are your research / data gap examples? How did you identify them?</a:t>
            </a:r>
            <a:endParaRPr lang="en-GB" dirty="0"/>
          </a:p>
        </p:txBody>
      </p:sp>
      <p:sp>
        <p:nvSpPr>
          <p:cNvPr id="3" name="Content Placeholder 2"/>
          <p:cNvSpPr>
            <a:spLocks noGrp="1"/>
          </p:cNvSpPr>
          <p:nvPr>
            <p:ph idx="1"/>
          </p:nvPr>
        </p:nvSpPr>
        <p:spPr>
          <a:xfrm>
            <a:off x="2207568" y="3933056"/>
            <a:ext cx="7632848" cy="1245116"/>
          </a:xfrm>
        </p:spPr>
        <p:txBody>
          <a:bodyPr>
            <a:normAutofit fontScale="92500" lnSpcReduction="10000"/>
          </a:bodyPr>
          <a:lstStyle/>
          <a:p>
            <a:r>
              <a:rPr lang="en-GB" dirty="0" smtClean="0"/>
              <a:t>Which innovative methods do you use to tackle them? </a:t>
            </a:r>
            <a:endParaRPr lang="en-GB" dirty="0"/>
          </a:p>
        </p:txBody>
      </p:sp>
      <p:sp>
        <p:nvSpPr>
          <p:cNvPr id="7" name="Title 1"/>
          <p:cNvSpPr txBox="1">
            <a:spLocks/>
          </p:cNvSpPr>
          <p:nvPr/>
        </p:nvSpPr>
        <p:spPr>
          <a:xfrm>
            <a:off x="2207568" y="4077072"/>
            <a:ext cx="8136904" cy="720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kern="1200" baseline="0">
                <a:solidFill>
                  <a:schemeClr val="bg1"/>
                </a:solidFill>
                <a:latin typeface="Georgia" panose="02040502050405020303" pitchFamily="18" charset="0"/>
                <a:ea typeface="+mj-ea"/>
                <a:cs typeface="+mj-cs"/>
              </a:defRPr>
            </a:lvl1pPr>
          </a:lstStyle>
          <a:p>
            <a:endParaRPr lang="en-GB" sz="3600" dirty="0">
              <a:solidFill>
                <a:prstClr val="white"/>
              </a:solidFill>
            </a:endParaRPr>
          </a:p>
        </p:txBody>
      </p:sp>
    </p:spTree>
    <p:extLst>
      <p:ext uri="{BB962C8B-B14F-4D97-AF65-F5344CB8AC3E}">
        <p14:creationId xmlns:p14="http://schemas.microsoft.com/office/powerpoint/2010/main" val="3197347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348880"/>
            <a:ext cx="5760640" cy="720080"/>
          </a:xfrm>
        </p:spPr>
        <p:txBody>
          <a:bodyPr/>
          <a:lstStyle/>
          <a:p>
            <a:r>
              <a:rPr lang="en-GB" sz="3600" dirty="0"/>
              <a:t>How are we overcoming these problems?</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05</a:t>
            </a:r>
            <a:endParaRPr lang="en-GB" dirty="0"/>
          </a:p>
        </p:txBody>
      </p:sp>
    </p:spTree>
    <p:extLst>
      <p:ext uri="{BB962C8B-B14F-4D97-AF65-F5344CB8AC3E}">
        <p14:creationId xmlns:p14="http://schemas.microsoft.com/office/powerpoint/2010/main" val="1700439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348880"/>
            <a:ext cx="6192688" cy="720080"/>
          </a:xfrm>
        </p:spPr>
        <p:txBody>
          <a:bodyPr/>
          <a:lstStyle/>
          <a:p>
            <a:r>
              <a:rPr lang="en-GB" sz="3600" dirty="0"/>
              <a:t>How are we overcoming these problems?</a:t>
            </a:r>
            <a:endParaRPr lang="en-GB" sz="3600" dirty="0"/>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05</a:t>
            </a:r>
            <a:endParaRPr lang="en-GB" dirty="0"/>
          </a:p>
        </p:txBody>
      </p:sp>
      <p:sp>
        <p:nvSpPr>
          <p:cNvPr id="6" name="Content Placeholder 2"/>
          <p:cNvSpPr>
            <a:spLocks noGrp="1"/>
          </p:cNvSpPr>
          <p:nvPr>
            <p:ph idx="1"/>
          </p:nvPr>
        </p:nvSpPr>
        <p:spPr>
          <a:xfrm>
            <a:off x="2135560" y="3356992"/>
            <a:ext cx="6984776" cy="864096"/>
          </a:xfrm>
        </p:spPr>
        <p:txBody>
          <a:bodyPr/>
          <a:lstStyle/>
          <a:p>
            <a:r>
              <a:rPr lang="en-GB" dirty="0" smtClean="0"/>
              <a:t>Here are some examples.</a:t>
            </a:r>
          </a:p>
          <a:p>
            <a:endParaRPr lang="en-GB" dirty="0"/>
          </a:p>
        </p:txBody>
      </p:sp>
    </p:spTree>
    <p:extLst>
      <p:ext uri="{BB962C8B-B14F-4D97-AF65-F5344CB8AC3E}">
        <p14:creationId xmlns:p14="http://schemas.microsoft.com/office/powerpoint/2010/main" val="748880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p>
          <a:p>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16</a:t>
            </a:r>
            <a:endParaRPr lang="en-GB" dirty="0"/>
          </a:p>
        </p:txBody>
      </p:sp>
      <p:sp>
        <p:nvSpPr>
          <p:cNvPr id="8" name="Title 1"/>
          <p:cNvSpPr>
            <a:spLocks noGrp="1"/>
          </p:cNvSpPr>
          <p:nvPr>
            <p:ph type="title"/>
          </p:nvPr>
        </p:nvSpPr>
        <p:spPr>
          <a:xfrm>
            <a:off x="2063553" y="692696"/>
            <a:ext cx="6974797" cy="720080"/>
          </a:xfrm>
        </p:spPr>
        <p:txBody>
          <a:bodyPr/>
          <a:lstStyle/>
          <a:p>
            <a:r>
              <a:rPr lang="en-GB" sz="2800" dirty="0"/>
              <a:t>The Race Disparity </a:t>
            </a:r>
            <a:r>
              <a:rPr lang="en-GB" sz="2800" dirty="0"/>
              <a:t>A</a:t>
            </a:r>
            <a:r>
              <a:rPr lang="en-GB" sz="2800" dirty="0"/>
              <a:t>udit</a:t>
            </a:r>
            <a:endParaRPr lang="en-GB" sz="2800" dirty="0"/>
          </a:p>
        </p:txBody>
      </p:sp>
      <p:sp>
        <p:nvSpPr>
          <p:cNvPr id="9" name="Content Placeholder 2"/>
          <p:cNvSpPr>
            <a:spLocks noGrp="1"/>
          </p:cNvSpPr>
          <p:nvPr>
            <p:ph idx="1"/>
          </p:nvPr>
        </p:nvSpPr>
        <p:spPr>
          <a:xfrm>
            <a:off x="5447928" y="1412776"/>
            <a:ext cx="4680520" cy="4392488"/>
          </a:xfrm>
        </p:spPr>
        <p:txBody>
          <a:bodyPr vert="horz" lIns="0" tIns="45720" rIns="0" bIns="45720" rtlCol="0">
            <a:normAutofit/>
          </a:bodyPr>
          <a:lstStyle/>
          <a:p>
            <a:pPr marL="571500" indent="-571500">
              <a:buFont typeface="Arial" panose="020B0604020202020204" pitchFamily="34" charset="0"/>
              <a:buChar char="•"/>
            </a:pPr>
            <a:r>
              <a:rPr lang="en-GB" sz="1600" dirty="0"/>
              <a:t>August 2016: race </a:t>
            </a:r>
            <a:r>
              <a:rPr lang="en-GB" sz="1600" dirty="0"/>
              <a:t>r</a:t>
            </a:r>
            <a:r>
              <a:rPr lang="en-GB" sz="1600" dirty="0"/>
              <a:t>eport released to build on evidence from Is Britain Fairer?</a:t>
            </a:r>
          </a:p>
          <a:p>
            <a:pPr marL="571500" indent="-571500">
              <a:buFont typeface="Arial" panose="020B0604020202020204" pitchFamily="34" charset="0"/>
              <a:buChar char="•"/>
            </a:pPr>
            <a:r>
              <a:rPr lang="en-GB" sz="1600" dirty="0"/>
              <a:t>A</a:t>
            </a:r>
            <a:r>
              <a:rPr lang="en-GB" sz="1600" dirty="0"/>
              <a:t>ttracted </a:t>
            </a:r>
            <a:r>
              <a:rPr lang="en-GB" sz="1600" dirty="0"/>
              <a:t>a huge amount of media attention</a:t>
            </a:r>
            <a:r>
              <a:rPr lang="en-GB" sz="1600" dirty="0"/>
              <a:t> </a:t>
            </a:r>
            <a:r>
              <a:rPr lang="en-GB" sz="1600" dirty="0"/>
              <a:t>a</a:t>
            </a:r>
            <a:r>
              <a:rPr lang="en-GB" sz="1600" dirty="0"/>
              <a:t>s the </a:t>
            </a:r>
            <a:r>
              <a:rPr lang="en-GB" sz="1600" dirty="0"/>
              <a:t>biggest ever review into race equality in </a:t>
            </a:r>
            <a:r>
              <a:rPr lang="en-GB" sz="1600" dirty="0"/>
              <a:t>Britain</a:t>
            </a:r>
          </a:p>
          <a:p>
            <a:pPr marL="571500" indent="-571500">
              <a:buFont typeface="Arial" panose="020B0604020202020204" pitchFamily="34" charset="0"/>
              <a:buChar char="•"/>
            </a:pPr>
            <a:r>
              <a:rPr lang="en-GB" sz="1600" dirty="0"/>
              <a:t>Our key recommendation was for Government to develop a comprehensive and well-coordinated race equality strategy</a:t>
            </a:r>
          </a:p>
          <a:p>
            <a:pPr marL="571500" indent="-571500">
              <a:buFont typeface="Arial" panose="020B0604020202020204" pitchFamily="34" charset="0"/>
              <a:buChar char="•"/>
            </a:pPr>
            <a:r>
              <a:rPr lang="en-GB" sz="1600" dirty="0"/>
              <a:t>Also asked all </a:t>
            </a:r>
            <a:r>
              <a:rPr lang="en-GB" sz="1600" dirty="0"/>
              <a:t>governments to </a:t>
            </a:r>
            <a:r>
              <a:rPr lang="en-GB" sz="1600" dirty="0"/>
              <a:t>improve the range and scope </a:t>
            </a:r>
            <a:r>
              <a:rPr lang="en-GB" sz="1600" dirty="0"/>
              <a:t>of </a:t>
            </a:r>
            <a:r>
              <a:rPr lang="en-GB" sz="1600" dirty="0"/>
              <a:t>disaggregated ethnicity </a:t>
            </a:r>
            <a:r>
              <a:rPr lang="en-GB" sz="1600" dirty="0"/>
              <a:t>data </a:t>
            </a:r>
          </a:p>
          <a:p>
            <a:pPr marL="571500" indent="-571500">
              <a:buFont typeface="Arial" panose="020B0604020202020204" pitchFamily="34" charset="0"/>
              <a:buChar char="•"/>
            </a:pPr>
            <a:r>
              <a:rPr lang="en-GB" sz="1600" dirty="0"/>
              <a:t>Nine days later the Prime Minister announced the Race Disparity Audit of public services</a:t>
            </a:r>
          </a:p>
        </p:txBody>
      </p:sp>
      <p:pic>
        <p:nvPicPr>
          <p:cNvPr id="10" name="Picture 2" descr="C:\Users\aharding\Desktop\Race Report 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3" y="1628801"/>
            <a:ext cx="2718457" cy="384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76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17</a:t>
            </a:r>
            <a:endParaRPr lang="en-GB" dirty="0"/>
          </a:p>
        </p:txBody>
      </p:sp>
      <p:sp>
        <p:nvSpPr>
          <p:cNvPr id="6" name="Title 1"/>
          <p:cNvSpPr>
            <a:spLocks noGrp="1"/>
          </p:cNvSpPr>
          <p:nvPr>
            <p:ph type="title"/>
          </p:nvPr>
        </p:nvSpPr>
        <p:spPr>
          <a:xfrm>
            <a:off x="2063553" y="692696"/>
            <a:ext cx="6974797" cy="720080"/>
          </a:xfrm>
        </p:spPr>
        <p:txBody>
          <a:bodyPr/>
          <a:lstStyle/>
          <a:p>
            <a:r>
              <a:rPr lang="en-GB" sz="2800" dirty="0"/>
              <a:t>Preventing deaths in detention</a:t>
            </a:r>
            <a:endParaRPr lang="en-GB" sz="2800" dirty="0"/>
          </a:p>
        </p:txBody>
      </p:sp>
      <p:sp>
        <p:nvSpPr>
          <p:cNvPr id="9" name="Content Placeholder 2"/>
          <p:cNvSpPr>
            <a:spLocks noGrp="1"/>
          </p:cNvSpPr>
          <p:nvPr>
            <p:ph idx="1"/>
          </p:nvPr>
        </p:nvSpPr>
        <p:spPr>
          <a:xfrm>
            <a:off x="2063552" y="1340768"/>
            <a:ext cx="5328592" cy="4464496"/>
          </a:xfrm>
        </p:spPr>
        <p:txBody>
          <a:bodyPr>
            <a:normAutofit/>
          </a:bodyPr>
          <a:lstStyle/>
          <a:p>
            <a:pPr marL="571500" indent="-571500">
              <a:buFont typeface="Arial" panose="020B0604020202020204" pitchFamily="34" charset="0"/>
              <a:buChar char="•"/>
            </a:pPr>
            <a:r>
              <a:rPr lang="en-GB" sz="1600" dirty="0"/>
              <a:t>2015: inquiry report released on </a:t>
            </a:r>
            <a:r>
              <a:rPr lang="en-GB" sz="1600" dirty="0"/>
              <a:t>non-natural deaths of adults with mental health conditions in </a:t>
            </a:r>
            <a:r>
              <a:rPr lang="en-GB" sz="1600" dirty="0"/>
              <a:t>detention</a:t>
            </a:r>
          </a:p>
          <a:p>
            <a:pPr marL="571500" indent="-571500">
              <a:buFont typeface="Arial" panose="020B0604020202020204" pitchFamily="34" charset="0"/>
              <a:buChar char="•"/>
            </a:pPr>
            <a:r>
              <a:rPr lang="en-GB" sz="1600" dirty="0"/>
              <a:t>A</a:t>
            </a:r>
            <a:r>
              <a:rPr lang="en-GB" sz="1600" dirty="0"/>
              <a:t>cquiring unpublished data showed that basic but serious errors were repeatedly being made. </a:t>
            </a:r>
          </a:p>
          <a:p>
            <a:pPr marL="571500" indent="-571500">
              <a:buFont typeface="Arial" panose="020B0604020202020204" pitchFamily="34" charset="0"/>
              <a:buChar char="•"/>
            </a:pPr>
            <a:r>
              <a:rPr lang="en-GB" sz="1600" dirty="0"/>
              <a:t>We delivered a series </a:t>
            </a:r>
            <a:r>
              <a:rPr lang="en-GB" sz="1600" dirty="0"/>
              <a:t>of recommendations </a:t>
            </a:r>
            <a:r>
              <a:rPr lang="en-GB" sz="1600" dirty="0"/>
              <a:t>to inform improvements. A follow-up in 2016 showed some progress, but also continuing issues. </a:t>
            </a:r>
          </a:p>
          <a:p>
            <a:pPr marL="571500" indent="-571500">
              <a:buFont typeface="Arial" panose="020B0604020202020204" pitchFamily="34" charset="0"/>
              <a:buChar char="•"/>
            </a:pPr>
            <a:r>
              <a:rPr lang="en-GB" sz="1600" dirty="0"/>
              <a:t>Relevant data gaps are mentioned in the executive summary of the </a:t>
            </a:r>
            <a:r>
              <a:rPr lang="en-GB" sz="1600" dirty="0"/>
              <a:t>f</a:t>
            </a:r>
            <a:r>
              <a:rPr lang="en-GB" sz="1600" dirty="0"/>
              <a:t>ollow-up report.</a:t>
            </a:r>
          </a:p>
          <a:p>
            <a:pPr marL="571500" indent="-571500">
              <a:buFont typeface="Arial" panose="020B0604020202020204" pitchFamily="34" charset="0"/>
              <a:buChar char="•"/>
            </a:pPr>
            <a:r>
              <a:rPr lang="en-GB" sz="1600" dirty="0"/>
              <a:t>We have also pushed for routine data publishing on the use of restraint, and on the number of prisoners with mental health conditions. </a:t>
            </a:r>
          </a:p>
        </p:txBody>
      </p:sp>
      <p:pic>
        <p:nvPicPr>
          <p:cNvPr id="2050" name="Picture 2" descr="C:\Users\aharding\Desktop\EHRC report on deaths in deten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048" y="1441539"/>
            <a:ext cx="2581381" cy="364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33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18</a:t>
            </a:r>
            <a:endParaRPr lang="en-GB" dirty="0"/>
          </a:p>
        </p:txBody>
      </p:sp>
      <p:sp>
        <p:nvSpPr>
          <p:cNvPr id="6" name="Title 1"/>
          <p:cNvSpPr>
            <a:spLocks noGrp="1"/>
          </p:cNvSpPr>
          <p:nvPr>
            <p:ph type="title"/>
          </p:nvPr>
        </p:nvSpPr>
        <p:spPr>
          <a:xfrm>
            <a:off x="2063553" y="692696"/>
            <a:ext cx="6974797" cy="720080"/>
          </a:xfrm>
        </p:spPr>
        <p:txBody>
          <a:bodyPr/>
          <a:lstStyle/>
          <a:p>
            <a:r>
              <a:rPr lang="en-GB" sz="2800" dirty="0"/>
              <a:t>Prejudice work</a:t>
            </a:r>
            <a:endParaRPr lang="en-GB" sz="2800" dirty="0"/>
          </a:p>
        </p:txBody>
      </p:sp>
      <p:sp>
        <p:nvSpPr>
          <p:cNvPr id="7" name="Content Placeholder 2"/>
          <p:cNvSpPr>
            <a:spLocks noGrp="1"/>
          </p:cNvSpPr>
          <p:nvPr>
            <p:ph idx="1"/>
          </p:nvPr>
        </p:nvSpPr>
        <p:spPr>
          <a:xfrm>
            <a:off x="2063552" y="1412776"/>
            <a:ext cx="5184576" cy="4104456"/>
          </a:xfrm>
        </p:spPr>
        <p:txBody>
          <a:bodyPr>
            <a:normAutofit fontScale="25000" lnSpcReduction="20000"/>
          </a:bodyPr>
          <a:lstStyle/>
          <a:p>
            <a:pPr marL="571500" indent="-571500">
              <a:buFont typeface="Arial" panose="020B0604020202020204" pitchFamily="34" charset="0"/>
              <a:buChar char="•"/>
            </a:pPr>
            <a:r>
              <a:rPr lang="en-GB" sz="6400" dirty="0"/>
              <a:t>Phase one (a </a:t>
            </a:r>
            <a:r>
              <a:rPr lang="en-GB" sz="6400" dirty="0"/>
              <a:t>systematic review) identified </a:t>
            </a:r>
            <a:r>
              <a:rPr lang="en-GB" sz="6400" dirty="0"/>
              <a:t>that the </a:t>
            </a:r>
            <a:r>
              <a:rPr lang="en-GB" sz="6400" dirty="0"/>
              <a:t>quality and quantity of </a:t>
            </a:r>
            <a:r>
              <a:rPr lang="en-GB" sz="6400" dirty="0"/>
              <a:t>relevant evidence (across </a:t>
            </a:r>
            <a:r>
              <a:rPr lang="en-GB" sz="6400" dirty="0"/>
              <a:t>protected </a:t>
            </a:r>
            <a:r>
              <a:rPr lang="en-GB" sz="6400" dirty="0"/>
              <a:t>characteristics), </a:t>
            </a:r>
            <a:r>
              <a:rPr lang="en-GB" sz="6400" dirty="0"/>
              <a:t>and what works to tackle it, is very uneven and </a:t>
            </a:r>
            <a:r>
              <a:rPr lang="en-GB" sz="6400" dirty="0"/>
              <a:t>varied</a:t>
            </a:r>
          </a:p>
          <a:p>
            <a:pPr marL="571500" indent="-571500">
              <a:buFont typeface="Arial" panose="020B0604020202020204" pitchFamily="34" charset="0"/>
              <a:buChar char="•"/>
            </a:pPr>
            <a:r>
              <a:rPr lang="en-GB" sz="6400" dirty="0"/>
              <a:t>T</a:t>
            </a:r>
            <a:r>
              <a:rPr lang="en-GB" sz="6400" dirty="0"/>
              <a:t>he </a:t>
            </a:r>
            <a:r>
              <a:rPr lang="en-GB" sz="6400" dirty="0"/>
              <a:t>evidence base </a:t>
            </a:r>
            <a:r>
              <a:rPr lang="en-GB" sz="6400" dirty="0"/>
              <a:t>is </a:t>
            </a:r>
            <a:r>
              <a:rPr lang="en-GB" sz="6400" dirty="0"/>
              <a:t>not robust enough to </a:t>
            </a:r>
            <a:r>
              <a:rPr lang="en-GB" sz="6400" dirty="0"/>
              <a:t>make effective </a:t>
            </a:r>
            <a:r>
              <a:rPr lang="en-GB" sz="6400" dirty="0"/>
              <a:t>policy </a:t>
            </a:r>
            <a:r>
              <a:rPr lang="en-GB" sz="6400" dirty="0"/>
              <a:t>recommendations.</a:t>
            </a:r>
          </a:p>
          <a:p>
            <a:pPr marL="571500" indent="-571500">
              <a:buFont typeface="Arial" panose="020B0604020202020204" pitchFamily="34" charset="0"/>
              <a:buChar char="•"/>
            </a:pPr>
            <a:r>
              <a:rPr lang="en-GB" sz="6400" dirty="0"/>
              <a:t>2017: phase two-  improving evidence quality for ‘</a:t>
            </a:r>
            <a:r>
              <a:rPr lang="en-GB" sz="6400" dirty="0"/>
              <a:t>what works’ </a:t>
            </a:r>
            <a:r>
              <a:rPr lang="en-GB" sz="6400" dirty="0"/>
              <a:t>to tackle </a:t>
            </a:r>
            <a:r>
              <a:rPr lang="en-GB" sz="6400" dirty="0"/>
              <a:t>prejudice, discrimination and identity-based violence and </a:t>
            </a:r>
            <a:r>
              <a:rPr lang="en-GB" sz="6400" dirty="0"/>
              <a:t>harassment:</a:t>
            </a:r>
            <a:endParaRPr lang="en-GB" sz="6400" dirty="0"/>
          </a:p>
          <a:p>
            <a:pPr lvl="1"/>
            <a:r>
              <a:rPr lang="en-GB" sz="6400" dirty="0"/>
              <a:t>A</a:t>
            </a:r>
            <a:r>
              <a:rPr lang="en-GB" sz="6400" dirty="0"/>
              <a:t> </a:t>
            </a:r>
            <a:r>
              <a:rPr lang="en-GB" sz="6400" dirty="0"/>
              <a:t>guide </a:t>
            </a:r>
            <a:r>
              <a:rPr lang="en-GB" sz="6400" dirty="0"/>
              <a:t>for </a:t>
            </a:r>
            <a:r>
              <a:rPr lang="en-GB" sz="6400" dirty="0"/>
              <a:t>evaluating anti-prejudice projects</a:t>
            </a:r>
          </a:p>
          <a:p>
            <a:pPr lvl="1"/>
            <a:r>
              <a:rPr lang="en-GB" sz="6400" dirty="0"/>
              <a:t>Evaluating the effectiveness of four promising </a:t>
            </a:r>
            <a:r>
              <a:rPr lang="en-GB" sz="6400" dirty="0"/>
              <a:t>interventions</a:t>
            </a:r>
          </a:p>
          <a:p>
            <a:pPr marL="571500" indent="-571500">
              <a:buFont typeface="Arial" panose="020B0604020202020204" pitchFamily="34" charset="0"/>
              <a:buChar char="•"/>
            </a:pPr>
            <a:r>
              <a:rPr lang="en-GB" sz="6400" dirty="0"/>
              <a:t>Outputs are </a:t>
            </a:r>
            <a:r>
              <a:rPr lang="en-GB" sz="6400" dirty="0"/>
              <a:t>being finalised, </a:t>
            </a:r>
            <a:r>
              <a:rPr lang="en-GB" sz="6400" dirty="0"/>
              <a:t>but already interest </a:t>
            </a:r>
            <a:r>
              <a:rPr lang="en-GB" sz="6400" dirty="0"/>
              <a:t>in our </a:t>
            </a:r>
            <a:r>
              <a:rPr lang="en-GB" sz="6400" dirty="0"/>
              <a:t>evaluation guide</a:t>
            </a:r>
            <a:endParaRPr lang="en-GB" sz="6400" dirty="0"/>
          </a:p>
          <a:p>
            <a:pPr marL="571500" indent="-571500">
              <a:buFont typeface="Arial" panose="020B0604020202020204" pitchFamily="34" charset="0"/>
              <a:buChar char="•"/>
            </a:pPr>
            <a:r>
              <a:rPr lang="en-GB" sz="6400" dirty="0"/>
              <a:t>E</a:t>
            </a:r>
            <a:r>
              <a:rPr lang="en-GB" sz="6400" dirty="0"/>
              <a:t>xploring </a:t>
            </a:r>
            <a:r>
              <a:rPr lang="en-GB" sz="6400" dirty="0"/>
              <a:t>options for </a:t>
            </a:r>
            <a:r>
              <a:rPr lang="en-GB" sz="6400" dirty="0"/>
              <a:t>addressing </a:t>
            </a:r>
            <a:r>
              <a:rPr lang="en-GB" sz="6400" dirty="0"/>
              <a:t>gaps in evidence </a:t>
            </a:r>
            <a:r>
              <a:rPr lang="en-GB" sz="6400" dirty="0"/>
              <a:t>by </a:t>
            </a:r>
            <a:r>
              <a:rPr lang="en-GB" sz="6400" dirty="0"/>
              <a:t>developing a national ‘barometer’ of prejudice and discrimination</a:t>
            </a:r>
            <a:r>
              <a:rPr lang="en-GB" sz="6400" dirty="0"/>
              <a:t>.</a:t>
            </a:r>
          </a:p>
          <a:p>
            <a:endParaRPr lang="en-GB" sz="5800" dirty="0"/>
          </a:p>
        </p:txBody>
      </p:sp>
      <p:pic>
        <p:nvPicPr>
          <p:cNvPr id="1026" name="Picture 2" descr="C:\Users\aharding\Desktop\Prejudice Report 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12" y="1340769"/>
            <a:ext cx="2796133" cy="3960440"/>
          </a:xfrm>
          <a:prstGeom prst="rect">
            <a:avLst/>
          </a:prstGeom>
          <a:noFill/>
          <a:ln w="3175" cap="sq"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0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19</a:t>
            </a:r>
            <a:endParaRPr lang="en-GB" dirty="0"/>
          </a:p>
        </p:txBody>
      </p:sp>
      <p:sp>
        <p:nvSpPr>
          <p:cNvPr id="6" name="Title 1"/>
          <p:cNvSpPr>
            <a:spLocks noGrp="1"/>
          </p:cNvSpPr>
          <p:nvPr>
            <p:ph type="title"/>
          </p:nvPr>
        </p:nvSpPr>
        <p:spPr>
          <a:xfrm>
            <a:off x="2063553" y="692696"/>
            <a:ext cx="6974797" cy="720080"/>
          </a:xfrm>
        </p:spPr>
        <p:txBody>
          <a:bodyPr/>
          <a:lstStyle/>
          <a:p>
            <a:r>
              <a:rPr lang="en-GB" sz="2800" dirty="0"/>
              <a:t>Harmonisation work</a:t>
            </a:r>
            <a:endParaRPr lang="en-GB" sz="2800" dirty="0"/>
          </a:p>
        </p:txBody>
      </p:sp>
      <p:sp>
        <p:nvSpPr>
          <p:cNvPr id="8" name="Content Placeholder 2"/>
          <p:cNvSpPr txBox="1">
            <a:spLocks/>
          </p:cNvSpPr>
          <p:nvPr/>
        </p:nvSpPr>
        <p:spPr>
          <a:xfrm>
            <a:off x="2063552" y="1340768"/>
            <a:ext cx="6552728" cy="396044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2"/>
              </a:buClr>
              <a:buFont typeface="Arial" panose="020B0604020202020204" pitchFamily="34" charset="0"/>
              <a:buNone/>
              <a:defRPr sz="4000" kern="1200">
                <a:solidFill>
                  <a:schemeClr val="accent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buClr>
                <a:srgbClr val="AF1685"/>
              </a:buClr>
              <a:buFont typeface="Arial" panose="020B0604020202020204" pitchFamily="34" charset="0"/>
              <a:buChar char="•"/>
            </a:pPr>
            <a:r>
              <a:rPr lang="en-GB" sz="1600" dirty="0">
                <a:solidFill>
                  <a:srgbClr val="505759"/>
                </a:solidFill>
              </a:rPr>
              <a:t>Encouraging development of harmonised principles through membership of the National Statistics Harmonisation Group</a:t>
            </a:r>
          </a:p>
          <a:p>
            <a:pPr marL="571500" indent="-571500">
              <a:buClr>
                <a:srgbClr val="AF1685"/>
              </a:buClr>
              <a:buFont typeface="Arial" panose="020B0604020202020204" pitchFamily="34" charset="0"/>
              <a:buChar char="•"/>
            </a:pPr>
            <a:r>
              <a:rPr lang="en-GB" sz="1600" dirty="0">
                <a:solidFill>
                  <a:srgbClr val="505759"/>
                </a:solidFill>
              </a:rPr>
              <a:t>Providing guidance on inputs, outputs and definitions for many of the protected characteristics under UK equality legislation</a:t>
            </a:r>
          </a:p>
          <a:p>
            <a:pPr marL="571500" indent="-571500">
              <a:buClr>
                <a:srgbClr val="AF1685"/>
              </a:buClr>
              <a:buFont typeface="Arial" panose="020B0604020202020204" pitchFamily="34" charset="0"/>
              <a:buChar char="•"/>
            </a:pPr>
            <a:r>
              <a:rPr lang="en-GB" sz="1600" dirty="0">
                <a:solidFill>
                  <a:srgbClr val="505759"/>
                </a:solidFill>
              </a:rPr>
              <a:t>We have contributed to:</a:t>
            </a:r>
          </a:p>
          <a:p>
            <a:pPr lvl="1">
              <a:buClr>
                <a:srgbClr val="AF1685"/>
              </a:buClr>
            </a:pPr>
            <a:r>
              <a:rPr lang="en-GB" dirty="0">
                <a:solidFill>
                  <a:srgbClr val="505759"/>
                </a:solidFill>
              </a:rPr>
              <a:t>questions on disability, including health conditions, impact on day-to-day activities and types of impairment</a:t>
            </a:r>
          </a:p>
          <a:p>
            <a:pPr lvl="1">
              <a:buClr>
                <a:srgbClr val="AF1685"/>
              </a:buClr>
            </a:pPr>
            <a:r>
              <a:rPr lang="en-GB" dirty="0">
                <a:solidFill>
                  <a:srgbClr val="505759"/>
                </a:solidFill>
              </a:rPr>
              <a:t>introduction of a sexual identity question to the census</a:t>
            </a:r>
          </a:p>
          <a:p>
            <a:pPr lvl="1">
              <a:buClr>
                <a:srgbClr val="AF1685"/>
              </a:buClr>
            </a:pPr>
            <a:r>
              <a:rPr lang="en-GB" dirty="0">
                <a:solidFill>
                  <a:srgbClr val="505759"/>
                </a:solidFill>
              </a:rPr>
              <a:t>data collection on civil partnerships and same sex marriages</a:t>
            </a:r>
          </a:p>
          <a:p>
            <a:pPr lvl="1">
              <a:buClr>
                <a:srgbClr val="AF1685"/>
              </a:buClr>
            </a:pPr>
            <a:r>
              <a:rPr lang="en-GB" dirty="0">
                <a:solidFill>
                  <a:srgbClr val="505759"/>
                </a:solidFill>
              </a:rPr>
              <a:t>updates to questions on ethnicity and religion</a:t>
            </a:r>
          </a:p>
          <a:p>
            <a:pPr marL="571500" indent="-571500">
              <a:buClr>
                <a:srgbClr val="AF1685"/>
              </a:buClr>
              <a:buFont typeface="Arial" panose="020B0604020202020204" pitchFamily="34" charset="0"/>
              <a:buChar char="•"/>
            </a:pPr>
            <a:r>
              <a:rPr lang="en-GB" sz="1600" dirty="0">
                <a:solidFill>
                  <a:srgbClr val="505759"/>
                </a:solidFill>
              </a:rPr>
              <a:t>We commissioned work to develop questions on gender identity, transgender issues and gender reassignment and persuaded the Office for National Statistics to reconsider their position on these topics and data collection.</a:t>
            </a:r>
          </a:p>
          <a:p>
            <a:pPr marL="571500" indent="-571500">
              <a:buClr>
                <a:srgbClr val="AF1685"/>
              </a:buClr>
              <a:buFont typeface="Arial" panose="020B0604020202020204" pitchFamily="34" charset="0"/>
              <a:buChar char="•"/>
            </a:pPr>
            <a:endParaRPr lang="en-GB" sz="1600" dirty="0">
              <a:solidFill>
                <a:srgbClr val="505759"/>
              </a:solidFill>
            </a:endParaRPr>
          </a:p>
          <a:p>
            <a:pPr marL="571500" indent="-571500">
              <a:buClr>
                <a:srgbClr val="AF1685"/>
              </a:buClr>
              <a:buFont typeface="Arial" panose="020B0604020202020204" pitchFamily="34" charset="0"/>
              <a:buChar char="•"/>
            </a:pPr>
            <a:endParaRPr lang="en-GB" sz="1600" dirty="0">
              <a:solidFill>
                <a:srgbClr val="505759"/>
              </a:solidFill>
            </a:endParaRPr>
          </a:p>
          <a:p>
            <a:pPr marL="571500" indent="-571500">
              <a:buClr>
                <a:srgbClr val="AF1685"/>
              </a:buClr>
              <a:buFont typeface="Arial" panose="020B0604020202020204" pitchFamily="34" charset="0"/>
              <a:buChar char="•"/>
            </a:pPr>
            <a:endParaRPr lang="en-GB" sz="1600" dirty="0">
              <a:solidFill>
                <a:srgbClr val="505759"/>
              </a:solidFill>
            </a:endParaRPr>
          </a:p>
        </p:txBody>
      </p:sp>
    </p:spTree>
    <p:extLst>
      <p:ext uri="{BB962C8B-B14F-4D97-AF65-F5344CB8AC3E}">
        <p14:creationId xmlns:p14="http://schemas.microsoft.com/office/powerpoint/2010/main" val="175649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pPr algn="ctr"/>
            <a:r>
              <a:rPr lang="en-US" sz="3200" b="1" dirty="0">
                <a:solidFill>
                  <a:srgbClr val="002060"/>
                </a:solidFill>
              </a:rPr>
              <a:t>Setting the scene: defining research and data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38" y="5922421"/>
            <a:ext cx="3502855" cy="1114471"/>
          </a:xfrm>
          <a:prstGeom prst="rect">
            <a:avLst/>
          </a:prstGeom>
        </p:spPr>
      </p:pic>
      <p:sp>
        <p:nvSpPr>
          <p:cNvPr id="5" name="Content Placeholder 4"/>
          <p:cNvSpPr>
            <a:spLocks noGrp="1"/>
          </p:cNvSpPr>
          <p:nvPr>
            <p:ph idx="1"/>
          </p:nvPr>
        </p:nvSpPr>
        <p:spPr>
          <a:xfrm>
            <a:off x="838200" y="1898154"/>
            <a:ext cx="10515600" cy="4413746"/>
          </a:xfrm>
          <a:solidFill>
            <a:schemeClr val="bg1"/>
          </a:solidFill>
        </p:spPr>
        <p:txBody>
          <a:bodyPr>
            <a:normAutofit fontScale="62500" lnSpcReduction="20000"/>
          </a:bodyPr>
          <a:lstStyle/>
          <a:p>
            <a:pPr marL="0" indent="0">
              <a:buNone/>
              <a:defRPr/>
            </a:pPr>
            <a:r>
              <a:rPr lang="pl-PL" sz="3800" b="1" dirty="0">
                <a:solidFill>
                  <a:srgbClr val="D26900"/>
                </a:solidFill>
              </a:rPr>
              <a:t>Aims</a:t>
            </a:r>
          </a:p>
          <a:p>
            <a:pPr>
              <a:defRPr/>
            </a:pPr>
            <a:endParaRPr lang="pl-PL" b="1" dirty="0">
              <a:solidFill>
                <a:srgbClr val="D26900"/>
              </a:solidFill>
            </a:endParaRPr>
          </a:p>
          <a:p>
            <a:pPr marL="285750" indent="-285750">
              <a:defRPr/>
            </a:pPr>
            <a:r>
              <a:rPr lang="en-US" dirty="0"/>
              <a:t>Identify the different ways in which participants engage with research and data collection</a:t>
            </a:r>
            <a:endParaRPr lang="pl-PL" dirty="0"/>
          </a:p>
          <a:p>
            <a:pPr marL="285750" indent="-285750">
              <a:defRPr/>
            </a:pPr>
            <a:r>
              <a:rPr lang="en-US" dirty="0"/>
              <a:t>Clarify the focus of the cluster by agreeing on common </a:t>
            </a:r>
            <a:r>
              <a:rPr lang="en-US" b="1" dirty="0"/>
              <a:t>definition of research and data collection</a:t>
            </a:r>
            <a:r>
              <a:rPr lang="en-US" dirty="0"/>
              <a:t>.</a:t>
            </a:r>
            <a:endParaRPr lang="pl-PL" dirty="0"/>
          </a:p>
          <a:p>
            <a:pPr>
              <a:defRPr/>
            </a:pPr>
            <a:endParaRPr lang="pl-PL" b="1" dirty="0">
              <a:solidFill>
                <a:srgbClr val="D26900"/>
              </a:solidFill>
            </a:endParaRPr>
          </a:p>
          <a:p>
            <a:pPr marL="0" indent="0">
              <a:buNone/>
              <a:defRPr/>
            </a:pPr>
            <a:r>
              <a:rPr lang="pl-PL" sz="3800" b="1" dirty="0" smtClean="0">
                <a:solidFill>
                  <a:schemeClr val="accent6">
                    <a:lumMod val="75000"/>
                  </a:schemeClr>
                </a:solidFill>
              </a:rPr>
              <a:t>Plan </a:t>
            </a:r>
            <a:endParaRPr lang="pl-PL" sz="3800" dirty="0"/>
          </a:p>
          <a:p>
            <a:pPr marL="285750" indent="-285750">
              <a:defRPr/>
            </a:pPr>
            <a:r>
              <a:rPr lang="en-US" dirty="0"/>
              <a:t>Introduction</a:t>
            </a:r>
            <a:r>
              <a:rPr lang="pl-PL" dirty="0"/>
              <a:t> of the </a:t>
            </a:r>
            <a:r>
              <a:rPr lang="pl-PL" dirty="0" smtClean="0"/>
              <a:t>participants</a:t>
            </a:r>
          </a:p>
          <a:p>
            <a:pPr marL="742950" lvl="1" indent="-285750">
              <a:defRPr/>
            </a:pPr>
            <a:r>
              <a:rPr lang="en-US" dirty="0"/>
              <a:t>your main tasks in the EB</a:t>
            </a:r>
            <a:endParaRPr lang="pl-PL" dirty="0"/>
          </a:p>
          <a:p>
            <a:pPr marL="742950" lvl="1" indent="-285750">
              <a:defRPr/>
            </a:pPr>
            <a:r>
              <a:rPr lang="pl-PL" dirty="0" smtClean="0"/>
              <a:t>experience </a:t>
            </a:r>
            <a:r>
              <a:rPr lang="pl-PL" dirty="0"/>
              <a:t>in working with r&amp;dc and </a:t>
            </a:r>
            <a:r>
              <a:rPr lang="en-US" dirty="0"/>
              <a:t>expectations on the cluster</a:t>
            </a:r>
            <a:endParaRPr lang="pl-PL" dirty="0"/>
          </a:p>
          <a:p>
            <a:pPr marL="285750" indent="-285750">
              <a:defRPr/>
            </a:pPr>
            <a:r>
              <a:rPr lang="pl-PL" dirty="0"/>
              <a:t>M</a:t>
            </a:r>
            <a:r>
              <a:rPr lang="en-US" dirty="0" err="1"/>
              <a:t>ain</a:t>
            </a:r>
            <a:r>
              <a:rPr lang="en-US" dirty="0"/>
              <a:t> objectives of research and data collection </a:t>
            </a:r>
            <a:endParaRPr lang="pl-PL" dirty="0"/>
          </a:p>
          <a:p>
            <a:pPr marL="285750" indent="-285750">
              <a:defRPr/>
            </a:pPr>
            <a:r>
              <a:rPr lang="pl-PL" dirty="0"/>
              <a:t>General overview </a:t>
            </a:r>
          </a:p>
          <a:p>
            <a:pPr marL="285750" indent="-285750">
              <a:defRPr/>
            </a:pPr>
            <a:r>
              <a:rPr lang="en-US" dirty="0"/>
              <a:t>Different ways of coping with data collection and research (what is similar, what parts of it are most interesting</a:t>
            </a:r>
            <a:r>
              <a:rPr lang="pl-PL" dirty="0"/>
              <a:t>)</a:t>
            </a:r>
          </a:p>
          <a:p>
            <a:pPr marL="285750" indent="-285750">
              <a:defRPr/>
            </a:pPr>
            <a:r>
              <a:rPr lang="en-US" dirty="0"/>
              <a:t>Definition of the research and data </a:t>
            </a:r>
            <a:r>
              <a:rPr lang="en-US" dirty="0" smtClean="0"/>
              <a:t>collection</a:t>
            </a:r>
            <a:endParaRPr lang="pl-PL" sz="2400" b="1" dirty="0">
              <a:solidFill>
                <a:schemeClr val="accent6">
                  <a:lumMod val="75000"/>
                </a:schemeClr>
              </a:solidFill>
            </a:endParaRPr>
          </a:p>
        </p:txBody>
      </p:sp>
    </p:spTree>
    <p:extLst>
      <p:ext uri="{BB962C8B-B14F-4D97-AF65-F5344CB8AC3E}">
        <p14:creationId xmlns:p14="http://schemas.microsoft.com/office/powerpoint/2010/main" val="2103935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20</a:t>
            </a:r>
            <a:endParaRPr lang="en-GB" dirty="0"/>
          </a:p>
        </p:txBody>
      </p:sp>
      <p:sp>
        <p:nvSpPr>
          <p:cNvPr id="6" name="Title 1"/>
          <p:cNvSpPr>
            <a:spLocks noGrp="1"/>
          </p:cNvSpPr>
          <p:nvPr>
            <p:ph type="title"/>
          </p:nvPr>
        </p:nvSpPr>
        <p:spPr>
          <a:xfrm>
            <a:off x="2063553" y="692696"/>
            <a:ext cx="6974797" cy="720080"/>
          </a:xfrm>
        </p:spPr>
        <p:txBody>
          <a:bodyPr/>
          <a:lstStyle/>
          <a:p>
            <a:r>
              <a:rPr lang="en-GB" sz="2800" dirty="0"/>
              <a:t>Other examples</a:t>
            </a:r>
            <a:endParaRPr lang="en-GB" sz="2800" dirty="0"/>
          </a:p>
        </p:txBody>
      </p:sp>
      <p:sp>
        <p:nvSpPr>
          <p:cNvPr id="8" name="Content Placeholder 2"/>
          <p:cNvSpPr txBox="1">
            <a:spLocks/>
          </p:cNvSpPr>
          <p:nvPr/>
        </p:nvSpPr>
        <p:spPr>
          <a:xfrm>
            <a:off x="2063552" y="1330408"/>
            <a:ext cx="6985000" cy="4536504"/>
          </a:xfrm>
          <a:prstGeom prst="rect">
            <a:avLst/>
          </a:prstGeom>
        </p:spPr>
        <p:txBody>
          <a:bodyPr vert="horz" lIns="91440" tIns="45720" rIns="91440" bIns="45720" rtlCol="0">
            <a:normAutofit fontScale="25000" lnSpcReduction="20000"/>
          </a:bodyPr>
          <a:lstStyle>
            <a:lvl1pPr marL="0" indent="0" algn="l" defTabSz="914400" rtl="0" eaLnBrk="1" latinLnBrk="0" hangingPunct="1">
              <a:spcBef>
                <a:spcPct val="20000"/>
              </a:spcBef>
              <a:buClr>
                <a:schemeClr val="accent2"/>
              </a:buClr>
              <a:buFont typeface="Arial" panose="020B0604020202020204" pitchFamily="34" charset="0"/>
              <a:buNone/>
              <a:defRPr sz="4000" kern="1200">
                <a:solidFill>
                  <a:schemeClr val="accent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buClr>
                <a:srgbClr val="AF1685"/>
              </a:buClr>
              <a:buFont typeface="Arial" panose="020B0604020202020204" pitchFamily="34" charset="0"/>
              <a:buChar char="•"/>
            </a:pPr>
            <a:r>
              <a:rPr lang="en-GB" sz="5200" dirty="0">
                <a:solidFill>
                  <a:srgbClr val="505759"/>
                </a:solidFill>
              </a:rPr>
              <a:t>Briefs</a:t>
            </a:r>
          </a:p>
          <a:p>
            <a:pPr lvl="1">
              <a:buClr>
                <a:srgbClr val="AF1685"/>
              </a:buClr>
            </a:pPr>
            <a:r>
              <a:rPr lang="en-GB" sz="5200" dirty="0">
                <a:solidFill>
                  <a:srgbClr val="505759"/>
                </a:solidFill>
              </a:rPr>
              <a:t>In 2016 we briefed the All Party Parliamentary Group on Sex Equality, on data gaps and sample size issues in relation to the experiences of homeless women, women in prison or in youth custody, or those escaping domestic violence. </a:t>
            </a:r>
          </a:p>
          <a:p>
            <a:pPr marL="571500" indent="-571500">
              <a:buClr>
                <a:srgbClr val="AF1685"/>
              </a:buClr>
              <a:buFont typeface="Arial" panose="020B0604020202020204" pitchFamily="34" charset="0"/>
              <a:buChar char="•"/>
            </a:pPr>
            <a:r>
              <a:rPr lang="en-GB" sz="5200" dirty="0">
                <a:solidFill>
                  <a:srgbClr val="505759"/>
                </a:solidFill>
              </a:rPr>
              <a:t>Influencing others</a:t>
            </a:r>
          </a:p>
          <a:p>
            <a:pPr lvl="1">
              <a:buClr>
                <a:srgbClr val="AF1685"/>
              </a:buClr>
            </a:pPr>
            <a:r>
              <a:rPr lang="en-GB" sz="5200" dirty="0">
                <a:solidFill>
                  <a:srgbClr val="505759"/>
                </a:solidFill>
              </a:rPr>
              <a:t>Supporting (through evidence) the collection of data on protected characteristics in the 2021 Census, calling for questions on sexual orientation and impairment type. </a:t>
            </a:r>
          </a:p>
          <a:p>
            <a:pPr lvl="1">
              <a:buClr>
                <a:srgbClr val="AF1685"/>
              </a:buClr>
            </a:pPr>
            <a:r>
              <a:rPr lang="en-GB" sz="5200" dirty="0">
                <a:solidFill>
                  <a:srgbClr val="505759"/>
                </a:solidFill>
              </a:rPr>
              <a:t>Meeting regularly with the Office for National Statistics and Census stakeholder groups to discuss specific issues. </a:t>
            </a:r>
          </a:p>
          <a:p>
            <a:pPr marL="571500" indent="-571500">
              <a:buClr>
                <a:srgbClr val="AF1685"/>
              </a:buClr>
              <a:buFont typeface="Arial" panose="020B0604020202020204" pitchFamily="34" charset="0"/>
              <a:buChar char="•"/>
            </a:pPr>
            <a:r>
              <a:rPr lang="en-GB" sz="5200" dirty="0">
                <a:solidFill>
                  <a:srgbClr val="505759"/>
                </a:solidFill>
              </a:rPr>
              <a:t>Collaboration</a:t>
            </a:r>
          </a:p>
          <a:p>
            <a:pPr lvl="1">
              <a:buClr>
                <a:srgbClr val="AF1685"/>
              </a:buClr>
            </a:pPr>
            <a:r>
              <a:rPr lang="en-GB" sz="5200" dirty="0">
                <a:solidFill>
                  <a:srgbClr val="505759"/>
                </a:solidFill>
              </a:rPr>
              <a:t>Letters of support for select research proposals</a:t>
            </a:r>
          </a:p>
          <a:p>
            <a:pPr lvl="1">
              <a:buClr>
                <a:srgbClr val="AF1685"/>
              </a:buClr>
            </a:pPr>
            <a:r>
              <a:rPr lang="en-GB" sz="5200" dirty="0">
                <a:solidFill>
                  <a:srgbClr val="505759"/>
                </a:solidFill>
              </a:rPr>
              <a:t>In 2016, we delivered a presentation to the Chief Executive of the Royal Statistical Society about data gaps in “Is Britain Fairer?” and took on recommendations from the Royal Statistical Society policy team.</a:t>
            </a:r>
          </a:p>
          <a:p>
            <a:pPr marL="571500" indent="-571500">
              <a:buClr>
                <a:srgbClr val="AF1685"/>
              </a:buClr>
              <a:buFont typeface="Arial" panose="020B0604020202020204" pitchFamily="34" charset="0"/>
              <a:buChar char="•"/>
            </a:pPr>
            <a:r>
              <a:rPr lang="en-GB" sz="5200" dirty="0">
                <a:solidFill>
                  <a:srgbClr val="505759"/>
                </a:solidFill>
              </a:rPr>
              <a:t>Events</a:t>
            </a:r>
          </a:p>
          <a:p>
            <a:pPr lvl="1">
              <a:buClr>
                <a:srgbClr val="AF1685"/>
              </a:buClr>
            </a:pPr>
            <a:r>
              <a:rPr lang="en-GB" sz="5200" dirty="0">
                <a:solidFill>
                  <a:srgbClr val="505759"/>
                </a:solidFill>
              </a:rPr>
              <a:t>In 2015 we co-hosted a data gaps event with the Equality and Diversity Forum and the Centre for Analysis on Social Exclusion (London School of Economics) .</a:t>
            </a:r>
          </a:p>
          <a:p>
            <a:pPr lvl="1">
              <a:buClr>
                <a:srgbClr val="AF1685"/>
              </a:buClr>
            </a:pPr>
            <a:r>
              <a:rPr lang="en-GB" sz="5200" dirty="0">
                <a:solidFill>
                  <a:srgbClr val="505759"/>
                </a:solidFill>
              </a:rPr>
              <a:t>2016: We gave the keynote speech at the RIO Forum and had a breakout discussion on data gaps </a:t>
            </a:r>
          </a:p>
          <a:p>
            <a:pPr lvl="1">
              <a:buClr>
                <a:srgbClr val="AF1685"/>
              </a:buClr>
            </a:pPr>
            <a:r>
              <a:rPr lang="en-GB" sz="5200" dirty="0">
                <a:solidFill>
                  <a:srgbClr val="505759"/>
                </a:solidFill>
              </a:rPr>
              <a:t>2016: We were invited to a roundtable by </a:t>
            </a:r>
            <a:r>
              <a:rPr lang="en-GB" sz="5200" dirty="0" err="1">
                <a:solidFill>
                  <a:srgbClr val="505759"/>
                </a:solidFill>
              </a:rPr>
              <a:t>NatCen</a:t>
            </a:r>
            <a:r>
              <a:rPr lang="en-GB" sz="5200" dirty="0">
                <a:solidFill>
                  <a:srgbClr val="505759"/>
                </a:solidFill>
              </a:rPr>
              <a:t> Social Research and the Equality and Diversity Forum on data gaps</a:t>
            </a:r>
          </a:p>
          <a:p>
            <a:pPr marL="571500" indent="-571500">
              <a:buClr>
                <a:srgbClr val="AF1685"/>
              </a:buClr>
              <a:buFont typeface="Arial" panose="020B0604020202020204" pitchFamily="34" charset="0"/>
              <a:buChar char="•"/>
            </a:pPr>
            <a:r>
              <a:rPr lang="en-GB" sz="5200" dirty="0">
                <a:solidFill>
                  <a:srgbClr val="505759"/>
                </a:solidFill>
              </a:rPr>
              <a:t>Blogging</a:t>
            </a:r>
          </a:p>
          <a:p>
            <a:pPr lvl="1">
              <a:buClr>
                <a:srgbClr val="AF1685"/>
              </a:buClr>
            </a:pPr>
            <a:r>
              <a:rPr lang="en-GB" sz="5200" dirty="0">
                <a:solidFill>
                  <a:srgbClr val="505759"/>
                </a:solidFill>
              </a:rPr>
              <a:t>In 2015 we wrote a blog for Civil Service World on departments having to deal with their data gaps.</a:t>
            </a:r>
          </a:p>
          <a:p>
            <a:pPr>
              <a:buClr>
                <a:srgbClr val="AF1685"/>
              </a:buClr>
            </a:pPr>
            <a:endParaRPr lang="en-GB" sz="1600" dirty="0">
              <a:solidFill>
                <a:srgbClr val="505759"/>
              </a:solidFill>
            </a:endParaRPr>
          </a:p>
        </p:txBody>
      </p:sp>
    </p:spTree>
    <p:extLst>
      <p:ext uri="{BB962C8B-B14F-4D97-AF65-F5344CB8AC3E}">
        <p14:creationId xmlns:p14="http://schemas.microsoft.com/office/powerpoint/2010/main" val="2665768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6" name="Title 1"/>
          <p:cNvSpPr>
            <a:spLocks noGrp="1"/>
          </p:cNvSpPr>
          <p:nvPr>
            <p:ph type="title"/>
          </p:nvPr>
        </p:nvSpPr>
        <p:spPr>
          <a:xfrm>
            <a:off x="2762285" y="980728"/>
            <a:ext cx="6974797" cy="720080"/>
          </a:xfrm>
        </p:spPr>
        <p:txBody>
          <a:bodyPr/>
          <a:lstStyle/>
          <a:p>
            <a:r>
              <a:rPr lang="en-GB" sz="2800" dirty="0"/>
              <a:t>Conclusions and advice</a:t>
            </a:r>
            <a:endParaRPr lang="en-GB" sz="2800" dirty="0"/>
          </a:p>
        </p:txBody>
      </p:sp>
      <p:sp>
        <p:nvSpPr>
          <p:cNvPr id="8" name="Content Placeholder 2"/>
          <p:cNvSpPr txBox="1">
            <a:spLocks/>
          </p:cNvSpPr>
          <p:nvPr/>
        </p:nvSpPr>
        <p:spPr>
          <a:xfrm>
            <a:off x="2783632" y="1844824"/>
            <a:ext cx="6985000" cy="446449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2"/>
              </a:buClr>
              <a:buFont typeface="Arial" panose="020B0604020202020204" pitchFamily="34" charset="0"/>
              <a:buNone/>
              <a:defRPr sz="4000" kern="1200">
                <a:solidFill>
                  <a:schemeClr val="accent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buClr>
                <a:srgbClr val="AF1685"/>
              </a:buClr>
              <a:buFont typeface="Arial" panose="020B0604020202020204" pitchFamily="34" charset="0"/>
              <a:buChar char="•"/>
            </a:pPr>
            <a:r>
              <a:rPr lang="en-GB" sz="1600" dirty="0">
                <a:solidFill>
                  <a:srgbClr val="505759"/>
                </a:solidFill>
              </a:rPr>
              <a:t>Make evidence a key part of your process, and get involved in the relevant communities</a:t>
            </a:r>
          </a:p>
          <a:p>
            <a:pPr marL="571500" indent="-571500">
              <a:buClr>
                <a:srgbClr val="AF1685"/>
              </a:buClr>
              <a:buFont typeface="Arial" panose="020B0604020202020204" pitchFamily="34" charset="0"/>
              <a:buChar char="•"/>
            </a:pPr>
            <a:r>
              <a:rPr lang="en-GB" sz="1600" dirty="0">
                <a:solidFill>
                  <a:srgbClr val="505759"/>
                </a:solidFill>
              </a:rPr>
              <a:t>Report specific data gaps wherever possible, especially in executive summaries </a:t>
            </a:r>
          </a:p>
          <a:p>
            <a:pPr lvl="1">
              <a:buClr>
                <a:srgbClr val="AF1685"/>
              </a:buClr>
            </a:pPr>
            <a:r>
              <a:rPr lang="en-GB" dirty="0">
                <a:solidFill>
                  <a:srgbClr val="505759"/>
                </a:solidFill>
              </a:rPr>
              <a:t>If possible improve your awareness over time, and report again</a:t>
            </a:r>
          </a:p>
          <a:p>
            <a:pPr marL="571500" indent="-571500">
              <a:buClr>
                <a:srgbClr val="AF1685"/>
              </a:buClr>
              <a:buFont typeface="Arial" panose="020B0604020202020204" pitchFamily="34" charset="0"/>
              <a:buChar char="•"/>
            </a:pPr>
            <a:r>
              <a:rPr lang="en-GB" sz="1600" dirty="0">
                <a:solidFill>
                  <a:srgbClr val="505759"/>
                </a:solidFill>
              </a:rPr>
              <a:t>Influencing the data landscape and filling data gaps are important inclusions in long term strategy. Allocate resources to them if possible.</a:t>
            </a:r>
          </a:p>
          <a:p>
            <a:pPr lvl="1">
              <a:buClr>
                <a:srgbClr val="AF1685"/>
              </a:buClr>
            </a:pPr>
            <a:r>
              <a:rPr lang="en-GB" dirty="0">
                <a:solidFill>
                  <a:srgbClr val="505759"/>
                </a:solidFill>
              </a:rPr>
              <a:t>Where can you influence others?</a:t>
            </a:r>
          </a:p>
          <a:p>
            <a:pPr lvl="1">
              <a:buClr>
                <a:srgbClr val="AF1685"/>
              </a:buClr>
            </a:pPr>
            <a:r>
              <a:rPr lang="en-GB" dirty="0">
                <a:solidFill>
                  <a:srgbClr val="505759"/>
                </a:solidFill>
              </a:rPr>
              <a:t>Where is the issue important enough to tackle yourself?</a:t>
            </a:r>
          </a:p>
          <a:p>
            <a:pPr marL="571500" indent="-571500">
              <a:buClr>
                <a:srgbClr val="AF1685"/>
              </a:buClr>
              <a:buFont typeface="Arial" panose="020B0604020202020204" pitchFamily="34" charset="0"/>
              <a:buChar char="•"/>
            </a:pPr>
            <a:r>
              <a:rPr lang="en-GB" sz="1600" dirty="0">
                <a:solidFill>
                  <a:srgbClr val="505759"/>
                </a:solidFill>
              </a:rPr>
              <a:t>Support development of data collection</a:t>
            </a:r>
          </a:p>
          <a:p>
            <a:pPr marL="571500" indent="-571500">
              <a:buClr>
                <a:srgbClr val="AF1685"/>
              </a:buClr>
              <a:buFont typeface="Arial" panose="020B0604020202020204" pitchFamily="34" charset="0"/>
              <a:buChar char="•"/>
            </a:pPr>
            <a:r>
              <a:rPr lang="en-GB" sz="1600" dirty="0">
                <a:solidFill>
                  <a:srgbClr val="505759"/>
                </a:solidFill>
              </a:rPr>
              <a:t>It is important to intervene if essential data are threatened</a:t>
            </a:r>
          </a:p>
          <a:p>
            <a:pPr marL="571500" indent="-571500">
              <a:buClr>
                <a:srgbClr val="AF1685"/>
              </a:buClr>
              <a:buFont typeface="Arial" panose="020B0604020202020204" pitchFamily="34" charset="0"/>
              <a:buChar char="•"/>
            </a:pPr>
            <a:r>
              <a:rPr lang="en-GB" sz="1600" dirty="0">
                <a:solidFill>
                  <a:srgbClr val="505759"/>
                </a:solidFill>
              </a:rPr>
              <a:t>Talk to your stakeholders to prioritise your needs</a:t>
            </a:r>
          </a:p>
          <a:p>
            <a:pPr lvl="1">
              <a:buClr>
                <a:srgbClr val="AF1685"/>
              </a:buClr>
            </a:pPr>
            <a:r>
              <a:rPr lang="en-GB" dirty="0">
                <a:solidFill>
                  <a:srgbClr val="505759"/>
                </a:solidFill>
              </a:rPr>
              <a:t>Understand their expectations and demands.</a:t>
            </a:r>
          </a:p>
          <a:p>
            <a:pPr lvl="1">
              <a:buClr>
                <a:srgbClr val="AF1685"/>
              </a:buClr>
            </a:pPr>
            <a:endParaRPr lang="en-GB" dirty="0">
              <a:solidFill>
                <a:srgbClr val="505759"/>
              </a:solidFill>
            </a:endParaRPr>
          </a:p>
        </p:txBody>
      </p:sp>
      <p:sp>
        <p:nvSpPr>
          <p:cNvPr id="2" name="Text Placeholder 1"/>
          <p:cNvSpPr>
            <a:spLocks noGrp="1"/>
          </p:cNvSpPr>
          <p:nvPr>
            <p:ph type="body" sz="quarter" idx="17"/>
          </p:nvPr>
        </p:nvSpPr>
        <p:spPr/>
        <p:txBody>
          <a:bodyPr>
            <a:normAutofit lnSpcReduction="10000"/>
          </a:bodyPr>
          <a:lstStyle/>
          <a:p>
            <a:r>
              <a:rPr lang="en-GB" dirty="0" smtClean="0"/>
              <a:t>21</a:t>
            </a:r>
          </a:p>
          <a:p>
            <a:endParaRPr lang="en-GB" dirty="0"/>
          </a:p>
        </p:txBody>
      </p:sp>
    </p:spTree>
    <p:extLst>
      <p:ext uri="{BB962C8B-B14F-4D97-AF65-F5344CB8AC3E}">
        <p14:creationId xmlns:p14="http://schemas.microsoft.com/office/powerpoint/2010/main" val="3733498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Text Placeholder 2"/>
          <p:cNvSpPr>
            <a:spLocks noGrp="1"/>
          </p:cNvSpPr>
          <p:nvPr>
            <p:ph type="body" sz="quarter" idx="13"/>
          </p:nvPr>
        </p:nvSpPr>
        <p:spPr/>
        <p:txBody>
          <a:bodyPr/>
          <a:lstStyle/>
          <a:p>
            <a:r>
              <a:rPr lang="en-GB" dirty="0" smtClean="0"/>
              <a:t>Any questions?</a:t>
            </a:r>
            <a:endParaRPr lang="en-GB" dirty="0"/>
          </a:p>
        </p:txBody>
      </p:sp>
    </p:spTree>
    <p:extLst>
      <p:ext uri="{BB962C8B-B14F-4D97-AF65-F5344CB8AC3E}">
        <p14:creationId xmlns:p14="http://schemas.microsoft.com/office/powerpoint/2010/main" val="2292312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644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824248"/>
            <a:ext cx="10515600" cy="4507606"/>
          </a:xfrm>
          <a:solidFill>
            <a:schemeClr val="bg1"/>
          </a:solidFill>
        </p:spPr>
        <p:txBody>
          <a:bodyPr>
            <a:normAutofit/>
          </a:bodyPr>
          <a:lstStyle/>
          <a:p>
            <a:pPr marL="0" indent="0" algn="ctr">
              <a:buNone/>
            </a:pPr>
            <a:r>
              <a:rPr lang="fr-BE" sz="4800" b="1" dirty="0">
                <a:latin typeface="+mj-lt"/>
              </a:rPr>
              <a:t/>
            </a:r>
            <a:br>
              <a:rPr lang="fr-BE" sz="4800" b="1" dirty="0">
                <a:latin typeface="+mj-lt"/>
              </a:rPr>
            </a:br>
            <a:r>
              <a:rPr lang="fr-BE" sz="4800" b="1" dirty="0" err="1" smtClean="0"/>
              <a:t>Concluding</a:t>
            </a:r>
            <a:r>
              <a:rPr lang="fr-BE" sz="4800" b="1" dirty="0" smtClean="0"/>
              <a:t> session</a:t>
            </a:r>
            <a:endParaRPr lang="fr-BE" sz="3200" b="1" dirty="0"/>
          </a:p>
          <a:p>
            <a:pPr marL="0" indent="0" algn="ctr">
              <a:buNone/>
            </a:pPr>
            <a:r>
              <a:rPr lang="en-US" sz="4400" b="1" dirty="0" smtClean="0">
                <a:solidFill>
                  <a:srgbClr val="002060"/>
                </a:solidFill>
                <a:latin typeface="+mj-lt"/>
              </a:rPr>
              <a:t>Ways forward and next meetings of the Cluster</a:t>
            </a:r>
          </a:p>
          <a:p>
            <a:pPr marL="0" indent="0" algn="ctr">
              <a:buNone/>
            </a:pPr>
            <a:endParaRPr lang="en-US" sz="4400" dirty="0" smtClean="0">
              <a:latin typeface="+mj-lt"/>
            </a:endParaRPr>
          </a:p>
          <a:p>
            <a:pPr marL="0" indent="0" algn="ctr">
              <a:buNone/>
            </a:pPr>
            <a:r>
              <a:rPr lang="en-US" sz="3600" b="1" dirty="0" smtClean="0">
                <a:latin typeface="+mj-lt"/>
              </a:rPr>
              <a:t>Jessica Machacova</a:t>
            </a:r>
            <a:br>
              <a:rPr lang="en-US" sz="3600" b="1" dirty="0" smtClean="0">
                <a:latin typeface="+mj-lt"/>
              </a:rPr>
            </a:br>
            <a:r>
              <a:rPr lang="en-US" sz="3600" dirty="0" smtClean="0">
                <a:latin typeface="+mj-lt"/>
              </a:rPr>
              <a:t>Equinet Secretariat</a:t>
            </a:r>
            <a:endParaRPr lang="fr-BE" sz="3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13" y="5609886"/>
            <a:ext cx="3502855" cy="1114471"/>
          </a:xfrm>
          <a:prstGeom prst="rect">
            <a:avLst/>
          </a:prstGeom>
        </p:spPr>
      </p:pic>
    </p:spTree>
    <p:extLst>
      <p:ext uri="{BB962C8B-B14F-4D97-AF65-F5344CB8AC3E}">
        <p14:creationId xmlns:p14="http://schemas.microsoft.com/office/powerpoint/2010/main" val="1028735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pPr algn="ctr"/>
            <a:r>
              <a:rPr lang="en-US" sz="3200" b="1" dirty="0" smtClean="0">
                <a:solidFill>
                  <a:srgbClr val="002060"/>
                </a:solidFill>
              </a:rPr>
              <a:t>Proposal of Equinet research report</a:t>
            </a:r>
            <a:br>
              <a:rPr lang="en-US" sz="3200" b="1" dirty="0" smtClean="0">
                <a:solidFill>
                  <a:srgbClr val="002060"/>
                </a:solidFill>
              </a:rPr>
            </a:br>
            <a:r>
              <a:rPr lang="en-US" sz="3200" b="1" dirty="0" smtClean="0">
                <a:solidFill>
                  <a:srgbClr val="002060"/>
                </a:solidFill>
              </a:rPr>
              <a:t>The state of equality in Europe – Equality bodies’ perspective</a:t>
            </a:r>
            <a:endParaRPr lang="en-US" sz="3200" b="1"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38" y="5922421"/>
            <a:ext cx="3502855" cy="1114471"/>
          </a:xfrm>
          <a:prstGeom prst="rect">
            <a:avLst/>
          </a:prstGeom>
        </p:spPr>
      </p:pic>
      <p:sp>
        <p:nvSpPr>
          <p:cNvPr id="5" name="Content Placeholder 4"/>
          <p:cNvSpPr>
            <a:spLocks noGrp="1"/>
          </p:cNvSpPr>
          <p:nvPr>
            <p:ph idx="1"/>
          </p:nvPr>
        </p:nvSpPr>
        <p:spPr>
          <a:xfrm>
            <a:off x="838200" y="1898154"/>
            <a:ext cx="10515600" cy="3766046"/>
          </a:xfrm>
          <a:solidFill>
            <a:schemeClr val="bg1"/>
          </a:solidFill>
        </p:spPr>
        <p:txBody>
          <a:bodyPr>
            <a:normAutofit fontScale="92500" lnSpcReduction="10000"/>
          </a:bodyPr>
          <a:lstStyle/>
          <a:p>
            <a:pPr>
              <a:defRPr/>
            </a:pPr>
            <a:r>
              <a:rPr lang="fr-BE" sz="3600" dirty="0" err="1" smtClean="0"/>
              <a:t>Presentation</a:t>
            </a:r>
            <a:r>
              <a:rPr lang="fr-BE" sz="3600" dirty="0" smtClean="0"/>
              <a:t> of the </a:t>
            </a:r>
            <a:r>
              <a:rPr lang="fr-BE" sz="3600" dirty="0" err="1" smtClean="0"/>
              <a:t>draft</a:t>
            </a:r>
            <a:r>
              <a:rPr lang="fr-BE" sz="3600" dirty="0" smtClean="0"/>
              <a:t> </a:t>
            </a:r>
            <a:r>
              <a:rPr lang="fr-BE" sz="3600" dirty="0" err="1" smtClean="0"/>
              <a:t>proposal</a:t>
            </a:r>
            <a:endParaRPr lang="fr-BE" sz="3600" dirty="0"/>
          </a:p>
          <a:p>
            <a:pPr>
              <a:defRPr/>
            </a:pPr>
            <a:r>
              <a:rPr lang="fr-BE" sz="3600" dirty="0" smtClean="0"/>
              <a:t>How to </a:t>
            </a:r>
            <a:r>
              <a:rPr lang="fr-BE" sz="3600" dirty="0" err="1" smtClean="0"/>
              <a:t>define</a:t>
            </a:r>
            <a:r>
              <a:rPr lang="fr-BE" sz="3600" dirty="0" smtClean="0"/>
              <a:t> </a:t>
            </a:r>
            <a:r>
              <a:rPr lang="fr-BE" sz="3600" dirty="0" err="1" smtClean="0"/>
              <a:t>realistic</a:t>
            </a:r>
            <a:r>
              <a:rPr lang="fr-BE" sz="3600" dirty="0" smtClean="0"/>
              <a:t>:</a:t>
            </a:r>
          </a:p>
          <a:p>
            <a:pPr>
              <a:buFontTx/>
              <a:buChar char="-"/>
              <a:defRPr/>
            </a:pPr>
            <a:r>
              <a:rPr lang="fr-BE" sz="3600" b="1" dirty="0" smtClean="0"/>
              <a:t>Scope</a:t>
            </a:r>
            <a:r>
              <a:rPr lang="fr-BE" sz="3600" dirty="0" smtClean="0"/>
              <a:t>,</a:t>
            </a:r>
          </a:p>
          <a:p>
            <a:pPr>
              <a:buFontTx/>
              <a:buChar char="-"/>
              <a:defRPr/>
            </a:pPr>
            <a:r>
              <a:rPr lang="fr-BE" sz="3600" b="1" dirty="0" err="1" smtClean="0"/>
              <a:t>Methodology</a:t>
            </a:r>
            <a:r>
              <a:rPr lang="fr-BE" sz="3600" dirty="0" smtClean="0"/>
              <a:t> and</a:t>
            </a:r>
          </a:p>
          <a:p>
            <a:pPr>
              <a:buFontTx/>
              <a:buChar char="-"/>
              <a:defRPr/>
            </a:pPr>
            <a:r>
              <a:rPr lang="fr-BE" sz="3600" b="1" dirty="0" err="1" smtClean="0"/>
              <a:t>Timeframe</a:t>
            </a:r>
            <a:r>
              <a:rPr lang="fr-BE" sz="3600" dirty="0" smtClean="0"/>
              <a:t>?</a:t>
            </a:r>
          </a:p>
          <a:p>
            <a:pPr>
              <a:defRPr/>
            </a:pPr>
            <a:r>
              <a:rPr lang="fr-BE" sz="3600" dirty="0" smtClean="0"/>
              <a:t>Challenges?  </a:t>
            </a:r>
          </a:p>
          <a:p>
            <a:pPr>
              <a:defRPr/>
            </a:pPr>
            <a:r>
              <a:rPr lang="fr-BE" sz="3600" dirty="0" err="1" smtClean="0"/>
              <a:t>Role</a:t>
            </a:r>
            <a:r>
              <a:rPr lang="fr-BE" sz="3600" dirty="0" smtClean="0"/>
              <a:t> of the Cluster on </a:t>
            </a:r>
            <a:r>
              <a:rPr lang="fr-BE" sz="3600" dirty="0" err="1" smtClean="0"/>
              <a:t>Research</a:t>
            </a:r>
            <a:r>
              <a:rPr lang="fr-BE" sz="3600" dirty="0" smtClean="0"/>
              <a:t> and Data Collection</a:t>
            </a:r>
          </a:p>
          <a:p>
            <a:pPr>
              <a:defRPr/>
            </a:pPr>
            <a:endParaRPr lang="fr-BE" sz="4000" b="1" dirty="0" smtClean="0">
              <a:solidFill>
                <a:srgbClr val="D26900"/>
              </a:solidFill>
            </a:endParaRPr>
          </a:p>
        </p:txBody>
      </p:sp>
    </p:spTree>
    <p:extLst>
      <p:ext uri="{BB962C8B-B14F-4D97-AF65-F5344CB8AC3E}">
        <p14:creationId xmlns:p14="http://schemas.microsoft.com/office/powerpoint/2010/main" val="2562558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pPr algn="ctr"/>
            <a:r>
              <a:rPr lang="en-US" sz="3200" b="1" dirty="0" smtClean="0">
                <a:solidFill>
                  <a:srgbClr val="002060"/>
                </a:solidFill>
              </a:rPr>
              <a:t>Focus and timing of the next meetings</a:t>
            </a:r>
            <a:endParaRPr lang="en-US" sz="3200" b="1"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38" y="5922421"/>
            <a:ext cx="3502855" cy="1114471"/>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358149777"/>
              </p:ext>
            </p:extLst>
          </p:nvPr>
        </p:nvGraphicFramePr>
        <p:xfrm>
          <a:off x="1003300" y="1981202"/>
          <a:ext cx="10452099" cy="5566602"/>
        </p:xfrm>
        <a:graphic>
          <a:graphicData uri="http://schemas.openxmlformats.org/drawingml/2006/table">
            <a:tbl>
              <a:tblPr firstRow="1" firstCol="1" bandRow="1">
                <a:tableStyleId>{5940675A-B579-460E-94D1-54222C63F5DA}</a:tableStyleId>
              </a:tblPr>
              <a:tblGrid>
                <a:gridCol w="3483535"/>
                <a:gridCol w="3484282"/>
                <a:gridCol w="1742141"/>
                <a:gridCol w="1742141"/>
              </a:tblGrid>
              <a:tr h="771950">
                <a:tc>
                  <a:txBody>
                    <a:bodyPr/>
                    <a:lstStyle/>
                    <a:p>
                      <a:pPr algn="ctr">
                        <a:lnSpc>
                          <a:spcPct val="107000"/>
                        </a:lnSpc>
                        <a:spcAft>
                          <a:spcPts val="0"/>
                        </a:spcAft>
                      </a:pPr>
                      <a:r>
                        <a:rPr lang="en-US" sz="1600" b="1" dirty="0">
                          <a:effectLst/>
                        </a:rPr>
                        <a:t>1</a:t>
                      </a:r>
                      <a:r>
                        <a:rPr lang="en-US" sz="1600" b="1" baseline="30000" dirty="0">
                          <a:effectLst/>
                        </a:rPr>
                        <a:t>st</a:t>
                      </a:r>
                      <a:r>
                        <a:rPr lang="en-US" sz="1600" b="1" dirty="0">
                          <a:effectLst/>
                        </a:rPr>
                        <a:t> Meeting </a:t>
                      </a:r>
                      <a:br>
                        <a:rPr lang="en-US" sz="1600" b="1" dirty="0">
                          <a:effectLst/>
                        </a:rPr>
                      </a:br>
                      <a:r>
                        <a:rPr lang="en-US" sz="1600" b="1" dirty="0">
                          <a:effectLst/>
                        </a:rPr>
                        <a:t>20</a:t>
                      </a:r>
                      <a:r>
                        <a:rPr lang="en-US" sz="1600" b="1" baseline="30000" dirty="0">
                          <a:effectLst/>
                        </a:rPr>
                        <a:t>th</a:t>
                      </a:r>
                      <a:r>
                        <a:rPr lang="en-US" sz="1600" b="1" dirty="0">
                          <a:effectLst/>
                        </a:rPr>
                        <a:t> June 2017</a:t>
                      </a:r>
                      <a:br>
                        <a:rPr lang="en-US" sz="1600" b="1" dirty="0">
                          <a:effectLst/>
                        </a:rPr>
                      </a:br>
                      <a:r>
                        <a:rPr lang="en-US" sz="1600" b="1" dirty="0">
                          <a:effectLst/>
                        </a:rPr>
                        <a:t>Brussels</a:t>
                      </a:r>
                      <a:endParaRPr lang="fr-B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0"/>
                        </a:spcAft>
                      </a:pPr>
                      <a:r>
                        <a:rPr lang="en-US" sz="1600" b="1" dirty="0">
                          <a:effectLst/>
                        </a:rPr>
                        <a:t>2</a:t>
                      </a:r>
                      <a:r>
                        <a:rPr lang="en-US" sz="1600" b="1" baseline="30000" dirty="0">
                          <a:effectLst/>
                        </a:rPr>
                        <a:t>nd</a:t>
                      </a:r>
                      <a:r>
                        <a:rPr lang="en-US" sz="1600" b="1" dirty="0">
                          <a:effectLst/>
                        </a:rPr>
                        <a:t> Meeting</a:t>
                      </a:r>
                      <a:br>
                        <a:rPr lang="en-US" sz="1600" b="1" dirty="0">
                          <a:effectLst/>
                        </a:rPr>
                      </a:br>
                      <a:r>
                        <a:rPr lang="en-US" sz="1600" b="1" dirty="0">
                          <a:effectLst/>
                        </a:rPr>
                        <a:t>November/December 2017</a:t>
                      </a:r>
                      <a:br>
                        <a:rPr lang="en-US" sz="1600" b="1" dirty="0">
                          <a:effectLst/>
                        </a:rPr>
                      </a:br>
                      <a:r>
                        <a:rPr lang="en-US" sz="1600" b="1" dirty="0">
                          <a:effectLst/>
                          <a:highlight>
                            <a:srgbClr val="FFFF00"/>
                          </a:highlight>
                        </a:rPr>
                        <a:t>Location?</a:t>
                      </a:r>
                      <a:endParaRPr lang="fr-B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US" sz="1600" b="1" dirty="0">
                          <a:effectLst/>
                        </a:rPr>
                        <a:t>3</a:t>
                      </a:r>
                      <a:r>
                        <a:rPr lang="en-US" sz="1600" b="1" baseline="30000" dirty="0">
                          <a:effectLst/>
                        </a:rPr>
                        <a:t>rd</a:t>
                      </a:r>
                      <a:r>
                        <a:rPr lang="en-US" sz="1600" b="1" dirty="0">
                          <a:effectLst/>
                        </a:rPr>
                        <a:t> Meeting</a:t>
                      </a:r>
                      <a:br>
                        <a:rPr lang="en-US" sz="1600" b="1" dirty="0">
                          <a:effectLst/>
                        </a:rPr>
                      </a:br>
                      <a:r>
                        <a:rPr lang="en-US" sz="1600" b="1" dirty="0">
                          <a:effectLst/>
                        </a:rPr>
                        <a:t>2018</a:t>
                      </a:r>
                      <a:br>
                        <a:rPr lang="en-US" sz="1600" b="1" dirty="0">
                          <a:effectLst/>
                        </a:rPr>
                      </a:br>
                      <a:r>
                        <a:rPr lang="en-US" sz="1600" b="1" dirty="0">
                          <a:effectLst/>
                          <a:highlight>
                            <a:srgbClr val="FFFF00"/>
                          </a:highlight>
                        </a:rPr>
                        <a:t>Location?</a:t>
                      </a:r>
                      <a:endParaRPr lang="fr-B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fr-BE" sz="1600" b="1" dirty="0" smtClean="0">
                          <a:effectLst/>
                          <a:latin typeface="Calibri" panose="020F0502020204030204" pitchFamily="34" charset="0"/>
                          <a:ea typeface="Calibri" panose="020F0502020204030204" pitchFamily="34" charset="0"/>
                          <a:cs typeface="Times New Roman" panose="02020603050405020304" pitchFamily="18" charset="0"/>
                        </a:rPr>
                        <a:t>4th meeting</a:t>
                      </a:r>
                      <a:r>
                        <a:rPr lang="fr-BE" sz="1600" b="1" baseline="0" dirty="0" smtClean="0">
                          <a:effectLst/>
                          <a:latin typeface="Calibri" panose="020F0502020204030204" pitchFamily="34" charset="0"/>
                          <a:ea typeface="Calibri" panose="020F0502020204030204" pitchFamily="34" charset="0"/>
                          <a:cs typeface="Times New Roman" panose="02020603050405020304" pitchFamily="18" charset="0"/>
                        </a:rPr>
                        <a:t> in 2018?</a:t>
                      </a:r>
                      <a:br>
                        <a:rPr lang="fr-BE" sz="1600" b="1" baseline="0" dirty="0" smtClean="0">
                          <a:effectLst/>
                          <a:latin typeface="Calibri" panose="020F0502020204030204" pitchFamily="34" charset="0"/>
                          <a:ea typeface="Calibri" panose="020F0502020204030204" pitchFamily="34" charset="0"/>
                          <a:cs typeface="Times New Roman" panose="02020603050405020304" pitchFamily="18" charset="0"/>
                        </a:rPr>
                      </a:br>
                      <a:r>
                        <a:rPr lang="fr-BE" sz="1600" b="0" baseline="0" dirty="0" smtClean="0">
                          <a:effectLst/>
                          <a:latin typeface="Calibri" panose="020F0502020204030204" pitchFamily="34" charset="0"/>
                          <a:ea typeface="Calibri" panose="020F0502020204030204" pitchFamily="34" charset="0"/>
                          <a:cs typeface="Times New Roman" panose="02020603050405020304" pitchFamily="18" charset="0"/>
                        </a:rPr>
                        <a:t>Location? </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r>
              <a:tr h="993348">
                <a:tc>
                  <a:txBody>
                    <a:bodyPr/>
                    <a:lstStyle/>
                    <a:p>
                      <a:pPr>
                        <a:lnSpc>
                          <a:spcPct val="107000"/>
                        </a:lnSpc>
                        <a:spcAft>
                          <a:spcPts val="0"/>
                        </a:spcAft>
                      </a:pPr>
                      <a:r>
                        <a:rPr lang="en-US" sz="1400" b="1" dirty="0">
                          <a:effectLst/>
                        </a:rPr>
                        <a:t>OBJECTIVES:</a:t>
                      </a:r>
                      <a:endParaRPr lang="fr-BE" sz="1400" b="1" dirty="0">
                        <a:effectLst/>
                      </a:endParaRPr>
                    </a:p>
                    <a:p>
                      <a:pPr marL="342900" lvl="0" indent="-342900">
                        <a:lnSpc>
                          <a:spcPct val="107000"/>
                        </a:lnSpc>
                        <a:spcAft>
                          <a:spcPts val="0"/>
                        </a:spcAft>
                        <a:buFont typeface="Symbol" panose="05050102010706020507" pitchFamily="18" charset="2"/>
                        <a:buChar char=""/>
                      </a:pPr>
                      <a:r>
                        <a:rPr lang="en-US" sz="1400" dirty="0">
                          <a:effectLst/>
                        </a:rPr>
                        <a:t>Identify the scope and work plan of the Cluster</a:t>
                      </a:r>
                      <a:endParaRPr lang="fr-BE" sz="1400" dirty="0">
                        <a:effectLst/>
                      </a:endParaRPr>
                    </a:p>
                    <a:p>
                      <a:pPr marL="342900" lvl="0" indent="-342900">
                        <a:lnSpc>
                          <a:spcPct val="107000"/>
                        </a:lnSpc>
                        <a:spcAft>
                          <a:spcPts val="0"/>
                        </a:spcAft>
                        <a:buFont typeface="Symbol" panose="05050102010706020507" pitchFamily="18" charset="2"/>
                        <a:buChar char=""/>
                      </a:pPr>
                      <a:r>
                        <a:rPr lang="en-US" sz="1400" dirty="0">
                          <a:effectLst/>
                        </a:rPr>
                        <a:t>Discuss experience and main challenges related to research and data collection</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US" sz="1400" b="1" dirty="0">
                          <a:effectLst/>
                        </a:rPr>
                        <a:t>OBJECTIVES</a:t>
                      </a:r>
                      <a:r>
                        <a:rPr lang="en-US" sz="1400" b="1" dirty="0" smtClean="0">
                          <a:effectLst/>
                        </a:rPr>
                        <a:t>:</a:t>
                      </a:r>
                      <a:r>
                        <a:rPr lang="en-US" sz="1400" b="1" baseline="0" dirty="0" smtClean="0">
                          <a:effectLst/>
                        </a:rPr>
                        <a:t> TBD</a:t>
                      </a:r>
                      <a:endParaRPr lang="en-US" sz="1400" b="1" dirty="0" smtClean="0">
                        <a:effectLst/>
                      </a:endParaRPr>
                    </a:p>
                  </a:txBody>
                  <a:tcPr marL="68580" marR="68580" marT="0" marB="0">
                    <a:solidFill>
                      <a:schemeClr val="bg1"/>
                    </a:solidFill>
                  </a:tcPr>
                </a:tc>
                <a:tc gridSpan="2">
                  <a:txBody>
                    <a:bodyPr/>
                    <a:lstStyle/>
                    <a:p>
                      <a:pPr>
                        <a:lnSpc>
                          <a:spcPct val="107000"/>
                        </a:lnSpc>
                        <a:spcAft>
                          <a:spcPts val="0"/>
                        </a:spcAft>
                      </a:pPr>
                      <a:r>
                        <a:rPr lang="fr-BE" sz="1400" b="1" dirty="0" smtClean="0">
                          <a:effectLst/>
                        </a:rPr>
                        <a:t>OBJECTIVES:</a:t>
                      </a:r>
                      <a:r>
                        <a:rPr lang="fr-BE" sz="1400" b="1" baseline="0" dirty="0" smtClean="0">
                          <a:effectLst/>
                        </a:rPr>
                        <a:t> TBD    </a:t>
                      </a:r>
                      <a:endParaRPr lang="fr-BE" sz="1400" b="1" dirty="0">
                        <a:effectLst/>
                      </a:endParaRPr>
                    </a:p>
                  </a:txBody>
                  <a:tcPr marL="68580" marR="68580" marT="0" marB="0">
                    <a:solidFill>
                      <a:schemeClr val="bg1"/>
                    </a:solidFill>
                  </a:tcPr>
                </a:tc>
                <a:tc hMerge="1">
                  <a:txBody>
                    <a:bodyPr/>
                    <a:lstStyle/>
                    <a:p>
                      <a:pPr>
                        <a:lnSpc>
                          <a:spcPct val="107000"/>
                        </a:lnSpc>
                        <a:spcAft>
                          <a:spcPts val="0"/>
                        </a:spcAft>
                      </a:pPr>
                      <a:endParaRPr lang="fr-BE" sz="1400" b="1" dirty="0">
                        <a:effectLst/>
                      </a:endParaRPr>
                    </a:p>
                  </a:txBody>
                  <a:tcPr marL="68580" marR="68580" marT="0" marB="0">
                    <a:solidFill>
                      <a:schemeClr val="bg1"/>
                    </a:solidFill>
                  </a:tcPr>
                </a:tc>
              </a:tr>
              <a:tr h="2143836">
                <a:tc>
                  <a:txBody>
                    <a:bodyPr/>
                    <a:lstStyle/>
                    <a:p>
                      <a:pPr>
                        <a:lnSpc>
                          <a:spcPct val="107000"/>
                        </a:lnSpc>
                        <a:spcAft>
                          <a:spcPts val="0"/>
                        </a:spcAft>
                      </a:pPr>
                      <a:r>
                        <a:rPr lang="en-US" sz="1400" b="1" dirty="0">
                          <a:effectLst/>
                        </a:rPr>
                        <a:t>SESSIONS: </a:t>
                      </a:r>
                      <a:endParaRPr lang="fr-BE" sz="1400" b="1" dirty="0">
                        <a:effectLst/>
                      </a:endParaRPr>
                    </a:p>
                    <a:p>
                      <a:pPr marL="342900" lvl="0" indent="-342900">
                        <a:lnSpc>
                          <a:spcPct val="107000"/>
                        </a:lnSpc>
                        <a:spcAft>
                          <a:spcPts val="0"/>
                        </a:spcAft>
                        <a:buFont typeface="Symbol" panose="05050102010706020507" pitchFamily="18" charset="2"/>
                        <a:buChar char=""/>
                      </a:pPr>
                      <a:r>
                        <a:rPr lang="en-GB" sz="1400" dirty="0">
                          <a:effectLst/>
                        </a:rPr>
                        <a:t>Setting the scene: defining research and data collection</a:t>
                      </a:r>
                      <a:endParaRPr lang="fr-BE" sz="1400" dirty="0">
                        <a:effectLst/>
                      </a:endParaRPr>
                    </a:p>
                    <a:p>
                      <a:pPr marL="342900" lvl="0" indent="-342900">
                        <a:lnSpc>
                          <a:spcPct val="107000"/>
                        </a:lnSpc>
                        <a:spcAft>
                          <a:spcPts val="0"/>
                        </a:spcAft>
                        <a:buFont typeface="Symbol" panose="05050102010706020507" pitchFamily="18" charset="2"/>
                        <a:buChar char=""/>
                      </a:pPr>
                      <a:r>
                        <a:rPr lang="en-US" sz="1400" dirty="0">
                          <a:effectLst/>
                        </a:rPr>
                        <a:t>Main challenges related to research and data collection</a:t>
                      </a:r>
                      <a:endParaRPr lang="fr-BE" sz="1400" dirty="0">
                        <a:effectLst/>
                      </a:endParaRPr>
                    </a:p>
                    <a:p>
                      <a:pPr marL="342900" lvl="0" indent="-342900">
                        <a:lnSpc>
                          <a:spcPct val="107000"/>
                        </a:lnSpc>
                        <a:spcAft>
                          <a:spcPts val="0"/>
                        </a:spcAft>
                        <a:buFont typeface="Symbol" panose="05050102010706020507" pitchFamily="18" charset="2"/>
                        <a:buChar char=""/>
                      </a:pPr>
                      <a:r>
                        <a:rPr lang="en-US" sz="1400" dirty="0">
                          <a:effectLst/>
                        </a:rPr>
                        <a:t>Identifying and overcoming research and data gaps</a:t>
                      </a:r>
                      <a:endParaRPr lang="fr-BE" sz="1400" dirty="0">
                        <a:effectLst/>
                      </a:endParaRPr>
                    </a:p>
                    <a:p>
                      <a:pPr marL="342900" lvl="0" indent="-342900">
                        <a:lnSpc>
                          <a:spcPct val="107000"/>
                        </a:lnSpc>
                        <a:spcAft>
                          <a:spcPts val="0"/>
                        </a:spcAft>
                        <a:buFont typeface="Symbol" panose="05050102010706020507" pitchFamily="18" charset="2"/>
                        <a:buChar char=""/>
                      </a:pPr>
                      <a:r>
                        <a:rPr lang="en-US" sz="1400" dirty="0">
                          <a:effectLst/>
                        </a:rPr>
                        <a:t>Ways forward and next meetings of the Cluster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US" sz="1400" b="1" dirty="0">
                          <a:effectLst/>
                        </a:rPr>
                        <a:t>SESSIONS: </a:t>
                      </a:r>
                      <a:endParaRPr lang="fr-BE" sz="1400" b="1" dirty="0">
                        <a:effectLst/>
                      </a:endParaRPr>
                    </a:p>
                    <a:p>
                      <a:pPr marL="342900" lvl="0" indent="-342900">
                        <a:lnSpc>
                          <a:spcPct val="107000"/>
                        </a:lnSpc>
                        <a:spcAft>
                          <a:spcPts val="0"/>
                        </a:spcAft>
                        <a:buFont typeface="Symbol" panose="05050102010706020507" pitchFamily="18" charset="2"/>
                        <a:buChar char=""/>
                      </a:pPr>
                      <a:r>
                        <a:rPr lang="en-US" sz="1400" dirty="0">
                          <a:effectLst/>
                        </a:rPr>
                        <a:t>Presentation of the EU Data Collection </a:t>
                      </a:r>
                      <a:r>
                        <a:rPr lang="en-US" sz="1400" dirty="0" smtClean="0">
                          <a:effectLst/>
                        </a:rPr>
                        <a:t>Handbook</a:t>
                      </a:r>
                      <a:r>
                        <a:rPr lang="en-US" sz="1400" baseline="0" dirty="0" smtClean="0">
                          <a:effectLst/>
                        </a:rPr>
                        <a:t> (external speaker)</a:t>
                      </a:r>
                    </a:p>
                    <a:p>
                      <a:pPr marL="342900" lvl="0" indent="-342900">
                        <a:lnSpc>
                          <a:spcPct val="107000"/>
                        </a:lnSpc>
                        <a:spcAft>
                          <a:spcPts val="0"/>
                        </a:spcAft>
                        <a:buFont typeface="Symbol" panose="05050102010706020507" pitchFamily="18" charset="2"/>
                        <a:buChar char=""/>
                      </a:pPr>
                      <a:r>
                        <a:rPr lang="en-US" sz="1400" baseline="0" dirty="0" smtClean="0">
                          <a:effectLst/>
                        </a:rPr>
                        <a:t>Exchange of experience on collecting data about complaints (outcome: discussion)</a:t>
                      </a:r>
                      <a:endParaRPr lang="en-US" sz="1400" dirty="0" smtClean="0">
                        <a:effectLst/>
                      </a:endParaRPr>
                    </a:p>
                    <a:p>
                      <a:pPr marL="342900" lvl="0" indent="-342900">
                        <a:lnSpc>
                          <a:spcPct val="107000"/>
                        </a:lnSpc>
                        <a:spcAft>
                          <a:spcPts val="0"/>
                        </a:spcAft>
                        <a:buFont typeface="Symbol" panose="05050102010706020507" pitchFamily="18" charset="2"/>
                        <a:buChar char=""/>
                      </a:pPr>
                      <a:r>
                        <a:rPr lang="en-US" sz="1400" dirty="0" smtClean="0">
                          <a:effectLst/>
                        </a:rPr>
                        <a:t>Equinet </a:t>
                      </a:r>
                      <a:r>
                        <a:rPr lang="en-US" sz="1400" dirty="0">
                          <a:effectLst/>
                        </a:rPr>
                        <a:t>Research “The state of equality in Europe”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2">
                  <a:txBody>
                    <a:bodyPr/>
                    <a:lstStyle/>
                    <a:p>
                      <a:pPr>
                        <a:lnSpc>
                          <a:spcPct val="107000"/>
                        </a:lnSpc>
                        <a:spcAft>
                          <a:spcPts val="0"/>
                        </a:spcAft>
                      </a:pPr>
                      <a:r>
                        <a:rPr lang="en-US" sz="1400" b="1" dirty="0">
                          <a:effectLst/>
                        </a:rPr>
                        <a:t>SESSIONS: </a:t>
                      </a:r>
                      <a:endParaRPr lang="en-US" sz="1400" b="1" dirty="0" smtClean="0">
                        <a:effectLst/>
                      </a:endParaRPr>
                    </a:p>
                    <a:p>
                      <a:pPr marL="285750" indent="-285750">
                        <a:lnSpc>
                          <a:spcPct val="107000"/>
                        </a:lnSpc>
                        <a:spcAft>
                          <a:spcPts val="0"/>
                        </a:spcAft>
                        <a:buFont typeface="Arial" panose="020B0604020202020204" pitchFamily="34" charset="0"/>
                        <a:buChar char="•"/>
                      </a:pPr>
                      <a:r>
                        <a:rPr lang="en-US" sz="1400" b="0" dirty="0" smtClean="0">
                          <a:effectLst/>
                        </a:rPr>
                        <a:t>Cooperation/influencing</a:t>
                      </a:r>
                      <a:r>
                        <a:rPr lang="en-US" sz="1400" b="0" baseline="0" dirty="0" smtClean="0">
                          <a:effectLst/>
                        </a:rPr>
                        <a:t> Eurostat + cooperation with national statistics bodies and how we can use that with Eurostat</a:t>
                      </a:r>
                    </a:p>
                    <a:p>
                      <a:pPr marL="285750" indent="-285750">
                        <a:lnSpc>
                          <a:spcPct val="107000"/>
                        </a:lnSpc>
                        <a:spcAft>
                          <a:spcPts val="0"/>
                        </a:spcAft>
                        <a:buFont typeface="Arial" panose="020B0604020202020204" pitchFamily="34" charset="0"/>
                        <a:buChar char="•"/>
                      </a:pPr>
                      <a:r>
                        <a:rPr lang="en-US" sz="1400" b="0" baseline="0" dirty="0" smtClean="0">
                          <a:effectLst/>
                        </a:rPr>
                        <a:t>Research methods: focus on intersectionality and categorization (external speaker)</a:t>
                      </a:r>
                    </a:p>
                    <a:p>
                      <a:pPr marL="285750" indent="-285750">
                        <a:lnSpc>
                          <a:spcPct val="107000"/>
                        </a:lnSpc>
                        <a:spcAft>
                          <a:spcPts val="0"/>
                        </a:spcAft>
                        <a:buFont typeface="Arial" panose="020B0604020202020204" pitchFamily="34" charset="0"/>
                        <a:buChar char="•"/>
                      </a:pPr>
                      <a:r>
                        <a:rPr lang="en-US" sz="1400" b="0" baseline="0" dirty="0" smtClean="0">
                          <a:effectLst/>
                        </a:rPr>
                        <a:t>Impact and links with WG Communication</a:t>
                      </a:r>
                    </a:p>
                    <a:p>
                      <a:pPr marL="285750" indent="-285750">
                        <a:lnSpc>
                          <a:spcPct val="107000"/>
                        </a:lnSpc>
                        <a:spcAft>
                          <a:spcPts val="0"/>
                        </a:spcAft>
                        <a:buFont typeface="Arial" panose="020B0604020202020204" pitchFamily="34" charset="0"/>
                        <a:buChar char="•"/>
                      </a:pPr>
                      <a:r>
                        <a:rPr lang="en-US" sz="1400" b="0" baseline="0" dirty="0" smtClean="0">
                          <a:effectLst/>
                        </a:rPr>
                        <a:t>Use of the research work in the institution + Use of data</a:t>
                      </a:r>
                    </a:p>
                    <a:p>
                      <a:pPr marL="285750" indent="-285750">
                        <a:lnSpc>
                          <a:spcPct val="107000"/>
                        </a:lnSpc>
                        <a:spcAft>
                          <a:spcPts val="0"/>
                        </a:spcAft>
                        <a:buFont typeface="Arial" panose="020B0604020202020204" pitchFamily="34" charset="0"/>
                        <a:buChar char="•"/>
                      </a:pPr>
                      <a:r>
                        <a:rPr lang="en-US" sz="1400" b="0" baseline="0" dirty="0" smtClean="0">
                          <a:effectLst/>
                        </a:rPr>
                        <a:t>Statistics in courts (U.S experience)/evidence and proofs (</a:t>
                      </a:r>
                      <a:r>
                        <a:rPr lang="en-US" sz="1400" b="0" baseline="0" dirty="0" err="1" smtClean="0">
                          <a:effectLst/>
                        </a:rPr>
                        <a:t>eg</a:t>
                      </a:r>
                      <a:r>
                        <a:rPr lang="en-US" sz="1400" b="0" baseline="0" dirty="0" smtClean="0">
                          <a:effectLst/>
                        </a:rPr>
                        <a:t>: equal pay, help with legal departments</a:t>
                      </a:r>
                    </a:p>
                    <a:p>
                      <a:pPr marL="285750" indent="-285750">
                        <a:lnSpc>
                          <a:spcPct val="107000"/>
                        </a:lnSpc>
                        <a:spcAft>
                          <a:spcPts val="0"/>
                        </a:spcAft>
                        <a:buFont typeface="Arial" panose="020B0604020202020204" pitchFamily="34" charset="0"/>
                        <a:buChar char="•"/>
                      </a:pPr>
                      <a:r>
                        <a:rPr lang="en-US" sz="1400" b="0" baseline="0" dirty="0" smtClean="0">
                          <a:effectLst/>
                        </a:rPr>
                        <a:t>Improving exchange of information (output: form on sharing research results </a:t>
                      </a:r>
                      <a:r>
                        <a:rPr lang="en-US" sz="1400" b="0" baseline="0" dirty="0" err="1" smtClean="0">
                          <a:effectLst/>
                        </a:rPr>
                        <a:t>etc</a:t>
                      </a:r>
                      <a:r>
                        <a:rPr lang="en-US" sz="1400" b="0" baseline="0" dirty="0" smtClean="0">
                          <a:effectLst/>
                        </a:rPr>
                        <a:t>) </a:t>
                      </a:r>
                      <a:endParaRPr lang="fr-BE" sz="1400" b="0" dirty="0">
                        <a:effectLst/>
                      </a:endParaRPr>
                    </a:p>
                  </a:txBody>
                  <a:tcPr marL="68580" marR="68580" marT="0" marB="0">
                    <a:solidFill>
                      <a:schemeClr val="bg1"/>
                    </a:solidFill>
                  </a:tcPr>
                </a:tc>
                <a:tc hMerge="1">
                  <a:txBody>
                    <a:bodyPr/>
                    <a:lstStyle/>
                    <a:p>
                      <a:pPr marL="342900" lvl="0" indent="-342900">
                        <a:lnSpc>
                          <a:spcPct val="107000"/>
                        </a:lnSpc>
                        <a:spcAft>
                          <a:spcPts val="0"/>
                        </a:spcAft>
                        <a:buFont typeface="Symbol" panose="05050102010706020507" pitchFamily="18" charset="2"/>
                        <a:buChar char=""/>
                      </a:pPr>
                      <a:endParaRPr lang="fr-BE" sz="1400" dirty="0">
                        <a:effectLst/>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4157409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pPr algn="ctr"/>
            <a:r>
              <a:rPr lang="en-US" sz="3200" b="1" dirty="0">
                <a:solidFill>
                  <a:srgbClr val="002060"/>
                </a:solidFill>
              </a:rPr>
              <a:t>Setting the scene: defining research and data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38" y="5922421"/>
            <a:ext cx="3502855" cy="1114471"/>
          </a:xfrm>
          <a:prstGeom prst="rect">
            <a:avLst/>
          </a:prstGeom>
        </p:spPr>
      </p:pic>
      <p:sp>
        <p:nvSpPr>
          <p:cNvPr id="5" name="Content Placeholder 4"/>
          <p:cNvSpPr>
            <a:spLocks noGrp="1"/>
          </p:cNvSpPr>
          <p:nvPr>
            <p:ph idx="1"/>
          </p:nvPr>
        </p:nvSpPr>
        <p:spPr>
          <a:xfrm>
            <a:off x="838200" y="1898154"/>
            <a:ext cx="10515600" cy="4413746"/>
          </a:xfrm>
          <a:solidFill>
            <a:schemeClr val="bg1"/>
          </a:solidFill>
        </p:spPr>
        <p:txBody>
          <a:bodyPr>
            <a:normAutofit/>
          </a:bodyPr>
          <a:lstStyle/>
          <a:p>
            <a:pPr marL="0" indent="0">
              <a:buNone/>
              <a:defRPr/>
            </a:pPr>
            <a:r>
              <a:rPr lang="pl-PL" b="1" dirty="0">
                <a:solidFill>
                  <a:srgbClr val="D26900"/>
                </a:solidFill>
              </a:rPr>
              <a:t>Most General </a:t>
            </a:r>
            <a:r>
              <a:rPr lang="pl-PL" b="1" dirty="0" smtClean="0">
                <a:solidFill>
                  <a:srgbClr val="D26900"/>
                </a:solidFill>
              </a:rPr>
              <a:t>Aims</a:t>
            </a:r>
            <a:endParaRPr lang="pl-PL" b="1" dirty="0">
              <a:solidFill>
                <a:srgbClr val="D26900"/>
              </a:solidFill>
            </a:endParaRPr>
          </a:p>
          <a:p>
            <a:pPr lvl="1">
              <a:defRPr/>
            </a:pPr>
            <a:endParaRPr lang="pl-PL" dirty="0"/>
          </a:p>
          <a:p>
            <a:pPr lvl="1">
              <a:defRPr/>
            </a:pPr>
            <a:r>
              <a:rPr lang="pl-PL" dirty="0"/>
              <a:t>P</a:t>
            </a:r>
            <a:r>
              <a:rPr lang="en-US" dirty="0" err="1"/>
              <a:t>roviding</a:t>
            </a:r>
            <a:r>
              <a:rPr lang="en-US" dirty="0"/>
              <a:t> data, arguments, and </a:t>
            </a:r>
            <a:r>
              <a:rPr lang="en-US" dirty="0" smtClean="0"/>
              <a:t>recommendations</a:t>
            </a:r>
            <a:endParaRPr lang="pl-PL" dirty="0"/>
          </a:p>
          <a:p>
            <a:pPr lvl="1">
              <a:defRPr/>
            </a:pPr>
            <a:r>
              <a:rPr lang="en-US" dirty="0"/>
              <a:t>for authorities, duty bearers, all </a:t>
            </a:r>
            <a:r>
              <a:rPr lang="en-US" dirty="0" smtClean="0"/>
              <a:t>stakeholders</a:t>
            </a:r>
            <a:endParaRPr lang="pl-PL" dirty="0"/>
          </a:p>
          <a:p>
            <a:pPr lvl="1">
              <a:defRPr/>
            </a:pPr>
            <a:r>
              <a:rPr lang="pl-PL" dirty="0"/>
              <a:t>Providing </a:t>
            </a:r>
            <a:r>
              <a:rPr lang="en-US" dirty="0"/>
              <a:t>recommendations </a:t>
            </a:r>
            <a:r>
              <a:rPr lang="en-US" i="1" dirty="0"/>
              <a:t>de </a:t>
            </a:r>
            <a:r>
              <a:rPr lang="en-US" i="1" dirty="0" err="1"/>
              <a:t>lege</a:t>
            </a:r>
            <a:r>
              <a:rPr lang="en-US" i="1" dirty="0"/>
              <a:t> </a:t>
            </a:r>
            <a:r>
              <a:rPr lang="en-US" i="1" dirty="0" err="1"/>
              <a:t>ferenda</a:t>
            </a:r>
            <a:r>
              <a:rPr lang="en-US" dirty="0" smtClean="0"/>
              <a:t>,</a:t>
            </a:r>
            <a:endParaRPr lang="pl-PL" dirty="0"/>
          </a:p>
          <a:p>
            <a:pPr lvl="1">
              <a:defRPr/>
            </a:pPr>
            <a:r>
              <a:rPr lang="en-US" dirty="0" smtClean="0"/>
              <a:t>Raising </a:t>
            </a:r>
            <a:r>
              <a:rPr lang="en-US" dirty="0"/>
              <a:t>awareness </a:t>
            </a:r>
            <a:endParaRPr lang="pl-PL" dirty="0"/>
          </a:p>
          <a:p>
            <a:pPr lvl="1">
              <a:defRPr/>
            </a:pPr>
            <a:r>
              <a:rPr lang="pl-PL" dirty="0"/>
              <a:t>i</a:t>
            </a:r>
            <a:r>
              <a:rPr lang="en-US" dirty="0"/>
              <a:t>n several concrete fields combined with equal treatment issues.   </a:t>
            </a:r>
            <a:endParaRPr lang="pl-PL" dirty="0"/>
          </a:p>
        </p:txBody>
      </p:sp>
    </p:spTree>
    <p:extLst>
      <p:ext uri="{BB962C8B-B14F-4D97-AF65-F5344CB8AC3E}">
        <p14:creationId xmlns:p14="http://schemas.microsoft.com/office/powerpoint/2010/main" val="285339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pPr algn="ctr"/>
            <a:r>
              <a:rPr lang="en-US" sz="3200" b="1" dirty="0">
                <a:solidFill>
                  <a:srgbClr val="002060"/>
                </a:solidFill>
              </a:rPr>
              <a:t>Setting the scene: defining research and data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38" y="5922421"/>
            <a:ext cx="3502855" cy="1114471"/>
          </a:xfrm>
          <a:prstGeom prst="rect">
            <a:avLst/>
          </a:prstGeom>
        </p:spPr>
      </p:pic>
      <p:sp>
        <p:nvSpPr>
          <p:cNvPr id="5" name="Content Placeholder 4"/>
          <p:cNvSpPr>
            <a:spLocks noGrp="1"/>
          </p:cNvSpPr>
          <p:nvPr>
            <p:ph idx="1"/>
          </p:nvPr>
        </p:nvSpPr>
        <p:spPr>
          <a:xfrm>
            <a:off x="838200" y="1898154"/>
            <a:ext cx="10515600" cy="4413746"/>
          </a:xfrm>
          <a:solidFill>
            <a:schemeClr val="bg1"/>
          </a:solidFill>
        </p:spPr>
        <p:txBody>
          <a:bodyPr>
            <a:normAutofit fontScale="55000" lnSpcReduction="20000"/>
          </a:bodyPr>
          <a:lstStyle/>
          <a:p>
            <a:pPr marL="0" indent="0">
              <a:buNone/>
              <a:defRPr/>
            </a:pPr>
            <a:r>
              <a:rPr lang="pl-PL" sz="2900" b="1" dirty="0">
                <a:solidFill>
                  <a:srgbClr val="D26900"/>
                </a:solidFill>
              </a:rPr>
              <a:t>General overview </a:t>
            </a:r>
            <a:endParaRPr lang="fr-BE" sz="2900" b="1" dirty="0" smtClean="0">
              <a:solidFill>
                <a:srgbClr val="D26900"/>
              </a:solidFill>
            </a:endParaRPr>
          </a:p>
          <a:p>
            <a:pPr>
              <a:defRPr/>
            </a:pPr>
            <a:r>
              <a:rPr lang="pl-PL" dirty="0" smtClean="0"/>
              <a:t>S</a:t>
            </a:r>
            <a:r>
              <a:rPr lang="en-US" dirty="0" err="1"/>
              <a:t>ince</a:t>
            </a:r>
            <a:r>
              <a:rPr lang="en-US" dirty="0"/>
              <a:t> when</a:t>
            </a:r>
            <a:r>
              <a:rPr lang="pl-PL" dirty="0"/>
              <a:t> do you conduct research or collect </a:t>
            </a:r>
            <a:r>
              <a:rPr lang="pl-PL" dirty="0" smtClean="0"/>
              <a:t>data</a:t>
            </a:r>
            <a:endParaRPr lang="fr-BE" dirty="0" smtClean="0"/>
          </a:p>
          <a:p>
            <a:pPr>
              <a:defRPr/>
            </a:pPr>
            <a:r>
              <a:rPr lang="pl-PL" dirty="0" smtClean="0"/>
              <a:t>H</a:t>
            </a:r>
            <a:r>
              <a:rPr lang="en-US" dirty="0"/>
              <a:t>ow many in general</a:t>
            </a:r>
            <a:r>
              <a:rPr lang="pl-PL" dirty="0"/>
              <a:t>, ho</a:t>
            </a:r>
            <a:r>
              <a:rPr lang="en-US" dirty="0"/>
              <a:t>w many </a:t>
            </a:r>
            <a:r>
              <a:rPr lang="pl-PL" dirty="0"/>
              <a:t>projects </a:t>
            </a:r>
            <a:r>
              <a:rPr lang="en-US" dirty="0"/>
              <a:t>within a </a:t>
            </a:r>
            <a:r>
              <a:rPr lang="en-US" dirty="0" smtClean="0"/>
              <a:t>year</a:t>
            </a:r>
            <a:endParaRPr lang="fr-BE" dirty="0" smtClean="0"/>
          </a:p>
          <a:p>
            <a:pPr>
              <a:defRPr/>
            </a:pPr>
            <a:r>
              <a:rPr lang="en-US" dirty="0" smtClean="0"/>
              <a:t>Within </a:t>
            </a:r>
            <a:r>
              <a:rPr lang="en-US" dirty="0"/>
              <a:t>own budget or thanks to external financial </a:t>
            </a:r>
            <a:r>
              <a:rPr lang="en-US" dirty="0" smtClean="0"/>
              <a:t>resources</a:t>
            </a:r>
            <a:endParaRPr lang="fr-BE" dirty="0" smtClean="0"/>
          </a:p>
          <a:p>
            <a:pPr>
              <a:defRPr/>
            </a:pPr>
            <a:r>
              <a:rPr lang="pl-PL" dirty="0" smtClean="0"/>
              <a:t>How </a:t>
            </a:r>
            <a:r>
              <a:rPr lang="pl-PL" dirty="0"/>
              <a:t>big is your budget (in </a:t>
            </a:r>
            <a:r>
              <a:rPr lang="pl-PL" dirty="0" smtClean="0"/>
              <a:t>Euro)</a:t>
            </a:r>
            <a:endParaRPr lang="fr-BE" dirty="0" smtClean="0"/>
          </a:p>
          <a:p>
            <a:pPr>
              <a:defRPr/>
            </a:pPr>
            <a:r>
              <a:rPr lang="pl-PL" dirty="0" smtClean="0"/>
              <a:t>H</a:t>
            </a:r>
            <a:r>
              <a:rPr lang="en-US" dirty="0"/>
              <a:t>ow do you choose topics, do you have any limits of topics to </a:t>
            </a:r>
            <a:r>
              <a:rPr lang="en-US" dirty="0" smtClean="0"/>
              <a:t>choose</a:t>
            </a:r>
            <a:endParaRPr lang="fr-BE" dirty="0" smtClean="0"/>
          </a:p>
          <a:p>
            <a:pPr>
              <a:defRPr/>
            </a:pPr>
            <a:r>
              <a:rPr lang="pl-PL" dirty="0" smtClean="0"/>
              <a:t>W</a:t>
            </a:r>
            <a:r>
              <a:rPr lang="en-US" dirty="0"/>
              <a:t>ho works on designing the research, tools and reports: inner or external experts; who does field work – research agency</a:t>
            </a:r>
            <a:endParaRPr lang="pl-PL" dirty="0"/>
          </a:p>
          <a:p>
            <a:pPr marL="0" indent="0">
              <a:buNone/>
              <a:defRPr/>
            </a:pPr>
            <a:endParaRPr lang="fr-BE" sz="2400" b="1" dirty="0">
              <a:solidFill>
                <a:schemeClr val="accent6">
                  <a:lumMod val="75000"/>
                </a:schemeClr>
              </a:solidFill>
            </a:endParaRPr>
          </a:p>
          <a:p>
            <a:pPr marL="0" indent="0">
              <a:buNone/>
              <a:defRPr/>
            </a:pPr>
            <a:r>
              <a:rPr lang="en-US" sz="2900" b="1" dirty="0" smtClean="0">
                <a:solidFill>
                  <a:schemeClr val="accent6">
                    <a:lumMod val="75000"/>
                  </a:schemeClr>
                </a:solidFill>
              </a:rPr>
              <a:t>What </a:t>
            </a:r>
            <a:r>
              <a:rPr lang="en-US" sz="2900" b="1" dirty="0">
                <a:solidFill>
                  <a:schemeClr val="accent6">
                    <a:lumMod val="75000"/>
                  </a:schemeClr>
                </a:solidFill>
              </a:rPr>
              <a:t>kind/type of research do we conduct</a:t>
            </a:r>
            <a:endParaRPr lang="pl-PL" sz="2900" b="1" dirty="0">
              <a:solidFill>
                <a:schemeClr val="accent6">
                  <a:lumMod val="75000"/>
                </a:schemeClr>
              </a:solidFill>
            </a:endParaRPr>
          </a:p>
          <a:p>
            <a:pPr>
              <a:defRPr/>
            </a:pPr>
            <a:r>
              <a:rPr lang="pl-PL" sz="2700" dirty="0"/>
              <a:t>Q</a:t>
            </a:r>
            <a:r>
              <a:rPr lang="en-US" sz="2700" dirty="0" err="1"/>
              <a:t>ualitative</a:t>
            </a:r>
            <a:r>
              <a:rPr lang="en-US" sz="2700" dirty="0"/>
              <a:t> or quantitative </a:t>
            </a:r>
            <a:endParaRPr lang="pl-PL" sz="2700" dirty="0"/>
          </a:p>
          <a:p>
            <a:pPr>
              <a:defRPr/>
            </a:pPr>
            <a:r>
              <a:rPr lang="pl-PL" sz="2700" dirty="0"/>
              <a:t>W</a:t>
            </a:r>
            <a:r>
              <a:rPr lang="en-US" sz="2700" dirty="0"/>
              <a:t>hat kind of result they bring: </a:t>
            </a:r>
            <a:endParaRPr lang="pl-PL" sz="2700" dirty="0"/>
          </a:p>
          <a:p>
            <a:pPr>
              <a:defRPr/>
            </a:pPr>
            <a:r>
              <a:rPr lang="en-US" sz="2700" dirty="0"/>
              <a:t>auditing,</a:t>
            </a:r>
            <a:endParaRPr lang="pl-PL" sz="2700" dirty="0"/>
          </a:p>
          <a:p>
            <a:pPr>
              <a:defRPr/>
            </a:pPr>
            <a:r>
              <a:rPr lang="en-US" sz="2700" dirty="0"/>
              <a:t>deepening knowledge on mechanism or scale,</a:t>
            </a:r>
            <a:endParaRPr lang="pl-PL" sz="2700" dirty="0"/>
          </a:p>
          <a:p>
            <a:pPr>
              <a:defRPr/>
            </a:pPr>
            <a:r>
              <a:rPr lang="en-US" sz="2700" dirty="0"/>
              <a:t>change in society involved in research (research in action)</a:t>
            </a:r>
            <a:endParaRPr lang="pl-PL" sz="2700" dirty="0"/>
          </a:p>
          <a:p>
            <a:pPr>
              <a:defRPr/>
            </a:pPr>
            <a:r>
              <a:rPr lang="pl-PL" sz="2700" dirty="0"/>
              <a:t>Other…?</a:t>
            </a:r>
          </a:p>
        </p:txBody>
      </p:sp>
    </p:spTree>
    <p:extLst>
      <p:ext uri="{BB962C8B-B14F-4D97-AF65-F5344CB8AC3E}">
        <p14:creationId xmlns:p14="http://schemas.microsoft.com/office/powerpoint/2010/main" val="1252827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pPr algn="ctr"/>
            <a:r>
              <a:rPr lang="en-US" sz="3200" b="1" dirty="0">
                <a:solidFill>
                  <a:srgbClr val="002060"/>
                </a:solidFill>
              </a:rPr>
              <a:t>Setting the scene: defining research and data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38" y="5922421"/>
            <a:ext cx="3502855" cy="1114471"/>
          </a:xfrm>
          <a:prstGeom prst="rect">
            <a:avLst/>
          </a:prstGeom>
        </p:spPr>
      </p:pic>
      <p:sp>
        <p:nvSpPr>
          <p:cNvPr id="5" name="Content Placeholder 4"/>
          <p:cNvSpPr>
            <a:spLocks noGrp="1"/>
          </p:cNvSpPr>
          <p:nvPr>
            <p:ph idx="1"/>
          </p:nvPr>
        </p:nvSpPr>
        <p:spPr>
          <a:xfrm>
            <a:off x="838200" y="1898154"/>
            <a:ext cx="10515600" cy="4959846"/>
          </a:xfrm>
          <a:solidFill>
            <a:schemeClr val="bg1"/>
          </a:solidFill>
        </p:spPr>
        <p:txBody>
          <a:bodyPr>
            <a:normAutofit fontScale="92500" lnSpcReduction="10000"/>
          </a:bodyPr>
          <a:lstStyle/>
          <a:p>
            <a:pPr marL="0" indent="0">
              <a:buNone/>
              <a:defRPr/>
            </a:pPr>
            <a:r>
              <a:rPr lang="en-US" sz="4000" b="1" dirty="0">
                <a:solidFill>
                  <a:srgbClr val="D26900"/>
                </a:solidFill>
              </a:rPr>
              <a:t>Definition of research and data collection </a:t>
            </a:r>
            <a:endParaRPr lang="pl-PL" sz="4000" b="1" dirty="0">
              <a:solidFill>
                <a:srgbClr val="D26900"/>
              </a:solidFill>
            </a:endParaRPr>
          </a:p>
          <a:p>
            <a:pPr>
              <a:defRPr/>
            </a:pPr>
            <a:endParaRPr lang="pl-PL" sz="1800" dirty="0"/>
          </a:p>
          <a:p>
            <a:pPr>
              <a:defRPr/>
            </a:pPr>
            <a:r>
              <a:rPr lang="en-US" sz="3200" b="1" dirty="0"/>
              <a:t>(</a:t>
            </a:r>
            <a:r>
              <a:rPr lang="en-US" sz="3200" dirty="0"/>
              <a:t>to be discussed): </a:t>
            </a:r>
            <a:endParaRPr lang="pl-PL" sz="3200" dirty="0"/>
          </a:p>
          <a:p>
            <a:pPr marL="0" indent="0">
              <a:buNone/>
              <a:defRPr/>
            </a:pPr>
            <a:endParaRPr lang="pl-PL" sz="3200" dirty="0"/>
          </a:p>
          <a:p>
            <a:pPr>
              <a:defRPr/>
            </a:pPr>
            <a:r>
              <a:rPr lang="en-US" sz="3200" dirty="0"/>
              <a:t>A process </a:t>
            </a:r>
            <a:r>
              <a:rPr lang="pl-PL" sz="3200" dirty="0"/>
              <a:t>encompassing:</a:t>
            </a:r>
            <a:r>
              <a:rPr lang="en-US" sz="3200" dirty="0"/>
              <a:t> choosing a topic, preparing a concept and tools, </a:t>
            </a:r>
            <a:r>
              <a:rPr lang="en-US" sz="3200" dirty="0" smtClean="0"/>
              <a:t>data collection</a:t>
            </a:r>
            <a:r>
              <a:rPr lang="en-US" sz="3200" dirty="0" smtClean="0"/>
              <a:t>, </a:t>
            </a:r>
            <a:r>
              <a:rPr lang="en-US" sz="3200" dirty="0"/>
              <a:t>analyses combing sociological and legal approach, writing a report and doing communication work  in order to achieve  aims such as providing data and arguments for governance based on knowledge regarding equal treatment, raising awareness on discrimination issues and in long term contributing to social change in attitude towards diversity.     </a:t>
            </a:r>
            <a:endParaRPr lang="pl-PL" sz="3200" dirty="0"/>
          </a:p>
        </p:txBody>
      </p:sp>
    </p:spTree>
    <p:extLst>
      <p:ext uri="{BB962C8B-B14F-4D97-AF65-F5344CB8AC3E}">
        <p14:creationId xmlns:p14="http://schemas.microsoft.com/office/powerpoint/2010/main" val="272859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824248"/>
            <a:ext cx="10515600" cy="4507606"/>
          </a:xfrm>
          <a:solidFill>
            <a:schemeClr val="bg1"/>
          </a:solidFill>
        </p:spPr>
        <p:txBody>
          <a:bodyPr>
            <a:normAutofit lnSpcReduction="10000"/>
          </a:bodyPr>
          <a:lstStyle/>
          <a:p>
            <a:pPr marL="0" indent="0" algn="ctr">
              <a:buNone/>
            </a:pPr>
            <a:r>
              <a:rPr lang="fr-BE" sz="4800" b="1" dirty="0">
                <a:latin typeface="+mj-lt"/>
              </a:rPr>
              <a:t/>
            </a:r>
            <a:br>
              <a:rPr lang="fr-BE" sz="4800" b="1" dirty="0">
                <a:latin typeface="+mj-lt"/>
              </a:rPr>
            </a:br>
            <a:r>
              <a:rPr lang="fr-BE" sz="4800" b="1" dirty="0" smtClean="0"/>
              <a:t>SESSION 2</a:t>
            </a:r>
            <a:endParaRPr lang="fr-BE" sz="3200" b="1" dirty="0"/>
          </a:p>
          <a:p>
            <a:pPr marL="0" indent="0" algn="ctr">
              <a:buNone/>
            </a:pPr>
            <a:r>
              <a:rPr lang="en-US" sz="4400" b="1" dirty="0" smtClean="0">
                <a:solidFill>
                  <a:srgbClr val="002060"/>
                </a:solidFill>
                <a:latin typeface="+mj-lt"/>
              </a:rPr>
              <a:t>Main challenges related to research &amp; data collection</a:t>
            </a:r>
          </a:p>
          <a:p>
            <a:pPr marL="0" indent="0" algn="ctr">
              <a:buNone/>
            </a:pPr>
            <a:endParaRPr lang="en-US" sz="4400" dirty="0" smtClean="0">
              <a:latin typeface="+mj-lt"/>
            </a:endParaRPr>
          </a:p>
          <a:p>
            <a:pPr marL="0" indent="0" algn="ctr">
              <a:buNone/>
            </a:pPr>
            <a:r>
              <a:rPr lang="en-US" sz="3600" b="1" dirty="0" smtClean="0">
                <a:latin typeface="+mj-lt"/>
              </a:rPr>
              <a:t>Rainer Stocker</a:t>
            </a:r>
            <a:br>
              <a:rPr lang="en-US" sz="3600" b="1" dirty="0" smtClean="0">
                <a:latin typeface="+mj-lt"/>
              </a:rPr>
            </a:br>
            <a:r>
              <a:rPr lang="en-US" sz="3600" dirty="0" smtClean="0">
                <a:latin typeface="+mj-lt"/>
              </a:rPr>
              <a:t>Federal Anti-Discrimination Agency (FADA), Germany</a:t>
            </a:r>
            <a:endParaRPr lang="fr-BE" sz="3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13" y="5609886"/>
            <a:ext cx="3502855" cy="1114471"/>
          </a:xfrm>
          <a:prstGeom prst="rect">
            <a:avLst/>
          </a:prstGeom>
        </p:spPr>
      </p:pic>
    </p:spTree>
    <p:extLst>
      <p:ext uri="{BB962C8B-B14F-4D97-AF65-F5344CB8AC3E}">
        <p14:creationId xmlns:p14="http://schemas.microsoft.com/office/powerpoint/2010/main" val="3388694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824248"/>
            <a:ext cx="10515600" cy="4507606"/>
          </a:xfrm>
          <a:solidFill>
            <a:schemeClr val="bg1"/>
          </a:solidFill>
        </p:spPr>
        <p:txBody>
          <a:bodyPr>
            <a:normAutofit fontScale="92500"/>
          </a:bodyPr>
          <a:lstStyle/>
          <a:p>
            <a:pPr marL="0" indent="0" algn="ctr">
              <a:buNone/>
            </a:pPr>
            <a:r>
              <a:rPr lang="fr-BE" sz="4800" b="1" dirty="0">
                <a:latin typeface="+mj-lt"/>
              </a:rPr>
              <a:t/>
            </a:r>
            <a:br>
              <a:rPr lang="fr-BE" sz="4800" b="1" dirty="0">
                <a:latin typeface="+mj-lt"/>
              </a:rPr>
            </a:br>
            <a:r>
              <a:rPr lang="fr-BE" sz="4800" b="1" dirty="0" smtClean="0"/>
              <a:t>SESSION 3</a:t>
            </a:r>
            <a:endParaRPr lang="fr-BE" sz="3200" b="1" dirty="0"/>
          </a:p>
          <a:p>
            <a:pPr marL="0" indent="0" algn="ctr">
              <a:buNone/>
            </a:pPr>
            <a:r>
              <a:rPr lang="en-US" sz="4400" b="1" dirty="0" smtClean="0">
                <a:solidFill>
                  <a:srgbClr val="002060"/>
                </a:solidFill>
                <a:latin typeface="+mj-lt"/>
              </a:rPr>
              <a:t>Identifying and overcoming research and data gaps</a:t>
            </a:r>
          </a:p>
          <a:p>
            <a:pPr marL="0" indent="0" algn="ctr">
              <a:buNone/>
            </a:pPr>
            <a:endParaRPr lang="en-US" sz="4400" dirty="0" smtClean="0">
              <a:latin typeface="+mj-lt"/>
            </a:endParaRPr>
          </a:p>
          <a:p>
            <a:pPr marL="0" indent="0" algn="ctr">
              <a:buNone/>
            </a:pPr>
            <a:r>
              <a:rPr lang="en-US" sz="3600" b="1" dirty="0" smtClean="0">
                <a:latin typeface="+mj-lt"/>
              </a:rPr>
              <a:t>Andrew Harding</a:t>
            </a:r>
            <a:br>
              <a:rPr lang="en-US" sz="3600" b="1" dirty="0" smtClean="0">
                <a:latin typeface="+mj-lt"/>
              </a:rPr>
            </a:br>
            <a:r>
              <a:rPr lang="en-US" sz="3600" dirty="0" smtClean="0">
                <a:latin typeface="+mj-lt"/>
              </a:rPr>
              <a:t>Equality and Human Rights Commission (EHRC), Great Britain</a:t>
            </a:r>
            <a:endParaRPr lang="fr-BE" sz="3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13" y="5609886"/>
            <a:ext cx="3502855" cy="1114471"/>
          </a:xfrm>
          <a:prstGeom prst="rect">
            <a:avLst/>
          </a:prstGeom>
        </p:spPr>
      </p:pic>
    </p:spTree>
    <p:extLst>
      <p:ext uri="{BB962C8B-B14F-4D97-AF65-F5344CB8AC3E}">
        <p14:creationId xmlns:p14="http://schemas.microsoft.com/office/powerpoint/2010/main" val="206551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775520" y="4797426"/>
            <a:ext cx="8471544" cy="576263"/>
          </a:xfrm>
        </p:spPr>
        <p:txBody>
          <a:bodyPr/>
          <a:lstStyle/>
          <a:p>
            <a:r>
              <a:rPr lang="en-GB" dirty="0"/>
              <a:t>Session 3 – Identifying and overcoming research and data gaps.</a:t>
            </a:r>
          </a:p>
        </p:txBody>
      </p:sp>
      <p:sp>
        <p:nvSpPr>
          <p:cNvPr id="4" name="Text Placeholder 3"/>
          <p:cNvSpPr>
            <a:spLocks noGrp="1"/>
          </p:cNvSpPr>
          <p:nvPr>
            <p:ph type="body" sz="quarter" idx="16"/>
          </p:nvPr>
        </p:nvSpPr>
        <p:spPr/>
        <p:txBody>
          <a:bodyPr>
            <a:normAutofit lnSpcReduction="10000"/>
          </a:bodyPr>
          <a:lstStyle/>
          <a:p>
            <a:r>
              <a:rPr lang="en-GB" dirty="0" smtClean="0"/>
              <a:t>20.06.2017</a:t>
            </a:r>
            <a:endParaRPr lang="en-GB" dirty="0"/>
          </a:p>
        </p:txBody>
      </p:sp>
      <p:sp>
        <p:nvSpPr>
          <p:cNvPr id="5" name="Text Placeholder 4"/>
          <p:cNvSpPr>
            <a:spLocks noGrp="1"/>
          </p:cNvSpPr>
          <p:nvPr>
            <p:ph type="body" sz="quarter" idx="17"/>
          </p:nvPr>
        </p:nvSpPr>
        <p:spPr/>
        <p:txBody>
          <a:bodyPr>
            <a:normAutofit lnSpcReduction="10000"/>
          </a:bodyPr>
          <a:lstStyle/>
          <a:p>
            <a:r>
              <a:rPr lang="en-GB" dirty="0" smtClean="0"/>
              <a:t>01</a:t>
            </a:r>
            <a:endParaRPr lang="en-GB" dirty="0"/>
          </a:p>
        </p:txBody>
      </p:sp>
      <p:pic>
        <p:nvPicPr>
          <p:cNvPr id="7" name="Picture Placeholder 6"/>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t="12551" b="12551"/>
          <a:stretch>
            <a:fillRect/>
          </a:stretch>
        </p:blipFill>
        <p:spPr/>
      </p:pic>
    </p:spTree>
    <p:extLst>
      <p:ext uri="{BB962C8B-B14F-4D97-AF65-F5344CB8AC3E}">
        <p14:creationId xmlns:p14="http://schemas.microsoft.com/office/powerpoint/2010/main" val="2174388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HRC template">
  <a:themeElements>
    <a:clrScheme name="EHRC">
      <a:dk1>
        <a:sysClr val="windowText" lastClr="000000"/>
      </a:dk1>
      <a:lt1>
        <a:sysClr val="window" lastClr="FFFFFF"/>
      </a:lt1>
      <a:dk2>
        <a:srgbClr val="1F497D"/>
      </a:dk2>
      <a:lt2>
        <a:srgbClr val="EEECE1"/>
      </a:lt2>
      <a:accent1>
        <a:srgbClr val="C4D600"/>
      </a:accent1>
      <a:accent2>
        <a:srgbClr val="AF1685"/>
      </a:accent2>
      <a:accent3>
        <a:srgbClr val="505759"/>
      </a:accent3>
      <a:accent4>
        <a:srgbClr val="F4DA40"/>
      </a:accent4>
      <a:accent5>
        <a:srgbClr val="009FDF"/>
      </a:accent5>
      <a:accent6>
        <a:srgbClr val="ED8B00"/>
      </a:accent6>
      <a:hlink>
        <a:srgbClr val="D40F7D"/>
      </a:hlink>
      <a:folHlink>
        <a:srgbClr val="D9D9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728</TotalTime>
  <Words>2171</Words>
  <Application>Microsoft Office PowerPoint</Application>
  <PresentationFormat>Widescreen</PresentationFormat>
  <Paragraphs>356</Paragraphs>
  <Slides>36</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Georgia</vt:lpstr>
      <vt:lpstr>Symbol</vt:lpstr>
      <vt:lpstr>Times New Roman</vt:lpstr>
      <vt:lpstr>Office Theme</vt:lpstr>
      <vt:lpstr>EHRC template</vt:lpstr>
      <vt:lpstr>Equinet Cluster on Research &amp; Data Collection 1st meeting</vt:lpstr>
      <vt:lpstr>PowerPoint Presentation</vt:lpstr>
      <vt:lpstr>Setting the scene: defining research and data collection</vt:lpstr>
      <vt:lpstr>Setting the scene: defining research and data collection</vt:lpstr>
      <vt:lpstr>Setting the scene: defining research and data collection</vt:lpstr>
      <vt:lpstr>Setting the scene: defining research and data collection</vt:lpstr>
      <vt:lpstr>PowerPoint Presentation</vt:lpstr>
      <vt:lpstr>PowerPoint Presentation</vt:lpstr>
      <vt:lpstr>PowerPoint Presentation</vt:lpstr>
      <vt:lpstr>The UK has a rich data landscape.</vt:lpstr>
      <vt:lpstr>The UK has a rich data landscape,</vt:lpstr>
      <vt:lpstr>PowerPoint Presentation</vt:lpstr>
      <vt:lpstr>How did we identify these problems?</vt:lpstr>
      <vt:lpstr>Practice</vt:lpstr>
      <vt:lpstr>The EHRC has developed a single measurement framework for equality and human rights.</vt:lpstr>
      <vt:lpstr>PowerPoint Presentation</vt:lpstr>
      <vt:lpstr>PowerPoint Presentation</vt:lpstr>
      <vt:lpstr>PowerPoint Presentation</vt:lpstr>
      <vt:lpstr>The EHRC has developed a single measurement framework for equality and human rights.</vt:lpstr>
      <vt:lpstr>The EHRC has developed a single measurement framework for equality and human rights.</vt:lpstr>
      <vt:lpstr>PowerPoint Presentation</vt:lpstr>
      <vt:lpstr>What are your research / data gap examples? How did you identify them?</vt:lpstr>
      <vt:lpstr>What are your research / data gap examples? How did you identify them?</vt:lpstr>
      <vt:lpstr>How are we overcoming these problems?</vt:lpstr>
      <vt:lpstr>How are we overcoming these problems?</vt:lpstr>
      <vt:lpstr>The Race Disparity Audit</vt:lpstr>
      <vt:lpstr>Preventing deaths in detention</vt:lpstr>
      <vt:lpstr>Prejudice work</vt:lpstr>
      <vt:lpstr>Harmonisation work</vt:lpstr>
      <vt:lpstr>Other examples</vt:lpstr>
      <vt:lpstr>Conclusions and advice</vt:lpstr>
      <vt:lpstr>Thank you</vt:lpstr>
      <vt:lpstr>PowerPoint Presentation</vt:lpstr>
      <vt:lpstr>PowerPoint Presentation</vt:lpstr>
      <vt:lpstr>Proposal of Equinet research report The state of equality in Europe – Equality bodies’ perspective</vt:lpstr>
      <vt:lpstr>Focus and timing of the next meetings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Machacova</dc:creator>
  <cp:lastModifiedBy>Jessica Machacova</cp:lastModifiedBy>
  <cp:revision>31</cp:revision>
  <dcterms:created xsi:type="dcterms:W3CDTF">2017-03-04T15:10:51Z</dcterms:created>
  <dcterms:modified xsi:type="dcterms:W3CDTF">2017-06-20T13:27:31Z</dcterms:modified>
</cp:coreProperties>
</file>