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sldIdLst>
    <p:sldId id="272" r:id="rId2"/>
    <p:sldId id="323" r:id="rId3"/>
    <p:sldId id="378" r:id="rId4"/>
    <p:sldId id="377" r:id="rId5"/>
    <p:sldId id="357" r:id="rId6"/>
    <p:sldId id="379" r:id="rId7"/>
    <p:sldId id="383" r:id="rId8"/>
    <p:sldId id="382" r:id="rId9"/>
    <p:sldId id="384" r:id="rId10"/>
    <p:sldId id="321" r:id="rId11"/>
  </p:sldIdLst>
  <p:sldSz cx="12192000" cy="6858000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Tretinjak" initials="A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694" autoAdjust="0"/>
  </p:normalViewPr>
  <p:slideViewPr>
    <p:cSldViewPr snapToGrid="0">
      <p:cViewPr varScale="1">
        <p:scale>
          <a:sx n="75" d="100"/>
          <a:sy n="75" d="100"/>
        </p:scale>
        <p:origin x="24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25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3FBFAF1-2F7E-4439-86FB-F3AF64460C8A}" type="datetimeFigureOut">
              <a:rPr lang="hr-HR" smtClean="0"/>
              <a:t>31.10.2016.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0A6D696-AA90-43B2-A06B-679EA4B07A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45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38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31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Refugee crisis at it’s peak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Hungary closed the borders with Serbia on September 16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Croatia became a part of the Balkan route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Encouraging and helpful circumstances: positive media messages (sympathetic, factual), humanitarian approach of Croatian government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Atmosphere was positive – but only a matter of time when will it turn around to become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4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planned, spontaneous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gut-led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Ombudswoman put refugee crisis, an extraordinary situation, as one of the Office priorities (important for logistics!)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Most tweets live, as it happens – for authenticity of our communication</a:t>
            </a:r>
          </a:p>
          <a:p>
            <a:r>
              <a:rPr lang="en-GB" sz="1200" dirty="0" smtClean="0"/>
              <a:t>Show refugees in the most basic human </a:t>
            </a:r>
            <a:r>
              <a:rPr lang="en-GB" sz="1200" dirty="0" smtClean="0"/>
              <a:t>way</a:t>
            </a:r>
          </a:p>
          <a:p>
            <a:r>
              <a:rPr lang="en-GB" sz="1200" dirty="0" smtClean="0"/>
              <a:t>Spread </a:t>
            </a:r>
            <a:r>
              <a:rPr lang="en-GB" sz="1200" dirty="0" smtClean="0"/>
              <a:t>positive messages</a:t>
            </a:r>
          </a:p>
          <a:p>
            <a:endParaRPr lang="en-GB" sz="1200" dirty="0" smtClean="0"/>
          </a:p>
          <a:p>
            <a:r>
              <a:rPr lang="en-GB" sz="1200" dirty="0" smtClean="0"/>
              <a:t>Style:</a:t>
            </a:r>
          </a:p>
          <a:p>
            <a:r>
              <a:rPr lang="en-GB" sz="1200" dirty="0" smtClean="0"/>
              <a:t>Informative – not telling them what</a:t>
            </a:r>
            <a:r>
              <a:rPr lang="en-GB" sz="1200" baseline="0" dirty="0" smtClean="0"/>
              <a:t> to think and how to feel, only telling it how it is</a:t>
            </a:r>
            <a:endParaRPr lang="en-GB" sz="1200" dirty="0" smtClean="0"/>
          </a:p>
          <a:p>
            <a:r>
              <a:rPr lang="en-GB" sz="1200" dirty="0" smtClean="0"/>
              <a:t>Straightforward, not </a:t>
            </a:r>
            <a:r>
              <a:rPr lang="en-GB" sz="1200" dirty="0" smtClean="0"/>
              <a:t>aggressive</a:t>
            </a:r>
            <a:endParaRPr lang="en-GB" sz="1200" dirty="0" smtClean="0"/>
          </a:p>
          <a:p>
            <a:r>
              <a:rPr lang="en-GB" sz="1200" dirty="0" smtClean="0"/>
              <a:t>Simple </a:t>
            </a:r>
            <a:r>
              <a:rPr lang="en-GB" sz="1200" dirty="0" smtClean="0"/>
              <a:t>language</a:t>
            </a:r>
            <a:endParaRPr lang="en-GB" sz="1200" dirty="0" smtClean="0"/>
          </a:p>
          <a:p>
            <a:r>
              <a:rPr lang="en-GB" sz="1200" dirty="0" smtClean="0"/>
              <a:t>Not pathetic</a:t>
            </a:r>
          </a:p>
          <a:p>
            <a:r>
              <a:rPr lang="en-GB" sz="1200" dirty="0" smtClean="0"/>
              <a:t>It’s not about </a:t>
            </a:r>
            <a:r>
              <a:rPr lang="en-GB" sz="1200" dirty="0" smtClean="0"/>
              <a:t>us (no info on where are we heading,</a:t>
            </a:r>
            <a:r>
              <a:rPr lang="en-GB" sz="1200" baseline="0" dirty="0" smtClean="0"/>
              <a:t> what we are doing etc.)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Targets – </a:t>
            </a:r>
            <a:r>
              <a:rPr lang="en-GB" sz="1200" dirty="0" smtClean="0"/>
              <a:t>direct</a:t>
            </a:r>
            <a:r>
              <a:rPr lang="en-GB" sz="1200" baseline="0" dirty="0" smtClean="0"/>
              <a:t> targets are most present on Twitter in Croatia, excellent multipliers outside of the network</a:t>
            </a:r>
            <a:endParaRPr lang="en-GB" sz="1200" dirty="0" smtClean="0"/>
          </a:p>
          <a:p>
            <a:endParaRPr lang="en-GB" sz="1200" dirty="0" smtClean="0"/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41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teams from day 1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unannounced visits to 17 locations: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 stations, camps, border crossings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to refugees, volunteers,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observing</a:t>
            </a: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Authorities info – looking for translators,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 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stop spreading false information on the rise of crime among refugees</a:t>
            </a: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only – our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social network channel (lack of staff) 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0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Good reach and </a:t>
            </a:r>
            <a:r>
              <a:rPr lang="en-GB" sz="1200" dirty="0" smtClean="0"/>
              <a:t>engagement </a:t>
            </a:r>
          </a:p>
          <a:p>
            <a:r>
              <a:rPr lang="en-GB" sz="1200" dirty="0" smtClean="0"/>
              <a:t>At the moment we had</a:t>
            </a:r>
            <a:r>
              <a:rPr lang="en-GB" sz="1200" baseline="0" dirty="0" smtClean="0"/>
              <a:t> </a:t>
            </a:r>
            <a:r>
              <a:rPr lang="en-GB" sz="1200" dirty="0" smtClean="0"/>
              <a:t>less </a:t>
            </a:r>
            <a:r>
              <a:rPr lang="en-GB" sz="1200" dirty="0" smtClean="0"/>
              <a:t>than </a:t>
            </a:r>
            <a:r>
              <a:rPr lang="en-GB" sz="1200" dirty="0" smtClean="0"/>
              <a:t>one </a:t>
            </a:r>
            <a:r>
              <a:rPr lang="en-GB" sz="1200" dirty="0" smtClean="0"/>
              <a:t>thousand </a:t>
            </a:r>
            <a:r>
              <a:rPr lang="en-GB" sz="1200" dirty="0" smtClean="0"/>
              <a:t>followers</a:t>
            </a:r>
          </a:p>
          <a:p>
            <a:r>
              <a:rPr lang="en-GB" sz="1200" dirty="0" smtClean="0"/>
              <a:t>There</a:t>
            </a:r>
            <a:r>
              <a:rPr lang="en-GB" sz="1200" baseline="0" dirty="0" smtClean="0"/>
              <a:t> are 50 000 Twitter users in Croatia</a:t>
            </a: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6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Media stories</a:t>
            </a:r>
          </a:p>
          <a:p>
            <a:r>
              <a:rPr lang="en-GB" sz="1200" dirty="0" smtClean="0"/>
              <a:t>Publishing</a:t>
            </a:r>
            <a:r>
              <a:rPr lang="en-GB" sz="1200" baseline="0" dirty="0" smtClean="0"/>
              <a:t> what we tweeted</a:t>
            </a:r>
          </a:p>
          <a:p>
            <a:r>
              <a:rPr lang="en-GB" sz="1200" baseline="0" dirty="0" smtClean="0"/>
              <a:t>+ retweets by influencers</a:t>
            </a:r>
          </a:p>
          <a:p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08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attitude of citizens: why only worry about them, what about Croatian citizens problems? The reason we e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nhanced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communication of other topics (poverty, elderly etc.) during the refugee crisis</a:t>
            </a: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Losing interest and follows of those losing interest in refugees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Expectations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we can not keep the tempo in the next emergency situation (floods, etc.)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will it last – can we handle it?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the same level of activity be expected for other problems from our mandates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 promotion – avoided by creating issues, facts and refugees content, not us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those fears came true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63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Office level, not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Ombudswoman approachable, adjustable, always available for checking tweets if necessary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wore only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basic make up, plain, comfortable clothes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OK camera will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do+a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 with great battery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the refugees rights – do they mind if you take a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photo? Ask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2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6D696-AA90-43B2-A06B-679EA4B07A2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7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195" indent="0" algn="ctr">
              <a:buNone/>
              <a:defRPr sz="2400"/>
            </a:lvl2pPr>
            <a:lvl3pPr marL="914388" indent="0" algn="ctr">
              <a:buNone/>
              <a:defRPr sz="2400"/>
            </a:lvl3pPr>
            <a:lvl4pPr marL="1371583" indent="0" algn="ctr">
              <a:buNone/>
              <a:defRPr sz="2000"/>
            </a:lvl4pPr>
            <a:lvl5pPr marL="1828777" indent="0" algn="ctr">
              <a:buNone/>
              <a:defRPr sz="2000"/>
            </a:lvl5pPr>
            <a:lvl6pPr marL="2285972" indent="0" algn="ctr">
              <a:buNone/>
              <a:defRPr sz="2000"/>
            </a:lvl6pPr>
            <a:lvl7pPr marL="2743165" indent="0" algn="ctr">
              <a:buNone/>
              <a:defRPr sz="2000"/>
            </a:lvl7pPr>
            <a:lvl8pPr marL="3200360" indent="0" algn="ctr">
              <a:buNone/>
              <a:defRPr sz="2000"/>
            </a:lvl8pPr>
            <a:lvl9pPr marL="3657555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7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12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414783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80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04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9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19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7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37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74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9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95" indent="0">
              <a:buNone/>
              <a:defRPr sz="1200"/>
            </a:lvl2pPr>
            <a:lvl3pPr marL="914388" indent="0">
              <a:buNone/>
              <a:defRPr sz="1001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2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0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0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5F96DB-1B29-4AD5-9AAF-5257E2ABF574}" type="slidenum">
              <a:rPr lang="hr-HR" smtClean="0">
                <a:solidFill>
                  <a:srgbClr val="637052"/>
                </a:solidFill>
              </a:rPr>
              <a:pPr/>
              <a:t>‹#›</a:t>
            </a:fld>
            <a:endParaRPr lang="hr-H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6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95" indent="0">
              <a:buNone/>
              <a:defRPr sz="1200"/>
            </a:lvl2pPr>
            <a:lvl3pPr marL="914388" indent="0">
              <a:buNone/>
              <a:defRPr sz="1001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2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1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34316"/>
            <a:ext cx="12192002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4" y="6459790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C9F378-7654-4095-8021-FD2102C11396}" type="datetimeFigureOut">
              <a:rPr lang="hr-HR" smtClean="0"/>
              <a:pPr/>
              <a:t>31.10.2016.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A95F96DB-1B29-4AD5-9AAF-5257E2ABF57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88" rtl="0" eaLnBrk="1" latinLnBrk="0" hangingPunct="1">
        <a:lnSpc>
          <a:spcPct val="85000"/>
        </a:lnSpc>
        <a:spcBef>
          <a:spcPct val="0"/>
        </a:spcBef>
        <a:buNone/>
        <a:defRPr sz="4800" kern="1200" spc="-5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9" indent="-91439" algn="l" defTabSz="914388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2" indent="-18287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1" indent="-18287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98" indent="-18287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77" indent="-18287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87" indent="-22859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84" indent="-22859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81" indent="-22859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79" indent="-228597" algn="l" defTabSz="914388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6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48253449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275" y="850011"/>
            <a:ext cx="11485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HOW TO </a:t>
            </a:r>
          </a:p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COMMUNICATE &amp; MANAGE </a:t>
            </a:r>
          </a:p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DIFFICULT TOPICS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533"/>
            <a:ext cx="12208093" cy="600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470400"/>
            <a:ext cx="901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Ana Tretinjak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Office of the Ombudswoman of Croatia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Dublin, 13.10.2016.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00" y="0"/>
            <a:ext cx="2016804" cy="1543245"/>
          </a:xfrm>
          <a:prstGeom prst="rect">
            <a:avLst/>
          </a:prstGeom>
          <a:solidFill>
            <a:schemeClr val="bg1"/>
          </a:solidFill>
          <a:effectLst>
            <a:softEdge rad="2413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5" y="388438"/>
            <a:ext cx="2638793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3041485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46" indent="-361946">
              <a:buFont typeface="Arial" panose="020B0604020202020204" pitchFamily="34" charset="0"/>
              <a:buChar char="•"/>
            </a:pPr>
            <a:endParaRPr lang="en-GB" altLang="sr-Latn-RS" sz="2400" dirty="0"/>
          </a:p>
          <a:p>
            <a:pPr marL="361946" indent="-361946">
              <a:buFont typeface="Arial" panose="020B0604020202020204" pitchFamily="34" charset="0"/>
              <a:buChar char="•"/>
            </a:pPr>
            <a:endParaRPr lang="en-GB" altLang="sr-Latn-RS" sz="2400" dirty="0"/>
          </a:p>
          <a:p>
            <a:pPr marL="292605" lvl="1" indent="0">
              <a:spcBef>
                <a:spcPts val="0"/>
              </a:spcBef>
              <a:spcAft>
                <a:spcPts val="0"/>
              </a:spcAft>
              <a:buNone/>
            </a:pPr>
            <a:endParaRPr lang="hr-HR" altLang="sr-Latn-RS" sz="2000" dirty="0"/>
          </a:p>
          <a:p>
            <a:pPr marL="292605" lvl="1" indent="0">
              <a:buNone/>
            </a:pPr>
            <a:endParaRPr lang="hr-HR" altLang="sr-Latn-RS" sz="1801" dirty="0"/>
          </a:p>
          <a:p>
            <a:pPr marL="292605" lvl="1" indent="0">
              <a:buNone/>
            </a:pPr>
            <a:endParaRPr lang="hr-HR" altLang="sr-Latn-RS" sz="180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5796" y="1799173"/>
            <a:ext cx="10972800" cy="1143001"/>
          </a:xfr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rgbClr val="629DD1"/>
              </a:buClr>
              <a:buSzPct val="100000"/>
            </a:pPr>
            <a:r>
              <a:rPr lang="en-GB" sz="4400" dirty="0" smtClean="0">
                <a:solidFill>
                  <a:srgbClr val="128BC2"/>
                </a:solidFill>
              </a:rPr>
              <a:t>Thank you!</a:t>
            </a:r>
            <a:endParaRPr lang="hr-HR" sz="4000" dirty="0">
              <a:solidFill>
                <a:srgbClr val="128BC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669520" y="3770433"/>
            <a:ext cx="4780277" cy="2099504"/>
          </a:xfrm>
          <a:prstGeom prst="rect">
            <a:avLst/>
          </a:prstGeom>
        </p:spPr>
        <p:txBody>
          <a:bodyPr vert="horz" lIns="0" tIns="45721" rIns="0" bIns="45721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dirty="0"/>
              <a:t>		</a:t>
            </a:r>
            <a:endParaRPr lang="en-GB" dirty="0"/>
          </a:p>
          <a:p>
            <a:pPr marL="0" indent="0" algn="r">
              <a:buNone/>
            </a:pPr>
            <a:r>
              <a:rPr lang="hr-HR" sz="3100" dirty="0">
                <a:solidFill>
                  <a:schemeClr val="tx1"/>
                </a:solidFill>
              </a:rPr>
              <a:t>www.ombudsman.hr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	      </a:t>
            </a:r>
          </a:p>
          <a:p>
            <a:pPr marL="0" indent="0">
              <a:buNone/>
            </a:pPr>
            <a:r>
              <a:rPr lang="hr-HR" dirty="0"/>
              <a:t>	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64" y="3671122"/>
            <a:ext cx="585314" cy="58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78" y="3611252"/>
            <a:ext cx="3098715" cy="7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201508"/>
            <a:ext cx="3333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2996" y="-579465"/>
            <a:ext cx="10058400" cy="145075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BACKGROUND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hr-H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9" y="1491399"/>
            <a:ext cx="5578013" cy="31036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11" y="1512446"/>
            <a:ext cx="4795622" cy="3061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56195" y="4869545"/>
            <a:ext cx="9086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1 000 – 10 000 refugees per day</a:t>
            </a:r>
          </a:p>
          <a:p>
            <a:r>
              <a:rPr lang="en-GB" sz="2800" dirty="0" smtClean="0">
                <a:latin typeface="+mj-lt"/>
              </a:rPr>
              <a:t>555 000 in three months</a:t>
            </a:r>
          </a:p>
          <a:p>
            <a:r>
              <a:rPr lang="en-GB" sz="2800" dirty="0" smtClean="0">
                <a:latin typeface="+mj-lt"/>
              </a:rPr>
              <a:t>Mostly positive public discourse</a:t>
            </a:r>
          </a:p>
          <a:p>
            <a:r>
              <a:rPr lang="en-GB" sz="2800" dirty="0" smtClean="0">
                <a:latin typeface="+mj-lt"/>
              </a:rPr>
              <a:t>Government - humanitarian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5915" y="4846163"/>
            <a:ext cx="4104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+mj-lt"/>
              </a:rPr>
              <a:t>GOALS: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Awareness </a:t>
            </a:r>
            <a:r>
              <a:rPr lang="en-US" sz="2800" dirty="0">
                <a:latin typeface="+mj-lt"/>
              </a:rPr>
              <a:t>raising</a:t>
            </a:r>
          </a:p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Preventing stereotype-based </a:t>
            </a:r>
            <a:r>
              <a:rPr lang="en-US" sz="2800" dirty="0" smtClean="0">
                <a:latin typeface="+mj-lt"/>
              </a:rPr>
              <a:t>behaviors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39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8053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STRATEGY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032" y="1548711"/>
            <a:ext cx="3733137" cy="4023360"/>
          </a:xfrm>
        </p:spPr>
        <p:txBody>
          <a:bodyPr>
            <a:noAutofit/>
          </a:bodyPr>
          <a:lstStyle/>
          <a:p>
            <a:r>
              <a:rPr lang="en-GB" sz="2400" dirty="0" smtClean="0"/>
              <a:t>Live – authenticity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MESSAGES: </a:t>
            </a:r>
          </a:p>
          <a:p>
            <a:r>
              <a:rPr lang="en-GB" sz="2400" dirty="0" smtClean="0"/>
              <a:t>It could happen to anyone</a:t>
            </a:r>
          </a:p>
          <a:p>
            <a:r>
              <a:rPr lang="en-GB" sz="2400" dirty="0" smtClean="0"/>
              <a:t>They are not a threat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637618" y="1548711"/>
            <a:ext cx="3733137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9" indent="-91439" algn="l" defTabSz="91438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2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1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98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77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87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84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81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79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STYLE:</a:t>
            </a:r>
          </a:p>
          <a:p>
            <a:r>
              <a:rPr lang="en-GB" sz="2400" dirty="0" smtClean="0"/>
              <a:t>Informative, not persuasive</a:t>
            </a:r>
          </a:p>
          <a:p>
            <a:r>
              <a:rPr lang="en-GB" sz="2400" dirty="0" smtClean="0"/>
              <a:t>Straightforward, but not aggressive</a:t>
            </a:r>
          </a:p>
          <a:p>
            <a:r>
              <a:rPr lang="en-GB" sz="2400" dirty="0" smtClean="0"/>
              <a:t>Simple language</a:t>
            </a:r>
          </a:p>
          <a:p>
            <a:r>
              <a:rPr lang="en-GB" sz="2400" dirty="0" smtClean="0"/>
              <a:t>Not pathetic</a:t>
            </a:r>
          </a:p>
          <a:p>
            <a:r>
              <a:rPr lang="en-GB" sz="2400" dirty="0" smtClean="0"/>
              <a:t>It’s not about us</a:t>
            </a:r>
          </a:p>
          <a:p>
            <a:endParaRPr lang="en-GB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GB" sz="2400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247261" y="1558328"/>
            <a:ext cx="3733137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9" indent="-91439" algn="l" defTabSz="91438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2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1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98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77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87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84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81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79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DIRECT TARGETS:</a:t>
            </a:r>
          </a:p>
          <a:p>
            <a:r>
              <a:rPr lang="en-GB" sz="2400" dirty="0" smtClean="0"/>
              <a:t>Influencers</a:t>
            </a:r>
          </a:p>
          <a:p>
            <a:r>
              <a:rPr lang="en-GB" sz="2400" dirty="0" smtClean="0"/>
              <a:t>Media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SECONDARY TARGETS:</a:t>
            </a:r>
          </a:p>
          <a:p>
            <a:r>
              <a:rPr lang="en-US" sz="2400" dirty="0" smtClean="0"/>
              <a:t>Local communities</a:t>
            </a:r>
          </a:p>
          <a:p>
            <a:r>
              <a:rPr lang="en-US" sz="2400" dirty="0" smtClean="0"/>
              <a:t>Volunteers</a:t>
            </a:r>
          </a:p>
          <a:p>
            <a:r>
              <a:rPr lang="en-US" sz="2400" dirty="0" smtClean="0"/>
              <a:t>General </a:t>
            </a:r>
            <a:r>
              <a:rPr lang="en-US" sz="2400" dirty="0"/>
              <a:t>public</a:t>
            </a:r>
            <a:endParaRPr lang="en-GB" sz="2400" dirty="0" smtClean="0"/>
          </a:p>
          <a:p>
            <a:endParaRPr lang="en-GB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8437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2996" y="-579465"/>
            <a:ext cx="10058400" cy="145075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CONTENT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3958" y="5323311"/>
            <a:ext cx="350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Teams’ info and photos</a:t>
            </a:r>
          </a:p>
          <a:p>
            <a:r>
              <a:rPr lang="en-GB" sz="2800" dirty="0" smtClean="0">
                <a:latin typeface="+mj-lt"/>
              </a:rPr>
              <a:t>26 visits, 17 locations</a:t>
            </a:r>
          </a:p>
          <a:p>
            <a:r>
              <a:rPr lang="en-GB" sz="2800" dirty="0" smtClean="0">
                <a:latin typeface="+mj-lt"/>
              </a:rPr>
              <a:t>Day and night</a:t>
            </a:r>
            <a:endParaRPr lang="hr-HR" sz="28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7" y="1003102"/>
            <a:ext cx="2562418" cy="42706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4993" y="1741539"/>
            <a:ext cx="3409950" cy="25574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3389" y="1467471"/>
            <a:ext cx="3409950" cy="25574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0" y="1148831"/>
            <a:ext cx="3828884" cy="28716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42" y="3344535"/>
            <a:ext cx="3334622" cy="25009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2880" y="5441987"/>
            <a:ext cx="1438275" cy="11715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71239" y="5323311"/>
            <a:ext cx="3309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+ authorities info, volunteers, police officers</a:t>
            </a:r>
            <a:endParaRPr lang="hr-H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8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2040" y="-36372"/>
            <a:ext cx="10027920" cy="10134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RESULTS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5" y="1161381"/>
            <a:ext cx="6272747" cy="43475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" y="904044"/>
            <a:ext cx="6049219" cy="59539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891645" y="4595019"/>
            <a:ext cx="5575375" cy="1815882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REFUGEES COLECTING GARBAGE AT THE STATION WHILE WAITING FOR THE TRAIN. THESE GUYS ARE FROM IRAQ.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2040" y="-36372"/>
            <a:ext cx="10027920" cy="10134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RESULTS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51" y="1177159"/>
            <a:ext cx="1533525" cy="528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4" y="1228627"/>
            <a:ext cx="67056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39" y="2876553"/>
            <a:ext cx="506730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75" y="1168093"/>
            <a:ext cx="5271830" cy="3595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3" y="2424485"/>
            <a:ext cx="5857875" cy="428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5" y="4013858"/>
            <a:ext cx="581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8053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RISKS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032" y="1548711"/>
            <a:ext cx="3733137" cy="4023360"/>
          </a:xfrm>
        </p:spPr>
        <p:txBody>
          <a:bodyPr>
            <a:noAutofit/>
          </a:bodyPr>
          <a:lstStyle/>
          <a:p>
            <a:r>
              <a:rPr lang="en-GB" sz="2400" dirty="0" smtClean="0"/>
              <a:t>Possible backlash:</a:t>
            </a:r>
          </a:p>
          <a:p>
            <a:pPr marL="0" indent="0">
              <a:buNone/>
            </a:pPr>
            <a:r>
              <a:rPr lang="en-GB" sz="2400" dirty="0" smtClean="0"/>
              <a:t>“You only worry about refugees”</a:t>
            </a:r>
          </a:p>
          <a:p>
            <a:pPr marL="0" indent="0">
              <a:buNone/>
            </a:pPr>
            <a:r>
              <a:rPr lang="en-GB" sz="2400" dirty="0" smtClean="0"/>
              <a:t>“Why don’t you visit me”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877546" y="1548711"/>
            <a:ext cx="3733137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9" indent="-91439" algn="l" defTabSz="91438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2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1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98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77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87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84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81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79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Thematic profile?</a:t>
            </a:r>
          </a:p>
          <a:p>
            <a:endParaRPr lang="en-GB" sz="2400" dirty="0" smtClean="0"/>
          </a:p>
          <a:p>
            <a:r>
              <a:rPr lang="en-GB" sz="2400" dirty="0"/>
              <a:t>Setting expectations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GB" sz="2400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458863" y="1548711"/>
            <a:ext cx="3733137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9" indent="-91439" algn="l" defTabSz="91438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2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1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98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77" indent="-18287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87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84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81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79" indent="-228597" algn="l" defTabSz="914388" rtl="0" eaLnBrk="1" latinLnBrk="0" hangingPunct="1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Self promotion accusations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177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805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IMPORTANT ‘BEHIND THE SCENES’ DETAILS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6543" y="2312803"/>
            <a:ext cx="5151305" cy="402336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Refugee crisis Office priority</a:t>
            </a:r>
          </a:p>
          <a:p>
            <a:pPr algn="ctr"/>
            <a:r>
              <a:rPr lang="en-GB" sz="2800" dirty="0" smtClean="0"/>
              <a:t>State official on field</a:t>
            </a:r>
          </a:p>
          <a:p>
            <a:pPr algn="ctr"/>
            <a:r>
              <a:rPr lang="en-GB" sz="2800" dirty="0" smtClean="0"/>
              <a:t>Technical operation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marL="0" indent="0" algn="ctr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217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796" y="2332038"/>
            <a:ext cx="10972800" cy="4525963"/>
          </a:xfrm>
          <a:prstGeom prst="rect">
            <a:avLst/>
          </a:prstGeom>
        </p:spPr>
        <p:txBody>
          <a:bodyPr vert="horz" lIns="0" tIns="45721" rIns="0" bIns="4572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9" indent="0">
              <a:lnSpc>
                <a:spcPct val="124000"/>
              </a:lnSpc>
              <a:spcBef>
                <a:spcPts val="0"/>
              </a:spcBef>
              <a:spcAft>
                <a:spcPts val="601"/>
              </a:spcAft>
              <a:buNone/>
            </a:pPr>
            <a:endParaRPr lang="hr-HR" alt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755" y="194554"/>
            <a:ext cx="3486150" cy="6667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8053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QUESTIONS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7790" y="2027053"/>
            <a:ext cx="9517380" cy="402336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What </a:t>
            </a:r>
            <a:r>
              <a:rPr lang="en-GB" sz="2800" dirty="0" smtClean="0">
                <a:hlinkClick r:id="rId5"/>
              </a:rPr>
              <a:t>more</a:t>
            </a:r>
            <a:r>
              <a:rPr lang="en-GB" sz="2800" dirty="0" smtClean="0"/>
              <a:t> could have been done</a:t>
            </a:r>
            <a:r>
              <a:rPr lang="en-GB" sz="2800" dirty="0" smtClean="0"/>
              <a:t>?</a:t>
            </a:r>
          </a:p>
          <a:p>
            <a:pPr algn="ctr"/>
            <a:r>
              <a:rPr lang="en-GB" sz="1800" dirty="0" smtClean="0"/>
              <a:t>We created a video to summarise our activities, only 2 photos in it were not taken by us – </a:t>
            </a:r>
            <a:r>
              <a:rPr lang="en-GB" sz="1800" dirty="0"/>
              <a:t>watch it here: </a:t>
            </a:r>
            <a:r>
              <a:rPr lang="en-GB" sz="1800" dirty="0">
                <a:hlinkClick r:id="rId5"/>
              </a:rPr>
              <a:t>https://</a:t>
            </a:r>
            <a:r>
              <a:rPr lang="en-GB" sz="1800" dirty="0" smtClean="0">
                <a:hlinkClick r:id="rId5"/>
              </a:rPr>
              <a:t>vimeo.com/148253449</a:t>
            </a:r>
            <a:r>
              <a:rPr lang="en-GB" sz="1800" dirty="0" smtClean="0"/>
              <a:t> </a:t>
            </a:r>
            <a:endParaRPr lang="en-GB" sz="1800" dirty="0" smtClean="0"/>
          </a:p>
          <a:p>
            <a:pPr algn="ctr"/>
            <a:r>
              <a:rPr lang="en-GB" sz="2800" dirty="0" smtClean="0"/>
              <a:t>Tweets in English?</a:t>
            </a:r>
          </a:p>
          <a:p>
            <a:pPr algn="ctr"/>
            <a:r>
              <a:rPr lang="en-GB" sz="2800" dirty="0" smtClean="0"/>
              <a:t>Announcements of visits?</a:t>
            </a:r>
          </a:p>
          <a:p>
            <a:pPr algn="ctr"/>
            <a:r>
              <a:rPr lang="en-GB" sz="2800" dirty="0" smtClean="0"/>
              <a:t>More direct communication?</a:t>
            </a:r>
          </a:p>
          <a:p>
            <a:pPr algn="ctr"/>
            <a:r>
              <a:rPr lang="en-GB" sz="2800" dirty="0" smtClean="0"/>
              <a:t>More questions to engage users?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endParaRPr lang="en-GB" sz="2400" dirty="0" smtClean="0"/>
          </a:p>
          <a:p>
            <a:pPr marL="0" indent="0" algn="ctr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57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13352</TotalTime>
  <Words>687</Words>
  <Application>Microsoft Office PowerPoint</Application>
  <PresentationFormat>Widescreen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1_Retrospect</vt:lpstr>
      <vt:lpstr>PowerPoint Presentation</vt:lpstr>
      <vt:lpstr>THE BACKGROUND</vt:lpstr>
      <vt:lpstr>STRATEGY</vt:lpstr>
      <vt:lpstr>CONTENT</vt:lpstr>
      <vt:lpstr>RESULTS</vt:lpstr>
      <vt:lpstr>RESULTS</vt:lpstr>
      <vt:lpstr>RISKS</vt:lpstr>
      <vt:lpstr>IMPORTANT ‘BEHIND THE SCENES’ DETAILS</vt:lpstr>
      <vt:lpstr>QUESTIONS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Ombudsman in ensuring human rights  Croatian experience</dc:title>
  <dc:creator>Lora Vidovic</dc:creator>
  <cp:lastModifiedBy>Ana Tretinjak</cp:lastModifiedBy>
  <cp:revision>200</cp:revision>
  <cp:lastPrinted>2016-04-11T06:46:33Z</cp:lastPrinted>
  <dcterms:created xsi:type="dcterms:W3CDTF">2015-10-27T06:17:49Z</dcterms:created>
  <dcterms:modified xsi:type="dcterms:W3CDTF">2016-10-31T08:33:10Z</dcterms:modified>
</cp:coreProperties>
</file>