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2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C8275-830F-BF46-9A89-767B1992F3F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064D0-F88C-3045-B010-6F021A294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0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8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1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0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1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9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2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43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1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1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26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97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091"/>
            <a:ext cx="9144000" cy="134865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Innovating at the Intersections</a:t>
            </a:r>
            <a:br>
              <a:rPr lang="en-US" b="1" dirty="0" smtClean="0"/>
            </a:br>
            <a:r>
              <a:rPr lang="en-US" b="1" dirty="0" smtClean="0"/>
              <a:t>Equality bodies tackling intersectional discrimination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52708"/>
            <a:ext cx="9144000" cy="1029339"/>
          </a:xfrm>
        </p:spPr>
        <p:txBody>
          <a:bodyPr/>
          <a:lstStyle/>
          <a:p>
            <a:r>
              <a:rPr lang="en-US" b="1" dirty="0" smtClean="0"/>
              <a:t>By</a:t>
            </a:r>
          </a:p>
          <a:p>
            <a:r>
              <a:rPr lang="en-US" b="1" dirty="0" smtClean="0"/>
              <a:t>Niall Crowley</a:t>
            </a: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134594" y="0"/>
            <a:ext cx="11922811" cy="1770639"/>
            <a:chOff x="0" y="0"/>
            <a:chExt cx="11922811" cy="177063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6032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581" y="2061059"/>
            <a:ext cx="4713020" cy="79426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Intersectionality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83085"/>
            <a:ext cx="10515600" cy="236457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Towards a new generation of equality legislation</a:t>
            </a:r>
          </a:p>
          <a:p>
            <a:r>
              <a:rPr lang="en-US" sz="2800" dirty="0" smtClean="0"/>
              <a:t>Potential</a:t>
            </a:r>
          </a:p>
          <a:p>
            <a:pPr>
              <a:buFontTx/>
              <a:buChar char="-"/>
            </a:pPr>
            <a:r>
              <a:rPr lang="en-US" sz="2800" dirty="0" smtClean="0"/>
              <a:t>Focus </a:t>
            </a:r>
            <a:r>
              <a:rPr lang="en-US" sz="2800" dirty="0" smtClean="0"/>
              <a:t>on systemic </a:t>
            </a:r>
            <a:r>
              <a:rPr lang="en-US" sz="2800" dirty="0" smtClean="0"/>
              <a:t>discrimination</a:t>
            </a:r>
          </a:p>
          <a:p>
            <a:pPr>
              <a:buFontTx/>
              <a:buChar char="-"/>
            </a:pPr>
            <a:r>
              <a:rPr lang="en-US" sz="2800" dirty="0" smtClean="0"/>
              <a:t>Reinterpret </a:t>
            </a:r>
            <a:r>
              <a:rPr lang="en-US" sz="2800" dirty="0" smtClean="0"/>
              <a:t>understanding of the grounds of </a:t>
            </a:r>
            <a:r>
              <a:rPr lang="en-US" sz="2800" dirty="0" smtClean="0"/>
              <a:t>discrimination</a:t>
            </a:r>
          </a:p>
          <a:p>
            <a:pPr>
              <a:buFontTx/>
              <a:buChar char="-"/>
            </a:pPr>
            <a:r>
              <a:rPr lang="en-US" sz="2800" dirty="0" smtClean="0"/>
              <a:t>Open </a:t>
            </a:r>
            <a:r>
              <a:rPr lang="en-US" sz="2800" dirty="0" smtClean="0"/>
              <a:t>up new definitions of discrimination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4594" y="50813"/>
            <a:ext cx="11922811" cy="1770639"/>
            <a:chOff x="0" y="0"/>
            <a:chExt cx="11922811" cy="17706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459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8812" y="2286484"/>
            <a:ext cx="4774375" cy="777874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Intersectionality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304496"/>
            <a:ext cx="8282050" cy="890650"/>
          </a:xfrm>
        </p:spPr>
        <p:txBody>
          <a:bodyPr>
            <a:noAutofit/>
          </a:bodyPr>
          <a:lstStyle/>
          <a:p>
            <a:r>
              <a:rPr lang="en-US" dirty="0" smtClean="0"/>
              <a:t>Recent and underdeveloped in theory, policy and </a:t>
            </a:r>
            <a:r>
              <a:rPr lang="en-US" dirty="0" smtClean="0"/>
              <a:t>practice</a:t>
            </a:r>
            <a:endParaRPr lang="en-US" dirty="0" smtClean="0"/>
          </a:p>
          <a:p>
            <a:r>
              <a:rPr lang="en-US" dirty="0" smtClean="0"/>
              <a:t>Potential</a:t>
            </a:r>
          </a:p>
          <a:p>
            <a:pPr lvl="1">
              <a:buFontTx/>
              <a:buChar char="-"/>
            </a:pPr>
            <a:r>
              <a:rPr lang="en-US" sz="2800" dirty="0" smtClean="0"/>
              <a:t>Challenge norms</a:t>
            </a:r>
          </a:p>
          <a:p>
            <a:pPr lvl="1">
              <a:buFontTx/>
              <a:buChar char="-"/>
            </a:pPr>
            <a:r>
              <a:rPr lang="en-US" sz="2800" dirty="0" smtClean="0"/>
              <a:t>Stimulate </a:t>
            </a:r>
            <a:r>
              <a:rPr lang="en-US" sz="2800" dirty="0" smtClean="0"/>
              <a:t>innovation</a:t>
            </a:r>
          </a:p>
          <a:p>
            <a:r>
              <a:rPr lang="en-US" dirty="0" smtClean="0"/>
              <a:t>Equality bodies providing leadership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34594" y="223593"/>
            <a:ext cx="11922811" cy="1770639"/>
            <a:chOff x="0" y="0"/>
            <a:chExt cx="11922811" cy="177063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8992" y="2526663"/>
            <a:ext cx="2712863" cy="389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10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2528" y="1975697"/>
            <a:ext cx="4386943" cy="743754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Strands of Action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10040"/>
            <a:ext cx="10515600" cy="1594469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Multiple Discrimination </a:t>
            </a:r>
            <a:r>
              <a:rPr lang="mr-IN" dirty="0" smtClean="0"/>
              <a:t>–</a:t>
            </a:r>
            <a:r>
              <a:rPr lang="en-US" dirty="0" smtClean="0"/>
              <a:t> Discrimination on a combination of grounds</a:t>
            </a:r>
          </a:p>
          <a:p>
            <a:r>
              <a:rPr lang="en-US" b="1" dirty="0" smtClean="0"/>
              <a:t>Multiple Identity </a:t>
            </a:r>
            <a:r>
              <a:rPr lang="mr-IN" dirty="0" smtClean="0"/>
              <a:t>–</a:t>
            </a:r>
            <a:r>
              <a:rPr lang="en-US" dirty="0" smtClean="0"/>
              <a:t> intersectional groups of people</a:t>
            </a:r>
          </a:p>
          <a:p>
            <a:r>
              <a:rPr lang="en-US" b="1" dirty="0" smtClean="0"/>
              <a:t>Intersectionality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structures of power and exclusion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4594" y="0"/>
            <a:ext cx="11922811" cy="1770639"/>
            <a:chOff x="0" y="0"/>
            <a:chExt cx="11922811" cy="177063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884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777" y="2175812"/>
            <a:ext cx="9006446" cy="57926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Equality Bodies Being Systematic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62540"/>
            <a:ext cx="10515600" cy="15588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Affording prominence to intersectionality</a:t>
            </a:r>
          </a:p>
          <a:p>
            <a:r>
              <a:rPr lang="en-US" sz="2800" dirty="0" smtClean="0"/>
              <a:t>Developing shared foundations for work on intersectionality</a:t>
            </a:r>
          </a:p>
          <a:p>
            <a:r>
              <a:rPr lang="en-US" sz="2800" dirty="0" smtClean="0"/>
              <a:t>Seeking a legal basis for intersectionality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34594" y="142586"/>
            <a:ext cx="11922811" cy="1770639"/>
            <a:chOff x="0" y="0"/>
            <a:chExt cx="11922811" cy="17706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5918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906" y="2023211"/>
            <a:ext cx="8897093" cy="881827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Equality Bodies Making it Visible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696" y="3144004"/>
            <a:ext cx="10515600" cy="20573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 initiatives predominate in the work of equality bodies</a:t>
            </a:r>
          </a:p>
          <a:p>
            <a:r>
              <a:rPr lang="en-US" sz="2800" dirty="0" smtClean="0"/>
              <a:t>Policy work</a:t>
            </a:r>
          </a:p>
          <a:p>
            <a:r>
              <a:rPr lang="en-US" sz="2800" dirty="0" smtClean="0"/>
              <a:t>Data development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11922811" cy="1770639"/>
            <a:chOff x="0" y="0"/>
            <a:chExt cx="11922811" cy="17706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999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2" y="2317198"/>
            <a:ext cx="10515600" cy="709501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Equality Bodies Enforcement &amp; Promotion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3247810"/>
            <a:ext cx="10515600" cy="2856107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Promotion</a:t>
            </a:r>
          </a:p>
          <a:p>
            <a:pPr marL="457200" lvl="1" indent="0">
              <a:buNone/>
            </a:pPr>
            <a:r>
              <a:rPr lang="en-US" sz="2800" dirty="0" smtClean="0"/>
              <a:t>- Limited </a:t>
            </a:r>
            <a:r>
              <a:rPr lang="en-US" sz="2800" dirty="0" smtClean="0"/>
              <a:t>evidence of initiative</a:t>
            </a:r>
          </a:p>
          <a:p>
            <a:r>
              <a:rPr lang="en-US" sz="2800" b="1" dirty="0" smtClean="0"/>
              <a:t>Enforcement</a:t>
            </a:r>
          </a:p>
          <a:p>
            <a:pPr marL="457200" lvl="1" indent="0">
              <a:buNone/>
            </a:pPr>
            <a:r>
              <a:rPr lang="en-US" sz="2800" dirty="0" smtClean="0"/>
              <a:t>- Significant </a:t>
            </a:r>
            <a:r>
              <a:rPr lang="en-US" sz="2800" dirty="0" smtClean="0"/>
              <a:t>casework</a:t>
            </a:r>
          </a:p>
          <a:p>
            <a:pPr lvl="1">
              <a:buFontTx/>
              <a:buChar char="-"/>
            </a:pPr>
            <a:r>
              <a:rPr lang="en-US" sz="2800" dirty="0" smtClean="0"/>
              <a:t>Internal </a:t>
            </a:r>
            <a:r>
              <a:rPr lang="en-US" sz="2800" dirty="0" smtClean="0"/>
              <a:t>case management </a:t>
            </a:r>
            <a:r>
              <a:rPr lang="en-US" sz="2800" dirty="0" smtClean="0"/>
              <a:t>processes</a:t>
            </a:r>
          </a:p>
          <a:p>
            <a:pPr lvl="1">
              <a:buFontTx/>
              <a:buChar char="-"/>
            </a:pPr>
            <a:r>
              <a:rPr lang="en-US" sz="2800" dirty="0" smtClean="0"/>
              <a:t>Issues </a:t>
            </a:r>
            <a:r>
              <a:rPr lang="en-US" sz="2800" dirty="0" smtClean="0"/>
              <a:t>of legal provision, finding a comparator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3965" y="16688"/>
            <a:ext cx="11922811" cy="1770639"/>
            <a:chOff x="0" y="0"/>
            <a:chExt cx="11922811" cy="17706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4280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546" y="1815374"/>
            <a:ext cx="9077697" cy="132556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Equality Bodies Communicating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595" y="3140937"/>
            <a:ext cx="10515600" cy="158259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Initiatives to address under-reporting</a:t>
            </a:r>
          </a:p>
          <a:p>
            <a:r>
              <a:rPr lang="en-US" sz="2800" dirty="0" smtClean="0"/>
              <a:t>Limited evidence of action on building public awareness</a:t>
            </a:r>
          </a:p>
          <a:p>
            <a:r>
              <a:rPr lang="en-US" sz="2800" dirty="0" smtClean="0"/>
              <a:t>Engaging with civil society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3965" y="16688"/>
            <a:ext cx="11922811" cy="1770639"/>
            <a:chOff x="0" y="0"/>
            <a:chExt cx="11922811" cy="17706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5017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5528"/>
            <a:ext cx="10515600" cy="919164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Gender Intersections Leading the Way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9" y="3286290"/>
            <a:ext cx="5966361" cy="2105107"/>
          </a:xfrm>
        </p:spPr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market settings</a:t>
            </a:r>
          </a:p>
          <a:p>
            <a:r>
              <a:rPr lang="en-US" dirty="0" smtClean="0"/>
              <a:t>Education settings</a:t>
            </a:r>
          </a:p>
          <a:p>
            <a:r>
              <a:rPr lang="en-US" dirty="0" smtClean="0"/>
              <a:t>Access to justice settings</a:t>
            </a:r>
          </a:p>
          <a:p>
            <a:r>
              <a:rPr lang="en-US" dirty="0" smtClean="0"/>
              <a:t>Gender equality planning settings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4420"/>
            <a:ext cx="11922811" cy="1770639"/>
            <a:chOff x="0" y="0"/>
            <a:chExt cx="11922811" cy="17706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87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209" y="2090831"/>
            <a:ext cx="4659581" cy="901751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Enabling Action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48354"/>
            <a:ext cx="10515600" cy="308119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Enablers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sz="2800" dirty="0" smtClean="0"/>
              <a:t>Potential </a:t>
            </a:r>
            <a:r>
              <a:rPr lang="en-US" sz="2800" dirty="0" smtClean="0"/>
              <a:t>of intersectionality</a:t>
            </a:r>
          </a:p>
          <a:p>
            <a:r>
              <a:rPr lang="en-US" sz="2800" b="1" dirty="0" smtClean="0"/>
              <a:t>Barriers</a:t>
            </a:r>
          </a:p>
          <a:p>
            <a:pPr>
              <a:buFontTx/>
              <a:buChar char="-"/>
            </a:pPr>
            <a:r>
              <a:rPr lang="en-US" sz="2800" dirty="0" smtClean="0"/>
              <a:t>Complexity</a:t>
            </a:r>
            <a:endParaRPr lang="en-US" dirty="0"/>
          </a:p>
          <a:p>
            <a:pPr>
              <a:buFontTx/>
              <a:buChar char="-"/>
            </a:pPr>
            <a:r>
              <a:rPr lang="en-US" sz="2800" dirty="0" smtClean="0"/>
              <a:t>Legal provisions</a:t>
            </a:r>
          </a:p>
          <a:p>
            <a:pPr>
              <a:buFontTx/>
              <a:buChar char="-"/>
            </a:pPr>
            <a:r>
              <a:rPr lang="en-US" sz="2800" dirty="0" smtClean="0"/>
              <a:t>Internal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34594" y="64420"/>
            <a:ext cx="11922811" cy="1770639"/>
            <a:chOff x="0" y="0"/>
            <a:chExt cx="11922811" cy="17706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12494" cy="17706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413188" y="303544"/>
              <a:ext cx="2509623" cy="14534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97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193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Mangal</vt:lpstr>
      <vt:lpstr>Office Theme</vt:lpstr>
      <vt:lpstr>Innovating at the Intersections Equality bodies tackling intersectional discrimination</vt:lpstr>
      <vt:lpstr>Intersectionality</vt:lpstr>
      <vt:lpstr>Strands of Action</vt:lpstr>
      <vt:lpstr>Equality Bodies Being Systematic</vt:lpstr>
      <vt:lpstr>Equality Bodies Making it Visible</vt:lpstr>
      <vt:lpstr>Equality Bodies Enforcement &amp; Promotion</vt:lpstr>
      <vt:lpstr>Equality Bodies Communicating</vt:lpstr>
      <vt:lpstr>Gender Intersections Leading the Way</vt:lpstr>
      <vt:lpstr>Enabling Action</vt:lpstr>
      <vt:lpstr>Intersectionality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Equinet Perspective</dc:title>
  <dc:creator>Microsoft Office User</dc:creator>
  <cp:lastModifiedBy>Jessica Machacova</cp:lastModifiedBy>
  <cp:revision>9</cp:revision>
  <dcterms:created xsi:type="dcterms:W3CDTF">2016-12-02T10:35:00Z</dcterms:created>
  <dcterms:modified xsi:type="dcterms:W3CDTF">2016-12-06T10:39:25Z</dcterms:modified>
</cp:coreProperties>
</file>