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1"/>
  </p:sldMasterIdLst>
  <p:notesMasterIdLst>
    <p:notesMasterId r:id="rId12"/>
  </p:notes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99"/>
  </p:normalViewPr>
  <p:slideViewPr>
    <p:cSldViewPr snapToGrid="0" snapToObjects="1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2C8275-830F-BF46-9A89-767B1992F3FF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064D0-F88C-3045-B010-6F021A294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002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585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814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808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016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890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225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12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432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115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516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626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975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325091"/>
            <a:ext cx="9144000" cy="1348654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Innovating at the Intersections</a:t>
            </a:r>
            <a:br>
              <a:rPr lang="en-US" b="1" dirty="0" smtClean="0"/>
            </a:br>
            <a:r>
              <a:rPr lang="en-US" b="1" dirty="0" smtClean="0"/>
              <a:t>Equality bodies tackling intersectional discrimination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252708"/>
            <a:ext cx="9144000" cy="1029339"/>
          </a:xfrm>
        </p:spPr>
        <p:txBody>
          <a:bodyPr/>
          <a:lstStyle/>
          <a:p>
            <a:r>
              <a:rPr lang="en-US" b="1" dirty="0" smtClean="0"/>
              <a:t>By</a:t>
            </a:r>
          </a:p>
          <a:p>
            <a:r>
              <a:rPr lang="en-US" b="1" dirty="0" smtClean="0"/>
              <a:t>Niall Crowley</a:t>
            </a:r>
            <a:endParaRPr lang="en-US" b="1" dirty="0"/>
          </a:p>
        </p:txBody>
      </p:sp>
      <p:grpSp>
        <p:nvGrpSpPr>
          <p:cNvPr id="6" name="Group 5"/>
          <p:cNvGrpSpPr/>
          <p:nvPr/>
        </p:nvGrpSpPr>
        <p:grpSpPr>
          <a:xfrm>
            <a:off x="134594" y="0"/>
            <a:ext cx="11922811" cy="1770639"/>
            <a:chOff x="0" y="0"/>
            <a:chExt cx="11922811" cy="1770639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12494" cy="1770639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413188" y="303544"/>
              <a:ext cx="2509623" cy="14534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16032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6581" y="2061059"/>
            <a:ext cx="4713020" cy="794265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Intersectionality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383085"/>
            <a:ext cx="10515600" cy="2364571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Towards a new generation of equality legislation</a:t>
            </a:r>
          </a:p>
          <a:p>
            <a:r>
              <a:rPr lang="en-US" sz="2800" dirty="0" smtClean="0"/>
              <a:t>Potential</a:t>
            </a:r>
          </a:p>
          <a:p>
            <a:pPr>
              <a:buFontTx/>
              <a:buChar char="-"/>
            </a:pPr>
            <a:r>
              <a:rPr lang="en-US" sz="2800" dirty="0" smtClean="0"/>
              <a:t>Focus </a:t>
            </a:r>
            <a:r>
              <a:rPr lang="en-US" sz="2800" dirty="0" smtClean="0"/>
              <a:t>on systemic </a:t>
            </a:r>
            <a:r>
              <a:rPr lang="en-US" sz="2800" dirty="0" smtClean="0"/>
              <a:t>discrimination</a:t>
            </a:r>
          </a:p>
          <a:p>
            <a:pPr>
              <a:buFontTx/>
              <a:buChar char="-"/>
            </a:pPr>
            <a:r>
              <a:rPr lang="en-US" sz="2800" dirty="0" smtClean="0"/>
              <a:t>Reinterpret </a:t>
            </a:r>
            <a:r>
              <a:rPr lang="en-US" sz="2800" dirty="0" smtClean="0"/>
              <a:t>understanding of the grounds of </a:t>
            </a:r>
            <a:r>
              <a:rPr lang="en-US" sz="2800" dirty="0" smtClean="0"/>
              <a:t>discrimination</a:t>
            </a:r>
          </a:p>
          <a:p>
            <a:pPr>
              <a:buFontTx/>
              <a:buChar char="-"/>
            </a:pPr>
            <a:r>
              <a:rPr lang="en-US" sz="2800" dirty="0" smtClean="0"/>
              <a:t>Open </a:t>
            </a:r>
            <a:r>
              <a:rPr lang="en-US" sz="2800" dirty="0" smtClean="0"/>
              <a:t>up new definitions of discrimination</a:t>
            </a:r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34594" y="50813"/>
            <a:ext cx="11922811" cy="1770639"/>
            <a:chOff x="0" y="0"/>
            <a:chExt cx="11922811" cy="177063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12494" cy="1770639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413188" y="303544"/>
              <a:ext cx="2509623" cy="14534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24595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8812" y="2286484"/>
            <a:ext cx="4774375" cy="777874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Intersectionality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304496"/>
            <a:ext cx="8282050" cy="890650"/>
          </a:xfrm>
        </p:spPr>
        <p:txBody>
          <a:bodyPr>
            <a:noAutofit/>
          </a:bodyPr>
          <a:lstStyle/>
          <a:p>
            <a:r>
              <a:rPr lang="en-US" dirty="0" smtClean="0"/>
              <a:t>Recent and underdeveloped in theory, policy and </a:t>
            </a:r>
            <a:r>
              <a:rPr lang="en-US" dirty="0" smtClean="0"/>
              <a:t>practice</a:t>
            </a:r>
            <a:endParaRPr lang="en-US" dirty="0" smtClean="0"/>
          </a:p>
          <a:p>
            <a:r>
              <a:rPr lang="en-US" dirty="0" smtClean="0"/>
              <a:t>Potential</a:t>
            </a:r>
          </a:p>
          <a:p>
            <a:pPr lvl="1">
              <a:buFontTx/>
              <a:buChar char="-"/>
            </a:pPr>
            <a:r>
              <a:rPr lang="en-US" sz="2800" dirty="0" smtClean="0"/>
              <a:t>Challenge norms</a:t>
            </a:r>
          </a:p>
          <a:p>
            <a:pPr lvl="1">
              <a:buFontTx/>
              <a:buChar char="-"/>
            </a:pPr>
            <a:r>
              <a:rPr lang="en-US" sz="2800" dirty="0" smtClean="0"/>
              <a:t>Stimulate </a:t>
            </a:r>
            <a:r>
              <a:rPr lang="en-US" sz="2800" dirty="0" smtClean="0"/>
              <a:t>innovation</a:t>
            </a:r>
          </a:p>
          <a:p>
            <a:r>
              <a:rPr lang="en-US" dirty="0" smtClean="0"/>
              <a:t>Equality bodies providing leadership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34594" y="223593"/>
            <a:ext cx="11922811" cy="1770639"/>
            <a:chOff x="0" y="0"/>
            <a:chExt cx="11922811" cy="1770639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12494" cy="1770639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413188" y="303544"/>
              <a:ext cx="2509623" cy="1453488"/>
            </a:xfrm>
            <a:prstGeom prst="rect">
              <a:avLst/>
            </a:prstGeom>
          </p:spPr>
        </p:pic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58992" y="2526663"/>
            <a:ext cx="2712863" cy="3894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104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2528" y="1975697"/>
            <a:ext cx="4386943" cy="743754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/>
              <a:t>Strands of Action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310040"/>
            <a:ext cx="10515600" cy="1594469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Multiple Discrimination </a:t>
            </a:r>
            <a:r>
              <a:rPr lang="mr-IN" dirty="0" smtClean="0"/>
              <a:t>–</a:t>
            </a:r>
            <a:r>
              <a:rPr lang="en-US" dirty="0" smtClean="0"/>
              <a:t> Discrimination on a combination of grounds</a:t>
            </a:r>
          </a:p>
          <a:p>
            <a:r>
              <a:rPr lang="en-US" b="1" dirty="0" smtClean="0"/>
              <a:t>Multiple Identity </a:t>
            </a:r>
            <a:r>
              <a:rPr lang="mr-IN" dirty="0" smtClean="0"/>
              <a:t>–</a:t>
            </a:r>
            <a:r>
              <a:rPr lang="en-US" dirty="0" smtClean="0"/>
              <a:t> intersectional groups of people</a:t>
            </a:r>
          </a:p>
          <a:p>
            <a:r>
              <a:rPr lang="en-US" b="1" dirty="0" smtClean="0"/>
              <a:t>Intersectionality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structures of power and exclusion 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34594" y="0"/>
            <a:ext cx="11922811" cy="1770639"/>
            <a:chOff x="0" y="0"/>
            <a:chExt cx="11922811" cy="1770639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12494" cy="1770639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413188" y="303544"/>
              <a:ext cx="2509623" cy="14534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48842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2777" y="2175812"/>
            <a:ext cx="9006446" cy="579263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Equality Bodies Being Systematic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262540"/>
            <a:ext cx="10515600" cy="155884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Affording prominence to intersectionality</a:t>
            </a:r>
          </a:p>
          <a:p>
            <a:r>
              <a:rPr lang="en-US" sz="2800" dirty="0" smtClean="0"/>
              <a:t>Developing shared foundations for work on intersectionality</a:t>
            </a:r>
          </a:p>
          <a:p>
            <a:r>
              <a:rPr lang="en-US" sz="2800" dirty="0" smtClean="0"/>
              <a:t>Seeking a legal basis for intersectionality</a:t>
            </a:r>
            <a:endParaRPr lang="en-US" sz="2800" dirty="0"/>
          </a:p>
        </p:txBody>
      </p:sp>
      <p:grpSp>
        <p:nvGrpSpPr>
          <p:cNvPr id="4" name="Group 3"/>
          <p:cNvGrpSpPr/>
          <p:nvPr/>
        </p:nvGrpSpPr>
        <p:grpSpPr>
          <a:xfrm>
            <a:off x="134594" y="142586"/>
            <a:ext cx="11922811" cy="1770639"/>
            <a:chOff x="0" y="0"/>
            <a:chExt cx="11922811" cy="177063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12494" cy="1770639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413188" y="303544"/>
              <a:ext cx="2509623" cy="14534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25918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0906" y="2023211"/>
            <a:ext cx="8897093" cy="881827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Equality Bodies Making it Visible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696" y="3144004"/>
            <a:ext cx="10515600" cy="205735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Research initiatives predominate in the work of equality bodies</a:t>
            </a:r>
          </a:p>
          <a:p>
            <a:r>
              <a:rPr lang="en-US" sz="2800" dirty="0" smtClean="0"/>
              <a:t>Policy work</a:t>
            </a:r>
          </a:p>
          <a:p>
            <a:r>
              <a:rPr lang="en-US" sz="2800" dirty="0" smtClean="0"/>
              <a:t>Data development</a:t>
            </a:r>
            <a:endParaRPr lang="en-US" sz="2800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11922811" cy="1770639"/>
            <a:chOff x="0" y="0"/>
            <a:chExt cx="11922811" cy="177063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12494" cy="1770639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413188" y="303544"/>
              <a:ext cx="2509623" cy="14534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49993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072" y="2317198"/>
            <a:ext cx="10515600" cy="709501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/>
              <a:t>Equality Bodies Enforcement &amp; Promotion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072" y="3247810"/>
            <a:ext cx="10515600" cy="2856107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Promotion</a:t>
            </a:r>
          </a:p>
          <a:p>
            <a:pPr marL="457200" lvl="1" indent="0">
              <a:buNone/>
            </a:pPr>
            <a:r>
              <a:rPr lang="en-US" sz="2800" dirty="0" smtClean="0"/>
              <a:t>- Limited </a:t>
            </a:r>
            <a:r>
              <a:rPr lang="en-US" sz="2800" dirty="0" smtClean="0"/>
              <a:t>evidence of initiative</a:t>
            </a:r>
          </a:p>
          <a:p>
            <a:r>
              <a:rPr lang="en-US" sz="2800" b="1" dirty="0" smtClean="0"/>
              <a:t>Enforcement</a:t>
            </a:r>
          </a:p>
          <a:p>
            <a:pPr marL="457200" lvl="1" indent="0">
              <a:buNone/>
            </a:pPr>
            <a:r>
              <a:rPr lang="en-US" sz="2800" dirty="0" smtClean="0"/>
              <a:t>- Significant </a:t>
            </a:r>
            <a:r>
              <a:rPr lang="en-US" sz="2800" dirty="0" smtClean="0"/>
              <a:t>casework</a:t>
            </a:r>
          </a:p>
          <a:p>
            <a:pPr lvl="1">
              <a:buFontTx/>
              <a:buChar char="-"/>
            </a:pPr>
            <a:r>
              <a:rPr lang="en-US" sz="2800" dirty="0" smtClean="0"/>
              <a:t>Internal </a:t>
            </a:r>
            <a:r>
              <a:rPr lang="en-US" sz="2800" dirty="0" smtClean="0"/>
              <a:t>case management </a:t>
            </a:r>
            <a:r>
              <a:rPr lang="en-US" sz="2800" dirty="0" smtClean="0"/>
              <a:t>processes</a:t>
            </a:r>
          </a:p>
          <a:p>
            <a:pPr lvl="1">
              <a:buFontTx/>
              <a:buChar char="-"/>
            </a:pPr>
            <a:r>
              <a:rPr lang="en-US" sz="2800" dirty="0" smtClean="0"/>
              <a:t>Issues </a:t>
            </a:r>
            <a:r>
              <a:rPr lang="en-US" sz="2800" dirty="0" smtClean="0"/>
              <a:t>of legal provision, finding a comparator</a:t>
            </a:r>
            <a:endParaRPr lang="en-US" sz="2800" dirty="0"/>
          </a:p>
        </p:txBody>
      </p:sp>
      <p:grpSp>
        <p:nvGrpSpPr>
          <p:cNvPr id="4" name="Group 3"/>
          <p:cNvGrpSpPr/>
          <p:nvPr/>
        </p:nvGrpSpPr>
        <p:grpSpPr>
          <a:xfrm>
            <a:off x="3965" y="16688"/>
            <a:ext cx="11922811" cy="1770639"/>
            <a:chOff x="0" y="0"/>
            <a:chExt cx="11922811" cy="177063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12494" cy="1770639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413188" y="303544"/>
              <a:ext cx="2509623" cy="14534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42809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1546" y="1815374"/>
            <a:ext cx="9077697" cy="1325563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Equality Bodies Communicating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2595" y="3140937"/>
            <a:ext cx="10515600" cy="158259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Initiatives to address under-reporting</a:t>
            </a:r>
          </a:p>
          <a:p>
            <a:r>
              <a:rPr lang="en-US" sz="2800" dirty="0" smtClean="0"/>
              <a:t>Limited evidence of action on building public awareness</a:t>
            </a:r>
          </a:p>
          <a:p>
            <a:r>
              <a:rPr lang="en-US" sz="2800" dirty="0" smtClean="0"/>
              <a:t>Engaging with civil society</a:t>
            </a:r>
            <a:endParaRPr lang="en-US" sz="2800" dirty="0"/>
          </a:p>
        </p:txBody>
      </p:sp>
      <p:grpSp>
        <p:nvGrpSpPr>
          <p:cNvPr id="4" name="Group 3"/>
          <p:cNvGrpSpPr/>
          <p:nvPr/>
        </p:nvGrpSpPr>
        <p:grpSpPr>
          <a:xfrm>
            <a:off x="3965" y="16688"/>
            <a:ext cx="11922811" cy="1770639"/>
            <a:chOff x="0" y="0"/>
            <a:chExt cx="11922811" cy="177063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12494" cy="1770639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413188" y="303544"/>
              <a:ext cx="2509623" cy="14534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50172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85528"/>
            <a:ext cx="10515600" cy="919164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/>
              <a:t>Gender Intersections Leading the Way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8819" y="3286290"/>
            <a:ext cx="5966361" cy="2105107"/>
          </a:xfrm>
        </p:spPr>
        <p:txBody>
          <a:bodyPr/>
          <a:lstStyle/>
          <a:p>
            <a:r>
              <a:rPr lang="en-US" dirty="0" err="1" smtClean="0"/>
              <a:t>Labour</a:t>
            </a:r>
            <a:r>
              <a:rPr lang="en-US" dirty="0" smtClean="0"/>
              <a:t> market settings</a:t>
            </a:r>
          </a:p>
          <a:p>
            <a:r>
              <a:rPr lang="en-US" dirty="0" smtClean="0"/>
              <a:t>Education settings</a:t>
            </a:r>
          </a:p>
          <a:p>
            <a:r>
              <a:rPr lang="en-US" dirty="0" smtClean="0"/>
              <a:t>Access to justice settings</a:t>
            </a:r>
          </a:p>
          <a:p>
            <a:r>
              <a:rPr lang="en-US" dirty="0" smtClean="0"/>
              <a:t>Gender equality planning settings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64420"/>
            <a:ext cx="11922811" cy="1770639"/>
            <a:chOff x="0" y="0"/>
            <a:chExt cx="11922811" cy="177063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12494" cy="1770639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413188" y="303544"/>
              <a:ext cx="2509623" cy="14534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9487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6209" y="2090831"/>
            <a:ext cx="4659581" cy="901751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Enabling Action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248354"/>
            <a:ext cx="10515600" cy="3081193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Enablers</a:t>
            </a:r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sz="2800" dirty="0" smtClean="0"/>
              <a:t>Potential </a:t>
            </a:r>
            <a:r>
              <a:rPr lang="en-US" sz="2800" dirty="0" smtClean="0"/>
              <a:t>of intersectionality</a:t>
            </a:r>
          </a:p>
          <a:p>
            <a:r>
              <a:rPr lang="en-US" sz="2800" b="1" dirty="0" smtClean="0"/>
              <a:t>Barriers</a:t>
            </a:r>
          </a:p>
          <a:p>
            <a:pPr>
              <a:buFontTx/>
              <a:buChar char="-"/>
            </a:pPr>
            <a:r>
              <a:rPr lang="en-US" sz="2800" dirty="0" smtClean="0"/>
              <a:t>Complexity</a:t>
            </a:r>
            <a:endParaRPr lang="en-US" dirty="0"/>
          </a:p>
          <a:p>
            <a:pPr>
              <a:buFontTx/>
              <a:buChar char="-"/>
            </a:pPr>
            <a:r>
              <a:rPr lang="en-US" sz="2800" dirty="0" smtClean="0"/>
              <a:t>Legal provisions</a:t>
            </a:r>
          </a:p>
          <a:p>
            <a:pPr>
              <a:buFontTx/>
              <a:buChar char="-"/>
            </a:pPr>
            <a:r>
              <a:rPr lang="en-US" sz="2800" dirty="0" smtClean="0"/>
              <a:t>Internal</a:t>
            </a:r>
            <a:endParaRPr lang="en-US" sz="2800" dirty="0"/>
          </a:p>
        </p:txBody>
      </p:sp>
      <p:grpSp>
        <p:nvGrpSpPr>
          <p:cNvPr id="4" name="Group 3"/>
          <p:cNvGrpSpPr/>
          <p:nvPr/>
        </p:nvGrpSpPr>
        <p:grpSpPr>
          <a:xfrm>
            <a:off x="134594" y="64420"/>
            <a:ext cx="11922811" cy="1770639"/>
            <a:chOff x="0" y="0"/>
            <a:chExt cx="11922811" cy="177063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12494" cy="1770639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413188" y="303544"/>
              <a:ext cx="2509623" cy="14534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2973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193</Words>
  <Application>Microsoft Office PowerPoint</Application>
  <PresentationFormat>Widescreen</PresentationFormat>
  <Paragraphs>50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Mangal</vt:lpstr>
      <vt:lpstr>Office Theme</vt:lpstr>
      <vt:lpstr>Innovating at the Intersections Equality bodies tackling intersectional discrimination</vt:lpstr>
      <vt:lpstr>Intersectionality</vt:lpstr>
      <vt:lpstr>Strands of Action</vt:lpstr>
      <vt:lpstr>Equality Bodies Being Systematic</vt:lpstr>
      <vt:lpstr>Equality Bodies Making it Visible</vt:lpstr>
      <vt:lpstr>Equality Bodies Enforcement &amp; Promotion</vt:lpstr>
      <vt:lpstr>Equality Bodies Communicating</vt:lpstr>
      <vt:lpstr>Gender Intersections Leading the Way</vt:lpstr>
      <vt:lpstr>Enabling Action</vt:lpstr>
      <vt:lpstr>Intersectionality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Equinet Perspective</dc:title>
  <dc:creator>Microsoft Office User</dc:creator>
  <cp:lastModifiedBy>Jessica Machacova</cp:lastModifiedBy>
  <cp:revision>9</cp:revision>
  <dcterms:created xsi:type="dcterms:W3CDTF">2016-12-02T10:35:00Z</dcterms:created>
  <dcterms:modified xsi:type="dcterms:W3CDTF">2016-12-06T10:39:25Z</dcterms:modified>
</cp:coreProperties>
</file>