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83" r:id="rId2"/>
    <p:sldId id="342" r:id="rId3"/>
    <p:sldId id="341" r:id="rId4"/>
    <p:sldId id="337" r:id="rId5"/>
    <p:sldId id="344" r:id="rId6"/>
    <p:sldId id="338" r:id="rId7"/>
    <p:sldId id="340" r:id="rId8"/>
    <p:sldId id="347" r:id="rId9"/>
    <p:sldId id="333" r:id="rId10"/>
    <p:sldId id="346" r:id="rId11"/>
    <p:sldId id="345" r:id="rId12"/>
    <p:sldId id="266" r:id="rId13"/>
  </p:sldIdLst>
  <p:sldSz cx="9144000" cy="6858000" type="screen4x3"/>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ferat ADS - P2" initials="RA-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8B"/>
    <a:srgbClr val="BB0B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98" autoAdjust="0"/>
    <p:restoredTop sz="78514" autoAdjust="0"/>
  </p:normalViewPr>
  <p:slideViewPr>
    <p:cSldViewPr>
      <p:cViewPr>
        <p:scale>
          <a:sx n="91" d="100"/>
          <a:sy n="91" d="100"/>
        </p:scale>
        <p:origin x="-2616" y="-72"/>
      </p:cViewPr>
      <p:guideLst>
        <p:guide orient="horz" pos="2160"/>
        <p:guide pos="2880"/>
      </p:guideLst>
    </p:cSldViewPr>
  </p:slideViewPr>
  <p:outlineViewPr>
    <p:cViewPr>
      <p:scale>
        <a:sx n="33" d="100"/>
        <a:sy n="33" d="100"/>
      </p:scale>
      <p:origin x="0" y="7842"/>
    </p:cViewPr>
  </p:outlin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84870" cy="502755"/>
          </a:xfrm>
          <a:prstGeom prst="rect">
            <a:avLst/>
          </a:prstGeom>
        </p:spPr>
        <p:txBody>
          <a:bodyPr vert="horz" lIns="92444" tIns="46222" rIns="92444" bIns="46222" rtlCol="0"/>
          <a:lstStyle>
            <a:lvl1pPr algn="l">
              <a:defRPr sz="1200"/>
            </a:lvl1pPr>
          </a:lstStyle>
          <a:p>
            <a:endParaRPr lang="de-DE" dirty="0"/>
          </a:p>
        </p:txBody>
      </p:sp>
      <p:sp>
        <p:nvSpPr>
          <p:cNvPr id="3" name="Datumsplatzhalter 2"/>
          <p:cNvSpPr>
            <a:spLocks noGrp="1"/>
          </p:cNvSpPr>
          <p:nvPr>
            <p:ph type="dt" idx="1"/>
          </p:nvPr>
        </p:nvSpPr>
        <p:spPr>
          <a:xfrm>
            <a:off x="3901699" y="0"/>
            <a:ext cx="2984870" cy="502755"/>
          </a:xfrm>
          <a:prstGeom prst="rect">
            <a:avLst/>
          </a:prstGeom>
        </p:spPr>
        <p:txBody>
          <a:bodyPr vert="horz" lIns="92444" tIns="46222" rIns="92444" bIns="46222" rtlCol="0"/>
          <a:lstStyle>
            <a:lvl1pPr algn="r">
              <a:defRPr sz="1200"/>
            </a:lvl1pPr>
          </a:lstStyle>
          <a:p>
            <a:fld id="{530CF825-587D-4BDA-AF5B-E032A7264354}" type="datetimeFigureOut">
              <a:rPr lang="de-DE" smtClean="0"/>
              <a:t>06.12.2016</a:t>
            </a:fld>
            <a:endParaRPr lang="de-DE" dirty="0"/>
          </a:p>
        </p:txBody>
      </p:sp>
      <p:sp>
        <p:nvSpPr>
          <p:cNvPr id="4" name="Folienbildplatzhalter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2444" tIns="46222" rIns="92444" bIns="46222" rtlCol="0" anchor="ctr"/>
          <a:lstStyle/>
          <a:p>
            <a:endParaRPr lang="de-DE" dirty="0"/>
          </a:p>
        </p:txBody>
      </p:sp>
      <p:sp>
        <p:nvSpPr>
          <p:cNvPr id="5" name="Notizenplatzhalter 4"/>
          <p:cNvSpPr>
            <a:spLocks noGrp="1"/>
          </p:cNvSpPr>
          <p:nvPr>
            <p:ph type="body" sz="quarter" idx="3"/>
          </p:nvPr>
        </p:nvSpPr>
        <p:spPr>
          <a:xfrm>
            <a:off x="688817" y="4822269"/>
            <a:ext cx="5510530" cy="3945493"/>
          </a:xfrm>
          <a:prstGeom prst="rect">
            <a:avLst/>
          </a:prstGeom>
        </p:spPr>
        <p:txBody>
          <a:bodyPr vert="horz" lIns="92444" tIns="46222" rIns="92444" bIns="46222" rtlCol="0"/>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2" y="9517547"/>
            <a:ext cx="2984870" cy="502754"/>
          </a:xfrm>
          <a:prstGeom prst="rect">
            <a:avLst/>
          </a:prstGeom>
        </p:spPr>
        <p:txBody>
          <a:bodyPr vert="horz" lIns="92444" tIns="46222" rIns="92444" bIns="46222" rtlCol="0" anchor="b"/>
          <a:lstStyle>
            <a:lvl1pPr algn="l">
              <a:defRPr sz="1200"/>
            </a:lvl1pPr>
          </a:lstStyle>
          <a:p>
            <a:endParaRPr lang="de-DE" dirty="0"/>
          </a:p>
        </p:txBody>
      </p:sp>
      <p:sp>
        <p:nvSpPr>
          <p:cNvPr id="7" name="Foliennummernplatzhalter 6"/>
          <p:cNvSpPr>
            <a:spLocks noGrp="1"/>
          </p:cNvSpPr>
          <p:nvPr>
            <p:ph type="sldNum" sz="quarter" idx="5"/>
          </p:nvPr>
        </p:nvSpPr>
        <p:spPr>
          <a:xfrm>
            <a:off x="3901699" y="9517547"/>
            <a:ext cx="2984870" cy="502754"/>
          </a:xfrm>
          <a:prstGeom prst="rect">
            <a:avLst/>
          </a:prstGeom>
        </p:spPr>
        <p:txBody>
          <a:bodyPr vert="horz" lIns="92444" tIns="46222" rIns="92444" bIns="46222" rtlCol="0" anchor="b"/>
          <a:lstStyle>
            <a:lvl1pPr algn="r">
              <a:defRPr sz="1200"/>
            </a:lvl1pPr>
          </a:lstStyle>
          <a:p>
            <a:fld id="{30A3ECF8-FA7D-4DDC-AAAB-ACDF202292EA}" type="slidenum">
              <a:rPr lang="de-DE" smtClean="0"/>
              <a:t>‹Nr.›</a:t>
            </a:fld>
            <a:endParaRPr lang="de-DE" dirty="0"/>
          </a:p>
        </p:txBody>
      </p:sp>
    </p:spTree>
    <p:extLst>
      <p:ext uri="{BB962C8B-B14F-4D97-AF65-F5344CB8AC3E}">
        <p14:creationId xmlns:p14="http://schemas.microsoft.com/office/powerpoint/2010/main" val="3921902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0A3ECF8-FA7D-4DDC-AAAB-ACDF202292EA}" type="slidenum">
              <a:rPr lang="de-DE" smtClean="0"/>
              <a:t>1</a:t>
            </a:fld>
            <a:endParaRPr lang="de-DE" dirty="0"/>
          </a:p>
        </p:txBody>
      </p:sp>
    </p:spTree>
    <p:extLst>
      <p:ext uri="{BB962C8B-B14F-4D97-AF65-F5344CB8AC3E}">
        <p14:creationId xmlns:p14="http://schemas.microsoft.com/office/powerpoint/2010/main" val="2245776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0A3ECF8-FA7D-4DDC-AAAB-ACDF202292EA}" type="slidenum">
              <a:rPr lang="de-DE" smtClean="0"/>
              <a:t>10</a:t>
            </a:fld>
            <a:endParaRPr lang="de-DE" dirty="0"/>
          </a:p>
        </p:txBody>
      </p:sp>
    </p:spTree>
    <p:extLst>
      <p:ext uri="{BB962C8B-B14F-4D97-AF65-F5344CB8AC3E}">
        <p14:creationId xmlns:p14="http://schemas.microsoft.com/office/powerpoint/2010/main" val="3610775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Dealing with multi-dimensional discrimination is the responsibility of society as a whole. Furthermore, raising the awareness of society as a whole re-quires a number of elements. These include: data collection, research and measures in the practical operation of counselling services and the courts, as well as (further) training. </a:t>
            </a:r>
            <a:endParaRPr lang="de-DE" u="none" dirty="0" smtClean="0"/>
          </a:p>
        </p:txBody>
      </p:sp>
      <p:sp>
        <p:nvSpPr>
          <p:cNvPr id="4" name="Foliennummernplatzhalter 3"/>
          <p:cNvSpPr>
            <a:spLocks noGrp="1"/>
          </p:cNvSpPr>
          <p:nvPr>
            <p:ph type="sldNum" sz="quarter" idx="10"/>
          </p:nvPr>
        </p:nvSpPr>
        <p:spPr/>
        <p:txBody>
          <a:bodyPr/>
          <a:lstStyle/>
          <a:p>
            <a:fld id="{30A3ECF8-FA7D-4DDC-AAAB-ACDF202292EA}" type="slidenum">
              <a:rPr lang="de-DE" smtClean="0"/>
              <a:t>11</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24439"/>
            <a:r>
              <a:rPr lang="de-DE" dirty="0"/>
              <a:t>Die Antidiskriminierungsstelle des Bundes würde sich daher wünschen, dass </a:t>
            </a:r>
            <a:r>
              <a:rPr lang="de-DE" b="1" dirty="0"/>
              <a:t>Politik, Verwaltung, Akteure im Bildungsbereich und in der Zivilgesellschaft</a:t>
            </a:r>
            <a:r>
              <a:rPr lang="de-DE" dirty="0"/>
              <a:t> das Positionspapier von </a:t>
            </a:r>
            <a:r>
              <a:rPr lang="de-DE" dirty="0" err="1"/>
              <a:t>BeNeDiSK</a:t>
            </a:r>
            <a:r>
              <a:rPr lang="de-DE" dirty="0"/>
              <a:t> unterstützen, so dass möglichst bald die Grundlage für eine solche unabhängige Informations- und Beschwerdestelle geschaffen werden kann </a:t>
            </a:r>
            <a:r>
              <a:rPr lang="de-DE" b="1" dirty="0"/>
              <a:t>und wir bald nicht mehr darüber reden müssen, wohin sich Kinder, Eltern, Lehrende und andere Akteure im Bereich Kita und Schule wenden können, wenn sie Diskriminierung erfahren und wirkungsvoll dagegen vorgehen wollen.</a:t>
            </a:r>
            <a:endParaRPr lang="de-DE" dirty="0"/>
          </a:p>
          <a:p>
            <a:endParaRPr lang="de-DE" dirty="0"/>
          </a:p>
        </p:txBody>
      </p:sp>
      <p:sp>
        <p:nvSpPr>
          <p:cNvPr id="4" name="Foliennummernplatzhalter 3"/>
          <p:cNvSpPr>
            <a:spLocks noGrp="1"/>
          </p:cNvSpPr>
          <p:nvPr>
            <p:ph type="sldNum" sz="quarter" idx="10"/>
          </p:nvPr>
        </p:nvSpPr>
        <p:spPr/>
        <p:txBody>
          <a:bodyPr/>
          <a:lstStyle/>
          <a:p>
            <a:fld id="{30A3ECF8-FA7D-4DDC-AAAB-ACDF202292EA}" type="slidenum">
              <a:rPr lang="de-DE" smtClean="0"/>
              <a:t>12</a:t>
            </a:fld>
            <a:endParaRPr lang="de-DE" dirty="0"/>
          </a:p>
        </p:txBody>
      </p:sp>
    </p:spTree>
    <p:extLst>
      <p:ext uri="{BB962C8B-B14F-4D97-AF65-F5344CB8AC3E}">
        <p14:creationId xmlns:p14="http://schemas.microsoft.com/office/powerpoint/2010/main" val="3903433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0A3ECF8-FA7D-4DDC-AAAB-ACDF202292EA}" type="slidenum">
              <a:rPr lang="de-DE" smtClean="0"/>
              <a:t>2</a:t>
            </a:fld>
            <a:endParaRPr lang="de-DE" dirty="0"/>
          </a:p>
        </p:txBody>
      </p:sp>
    </p:spTree>
    <p:extLst>
      <p:ext uri="{BB962C8B-B14F-4D97-AF65-F5344CB8AC3E}">
        <p14:creationId xmlns:p14="http://schemas.microsoft.com/office/powerpoint/2010/main" val="2402042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0A3ECF8-FA7D-4DDC-AAAB-ACDF202292EA}" type="slidenum">
              <a:rPr lang="de-DE" smtClean="0"/>
              <a:t>3</a:t>
            </a:fld>
            <a:endParaRPr lang="de-DE" dirty="0"/>
          </a:p>
        </p:txBody>
      </p:sp>
    </p:spTree>
    <p:extLst>
      <p:ext uri="{BB962C8B-B14F-4D97-AF65-F5344CB8AC3E}">
        <p14:creationId xmlns:p14="http://schemas.microsoft.com/office/powerpoint/2010/main" val="3610775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noProof="0" dirty="0" smtClean="0"/>
              <a:t>Research</a:t>
            </a:r>
            <a:r>
              <a:rPr lang="en-US" u="sng" baseline="0" noProof="0" dirty="0" smtClean="0"/>
              <a:t> Reports: </a:t>
            </a:r>
            <a:r>
              <a:rPr lang="en-US" sz="1200" dirty="0" smtClean="0"/>
              <a:t>(“terms, theories and legal analysis” &amp; “empirical analysis using auto-biographical narrative interviews”)</a:t>
            </a:r>
          </a:p>
          <a:p>
            <a:r>
              <a:rPr lang="en-US" baseline="0" noProof="0" dirty="0" smtClean="0"/>
              <a:t>The </a:t>
            </a:r>
            <a:r>
              <a:rPr lang="en-US" b="0" baseline="0" noProof="0" dirty="0" smtClean="0"/>
              <a:t>first report </a:t>
            </a:r>
            <a:r>
              <a:rPr lang="en-US" baseline="0" noProof="0" dirty="0" smtClean="0"/>
              <a:t>sought to establish an </a:t>
            </a:r>
            <a:r>
              <a:rPr lang="en-US" b="1" baseline="0" noProof="0" dirty="0" smtClean="0"/>
              <a:t>understanding of the topic from a theoretical and legal perspective</a:t>
            </a:r>
            <a:r>
              <a:rPr lang="en-US" baseline="0" noProof="0" dirty="0" smtClean="0"/>
              <a:t>. </a:t>
            </a:r>
          </a:p>
          <a:p>
            <a:r>
              <a:rPr lang="en-US" baseline="0" noProof="0" dirty="0" smtClean="0"/>
              <a:t>The second report sought to </a:t>
            </a:r>
            <a:r>
              <a:rPr lang="en-US" b="1" baseline="0" noProof="0" dirty="0" smtClean="0"/>
              <a:t>understand the experiences of multiple discrimination</a:t>
            </a:r>
            <a:r>
              <a:rPr lang="en-US" baseline="0" noProof="0" dirty="0" smtClean="0"/>
              <a:t>.</a:t>
            </a:r>
          </a:p>
          <a:p>
            <a:endParaRPr lang="en-US" noProof="0" dirty="0" smtClean="0"/>
          </a:p>
          <a:p>
            <a:r>
              <a:rPr lang="en-US" u="sng" noProof="0" dirty="0" smtClean="0"/>
              <a:t>What</a:t>
            </a:r>
            <a:r>
              <a:rPr lang="en-US" u="sng" baseline="0" noProof="0" dirty="0" smtClean="0"/>
              <a:t> is the report about?</a:t>
            </a:r>
          </a:p>
          <a:p>
            <a:r>
              <a:rPr lang="en-US" dirty="0" smtClean="0"/>
              <a:t>what happens when discrimination is based on the interaction of various, discrete discrimination grounds? It is rare that discrimination is based exclusively on a single discrimination ground. </a:t>
            </a:r>
            <a:endParaRPr lang="de-DE"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Federal Anti-Discrimination Agency addresses a subject of topical interest, both from a political and a scientific point of view, and one which is exceedingly important for anti-discrimination work. </a:t>
            </a:r>
            <a:endParaRPr lang="en-US" dirty="0" smtClean="0"/>
          </a:p>
          <a:p>
            <a:endParaRPr lang="en-US" dirty="0" smtClean="0"/>
          </a:p>
          <a:p>
            <a:r>
              <a:rPr lang="en-US" u="sng" dirty="0" smtClean="0"/>
              <a:t>What does the report offer?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smtClean="0"/>
              <a:t>what does it mean for persons </a:t>
            </a:r>
            <a:r>
              <a:rPr lang="en-US" dirty="0" smtClean="0"/>
              <a:t>who experience discrimination if they are discriminated against, not only because of their gender or their disability, but precisely because of their gender </a:t>
            </a:r>
            <a:r>
              <a:rPr lang="en-US" i="1" dirty="0" smtClean="0"/>
              <a:t>and </a:t>
            </a:r>
            <a:r>
              <a:rPr lang="en-US" dirty="0" smtClean="0"/>
              <a:t>their disability?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Is it possible to identify </a:t>
            </a:r>
            <a:r>
              <a:rPr lang="en-US" b="1" dirty="0" smtClean="0"/>
              <a:t>certain combinations of grounds of discrimination </a:t>
            </a:r>
            <a:r>
              <a:rPr lang="en-US" dirty="0" smtClean="0"/>
              <a:t>to which discrimination </a:t>
            </a:r>
            <a:r>
              <a:rPr lang="en-US" b="1" dirty="0" smtClean="0"/>
              <a:t>is especially frequently attached</a:t>
            </a:r>
            <a:r>
              <a:rPr lang="en-US" dirty="0" smtClean="0"/>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 </a:t>
            </a:r>
            <a:r>
              <a:rPr lang="en-US" b="1" dirty="0" smtClean="0"/>
              <a:t>What possibilities exist for defending </a:t>
            </a:r>
            <a:r>
              <a:rPr lang="en-US" dirty="0" smtClean="0"/>
              <a:t>oneself in the face of such discrimination?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What challenges does this pose for counselling work and the dispute before the courts in such cases? </a:t>
            </a:r>
            <a:endParaRPr lang="de-DE" dirty="0" smtClean="0"/>
          </a:p>
          <a:p>
            <a:endParaRPr lang="en-US" u="sng" dirty="0" smtClean="0"/>
          </a:p>
          <a:p>
            <a:r>
              <a:rPr lang="de-DE" u="none" dirty="0" err="1" smtClean="0"/>
              <a:t>Complaints</a:t>
            </a:r>
            <a:r>
              <a:rPr lang="de-DE" u="none" baseline="0" dirty="0" smtClean="0"/>
              <a:t> </a:t>
            </a:r>
            <a:r>
              <a:rPr lang="de-DE" u="none" baseline="0" dirty="0" err="1" smtClean="0"/>
              <a:t>received</a:t>
            </a:r>
            <a:r>
              <a:rPr lang="de-DE" u="none" baseline="0" dirty="0" smtClean="0"/>
              <a:t> </a:t>
            </a:r>
            <a:r>
              <a:rPr lang="de-DE" u="none" baseline="0" dirty="0" err="1" smtClean="0"/>
              <a:t>by</a:t>
            </a:r>
            <a:r>
              <a:rPr lang="de-DE" u="none" baseline="0" dirty="0" smtClean="0"/>
              <a:t> FADA: 5 </a:t>
            </a:r>
            <a:r>
              <a:rPr lang="de-DE" u="none" baseline="0" dirty="0" err="1" smtClean="0"/>
              <a:t>to</a:t>
            </a:r>
            <a:r>
              <a:rPr lang="de-DE" u="none" baseline="0" dirty="0" smtClean="0"/>
              <a:t> 7 </a:t>
            </a:r>
            <a:r>
              <a:rPr lang="de-DE" u="none" baseline="0" dirty="0" err="1" smtClean="0"/>
              <a:t>percent</a:t>
            </a:r>
            <a:r>
              <a:rPr lang="de-DE" u="none" baseline="0" dirty="0" smtClean="0"/>
              <a:t> </a:t>
            </a:r>
            <a:r>
              <a:rPr lang="de-DE" u="none" baseline="0" dirty="0" err="1" smtClean="0"/>
              <a:t>concern</a:t>
            </a:r>
            <a:r>
              <a:rPr lang="de-DE" u="none" baseline="0" dirty="0" smtClean="0"/>
              <a:t> multidimensional </a:t>
            </a:r>
            <a:r>
              <a:rPr lang="de-DE" u="none" baseline="0" dirty="0" err="1" smtClean="0"/>
              <a:t>discriminiation</a:t>
            </a:r>
            <a:r>
              <a:rPr lang="de-DE" u="none" baseline="0" dirty="0" smtClean="0"/>
              <a:t>, e.g. </a:t>
            </a:r>
            <a:r>
              <a:rPr lang="de-DE" u="none" baseline="0" dirty="0" err="1" smtClean="0"/>
              <a:t>club</a:t>
            </a:r>
            <a:r>
              <a:rPr lang="de-DE" u="none" baseline="0" dirty="0" smtClean="0"/>
              <a:t>/</a:t>
            </a:r>
            <a:r>
              <a:rPr lang="de-DE" u="none" baseline="0" dirty="0" err="1" smtClean="0"/>
              <a:t>disco</a:t>
            </a:r>
            <a:r>
              <a:rPr lang="de-DE" u="none" baseline="0" dirty="0" smtClean="0"/>
              <a:t> </a:t>
            </a:r>
            <a:r>
              <a:rPr lang="de-DE" u="none" baseline="0" dirty="0" err="1" smtClean="0"/>
              <a:t>cases</a:t>
            </a:r>
            <a:r>
              <a:rPr lang="de-DE" u="none" baseline="0" dirty="0" smtClean="0"/>
              <a:t>, </a:t>
            </a:r>
            <a:r>
              <a:rPr lang="de-DE" u="none" baseline="0" dirty="0" err="1" smtClean="0"/>
              <a:t>women</a:t>
            </a:r>
            <a:r>
              <a:rPr lang="de-DE" u="none" baseline="0" dirty="0" smtClean="0"/>
              <a:t> </a:t>
            </a:r>
            <a:r>
              <a:rPr lang="de-DE" u="none" baseline="0" dirty="0" err="1" smtClean="0"/>
              <a:t>with</a:t>
            </a:r>
            <a:r>
              <a:rPr lang="de-DE" u="none" baseline="0" dirty="0" smtClean="0"/>
              <a:t> </a:t>
            </a:r>
            <a:r>
              <a:rPr lang="de-DE" u="none" baseline="0" dirty="0" err="1" smtClean="0"/>
              <a:t>headscarfes</a:t>
            </a:r>
            <a:endParaRPr lang="de-DE" u="none" baseline="0" dirty="0" smtClean="0"/>
          </a:p>
          <a:p>
            <a:r>
              <a:rPr lang="de-DE" u="none" baseline="0" dirty="0" err="1" smtClean="0"/>
              <a:t>Concept</a:t>
            </a:r>
            <a:r>
              <a:rPr lang="de-DE" u="none" baseline="0" dirty="0" smtClean="0"/>
              <a:t>: Through </a:t>
            </a:r>
            <a:r>
              <a:rPr lang="de-DE" u="none" baseline="0" dirty="0" err="1" smtClean="0"/>
              <a:t>the</a:t>
            </a:r>
            <a:r>
              <a:rPr lang="de-DE" u="none" baseline="0" dirty="0" smtClean="0"/>
              <a:t> </a:t>
            </a:r>
            <a:r>
              <a:rPr lang="de-DE" u="none" baseline="0" dirty="0" err="1" smtClean="0"/>
              <a:t>focus</a:t>
            </a:r>
            <a:r>
              <a:rPr lang="de-DE" u="none" baseline="0" dirty="0" smtClean="0"/>
              <a:t> on multidimensional </a:t>
            </a:r>
            <a:r>
              <a:rPr lang="de-DE" u="none" baseline="0" dirty="0" err="1" smtClean="0"/>
              <a:t>discriminiation</a:t>
            </a:r>
            <a:r>
              <a:rPr lang="de-DE" u="none" baseline="0" dirty="0" smtClean="0"/>
              <a:t> </a:t>
            </a:r>
            <a:r>
              <a:rPr lang="de-DE" u="none" baseline="0" dirty="0" err="1" smtClean="0"/>
              <a:t>the</a:t>
            </a:r>
            <a:r>
              <a:rPr lang="de-DE" u="none" baseline="0" dirty="0" smtClean="0"/>
              <a:t> </a:t>
            </a:r>
            <a:r>
              <a:rPr lang="de-DE" u="none" baseline="0" dirty="0" err="1" smtClean="0"/>
              <a:t>living</a:t>
            </a:r>
            <a:r>
              <a:rPr lang="de-DE" u="none" baseline="0" dirty="0" smtClean="0"/>
              <a:t> </a:t>
            </a:r>
            <a:r>
              <a:rPr lang="de-DE" u="none" baseline="0" dirty="0" err="1" smtClean="0"/>
              <a:t>reality</a:t>
            </a:r>
            <a:r>
              <a:rPr lang="de-DE" u="none" baseline="0" dirty="0" smtClean="0"/>
              <a:t> </a:t>
            </a:r>
            <a:r>
              <a:rPr lang="de-DE" u="none" baseline="0" dirty="0" err="1" smtClean="0"/>
              <a:t>of</a:t>
            </a:r>
            <a:r>
              <a:rPr lang="de-DE" u="none" baseline="0" dirty="0" smtClean="0"/>
              <a:t> </a:t>
            </a:r>
            <a:r>
              <a:rPr lang="de-DE" u="none" baseline="0" dirty="0" err="1" smtClean="0"/>
              <a:t>persons</a:t>
            </a:r>
            <a:r>
              <a:rPr lang="de-DE" u="none" baseline="0" dirty="0" smtClean="0"/>
              <a:t> </a:t>
            </a:r>
            <a:r>
              <a:rPr lang="de-DE" u="none" baseline="0" dirty="0" err="1" smtClean="0"/>
              <a:t>confronted</a:t>
            </a:r>
            <a:r>
              <a:rPr lang="de-DE" u="none" baseline="0" dirty="0" smtClean="0"/>
              <a:t> </a:t>
            </a:r>
            <a:r>
              <a:rPr lang="de-DE" u="none" baseline="0" dirty="0" err="1" smtClean="0"/>
              <a:t>with</a:t>
            </a:r>
            <a:r>
              <a:rPr lang="de-DE" u="none" baseline="0" dirty="0" smtClean="0"/>
              <a:t> </a:t>
            </a:r>
            <a:r>
              <a:rPr lang="de-DE" u="none" baseline="0" dirty="0" err="1" smtClean="0"/>
              <a:t>discriminiation</a:t>
            </a:r>
            <a:r>
              <a:rPr lang="de-DE" u="none" baseline="0" dirty="0" smtClean="0"/>
              <a:t> </a:t>
            </a:r>
            <a:r>
              <a:rPr lang="de-DE" u="none" baseline="0" dirty="0" err="1" smtClean="0"/>
              <a:t>can</a:t>
            </a:r>
            <a:r>
              <a:rPr lang="de-DE" u="none" baseline="0" dirty="0" smtClean="0"/>
              <a:t> </a:t>
            </a:r>
            <a:r>
              <a:rPr lang="de-DE" u="none" baseline="0" dirty="0" err="1" smtClean="0"/>
              <a:t>be</a:t>
            </a:r>
            <a:r>
              <a:rPr lang="de-DE" u="none" baseline="0" dirty="0" smtClean="0"/>
              <a:t> </a:t>
            </a:r>
            <a:r>
              <a:rPr lang="de-DE" u="none" baseline="0" dirty="0" err="1" smtClean="0"/>
              <a:t>understood</a:t>
            </a:r>
            <a:r>
              <a:rPr lang="de-DE" u="none" baseline="0" dirty="0" smtClean="0"/>
              <a:t> </a:t>
            </a:r>
            <a:r>
              <a:rPr lang="de-DE" u="none" baseline="0" dirty="0" err="1" smtClean="0"/>
              <a:t>better</a:t>
            </a:r>
            <a:r>
              <a:rPr lang="de-DE" u="none" baseline="0" dirty="0" smtClean="0"/>
              <a:t>, </a:t>
            </a:r>
            <a:r>
              <a:rPr lang="de-DE" u="none" baseline="0" dirty="0" err="1" smtClean="0"/>
              <a:t>more</a:t>
            </a:r>
            <a:r>
              <a:rPr lang="de-DE" u="none" baseline="0" dirty="0" smtClean="0"/>
              <a:t> </a:t>
            </a:r>
            <a:r>
              <a:rPr lang="de-DE" u="none" baseline="0" dirty="0" err="1" smtClean="0"/>
              <a:t>then</a:t>
            </a:r>
            <a:r>
              <a:rPr lang="de-DE" u="none" baseline="0" dirty="0" smtClean="0"/>
              <a:t> </a:t>
            </a:r>
            <a:r>
              <a:rPr lang="de-DE" u="none" baseline="0" dirty="0" err="1" smtClean="0"/>
              <a:t>the</a:t>
            </a:r>
            <a:r>
              <a:rPr lang="de-DE" u="none" baseline="0" dirty="0" smtClean="0"/>
              <a:t> </a:t>
            </a:r>
            <a:r>
              <a:rPr lang="de-DE" u="none" baseline="0" dirty="0" err="1" smtClean="0"/>
              <a:t>addition</a:t>
            </a:r>
            <a:r>
              <a:rPr lang="de-DE" u="none" baseline="0" dirty="0" smtClean="0"/>
              <a:t> </a:t>
            </a:r>
            <a:r>
              <a:rPr lang="de-DE" u="none" baseline="0" dirty="0" err="1" smtClean="0"/>
              <a:t>of</a:t>
            </a:r>
            <a:r>
              <a:rPr lang="de-DE" u="none" baseline="0" dirty="0" smtClean="0"/>
              <a:t> </a:t>
            </a:r>
            <a:r>
              <a:rPr lang="de-DE" u="none" baseline="0" dirty="0" err="1" smtClean="0"/>
              <a:t>grounds</a:t>
            </a:r>
            <a:endParaRPr lang="de-DE" u="none" baseline="0" dirty="0" smtClean="0"/>
          </a:p>
          <a:p>
            <a:r>
              <a:rPr lang="de-DE" u="none" baseline="0" dirty="0" smtClean="0"/>
              <a:t>Legal </a:t>
            </a:r>
            <a:r>
              <a:rPr lang="de-DE" u="none" baseline="0" dirty="0" err="1" smtClean="0"/>
              <a:t>backrground</a:t>
            </a:r>
            <a:r>
              <a:rPr lang="de-DE" u="none" baseline="0" dirty="0" smtClean="0"/>
              <a:t>: § 4 General </a:t>
            </a:r>
            <a:r>
              <a:rPr lang="de-DE" u="none" baseline="0" dirty="0" err="1" smtClean="0"/>
              <a:t>Equal</a:t>
            </a:r>
            <a:r>
              <a:rPr lang="de-DE" u="none" baseline="0" dirty="0" smtClean="0"/>
              <a:t> Treatment </a:t>
            </a:r>
            <a:r>
              <a:rPr lang="de-DE" u="none" baseline="0" dirty="0" err="1" smtClean="0"/>
              <a:t>Act</a:t>
            </a:r>
            <a:r>
              <a:rPr lang="de-DE" u="none" baseline="0" dirty="0" smtClean="0"/>
              <a:t>  </a:t>
            </a:r>
            <a:r>
              <a:rPr lang="de-DE" u="none" baseline="0" dirty="0" err="1" smtClean="0"/>
              <a:t>refers</a:t>
            </a:r>
            <a:r>
              <a:rPr lang="de-DE" u="none" baseline="0" dirty="0" smtClean="0"/>
              <a:t> </a:t>
            </a:r>
            <a:r>
              <a:rPr lang="de-DE" u="none" baseline="0" dirty="0" err="1" smtClean="0"/>
              <a:t>to</a:t>
            </a:r>
            <a:r>
              <a:rPr lang="de-DE" u="none" baseline="0" dirty="0" smtClean="0"/>
              <a:t> multidimensional </a:t>
            </a:r>
            <a:r>
              <a:rPr lang="de-DE" u="none" baseline="0" dirty="0" err="1" smtClean="0"/>
              <a:t>discriminiation</a:t>
            </a:r>
            <a:endParaRPr lang="de-DE" u="none" dirty="0" smtClean="0"/>
          </a:p>
        </p:txBody>
      </p:sp>
      <p:sp>
        <p:nvSpPr>
          <p:cNvPr id="4" name="Foliennummernplatzhalter 3"/>
          <p:cNvSpPr>
            <a:spLocks noGrp="1"/>
          </p:cNvSpPr>
          <p:nvPr>
            <p:ph type="sldNum" sz="quarter" idx="10"/>
          </p:nvPr>
        </p:nvSpPr>
        <p:spPr/>
        <p:txBody>
          <a:bodyPr/>
          <a:lstStyle/>
          <a:p>
            <a:fld id="{30A3ECF8-FA7D-4DDC-AAAB-ACDF202292EA}" type="slidenum">
              <a:rPr lang="de-DE" smtClean="0"/>
              <a:t>4</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0" i="0" u="none" strike="noStrike" kern="1200" baseline="0" noProof="0" dirty="0" smtClean="0">
                <a:solidFill>
                  <a:schemeClr val="tx1"/>
                </a:solidFill>
                <a:latin typeface="+mn-lt"/>
                <a:ea typeface="+mn-ea"/>
                <a:cs typeface="+mn-cs"/>
              </a:rPr>
              <a:t>1 ) In the context of multidimensional discrimination Gender is the category with most public attention – this also applies on women with disability. Already since the 90ies they organized themselves in networks, formulated and implemented their demands in science and politics.</a:t>
            </a:r>
          </a:p>
          <a:p>
            <a:r>
              <a:rPr lang="en-US" sz="1200" b="0" i="0" u="none" strike="noStrike" kern="1200" baseline="0" noProof="0" dirty="0" smtClean="0">
                <a:solidFill>
                  <a:schemeClr val="tx1"/>
                </a:solidFill>
                <a:latin typeface="+mn-lt"/>
                <a:ea typeface="+mn-ea"/>
                <a:cs typeface="+mn-cs"/>
              </a:rPr>
              <a:t>The representation of interest of women with disability have shown that </a:t>
            </a:r>
            <a:r>
              <a:rPr lang="en-US" sz="1200" b="1" i="0" u="none" strike="noStrike" kern="1200" baseline="0" noProof="0" dirty="0" smtClean="0">
                <a:solidFill>
                  <a:schemeClr val="tx1"/>
                </a:solidFill>
                <a:latin typeface="+mn-lt"/>
                <a:ea typeface="+mn-ea"/>
                <a:cs typeface="+mn-cs"/>
              </a:rPr>
              <a:t>political measures regarding disabled people must never occur without attention on the aspect of Gender!</a:t>
            </a:r>
          </a:p>
          <a:p>
            <a:endParaRPr lang="en-US" u="none" noProof="0" dirty="0" smtClean="0"/>
          </a:p>
          <a:p>
            <a:r>
              <a:rPr lang="en-US" u="sng" noProof="0" dirty="0" smtClean="0"/>
              <a:t>Gender-specific Nursing</a:t>
            </a:r>
          </a:p>
          <a:p>
            <a:r>
              <a:rPr lang="en-US" u="none" noProof="0" dirty="0" smtClean="0"/>
              <a:t>Problems in Realizin</a:t>
            </a:r>
            <a:r>
              <a:rPr lang="en-US" u="none" baseline="0" noProof="0" dirty="0" smtClean="0"/>
              <a:t>g the wish on same-sex nursing -&gt; wish due to close personal and physical contact between nurse and the person in need of care. Lack of legal right to protect disabled people/women from sexual abuse! </a:t>
            </a:r>
          </a:p>
          <a:p>
            <a:r>
              <a:rPr lang="en-US" u="none" baseline="0" noProof="0" dirty="0" smtClean="0"/>
              <a:t>Demand: to anchor a legal right for same-sex nursing</a:t>
            </a:r>
          </a:p>
          <a:p>
            <a:endParaRPr lang="en-US" u="none" noProof="0" dirty="0" smtClean="0"/>
          </a:p>
          <a:p>
            <a:r>
              <a:rPr lang="en-US" u="sng" noProof="0" dirty="0" smtClean="0"/>
              <a:t>Equal access</a:t>
            </a:r>
            <a:r>
              <a:rPr lang="en-US" u="sng" baseline="0" noProof="0" dirty="0" smtClean="0"/>
              <a:t> to education and work</a:t>
            </a:r>
          </a:p>
          <a:p>
            <a:r>
              <a:rPr lang="en-US" u="none" baseline="0" noProof="0" dirty="0" smtClean="0"/>
              <a:t>Strong discrimination on the labor-market, even though the training and employment quote increased.</a:t>
            </a:r>
          </a:p>
          <a:p>
            <a:r>
              <a:rPr lang="en-US" u="none" baseline="0" noProof="0" dirty="0" smtClean="0"/>
              <a:t>i.e.. </a:t>
            </a:r>
            <a:r>
              <a:rPr lang="en-US" b="1" u="none" baseline="0" noProof="0" dirty="0" smtClean="0"/>
              <a:t>regarding choice of profession: </a:t>
            </a:r>
            <a:r>
              <a:rPr lang="en-US" u="none" baseline="0" noProof="0" dirty="0" smtClean="0"/>
              <a:t>young disabled women – recommended traineeship in office or employment in domestic work area</a:t>
            </a:r>
          </a:p>
          <a:p>
            <a:endParaRPr lang="de-DE" u="none" dirty="0" smtClean="0"/>
          </a:p>
          <a:p>
            <a:r>
              <a:rPr lang="de-DE" u="none" dirty="0" smtClean="0"/>
              <a:t>2) </a:t>
            </a:r>
            <a:r>
              <a:rPr lang="en-US" u="none" noProof="0" dirty="0" smtClean="0"/>
              <a:t>Multidimensional</a:t>
            </a:r>
            <a:r>
              <a:rPr lang="en-US" u="none" baseline="0" noProof="0" dirty="0" smtClean="0"/>
              <a:t> Discrimination: Migration background, Gender, Religion</a:t>
            </a:r>
          </a:p>
          <a:p>
            <a:endParaRPr lang="en-US" u="none" baseline="0" noProof="0" dirty="0" smtClean="0"/>
          </a:p>
          <a:p>
            <a:r>
              <a:rPr lang="en-US" u="sng" baseline="0" noProof="0" dirty="0" smtClean="0"/>
              <a:t>Wearing a headscarf in Public School </a:t>
            </a:r>
          </a:p>
          <a:p>
            <a:r>
              <a:rPr lang="en-US" u="none" baseline="0" noProof="0" dirty="0" smtClean="0"/>
              <a:t>Tension between the fundamental right of religious freedom, governmental educational mission, adult right of education and the negative freedom of religion of students.</a:t>
            </a:r>
          </a:p>
          <a:p>
            <a:r>
              <a:rPr lang="en-US" u="none" baseline="0" noProof="0" dirty="0" smtClean="0"/>
              <a:t>Decision of the Federal Constitutional Court: Denying to wear a headscarf in school violates the right of religious freedom</a:t>
            </a:r>
            <a:r>
              <a:rPr lang="en-US" b="1" u="none" baseline="0" noProof="0" dirty="0" smtClean="0"/>
              <a:t>!  Consequence</a:t>
            </a:r>
            <a:r>
              <a:rPr lang="en-US" u="none" baseline="0" noProof="0" dirty="0" smtClean="0"/>
              <a:t>: 8 German federal states established new basic rights in their school laws which prohibit teachers to visually wear symbols of religion (Principle of neutrality). </a:t>
            </a:r>
            <a:r>
              <a:rPr lang="en-US" u="none" baseline="0" noProof="0" dirty="0" smtClean="0">
                <a:sym typeface="Wingdings" panose="05000000000000000000" pitchFamily="2" charset="2"/>
              </a:rPr>
              <a:t> primacy of occidental religious symbols</a:t>
            </a:r>
          </a:p>
          <a:p>
            <a:endParaRPr lang="en-US" u="none" baseline="0" noProof="0" dirty="0" smtClean="0">
              <a:sym typeface="Wingdings" panose="05000000000000000000" pitchFamily="2" charset="2"/>
            </a:endParaRPr>
          </a:p>
          <a:p>
            <a:r>
              <a:rPr lang="en-US" b="1" u="none" baseline="0" noProof="0" dirty="0" smtClean="0">
                <a:sym typeface="Wingdings" panose="05000000000000000000" pitchFamily="2" charset="2"/>
              </a:rPr>
              <a:t>Consequences</a:t>
            </a:r>
          </a:p>
          <a:p>
            <a:r>
              <a:rPr lang="en-US" b="0" u="none" baseline="0" noProof="0" dirty="0" smtClean="0">
                <a:sym typeface="Wingdings" panose="05000000000000000000" pitchFamily="2" charset="2"/>
              </a:rPr>
              <a:t>Limited, due to its scientific Design  A Presentation was therefore only made at the Committee for family, seniors, women and youth BUT it received great attention in the scientific community!</a:t>
            </a:r>
          </a:p>
          <a:p>
            <a:r>
              <a:rPr lang="en-US" b="0" u="sng" baseline="0" noProof="0" dirty="0" smtClean="0">
                <a:sym typeface="Wingdings" panose="05000000000000000000" pitchFamily="2" charset="2"/>
              </a:rPr>
              <a:t>Hence</a:t>
            </a:r>
            <a:r>
              <a:rPr lang="en-US" b="0" u="none" baseline="0" noProof="0" dirty="0" smtClean="0">
                <a:sym typeface="Wingdings" panose="05000000000000000000" pitchFamily="2" charset="2"/>
              </a:rPr>
              <a:t>: There is a need to visualize more concretely intersectionality based on cross-section-characteristics. And the FADA Theme Years represent one measure of doing so.  </a:t>
            </a:r>
          </a:p>
        </p:txBody>
      </p:sp>
      <p:sp>
        <p:nvSpPr>
          <p:cNvPr id="4" name="Foliennummernplatzhalter 3"/>
          <p:cNvSpPr>
            <a:spLocks noGrp="1"/>
          </p:cNvSpPr>
          <p:nvPr>
            <p:ph type="sldNum" sz="quarter" idx="10"/>
          </p:nvPr>
        </p:nvSpPr>
        <p:spPr/>
        <p:txBody>
          <a:bodyPr/>
          <a:lstStyle/>
          <a:p>
            <a:fld id="{30A3ECF8-FA7D-4DDC-AAAB-ACDF202292EA}" type="slidenum">
              <a:rPr lang="de-DE" smtClean="0"/>
              <a:t>5</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noProof="0" dirty="0" smtClean="0"/>
              <a:t>One</a:t>
            </a:r>
            <a:r>
              <a:rPr lang="en-US" baseline="0" noProof="0" dirty="0" smtClean="0"/>
              <a:t> aim of the theme years was to raise awareness on the issue of intersectional discrimination, with relation to the </a:t>
            </a:r>
            <a:r>
              <a:rPr lang="en-US" b="1" baseline="0" noProof="0" dirty="0" smtClean="0"/>
              <a:t>main discrimination dimension </a:t>
            </a:r>
            <a:r>
              <a:rPr lang="en-US" baseline="0" noProof="0" dirty="0" smtClean="0"/>
              <a:t>the year focused on</a:t>
            </a:r>
            <a:endParaRPr lang="en-US" noProof="0" dirty="0" smtClean="0"/>
          </a:p>
          <a:p>
            <a:endParaRPr lang="en-US" noProof="0" dirty="0" smtClean="0"/>
          </a:p>
          <a:p>
            <a:r>
              <a:rPr lang="en-US" noProof="0" dirty="0" smtClean="0"/>
              <a:t>Since 2012 FADA</a:t>
            </a:r>
            <a:r>
              <a:rPr lang="en-US" baseline="0" noProof="0" dirty="0" smtClean="0"/>
              <a:t> focuses every year on one discrimination-attribute of the AGG (General Equal Treatment Act). With several Actions like symposiums, action week etc. FADA tries to scientifically connect expertise.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Theme years </a:t>
            </a:r>
            <a:r>
              <a:rPr lang="en-US" b="1" dirty="0" smtClean="0"/>
              <a:t>include symposium, action week,  commission of experts </a:t>
            </a:r>
            <a:r>
              <a:rPr lang="en-US" dirty="0" err="1" smtClean="0"/>
              <a:t>i</a:t>
            </a:r>
            <a:r>
              <a:rPr lang="en-US" b="0" baseline="0" noProof="0" dirty="0" smtClean="0"/>
              <a:t>n order to develop guidelines of action and approaches to dismantle*-Discrimination in Germany</a:t>
            </a:r>
            <a:r>
              <a:rPr lang="en-US" dirty="0" smtClean="0"/>
              <a:t>, </a:t>
            </a:r>
            <a:r>
              <a:rPr lang="en-US" b="1" dirty="0" smtClean="0"/>
              <a:t>Research, Fact sheets</a:t>
            </a:r>
            <a:r>
              <a:rPr lang="en-US" dirty="0" smtClean="0"/>
              <a:t> </a:t>
            </a:r>
            <a:r>
              <a:rPr lang="en-US" baseline="0" noProof="0" dirty="0" smtClean="0"/>
              <a:t>with basic explanations and introduction to the discrimination-attribute</a:t>
            </a:r>
            <a:r>
              <a:rPr lang="en-US" dirty="0" smtClean="0"/>
              <a:t>, Price of Inclusion (2013), Workshops at schools (2013), …</a:t>
            </a:r>
            <a:endParaRPr lang="en-US" baseline="0" noProof="0" dirty="0" smtClean="0"/>
          </a:p>
          <a:p>
            <a:r>
              <a:rPr lang="en-US" b="0" baseline="0" noProof="0" dirty="0" smtClean="0"/>
              <a:t>E.g. Recommendations of the commission of experts in 2012 (Age): dismantling age limit for honorary office and the limits of supplementary income for persons in premature pension.</a:t>
            </a:r>
            <a:endParaRPr lang="en-US" b="1" baseline="0" noProof="0" dirty="0" smtClean="0"/>
          </a:p>
          <a:p>
            <a:endParaRPr lang="en-US" baseline="0" noProof="0" dirty="0" smtClean="0"/>
          </a:p>
          <a:p>
            <a:r>
              <a:rPr lang="en-US" u="sng" baseline="0" noProof="0" dirty="0" smtClean="0"/>
              <a:t>Examples: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noProof="0" dirty="0" smtClean="0"/>
              <a:t>2012: More than 100 experts discussed questions about age discrimination in the </a:t>
            </a:r>
            <a:r>
              <a:rPr lang="en-US" baseline="0" noProof="0" dirty="0" err="1" smtClean="0"/>
              <a:t>labour</a:t>
            </a:r>
            <a:r>
              <a:rPr lang="en-US" baseline="0" noProof="0" dirty="0" smtClean="0"/>
              <a:t> market and every day life, multidimensional discrimination and non-discriminatory access to health, care and social services.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noProof="0" dirty="0" smtClean="0"/>
          </a:p>
          <a:p>
            <a:r>
              <a:rPr lang="en-US" baseline="0" noProof="0" dirty="0" smtClean="0"/>
              <a:t>2013: </a:t>
            </a:r>
            <a:r>
              <a:rPr lang="en-US" sz="1200" b="0" i="0" u="none" strike="noStrike" kern="1200" baseline="0" noProof="0" dirty="0" smtClean="0">
                <a:solidFill>
                  <a:schemeClr val="tx1"/>
                </a:solidFill>
                <a:latin typeface="+mn-lt"/>
                <a:ea typeface="+mn-ea"/>
                <a:cs typeface="+mn-cs"/>
              </a:rPr>
              <a:t>Idea to discuss and present the topic </a:t>
            </a:r>
            <a:r>
              <a:rPr lang="en-US" sz="1200" b="0" i="1" u="none" strike="noStrike" kern="1200" baseline="0" noProof="0" dirty="0" smtClean="0">
                <a:solidFill>
                  <a:schemeClr val="tx1"/>
                </a:solidFill>
                <a:latin typeface="+mn-lt"/>
                <a:ea typeface="+mn-ea"/>
                <a:cs typeface="+mn-cs"/>
              </a:rPr>
              <a:t>access and participation of people with disability or chronical disease in the </a:t>
            </a:r>
            <a:r>
              <a:rPr lang="en-US" sz="1200" b="0" i="1" u="none" strike="noStrike" kern="1200" baseline="0" noProof="0" dirty="0" err="1" smtClean="0">
                <a:solidFill>
                  <a:schemeClr val="tx1"/>
                </a:solidFill>
                <a:latin typeface="+mn-lt"/>
                <a:ea typeface="+mn-ea"/>
                <a:cs typeface="+mn-cs"/>
              </a:rPr>
              <a:t>labour</a:t>
            </a:r>
            <a:r>
              <a:rPr lang="en-US" sz="1200" b="0" i="1" u="none" strike="noStrike" kern="1200" baseline="0" noProof="0" dirty="0" smtClean="0">
                <a:solidFill>
                  <a:schemeClr val="tx1"/>
                </a:solidFill>
                <a:latin typeface="+mn-lt"/>
                <a:ea typeface="+mn-ea"/>
                <a:cs typeface="+mn-cs"/>
              </a:rPr>
              <a:t> market </a:t>
            </a:r>
            <a:r>
              <a:rPr lang="en-US" sz="1200" b="0" i="0" u="none" strike="noStrike" kern="1200" baseline="0" noProof="0" dirty="0" smtClean="0">
                <a:solidFill>
                  <a:schemeClr val="tx1"/>
                </a:solidFill>
                <a:latin typeface="+mn-lt"/>
                <a:ea typeface="+mn-ea"/>
                <a:cs typeface="+mn-cs"/>
              </a:rPr>
              <a:t>to employers, public and persons concerned, which on the one side not only takes into account „classical“ ways of </a:t>
            </a:r>
            <a:r>
              <a:rPr lang="en-US" sz="1200" b="0" i="0" u="none" strike="noStrike" kern="1200" baseline="0" noProof="0" dirty="0" err="1" smtClean="0">
                <a:solidFill>
                  <a:schemeClr val="tx1"/>
                </a:solidFill>
                <a:latin typeface="+mn-lt"/>
                <a:ea typeface="+mn-ea"/>
                <a:cs typeface="+mn-cs"/>
              </a:rPr>
              <a:t>diabilities</a:t>
            </a:r>
            <a:r>
              <a:rPr lang="en-US" sz="1200" b="0" i="0" u="none" strike="noStrike" kern="1200" baseline="0" noProof="0" dirty="0" smtClean="0">
                <a:solidFill>
                  <a:schemeClr val="tx1"/>
                </a:solidFill>
                <a:latin typeface="+mn-lt"/>
                <a:ea typeface="+mn-ea"/>
                <a:cs typeface="+mn-cs"/>
              </a:rPr>
              <a:t>,  and which also focuses on other discrimination characteristics in the sense of intersectionality. </a:t>
            </a:r>
          </a:p>
          <a:p>
            <a:r>
              <a:rPr lang="en-US" baseline="0" noProof="0" dirty="0" smtClean="0"/>
              <a:t>Socio-psychological, structural and institutional barriers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noProof="0" dirty="0" smtClean="0"/>
              <a:t>2014:Within 8 years FADA received more than 260 requests on counselling due to discrimination on the housing market. The majority of these cases applied to persons with migration background. With these facts in theme year 2014 FADA carried out a </a:t>
            </a:r>
            <a:r>
              <a:rPr lang="en-US" b="1" baseline="0" noProof="0" dirty="0" smtClean="0"/>
              <a:t>Testing-Study</a:t>
            </a:r>
            <a:r>
              <a:rPr lang="en-US" baseline="0" noProof="0" dirty="0" smtClean="0"/>
              <a:t> on the housing market. One aim was to encourage scientific actors in conducting Testing-studies and to deliver certain instructions for its implementation. Besides this the study received </a:t>
            </a:r>
            <a:r>
              <a:rPr lang="en-US" b="1" baseline="0" noProof="0" dirty="0" smtClean="0"/>
              <a:t>great sociopolitical relevance </a:t>
            </a:r>
            <a:r>
              <a:rPr lang="en-US" baseline="0" noProof="0" dirty="0" smtClean="0"/>
              <a:t>by representing a well-founded base of knowledge about discrimination on the housing market for political actors, civil society and the housing economy. For tenants and counselling centers a </a:t>
            </a:r>
            <a:r>
              <a:rPr lang="en-US" b="1" baseline="0" noProof="0" dirty="0" smtClean="0"/>
              <a:t>guideline</a:t>
            </a:r>
            <a:r>
              <a:rPr lang="en-US" baseline="0" noProof="0" dirty="0" smtClean="0"/>
              <a:t> has been created.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noProof="0" dirty="0" smtClean="0"/>
              <a:t>2015: The commission’s instruction was to develop recommendations for action to areas especially for those who lack public attention. The focus has been therefore on risks of discrimination at the work place – especially </a:t>
            </a:r>
            <a:r>
              <a:rPr lang="en-US" b="1" baseline="0" noProof="0" dirty="0" smtClean="0"/>
              <a:t>sexual harassment, </a:t>
            </a:r>
            <a:r>
              <a:rPr lang="en-US" baseline="0" noProof="0" dirty="0" smtClean="0"/>
              <a:t>the </a:t>
            </a:r>
            <a:r>
              <a:rPr lang="en-US" b="1" baseline="0" noProof="0" dirty="0" err="1" smtClean="0"/>
              <a:t>labour</a:t>
            </a:r>
            <a:r>
              <a:rPr lang="en-US" b="1" baseline="0" noProof="0" dirty="0" smtClean="0"/>
              <a:t> market access situation of trans* and inter*persons </a:t>
            </a:r>
            <a:r>
              <a:rPr lang="en-US" baseline="0" noProof="0" dirty="0" smtClean="0"/>
              <a:t>and the </a:t>
            </a:r>
            <a:r>
              <a:rPr lang="en-US" b="1" baseline="0" noProof="0" dirty="0" smtClean="0"/>
              <a:t>deprivation of women in irregular employment and low wage groups.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noProof="0" dirty="0" smtClean="0"/>
          </a:p>
          <a:p>
            <a:pPr marL="0" indent="0">
              <a:buNone/>
            </a:pPr>
            <a:r>
              <a:rPr lang="de-DE" sz="1200" b="0" i="0" u="none" strike="noStrike" kern="1200" baseline="0" dirty="0" smtClean="0">
                <a:solidFill>
                  <a:schemeClr val="tx1"/>
                </a:solidFill>
                <a:latin typeface="+mn-lt"/>
                <a:ea typeface="+mn-ea"/>
                <a:cs typeface="+mn-cs"/>
              </a:rPr>
              <a:t>2016:  The </a:t>
            </a:r>
            <a:r>
              <a:rPr lang="de-DE" sz="1200" b="0" i="0" u="none" strike="noStrike" kern="1200" baseline="0" dirty="0" err="1" smtClean="0">
                <a:solidFill>
                  <a:schemeClr val="tx1"/>
                </a:solidFill>
                <a:latin typeface="+mn-lt"/>
                <a:ea typeface="+mn-ea"/>
                <a:cs typeface="+mn-cs"/>
              </a:rPr>
              <a:t>prohibition</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of</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headscarfs</a:t>
            </a:r>
            <a:r>
              <a:rPr lang="de-DE" sz="1200" b="0" i="0" u="none" strike="noStrike" kern="1200" baseline="0" dirty="0" smtClean="0">
                <a:solidFill>
                  <a:schemeClr val="tx1"/>
                </a:solidFill>
                <a:latin typeface="+mn-lt"/>
                <a:ea typeface="+mn-ea"/>
                <a:cs typeface="+mn-cs"/>
              </a:rPr>
              <a:t> on </a:t>
            </a:r>
            <a:r>
              <a:rPr lang="de-DE" sz="1200" b="0" i="0" u="none" strike="noStrike" kern="1200" baseline="0" dirty="0" err="1" smtClean="0">
                <a:solidFill>
                  <a:schemeClr val="tx1"/>
                </a:solidFill>
                <a:latin typeface="+mn-lt"/>
                <a:ea typeface="+mn-ea"/>
                <a:cs typeface="+mn-cs"/>
              </a:rPr>
              <a:t>the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working</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place</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occupied</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the</a:t>
            </a:r>
            <a:r>
              <a:rPr lang="de-DE" sz="1200" b="0" i="0" u="none" strike="noStrike" kern="1200" baseline="0" dirty="0" smtClean="0">
                <a:solidFill>
                  <a:schemeClr val="tx1"/>
                </a:solidFill>
                <a:latin typeface="+mn-lt"/>
                <a:ea typeface="+mn-ea"/>
                <a:cs typeface="+mn-cs"/>
              </a:rPr>
              <a:t> German </a:t>
            </a:r>
            <a:r>
              <a:rPr lang="de-DE" sz="1200" b="0" i="0" u="none" strike="noStrike" kern="1200" baseline="0" dirty="0" err="1" smtClean="0">
                <a:solidFill>
                  <a:schemeClr val="tx1"/>
                </a:solidFill>
                <a:latin typeface="+mn-lt"/>
                <a:ea typeface="+mn-ea"/>
                <a:cs typeface="+mn-cs"/>
              </a:rPr>
              <a:t>law</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many</a:t>
            </a:r>
            <a:r>
              <a:rPr lang="de-DE" sz="1200" b="0" i="0" u="none" strike="noStrike" kern="1200" baseline="0" dirty="0" smtClean="0">
                <a:solidFill>
                  <a:schemeClr val="tx1"/>
                </a:solidFill>
                <a:latin typeface="+mn-lt"/>
                <a:ea typeface="+mn-ea"/>
                <a:cs typeface="+mn-cs"/>
              </a:rPr>
              <a:t> </a:t>
            </a:r>
            <a:r>
              <a:rPr lang="de-DE" sz="1200" b="0" i="0" u="none" strike="noStrike" kern="1200" baseline="0" dirty="0" err="1" smtClean="0">
                <a:solidFill>
                  <a:schemeClr val="tx1"/>
                </a:solidFill>
                <a:latin typeface="+mn-lt"/>
                <a:ea typeface="+mn-ea"/>
                <a:cs typeface="+mn-cs"/>
              </a:rPr>
              <a:t>times</a:t>
            </a:r>
            <a:r>
              <a:rPr lang="de-DE" sz="1200" b="0" i="0" u="none" strike="noStrike" kern="1200" baseline="0" dirty="0" smtClean="0">
                <a:solidFill>
                  <a:schemeClr val="tx1"/>
                </a:solidFill>
                <a:latin typeface="+mn-lt"/>
                <a:ea typeface="+mn-ea"/>
                <a:cs typeface="+mn-cs"/>
              </a:rPr>
              <a:t>. </a:t>
            </a:r>
            <a:r>
              <a:rPr lang="en-US" sz="1200" b="0" i="0" u="none" strike="noStrike" kern="1200" baseline="0" noProof="0" dirty="0" smtClean="0">
                <a:solidFill>
                  <a:schemeClr val="tx1"/>
                </a:solidFill>
                <a:latin typeface="+mn-lt"/>
                <a:ea typeface="+mn-ea"/>
                <a:cs typeface="+mn-cs"/>
              </a:rPr>
              <a:t>The Expert talk gave an overview of its illegality and practice and deduced conclusions and recommendations for actions. The refusal of </a:t>
            </a:r>
            <a:r>
              <a:rPr lang="en-US" sz="1200" b="0" i="0" u="none" strike="noStrike" kern="1200" baseline="0" noProof="0" dirty="0" err="1" smtClean="0">
                <a:solidFill>
                  <a:schemeClr val="tx1"/>
                </a:solidFill>
                <a:latin typeface="+mn-lt"/>
                <a:ea typeface="+mn-ea"/>
                <a:cs typeface="+mn-cs"/>
              </a:rPr>
              <a:t>headscarfs</a:t>
            </a:r>
            <a:r>
              <a:rPr lang="en-US" sz="1200" b="0" i="0" u="none" strike="noStrike" kern="1200" baseline="0" noProof="0" dirty="0" smtClean="0">
                <a:solidFill>
                  <a:schemeClr val="tx1"/>
                </a:solidFill>
                <a:latin typeface="+mn-lt"/>
                <a:ea typeface="+mn-ea"/>
                <a:cs typeface="+mn-cs"/>
              </a:rPr>
              <a:t> by employers is in many cases socially accepted and also the juridical support for women is often not sufficient. </a:t>
            </a:r>
            <a:r>
              <a:rPr lang="en-US" sz="1200" b="1" i="0" u="none" strike="noStrike" kern="1200" baseline="0" noProof="0" dirty="0" smtClean="0">
                <a:solidFill>
                  <a:schemeClr val="tx1"/>
                </a:solidFill>
                <a:latin typeface="+mn-lt"/>
                <a:ea typeface="+mn-ea"/>
                <a:cs typeface="+mn-cs"/>
              </a:rPr>
              <a:t>Recommendations for actions </a:t>
            </a:r>
            <a:r>
              <a:rPr lang="en-US" sz="1200" b="0" i="0" u="none" strike="noStrike" kern="1200" baseline="0" noProof="0" dirty="0" smtClean="0">
                <a:solidFill>
                  <a:schemeClr val="tx1"/>
                </a:solidFill>
                <a:latin typeface="+mn-lt"/>
                <a:ea typeface="+mn-ea"/>
                <a:cs typeface="+mn-cs"/>
              </a:rPr>
              <a:t>are hence for example the modification of the Berlin law of neutrality and the development and expansion of specific consultation and support offers.</a:t>
            </a:r>
          </a:p>
          <a:p>
            <a:pPr marL="0" indent="0">
              <a:buNone/>
            </a:pPr>
            <a:endParaRPr lang="en-US" sz="1200" b="0" i="0" u="none" strike="noStrike" kern="1200" baseline="0" noProof="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noProof="0" dirty="0" smtClean="0">
                <a:solidFill>
                  <a:schemeClr val="tx1"/>
                </a:solidFill>
                <a:latin typeface="+mn-lt"/>
                <a:ea typeface="+mn-ea"/>
                <a:cs typeface="+mn-cs"/>
              </a:rPr>
              <a:t>2017:  Current evaluation of the BIM study 2015 and additional qualitative evaluation of anonymous FADA complaints and focus groups – results will be part of the third </a:t>
            </a:r>
            <a:r>
              <a:rPr lang="en-US" sz="1200" dirty="0" smtClean="0"/>
              <a:t>Joint Report of FADA and the competent Commissioners of the Federal Government and the German Bundestag affected in their individual fields of responsibility.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u="sng"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solidFill>
                  <a:srgbClr val="00498B"/>
                </a:solidFill>
              </a:rPr>
              <a:t>Consequence</a:t>
            </a:r>
            <a:r>
              <a:rPr lang="en-US" sz="1200" u="sng" dirty="0" smtClean="0"/>
              <a:t>: </a:t>
            </a:r>
            <a:r>
              <a:rPr lang="en-US" sz="1200" b="0" dirty="0" smtClean="0">
                <a:solidFill>
                  <a:srgbClr val="00498B"/>
                </a:solidFill>
              </a:rPr>
              <a:t>higher sensibility in the scientific community, at the political level and in the civil society about specific characteristics and intersectionality! </a:t>
            </a:r>
            <a:r>
              <a:rPr lang="en-US" sz="1200" b="0" dirty="0" smtClean="0">
                <a:solidFill>
                  <a:srgbClr val="00498B"/>
                </a:solidFill>
                <a:sym typeface="Wingdings" panose="05000000000000000000" pitchFamily="2" charset="2"/>
              </a:rPr>
              <a:t> </a:t>
            </a:r>
            <a:r>
              <a:rPr lang="en-US" sz="1200" b="1" dirty="0" smtClean="0">
                <a:solidFill>
                  <a:srgbClr val="00498B"/>
                </a:solidFill>
                <a:sym typeface="Wingdings" panose="05000000000000000000" pitchFamily="2" charset="2"/>
              </a:rPr>
              <a:t>Nevertheless is</a:t>
            </a:r>
            <a:r>
              <a:rPr lang="en-US" sz="1200" b="1" baseline="0" dirty="0" smtClean="0">
                <a:solidFill>
                  <a:srgbClr val="00498B"/>
                </a:solidFill>
                <a:sym typeface="Wingdings" panose="05000000000000000000" pitchFamily="2" charset="2"/>
              </a:rPr>
              <a:t> there a lack of Data!</a:t>
            </a:r>
            <a:endParaRPr lang="de-DE" sz="1200" b="1" dirty="0" smtClean="0">
              <a:solidFill>
                <a:srgbClr val="00498B"/>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indent="0">
              <a:buNone/>
            </a:pPr>
            <a:endParaRPr lang="en-US" sz="1200" b="0" i="0" u="none" strike="noStrike" kern="1200" baseline="0" noProof="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30A3ECF8-FA7D-4DDC-AAAB-ACDF202292EA}" type="slidenum">
              <a:rPr lang="de-DE" smtClean="0"/>
              <a:t>6</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Recommendation to collect more data: Survey on discrimination in Germany</a:t>
            </a:r>
          </a:p>
          <a:p>
            <a:r>
              <a:rPr lang="en-US" sz="1200" b="0" i="0" u="none" strike="noStrike" kern="1200" baseline="0" dirty="0" smtClean="0">
                <a:solidFill>
                  <a:schemeClr val="tx1"/>
                </a:solidFill>
                <a:latin typeface="+mn-lt"/>
                <a:ea typeface="+mn-ea"/>
                <a:cs typeface="+mn-cs"/>
              </a:rPr>
              <a:t>To date, detailed data on </a:t>
            </a:r>
            <a:r>
              <a:rPr lang="en-US" sz="1200" b="1" i="0" u="none" strike="noStrike" kern="1200" baseline="0" dirty="0" smtClean="0">
                <a:solidFill>
                  <a:schemeClr val="tx1"/>
                </a:solidFill>
                <a:latin typeface="+mn-lt"/>
                <a:ea typeface="+mn-ea"/>
                <a:cs typeface="+mn-cs"/>
              </a:rPr>
              <a:t>discrimination experiences have been lacking in Germany</a:t>
            </a:r>
            <a:r>
              <a:rPr lang="en-US" sz="1200" b="0" i="0" u="none" strike="noStrike" kern="1200" baseline="0" dirty="0" smtClean="0">
                <a:solidFill>
                  <a:schemeClr val="tx1"/>
                </a:solidFill>
                <a:latin typeface="+mn-lt"/>
                <a:ea typeface="+mn-ea"/>
                <a:cs typeface="+mn-cs"/>
              </a:rPr>
              <a:t>. The complaints which are submitted to the Federal Anti-Discrimination Agency (ADS) and court judgements only pro-vide an inadequate insight.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a:t>
            </a:r>
            <a:r>
              <a:rPr lang="en-US" sz="1200" b="1" i="0" u="none" strike="noStrike" kern="1200" baseline="0" dirty="0" smtClean="0">
                <a:solidFill>
                  <a:schemeClr val="tx1"/>
                </a:solidFill>
                <a:latin typeface="+mn-lt"/>
                <a:ea typeface="+mn-ea"/>
                <a:cs typeface="+mn-cs"/>
              </a:rPr>
              <a:t>central aim</a:t>
            </a:r>
            <a:r>
              <a:rPr lang="en-US" sz="1200" b="0" i="0" u="none" strike="noStrike" kern="1200" baseline="0" dirty="0" smtClean="0">
                <a:solidFill>
                  <a:schemeClr val="tx1"/>
                </a:solidFill>
                <a:latin typeface="+mn-lt"/>
                <a:ea typeface="+mn-ea"/>
                <a:cs typeface="+mn-cs"/>
              </a:rPr>
              <a:t> of the "Discrimination in Germany" project is </a:t>
            </a:r>
            <a:r>
              <a:rPr lang="en-US" sz="1200" b="1" i="0" u="none" strike="noStrike" kern="1200" baseline="0" dirty="0" smtClean="0">
                <a:solidFill>
                  <a:schemeClr val="tx1"/>
                </a:solidFill>
                <a:latin typeface="+mn-lt"/>
                <a:ea typeface="+mn-ea"/>
                <a:cs typeface="+mn-cs"/>
              </a:rPr>
              <a:t>to make discrimination experiences and their consequences comprehensively visible</a:t>
            </a:r>
            <a:r>
              <a:rPr lang="en-US" sz="1200" b="0" i="0" u="none" strike="noStrike"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The </a:t>
            </a:r>
            <a:r>
              <a:rPr lang="en-US" sz="1200" b="1" i="0" u="none" strike="noStrike" kern="1200" baseline="0" dirty="0" smtClean="0">
                <a:solidFill>
                  <a:schemeClr val="tx1"/>
                </a:solidFill>
                <a:latin typeface="+mn-lt"/>
                <a:ea typeface="+mn-ea"/>
                <a:cs typeface="+mn-cs"/>
              </a:rPr>
              <a:t>representative survey  </a:t>
            </a:r>
            <a:r>
              <a:rPr lang="en-US" sz="1200" b="0" i="0" u="none" strike="noStrike" kern="1200" baseline="0" dirty="0" smtClean="0">
                <a:solidFill>
                  <a:schemeClr val="tx1"/>
                </a:solidFill>
                <a:latin typeface="+mn-lt"/>
                <a:ea typeface="+mn-ea"/>
                <a:cs typeface="+mn-cs"/>
              </a:rPr>
              <a:t>(992 weighted Interviews) allows statements to be made about how widespread discrimination experiences are in Germany with regard to the total population.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It covers discrimination on the basis of all the characteristics listed in the General Equal Treatment Act (AGG) and, in addition, socio-economic circumstances. Moreover, </a:t>
            </a:r>
            <a:r>
              <a:rPr lang="en-US" sz="1200" b="1" i="0" u="none" strike="noStrike" kern="1200" baseline="0" dirty="0" smtClean="0">
                <a:solidFill>
                  <a:schemeClr val="tx1"/>
                </a:solidFill>
                <a:latin typeface="+mn-lt"/>
                <a:ea typeface="+mn-ea"/>
                <a:cs typeface="+mn-cs"/>
              </a:rPr>
              <a:t>all areas of life </a:t>
            </a:r>
            <a:r>
              <a:rPr lang="en-US" sz="1200" b="0" i="0" u="none" strike="noStrike" kern="1200" baseline="0" dirty="0" smtClean="0">
                <a:solidFill>
                  <a:schemeClr val="tx1"/>
                </a:solidFill>
                <a:latin typeface="+mn-lt"/>
                <a:ea typeface="+mn-ea"/>
                <a:cs typeface="+mn-cs"/>
              </a:rPr>
              <a:t>are basically to be considered in the study: from nursery school through school and college to working life; from accommodation through insurance and banking to leisure areas. In addition, questions were asked about the effects of discrimination on the people affected and their strategies for dealing with these experiences. </a:t>
            </a:r>
          </a:p>
          <a:p>
            <a:endParaRPr lang="en-US" sz="1200" u="sng" kern="1200" noProof="0" dirty="0" smtClean="0">
              <a:solidFill>
                <a:schemeClr val="tx1"/>
              </a:solidFill>
              <a:effectLst/>
              <a:latin typeface="+mn-lt"/>
              <a:ea typeface="+mn-ea"/>
              <a:cs typeface="+mn-cs"/>
            </a:endParaRPr>
          </a:p>
          <a:p>
            <a:r>
              <a:rPr lang="en-US" sz="1200" u="sng" kern="1200" noProof="0" dirty="0" err="1" smtClean="0">
                <a:solidFill>
                  <a:schemeClr val="tx1"/>
                </a:solidFill>
                <a:effectLst/>
                <a:latin typeface="+mn-lt"/>
                <a:ea typeface="+mn-ea"/>
                <a:cs typeface="+mn-cs"/>
              </a:rPr>
              <a:t>Graphik</a:t>
            </a:r>
            <a:endParaRPr lang="en-US" sz="1200" u="sng" kern="1200" noProof="0" dirty="0" smtClean="0">
              <a:solidFill>
                <a:schemeClr val="tx1"/>
              </a:solidFill>
              <a:effectLst/>
              <a:latin typeface="+mn-lt"/>
              <a:ea typeface="+mn-ea"/>
              <a:cs typeface="+mn-cs"/>
            </a:endParaRPr>
          </a:p>
          <a:p>
            <a:r>
              <a:rPr lang="en-US" sz="1200" kern="1200" noProof="0" dirty="0" smtClean="0">
                <a:solidFill>
                  <a:schemeClr val="tx1"/>
                </a:solidFill>
                <a:effectLst/>
                <a:latin typeface="+mn-lt"/>
                <a:ea typeface="+mn-ea"/>
                <a:cs typeface="+mn-cs"/>
              </a:rPr>
              <a:t>Nearly a tenth of the respondents in each case reported experiencing discrimination due to one of the other reasons for protection defined in the AGG, i.e. on the basis of </a:t>
            </a:r>
            <a:r>
              <a:rPr lang="en-US" sz="1200" b="1" kern="1200" noProof="0" dirty="0" smtClean="0">
                <a:solidFill>
                  <a:schemeClr val="tx1"/>
                </a:solidFill>
                <a:effectLst/>
                <a:latin typeface="+mn-lt"/>
                <a:ea typeface="+mn-ea"/>
                <a:cs typeface="+mn-cs"/>
              </a:rPr>
              <a:t>gender or gender identity (9.2 per cent)</a:t>
            </a:r>
            <a:r>
              <a:rPr lang="en-US" sz="1200" kern="1200" noProof="0" dirty="0" smtClean="0">
                <a:solidFill>
                  <a:schemeClr val="tx1"/>
                </a:solidFill>
                <a:effectLst/>
                <a:latin typeface="+mn-lt"/>
                <a:ea typeface="+mn-ea"/>
                <a:cs typeface="+mn-cs"/>
              </a:rPr>
              <a:t>, religion or world view (8.8 per cent), for racist reasons or on the basis of ethnic origin (8.4 per cent) or due to a disability or impairment (7.9 per cent). The proportion of those who experienced discrimination on the basis of </a:t>
            </a:r>
            <a:r>
              <a:rPr lang="en-US" sz="1200" b="1" kern="1200" noProof="0" dirty="0" smtClean="0">
                <a:solidFill>
                  <a:schemeClr val="tx1"/>
                </a:solidFill>
                <a:effectLst/>
                <a:latin typeface="+mn-lt"/>
                <a:ea typeface="+mn-ea"/>
                <a:cs typeface="+mn-cs"/>
              </a:rPr>
              <a:t>sexual orientation was far lower, at just 2.4 per cent. It should be remembered at this point that these values relate to the total population. </a:t>
            </a:r>
          </a:p>
          <a:p>
            <a:r>
              <a:rPr lang="en-US" sz="1200" kern="1200" noProof="0" dirty="0" smtClean="0">
                <a:solidFill>
                  <a:schemeClr val="tx1"/>
                </a:solidFill>
                <a:effectLst/>
                <a:latin typeface="+mn-lt"/>
                <a:ea typeface="+mn-ea"/>
                <a:cs typeface="+mn-cs"/>
              </a:rPr>
              <a:t>Particular groups amongst whom it can be assumed that they are at particular risk of discrimination,</a:t>
            </a:r>
            <a:r>
              <a:rPr lang="en-US" sz="1200" kern="1200" baseline="0" noProof="0" dirty="0" smtClean="0">
                <a:solidFill>
                  <a:schemeClr val="tx1"/>
                </a:solidFill>
                <a:effectLst/>
                <a:latin typeface="+mn-lt"/>
                <a:ea typeface="+mn-ea"/>
                <a:cs typeface="+mn-cs"/>
              </a:rPr>
              <a:t> </a:t>
            </a:r>
            <a:r>
              <a:rPr lang="en-US" sz="1200" kern="1200" noProof="0" dirty="0" smtClean="0">
                <a:solidFill>
                  <a:schemeClr val="tx1"/>
                </a:solidFill>
                <a:effectLst/>
                <a:latin typeface="+mn-lt"/>
                <a:ea typeface="+mn-ea"/>
                <a:cs typeface="+mn-cs"/>
              </a:rPr>
              <a:t>only account in terms of figures for a small section of the population and thus also of the random sample in the representative survey. This applies, for example, for homosexual or bisexual people and also for people who belong to a non-Christian religious community, migrants or people with a disability.</a:t>
            </a:r>
            <a:endParaRPr lang="en-US" b="1" noProof="0" dirty="0"/>
          </a:p>
        </p:txBody>
      </p:sp>
      <p:sp>
        <p:nvSpPr>
          <p:cNvPr id="4" name="Foliennummernplatzhalter 3"/>
          <p:cNvSpPr>
            <a:spLocks noGrp="1"/>
          </p:cNvSpPr>
          <p:nvPr>
            <p:ph type="sldNum" sz="quarter" idx="10"/>
          </p:nvPr>
        </p:nvSpPr>
        <p:spPr/>
        <p:txBody>
          <a:bodyPr/>
          <a:lstStyle/>
          <a:p>
            <a:fld id="{30A3ECF8-FA7D-4DDC-AAAB-ACDF202292EA}" type="slidenum">
              <a:rPr lang="de-DE" smtClean="0"/>
              <a:t>7</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smtClean="0">
                <a:solidFill>
                  <a:schemeClr val="tx1"/>
                </a:solidFill>
                <a:latin typeface="+mn-lt"/>
                <a:ea typeface="+mn-ea"/>
                <a:cs typeface="+mn-cs"/>
              </a:rPr>
              <a:t>the survey of people affected </a:t>
            </a:r>
            <a:r>
              <a:rPr lang="en-US" sz="1200" b="0" i="0" u="none" strike="noStrike" kern="1200" baseline="0" smtClean="0">
                <a:solidFill>
                  <a:schemeClr val="tx1"/>
                </a:solidFill>
                <a:latin typeface="+mn-lt"/>
                <a:ea typeface="+mn-ea"/>
                <a:cs typeface="+mn-cs"/>
              </a:rPr>
              <a:t>(18,192 Interviews) helps to understand the diversity of discrimination and provides a deeper insight into specific discrimination situations </a:t>
            </a:r>
            <a:endParaRPr lang="de-DE" baseline="0" smtClean="0"/>
          </a:p>
          <a:p>
            <a:endParaRPr lang="en-US" u="sng" noProof="0" smtClean="0"/>
          </a:p>
          <a:p>
            <a:r>
              <a:rPr lang="en-US" u="sng" noProof="0" smtClean="0"/>
              <a:t>Graphic </a:t>
            </a:r>
            <a:endParaRPr lang="en-US" u="sng"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noProof="0" dirty="0" smtClean="0">
                <a:solidFill>
                  <a:schemeClr val="tx1"/>
                </a:solidFill>
                <a:effectLst/>
                <a:latin typeface="+mn-lt"/>
                <a:ea typeface="+mn-ea"/>
                <a:cs typeface="+mn-cs"/>
              </a:rPr>
              <a:t>On the basis of the survey of people affected, it is possible to examine this interplay of different discrimination characteristics. Gender, or gender identity, plays a particularly important role in discrimination that occurs on the basis of several characteristics. The Graph shows a breakdown by characteristics of the proportion of discrimination experiences in which the gender or gender identity of the people questioned was decisive in addition to these characteristics. So in the view of the participants</a:t>
            </a:r>
            <a:r>
              <a:rPr lang="en-US" sz="1200" b="1" kern="1200" noProof="0" dirty="0" smtClean="0">
                <a:solidFill>
                  <a:schemeClr val="tx1"/>
                </a:solidFill>
                <a:effectLst/>
                <a:latin typeface="+mn-lt"/>
                <a:ea typeface="+mn-ea"/>
                <a:cs typeface="+mn-cs"/>
              </a:rPr>
              <a:t>, gender or gender identity played an important part in almost half of the described instances of age discrimination, </a:t>
            </a:r>
            <a:r>
              <a:rPr lang="en-US" sz="1200" kern="1200" noProof="0" dirty="0" smtClean="0">
                <a:solidFill>
                  <a:schemeClr val="tx1"/>
                </a:solidFill>
                <a:effectLst/>
                <a:latin typeface="+mn-lt"/>
                <a:ea typeface="+mn-ea"/>
                <a:cs typeface="+mn-cs"/>
              </a:rPr>
              <a:t>with discrimination due to </a:t>
            </a:r>
            <a:r>
              <a:rPr lang="en-US" sz="1200" b="1" kern="1200" noProof="0" dirty="0" smtClean="0">
                <a:solidFill>
                  <a:schemeClr val="tx1"/>
                </a:solidFill>
                <a:effectLst/>
                <a:latin typeface="+mn-lt"/>
                <a:ea typeface="+mn-ea"/>
                <a:cs typeface="+mn-cs"/>
              </a:rPr>
              <a:t>socio-economic circumstances this figure is over 30 per cent and for sexual orientation it is 28.2 per cent.</a:t>
            </a:r>
            <a:r>
              <a:rPr lang="en-US" sz="1200" kern="1200" noProof="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noProof="0" dirty="0" smtClean="0">
                <a:solidFill>
                  <a:schemeClr val="tx1"/>
                </a:solidFill>
                <a:effectLst/>
                <a:latin typeface="+mn-lt"/>
                <a:ea typeface="+mn-ea"/>
                <a:cs typeface="+mn-cs"/>
              </a:rPr>
              <a:t>Gender or gender identity thus forms a central cross-cutting category in discrimination experiences.</a:t>
            </a:r>
          </a:p>
          <a:p>
            <a:endParaRPr lang="de-DE" u="none" dirty="0"/>
          </a:p>
        </p:txBody>
      </p:sp>
      <p:sp>
        <p:nvSpPr>
          <p:cNvPr id="4" name="Foliennummernplatzhalter 3"/>
          <p:cNvSpPr>
            <a:spLocks noGrp="1"/>
          </p:cNvSpPr>
          <p:nvPr>
            <p:ph type="sldNum" sz="quarter" idx="10"/>
          </p:nvPr>
        </p:nvSpPr>
        <p:spPr/>
        <p:txBody>
          <a:bodyPr/>
          <a:lstStyle/>
          <a:p>
            <a:fld id="{30A3ECF8-FA7D-4DDC-AAAB-ACDF202292EA}" type="slidenum">
              <a:rPr lang="de-DE" smtClean="0"/>
              <a:t>8</a:t>
            </a:fld>
            <a:endParaRPr lang="de-DE" dirty="0"/>
          </a:p>
        </p:txBody>
      </p:sp>
    </p:spTree>
    <p:extLst>
      <p:ext uri="{BB962C8B-B14F-4D97-AF65-F5344CB8AC3E}">
        <p14:creationId xmlns:p14="http://schemas.microsoft.com/office/powerpoint/2010/main" val="1862893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noProof="0" dirty="0" smtClean="0">
                <a:solidFill>
                  <a:schemeClr val="tx1"/>
                </a:solidFill>
                <a:effectLst/>
                <a:latin typeface="+mn-lt"/>
                <a:ea typeface="+mn-ea"/>
                <a:cs typeface="+mn-cs"/>
              </a:rPr>
              <a:t>Discrimination experiences due to both gender or gender identity and age occur particularly at work. </a:t>
            </a:r>
            <a:r>
              <a:rPr lang="en-US" sz="1200" b="1" kern="1200" noProof="0" dirty="0" smtClean="0">
                <a:solidFill>
                  <a:schemeClr val="tx1"/>
                </a:solidFill>
                <a:effectLst/>
                <a:latin typeface="+mn-lt"/>
                <a:ea typeface="+mn-ea"/>
                <a:cs typeface="+mn-cs"/>
              </a:rPr>
              <a:t>There are also large numbers of people for whom the described discrimination experiences are based on both characteristics at the same time; this is reported predominantly by women</a:t>
            </a:r>
            <a:r>
              <a:rPr lang="en-US" sz="1200" kern="1200" noProof="0" dirty="0" smtClean="0">
                <a:solidFill>
                  <a:schemeClr val="tx1"/>
                </a:solidFill>
                <a:effectLst/>
                <a:latin typeface="+mn-lt"/>
                <a:ea typeface="+mn-ea"/>
                <a:cs typeface="+mn-cs"/>
              </a:rPr>
              <a:t>. A distinction must, however, be made with these experiences as to whether the people affected were perceived to be too young or too old</a:t>
            </a:r>
            <a:r>
              <a:rPr lang="en-US" sz="1200" b="1" kern="1200" noProof="0" dirty="0" smtClean="0">
                <a:solidFill>
                  <a:schemeClr val="tx1"/>
                </a:solidFill>
                <a:effectLst/>
                <a:latin typeface="+mn-lt"/>
                <a:ea typeface="+mn-ea"/>
                <a:cs typeface="+mn-cs"/>
              </a:rPr>
              <a:t>. In both cases, </a:t>
            </a:r>
            <a:r>
              <a:rPr lang="en-US" sz="1200" b="1" kern="1200" noProof="0" dirty="0" err="1" smtClean="0">
                <a:solidFill>
                  <a:schemeClr val="tx1"/>
                </a:solidFill>
                <a:effectLst/>
                <a:latin typeface="+mn-lt"/>
                <a:ea typeface="+mn-ea"/>
                <a:cs typeface="+mn-cs"/>
              </a:rPr>
              <a:t>marginalisation</a:t>
            </a:r>
            <a:r>
              <a:rPr lang="en-US" sz="1200" b="1" kern="1200" noProof="0" dirty="0" smtClean="0">
                <a:solidFill>
                  <a:schemeClr val="tx1"/>
                </a:solidFill>
                <a:effectLst/>
                <a:latin typeface="+mn-lt"/>
                <a:ea typeface="+mn-ea"/>
                <a:cs typeface="+mn-cs"/>
              </a:rPr>
              <a:t> at the workplace and a poorer evaluation of their own achievements are very frequent forms of discrimination</a:t>
            </a:r>
            <a:r>
              <a:rPr lang="en-US" sz="1200" kern="1200" noProof="0" dirty="0" smtClean="0">
                <a:solidFill>
                  <a:schemeClr val="tx1"/>
                </a:solidFill>
                <a:effectLst/>
                <a:latin typeface="+mn-lt"/>
                <a:ea typeface="+mn-ea"/>
                <a:cs typeface="+mn-cs"/>
              </a:rPr>
              <a:t>. But particularly with people who are perceived as being too old, a further form of discrimination is added: they are denied access, they are not taken on or cannot rise any further within the hierarchy, for example, if a person is refused promotion because of their age.</a:t>
            </a:r>
          </a:p>
          <a:p>
            <a:endParaRPr lang="de-DE" dirty="0"/>
          </a:p>
        </p:txBody>
      </p:sp>
      <p:sp>
        <p:nvSpPr>
          <p:cNvPr id="4" name="Foliennummernplatzhalter 3"/>
          <p:cNvSpPr>
            <a:spLocks noGrp="1"/>
          </p:cNvSpPr>
          <p:nvPr>
            <p:ph type="sldNum" sz="quarter" idx="10"/>
          </p:nvPr>
        </p:nvSpPr>
        <p:spPr/>
        <p:txBody>
          <a:bodyPr/>
          <a:lstStyle/>
          <a:p>
            <a:fld id="{30A3ECF8-FA7D-4DDC-AAAB-ACDF202292EA}" type="slidenum">
              <a:rPr lang="de-DE" smtClean="0"/>
              <a:t>9</a:t>
            </a:fld>
            <a:endParaRPr lang="de-DE" dirty="0"/>
          </a:p>
        </p:txBody>
      </p:sp>
    </p:spTree>
    <p:extLst>
      <p:ext uri="{BB962C8B-B14F-4D97-AF65-F5344CB8AC3E}">
        <p14:creationId xmlns:p14="http://schemas.microsoft.com/office/powerpoint/2010/main" val="4122309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10" name="Rechteck 9"/>
          <p:cNvSpPr/>
          <p:nvPr userDrawn="1"/>
        </p:nvSpPr>
        <p:spPr>
          <a:xfrm>
            <a:off x="179512" y="3078000"/>
            <a:ext cx="8784000" cy="3600000"/>
          </a:xfrm>
          <a:prstGeom prst="rect">
            <a:avLst/>
          </a:prstGeom>
          <a:solidFill>
            <a:srgbClr val="BB0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3864006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folie Hellrot">
    <p:spTree>
      <p:nvGrpSpPr>
        <p:cNvPr id="1" name=""/>
        <p:cNvGrpSpPr/>
        <p:nvPr/>
      </p:nvGrpSpPr>
      <p:grpSpPr>
        <a:xfrm>
          <a:off x="0" y="0"/>
          <a:ext cx="0" cy="0"/>
          <a:chOff x="0" y="0"/>
          <a:chExt cx="0" cy="0"/>
        </a:xfrm>
      </p:grpSpPr>
      <p:sp>
        <p:nvSpPr>
          <p:cNvPr id="4" name="Rechteck 3"/>
          <p:cNvSpPr/>
          <p:nvPr userDrawn="1"/>
        </p:nvSpPr>
        <p:spPr>
          <a:xfrm>
            <a:off x="179512" y="3078000"/>
            <a:ext cx="8784000" cy="3600000"/>
          </a:xfrm>
          <a:prstGeom prst="rect">
            <a:avLst/>
          </a:prstGeom>
          <a:solidFill>
            <a:srgbClr val="E03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el 1"/>
          <p:cNvSpPr>
            <a:spLocks noGrp="1"/>
          </p:cNvSpPr>
          <p:nvPr>
            <p:ph type="title"/>
          </p:nvPr>
        </p:nvSpPr>
        <p:spPr>
          <a:xfrm>
            <a:off x="1403648" y="3862800"/>
            <a:ext cx="7272808" cy="1440000"/>
          </a:xfrm>
        </p:spPr>
        <p:txBody>
          <a:bodyPr tIns="54000"/>
          <a:lstStyle>
            <a:lvl1pPr>
              <a:lnSpc>
                <a:spcPct val="90000"/>
              </a:lnSpc>
              <a:defRPr sz="3300">
                <a:solidFill>
                  <a:schemeClr val="bg1"/>
                </a:solidFill>
              </a:defRPr>
            </a:lvl1pPr>
          </a:lstStyle>
          <a:p>
            <a:r>
              <a:rPr lang="de-DE" smtClean="0"/>
              <a:t>Titelmasterformat durch Klicken bearbeiten</a:t>
            </a:r>
            <a:endParaRPr lang="de-DE"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3829895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elfolie Braun">
    <p:spTree>
      <p:nvGrpSpPr>
        <p:cNvPr id="1" name=""/>
        <p:cNvGrpSpPr/>
        <p:nvPr/>
      </p:nvGrpSpPr>
      <p:grpSpPr>
        <a:xfrm>
          <a:off x="0" y="0"/>
          <a:ext cx="0" cy="0"/>
          <a:chOff x="0" y="0"/>
          <a:chExt cx="0" cy="0"/>
        </a:xfrm>
      </p:grpSpPr>
      <p:sp>
        <p:nvSpPr>
          <p:cNvPr id="8" name="Rechteck 7"/>
          <p:cNvSpPr/>
          <p:nvPr userDrawn="1"/>
        </p:nvSpPr>
        <p:spPr>
          <a:xfrm>
            <a:off x="179512" y="3078000"/>
            <a:ext cx="8784000" cy="3600000"/>
          </a:xfrm>
          <a:prstGeom prst="rect">
            <a:avLst/>
          </a:prstGeom>
          <a:solidFill>
            <a:srgbClr val="823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10"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359034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tIns="36000"/>
          <a:lstStyle>
            <a:lvl1pPr marL="0" indent="0">
              <a:lnSpc>
                <a:spcPct val="100000"/>
              </a:lnSpc>
              <a:spcAft>
                <a:spcPts val="0"/>
              </a:spcAft>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1570006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Rot">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BB0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3409909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Orange">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EC66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2800515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Gelb">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F0A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3071713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Hellrot">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E03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1282657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Dunkelblau">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004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4032310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Hellblau">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63B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1222372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Braun">
    <p:spTree>
      <p:nvGrpSpPr>
        <p:cNvPr id="1" name=""/>
        <p:cNvGrpSpPr/>
        <p:nvPr/>
      </p:nvGrpSpPr>
      <p:grpSpPr>
        <a:xfrm>
          <a:off x="0" y="0"/>
          <a:ext cx="0" cy="0"/>
          <a:chOff x="0" y="0"/>
          <a:chExt cx="0" cy="0"/>
        </a:xfrm>
      </p:grpSpPr>
      <p:sp>
        <p:nvSpPr>
          <p:cNvPr id="5" name="Rechteck 4"/>
          <p:cNvSpPr/>
          <p:nvPr userDrawn="1"/>
        </p:nvSpPr>
        <p:spPr>
          <a:xfrm>
            <a:off x="179512" y="180000"/>
            <a:ext cx="8784000" cy="6498000"/>
          </a:xfrm>
          <a:prstGeom prst="rect">
            <a:avLst/>
          </a:prstGeom>
          <a:solidFill>
            <a:srgbClr val="823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de-DE" dirty="0"/>
          </a:p>
        </p:txBody>
      </p:sp>
      <p:sp>
        <p:nvSpPr>
          <p:cNvPr id="2" name="Title 1"/>
          <p:cNvSpPr>
            <a:spLocks noGrp="1"/>
          </p:cNvSpPr>
          <p:nvPr>
            <p:ph type="title"/>
          </p:nvPr>
        </p:nvSpPr>
        <p:spPr>
          <a:xfrm>
            <a:off x="1404000" y="3862800"/>
            <a:ext cx="7272000" cy="1440000"/>
          </a:xfrm>
        </p:spPr>
        <p:txBody>
          <a:bodyPr tIns="54000" anchor="t" anchorCtr="0"/>
          <a:lstStyle>
            <a:lvl1pPr>
              <a:lnSpc>
                <a:spcPct val="90000"/>
              </a:lnSpc>
              <a:defRPr sz="3300">
                <a:solidFill>
                  <a:schemeClr val="bg1"/>
                </a:solidFill>
              </a:defRPr>
            </a:lvl1pPr>
          </a:lstStyle>
          <a:p>
            <a:r>
              <a:rPr lang="de-DE" smtClean="0"/>
              <a:t>Titelmasterformat durch Klicken bearbeiten</a:t>
            </a:r>
            <a:endParaRPr lang="de-DE" dirty="0"/>
          </a:p>
        </p:txBody>
      </p:sp>
      <p:sp>
        <p:nvSpPr>
          <p:cNvPr id="3" name="Text Placeholder 2"/>
          <p:cNvSpPr>
            <a:spLocks noGrp="1"/>
          </p:cNvSpPr>
          <p:nvPr>
            <p:ph type="body" idx="1"/>
          </p:nvPr>
        </p:nvSpPr>
        <p:spPr>
          <a:xfrm>
            <a:off x="1404000" y="5446800"/>
            <a:ext cx="7272000" cy="720000"/>
          </a:xfrm>
          <a:prstGeom prst="rect">
            <a:avLst/>
          </a:prstGeom>
        </p:spPr>
        <p:txBody>
          <a:bodyPr vert="horz" lIns="0" tIns="36000" rIns="0" bIns="0" rtlCol="0">
            <a:noAutofit/>
          </a:bodyPr>
          <a:lstStyle>
            <a:lvl1pPr>
              <a:lnSpc>
                <a:spcPct val="100000"/>
              </a:lnSpc>
              <a:defRPr lang="de-DE" sz="2000" dirty="0">
                <a:solidFill>
                  <a:schemeClr val="bg1"/>
                </a:solidFill>
              </a:defRPr>
            </a:lvl1pPr>
          </a:lstStyle>
          <a:p>
            <a:pPr lvl="0">
              <a:lnSpc>
                <a:spcPct val="100000"/>
              </a:lnSpc>
              <a:spcAft>
                <a:spcPts val="0"/>
              </a:spcAft>
            </a:pPr>
            <a:r>
              <a:rPr lang="de-DE" smtClean="0"/>
              <a:t>Textmasterformat bearbeiten</a:t>
            </a:r>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spTree>
    <p:extLst>
      <p:ext uri="{BB962C8B-B14F-4D97-AF65-F5344CB8AC3E}">
        <p14:creationId xmlns:p14="http://schemas.microsoft.com/office/powerpoint/2010/main" val="242778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de-DE" dirty="0"/>
          </a:p>
        </p:txBody>
      </p:sp>
      <p:sp>
        <p:nvSpPr>
          <p:cNvPr id="3" name="Content Placeholder 2"/>
          <p:cNvSpPr>
            <a:spLocks noGrp="1"/>
          </p:cNvSpPr>
          <p:nvPr>
            <p:ph idx="1"/>
          </p:nvPr>
        </p:nvSpPr>
        <p:spPr>
          <a:xfrm>
            <a:off x="467545" y="1484784"/>
            <a:ext cx="8208144" cy="4248472"/>
          </a:xfrm>
          <a:prstGeom prst="rect">
            <a:avLst/>
          </a:prstGeom>
        </p:spPr>
        <p:txBody>
          <a:bodyPr/>
          <a:lstStyle>
            <a:lvl1pPr>
              <a:lnSpc>
                <a:spcPct val="110000"/>
              </a:lnSpc>
              <a:defRPr/>
            </a:lvl1pPr>
            <a:lvl3pPr>
              <a:defRPr sz="2000" b="0"/>
            </a:lvl3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Foliennummernplatzhalter 6"/>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Tree>
    <p:extLst>
      <p:ext uri="{BB962C8B-B14F-4D97-AF65-F5344CB8AC3E}">
        <p14:creationId xmlns:p14="http://schemas.microsoft.com/office/powerpoint/2010/main" val="2640941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1_Titelfolie">
    <p:spTree>
      <p:nvGrpSpPr>
        <p:cNvPr id="1" name=""/>
        <p:cNvGrpSpPr/>
        <p:nvPr/>
      </p:nvGrpSpPr>
      <p:grpSpPr>
        <a:xfrm>
          <a:off x="0" y="0"/>
          <a:ext cx="0" cy="0"/>
          <a:chOff x="0" y="0"/>
          <a:chExt cx="0" cy="0"/>
        </a:xfrm>
      </p:grpSpPr>
      <p:sp>
        <p:nvSpPr>
          <p:cNvPr id="10" name="Rechteck 9"/>
          <p:cNvSpPr/>
          <p:nvPr userDrawn="1"/>
        </p:nvSpPr>
        <p:spPr>
          <a:xfrm>
            <a:off x="179512" y="1800000"/>
            <a:ext cx="8784000" cy="4878000"/>
          </a:xfrm>
          <a:prstGeom prst="rect">
            <a:avLst/>
          </a:prstGeom>
          <a:solidFill>
            <a:srgbClr val="BB0B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2564968"/>
            <a:ext cx="7272040" cy="576000"/>
          </a:xfrm>
        </p:spPr>
        <p:txBody>
          <a:bodyPr tIns="324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3" name="Subtitle 2"/>
          <p:cNvSpPr>
            <a:spLocks noGrp="1"/>
          </p:cNvSpPr>
          <p:nvPr>
            <p:ph type="subTitle" idx="1"/>
          </p:nvPr>
        </p:nvSpPr>
        <p:spPr>
          <a:xfrm>
            <a:off x="1403648" y="3356992"/>
            <a:ext cx="7272040" cy="3024000"/>
          </a:xfrm>
          <a:prstGeom prst="rect">
            <a:avLst/>
          </a:prstGeom>
        </p:spPr>
        <p:txBody>
          <a:bodyPr vert="horz" lIns="0" tIns="43200" rIns="0" bIns="0" rtlCol="0">
            <a:noAutofit/>
          </a:bodyPr>
          <a:lstStyle>
            <a:lvl1pPr>
              <a:defRPr lang="de-DE" sz="15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2303597"/>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Tree>
    <p:extLst>
      <p:ext uri="{BB962C8B-B14F-4D97-AF65-F5344CB8AC3E}">
        <p14:creationId xmlns:p14="http://schemas.microsoft.com/office/powerpoint/2010/main" val="2266540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3" y="1484784"/>
            <a:ext cx="3959671" cy="42480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Content Placeholder 3"/>
          <p:cNvSpPr>
            <a:spLocks noGrp="1"/>
          </p:cNvSpPr>
          <p:nvPr>
            <p:ph sz="half" idx="2"/>
          </p:nvPr>
        </p:nvSpPr>
        <p:spPr>
          <a:xfrm>
            <a:off x="4716016" y="1484783"/>
            <a:ext cx="3959672" cy="4248000"/>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Foliennummernplatzhalter 7"/>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9" name="Titel 8"/>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31448290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312" y="1484784"/>
            <a:ext cx="3959671" cy="864567"/>
          </a:xfrm>
          <a:prstGeom prst="rect">
            <a:avLst/>
          </a:prstGeom>
        </p:spPr>
        <p:txBody>
          <a:bodyPr anchor="t" anchorCtr="0"/>
          <a:lstStyle>
            <a:lvl1pPr marL="0" indent="0">
              <a:buNone/>
              <a:defRPr lang="de-DE" sz="2400" kern="1200" dirty="0">
                <a:solidFill>
                  <a:srgbClr val="823E28"/>
                </a:solidFill>
                <a:latin typeface="+mj-lt"/>
                <a:ea typeface="+mn-ea"/>
                <a:cs typeface="+mn-cs"/>
              </a:defRPr>
            </a:lvl1pPr>
            <a:lvl2pPr marL="0" indent="0">
              <a:buNone/>
              <a:defRPr lang="de-DE" sz="2000" b="0" kern="1200" dirty="0" smtClean="0">
                <a:solidFill>
                  <a:srgbClr val="00498B"/>
                </a:solidFill>
                <a:latin typeface="+mn-lt"/>
                <a:ea typeface="+mn-ea"/>
                <a:cs typeface="+mn-cs"/>
              </a:defRPr>
            </a:lvl2pPr>
            <a:lvl3pPr marL="0" indent="0">
              <a:buNone/>
              <a:defRPr lang="de-DE" sz="1700" kern="1200" dirty="0" smtClean="0">
                <a:solidFill>
                  <a:srgbClr val="00498B"/>
                </a:solidFill>
                <a:latin typeface="+mn-lt"/>
                <a:ea typeface="+mn-ea"/>
                <a:cs typeface="+mn-cs"/>
              </a:defRPr>
            </a:lvl3pPr>
            <a:lvl4pPr marL="0" indent="0">
              <a:buNone/>
              <a:defRPr lang="de-DE" sz="1700" b="0" kern="1200" dirty="0" smtClean="0">
                <a:solidFill>
                  <a:srgbClr val="00498B"/>
                </a:solidFill>
                <a:latin typeface="+mn-lt"/>
                <a:ea typeface="+mn-ea"/>
                <a:cs typeface="+mn-cs"/>
              </a:defRPr>
            </a:lvl4pPr>
            <a:lvl5pPr marL="0" indent="0">
              <a:buNone/>
              <a:defRPr lang="de-DE" sz="1700" b="0" kern="1200" dirty="0" smtClean="0">
                <a:solidFill>
                  <a:srgbClr val="00498B"/>
                </a:solidFill>
                <a:latin typeface="+mn-lt"/>
                <a:ea typeface="+mn-ea"/>
                <a:cs typeface="+mn-cs"/>
              </a:defRPr>
            </a:lvl5pPr>
            <a:lvl6pPr marL="0" indent="0">
              <a:spcAft>
                <a:spcPts val="1000"/>
              </a:spcAft>
              <a:buNone/>
              <a:defRPr lang="de-DE" sz="1700" b="0" kern="1200" dirty="0" smtClean="0">
                <a:solidFill>
                  <a:srgbClr val="00498B"/>
                </a:solidFill>
                <a:latin typeface="+mn-lt"/>
                <a:ea typeface="+mn-ea"/>
                <a:cs typeface="+mn-cs"/>
              </a:defRPr>
            </a:lvl6pPr>
            <a:lvl7pPr marL="0" indent="0">
              <a:buNone/>
              <a:tabLst/>
              <a:defRPr lang="de-DE" sz="1700" b="0" kern="1200" dirty="0" smtClean="0">
                <a:solidFill>
                  <a:srgbClr val="00498B"/>
                </a:solidFill>
                <a:latin typeface="+mn-lt"/>
                <a:ea typeface="+mn-ea"/>
                <a:cs typeface="+mn-cs"/>
              </a:defRPr>
            </a:lvl7pPr>
            <a:lvl8pPr marL="0" indent="0">
              <a:buNone/>
              <a:defRPr lang="de-DE" sz="1700" b="0" kern="1200" dirty="0" smtClean="0">
                <a:solidFill>
                  <a:srgbClr val="00498B"/>
                </a:solidFill>
                <a:latin typeface="+mn-lt"/>
                <a:ea typeface="+mn-ea"/>
                <a:cs typeface="+mn-cs"/>
              </a:defRPr>
            </a:lvl8pPr>
            <a:lvl9pPr marL="0" indent="0">
              <a:buNone/>
              <a:defRPr lang="de-DE" sz="1700" b="0" kern="1200" dirty="0">
                <a:solidFill>
                  <a:srgbClr val="00498B"/>
                </a:solidFill>
                <a:latin typeface="+mn-lt"/>
                <a:ea typeface="+mn-ea"/>
                <a:cs typeface="+mn-cs"/>
              </a:defRPr>
            </a:lvl9pPr>
          </a:lstStyle>
          <a:p>
            <a:pPr lvl="0"/>
            <a:r>
              <a:rPr lang="de-DE" smtClean="0"/>
              <a:t>Textmasterformat bearbeiten</a:t>
            </a:r>
          </a:p>
          <a:p>
            <a:pPr lvl="1"/>
            <a:r>
              <a:rPr lang="de-DE" smtClean="0"/>
              <a:t>Zweite Ebene</a:t>
            </a:r>
          </a:p>
          <a:p>
            <a:pPr lvl="2"/>
            <a:r>
              <a:rPr lang="de-DE" smtClean="0"/>
              <a:t>Dritte Ebene</a:t>
            </a:r>
          </a:p>
        </p:txBody>
      </p:sp>
      <p:sp>
        <p:nvSpPr>
          <p:cNvPr id="4" name="Content Placeholder 3"/>
          <p:cNvSpPr>
            <a:spLocks noGrp="1"/>
          </p:cNvSpPr>
          <p:nvPr>
            <p:ph sz="half" idx="2"/>
          </p:nvPr>
        </p:nvSpPr>
        <p:spPr>
          <a:xfrm>
            <a:off x="472753" y="2420888"/>
            <a:ext cx="3959671" cy="3312008"/>
          </a:xfrm>
          <a:prstGeom prst="rect">
            <a:avLst/>
          </a:prstGeom>
        </p:spPr>
        <p:txBody>
          <a:bodyPr/>
          <a:lstStyle>
            <a:lvl2pPr>
              <a:defRPr sz="2400"/>
            </a:lvl2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 Placeholder 4"/>
          <p:cNvSpPr>
            <a:spLocks noGrp="1"/>
          </p:cNvSpPr>
          <p:nvPr>
            <p:ph type="body" sz="quarter" idx="3"/>
          </p:nvPr>
        </p:nvSpPr>
        <p:spPr>
          <a:xfrm>
            <a:off x="4716016" y="1484784"/>
            <a:ext cx="3959672" cy="851337"/>
          </a:xfrm>
          <a:prstGeom prst="rect">
            <a:avLst/>
          </a:prstGeom>
        </p:spPr>
        <p:txBody>
          <a:bodyPr anchor="t" anchorCtr="0"/>
          <a:lstStyle>
            <a:lvl1pPr marL="0" indent="0">
              <a:buNone/>
              <a:defRPr lang="de-DE" sz="2400" kern="1200" dirty="0">
                <a:solidFill>
                  <a:srgbClr val="823E28"/>
                </a:solidFill>
                <a:latin typeface="+mj-lt"/>
                <a:ea typeface="+mn-ea"/>
                <a:cs typeface="+mn-cs"/>
              </a:defRPr>
            </a:lvl1pPr>
            <a:lvl2pPr marL="0" indent="0">
              <a:buNone/>
              <a:defRPr lang="de-DE" sz="2000" b="0" kern="1200" dirty="0" smtClean="0">
                <a:solidFill>
                  <a:srgbClr val="00498B"/>
                </a:solidFill>
                <a:latin typeface="+mn-lt"/>
                <a:ea typeface="+mn-ea"/>
                <a:cs typeface="+mn-cs"/>
              </a:defRPr>
            </a:lvl2pPr>
            <a:lvl3pPr marL="0" indent="0">
              <a:buNone/>
              <a:defRPr lang="de-DE" sz="1700" b="0" kern="1200" dirty="0" smtClean="0">
                <a:solidFill>
                  <a:srgbClr val="00498B"/>
                </a:solidFill>
                <a:latin typeface="+mn-lt"/>
                <a:ea typeface="+mn-ea"/>
                <a:cs typeface="+mn-cs"/>
              </a:defRPr>
            </a:lvl3pPr>
            <a:lvl4pPr marL="0" indent="0">
              <a:buNone/>
              <a:defRPr lang="de-DE" sz="1700" b="0" kern="1200" dirty="0">
                <a:solidFill>
                  <a:srgbClr val="00498B"/>
                </a:solidFill>
                <a:latin typeface="+mn-lt"/>
                <a:ea typeface="+mn-ea"/>
                <a:cs typeface="+mn-cs"/>
              </a:defRPr>
            </a:lvl4pPr>
            <a:lvl5pPr marL="0" indent="0">
              <a:buNone/>
              <a:defRPr sz="1600" b="1"/>
            </a:lvl5pPr>
            <a:lvl6pPr marL="0" indent="0">
              <a:buNone/>
              <a:defRPr sz="1600" b="1"/>
            </a:lvl6pPr>
            <a:lvl7pPr marL="0" indent="0">
              <a:buNone/>
              <a:tabLst/>
              <a:defRPr sz="1600" b="1"/>
            </a:lvl7pPr>
            <a:lvl8pPr marL="0" indent="0">
              <a:buNone/>
              <a:defRPr sz="1600" b="1"/>
            </a:lvl8pPr>
            <a:lvl9pPr marL="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716016" y="2420888"/>
            <a:ext cx="3959672" cy="3311433"/>
          </a:xfrm>
          <a:prstGeom prst="rect">
            <a:avLst/>
          </a:prstGeom>
        </p:spPr>
        <p:txBody>
          <a:bodyPr/>
          <a:lstStyle>
            <a:lvl2pPr>
              <a:defRPr sz="2400"/>
            </a:lvl2pPr>
            <a:lvl5pPr>
              <a:defRPr/>
            </a:lvl5pPr>
            <a:lvl6pPr marL="179387" indent="0">
              <a:buNone/>
              <a:defRPr/>
            </a:lvl6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Foliennummernplatzhalter 11"/>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35530340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2" y="2011390"/>
            <a:ext cx="8207375" cy="3672000"/>
          </a:xfrm>
          <a:prstGeom prst="rect">
            <a:avLst/>
          </a:prstGeom>
        </p:spPr>
        <p:txBody>
          <a:bodyPr/>
          <a:lstStyle>
            <a:lvl1pPr>
              <a:defRPr sz="1500"/>
            </a:lvl1pPr>
            <a:lvl2pPr>
              <a:defRPr sz="2400"/>
            </a:lvl2pPr>
            <a:lvl3pPr>
              <a:defRPr sz="2000"/>
            </a:lvl3pPr>
            <a:lvl4pPr>
              <a:defRPr sz="1700"/>
            </a:lvl4pPr>
            <a:lvl5pPr>
              <a:defRPr sz="1500"/>
            </a:lvl5pPr>
            <a:lvl6pPr>
              <a:defRPr sz="1500"/>
            </a:lvl6pPr>
            <a:lvl7pPr>
              <a:defRPr sz="1200"/>
            </a:lvl7pPr>
            <a:lvl8pPr>
              <a:defRPr sz="1500"/>
            </a:lvl8pPr>
            <a:lvl9pPr>
              <a:defRPr sz="15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Text Placeholder 3"/>
          <p:cNvSpPr>
            <a:spLocks noGrp="1"/>
          </p:cNvSpPr>
          <p:nvPr>
            <p:ph type="body" sz="half" idx="2"/>
          </p:nvPr>
        </p:nvSpPr>
        <p:spPr>
          <a:xfrm>
            <a:off x="468312" y="1484313"/>
            <a:ext cx="8207376" cy="511225"/>
          </a:xfrm>
          <a:prstGeom prst="rect">
            <a:avLst/>
          </a:prstGeom>
        </p:spPr>
        <p:txBody>
          <a:bodyPr/>
          <a:lstStyle>
            <a:lvl1pPr marL="0" indent="0">
              <a:buNone/>
              <a:defRPr sz="1500"/>
            </a:lvl1pPr>
            <a:lvl2pPr marL="0" indent="0">
              <a:buNone/>
              <a:defRPr lang="de-DE" sz="2800" kern="1200" dirty="0" smtClean="0">
                <a:solidFill>
                  <a:srgbClr val="823E28"/>
                </a:solidFill>
                <a:latin typeface="+mj-lt"/>
                <a:ea typeface="+mn-ea"/>
                <a:cs typeface="+mn-cs"/>
              </a:defRPr>
            </a:lvl2pPr>
            <a:lvl3pPr marL="0" indent="0">
              <a:buNone/>
              <a:defRPr lang="de-DE" sz="2000" b="0" kern="1200" dirty="0" smtClean="0">
                <a:solidFill>
                  <a:srgbClr val="00498B"/>
                </a:solidFill>
                <a:latin typeface="+mn-lt"/>
                <a:ea typeface="+mn-ea"/>
                <a:cs typeface="+mn-cs"/>
              </a:defRPr>
            </a:lvl3pPr>
            <a:lvl4pPr marL="0" indent="0">
              <a:buNone/>
              <a:defRPr lang="de-DE" sz="1700" kern="1200" dirty="0" smtClean="0">
                <a:solidFill>
                  <a:srgbClr val="00498B"/>
                </a:solidFill>
                <a:latin typeface="+mn-lt"/>
                <a:ea typeface="+mn-ea"/>
                <a:cs typeface="+mn-cs"/>
              </a:defRPr>
            </a:lvl4pPr>
            <a:lvl5pPr marL="0" indent="0">
              <a:buNone/>
              <a:defRPr sz="1500"/>
            </a:lvl5pPr>
            <a:lvl6pPr marL="0" indent="0">
              <a:spcAft>
                <a:spcPts val="1000"/>
              </a:spcAft>
              <a:buNone/>
              <a:defRPr sz="1500"/>
            </a:lvl6pPr>
            <a:lvl7pPr marL="0" indent="0">
              <a:buNone/>
              <a:tabLst/>
              <a:defRPr sz="1500"/>
            </a:lvl7pPr>
            <a:lvl8pPr marL="0" indent="0">
              <a:buNone/>
              <a:defRPr sz="1500"/>
            </a:lvl8pPr>
            <a:lvl9pPr marL="0" indent="0">
              <a:buNone/>
              <a:defRPr lang="de-DE" sz="1500" kern="1200" dirty="0">
                <a:solidFill>
                  <a:schemeClr val="tx1"/>
                </a:solidFill>
                <a:latin typeface="+mn-lt"/>
                <a:ea typeface="+mn-ea"/>
                <a:cs typeface="+mn-cs"/>
              </a:defRPr>
            </a:lvl9pPr>
          </a:lstStyle>
          <a:p>
            <a:pPr lvl="0"/>
            <a:r>
              <a:rPr lang="de-DE" smtClean="0"/>
              <a:t>Textmasterformat bearbeiten</a:t>
            </a:r>
          </a:p>
        </p:txBody>
      </p:sp>
      <p:sp>
        <p:nvSpPr>
          <p:cNvPr id="8" name="Foliennummernplatzhalter 7"/>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2" name="Titel 1"/>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40395374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68312" y="2060848"/>
            <a:ext cx="8207376" cy="3600177"/>
          </a:xfrm>
          <a:prstGeom prst="rect">
            <a:avLst/>
          </a:prstGeom>
        </p:spPr>
        <p:txBody>
          <a:bodyPr anchor="t"/>
          <a:lstStyle>
            <a:lvl1pPr marL="0" indent="0">
              <a:buNone/>
              <a:defRPr sz="1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8" name="Titel 7"/>
          <p:cNvSpPr>
            <a:spLocks noGrp="1"/>
          </p:cNvSpPr>
          <p:nvPr>
            <p:ph type="title"/>
          </p:nvPr>
        </p:nvSpPr>
        <p:spPr/>
        <p:txBody>
          <a:bodyPr/>
          <a:lstStyle/>
          <a:p>
            <a:r>
              <a:rPr lang="de-DE" smtClean="0"/>
              <a:t>Titelmasterformat durch Klicken bearbeiten</a:t>
            </a:r>
            <a:endParaRPr lang="de-DE" dirty="0"/>
          </a:p>
        </p:txBody>
      </p:sp>
      <p:sp>
        <p:nvSpPr>
          <p:cNvPr id="5" name="Text Placeholder 3"/>
          <p:cNvSpPr>
            <a:spLocks noGrp="1"/>
          </p:cNvSpPr>
          <p:nvPr>
            <p:ph type="body" sz="half" idx="2"/>
          </p:nvPr>
        </p:nvSpPr>
        <p:spPr>
          <a:xfrm>
            <a:off x="468312" y="1484313"/>
            <a:ext cx="8207376" cy="511225"/>
          </a:xfrm>
          <a:prstGeom prst="rect">
            <a:avLst/>
          </a:prstGeom>
        </p:spPr>
        <p:txBody>
          <a:bodyPr/>
          <a:lstStyle>
            <a:lvl1pPr marL="0" indent="0">
              <a:buNone/>
              <a:defRPr sz="1500"/>
            </a:lvl1pPr>
            <a:lvl2pPr marL="0" indent="0">
              <a:buNone/>
              <a:defRPr lang="de-DE" sz="2800" kern="1200" dirty="0" smtClean="0">
                <a:solidFill>
                  <a:srgbClr val="823E28"/>
                </a:solidFill>
                <a:latin typeface="+mj-lt"/>
                <a:ea typeface="+mn-ea"/>
                <a:cs typeface="+mn-cs"/>
              </a:defRPr>
            </a:lvl2pPr>
            <a:lvl3pPr marL="0" indent="0">
              <a:buNone/>
              <a:defRPr lang="de-DE" sz="2000" b="0" kern="1200" dirty="0" smtClean="0">
                <a:solidFill>
                  <a:srgbClr val="00498B"/>
                </a:solidFill>
                <a:latin typeface="+mn-lt"/>
                <a:ea typeface="+mn-ea"/>
                <a:cs typeface="+mn-cs"/>
              </a:defRPr>
            </a:lvl3pPr>
            <a:lvl4pPr marL="0" indent="0">
              <a:buNone/>
              <a:defRPr lang="de-DE" sz="1700" kern="1200" dirty="0" smtClean="0">
                <a:solidFill>
                  <a:srgbClr val="00498B"/>
                </a:solidFill>
                <a:latin typeface="+mn-lt"/>
                <a:ea typeface="+mn-ea"/>
                <a:cs typeface="+mn-cs"/>
              </a:defRPr>
            </a:lvl4pPr>
            <a:lvl5pPr marL="0" indent="0">
              <a:buNone/>
              <a:defRPr sz="1500"/>
            </a:lvl5pPr>
            <a:lvl6pPr marL="0" indent="0">
              <a:spcAft>
                <a:spcPts val="1000"/>
              </a:spcAft>
              <a:buNone/>
              <a:defRPr sz="1500"/>
            </a:lvl6pPr>
            <a:lvl7pPr marL="0" indent="0">
              <a:buNone/>
              <a:tabLst/>
              <a:defRPr sz="1500"/>
            </a:lvl7pPr>
            <a:lvl8pPr marL="0" indent="0">
              <a:buNone/>
              <a:defRPr sz="1500"/>
            </a:lvl8pPr>
            <a:lvl9pPr marL="0" indent="0">
              <a:buNone/>
              <a:defRPr lang="de-DE" sz="1500" kern="1200" dirty="0">
                <a:solidFill>
                  <a:schemeClr val="tx1"/>
                </a:solidFill>
                <a:latin typeface="+mn-lt"/>
                <a:ea typeface="+mn-ea"/>
                <a:cs typeface="+mn-cs"/>
              </a:defRPr>
            </a:lvl9pPr>
          </a:lstStyle>
          <a:p>
            <a:pPr lvl="0"/>
            <a:r>
              <a:rPr lang="de-DE" smtClean="0"/>
              <a:t>Textmasterformat bearbeiten</a:t>
            </a:r>
          </a:p>
        </p:txBody>
      </p:sp>
    </p:spTree>
    <p:extLst>
      <p:ext uri="{BB962C8B-B14F-4D97-AF65-F5344CB8AC3E}">
        <p14:creationId xmlns:p14="http://schemas.microsoft.com/office/powerpoint/2010/main" val="1974221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Inhalt und Diagram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de-DE" dirty="0"/>
          </a:p>
        </p:txBody>
      </p:sp>
      <p:sp>
        <p:nvSpPr>
          <p:cNvPr id="7" name="Foliennummernplatzhalter 6"/>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5" name="Textplatzhalter 4"/>
          <p:cNvSpPr>
            <a:spLocks noGrp="1"/>
          </p:cNvSpPr>
          <p:nvPr>
            <p:ph type="body" sz="quarter" idx="11"/>
          </p:nvPr>
        </p:nvSpPr>
        <p:spPr>
          <a:xfrm>
            <a:off x="468313" y="1484313"/>
            <a:ext cx="8207375" cy="115259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Diagrammplatzhalter 7"/>
          <p:cNvSpPr>
            <a:spLocks noGrp="1"/>
          </p:cNvSpPr>
          <p:nvPr>
            <p:ph type="chart" sz="quarter" idx="12"/>
          </p:nvPr>
        </p:nvSpPr>
        <p:spPr>
          <a:xfrm>
            <a:off x="468313" y="2700000"/>
            <a:ext cx="8207375" cy="2664000"/>
          </a:xfrm>
        </p:spPr>
        <p:txBody>
          <a:bodyPr/>
          <a:lstStyle>
            <a:lvl1pPr>
              <a:defRPr sz="1200">
                <a:solidFill>
                  <a:schemeClr val="tx1"/>
                </a:solidFill>
              </a:defRPr>
            </a:lvl1pPr>
          </a:lstStyle>
          <a:p>
            <a:r>
              <a:rPr lang="de-DE" smtClean="0"/>
              <a:t>Diagramm durch Klicken auf Symbol hinzufügen</a:t>
            </a:r>
            <a:endParaRPr lang="de-DE" dirty="0"/>
          </a:p>
        </p:txBody>
      </p:sp>
      <p:sp>
        <p:nvSpPr>
          <p:cNvPr id="10" name="Inhaltsplatzhalter 9"/>
          <p:cNvSpPr>
            <a:spLocks noGrp="1"/>
          </p:cNvSpPr>
          <p:nvPr>
            <p:ph sz="quarter" idx="13"/>
          </p:nvPr>
        </p:nvSpPr>
        <p:spPr>
          <a:xfrm>
            <a:off x="474300" y="5517232"/>
            <a:ext cx="8207375" cy="143321"/>
          </a:xfrm>
        </p:spPr>
        <p:txBody>
          <a:bodyPr anchor="b" anchorCtr="0"/>
          <a:lstStyle>
            <a:lvl1pPr marL="0" indent="0">
              <a:lnSpc>
                <a:spcPct val="100000"/>
              </a:lnSpc>
              <a:spcAft>
                <a:spcPts val="0"/>
              </a:spcAft>
              <a:buFont typeface="Arial" panose="020B0604020202020204" pitchFamily="34" charset="0"/>
              <a:buNone/>
              <a:defRPr sz="900" b="0">
                <a:solidFill>
                  <a:schemeClr val="tx1"/>
                </a:solidFill>
                <a:latin typeface="+mn-lt"/>
              </a:defRPr>
            </a:lvl1pPr>
            <a:lvl2pPr marL="0" indent="0">
              <a:spcAft>
                <a:spcPts val="0"/>
              </a:spcAft>
              <a:buFont typeface="Arial" panose="020B0604020202020204" pitchFamily="34" charset="0"/>
              <a:buNone/>
              <a:defRPr sz="900" b="0">
                <a:solidFill>
                  <a:schemeClr val="tx1"/>
                </a:solidFill>
                <a:latin typeface="+mn-lt"/>
              </a:defRPr>
            </a:lvl2pPr>
            <a:lvl3pPr marL="0" indent="0">
              <a:spcAft>
                <a:spcPts val="0"/>
              </a:spcAft>
              <a:buFont typeface="Arial" panose="020B0604020202020204" pitchFamily="34" charset="0"/>
              <a:buNone/>
              <a:defRPr sz="900" b="0">
                <a:solidFill>
                  <a:schemeClr val="tx1"/>
                </a:solidFill>
                <a:latin typeface="+mn-lt"/>
              </a:defRPr>
            </a:lvl3pPr>
            <a:lvl4pPr marL="0" indent="0">
              <a:spcAft>
                <a:spcPts val="0"/>
              </a:spcAft>
              <a:buFont typeface="Arial" panose="020B0604020202020204" pitchFamily="34" charset="0"/>
              <a:buNone/>
              <a:defRPr sz="900" b="0">
                <a:solidFill>
                  <a:schemeClr val="tx1"/>
                </a:solidFill>
                <a:latin typeface="+mn-lt"/>
              </a:defRPr>
            </a:lvl4pPr>
            <a:lvl5pPr marL="0" indent="0">
              <a:lnSpc>
                <a:spcPct val="100000"/>
              </a:lnSpc>
              <a:spcAft>
                <a:spcPts val="0"/>
              </a:spcAft>
              <a:buFont typeface="Arial" panose="020B0604020202020204" pitchFamily="34" charset="0"/>
              <a:buNone/>
              <a:defRPr sz="900" b="0">
                <a:solidFill>
                  <a:schemeClr val="tx1"/>
                </a:solidFill>
                <a:latin typeface="+mn-lt"/>
              </a:defRPr>
            </a:lvl5pPr>
            <a:lvl6pPr marL="0" indent="0">
              <a:lnSpc>
                <a:spcPct val="100000"/>
              </a:lnSpc>
              <a:spcAft>
                <a:spcPts val="0"/>
              </a:spcAft>
              <a:buFont typeface="Arial" panose="020B0604020202020204" pitchFamily="34" charset="0"/>
              <a:buNone/>
              <a:defRPr sz="900"/>
            </a:lvl6pPr>
            <a:lvl7pPr>
              <a:spcAft>
                <a:spcPts val="0"/>
              </a:spcAft>
              <a:defRPr sz="900"/>
            </a:lvl7pPr>
            <a:lvl8pPr>
              <a:lnSpc>
                <a:spcPct val="100000"/>
              </a:lnSpc>
              <a:spcAft>
                <a:spcPts val="0"/>
              </a:spcAft>
              <a:defRPr sz="900"/>
            </a:lvl8pPr>
            <a:lvl9pPr>
              <a:lnSpc>
                <a:spcPct val="100000"/>
              </a:lnSpc>
              <a:spcAft>
                <a:spcPts val="0"/>
              </a:spcAft>
              <a:defRPr sz="9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559077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Foliennummernplatzhalter 5"/>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
        <p:nvSpPr>
          <p:cNvPr id="7" name="Titel 6"/>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877988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6" name="Foliennummernplatzhalter 5"/>
          <p:cNvSpPr>
            <a:spLocks noGrp="1"/>
          </p:cNvSpPr>
          <p:nvPr>
            <p:ph type="sldNum" sz="quarter" idx="10"/>
          </p:nvPr>
        </p:nvSpPr>
        <p:spPr/>
        <p:txBody>
          <a:bodyPr/>
          <a:lstStyle/>
          <a:p>
            <a:r>
              <a:rPr lang="de-DE" dirty="0"/>
              <a:t>Seite </a:t>
            </a:r>
            <a:fld id="{8F49AD41-6F2E-493B-AB70-915CD445E1C4}" type="slidenum">
              <a:rPr lang="de-DE" smtClean="0"/>
              <a:pPr/>
              <a:t>‹Nr.›</a:t>
            </a:fld>
            <a:endParaRPr lang="de-DE" dirty="0"/>
          </a:p>
        </p:txBody>
      </p:sp>
    </p:spTree>
    <p:extLst>
      <p:ext uri="{BB962C8B-B14F-4D97-AF65-F5344CB8AC3E}">
        <p14:creationId xmlns:p14="http://schemas.microsoft.com/office/powerpoint/2010/main" val="188742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elfolie Orange">
    <p:spTree>
      <p:nvGrpSpPr>
        <p:cNvPr id="1" name=""/>
        <p:cNvGrpSpPr/>
        <p:nvPr/>
      </p:nvGrpSpPr>
      <p:grpSpPr>
        <a:xfrm>
          <a:off x="0" y="0"/>
          <a:ext cx="0" cy="0"/>
          <a:chOff x="0" y="0"/>
          <a:chExt cx="0" cy="0"/>
        </a:xfrm>
      </p:grpSpPr>
      <p:sp>
        <p:nvSpPr>
          <p:cNvPr id="7" name="Rechteck 6"/>
          <p:cNvSpPr/>
          <p:nvPr userDrawn="1"/>
        </p:nvSpPr>
        <p:spPr>
          <a:xfrm>
            <a:off x="179512" y="3078000"/>
            <a:ext cx="8784000" cy="3600000"/>
          </a:xfrm>
          <a:prstGeom prst="rect">
            <a:avLst/>
          </a:prstGeom>
          <a:solidFill>
            <a:srgbClr val="EC66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sp>
        <p:nvSpPr>
          <p:cNvPr id="3" name="Subtitle 2"/>
          <p:cNvSpPr>
            <a:spLocks noGrp="1"/>
          </p:cNvSpPr>
          <p:nvPr>
            <p:ph type="subTitle" idx="1"/>
          </p:nvPr>
        </p:nvSpPr>
        <p:spPr>
          <a:xfrm>
            <a:off x="1403648" y="5445224"/>
            <a:ext cx="7272040" cy="720080"/>
          </a:xfrm>
          <a:prstGeom prst="rect">
            <a:avLst/>
          </a:prstGeom>
        </p:spPr>
        <p:txBody>
          <a:bodyPr tIns="36000"/>
          <a:lstStyle>
            <a:lvl1pPr marL="0" indent="0" algn="l">
              <a:lnSpc>
                <a:spcPct val="100000"/>
              </a:lnSpc>
              <a:spcAft>
                <a:spcPts val="0"/>
              </a:spcAft>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Tree>
    <p:extLst>
      <p:ext uri="{BB962C8B-B14F-4D97-AF65-F5344CB8AC3E}">
        <p14:creationId xmlns:p14="http://schemas.microsoft.com/office/powerpoint/2010/main" val="10829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folie Gelb">
    <p:spTree>
      <p:nvGrpSpPr>
        <p:cNvPr id="1" name=""/>
        <p:cNvGrpSpPr/>
        <p:nvPr/>
      </p:nvGrpSpPr>
      <p:grpSpPr>
        <a:xfrm>
          <a:off x="0" y="0"/>
          <a:ext cx="0" cy="0"/>
          <a:chOff x="0" y="0"/>
          <a:chExt cx="0" cy="0"/>
        </a:xfrm>
      </p:grpSpPr>
      <p:sp>
        <p:nvSpPr>
          <p:cNvPr id="4" name="Rechteck 3"/>
          <p:cNvSpPr/>
          <p:nvPr userDrawn="1"/>
        </p:nvSpPr>
        <p:spPr>
          <a:xfrm>
            <a:off x="179512" y="3078000"/>
            <a:ext cx="8784000" cy="3600000"/>
          </a:xfrm>
          <a:prstGeom prst="rect">
            <a:avLst/>
          </a:prstGeom>
          <a:solidFill>
            <a:srgbClr val="F0AC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Titel 6"/>
          <p:cNvSpPr>
            <a:spLocks noGrp="1"/>
          </p:cNvSpPr>
          <p:nvPr>
            <p:ph type="title"/>
          </p:nvPr>
        </p:nvSpPr>
        <p:spPr>
          <a:xfrm>
            <a:off x="1404000" y="3862800"/>
            <a:ext cx="7270369" cy="1404000"/>
          </a:xfrm>
        </p:spPr>
        <p:txBody>
          <a:bodyPr tIns="54000"/>
          <a:lstStyle>
            <a:lvl1pPr>
              <a:lnSpc>
                <a:spcPct val="90000"/>
              </a:lnSpc>
              <a:defRPr sz="3300">
                <a:solidFill>
                  <a:schemeClr val="bg1"/>
                </a:solidFill>
              </a:defRPr>
            </a:lvl1pPr>
          </a:lstStyle>
          <a:p>
            <a:r>
              <a:rPr lang="de-DE" smtClean="0"/>
              <a:t>Titelmasterformat durch Klicken bearbeiten</a:t>
            </a:r>
            <a:endParaRPr lang="de-DE" dirty="0"/>
          </a:p>
        </p:txBody>
      </p:sp>
      <p:sp>
        <p:nvSpPr>
          <p:cNvPr id="10"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919615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folie Dunkelblau">
    <p:spTree>
      <p:nvGrpSpPr>
        <p:cNvPr id="1" name=""/>
        <p:cNvGrpSpPr/>
        <p:nvPr/>
      </p:nvGrpSpPr>
      <p:grpSpPr>
        <a:xfrm>
          <a:off x="0" y="0"/>
          <a:ext cx="0" cy="0"/>
          <a:chOff x="0" y="0"/>
          <a:chExt cx="0" cy="0"/>
        </a:xfrm>
      </p:grpSpPr>
      <p:sp>
        <p:nvSpPr>
          <p:cNvPr id="8" name="Rechteck 7"/>
          <p:cNvSpPr/>
          <p:nvPr userDrawn="1"/>
        </p:nvSpPr>
        <p:spPr>
          <a:xfrm>
            <a:off x="179512" y="3078000"/>
            <a:ext cx="8784000" cy="3600000"/>
          </a:xfrm>
          <a:prstGeom prst="rect">
            <a:avLst/>
          </a:prstGeom>
          <a:solidFill>
            <a:srgbClr val="004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95650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folie Hellblau">
    <p:spTree>
      <p:nvGrpSpPr>
        <p:cNvPr id="1" name=""/>
        <p:cNvGrpSpPr/>
        <p:nvPr/>
      </p:nvGrpSpPr>
      <p:grpSpPr>
        <a:xfrm>
          <a:off x="0" y="0"/>
          <a:ext cx="0" cy="0"/>
          <a:chOff x="0" y="0"/>
          <a:chExt cx="0" cy="0"/>
        </a:xfrm>
      </p:grpSpPr>
      <p:sp>
        <p:nvSpPr>
          <p:cNvPr id="8" name="Rechteck 7"/>
          <p:cNvSpPr/>
          <p:nvPr userDrawn="1"/>
        </p:nvSpPr>
        <p:spPr>
          <a:xfrm>
            <a:off x="179512" y="3078000"/>
            <a:ext cx="8784000" cy="3600000"/>
          </a:xfrm>
          <a:prstGeom prst="rect">
            <a:avLst/>
          </a:prstGeom>
          <a:solidFill>
            <a:srgbClr val="63B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le 1"/>
          <p:cNvSpPr>
            <a:spLocks noGrp="1"/>
          </p:cNvSpPr>
          <p:nvPr>
            <p:ph type="ctrTitle"/>
          </p:nvPr>
        </p:nvSpPr>
        <p:spPr>
          <a:xfrm>
            <a:off x="1403648" y="3861048"/>
            <a:ext cx="7272040" cy="1440161"/>
          </a:xfrm>
        </p:spPr>
        <p:txBody>
          <a:bodyPr tIns="54000" anchor="t" anchorCtr="0"/>
          <a:lstStyle>
            <a:lvl1pPr algn="l">
              <a:lnSpc>
                <a:spcPct val="90000"/>
              </a:lnSpc>
              <a:defRPr sz="3300">
                <a:solidFill>
                  <a:schemeClr val="bg1"/>
                </a:solidFill>
              </a:defRPr>
            </a:lvl1pPr>
          </a:lstStyle>
          <a:p>
            <a:r>
              <a:rPr lang="de-DE" smtClean="0"/>
              <a:t>Titelmasterformat durch Klicken bearbeiten</a:t>
            </a:r>
            <a:endParaRPr lang="de-DE" dirty="0"/>
          </a:p>
        </p:txBody>
      </p:sp>
      <p:pic>
        <p:nvPicPr>
          <p:cNvPr id="9" name="Grafi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5634" y="3587041"/>
            <a:ext cx="402337" cy="2033020"/>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6835" y="255960"/>
            <a:ext cx="2476394" cy="1296000"/>
          </a:xfrm>
          <a:prstGeom prst="rect">
            <a:avLst/>
          </a:prstGeom>
        </p:spPr>
      </p:pic>
      <p:sp>
        <p:nvSpPr>
          <p:cNvPr id="7" name="Subtitle 2"/>
          <p:cNvSpPr>
            <a:spLocks noGrp="1"/>
          </p:cNvSpPr>
          <p:nvPr>
            <p:ph type="subTitle" idx="1"/>
          </p:nvPr>
        </p:nvSpPr>
        <p:spPr>
          <a:xfrm>
            <a:off x="1403648" y="5445224"/>
            <a:ext cx="7272040" cy="720080"/>
          </a:xfrm>
          <a:prstGeom prst="rect">
            <a:avLst/>
          </a:prstGeom>
        </p:spPr>
        <p:txBody>
          <a:bodyPr vert="horz" lIns="0" tIns="36000" rIns="0" bIns="0" rtlCol="0">
            <a:noAutofit/>
          </a:bodyPr>
          <a:lstStyle>
            <a:lvl1pPr>
              <a:lnSpc>
                <a:spcPct val="100000"/>
              </a:lnSpc>
              <a:spcBef>
                <a:spcPts val="0"/>
              </a:spcBef>
              <a:spcAft>
                <a:spcPts val="0"/>
              </a:spcAft>
              <a:defRPr lang="de-DE" sz="2000" dirty="0">
                <a:solidFill>
                  <a:schemeClr val="bg1"/>
                </a:solidFill>
              </a:defRPr>
            </a:lvl1pPr>
          </a:lstStyle>
          <a:p>
            <a:pPr lvl="0">
              <a:lnSpc>
                <a:spcPct val="100000"/>
              </a:lnSpc>
              <a:spcAft>
                <a:spcPts val="0"/>
              </a:spcAft>
            </a:pPr>
            <a:r>
              <a:rPr lang="de-DE" smtClean="0"/>
              <a:t>Formatvorlage des Untertitelmasters durch Klicken bearbeiten</a:t>
            </a:r>
            <a:endParaRPr lang="de-DE" dirty="0"/>
          </a:p>
        </p:txBody>
      </p:sp>
    </p:spTree>
    <p:extLst>
      <p:ext uri="{BB962C8B-B14F-4D97-AF65-F5344CB8AC3E}">
        <p14:creationId xmlns:p14="http://schemas.microsoft.com/office/powerpoint/2010/main" val="1370038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3.w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312" y="404664"/>
            <a:ext cx="8207376" cy="1008112"/>
          </a:xfrm>
          <a:prstGeom prst="rect">
            <a:avLst/>
          </a:prstGeom>
        </p:spPr>
        <p:txBody>
          <a:bodyPr vert="horz" lIns="0" tIns="0" rIns="0" bIns="0" rtlCol="0" anchor="t" anchorCtr="0">
            <a:noAutofit/>
          </a:bodyPr>
          <a:lstStyle/>
          <a:p>
            <a:pPr lvl="0"/>
            <a:r>
              <a:rPr lang="de-DE" dirty="0"/>
              <a:t>Titelmasterformat durch Klicken bearbeiten</a:t>
            </a:r>
            <a:endParaRPr lang="en-US" dirty="0"/>
          </a:p>
        </p:txBody>
      </p:sp>
      <p:sp>
        <p:nvSpPr>
          <p:cNvPr id="6" name="Slide Number Placeholder 5"/>
          <p:cNvSpPr>
            <a:spLocks noGrp="1"/>
          </p:cNvSpPr>
          <p:nvPr>
            <p:ph type="sldNum" sz="quarter" idx="4"/>
          </p:nvPr>
        </p:nvSpPr>
        <p:spPr>
          <a:xfrm>
            <a:off x="7757442" y="6453336"/>
            <a:ext cx="919014" cy="144000"/>
          </a:xfrm>
          <a:prstGeom prst="rect">
            <a:avLst/>
          </a:prstGeom>
        </p:spPr>
        <p:txBody>
          <a:bodyPr vert="horz" lIns="0" tIns="32400" rIns="0" bIns="0" rtlCol="0" anchor="t" anchorCtr="0"/>
          <a:lstStyle>
            <a:lvl1pPr algn="r">
              <a:defRPr sz="700">
                <a:solidFill>
                  <a:schemeClr val="tx1"/>
                </a:solidFill>
              </a:defRPr>
            </a:lvl1pPr>
          </a:lstStyle>
          <a:p>
            <a:r>
              <a:rPr lang="en-GB" dirty="0" err="1"/>
              <a:t>Seite</a:t>
            </a:r>
            <a:r>
              <a:rPr lang="en-GB" dirty="0"/>
              <a:t> </a:t>
            </a:r>
            <a:fld id="{8F49AD41-6F2E-493B-AB70-915CD445E1C4}" type="slidenum">
              <a:rPr lang="en-GB" smtClean="0"/>
              <a:pPr/>
              <a:t>‹Nr.›</a:t>
            </a:fld>
            <a:endParaRPr lang="en-GB" dirty="0"/>
          </a:p>
        </p:txBody>
      </p:sp>
      <p:pic>
        <p:nvPicPr>
          <p:cNvPr id="8" name="Grafik 7"/>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74107" y="5926503"/>
            <a:ext cx="1609657" cy="842400"/>
          </a:xfrm>
          <a:prstGeom prst="rect">
            <a:avLst/>
          </a:prstGeom>
        </p:spPr>
      </p:pic>
      <p:sp>
        <p:nvSpPr>
          <p:cNvPr id="4" name="Textplatzhalter 3"/>
          <p:cNvSpPr>
            <a:spLocks noGrp="1"/>
          </p:cNvSpPr>
          <p:nvPr>
            <p:ph type="body" idx="1"/>
          </p:nvPr>
        </p:nvSpPr>
        <p:spPr>
          <a:xfrm>
            <a:off x="468312" y="1485007"/>
            <a:ext cx="8207376" cy="4176241"/>
          </a:xfrm>
          <a:prstGeom prst="rect">
            <a:avLst/>
          </a:prstGeom>
        </p:spPr>
        <p:txBody>
          <a:bodyPr vert="horz" lIns="0" tIns="0" rIns="0" bIns="0" rtlCol="0">
            <a:no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Siebente Ebene</a:t>
            </a:r>
          </a:p>
          <a:p>
            <a:pPr lvl="7"/>
            <a:r>
              <a:rPr lang="de-DE" dirty="0"/>
              <a:t>Achte Ebene</a:t>
            </a:r>
          </a:p>
          <a:p>
            <a:pPr lvl="8"/>
            <a:r>
              <a:rPr lang="de-DE" dirty="0"/>
              <a:t>Neunte Ebene</a:t>
            </a:r>
          </a:p>
        </p:txBody>
      </p:sp>
    </p:spTree>
    <p:extLst>
      <p:ext uri="{BB962C8B-B14F-4D97-AF65-F5344CB8AC3E}">
        <p14:creationId xmlns:p14="http://schemas.microsoft.com/office/powerpoint/2010/main" val="266854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85" r:id="rId3"/>
    <p:sldLayoutId id="2147483666" r:id="rId4"/>
    <p:sldLayoutId id="2147483667" r:id="rId5"/>
    <p:sldLayoutId id="2147483672" r:id="rId6"/>
    <p:sldLayoutId id="2147483687" r:id="rId7"/>
    <p:sldLayoutId id="2147483675" r:id="rId8"/>
    <p:sldLayoutId id="2147483676" r:id="rId9"/>
    <p:sldLayoutId id="2147483690" r:id="rId10"/>
    <p:sldLayoutId id="2147483677" r:id="rId11"/>
    <p:sldLayoutId id="2147483663" r:id="rId12"/>
    <p:sldLayoutId id="2147483678" r:id="rId13"/>
    <p:sldLayoutId id="2147483679" r:id="rId14"/>
    <p:sldLayoutId id="2147483680" r:id="rId15"/>
    <p:sldLayoutId id="2147483681" r:id="rId16"/>
    <p:sldLayoutId id="2147483682" r:id="rId17"/>
    <p:sldLayoutId id="2147483683" r:id="rId18"/>
    <p:sldLayoutId id="2147483684" r:id="rId19"/>
    <p:sldLayoutId id="2147483686" r:id="rId20"/>
    <p:sldLayoutId id="2147483664" r:id="rId21"/>
    <p:sldLayoutId id="2147483665" r:id="rId22"/>
    <p:sldLayoutId id="2147483668" r:id="rId23"/>
    <p:sldLayoutId id="2147483669" r:id="rId24"/>
  </p:sldLayoutIdLst>
  <p:hf hdr="0" ftr="0" dt="0"/>
  <p:txStyles>
    <p:titleStyle>
      <a:lvl1pPr algn="l" defTabSz="914400" rtl="0" eaLnBrk="1" latinLnBrk="0" hangingPunct="1">
        <a:lnSpc>
          <a:spcPct val="100000"/>
        </a:lnSpc>
        <a:spcBef>
          <a:spcPct val="0"/>
        </a:spcBef>
        <a:buNone/>
        <a:defRPr lang="en-US" sz="3000" kern="1200" dirty="0">
          <a:solidFill>
            <a:srgbClr val="BB0B20"/>
          </a:solidFill>
          <a:latin typeface="+mj-lt"/>
          <a:ea typeface="+mj-ea"/>
          <a:cs typeface="+mj-cs"/>
        </a:defRPr>
      </a:lvl1pPr>
    </p:titleStyle>
    <p:bodyStyle>
      <a:lvl1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1pPr>
      <a:lvl2pPr marL="0" indent="0" algn="l" defTabSz="914400" rtl="0" eaLnBrk="1" latinLnBrk="0" hangingPunct="1">
        <a:lnSpc>
          <a:spcPct val="100000"/>
        </a:lnSpc>
        <a:spcBef>
          <a:spcPts val="0"/>
        </a:spcBef>
        <a:spcAft>
          <a:spcPts val="1000"/>
        </a:spcAft>
        <a:buFont typeface="Arial" panose="020B0604020202020204" pitchFamily="34" charset="0"/>
        <a:buNone/>
        <a:defRPr lang="de-DE" sz="2600" kern="1200" dirty="0">
          <a:solidFill>
            <a:srgbClr val="823E28"/>
          </a:solidFill>
          <a:latin typeface="+mj-lt"/>
          <a:ea typeface="+mn-ea"/>
          <a:cs typeface="+mn-cs"/>
        </a:defRPr>
      </a:lvl2pPr>
      <a:lvl3pPr marL="0" indent="0" algn="l" defTabSz="914400" rtl="0" eaLnBrk="1" latinLnBrk="0" hangingPunct="1">
        <a:lnSpc>
          <a:spcPct val="100000"/>
        </a:lnSpc>
        <a:spcBef>
          <a:spcPts val="0"/>
        </a:spcBef>
        <a:spcAft>
          <a:spcPts val="1000"/>
        </a:spcAft>
        <a:buFont typeface="Arial" panose="020B0604020202020204" pitchFamily="34" charset="0"/>
        <a:buNone/>
        <a:defRPr lang="de-DE" sz="2000" b="0" kern="1200" dirty="0">
          <a:solidFill>
            <a:srgbClr val="00498B"/>
          </a:solidFill>
          <a:latin typeface="+mn-lt"/>
          <a:ea typeface="+mn-ea"/>
          <a:cs typeface="+mn-cs"/>
        </a:defRPr>
      </a:lvl3pPr>
      <a:lvl4pPr marL="0" indent="0" algn="l" defTabSz="914400" rtl="0" eaLnBrk="1" latinLnBrk="0" hangingPunct="1">
        <a:lnSpc>
          <a:spcPct val="100000"/>
        </a:lnSpc>
        <a:spcBef>
          <a:spcPts val="0"/>
        </a:spcBef>
        <a:spcAft>
          <a:spcPts val="1000"/>
        </a:spcAft>
        <a:buFont typeface="Arial" panose="020B0604020202020204" pitchFamily="34" charset="0"/>
        <a:buNone/>
        <a:defRPr lang="de-DE" sz="1700" kern="1200" dirty="0">
          <a:solidFill>
            <a:srgbClr val="00498B"/>
          </a:solidFill>
          <a:latin typeface="+mn-lt"/>
          <a:ea typeface="+mn-ea"/>
          <a:cs typeface="+mn-cs"/>
        </a:defRPr>
      </a:lvl4pPr>
      <a:lvl5pPr marL="193675" indent="-180975" algn="l" defTabSz="914400" rtl="0" eaLnBrk="1" latinLnBrk="0" hangingPunct="1">
        <a:lnSpc>
          <a:spcPct val="110000"/>
        </a:lnSpc>
        <a:spcBef>
          <a:spcPts val="0"/>
        </a:spcBef>
        <a:spcAft>
          <a:spcPts val="1000"/>
        </a:spcAft>
        <a:buFontTx/>
        <a:buBlip>
          <a:blip r:embed="rId27"/>
        </a:buBlip>
        <a:defRPr lang="de-DE" sz="1500" kern="1200" dirty="0" smtClean="0">
          <a:solidFill>
            <a:schemeClr val="tx1"/>
          </a:solidFill>
          <a:latin typeface="+mn-lt"/>
          <a:ea typeface="+mn-ea"/>
          <a:cs typeface="+mn-cs"/>
        </a:defRPr>
      </a:lvl5pPr>
      <a:lvl6pPr marL="304800" indent="-125413" algn="l" defTabSz="914400" rtl="0" eaLnBrk="1" latinLnBrk="0" hangingPunct="1">
        <a:lnSpc>
          <a:spcPct val="110000"/>
        </a:lnSpc>
        <a:spcBef>
          <a:spcPts val="0"/>
        </a:spcBef>
        <a:spcAft>
          <a:spcPts val="0"/>
        </a:spcAft>
        <a:buFontTx/>
        <a:buBlip>
          <a:blip r:embed="rId28"/>
        </a:buBlip>
        <a:defRPr sz="1500" kern="1200">
          <a:solidFill>
            <a:schemeClr val="tx1"/>
          </a:solidFill>
          <a:latin typeface="+mn-lt"/>
          <a:ea typeface="+mn-ea"/>
          <a:cs typeface="+mn-cs"/>
        </a:defRPr>
      </a:lvl6pPr>
      <a:lvl7pPr marL="0" indent="0" algn="l" defTabSz="720000" rtl="0" eaLnBrk="1" latinLnBrk="0" hangingPunct="1">
        <a:lnSpc>
          <a:spcPct val="100000"/>
        </a:lnSpc>
        <a:spcBef>
          <a:spcPts val="0"/>
        </a:spcBef>
        <a:spcAft>
          <a:spcPts val="1000"/>
        </a:spcAft>
        <a:buFont typeface="Arial" panose="020B0604020202020204" pitchFamily="34" charset="0"/>
        <a:buNone/>
        <a:tabLst>
          <a:tab pos="108000" algn="l"/>
        </a:tabLst>
        <a:defRPr lang="en-US" sz="900" kern="1200" dirty="0">
          <a:solidFill>
            <a:schemeClr val="tx1"/>
          </a:solidFill>
          <a:latin typeface="+mn-lt"/>
          <a:ea typeface="+mn-ea"/>
          <a:cs typeface="+mn-cs"/>
        </a:defRPr>
      </a:lvl7pPr>
      <a:lvl8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8pPr>
      <a:lvl9pPr marL="0" indent="0" algn="l" defTabSz="914400" rtl="0" eaLnBrk="1" latinLnBrk="0" hangingPunct="1">
        <a:lnSpc>
          <a:spcPct val="110000"/>
        </a:lnSpc>
        <a:spcBef>
          <a:spcPts val="0"/>
        </a:spcBef>
        <a:spcAft>
          <a:spcPts val="1000"/>
        </a:spcAft>
        <a:buFont typeface="Arial" panose="020B0604020202020204" pitchFamily="34" charset="0"/>
        <a:buNone/>
        <a:defRPr sz="15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935" userDrawn="1">
          <p15:clr>
            <a:srgbClr val="F26B43"/>
          </p15:clr>
        </p15:guide>
        <p15:guide id="2" pos="295" userDrawn="1">
          <p15:clr>
            <a:srgbClr val="F26B43"/>
          </p15:clr>
        </p15:guide>
        <p15:guide id="4" pos="5465" userDrawn="1">
          <p15:clr>
            <a:srgbClr val="F26B43"/>
          </p15:clr>
        </p15:guide>
        <p15:guide id="5" orient="horz" pos="3566" userDrawn="1">
          <p15:clr>
            <a:srgbClr val="F26B43"/>
          </p15:clr>
        </p15:guide>
        <p15:guide id="6"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4.emf"/><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1403648" y="3429000"/>
            <a:ext cx="7272040" cy="1728193"/>
          </a:xfrm>
        </p:spPr>
        <p:txBody>
          <a:bodyPr/>
          <a:lstStyle/>
          <a:p>
            <a:r>
              <a:rPr lang="de-DE" sz="3200" dirty="0" err="1" smtClean="0"/>
              <a:t>Informing</a:t>
            </a:r>
            <a:r>
              <a:rPr lang="de-DE" sz="3200" dirty="0" smtClean="0"/>
              <a:t> </a:t>
            </a:r>
            <a:r>
              <a:rPr lang="de-DE" sz="3200" dirty="0" err="1" smtClean="0"/>
              <a:t>policy</a:t>
            </a:r>
            <a:r>
              <a:rPr lang="de-DE" sz="3200" dirty="0" smtClean="0"/>
              <a:t> </a:t>
            </a:r>
            <a:r>
              <a:rPr lang="de-DE" sz="3200" dirty="0" err="1" smtClean="0"/>
              <a:t>makers</a:t>
            </a:r>
            <a:r>
              <a:rPr lang="de-DE" sz="3200" dirty="0" smtClean="0"/>
              <a:t>: </a:t>
            </a:r>
            <a:r>
              <a:rPr lang="de-DE" sz="3200" dirty="0" err="1" smtClean="0"/>
              <a:t>the</a:t>
            </a:r>
            <a:r>
              <a:rPr lang="de-DE" sz="3200" dirty="0" smtClean="0"/>
              <a:t> </a:t>
            </a:r>
            <a:r>
              <a:rPr lang="de-DE" sz="3200" dirty="0" err="1" smtClean="0"/>
              <a:t>work</a:t>
            </a:r>
            <a:r>
              <a:rPr lang="de-DE" sz="3200" dirty="0" smtClean="0"/>
              <a:t> </a:t>
            </a:r>
            <a:r>
              <a:rPr lang="de-DE" sz="3200" dirty="0" err="1" smtClean="0"/>
              <a:t>of</a:t>
            </a:r>
            <a:r>
              <a:rPr lang="de-DE" sz="3200" dirty="0" smtClean="0"/>
              <a:t> </a:t>
            </a:r>
            <a:r>
              <a:rPr lang="de-DE" sz="3200" dirty="0" err="1" smtClean="0"/>
              <a:t>the</a:t>
            </a:r>
            <a:r>
              <a:rPr lang="de-DE" sz="3200" dirty="0" smtClean="0"/>
              <a:t> German </a:t>
            </a:r>
            <a:r>
              <a:rPr lang="de-DE" sz="3200" dirty="0" err="1" smtClean="0"/>
              <a:t>equality</a:t>
            </a:r>
            <a:r>
              <a:rPr lang="de-DE" sz="3200" dirty="0" smtClean="0"/>
              <a:t> </a:t>
            </a:r>
            <a:r>
              <a:rPr lang="de-DE" sz="3200" dirty="0" err="1" smtClean="0"/>
              <a:t>body</a:t>
            </a:r>
            <a:endParaRPr lang="de-DE" sz="3200" dirty="0"/>
          </a:p>
        </p:txBody>
      </p:sp>
      <p:sp>
        <p:nvSpPr>
          <p:cNvPr id="5" name="Untertitel 4"/>
          <p:cNvSpPr>
            <a:spLocks noGrp="1"/>
          </p:cNvSpPr>
          <p:nvPr>
            <p:ph type="subTitle" idx="1"/>
          </p:nvPr>
        </p:nvSpPr>
        <p:spPr>
          <a:xfrm>
            <a:off x="1403648" y="4797152"/>
            <a:ext cx="7272040" cy="1512168"/>
          </a:xfrm>
        </p:spPr>
        <p:txBody>
          <a:bodyPr/>
          <a:lstStyle/>
          <a:p>
            <a:r>
              <a:rPr lang="de-DE" b="1" dirty="0" smtClean="0"/>
              <a:t>Nathalie Schlenzka</a:t>
            </a:r>
          </a:p>
          <a:p>
            <a:r>
              <a:rPr lang="de-DE" dirty="0" err="1" smtClean="0"/>
              <a:t>Deputy</a:t>
            </a:r>
            <a:r>
              <a:rPr lang="de-DE" dirty="0" smtClean="0"/>
              <a:t> Head, Research Unit, Federal Anti-</a:t>
            </a:r>
            <a:r>
              <a:rPr lang="de-DE" dirty="0" err="1" smtClean="0"/>
              <a:t>Discrimination</a:t>
            </a:r>
            <a:r>
              <a:rPr lang="de-DE" dirty="0" smtClean="0"/>
              <a:t> Agency (FADA), Germany</a:t>
            </a:r>
          </a:p>
          <a:p>
            <a:endParaRPr lang="de-DE" dirty="0" smtClean="0"/>
          </a:p>
          <a:p>
            <a:r>
              <a:rPr lang="de-DE" sz="1600" i="1" dirty="0" err="1"/>
              <a:t>Equinet</a:t>
            </a:r>
            <a:r>
              <a:rPr lang="de-DE" sz="1600" i="1" dirty="0"/>
              <a:t> Conference: Diverse, Inclusive </a:t>
            </a:r>
            <a:r>
              <a:rPr lang="de-DE" sz="1600" i="1" dirty="0" err="1"/>
              <a:t>and</a:t>
            </a:r>
            <a:r>
              <a:rPr lang="de-DE" sz="1600" i="1" dirty="0"/>
              <a:t> Equal: </a:t>
            </a:r>
            <a:r>
              <a:rPr lang="de-DE" sz="1600" i="1" dirty="0" err="1"/>
              <a:t>Innovating</a:t>
            </a:r>
            <a:r>
              <a:rPr lang="de-DE" sz="1600" i="1" dirty="0"/>
              <a:t> at </a:t>
            </a:r>
            <a:r>
              <a:rPr lang="de-DE" sz="1600" i="1" dirty="0" err="1"/>
              <a:t>the</a:t>
            </a:r>
            <a:r>
              <a:rPr lang="de-DE" sz="1600" i="1" dirty="0"/>
              <a:t> </a:t>
            </a:r>
            <a:r>
              <a:rPr lang="de-DE" sz="1600" i="1" dirty="0" err="1"/>
              <a:t>intersections</a:t>
            </a:r>
            <a:r>
              <a:rPr lang="de-DE" sz="1600" i="1" dirty="0"/>
              <a:t> </a:t>
            </a:r>
            <a:r>
              <a:rPr lang="de-DE" sz="1600" i="1" dirty="0" err="1"/>
              <a:t>of</a:t>
            </a:r>
            <a:r>
              <a:rPr lang="de-DE" sz="1600" i="1" dirty="0"/>
              <a:t> </a:t>
            </a:r>
            <a:r>
              <a:rPr lang="de-DE" sz="1600" i="1" dirty="0" err="1"/>
              <a:t>gender</a:t>
            </a:r>
            <a:r>
              <a:rPr lang="de-DE" sz="1600" i="1" dirty="0"/>
              <a:t> </a:t>
            </a:r>
            <a:r>
              <a:rPr lang="de-DE" sz="1600" i="1" dirty="0" err="1" smtClean="0"/>
              <a:t>equality</a:t>
            </a:r>
            <a:r>
              <a:rPr lang="de-DE" sz="1600" i="1" dirty="0" smtClean="0"/>
              <a:t>, 7th </a:t>
            </a:r>
            <a:r>
              <a:rPr lang="de-DE" sz="1600" i="1" dirty="0" err="1" smtClean="0"/>
              <a:t>December</a:t>
            </a:r>
            <a:r>
              <a:rPr lang="de-DE" sz="1600" i="1" dirty="0" smtClean="0"/>
              <a:t> 2016, </a:t>
            </a:r>
            <a:r>
              <a:rPr lang="de-DE" sz="1600" i="1" dirty="0" err="1" smtClean="0"/>
              <a:t>Brussels</a:t>
            </a:r>
            <a:r>
              <a:rPr lang="de-DE" sz="1600" i="1" dirty="0" smtClean="0"/>
              <a:t>.</a:t>
            </a:r>
            <a:endParaRPr lang="de-DE" sz="1600" i="1" dirty="0"/>
          </a:p>
          <a:p>
            <a:endParaRPr lang="de-DE" dirty="0"/>
          </a:p>
        </p:txBody>
      </p:sp>
      <p:sp>
        <p:nvSpPr>
          <p:cNvPr id="2" name="Rechteck 1"/>
          <p:cNvSpPr/>
          <p:nvPr/>
        </p:nvSpPr>
        <p:spPr>
          <a:xfrm>
            <a:off x="-254000" y="-25400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
              <a:t>496233948</a:t>
            </a:r>
          </a:p>
        </p:txBody>
      </p:sp>
    </p:spTree>
    <p:extLst>
      <p:ext uri="{BB962C8B-B14F-4D97-AF65-F5344CB8AC3E}">
        <p14:creationId xmlns:p14="http://schemas.microsoft.com/office/powerpoint/2010/main" val="508568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03648" y="4077072"/>
            <a:ext cx="7272000" cy="1080120"/>
          </a:xfrm>
        </p:spPr>
        <p:txBody>
          <a:bodyPr/>
          <a:lstStyle/>
          <a:p>
            <a:r>
              <a:rPr lang="en-US" sz="3200" dirty="0" smtClean="0"/>
              <a:t>Recommendations and Demands</a:t>
            </a:r>
            <a:br>
              <a:rPr lang="en-US" sz="3200" dirty="0" smtClean="0"/>
            </a:br>
            <a:endParaRPr lang="en-US" sz="3200" i="1" dirty="0"/>
          </a:p>
        </p:txBody>
      </p:sp>
      <p:sp>
        <p:nvSpPr>
          <p:cNvPr id="3" name="Untertitel 2"/>
          <p:cNvSpPr>
            <a:spLocks noGrp="1"/>
          </p:cNvSpPr>
          <p:nvPr>
            <p:ph type="subTitle" idx="1"/>
          </p:nvPr>
        </p:nvSpPr>
        <p:spPr>
          <a:xfrm>
            <a:off x="1403648" y="4941168"/>
            <a:ext cx="7272000" cy="720000"/>
          </a:xfrm>
        </p:spPr>
        <p:txBody>
          <a:bodyPr/>
          <a:lstStyle/>
          <a:p>
            <a:endParaRPr lang="de-DE" dirty="0"/>
          </a:p>
        </p:txBody>
      </p:sp>
    </p:spTree>
    <p:extLst>
      <p:ext uri="{BB962C8B-B14F-4D97-AF65-F5344CB8AC3E}">
        <p14:creationId xmlns:p14="http://schemas.microsoft.com/office/powerpoint/2010/main" val="43172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548680"/>
            <a:ext cx="8136136" cy="648072"/>
          </a:xfrm>
        </p:spPr>
        <p:txBody>
          <a:bodyPr/>
          <a:lstStyle/>
          <a:p>
            <a:r>
              <a:rPr lang="en-US" dirty="0" smtClean="0"/>
              <a:t>2. Recommendations and Demands</a:t>
            </a:r>
            <a:endParaRPr lang="en-US" i="1"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smtClean="0"/>
              <a:t>Page </a:t>
            </a:r>
            <a:fld id="{8F49AD41-6F2E-493B-AB70-915CD445E1C4}" type="slidenum">
              <a:rPr lang="de-DE" smtClean="0"/>
              <a:pPr/>
              <a:t>11</a:t>
            </a:fld>
            <a:endParaRPr lang="de-DE" dirty="0"/>
          </a:p>
        </p:txBody>
      </p:sp>
      <p:sp>
        <p:nvSpPr>
          <p:cNvPr id="3" name="Inhaltsplatzhalter 2"/>
          <p:cNvSpPr>
            <a:spLocks noGrp="1"/>
          </p:cNvSpPr>
          <p:nvPr>
            <p:ph idx="1"/>
          </p:nvPr>
        </p:nvSpPr>
        <p:spPr>
          <a:xfrm>
            <a:off x="683568" y="1268760"/>
            <a:ext cx="7992120" cy="4464496"/>
          </a:xfrm>
        </p:spPr>
        <p:txBody>
          <a:bodyPr/>
          <a:lstStyle/>
          <a:p>
            <a:pPr>
              <a:lnSpc>
                <a:spcPct val="100000"/>
              </a:lnSpc>
            </a:pPr>
            <a:r>
              <a:rPr lang="en-US" dirty="0" smtClean="0"/>
              <a:t>The </a:t>
            </a:r>
            <a:r>
              <a:rPr lang="en-US" dirty="0"/>
              <a:t>clear result is that multi-dimensional discrimination can be observed and pursued only with </a:t>
            </a:r>
            <a:r>
              <a:rPr lang="en-US" b="1" dirty="0">
                <a:solidFill>
                  <a:srgbClr val="00498B"/>
                </a:solidFill>
              </a:rPr>
              <a:t>diverse instruments and strategies</a:t>
            </a:r>
            <a:r>
              <a:rPr lang="en-US" b="1" dirty="0"/>
              <a:t>. </a:t>
            </a:r>
            <a:endParaRPr lang="en-US" b="1" dirty="0" smtClean="0"/>
          </a:p>
          <a:p>
            <a:pPr>
              <a:lnSpc>
                <a:spcPct val="100000"/>
              </a:lnSpc>
            </a:pPr>
            <a:r>
              <a:rPr lang="en-US" dirty="0" smtClean="0"/>
              <a:t>To pursue the policy assignment we need:</a:t>
            </a:r>
          </a:p>
          <a:p>
            <a:pPr>
              <a:lnSpc>
                <a:spcPct val="100000"/>
              </a:lnSpc>
            </a:pPr>
            <a:r>
              <a:rPr lang="en-US" dirty="0"/>
              <a:t>	</a:t>
            </a:r>
            <a:r>
              <a:rPr lang="en-US" dirty="0" smtClean="0"/>
              <a:t>- </a:t>
            </a:r>
            <a:r>
              <a:rPr lang="en-US" sz="1600" b="1" dirty="0" smtClean="0">
                <a:solidFill>
                  <a:srgbClr val="BB0B20"/>
                </a:solidFill>
              </a:rPr>
              <a:t>more data and research; </a:t>
            </a:r>
          </a:p>
          <a:p>
            <a:pPr>
              <a:lnSpc>
                <a:spcPct val="100000"/>
              </a:lnSpc>
            </a:pPr>
            <a:r>
              <a:rPr lang="en-US" sz="1600" dirty="0"/>
              <a:t>	</a:t>
            </a:r>
            <a:r>
              <a:rPr lang="en-US" sz="1600" dirty="0" smtClean="0"/>
              <a:t>- </a:t>
            </a:r>
            <a:r>
              <a:rPr lang="en-US" sz="1600" b="1" dirty="0" smtClean="0">
                <a:solidFill>
                  <a:srgbClr val="C00000"/>
                </a:solidFill>
              </a:rPr>
              <a:t>more public relations activities;</a:t>
            </a:r>
          </a:p>
          <a:p>
            <a:pPr>
              <a:lnSpc>
                <a:spcPct val="100000"/>
              </a:lnSpc>
            </a:pPr>
            <a:r>
              <a:rPr lang="en-US" sz="1600" dirty="0"/>
              <a:t>	</a:t>
            </a:r>
            <a:r>
              <a:rPr lang="en-US" sz="1600" dirty="0" smtClean="0"/>
              <a:t>- </a:t>
            </a:r>
            <a:r>
              <a:rPr lang="en-US" sz="1600" b="1" dirty="0" smtClean="0">
                <a:solidFill>
                  <a:srgbClr val="C00000"/>
                </a:solidFill>
              </a:rPr>
              <a:t>more training for staff working on complaints and supporting victims </a:t>
            </a:r>
            <a:r>
              <a:rPr lang="en-US" sz="1600" b="1" smtClean="0">
                <a:solidFill>
                  <a:srgbClr val="C00000"/>
                </a:solidFill>
              </a:rPr>
              <a:t>of 	discrimination</a:t>
            </a:r>
            <a:r>
              <a:rPr lang="en-US" sz="1600" dirty="0" smtClean="0"/>
              <a:t>.</a:t>
            </a:r>
          </a:p>
          <a:p>
            <a:pPr>
              <a:lnSpc>
                <a:spcPct val="100000"/>
              </a:lnSpc>
            </a:pPr>
            <a:endParaRPr lang="en-US" dirty="0" smtClean="0"/>
          </a:p>
          <a:p>
            <a:pPr>
              <a:lnSpc>
                <a:spcPct val="100000"/>
              </a:lnSpc>
            </a:pPr>
            <a:r>
              <a:rPr lang="en-US" b="1" dirty="0" smtClean="0">
                <a:solidFill>
                  <a:srgbClr val="00498B"/>
                </a:solidFill>
              </a:rPr>
              <a:t>More data on European- and Nation-State-Level is needed!</a:t>
            </a:r>
          </a:p>
          <a:p>
            <a:pPr marL="457200" indent="-457200">
              <a:lnSpc>
                <a:spcPct val="100000"/>
              </a:lnSpc>
              <a:buAutoNum type="arabicParenR"/>
            </a:pPr>
            <a:r>
              <a:rPr lang="en-US" dirty="0" smtClean="0"/>
              <a:t>Equality-Bodies: collecting more data about multidimensional complaints (surveys, own data)</a:t>
            </a:r>
          </a:p>
          <a:p>
            <a:pPr marL="457200" indent="-457200">
              <a:lnSpc>
                <a:spcPct val="100000"/>
              </a:lnSpc>
              <a:buAutoNum type="arabicParenR"/>
            </a:pPr>
            <a:r>
              <a:rPr lang="en-US" dirty="0" smtClean="0"/>
              <a:t>Official Statistics which break down discrimination on its characteristics (e.g. Federal Statistical Office)</a:t>
            </a:r>
          </a:p>
          <a:p>
            <a:pPr marL="457200" indent="-457200">
              <a:lnSpc>
                <a:spcPct val="100000"/>
              </a:lnSpc>
              <a:buAutoNum type="arabicParenR"/>
            </a:pPr>
            <a:r>
              <a:rPr lang="en-US" dirty="0" smtClean="0"/>
              <a:t>New survey instruments with the ability to capture multidimensional discrimination (e.g. </a:t>
            </a:r>
            <a:r>
              <a:rPr lang="en-US" dirty="0" err="1" smtClean="0"/>
              <a:t>Eurobarometer</a:t>
            </a:r>
            <a:r>
              <a:rPr lang="en-US" dirty="0" smtClean="0"/>
              <a:t>, Fundamental Right Barometer)</a:t>
            </a:r>
          </a:p>
        </p:txBody>
      </p:sp>
    </p:spTree>
    <p:extLst>
      <p:ext uri="{BB962C8B-B14F-4D97-AF65-F5344CB8AC3E}">
        <p14:creationId xmlns:p14="http://schemas.microsoft.com/office/powerpoint/2010/main" val="1048789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 </a:t>
            </a:r>
            <a:r>
              <a:rPr lang="de-DE" dirty="0" err="1" smtClean="0"/>
              <a:t>for</a:t>
            </a:r>
            <a:r>
              <a:rPr lang="de-DE" dirty="0" smtClean="0"/>
              <a:t> </a:t>
            </a:r>
            <a:r>
              <a:rPr lang="de-DE" dirty="0" err="1" smtClean="0"/>
              <a:t>your</a:t>
            </a:r>
            <a:r>
              <a:rPr lang="de-DE" dirty="0" smtClean="0"/>
              <a:t> </a:t>
            </a:r>
            <a:r>
              <a:rPr lang="de-DE" dirty="0" err="1" smtClean="0"/>
              <a:t>attention</a:t>
            </a:r>
            <a:r>
              <a:rPr lang="de-DE" dirty="0" smtClean="0"/>
              <a:t> !</a:t>
            </a:r>
            <a:endParaRPr lang="de-DE" dirty="0"/>
          </a:p>
        </p:txBody>
      </p:sp>
      <p:sp>
        <p:nvSpPr>
          <p:cNvPr id="8" name="Untertitel 7"/>
          <p:cNvSpPr>
            <a:spLocks noGrp="1"/>
          </p:cNvSpPr>
          <p:nvPr>
            <p:ph type="subTitle" idx="1"/>
          </p:nvPr>
        </p:nvSpPr>
        <p:spPr/>
        <p:txBody>
          <a:bodyPr/>
          <a:lstStyle/>
          <a:p>
            <a:r>
              <a:rPr lang="de-DE" dirty="0" smtClean="0"/>
              <a:t>Federal Anti-</a:t>
            </a:r>
            <a:r>
              <a:rPr lang="de-DE" dirty="0" err="1" smtClean="0"/>
              <a:t>Discrimination</a:t>
            </a:r>
            <a:r>
              <a:rPr lang="de-DE" dirty="0" smtClean="0"/>
              <a:t> Agency, Germany</a:t>
            </a:r>
            <a:r>
              <a:rPr lang="de-DE" dirty="0"/>
              <a:t/>
            </a:r>
            <a:br>
              <a:rPr lang="de-DE" dirty="0"/>
            </a:br>
            <a:r>
              <a:rPr lang="de-DE" dirty="0"/>
              <a:t>Glinkastraße 24</a:t>
            </a:r>
            <a:br>
              <a:rPr lang="de-DE" dirty="0"/>
            </a:br>
            <a:r>
              <a:rPr lang="de-DE" dirty="0"/>
              <a:t>10117Berlin</a:t>
            </a:r>
          </a:p>
          <a:p>
            <a:r>
              <a:rPr lang="de-DE" b="1" dirty="0" smtClean="0"/>
              <a:t>Nathalie Schlenzka</a:t>
            </a:r>
            <a:r>
              <a:rPr lang="de-DE" dirty="0"/>
              <a:t/>
            </a:r>
            <a:br>
              <a:rPr lang="de-DE" dirty="0"/>
            </a:br>
            <a:r>
              <a:rPr lang="de-DE" dirty="0"/>
              <a:t>Tel. </a:t>
            </a:r>
            <a:r>
              <a:rPr lang="de-DE" dirty="0" smtClean="0"/>
              <a:t>+49 3018 </a:t>
            </a:r>
            <a:r>
              <a:rPr lang="de-DE" dirty="0"/>
              <a:t>555 </a:t>
            </a:r>
            <a:r>
              <a:rPr lang="de-DE" dirty="0" smtClean="0"/>
              <a:t>1813</a:t>
            </a:r>
            <a:r>
              <a:rPr lang="de-DE" dirty="0"/>
              <a:t/>
            </a:r>
            <a:br>
              <a:rPr lang="de-DE" dirty="0"/>
            </a:br>
            <a:r>
              <a:rPr lang="de-DE" dirty="0"/>
              <a:t>E-Mail: </a:t>
            </a:r>
            <a:r>
              <a:rPr lang="de-DE" dirty="0" smtClean="0"/>
              <a:t>Nathalie.Schlenzka@ads.bund.de</a:t>
            </a:r>
            <a:endParaRPr lang="de-DE" dirty="0"/>
          </a:p>
          <a:p>
            <a:r>
              <a:rPr lang="de-DE" b="1" dirty="0" smtClean="0"/>
              <a:t>Head Office</a:t>
            </a:r>
            <a:r>
              <a:rPr lang="de-DE" dirty="0"/>
              <a:t/>
            </a:r>
            <a:br>
              <a:rPr lang="de-DE" dirty="0"/>
            </a:br>
            <a:r>
              <a:rPr lang="de-DE" dirty="0"/>
              <a:t>Tel. </a:t>
            </a:r>
            <a:r>
              <a:rPr lang="de-DE" dirty="0" smtClean="0"/>
              <a:t>+49 3018 </a:t>
            </a:r>
            <a:r>
              <a:rPr lang="de-DE" dirty="0"/>
              <a:t>555 1855</a:t>
            </a:r>
            <a:br>
              <a:rPr lang="de-DE" dirty="0"/>
            </a:br>
            <a:r>
              <a:rPr lang="de-DE" dirty="0"/>
              <a:t>E-Mail: poststelle@ads.bund.de</a:t>
            </a:r>
          </a:p>
          <a:p>
            <a:r>
              <a:rPr lang="de-DE" b="1" dirty="0"/>
              <a:t>www.antidiskriminierungsstelle.de</a:t>
            </a:r>
          </a:p>
        </p:txBody>
      </p:sp>
    </p:spTree>
    <p:extLst>
      <p:ext uri="{BB962C8B-B14F-4D97-AF65-F5344CB8AC3E}">
        <p14:creationId xmlns:p14="http://schemas.microsoft.com/office/powerpoint/2010/main" val="1284024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title"/>
          </p:nvPr>
        </p:nvSpPr>
        <p:spPr>
          <a:xfrm>
            <a:off x="611560" y="476672"/>
            <a:ext cx="8064128" cy="936104"/>
          </a:xfrm>
        </p:spPr>
        <p:txBody>
          <a:bodyPr/>
          <a:lstStyle/>
          <a:p>
            <a:r>
              <a:rPr lang="de-DE" b="1" dirty="0" smtClean="0"/>
              <a:t>Agenda</a:t>
            </a:r>
            <a:endParaRPr lang="de-DE" b="1" dirty="0"/>
          </a:p>
        </p:txBody>
      </p:sp>
      <p:sp>
        <p:nvSpPr>
          <p:cNvPr id="4" name="Foliennummernplatzhalter 3"/>
          <p:cNvSpPr>
            <a:spLocks noGrp="1"/>
          </p:cNvSpPr>
          <p:nvPr>
            <p:ph type="sldNum" sz="quarter" idx="10"/>
          </p:nvPr>
        </p:nvSpPr>
        <p:spPr/>
        <p:txBody>
          <a:bodyPr/>
          <a:lstStyle/>
          <a:p>
            <a:r>
              <a:rPr lang="de-DE" dirty="0" smtClean="0"/>
              <a:t>Page </a:t>
            </a:r>
            <a:fld id="{8F49AD41-6F2E-493B-AB70-915CD445E1C4}" type="slidenum">
              <a:rPr lang="de-DE" smtClean="0"/>
              <a:pPr/>
              <a:t>2</a:t>
            </a:fld>
            <a:endParaRPr lang="de-DE" dirty="0"/>
          </a:p>
        </p:txBody>
      </p:sp>
      <p:sp>
        <p:nvSpPr>
          <p:cNvPr id="16" name="Inhaltsplatzhalter 2"/>
          <p:cNvSpPr>
            <a:spLocks noGrp="1"/>
          </p:cNvSpPr>
          <p:nvPr>
            <p:ph idx="1"/>
          </p:nvPr>
        </p:nvSpPr>
        <p:spPr>
          <a:xfrm>
            <a:off x="539551" y="1484784"/>
            <a:ext cx="8136137" cy="4320480"/>
          </a:xfrm>
        </p:spPr>
        <p:txBody>
          <a:bodyPr/>
          <a:lstStyle/>
          <a:p>
            <a:pPr marL="342900" lvl="2" indent="-342900">
              <a:buFont typeface="Arial" panose="020B0604020202020204" pitchFamily="34" charset="0"/>
              <a:buAutoNum type="arabicPeriod"/>
            </a:pPr>
            <a:r>
              <a:rPr lang="en-US" sz="2400" dirty="0" smtClean="0">
                <a:solidFill>
                  <a:schemeClr val="tx1"/>
                </a:solidFill>
              </a:rPr>
              <a:t>How can intersections of gender (in-)equality become an issue discussed in public?</a:t>
            </a:r>
          </a:p>
          <a:p>
            <a:pPr lvl="2"/>
            <a:r>
              <a:rPr lang="en-US" sz="2400" dirty="0" smtClean="0">
                <a:solidFill>
                  <a:schemeClr val="tx1"/>
                </a:solidFill>
              </a:rPr>
              <a:t>	1.1. Report to the German </a:t>
            </a:r>
            <a:r>
              <a:rPr lang="en-US" sz="2400" i="1" dirty="0" smtClean="0">
                <a:solidFill>
                  <a:schemeClr val="tx1"/>
                </a:solidFill>
              </a:rPr>
              <a:t>Bundestag </a:t>
            </a:r>
            <a:r>
              <a:rPr lang="en-US" sz="2400" dirty="0" smtClean="0">
                <a:solidFill>
                  <a:schemeClr val="tx1"/>
                </a:solidFill>
              </a:rPr>
              <a:t>(Parliament)</a:t>
            </a:r>
          </a:p>
          <a:p>
            <a:pPr lvl="2"/>
            <a:r>
              <a:rPr lang="en-US" sz="2400" dirty="0" smtClean="0">
                <a:solidFill>
                  <a:schemeClr val="tx1"/>
                </a:solidFill>
              </a:rPr>
              <a:t>	1.2. FADA Theme Years</a:t>
            </a:r>
          </a:p>
          <a:p>
            <a:pPr lvl="2"/>
            <a:r>
              <a:rPr lang="en-US" sz="2400" dirty="0" smtClean="0">
                <a:solidFill>
                  <a:schemeClr val="tx1"/>
                </a:solidFill>
              </a:rPr>
              <a:t>	1.3. BIM-Study 2015: Experiences of Discrimination 	       in Germany</a:t>
            </a:r>
          </a:p>
          <a:p>
            <a:pPr lvl="2"/>
            <a:r>
              <a:rPr lang="en-US" sz="2400" dirty="0" smtClean="0">
                <a:solidFill>
                  <a:schemeClr val="tx1"/>
                </a:solidFill>
              </a:rPr>
              <a:t>2. Recommendations and Demands</a:t>
            </a:r>
          </a:p>
          <a:p>
            <a:pPr lvl="6"/>
            <a:r>
              <a:rPr lang="en-US" sz="1300" dirty="0" smtClean="0"/>
              <a:t>	</a:t>
            </a:r>
            <a:endParaRPr lang="en-US" sz="1300" dirty="0" smtClean="0">
              <a:solidFill>
                <a:schemeClr val="tx1"/>
              </a:solidFill>
            </a:endParaRPr>
          </a:p>
          <a:p>
            <a:pPr marL="342900" lvl="2" indent="-342900">
              <a:buAutoNum type="arabicPeriod"/>
            </a:pPr>
            <a:endParaRPr lang="en-US" sz="1600" dirty="0" smtClean="0"/>
          </a:p>
          <a:p>
            <a:pPr marL="342900" lvl="2" indent="-342900">
              <a:buAutoNum type="arabicPeriod"/>
            </a:pPr>
            <a:endParaRPr lang="de-DE" sz="1600" dirty="0"/>
          </a:p>
        </p:txBody>
      </p:sp>
    </p:spTree>
    <p:extLst>
      <p:ext uri="{BB962C8B-B14F-4D97-AF65-F5344CB8AC3E}">
        <p14:creationId xmlns:p14="http://schemas.microsoft.com/office/powerpoint/2010/main" val="801480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04000" y="3933056"/>
            <a:ext cx="7272000" cy="936104"/>
          </a:xfrm>
        </p:spPr>
        <p:txBody>
          <a:bodyPr/>
          <a:lstStyle/>
          <a:p>
            <a:r>
              <a:rPr lang="en-US" sz="3000" dirty="0"/>
              <a:t>How can intersections of gender (</a:t>
            </a:r>
            <a:r>
              <a:rPr lang="en-US" sz="3000" dirty="0" smtClean="0"/>
              <a:t>in-) equality </a:t>
            </a:r>
            <a:r>
              <a:rPr lang="en-US" sz="3000" dirty="0"/>
              <a:t>become </a:t>
            </a:r>
            <a:r>
              <a:rPr lang="en-US" sz="3000" dirty="0" smtClean="0"/>
              <a:t>an </a:t>
            </a:r>
            <a:r>
              <a:rPr lang="en-US" sz="3000" dirty="0"/>
              <a:t>issue discussed in public</a:t>
            </a:r>
            <a:r>
              <a:rPr lang="en-US" sz="3000" dirty="0" smtClean="0"/>
              <a:t>?</a:t>
            </a:r>
            <a:br>
              <a:rPr lang="en-US" sz="3000" dirty="0" smtClean="0"/>
            </a:br>
            <a:endParaRPr lang="en-US" sz="2500" i="1" dirty="0"/>
          </a:p>
        </p:txBody>
      </p:sp>
      <p:sp>
        <p:nvSpPr>
          <p:cNvPr id="3" name="Untertitel 2"/>
          <p:cNvSpPr>
            <a:spLocks noGrp="1"/>
          </p:cNvSpPr>
          <p:nvPr>
            <p:ph type="subTitle" idx="1"/>
          </p:nvPr>
        </p:nvSpPr>
        <p:spPr>
          <a:xfrm>
            <a:off x="1403648" y="5182819"/>
            <a:ext cx="7272000" cy="406421"/>
          </a:xfrm>
        </p:spPr>
        <p:txBody>
          <a:bodyPr/>
          <a:lstStyle/>
          <a:p>
            <a:r>
              <a:rPr lang="en-US" i="1" dirty="0"/>
              <a:t>Three implementation examples from </a:t>
            </a:r>
            <a:r>
              <a:rPr lang="en-US" i="1" dirty="0" smtClean="0"/>
              <a:t>FADA Germany</a:t>
            </a:r>
            <a:endParaRPr lang="en-US" i="1" dirty="0"/>
          </a:p>
          <a:p>
            <a:endParaRPr lang="de-DE" dirty="0"/>
          </a:p>
        </p:txBody>
      </p:sp>
    </p:spTree>
    <p:extLst>
      <p:ext uri="{BB962C8B-B14F-4D97-AF65-F5344CB8AC3E}">
        <p14:creationId xmlns:p14="http://schemas.microsoft.com/office/powerpoint/2010/main" val="3792660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476672"/>
            <a:ext cx="8712968" cy="648072"/>
          </a:xfrm>
        </p:spPr>
        <p:txBody>
          <a:bodyPr/>
          <a:lstStyle/>
          <a:p>
            <a:r>
              <a:rPr lang="de-DE" dirty="0" smtClean="0"/>
              <a:t>1.1. Report </a:t>
            </a:r>
            <a:r>
              <a:rPr lang="de-DE" dirty="0" err="1" smtClean="0"/>
              <a:t>to</a:t>
            </a:r>
            <a:r>
              <a:rPr lang="de-DE" dirty="0" smtClean="0"/>
              <a:t> </a:t>
            </a:r>
            <a:r>
              <a:rPr lang="de-DE" dirty="0" err="1" smtClean="0"/>
              <a:t>the</a:t>
            </a:r>
            <a:r>
              <a:rPr lang="de-DE" dirty="0" smtClean="0"/>
              <a:t> German </a:t>
            </a:r>
            <a:r>
              <a:rPr lang="de-DE" i="1" dirty="0" smtClean="0"/>
              <a:t>Bundestag (</a:t>
            </a:r>
            <a:r>
              <a:rPr lang="de-DE" dirty="0" err="1" smtClean="0"/>
              <a:t>Parliament</a:t>
            </a:r>
            <a:r>
              <a:rPr lang="de-DE" dirty="0" smtClean="0"/>
              <a:t>)</a:t>
            </a:r>
            <a:endParaRPr lang="de-DE" i="1"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smtClean="0"/>
              <a:t>Page </a:t>
            </a:r>
            <a:fld id="{8F49AD41-6F2E-493B-AB70-915CD445E1C4}" type="slidenum">
              <a:rPr lang="de-DE" smtClean="0"/>
              <a:pPr/>
              <a:t>4</a:t>
            </a:fld>
            <a:endParaRPr lang="de-DE" dirty="0"/>
          </a:p>
        </p:txBody>
      </p:sp>
      <p:sp>
        <p:nvSpPr>
          <p:cNvPr id="3" name="Inhaltsplatzhalter 2"/>
          <p:cNvSpPr>
            <a:spLocks noGrp="1"/>
          </p:cNvSpPr>
          <p:nvPr>
            <p:ph idx="1"/>
          </p:nvPr>
        </p:nvSpPr>
        <p:spPr>
          <a:xfrm>
            <a:off x="467544" y="1412776"/>
            <a:ext cx="8208144" cy="4248472"/>
          </a:xfrm>
        </p:spPr>
        <p:txBody>
          <a:bodyPr/>
          <a:lstStyle/>
          <a:p>
            <a:r>
              <a:rPr lang="de-DE" sz="1700" dirty="0" smtClean="0"/>
              <a:t>2010 First </a:t>
            </a:r>
            <a:r>
              <a:rPr lang="en-US" sz="1700" dirty="0" smtClean="0"/>
              <a:t>Joint Report of FADA and </a:t>
            </a:r>
            <a:r>
              <a:rPr lang="en-US" sz="1700" dirty="0"/>
              <a:t>the competent </a:t>
            </a:r>
            <a:r>
              <a:rPr lang="en-US" sz="1700" dirty="0" smtClean="0"/>
              <a:t>Commissioners of </a:t>
            </a:r>
            <a:r>
              <a:rPr lang="en-US" sz="1700" dirty="0"/>
              <a:t>the Federal </a:t>
            </a:r>
            <a:r>
              <a:rPr lang="en-US" sz="1700" dirty="0" smtClean="0"/>
              <a:t>Government and </a:t>
            </a:r>
            <a:r>
              <a:rPr lang="en-US" sz="1700" dirty="0"/>
              <a:t>the German Bundestag affected in their individual fields of </a:t>
            </a:r>
            <a:r>
              <a:rPr lang="en-US" sz="1700" dirty="0" smtClean="0"/>
              <a:t>responsibility.</a:t>
            </a:r>
          </a:p>
          <a:p>
            <a:pPr marL="285750" indent="-285750">
              <a:buFont typeface="Wingdings" panose="05000000000000000000" pitchFamily="2" charset="2"/>
              <a:buChar char="Ø"/>
            </a:pPr>
            <a:r>
              <a:rPr lang="en-US" sz="1700" b="1" dirty="0" smtClean="0">
                <a:solidFill>
                  <a:srgbClr val="C00000"/>
                </a:solidFill>
              </a:rPr>
              <a:t>Topic</a:t>
            </a:r>
            <a:r>
              <a:rPr lang="en-US" sz="1700" dirty="0" smtClean="0">
                <a:solidFill>
                  <a:srgbClr val="C00000"/>
                </a:solidFill>
              </a:rPr>
              <a:t>: </a:t>
            </a:r>
            <a:r>
              <a:rPr lang="en-US" sz="1700" b="1" dirty="0" smtClean="0">
                <a:solidFill>
                  <a:srgbClr val="00498B"/>
                </a:solidFill>
              </a:rPr>
              <a:t>Multidimensional Discrimination </a:t>
            </a:r>
          </a:p>
          <a:p>
            <a:pPr marL="285750" indent="-285750">
              <a:buFont typeface="Wingdings" panose="05000000000000000000" pitchFamily="2" charset="2"/>
              <a:buChar char="Ø"/>
            </a:pPr>
            <a:r>
              <a:rPr lang="en-US" sz="1700" b="1" dirty="0" smtClean="0">
                <a:solidFill>
                  <a:srgbClr val="C00000"/>
                </a:solidFill>
              </a:rPr>
              <a:t>Base:</a:t>
            </a:r>
            <a:r>
              <a:rPr lang="en-US" sz="1700" b="1" dirty="0" smtClean="0"/>
              <a:t> </a:t>
            </a:r>
            <a:r>
              <a:rPr lang="en-US" sz="1700" dirty="0" smtClean="0"/>
              <a:t>two research reports on multiple discrimination 2010 </a:t>
            </a:r>
          </a:p>
          <a:p>
            <a:pPr marL="285750" indent="-285750">
              <a:buFont typeface="Wingdings" panose="05000000000000000000" pitchFamily="2" charset="2"/>
              <a:buChar char="Ø"/>
            </a:pPr>
            <a:r>
              <a:rPr lang="en-US" sz="1700" b="1" dirty="0" smtClean="0">
                <a:solidFill>
                  <a:srgbClr val="C00000"/>
                </a:solidFill>
              </a:rPr>
              <a:t>Aim: </a:t>
            </a:r>
            <a:r>
              <a:rPr lang="en-US" sz="1700" dirty="0" smtClean="0"/>
              <a:t>to develop a particular and strategic approach to inform policy makers and the general public on issues of multiple discrimination and what responses are required.</a:t>
            </a:r>
          </a:p>
          <a:p>
            <a:pPr marL="285750" indent="-285750">
              <a:buFont typeface="Wingdings" panose="05000000000000000000" pitchFamily="2" charset="2"/>
              <a:buChar char="Ø"/>
            </a:pPr>
            <a:r>
              <a:rPr lang="en-US" sz="1700" b="1" dirty="0" smtClean="0">
                <a:solidFill>
                  <a:srgbClr val="C00000"/>
                </a:solidFill>
              </a:rPr>
              <a:t>Contents: </a:t>
            </a:r>
          </a:p>
          <a:p>
            <a:pPr marL="285750" lvl="2" indent="-285750">
              <a:buFont typeface="Arial" panose="020B0604020202020204" pitchFamily="34" charset="0"/>
              <a:buChar char="•"/>
            </a:pPr>
            <a:r>
              <a:rPr lang="en-US" sz="1700" b="1" dirty="0"/>
              <a:t>definition</a:t>
            </a:r>
            <a:r>
              <a:rPr lang="en-US" sz="1700" dirty="0">
                <a:solidFill>
                  <a:schemeClr val="tx1"/>
                </a:solidFill>
              </a:rPr>
              <a:t> on multidimensional and intersectional discrimination</a:t>
            </a:r>
            <a:r>
              <a:rPr lang="en-US" sz="1700" dirty="0" smtClean="0">
                <a:solidFill>
                  <a:schemeClr val="tx1"/>
                </a:solidFill>
              </a:rPr>
              <a:t>;</a:t>
            </a:r>
          </a:p>
          <a:p>
            <a:pPr marL="285750" lvl="2" indent="-285750">
              <a:buFont typeface="Arial" panose="020B0604020202020204" pitchFamily="34" charset="0"/>
              <a:buChar char="•"/>
            </a:pPr>
            <a:r>
              <a:rPr lang="en-US" sz="1700" b="1" dirty="0" smtClean="0"/>
              <a:t>Legal aspects </a:t>
            </a:r>
            <a:r>
              <a:rPr lang="en-US" sz="1700" dirty="0" smtClean="0">
                <a:solidFill>
                  <a:schemeClr val="tx1"/>
                </a:solidFill>
              </a:rPr>
              <a:t>of multidimensional discrimination;</a:t>
            </a:r>
          </a:p>
          <a:p>
            <a:pPr marL="285750" lvl="2" indent="-285750">
              <a:buFont typeface="Arial" panose="020B0604020202020204" pitchFamily="34" charset="0"/>
              <a:buChar char="•"/>
            </a:pPr>
            <a:r>
              <a:rPr lang="en-US" sz="1700" b="1" dirty="0" smtClean="0"/>
              <a:t>Complaints </a:t>
            </a:r>
            <a:r>
              <a:rPr lang="en-US" sz="1700" dirty="0" smtClean="0">
                <a:solidFill>
                  <a:schemeClr val="tx1"/>
                </a:solidFill>
              </a:rPr>
              <a:t>concerning multidimensional discrimination;</a:t>
            </a:r>
          </a:p>
          <a:p>
            <a:pPr marL="285750" lvl="2" indent="-285750">
              <a:buFont typeface="Arial" panose="020B0604020202020204" pitchFamily="34" charset="0"/>
              <a:buChar char="•"/>
            </a:pPr>
            <a:r>
              <a:rPr lang="en-US" sz="1700" b="1" dirty="0" smtClean="0"/>
              <a:t>Recommendations</a:t>
            </a:r>
            <a:r>
              <a:rPr lang="en-US" sz="1700" dirty="0" smtClean="0">
                <a:solidFill>
                  <a:schemeClr val="tx1"/>
                </a:solidFill>
              </a:rPr>
              <a:t> and  </a:t>
            </a:r>
            <a:r>
              <a:rPr lang="en-US" sz="1700" b="1" dirty="0" smtClean="0"/>
              <a:t>demands</a:t>
            </a:r>
            <a:endParaRPr lang="en-US" sz="1600" b="1" dirty="0" smtClean="0"/>
          </a:p>
        </p:txBody>
      </p:sp>
    </p:spTree>
    <p:extLst>
      <p:ext uri="{BB962C8B-B14F-4D97-AF65-F5344CB8AC3E}">
        <p14:creationId xmlns:p14="http://schemas.microsoft.com/office/powerpoint/2010/main" val="2410552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476672"/>
            <a:ext cx="8568952" cy="648072"/>
          </a:xfrm>
        </p:spPr>
        <p:txBody>
          <a:bodyPr/>
          <a:lstStyle/>
          <a:p>
            <a:r>
              <a:rPr lang="de-DE" dirty="0"/>
              <a:t>1.1. Report </a:t>
            </a:r>
            <a:r>
              <a:rPr lang="de-DE" dirty="0" err="1"/>
              <a:t>to</a:t>
            </a:r>
            <a:r>
              <a:rPr lang="de-DE" dirty="0"/>
              <a:t> </a:t>
            </a:r>
            <a:r>
              <a:rPr lang="de-DE" dirty="0" err="1"/>
              <a:t>the</a:t>
            </a:r>
            <a:r>
              <a:rPr lang="de-DE" dirty="0"/>
              <a:t> German </a:t>
            </a:r>
            <a:r>
              <a:rPr lang="de-DE" i="1" dirty="0"/>
              <a:t>Bundestag (</a:t>
            </a:r>
            <a:r>
              <a:rPr lang="de-DE" dirty="0" err="1"/>
              <a:t>Parliament</a:t>
            </a:r>
            <a:r>
              <a:rPr lang="de-DE" dirty="0"/>
              <a:t>)</a:t>
            </a:r>
            <a:endParaRPr lang="de-DE" i="1"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smtClean="0"/>
              <a:t>Page </a:t>
            </a:r>
            <a:fld id="{8F49AD41-6F2E-493B-AB70-915CD445E1C4}" type="slidenum">
              <a:rPr lang="de-DE" smtClean="0"/>
              <a:pPr/>
              <a:t>5</a:t>
            </a:fld>
            <a:endParaRPr lang="de-DE" dirty="0"/>
          </a:p>
        </p:txBody>
      </p:sp>
      <p:sp>
        <p:nvSpPr>
          <p:cNvPr id="3" name="Inhaltsplatzhalter 2"/>
          <p:cNvSpPr>
            <a:spLocks noGrp="1"/>
          </p:cNvSpPr>
          <p:nvPr>
            <p:ph idx="1"/>
          </p:nvPr>
        </p:nvSpPr>
        <p:spPr>
          <a:xfrm>
            <a:off x="683568" y="1196752"/>
            <a:ext cx="7992120" cy="4464496"/>
          </a:xfrm>
        </p:spPr>
        <p:txBody>
          <a:bodyPr/>
          <a:lstStyle/>
          <a:p>
            <a:r>
              <a:rPr lang="en-US" sz="1800" b="1" dirty="0" smtClean="0">
                <a:solidFill>
                  <a:srgbClr val="00498B"/>
                </a:solidFill>
              </a:rPr>
              <a:t>Extract of Recommendations and Approaches</a:t>
            </a:r>
          </a:p>
          <a:p>
            <a:pPr marL="285750" indent="-285750">
              <a:buFont typeface="Wingdings" panose="05000000000000000000" pitchFamily="2" charset="2"/>
              <a:buChar char="Ø"/>
            </a:pPr>
            <a:r>
              <a:rPr lang="en-US" sz="1600" b="1" dirty="0" smtClean="0">
                <a:solidFill>
                  <a:srgbClr val="C00000"/>
                </a:solidFill>
              </a:rPr>
              <a:t>Awareness Raising</a:t>
            </a:r>
            <a:r>
              <a:rPr lang="en-US" sz="1600" dirty="0" smtClean="0">
                <a:solidFill>
                  <a:srgbClr val="C00000"/>
                </a:solidFill>
              </a:rPr>
              <a:t>: </a:t>
            </a:r>
            <a:r>
              <a:rPr lang="en-US" sz="1600" dirty="0" smtClean="0"/>
              <a:t>Campaigns, information for general public and victims of discrimination on multidimensional discrimination </a:t>
            </a:r>
            <a:r>
              <a:rPr lang="en-US" sz="1600" dirty="0" smtClean="0">
                <a:sym typeface="Wingdings" panose="05000000000000000000" pitchFamily="2" charset="2"/>
              </a:rPr>
              <a:t> training of lawyers and judges</a:t>
            </a:r>
            <a:r>
              <a:rPr lang="en-US" sz="1600" dirty="0" smtClean="0"/>
              <a:t>;</a:t>
            </a:r>
          </a:p>
          <a:p>
            <a:pPr marL="285750" indent="-285750">
              <a:buFont typeface="Wingdings" panose="05000000000000000000" pitchFamily="2" charset="2"/>
              <a:buChar char="Ø"/>
            </a:pPr>
            <a:r>
              <a:rPr lang="en-US" sz="1600" b="1" dirty="0" smtClean="0">
                <a:solidFill>
                  <a:srgbClr val="BB0B20"/>
                </a:solidFill>
              </a:rPr>
              <a:t>Improvement of data on multidimensional discrimination: </a:t>
            </a:r>
            <a:r>
              <a:rPr lang="en-US" sz="1600" dirty="0" smtClean="0"/>
              <a:t>Research, systematic data collection of </a:t>
            </a:r>
            <a:r>
              <a:rPr lang="en-US" sz="1600" dirty="0" smtClean="0"/>
              <a:t>anti-discrimination advice centers;</a:t>
            </a:r>
            <a:endParaRPr lang="en-US" sz="1600" dirty="0">
              <a:solidFill>
                <a:srgbClr val="BB0B20"/>
              </a:solidFill>
            </a:endParaRPr>
          </a:p>
          <a:p>
            <a:pPr marL="285750" indent="-285750">
              <a:buFont typeface="Wingdings" panose="05000000000000000000" pitchFamily="2" charset="2"/>
              <a:buChar char="Ø"/>
            </a:pPr>
            <a:r>
              <a:rPr lang="en-US" sz="1600" dirty="0" smtClean="0"/>
              <a:t> </a:t>
            </a:r>
            <a:r>
              <a:rPr lang="en-US" sz="1600" b="1" dirty="0" smtClean="0">
                <a:solidFill>
                  <a:srgbClr val="BB0B20"/>
                </a:solidFill>
              </a:rPr>
              <a:t>Changes in antidiscrimination counseling: </a:t>
            </a:r>
            <a:r>
              <a:rPr lang="en-US" sz="1600" dirty="0" smtClean="0"/>
              <a:t>cooperation of different counseling bodies (e.g. for women and persons with disabilities), establishment of horizontal networks, qualification of staff in </a:t>
            </a:r>
            <a:r>
              <a:rPr lang="en-US" sz="1600" dirty="0" smtClean="0"/>
              <a:t>anti-discrimination advice centers.</a:t>
            </a:r>
            <a:endParaRPr lang="en-US" sz="1800" b="1" dirty="0" smtClean="0">
              <a:solidFill>
                <a:srgbClr val="00498B"/>
              </a:solidFill>
            </a:endParaRPr>
          </a:p>
          <a:p>
            <a:r>
              <a:rPr lang="en-US" sz="1800" b="1" dirty="0" smtClean="0">
                <a:solidFill>
                  <a:srgbClr val="00498B"/>
                </a:solidFill>
              </a:rPr>
              <a:t>Consequences </a:t>
            </a:r>
          </a:p>
          <a:p>
            <a:r>
              <a:rPr lang="en-US" b="1" dirty="0" smtClean="0">
                <a:solidFill>
                  <a:srgbClr val="FF0000"/>
                </a:solidFill>
              </a:rPr>
              <a:t>Limited : </a:t>
            </a:r>
            <a:r>
              <a:rPr lang="en-US" dirty="0" smtClean="0"/>
              <a:t>Presentation at the German committee for family, seniors, women and youth, but n</a:t>
            </a:r>
            <a:r>
              <a:rPr lang="en-US" i="1" dirty="0" smtClean="0"/>
              <a:t>ot </a:t>
            </a:r>
            <a:r>
              <a:rPr lang="en-US" dirty="0" smtClean="0"/>
              <a:t>at the</a:t>
            </a:r>
            <a:r>
              <a:rPr lang="en-US" i="1" dirty="0" smtClean="0"/>
              <a:t> Bundestag </a:t>
            </a:r>
            <a:r>
              <a:rPr lang="en-US" dirty="0" smtClean="0"/>
              <a:t>plenary session.</a:t>
            </a:r>
          </a:p>
          <a:p>
            <a:r>
              <a:rPr lang="en-US" dirty="0" smtClean="0">
                <a:sym typeface="Wingdings" panose="05000000000000000000" pitchFamily="2" charset="2"/>
              </a:rPr>
              <a:t>	 </a:t>
            </a:r>
            <a:r>
              <a:rPr lang="en-US" dirty="0" smtClean="0"/>
              <a:t>Stir in the scientific community;</a:t>
            </a:r>
          </a:p>
          <a:p>
            <a:r>
              <a:rPr lang="en-US" dirty="0"/>
              <a:t>	</a:t>
            </a:r>
            <a:r>
              <a:rPr lang="en-US" dirty="0" smtClean="0">
                <a:sym typeface="Wingdings" panose="05000000000000000000" pitchFamily="2" charset="2"/>
              </a:rPr>
              <a:t> New activities by FADA.</a:t>
            </a:r>
            <a:endParaRPr lang="en-US" dirty="0" smtClean="0"/>
          </a:p>
          <a:p>
            <a:endParaRPr lang="en-US" b="1" dirty="0" smtClean="0">
              <a:solidFill>
                <a:srgbClr val="FF0000"/>
              </a:solidFill>
            </a:endParaRPr>
          </a:p>
          <a:p>
            <a:r>
              <a:rPr lang="en-US" sz="2000" dirty="0"/>
              <a:t>	</a:t>
            </a:r>
            <a:endParaRPr lang="en-US" sz="2000" dirty="0" smtClean="0"/>
          </a:p>
          <a:p>
            <a:endParaRPr lang="en-US" sz="2000" b="1" dirty="0" smtClean="0">
              <a:solidFill>
                <a:srgbClr val="0070C0"/>
              </a:solidFill>
            </a:endParaRPr>
          </a:p>
          <a:p>
            <a:pPr marL="342900" indent="-342900">
              <a:buFont typeface="Arial" panose="020B0604020202020204" pitchFamily="34" charset="0"/>
              <a:buChar char="•"/>
            </a:pPr>
            <a:endParaRPr lang="en-US" sz="2000" b="1" dirty="0" smtClean="0">
              <a:solidFill>
                <a:srgbClr val="0070C0"/>
              </a:solidFill>
            </a:endParaRPr>
          </a:p>
        </p:txBody>
      </p:sp>
    </p:spTree>
    <p:extLst>
      <p:ext uri="{BB962C8B-B14F-4D97-AF65-F5344CB8AC3E}">
        <p14:creationId xmlns:p14="http://schemas.microsoft.com/office/powerpoint/2010/main" val="2348484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404664"/>
            <a:ext cx="8064128" cy="1008112"/>
          </a:xfrm>
        </p:spPr>
        <p:txBody>
          <a:bodyPr/>
          <a:lstStyle/>
          <a:p>
            <a:r>
              <a:rPr lang="en-US" dirty="0" smtClean="0"/>
              <a:t>1.2. FADA </a:t>
            </a:r>
            <a:r>
              <a:rPr lang="en-US" dirty="0"/>
              <a:t>Theme </a:t>
            </a:r>
            <a:r>
              <a:rPr lang="en-US" dirty="0" smtClean="0"/>
              <a:t>Years</a:t>
            </a:r>
            <a:endParaRPr lang="en-US" dirty="0"/>
          </a:p>
        </p:txBody>
      </p:sp>
      <p:sp>
        <p:nvSpPr>
          <p:cNvPr id="4" name="Foliennummernplatzhalter 3"/>
          <p:cNvSpPr>
            <a:spLocks noGrp="1"/>
          </p:cNvSpPr>
          <p:nvPr>
            <p:ph type="sldNum" sz="quarter" idx="10"/>
          </p:nvPr>
        </p:nvSpPr>
        <p:spPr>
          <a:xfrm>
            <a:off x="7757442" y="6453336"/>
            <a:ext cx="919014" cy="144000"/>
          </a:xfrm>
        </p:spPr>
        <p:txBody>
          <a:bodyPr/>
          <a:lstStyle/>
          <a:p>
            <a:r>
              <a:rPr lang="de-DE" dirty="0" smtClean="0"/>
              <a:t>Page </a:t>
            </a:r>
            <a:fld id="{8F49AD41-6F2E-493B-AB70-915CD445E1C4}" type="slidenum">
              <a:rPr lang="de-DE" smtClean="0"/>
              <a:pPr/>
              <a:t>6</a:t>
            </a:fld>
            <a:endParaRPr lang="de-DE" dirty="0"/>
          </a:p>
        </p:txBody>
      </p:sp>
      <p:sp>
        <p:nvSpPr>
          <p:cNvPr id="3" name="Inhaltsplatzhalter 2"/>
          <p:cNvSpPr>
            <a:spLocks noGrp="1"/>
          </p:cNvSpPr>
          <p:nvPr>
            <p:ph idx="1"/>
          </p:nvPr>
        </p:nvSpPr>
        <p:spPr>
          <a:xfrm>
            <a:off x="683568" y="1124744"/>
            <a:ext cx="7704856" cy="4032448"/>
          </a:xfrm>
        </p:spPr>
        <p:txBody>
          <a:bodyPr/>
          <a:lstStyle/>
          <a:p>
            <a:r>
              <a:rPr lang="en-US" b="1" dirty="0" smtClean="0">
                <a:solidFill>
                  <a:srgbClr val="BB0B20"/>
                </a:solidFill>
              </a:rPr>
              <a:t>Awareness Raising on intersectional discrimination</a:t>
            </a:r>
          </a:p>
        </p:txBody>
      </p:sp>
      <p:graphicFrame>
        <p:nvGraphicFramePr>
          <p:cNvPr id="7" name="Tabelle 6"/>
          <p:cNvGraphicFramePr>
            <a:graphicFrameLocks noGrp="1"/>
          </p:cNvGraphicFramePr>
          <p:nvPr>
            <p:extLst>
              <p:ext uri="{D42A27DB-BD31-4B8C-83A1-F6EECF244321}">
                <p14:modId xmlns:p14="http://schemas.microsoft.com/office/powerpoint/2010/main" val="777623972"/>
              </p:ext>
            </p:extLst>
          </p:nvPr>
        </p:nvGraphicFramePr>
        <p:xfrm>
          <a:off x="683568" y="1628800"/>
          <a:ext cx="7704856" cy="3552019"/>
        </p:xfrm>
        <a:graphic>
          <a:graphicData uri="http://schemas.openxmlformats.org/drawingml/2006/table">
            <a:tbl>
              <a:tblPr firstRow="1" bandRow="1">
                <a:tableStyleId>{5FD0F851-EC5A-4D38-B0AD-8093EC10F338}</a:tableStyleId>
              </a:tblPr>
              <a:tblGrid>
                <a:gridCol w="2643823"/>
                <a:gridCol w="5061033"/>
              </a:tblGrid>
              <a:tr h="372092">
                <a:tc>
                  <a:txBody>
                    <a:bodyPr/>
                    <a:lstStyle/>
                    <a:p>
                      <a:r>
                        <a:rPr lang="en-US" sz="1500" noProof="0" dirty="0" smtClean="0"/>
                        <a:t>Theme</a:t>
                      </a:r>
                      <a:r>
                        <a:rPr lang="de-DE" sz="1500" dirty="0" smtClean="0"/>
                        <a:t> Year</a:t>
                      </a:r>
                      <a:endParaRPr lang="de-DE" sz="1500" dirty="0">
                        <a:solidFill>
                          <a:srgbClr val="00498B"/>
                        </a:solidFill>
                      </a:endParaRPr>
                    </a:p>
                  </a:txBody>
                  <a:tcPr/>
                </a:tc>
                <a:tc>
                  <a:txBody>
                    <a:bodyPr/>
                    <a:lstStyle/>
                    <a:p>
                      <a:r>
                        <a:rPr lang="en-US" sz="1500" noProof="0" dirty="0" smtClean="0"/>
                        <a:t>Examples</a:t>
                      </a:r>
                      <a:endParaRPr lang="en-US" sz="1500" noProof="0" dirty="0">
                        <a:solidFill>
                          <a:srgbClr val="00498B"/>
                        </a:solidFill>
                      </a:endParaRPr>
                    </a:p>
                  </a:txBody>
                  <a:tcPr/>
                </a:tc>
              </a:tr>
              <a:tr h="397754">
                <a:tc>
                  <a:txBody>
                    <a:bodyPr/>
                    <a:lstStyle/>
                    <a:p>
                      <a:r>
                        <a:rPr lang="de-DE" sz="1400" b="1" dirty="0" smtClean="0">
                          <a:solidFill>
                            <a:srgbClr val="00498B"/>
                          </a:solidFill>
                        </a:rPr>
                        <a:t>2012 </a:t>
                      </a:r>
                      <a:r>
                        <a:rPr lang="de-DE" sz="1400" dirty="0" smtClean="0"/>
                        <a:t> Age</a:t>
                      </a:r>
                      <a:endParaRPr lang="de-DE" sz="1400" dirty="0"/>
                    </a:p>
                  </a:txBody>
                  <a:tcPr/>
                </a:tc>
                <a:tc>
                  <a:txBody>
                    <a:bodyPr/>
                    <a:lstStyle/>
                    <a:p>
                      <a:r>
                        <a:rPr lang="en-US" sz="1400" noProof="0" dirty="0" smtClean="0"/>
                        <a:t>Symposium about multidimensional </a:t>
                      </a:r>
                      <a:r>
                        <a:rPr lang="en-US" sz="1400" baseline="0" noProof="0" dirty="0" smtClean="0"/>
                        <a:t>age discrimination </a:t>
                      </a:r>
                      <a:endParaRPr lang="en-US" sz="1400" noProof="0" dirty="0"/>
                    </a:p>
                  </a:txBody>
                  <a:tcPr/>
                </a:tc>
              </a:tr>
              <a:tr h="642241">
                <a:tc>
                  <a:txBody>
                    <a:bodyPr/>
                    <a:lstStyle/>
                    <a:p>
                      <a:r>
                        <a:rPr lang="de-DE" sz="1400" b="1" dirty="0" smtClean="0">
                          <a:solidFill>
                            <a:srgbClr val="00498B"/>
                          </a:solidFill>
                        </a:rPr>
                        <a:t>2013</a:t>
                      </a:r>
                      <a:r>
                        <a:rPr lang="de-DE" sz="1400" dirty="0" smtClean="0"/>
                        <a:t> </a:t>
                      </a:r>
                      <a:r>
                        <a:rPr lang="de-DE" sz="1400" baseline="0" dirty="0" smtClean="0"/>
                        <a:t> </a:t>
                      </a:r>
                      <a:r>
                        <a:rPr lang="en-US" sz="1400" dirty="0" smtClean="0"/>
                        <a:t>Disability</a:t>
                      </a:r>
                      <a:r>
                        <a:rPr lang="en-US" sz="1400" baseline="0" dirty="0" smtClean="0"/>
                        <a:t> </a:t>
                      </a:r>
                      <a:r>
                        <a:rPr lang="en-US" sz="1400" dirty="0" smtClean="0"/>
                        <a:t>and Chronical Disease</a:t>
                      </a:r>
                      <a:endParaRPr lang="de-DE" sz="1400" dirty="0"/>
                    </a:p>
                  </a:txBody>
                  <a:tcPr/>
                </a:tc>
                <a:tc>
                  <a:txBody>
                    <a:bodyPr/>
                    <a:lstStyle/>
                    <a:p>
                      <a:r>
                        <a:rPr lang="en-US" sz="1400" noProof="0" dirty="0" smtClean="0"/>
                        <a:t>Expertise about </a:t>
                      </a:r>
                      <a:r>
                        <a:rPr lang="en-US" sz="1400" noProof="0" dirty="0" err="1" smtClean="0"/>
                        <a:t>labour</a:t>
                      </a:r>
                      <a:r>
                        <a:rPr lang="en-US" sz="1400" noProof="0" dirty="0" smtClean="0"/>
                        <a:t> market access for people</a:t>
                      </a:r>
                      <a:r>
                        <a:rPr lang="en-US" sz="1400" baseline="0" noProof="0" dirty="0" smtClean="0"/>
                        <a:t> with disability and chronical disease – Intersections with Gender</a:t>
                      </a:r>
                      <a:endParaRPr lang="en-US" sz="1400" noProof="0" dirty="0"/>
                    </a:p>
                  </a:txBody>
                  <a:tcPr/>
                </a:tc>
              </a:tr>
              <a:tr h="484386">
                <a:tc>
                  <a:txBody>
                    <a:bodyPr/>
                    <a:lstStyle/>
                    <a:p>
                      <a:r>
                        <a:rPr lang="de-DE" sz="1400" b="1" dirty="0" smtClean="0">
                          <a:solidFill>
                            <a:srgbClr val="00498B"/>
                          </a:solidFill>
                        </a:rPr>
                        <a:t>2014</a:t>
                      </a:r>
                      <a:r>
                        <a:rPr lang="de-DE" sz="1400" dirty="0" smtClean="0"/>
                        <a:t>  </a:t>
                      </a:r>
                      <a:r>
                        <a:rPr lang="en-US" sz="1400" noProof="0" dirty="0" smtClean="0"/>
                        <a:t>Ethnical</a:t>
                      </a:r>
                      <a:r>
                        <a:rPr lang="de-DE" sz="1400" dirty="0" smtClean="0"/>
                        <a:t> Origin</a:t>
                      </a:r>
                      <a:endParaRPr lang="de-DE" sz="1400" dirty="0"/>
                    </a:p>
                  </a:txBody>
                  <a:tcPr/>
                </a:tc>
                <a:tc>
                  <a:txBody>
                    <a:bodyPr/>
                    <a:lstStyle/>
                    <a:p>
                      <a:r>
                        <a:rPr lang="en-US" sz="1400" dirty="0" smtClean="0"/>
                        <a:t>Racial discrimination in the housing market</a:t>
                      </a:r>
                      <a:r>
                        <a:rPr lang="en-US" sz="1400" baseline="0" dirty="0" smtClean="0"/>
                        <a:t> (Gender, Religion, Ethnicity)</a:t>
                      </a:r>
                      <a:endParaRPr lang="de-DE" sz="1400" dirty="0"/>
                    </a:p>
                  </a:txBody>
                  <a:tcPr/>
                </a:tc>
              </a:tr>
              <a:tr h="372092">
                <a:tc>
                  <a:txBody>
                    <a:bodyPr/>
                    <a:lstStyle/>
                    <a:p>
                      <a:r>
                        <a:rPr lang="de-DE" sz="1400" b="1" dirty="0" smtClean="0">
                          <a:solidFill>
                            <a:srgbClr val="00498B"/>
                          </a:solidFill>
                        </a:rPr>
                        <a:t>2015</a:t>
                      </a:r>
                      <a:r>
                        <a:rPr lang="de-DE" sz="1400" dirty="0" smtClean="0"/>
                        <a:t>  Gender</a:t>
                      </a:r>
                      <a:endParaRPr lang="de-DE" sz="1400" dirty="0"/>
                    </a:p>
                  </a:txBody>
                  <a:tcPr/>
                </a:tc>
                <a:tc>
                  <a:txBody>
                    <a:bodyPr/>
                    <a:lstStyle/>
                    <a:p>
                      <a:r>
                        <a:rPr lang="de-DE" sz="1400" dirty="0" smtClean="0"/>
                        <a:t>Gender </a:t>
                      </a:r>
                      <a:r>
                        <a:rPr lang="de-DE" sz="1400" dirty="0" err="1" smtClean="0"/>
                        <a:t>Commission</a:t>
                      </a:r>
                      <a:r>
                        <a:rPr lang="de-DE" sz="1400" dirty="0" smtClean="0"/>
                        <a:t> </a:t>
                      </a:r>
                      <a:r>
                        <a:rPr lang="de-DE" sz="1400" dirty="0" err="1" smtClean="0"/>
                        <a:t>of</a:t>
                      </a:r>
                      <a:r>
                        <a:rPr lang="de-DE" sz="1400" dirty="0" smtClean="0"/>
                        <a:t> </a:t>
                      </a:r>
                      <a:r>
                        <a:rPr lang="de-DE" sz="1400" dirty="0" err="1" smtClean="0"/>
                        <a:t>Experts</a:t>
                      </a:r>
                      <a:r>
                        <a:rPr lang="de-DE" sz="1400" dirty="0" smtClean="0"/>
                        <a:t> </a:t>
                      </a:r>
                      <a:endParaRPr lang="de-DE" sz="1400" dirty="0"/>
                    </a:p>
                  </a:txBody>
                  <a:tcPr/>
                </a:tc>
              </a:tr>
              <a:tr h="397754">
                <a:tc>
                  <a:txBody>
                    <a:bodyPr/>
                    <a:lstStyle/>
                    <a:p>
                      <a:r>
                        <a:rPr lang="de-DE" sz="1400" b="1" dirty="0" smtClean="0">
                          <a:solidFill>
                            <a:srgbClr val="00498B"/>
                          </a:solidFill>
                        </a:rPr>
                        <a:t>2016 </a:t>
                      </a:r>
                      <a:r>
                        <a:rPr lang="de-DE" sz="1400" dirty="0" smtClean="0"/>
                        <a:t> </a:t>
                      </a:r>
                      <a:r>
                        <a:rPr lang="en-US" sz="1400" noProof="0" dirty="0" smtClean="0"/>
                        <a:t>Religion and Ideology</a:t>
                      </a:r>
                      <a:endParaRPr lang="en-US" sz="1400" noProof="0" dirty="0"/>
                    </a:p>
                  </a:txBody>
                  <a:tcPr/>
                </a:tc>
                <a:tc>
                  <a:txBody>
                    <a:bodyPr/>
                    <a:lstStyle/>
                    <a:p>
                      <a:r>
                        <a:rPr lang="de-DE" sz="1400" dirty="0" smtClean="0"/>
                        <a:t>Expert Talk „Women </a:t>
                      </a:r>
                      <a:r>
                        <a:rPr lang="en-US" sz="1400" noProof="0" dirty="0" smtClean="0"/>
                        <a:t>with headscarf on the German </a:t>
                      </a:r>
                      <a:r>
                        <a:rPr lang="en-US" sz="1400" noProof="0" dirty="0" err="1" smtClean="0"/>
                        <a:t>labour</a:t>
                      </a:r>
                      <a:r>
                        <a:rPr lang="en-US" sz="1400" baseline="0" noProof="0" dirty="0" smtClean="0"/>
                        <a:t> market“ </a:t>
                      </a:r>
                      <a:r>
                        <a:rPr lang="de-DE" sz="1400" baseline="0" dirty="0" smtClean="0"/>
                        <a:t>(Gender/Religion)</a:t>
                      </a:r>
                      <a:endParaRPr lang="de-DE" sz="1400" dirty="0"/>
                    </a:p>
                  </a:txBody>
                  <a:tcPr/>
                </a:tc>
              </a:tr>
              <a:tr h="690859">
                <a:tc>
                  <a:txBody>
                    <a:bodyPr/>
                    <a:lstStyle/>
                    <a:p>
                      <a:r>
                        <a:rPr lang="de-DE" sz="1400" b="1" dirty="0" smtClean="0">
                          <a:solidFill>
                            <a:srgbClr val="00498B"/>
                          </a:solidFill>
                        </a:rPr>
                        <a:t>2017</a:t>
                      </a:r>
                      <a:r>
                        <a:rPr lang="de-DE" sz="1400" dirty="0" smtClean="0"/>
                        <a:t>  Sexual</a:t>
                      </a:r>
                      <a:r>
                        <a:rPr lang="de-DE" sz="1400" baseline="0" dirty="0" smtClean="0"/>
                        <a:t> Identity</a:t>
                      </a:r>
                      <a:endParaRPr lang="de-DE" sz="1400" i="1" dirty="0"/>
                    </a:p>
                  </a:txBody>
                  <a:tcPr/>
                </a:tc>
                <a:tc>
                  <a:txBody>
                    <a:bodyPr/>
                    <a:lstStyle/>
                    <a:p>
                      <a:r>
                        <a:rPr lang="de-DE" sz="1400" dirty="0" smtClean="0"/>
                        <a:t>Project</a:t>
                      </a:r>
                      <a:r>
                        <a:rPr lang="en-US" sz="1400" noProof="0" dirty="0" smtClean="0"/>
                        <a:t> „Experiences</a:t>
                      </a:r>
                      <a:r>
                        <a:rPr lang="en-US" sz="1400" baseline="0" noProof="0" dirty="0" smtClean="0"/>
                        <a:t> of discrimination due to sexual orientation with emphasize on multidimensional and intersectional discrimination“</a:t>
                      </a:r>
                      <a:endParaRPr lang="en-US" sz="1400" i="1" noProof="0" dirty="0"/>
                    </a:p>
                  </a:txBody>
                  <a:tcPr/>
                </a:tc>
              </a:tr>
            </a:tbl>
          </a:graphicData>
        </a:graphic>
      </p:graphicFrame>
      <p:sp>
        <p:nvSpPr>
          <p:cNvPr id="10" name="Rechteck 9"/>
          <p:cNvSpPr/>
          <p:nvPr/>
        </p:nvSpPr>
        <p:spPr>
          <a:xfrm>
            <a:off x="1331640" y="5157192"/>
            <a:ext cx="6480720" cy="369332"/>
          </a:xfrm>
          <a:prstGeom prst="rect">
            <a:avLst/>
          </a:prstGeom>
        </p:spPr>
        <p:txBody>
          <a:bodyPr wrap="square">
            <a:spAutoFit/>
          </a:bodyPr>
          <a:lstStyle/>
          <a:p>
            <a:r>
              <a:rPr lang="en-US" dirty="0"/>
              <a:t> </a:t>
            </a:r>
            <a:endParaRPr lang="de-DE" dirty="0"/>
          </a:p>
        </p:txBody>
      </p:sp>
      <p:sp>
        <p:nvSpPr>
          <p:cNvPr id="11" name="Rechteck 10"/>
          <p:cNvSpPr/>
          <p:nvPr/>
        </p:nvSpPr>
        <p:spPr>
          <a:xfrm>
            <a:off x="611560" y="5251266"/>
            <a:ext cx="7848872" cy="553998"/>
          </a:xfrm>
          <a:prstGeom prst="rect">
            <a:avLst/>
          </a:prstGeom>
        </p:spPr>
        <p:txBody>
          <a:bodyPr wrap="square">
            <a:spAutoFit/>
          </a:bodyPr>
          <a:lstStyle/>
          <a:p>
            <a:r>
              <a:rPr lang="en-US" sz="1500" b="1" dirty="0" smtClean="0">
                <a:solidFill>
                  <a:srgbClr val="00498B"/>
                </a:solidFill>
              </a:rPr>
              <a:t>Consequence</a:t>
            </a:r>
            <a:r>
              <a:rPr lang="en-US" sz="1500" dirty="0" smtClean="0"/>
              <a:t>: higher sensibility in the scientific community, at the political level and in the civil society about specific characteristics and intersectionality!</a:t>
            </a:r>
            <a:endParaRPr lang="de-DE" sz="1500" dirty="0"/>
          </a:p>
        </p:txBody>
      </p:sp>
    </p:spTree>
    <p:extLst>
      <p:ext uri="{BB962C8B-B14F-4D97-AF65-F5344CB8AC3E}">
        <p14:creationId xmlns:p14="http://schemas.microsoft.com/office/powerpoint/2010/main" val="663701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1.3. BIM-Study 2015: Experiences of Discrimination in Germany</a:t>
            </a:r>
            <a:endParaRPr lang="de-DE" dirty="0"/>
          </a:p>
        </p:txBody>
      </p:sp>
      <p:sp>
        <p:nvSpPr>
          <p:cNvPr id="3" name="Inhaltsplatzhalter 2"/>
          <p:cNvSpPr>
            <a:spLocks noGrp="1"/>
          </p:cNvSpPr>
          <p:nvPr>
            <p:ph idx="1"/>
          </p:nvPr>
        </p:nvSpPr>
        <p:spPr>
          <a:xfrm>
            <a:off x="467545" y="1196752"/>
            <a:ext cx="8208144" cy="4608512"/>
          </a:xfrm>
        </p:spPr>
        <p:txBody>
          <a:bodyPr/>
          <a:lstStyle/>
          <a:p>
            <a:pPr lvl="4">
              <a:buClr>
                <a:srgbClr val="92D050"/>
              </a:buClr>
              <a:buSzPts val="1800"/>
            </a:pPr>
            <a:endParaRPr lang="de-DE" altLang="de-DE" sz="1800" dirty="0" smtClean="0"/>
          </a:p>
          <a:p>
            <a:pPr lvl="4">
              <a:buClr>
                <a:srgbClr val="92D050"/>
              </a:buClr>
              <a:buSzPts val="1800"/>
            </a:pPr>
            <a:endParaRPr lang="de-DE" altLang="de-DE" sz="1800" dirty="0"/>
          </a:p>
          <a:p>
            <a:pPr lvl="4">
              <a:buClr>
                <a:srgbClr val="92D050"/>
              </a:buClr>
              <a:buSzPts val="1800"/>
            </a:pPr>
            <a:endParaRPr lang="de-DE" altLang="de-DE" sz="1800" b="1" dirty="0">
              <a:solidFill>
                <a:srgbClr val="00498B"/>
              </a:solidFill>
            </a:endParaRPr>
          </a:p>
          <a:p>
            <a:pPr marL="12700" lvl="4" indent="0">
              <a:buNone/>
            </a:pPr>
            <a:endParaRPr lang="de-DE" sz="2000" dirty="0">
              <a:solidFill>
                <a:srgbClr val="00498B"/>
              </a:solidFill>
            </a:endParaRPr>
          </a:p>
          <a:p>
            <a:pPr lvl="4"/>
            <a:endParaRPr lang="de-DE" sz="1800" dirty="0" smtClean="0"/>
          </a:p>
        </p:txBody>
      </p:sp>
      <p:pic>
        <p:nvPicPr>
          <p:cNvPr id="2056" name="Picture 8"/>
          <p:cNvPicPr>
            <a:picLocks noChangeAspect="1" noChangeArrowheads="1"/>
          </p:cNvPicPr>
          <p:nvPr/>
        </p:nvPicPr>
        <p:blipFill rotWithShape="1">
          <a:blip r:embed="rId3">
            <a:extLst>
              <a:ext uri="{28A0092B-C50C-407E-A947-70E740481C1C}">
                <a14:useLocalDpi xmlns:a14="http://schemas.microsoft.com/office/drawing/2010/main" val="0"/>
              </a:ext>
            </a:extLst>
          </a:blip>
          <a:srcRect l="19315" t="1631" r="1624" b="14002"/>
          <a:stretch/>
        </p:blipFill>
        <p:spPr bwMode="auto">
          <a:xfrm>
            <a:off x="2223583" y="1669582"/>
            <a:ext cx="4782207" cy="3827330"/>
          </a:xfrm>
          <a:prstGeom prst="rect">
            <a:avLst/>
          </a:prstGeom>
          <a:noFill/>
          <a:extLst>
            <a:ext uri="{909E8E84-426E-40DD-AFC4-6F175D3DCCD1}">
              <a14:hiddenFill xmlns:a14="http://schemas.microsoft.com/office/drawing/2010/main">
                <a:solidFill>
                  <a:srgbClr val="FFFFFF"/>
                </a:solidFill>
              </a14:hiddenFill>
            </a:ext>
          </a:extLst>
        </p:spPr>
      </p:pic>
      <p:sp>
        <p:nvSpPr>
          <p:cNvPr id="4" name="Foliennummernplatzhalter 3"/>
          <p:cNvSpPr>
            <a:spLocks noGrp="1"/>
          </p:cNvSpPr>
          <p:nvPr>
            <p:ph type="sldNum" sz="quarter" idx="10"/>
          </p:nvPr>
        </p:nvSpPr>
        <p:spPr>
          <a:xfrm>
            <a:off x="7757442" y="6453336"/>
            <a:ext cx="919014" cy="144000"/>
          </a:xfrm>
        </p:spPr>
        <p:txBody>
          <a:bodyPr/>
          <a:lstStyle/>
          <a:p>
            <a:r>
              <a:rPr lang="de-DE" dirty="0" smtClean="0"/>
              <a:t>Page </a:t>
            </a:r>
            <a:fld id="{8F49AD41-6F2E-493B-AB70-915CD445E1C4}" type="slidenum">
              <a:rPr lang="de-DE" smtClean="0"/>
              <a:pPr/>
              <a:t>7</a:t>
            </a:fld>
            <a:endParaRPr lang="de-DE" dirty="0"/>
          </a:p>
        </p:txBody>
      </p:sp>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1309" y="1474274"/>
            <a:ext cx="6825919" cy="357210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H:\ADS\Dokumente referatsübergreifend\ZA_1700_02_11_Erhebung_zu_Diskriminierungserfahrungen\Oeffentlichkeitsarbeit\Ausschreibungen\CD\Agentur_Sehstern\Logo_Umfrage.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5250" y="5841647"/>
            <a:ext cx="1759158" cy="395665"/>
          </a:xfrm>
          <a:prstGeom prst="rect">
            <a:avLst/>
          </a:prstGeom>
          <a:noFill/>
          <a:extLst>
            <a:ext uri="{909E8E84-426E-40DD-AFC4-6F175D3DCCD1}">
              <a14:hiddenFill xmlns:a14="http://schemas.microsoft.com/office/drawing/2010/main">
                <a:solidFill>
                  <a:srgbClr val="FFFFFF"/>
                </a:solidFill>
              </a14:hiddenFill>
            </a:ext>
          </a:extLst>
        </p:spPr>
      </p:pic>
      <p:sp>
        <p:nvSpPr>
          <p:cNvPr id="12" name="Rechteck 11"/>
          <p:cNvSpPr/>
          <p:nvPr/>
        </p:nvSpPr>
        <p:spPr>
          <a:xfrm>
            <a:off x="1979712" y="3429000"/>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927509" y="5229200"/>
            <a:ext cx="7532923" cy="854080"/>
          </a:xfrm>
          <a:prstGeom prst="rect">
            <a:avLst/>
          </a:prstGeom>
        </p:spPr>
        <p:txBody>
          <a:bodyPr wrap="square">
            <a:spAutoFit/>
          </a:bodyPr>
          <a:lstStyle/>
          <a:p>
            <a:pPr>
              <a:lnSpc>
                <a:spcPct val="150000"/>
              </a:lnSpc>
            </a:pPr>
            <a:r>
              <a:rPr lang="en-US" sz="900" b="1" dirty="0" smtClean="0">
                <a:solidFill>
                  <a:srgbClr val="00498B"/>
                </a:solidFill>
              </a:rPr>
              <a:t>Graphic: </a:t>
            </a:r>
            <a:r>
              <a:rPr lang="de-DE" sz="900" dirty="0" smtClean="0"/>
              <a:t>Population </a:t>
            </a:r>
            <a:r>
              <a:rPr lang="de-DE" sz="900" dirty="0"/>
              <a:t>in Germany </a:t>
            </a:r>
            <a:r>
              <a:rPr lang="de-DE" sz="900" dirty="0" err="1"/>
              <a:t>aged</a:t>
            </a:r>
            <a:r>
              <a:rPr lang="de-DE" sz="900" dirty="0"/>
              <a:t> 14 </a:t>
            </a:r>
            <a:r>
              <a:rPr lang="de-DE" sz="900" dirty="0" err="1"/>
              <a:t>and</a:t>
            </a:r>
            <a:r>
              <a:rPr lang="de-DE" sz="900" dirty="0"/>
              <a:t> </a:t>
            </a:r>
            <a:r>
              <a:rPr lang="de-DE" sz="900" dirty="0" err="1"/>
              <a:t>above</a:t>
            </a:r>
            <a:r>
              <a:rPr lang="de-DE" sz="900" dirty="0"/>
              <a:t> (N=992) / </a:t>
            </a:r>
            <a:r>
              <a:rPr lang="de-DE" sz="900" dirty="0" err="1"/>
              <a:t>given</a:t>
            </a:r>
            <a:r>
              <a:rPr lang="de-DE" sz="900" dirty="0"/>
              <a:t> </a:t>
            </a:r>
            <a:r>
              <a:rPr lang="de-DE" sz="900" dirty="0" err="1"/>
              <a:t>as</a:t>
            </a:r>
            <a:r>
              <a:rPr lang="de-DE" sz="900" dirty="0"/>
              <a:t> a </a:t>
            </a:r>
            <a:r>
              <a:rPr lang="de-DE" sz="900" dirty="0" err="1"/>
              <a:t>percentage</a:t>
            </a:r>
            <a:r>
              <a:rPr lang="de-DE" sz="900" dirty="0"/>
              <a:t> </a:t>
            </a:r>
            <a:endParaRPr lang="en-US" sz="900" b="1" dirty="0" smtClean="0">
              <a:solidFill>
                <a:srgbClr val="00498B"/>
              </a:solidFill>
            </a:endParaRPr>
          </a:p>
          <a:p>
            <a:pPr>
              <a:lnSpc>
                <a:spcPct val="150000"/>
              </a:lnSpc>
            </a:pPr>
            <a:r>
              <a:rPr lang="en-US" sz="900" b="1" dirty="0" smtClean="0">
                <a:solidFill>
                  <a:srgbClr val="00498B"/>
                </a:solidFill>
              </a:rPr>
              <a:t>Representative Study</a:t>
            </a:r>
            <a:r>
              <a:rPr lang="en-US" sz="900" dirty="0" smtClean="0"/>
              <a:t>: All </a:t>
            </a:r>
            <a:r>
              <a:rPr lang="en-US" sz="900" dirty="0"/>
              <a:t>discrimination experiences in the last 24 </a:t>
            </a:r>
            <a:r>
              <a:rPr lang="en-US" sz="900" dirty="0" smtClean="0"/>
              <a:t>month / </a:t>
            </a:r>
            <a:r>
              <a:rPr lang="en-US" sz="900" b="1" dirty="0" smtClean="0"/>
              <a:t>Target</a:t>
            </a:r>
            <a:r>
              <a:rPr lang="en-US" sz="900" dirty="0"/>
              <a:t>: Random sample from the total </a:t>
            </a:r>
            <a:r>
              <a:rPr lang="en-US" sz="900" dirty="0" smtClean="0"/>
              <a:t>population / </a:t>
            </a:r>
            <a:r>
              <a:rPr lang="en-US" sz="900" b="1" dirty="0" smtClean="0"/>
              <a:t>Interviews </a:t>
            </a:r>
            <a:r>
              <a:rPr lang="en-US" sz="900" b="1" dirty="0"/>
              <a:t>in Total </a:t>
            </a:r>
            <a:r>
              <a:rPr lang="en-US" sz="900" dirty="0"/>
              <a:t>CATI: 1,007 (weighted: 992)</a:t>
            </a:r>
          </a:p>
          <a:p>
            <a:endParaRPr lang="de-DE" sz="900" dirty="0"/>
          </a:p>
        </p:txBody>
      </p:sp>
    </p:spTree>
    <p:extLst>
      <p:ext uri="{BB962C8B-B14F-4D97-AF65-F5344CB8AC3E}">
        <p14:creationId xmlns:p14="http://schemas.microsoft.com/office/powerpoint/2010/main" val="3315987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1.3. BIM-Study 2015: Experiences of Discrimination in Germany</a:t>
            </a:r>
            <a:endParaRPr lang="de-DE" dirty="0"/>
          </a:p>
        </p:txBody>
      </p:sp>
      <p:sp>
        <p:nvSpPr>
          <p:cNvPr id="3" name="Inhaltsplatzhalter 2"/>
          <p:cNvSpPr>
            <a:spLocks noGrp="1"/>
          </p:cNvSpPr>
          <p:nvPr>
            <p:ph idx="1"/>
          </p:nvPr>
        </p:nvSpPr>
        <p:spPr>
          <a:xfrm>
            <a:off x="467544" y="1207213"/>
            <a:ext cx="8208144" cy="4608512"/>
          </a:xfrm>
        </p:spPr>
        <p:txBody>
          <a:bodyPr/>
          <a:lstStyle/>
          <a:p>
            <a:pPr lvl="4">
              <a:buClr>
                <a:srgbClr val="92D050"/>
              </a:buClr>
              <a:buSzPts val="1800"/>
            </a:pPr>
            <a:endParaRPr lang="de-DE" altLang="de-DE" sz="1800" dirty="0" smtClean="0"/>
          </a:p>
          <a:p>
            <a:pPr lvl="4">
              <a:buClr>
                <a:srgbClr val="92D050"/>
              </a:buClr>
              <a:buSzPts val="1800"/>
            </a:pPr>
            <a:endParaRPr lang="de-DE" altLang="de-DE" sz="1800" dirty="0"/>
          </a:p>
          <a:p>
            <a:pPr lvl="4">
              <a:buClr>
                <a:srgbClr val="92D050"/>
              </a:buClr>
              <a:buSzPts val="1800"/>
            </a:pPr>
            <a:endParaRPr lang="de-DE" altLang="de-DE" sz="1800" b="1" dirty="0">
              <a:solidFill>
                <a:srgbClr val="00498B"/>
              </a:solidFill>
            </a:endParaRPr>
          </a:p>
          <a:p>
            <a:pPr marL="12700" lvl="4" indent="0">
              <a:buNone/>
            </a:pPr>
            <a:endParaRPr lang="de-DE" sz="2000" dirty="0">
              <a:solidFill>
                <a:srgbClr val="00498B"/>
              </a:solidFill>
            </a:endParaRPr>
          </a:p>
          <a:p>
            <a:pPr lvl="4"/>
            <a:endParaRPr lang="de-DE" sz="1800" dirty="0" smtClean="0"/>
          </a:p>
        </p:txBody>
      </p:sp>
      <p:sp>
        <p:nvSpPr>
          <p:cNvPr id="4" name="Foliennummernplatzhalter 3"/>
          <p:cNvSpPr>
            <a:spLocks noGrp="1"/>
          </p:cNvSpPr>
          <p:nvPr>
            <p:ph type="sldNum" sz="quarter" idx="10"/>
          </p:nvPr>
        </p:nvSpPr>
        <p:spPr>
          <a:xfrm>
            <a:off x="7757442" y="6453336"/>
            <a:ext cx="919014" cy="144000"/>
          </a:xfrm>
        </p:spPr>
        <p:txBody>
          <a:bodyPr/>
          <a:lstStyle/>
          <a:p>
            <a:r>
              <a:rPr lang="de-DE" dirty="0" smtClean="0"/>
              <a:t>Page </a:t>
            </a:r>
            <a:fld id="{8F49AD41-6F2E-493B-AB70-915CD445E1C4}" type="slidenum">
              <a:rPr lang="de-DE" smtClean="0"/>
              <a:pPr/>
              <a:t>8</a:t>
            </a:fld>
            <a:endParaRPr lang="de-DE" dirty="0"/>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127" t="2975" r="1885" b="17172"/>
          <a:stretch/>
        </p:blipFill>
        <p:spPr bwMode="auto">
          <a:xfrm>
            <a:off x="1331639" y="1936953"/>
            <a:ext cx="5904657" cy="3724295"/>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9396"/>
          <a:stretch/>
        </p:blipFill>
        <p:spPr bwMode="auto">
          <a:xfrm>
            <a:off x="755576" y="1622333"/>
            <a:ext cx="5904656" cy="378402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H:\ADS\Dokumente referatsübergreifend\ZA_1700_02_11_Erhebung_zu_Diskriminierungserfahrungen\Oeffentlichkeitsarbeit\Ausschreibungen\CD\Agentur_Sehstern\Logo_Umfrage.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64288" y="2564904"/>
            <a:ext cx="1512168" cy="340113"/>
          </a:xfrm>
          <a:prstGeom prst="rect">
            <a:avLst/>
          </a:prstGeom>
          <a:noFill/>
          <a:extLst>
            <a:ext uri="{909E8E84-426E-40DD-AFC4-6F175D3DCCD1}">
              <a14:hiddenFill xmlns:a14="http://schemas.microsoft.com/office/drawing/2010/main">
                <a:solidFill>
                  <a:srgbClr val="FFFFFF"/>
                </a:solidFill>
              </a14:hiddenFill>
            </a:ext>
          </a:extLst>
        </p:spPr>
      </p:pic>
      <p:sp>
        <p:nvSpPr>
          <p:cNvPr id="7" name="Rechteck 6"/>
          <p:cNvSpPr/>
          <p:nvPr/>
        </p:nvSpPr>
        <p:spPr>
          <a:xfrm>
            <a:off x="1835695" y="5733256"/>
            <a:ext cx="6552729" cy="923330"/>
          </a:xfrm>
          <a:prstGeom prst="rect">
            <a:avLst/>
          </a:prstGeom>
        </p:spPr>
        <p:txBody>
          <a:bodyPr wrap="square">
            <a:spAutoFit/>
          </a:bodyPr>
          <a:lstStyle/>
          <a:p>
            <a:pPr lvl="0">
              <a:lnSpc>
                <a:spcPct val="150000"/>
              </a:lnSpc>
            </a:pPr>
            <a:r>
              <a:rPr lang="en-US" sz="900" b="1" dirty="0">
                <a:solidFill>
                  <a:schemeClr val="tx2">
                    <a:lumMod val="75000"/>
                  </a:schemeClr>
                </a:solidFill>
              </a:rPr>
              <a:t>Graphic: </a:t>
            </a:r>
            <a:r>
              <a:rPr lang="de-DE" sz="900" dirty="0">
                <a:solidFill>
                  <a:prstClr val="black"/>
                </a:solidFill>
              </a:rPr>
              <a:t>Population in Germany </a:t>
            </a:r>
            <a:r>
              <a:rPr lang="de-DE" sz="900" dirty="0" err="1">
                <a:solidFill>
                  <a:prstClr val="black"/>
                </a:solidFill>
              </a:rPr>
              <a:t>aged</a:t>
            </a:r>
            <a:r>
              <a:rPr lang="de-DE" sz="900" dirty="0">
                <a:solidFill>
                  <a:prstClr val="black"/>
                </a:solidFill>
              </a:rPr>
              <a:t> 14 </a:t>
            </a:r>
            <a:r>
              <a:rPr lang="de-DE" sz="900" dirty="0" err="1">
                <a:solidFill>
                  <a:prstClr val="black"/>
                </a:solidFill>
              </a:rPr>
              <a:t>and</a:t>
            </a:r>
            <a:r>
              <a:rPr lang="de-DE" sz="900" dirty="0">
                <a:solidFill>
                  <a:prstClr val="black"/>
                </a:solidFill>
              </a:rPr>
              <a:t> </a:t>
            </a:r>
            <a:r>
              <a:rPr lang="de-DE" sz="900" dirty="0" err="1">
                <a:solidFill>
                  <a:prstClr val="black"/>
                </a:solidFill>
              </a:rPr>
              <a:t>above</a:t>
            </a:r>
            <a:r>
              <a:rPr lang="de-DE" sz="900" dirty="0">
                <a:solidFill>
                  <a:prstClr val="black"/>
                </a:solidFill>
              </a:rPr>
              <a:t> </a:t>
            </a:r>
            <a:r>
              <a:rPr lang="de-DE" sz="900" dirty="0" smtClean="0">
                <a:solidFill>
                  <a:prstClr val="black"/>
                </a:solidFill>
              </a:rPr>
              <a:t>(15,814 </a:t>
            </a:r>
            <a:r>
              <a:rPr lang="de-DE" sz="900" dirty="0" err="1" smtClean="0">
                <a:solidFill>
                  <a:prstClr val="black"/>
                </a:solidFill>
              </a:rPr>
              <a:t>discrimination</a:t>
            </a:r>
            <a:r>
              <a:rPr lang="de-DE" sz="900" dirty="0" smtClean="0">
                <a:solidFill>
                  <a:prstClr val="black"/>
                </a:solidFill>
              </a:rPr>
              <a:t> </a:t>
            </a:r>
            <a:r>
              <a:rPr lang="de-DE" sz="900" dirty="0" err="1" smtClean="0">
                <a:solidFill>
                  <a:prstClr val="black"/>
                </a:solidFill>
              </a:rPr>
              <a:t>experiences</a:t>
            </a:r>
            <a:r>
              <a:rPr lang="de-DE" sz="900" dirty="0" smtClean="0">
                <a:solidFill>
                  <a:prstClr val="black"/>
                </a:solidFill>
              </a:rPr>
              <a:t> </a:t>
            </a:r>
            <a:r>
              <a:rPr lang="de-DE" sz="900" dirty="0" err="1" smtClean="0">
                <a:solidFill>
                  <a:prstClr val="black"/>
                </a:solidFill>
              </a:rPr>
              <a:t>from</a:t>
            </a:r>
            <a:r>
              <a:rPr lang="de-DE" sz="900" dirty="0" smtClean="0">
                <a:solidFill>
                  <a:prstClr val="black"/>
                </a:solidFill>
              </a:rPr>
              <a:t> 12,449 </a:t>
            </a:r>
            <a:r>
              <a:rPr lang="de-DE" sz="900" dirty="0" err="1" smtClean="0">
                <a:solidFill>
                  <a:prstClr val="black"/>
                </a:solidFill>
              </a:rPr>
              <a:t>respondents</a:t>
            </a:r>
            <a:r>
              <a:rPr lang="de-DE" sz="900" dirty="0" smtClean="0">
                <a:solidFill>
                  <a:prstClr val="black"/>
                </a:solidFill>
              </a:rPr>
              <a:t>) </a:t>
            </a:r>
            <a:r>
              <a:rPr lang="de-DE" sz="900" dirty="0">
                <a:solidFill>
                  <a:prstClr val="black"/>
                </a:solidFill>
              </a:rPr>
              <a:t>/ </a:t>
            </a:r>
            <a:r>
              <a:rPr lang="de-DE" sz="900" dirty="0" err="1">
                <a:solidFill>
                  <a:prstClr val="black"/>
                </a:solidFill>
              </a:rPr>
              <a:t>given</a:t>
            </a:r>
            <a:r>
              <a:rPr lang="de-DE" sz="900" dirty="0">
                <a:solidFill>
                  <a:prstClr val="black"/>
                </a:solidFill>
              </a:rPr>
              <a:t> </a:t>
            </a:r>
            <a:r>
              <a:rPr lang="de-DE" sz="900" dirty="0" err="1">
                <a:solidFill>
                  <a:prstClr val="black"/>
                </a:solidFill>
              </a:rPr>
              <a:t>as</a:t>
            </a:r>
            <a:r>
              <a:rPr lang="de-DE" sz="900" dirty="0">
                <a:solidFill>
                  <a:prstClr val="black"/>
                </a:solidFill>
              </a:rPr>
              <a:t> a </a:t>
            </a:r>
            <a:r>
              <a:rPr lang="de-DE" sz="900" dirty="0" err="1">
                <a:solidFill>
                  <a:prstClr val="black"/>
                </a:solidFill>
              </a:rPr>
              <a:t>percentage</a:t>
            </a:r>
            <a:r>
              <a:rPr lang="de-DE" sz="900" dirty="0">
                <a:solidFill>
                  <a:prstClr val="black"/>
                </a:solidFill>
              </a:rPr>
              <a:t> </a:t>
            </a:r>
            <a:endParaRPr lang="en-US" sz="900" b="1" dirty="0">
              <a:solidFill>
                <a:srgbClr val="00498B"/>
              </a:solidFill>
            </a:endParaRPr>
          </a:p>
          <a:p>
            <a:pPr lvl="0">
              <a:lnSpc>
                <a:spcPct val="150000"/>
              </a:lnSpc>
            </a:pPr>
            <a:r>
              <a:rPr lang="en-US" sz="900" b="1" dirty="0" smtClean="0">
                <a:solidFill>
                  <a:schemeClr val="tx2">
                    <a:lumMod val="75000"/>
                  </a:schemeClr>
                </a:solidFill>
              </a:rPr>
              <a:t>Survey of People affected</a:t>
            </a:r>
            <a:r>
              <a:rPr lang="en-US" sz="900" dirty="0">
                <a:solidFill>
                  <a:schemeClr val="tx2">
                    <a:lumMod val="75000"/>
                  </a:schemeClr>
                </a:solidFill>
              </a:rPr>
              <a:t>: </a:t>
            </a:r>
            <a:r>
              <a:rPr lang="en-US" sz="900" dirty="0">
                <a:solidFill>
                  <a:prstClr val="black"/>
                </a:solidFill>
              </a:rPr>
              <a:t>1-2 specific discrimination experience(s) in the last 24 </a:t>
            </a:r>
            <a:r>
              <a:rPr lang="en-US" sz="900" dirty="0" smtClean="0">
                <a:solidFill>
                  <a:prstClr val="black"/>
                </a:solidFill>
              </a:rPr>
              <a:t>month / </a:t>
            </a:r>
            <a:r>
              <a:rPr lang="en-US" sz="900" b="1" dirty="0" smtClean="0">
                <a:solidFill>
                  <a:prstClr val="black"/>
                </a:solidFill>
              </a:rPr>
              <a:t>Target</a:t>
            </a:r>
            <a:r>
              <a:rPr lang="en-US" sz="900" dirty="0">
                <a:solidFill>
                  <a:prstClr val="black"/>
                </a:solidFill>
              </a:rPr>
              <a:t>: People who have experiences or observed </a:t>
            </a:r>
            <a:r>
              <a:rPr lang="en-US" sz="900" dirty="0" smtClean="0">
                <a:solidFill>
                  <a:prstClr val="black"/>
                </a:solidFill>
              </a:rPr>
              <a:t>discrimination /  </a:t>
            </a:r>
            <a:r>
              <a:rPr lang="en-US" sz="900" b="1" dirty="0" smtClean="0">
                <a:solidFill>
                  <a:prstClr val="black"/>
                </a:solidFill>
              </a:rPr>
              <a:t>Interviews </a:t>
            </a:r>
            <a:r>
              <a:rPr lang="en-US" sz="900" b="1" dirty="0">
                <a:solidFill>
                  <a:prstClr val="black"/>
                </a:solidFill>
              </a:rPr>
              <a:t>in Total </a:t>
            </a:r>
            <a:r>
              <a:rPr lang="en-US" sz="900" dirty="0" smtClean="0">
                <a:solidFill>
                  <a:prstClr val="black"/>
                </a:solidFill>
              </a:rPr>
              <a:t>CAWI/PAPI: </a:t>
            </a:r>
            <a:r>
              <a:rPr lang="en-US" sz="900" dirty="0">
                <a:solidFill>
                  <a:prstClr val="black"/>
                </a:solidFill>
              </a:rPr>
              <a:t>18,162</a:t>
            </a:r>
          </a:p>
        </p:txBody>
      </p:sp>
    </p:spTree>
    <p:extLst>
      <p:ext uri="{BB962C8B-B14F-4D97-AF65-F5344CB8AC3E}">
        <p14:creationId xmlns:p14="http://schemas.microsoft.com/office/powerpoint/2010/main" val="3194766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1.3. BIM-Study 2015: Experiences of Discrimination in Germany</a:t>
            </a:r>
            <a:endParaRPr lang="de-DE" dirty="0"/>
          </a:p>
        </p:txBody>
      </p:sp>
      <p:sp>
        <p:nvSpPr>
          <p:cNvPr id="3" name="Foliennummernplatzhalter 2"/>
          <p:cNvSpPr>
            <a:spLocks noGrp="1"/>
          </p:cNvSpPr>
          <p:nvPr>
            <p:ph type="sldNum" sz="quarter" idx="10"/>
          </p:nvPr>
        </p:nvSpPr>
        <p:spPr/>
        <p:txBody>
          <a:bodyPr/>
          <a:lstStyle/>
          <a:p>
            <a:r>
              <a:rPr lang="de-DE" dirty="0" smtClean="0"/>
              <a:t>Page </a:t>
            </a:r>
            <a:fld id="{8F49AD41-6F2E-493B-AB70-915CD445E1C4}" type="slidenum">
              <a:rPr lang="de-DE" smtClean="0"/>
              <a:pPr/>
              <a:t>9</a:t>
            </a:fld>
            <a:endParaRPr lang="de-DE" dirty="0"/>
          </a:p>
        </p:txBody>
      </p:sp>
      <p:pic>
        <p:nvPicPr>
          <p:cNvPr id="7" name="Picture 4" descr="H:\ADS\Dokumente referatsübergreifend\ZA_1700_02_11_Erhebung_zu_Diskriminierungserfahrungen\Oeffentlichkeitsarbeit\Ausschreibungen\CD\Agentur_Sehstern\Logo_Umfrag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5832415"/>
            <a:ext cx="1512168" cy="340113"/>
          </a:xfrm>
          <a:prstGeom prst="rect">
            <a:avLst/>
          </a:prstGeom>
          <a:noFill/>
          <a:extLst>
            <a:ext uri="{909E8E84-426E-40DD-AFC4-6F175D3DCCD1}">
              <a14:hiddenFill xmlns:a14="http://schemas.microsoft.com/office/drawing/2010/main">
                <a:solidFill>
                  <a:srgbClr val="FFFFFF"/>
                </a:solidFill>
              </a14:hiddenFill>
            </a:ext>
          </a:extLst>
        </p:spPr>
      </p:pic>
      <p:sp>
        <p:nvSpPr>
          <p:cNvPr id="5" name="Inhaltsplatzhalter 4"/>
          <p:cNvSpPr>
            <a:spLocks noGrp="1"/>
          </p:cNvSpPr>
          <p:nvPr>
            <p:ph sz="quarter" idx="13"/>
          </p:nvPr>
        </p:nvSpPr>
        <p:spPr>
          <a:xfrm>
            <a:off x="1547664" y="5419556"/>
            <a:ext cx="6480720" cy="241692"/>
          </a:xfrm>
        </p:spPr>
        <p:txBody>
          <a:bodyPr/>
          <a:lstStyle/>
          <a:p>
            <a:r>
              <a:rPr lang="de-DE" sz="800" dirty="0"/>
              <a:t>Source: Survey </a:t>
            </a:r>
            <a:r>
              <a:rPr lang="de-DE" sz="800" dirty="0" err="1"/>
              <a:t>of</a:t>
            </a:r>
            <a:r>
              <a:rPr lang="de-DE" sz="800" dirty="0"/>
              <a:t> </a:t>
            </a:r>
            <a:r>
              <a:rPr lang="de-DE" sz="800" dirty="0" err="1"/>
              <a:t>people</a:t>
            </a:r>
            <a:r>
              <a:rPr lang="de-DE" sz="800" dirty="0"/>
              <a:t> </a:t>
            </a:r>
            <a:r>
              <a:rPr lang="de-DE" sz="800" dirty="0" err="1"/>
              <a:t>affected</a:t>
            </a:r>
            <a:r>
              <a:rPr lang="de-DE" sz="800" dirty="0"/>
              <a:t> / Basis: 13,345 </a:t>
            </a:r>
            <a:r>
              <a:rPr lang="de-DE" sz="800" dirty="0" err="1"/>
              <a:t>discrimination</a:t>
            </a:r>
            <a:r>
              <a:rPr lang="de-DE" sz="800" dirty="0"/>
              <a:t> </a:t>
            </a:r>
            <a:r>
              <a:rPr lang="de-DE" sz="800" dirty="0" err="1"/>
              <a:t>experiences</a:t>
            </a:r>
            <a:r>
              <a:rPr lang="de-DE" sz="800" dirty="0"/>
              <a:t> </a:t>
            </a:r>
            <a:r>
              <a:rPr lang="de-DE" sz="800" dirty="0" err="1"/>
              <a:t>from</a:t>
            </a:r>
            <a:r>
              <a:rPr lang="de-DE" sz="800" dirty="0"/>
              <a:t> 10,373 </a:t>
            </a:r>
            <a:r>
              <a:rPr lang="de-DE" sz="800" dirty="0" err="1"/>
              <a:t>respondents</a:t>
            </a:r>
            <a:r>
              <a:rPr lang="de-DE" sz="800" dirty="0"/>
              <a:t> / </a:t>
            </a:r>
            <a:r>
              <a:rPr lang="de-DE" sz="800" dirty="0" err="1"/>
              <a:t>given</a:t>
            </a:r>
            <a:r>
              <a:rPr lang="de-DE" sz="800" dirty="0"/>
              <a:t> </a:t>
            </a:r>
            <a:r>
              <a:rPr lang="de-DE" sz="800" dirty="0" err="1"/>
              <a:t>as</a:t>
            </a:r>
            <a:r>
              <a:rPr lang="de-DE" sz="800" dirty="0"/>
              <a:t> a </a:t>
            </a:r>
            <a:r>
              <a:rPr lang="de-DE" sz="800" dirty="0" err="1"/>
              <a:t>percentage</a:t>
            </a:r>
            <a:endParaRPr lang="de-DE" sz="800" dirty="0"/>
          </a:p>
        </p:txBody>
      </p:sp>
      <p:sp>
        <p:nvSpPr>
          <p:cNvPr id="6" name="Textfeld 5"/>
          <p:cNvSpPr txBox="1"/>
          <p:nvPr/>
        </p:nvSpPr>
        <p:spPr>
          <a:xfrm>
            <a:off x="3406092" y="3358598"/>
            <a:ext cx="373820" cy="276999"/>
          </a:xfrm>
          <a:prstGeom prst="rect">
            <a:avLst/>
          </a:prstGeom>
          <a:noFill/>
        </p:spPr>
        <p:txBody>
          <a:bodyPr wrap="none" rtlCol="0">
            <a:spAutoFit/>
          </a:bodyPr>
          <a:lstStyle/>
          <a:p>
            <a:r>
              <a:rPr lang="de-DE" sz="1200" dirty="0" smtClean="0">
                <a:solidFill>
                  <a:schemeClr val="bg1"/>
                </a:solidFill>
              </a:rPr>
              <a:t>2,9</a:t>
            </a:r>
            <a:endParaRPr lang="de-DE" sz="1200" dirty="0">
              <a:solidFill>
                <a:schemeClr val="bg1"/>
              </a:solidFill>
            </a:endParaRPr>
          </a:p>
        </p:txBody>
      </p:sp>
      <p:sp>
        <p:nvSpPr>
          <p:cNvPr id="18" name="Textfeld 17"/>
          <p:cNvSpPr txBox="1"/>
          <p:nvPr/>
        </p:nvSpPr>
        <p:spPr>
          <a:xfrm>
            <a:off x="3406092" y="4346064"/>
            <a:ext cx="373820" cy="276999"/>
          </a:xfrm>
          <a:prstGeom prst="rect">
            <a:avLst/>
          </a:prstGeom>
          <a:noFill/>
        </p:spPr>
        <p:txBody>
          <a:bodyPr wrap="none" rtlCol="0">
            <a:spAutoFit/>
          </a:bodyPr>
          <a:lstStyle/>
          <a:p>
            <a:r>
              <a:rPr lang="de-DE" sz="1200" dirty="0" smtClean="0">
                <a:solidFill>
                  <a:schemeClr val="bg1"/>
                </a:solidFill>
              </a:rPr>
              <a:t>2,8</a:t>
            </a:r>
            <a:endParaRPr lang="de-DE" sz="1200" dirty="0">
              <a:solidFill>
                <a:schemeClr val="bg1"/>
              </a:solidFill>
            </a:endParaRPr>
          </a:p>
        </p:txBody>
      </p:sp>
      <p:sp>
        <p:nvSpPr>
          <p:cNvPr id="4" name="Textplatzhalter 3"/>
          <p:cNvSpPr>
            <a:spLocks noGrp="1"/>
          </p:cNvSpPr>
          <p:nvPr>
            <p:ph type="body" sz="quarter" idx="11"/>
          </p:nvPr>
        </p:nvSpPr>
        <p:spPr>
          <a:xfrm>
            <a:off x="1012140" y="1647781"/>
            <a:ext cx="5936124" cy="504527"/>
          </a:xfrm>
        </p:spPr>
        <p:txBody>
          <a:bodyPr/>
          <a:lstStyle/>
          <a:p>
            <a:r>
              <a:rPr lang="en-US" sz="1800" dirty="0" smtClean="0">
                <a:solidFill>
                  <a:srgbClr val="00498B"/>
                </a:solidFill>
              </a:rPr>
              <a:t>Intersectional Discrimination due to age and gender</a:t>
            </a:r>
            <a:endParaRPr lang="en-US" sz="1800" dirty="0">
              <a:solidFill>
                <a:srgbClr val="00498B"/>
              </a:solidFill>
            </a:endParaRPr>
          </a:p>
        </p:txBody>
      </p:sp>
      <p:pic>
        <p:nvPicPr>
          <p:cNvPr id="4098" name="Picture 2"/>
          <p:cNvPicPr>
            <a:picLocks noGrp="1" noChangeAspect="1" noChangeArrowheads="1"/>
          </p:cNvPicPr>
          <p:nvPr>
            <p:ph type="chart" sz="quarter" idx="12"/>
          </p:nvPr>
        </p:nvPicPr>
        <p:blipFill rotWithShape="1">
          <a:blip r:embed="rId4">
            <a:extLst>
              <a:ext uri="{28A0092B-C50C-407E-A947-70E740481C1C}">
                <a14:useLocalDpi xmlns:a14="http://schemas.microsoft.com/office/drawing/2010/main" val="0"/>
              </a:ext>
            </a:extLst>
          </a:blip>
          <a:srcRect l="1575" t="22446" r="1934" b="16316"/>
          <a:stretch/>
        </p:blipFill>
        <p:spPr bwMode="auto">
          <a:xfrm>
            <a:off x="1359558" y="2256881"/>
            <a:ext cx="6696744" cy="318834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7833" b="9340"/>
          <a:stretch/>
        </p:blipFill>
        <p:spPr bwMode="auto">
          <a:xfrm>
            <a:off x="971600" y="1844650"/>
            <a:ext cx="6436631" cy="3519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5689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ADS_PowerPoint">
  <a:themeElements>
    <a:clrScheme name="ADS - Colors">
      <a:dk1>
        <a:sysClr val="windowText" lastClr="000000"/>
      </a:dk1>
      <a:lt1>
        <a:sysClr val="window" lastClr="FFFFFF"/>
      </a:lt1>
      <a:dk2>
        <a:srgbClr val="E0334C"/>
      </a:dk2>
      <a:lt2>
        <a:srgbClr val="E7E6E6"/>
      </a:lt2>
      <a:accent1>
        <a:srgbClr val="EC6602"/>
      </a:accent1>
      <a:accent2>
        <a:srgbClr val="63B1C9"/>
      </a:accent2>
      <a:accent3>
        <a:srgbClr val="E0334C"/>
      </a:accent3>
      <a:accent4>
        <a:srgbClr val="F0AC32"/>
      </a:accent4>
      <a:accent5>
        <a:srgbClr val="4D80AE"/>
      </a:accent5>
      <a:accent6>
        <a:srgbClr val="823E28"/>
      </a:accent6>
      <a:hlink>
        <a:srgbClr val="0563C1"/>
      </a:hlink>
      <a:folHlink>
        <a:srgbClr val="954F72"/>
      </a:folHlink>
    </a:clrScheme>
    <a:fontScheme name="ADSdB - Fonts">
      <a:majorFont>
        <a:latin typeface="BundesSerif Office"/>
        <a:ea typeface=""/>
        <a:cs typeface=""/>
      </a:majorFont>
      <a:minorFont>
        <a:latin typeface="BundesSans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ADS_PowerPoint_001-000-001.potx" id="{DB3A24CE-93D7-4A53-B337-A73E3A27038A}" vid="{38FCCACD-9470-4BEC-A7D4-E1DCC72CF7A0}"/>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ADS_PowerPoint</Template>
  <TotalTime>0</TotalTime>
  <Words>2683</Words>
  <Application>Microsoft Office PowerPoint</Application>
  <PresentationFormat>Bildschirmpräsentation (4:3)</PresentationFormat>
  <Paragraphs>184</Paragraphs>
  <Slides>12</Slides>
  <Notes>12</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ADS_PowerPoint</vt:lpstr>
      <vt:lpstr>Informing policy makers: the work of the German equality body</vt:lpstr>
      <vt:lpstr>Agenda</vt:lpstr>
      <vt:lpstr>How can intersections of gender (in-) equality become an issue discussed in public? </vt:lpstr>
      <vt:lpstr>1.1. Report to the German Bundestag (Parliament)</vt:lpstr>
      <vt:lpstr>1.1. Report to the German Bundestag (Parliament)</vt:lpstr>
      <vt:lpstr>1.2. FADA Theme Years</vt:lpstr>
      <vt:lpstr>1.3. BIM-Study 2015: Experiences of Discrimination in Germany</vt:lpstr>
      <vt:lpstr>1.3. BIM-Study 2015: Experiences of Discrimination in Germany</vt:lpstr>
      <vt:lpstr>1.3. BIM-Study 2015: Experiences of Discrimination in Germany</vt:lpstr>
      <vt:lpstr>Recommendations and Demands </vt:lpstr>
      <vt:lpstr>2. Recommendations and Demands</vt:lpstr>
      <vt:lpstr>Thank you for your attention !</vt:lpstr>
    </vt:vector>
  </TitlesOfParts>
  <Company>BMFSFJ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Präsentationstitel,  Bundes Serif Offce Regular, 33pt,  max. dreizeilig</dc:title>
  <dc:creator>Stocker, Rainer</dc:creator>
  <cp:keywords>Vorlage Template</cp:keywords>
  <dc:description>PowerPoint-Vorlage</dc:description>
  <cp:lastModifiedBy>Schlenzka, Nathalie</cp:lastModifiedBy>
  <cp:revision>237</cp:revision>
  <cp:lastPrinted>2016-06-02T19:52:12Z</cp:lastPrinted>
  <dcterms:created xsi:type="dcterms:W3CDTF">2016-04-18T06:10:44Z</dcterms:created>
  <dcterms:modified xsi:type="dcterms:W3CDTF">2016-12-06T08:08:38Z</dcterms:modified>
  <cp:category>Vorlage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Build">
    <vt:lpwstr>001-000-001</vt:lpwstr>
  </property>
  <property fmtid="{D5CDD505-2E9C-101B-9397-08002B2CF9AE}" pid="4" name="Erstellt von">
    <vt:lpwstr>office network</vt:lpwstr>
  </property>
  <property fmtid="{D5CDD505-2E9C-101B-9397-08002B2CF9AE}" pid="5" name="Erstellt am">
    <vt:lpwstr>08.04.2016</vt:lpwstr>
  </property>
  <property fmtid="{D5CDD505-2E9C-101B-9397-08002B2CF9AE}" pid="6" name="Autor">
    <vt:lpwstr>clemens morfeld</vt:lpwstr>
  </property>
  <property fmtid="{D5CDD505-2E9C-101B-9397-08002B2CF9AE}" pid="7" name="Stand">
    <vt:lpwstr>08.04.2016</vt:lpwstr>
  </property>
</Properties>
</file>